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34"/>
  </p:notesMasterIdLst>
  <p:handoutMasterIdLst>
    <p:handoutMasterId r:id="rId35"/>
  </p:handoutMasterIdLst>
  <p:sldIdLst>
    <p:sldId id="301" r:id="rId2"/>
    <p:sldId id="275" r:id="rId3"/>
    <p:sldId id="309" r:id="rId4"/>
    <p:sldId id="302" r:id="rId5"/>
    <p:sldId id="277" r:id="rId6"/>
    <p:sldId id="278" r:id="rId7"/>
    <p:sldId id="303" r:id="rId8"/>
    <p:sldId id="304" r:id="rId9"/>
    <p:sldId id="279" r:id="rId10"/>
    <p:sldId id="281" r:id="rId11"/>
    <p:sldId id="283" r:id="rId12"/>
    <p:sldId id="297" r:id="rId13"/>
    <p:sldId id="280" r:id="rId14"/>
    <p:sldId id="295" r:id="rId15"/>
    <p:sldId id="305" r:id="rId16"/>
    <p:sldId id="306" r:id="rId17"/>
    <p:sldId id="312" r:id="rId18"/>
    <p:sldId id="285" r:id="rId19"/>
    <p:sldId id="307" r:id="rId20"/>
    <p:sldId id="282" r:id="rId21"/>
    <p:sldId id="296" r:id="rId22"/>
    <p:sldId id="284" r:id="rId23"/>
    <p:sldId id="311" r:id="rId24"/>
    <p:sldId id="287" r:id="rId25"/>
    <p:sldId id="288" r:id="rId26"/>
    <p:sldId id="289" r:id="rId27"/>
    <p:sldId id="290" r:id="rId28"/>
    <p:sldId id="291" r:id="rId29"/>
    <p:sldId id="292" r:id="rId30"/>
    <p:sldId id="300" r:id="rId31"/>
    <p:sldId id="293" r:id="rId32"/>
    <p:sldId id="294" r:id="rId33"/>
  </p:sldIdLst>
  <p:sldSz cx="9144000" cy="6858000" type="screen4x3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Μεσαίο στυλ 4 - Έμφαση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46" autoAdjust="0"/>
    <p:restoredTop sz="98587" autoAdjust="0"/>
  </p:normalViewPr>
  <p:slideViewPr>
    <p:cSldViewPr>
      <p:cViewPr varScale="1">
        <p:scale>
          <a:sx n="106" d="100"/>
          <a:sy n="106" d="100"/>
        </p:scale>
        <p:origin x="152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88"/>
    </p:cViewPr>
  </p:sorterViewPr>
  <p:notesViewPr>
    <p:cSldViewPr>
      <p:cViewPr varScale="1">
        <p:scale>
          <a:sx n="59" d="100"/>
          <a:sy n="59" d="100"/>
        </p:scale>
        <p:origin x="-1560" y="-62"/>
      </p:cViewPr>
      <p:guideLst>
        <p:guide orient="horz" pos="3126"/>
        <p:guide pos="21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610E05-C28E-4456-9F8E-38BE0659E554}" type="doc">
      <dgm:prSet loTypeId="urn:microsoft.com/office/officeart/2005/8/layout/vList2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l-GR"/>
        </a:p>
      </dgm:t>
    </dgm:pt>
    <dgm:pt modelId="{4ACEEF05-9CEC-45F6-A291-F5269B68D282}">
      <dgm:prSet/>
      <dgm:spPr/>
      <dgm:t>
        <a:bodyPr/>
        <a:lstStyle/>
        <a:p>
          <a:r>
            <a:rPr lang="en-US" b="1"/>
            <a:t>0	zero  constant 0</a:t>
          </a:r>
          <a:endParaRPr lang="el-GR"/>
        </a:p>
      </dgm:t>
    </dgm:pt>
    <dgm:pt modelId="{1D1542EC-4D4E-4AA8-8DE0-6E2D943570F6}" type="parTrans" cxnId="{DF5224CE-7A63-424D-9EF1-5CD0AB533703}">
      <dgm:prSet/>
      <dgm:spPr/>
      <dgm:t>
        <a:bodyPr/>
        <a:lstStyle/>
        <a:p>
          <a:endParaRPr lang="el-GR"/>
        </a:p>
      </dgm:t>
    </dgm:pt>
    <dgm:pt modelId="{C046E275-9E69-45DB-A5F6-E2FC7D5E8457}" type="sibTrans" cxnId="{DF5224CE-7A63-424D-9EF1-5CD0AB533703}">
      <dgm:prSet/>
      <dgm:spPr/>
      <dgm:t>
        <a:bodyPr/>
        <a:lstStyle/>
        <a:p>
          <a:endParaRPr lang="el-GR"/>
        </a:p>
      </dgm:t>
    </dgm:pt>
    <dgm:pt modelId="{E97484AB-946C-4770-A00D-810AD23FB32E}">
      <dgm:prSet/>
      <dgm:spPr/>
      <dgm:t>
        <a:bodyPr/>
        <a:lstStyle/>
        <a:p>
          <a:r>
            <a:rPr lang="en-US" b="1"/>
            <a:t>1	at	   reserved for assembler</a:t>
          </a:r>
          <a:endParaRPr lang="el-GR"/>
        </a:p>
      </dgm:t>
    </dgm:pt>
    <dgm:pt modelId="{43370606-62C6-4406-BCFF-C16E815AB3D4}" type="parTrans" cxnId="{67D3FA04-D6BB-45DA-9CA9-3060D813F384}">
      <dgm:prSet/>
      <dgm:spPr/>
      <dgm:t>
        <a:bodyPr/>
        <a:lstStyle/>
        <a:p>
          <a:endParaRPr lang="el-GR"/>
        </a:p>
      </dgm:t>
    </dgm:pt>
    <dgm:pt modelId="{CCBF756C-EF33-4054-86E5-3FAFA14BCFF6}" type="sibTrans" cxnId="{67D3FA04-D6BB-45DA-9CA9-3060D813F384}">
      <dgm:prSet/>
      <dgm:spPr/>
      <dgm:t>
        <a:bodyPr/>
        <a:lstStyle/>
        <a:p>
          <a:endParaRPr lang="el-GR"/>
        </a:p>
      </dgm:t>
    </dgm:pt>
    <dgm:pt modelId="{0C4A2F13-371B-45BE-A00E-D1D2D4A23428}">
      <dgm:prSet/>
      <dgm:spPr/>
      <dgm:t>
        <a:bodyPr/>
        <a:lstStyle/>
        <a:p>
          <a:r>
            <a:rPr lang="en-US" b="1"/>
            <a:t>2	v0	results from callee</a:t>
          </a:r>
          <a:endParaRPr lang="el-GR"/>
        </a:p>
      </dgm:t>
    </dgm:pt>
    <dgm:pt modelId="{8EEAE3C2-A6AB-4C2A-8716-AF83B27FF41F}" type="parTrans" cxnId="{EF11AFE2-E9B7-408D-9BD7-E6EE05C0FFF8}">
      <dgm:prSet/>
      <dgm:spPr/>
      <dgm:t>
        <a:bodyPr/>
        <a:lstStyle/>
        <a:p>
          <a:endParaRPr lang="el-GR"/>
        </a:p>
      </dgm:t>
    </dgm:pt>
    <dgm:pt modelId="{23258078-B4BE-4374-87B0-2BE8A832D060}" type="sibTrans" cxnId="{EF11AFE2-E9B7-408D-9BD7-E6EE05C0FFF8}">
      <dgm:prSet/>
      <dgm:spPr/>
      <dgm:t>
        <a:bodyPr/>
        <a:lstStyle/>
        <a:p>
          <a:endParaRPr lang="el-GR"/>
        </a:p>
      </dgm:t>
    </dgm:pt>
    <dgm:pt modelId="{B68960D7-63CA-4D73-BEE2-9137C33C6D3A}">
      <dgm:prSet/>
      <dgm:spPr/>
      <dgm:t>
        <a:bodyPr/>
        <a:lstStyle/>
        <a:p>
          <a:r>
            <a:rPr lang="en-US" b="1"/>
            <a:t>3	v1	returned to caller</a:t>
          </a:r>
          <a:endParaRPr lang="el-GR"/>
        </a:p>
      </dgm:t>
    </dgm:pt>
    <dgm:pt modelId="{BC7853E4-5F17-40A5-BDF5-A5957B74C140}" type="parTrans" cxnId="{585A3CC8-185E-496A-A33D-170ED6D7CBA7}">
      <dgm:prSet/>
      <dgm:spPr/>
      <dgm:t>
        <a:bodyPr/>
        <a:lstStyle/>
        <a:p>
          <a:endParaRPr lang="el-GR"/>
        </a:p>
      </dgm:t>
    </dgm:pt>
    <dgm:pt modelId="{68E13683-DC6E-467F-96DD-8F05F3F5C336}" type="sibTrans" cxnId="{585A3CC8-185E-496A-A33D-170ED6D7CBA7}">
      <dgm:prSet/>
      <dgm:spPr/>
      <dgm:t>
        <a:bodyPr/>
        <a:lstStyle/>
        <a:p>
          <a:endParaRPr lang="el-GR"/>
        </a:p>
      </dgm:t>
    </dgm:pt>
    <dgm:pt modelId="{363CE9B9-651F-48F1-AC04-944ABDBB9A7E}">
      <dgm:prSet/>
      <dgm:spPr/>
      <dgm:t>
        <a:bodyPr/>
        <a:lstStyle/>
        <a:p>
          <a:r>
            <a:rPr lang="en-US" b="1" dirty="0"/>
            <a:t>4     	a0	arguments to </a:t>
          </a:r>
          <a:r>
            <a:rPr lang="en-US" b="1" dirty="0" err="1"/>
            <a:t>callee</a:t>
          </a:r>
          <a:endParaRPr lang="el-GR" dirty="0"/>
        </a:p>
      </dgm:t>
    </dgm:pt>
    <dgm:pt modelId="{56573849-8E35-49CD-96CA-809B25B67117}" type="parTrans" cxnId="{335507FA-9B7F-4A09-87AB-2FCBC9974A94}">
      <dgm:prSet/>
      <dgm:spPr/>
      <dgm:t>
        <a:bodyPr/>
        <a:lstStyle/>
        <a:p>
          <a:endParaRPr lang="el-GR"/>
        </a:p>
      </dgm:t>
    </dgm:pt>
    <dgm:pt modelId="{2B36F30C-47D3-4E18-A192-BC968832D4C1}" type="sibTrans" cxnId="{335507FA-9B7F-4A09-87AB-2FCBC9974A94}">
      <dgm:prSet/>
      <dgm:spPr/>
      <dgm:t>
        <a:bodyPr/>
        <a:lstStyle/>
        <a:p>
          <a:endParaRPr lang="el-GR"/>
        </a:p>
      </dgm:t>
    </dgm:pt>
    <dgm:pt modelId="{94CB5E12-1C44-4F02-A215-2F6595B996CF}">
      <dgm:prSet/>
      <dgm:spPr/>
      <dgm:t>
        <a:bodyPr/>
        <a:lstStyle/>
        <a:p>
          <a:r>
            <a:rPr lang="en-US" b="1" dirty="0"/>
            <a:t>5	a1    	from caller: caller saves</a:t>
          </a:r>
          <a:endParaRPr lang="el-GR" dirty="0"/>
        </a:p>
      </dgm:t>
    </dgm:pt>
    <dgm:pt modelId="{228FF597-59A0-4407-B3A1-A0AB5808A202}" type="parTrans" cxnId="{C4E319FC-AE09-4EB6-BC23-C823CD0BC65D}">
      <dgm:prSet/>
      <dgm:spPr/>
      <dgm:t>
        <a:bodyPr/>
        <a:lstStyle/>
        <a:p>
          <a:endParaRPr lang="el-GR"/>
        </a:p>
      </dgm:t>
    </dgm:pt>
    <dgm:pt modelId="{43EFE830-74D5-4114-9519-E3FEF692E80F}" type="sibTrans" cxnId="{C4E319FC-AE09-4EB6-BC23-C823CD0BC65D}">
      <dgm:prSet/>
      <dgm:spPr/>
      <dgm:t>
        <a:bodyPr/>
        <a:lstStyle/>
        <a:p>
          <a:endParaRPr lang="el-GR"/>
        </a:p>
      </dgm:t>
    </dgm:pt>
    <dgm:pt modelId="{822D86EC-4BB3-4251-8182-F3CC47FEE091}">
      <dgm:prSet/>
      <dgm:spPr/>
      <dgm:t>
        <a:bodyPr/>
        <a:lstStyle/>
        <a:p>
          <a:r>
            <a:rPr lang="en-US" b="1"/>
            <a:t>6	a2</a:t>
          </a:r>
          <a:endParaRPr lang="el-GR"/>
        </a:p>
      </dgm:t>
    </dgm:pt>
    <dgm:pt modelId="{131C0449-6966-4F44-A394-4B6A2213C41A}" type="parTrans" cxnId="{4C08BEE9-EE58-4231-978F-DE9742FB051C}">
      <dgm:prSet/>
      <dgm:spPr/>
      <dgm:t>
        <a:bodyPr/>
        <a:lstStyle/>
        <a:p>
          <a:endParaRPr lang="el-GR"/>
        </a:p>
      </dgm:t>
    </dgm:pt>
    <dgm:pt modelId="{9D3C4A72-FDE3-4482-9C03-7A42298072E7}" type="sibTrans" cxnId="{4C08BEE9-EE58-4231-978F-DE9742FB051C}">
      <dgm:prSet/>
      <dgm:spPr/>
      <dgm:t>
        <a:bodyPr/>
        <a:lstStyle/>
        <a:p>
          <a:endParaRPr lang="el-GR"/>
        </a:p>
      </dgm:t>
    </dgm:pt>
    <dgm:pt modelId="{B89905A7-230A-4EB2-AAA8-C578C09F00F8}">
      <dgm:prSet/>
      <dgm:spPr/>
      <dgm:t>
        <a:bodyPr/>
        <a:lstStyle/>
        <a:p>
          <a:r>
            <a:rPr lang="en-US" b="1"/>
            <a:t>7	a3	</a:t>
          </a:r>
          <a:endParaRPr lang="el-GR"/>
        </a:p>
      </dgm:t>
    </dgm:pt>
    <dgm:pt modelId="{D1B9CDCC-618E-4ABA-8159-B25C81219870}" type="parTrans" cxnId="{D064F3D8-56EE-4C30-85D3-DA16DE62DFFC}">
      <dgm:prSet/>
      <dgm:spPr/>
      <dgm:t>
        <a:bodyPr/>
        <a:lstStyle/>
        <a:p>
          <a:endParaRPr lang="el-GR"/>
        </a:p>
      </dgm:t>
    </dgm:pt>
    <dgm:pt modelId="{E1F6B905-CAC8-4199-B703-FF2D0A376F20}" type="sibTrans" cxnId="{D064F3D8-56EE-4C30-85D3-DA16DE62DFFC}">
      <dgm:prSet/>
      <dgm:spPr/>
      <dgm:t>
        <a:bodyPr/>
        <a:lstStyle/>
        <a:p>
          <a:endParaRPr lang="el-GR"/>
        </a:p>
      </dgm:t>
    </dgm:pt>
    <dgm:pt modelId="{6E3078DF-FCBD-40C4-9E10-54B3AC289836}">
      <dgm:prSet/>
      <dgm:spPr/>
      <dgm:t>
        <a:bodyPr/>
        <a:lstStyle/>
        <a:p>
          <a:r>
            <a:rPr lang="en-US" b="1"/>
            <a:t>8	t0	temporary: caller saves</a:t>
          </a:r>
          <a:endParaRPr lang="el-GR"/>
        </a:p>
      </dgm:t>
    </dgm:pt>
    <dgm:pt modelId="{09469DA1-E1E6-48D9-AC2C-1CB0500CC6A2}" type="parTrans" cxnId="{2BAB1569-2E65-4C97-A2F5-A6A17216CF1F}">
      <dgm:prSet/>
      <dgm:spPr/>
      <dgm:t>
        <a:bodyPr/>
        <a:lstStyle/>
        <a:p>
          <a:endParaRPr lang="el-GR"/>
        </a:p>
      </dgm:t>
    </dgm:pt>
    <dgm:pt modelId="{5A3AF892-4E01-4C32-8795-D56311D087B0}" type="sibTrans" cxnId="{2BAB1569-2E65-4C97-A2F5-A6A17216CF1F}">
      <dgm:prSet/>
      <dgm:spPr/>
      <dgm:t>
        <a:bodyPr/>
        <a:lstStyle/>
        <a:p>
          <a:endParaRPr lang="el-GR"/>
        </a:p>
      </dgm:t>
    </dgm:pt>
    <dgm:pt modelId="{DF8E942F-C20B-46AF-9558-65289B7992C7}">
      <dgm:prSet/>
      <dgm:spPr/>
      <dgm:t>
        <a:bodyPr/>
        <a:lstStyle/>
        <a:p>
          <a:r>
            <a:rPr lang="en-US" b="1"/>
            <a:t>. . .		(callee can clobber)</a:t>
          </a:r>
          <a:endParaRPr lang="el-GR"/>
        </a:p>
      </dgm:t>
    </dgm:pt>
    <dgm:pt modelId="{F3FF0006-2CB9-4630-AFFD-9FCC8847CAC3}" type="parTrans" cxnId="{6A140737-190E-4932-8A5F-15CB69DE30B4}">
      <dgm:prSet/>
      <dgm:spPr/>
      <dgm:t>
        <a:bodyPr/>
        <a:lstStyle/>
        <a:p>
          <a:endParaRPr lang="el-GR"/>
        </a:p>
      </dgm:t>
    </dgm:pt>
    <dgm:pt modelId="{CC2739F1-1481-4B88-B5F7-5F5D3FFF2C5E}" type="sibTrans" cxnId="{6A140737-190E-4932-8A5F-15CB69DE30B4}">
      <dgm:prSet/>
      <dgm:spPr/>
      <dgm:t>
        <a:bodyPr/>
        <a:lstStyle/>
        <a:p>
          <a:endParaRPr lang="el-GR"/>
        </a:p>
      </dgm:t>
    </dgm:pt>
    <dgm:pt modelId="{4744EAC5-D49C-4692-A0B5-FAAB2B40B503}">
      <dgm:prSet/>
      <dgm:spPr/>
      <dgm:t>
        <a:bodyPr/>
        <a:lstStyle/>
        <a:p>
          <a:r>
            <a:rPr lang="en-US" b="1"/>
            <a:t>15	t7</a:t>
          </a:r>
          <a:endParaRPr lang="el-GR"/>
        </a:p>
      </dgm:t>
    </dgm:pt>
    <dgm:pt modelId="{3C46FC32-F3F4-4748-844B-0E57EA4E93F6}" type="parTrans" cxnId="{34633A09-630E-4B10-83C8-12B7685F052B}">
      <dgm:prSet/>
      <dgm:spPr/>
      <dgm:t>
        <a:bodyPr/>
        <a:lstStyle/>
        <a:p>
          <a:endParaRPr lang="el-GR"/>
        </a:p>
      </dgm:t>
    </dgm:pt>
    <dgm:pt modelId="{A426C5E1-6E22-4A98-93E6-5B31837E16BF}" type="sibTrans" cxnId="{34633A09-630E-4B10-83C8-12B7685F052B}">
      <dgm:prSet/>
      <dgm:spPr/>
      <dgm:t>
        <a:bodyPr/>
        <a:lstStyle/>
        <a:p>
          <a:endParaRPr lang="el-GR"/>
        </a:p>
      </dgm:t>
    </dgm:pt>
    <dgm:pt modelId="{0D3F05AC-6E47-4BA0-A80D-EACAC7596064}" type="pres">
      <dgm:prSet presAssocID="{25610E05-C28E-4456-9F8E-38BE0659E554}" presName="linear" presStyleCnt="0">
        <dgm:presLayoutVars>
          <dgm:animLvl val="lvl"/>
          <dgm:resizeHandles val="exact"/>
        </dgm:presLayoutVars>
      </dgm:prSet>
      <dgm:spPr/>
    </dgm:pt>
    <dgm:pt modelId="{5A6E9C27-695C-408F-98CC-78D7A0064287}" type="pres">
      <dgm:prSet presAssocID="{4ACEEF05-9CEC-45F6-A291-F5269B68D282}" presName="parentText" presStyleLbl="node1" presStyleIdx="0" presStyleCnt="11">
        <dgm:presLayoutVars>
          <dgm:chMax val="0"/>
          <dgm:bulletEnabled val="1"/>
        </dgm:presLayoutVars>
      </dgm:prSet>
      <dgm:spPr/>
    </dgm:pt>
    <dgm:pt modelId="{8F710EDD-4D2C-4D4F-AFA3-375054A2A5CF}" type="pres">
      <dgm:prSet presAssocID="{C046E275-9E69-45DB-A5F6-E2FC7D5E8457}" presName="spacer" presStyleCnt="0"/>
      <dgm:spPr/>
    </dgm:pt>
    <dgm:pt modelId="{4609BA51-498A-4950-B770-9905635B382A}" type="pres">
      <dgm:prSet presAssocID="{E97484AB-946C-4770-A00D-810AD23FB32E}" presName="parentText" presStyleLbl="node1" presStyleIdx="1" presStyleCnt="11">
        <dgm:presLayoutVars>
          <dgm:chMax val="0"/>
          <dgm:bulletEnabled val="1"/>
        </dgm:presLayoutVars>
      </dgm:prSet>
      <dgm:spPr/>
    </dgm:pt>
    <dgm:pt modelId="{77C2D2C0-7CD7-47CF-A842-851E63A41045}" type="pres">
      <dgm:prSet presAssocID="{CCBF756C-EF33-4054-86E5-3FAFA14BCFF6}" presName="spacer" presStyleCnt="0"/>
      <dgm:spPr/>
    </dgm:pt>
    <dgm:pt modelId="{89CDA425-E1C1-49A3-87FB-4B6E50F4D404}" type="pres">
      <dgm:prSet presAssocID="{0C4A2F13-371B-45BE-A00E-D1D2D4A23428}" presName="parentText" presStyleLbl="node1" presStyleIdx="2" presStyleCnt="11">
        <dgm:presLayoutVars>
          <dgm:chMax val="0"/>
          <dgm:bulletEnabled val="1"/>
        </dgm:presLayoutVars>
      </dgm:prSet>
      <dgm:spPr/>
    </dgm:pt>
    <dgm:pt modelId="{5FC789F9-0566-48D1-B388-0926248504B5}" type="pres">
      <dgm:prSet presAssocID="{23258078-B4BE-4374-87B0-2BE8A832D060}" presName="spacer" presStyleCnt="0"/>
      <dgm:spPr/>
    </dgm:pt>
    <dgm:pt modelId="{D118E99D-903A-44B2-B3CF-064B794C38CC}" type="pres">
      <dgm:prSet presAssocID="{B68960D7-63CA-4D73-BEE2-9137C33C6D3A}" presName="parentText" presStyleLbl="node1" presStyleIdx="3" presStyleCnt="11">
        <dgm:presLayoutVars>
          <dgm:chMax val="0"/>
          <dgm:bulletEnabled val="1"/>
        </dgm:presLayoutVars>
      </dgm:prSet>
      <dgm:spPr/>
    </dgm:pt>
    <dgm:pt modelId="{8A8C08B5-A751-430C-9EA8-948DAB936B5F}" type="pres">
      <dgm:prSet presAssocID="{68E13683-DC6E-467F-96DD-8F05F3F5C336}" presName="spacer" presStyleCnt="0"/>
      <dgm:spPr/>
    </dgm:pt>
    <dgm:pt modelId="{1EA80F63-1595-4AAC-B2A0-05E87187B5CF}" type="pres">
      <dgm:prSet presAssocID="{363CE9B9-651F-48F1-AC04-944ABDBB9A7E}" presName="parentText" presStyleLbl="node1" presStyleIdx="4" presStyleCnt="11">
        <dgm:presLayoutVars>
          <dgm:chMax val="0"/>
          <dgm:bulletEnabled val="1"/>
        </dgm:presLayoutVars>
      </dgm:prSet>
      <dgm:spPr/>
    </dgm:pt>
    <dgm:pt modelId="{868ED828-5012-49C9-AB88-648B7C3D69B1}" type="pres">
      <dgm:prSet presAssocID="{2B36F30C-47D3-4E18-A192-BC968832D4C1}" presName="spacer" presStyleCnt="0"/>
      <dgm:spPr/>
    </dgm:pt>
    <dgm:pt modelId="{35A31856-5FED-4AEE-8495-A7D9F6D6C06A}" type="pres">
      <dgm:prSet presAssocID="{94CB5E12-1C44-4F02-A215-2F6595B996CF}" presName="parentText" presStyleLbl="node1" presStyleIdx="5" presStyleCnt="11">
        <dgm:presLayoutVars>
          <dgm:chMax val="0"/>
          <dgm:bulletEnabled val="1"/>
        </dgm:presLayoutVars>
      </dgm:prSet>
      <dgm:spPr/>
    </dgm:pt>
    <dgm:pt modelId="{2C878CE2-05E7-408E-A045-2EF5ABC0E972}" type="pres">
      <dgm:prSet presAssocID="{43EFE830-74D5-4114-9519-E3FEF692E80F}" presName="spacer" presStyleCnt="0"/>
      <dgm:spPr/>
    </dgm:pt>
    <dgm:pt modelId="{74FB4969-1238-4D87-980F-577EEE469A78}" type="pres">
      <dgm:prSet presAssocID="{822D86EC-4BB3-4251-8182-F3CC47FEE091}" presName="parentText" presStyleLbl="node1" presStyleIdx="6" presStyleCnt="11">
        <dgm:presLayoutVars>
          <dgm:chMax val="0"/>
          <dgm:bulletEnabled val="1"/>
        </dgm:presLayoutVars>
      </dgm:prSet>
      <dgm:spPr/>
    </dgm:pt>
    <dgm:pt modelId="{F21B7A73-ACC1-4CBC-B02B-E0B8D3711DC4}" type="pres">
      <dgm:prSet presAssocID="{9D3C4A72-FDE3-4482-9C03-7A42298072E7}" presName="spacer" presStyleCnt="0"/>
      <dgm:spPr/>
    </dgm:pt>
    <dgm:pt modelId="{931B9F0A-5B1F-41F7-96F6-DB9C63903A41}" type="pres">
      <dgm:prSet presAssocID="{B89905A7-230A-4EB2-AAA8-C578C09F00F8}" presName="parentText" presStyleLbl="node1" presStyleIdx="7" presStyleCnt="11">
        <dgm:presLayoutVars>
          <dgm:chMax val="0"/>
          <dgm:bulletEnabled val="1"/>
        </dgm:presLayoutVars>
      </dgm:prSet>
      <dgm:spPr/>
    </dgm:pt>
    <dgm:pt modelId="{E68475B6-54A9-42F5-9C36-74122E5C08C2}" type="pres">
      <dgm:prSet presAssocID="{E1F6B905-CAC8-4199-B703-FF2D0A376F20}" presName="spacer" presStyleCnt="0"/>
      <dgm:spPr/>
    </dgm:pt>
    <dgm:pt modelId="{839B0EFA-DC92-4D29-9DB4-5C0B1BC416D7}" type="pres">
      <dgm:prSet presAssocID="{6E3078DF-FCBD-40C4-9E10-54B3AC289836}" presName="parentText" presStyleLbl="node1" presStyleIdx="8" presStyleCnt="11">
        <dgm:presLayoutVars>
          <dgm:chMax val="0"/>
          <dgm:bulletEnabled val="1"/>
        </dgm:presLayoutVars>
      </dgm:prSet>
      <dgm:spPr/>
    </dgm:pt>
    <dgm:pt modelId="{B0F3A6FE-9ED5-459F-8E9A-1CB93A4CAF2A}" type="pres">
      <dgm:prSet presAssocID="{5A3AF892-4E01-4C32-8795-D56311D087B0}" presName="spacer" presStyleCnt="0"/>
      <dgm:spPr/>
    </dgm:pt>
    <dgm:pt modelId="{2CCB6642-8862-410A-B31D-22BA315F51C1}" type="pres">
      <dgm:prSet presAssocID="{DF8E942F-C20B-46AF-9558-65289B7992C7}" presName="parentText" presStyleLbl="node1" presStyleIdx="9" presStyleCnt="11">
        <dgm:presLayoutVars>
          <dgm:chMax val="0"/>
          <dgm:bulletEnabled val="1"/>
        </dgm:presLayoutVars>
      </dgm:prSet>
      <dgm:spPr/>
    </dgm:pt>
    <dgm:pt modelId="{07961122-3FBA-4BBB-9B8A-6A5DB9E7F9F8}" type="pres">
      <dgm:prSet presAssocID="{CC2739F1-1481-4B88-B5F7-5F5D3FFF2C5E}" presName="spacer" presStyleCnt="0"/>
      <dgm:spPr/>
    </dgm:pt>
    <dgm:pt modelId="{6B3F68F2-FCB7-4C4D-808B-14DE64CF0CE0}" type="pres">
      <dgm:prSet presAssocID="{4744EAC5-D49C-4692-A0B5-FAAB2B40B503}" presName="parentText" presStyleLbl="node1" presStyleIdx="10" presStyleCnt="11">
        <dgm:presLayoutVars>
          <dgm:chMax val="0"/>
          <dgm:bulletEnabled val="1"/>
        </dgm:presLayoutVars>
      </dgm:prSet>
      <dgm:spPr/>
    </dgm:pt>
  </dgm:ptLst>
  <dgm:cxnLst>
    <dgm:cxn modelId="{35971904-CDBD-4769-9583-858A1B94B028}" type="presOf" srcId="{E97484AB-946C-4770-A00D-810AD23FB32E}" destId="{4609BA51-498A-4950-B770-9905635B382A}" srcOrd="0" destOrd="0" presId="urn:microsoft.com/office/officeart/2005/8/layout/vList2"/>
    <dgm:cxn modelId="{67D3FA04-D6BB-45DA-9CA9-3060D813F384}" srcId="{25610E05-C28E-4456-9F8E-38BE0659E554}" destId="{E97484AB-946C-4770-A00D-810AD23FB32E}" srcOrd="1" destOrd="0" parTransId="{43370606-62C6-4406-BCFF-C16E815AB3D4}" sibTransId="{CCBF756C-EF33-4054-86E5-3FAFA14BCFF6}"/>
    <dgm:cxn modelId="{34633A09-630E-4B10-83C8-12B7685F052B}" srcId="{25610E05-C28E-4456-9F8E-38BE0659E554}" destId="{4744EAC5-D49C-4692-A0B5-FAAB2B40B503}" srcOrd="10" destOrd="0" parTransId="{3C46FC32-F3F4-4748-844B-0E57EA4E93F6}" sibTransId="{A426C5E1-6E22-4A98-93E6-5B31837E16BF}"/>
    <dgm:cxn modelId="{6055D618-33C0-4184-A4A2-D8956E10E7F5}" type="presOf" srcId="{363CE9B9-651F-48F1-AC04-944ABDBB9A7E}" destId="{1EA80F63-1595-4AAC-B2A0-05E87187B5CF}" srcOrd="0" destOrd="0" presId="urn:microsoft.com/office/officeart/2005/8/layout/vList2"/>
    <dgm:cxn modelId="{46F97C35-75D3-45B1-98A6-FFDEE5334A42}" type="presOf" srcId="{DF8E942F-C20B-46AF-9558-65289B7992C7}" destId="{2CCB6642-8862-410A-B31D-22BA315F51C1}" srcOrd="0" destOrd="0" presId="urn:microsoft.com/office/officeart/2005/8/layout/vList2"/>
    <dgm:cxn modelId="{6A140737-190E-4932-8A5F-15CB69DE30B4}" srcId="{25610E05-C28E-4456-9F8E-38BE0659E554}" destId="{DF8E942F-C20B-46AF-9558-65289B7992C7}" srcOrd="9" destOrd="0" parTransId="{F3FF0006-2CB9-4630-AFFD-9FCC8847CAC3}" sibTransId="{CC2739F1-1481-4B88-B5F7-5F5D3FFF2C5E}"/>
    <dgm:cxn modelId="{510DEC64-C759-45B6-9CCE-A22BDF07ECD2}" type="presOf" srcId="{4ACEEF05-9CEC-45F6-A291-F5269B68D282}" destId="{5A6E9C27-695C-408F-98CC-78D7A0064287}" srcOrd="0" destOrd="0" presId="urn:microsoft.com/office/officeart/2005/8/layout/vList2"/>
    <dgm:cxn modelId="{2BAB1569-2E65-4C97-A2F5-A6A17216CF1F}" srcId="{25610E05-C28E-4456-9F8E-38BE0659E554}" destId="{6E3078DF-FCBD-40C4-9E10-54B3AC289836}" srcOrd="8" destOrd="0" parTransId="{09469DA1-E1E6-48D9-AC2C-1CB0500CC6A2}" sibTransId="{5A3AF892-4E01-4C32-8795-D56311D087B0}"/>
    <dgm:cxn modelId="{7DF82949-6177-47BA-8558-87564B2FA861}" type="presOf" srcId="{822D86EC-4BB3-4251-8182-F3CC47FEE091}" destId="{74FB4969-1238-4D87-980F-577EEE469A78}" srcOrd="0" destOrd="0" presId="urn:microsoft.com/office/officeart/2005/8/layout/vList2"/>
    <dgm:cxn modelId="{318E8D6F-8569-404D-9C10-517904496561}" type="presOf" srcId="{B68960D7-63CA-4D73-BEE2-9137C33C6D3A}" destId="{D118E99D-903A-44B2-B3CF-064B794C38CC}" srcOrd="0" destOrd="0" presId="urn:microsoft.com/office/officeart/2005/8/layout/vList2"/>
    <dgm:cxn modelId="{DF663789-4099-41C1-BDE1-5B52CBD1BC21}" type="presOf" srcId="{25610E05-C28E-4456-9F8E-38BE0659E554}" destId="{0D3F05AC-6E47-4BA0-A80D-EACAC7596064}" srcOrd="0" destOrd="0" presId="urn:microsoft.com/office/officeart/2005/8/layout/vList2"/>
    <dgm:cxn modelId="{3A87FC95-DC41-497D-A630-A50AD6E43FD1}" type="presOf" srcId="{0C4A2F13-371B-45BE-A00E-D1D2D4A23428}" destId="{89CDA425-E1C1-49A3-87FB-4B6E50F4D404}" srcOrd="0" destOrd="0" presId="urn:microsoft.com/office/officeart/2005/8/layout/vList2"/>
    <dgm:cxn modelId="{801917A0-33F6-4FFC-92AE-AC004A9C2B95}" type="presOf" srcId="{B89905A7-230A-4EB2-AAA8-C578C09F00F8}" destId="{931B9F0A-5B1F-41F7-96F6-DB9C63903A41}" srcOrd="0" destOrd="0" presId="urn:microsoft.com/office/officeart/2005/8/layout/vList2"/>
    <dgm:cxn modelId="{8E1593A5-6CB5-4893-8386-FD058FB0B97C}" type="presOf" srcId="{94CB5E12-1C44-4F02-A215-2F6595B996CF}" destId="{35A31856-5FED-4AEE-8495-A7D9F6D6C06A}" srcOrd="0" destOrd="0" presId="urn:microsoft.com/office/officeart/2005/8/layout/vList2"/>
    <dgm:cxn modelId="{F426E5A8-1122-45FA-B5FC-53EF1C6F400B}" type="presOf" srcId="{4744EAC5-D49C-4692-A0B5-FAAB2B40B503}" destId="{6B3F68F2-FCB7-4C4D-808B-14DE64CF0CE0}" srcOrd="0" destOrd="0" presId="urn:microsoft.com/office/officeart/2005/8/layout/vList2"/>
    <dgm:cxn modelId="{585A3CC8-185E-496A-A33D-170ED6D7CBA7}" srcId="{25610E05-C28E-4456-9F8E-38BE0659E554}" destId="{B68960D7-63CA-4D73-BEE2-9137C33C6D3A}" srcOrd="3" destOrd="0" parTransId="{BC7853E4-5F17-40A5-BDF5-A5957B74C140}" sibTransId="{68E13683-DC6E-467F-96DD-8F05F3F5C336}"/>
    <dgm:cxn modelId="{DF5224CE-7A63-424D-9EF1-5CD0AB533703}" srcId="{25610E05-C28E-4456-9F8E-38BE0659E554}" destId="{4ACEEF05-9CEC-45F6-A291-F5269B68D282}" srcOrd="0" destOrd="0" parTransId="{1D1542EC-4D4E-4AA8-8DE0-6E2D943570F6}" sibTransId="{C046E275-9E69-45DB-A5F6-E2FC7D5E8457}"/>
    <dgm:cxn modelId="{EC7193CE-7212-4C5E-99F2-C34B1E74C193}" type="presOf" srcId="{6E3078DF-FCBD-40C4-9E10-54B3AC289836}" destId="{839B0EFA-DC92-4D29-9DB4-5C0B1BC416D7}" srcOrd="0" destOrd="0" presId="urn:microsoft.com/office/officeart/2005/8/layout/vList2"/>
    <dgm:cxn modelId="{D064F3D8-56EE-4C30-85D3-DA16DE62DFFC}" srcId="{25610E05-C28E-4456-9F8E-38BE0659E554}" destId="{B89905A7-230A-4EB2-AAA8-C578C09F00F8}" srcOrd="7" destOrd="0" parTransId="{D1B9CDCC-618E-4ABA-8159-B25C81219870}" sibTransId="{E1F6B905-CAC8-4199-B703-FF2D0A376F20}"/>
    <dgm:cxn modelId="{EF11AFE2-E9B7-408D-9BD7-E6EE05C0FFF8}" srcId="{25610E05-C28E-4456-9F8E-38BE0659E554}" destId="{0C4A2F13-371B-45BE-A00E-D1D2D4A23428}" srcOrd="2" destOrd="0" parTransId="{8EEAE3C2-A6AB-4C2A-8716-AF83B27FF41F}" sibTransId="{23258078-B4BE-4374-87B0-2BE8A832D060}"/>
    <dgm:cxn modelId="{4C08BEE9-EE58-4231-978F-DE9742FB051C}" srcId="{25610E05-C28E-4456-9F8E-38BE0659E554}" destId="{822D86EC-4BB3-4251-8182-F3CC47FEE091}" srcOrd="6" destOrd="0" parTransId="{131C0449-6966-4F44-A394-4B6A2213C41A}" sibTransId="{9D3C4A72-FDE3-4482-9C03-7A42298072E7}"/>
    <dgm:cxn modelId="{335507FA-9B7F-4A09-87AB-2FCBC9974A94}" srcId="{25610E05-C28E-4456-9F8E-38BE0659E554}" destId="{363CE9B9-651F-48F1-AC04-944ABDBB9A7E}" srcOrd="4" destOrd="0" parTransId="{56573849-8E35-49CD-96CA-809B25B67117}" sibTransId="{2B36F30C-47D3-4E18-A192-BC968832D4C1}"/>
    <dgm:cxn modelId="{C4E319FC-AE09-4EB6-BC23-C823CD0BC65D}" srcId="{25610E05-C28E-4456-9F8E-38BE0659E554}" destId="{94CB5E12-1C44-4F02-A215-2F6595B996CF}" srcOrd="5" destOrd="0" parTransId="{228FF597-59A0-4407-B3A1-A0AB5808A202}" sibTransId="{43EFE830-74D5-4114-9519-E3FEF692E80F}"/>
    <dgm:cxn modelId="{A3D9BD60-4F23-4200-A538-3BC7A46F8622}" type="presParOf" srcId="{0D3F05AC-6E47-4BA0-A80D-EACAC7596064}" destId="{5A6E9C27-695C-408F-98CC-78D7A0064287}" srcOrd="0" destOrd="0" presId="urn:microsoft.com/office/officeart/2005/8/layout/vList2"/>
    <dgm:cxn modelId="{743C9734-D661-4FB3-86AF-689BF116F3D3}" type="presParOf" srcId="{0D3F05AC-6E47-4BA0-A80D-EACAC7596064}" destId="{8F710EDD-4D2C-4D4F-AFA3-375054A2A5CF}" srcOrd="1" destOrd="0" presId="urn:microsoft.com/office/officeart/2005/8/layout/vList2"/>
    <dgm:cxn modelId="{F2F7BB3C-FEF1-4056-836E-6C68FC515525}" type="presParOf" srcId="{0D3F05AC-6E47-4BA0-A80D-EACAC7596064}" destId="{4609BA51-498A-4950-B770-9905635B382A}" srcOrd="2" destOrd="0" presId="urn:microsoft.com/office/officeart/2005/8/layout/vList2"/>
    <dgm:cxn modelId="{8A715875-3CCE-4D28-BD6D-731CDE1D72FA}" type="presParOf" srcId="{0D3F05AC-6E47-4BA0-A80D-EACAC7596064}" destId="{77C2D2C0-7CD7-47CF-A842-851E63A41045}" srcOrd="3" destOrd="0" presId="urn:microsoft.com/office/officeart/2005/8/layout/vList2"/>
    <dgm:cxn modelId="{3819D094-02BF-49C8-9589-E9C56F6C7068}" type="presParOf" srcId="{0D3F05AC-6E47-4BA0-A80D-EACAC7596064}" destId="{89CDA425-E1C1-49A3-87FB-4B6E50F4D404}" srcOrd="4" destOrd="0" presId="urn:microsoft.com/office/officeart/2005/8/layout/vList2"/>
    <dgm:cxn modelId="{2D4182BC-3F88-4F82-B5B5-4354AE4BDD04}" type="presParOf" srcId="{0D3F05AC-6E47-4BA0-A80D-EACAC7596064}" destId="{5FC789F9-0566-48D1-B388-0926248504B5}" srcOrd="5" destOrd="0" presId="urn:microsoft.com/office/officeart/2005/8/layout/vList2"/>
    <dgm:cxn modelId="{2018C1C1-1005-4FF4-A58E-1F181FAD78C9}" type="presParOf" srcId="{0D3F05AC-6E47-4BA0-A80D-EACAC7596064}" destId="{D118E99D-903A-44B2-B3CF-064B794C38CC}" srcOrd="6" destOrd="0" presId="urn:microsoft.com/office/officeart/2005/8/layout/vList2"/>
    <dgm:cxn modelId="{2904B73A-94EB-48B5-8B50-F4F2ECC2D5D8}" type="presParOf" srcId="{0D3F05AC-6E47-4BA0-A80D-EACAC7596064}" destId="{8A8C08B5-A751-430C-9EA8-948DAB936B5F}" srcOrd="7" destOrd="0" presId="urn:microsoft.com/office/officeart/2005/8/layout/vList2"/>
    <dgm:cxn modelId="{D97A0AAF-F9FD-4D71-9722-E7E3426979BD}" type="presParOf" srcId="{0D3F05AC-6E47-4BA0-A80D-EACAC7596064}" destId="{1EA80F63-1595-4AAC-B2A0-05E87187B5CF}" srcOrd="8" destOrd="0" presId="urn:microsoft.com/office/officeart/2005/8/layout/vList2"/>
    <dgm:cxn modelId="{4551E4D4-6F44-4FB2-84A0-93238EA6380C}" type="presParOf" srcId="{0D3F05AC-6E47-4BA0-A80D-EACAC7596064}" destId="{868ED828-5012-49C9-AB88-648B7C3D69B1}" srcOrd="9" destOrd="0" presId="urn:microsoft.com/office/officeart/2005/8/layout/vList2"/>
    <dgm:cxn modelId="{783A87CC-84E6-4503-B913-E5E09B8FF9D0}" type="presParOf" srcId="{0D3F05AC-6E47-4BA0-A80D-EACAC7596064}" destId="{35A31856-5FED-4AEE-8495-A7D9F6D6C06A}" srcOrd="10" destOrd="0" presId="urn:microsoft.com/office/officeart/2005/8/layout/vList2"/>
    <dgm:cxn modelId="{8820E3C2-F8F1-4E5D-B51B-14D6889B81D2}" type="presParOf" srcId="{0D3F05AC-6E47-4BA0-A80D-EACAC7596064}" destId="{2C878CE2-05E7-408E-A045-2EF5ABC0E972}" srcOrd="11" destOrd="0" presId="urn:microsoft.com/office/officeart/2005/8/layout/vList2"/>
    <dgm:cxn modelId="{2BEFB048-7B2A-4963-BC03-755DD6FDDD4D}" type="presParOf" srcId="{0D3F05AC-6E47-4BA0-A80D-EACAC7596064}" destId="{74FB4969-1238-4D87-980F-577EEE469A78}" srcOrd="12" destOrd="0" presId="urn:microsoft.com/office/officeart/2005/8/layout/vList2"/>
    <dgm:cxn modelId="{EAEF9839-09B1-4929-89E9-0BAB897EBC59}" type="presParOf" srcId="{0D3F05AC-6E47-4BA0-A80D-EACAC7596064}" destId="{F21B7A73-ACC1-4CBC-B02B-E0B8D3711DC4}" srcOrd="13" destOrd="0" presId="urn:microsoft.com/office/officeart/2005/8/layout/vList2"/>
    <dgm:cxn modelId="{58587E00-60E8-4182-80DC-24D0C6D35DBF}" type="presParOf" srcId="{0D3F05AC-6E47-4BA0-A80D-EACAC7596064}" destId="{931B9F0A-5B1F-41F7-96F6-DB9C63903A41}" srcOrd="14" destOrd="0" presId="urn:microsoft.com/office/officeart/2005/8/layout/vList2"/>
    <dgm:cxn modelId="{C268817D-BC90-47AA-8F60-98DE12FC1E0E}" type="presParOf" srcId="{0D3F05AC-6E47-4BA0-A80D-EACAC7596064}" destId="{E68475B6-54A9-42F5-9C36-74122E5C08C2}" srcOrd="15" destOrd="0" presId="urn:microsoft.com/office/officeart/2005/8/layout/vList2"/>
    <dgm:cxn modelId="{D2047216-0187-4F67-9003-198DB2A736E3}" type="presParOf" srcId="{0D3F05AC-6E47-4BA0-A80D-EACAC7596064}" destId="{839B0EFA-DC92-4D29-9DB4-5C0B1BC416D7}" srcOrd="16" destOrd="0" presId="urn:microsoft.com/office/officeart/2005/8/layout/vList2"/>
    <dgm:cxn modelId="{5092E7EF-4DBC-47B5-9454-E559F97E953A}" type="presParOf" srcId="{0D3F05AC-6E47-4BA0-A80D-EACAC7596064}" destId="{B0F3A6FE-9ED5-459F-8E9A-1CB93A4CAF2A}" srcOrd="17" destOrd="0" presId="urn:microsoft.com/office/officeart/2005/8/layout/vList2"/>
    <dgm:cxn modelId="{4EA8AF15-15AF-4AF8-AC01-0E6063D753EE}" type="presParOf" srcId="{0D3F05AC-6E47-4BA0-A80D-EACAC7596064}" destId="{2CCB6642-8862-410A-B31D-22BA315F51C1}" srcOrd="18" destOrd="0" presId="urn:microsoft.com/office/officeart/2005/8/layout/vList2"/>
    <dgm:cxn modelId="{9E24F6AC-0256-48AC-ACB5-7F220ADF8359}" type="presParOf" srcId="{0D3F05AC-6E47-4BA0-A80D-EACAC7596064}" destId="{07961122-3FBA-4BBB-9B8A-6A5DB9E7F9F8}" srcOrd="19" destOrd="0" presId="urn:microsoft.com/office/officeart/2005/8/layout/vList2"/>
    <dgm:cxn modelId="{A4BECF59-2AB2-41B4-A5D6-C9EAA6D02B36}" type="presParOf" srcId="{0D3F05AC-6E47-4BA0-A80D-EACAC7596064}" destId="{6B3F68F2-FCB7-4C4D-808B-14DE64CF0CE0}" srcOrd="2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361392-8D58-4780-9FD3-AE7E362DA814}" type="doc">
      <dgm:prSet loTypeId="urn:microsoft.com/office/officeart/2005/8/layout/vList2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l-GR"/>
        </a:p>
      </dgm:t>
    </dgm:pt>
    <dgm:pt modelId="{1B831592-8C6A-48B5-B8B1-40BA239A28FE}">
      <dgm:prSet/>
      <dgm:spPr/>
      <dgm:t>
        <a:bodyPr/>
        <a:lstStyle/>
        <a:p>
          <a:r>
            <a:rPr lang="en-US" b="1" dirty="0"/>
            <a:t>16	s0	</a:t>
          </a:r>
          <a:r>
            <a:rPr lang="en-US" b="1" dirty="0" err="1"/>
            <a:t>callee</a:t>
          </a:r>
          <a:r>
            <a:rPr lang="en-US" b="1" dirty="0"/>
            <a:t> saves</a:t>
          </a:r>
          <a:endParaRPr lang="el-GR" dirty="0"/>
        </a:p>
      </dgm:t>
    </dgm:pt>
    <dgm:pt modelId="{8537DDFB-3746-4F98-90D1-3635D10DA7D6}" type="parTrans" cxnId="{AF032BC0-1DBD-479E-92E7-DB803209E96F}">
      <dgm:prSet/>
      <dgm:spPr/>
      <dgm:t>
        <a:bodyPr/>
        <a:lstStyle/>
        <a:p>
          <a:endParaRPr lang="el-GR"/>
        </a:p>
      </dgm:t>
    </dgm:pt>
    <dgm:pt modelId="{E5B35DE7-FE1C-446C-A540-4E292B6D34F9}" type="sibTrans" cxnId="{AF032BC0-1DBD-479E-92E7-DB803209E96F}">
      <dgm:prSet/>
      <dgm:spPr/>
      <dgm:t>
        <a:bodyPr/>
        <a:lstStyle/>
        <a:p>
          <a:endParaRPr lang="el-GR"/>
        </a:p>
      </dgm:t>
    </dgm:pt>
    <dgm:pt modelId="{2890AD23-AB89-4DFD-9099-6A1AAF03632D}">
      <dgm:prSet/>
      <dgm:spPr/>
      <dgm:t>
        <a:bodyPr/>
        <a:lstStyle/>
        <a:p>
          <a:r>
            <a:rPr lang="en-US" b="1"/>
            <a:t>. . .         (caller can clobber)</a:t>
          </a:r>
          <a:endParaRPr lang="el-GR"/>
        </a:p>
      </dgm:t>
    </dgm:pt>
    <dgm:pt modelId="{6D4DE712-065F-4832-81A4-101A5D778E36}" type="parTrans" cxnId="{D84474AC-C4CF-40CE-8F48-DC717C99741D}">
      <dgm:prSet/>
      <dgm:spPr/>
      <dgm:t>
        <a:bodyPr/>
        <a:lstStyle/>
        <a:p>
          <a:endParaRPr lang="el-GR"/>
        </a:p>
      </dgm:t>
    </dgm:pt>
    <dgm:pt modelId="{534495B0-4C67-4A19-A576-A7AADE0BA532}" type="sibTrans" cxnId="{D84474AC-C4CF-40CE-8F48-DC717C99741D}">
      <dgm:prSet/>
      <dgm:spPr/>
      <dgm:t>
        <a:bodyPr/>
        <a:lstStyle/>
        <a:p>
          <a:endParaRPr lang="el-GR"/>
        </a:p>
      </dgm:t>
    </dgm:pt>
    <dgm:pt modelId="{FDAEACB1-1494-486D-8905-47DCD06468AF}">
      <dgm:prSet/>
      <dgm:spPr/>
      <dgm:t>
        <a:bodyPr/>
        <a:lstStyle/>
        <a:p>
          <a:r>
            <a:rPr lang="en-US" b="1"/>
            <a:t>23	s7</a:t>
          </a:r>
          <a:endParaRPr lang="el-GR"/>
        </a:p>
      </dgm:t>
    </dgm:pt>
    <dgm:pt modelId="{508CE819-3A77-4C42-8319-E9E51F844D5D}" type="parTrans" cxnId="{9AFBE063-E664-43AE-81BD-D47A363D9FC3}">
      <dgm:prSet/>
      <dgm:spPr/>
      <dgm:t>
        <a:bodyPr/>
        <a:lstStyle/>
        <a:p>
          <a:endParaRPr lang="el-GR"/>
        </a:p>
      </dgm:t>
    </dgm:pt>
    <dgm:pt modelId="{A399FC6E-8C65-4207-9BFD-B358518D0A7F}" type="sibTrans" cxnId="{9AFBE063-E664-43AE-81BD-D47A363D9FC3}">
      <dgm:prSet/>
      <dgm:spPr/>
      <dgm:t>
        <a:bodyPr/>
        <a:lstStyle/>
        <a:p>
          <a:endParaRPr lang="el-GR"/>
        </a:p>
      </dgm:t>
    </dgm:pt>
    <dgm:pt modelId="{A97C7A2C-65A1-42E2-9AEE-B36EB9407BBE}">
      <dgm:prSet/>
      <dgm:spPr/>
      <dgm:t>
        <a:bodyPr/>
        <a:lstStyle/>
        <a:p>
          <a:r>
            <a:rPr lang="en-US" b="1"/>
            <a:t>24	t8	 temporary (cont’d)</a:t>
          </a:r>
          <a:endParaRPr lang="el-GR"/>
        </a:p>
      </dgm:t>
    </dgm:pt>
    <dgm:pt modelId="{9F4FFA1C-F575-489A-849E-2536BE075A2B}" type="parTrans" cxnId="{5BF4F15F-1AD0-4DCC-96C0-02344B2817FF}">
      <dgm:prSet/>
      <dgm:spPr/>
      <dgm:t>
        <a:bodyPr/>
        <a:lstStyle/>
        <a:p>
          <a:endParaRPr lang="el-GR"/>
        </a:p>
      </dgm:t>
    </dgm:pt>
    <dgm:pt modelId="{179568D8-3900-4E75-9641-62262323D1BA}" type="sibTrans" cxnId="{5BF4F15F-1AD0-4DCC-96C0-02344B2817FF}">
      <dgm:prSet/>
      <dgm:spPr/>
      <dgm:t>
        <a:bodyPr/>
        <a:lstStyle/>
        <a:p>
          <a:endParaRPr lang="el-GR"/>
        </a:p>
      </dgm:t>
    </dgm:pt>
    <dgm:pt modelId="{AFD7B765-2DEF-485B-94DA-75A6145D254B}">
      <dgm:prSet/>
      <dgm:spPr/>
      <dgm:t>
        <a:bodyPr/>
        <a:lstStyle/>
        <a:p>
          <a:r>
            <a:rPr lang="en-US" b="1"/>
            <a:t>25	t9</a:t>
          </a:r>
          <a:endParaRPr lang="el-GR"/>
        </a:p>
      </dgm:t>
    </dgm:pt>
    <dgm:pt modelId="{45C5B005-4B05-4513-A6CB-B199768D4C45}" type="parTrans" cxnId="{220E40B1-5A21-46FB-B1B5-8FED624F3B9C}">
      <dgm:prSet/>
      <dgm:spPr/>
      <dgm:t>
        <a:bodyPr/>
        <a:lstStyle/>
        <a:p>
          <a:endParaRPr lang="el-GR"/>
        </a:p>
      </dgm:t>
    </dgm:pt>
    <dgm:pt modelId="{76B5E762-9E2E-44D6-8797-C588374CF6C6}" type="sibTrans" cxnId="{220E40B1-5A21-46FB-B1B5-8FED624F3B9C}">
      <dgm:prSet/>
      <dgm:spPr/>
      <dgm:t>
        <a:bodyPr/>
        <a:lstStyle/>
        <a:p>
          <a:endParaRPr lang="el-GR"/>
        </a:p>
      </dgm:t>
    </dgm:pt>
    <dgm:pt modelId="{A8AF2275-3FEE-458E-B0B1-738D2F18C1F0}">
      <dgm:prSet/>
      <dgm:spPr/>
      <dgm:t>
        <a:bodyPr/>
        <a:lstStyle/>
        <a:p>
          <a:r>
            <a:rPr lang="en-US" b="1"/>
            <a:t>26	k0	reserved for OS kernel</a:t>
          </a:r>
          <a:endParaRPr lang="el-GR"/>
        </a:p>
      </dgm:t>
    </dgm:pt>
    <dgm:pt modelId="{A88BEC8F-567E-430C-8696-1FCF28C5CD1D}" type="parTrans" cxnId="{8F2DC756-11DC-43F1-8E13-9E1B504198D9}">
      <dgm:prSet/>
      <dgm:spPr/>
      <dgm:t>
        <a:bodyPr/>
        <a:lstStyle/>
        <a:p>
          <a:endParaRPr lang="el-GR"/>
        </a:p>
      </dgm:t>
    </dgm:pt>
    <dgm:pt modelId="{F71C2249-5F43-4BDF-9834-6C33005A67AB}" type="sibTrans" cxnId="{8F2DC756-11DC-43F1-8E13-9E1B504198D9}">
      <dgm:prSet/>
      <dgm:spPr/>
      <dgm:t>
        <a:bodyPr/>
        <a:lstStyle/>
        <a:p>
          <a:endParaRPr lang="el-GR"/>
        </a:p>
      </dgm:t>
    </dgm:pt>
    <dgm:pt modelId="{6FFC03F0-433D-49DC-9DE5-F321256C3E57}">
      <dgm:prSet/>
      <dgm:spPr/>
      <dgm:t>
        <a:bodyPr/>
        <a:lstStyle/>
        <a:p>
          <a:r>
            <a:rPr lang="en-US" b="1"/>
            <a:t>27	k1</a:t>
          </a:r>
          <a:endParaRPr lang="el-GR"/>
        </a:p>
      </dgm:t>
    </dgm:pt>
    <dgm:pt modelId="{E1081747-9AF0-4573-B271-A9F987914608}" type="parTrans" cxnId="{EBDAE795-70C9-412C-B99D-3507C302829F}">
      <dgm:prSet/>
      <dgm:spPr/>
      <dgm:t>
        <a:bodyPr/>
        <a:lstStyle/>
        <a:p>
          <a:endParaRPr lang="el-GR"/>
        </a:p>
      </dgm:t>
    </dgm:pt>
    <dgm:pt modelId="{880D06EB-8A5E-47B0-A189-9ADF0F5B648F}" type="sibTrans" cxnId="{EBDAE795-70C9-412C-B99D-3507C302829F}">
      <dgm:prSet/>
      <dgm:spPr/>
      <dgm:t>
        <a:bodyPr/>
        <a:lstStyle/>
        <a:p>
          <a:endParaRPr lang="el-GR"/>
        </a:p>
      </dgm:t>
    </dgm:pt>
    <dgm:pt modelId="{0F78A7F2-8657-4399-AF49-4F6198F52427}">
      <dgm:prSet/>
      <dgm:spPr/>
      <dgm:t>
        <a:bodyPr/>
        <a:lstStyle/>
        <a:p>
          <a:r>
            <a:rPr lang="en-US" b="1"/>
            <a:t>28	gp	pointer to global area</a:t>
          </a:r>
          <a:endParaRPr lang="el-GR"/>
        </a:p>
      </dgm:t>
    </dgm:pt>
    <dgm:pt modelId="{08668CDE-08B6-4B75-ADCA-5313DB8153C3}" type="parTrans" cxnId="{BE2CF190-7AEB-490F-8833-0FDE1C60C97A}">
      <dgm:prSet/>
      <dgm:spPr/>
      <dgm:t>
        <a:bodyPr/>
        <a:lstStyle/>
        <a:p>
          <a:endParaRPr lang="el-GR"/>
        </a:p>
      </dgm:t>
    </dgm:pt>
    <dgm:pt modelId="{C538AEEE-7EFC-41E2-A632-E2A67D650424}" type="sibTrans" cxnId="{BE2CF190-7AEB-490F-8833-0FDE1C60C97A}">
      <dgm:prSet/>
      <dgm:spPr/>
      <dgm:t>
        <a:bodyPr/>
        <a:lstStyle/>
        <a:p>
          <a:endParaRPr lang="el-GR"/>
        </a:p>
      </dgm:t>
    </dgm:pt>
    <dgm:pt modelId="{AA31F109-434A-4FC9-B40E-6EFCE93E7D90}">
      <dgm:prSet/>
      <dgm:spPr/>
      <dgm:t>
        <a:bodyPr/>
        <a:lstStyle/>
        <a:p>
          <a:r>
            <a:rPr lang="en-US" b="1"/>
            <a:t>29	sp	stack pointer</a:t>
          </a:r>
          <a:endParaRPr lang="el-GR"/>
        </a:p>
      </dgm:t>
    </dgm:pt>
    <dgm:pt modelId="{9AAAC544-94F8-4168-AF58-AB2676968F85}" type="parTrans" cxnId="{AC1D480E-B1CF-4B50-AAFF-825E9030EE5B}">
      <dgm:prSet/>
      <dgm:spPr/>
      <dgm:t>
        <a:bodyPr/>
        <a:lstStyle/>
        <a:p>
          <a:endParaRPr lang="el-GR"/>
        </a:p>
      </dgm:t>
    </dgm:pt>
    <dgm:pt modelId="{C48A9C6C-30D1-4F61-BF16-D6AA8A3BA9E2}" type="sibTrans" cxnId="{AC1D480E-B1CF-4B50-AAFF-825E9030EE5B}">
      <dgm:prSet/>
      <dgm:spPr/>
      <dgm:t>
        <a:bodyPr/>
        <a:lstStyle/>
        <a:p>
          <a:endParaRPr lang="el-GR"/>
        </a:p>
      </dgm:t>
    </dgm:pt>
    <dgm:pt modelId="{C7D232D9-81D5-41A6-AD19-DEB98E6DB5E4}">
      <dgm:prSet/>
      <dgm:spPr/>
      <dgm:t>
        <a:bodyPr/>
        <a:lstStyle/>
        <a:p>
          <a:r>
            <a:rPr lang="en-US" b="1"/>
            <a:t>30	fp	frame pointer</a:t>
          </a:r>
          <a:endParaRPr lang="el-GR"/>
        </a:p>
      </dgm:t>
    </dgm:pt>
    <dgm:pt modelId="{656AE419-5C1E-4FAD-809B-A54F5E7BB389}" type="parTrans" cxnId="{C4989E5C-11D4-4A98-83F6-AE0D9E63B2B4}">
      <dgm:prSet/>
      <dgm:spPr/>
      <dgm:t>
        <a:bodyPr/>
        <a:lstStyle/>
        <a:p>
          <a:endParaRPr lang="el-GR"/>
        </a:p>
      </dgm:t>
    </dgm:pt>
    <dgm:pt modelId="{AB1BB08B-6B61-405F-BD9C-0914C6471EE5}" type="sibTrans" cxnId="{C4989E5C-11D4-4A98-83F6-AE0D9E63B2B4}">
      <dgm:prSet/>
      <dgm:spPr/>
      <dgm:t>
        <a:bodyPr/>
        <a:lstStyle/>
        <a:p>
          <a:endParaRPr lang="el-GR"/>
        </a:p>
      </dgm:t>
    </dgm:pt>
    <dgm:pt modelId="{E8A68E95-E9F3-4020-A64F-9E0B60B9B0D4}">
      <dgm:prSet/>
      <dgm:spPr/>
      <dgm:t>
        <a:bodyPr/>
        <a:lstStyle/>
        <a:p>
          <a:r>
            <a:rPr lang="en-US" b="1" dirty="0"/>
            <a:t>31	ra	return Address (HW):</a:t>
          </a:r>
          <a:endParaRPr lang="el-GR" dirty="0"/>
        </a:p>
      </dgm:t>
    </dgm:pt>
    <dgm:pt modelId="{7D5F6C93-2588-4B4B-B0F2-8D2F21A7898D}" type="parTrans" cxnId="{80A975EC-897F-4342-9147-7B27F28EC69B}">
      <dgm:prSet/>
      <dgm:spPr/>
      <dgm:t>
        <a:bodyPr/>
        <a:lstStyle/>
        <a:p>
          <a:endParaRPr lang="el-GR"/>
        </a:p>
      </dgm:t>
    </dgm:pt>
    <dgm:pt modelId="{67DE6404-AA29-4C9D-A7FF-B5F390A25424}" type="sibTrans" cxnId="{80A975EC-897F-4342-9147-7B27F28EC69B}">
      <dgm:prSet/>
      <dgm:spPr/>
      <dgm:t>
        <a:bodyPr/>
        <a:lstStyle/>
        <a:p>
          <a:endParaRPr lang="el-GR"/>
        </a:p>
      </dgm:t>
    </dgm:pt>
    <dgm:pt modelId="{3D6D51C8-CC40-42DE-BFC8-32BF58373C69}">
      <dgm:prSet/>
      <dgm:spPr/>
      <dgm:t>
        <a:bodyPr/>
        <a:lstStyle/>
        <a:p>
          <a:r>
            <a:rPr lang="en-US" b="1"/>
            <a:t>caller saves</a:t>
          </a:r>
          <a:endParaRPr lang="el-GR"/>
        </a:p>
      </dgm:t>
    </dgm:pt>
    <dgm:pt modelId="{41CDFAC7-8A7E-4444-877A-DE525534BBFD}" type="parTrans" cxnId="{EF34B875-63A6-4E62-B53B-F91E3F41CCEB}">
      <dgm:prSet/>
      <dgm:spPr/>
      <dgm:t>
        <a:bodyPr/>
        <a:lstStyle/>
        <a:p>
          <a:endParaRPr lang="el-GR"/>
        </a:p>
      </dgm:t>
    </dgm:pt>
    <dgm:pt modelId="{22717255-7D98-4151-A869-AFB6CC5E860C}" type="sibTrans" cxnId="{EF34B875-63A6-4E62-B53B-F91E3F41CCEB}">
      <dgm:prSet/>
      <dgm:spPr/>
      <dgm:t>
        <a:bodyPr/>
        <a:lstStyle/>
        <a:p>
          <a:endParaRPr lang="el-GR"/>
        </a:p>
      </dgm:t>
    </dgm:pt>
    <dgm:pt modelId="{D0FB8570-4BCB-4B75-BC6F-5F141862E200}" type="pres">
      <dgm:prSet presAssocID="{5F361392-8D58-4780-9FD3-AE7E362DA814}" presName="linear" presStyleCnt="0">
        <dgm:presLayoutVars>
          <dgm:animLvl val="lvl"/>
          <dgm:resizeHandles val="exact"/>
        </dgm:presLayoutVars>
      </dgm:prSet>
      <dgm:spPr/>
    </dgm:pt>
    <dgm:pt modelId="{5F2D1357-8BB7-45D1-B552-328E44E0551C}" type="pres">
      <dgm:prSet presAssocID="{1B831592-8C6A-48B5-B8B1-40BA239A28FE}" presName="parentText" presStyleLbl="node1" presStyleIdx="0" presStyleCnt="12">
        <dgm:presLayoutVars>
          <dgm:chMax val="0"/>
          <dgm:bulletEnabled val="1"/>
        </dgm:presLayoutVars>
      </dgm:prSet>
      <dgm:spPr/>
    </dgm:pt>
    <dgm:pt modelId="{BA5AD48E-DFB0-49FE-B90B-3C41A031FFCA}" type="pres">
      <dgm:prSet presAssocID="{E5B35DE7-FE1C-446C-A540-4E292B6D34F9}" presName="spacer" presStyleCnt="0"/>
      <dgm:spPr/>
    </dgm:pt>
    <dgm:pt modelId="{A91628F2-7DBC-4C6E-80E3-7AB2F463C16F}" type="pres">
      <dgm:prSet presAssocID="{2890AD23-AB89-4DFD-9099-6A1AAF03632D}" presName="parentText" presStyleLbl="node1" presStyleIdx="1" presStyleCnt="12">
        <dgm:presLayoutVars>
          <dgm:chMax val="0"/>
          <dgm:bulletEnabled val="1"/>
        </dgm:presLayoutVars>
      </dgm:prSet>
      <dgm:spPr/>
    </dgm:pt>
    <dgm:pt modelId="{EF97CAEF-1388-4F89-B671-82A736793097}" type="pres">
      <dgm:prSet presAssocID="{534495B0-4C67-4A19-A576-A7AADE0BA532}" presName="spacer" presStyleCnt="0"/>
      <dgm:spPr/>
    </dgm:pt>
    <dgm:pt modelId="{B273C97B-3181-4A91-BD97-523EDAE426D8}" type="pres">
      <dgm:prSet presAssocID="{FDAEACB1-1494-486D-8905-47DCD06468AF}" presName="parentText" presStyleLbl="node1" presStyleIdx="2" presStyleCnt="12">
        <dgm:presLayoutVars>
          <dgm:chMax val="0"/>
          <dgm:bulletEnabled val="1"/>
        </dgm:presLayoutVars>
      </dgm:prSet>
      <dgm:spPr/>
    </dgm:pt>
    <dgm:pt modelId="{08030453-BDB8-4B60-BD51-CB14B935BDD6}" type="pres">
      <dgm:prSet presAssocID="{A399FC6E-8C65-4207-9BFD-B358518D0A7F}" presName="spacer" presStyleCnt="0"/>
      <dgm:spPr/>
    </dgm:pt>
    <dgm:pt modelId="{0F523E0E-C79E-4D1D-B602-ED4C3F900D43}" type="pres">
      <dgm:prSet presAssocID="{A97C7A2C-65A1-42E2-9AEE-B36EB9407BBE}" presName="parentText" presStyleLbl="node1" presStyleIdx="3" presStyleCnt="12">
        <dgm:presLayoutVars>
          <dgm:chMax val="0"/>
          <dgm:bulletEnabled val="1"/>
        </dgm:presLayoutVars>
      </dgm:prSet>
      <dgm:spPr/>
    </dgm:pt>
    <dgm:pt modelId="{341D3D59-0A99-4766-AA8C-9EDD3A2E10CB}" type="pres">
      <dgm:prSet presAssocID="{179568D8-3900-4E75-9641-62262323D1BA}" presName="spacer" presStyleCnt="0"/>
      <dgm:spPr/>
    </dgm:pt>
    <dgm:pt modelId="{363B56D9-9DBF-4162-A513-B962E5CA0D9C}" type="pres">
      <dgm:prSet presAssocID="{AFD7B765-2DEF-485B-94DA-75A6145D254B}" presName="parentText" presStyleLbl="node1" presStyleIdx="4" presStyleCnt="12">
        <dgm:presLayoutVars>
          <dgm:chMax val="0"/>
          <dgm:bulletEnabled val="1"/>
        </dgm:presLayoutVars>
      </dgm:prSet>
      <dgm:spPr/>
    </dgm:pt>
    <dgm:pt modelId="{14F5DB77-EC66-46F8-9ADC-2617C5670AD7}" type="pres">
      <dgm:prSet presAssocID="{76B5E762-9E2E-44D6-8797-C588374CF6C6}" presName="spacer" presStyleCnt="0"/>
      <dgm:spPr/>
    </dgm:pt>
    <dgm:pt modelId="{163E5390-9A66-4F00-BF06-AAA715636E3C}" type="pres">
      <dgm:prSet presAssocID="{A8AF2275-3FEE-458E-B0B1-738D2F18C1F0}" presName="parentText" presStyleLbl="node1" presStyleIdx="5" presStyleCnt="12">
        <dgm:presLayoutVars>
          <dgm:chMax val="0"/>
          <dgm:bulletEnabled val="1"/>
        </dgm:presLayoutVars>
      </dgm:prSet>
      <dgm:spPr/>
    </dgm:pt>
    <dgm:pt modelId="{E55464B8-E001-4DA6-BDDA-84AEC688969B}" type="pres">
      <dgm:prSet presAssocID="{F71C2249-5F43-4BDF-9834-6C33005A67AB}" presName="spacer" presStyleCnt="0"/>
      <dgm:spPr/>
    </dgm:pt>
    <dgm:pt modelId="{99D56FBA-00FC-48D9-8D26-A96B82F85C6E}" type="pres">
      <dgm:prSet presAssocID="{6FFC03F0-433D-49DC-9DE5-F321256C3E57}" presName="parentText" presStyleLbl="node1" presStyleIdx="6" presStyleCnt="12">
        <dgm:presLayoutVars>
          <dgm:chMax val="0"/>
          <dgm:bulletEnabled val="1"/>
        </dgm:presLayoutVars>
      </dgm:prSet>
      <dgm:spPr/>
    </dgm:pt>
    <dgm:pt modelId="{EFC96BFA-4928-4125-8582-DFC0B620B14A}" type="pres">
      <dgm:prSet presAssocID="{880D06EB-8A5E-47B0-A189-9ADF0F5B648F}" presName="spacer" presStyleCnt="0"/>
      <dgm:spPr/>
    </dgm:pt>
    <dgm:pt modelId="{95FDB3E0-9C89-4E07-90A7-BCF72C4F8D84}" type="pres">
      <dgm:prSet presAssocID="{0F78A7F2-8657-4399-AF49-4F6198F52427}" presName="parentText" presStyleLbl="node1" presStyleIdx="7" presStyleCnt="12">
        <dgm:presLayoutVars>
          <dgm:chMax val="0"/>
          <dgm:bulletEnabled val="1"/>
        </dgm:presLayoutVars>
      </dgm:prSet>
      <dgm:spPr/>
    </dgm:pt>
    <dgm:pt modelId="{20DE42CE-4CA7-4D14-82B1-AE3312CD7108}" type="pres">
      <dgm:prSet presAssocID="{C538AEEE-7EFC-41E2-A632-E2A67D650424}" presName="spacer" presStyleCnt="0"/>
      <dgm:spPr/>
    </dgm:pt>
    <dgm:pt modelId="{F924B328-7CE0-475D-9ECD-31EF61D951C8}" type="pres">
      <dgm:prSet presAssocID="{AA31F109-434A-4FC9-B40E-6EFCE93E7D90}" presName="parentText" presStyleLbl="node1" presStyleIdx="8" presStyleCnt="12">
        <dgm:presLayoutVars>
          <dgm:chMax val="0"/>
          <dgm:bulletEnabled val="1"/>
        </dgm:presLayoutVars>
      </dgm:prSet>
      <dgm:spPr/>
    </dgm:pt>
    <dgm:pt modelId="{B465418C-6CB2-4977-B7E8-1301A1D49EE8}" type="pres">
      <dgm:prSet presAssocID="{C48A9C6C-30D1-4F61-BF16-D6AA8A3BA9E2}" presName="spacer" presStyleCnt="0"/>
      <dgm:spPr/>
    </dgm:pt>
    <dgm:pt modelId="{4E91F3BD-F7E4-47ED-AFF0-2073D248A723}" type="pres">
      <dgm:prSet presAssocID="{C7D232D9-81D5-41A6-AD19-DEB98E6DB5E4}" presName="parentText" presStyleLbl="node1" presStyleIdx="9" presStyleCnt="12">
        <dgm:presLayoutVars>
          <dgm:chMax val="0"/>
          <dgm:bulletEnabled val="1"/>
        </dgm:presLayoutVars>
      </dgm:prSet>
      <dgm:spPr/>
    </dgm:pt>
    <dgm:pt modelId="{D417A5FA-724E-4564-84BE-11CA82BB1718}" type="pres">
      <dgm:prSet presAssocID="{AB1BB08B-6B61-405F-BD9C-0914C6471EE5}" presName="spacer" presStyleCnt="0"/>
      <dgm:spPr/>
    </dgm:pt>
    <dgm:pt modelId="{27353144-0E21-4955-9C11-5C7073800EB2}" type="pres">
      <dgm:prSet presAssocID="{E8A68E95-E9F3-4020-A64F-9E0B60B9B0D4}" presName="parentText" presStyleLbl="node1" presStyleIdx="10" presStyleCnt="12">
        <dgm:presLayoutVars>
          <dgm:chMax val="0"/>
          <dgm:bulletEnabled val="1"/>
        </dgm:presLayoutVars>
      </dgm:prSet>
      <dgm:spPr/>
    </dgm:pt>
    <dgm:pt modelId="{6189B994-ABE6-4EBD-B6B5-7F89E0D7C7C8}" type="pres">
      <dgm:prSet presAssocID="{67DE6404-AA29-4C9D-A7FF-B5F390A25424}" presName="spacer" presStyleCnt="0"/>
      <dgm:spPr/>
    </dgm:pt>
    <dgm:pt modelId="{7F5E38D8-0379-4609-95BD-486411AAFBB9}" type="pres">
      <dgm:prSet presAssocID="{3D6D51C8-CC40-42DE-BFC8-32BF58373C69}" presName="parentText" presStyleLbl="node1" presStyleIdx="11" presStyleCnt="12">
        <dgm:presLayoutVars>
          <dgm:chMax val="0"/>
          <dgm:bulletEnabled val="1"/>
        </dgm:presLayoutVars>
      </dgm:prSet>
      <dgm:spPr/>
    </dgm:pt>
  </dgm:ptLst>
  <dgm:cxnLst>
    <dgm:cxn modelId="{C5681600-3A7C-4BE4-AE56-73A2715A7B55}" type="presOf" srcId="{1B831592-8C6A-48B5-B8B1-40BA239A28FE}" destId="{5F2D1357-8BB7-45D1-B552-328E44E0551C}" srcOrd="0" destOrd="0" presId="urn:microsoft.com/office/officeart/2005/8/layout/vList2"/>
    <dgm:cxn modelId="{AC1D480E-B1CF-4B50-AAFF-825E9030EE5B}" srcId="{5F361392-8D58-4780-9FD3-AE7E362DA814}" destId="{AA31F109-434A-4FC9-B40E-6EFCE93E7D90}" srcOrd="8" destOrd="0" parTransId="{9AAAC544-94F8-4168-AF58-AB2676968F85}" sibTransId="{C48A9C6C-30D1-4F61-BF16-D6AA8A3BA9E2}"/>
    <dgm:cxn modelId="{1544C82E-57E4-47CD-B8BA-719A94F96EE6}" type="presOf" srcId="{AFD7B765-2DEF-485B-94DA-75A6145D254B}" destId="{363B56D9-9DBF-4162-A513-B962E5CA0D9C}" srcOrd="0" destOrd="0" presId="urn:microsoft.com/office/officeart/2005/8/layout/vList2"/>
    <dgm:cxn modelId="{7B19D134-12C8-4FB6-97B8-DCC022A98EF0}" type="presOf" srcId="{A97C7A2C-65A1-42E2-9AEE-B36EB9407BBE}" destId="{0F523E0E-C79E-4D1D-B602-ED4C3F900D43}" srcOrd="0" destOrd="0" presId="urn:microsoft.com/office/officeart/2005/8/layout/vList2"/>
    <dgm:cxn modelId="{CAF6BB3A-D72F-4241-9A07-FAE79EEBA2C5}" type="presOf" srcId="{A8AF2275-3FEE-458E-B0B1-738D2F18C1F0}" destId="{163E5390-9A66-4F00-BF06-AAA715636E3C}" srcOrd="0" destOrd="0" presId="urn:microsoft.com/office/officeart/2005/8/layout/vList2"/>
    <dgm:cxn modelId="{C4989E5C-11D4-4A98-83F6-AE0D9E63B2B4}" srcId="{5F361392-8D58-4780-9FD3-AE7E362DA814}" destId="{C7D232D9-81D5-41A6-AD19-DEB98E6DB5E4}" srcOrd="9" destOrd="0" parTransId="{656AE419-5C1E-4FAD-809B-A54F5E7BB389}" sibTransId="{AB1BB08B-6B61-405F-BD9C-0914C6471EE5}"/>
    <dgm:cxn modelId="{5BF4F15F-1AD0-4DCC-96C0-02344B2817FF}" srcId="{5F361392-8D58-4780-9FD3-AE7E362DA814}" destId="{A97C7A2C-65A1-42E2-9AEE-B36EB9407BBE}" srcOrd="3" destOrd="0" parTransId="{9F4FFA1C-F575-489A-849E-2536BE075A2B}" sibTransId="{179568D8-3900-4E75-9641-62262323D1BA}"/>
    <dgm:cxn modelId="{F1525B61-625F-423E-AB5A-DDD93EC11945}" type="presOf" srcId="{5F361392-8D58-4780-9FD3-AE7E362DA814}" destId="{D0FB8570-4BCB-4B75-BC6F-5F141862E200}" srcOrd="0" destOrd="0" presId="urn:microsoft.com/office/officeart/2005/8/layout/vList2"/>
    <dgm:cxn modelId="{9AFBE063-E664-43AE-81BD-D47A363D9FC3}" srcId="{5F361392-8D58-4780-9FD3-AE7E362DA814}" destId="{FDAEACB1-1494-486D-8905-47DCD06468AF}" srcOrd="2" destOrd="0" parTransId="{508CE819-3A77-4C42-8319-E9E51F844D5D}" sibTransId="{A399FC6E-8C65-4207-9BFD-B358518D0A7F}"/>
    <dgm:cxn modelId="{70306C74-CE25-4998-942E-8870ECD70E4A}" type="presOf" srcId="{E8A68E95-E9F3-4020-A64F-9E0B60B9B0D4}" destId="{27353144-0E21-4955-9C11-5C7073800EB2}" srcOrd="0" destOrd="0" presId="urn:microsoft.com/office/officeart/2005/8/layout/vList2"/>
    <dgm:cxn modelId="{EF34B875-63A6-4E62-B53B-F91E3F41CCEB}" srcId="{5F361392-8D58-4780-9FD3-AE7E362DA814}" destId="{3D6D51C8-CC40-42DE-BFC8-32BF58373C69}" srcOrd="11" destOrd="0" parTransId="{41CDFAC7-8A7E-4444-877A-DE525534BBFD}" sibTransId="{22717255-7D98-4151-A869-AFB6CC5E860C}"/>
    <dgm:cxn modelId="{8F2DC756-11DC-43F1-8E13-9E1B504198D9}" srcId="{5F361392-8D58-4780-9FD3-AE7E362DA814}" destId="{A8AF2275-3FEE-458E-B0B1-738D2F18C1F0}" srcOrd="5" destOrd="0" parTransId="{A88BEC8F-567E-430C-8696-1FCF28C5CD1D}" sibTransId="{F71C2249-5F43-4BDF-9834-6C33005A67AB}"/>
    <dgm:cxn modelId="{5CE5C083-3230-495B-936E-3ECA443D5629}" type="presOf" srcId="{2890AD23-AB89-4DFD-9099-6A1AAF03632D}" destId="{A91628F2-7DBC-4C6E-80E3-7AB2F463C16F}" srcOrd="0" destOrd="0" presId="urn:microsoft.com/office/officeart/2005/8/layout/vList2"/>
    <dgm:cxn modelId="{B7369884-E5A9-47B2-B08F-49277C4B78B4}" type="presOf" srcId="{C7D232D9-81D5-41A6-AD19-DEB98E6DB5E4}" destId="{4E91F3BD-F7E4-47ED-AFF0-2073D248A723}" srcOrd="0" destOrd="0" presId="urn:microsoft.com/office/officeart/2005/8/layout/vList2"/>
    <dgm:cxn modelId="{C012338D-15C8-41AE-9769-1BCAE5C9E72E}" type="presOf" srcId="{0F78A7F2-8657-4399-AF49-4F6198F52427}" destId="{95FDB3E0-9C89-4E07-90A7-BCF72C4F8D84}" srcOrd="0" destOrd="0" presId="urn:microsoft.com/office/officeart/2005/8/layout/vList2"/>
    <dgm:cxn modelId="{BE2CF190-7AEB-490F-8833-0FDE1C60C97A}" srcId="{5F361392-8D58-4780-9FD3-AE7E362DA814}" destId="{0F78A7F2-8657-4399-AF49-4F6198F52427}" srcOrd="7" destOrd="0" parTransId="{08668CDE-08B6-4B75-ADCA-5313DB8153C3}" sibTransId="{C538AEEE-7EFC-41E2-A632-E2A67D650424}"/>
    <dgm:cxn modelId="{EBDAE795-70C9-412C-B99D-3507C302829F}" srcId="{5F361392-8D58-4780-9FD3-AE7E362DA814}" destId="{6FFC03F0-433D-49DC-9DE5-F321256C3E57}" srcOrd="6" destOrd="0" parTransId="{E1081747-9AF0-4573-B271-A9F987914608}" sibTransId="{880D06EB-8A5E-47B0-A189-9ADF0F5B648F}"/>
    <dgm:cxn modelId="{FE07659A-2AE8-4613-9A36-0A7CE3907CA6}" type="presOf" srcId="{6FFC03F0-433D-49DC-9DE5-F321256C3E57}" destId="{99D56FBA-00FC-48D9-8D26-A96B82F85C6E}" srcOrd="0" destOrd="0" presId="urn:microsoft.com/office/officeart/2005/8/layout/vList2"/>
    <dgm:cxn modelId="{D8C4B5A6-2363-4D57-B62C-BDF2915B9AEA}" type="presOf" srcId="{3D6D51C8-CC40-42DE-BFC8-32BF58373C69}" destId="{7F5E38D8-0379-4609-95BD-486411AAFBB9}" srcOrd="0" destOrd="0" presId="urn:microsoft.com/office/officeart/2005/8/layout/vList2"/>
    <dgm:cxn modelId="{D84474AC-C4CF-40CE-8F48-DC717C99741D}" srcId="{5F361392-8D58-4780-9FD3-AE7E362DA814}" destId="{2890AD23-AB89-4DFD-9099-6A1AAF03632D}" srcOrd="1" destOrd="0" parTransId="{6D4DE712-065F-4832-81A4-101A5D778E36}" sibTransId="{534495B0-4C67-4A19-A576-A7AADE0BA532}"/>
    <dgm:cxn modelId="{220E40B1-5A21-46FB-B1B5-8FED624F3B9C}" srcId="{5F361392-8D58-4780-9FD3-AE7E362DA814}" destId="{AFD7B765-2DEF-485B-94DA-75A6145D254B}" srcOrd="4" destOrd="0" parTransId="{45C5B005-4B05-4513-A6CB-B199768D4C45}" sibTransId="{76B5E762-9E2E-44D6-8797-C588374CF6C6}"/>
    <dgm:cxn modelId="{838B1AB7-57E4-47D6-9E70-A2D6E421D923}" type="presOf" srcId="{AA31F109-434A-4FC9-B40E-6EFCE93E7D90}" destId="{F924B328-7CE0-475D-9ECD-31EF61D951C8}" srcOrd="0" destOrd="0" presId="urn:microsoft.com/office/officeart/2005/8/layout/vList2"/>
    <dgm:cxn modelId="{AF032BC0-1DBD-479E-92E7-DB803209E96F}" srcId="{5F361392-8D58-4780-9FD3-AE7E362DA814}" destId="{1B831592-8C6A-48B5-B8B1-40BA239A28FE}" srcOrd="0" destOrd="0" parTransId="{8537DDFB-3746-4F98-90D1-3635D10DA7D6}" sibTransId="{E5B35DE7-FE1C-446C-A540-4E292B6D34F9}"/>
    <dgm:cxn modelId="{7D2587E0-D8FB-4D47-B876-691CA3584762}" type="presOf" srcId="{FDAEACB1-1494-486D-8905-47DCD06468AF}" destId="{B273C97B-3181-4A91-BD97-523EDAE426D8}" srcOrd="0" destOrd="0" presId="urn:microsoft.com/office/officeart/2005/8/layout/vList2"/>
    <dgm:cxn modelId="{80A975EC-897F-4342-9147-7B27F28EC69B}" srcId="{5F361392-8D58-4780-9FD3-AE7E362DA814}" destId="{E8A68E95-E9F3-4020-A64F-9E0B60B9B0D4}" srcOrd="10" destOrd="0" parTransId="{7D5F6C93-2588-4B4B-B0F2-8D2F21A7898D}" sibTransId="{67DE6404-AA29-4C9D-A7FF-B5F390A25424}"/>
    <dgm:cxn modelId="{46BB0055-2736-4744-B585-18B66CF83C41}" type="presParOf" srcId="{D0FB8570-4BCB-4B75-BC6F-5F141862E200}" destId="{5F2D1357-8BB7-45D1-B552-328E44E0551C}" srcOrd="0" destOrd="0" presId="urn:microsoft.com/office/officeart/2005/8/layout/vList2"/>
    <dgm:cxn modelId="{06D3BE59-9185-4771-A8E7-BA059D553797}" type="presParOf" srcId="{D0FB8570-4BCB-4B75-BC6F-5F141862E200}" destId="{BA5AD48E-DFB0-49FE-B90B-3C41A031FFCA}" srcOrd="1" destOrd="0" presId="urn:microsoft.com/office/officeart/2005/8/layout/vList2"/>
    <dgm:cxn modelId="{25CF53B9-4219-4585-A8ED-1B54A4909D7C}" type="presParOf" srcId="{D0FB8570-4BCB-4B75-BC6F-5F141862E200}" destId="{A91628F2-7DBC-4C6E-80E3-7AB2F463C16F}" srcOrd="2" destOrd="0" presId="urn:microsoft.com/office/officeart/2005/8/layout/vList2"/>
    <dgm:cxn modelId="{C92099B0-7EB6-475E-B685-8337A5FFAC43}" type="presParOf" srcId="{D0FB8570-4BCB-4B75-BC6F-5F141862E200}" destId="{EF97CAEF-1388-4F89-B671-82A736793097}" srcOrd="3" destOrd="0" presId="urn:microsoft.com/office/officeart/2005/8/layout/vList2"/>
    <dgm:cxn modelId="{9F794AEE-5CA1-4BDB-8578-3C83BF26E71F}" type="presParOf" srcId="{D0FB8570-4BCB-4B75-BC6F-5F141862E200}" destId="{B273C97B-3181-4A91-BD97-523EDAE426D8}" srcOrd="4" destOrd="0" presId="urn:microsoft.com/office/officeart/2005/8/layout/vList2"/>
    <dgm:cxn modelId="{E81CBD10-65BC-4C60-AB23-A0081A675F0C}" type="presParOf" srcId="{D0FB8570-4BCB-4B75-BC6F-5F141862E200}" destId="{08030453-BDB8-4B60-BD51-CB14B935BDD6}" srcOrd="5" destOrd="0" presId="urn:microsoft.com/office/officeart/2005/8/layout/vList2"/>
    <dgm:cxn modelId="{E22FAEB5-98AB-4036-8135-AFA5BFE614FA}" type="presParOf" srcId="{D0FB8570-4BCB-4B75-BC6F-5F141862E200}" destId="{0F523E0E-C79E-4D1D-B602-ED4C3F900D43}" srcOrd="6" destOrd="0" presId="urn:microsoft.com/office/officeart/2005/8/layout/vList2"/>
    <dgm:cxn modelId="{9D4A979A-4A8F-452F-BF20-AA61258CBE01}" type="presParOf" srcId="{D0FB8570-4BCB-4B75-BC6F-5F141862E200}" destId="{341D3D59-0A99-4766-AA8C-9EDD3A2E10CB}" srcOrd="7" destOrd="0" presId="urn:microsoft.com/office/officeart/2005/8/layout/vList2"/>
    <dgm:cxn modelId="{A8BC6C6C-2847-44C4-93F3-D1FF3830908A}" type="presParOf" srcId="{D0FB8570-4BCB-4B75-BC6F-5F141862E200}" destId="{363B56D9-9DBF-4162-A513-B962E5CA0D9C}" srcOrd="8" destOrd="0" presId="urn:microsoft.com/office/officeart/2005/8/layout/vList2"/>
    <dgm:cxn modelId="{716B2014-1DCD-48F1-9CBF-49A462E76F04}" type="presParOf" srcId="{D0FB8570-4BCB-4B75-BC6F-5F141862E200}" destId="{14F5DB77-EC66-46F8-9ADC-2617C5670AD7}" srcOrd="9" destOrd="0" presId="urn:microsoft.com/office/officeart/2005/8/layout/vList2"/>
    <dgm:cxn modelId="{E6DC8101-DBCE-47B0-BF08-A191465AC230}" type="presParOf" srcId="{D0FB8570-4BCB-4B75-BC6F-5F141862E200}" destId="{163E5390-9A66-4F00-BF06-AAA715636E3C}" srcOrd="10" destOrd="0" presId="urn:microsoft.com/office/officeart/2005/8/layout/vList2"/>
    <dgm:cxn modelId="{A950EDA2-5B0B-4246-93CC-16AEA5EAF7A1}" type="presParOf" srcId="{D0FB8570-4BCB-4B75-BC6F-5F141862E200}" destId="{E55464B8-E001-4DA6-BDDA-84AEC688969B}" srcOrd="11" destOrd="0" presId="urn:microsoft.com/office/officeart/2005/8/layout/vList2"/>
    <dgm:cxn modelId="{3C8E615D-8BF4-4516-8D02-DAC580AEFFF8}" type="presParOf" srcId="{D0FB8570-4BCB-4B75-BC6F-5F141862E200}" destId="{99D56FBA-00FC-48D9-8D26-A96B82F85C6E}" srcOrd="12" destOrd="0" presId="urn:microsoft.com/office/officeart/2005/8/layout/vList2"/>
    <dgm:cxn modelId="{26F95AB1-07BD-4D9F-AA26-7CDB0BB722B0}" type="presParOf" srcId="{D0FB8570-4BCB-4B75-BC6F-5F141862E200}" destId="{EFC96BFA-4928-4125-8582-DFC0B620B14A}" srcOrd="13" destOrd="0" presId="urn:microsoft.com/office/officeart/2005/8/layout/vList2"/>
    <dgm:cxn modelId="{5FDCF6BB-8036-4660-811F-3415CD118C33}" type="presParOf" srcId="{D0FB8570-4BCB-4B75-BC6F-5F141862E200}" destId="{95FDB3E0-9C89-4E07-90A7-BCF72C4F8D84}" srcOrd="14" destOrd="0" presId="urn:microsoft.com/office/officeart/2005/8/layout/vList2"/>
    <dgm:cxn modelId="{9EB8B258-D705-496B-B023-9BBBF179D7E3}" type="presParOf" srcId="{D0FB8570-4BCB-4B75-BC6F-5F141862E200}" destId="{20DE42CE-4CA7-4D14-82B1-AE3312CD7108}" srcOrd="15" destOrd="0" presId="urn:microsoft.com/office/officeart/2005/8/layout/vList2"/>
    <dgm:cxn modelId="{9D864B59-7797-41FD-A613-0FECD8182FDE}" type="presParOf" srcId="{D0FB8570-4BCB-4B75-BC6F-5F141862E200}" destId="{F924B328-7CE0-475D-9ECD-31EF61D951C8}" srcOrd="16" destOrd="0" presId="urn:microsoft.com/office/officeart/2005/8/layout/vList2"/>
    <dgm:cxn modelId="{368A6E97-111C-494D-AB4D-F606286B02ED}" type="presParOf" srcId="{D0FB8570-4BCB-4B75-BC6F-5F141862E200}" destId="{B465418C-6CB2-4977-B7E8-1301A1D49EE8}" srcOrd="17" destOrd="0" presId="urn:microsoft.com/office/officeart/2005/8/layout/vList2"/>
    <dgm:cxn modelId="{939BC6D4-A4D1-4408-BB70-93253B650702}" type="presParOf" srcId="{D0FB8570-4BCB-4B75-BC6F-5F141862E200}" destId="{4E91F3BD-F7E4-47ED-AFF0-2073D248A723}" srcOrd="18" destOrd="0" presId="urn:microsoft.com/office/officeart/2005/8/layout/vList2"/>
    <dgm:cxn modelId="{06DAB6AC-38E3-420A-92E5-FE68096AD04D}" type="presParOf" srcId="{D0FB8570-4BCB-4B75-BC6F-5F141862E200}" destId="{D417A5FA-724E-4564-84BE-11CA82BB1718}" srcOrd="19" destOrd="0" presId="urn:microsoft.com/office/officeart/2005/8/layout/vList2"/>
    <dgm:cxn modelId="{3854F74B-CA3F-4034-92C4-F16F2AB6199C}" type="presParOf" srcId="{D0FB8570-4BCB-4B75-BC6F-5F141862E200}" destId="{27353144-0E21-4955-9C11-5C7073800EB2}" srcOrd="20" destOrd="0" presId="urn:microsoft.com/office/officeart/2005/8/layout/vList2"/>
    <dgm:cxn modelId="{B0278015-ECC7-4FD9-AB57-FDE72B4F60BE}" type="presParOf" srcId="{D0FB8570-4BCB-4B75-BC6F-5F141862E200}" destId="{6189B994-ABE6-4EBD-B6B5-7F89E0D7C7C8}" srcOrd="21" destOrd="0" presId="urn:microsoft.com/office/officeart/2005/8/layout/vList2"/>
    <dgm:cxn modelId="{A70F622A-B654-4731-8F1F-271C8B297821}" type="presParOf" srcId="{D0FB8570-4BCB-4B75-BC6F-5F141862E200}" destId="{7F5E38D8-0379-4609-95BD-486411AAFBB9}" srcOrd="2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6E9C27-695C-408F-98CC-78D7A0064287}">
      <dsp:nvSpPr>
        <dsp:cNvPr id="0" name=""/>
        <dsp:cNvSpPr/>
      </dsp:nvSpPr>
      <dsp:spPr>
        <a:xfrm>
          <a:off x="0" y="105368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0	zero  constant 0</a:t>
          </a:r>
          <a:endParaRPr lang="el-GR" sz="1500" kern="1200"/>
        </a:p>
      </dsp:txBody>
      <dsp:txXfrm>
        <a:off x="17134" y="122502"/>
        <a:ext cx="3924957" cy="316732"/>
      </dsp:txXfrm>
    </dsp:sp>
    <dsp:sp modelId="{4609BA51-498A-4950-B770-9905635B382A}">
      <dsp:nvSpPr>
        <dsp:cNvPr id="0" name=""/>
        <dsp:cNvSpPr/>
      </dsp:nvSpPr>
      <dsp:spPr>
        <a:xfrm>
          <a:off x="0" y="499568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1	at	   reserved for assembler</a:t>
          </a:r>
          <a:endParaRPr lang="el-GR" sz="1500" kern="1200"/>
        </a:p>
      </dsp:txBody>
      <dsp:txXfrm>
        <a:off x="17134" y="516702"/>
        <a:ext cx="3924957" cy="316732"/>
      </dsp:txXfrm>
    </dsp:sp>
    <dsp:sp modelId="{89CDA425-E1C1-49A3-87FB-4B6E50F4D404}">
      <dsp:nvSpPr>
        <dsp:cNvPr id="0" name=""/>
        <dsp:cNvSpPr/>
      </dsp:nvSpPr>
      <dsp:spPr>
        <a:xfrm>
          <a:off x="0" y="893768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2	v0	results from callee</a:t>
          </a:r>
          <a:endParaRPr lang="el-GR" sz="1500" kern="1200"/>
        </a:p>
      </dsp:txBody>
      <dsp:txXfrm>
        <a:off x="17134" y="910902"/>
        <a:ext cx="3924957" cy="316732"/>
      </dsp:txXfrm>
    </dsp:sp>
    <dsp:sp modelId="{D118E99D-903A-44B2-B3CF-064B794C38CC}">
      <dsp:nvSpPr>
        <dsp:cNvPr id="0" name=""/>
        <dsp:cNvSpPr/>
      </dsp:nvSpPr>
      <dsp:spPr>
        <a:xfrm>
          <a:off x="0" y="1287968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3	v1	returned to caller</a:t>
          </a:r>
          <a:endParaRPr lang="el-GR" sz="1500" kern="1200"/>
        </a:p>
      </dsp:txBody>
      <dsp:txXfrm>
        <a:off x="17134" y="1305102"/>
        <a:ext cx="3924957" cy="316732"/>
      </dsp:txXfrm>
    </dsp:sp>
    <dsp:sp modelId="{1EA80F63-1595-4AAC-B2A0-05E87187B5CF}">
      <dsp:nvSpPr>
        <dsp:cNvPr id="0" name=""/>
        <dsp:cNvSpPr/>
      </dsp:nvSpPr>
      <dsp:spPr>
        <a:xfrm>
          <a:off x="0" y="1682168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4     	a0	arguments to </a:t>
          </a:r>
          <a:r>
            <a:rPr lang="en-US" sz="1500" b="1" kern="1200" dirty="0" err="1"/>
            <a:t>callee</a:t>
          </a:r>
          <a:endParaRPr lang="el-GR" sz="1500" kern="1200" dirty="0"/>
        </a:p>
      </dsp:txBody>
      <dsp:txXfrm>
        <a:off x="17134" y="1699302"/>
        <a:ext cx="3924957" cy="316732"/>
      </dsp:txXfrm>
    </dsp:sp>
    <dsp:sp modelId="{35A31856-5FED-4AEE-8495-A7D9F6D6C06A}">
      <dsp:nvSpPr>
        <dsp:cNvPr id="0" name=""/>
        <dsp:cNvSpPr/>
      </dsp:nvSpPr>
      <dsp:spPr>
        <a:xfrm>
          <a:off x="0" y="2076369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5	a1    	from caller: caller saves</a:t>
          </a:r>
          <a:endParaRPr lang="el-GR" sz="1500" kern="1200" dirty="0"/>
        </a:p>
      </dsp:txBody>
      <dsp:txXfrm>
        <a:off x="17134" y="2093503"/>
        <a:ext cx="3924957" cy="316732"/>
      </dsp:txXfrm>
    </dsp:sp>
    <dsp:sp modelId="{74FB4969-1238-4D87-980F-577EEE469A78}">
      <dsp:nvSpPr>
        <dsp:cNvPr id="0" name=""/>
        <dsp:cNvSpPr/>
      </dsp:nvSpPr>
      <dsp:spPr>
        <a:xfrm>
          <a:off x="0" y="2470568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6	a2</a:t>
          </a:r>
          <a:endParaRPr lang="el-GR" sz="1500" kern="1200"/>
        </a:p>
      </dsp:txBody>
      <dsp:txXfrm>
        <a:off x="17134" y="2487702"/>
        <a:ext cx="3924957" cy="316732"/>
      </dsp:txXfrm>
    </dsp:sp>
    <dsp:sp modelId="{931B9F0A-5B1F-41F7-96F6-DB9C63903A41}">
      <dsp:nvSpPr>
        <dsp:cNvPr id="0" name=""/>
        <dsp:cNvSpPr/>
      </dsp:nvSpPr>
      <dsp:spPr>
        <a:xfrm>
          <a:off x="0" y="2864769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7	a3	</a:t>
          </a:r>
          <a:endParaRPr lang="el-GR" sz="1500" kern="1200"/>
        </a:p>
      </dsp:txBody>
      <dsp:txXfrm>
        <a:off x="17134" y="2881903"/>
        <a:ext cx="3924957" cy="316732"/>
      </dsp:txXfrm>
    </dsp:sp>
    <dsp:sp modelId="{839B0EFA-DC92-4D29-9DB4-5C0B1BC416D7}">
      <dsp:nvSpPr>
        <dsp:cNvPr id="0" name=""/>
        <dsp:cNvSpPr/>
      </dsp:nvSpPr>
      <dsp:spPr>
        <a:xfrm>
          <a:off x="0" y="3258969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8	t0	temporary: caller saves</a:t>
          </a:r>
          <a:endParaRPr lang="el-GR" sz="1500" kern="1200"/>
        </a:p>
      </dsp:txBody>
      <dsp:txXfrm>
        <a:off x="17134" y="3276103"/>
        <a:ext cx="3924957" cy="316732"/>
      </dsp:txXfrm>
    </dsp:sp>
    <dsp:sp modelId="{2CCB6642-8862-410A-B31D-22BA315F51C1}">
      <dsp:nvSpPr>
        <dsp:cNvPr id="0" name=""/>
        <dsp:cNvSpPr/>
      </dsp:nvSpPr>
      <dsp:spPr>
        <a:xfrm>
          <a:off x="0" y="3653169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. . .		(callee can clobber)</a:t>
          </a:r>
          <a:endParaRPr lang="el-GR" sz="1500" kern="1200"/>
        </a:p>
      </dsp:txBody>
      <dsp:txXfrm>
        <a:off x="17134" y="3670303"/>
        <a:ext cx="3924957" cy="316732"/>
      </dsp:txXfrm>
    </dsp:sp>
    <dsp:sp modelId="{6B3F68F2-FCB7-4C4D-808B-14DE64CF0CE0}">
      <dsp:nvSpPr>
        <dsp:cNvPr id="0" name=""/>
        <dsp:cNvSpPr/>
      </dsp:nvSpPr>
      <dsp:spPr>
        <a:xfrm>
          <a:off x="0" y="4047369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15	t7</a:t>
          </a:r>
          <a:endParaRPr lang="el-GR" sz="1500" kern="1200"/>
        </a:p>
      </dsp:txBody>
      <dsp:txXfrm>
        <a:off x="17134" y="4064503"/>
        <a:ext cx="3924957" cy="3167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2D1357-8BB7-45D1-B552-328E44E0551C}">
      <dsp:nvSpPr>
        <dsp:cNvPr id="0" name=""/>
        <dsp:cNvSpPr/>
      </dsp:nvSpPr>
      <dsp:spPr>
        <a:xfrm>
          <a:off x="0" y="114643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16	s0	</a:t>
          </a:r>
          <a:r>
            <a:rPr lang="en-US" sz="1500" b="1" kern="1200" dirty="0" err="1"/>
            <a:t>callee</a:t>
          </a:r>
          <a:r>
            <a:rPr lang="en-US" sz="1500" b="1" kern="1200" dirty="0"/>
            <a:t> saves</a:t>
          </a:r>
          <a:endParaRPr lang="el-GR" sz="1500" kern="1200" dirty="0"/>
        </a:p>
      </dsp:txBody>
      <dsp:txXfrm>
        <a:off x="17134" y="131777"/>
        <a:ext cx="3924957" cy="316732"/>
      </dsp:txXfrm>
    </dsp:sp>
    <dsp:sp modelId="{A91628F2-7DBC-4C6E-80E3-7AB2F463C16F}">
      <dsp:nvSpPr>
        <dsp:cNvPr id="0" name=""/>
        <dsp:cNvSpPr/>
      </dsp:nvSpPr>
      <dsp:spPr>
        <a:xfrm>
          <a:off x="0" y="508843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. . .         (caller can clobber)</a:t>
          </a:r>
          <a:endParaRPr lang="el-GR" sz="1500" kern="1200"/>
        </a:p>
      </dsp:txBody>
      <dsp:txXfrm>
        <a:off x="17134" y="525977"/>
        <a:ext cx="3924957" cy="316732"/>
      </dsp:txXfrm>
    </dsp:sp>
    <dsp:sp modelId="{B273C97B-3181-4A91-BD97-523EDAE426D8}">
      <dsp:nvSpPr>
        <dsp:cNvPr id="0" name=""/>
        <dsp:cNvSpPr/>
      </dsp:nvSpPr>
      <dsp:spPr>
        <a:xfrm>
          <a:off x="0" y="903043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23	s7</a:t>
          </a:r>
          <a:endParaRPr lang="el-GR" sz="1500" kern="1200"/>
        </a:p>
      </dsp:txBody>
      <dsp:txXfrm>
        <a:off x="17134" y="920177"/>
        <a:ext cx="3924957" cy="316732"/>
      </dsp:txXfrm>
    </dsp:sp>
    <dsp:sp modelId="{0F523E0E-C79E-4D1D-B602-ED4C3F900D43}">
      <dsp:nvSpPr>
        <dsp:cNvPr id="0" name=""/>
        <dsp:cNvSpPr/>
      </dsp:nvSpPr>
      <dsp:spPr>
        <a:xfrm>
          <a:off x="0" y="1297243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24	t8	 temporary (cont’d)</a:t>
          </a:r>
          <a:endParaRPr lang="el-GR" sz="1500" kern="1200"/>
        </a:p>
      </dsp:txBody>
      <dsp:txXfrm>
        <a:off x="17134" y="1314377"/>
        <a:ext cx="3924957" cy="316732"/>
      </dsp:txXfrm>
    </dsp:sp>
    <dsp:sp modelId="{363B56D9-9DBF-4162-A513-B962E5CA0D9C}">
      <dsp:nvSpPr>
        <dsp:cNvPr id="0" name=""/>
        <dsp:cNvSpPr/>
      </dsp:nvSpPr>
      <dsp:spPr>
        <a:xfrm>
          <a:off x="0" y="1691444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25	t9</a:t>
          </a:r>
          <a:endParaRPr lang="el-GR" sz="1500" kern="1200"/>
        </a:p>
      </dsp:txBody>
      <dsp:txXfrm>
        <a:off x="17134" y="1708578"/>
        <a:ext cx="3924957" cy="316732"/>
      </dsp:txXfrm>
    </dsp:sp>
    <dsp:sp modelId="{163E5390-9A66-4F00-BF06-AAA715636E3C}">
      <dsp:nvSpPr>
        <dsp:cNvPr id="0" name=""/>
        <dsp:cNvSpPr/>
      </dsp:nvSpPr>
      <dsp:spPr>
        <a:xfrm>
          <a:off x="0" y="2085644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26	k0	reserved for OS kernel</a:t>
          </a:r>
          <a:endParaRPr lang="el-GR" sz="1500" kern="1200"/>
        </a:p>
      </dsp:txBody>
      <dsp:txXfrm>
        <a:off x="17134" y="2102778"/>
        <a:ext cx="3924957" cy="316732"/>
      </dsp:txXfrm>
    </dsp:sp>
    <dsp:sp modelId="{99D56FBA-00FC-48D9-8D26-A96B82F85C6E}">
      <dsp:nvSpPr>
        <dsp:cNvPr id="0" name=""/>
        <dsp:cNvSpPr/>
      </dsp:nvSpPr>
      <dsp:spPr>
        <a:xfrm>
          <a:off x="0" y="2479844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27	k1</a:t>
          </a:r>
          <a:endParaRPr lang="el-GR" sz="1500" kern="1200"/>
        </a:p>
      </dsp:txBody>
      <dsp:txXfrm>
        <a:off x="17134" y="2496978"/>
        <a:ext cx="3924957" cy="316732"/>
      </dsp:txXfrm>
    </dsp:sp>
    <dsp:sp modelId="{95FDB3E0-9C89-4E07-90A7-BCF72C4F8D84}">
      <dsp:nvSpPr>
        <dsp:cNvPr id="0" name=""/>
        <dsp:cNvSpPr/>
      </dsp:nvSpPr>
      <dsp:spPr>
        <a:xfrm>
          <a:off x="0" y="2874044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28	gp	pointer to global area</a:t>
          </a:r>
          <a:endParaRPr lang="el-GR" sz="1500" kern="1200"/>
        </a:p>
      </dsp:txBody>
      <dsp:txXfrm>
        <a:off x="17134" y="2891178"/>
        <a:ext cx="3924957" cy="316732"/>
      </dsp:txXfrm>
    </dsp:sp>
    <dsp:sp modelId="{F924B328-7CE0-475D-9ECD-31EF61D951C8}">
      <dsp:nvSpPr>
        <dsp:cNvPr id="0" name=""/>
        <dsp:cNvSpPr/>
      </dsp:nvSpPr>
      <dsp:spPr>
        <a:xfrm>
          <a:off x="0" y="3268244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29	sp	stack pointer</a:t>
          </a:r>
          <a:endParaRPr lang="el-GR" sz="1500" kern="1200"/>
        </a:p>
      </dsp:txBody>
      <dsp:txXfrm>
        <a:off x="17134" y="3285378"/>
        <a:ext cx="3924957" cy="316732"/>
      </dsp:txXfrm>
    </dsp:sp>
    <dsp:sp modelId="{4E91F3BD-F7E4-47ED-AFF0-2073D248A723}">
      <dsp:nvSpPr>
        <dsp:cNvPr id="0" name=""/>
        <dsp:cNvSpPr/>
      </dsp:nvSpPr>
      <dsp:spPr>
        <a:xfrm>
          <a:off x="0" y="3662444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30	fp	frame pointer</a:t>
          </a:r>
          <a:endParaRPr lang="el-GR" sz="1500" kern="1200"/>
        </a:p>
      </dsp:txBody>
      <dsp:txXfrm>
        <a:off x="17134" y="3679578"/>
        <a:ext cx="3924957" cy="316732"/>
      </dsp:txXfrm>
    </dsp:sp>
    <dsp:sp modelId="{27353144-0E21-4955-9C11-5C7073800EB2}">
      <dsp:nvSpPr>
        <dsp:cNvPr id="0" name=""/>
        <dsp:cNvSpPr/>
      </dsp:nvSpPr>
      <dsp:spPr>
        <a:xfrm>
          <a:off x="0" y="4056644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31	ra	return Address (HW):</a:t>
          </a:r>
          <a:endParaRPr lang="el-GR" sz="1500" kern="1200" dirty="0"/>
        </a:p>
      </dsp:txBody>
      <dsp:txXfrm>
        <a:off x="17134" y="4073778"/>
        <a:ext cx="3924957" cy="316732"/>
      </dsp:txXfrm>
    </dsp:sp>
    <dsp:sp modelId="{7F5E38D8-0379-4609-95BD-486411AAFBB9}">
      <dsp:nvSpPr>
        <dsp:cNvPr id="0" name=""/>
        <dsp:cNvSpPr/>
      </dsp:nvSpPr>
      <dsp:spPr>
        <a:xfrm>
          <a:off x="0" y="4450844"/>
          <a:ext cx="3959225" cy="351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/>
            <a:t>caller saves</a:t>
          </a:r>
          <a:endParaRPr lang="el-GR" sz="1500" kern="1200"/>
        </a:p>
      </dsp:txBody>
      <dsp:txXfrm>
        <a:off x="17134" y="4467978"/>
        <a:ext cx="3924957" cy="3167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>
            <a:extLst>
              <a:ext uri="{FF2B5EF4-FFF2-40B4-BE49-F238E27FC236}">
                <a16:creationId xmlns:a16="http://schemas.microsoft.com/office/drawing/2014/main" id="{FFF90C38-E201-47AC-A2A9-6D9CCB7BC84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184323" name="Rectangle 3">
            <a:extLst>
              <a:ext uri="{FF2B5EF4-FFF2-40B4-BE49-F238E27FC236}">
                <a16:creationId xmlns:a16="http://schemas.microsoft.com/office/drawing/2014/main" id="{48DB23B5-6069-40B7-89C0-BFD48EA7042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184324" name="Rectangle 4">
            <a:extLst>
              <a:ext uri="{FF2B5EF4-FFF2-40B4-BE49-F238E27FC236}">
                <a16:creationId xmlns:a16="http://schemas.microsoft.com/office/drawing/2014/main" id="{D9A63108-EB52-4182-906E-FB0D7EB6E1F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184325" name="Rectangle 5">
            <a:extLst>
              <a:ext uri="{FF2B5EF4-FFF2-40B4-BE49-F238E27FC236}">
                <a16:creationId xmlns:a16="http://schemas.microsoft.com/office/drawing/2014/main" id="{95E895C4-BEC2-4170-9AED-63688BAC698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2FCB985-EDD1-49DE-AD2E-1EA236767CEF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>
                <a16:creationId xmlns:a16="http://schemas.microsoft.com/office/drawing/2014/main" id="{CEE1ADFD-F213-41D7-BE44-23EC2124480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142339" name="Rectangle 3">
            <a:extLst>
              <a:ext uri="{FF2B5EF4-FFF2-40B4-BE49-F238E27FC236}">
                <a16:creationId xmlns:a16="http://schemas.microsoft.com/office/drawing/2014/main" id="{4914A3E8-CFA6-46A6-85E8-FFA8EF96759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7F475C9-4699-4EC9-94F2-6FBEFB58DAC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2341" name="Rectangle 5">
            <a:extLst>
              <a:ext uri="{FF2B5EF4-FFF2-40B4-BE49-F238E27FC236}">
                <a16:creationId xmlns:a16="http://schemas.microsoft.com/office/drawing/2014/main" id="{8B702187-C52D-48B4-A97F-20055832F53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4875"/>
            <a:ext cx="4891088" cy="4467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noProof="0"/>
              <a:t>Click to edit Master text styles</a:t>
            </a:r>
          </a:p>
          <a:p>
            <a:pPr lvl="1"/>
            <a:r>
              <a:rPr lang="en-US" altLang="el-GR" noProof="0"/>
              <a:t>Second level</a:t>
            </a:r>
          </a:p>
          <a:p>
            <a:pPr lvl="2"/>
            <a:r>
              <a:rPr lang="en-US" altLang="el-GR" noProof="0"/>
              <a:t>Third level</a:t>
            </a:r>
          </a:p>
          <a:p>
            <a:pPr lvl="3"/>
            <a:r>
              <a:rPr lang="en-US" altLang="el-GR" noProof="0"/>
              <a:t>Fourth level</a:t>
            </a:r>
          </a:p>
          <a:p>
            <a:pPr lvl="4"/>
            <a:r>
              <a:rPr lang="en-US" altLang="el-GR" noProof="0"/>
              <a:t>Fifth level</a:t>
            </a:r>
          </a:p>
        </p:txBody>
      </p:sp>
      <p:sp>
        <p:nvSpPr>
          <p:cNvPr id="142342" name="Rectangle 6">
            <a:extLst>
              <a:ext uri="{FF2B5EF4-FFF2-40B4-BE49-F238E27FC236}">
                <a16:creationId xmlns:a16="http://schemas.microsoft.com/office/drawing/2014/main" id="{80387247-9D8D-40D8-BC8C-2F2D6CB8063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142343" name="Rectangle 7">
            <a:extLst>
              <a:ext uri="{FF2B5EF4-FFF2-40B4-BE49-F238E27FC236}">
                <a16:creationId xmlns:a16="http://schemas.microsoft.com/office/drawing/2014/main" id="{0FFA5BC2-6EC3-47B7-B96E-969F838771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8DD9F61-ACEE-4CC0-8694-5C47A564A0D2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1BAE02-2488-4C37-B162-6F3D4C5DF7BB}" type="slidenum">
              <a:rPr lang="en-US" altLang="el-GR" smtClean="0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540473034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58BD0B-BE80-4E63-8219-48AA1A451D3F}" type="slidenum">
              <a:rPr lang="en-US" altLang="el-GR" smtClean="0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22298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58BD0B-BE80-4E63-8219-48AA1A451D3F}" type="slidenum">
              <a:rPr lang="en-US" altLang="el-GR" smtClean="0"/>
              <a:pPr>
                <a:defRPr/>
              </a:pPr>
              <a:t>‹#›</a:t>
            </a:fld>
            <a:endParaRPr lang="en-US" altLang="el-G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0459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58BD0B-BE80-4E63-8219-48AA1A451D3F}" type="slidenum">
              <a:rPr lang="en-US" altLang="el-GR" smtClean="0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587705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58BD0B-BE80-4E63-8219-48AA1A451D3F}" type="slidenum">
              <a:rPr lang="en-US" altLang="el-GR" smtClean="0"/>
              <a:pPr>
                <a:defRPr/>
              </a:pPr>
              <a:t>‹#›</a:t>
            </a:fld>
            <a:endParaRPr lang="en-US" altLang="el-G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26493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58BD0B-BE80-4E63-8219-48AA1A451D3F}" type="slidenum">
              <a:rPr lang="en-US" altLang="el-GR" smtClean="0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753547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87F35D-CC69-448E-B153-9E0C2A57BDBC}" type="slidenum">
              <a:rPr lang="en-US" altLang="el-GR" smtClean="0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914660659"/>
      </p:ext>
    </p:extLst>
  </p:cSld>
  <p:clrMapOvr>
    <a:masterClrMapping/>
  </p:clrMapOvr>
  <p:transition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6F29C9-B49D-45C4-A387-40476D462A0F}" type="slidenum">
              <a:rPr lang="en-US" altLang="el-GR" smtClean="0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770258971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F9B1E-03D0-47EF-B02E-2994DE7D889E}" type="slidenum">
              <a:rPr lang="en-US" altLang="el-GR" smtClean="0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83259669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C1C025-3C76-41A9-B9B1-50ED0D821ACE}" type="slidenum">
              <a:rPr lang="en-US" altLang="el-GR" smtClean="0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057548500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56DA8C-7FC1-4CE7-B1EF-1A3A10A93A0B}" type="slidenum">
              <a:rPr lang="en-US" altLang="el-GR" smtClean="0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413159006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713ED2-AE36-43DE-9807-E4FCD8839B50}" type="slidenum">
              <a:rPr lang="en-US" altLang="el-GR" smtClean="0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606548830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1E416-7B47-48DC-9899-88630E9D1E81}" type="slidenum">
              <a:rPr lang="en-US" altLang="el-GR" smtClean="0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690487303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36A52-E5A0-4547-97AC-5CED85C251D5}" type="slidenum">
              <a:rPr lang="en-US" altLang="el-GR" smtClean="0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339266634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ACC232-2380-41C0-B382-48C36D011DCE}" type="slidenum">
              <a:rPr lang="en-US" altLang="el-GR" smtClean="0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872744356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ED703F-8694-407E-AF63-8391E881F712}" type="slidenum">
              <a:rPr lang="en-US" altLang="el-GR" smtClean="0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889932693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4858BD0B-BE80-4E63-8219-48AA1A451D3F}" type="slidenum">
              <a:rPr lang="en-US" altLang="el-GR" smtClean="0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397627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</p:sldLayoutIdLst>
  <p:transition>
    <p:wipe dir="d"/>
  </p:transition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pimsimulator.sourceforge.net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ourceforge.net/projects/spimsimulator/file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>
            <a:extLst>
              <a:ext uri="{FF2B5EF4-FFF2-40B4-BE49-F238E27FC236}">
                <a16:creationId xmlns:a16="http://schemas.microsoft.com/office/drawing/2014/main" id="{87AA36B5-5AB8-486B-ADA0-9308D65BCC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3200" dirty="0"/>
              <a:t>Ειδικά Θέματα Αρχιτεκτονικής και Προγραμματισμού Μικροεπεξεργαστών</a:t>
            </a:r>
          </a:p>
        </p:txBody>
      </p:sp>
      <p:sp>
        <p:nvSpPr>
          <p:cNvPr id="5" name="Υπότιτλος 4">
            <a:extLst>
              <a:ext uri="{FF2B5EF4-FFF2-40B4-BE49-F238E27FC236}">
                <a16:creationId xmlns:a16="http://schemas.microsoft.com/office/drawing/2014/main" id="{54840D23-230F-41BA-B3C6-B90C912537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Εργαστήριο</a:t>
            </a:r>
          </a:p>
          <a:p>
            <a:r>
              <a:rPr lang="el-GR" dirty="0"/>
              <a:t>Διδάσκων: Βαρτζιώτης Φώτιος</a:t>
            </a:r>
          </a:p>
          <a:p>
            <a:r>
              <a:rPr lang="el-GR" dirty="0"/>
              <a:t>Τμήμα Πληροφορικής και Τηλεπικοινωνιών</a:t>
            </a:r>
          </a:p>
          <a:p>
            <a:endParaRPr lang="el-GR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4EB7429-E647-4797-906F-C331D7FBD3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062" y="764704"/>
            <a:ext cx="2809875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DE437DE-3024-4392-81E4-70583C3C6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3419B7A-59B9-46C8-9FE5-4243A58531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>
                <a:ea typeface="굴림" panose="020B0600000101010101" pitchFamily="34" charset="-127"/>
              </a:rPr>
              <a:t>MIPS Assembler Directives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6771B078-7BF4-4174-9EEC-E2BE363F52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ko-KR" sz="2000">
                <a:ea typeface="굴림" panose="020B0600000101010101" pitchFamily="34" charset="-127"/>
              </a:rPr>
              <a:t>Top-level Directives: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ko-KR" sz="2000">
              <a:ea typeface="굴림" panose="020B0600000101010101" pitchFamily="34" charset="-127"/>
            </a:endParaRPr>
          </a:p>
          <a:p>
            <a:pPr lvl="1" eaLnBrk="1" hangingPunct="1"/>
            <a:r>
              <a:rPr lang="en-US" altLang="ko-KR" sz="1800" b="1">
                <a:latin typeface="Arial" panose="020B0604020202020204" pitchFamily="34" charset="0"/>
                <a:ea typeface="굴림" panose="020B0600000101010101" pitchFamily="34" charset="-127"/>
              </a:rPr>
              <a:t>.text</a:t>
            </a:r>
            <a:r>
              <a:rPr lang="en-US" altLang="ko-KR" sz="1800">
                <a:ea typeface="굴림" panose="020B0600000101010101" pitchFamily="34" charset="-127"/>
              </a:rPr>
              <a:t> </a:t>
            </a:r>
          </a:p>
          <a:p>
            <a:pPr lvl="2" eaLnBrk="1" hangingPunct="1"/>
            <a:r>
              <a:rPr lang="en-US" altLang="ko-KR" sz="1600">
                <a:ea typeface="굴림" panose="020B0600000101010101" pitchFamily="34" charset="-127"/>
              </a:rPr>
              <a:t>indicates that following items are stored in the user text segment, typically instructions</a:t>
            </a:r>
          </a:p>
          <a:p>
            <a:pPr lvl="1" eaLnBrk="1" hangingPunct="1"/>
            <a:r>
              <a:rPr lang="en-US" altLang="ko-KR" sz="1800" b="1">
                <a:latin typeface="Arial" panose="020B0604020202020204" pitchFamily="34" charset="0"/>
                <a:ea typeface="굴림" panose="020B0600000101010101" pitchFamily="34" charset="-127"/>
              </a:rPr>
              <a:t>.data</a:t>
            </a:r>
            <a:r>
              <a:rPr lang="en-US" altLang="ko-KR">
                <a:ea typeface="굴림" panose="020B0600000101010101" pitchFamily="34" charset="-127"/>
              </a:rPr>
              <a:t> </a:t>
            </a:r>
          </a:p>
          <a:p>
            <a:pPr lvl="2" eaLnBrk="1" hangingPunct="1"/>
            <a:r>
              <a:rPr lang="en-US" altLang="ko-KR" sz="1600">
                <a:ea typeface="굴림" panose="020B0600000101010101" pitchFamily="34" charset="-127"/>
              </a:rPr>
              <a:t>indicates that following data items are stored in the data segment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endParaRPr lang="en-US" altLang="ko-KR" sz="1600">
              <a:ea typeface="굴림" panose="020B0600000101010101" pitchFamily="34" charset="-127"/>
            </a:endParaRPr>
          </a:p>
          <a:p>
            <a:pPr lvl="1" eaLnBrk="1" hangingPunct="1"/>
            <a:r>
              <a:rPr lang="en-US" altLang="ko-KR" sz="1800" b="1">
                <a:latin typeface="Arial" panose="020B0604020202020204" pitchFamily="34" charset="0"/>
                <a:ea typeface="굴림" panose="020B0600000101010101" pitchFamily="34" charset="-127"/>
              </a:rPr>
              <a:t>.globl</a:t>
            </a:r>
            <a:r>
              <a:rPr lang="en-US" altLang="ko-KR" sz="1800" b="1">
                <a:ea typeface="굴림" panose="020B0600000101010101" pitchFamily="34" charset="-127"/>
              </a:rPr>
              <a:t> </a:t>
            </a:r>
            <a:r>
              <a:rPr lang="en-US" altLang="ko-KR" sz="1800">
                <a:ea typeface="굴림" panose="020B0600000101010101" pitchFamily="34" charset="-127"/>
              </a:rPr>
              <a:t>sym </a:t>
            </a:r>
          </a:p>
          <a:p>
            <a:pPr lvl="2" eaLnBrk="1" hangingPunct="1"/>
            <a:r>
              <a:rPr lang="en-US" altLang="ko-KR" sz="1600">
                <a:ea typeface="굴림" panose="020B0600000101010101" pitchFamily="34" charset="-127"/>
              </a:rPr>
              <a:t>declare that symbol </a:t>
            </a:r>
            <a:r>
              <a:rPr lang="en-US" altLang="ko-KR" sz="1800">
                <a:ea typeface="굴림" panose="020B0600000101010101" pitchFamily="34" charset="-127"/>
              </a:rPr>
              <a:t>sym</a:t>
            </a:r>
            <a:r>
              <a:rPr lang="en-US" altLang="ko-KR" sz="1600">
                <a:ea typeface="굴림" panose="020B0600000101010101" pitchFamily="34" charset="-127"/>
              </a:rPr>
              <a:t> is global and can be referenced from other files</a:t>
            </a: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16678272-9756-447E-90C6-0FC59575A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5BBE8C7-80D8-463B-97AB-C0FFE3C916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>
                <a:ea typeface="굴림" panose="020B0600000101010101" pitchFamily="34" charset="-127"/>
              </a:rPr>
              <a:t>QtSpim Example Program: add2numbersProg2.asm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2D7AC53-9987-49F0-8462-5F412B41723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>
                <a:ea typeface="굴림" panose="020B0600000101010101" pitchFamily="34" charset="-127"/>
              </a:rPr>
              <a:t> </a:t>
            </a: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6DEB0591-BD91-4054-BECD-F9E7C3531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209800"/>
            <a:ext cx="883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ko-KR" altLang="en-US" sz="1600" dirty="0">
                <a:latin typeface="Courier New" panose="02070309020205020404" pitchFamily="49" charset="0"/>
                <a:ea typeface="굴림" panose="020B0600000101010101" pitchFamily="34" charset="-127"/>
              </a:rPr>
              <a:t># </a:t>
            </a: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Program adds 10 and 20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ko-KR" sz="1600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		.text 			     # text section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		.</a:t>
            </a:r>
            <a:r>
              <a:rPr lang="en-US" altLang="ko-KR" sz="1600" dirty="0" err="1">
                <a:latin typeface="Courier New" panose="02070309020205020404" pitchFamily="49" charset="0"/>
                <a:ea typeface="굴림" panose="020B0600000101010101" pitchFamily="34" charset="-127"/>
              </a:rPr>
              <a:t>globl</a:t>
            </a: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 main		     # call main by SPIM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ko-KR" sz="1600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main: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    </a:t>
            </a:r>
            <a:r>
              <a:rPr lang="en-US" altLang="ko-KR" sz="1600" b="1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la $t0, value</a:t>
            </a:r>
            <a:r>
              <a:rPr lang="en-US" altLang="ko-KR" sz="1600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			     </a:t>
            </a:r>
            <a:r>
              <a:rPr lang="en-US" altLang="ko-KR" sz="1600" b="1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# load address ‘</a:t>
            </a:r>
            <a:r>
              <a:rPr lang="en-US" altLang="ko-KR" sz="1600" b="1" i="1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value’</a:t>
            </a:r>
            <a:r>
              <a:rPr lang="en-US" altLang="ko-KR" sz="1600" b="1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 into $t0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1600" dirty="0" err="1">
                <a:latin typeface="Courier New" panose="02070309020205020404" pitchFamily="49" charset="0"/>
                <a:ea typeface="굴림" panose="020B0600000101010101" pitchFamily="34" charset="-127"/>
              </a:rPr>
              <a:t>lw</a:t>
            </a: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 $t1, 0($t0)			     # load word 0(value) into $t1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1600" dirty="0" err="1">
                <a:latin typeface="Courier New" panose="02070309020205020404" pitchFamily="49" charset="0"/>
                <a:ea typeface="굴림" panose="020B0600000101010101" pitchFamily="34" charset="-127"/>
              </a:rPr>
              <a:t>lw</a:t>
            </a: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 $t2, 4($t0)			     # load word 4(value) into $t2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		add $t3, $t1, $t2	         # add two numbers into $t3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1600" dirty="0" err="1">
                <a:latin typeface="Courier New" panose="02070309020205020404" pitchFamily="49" charset="0"/>
                <a:ea typeface="굴림" panose="020B0600000101010101" pitchFamily="34" charset="-127"/>
              </a:rPr>
              <a:t>sw</a:t>
            </a: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 $t3, 8($t0)			     # store word $t3 into 8($t0)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ko-KR" sz="1600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1600" dirty="0">
                <a:solidFill>
                  <a:schemeClr val="accent5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.data			     	# data section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solidFill>
                  <a:schemeClr val="accent5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value:	.word 10, 20, 0    # load data integers. Default data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solidFill>
                  <a:schemeClr val="accent5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                           # start address 0x10010000(= value)</a:t>
            </a:r>
            <a:r>
              <a:rPr lang="en-US" altLang="ko-KR" sz="1600" b="1" dirty="0">
                <a:solidFill>
                  <a:schemeClr val="accent5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  </a:t>
            </a:r>
            <a:endParaRPr lang="ko-KR" altLang="en-US" sz="1600" b="1" dirty="0">
              <a:solidFill>
                <a:schemeClr val="accent5"/>
              </a:solidFill>
              <a:latin typeface="Courier New" panose="02070309020205020404" pitchFamily="49" charset="0"/>
              <a:ea typeface="굴림" panose="020B0600000101010101" pitchFamily="34" charset="-127"/>
            </a:endParaRPr>
          </a:p>
        </p:txBody>
      </p:sp>
      <p:sp>
        <p:nvSpPr>
          <p:cNvPr id="17413" name="AutoShape 5">
            <a:extLst>
              <a:ext uri="{FF2B5EF4-FFF2-40B4-BE49-F238E27FC236}">
                <a16:creationId xmlns:a16="http://schemas.microsoft.com/office/drawing/2014/main" id="{24B66480-399B-4FD5-B1EF-37625F4C7358}"/>
              </a:ext>
            </a:extLst>
          </p:cNvPr>
          <p:cNvSpPr>
            <a:spLocks/>
          </p:cNvSpPr>
          <p:nvPr/>
        </p:nvSpPr>
        <p:spPr bwMode="auto">
          <a:xfrm>
            <a:off x="2971800" y="4648200"/>
            <a:ext cx="76200" cy="4572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 b="1" dirty="0"/>
          </a:p>
        </p:txBody>
      </p:sp>
      <p:sp>
        <p:nvSpPr>
          <p:cNvPr id="17414" name="Text Box 6">
            <a:extLst>
              <a:ext uri="{FF2B5EF4-FFF2-40B4-BE49-F238E27FC236}">
                <a16:creationId xmlns:a16="http://schemas.microsoft.com/office/drawing/2014/main" id="{022F6259-14D1-4A1F-9C65-952211E4F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5353" y="4596825"/>
            <a:ext cx="106952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1000" b="1" dirty="0">
                <a:solidFill>
                  <a:schemeClr val="folHlink"/>
                </a:solidFill>
              </a:rPr>
              <a:t>Parse the</a:t>
            </a:r>
          </a:p>
          <a:p>
            <a:pPr eaLnBrk="1" hangingPunct="1"/>
            <a:r>
              <a:rPr lang="en-US" altLang="el-GR" sz="1000" b="1" dirty="0">
                <a:solidFill>
                  <a:schemeClr val="folHlink"/>
                </a:solidFill>
              </a:rPr>
              <a:t>machine code</a:t>
            </a:r>
          </a:p>
          <a:p>
            <a:pPr eaLnBrk="1" hangingPunct="1"/>
            <a:r>
              <a:rPr lang="en-US" altLang="el-GR" sz="1000" b="1" dirty="0">
                <a:solidFill>
                  <a:schemeClr val="folHlink"/>
                </a:solidFill>
              </a:rPr>
              <a:t>for these two</a:t>
            </a:r>
          </a:p>
          <a:p>
            <a:pPr eaLnBrk="1" hangingPunct="1"/>
            <a:r>
              <a:rPr lang="en-US" altLang="el-GR" sz="1000" b="1" dirty="0">
                <a:solidFill>
                  <a:schemeClr val="folHlink"/>
                </a:solidFill>
              </a:rPr>
              <a:t>instructions!</a:t>
            </a: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00C3459A-F9E5-4EB3-890A-70C7A031F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>
            <a:extLst>
              <a:ext uri="{FF2B5EF4-FFF2-40B4-BE49-F238E27FC236}">
                <a16:creationId xmlns:a16="http://schemas.microsoft.com/office/drawing/2014/main" id="{B763A28C-07FD-4315-A238-46EBACA06C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z="4000" dirty="0"/>
              <a:t>MIPS Memory Usage as viewed in QtSpim</a:t>
            </a:r>
          </a:p>
        </p:txBody>
      </p:sp>
      <p:sp>
        <p:nvSpPr>
          <p:cNvPr id="18435" name="Rectangle 1027">
            <a:extLst>
              <a:ext uri="{FF2B5EF4-FFF2-40B4-BE49-F238E27FC236}">
                <a16:creationId xmlns:a16="http://schemas.microsoft.com/office/drawing/2014/main" id="{1DF20C77-8FC7-4D83-A489-C7D044B3136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dirty="0"/>
              <a:t> </a:t>
            </a:r>
          </a:p>
        </p:txBody>
      </p:sp>
      <p:sp>
        <p:nvSpPr>
          <p:cNvPr id="18436" name="Rectangle 1028">
            <a:extLst>
              <a:ext uri="{FF2B5EF4-FFF2-40B4-BE49-F238E27FC236}">
                <a16:creationId xmlns:a16="http://schemas.microsoft.com/office/drawing/2014/main" id="{6B883CE5-BA7B-4DD7-82F7-88C14921D4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362200"/>
            <a:ext cx="2362200" cy="381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8437" name="Rectangle 1029">
            <a:extLst>
              <a:ext uri="{FF2B5EF4-FFF2-40B4-BE49-F238E27FC236}">
                <a16:creationId xmlns:a16="http://schemas.microsoft.com/office/drawing/2014/main" id="{F9FD4C0B-D1E4-4D92-AD26-387242C62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5410200"/>
            <a:ext cx="2362200" cy="7620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8438" name="Text Box 1031">
            <a:extLst>
              <a:ext uri="{FF2B5EF4-FFF2-40B4-BE49-F238E27FC236}">
                <a16:creationId xmlns:a16="http://schemas.microsoft.com/office/drawing/2014/main" id="{D58802BF-467D-4DAE-8605-B317FAC1F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562600"/>
            <a:ext cx="11477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2000"/>
              <a:t>reserved</a:t>
            </a:r>
          </a:p>
        </p:txBody>
      </p:sp>
      <p:sp>
        <p:nvSpPr>
          <p:cNvPr id="18439" name="Line 1033">
            <a:extLst>
              <a:ext uri="{FF2B5EF4-FFF2-40B4-BE49-F238E27FC236}">
                <a16:creationId xmlns:a16="http://schemas.microsoft.com/office/drawing/2014/main" id="{63DECE92-2CC5-4C18-999D-50381C9F7BF3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44958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18440" name="Line 1034">
            <a:extLst>
              <a:ext uri="{FF2B5EF4-FFF2-40B4-BE49-F238E27FC236}">
                <a16:creationId xmlns:a16="http://schemas.microsoft.com/office/drawing/2014/main" id="{F339B2D8-3B28-4553-BC25-47F0D545D7B1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38100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18441" name="Line 1035">
            <a:extLst>
              <a:ext uri="{FF2B5EF4-FFF2-40B4-BE49-F238E27FC236}">
                <a16:creationId xmlns:a16="http://schemas.microsoft.com/office/drawing/2014/main" id="{E16A02A9-BD09-4CA0-A0E5-780C0157E525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29718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18442" name="Text Box 1036">
            <a:extLst>
              <a:ext uri="{FF2B5EF4-FFF2-40B4-BE49-F238E27FC236}">
                <a16:creationId xmlns:a16="http://schemas.microsoft.com/office/drawing/2014/main" id="{69EAC73F-17F3-42B7-AFC8-EDAEFD152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943600"/>
            <a:ext cx="1552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2000"/>
              <a:t>0x00000000</a:t>
            </a:r>
          </a:p>
        </p:txBody>
      </p:sp>
      <p:sp>
        <p:nvSpPr>
          <p:cNvPr id="18443" name="Text Box 1037">
            <a:extLst>
              <a:ext uri="{FF2B5EF4-FFF2-40B4-BE49-F238E27FC236}">
                <a16:creationId xmlns:a16="http://schemas.microsoft.com/office/drawing/2014/main" id="{9057B40C-8D31-4357-BCD2-D49C5C05E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181600"/>
            <a:ext cx="1552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2000" dirty="0"/>
              <a:t>0x00400000</a:t>
            </a:r>
          </a:p>
        </p:txBody>
      </p:sp>
      <p:sp>
        <p:nvSpPr>
          <p:cNvPr id="18444" name="Text Box 1038">
            <a:extLst>
              <a:ext uri="{FF2B5EF4-FFF2-40B4-BE49-F238E27FC236}">
                <a16:creationId xmlns:a16="http://schemas.microsoft.com/office/drawing/2014/main" id="{6029C408-44E4-4B81-84FF-169E8071599F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V="1">
            <a:off x="1600200" y="4267200"/>
            <a:ext cx="17541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2000" dirty="0"/>
              <a:t>0x10010000</a:t>
            </a:r>
          </a:p>
        </p:txBody>
      </p:sp>
      <p:sp>
        <p:nvSpPr>
          <p:cNvPr id="18445" name="Text Box 1039">
            <a:extLst>
              <a:ext uri="{FF2B5EF4-FFF2-40B4-BE49-F238E27FC236}">
                <a16:creationId xmlns:a16="http://schemas.microsoft.com/office/drawing/2014/main" id="{7983145D-1198-4BBD-AC4D-21F0E063F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133600"/>
            <a:ext cx="1241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2000"/>
              <a:t>0x7fffeffc</a:t>
            </a:r>
          </a:p>
        </p:txBody>
      </p:sp>
      <p:sp>
        <p:nvSpPr>
          <p:cNvPr id="18446" name="Rectangle 1040">
            <a:extLst>
              <a:ext uri="{FF2B5EF4-FFF2-40B4-BE49-F238E27FC236}">
                <a16:creationId xmlns:a16="http://schemas.microsoft.com/office/drawing/2014/main" id="{C9357BE2-B4B4-4C3E-A464-B198083BB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057400"/>
            <a:ext cx="2362200" cy="3048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8447" name="Text Box 1041">
            <a:extLst>
              <a:ext uri="{FF2B5EF4-FFF2-40B4-BE49-F238E27FC236}">
                <a16:creationId xmlns:a16="http://schemas.microsoft.com/office/drawing/2014/main" id="{09BE76A5-60A7-44A7-8271-BE755497E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905000"/>
            <a:ext cx="11525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2000"/>
              <a:t>0x7fffffff</a:t>
            </a:r>
          </a:p>
        </p:txBody>
      </p:sp>
      <p:sp>
        <p:nvSpPr>
          <p:cNvPr id="18448" name="Text Box 1042">
            <a:extLst>
              <a:ext uri="{FF2B5EF4-FFF2-40B4-BE49-F238E27FC236}">
                <a16:creationId xmlns:a16="http://schemas.microsoft.com/office/drawing/2014/main" id="{230501D8-5A91-417E-A4A3-6F65C707D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419600"/>
            <a:ext cx="16637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2000"/>
              <a:t>text segment</a:t>
            </a:r>
          </a:p>
          <a:p>
            <a:pPr eaLnBrk="1" hangingPunct="1"/>
            <a:r>
              <a:rPr lang="en-US" altLang="el-GR" sz="2000"/>
              <a:t>(instructions)</a:t>
            </a:r>
          </a:p>
        </p:txBody>
      </p:sp>
      <p:sp>
        <p:nvSpPr>
          <p:cNvPr id="18449" name="Text Box 1043">
            <a:extLst>
              <a:ext uri="{FF2B5EF4-FFF2-40B4-BE49-F238E27FC236}">
                <a16:creationId xmlns:a16="http://schemas.microsoft.com/office/drawing/2014/main" id="{A4B19E83-01E3-4A08-A1AC-1B3FFEF43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3962400"/>
            <a:ext cx="171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2000"/>
              <a:t>data segment</a:t>
            </a:r>
          </a:p>
        </p:txBody>
      </p:sp>
      <p:sp>
        <p:nvSpPr>
          <p:cNvPr id="18450" name="Text Box 1044">
            <a:extLst>
              <a:ext uri="{FF2B5EF4-FFF2-40B4-BE49-F238E27FC236}">
                <a16:creationId xmlns:a16="http://schemas.microsoft.com/office/drawing/2014/main" id="{7DEE256D-9740-4BF5-AFDC-8AF0635D8FB3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V="1">
            <a:off x="3429000" y="2438400"/>
            <a:ext cx="17986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2000"/>
              <a:t>stack segment</a:t>
            </a:r>
          </a:p>
        </p:txBody>
      </p:sp>
      <p:sp>
        <p:nvSpPr>
          <p:cNvPr id="18451" name="Text Box 1045">
            <a:extLst>
              <a:ext uri="{FF2B5EF4-FFF2-40B4-BE49-F238E27FC236}">
                <a16:creationId xmlns:a16="http://schemas.microsoft.com/office/drawing/2014/main" id="{0F7E81CF-61E8-4847-BD0C-E513BD4DCF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981200"/>
            <a:ext cx="11477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2000"/>
              <a:t>reserved</a:t>
            </a:r>
          </a:p>
        </p:txBody>
      </p:sp>
      <p:sp>
        <p:nvSpPr>
          <p:cNvPr id="18452" name="Line 1046">
            <a:extLst>
              <a:ext uri="{FF2B5EF4-FFF2-40B4-BE49-F238E27FC236}">
                <a16:creationId xmlns:a16="http://schemas.microsoft.com/office/drawing/2014/main" id="{1E759921-A997-4A07-B2A9-50FFF049E60C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2971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18453" name="Line 1047">
            <a:extLst>
              <a:ext uri="{FF2B5EF4-FFF2-40B4-BE49-F238E27FC236}">
                <a16:creationId xmlns:a16="http://schemas.microsoft.com/office/drawing/2014/main" id="{D531CE0C-BE8A-4716-B012-0040D8F361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3505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18454" name="Line 1048">
            <a:extLst>
              <a:ext uri="{FF2B5EF4-FFF2-40B4-BE49-F238E27FC236}">
                <a16:creationId xmlns:a16="http://schemas.microsoft.com/office/drawing/2014/main" id="{FF06E402-B047-44A2-BDFD-EC07C1A063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5105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72D17B96-4063-42BB-9847-1ACA4BEA4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537E612D-BC4C-4AB3-A611-C92BB6CDAC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>
                <a:ea typeface="굴림" panose="020B0600000101010101" pitchFamily="34" charset="-127"/>
              </a:rPr>
              <a:t>MIPS Assembler Directives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4F035D22-995E-455D-B0ED-902A09733A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ko-KR" sz="2000" dirty="0">
                <a:ea typeface="굴림" panose="020B0600000101010101" pitchFamily="34" charset="-127"/>
              </a:rPr>
              <a:t>Common Data Definitions: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ko-KR" sz="2000" dirty="0">
              <a:ea typeface="굴림" panose="020B0600000101010101" pitchFamily="34" charset="-127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ko-KR" sz="1800" b="1" dirty="0">
                <a:ea typeface="굴림" panose="020B0600000101010101" pitchFamily="34" charset="-127"/>
              </a:rPr>
              <a:t>.word   </a:t>
            </a:r>
            <a:r>
              <a:rPr lang="en-US" altLang="ko-KR" sz="1800" dirty="0">
                <a:ea typeface="굴림" panose="020B0600000101010101" pitchFamily="34" charset="-127"/>
              </a:rPr>
              <a:t>w1, …, </a:t>
            </a:r>
            <a:r>
              <a:rPr lang="en-US" altLang="ko-KR" sz="1800" dirty="0" err="1">
                <a:ea typeface="굴림" panose="020B0600000101010101" pitchFamily="34" charset="-127"/>
              </a:rPr>
              <a:t>wn</a:t>
            </a:r>
            <a:endParaRPr lang="en-US" altLang="ko-KR" sz="1800" dirty="0">
              <a:ea typeface="굴림" panose="020B0600000101010101" pitchFamily="34" charset="-127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altLang="ko-KR" sz="1600" dirty="0">
                <a:ea typeface="굴림" panose="020B0600000101010101" pitchFamily="34" charset="-127"/>
              </a:rPr>
              <a:t>store n 32-bit quantities in successive memory words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ko-KR" sz="1800" b="1" dirty="0">
                <a:ea typeface="굴림" panose="020B0600000101010101" pitchFamily="34" charset="-127"/>
              </a:rPr>
              <a:t>.half</a:t>
            </a:r>
            <a:r>
              <a:rPr lang="en-US" altLang="ko-KR" sz="1800" dirty="0">
                <a:ea typeface="굴림" panose="020B0600000101010101" pitchFamily="34" charset="-127"/>
              </a:rPr>
              <a:t>   h1, …, </a:t>
            </a:r>
            <a:r>
              <a:rPr lang="en-US" altLang="ko-KR" sz="1800" dirty="0" err="1">
                <a:ea typeface="굴림" panose="020B0600000101010101" pitchFamily="34" charset="-127"/>
              </a:rPr>
              <a:t>hn</a:t>
            </a:r>
            <a:endParaRPr lang="en-US" altLang="ko-KR" sz="1800" dirty="0">
              <a:ea typeface="굴림" panose="020B0600000101010101" pitchFamily="34" charset="-127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altLang="ko-KR" sz="1600" dirty="0">
                <a:ea typeface="굴림" panose="020B0600000101010101" pitchFamily="34" charset="-127"/>
              </a:rPr>
              <a:t>store n 16-bit quantities in successive memory halfwords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ko-KR" sz="1800" b="1" dirty="0">
                <a:ea typeface="굴림" panose="020B0600000101010101" pitchFamily="34" charset="-127"/>
              </a:rPr>
              <a:t>.byte  </a:t>
            </a:r>
            <a:r>
              <a:rPr lang="en-US" altLang="ko-KR" sz="1800" dirty="0">
                <a:ea typeface="굴림" panose="020B0600000101010101" pitchFamily="34" charset="-127"/>
              </a:rPr>
              <a:t>b1, …, bn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ko-KR" sz="1600" dirty="0">
                <a:ea typeface="굴림" panose="020B0600000101010101" pitchFamily="34" charset="-127"/>
              </a:rPr>
              <a:t>store n 8-bit quantities in successive memory bytes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ko-KR" sz="1800" b="1" dirty="0">
                <a:ea typeface="굴림" panose="020B0600000101010101" pitchFamily="34" charset="-127"/>
              </a:rPr>
              <a:t>.ascii</a:t>
            </a:r>
            <a:r>
              <a:rPr lang="en-US" altLang="ko-KR" sz="1800" b="1" dirty="0">
                <a:latin typeface="Arial" panose="020B0604020202020204" pitchFamily="34" charset="0"/>
                <a:ea typeface="굴림" panose="020B0600000101010101" pitchFamily="34" charset="-127"/>
              </a:rPr>
              <a:t>  </a:t>
            </a:r>
            <a:r>
              <a:rPr lang="en-US" altLang="ko-KR" sz="1800" dirty="0">
                <a:latin typeface="Arial" panose="020B0604020202020204" pitchFamily="34" charset="0"/>
                <a:ea typeface="굴림" panose="020B0600000101010101" pitchFamily="34" charset="-127"/>
              </a:rPr>
              <a:t>str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ko-KR" sz="1600" dirty="0">
                <a:latin typeface="Arial" panose="020B0604020202020204" pitchFamily="34" charset="0"/>
                <a:ea typeface="굴림" panose="020B0600000101010101" pitchFamily="34" charset="-127"/>
              </a:rPr>
              <a:t>store the string in memory but do not null-terminate it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ko-KR" sz="1400" dirty="0">
                <a:latin typeface="Arial" panose="020B0604020202020204" pitchFamily="34" charset="0"/>
                <a:ea typeface="굴림" panose="020B0600000101010101" pitchFamily="34" charset="-127"/>
              </a:rPr>
              <a:t>strings are represented in double-quotes “str”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ko-KR" sz="1400" dirty="0">
                <a:latin typeface="Arial" panose="020B0604020202020204" pitchFamily="34" charset="0"/>
                <a:ea typeface="굴림" panose="020B0600000101010101" pitchFamily="34" charset="-127"/>
              </a:rPr>
              <a:t>special characters, </a:t>
            </a:r>
            <a:r>
              <a:rPr lang="en-US" altLang="ko-KR" sz="1400" dirty="0" err="1">
                <a:latin typeface="Arial" panose="020B0604020202020204" pitchFamily="34" charset="0"/>
                <a:ea typeface="굴림" panose="020B0600000101010101" pitchFamily="34" charset="-127"/>
              </a:rPr>
              <a:t>eg.</a:t>
            </a:r>
            <a:r>
              <a:rPr lang="en-US" altLang="ko-KR" sz="1400" dirty="0">
                <a:latin typeface="Arial" panose="020B0604020202020204" pitchFamily="34" charset="0"/>
                <a:ea typeface="굴림" panose="020B0600000101010101" pitchFamily="34" charset="-127"/>
              </a:rPr>
              <a:t> \n, \t, follow C convention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ko-KR" sz="1800" b="1" dirty="0">
                <a:ea typeface="굴림" panose="020B0600000101010101" pitchFamily="34" charset="-127"/>
              </a:rPr>
              <a:t>.</a:t>
            </a:r>
            <a:r>
              <a:rPr lang="en-US" altLang="ko-KR" sz="1800" b="1" dirty="0" err="1">
                <a:ea typeface="굴림" panose="020B0600000101010101" pitchFamily="34" charset="-127"/>
              </a:rPr>
              <a:t>asciiz</a:t>
            </a:r>
            <a:r>
              <a:rPr lang="en-US" altLang="ko-KR" sz="1800" b="1" dirty="0">
                <a:latin typeface="Arial" panose="020B0604020202020204" pitchFamily="34" charset="0"/>
                <a:ea typeface="굴림" panose="020B0600000101010101" pitchFamily="34" charset="-127"/>
              </a:rPr>
              <a:t>  </a:t>
            </a:r>
            <a:r>
              <a:rPr lang="en-US" altLang="ko-KR" sz="1800" dirty="0">
                <a:latin typeface="Arial" panose="020B0604020202020204" pitchFamily="34" charset="0"/>
                <a:ea typeface="굴림" panose="020B0600000101010101" pitchFamily="34" charset="-127"/>
              </a:rPr>
              <a:t>str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ko-KR" sz="1600" dirty="0">
                <a:latin typeface="Arial" panose="020B0604020202020204" pitchFamily="34" charset="0"/>
                <a:ea typeface="굴림" panose="020B0600000101010101" pitchFamily="34" charset="-127"/>
              </a:rPr>
              <a:t>store the string in memory and null-terminate it</a:t>
            </a:r>
            <a:endParaRPr lang="en-US" altLang="ko-KR" sz="1600" dirty="0">
              <a:ea typeface="굴림" panose="020B0600000101010101" pitchFamily="34" charset="-127"/>
            </a:endParaRP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ko-KR" sz="2000" dirty="0">
              <a:ea typeface="굴림" panose="020B0600000101010101" pitchFamily="34" charset="-127"/>
            </a:endParaRP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652E070C-6C51-46FB-8B3D-45638464A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74C1E33A-B848-4757-AF6E-F7AEDB1955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>
                <a:ea typeface="굴림" panose="020B0600000101010101" pitchFamily="34" charset="-127"/>
              </a:rPr>
              <a:t>MIPS Assembler Directives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85895EF4-B5BE-4EE9-A235-8E6492E70E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599" y="2160590"/>
            <a:ext cx="6347714" cy="408781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ko-KR" sz="2000" dirty="0">
                <a:ea typeface="굴림" panose="020B0600000101010101" pitchFamily="34" charset="-127"/>
              </a:rPr>
              <a:t>Common Data Definitions:</a:t>
            </a:r>
          </a:p>
          <a:p>
            <a:pPr eaLnBrk="1" hangingPunct="1">
              <a:lnSpc>
                <a:spcPct val="80000"/>
              </a:lnSpc>
            </a:pPr>
            <a:endParaRPr lang="en-US" altLang="ko-KR" sz="2000" dirty="0">
              <a:ea typeface="굴림" panose="020B0600000101010101" pitchFamily="34" charset="-127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ko-KR" sz="1800" b="1" dirty="0">
                <a:ea typeface="굴림" panose="020B0600000101010101" pitchFamily="34" charset="-127"/>
              </a:rPr>
              <a:t>.float  </a:t>
            </a:r>
            <a:r>
              <a:rPr lang="en-US" altLang="ko-KR" sz="1800" dirty="0">
                <a:ea typeface="굴림" panose="020B0600000101010101" pitchFamily="34" charset="-127"/>
              </a:rPr>
              <a:t>f1, …, </a:t>
            </a:r>
            <a:r>
              <a:rPr lang="en-US" altLang="ko-KR" sz="1800" dirty="0" err="1">
                <a:ea typeface="굴림" panose="020B0600000101010101" pitchFamily="34" charset="-127"/>
              </a:rPr>
              <a:t>fn</a:t>
            </a:r>
            <a:endParaRPr lang="en-US" altLang="ko-KR" sz="1800" dirty="0">
              <a:ea typeface="굴림" panose="020B0600000101010101" pitchFamily="34" charset="-127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altLang="ko-KR" sz="1600" dirty="0">
                <a:ea typeface="굴림" panose="020B0600000101010101" pitchFamily="34" charset="-127"/>
              </a:rPr>
              <a:t>store n floating point single precision numbers in successive memory locations</a:t>
            </a:r>
            <a:endParaRPr lang="en-US" altLang="el-GR" sz="1600" dirty="0">
              <a:ea typeface="굴림" panose="020B0600000101010101" pitchFamily="34" charset="-127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ko-KR" sz="1800" b="1" dirty="0">
                <a:ea typeface="굴림" panose="020B0600000101010101" pitchFamily="34" charset="-127"/>
              </a:rPr>
              <a:t>.double </a:t>
            </a:r>
            <a:r>
              <a:rPr lang="en-US" altLang="ko-KR" sz="1800" dirty="0">
                <a:ea typeface="굴림" panose="020B0600000101010101" pitchFamily="34" charset="-127"/>
              </a:rPr>
              <a:t>d1, …, </a:t>
            </a:r>
            <a:r>
              <a:rPr lang="en-US" altLang="ko-KR" sz="1800" dirty="0" err="1">
                <a:ea typeface="굴림" panose="020B0600000101010101" pitchFamily="34" charset="-127"/>
              </a:rPr>
              <a:t>dn</a:t>
            </a:r>
            <a:endParaRPr lang="en-US" altLang="ko-KR" sz="1800" dirty="0">
              <a:ea typeface="굴림" panose="020B0600000101010101" pitchFamily="34" charset="-127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altLang="ko-KR" sz="1600" dirty="0">
                <a:ea typeface="굴림" panose="020B0600000101010101" pitchFamily="34" charset="-127"/>
              </a:rPr>
              <a:t>store n floating point double precision numbers in successive memory locations</a:t>
            </a:r>
            <a:r>
              <a:rPr lang="en-US" altLang="ko-KR" sz="1600" b="1" dirty="0">
                <a:ea typeface="굴림" panose="020B0600000101010101" pitchFamily="34" charset="-127"/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ko-KR" sz="1800" b="1" dirty="0">
                <a:ea typeface="굴림" panose="020B0600000101010101" pitchFamily="34" charset="-127"/>
              </a:rPr>
              <a:t>.space  </a:t>
            </a:r>
            <a:r>
              <a:rPr lang="en-US" altLang="ko-KR" sz="1800" dirty="0">
                <a:ea typeface="굴림" panose="020B0600000101010101" pitchFamily="34" charset="-127"/>
              </a:rPr>
              <a:t>n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ko-KR" sz="1600" dirty="0">
                <a:ea typeface="굴림" panose="020B0600000101010101" pitchFamily="34" charset="-127"/>
              </a:rPr>
              <a:t>reserves n successive bytes of space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ko-KR" sz="1800" b="1" dirty="0">
                <a:ea typeface="굴림" panose="020B0600000101010101" pitchFamily="34" charset="-127"/>
              </a:rPr>
              <a:t>.align   </a:t>
            </a:r>
            <a:r>
              <a:rPr lang="en-US" altLang="ko-KR" sz="1800" dirty="0">
                <a:ea typeface="굴림" panose="020B0600000101010101" pitchFamily="34" charset="-127"/>
              </a:rPr>
              <a:t>n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ko-KR" sz="1600" dirty="0">
                <a:ea typeface="굴림" panose="020B0600000101010101" pitchFamily="34" charset="-127"/>
              </a:rPr>
              <a:t>align the next datum on a 2</a:t>
            </a:r>
            <a:r>
              <a:rPr lang="en-US" altLang="ko-KR" sz="1600" baseline="30000" dirty="0">
                <a:ea typeface="굴림" panose="020B0600000101010101" pitchFamily="34" charset="-127"/>
              </a:rPr>
              <a:t>n </a:t>
            </a:r>
            <a:r>
              <a:rPr lang="en-US" altLang="ko-KR" sz="1600" dirty="0">
                <a:ea typeface="굴림" panose="020B0600000101010101" pitchFamily="34" charset="-127"/>
              </a:rPr>
              <a:t>byte boundary. For example, </a:t>
            </a:r>
            <a:r>
              <a:rPr lang="en-US" altLang="ko-KR" sz="1600" b="1" dirty="0">
                <a:ea typeface="굴림" panose="020B0600000101010101" pitchFamily="34" charset="-127"/>
              </a:rPr>
              <a:t>.align 2 </a:t>
            </a:r>
            <a:r>
              <a:rPr lang="en-US" altLang="ko-KR" sz="1600" dirty="0">
                <a:ea typeface="굴림" panose="020B0600000101010101" pitchFamily="34" charset="-127"/>
              </a:rPr>
              <a:t>aligns next value on a word boundary. </a:t>
            </a:r>
            <a:r>
              <a:rPr lang="en-US" altLang="ko-KR" sz="1600" b="1" dirty="0">
                <a:ea typeface="굴림" panose="020B0600000101010101" pitchFamily="34" charset="-127"/>
              </a:rPr>
              <a:t>.align 0 </a:t>
            </a:r>
            <a:r>
              <a:rPr lang="en-US" altLang="ko-KR" sz="1600" dirty="0">
                <a:ea typeface="굴림" panose="020B0600000101010101" pitchFamily="34" charset="-127"/>
              </a:rPr>
              <a:t>turns off automatic alignment of </a:t>
            </a:r>
            <a:r>
              <a:rPr lang="en-US" altLang="ko-KR" sz="1600" b="1" dirty="0">
                <a:ea typeface="굴림" panose="020B0600000101010101" pitchFamily="34" charset="-127"/>
              </a:rPr>
              <a:t>.half</a:t>
            </a:r>
            <a:r>
              <a:rPr lang="en-US" altLang="ko-KR" sz="1600" dirty="0">
                <a:ea typeface="굴림" panose="020B0600000101010101" pitchFamily="34" charset="-127"/>
              </a:rPr>
              <a:t>, </a:t>
            </a:r>
            <a:r>
              <a:rPr lang="en-US" altLang="ko-KR" sz="1600" b="1" dirty="0">
                <a:ea typeface="굴림" panose="020B0600000101010101" pitchFamily="34" charset="-127"/>
              </a:rPr>
              <a:t>.word</a:t>
            </a:r>
            <a:r>
              <a:rPr lang="en-US" altLang="ko-KR" sz="1600" dirty="0">
                <a:ea typeface="굴림" panose="020B0600000101010101" pitchFamily="34" charset="-127"/>
              </a:rPr>
              <a:t>, etc. till next </a:t>
            </a:r>
            <a:r>
              <a:rPr lang="en-US" altLang="ko-KR" sz="1600" b="1" dirty="0">
                <a:ea typeface="굴림" panose="020B0600000101010101" pitchFamily="34" charset="-127"/>
              </a:rPr>
              <a:t>.data</a:t>
            </a:r>
            <a:r>
              <a:rPr lang="en-US" altLang="ko-KR" sz="1600" dirty="0">
                <a:ea typeface="굴림" panose="020B0600000101010101" pitchFamily="34" charset="-127"/>
              </a:rPr>
              <a:t> directive</a:t>
            </a:r>
            <a:endParaRPr lang="en-US" altLang="ko-KR" sz="1600" b="1" baseline="30000" dirty="0">
              <a:ea typeface="굴림" panose="020B0600000101010101" pitchFamily="34" charset="-127"/>
            </a:endParaRP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D9A297D2-5726-420C-BF9B-76FB01B86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0E450B6-507D-4228-9E8A-BC66903C09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381000"/>
            <a:ext cx="7793037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l-GR" dirty="0"/>
              <a:t>QtSpim Example Program: storeWords.asm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12A18715-DA7C-47AE-96D1-98553D3B6D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1524000"/>
            <a:ext cx="8610600" cy="4953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200" dirty="0">
                <a:latin typeface="Courier New" panose="02070309020205020404" pitchFamily="49" charset="0"/>
              </a:rPr>
              <a:t>## Program shows memory storage and access (big vs. little endian)  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200" dirty="0">
                <a:latin typeface="Courier New" panose="02070309020205020404" pitchFamily="49" charset="0"/>
              </a:rPr>
              <a:t>        	.data              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200" dirty="0">
                <a:latin typeface="Courier New" panose="02070309020205020404" pitchFamily="49" charset="0"/>
              </a:rPr>
              <a:t>here:		.word 0xabc89725, 100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200" dirty="0">
                <a:latin typeface="Courier New" panose="02070309020205020404" pitchFamily="49" charset="0"/>
              </a:rPr>
              <a:t>	     	.byte 0, 1, 2, 3   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200" dirty="0">
                <a:latin typeface="Courier New" panose="02070309020205020404" pitchFamily="49" charset="0"/>
              </a:rPr>
              <a:t>	     	.</a:t>
            </a:r>
            <a:r>
              <a:rPr lang="en-US" altLang="el-GR" sz="1200" dirty="0" err="1">
                <a:latin typeface="Courier New" panose="02070309020205020404" pitchFamily="49" charset="0"/>
              </a:rPr>
              <a:t>asciiz</a:t>
            </a:r>
            <a:r>
              <a:rPr lang="en-US" altLang="el-GR" sz="1200" dirty="0">
                <a:latin typeface="Courier New" panose="02070309020205020404" pitchFamily="49" charset="0"/>
              </a:rPr>
              <a:t> "Sample text" 	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200" dirty="0">
                <a:latin typeface="Courier New" panose="02070309020205020404" pitchFamily="49" charset="0"/>
              </a:rPr>
              <a:t>there:	.space 6           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200" dirty="0">
                <a:latin typeface="Courier New" panose="02070309020205020404" pitchFamily="49" charset="0"/>
              </a:rPr>
              <a:t>	      	.byte 85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200" dirty="0">
                <a:latin typeface="Courier New" panose="02070309020205020404" pitchFamily="49" charset="0"/>
              </a:rPr>
              <a:t>	      	.align 2	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200" dirty="0">
                <a:latin typeface="Courier New" panose="02070309020205020404" pitchFamily="49" charset="0"/>
              </a:rPr>
              <a:t>         	.byte 32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200" dirty="0">
                <a:latin typeface="Courier New" panose="02070309020205020404" pitchFamily="49" charset="0"/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200" dirty="0">
                <a:latin typeface="Courier New" panose="02070309020205020404" pitchFamily="49" charset="0"/>
              </a:rPr>
              <a:t>	      	.text 		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200" dirty="0">
                <a:latin typeface="Courier New" panose="02070309020205020404" pitchFamily="49" charset="0"/>
              </a:rPr>
              <a:t>	      	.</a:t>
            </a:r>
            <a:r>
              <a:rPr lang="en-US" altLang="el-GR" sz="1200" dirty="0" err="1">
                <a:latin typeface="Courier New" panose="02070309020205020404" pitchFamily="49" charset="0"/>
              </a:rPr>
              <a:t>globl</a:t>
            </a:r>
            <a:r>
              <a:rPr lang="en-US" altLang="el-GR" sz="1200" dirty="0">
                <a:latin typeface="Courier New" panose="02070309020205020404" pitchFamily="49" charset="0"/>
              </a:rPr>
              <a:t> main	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200" dirty="0">
                <a:latin typeface="Courier New" panose="02070309020205020404" pitchFamily="49" charset="0"/>
              </a:rPr>
              <a:t>main:	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200" dirty="0">
                <a:latin typeface="Courier New" panose="02070309020205020404" pitchFamily="49" charset="0"/>
              </a:rPr>
              <a:t>	      la $t0, here        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200" dirty="0">
                <a:latin typeface="Courier New" panose="02070309020205020404" pitchFamily="49" charset="0"/>
              </a:rPr>
              <a:t>	      </a:t>
            </a:r>
            <a:r>
              <a:rPr lang="en-US" altLang="el-GR" sz="1200" dirty="0" err="1">
                <a:latin typeface="Courier New" panose="02070309020205020404" pitchFamily="49" charset="0"/>
              </a:rPr>
              <a:t>lbu</a:t>
            </a:r>
            <a:r>
              <a:rPr lang="en-US" altLang="el-GR" sz="1200" dirty="0">
                <a:latin typeface="Courier New" panose="02070309020205020404" pitchFamily="49" charset="0"/>
              </a:rPr>
              <a:t> $t1, 0($t0)     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200" dirty="0">
                <a:latin typeface="Courier New" panose="02070309020205020404" pitchFamily="49" charset="0"/>
              </a:rPr>
              <a:t>	      </a:t>
            </a:r>
            <a:r>
              <a:rPr lang="en-US" altLang="el-GR" sz="1200" dirty="0" err="1">
                <a:latin typeface="Courier New" panose="02070309020205020404" pitchFamily="49" charset="0"/>
              </a:rPr>
              <a:t>lbu</a:t>
            </a:r>
            <a:r>
              <a:rPr lang="en-US" altLang="el-GR" sz="1200" dirty="0">
                <a:latin typeface="Courier New" panose="02070309020205020404" pitchFamily="49" charset="0"/>
              </a:rPr>
              <a:t> $t2, 1($t0)     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200" dirty="0">
                <a:latin typeface="Courier New" panose="02070309020205020404" pitchFamily="49" charset="0"/>
              </a:rPr>
              <a:t>	      </a:t>
            </a:r>
            <a:r>
              <a:rPr lang="en-US" altLang="el-GR" sz="1200" dirty="0" err="1">
                <a:latin typeface="Courier New" panose="02070309020205020404" pitchFamily="49" charset="0"/>
              </a:rPr>
              <a:t>lw</a:t>
            </a:r>
            <a:r>
              <a:rPr lang="en-US" altLang="el-GR" sz="1200" dirty="0">
                <a:latin typeface="Courier New" panose="02070309020205020404" pitchFamily="49" charset="0"/>
              </a:rPr>
              <a:t>  $t3, 0($t0)     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200" dirty="0">
                <a:latin typeface="Courier New" panose="02070309020205020404" pitchFamily="49" charset="0"/>
              </a:rPr>
              <a:t>	      </a:t>
            </a:r>
            <a:r>
              <a:rPr lang="en-US" altLang="el-GR" sz="1200" dirty="0" err="1">
                <a:latin typeface="Courier New" panose="02070309020205020404" pitchFamily="49" charset="0"/>
              </a:rPr>
              <a:t>sw</a:t>
            </a:r>
            <a:r>
              <a:rPr lang="en-US" altLang="el-GR" sz="1200" dirty="0">
                <a:latin typeface="Courier New" panose="02070309020205020404" pitchFamily="49" charset="0"/>
              </a:rPr>
              <a:t>  $t3, 36($t0)    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200" dirty="0">
                <a:latin typeface="Courier New" panose="02070309020205020404" pitchFamily="49" charset="0"/>
              </a:rPr>
              <a:t>	      sb  $t3, 41($t0)</a:t>
            </a:r>
            <a:r>
              <a:rPr lang="en-US" altLang="el-GR" sz="1400" dirty="0"/>
              <a:t>    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l-GR" sz="1400" dirty="0"/>
          </a:p>
        </p:txBody>
      </p:sp>
      <p:sp>
        <p:nvSpPr>
          <p:cNvPr id="21508" name="Text Box 5">
            <a:extLst>
              <a:ext uri="{FF2B5EF4-FFF2-40B4-BE49-F238E27FC236}">
                <a16:creationId xmlns:a16="http://schemas.microsoft.com/office/drawing/2014/main" id="{B7698D33-4837-433F-A136-849FA2075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5237" y="2520950"/>
            <a:ext cx="4025461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1400" b="1" i="1" dirty="0">
                <a:solidFill>
                  <a:schemeClr val="folHlink"/>
                </a:solidFill>
              </a:rPr>
              <a:t>Word placement</a:t>
            </a:r>
            <a:r>
              <a:rPr lang="en-US" altLang="el-GR" sz="1400" b="1" dirty="0">
                <a:solidFill>
                  <a:schemeClr val="folHlink"/>
                </a:solidFill>
              </a:rPr>
              <a:t> </a:t>
            </a:r>
            <a:r>
              <a:rPr lang="en-US" altLang="el-GR" sz="1400" dirty="0">
                <a:solidFill>
                  <a:schemeClr val="folHlink"/>
                </a:solidFill>
              </a:rPr>
              <a:t>in memory is exactly same in</a:t>
            </a:r>
          </a:p>
          <a:p>
            <a:pPr eaLnBrk="1" hangingPunct="1"/>
            <a:r>
              <a:rPr lang="en-US" altLang="el-GR" sz="1400" dirty="0">
                <a:solidFill>
                  <a:schemeClr val="folHlink"/>
                </a:solidFill>
              </a:rPr>
              <a:t>big or little endian – a copy is placed.</a:t>
            </a:r>
          </a:p>
        </p:txBody>
      </p:sp>
      <p:sp>
        <p:nvSpPr>
          <p:cNvPr id="21509" name="Text Box 6">
            <a:extLst>
              <a:ext uri="{FF2B5EF4-FFF2-40B4-BE49-F238E27FC236}">
                <a16:creationId xmlns:a16="http://schemas.microsoft.com/office/drawing/2014/main" id="{E34F4280-EC19-44E0-A9F0-49949C9DB9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5237" y="3136020"/>
            <a:ext cx="4066178" cy="138499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1400" b="1" i="1" dirty="0">
                <a:solidFill>
                  <a:schemeClr val="folHlink"/>
                </a:solidFill>
              </a:rPr>
              <a:t>Byte placement</a:t>
            </a:r>
            <a:r>
              <a:rPr lang="en-US" altLang="el-GR" sz="1400" b="1" dirty="0">
                <a:solidFill>
                  <a:schemeClr val="folHlink"/>
                </a:solidFill>
              </a:rPr>
              <a:t>  </a:t>
            </a:r>
            <a:r>
              <a:rPr lang="en-US" altLang="el-GR" sz="1400" dirty="0">
                <a:solidFill>
                  <a:schemeClr val="folHlink"/>
                </a:solidFill>
              </a:rPr>
              <a:t>in memory depends on if it is </a:t>
            </a:r>
          </a:p>
          <a:p>
            <a:pPr eaLnBrk="1" hangingPunct="1"/>
            <a:r>
              <a:rPr lang="en-US" altLang="el-GR" sz="1400" dirty="0">
                <a:solidFill>
                  <a:schemeClr val="folHlink"/>
                </a:solidFill>
              </a:rPr>
              <a:t>big or little endian. In big-endian bytes in a </a:t>
            </a:r>
          </a:p>
          <a:p>
            <a:pPr eaLnBrk="1" hangingPunct="1"/>
            <a:r>
              <a:rPr lang="en-US" altLang="el-GR" sz="1400" dirty="0">
                <a:solidFill>
                  <a:schemeClr val="folHlink"/>
                </a:solidFill>
              </a:rPr>
              <a:t>Word are counted from the byte 0 at the left </a:t>
            </a:r>
          </a:p>
          <a:p>
            <a:pPr eaLnBrk="1" hangingPunct="1"/>
            <a:r>
              <a:rPr lang="en-US" altLang="el-GR" sz="1400" dirty="0">
                <a:solidFill>
                  <a:schemeClr val="folHlink"/>
                </a:solidFill>
              </a:rPr>
              <a:t>(most significant) to byte 3 at the right</a:t>
            </a:r>
          </a:p>
          <a:p>
            <a:pPr eaLnBrk="1" hangingPunct="1"/>
            <a:r>
              <a:rPr lang="en-US" altLang="el-GR" sz="1400" dirty="0">
                <a:solidFill>
                  <a:schemeClr val="folHlink"/>
                </a:solidFill>
              </a:rPr>
              <a:t>(least significant); in little-endian it is the </a:t>
            </a:r>
          </a:p>
          <a:p>
            <a:pPr eaLnBrk="1" hangingPunct="1"/>
            <a:r>
              <a:rPr lang="en-US" altLang="el-GR" sz="1400" dirty="0">
                <a:solidFill>
                  <a:schemeClr val="folHlink"/>
                </a:solidFill>
              </a:rPr>
              <a:t>other way around.</a:t>
            </a:r>
          </a:p>
        </p:txBody>
      </p:sp>
      <p:sp>
        <p:nvSpPr>
          <p:cNvPr id="21510" name="Text Box 7">
            <a:extLst>
              <a:ext uri="{FF2B5EF4-FFF2-40B4-BE49-F238E27FC236}">
                <a16:creationId xmlns:a16="http://schemas.microsoft.com/office/drawing/2014/main" id="{962227AF-8B02-43B3-A248-EC006064F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5237" y="4748120"/>
            <a:ext cx="4076757" cy="73866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1400" b="1" i="1" dirty="0">
                <a:solidFill>
                  <a:schemeClr val="folHlink"/>
                </a:solidFill>
              </a:rPr>
              <a:t>Word access</a:t>
            </a:r>
            <a:r>
              <a:rPr lang="en-US" altLang="el-GR" sz="1400" b="1" dirty="0">
                <a:solidFill>
                  <a:schemeClr val="folHlink"/>
                </a:solidFill>
              </a:rPr>
              <a:t> (</a:t>
            </a:r>
            <a:r>
              <a:rPr lang="en-US" altLang="el-GR" sz="1400" b="1" dirty="0" err="1">
                <a:solidFill>
                  <a:schemeClr val="folHlink"/>
                </a:solidFill>
              </a:rPr>
              <a:t>lw</a:t>
            </a:r>
            <a:r>
              <a:rPr lang="en-US" altLang="el-GR" sz="1400" b="1" dirty="0">
                <a:solidFill>
                  <a:schemeClr val="folHlink"/>
                </a:solidFill>
              </a:rPr>
              <a:t>, </a:t>
            </a:r>
            <a:r>
              <a:rPr lang="en-US" altLang="el-GR" sz="1400" b="1" dirty="0" err="1">
                <a:solidFill>
                  <a:schemeClr val="folHlink"/>
                </a:solidFill>
              </a:rPr>
              <a:t>sw</a:t>
            </a:r>
            <a:r>
              <a:rPr lang="en-US" altLang="el-GR" sz="1400" b="1" dirty="0">
                <a:solidFill>
                  <a:schemeClr val="folHlink"/>
                </a:solidFill>
              </a:rPr>
              <a:t>) </a:t>
            </a:r>
            <a:r>
              <a:rPr lang="en-US" altLang="el-GR" sz="1400" dirty="0">
                <a:solidFill>
                  <a:schemeClr val="folHlink"/>
                </a:solidFill>
              </a:rPr>
              <a:t>is exactly same in big or</a:t>
            </a:r>
          </a:p>
          <a:p>
            <a:pPr eaLnBrk="1" hangingPunct="1"/>
            <a:r>
              <a:rPr lang="en-US" altLang="el-GR" sz="1400" dirty="0">
                <a:solidFill>
                  <a:schemeClr val="folHlink"/>
                </a:solidFill>
              </a:rPr>
              <a:t>little endian – it is a copy from register to</a:t>
            </a:r>
          </a:p>
          <a:p>
            <a:pPr eaLnBrk="1" hangingPunct="1"/>
            <a:r>
              <a:rPr lang="en-US" altLang="el-GR" sz="1400" dirty="0">
                <a:solidFill>
                  <a:schemeClr val="folHlink"/>
                </a:solidFill>
              </a:rPr>
              <a:t>a memory word or vice versa.</a:t>
            </a:r>
          </a:p>
        </p:txBody>
      </p:sp>
      <p:sp>
        <p:nvSpPr>
          <p:cNvPr id="21511" name="Text Box 9">
            <a:extLst>
              <a:ext uri="{FF2B5EF4-FFF2-40B4-BE49-F238E27FC236}">
                <a16:creationId xmlns:a16="http://schemas.microsoft.com/office/drawing/2014/main" id="{8A1668D2-6201-41FB-A2BC-6CEACF7DCE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5237" y="5683250"/>
            <a:ext cx="4238404" cy="95410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1400" b="1" i="1" dirty="0">
                <a:solidFill>
                  <a:schemeClr val="folHlink"/>
                </a:solidFill>
              </a:rPr>
              <a:t>Byte access</a:t>
            </a:r>
            <a:r>
              <a:rPr lang="en-US" altLang="el-GR" sz="1400" dirty="0">
                <a:solidFill>
                  <a:schemeClr val="folHlink"/>
                </a:solidFill>
              </a:rPr>
              <a:t> depends on if it is big or little endian,</a:t>
            </a:r>
          </a:p>
          <a:p>
            <a:pPr eaLnBrk="1" hangingPunct="1"/>
            <a:r>
              <a:rPr lang="en-US" altLang="el-GR" sz="1400" dirty="0">
                <a:solidFill>
                  <a:schemeClr val="folHlink"/>
                </a:solidFill>
              </a:rPr>
              <a:t>because bytes are counted 0 to 3 from left to right</a:t>
            </a:r>
          </a:p>
          <a:p>
            <a:pPr eaLnBrk="1" hangingPunct="1"/>
            <a:r>
              <a:rPr lang="en-US" altLang="el-GR" sz="1400" dirty="0">
                <a:solidFill>
                  <a:schemeClr val="folHlink"/>
                </a:solidFill>
              </a:rPr>
              <a:t>in big-endian and counted 0 to 3 from right to</a:t>
            </a:r>
          </a:p>
          <a:p>
            <a:pPr eaLnBrk="1" hangingPunct="1"/>
            <a:r>
              <a:rPr lang="en-US" altLang="el-GR" sz="1400" dirty="0">
                <a:solidFill>
                  <a:schemeClr val="folHlink"/>
                </a:solidFill>
              </a:rPr>
              <a:t>left in little-endian.</a:t>
            </a:r>
          </a:p>
        </p:txBody>
      </p:sp>
      <p:sp>
        <p:nvSpPr>
          <p:cNvPr id="21512" name="Text Box 10">
            <a:extLst>
              <a:ext uri="{FF2B5EF4-FFF2-40B4-BE49-F238E27FC236}">
                <a16:creationId xmlns:a16="http://schemas.microsoft.com/office/drawing/2014/main" id="{564395F0-59EB-4109-82DF-01E6F1098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835150"/>
            <a:ext cx="4268788" cy="52705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1400">
                <a:solidFill>
                  <a:schemeClr val="accent5"/>
                </a:solidFill>
              </a:rPr>
              <a:t>SPIM’s memory storage depends on the underlying</a:t>
            </a:r>
          </a:p>
          <a:p>
            <a:pPr eaLnBrk="1" hangingPunct="1"/>
            <a:r>
              <a:rPr lang="en-US" altLang="el-GR" sz="1400">
                <a:solidFill>
                  <a:schemeClr val="accent5"/>
                </a:solidFill>
              </a:rPr>
              <a:t>machine: Intel 80x86 processors are </a:t>
            </a:r>
            <a:r>
              <a:rPr lang="en-US" altLang="el-GR" sz="1400" b="1">
                <a:solidFill>
                  <a:schemeClr val="accent5"/>
                </a:solidFill>
              </a:rPr>
              <a:t>little-endian</a:t>
            </a:r>
            <a:r>
              <a:rPr lang="en-US" altLang="el-GR" sz="1400">
                <a:solidFill>
                  <a:schemeClr val="accent5"/>
                </a:solidFill>
              </a:rPr>
              <a:t>!</a:t>
            </a: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F90102D2-B198-4E32-8E62-4975A9ACA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>
            <a:extLst>
              <a:ext uri="{FF2B5EF4-FFF2-40B4-BE49-F238E27FC236}">
                <a16:creationId xmlns:a16="http://schemas.microsoft.com/office/drawing/2014/main" id="{B877DBFA-AF65-4856-A43C-ED9A4D1C75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dirty="0"/>
              <a:t>QtSpim Example Program: swap2memoryWords.asm</a:t>
            </a:r>
          </a:p>
        </p:txBody>
      </p:sp>
      <p:sp>
        <p:nvSpPr>
          <p:cNvPr id="22531" name="Rectangle 1027">
            <a:extLst>
              <a:ext uri="{FF2B5EF4-FFF2-40B4-BE49-F238E27FC236}">
                <a16:creationId xmlns:a16="http://schemas.microsoft.com/office/drawing/2014/main" id="{72CFA96C-70DE-44C4-9F08-88AE2CB7DE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## Program to swap two memory words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	.data           # load data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	.word 7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	.word 3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l-GR" sz="1600" dirty="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	.text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	.</a:t>
            </a:r>
            <a:r>
              <a:rPr lang="en-US" altLang="el-GR" sz="1600" dirty="0" err="1">
                <a:latin typeface="Courier New" panose="02070309020205020404" pitchFamily="49" charset="0"/>
              </a:rPr>
              <a:t>globl</a:t>
            </a:r>
            <a:r>
              <a:rPr lang="en-US" altLang="el-GR" sz="1600" dirty="0">
                <a:latin typeface="Courier New" panose="02070309020205020404" pitchFamily="49" charset="0"/>
              </a:rPr>
              <a:t> main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main: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	</a:t>
            </a:r>
            <a:r>
              <a:rPr lang="en-US" altLang="el-GR" sz="1600" b="1" dirty="0" err="1">
                <a:solidFill>
                  <a:schemeClr val="hlink"/>
                </a:solidFill>
                <a:latin typeface="Courier New" panose="02070309020205020404" pitchFamily="49" charset="0"/>
              </a:rPr>
              <a:t>lui</a:t>
            </a:r>
            <a:r>
              <a:rPr lang="en-US" altLang="el-GR" sz="1600" b="1" dirty="0">
                <a:solidFill>
                  <a:schemeClr val="hlink"/>
                </a:solidFill>
                <a:latin typeface="Courier New" panose="02070309020205020404" pitchFamily="49" charset="0"/>
              </a:rPr>
              <a:t> $s0, 0x1001 # load data area start address 0x10010000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	</a:t>
            </a:r>
            <a:r>
              <a:rPr lang="en-US" altLang="el-GR" sz="1600" dirty="0" err="1">
                <a:latin typeface="Courier New" panose="02070309020205020404" pitchFamily="49" charset="0"/>
              </a:rPr>
              <a:t>lw</a:t>
            </a:r>
            <a:r>
              <a:rPr lang="en-US" altLang="el-GR" sz="1600" dirty="0">
                <a:latin typeface="Courier New" panose="02070309020205020404" pitchFamily="49" charset="0"/>
              </a:rPr>
              <a:t>  $s1, 0($s0)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	</a:t>
            </a:r>
            <a:r>
              <a:rPr lang="en-US" altLang="el-GR" sz="1600" dirty="0" err="1">
                <a:latin typeface="Courier New" panose="02070309020205020404" pitchFamily="49" charset="0"/>
              </a:rPr>
              <a:t>lw</a:t>
            </a:r>
            <a:r>
              <a:rPr lang="en-US" altLang="el-GR" sz="1600" dirty="0">
                <a:latin typeface="Courier New" panose="02070309020205020404" pitchFamily="49" charset="0"/>
              </a:rPr>
              <a:t>  $s2, 4($s0)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	</a:t>
            </a:r>
            <a:r>
              <a:rPr lang="en-US" altLang="el-GR" sz="1600" dirty="0" err="1">
                <a:latin typeface="Courier New" panose="02070309020205020404" pitchFamily="49" charset="0"/>
              </a:rPr>
              <a:t>sw</a:t>
            </a:r>
            <a:r>
              <a:rPr lang="en-US" altLang="el-GR" sz="1600" dirty="0">
                <a:latin typeface="Courier New" panose="02070309020205020404" pitchFamily="49" charset="0"/>
              </a:rPr>
              <a:t>  $s2, 0($s0)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	</a:t>
            </a:r>
            <a:r>
              <a:rPr lang="en-US" altLang="el-GR" sz="1600" dirty="0" err="1">
                <a:latin typeface="Courier New" panose="02070309020205020404" pitchFamily="49" charset="0"/>
              </a:rPr>
              <a:t>sw</a:t>
            </a:r>
            <a:r>
              <a:rPr lang="en-US" altLang="el-GR" sz="1600" dirty="0">
                <a:latin typeface="Courier New" panose="02070309020205020404" pitchFamily="49" charset="0"/>
              </a:rPr>
              <a:t>  $s1, 4($s0)</a:t>
            </a: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A7B2F441-D545-46A7-BAB4-1DC253C96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50C62C62-8A7F-4582-80C6-97B2E74F39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dirty="0"/>
              <a:t>QtSpim Example Program: branchJump.asm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AA20F46E-B46C-4C90-B650-8DAFFB334E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1828800"/>
            <a:ext cx="6347714" cy="487137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100" dirty="0">
                <a:latin typeface="Courier New" panose="02070309020205020404" pitchFamily="49" charset="0"/>
              </a:rPr>
              <a:t>## Nonsense program to show address calculations for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100" dirty="0">
                <a:latin typeface="Courier New" panose="02070309020205020404" pitchFamily="49" charset="0"/>
              </a:rPr>
              <a:t>## branch and jump instructions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100" dirty="0">
                <a:latin typeface="Courier New" panose="02070309020205020404" pitchFamily="49" charset="0"/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100" dirty="0">
                <a:latin typeface="Courier New" panose="02070309020205020404" pitchFamily="49" charset="0"/>
              </a:rPr>
              <a:t>	.text 			# text section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100" dirty="0">
                <a:latin typeface="Courier New" panose="02070309020205020404" pitchFamily="49" charset="0"/>
              </a:rPr>
              <a:t>	.</a:t>
            </a:r>
            <a:r>
              <a:rPr lang="en-US" altLang="el-GR" sz="1100" dirty="0" err="1">
                <a:latin typeface="Courier New" panose="02070309020205020404" pitchFamily="49" charset="0"/>
              </a:rPr>
              <a:t>globl</a:t>
            </a:r>
            <a:r>
              <a:rPr lang="en-US" altLang="el-GR" sz="1100" dirty="0">
                <a:latin typeface="Courier New" panose="02070309020205020404" pitchFamily="49" charset="0"/>
              </a:rPr>
              <a:t> main		# call main by SPIM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l-GR" sz="1100" dirty="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100" dirty="0">
                <a:latin typeface="Courier New" panose="02070309020205020404" pitchFamily="49" charset="0"/>
              </a:rPr>
              <a:t># Nonsense code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100" b="1" dirty="0">
                <a:solidFill>
                  <a:schemeClr val="hlink"/>
                </a:solidFill>
                <a:latin typeface="Courier New" panose="02070309020205020404" pitchFamily="49" charset="0"/>
              </a:rPr>
              <a:t># Load in SPIM to see the address calculations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100" dirty="0">
                <a:latin typeface="Courier New" panose="02070309020205020404" pitchFamily="49" charset="0"/>
              </a:rPr>
              <a:t>main:	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100" dirty="0">
                <a:latin typeface="Courier New" panose="02070309020205020404" pitchFamily="49" charset="0"/>
              </a:rPr>
              <a:t>	</a:t>
            </a:r>
            <a:r>
              <a:rPr lang="en-US" altLang="el-GR" sz="1100" b="1" dirty="0">
                <a:solidFill>
                  <a:schemeClr val="hlink"/>
                </a:solidFill>
                <a:latin typeface="Courier New" panose="02070309020205020404" pitchFamily="49" charset="0"/>
              </a:rPr>
              <a:t>j label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100" dirty="0">
                <a:latin typeface="Courier New" panose="02070309020205020404" pitchFamily="49" charset="0"/>
              </a:rPr>
              <a:t>	add $0, $0, $0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100" dirty="0">
                <a:latin typeface="Courier New" panose="02070309020205020404" pitchFamily="49" charset="0"/>
              </a:rPr>
              <a:t>	</a:t>
            </a:r>
            <a:r>
              <a:rPr lang="en-US" altLang="el-GR" sz="1100" b="1" dirty="0" err="1">
                <a:solidFill>
                  <a:schemeClr val="hlink"/>
                </a:solidFill>
                <a:latin typeface="Courier New" panose="02070309020205020404" pitchFamily="49" charset="0"/>
              </a:rPr>
              <a:t>beq</a:t>
            </a:r>
            <a:r>
              <a:rPr lang="en-US" altLang="el-GR" sz="1100" b="1" dirty="0">
                <a:solidFill>
                  <a:schemeClr val="hlink"/>
                </a:solidFill>
                <a:latin typeface="Courier New" panose="02070309020205020404" pitchFamily="49" charset="0"/>
              </a:rPr>
              <a:t> $8, $9, label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100" dirty="0">
                <a:latin typeface="Courier New" panose="02070309020205020404" pitchFamily="49" charset="0"/>
              </a:rPr>
              <a:t>	add $0, $0, $0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100" dirty="0">
                <a:latin typeface="Courier New" panose="02070309020205020404" pitchFamily="49" charset="0"/>
              </a:rPr>
              <a:t>	add $0, $0, $0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100" dirty="0">
                <a:latin typeface="Courier New" panose="02070309020205020404" pitchFamily="49" charset="0"/>
              </a:rPr>
              <a:t>	add $0, $0, $0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100" dirty="0">
                <a:latin typeface="Courier New" panose="02070309020205020404" pitchFamily="49" charset="0"/>
              </a:rPr>
              <a:t>	add $0, $0, $0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100" dirty="0">
                <a:latin typeface="Courier New" panose="02070309020205020404" pitchFamily="49" charset="0"/>
              </a:rPr>
              <a:t>label: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1100" dirty="0">
                <a:latin typeface="Courier New" panose="02070309020205020404" pitchFamily="49" charset="0"/>
              </a:rPr>
              <a:t>	add $0, $0, $0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l-GR" sz="1100" dirty="0">
              <a:latin typeface="Courier New" panose="02070309020205020404" pitchFamily="49" charset="0"/>
            </a:endParaRP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B794FBFC-4FF2-4505-B46E-57E936DA0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00891D3E-4A26-4EB8-B6BA-2E3E0979DB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>
                <a:ea typeface="굴림" panose="020B0600000101010101" pitchFamily="34" charset="-127"/>
              </a:rPr>
              <a:t>QtSpim Example Program:  procCallsProg2.asm</a:t>
            </a:r>
            <a:endParaRPr lang="ko-KR" altLang="en-US" dirty="0">
              <a:ea typeface="굴림" panose="020B0600000101010101" pitchFamily="34" charset="-127"/>
            </a:endParaRP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6D90B1A-5713-4474-87DA-DA3F335C2E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143000"/>
            <a:ext cx="8178800" cy="41719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ko-KR" altLang="en-US">
                <a:ea typeface="굴림" panose="020B0600000101010101" pitchFamily="34" charset="-127"/>
              </a:rPr>
              <a:t>  </a:t>
            </a:r>
          </a:p>
        </p:txBody>
      </p:sp>
      <p:sp>
        <p:nvSpPr>
          <p:cNvPr id="24580" name="Text Box 4">
            <a:extLst>
              <a:ext uri="{FF2B5EF4-FFF2-40B4-BE49-F238E27FC236}">
                <a16:creationId xmlns:a16="http://schemas.microsoft.com/office/drawing/2014/main" id="{3CAFBA2F-EC95-488D-AFB2-E8E481A09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101364"/>
            <a:ext cx="41910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ko-KR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r>
              <a:rPr lang="ko-KR" altLang="en-US" dirty="0">
                <a:latin typeface="Courier New" panose="02070309020205020404" pitchFamily="49" charset="0"/>
                <a:ea typeface="굴림" panose="020B0600000101010101" pitchFamily="34" charset="-127"/>
              </a:rPr>
              <a:t>       .</a:t>
            </a:r>
            <a:r>
              <a:rPr lang="en-US" altLang="ko-KR" dirty="0">
                <a:latin typeface="Courier New" panose="02070309020205020404" pitchFamily="49" charset="0"/>
                <a:ea typeface="굴림" panose="020B0600000101010101" pitchFamily="34" charset="-127"/>
              </a:rPr>
              <a:t>text</a:t>
            </a:r>
          </a:p>
          <a:p>
            <a:r>
              <a:rPr lang="en-US" altLang="ko-KR" dirty="0">
                <a:latin typeface="Courier New" panose="02070309020205020404" pitchFamily="49" charset="0"/>
                <a:ea typeface="굴림" panose="020B0600000101010101" pitchFamily="34" charset="-127"/>
              </a:rPr>
              <a:t>       .</a:t>
            </a:r>
            <a:r>
              <a:rPr lang="en-US" altLang="ko-KR" dirty="0" err="1">
                <a:latin typeface="Courier New" panose="02070309020205020404" pitchFamily="49" charset="0"/>
                <a:ea typeface="굴림" panose="020B0600000101010101" pitchFamily="34" charset="-127"/>
              </a:rPr>
              <a:t>globl</a:t>
            </a:r>
            <a:r>
              <a:rPr lang="en-US" altLang="ko-KR" dirty="0">
                <a:latin typeface="Courier New" panose="02070309020205020404" pitchFamily="49" charset="0"/>
                <a:ea typeface="굴림" panose="020B0600000101010101" pitchFamily="34" charset="-127"/>
              </a:rPr>
              <a:t>	main</a:t>
            </a:r>
          </a:p>
          <a:p>
            <a:r>
              <a:rPr lang="en-US" altLang="ko-KR" dirty="0">
                <a:latin typeface="Courier New" panose="02070309020205020404" pitchFamily="49" charset="0"/>
                <a:ea typeface="굴림" panose="020B0600000101010101" pitchFamily="34" charset="-127"/>
              </a:rPr>
              <a:t>main:</a:t>
            </a:r>
          </a:p>
          <a:p>
            <a:endParaRPr lang="en-US" altLang="ko-KR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r>
              <a:rPr lang="en-US" altLang="ko-KR" dirty="0">
                <a:latin typeface="Courier New" panose="02070309020205020404" pitchFamily="49" charset="0"/>
                <a:ea typeface="굴림" panose="020B0600000101010101" pitchFamily="34" charset="-127"/>
              </a:rPr>
              <a:t>	la	$a0, array		</a:t>
            </a:r>
          </a:p>
          <a:p>
            <a:r>
              <a:rPr lang="en-US" altLang="ko-KR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dirty="0" err="1">
                <a:latin typeface="Courier New" panose="02070309020205020404" pitchFamily="49" charset="0"/>
                <a:ea typeface="굴림" panose="020B0600000101010101" pitchFamily="34" charset="-127"/>
              </a:rPr>
              <a:t>addi</a:t>
            </a:r>
            <a:r>
              <a:rPr lang="en-US" altLang="ko-KR" dirty="0">
                <a:latin typeface="Courier New" panose="02070309020205020404" pitchFamily="49" charset="0"/>
                <a:ea typeface="굴림" panose="020B0600000101010101" pitchFamily="34" charset="-127"/>
              </a:rPr>
              <a:t>	$a1, $0, 0	</a:t>
            </a:r>
          </a:p>
          <a:p>
            <a:endParaRPr lang="en-US" altLang="ko-KR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r>
              <a:rPr lang="en-US" altLang="ko-KR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b="1" dirty="0" err="1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addi</a:t>
            </a:r>
            <a:r>
              <a:rPr lang="en-US" altLang="ko-KR" b="1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	$</a:t>
            </a:r>
            <a:r>
              <a:rPr lang="en-US" altLang="ko-KR" b="1" dirty="0" err="1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sp</a:t>
            </a:r>
            <a:r>
              <a:rPr lang="en-US" altLang="ko-KR" b="1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, $</a:t>
            </a:r>
            <a:r>
              <a:rPr lang="en-US" altLang="ko-KR" b="1" dirty="0" err="1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sp</a:t>
            </a:r>
            <a:r>
              <a:rPr lang="en-US" altLang="ko-KR" b="1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, -4		</a:t>
            </a:r>
          </a:p>
          <a:p>
            <a:r>
              <a:rPr lang="en-US" altLang="ko-KR" b="1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b="1" dirty="0" err="1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sw</a:t>
            </a:r>
            <a:r>
              <a:rPr lang="en-US" altLang="ko-KR" b="1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		$ra, 0($</a:t>
            </a:r>
            <a:r>
              <a:rPr lang="en-US" altLang="ko-KR" b="1" dirty="0" err="1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sp</a:t>
            </a:r>
            <a:r>
              <a:rPr lang="en-US" altLang="ko-KR" b="1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)	</a:t>
            </a:r>
          </a:p>
          <a:p>
            <a:endParaRPr lang="en-US" altLang="ko-KR" dirty="0">
              <a:solidFill>
                <a:schemeClr val="hlink"/>
              </a:solidFill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r>
              <a:rPr lang="en-US" altLang="ko-KR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b="1" dirty="0" err="1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jal</a:t>
            </a:r>
            <a:r>
              <a:rPr lang="en-US" altLang="ko-KR" b="1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		swap		</a:t>
            </a:r>
          </a:p>
          <a:p>
            <a:endParaRPr lang="en-US" altLang="ko-KR" b="1" dirty="0">
              <a:solidFill>
                <a:schemeClr val="hlink"/>
              </a:solidFill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r>
              <a:rPr lang="en-US" altLang="ko-KR" b="1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b="1" dirty="0" err="1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lw</a:t>
            </a:r>
            <a:r>
              <a:rPr lang="en-US" altLang="ko-KR" b="1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		$ra, 0($</a:t>
            </a:r>
            <a:r>
              <a:rPr lang="en-US" altLang="ko-KR" b="1" dirty="0" err="1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sp</a:t>
            </a:r>
            <a:r>
              <a:rPr lang="en-US" altLang="ko-KR" b="1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)		</a:t>
            </a:r>
          </a:p>
          <a:p>
            <a:r>
              <a:rPr lang="en-US" altLang="ko-KR" b="1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b="1" dirty="0" err="1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addi</a:t>
            </a:r>
            <a:r>
              <a:rPr lang="en-US" altLang="ko-KR" b="1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	$</a:t>
            </a:r>
            <a:r>
              <a:rPr lang="en-US" altLang="ko-KR" b="1" dirty="0" err="1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sp</a:t>
            </a:r>
            <a:r>
              <a:rPr lang="en-US" altLang="ko-KR" b="1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, $</a:t>
            </a:r>
            <a:r>
              <a:rPr lang="en-US" altLang="ko-KR" b="1" dirty="0" err="1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sp</a:t>
            </a:r>
            <a:r>
              <a:rPr lang="en-US" altLang="ko-KR" b="1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, 4	</a:t>
            </a:r>
          </a:p>
          <a:p>
            <a:endParaRPr lang="en-US" altLang="ko-KR" b="1" dirty="0">
              <a:solidFill>
                <a:schemeClr val="hlink"/>
              </a:solidFill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r>
              <a:rPr lang="en-US" altLang="ko-KR" b="1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b="1" dirty="0" err="1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jr</a:t>
            </a:r>
            <a:r>
              <a:rPr lang="en-US" altLang="ko-KR" b="1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		$ra</a:t>
            </a:r>
          </a:p>
          <a:p>
            <a:endParaRPr lang="en-US" altLang="ko-KR" dirty="0">
              <a:solidFill>
                <a:schemeClr val="hlink"/>
              </a:solidFill>
              <a:latin typeface="Courier New" panose="02070309020205020404" pitchFamily="49" charset="0"/>
              <a:ea typeface="굴림" panose="020B0600000101010101" pitchFamily="34" charset="-127"/>
            </a:endParaRPr>
          </a:p>
        </p:txBody>
      </p:sp>
      <p:sp>
        <p:nvSpPr>
          <p:cNvPr id="24581" name="Text Box 5">
            <a:extLst>
              <a:ext uri="{FF2B5EF4-FFF2-40B4-BE49-F238E27FC236}">
                <a16:creationId xmlns:a16="http://schemas.microsoft.com/office/drawing/2014/main" id="{919FFE0B-3D26-419D-831A-05F1E99A04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1962864"/>
            <a:ext cx="4114800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ko-KR" altLang="en-US" sz="1400" dirty="0">
                <a:latin typeface="Courier New" panose="02070309020205020404" pitchFamily="49" charset="0"/>
                <a:ea typeface="굴림" panose="020B0600000101010101" pitchFamily="34" charset="-127"/>
              </a:rPr>
              <a:t>#   </a:t>
            </a:r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equivalent C code:</a:t>
            </a:r>
            <a:endParaRPr lang="ko-KR" altLang="ko-KR" sz="1400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r>
              <a:rPr lang="ko-KR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#	</a:t>
            </a:r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swap(int v[], int k)</a:t>
            </a:r>
          </a:p>
          <a:p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#	{</a:t>
            </a:r>
          </a:p>
          <a:p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#		int temp;</a:t>
            </a:r>
          </a:p>
          <a:p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#		temp = v[k];</a:t>
            </a:r>
          </a:p>
          <a:p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#		v[k] = v[k+1];</a:t>
            </a:r>
          </a:p>
          <a:p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#		v[k+1] = temp;</a:t>
            </a:r>
          </a:p>
          <a:p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#	}</a:t>
            </a:r>
          </a:p>
          <a:p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# swap contents of elements $a1</a:t>
            </a:r>
          </a:p>
          <a:p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# and $a1 + 1 of the array that</a:t>
            </a:r>
          </a:p>
          <a:p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# starts at $a0</a:t>
            </a:r>
          </a:p>
          <a:p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swap:	add	$t1, $a1, $a1		add	$t1, $t1, $t1</a:t>
            </a:r>
          </a:p>
          <a:p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	add	$t1, $a0, $t1</a:t>
            </a:r>
          </a:p>
          <a:p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1400" dirty="0" err="1">
                <a:latin typeface="Courier New" panose="02070309020205020404" pitchFamily="49" charset="0"/>
                <a:ea typeface="굴림" panose="020B0600000101010101" pitchFamily="34" charset="-127"/>
              </a:rPr>
              <a:t>lw</a:t>
            </a:r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	$t0, 0($t1) </a:t>
            </a:r>
          </a:p>
          <a:p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1400" dirty="0" err="1">
                <a:latin typeface="Courier New" panose="02070309020205020404" pitchFamily="49" charset="0"/>
                <a:ea typeface="굴림" panose="020B0600000101010101" pitchFamily="34" charset="-127"/>
              </a:rPr>
              <a:t>lw</a:t>
            </a:r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	$t2, 4($t1)</a:t>
            </a:r>
          </a:p>
          <a:p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1400" dirty="0" err="1">
                <a:latin typeface="Courier New" panose="02070309020205020404" pitchFamily="49" charset="0"/>
                <a:ea typeface="굴림" panose="020B0600000101010101" pitchFamily="34" charset="-127"/>
              </a:rPr>
              <a:t>sw</a:t>
            </a:r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	$t2, 0($t1)</a:t>
            </a:r>
          </a:p>
          <a:p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1400" dirty="0" err="1">
                <a:latin typeface="Courier New" panose="02070309020205020404" pitchFamily="49" charset="0"/>
                <a:ea typeface="굴림" panose="020B0600000101010101" pitchFamily="34" charset="-127"/>
              </a:rPr>
              <a:t>sw</a:t>
            </a:r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	$t0, 4($t1)</a:t>
            </a:r>
          </a:p>
          <a:p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1400" dirty="0" err="1">
                <a:latin typeface="Courier New" panose="02070309020205020404" pitchFamily="49" charset="0"/>
                <a:ea typeface="굴림" panose="020B0600000101010101" pitchFamily="34" charset="-127"/>
              </a:rPr>
              <a:t>jr</a:t>
            </a:r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	$ra</a:t>
            </a:r>
            <a:r>
              <a:rPr lang="en-US" altLang="ko-KR" sz="1200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</a:p>
          <a:p>
            <a:endParaRPr lang="en-US" altLang="ko-KR" sz="1200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.data</a:t>
            </a:r>
          </a:p>
          <a:p>
            <a:r>
              <a:rPr lang="en-US" altLang="ko-KR" sz="1400" dirty="0">
                <a:latin typeface="Courier New" panose="02070309020205020404" pitchFamily="49" charset="0"/>
                <a:ea typeface="굴림" panose="020B0600000101010101" pitchFamily="34" charset="-127"/>
              </a:rPr>
              <a:t>array:	.word 5, 4, 3, 2, 1</a:t>
            </a:r>
            <a:endParaRPr lang="ko-KR" altLang="en-US" sz="1400" dirty="0">
              <a:latin typeface="Courier New" panose="02070309020205020404" pitchFamily="49" charset="0"/>
              <a:ea typeface="굴림" panose="020B0600000101010101" pitchFamily="34" charset="-127"/>
            </a:endParaRPr>
          </a:p>
        </p:txBody>
      </p:sp>
      <p:sp>
        <p:nvSpPr>
          <p:cNvPr id="24582" name="Line 6">
            <a:extLst>
              <a:ext uri="{FF2B5EF4-FFF2-40B4-BE49-F238E27FC236}">
                <a16:creationId xmlns:a16="http://schemas.microsoft.com/office/drawing/2014/main" id="{490FDFF7-5F27-4257-BBA8-8073FA5AF8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1981200"/>
            <a:ext cx="0" cy="472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l-GR"/>
          </a:p>
        </p:txBody>
      </p:sp>
      <p:sp>
        <p:nvSpPr>
          <p:cNvPr id="24583" name="Text Box 7">
            <a:extLst>
              <a:ext uri="{FF2B5EF4-FFF2-40B4-BE49-F238E27FC236}">
                <a16:creationId xmlns:a16="http://schemas.microsoft.com/office/drawing/2014/main" id="{92B80746-3D51-44B8-9685-FC98D50DA6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4056" y="1682373"/>
            <a:ext cx="51958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b="1" dirty="0">
                <a:solidFill>
                  <a:schemeClr val="accent5"/>
                </a:solidFill>
                <a:latin typeface="Courier New" panose="02070309020205020404" pitchFamily="49" charset="0"/>
              </a:rPr>
              <a:t>## Procedure call to swap two array words</a:t>
            </a:r>
          </a:p>
        </p:txBody>
      </p:sp>
      <p:sp>
        <p:nvSpPr>
          <p:cNvPr id="24584" name="Text Box 8">
            <a:extLst>
              <a:ext uri="{FF2B5EF4-FFF2-40B4-BE49-F238E27FC236}">
                <a16:creationId xmlns:a16="http://schemas.microsoft.com/office/drawing/2014/main" id="{E5425C1A-BA8E-4950-9F89-D7591AB71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3" y="3962400"/>
            <a:ext cx="1105624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save return</a:t>
            </a:r>
          </a:p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address $ra</a:t>
            </a:r>
          </a:p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in stack</a:t>
            </a:r>
          </a:p>
        </p:txBody>
      </p:sp>
      <p:sp>
        <p:nvSpPr>
          <p:cNvPr id="24585" name="AutoShape 10">
            <a:extLst>
              <a:ext uri="{FF2B5EF4-FFF2-40B4-BE49-F238E27FC236}">
                <a16:creationId xmlns:a16="http://schemas.microsoft.com/office/drawing/2014/main" id="{181B6C24-ED5C-48B0-BC01-F88FF918C81F}"/>
              </a:ext>
            </a:extLst>
          </p:cNvPr>
          <p:cNvSpPr>
            <a:spLocks/>
          </p:cNvSpPr>
          <p:nvPr/>
        </p:nvSpPr>
        <p:spPr bwMode="auto">
          <a:xfrm>
            <a:off x="1143000" y="4114800"/>
            <a:ext cx="76200" cy="381000"/>
          </a:xfrm>
          <a:prstGeom prst="leftBrace">
            <a:avLst>
              <a:gd name="adj1" fmla="val 41667"/>
              <a:gd name="adj2" fmla="val 50000"/>
            </a:avLst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24586" name="Text Box 11">
            <a:extLst>
              <a:ext uri="{FF2B5EF4-FFF2-40B4-BE49-F238E27FC236}">
                <a16:creationId xmlns:a16="http://schemas.microsoft.com/office/drawing/2014/main" id="{35C65CA4-3489-4CA4-BA9C-350112042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284788"/>
            <a:ext cx="1841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 sz="1400"/>
          </a:p>
        </p:txBody>
      </p:sp>
      <p:sp>
        <p:nvSpPr>
          <p:cNvPr id="24587" name="Text Box 12">
            <a:extLst>
              <a:ext uri="{FF2B5EF4-FFF2-40B4-BE49-F238E27FC236}">
                <a16:creationId xmlns:a16="http://schemas.microsoft.com/office/drawing/2014/main" id="{A673886C-CE35-4353-B4AA-2C22AE87F4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" y="4724400"/>
            <a:ext cx="113223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jump and</a:t>
            </a:r>
          </a:p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link to swap</a:t>
            </a:r>
          </a:p>
        </p:txBody>
      </p:sp>
      <p:sp>
        <p:nvSpPr>
          <p:cNvPr id="24588" name="AutoShape 13">
            <a:extLst>
              <a:ext uri="{FF2B5EF4-FFF2-40B4-BE49-F238E27FC236}">
                <a16:creationId xmlns:a16="http://schemas.microsoft.com/office/drawing/2014/main" id="{712E8E0B-58D3-46F5-A850-79E8C0E04D44}"/>
              </a:ext>
            </a:extLst>
          </p:cNvPr>
          <p:cNvSpPr>
            <a:spLocks/>
          </p:cNvSpPr>
          <p:nvPr/>
        </p:nvSpPr>
        <p:spPr bwMode="auto">
          <a:xfrm>
            <a:off x="1143000" y="4800600"/>
            <a:ext cx="76200" cy="304800"/>
          </a:xfrm>
          <a:prstGeom prst="lef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24589" name="Text Box 14">
            <a:extLst>
              <a:ext uri="{FF2B5EF4-FFF2-40B4-BE49-F238E27FC236}">
                <a16:creationId xmlns:a16="http://schemas.microsoft.com/office/drawing/2014/main" id="{0EAA1C0E-2D20-4D6B-9A45-FEB26FA35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257800"/>
            <a:ext cx="79611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restore </a:t>
            </a:r>
          </a:p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return</a:t>
            </a:r>
          </a:p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address</a:t>
            </a:r>
          </a:p>
        </p:txBody>
      </p:sp>
      <p:sp>
        <p:nvSpPr>
          <p:cNvPr id="24590" name="AutoShape 15">
            <a:extLst>
              <a:ext uri="{FF2B5EF4-FFF2-40B4-BE49-F238E27FC236}">
                <a16:creationId xmlns:a16="http://schemas.microsoft.com/office/drawing/2014/main" id="{AEF73FC6-3730-4A51-9B51-43094D7E6C96}"/>
              </a:ext>
            </a:extLst>
          </p:cNvPr>
          <p:cNvSpPr>
            <a:spLocks/>
          </p:cNvSpPr>
          <p:nvPr/>
        </p:nvSpPr>
        <p:spPr bwMode="auto">
          <a:xfrm>
            <a:off x="1143000" y="5334000"/>
            <a:ext cx="76200" cy="457200"/>
          </a:xfrm>
          <a:prstGeom prst="lef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24591" name="AutoShape 16">
            <a:extLst>
              <a:ext uri="{FF2B5EF4-FFF2-40B4-BE49-F238E27FC236}">
                <a16:creationId xmlns:a16="http://schemas.microsoft.com/office/drawing/2014/main" id="{81229ECD-30EA-4A85-BE9C-76DF633DD4EC}"/>
              </a:ext>
            </a:extLst>
          </p:cNvPr>
          <p:cNvSpPr>
            <a:spLocks/>
          </p:cNvSpPr>
          <p:nvPr/>
        </p:nvSpPr>
        <p:spPr bwMode="auto">
          <a:xfrm>
            <a:off x="1143000" y="6096000"/>
            <a:ext cx="76200" cy="2286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24592" name="Text Box 17">
            <a:extLst>
              <a:ext uri="{FF2B5EF4-FFF2-40B4-BE49-F238E27FC236}">
                <a16:creationId xmlns:a16="http://schemas.microsoft.com/office/drawing/2014/main" id="{E3F3DA58-1D5F-45B2-9C4D-9CFE8D505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19800"/>
            <a:ext cx="11017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jump to $ra</a:t>
            </a:r>
          </a:p>
        </p:txBody>
      </p:sp>
      <p:sp>
        <p:nvSpPr>
          <p:cNvPr id="24593" name="Text Box 18">
            <a:extLst>
              <a:ext uri="{FF2B5EF4-FFF2-40B4-BE49-F238E27FC236}">
                <a16:creationId xmlns:a16="http://schemas.microsoft.com/office/drawing/2014/main" id="{11EE6594-0F1F-4812-97D8-C46CC596A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3200400"/>
            <a:ext cx="1002069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load para-</a:t>
            </a:r>
          </a:p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meters for</a:t>
            </a:r>
          </a:p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swap</a:t>
            </a:r>
          </a:p>
        </p:txBody>
      </p:sp>
      <p:sp>
        <p:nvSpPr>
          <p:cNvPr id="24594" name="AutoShape 19">
            <a:extLst>
              <a:ext uri="{FF2B5EF4-FFF2-40B4-BE49-F238E27FC236}">
                <a16:creationId xmlns:a16="http://schemas.microsoft.com/office/drawing/2014/main" id="{C47A0BA0-1D8F-4A45-86AC-7FEC6B9E0824}"/>
              </a:ext>
            </a:extLst>
          </p:cNvPr>
          <p:cNvSpPr>
            <a:spLocks/>
          </p:cNvSpPr>
          <p:nvPr/>
        </p:nvSpPr>
        <p:spPr bwMode="auto">
          <a:xfrm>
            <a:off x="1143000" y="3352800"/>
            <a:ext cx="76200" cy="457200"/>
          </a:xfrm>
          <a:prstGeom prst="lef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9D252D58-1E23-4546-8B6E-554003FED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Rectangle 1030">
            <a:extLst>
              <a:ext uri="{FF2B5EF4-FFF2-40B4-BE49-F238E27FC236}">
                <a16:creationId xmlns:a16="http://schemas.microsoft.com/office/drawing/2014/main" id="{3ED8C2F9-7438-4955-BFC8-CF23893F68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100" y="228600"/>
            <a:ext cx="7297738" cy="139065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 anchor="t">
            <a:spAutoFit/>
          </a:bodyPr>
          <a:lstStyle/>
          <a:p>
            <a:pPr eaLnBrk="1" hangingPunct="1"/>
            <a:r>
              <a:rPr lang="en-US" altLang="el-GR" dirty="0"/>
              <a:t>MIPS: Software Conventions </a:t>
            </a:r>
            <a:br>
              <a:rPr lang="en-US" altLang="el-GR" dirty="0"/>
            </a:br>
            <a:r>
              <a:rPr lang="en-US" altLang="el-GR" dirty="0"/>
              <a:t>for Registers</a:t>
            </a:r>
          </a:p>
        </p:txBody>
      </p:sp>
      <p:graphicFrame>
        <p:nvGraphicFramePr>
          <p:cNvPr id="4" name="Διάγραμμα 3">
            <a:extLst>
              <a:ext uri="{FF2B5EF4-FFF2-40B4-BE49-F238E27FC236}">
                <a16:creationId xmlns:a16="http://schemas.microsoft.com/office/drawing/2014/main" id="{88AE6C45-CA4E-4124-A5E7-7B23A1613A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6010714"/>
              </p:ext>
            </p:extLst>
          </p:nvPr>
        </p:nvGraphicFramePr>
        <p:xfrm>
          <a:off x="609600" y="1828800"/>
          <a:ext cx="3959225" cy="4503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Διάγραμμα 4">
            <a:extLst>
              <a:ext uri="{FF2B5EF4-FFF2-40B4-BE49-F238E27FC236}">
                <a16:creationId xmlns:a16="http://schemas.microsoft.com/office/drawing/2014/main" id="{63098848-6B6F-40C7-A105-082F22419F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0143240"/>
              </p:ext>
            </p:extLst>
          </p:nvPr>
        </p:nvGraphicFramePr>
        <p:xfrm>
          <a:off x="4648200" y="1828800"/>
          <a:ext cx="3959225" cy="4916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6DD1322-5488-44FA-8336-A796B4EF7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0478716-E78D-46DC-9F10-172806C60E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>
                <a:ea typeface="굴림" panose="020B0600000101010101" pitchFamily="34" charset="-127"/>
              </a:rPr>
              <a:t>Introduction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27D6D38-0973-463B-9DC7-C60F07BA85F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599" y="1676400"/>
            <a:ext cx="6347714" cy="4364963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en-US" altLang="ko-KR" sz="2000" dirty="0">
                <a:ea typeface="굴림" panose="020B0600000101010101" pitchFamily="34" charset="-127"/>
              </a:rPr>
              <a:t>What </a:t>
            </a:r>
            <a:r>
              <a:rPr lang="en-US" altLang="el-GR" sz="2000" dirty="0"/>
              <a:t>is</a:t>
            </a:r>
            <a:r>
              <a:rPr lang="en-US" altLang="ko-KR" sz="2000" dirty="0">
                <a:ea typeface="굴림" panose="020B0600000101010101" pitchFamily="34" charset="-127"/>
              </a:rPr>
              <a:t> QtSpim?</a:t>
            </a:r>
          </a:p>
          <a:p>
            <a:pPr lvl="1" eaLnBrk="1" hangingPunct="1"/>
            <a:r>
              <a:rPr lang="en-US" altLang="ko-KR" sz="1800" dirty="0">
                <a:ea typeface="굴림" panose="020B0600000101010101" pitchFamily="34" charset="-127"/>
              </a:rPr>
              <a:t>a </a:t>
            </a:r>
            <a:r>
              <a:rPr lang="en-US" altLang="ko-KR" sz="1800" i="1" dirty="0">
                <a:ea typeface="굴림" panose="020B0600000101010101" pitchFamily="34" charset="-127"/>
              </a:rPr>
              <a:t>simulator </a:t>
            </a:r>
            <a:r>
              <a:rPr lang="en-US" altLang="ko-KR" sz="1800" dirty="0">
                <a:ea typeface="굴림" panose="020B0600000101010101" pitchFamily="34" charset="-127"/>
              </a:rPr>
              <a:t>that runs </a:t>
            </a:r>
            <a:r>
              <a:rPr lang="en-US" altLang="ko-KR" sz="1800" i="1" dirty="0">
                <a:ea typeface="굴림" panose="020B0600000101010101" pitchFamily="34" charset="-127"/>
              </a:rPr>
              <a:t>assembly programs</a:t>
            </a:r>
            <a:r>
              <a:rPr lang="en-US" altLang="ko-KR" sz="1800" dirty="0">
                <a:ea typeface="굴림" panose="020B0600000101010101" pitchFamily="34" charset="-127"/>
              </a:rPr>
              <a:t> for </a:t>
            </a:r>
            <a:r>
              <a:rPr lang="en-US" altLang="ko-KR" sz="1800" i="1" dirty="0">
                <a:ea typeface="굴림" panose="020B0600000101010101" pitchFamily="34" charset="-127"/>
              </a:rPr>
              <a:t>MIPS</a:t>
            </a:r>
            <a:r>
              <a:rPr lang="en-US" altLang="ko-KR" sz="1800" dirty="0">
                <a:ea typeface="굴림" panose="020B0600000101010101" pitchFamily="34" charset="-127"/>
              </a:rPr>
              <a:t> R2000/R3000 RISC computers</a:t>
            </a:r>
          </a:p>
          <a:p>
            <a:r>
              <a:rPr lang="en-US" altLang="ko-KR" sz="2000" dirty="0">
                <a:ea typeface="굴림" panose="020B0600000101010101" pitchFamily="34" charset="-127"/>
              </a:rPr>
              <a:t>Resources</a:t>
            </a:r>
          </a:p>
          <a:p>
            <a:pPr lvl="1"/>
            <a:r>
              <a:rPr lang="en-US" altLang="ko-KR" sz="1800" dirty="0">
                <a:ea typeface="굴림" panose="020B0600000101010101" pitchFamily="34" charset="-127"/>
                <a:hlinkClick r:id="rId2"/>
              </a:rPr>
              <a:t>http://spimsimulator.sourceforge.net/</a:t>
            </a:r>
            <a:endParaRPr lang="en-US" altLang="ko-KR" sz="1800" dirty="0">
              <a:ea typeface="굴림" panose="020B0600000101010101" pitchFamily="34" charset="-127"/>
            </a:endParaRPr>
          </a:p>
          <a:p>
            <a:pPr lvl="1"/>
            <a:r>
              <a:rPr lang="en-US" altLang="ko-KR" sz="1800" dirty="0">
                <a:ea typeface="굴림" panose="020B0600000101010101" pitchFamily="34" charset="-127"/>
              </a:rPr>
              <a:t>Computer Organization &amp; Design: The Hardware/Software Interface”, by Patterson and Hennessy:  Chapter 3 and Appendix A.9-10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ko-KR" sz="1800" dirty="0">
              <a:ea typeface="굴림" panose="020B0600000101010101" pitchFamily="34" charset="-127"/>
            </a:endParaRPr>
          </a:p>
          <a:p>
            <a:r>
              <a:rPr lang="en-US" altLang="ko-KR" sz="2000" dirty="0">
                <a:ea typeface="굴림" panose="020B0600000101010101" pitchFamily="34" charset="-127"/>
              </a:rPr>
              <a:t>What does QtSpim do?</a:t>
            </a:r>
          </a:p>
          <a:p>
            <a:pPr lvl="1" eaLnBrk="1" hangingPunct="1"/>
            <a:r>
              <a:rPr lang="en-US" altLang="ko-KR" sz="1800" i="1" dirty="0">
                <a:ea typeface="굴림" panose="020B0600000101010101" pitchFamily="34" charset="-127"/>
              </a:rPr>
              <a:t>reads </a:t>
            </a:r>
            <a:r>
              <a:rPr lang="en-US" altLang="ko-KR" sz="1800" dirty="0">
                <a:ea typeface="굴림" panose="020B0600000101010101" pitchFamily="34" charset="-127"/>
              </a:rPr>
              <a:t>MIPS assembly language files and </a:t>
            </a:r>
            <a:r>
              <a:rPr lang="en-US" altLang="ko-KR" sz="1800" i="1" dirty="0">
                <a:ea typeface="굴림" panose="020B0600000101010101" pitchFamily="34" charset="-127"/>
              </a:rPr>
              <a:t>translates</a:t>
            </a:r>
            <a:r>
              <a:rPr lang="en-US" altLang="ko-KR" sz="1800" dirty="0">
                <a:ea typeface="굴림" panose="020B0600000101010101" pitchFamily="34" charset="-127"/>
              </a:rPr>
              <a:t> to mach</a:t>
            </a:r>
            <a:r>
              <a:rPr lang="en-US" altLang="el-GR" sz="1800" dirty="0"/>
              <a:t>ine language</a:t>
            </a:r>
          </a:p>
          <a:p>
            <a:pPr lvl="1" eaLnBrk="1" hangingPunct="1"/>
            <a:r>
              <a:rPr lang="en-US" altLang="ko-KR" sz="1800" i="1" dirty="0">
                <a:ea typeface="굴림" panose="020B0600000101010101" pitchFamily="34" charset="-127"/>
              </a:rPr>
              <a:t>executes</a:t>
            </a:r>
            <a:r>
              <a:rPr lang="en-US" altLang="ko-KR" sz="1800" dirty="0">
                <a:ea typeface="굴림" panose="020B0600000101010101" pitchFamily="34" charset="-127"/>
              </a:rPr>
              <a:t> the mach</a:t>
            </a:r>
            <a:r>
              <a:rPr lang="en-US" altLang="el-GR" sz="1800" dirty="0"/>
              <a:t>ine language instructions</a:t>
            </a:r>
          </a:p>
          <a:p>
            <a:pPr lvl="1" eaLnBrk="1" hangingPunct="1"/>
            <a:r>
              <a:rPr lang="en-US" altLang="ko-KR" sz="1800" dirty="0">
                <a:ea typeface="굴림" panose="020B0600000101010101" pitchFamily="34" charset="-127"/>
              </a:rPr>
              <a:t>shows contents of </a:t>
            </a:r>
            <a:r>
              <a:rPr lang="en-US" altLang="ko-KR" sz="1800" i="1" dirty="0">
                <a:ea typeface="굴림" panose="020B0600000101010101" pitchFamily="34" charset="-127"/>
              </a:rPr>
              <a:t>reg</a:t>
            </a:r>
            <a:r>
              <a:rPr lang="en-US" altLang="el-GR" sz="1800" i="1" dirty="0"/>
              <a:t>isters</a:t>
            </a:r>
            <a:r>
              <a:rPr lang="en-US" altLang="el-GR" sz="1800" dirty="0"/>
              <a:t> and </a:t>
            </a:r>
            <a:r>
              <a:rPr lang="en-US" altLang="el-GR" sz="1800" i="1" dirty="0"/>
              <a:t>memory</a:t>
            </a:r>
            <a:endParaRPr lang="en-US" altLang="ko-KR" sz="1800" i="1" dirty="0">
              <a:ea typeface="굴림" panose="020B0600000101010101" pitchFamily="34" charset="-127"/>
            </a:endParaRPr>
          </a:p>
          <a:p>
            <a:pPr lvl="1" eaLnBrk="1" hangingPunct="1"/>
            <a:r>
              <a:rPr lang="en-US" altLang="ko-KR" sz="1800" dirty="0">
                <a:ea typeface="굴림" panose="020B0600000101010101" pitchFamily="34" charset="-127"/>
              </a:rPr>
              <a:t>works as a </a:t>
            </a:r>
            <a:r>
              <a:rPr lang="en-US" altLang="ko-KR" sz="1800" i="1" dirty="0">
                <a:ea typeface="굴림" panose="020B0600000101010101" pitchFamily="34" charset="-127"/>
              </a:rPr>
              <a:t>debugger </a:t>
            </a:r>
            <a:r>
              <a:rPr lang="en-US" altLang="ko-KR" sz="1800" dirty="0">
                <a:ea typeface="굴림" panose="020B0600000101010101" pitchFamily="34" charset="-127"/>
              </a:rPr>
              <a:t>(supports </a:t>
            </a:r>
            <a:r>
              <a:rPr lang="en-US" altLang="ko-KR" sz="1800" i="1" dirty="0">
                <a:ea typeface="굴림" panose="020B0600000101010101" pitchFamily="34" charset="-127"/>
              </a:rPr>
              <a:t>brea</a:t>
            </a:r>
            <a:r>
              <a:rPr lang="en-US" altLang="el-GR" sz="1800" i="1" dirty="0"/>
              <a:t>k-points</a:t>
            </a:r>
            <a:r>
              <a:rPr lang="en-US" altLang="el-GR" sz="1800" dirty="0"/>
              <a:t> and </a:t>
            </a:r>
            <a:r>
              <a:rPr lang="en-US" altLang="el-GR" sz="1800" i="1" dirty="0"/>
              <a:t>single-stepping</a:t>
            </a:r>
            <a:r>
              <a:rPr lang="en-US" altLang="el-GR" sz="1800" dirty="0"/>
              <a:t>)</a:t>
            </a:r>
            <a:endParaRPr lang="en-US" altLang="ko-KR" sz="1800" i="1" dirty="0">
              <a:ea typeface="굴림" panose="020B0600000101010101" pitchFamily="34" charset="-127"/>
            </a:endParaRPr>
          </a:p>
          <a:p>
            <a:pPr lvl="1" eaLnBrk="1" hangingPunct="1"/>
            <a:r>
              <a:rPr lang="en-US" altLang="ko-KR" sz="1800" dirty="0">
                <a:ea typeface="굴림" panose="020B0600000101010101" pitchFamily="34" charset="-127"/>
              </a:rPr>
              <a:t>provides bas</a:t>
            </a:r>
            <a:r>
              <a:rPr lang="en-US" altLang="el-GR" sz="1800" dirty="0"/>
              <a:t>ic </a:t>
            </a:r>
            <a:r>
              <a:rPr lang="en-US" altLang="ko-KR" sz="1800" i="1" dirty="0">
                <a:ea typeface="굴림" panose="020B0600000101010101" pitchFamily="34" charset="-127"/>
              </a:rPr>
              <a:t>OS-like services</a:t>
            </a:r>
            <a:r>
              <a:rPr lang="en-US" altLang="el-GR" sz="1800" dirty="0"/>
              <a:t>, like simple I/O</a:t>
            </a:r>
            <a:endParaRPr lang="en-US" altLang="ko-KR" sz="1800" dirty="0">
              <a:ea typeface="굴림" panose="020B0600000101010101" pitchFamily="34" charset="-127"/>
            </a:endParaRP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93C55025-224C-49E0-86B0-B1C025FFF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 dirty="0"/>
              <a:t>Slides based on Dr. </a:t>
            </a:r>
            <a:r>
              <a:rPr lang="en-US" altLang="el-GR" dirty="0" err="1"/>
              <a:t>Sumanta</a:t>
            </a:r>
            <a:r>
              <a:rPr lang="en-US" altLang="el-GR" dirty="0"/>
              <a:t> Guha's work </a:t>
            </a:r>
          </a:p>
        </p:txBody>
      </p:sp>
    </p:spTree>
  </p:cSld>
  <p:clrMapOvr>
    <a:masterClrMapping/>
  </p:clrMapOvr>
  <p:transition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B53CD862-A51D-452D-AA22-2F197F3F1E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>
                <a:ea typeface="굴림" panose="020B0600000101010101" pitchFamily="34" charset="-127"/>
              </a:rPr>
              <a:t>QtSpim System Calls 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CC24F527-40F9-404C-A215-F336F7DAC9B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2057400"/>
            <a:ext cx="8178800" cy="4953000"/>
          </a:xfrm>
        </p:spPr>
        <p:txBody>
          <a:bodyPr/>
          <a:lstStyle/>
          <a:p>
            <a:pPr eaLnBrk="1" hangingPunct="1"/>
            <a:r>
              <a:rPr lang="en-US" altLang="ko-KR" sz="2000" dirty="0">
                <a:ea typeface="굴림" panose="020B0600000101010101" pitchFamily="34" charset="-127"/>
              </a:rPr>
              <a:t>System Calls (</a:t>
            </a:r>
            <a:r>
              <a:rPr lang="en-US" altLang="ko-KR" sz="2000" dirty="0" err="1">
                <a:ea typeface="굴림" panose="020B0600000101010101" pitchFamily="34" charset="-127"/>
              </a:rPr>
              <a:t>syscall</a:t>
            </a:r>
            <a:r>
              <a:rPr lang="en-US" altLang="ko-KR" sz="2000" dirty="0">
                <a:ea typeface="굴림" panose="020B0600000101010101" pitchFamily="34" charset="-127"/>
              </a:rPr>
              <a:t>)</a:t>
            </a:r>
          </a:p>
          <a:p>
            <a:pPr lvl="1" eaLnBrk="1" hangingPunct="1"/>
            <a:r>
              <a:rPr lang="en-US" altLang="ko-KR" sz="1800" dirty="0">
                <a:ea typeface="굴림" panose="020B0600000101010101" pitchFamily="34" charset="-127"/>
              </a:rPr>
              <a:t>OS-like services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ko-KR" sz="1800" dirty="0">
              <a:ea typeface="굴림" panose="020B0600000101010101" pitchFamily="34" charset="-127"/>
            </a:endParaRPr>
          </a:p>
          <a:p>
            <a:pPr eaLnBrk="1" hangingPunct="1"/>
            <a:r>
              <a:rPr lang="en-US" altLang="ko-KR" sz="2000" dirty="0">
                <a:ea typeface="굴림" panose="020B0600000101010101" pitchFamily="34" charset="-127"/>
              </a:rPr>
              <a:t>Method</a:t>
            </a:r>
          </a:p>
          <a:p>
            <a:pPr lvl="1" eaLnBrk="1" hangingPunct="1"/>
            <a:r>
              <a:rPr lang="en-US" altLang="ko-KR" sz="1800" dirty="0">
                <a:ea typeface="굴림" panose="020B0600000101010101" pitchFamily="34" charset="-127"/>
              </a:rPr>
              <a:t>load system call code into register $v0 (see following table for codes)</a:t>
            </a:r>
          </a:p>
          <a:p>
            <a:pPr lvl="1" eaLnBrk="1" hangingPunct="1"/>
            <a:r>
              <a:rPr lang="en-US" altLang="ko-KR" sz="1800" dirty="0">
                <a:ea typeface="굴림" panose="020B0600000101010101" pitchFamily="34" charset="-127"/>
              </a:rPr>
              <a:t>load arguments into registers $a0, …, $a3</a:t>
            </a:r>
          </a:p>
          <a:p>
            <a:pPr lvl="1" eaLnBrk="1" hangingPunct="1"/>
            <a:r>
              <a:rPr lang="en-US" altLang="ko-KR" sz="1800" dirty="0">
                <a:ea typeface="굴림" panose="020B0600000101010101" pitchFamily="34" charset="-127"/>
              </a:rPr>
              <a:t>call system with QtSpim instruction </a:t>
            </a:r>
            <a:r>
              <a:rPr lang="en-US" altLang="ko-KR" sz="1800" dirty="0" err="1">
                <a:latin typeface="Courier New" panose="02070309020205020404" pitchFamily="49" charset="0"/>
                <a:ea typeface="굴림" panose="020B0600000101010101" pitchFamily="34" charset="-127"/>
              </a:rPr>
              <a:t>syscall</a:t>
            </a:r>
            <a:endParaRPr lang="en-US" altLang="ko-KR" sz="1800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lvl="1" eaLnBrk="1" hangingPunct="1"/>
            <a:r>
              <a:rPr lang="en-US" altLang="ko-KR" sz="1800" dirty="0">
                <a:ea typeface="굴림" panose="020B0600000101010101" pitchFamily="34" charset="-127"/>
              </a:rPr>
              <a:t>after call return value is in register $v0, or $f0 for floating point results</a:t>
            </a:r>
          </a:p>
          <a:p>
            <a:pPr lvl="2" eaLnBrk="1" hangingPunct="1"/>
            <a:endParaRPr lang="ko-KR" altLang="ko-KR" sz="1800" dirty="0">
              <a:ea typeface="굴림" panose="020B0600000101010101" pitchFamily="34" charset="-127"/>
            </a:endParaRP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96E91B24-E117-4112-AB3F-9F6D1FE17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>
            <a:extLst>
              <a:ext uri="{FF2B5EF4-FFF2-40B4-BE49-F238E27FC236}">
                <a16:creationId xmlns:a16="http://schemas.microsoft.com/office/drawing/2014/main" id="{C4ACAFBD-2802-41C1-A824-473FD70948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l-GR"/>
              <a:t>SPIM System Call Codes</a:t>
            </a:r>
          </a:p>
        </p:txBody>
      </p:sp>
      <p:graphicFrame>
        <p:nvGraphicFramePr>
          <p:cNvPr id="312388" name="Group 1092">
            <a:extLst>
              <a:ext uri="{FF2B5EF4-FFF2-40B4-BE49-F238E27FC236}">
                <a16:creationId xmlns:a16="http://schemas.microsoft.com/office/drawing/2014/main" id="{3956CE7C-6BAB-4EF9-B78E-8F8FCC8806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92144"/>
              </p:ext>
            </p:extLst>
          </p:nvPr>
        </p:nvGraphicFramePr>
        <p:xfrm>
          <a:off x="838200" y="1828800"/>
          <a:ext cx="7924800" cy="458950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538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50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52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6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Service</a:t>
                      </a:r>
                      <a:endParaRPr kumimoji="0" lang="en-US" altLang="el-G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6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Code (put in $v0)</a:t>
                      </a:r>
                      <a:endParaRPr kumimoji="0" lang="en-US" altLang="el-G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6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Arguments</a:t>
                      </a:r>
                      <a:endParaRPr kumimoji="0" lang="en-US" altLang="el-G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6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Result</a:t>
                      </a:r>
                      <a:endParaRPr kumimoji="0" lang="en-US" altLang="el-G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print_int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$a0=integer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l-GR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67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print_float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$f12=float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l-GR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2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print_double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$f12=double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l-GR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67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print_string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4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$a0=addr. of string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l-GR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84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read_int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l-GR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int in $v0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67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read_float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6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l-GR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float in $f0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2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read_double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7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l-GR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double in $f0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003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read_string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$a0=buffer,  $a1=length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l-GR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52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sbrk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$a0=amount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addr in $v0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52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exit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l-GR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0" lang="en-US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l-GR" altLang="el-G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l-GR" altLang="el-G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T="45717" marB="45717" horzOverflow="overflow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1A11D43A-F603-4BD1-B7C5-078F798C0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547BD97B-39F8-4253-A282-0762EB5FE2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793038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ko-KR" dirty="0">
                <a:ea typeface="굴림" panose="020B0600000101010101" pitchFamily="34" charset="-127"/>
              </a:rPr>
              <a:t>QtSpim Example Program: systemCalls.asm</a:t>
            </a:r>
            <a:endParaRPr lang="ko-KR" altLang="en-US" dirty="0">
              <a:ea typeface="굴림" panose="020B0600000101010101" pitchFamily="34" charset="-127"/>
            </a:endParaRPr>
          </a:p>
        </p:txBody>
      </p:sp>
      <p:sp>
        <p:nvSpPr>
          <p:cNvPr id="28675" name="Rectangle 4">
            <a:extLst>
              <a:ext uri="{FF2B5EF4-FFF2-40B4-BE49-F238E27FC236}">
                <a16:creationId xmlns:a16="http://schemas.microsoft.com/office/drawing/2014/main" id="{3CB23CD0-D690-4615-93A0-4B9B04556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981200"/>
            <a:ext cx="3779838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## Enter two integers in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## console window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## Sum is displayed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.text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.</a:t>
            </a:r>
            <a:r>
              <a:rPr lang="en-US" altLang="ko-KR" sz="1600" dirty="0" err="1">
                <a:latin typeface="Courier New" panose="02070309020205020404" pitchFamily="49" charset="0"/>
                <a:ea typeface="굴림" panose="020B0600000101010101" pitchFamily="34" charset="-127"/>
              </a:rPr>
              <a:t>globl</a:t>
            </a: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 main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ko-KR" sz="1600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main: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	la $t0, value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ko-KR" sz="1600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1600" b="1" dirty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li $v0, 5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b="1" dirty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   </a:t>
            </a:r>
            <a:r>
              <a:rPr lang="en-US" altLang="ko-KR" sz="1600" b="1" dirty="0" err="1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syscall</a:t>
            </a:r>
            <a:endParaRPr lang="en-US" altLang="ko-KR" sz="1600" b="1" dirty="0">
              <a:solidFill>
                <a:schemeClr val="bg2">
                  <a:lumMod val="50000"/>
                </a:schemeClr>
              </a:solidFill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   </a:t>
            </a:r>
            <a:r>
              <a:rPr lang="en-US" altLang="ko-KR" sz="1600" dirty="0" err="1">
                <a:latin typeface="Courier New" panose="02070309020205020404" pitchFamily="49" charset="0"/>
                <a:ea typeface="굴림" panose="020B0600000101010101" pitchFamily="34" charset="-127"/>
              </a:rPr>
              <a:t>sw</a:t>
            </a: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 </a:t>
            </a:r>
            <a:r>
              <a:rPr lang="en-US" altLang="ko-KR" sz="1600" b="1" dirty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$v0</a:t>
            </a: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, 0($t0)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ko-KR" sz="1600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   </a:t>
            </a:r>
            <a:r>
              <a:rPr lang="en-US" altLang="ko-KR" sz="1600" b="1" dirty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li $v0, 5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b="1" dirty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   </a:t>
            </a:r>
            <a:r>
              <a:rPr lang="en-US" altLang="ko-KR" sz="1600" b="1" dirty="0" err="1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syscall</a:t>
            </a:r>
            <a:endParaRPr lang="en-US" altLang="ko-KR" sz="1600" b="1" dirty="0">
              <a:solidFill>
                <a:schemeClr val="bg2">
                  <a:lumMod val="50000"/>
                </a:schemeClr>
              </a:solidFill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   </a:t>
            </a:r>
            <a:r>
              <a:rPr lang="en-US" altLang="ko-KR" sz="1600" dirty="0" err="1">
                <a:latin typeface="Courier New" panose="02070309020205020404" pitchFamily="49" charset="0"/>
                <a:ea typeface="굴림" panose="020B0600000101010101" pitchFamily="34" charset="-127"/>
              </a:rPr>
              <a:t>sw</a:t>
            </a: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 </a:t>
            </a:r>
            <a:r>
              <a:rPr lang="en-US" altLang="ko-KR" sz="1600" b="1" dirty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$v0</a:t>
            </a: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, 4($t0)</a:t>
            </a:r>
            <a:r>
              <a:rPr lang="en-US" altLang="ko-KR" sz="1600" b="1" dirty="0">
                <a:latin typeface="Courier New" panose="02070309020205020404" pitchFamily="49" charset="0"/>
                <a:ea typeface="굴림" panose="020B0600000101010101" pitchFamily="34" charset="-127"/>
              </a:rPr>
              <a:t>     </a:t>
            </a:r>
          </a:p>
        </p:txBody>
      </p:sp>
      <p:sp>
        <p:nvSpPr>
          <p:cNvPr id="28676" name="Line 5">
            <a:extLst>
              <a:ext uri="{FF2B5EF4-FFF2-40B4-BE49-F238E27FC236}">
                <a16:creationId xmlns:a16="http://schemas.microsoft.com/office/drawing/2014/main" id="{22D84044-4037-4BD7-8DA7-13A2560EC1E5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1447800"/>
            <a:ext cx="0" cy="525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l-GR"/>
          </a:p>
        </p:txBody>
      </p:sp>
      <p:sp>
        <p:nvSpPr>
          <p:cNvPr id="28677" name="Rectangle 6">
            <a:extLst>
              <a:ext uri="{FF2B5EF4-FFF2-40B4-BE49-F238E27FC236}">
                <a16:creationId xmlns:a16="http://schemas.microsoft.com/office/drawing/2014/main" id="{253408D5-04C6-4D36-A9F5-227812C8E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1295400"/>
            <a:ext cx="3779838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ko-KR" altLang="ko-KR" sz="1600" b="1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1600" dirty="0" err="1">
                <a:latin typeface="Courier New" panose="02070309020205020404" pitchFamily="49" charset="0"/>
                <a:ea typeface="굴림" panose="020B0600000101010101" pitchFamily="34" charset="-127"/>
              </a:rPr>
              <a:t>lw</a:t>
            </a: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 $t1, 0($t0)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1600" dirty="0" err="1">
                <a:latin typeface="Courier New" panose="02070309020205020404" pitchFamily="49" charset="0"/>
                <a:ea typeface="굴림" panose="020B0600000101010101" pitchFamily="34" charset="-127"/>
              </a:rPr>
              <a:t>lw</a:t>
            </a: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 $t2, 4($t0)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	add $t3, $t1, $t2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1600" dirty="0" err="1">
                <a:latin typeface="Courier New" panose="02070309020205020404" pitchFamily="49" charset="0"/>
                <a:ea typeface="굴림" panose="020B0600000101010101" pitchFamily="34" charset="-127"/>
              </a:rPr>
              <a:t>sw</a:t>
            </a: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 $t3, 8($t0)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ko-KR" sz="1600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eaLnBrk="1" hangingPunct="1">
              <a:lnSpc>
                <a:spcPct val="10000"/>
              </a:lnSpc>
              <a:buFont typeface="Wingdings" panose="05000000000000000000" pitchFamily="2" charset="2"/>
              <a:buNone/>
            </a:pPr>
            <a:endParaRPr lang="en-US" altLang="ko-KR" sz="1600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   </a:t>
            </a:r>
            <a:r>
              <a:rPr lang="en-US" altLang="ko-KR" sz="1600" b="1" dirty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li $v0, 4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b="1" dirty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   la $a0, msg1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b="1" dirty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   </a:t>
            </a:r>
            <a:r>
              <a:rPr lang="en-US" altLang="ko-KR" sz="1600" b="1" dirty="0" err="1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syscall</a:t>
            </a:r>
            <a:endParaRPr lang="en-US" altLang="ko-KR" sz="1600" b="1" dirty="0">
              <a:solidFill>
                <a:schemeClr val="bg2">
                  <a:lumMod val="50000"/>
                </a:schemeClr>
              </a:solidFill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ko-KR" sz="1600" b="1" dirty="0">
              <a:solidFill>
                <a:schemeClr val="bg2">
                  <a:lumMod val="50000"/>
                </a:schemeClr>
              </a:solidFill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eaLnBrk="1" hangingPunct="1">
              <a:lnSpc>
                <a:spcPct val="10000"/>
              </a:lnSpc>
              <a:buFont typeface="Wingdings" panose="05000000000000000000" pitchFamily="2" charset="2"/>
              <a:buNone/>
            </a:pPr>
            <a:endParaRPr lang="en-US" altLang="ko-KR" sz="1600" b="1" u="sng" dirty="0">
              <a:solidFill>
                <a:schemeClr val="bg2">
                  <a:lumMod val="50000"/>
                </a:schemeClr>
              </a:solidFill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eaLnBrk="1" hangingPunct="1">
              <a:lnSpc>
                <a:spcPct val="10000"/>
              </a:lnSpc>
              <a:buFont typeface="Wingdings" panose="05000000000000000000" pitchFamily="2" charset="2"/>
              <a:buNone/>
            </a:pPr>
            <a:endParaRPr lang="en-US" altLang="ko-KR" sz="1600" b="1" u="sng" dirty="0">
              <a:solidFill>
                <a:schemeClr val="bg2">
                  <a:lumMod val="50000"/>
                </a:schemeClr>
              </a:solidFill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eaLnBrk="1" hangingPunct="1">
              <a:lnSpc>
                <a:spcPct val="10000"/>
              </a:lnSpc>
              <a:buFont typeface="Wingdings" panose="05000000000000000000" pitchFamily="2" charset="2"/>
              <a:buNone/>
            </a:pPr>
            <a:r>
              <a:rPr lang="en-US" altLang="ko-KR" sz="1600" b="1" dirty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   li $v0, 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b="1" dirty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   move $a0, $t3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b="1" dirty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   </a:t>
            </a:r>
            <a:r>
              <a:rPr lang="en-US" altLang="ko-KR" sz="1600" b="1" dirty="0" err="1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syscall</a:t>
            </a:r>
            <a:endParaRPr lang="en-US" altLang="ko-KR" sz="1600" b="1" dirty="0">
              <a:solidFill>
                <a:schemeClr val="bg2">
                  <a:lumMod val="50000"/>
                </a:schemeClr>
              </a:solidFill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ko-KR" sz="1600" b="1" dirty="0">
              <a:solidFill>
                <a:schemeClr val="bg2">
                  <a:lumMod val="50000"/>
                </a:schemeClr>
              </a:solidFill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b="1" dirty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   li  $v0, 10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b="1" dirty="0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   </a:t>
            </a:r>
            <a:r>
              <a:rPr lang="en-US" altLang="ko-KR" sz="1600" b="1" dirty="0" err="1">
                <a:solidFill>
                  <a:schemeClr val="bg2">
                    <a:lumMod val="50000"/>
                  </a:schemeClr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syscall</a:t>
            </a:r>
            <a:endParaRPr lang="en-US" altLang="ko-KR" sz="1600" b="1" dirty="0">
              <a:solidFill>
                <a:schemeClr val="bg2">
                  <a:lumMod val="50000"/>
                </a:schemeClr>
              </a:solidFill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eaLnBrk="1" hangingPunct="1">
              <a:lnSpc>
                <a:spcPct val="40000"/>
              </a:lnSpc>
              <a:buFont typeface="Wingdings" panose="05000000000000000000" pitchFamily="2" charset="2"/>
              <a:buNone/>
            </a:pPr>
            <a:endParaRPr lang="en-US" altLang="ko-KR" sz="1600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.data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value: .word 0, 0, 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msg1:  .</a:t>
            </a:r>
            <a:r>
              <a:rPr lang="en-US" altLang="ko-KR" sz="1600" dirty="0" err="1">
                <a:latin typeface="Courier New" panose="02070309020205020404" pitchFamily="49" charset="0"/>
                <a:ea typeface="굴림" panose="020B0600000101010101" pitchFamily="34" charset="-127"/>
              </a:rPr>
              <a:t>asciiz</a:t>
            </a:r>
            <a:r>
              <a:rPr lang="en-US" altLang="ko-KR" sz="1600" dirty="0">
                <a:latin typeface="Courier New" panose="02070309020205020404" pitchFamily="49" charset="0"/>
                <a:ea typeface="굴림" panose="020B0600000101010101" pitchFamily="34" charset="-127"/>
              </a:rPr>
              <a:t> “Sum = "</a:t>
            </a:r>
            <a:endParaRPr lang="ko-KR" altLang="en-US" sz="1600" dirty="0">
              <a:latin typeface="Courier New" panose="02070309020205020404" pitchFamily="49" charset="0"/>
              <a:ea typeface="굴림" panose="020B0600000101010101" pitchFamily="34" charset="-127"/>
            </a:endParaRPr>
          </a:p>
        </p:txBody>
      </p:sp>
      <p:sp>
        <p:nvSpPr>
          <p:cNvPr id="28678" name="Text Box 7">
            <a:extLst>
              <a:ext uri="{FF2B5EF4-FFF2-40B4-BE49-F238E27FC236}">
                <a16:creationId xmlns:a16="http://schemas.microsoft.com/office/drawing/2014/main" id="{810186F5-2F92-461B-A204-ED5532071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343400"/>
            <a:ext cx="14884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system call code</a:t>
            </a:r>
          </a:p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for </a:t>
            </a:r>
            <a:r>
              <a:rPr lang="en-US" altLang="el-GR" sz="1400" dirty="0" err="1">
                <a:solidFill>
                  <a:schemeClr val="bg2">
                    <a:lumMod val="50000"/>
                  </a:schemeClr>
                </a:solidFill>
              </a:rPr>
              <a:t>read_int</a:t>
            </a:r>
            <a:endParaRPr lang="en-US" altLang="el-GR" sz="1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8679" name="Line 9">
            <a:extLst>
              <a:ext uri="{FF2B5EF4-FFF2-40B4-BE49-F238E27FC236}">
                <a16:creationId xmlns:a16="http://schemas.microsoft.com/office/drawing/2014/main" id="{E7768358-B00C-46F6-A04F-CD18BF1D84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4572000"/>
            <a:ext cx="838200" cy="228600"/>
          </a:xfrm>
          <a:prstGeom prst="line">
            <a:avLst/>
          </a:prstGeom>
          <a:noFill/>
          <a:ln w="9525">
            <a:solidFill>
              <a:schemeClr val="folHlink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8680" name="Text Box 10">
            <a:extLst>
              <a:ext uri="{FF2B5EF4-FFF2-40B4-BE49-F238E27FC236}">
                <a16:creationId xmlns:a16="http://schemas.microsoft.com/office/drawing/2014/main" id="{9C493C7C-F5B9-4100-BB92-80C826436D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562600"/>
            <a:ext cx="1900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result returned by call</a:t>
            </a:r>
          </a:p>
        </p:txBody>
      </p:sp>
      <p:sp>
        <p:nvSpPr>
          <p:cNvPr id="28681" name="Line 11">
            <a:extLst>
              <a:ext uri="{FF2B5EF4-FFF2-40B4-BE49-F238E27FC236}">
                <a16:creationId xmlns:a16="http://schemas.microsoft.com/office/drawing/2014/main" id="{8C8FCCFD-C6DB-4765-8BBB-3DF3FF28FD2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219200" y="5486400"/>
            <a:ext cx="990600" cy="228600"/>
          </a:xfrm>
          <a:prstGeom prst="line">
            <a:avLst/>
          </a:prstGeom>
          <a:noFill/>
          <a:ln w="9525">
            <a:solidFill>
              <a:schemeClr val="folHlink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8682" name="Text Box 12">
            <a:extLst>
              <a:ext uri="{FF2B5EF4-FFF2-40B4-BE49-F238E27FC236}">
                <a16:creationId xmlns:a16="http://schemas.microsoft.com/office/drawing/2014/main" id="{B8DBC903-C9E0-42F0-A6BD-BC4E079028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733800"/>
            <a:ext cx="24161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argument to </a:t>
            </a:r>
            <a:r>
              <a:rPr lang="en-US" altLang="el-GR" sz="1400" dirty="0" err="1">
                <a:solidFill>
                  <a:schemeClr val="bg2">
                    <a:lumMod val="50000"/>
                  </a:schemeClr>
                </a:solidFill>
              </a:rPr>
              <a:t>print_string</a:t>
            </a:r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 call</a:t>
            </a:r>
          </a:p>
        </p:txBody>
      </p:sp>
      <p:sp>
        <p:nvSpPr>
          <p:cNvPr id="28683" name="Line 13">
            <a:extLst>
              <a:ext uri="{FF2B5EF4-FFF2-40B4-BE49-F238E27FC236}">
                <a16:creationId xmlns:a16="http://schemas.microsoft.com/office/drawing/2014/main" id="{A7BC38F5-3016-4BCD-A0E8-6DE3293B94E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638800" y="3429000"/>
            <a:ext cx="1524000" cy="304800"/>
          </a:xfrm>
          <a:prstGeom prst="line">
            <a:avLst/>
          </a:prstGeom>
          <a:noFill/>
          <a:ln w="9525">
            <a:solidFill>
              <a:schemeClr val="folHlink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8684" name="Text Box 14">
            <a:extLst>
              <a:ext uri="{FF2B5EF4-FFF2-40B4-BE49-F238E27FC236}">
                <a16:creationId xmlns:a16="http://schemas.microsoft.com/office/drawing/2014/main" id="{D6B785A2-C9FE-4377-811B-A6379DB5E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2514600"/>
            <a:ext cx="14884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system call code</a:t>
            </a:r>
          </a:p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for </a:t>
            </a:r>
            <a:r>
              <a:rPr lang="en-US" altLang="el-GR" sz="1400" dirty="0" err="1">
                <a:solidFill>
                  <a:schemeClr val="bg2">
                    <a:lumMod val="50000"/>
                  </a:schemeClr>
                </a:solidFill>
              </a:rPr>
              <a:t>print_string</a:t>
            </a:r>
            <a:endParaRPr lang="en-US" altLang="el-GR" sz="1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8685" name="Line 15">
            <a:extLst>
              <a:ext uri="{FF2B5EF4-FFF2-40B4-BE49-F238E27FC236}">
                <a16:creationId xmlns:a16="http://schemas.microsoft.com/office/drawing/2014/main" id="{BF0F2BCB-FD30-4769-AEA7-C1A3709EBE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0" y="2743200"/>
            <a:ext cx="533400" cy="228600"/>
          </a:xfrm>
          <a:prstGeom prst="line">
            <a:avLst/>
          </a:prstGeom>
          <a:noFill/>
          <a:ln w="9525">
            <a:solidFill>
              <a:schemeClr val="folHlink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8686" name="Text Box 16">
            <a:extLst>
              <a:ext uri="{FF2B5EF4-FFF2-40B4-BE49-F238E27FC236}">
                <a16:creationId xmlns:a16="http://schemas.microsoft.com/office/drawing/2014/main" id="{43D81B76-7632-4E6A-99C9-538C08BA0F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4267200"/>
            <a:ext cx="14884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system call code</a:t>
            </a:r>
          </a:p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for </a:t>
            </a:r>
            <a:r>
              <a:rPr lang="en-US" altLang="el-GR" sz="1400" dirty="0" err="1">
                <a:solidFill>
                  <a:schemeClr val="bg2">
                    <a:lumMod val="50000"/>
                  </a:schemeClr>
                </a:solidFill>
              </a:rPr>
              <a:t>print_int</a:t>
            </a:r>
            <a:endParaRPr lang="en-US" altLang="el-GR" sz="1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8687" name="Line 17">
            <a:extLst>
              <a:ext uri="{FF2B5EF4-FFF2-40B4-BE49-F238E27FC236}">
                <a16:creationId xmlns:a16="http://schemas.microsoft.com/office/drawing/2014/main" id="{7F7E7444-2040-4D3A-8D11-89B3C1F38F6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096000" y="4191000"/>
            <a:ext cx="990600" cy="152400"/>
          </a:xfrm>
          <a:prstGeom prst="line">
            <a:avLst/>
          </a:prstGeom>
          <a:noFill/>
          <a:ln w="9525">
            <a:solidFill>
              <a:schemeClr val="folHlink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8688" name="Text Box 18">
            <a:extLst>
              <a:ext uri="{FF2B5EF4-FFF2-40B4-BE49-F238E27FC236}">
                <a16:creationId xmlns:a16="http://schemas.microsoft.com/office/drawing/2014/main" id="{3891C779-61D1-4F34-9ECF-45D537D3B2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4876800"/>
            <a:ext cx="2174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argument to </a:t>
            </a:r>
            <a:r>
              <a:rPr lang="en-US" altLang="el-GR" sz="1400" dirty="0" err="1">
                <a:solidFill>
                  <a:schemeClr val="bg2">
                    <a:lumMod val="50000"/>
                  </a:schemeClr>
                </a:solidFill>
              </a:rPr>
              <a:t>print_int</a:t>
            </a:r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 call</a:t>
            </a:r>
          </a:p>
        </p:txBody>
      </p:sp>
      <p:sp>
        <p:nvSpPr>
          <p:cNvPr id="28689" name="Line 19">
            <a:extLst>
              <a:ext uri="{FF2B5EF4-FFF2-40B4-BE49-F238E27FC236}">
                <a16:creationId xmlns:a16="http://schemas.microsoft.com/office/drawing/2014/main" id="{AEEA1AB5-B2B4-48CA-8A9D-0AC15C1D33B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67400" y="4495800"/>
            <a:ext cx="990600" cy="381000"/>
          </a:xfrm>
          <a:prstGeom prst="line">
            <a:avLst/>
          </a:prstGeom>
          <a:noFill/>
          <a:ln w="9525">
            <a:solidFill>
              <a:schemeClr val="folHlink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8690" name="Text Box 20">
            <a:extLst>
              <a:ext uri="{FF2B5EF4-FFF2-40B4-BE49-F238E27FC236}">
                <a16:creationId xmlns:a16="http://schemas.microsoft.com/office/drawing/2014/main" id="{9D87D7D0-0E38-4B48-A310-464857BBE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5334000"/>
            <a:ext cx="14884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system call code</a:t>
            </a:r>
          </a:p>
          <a:p>
            <a:pPr eaLnBrk="1" hangingPunct="1"/>
            <a:r>
              <a:rPr lang="en-US" altLang="el-GR" sz="1400" dirty="0">
                <a:solidFill>
                  <a:schemeClr val="bg2">
                    <a:lumMod val="50000"/>
                  </a:schemeClr>
                </a:solidFill>
              </a:rPr>
              <a:t>for exit</a:t>
            </a:r>
          </a:p>
        </p:txBody>
      </p:sp>
      <p:sp>
        <p:nvSpPr>
          <p:cNvPr id="28691" name="Line 21">
            <a:extLst>
              <a:ext uri="{FF2B5EF4-FFF2-40B4-BE49-F238E27FC236}">
                <a16:creationId xmlns:a16="http://schemas.microsoft.com/office/drawing/2014/main" id="{E8223390-90DE-4D07-B046-BCFC6D888FF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248400" y="5410200"/>
            <a:ext cx="609600" cy="152400"/>
          </a:xfrm>
          <a:prstGeom prst="line">
            <a:avLst/>
          </a:prstGeom>
          <a:noFill/>
          <a:ln w="9525">
            <a:solidFill>
              <a:schemeClr val="folHlink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AB795C4F-E352-4777-B04B-A6555AA30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6">
            <a:extLst>
              <a:ext uri="{FF2B5EF4-FFF2-40B4-BE49-F238E27FC236}">
                <a16:creationId xmlns:a16="http://schemas.microsoft.com/office/drawing/2014/main" id="{C7F47D02-483C-4C7C-808A-ADC9500381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/>
              <a:t>Conclusion &amp; More</a:t>
            </a:r>
          </a:p>
        </p:txBody>
      </p:sp>
      <p:sp>
        <p:nvSpPr>
          <p:cNvPr id="30723" name="Rectangle 1027">
            <a:extLst>
              <a:ext uri="{FF2B5EF4-FFF2-40B4-BE49-F238E27FC236}">
                <a16:creationId xmlns:a16="http://schemas.microsoft.com/office/drawing/2014/main" id="{02A6B3EB-CE90-4D2E-8C99-445539E089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l-GR" sz="2000"/>
              <a:t>The code presented so far should get you started in writing your own MIPS assembly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000"/>
              <a:t>Remember the only way to master  the MIPS assembly language – in fact, any computer language – is to </a:t>
            </a:r>
            <a:r>
              <a:rPr lang="en-US" altLang="el-GR" sz="2000" i="1"/>
              <a:t>write lots and lots of code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000"/>
              <a:t>For anyone aspiring to understand modern computer architecture </a:t>
            </a:r>
            <a:r>
              <a:rPr lang="en-US" altLang="el-GR" sz="2000" i="1"/>
              <a:t>it is extremely important to master MIPS assembly</a:t>
            </a:r>
            <a:r>
              <a:rPr lang="en-US" altLang="el-GR" sz="2000"/>
              <a:t> </a:t>
            </a:r>
            <a:r>
              <a:rPr lang="en-US" altLang="el-GR" sz="2000" i="1"/>
              <a:t>as all modern computers (since the mid-80’s) have been inspired by, if not based fully or partly on the MIPS instruction set architecture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000"/>
              <a:t>To help those with high-level programming language (e.g., C) experience, in the remaining slides we show how to synthesize various high-level constructs in assembly…</a:t>
            </a:r>
          </a:p>
          <a:p>
            <a:pPr eaLnBrk="1" hangingPunct="1">
              <a:lnSpc>
                <a:spcPct val="90000"/>
              </a:lnSpc>
            </a:pPr>
            <a:endParaRPr lang="en-US" altLang="el-GR" sz="2000" i="1"/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070FB442-FD4C-4113-956D-6A39F9E51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5352E4C2-D0F9-4E90-A96C-26A2F1110B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l-GR"/>
              <a:t>Synthesizing Control Statements (if, if-else)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D85B4167-0F18-4CD3-BC8A-9D2ED18DF941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152400" y="1905000"/>
            <a:ext cx="4318000" cy="447675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if ( condition ) {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        statements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}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2000">
                <a:latin typeface="Courier New" panose="02070309020205020404" pitchFamily="49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2000">
                <a:latin typeface="Courier New" panose="02070309020205020404" pitchFamily="49" charset="0"/>
              </a:rPr>
              <a:t>  </a:t>
            </a:r>
            <a:endParaRPr lang="es-ES" altLang="el-GR" sz="180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beqz  $t0, if_end_label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# MIPS code for the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    # if-statements.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if_end_label: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s-ES" altLang="el-GR" sz="1800">
              <a:latin typeface="Courier New" panose="02070309020205020404" pitchFamily="49" charset="0"/>
            </a:endParaRPr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0B1E0055-B37D-4834-A049-DC1BF10EC1FF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4267200" y="1828800"/>
            <a:ext cx="5181600" cy="50292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if ( condition ) {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      if-statements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} else {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	else-statements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}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2400">
                <a:latin typeface="Arial" panose="020B0604020202020204" pitchFamily="34" charset="0"/>
              </a:rPr>
              <a:t>	   </a:t>
            </a:r>
            <a:r>
              <a:rPr lang="es-ES" altLang="el-GR" sz="1800">
                <a:latin typeface="Courier New" panose="02070309020205020404" pitchFamily="49" charset="0"/>
              </a:rPr>
              <a:t>beqz    $t0, if_else_label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    # MIPS code for the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    # if-statements.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 j if_end_label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if_else_label: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    # MIPS code for the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    # else-statements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if_end_label:</a:t>
            </a:r>
          </a:p>
        </p:txBody>
      </p:sp>
      <p:sp>
        <p:nvSpPr>
          <p:cNvPr id="31749" name="Line 5">
            <a:extLst>
              <a:ext uri="{FF2B5EF4-FFF2-40B4-BE49-F238E27FC236}">
                <a16:creationId xmlns:a16="http://schemas.microsoft.com/office/drawing/2014/main" id="{E8608095-C4C8-4DFC-807B-408F551C4C95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905000"/>
            <a:ext cx="0" cy="4724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1088DDC0-B5B2-4C4B-95CA-766B760B7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BB2EFAF2-19CD-4D66-8BBC-357BD7F789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l-GR"/>
              <a:t>Synthesizing Control </a:t>
            </a:r>
            <a:br>
              <a:rPr lang="es-ES" altLang="el-GR"/>
            </a:br>
            <a:r>
              <a:rPr lang="es-ES" altLang="el-GR"/>
              <a:t>Statements (while)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0418EAF7-7F1D-473D-9139-EB1F9E2F25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19200" y="1905000"/>
            <a:ext cx="8229600" cy="45910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2400">
                <a:solidFill>
                  <a:schemeClr val="accent1"/>
                </a:solidFill>
                <a:latin typeface="Arial" panose="020B0604020202020204" pitchFamily="34" charset="0"/>
              </a:rPr>
              <a:t> </a:t>
            </a:r>
            <a:r>
              <a:rPr lang="es-ES" altLang="el-GR" sz="2000">
                <a:solidFill>
                  <a:schemeClr val="folHlink"/>
                </a:solidFill>
              </a:rPr>
              <a:t>while ( condition ) {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                statements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        }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s-ES" altLang="el-GR" sz="24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while_start_label: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# MIPS code for the condition expression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beqz    $t0, while_end_label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# MIPS code for the while-statements.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j       while_start_label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while_end_label: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s-ES" altLang="el-GR" sz="200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s-ES" altLang="el-GR" sz="2400">
              <a:latin typeface="Arial" panose="020B0604020202020204" pitchFamily="34" charset="0"/>
            </a:endParaRP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FE55B6D2-50B4-4316-8126-D1D038C30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AC7F4018-8AC9-4ACB-BB41-E3CAA0FF4A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l-GR"/>
              <a:t>Synthesizing Control Statements (do-while)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713F3E82-A086-419A-BB07-1E3EBC7551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do {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	statements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} while ( condition );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s-ES" altLang="el-GR" sz="2000">
              <a:solidFill>
                <a:schemeClr val="folHlink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do_start_label: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 # MIPS code for the do-statements.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do_cond_label: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 # MIPS code for the condition expr: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 beqz    $t0, do_end_label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 j do_start_label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do_end_label: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s-ES" altLang="el-GR" sz="1800">
              <a:latin typeface="Courier New" panose="02070309020205020404" pitchFamily="49" charset="0"/>
            </a:endParaRP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2612208D-E496-4F3E-BE88-1DB314568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727063F3-9CB8-4A62-A1C9-F6058D1A42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l-GR"/>
              <a:t>Synthesizing Control Statements (for)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245FDCA7-6911-4AAB-8CBC-8FDEF138DA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2000">
                <a:latin typeface="Arial" panose="020B0604020202020204" pitchFamily="34" charset="0"/>
              </a:rPr>
              <a:t> </a:t>
            </a:r>
            <a:r>
              <a:rPr lang="es-ES" altLang="el-GR" sz="2000">
                <a:solidFill>
                  <a:schemeClr val="folHlink"/>
                </a:solidFill>
              </a:rPr>
              <a:t>for ( init ; condition ; incr ) {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                statements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}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2000">
                <a:latin typeface="Courier New" panose="02070309020205020404" pitchFamily="49" charset="0"/>
              </a:rPr>
              <a:t>	  </a:t>
            </a:r>
            <a:r>
              <a:rPr lang="es-ES" altLang="el-GR" sz="1800">
                <a:latin typeface="Courier New" panose="02070309020205020404" pitchFamily="49" charset="0"/>
              </a:rPr>
              <a:t># MIPS code for the init expression.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for_start_label: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 # MIPS code for the condition expression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 beqz    $t0, for_end_label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 # MIPS code for the for-statements.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for_incr_label: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 # MIPS code for the incr expression.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 j for_start_label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for_end_label: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" altLang="el-GR" sz="1800">
              <a:latin typeface="Courier New" panose="02070309020205020404" pitchFamily="49" charset="0"/>
            </a:endParaRP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04E15304-F185-4784-9783-5ABAEF478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5E2F4776-3E61-4270-9647-E797029D7A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l-GR"/>
              <a:t>Synthesizing Control Statements (switch)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E8CD2DAF-CE7F-4E05-885E-18B74C7F58A3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228600" y="2057400"/>
            <a:ext cx="3041650" cy="4114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1800">
                <a:solidFill>
                  <a:schemeClr val="accent1"/>
                </a:solidFill>
                <a:latin typeface="Arial" panose="020B0604020202020204" pitchFamily="34" charset="0"/>
              </a:rPr>
              <a:t> </a:t>
            </a:r>
            <a:r>
              <a:rPr lang="es-ES" altLang="el-GR" sz="2000">
                <a:solidFill>
                  <a:schemeClr val="folHlink"/>
                </a:solidFill>
              </a:rPr>
              <a:t>switch ( expr ) {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	case const1: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		statement1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	case const2: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		statement2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	...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	case constN: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		statementN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	default: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		default-statement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</a:rPr>
              <a:t>}</a:t>
            </a:r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54080BEB-2C81-4E94-B703-631B23E57838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2438400" y="1828800"/>
            <a:ext cx="6477000" cy="474345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2400">
                <a:latin typeface="Arial" panose="020B0604020202020204" pitchFamily="34" charset="0"/>
              </a:rPr>
              <a:t>	</a:t>
            </a:r>
            <a:r>
              <a:rPr lang="es-ES" altLang="el-GR" sz="1800">
                <a:latin typeface="Courier New" panose="02070309020205020404" pitchFamily="49" charset="0"/>
              </a:rPr>
              <a:t># MIPS code to compute expr.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# Assume that this leaves the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  # value in  $t0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beq     $t0, const1, switch_label_1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beq     $t0, const2, switch_label_2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...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beq     $t0, constN, switch_label_N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# If there is a default, then add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b       switch_default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# Otherwise, add following lineinstead: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b       switch_end_label</a:t>
            </a: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23A2EF73-9AD8-402F-9977-0D1F91625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074">
            <a:extLst>
              <a:ext uri="{FF2B5EF4-FFF2-40B4-BE49-F238E27FC236}">
                <a16:creationId xmlns:a16="http://schemas.microsoft.com/office/drawing/2014/main" id="{FA8DE303-EFF6-4C86-8C56-09354BE70D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l-GR"/>
              <a:t>Synthesizing Control Statements (switch), cont.</a:t>
            </a:r>
          </a:p>
        </p:txBody>
      </p:sp>
      <p:sp>
        <p:nvSpPr>
          <p:cNvPr id="36868" name="Rectangle 3077">
            <a:extLst>
              <a:ext uri="{FF2B5EF4-FFF2-40B4-BE49-F238E27FC236}">
                <a16:creationId xmlns:a16="http://schemas.microsoft.com/office/drawing/2014/main" id="{A447608A-0354-49EF-A164-81AC80E1E7BA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800"/>
              <a:t> </a:t>
            </a:r>
          </a:p>
        </p:txBody>
      </p:sp>
      <p:sp>
        <p:nvSpPr>
          <p:cNvPr id="36867" name="Rectangle 3076">
            <a:extLst>
              <a:ext uri="{FF2B5EF4-FFF2-40B4-BE49-F238E27FC236}">
                <a16:creationId xmlns:a16="http://schemas.microsoft.com/office/drawing/2014/main" id="{BB47F43C-80CF-460B-A3DC-5CFD1C6B2A18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1981200" y="1885950"/>
            <a:ext cx="7010400" cy="46672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switch_label_1: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 # MIPS code to compute statement1.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switch_label_2: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 # MIPS code to compute statement2.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    ...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switch_label_N: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 # MIPS code to compute statementN.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    # If there's a default: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switch_default: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 # MIPS code to compute default-statement.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switch_end_label: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s-ES" altLang="el-GR" sz="200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s-ES" altLang="el-GR" sz="2400">
              <a:latin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s-ES" altLang="el-GR" sz="2800">
              <a:latin typeface="Arial" panose="020B0604020202020204" pitchFamily="34" charset="0"/>
            </a:endParaRP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85066592-24BC-4E14-92F6-4AC0CD3D6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>
            <a:extLst>
              <a:ext uri="{FF2B5EF4-FFF2-40B4-BE49-F238E27FC236}">
                <a16:creationId xmlns:a16="http://schemas.microsoft.com/office/drawing/2014/main" id="{387F062B-45A1-4123-90D6-4A17B4C79C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dirty="0"/>
              <a:t>Learning MIPS &amp; QtSpim</a:t>
            </a:r>
          </a:p>
        </p:txBody>
      </p:sp>
      <p:sp>
        <p:nvSpPr>
          <p:cNvPr id="9219" name="Rectangle 1027">
            <a:extLst>
              <a:ext uri="{FF2B5EF4-FFF2-40B4-BE49-F238E27FC236}">
                <a16:creationId xmlns:a16="http://schemas.microsoft.com/office/drawing/2014/main" id="{56407353-AF19-4202-A847-BEB5D12D9E9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43000" y="1828800"/>
            <a:ext cx="6934200" cy="41148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l-GR" sz="2000" dirty="0"/>
              <a:t>MIPS assembly is a </a:t>
            </a:r>
            <a:r>
              <a:rPr lang="en-US" altLang="el-GR" sz="2000" i="1" dirty="0"/>
              <a:t>low-level programming language</a:t>
            </a:r>
            <a:endParaRPr lang="en-US" altLang="el-GR" sz="2000" dirty="0"/>
          </a:p>
          <a:p>
            <a:pPr eaLnBrk="1" hangingPunct="1">
              <a:lnSpc>
                <a:spcPct val="90000"/>
              </a:lnSpc>
            </a:pPr>
            <a:r>
              <a:rPr lang="en-US" altLang="el-GR" sz="2000" i="1" dirty="0"/>
              <a:t>The best way to learn any programming language is from live code</a:t>
            </a:r>
            <a:endParaRPr lang="en-US" altLang="el-GR" sz="2000" dirty="0"/>
          </a:p>
          <a:p>
            <a:pPr eaLnBrk="1" hangingPunct="1">
              <a:lnSpc>
                <a:spcPct val="90000"/>
              </a:lnSpc>
            </a:pPr>
            <a:r>
              <a:rPr lang="en-US" altLang="el-GR" sz="2000" dirty="0"/>
              <a:t>We will get you started by going through a few example programs and explaining the key concepts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000" i="1" dirty="0"/>
              <a:t>We will not try to teach you the syntax line-by-line</a:t>
            </a:r>
            <a:r>
              <a:rPr lang="en-US" altLang="el-GR" sz="2000" dirty="0"/>
              <a:t>: pick up what you need from the book and on-line tutorials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000" i="1" dirty="0"/>
              <a:t>Tip</a:t>
            </a:r>
            <a:r>
              <a:rPr lang="en-US" altLang="el-GR" sz="2000" dirty="0"/>
              <a:t>: Start by copying existing programs and modifying them incrementally making sure you understand the behavior at each step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000" i="1" dirty="0"/>
              <a:t>Tip</a:t>
            </a:r>
            <a:r>
              <a:rPr lang="en-US" altLang="el-GR" sz="2000" dirty="0"/>
              <a:t>: The best way to understand and remember a construct or keyword is to </a:t>
            </a:r>
            <a:r>
              <a:rPr lang="en-US" altLang="el-GR" sz="2000" i="1" dirty="0"/>
              <a:t>experiment with it in code</a:t>
            </a:r>
            <a:r>
              <a:rPr lang="en-US" altLang="el-GR" sz="2000" dirty="0"/>
              <a:t>, not by reading about it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l-GR" sz="2000" i="1" dirty="0"/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EC7040DC-40C4-4900-9759-578B39336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33CA44B0-8FFA-44A5-9924-61F4D1D28D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l-GR"/>
              <a:t>Array Address Calculation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498FA499-D923-4BDD-88AB-DD28F32B24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905000"/>
            <a:ext cx="8915400" cy="417195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2000">
                <a:latin typeface="Arial" panose="020B0604020202020204" pitchFamily="34" charset="0"/>
              </a:rPr>
              <a:t>        </a:t>
            </a:r>
            <a:r>
              <a:rPr lang="es-ES" altLang="el-GR" sz="2000">
                <a:solidFill>
                  <a:schemeClr val="folHlink"/>
                </a:solidFill>
                <a:latin typeface="Arial" panose="020B0604020202020204" pitchFamily="34" charset="0"/>
              </a:rPr>
              <a:t>Address calculation in assembler: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2000">
                <a:solidFill>
                  <a:schemeClr val="folHlink"/>
                </a:solidFill>
                <a:latin typeface="Arial" panose="020B0604020202020204" pitchFamily="34" charset="0"/>
              </a:rPr>
              <a:t>       address of A [n] = address of A [0] +  (n* sizeof (element of A))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" altLang="el-GR" sz="2000">
              <a:solidFill>
                <a:schemeClr val="folHlink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2000">
                <a:latin typeface="Arial" panose="020B0604020202020204" pitchFamily="34" charset="0"/>
              </a:rPr>
              <a:t>               </a:t>
            </a:r>
            <a:r>
              <a:rPr lang="es-ES" altLang="el-GR" sz="1800">
                <a:latin typeface="Courier New" panose="02070309020205020404" pitchFamily="49" charset="0"/>
              </a:rPr>
              <a:t># $t0 = address of start of A.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        # $t1 = n.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        mul $t2, $t1, 4     # compute offset from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                            # the start of the array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	                     # assuming sizeof(element)=4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        add $t2, $t0, $t2   # add the offset to the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                            # address of A [0].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                            # now $t2 = &amp;A [n].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" altLang="el-GR" sz="180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        sw  $t3, ($t2)      # A [n] = whatever is in $t3.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        lw  $t3, ($t2)      # $t3 = A [n].</a:t>
            </a: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A27B6485-E6A5-4D27-AC09-9FD1F1FB9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72BBAD5E-60E2-457D-89EA-AE430549A9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l-GR"/>
              <a:t>Short-Cut Expression Evaluation (and)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9CABA0CC-F973-4D56-8FBD-83A2582FA4F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2800"/>
              <a:t> </a:t>
            </a:r>
            <a:r>
              <a:rPr lang="es-ES" altLang="el-GR" sz="2000">
                <a:solidFill>
                  <a:schemeClr val="folHlink"/>
                </a:solidFill>
              </a:rPr>
              <a:t>cond1 &amp;&amp; cond2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s-ES" altLang="el-GR" sz="2400">
              <a:solidFill>
                <a:schemeClr val="folHlink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2800"/>
              <a:t>	 </a:t>
            </a:r>
            <a:r>
              <a:rPr lang="es-ES" altLang="el-GR" sz="1800">
                <a:latin typeface="Courier New" panose="02070309020205020404" pitchFamily="49" charset="0"/>
              </a:rPr>
              <a:t># MIPS code to compute cond1.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# Assume that this leaves the value in $t0.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# If $t0 is zero, we're finished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    # (and the result is FALSE).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beqz $t0, and_end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s-ES" altLang="el-GR" sz="180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# MIPS code to compute cond2.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# Assume that this leaves the value in $t0.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and_end:</a:t>
            </a: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F69BFCEE-BA1B-484D-87E2-FC969BBD8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2F3AC6D7-56E2-4F2A-B4BD-E346BC5CDD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l-GR"/>
              <a:t>Short-Cut Expression Evaluation (or)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957EA6FC-5BD5-461D-86E1-0C17D2D1B7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2800">
                <a:latin typeface="Arial" panose="020B0604020202020204" pitchFamily="34" charset="0"/>
              </a:rPr>
              <a:t> </a:t>
            </a:r>
            <a:r>
              <a:rPr lang="es-ES" altLang="el-GR" sz="2000">
                <a:solidFill>
                  <a:schemeClr val="folHlink"/>
                </a:solidFill>
              </a:rPr>
              <a:t>cond1 || cond2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s-ES" altLang="el-GR" sz="2000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2800">
                <a:latin typeface="Arial" panose="020B0604020202020204" pitchFamily="34" charset="0"/>
              </a:rPr>
              <a:t>	   </a:t>
            </a:r>
            <a:r>
              <a:rPr lang="es-ES" altLang="el-GR" sz="1800">
                <a:latin typeface="Courier New" panose="02070309020205020404" pitchFamily="49" charset="0"/>
              </a:rPr>
              <a:t># MIPS code to compute cond1.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 # Assume that this leaves the value in $t0.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 # If $t0 is not zero, we're finished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     # (and the result is TRUE).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  bnez $t0, or_end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s-ES" altLang="el-GR" sz="180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  # MIPS code to compute cond2.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	   # Assume that this leaves the value in $t0.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l-GR" sz="1800">
                <a:latin typeface="Courier New" panose="02070309020205020404" pitchFamily="49" charset="0"/>
              </a:rPr>
              <a:t>or_end:</a:t>
            </a: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B9C1E49F-B948-47D0-A327-8151B022D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E7333008-9070-47D3-9265-C31BFD7C6A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>
                <a:ea typeface="굴림" panose="020B0600000101010101" pitchFamily="34" charset="-127"/>
              </a:rPr>
              <a:t>QtSpim Installation</a:t>
            </a:r>
          </a:p>
        </p:txBody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834B3944-CF41-40A6-A356-FB7B44C849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ko-KR" sz="2000" dirty="0">
                <a:ea typeface="굴림" panose="020B0600000101010101" pitchFamily="34" charset="-127"/>
              </a:rPr>
              <a:t>Windows Installation</a:t>
            </a:r>
          </a:p>
          <a:p>
            <a:pPr lvl="1"/>
            <a:r>
              <a:rPr lang="en-US" altLang="ko-KR" sz="1800" dirty="0">
                <a:ea typeface="굴림" panose="020B0600000101010101" pitchFamily="34" charset="-127"/>
              </a:rPr>
              <a:t>download the .</a:t>
            </a:r>
            <a:r>
              <a:rPr lang="en-US" altLang="ko-KR" sz="1800" dirty="0" err="1">
                <a:ea typeface="굴림" panose="020B0600000101010101" pitchFamily="34" charset="-127"/>
              </a:rPr>
              <a:t>msi</a:t>
            </a:r>
            <a:r>
              <a:rPr lang="en-US" altLang="ko-KR" sz="1800" dirty="0">
                <a:ea typeface="굴림" panose="020B0600000101010101" pitchFamily="34" charset="-127"/>
              </a:rPr>
              <a:t> file from </a:t>
            </a:r>
            <a:r>
              <a:rPr lang="en-US" altLang="ko-KR" sz="1800" i="1" dirty="0">
                <a:ea typeface="굴림" panose="020B0600000101010101" pitchFamily="34" charset="-127"/>
                <a:hlinkClick r:id="rId2"/>
              </a:rPr>
              <a:t>https://sourceforge.net/projects/spimsimulator/files/</a:t>
            </a:r>
            <a:r>
              <a:rPr lang="en-US" altLang="ko-KR" sz="1800" i="1" dirty="0">
                <a:ea typeface="굴림" panose="020B0600000101010101" pitchFamily="34" charset="-127"/>
              </a:rPr>
              <a:t> </a:t>
            </a:r>
            <a:r>
              <a:rPr lang="en-US" altLang="ko-KR" sz="1800" dirty="0">
                <a:ea typeface="굴림" panose="020B0600000101010101" pitchFamily="34" charset="-127"/>
              </a:rPr>
              <a:t>and save it on your machine. For your conven</a:t>
            </a:r>
            <a:r>
              <a:rPr lang="en-US" altLang="el-GR" sz="1800" dirty="0"/>
              <a:t>ience a copy is kept locally at the class website</a:t>
            </a:r>
            <a:endParaRPr lang="en-US" altLang="ko-KR" sz="1800" dirty="0">
              <a:ea typeface="굴림" panose="020B0600000101010101" pitchFamily="34" charset="-127"/>
            </a:endParaRPr>
          </a:p>
          <a:p>
            <a:pPr lvl="1" eaLnBrk="1" hangingPunct="1"/>
            <a:r>
              <a:rPr lang="en-US" altLang="ko-KR" sz="1800" dirty="0">
                <a:ea typeface="굴림" panose="020B0600000101010101" pitchFamily="34" charset="-127"/>
              </a:rPr>
              <a:t>Double click to install..</a:t>
            </a:r>
          </a:p>
          <a:p>
            <a:pPr lvl="1" eaLnBrk="1" hangingPunct="1"/>
            <a:endParaRPr lang="en-US" altLang="ko-KR" sz="1800" dirty="0">
              <a:ea typeface="굴림" panose="020B0600000101010101" pitchFamily="34" charset="-127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ko-KR" dirty="0">
              <a:ea typeface="굴림" panose="020B0600000101010101" pitchFamily="34" charset="-127"/>
            </a:endParaRP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2E0515AC-4B54-4ACC-AB16-6B7F0D240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6055DA8-00BD-4A66-B96C-95B674FB5F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>
                <a:ea typeface="굴림" panose="020B0600000101010101" pitchFamily="34" charset="-127"/>
              </a:rPr>
              <a:t>QtSpim Windows Interface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448DFD3-3279-4AFE-BD3C-3379D5CDC2B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2057400"/>
            <a:ext cx="2895600" cy="391633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ko-KR" sz="1400" dirty="0">
                <a:ea typeface="굴림" panose="020B0600000101010101" pitchFamily="34" charset="-127"/>
              </a:rPr>
              <a:t>Registers window</a:t>
            </a:r>
          </a:p>
          <a:p>
            <a:pPr lvl="1" eaLnBrk="1" hangingPunct="1"/>
            <a:r>
              <a:rPr lang="en-US" altLang="ko-KR" sz="1200" dirty="0">
                <a:ea typeface="굴림" panose="020B0600000101010101" pitchFamily="34" charset="-127"/>
              </a:rPr>
              <a:t>shows the values of all registers in the MIPS CPU and FPU</a:t>
            </a:r>
          </a:p>
          <a:p>
            <a:pPr eaLnBrk="1" hangingPunct="1"/>
            <a:r>
              <a:rPr lang="en-US" altLang="ko-KR" sz="1400" dirty="0">
                <a:ea typeface="굴림" panose="020B0600000101010101" pitchFamily="34" charset="-127"/>
              </a:rPr>
              <a:t>Data segment window</a:t>
            </a:r>
          </a:p>
          <a:p>
            <a:pPr lvl="1" eaLnBrk="1" hangingPunct="1"/>
            <a:r>
              <a:rPr lang="en-US" altLang="ko-KR" sz="1200" dirty="0">
                <a:ea typeface="굴림" panose="020B0600000101010101" pitchFamily="34" charset="-127"/>
              </a:rPr>
              <a:t>shows the data loaded into the program’s memory and the data of the program’s stack</a:t>
            </a:r>
          </a:p>
          <a:p>
            <a:r>
              <a:rPr lang="en-US" altLang="ko-KR" sz="1400" dirty="0">
                <a:ea typeface="굴림" panose="020B0600000101010101" pitchFamily="34" charset="-127"/>
              </a:rPr>
              <a:t>Text segment window</a:t>
            </a:r>
          </a:p>
          <a:p>
            <a:pPr lvl="1"/>
            <a:r>
              <a:rPr lang="en-US" altLang="ko-KR" sz="1200" dirty="0">
                <a:ea typeface="굴림" panose="020B0600000101010101" pitchFamily="34" charset="-127"/>
              </a:rPr>
              <a:t>shows assembly instructions &amp; corresponding machine code</a:t>
            </a:r>
          </a:p>
          <a:p>
            <a:pPr eaLnBrk="1" hangingPunct="1"/>
            <a:r>
              <a:rPr lang="en-US" altLang="ko-KR" sz="1400" dirty="0">
                <a:ea typeface="굴림" panose="020B0600000101010101" pitchFamily="34" charset="-127"/>
              </a:rPr>
              <a:t>Messages window</a:t>
            </a:r>
          </a:p>
          <a:p>
            <a:pPr lvl="1" eaLnBrk="1" hangingPunct="1"/>
            <a:r>
              <a:rPr lang="en-US" altLang="ko-KR" sz="1200" dirty="0">
                <a:ea typeface="굴림" panose="020B0600000101010101" pitchFamily="34" charset="-127"/>
              </a:rPr>
              <a:t>shows </a:t>
            </a:r>
            <a:r>
              <a:rPr lang="el-GR" altLang="ko-KR" sz="1200" dirty="0">
                <a:ea typeface="굴림" panose="020B0600000101010101" pitchFamily="34" charset="-127"/>
              </a:rPr>
              <a:t>:</a:t>
            </a:r>
            <a:r>
              <a:rPr lang="en-US" altLang="ko-KR" sz="1200" dirty="0">
                <a:ea typeface="굴림" panose="020B0600000101010101" pitchFamily="34" charset="-127"/>
              </a:rPr>
              <a:t>QtSpim messages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ko-KR" sz="1200" dirty="0">
              <a:ea typeface="굴림" panose="020B0600000101010101" pitchFamily="34" charset="-127"/>
            </a:endParaRPr>
          </a:p>
        </p:txBody>
      </p:sp>
      <p:pic>
        <p:nvPicPr>
          <p:cNvPr id="2" name="Εικόνα 1">
            <a:extLst>
              <a:ext uri="{FF2B5EF4-FFF2-40B4-BE49-F238E27FC236}">
                <a16:creationId xmlns:a16="http://schemas.microsoft.com/office/drawing/2014/main" id="{9D505FBD-B0FC-49B1-A06A-52CF24B6AA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3085"/>
          <a:stretch/>
        </p:blipFill>
        <p:spPr>
          <a:xfrm>
            <a:off x="3276600" y="1270000"/>
            <a:ext cx="5792949" cy="4673600"/>
          </a:xfrm>
          <a:prstGeom prst="rect">
            <a:avLst/>
          </a:prstGeom>
        </p:spPr>
      </p:pic>
      <p:pic>
        <p:nvPicPr>
          <p:cNvPr id="3" name="Εικόνα 2">
            <a:extLst>
              <a:ext uri="{FF2B5EF4-FFF2-40B4-BE49-F238E27FC236}">
                <a16:creationId xmlns:a16="http://schemas.microsoft.com/office/drawing/2014/main" id="{485AE4A4-1A6F-47A2-8BC4-8D93890F79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3467" y="3391614"/>
            <a:ext cx="2510367" cy="196682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1269" name="Text Box 5">
            <a:extLst>
              <a:ext uri="{FF2B5EF4-FFF2-40B4-BE49-F238E27FC236}">
                <a16:creationId xmlns:a16="http://schemas.microsoft.com/office/drawing/2014/main" id="{E13F08FE-1FB3-46FB-AC12-E8DE5D9C72A0}"/>
              </a:ext>
            </a:extLst>
          </p:cNvPr>
          <p:cNvSpPr txBox="1">
            <a:spLocks noChangeArrowheads="1"/>
          </p:cNvSpPr>
          <p:nvPr/>
        </p:nvSpPr>
        <p:spPr bwMode="auto">
          <a:xfrm rot="19398712">
            <a:off x="5376493" y="4280073"/>
            <a:ext cx="3249189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1100" b="1"/>
              <a:t>Separate console window appears for I/O</a:t>
            </a:r>
          </a:p>
        </p:txBody>
      </p:sp>
      <p:sp>
        <p:nvSpPr>
          <p:cNvPr id="6" name="Βέλος: Δεξιό 5">
            <a:extLst>
              <a:ext uri="{FF2B5EF4-FFF2-40B4-BE49-F238E27FC236}">
                <a16:creationId xmlns:a16="http://schemas.microsoft.com/office/drawing/2014/main" id="{F5C23112-2339-4229-ACB4-0372C141D509}"/>
              </a:ext>
            </a:extLst>
          </p:cNvPr>
          <p:cNvSpPr/>
          <p:nvPr/>
        </p:nvSpPr>
        <p:spPr>
          <a:xfrm>
            <a:off x="2476500" y="2108200"/>
            <a:ext cx="8001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Βέλος: Δεξιό 14">
            <a:extLst>
              <a:ext uri="{FF2B5EF4-FFF2-40B4-BE49-F238E27FC236}">
                <a16:creationId xmlns:a16="http://schemas.microsoft.com/office/drawing/2014/main" id="{FBE25A6D-C147-488B-BFFB-B8EBBDC7F79F}"/>
              </a:ext>
            </a:extLst>
          </p:cNvPr>
          <p:cNvSpPr/>
          <p:nvPr/>
        </p:nvSpPr>
        <p:spPr>
          <a:xfrm rot="19488219">
            <a:off x="2735476" y="2495851"/>
            <a:ext cx="242911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Βέλος: Δεξιό 15">
            <a:extLst>
              <a:ext uri="{FF2B5EF4-FFF2-40B4-BE49-F238E27FC236}">
                <a16:creationId xmlns:a16="http://schemas.microsoft.com/office/drawing/2014/main" id="{C79D30E5-0569-47B5-8984-EE1FC8DE4339}"/>
              </a:ext>
            </a:extLst>
          </p:cNvPr>
          <p:cNvSpPr/>
          <p:nvPr/>
        </p:nvSpPr>
        <p:spPr>
          <a:xfrm rot="18914783">
            <a:off x="2410666" y="3177369"/>
            <a:ext cx="3800337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Βέλος: Δεξιό 16">
            <a:extLst>
              <a:ext uri="{FF2B5EF4-FFF2-40B4-BE49-F238E27FC236}">
                <a16:creationId xmlns:a16="http://schemas.microsoft.com/office/drawing/2014/main" id="{9FA8A482-0751-4F8B-8225-9F6EC92282C5}"/>
              </a:ext>
            </a:extLst>
          </p:cNvPr>
          <p:cNvSpPr/>
          <p:nvPr/>
        </p:nvSpPr>
        <p:spPr>
          <a:xfrm rot="551675">
            <a:off x="2314602" y="5482585"/>
            <a:ext cx="802029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Θέση υποσέλιδου 6">
            <a:extLst>
              <a:ext uri="{FF2B5EF4-FFF2-40B4-BE49-F238E27FC236}">
                <a16:creationId xmlns:a16="http://schemas.microsoft.com/office/drawing/2014/main" id="{EED1A837-C3A8-405D-A93F-DC72EA640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 dirty="0"/>
              <a:t>Slides based on Dr. </a:t>
            </a:r>
            <a:r>
              <a:rPr lang="en-US" altLang="el-GR" dirty="0" err="1"/>
              <a:t>Sumanta</a:t>
            </a:r>
            <a:r>
              <a:rPr lang="en-US" altLang="el-GR" dirty="0"/>
              <a:t> Guha's work </a:t>
            </a:r>
          </a:p>
        </p:txBody>
      </p:sp>
    </p:spTree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62393DD3-BD46-4A9A-A102-295B58388A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>
                <a:ea typeface="굴림" panose="020B0600000101010101" pitchFamily="34" charset="-127"/>
              </a:rPr>
              <a:t>Using </a:t>
            </a:r>
            <a:r>
              <a:rPr lang="el-GR" altLang="ko-KR" dirty="0">
                <a:ea typeface="굴림" panose="020B0600000101010101" pitchFamily="34" charset="-127"/>
              </a:rPr>
              <a:t>:</a:t>
            </a:r>
            <a:r>
              <a:rPr lang="en-US" altLang="ko-KR" dirty="0">
                <a:ea typeface="굴림" panose="020B0600000101010101" pitchFamily="34" charset="-127"/>
              </a:rPr>
              <a:t>QtSpim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0DD8695F-8C19-445C-9744-03EBC582AA0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0" y="1695450"/>
            <a:ext cx="8001000" cy="417195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endParaRPr lang="en-US" altLang="ko-KR" sz="1800" dirty="0">
              <a:ea typeface="굴림" panose="020B0600000101010101" pitchFamily="34" charset="-127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ko-KR" sz="2000" dirty="0">
                <a:ea typeface="굴림" panose="020B0600000101010101" pitchFamily="34" charset="-127"/>
              </a:rPr>
              <a:t>Loading source file</a:t>
            </a:r>
            <a:r>
              <a:rPr lang="en-US" altLang="ko-KR" sz="1800" dirty="0">
                <a:ea typeface="굴림" panose="020B0600000101010101" pitchFamily="34" charset="-127"/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ko-KR" sz="1800" dirty="0">
                <a:ea typeface="굴림" panose="020B0600000101010101" pitchFamily="34" charset="-127"/>
              </a:rPr>
              <a:t>Use</a:t>
            </a:r>
            <a:r>
              <a:rPr lang="en-US" altLang="ko-KR" sz="1800" i="1" dirty="0">
                <a:ea typeface="굴림" panose="020B0600000101010101" pitchFamily="34" charset="-127"/>
              </a:rPr>
              <a:t> File </a:t>
            </a:r>
            <a:r>
              <a:rPr lang="en-US" altLang="ko-KR" sz="1800" dirty="0">
                <a:ea typeface="굴림" panose="020B0600000101010101" pitchFamily="34" charset="-127"/>
              </a:rPr>
              <a:t>-&gt; </a:t>
            </a:r>
            <a:r>
              <a:rPr lang="en-US" altLang="ko-KR" sz="1800" i="1" dirty="0">
                <a:ea typeface="굴림" panose="020B0600000101010101" pitchFamily="34" charset="-127"/>
              </a:rPr>
              <a:t>Open </a:t>
            </a:r>
            <a:r>
              <a:rPr lang="en-US" altLang="ko-KR" sz="1800" dirty="0">
                <a:ea typeface="굴림" panose="020B0600000101010101" pitchFamily="34" charset="-127"/>
              </a:rPr>
              <a:t>menu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000" dirty="0">
                <a:ea typeface="굴림" panose="020B0600000101010101" pitchFamily="34" charset="-127"/>
              </a:rPr>
              <a:t>Simulation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ko-KR" sz="1800" i="1" dirty="0">
                <a:ea typeface="굴림" panose="020B0600000101010101" pitchFamily="34" charset="-127"/>
              </a:rPr>
              <a:t>S</a:t>
            </a:r>
            <a:r>
              <a:rPr lang="en-US" altLang="el-GR" sz="1800" i="1" dirty="0"/>
              <a:t>imulator </a:t>
            </a:r>
            <a:r>
              <a:rPr lang="en-US" altLang="el-GR" sz="1800" dirty="0"/>
              <a:t>-&gt;</a:t>
            </a:r>
            <a:r>
              <a:rPr lang="en-US" altLang="el-GR" sz="1800" i="1" dirty="0"/>
              <a:t> </a:t>
            </a:r>
            <a:r>
              <a:rPr lang="en-US" altLang="ko-KR" sz="1800" i="1" dirty="0">
                <a:ea typeface="굴림" panose="020B0600000101010101" pitchFamily="34" charset="-127"/>
              </a:rPr>
              <a:t>Go </a:t>
            </a:r>
            <a:r>
              <a:rPr lang="en-US" altLang="ko-KR" sz="1800" dirty="0">
                <a:ea typeface="굴림" panose="020B0600000101010101" pitchFamily="34" charset="-127"/>
              </a:rPr>
              <a:t>: run loaded program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ko-KR" sz="1600" dirty="0">
                <a:ea typeface="굴림" panose="020B0600000101010101" pitchFamily="34" charset="-127"/>
              </a:rPr>
              <a:t>Click the OK button in the Run Parameters pop-up window if the starting address value is “0x00400000”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ko-KR" sz="1800" i="1" dirty="0">
                <a:ea typeface="굴림" panose="020B0600000101010101" pitchFamily="34" charset="-127"/>
              </a:rPr>
              <a:t>S</a:t>
            </a:r>
            <a:r>
              <a:rPr lang="en-US" altLang="el-GR" sz="1800" i="1" dirty="0"/>
              <a:t>imulator </a:t>
            </a:r>
            <a:r>
              <a:rPr lang="en-US" altLang="el-GR" sz="1800" dirty="0"/>
              <a:t>-&gt;</a:t>
            </a:r>
            <a:r>
              <a:rPr lang="en-US" altLang="el-GR" sz="1800" i="1" dirty="0"/>
              <a:t> </a:t>
            </a:r>
            <a:r>
              <a:rPr lang="en-US" altLang="ko-KR" sz="1800" i="1" dirty="0">
                <a:ea typeface="굴림" panose="020B0600000101010101" pitchFamily="34" charset="-127"/>
              </a:rPr>
              <a:t>Brea</a:t>
            </a:r>
            <a:r>
              <a:rPr lang="en-US" altLang="el-GR" sz="1800" i="1" dirty="0"/>
              <a:t>k</a:t>
            </a:r>
            <a:r>
              <a:rPr lang="en-US" altLang="ko-KR" sz="1800" i="1" dirty="0">
                <a:ea typeface="굴림" panose="020B0600000101010101" pitchFamily="34" charset="-127"/>
              </a:rPr>
              <a:t> </a:t>
            </a:r>
            <a:r>
              <a:rPr lang="en-US" altLang="ko-KR" sz="1800" dirty="0">
                <a:ea typeface="굴림" panose="020B0600000101010101" pitchFamily="34" charset="-127"/>
              </a:rPr>
              <a:t>: stop execution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l-GR" sz="1800" i="1" dirty="0"/>
              <a:t>Simulator</a:t>
            </a:r>
            <a:r>
              <a:rPr lang="en-US" altLang="el-GR" sz="1800" dirty="0"/>
              <a:t> -&gt;</a:t>
            </a:r>
            <a:r>
              <a:rPr lang="en-US" altLang="el-GR" sz="1800" i="1" dirty="0"/>
              <a:t> Clear Registers </a:t>
            </a:r>
            <a:r>
              <a:rPr lang="en-US" altLang="el-GR" sz="1800" dirty="0"/>
              <a:t>and </a:t>
            </a:r>
            <a:r>
              <a:rPr lang="en-US" altLang="el-GR" sz="1800" i="1" dirty="0"/>
              <a:t>Reinitialize</a:t>
            </a:r>
            <a:r>
              <a:rPr lang="en-US" altLang="ko-KR" sz="1800" i="1" dirty="0">
                <a:ea typeface="굴림" panose="020B0600000101010101" pitchFamily="34" charset="-127"/>
              </a:rPr>
              <a:t> </a:t>
            </a:r>
            <a:r>
              <a:rPr lang="en-US" altLang="ko-KR" sz="1800" dirty="0">
                <a:ea typeface="굴림" panose="020B0600000101010101" pitchFamily="34" charset="-127"/>
              </a:rPr>
              <a:t>: clean-up before new run</a:t>
            </a:r>
          </a:p>
          <a:p>
            <a:pPr lvl="1" eaLnBrk="1" hangingPunct="1">
              <a:lnSpc>
                <a:spcPct val="90000"/>
              </a:lnSpc>
            </a:pPr>
            <a:endParaRPr lang="en-US" altLang="ko-KR" sz="1800" dirty="0">
              <a:ea typeface="굴림" panose="020B0600000101010101" pitchFamily="34" charset="-127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ko-KR" sz="1800" dirty="0">
              <a:ea typeface="굴림" panose="020B0600000101010101" pitchFamily="34" charset="-127"/>
            </a:endParaRPr>
          </a:p>
        </p:txBody>
      </p:sp>
      <p:sp>
        <p:nvSpPr>
          <p:cNvPr id="12292" name="AutoShape 4">
            <a:extLst>
              <a:ext uri="{FF2B5EF4-FFF2-40B4-BE49-F238E27FC236}">
                <a16:creationId xmlns:a16="http://schemas.microsoft.com/office/drawing/2014/main" id="{139C9819-5C9A-48AC-93A7-907D6324234F}"/>
              </a:ext>
            </a:extLst>
          </p:cNvPr>
          <p:cNvSpPr>
            <a:spLocks/>
          </p:cNvSpPr>
          <p:nvPr/>
        </p:nvSpPr>
        <p:spPr bwMode="auto">
          <a:xfrm>
            <a:off x="1295400" y="3223414"/>
            <a:ext cx="152400" cy="815185"/>
          </a:xfrm>
          <a:prstGeom prst="leftBrace">
            <a:avLst>
              <a:gd name="adj1" fmla="val 191667"/>
              <a:gd name="adj2" fmla="val 50000"/>
            </a:avLst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12293" name="Text Box 5">
            <a:extLst>
              <a:ext uri="{FF2B5EF4-FFF2-40B4-BE49-F238E27FC236}">
                <a16:creationId xmlns:a16="http://schemas.microsoft.com/office/drawing/2014/main" id="{F7639C8C-7569-4489-9C07-F8BDC635088A}"/>
              </a:ext>
            </a:extLst>
          </p:cNvPr>
          <p:cNvSpPr txBox="1">
            <a:spLocks noChangeArrowheads="1"/>
          </p:cNvSpPr>
          <p:nvPr/>
        </p:nvSpPr>
        <p:spPr bwMode="auto">
          <a:xfrm rot="16215087">
            <a:off x="557763" y="3477118"/>
            <a:ext cx="109427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 sz="1400" dirty="0">
                <a:solidFill>
                  <a:schemeClr val="hlink"/>
                </a:solidFill>
              </a:rPr>
              <a:t>Important!!</a:t>
            </a: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9D02CA50-A85B-4C31-B9CC-64E9F15C4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8E400A2-F7C7-4D99-9F42-BA13846A3F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dirty="0"/>
              <a:t>Using QtSpim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6DC16B3-D06D-4095-BED1-273788C0BA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752600"/>
            <a:ext cx="8077200" cy="4114800"/>
          </a:xfrm>
        </p:spPr>
        <p:txBody>
          <a:bodyPr>
            <a:normAutofit/>
          </a:bodyPr>
          <a:lstStyle/>
          <a:p>
            <a:pPr lvl="1" eaLnBrk="1" hangingPunct="1">
              <a:buFont typeface="Wingdings" panose="05000000000000000000" pitchFamily="2" charset="2"/>
              <a:buNone/>
            </a:pPr>
            <a:endParaRPr lang="en-US" altLang="ko-KR" sz="1800" dirty="0">
              <a:ea typeface="굴림" panose="020B0600000101010101" pitchFamily="34" charset="-127"/>
            </a:endParaRPr>
          </a:p>
          <a:p>
            <a:pPr lvl="1" eaLnBrk="1" hangingPunct="1"/>
            <a:r>
              <a:rPr lang="en-US" altLang="ko-KR" sz="1800" i="1" dirty="0">
                <a:ea typeface="굴림" panose="020B0600000101010101" pitchFamily="34" charset="-127"/>
              </a:rPr>
              <a:t>S</a:t>
            </a:r>
            <a:r>
              <a:rPr lang="en-US" altLang="el-GR" sz="1800" i="1" dirty="0"/>
              <a:t>imulator </a:t>
            </a:r>
            <a:r>
              <a:rPr lang="en-US" altLang="el-GR" sz="1800" dirty="0"/>
              <a:t>-&gt;</a:t>
            </a:r>
            <a:r>
              <a:rPr lang="en-US" altLang="el-GR" sz="1800" i="1" dirty="0"/>
              <a:t> </a:t>
            </a:r>
            <a:r>
              <a:rPr lang="en-US" altLang="ko-KR" sz="1800" i="1" dirty="0">
                <a:ea typeface="굴림" panose="020B0600000101010101" pitchFamily="34" charset="-127"/>
              </a:rPr>
              <a:t>Reload </a:t>
            </a:r>
            <a:r>
              <a:rPr lang="en-US" altLang="ko-KR" sz="1800" dirty="0">
                <a:ea typeface="굴림" panose="020B0600000101010101" pitchFamily="34" charset="-127"/>
              </a:rPr>
              <a:t>: load file again after editing </a:t>
            </a:r>
          </a:p>
          <a:p>
            <a:pPr lvl="1" eaLnBrk="1" hangingPunct="1"/>
            <a:r>
              <a:rPr lang="en-US" altLang="ko-KR" sz="1800" i="1" dirty="0">
                <a:ea typeface="굴림" panose="020B0600000101010101" pitchFamily="34" charset="-127"/>
              </a:rPr>
              <a:t>S</a:t>
            </a:r>
            <a:r>
              <a:rPr lang="en-US" altLang="el-GR" sz="1800" i="1" dirty="0"/>
              <a:t>imulator </a:t>
            </a:r>
            <a:r>
              <a:rPr lang="en-US" altLang="el-GR" sz="1800" dirty="0"/>
              <a:t>-&gt;</a:t>
            </a:r>
            <a:r>
              <a:rPr lang="en-US" altLang="el-GR" sz="1800" i="1" dirty="0"/>
              <a:t> </a:t>
            </a:r>
            <a:r>
              <a:rPr lang="en-US" altLang="ko-KR" sz="1800" i="1" dirty="0">
                <a:ea typeface="굴림" panose="020B0600000101010101" pitchFamily="34" charset="-127"/>
              </a:rPr>
              <a:t>Single Step </a:t>
            </a:r>
            <a:r>
              <a:rPr lang="en-US" altLang="ko-KR" sz="1800" dirty="0">
                <a:ea typeface="굴림" panose="020B0600000101010101" pitchFamily="34" charset="-127"/>
              </a:rPr>
              <a:t>or</a:t>
            </a:r>
            <a:r>
              <a:rPr lang="en-US" altLang="ko-KR" sz="1800" i="1" dirty="0">
                <a:ea typeface="굴림" panose="020B0600000101010101" pitchFamily="34" charset="-127"/>
              </a:rPr>
              <a:t> Multiple Step </a:t>
            </a:r>
            <a:r>
              <a:rPr lang="en-US" altLang="ko-KR" sz="1800" dirty="0">
                <a:ea typeface="굴림" panose="020B0600000101010101" pitchFamily="34" charset="-127"/>
              </a:rPr>
              <a:t>: stepping to debug</a:t>
            </a:r>
          </a:p>
          <a:p>
            <a:pPr lvl="1" eaLnBrk="1" hangingPunct="1"/>
            <a:r>
              <a:rPr lang="en-US" altLang="ko-KR" sz="1800" i="1" dirty="0">
                <a:ea typeface="굴림" panose="020B0600000101010101" pitchFamily="34" charset="-127"/>
              </a:rPr>
              <a:t>S</a:t>
            </a:r>
            <a:r>
              <a:rPr lang="en-US" altLang="el-GR" sz="1800" i="1" dirty="0"/>
              <a:t>imulator </a:t>
            </a:r>
            <a:r>
              <a:rPr lang="en-US" altLang="el-GR" sz="1800" dirty="0"/>
              <a:t>-&gt;</a:t>
            </a:r>
            <a:r>
              <a:rPr lang="en-US" altLang="el-GR" sz="1800" i="1" dirty="0"/>
              <a:t> </a:t>
            </a:r>
            <a:r>
              <a:rPr lang="en-US" altLang="ko-KR" sz="1800" i="1" dirty="0">
                <a:ea typeface="굴림" panose="020B0600000101010101" pitchFamily="34" charset="-127"/>
              </a:rPr>
              <a:t>Breakpoints </a:t>
            </a:r>
            <a:r>
              <a:rPr lang="en-US" altLang="ko-KR" sz="1800" dirty="0">
                <a:ea typeface="굴림" panose="020B0600000101010101" pitchFamily="34" charset="-127"/>
              </a:rPr>
              <a:t>: set breakpoints</a:t>
            </a:r>
          </a:p>
          <a:p>
            <a:pPr eaLnBrk="1" hangingPunct="1"/>
            <a:r>
              <a:rPr lang="en-US" altLang="el-GR" sz="2000" dirty="0"/>
              <a:t>Notes:</a:t>
            </a:r>
          </a:p>
          <a:p>
            <a:pPr lvl="1" eaLnBrk="1" hangingPunct="1"/>
            <a:r>
              <a:rPr lang="en-US" altLang="el-GR" sz="1800" dirty="0"/>
              <a:t>text segment window of QtSpim shows assembly and corresponding machine code</a:t>
            </a:r>
          </a:p>
          <a:p>
            <a:pPr lvl="2" eaLnBrk="1" hangingPunct="1"/>
            <a:r>
              <a:rPr lang="en-US" altLang="el-GR" sz="1600" i="1" dirty="0"/>
              <a:t>pseudo-instructions  each expand to more than one machine instruction</a:t>
            </a:r>
          </a:p>
          <a:p>
            <a:pPr lvl="1" eaLnBrk="1" hangingPunct="1"/>
            <a:r>
              <a:rPr lang="en-US" altLang="el-GR" sz="1800" dirty="0"/>
              <a:t>if </a:t>
            </a:r>
            <a:r>
              <a:rPr lang="en-US" altLang="el-GR" sz="1800" i="1" dirty="0"/>
              <a:t>Delayed Branches</a:t>
            </a:r>
            <a:r>
              <a:rPr lang="en-US" altLang="el-GR" sz="1800" dirty="0"/>
              <a:t> is checked in </a:t>
            </a:r>
            <a:r>
              <a:rPr lang="en-US" altLang="ko-KR" sz="1800" i="1" dirty="0">
                <a:ea typeface="굴림" panose="020B0600000101010101" pitchFamily="34" charset="-127"/>
              </a:rPr>
              <a:t>S</a:t>
            </a:r>
            <a:r>
              <a:rPr lang="en-US" altLang="el-GR" sz="1800" i="1" dirty="0"/>
              <a:t>imulator </a:t>
            </a:r>
            <a:r>
              <a:rPr lang="en-US" altLang="el-GR" sz="1800" dirty="0"/>
              <a:t>-&gt;</a:t>
            </a:r>
            <a:r>
              <a:rPr lang="en-US" altLang="el-GR" sz="1800" i="1" dirty="0"/>
              <a:t> </a:t>
            </a:r>
            <a:r>
              <a:rPr lang="en-US" altLang="ko-KR" sz="1800" i="1" dirty="0">
                <a:ea typeface="굴림" panose="020B0600000101010101" pitchFamily="34" charset="-127"/>
              </a:rPr>
              <a:t>Settings (tab MIPS)…</a:t>
            </a:r>
            <a:r>
              <a:rPr lang="en-US" altLang="el-GR" sz="1800" dirty="0"/>
              <a:t> then </a:t>
            </a:r>
            <a:r>
              <a:rPr lang="en-US" altLang="el-GR" sz="1800" dirty="0" err="1">
                <a:latin typeface="Courier New" panose="02070309020205020404" pitchFamily="49" charset="0"/>
              </a:rPr>
              <a:t>statementx</a:t>
            </a:r>
            <a:r>
              <a:rPr lang="en-US" altLang="el-GR" sz="1800" dirty="0"/>
              <a:t> will execute before control jumps to </a:t>
            </a:r>
            <a:r>
              <a:rPr lang="en-US" altLang="el-GR" sz="1800" dirty="0">
                <a:latin typeface="Courier New" panose="02070309020205020404" pitchFamily="49" charset="0"/>
              </a:rPr>
              <a:t>L1</a:t>
            </a:r>
            <a:r>
              <a:rPr lang="en-US" altLang="el-GR" sz="1800" dirty="0"/>
              <a:t> in following code – to avoid insert </a:t>
            </a:r>
            <a:r>
              <a:rPr lang="en-US" altLang="el-GR" sz="1800" dirty="0" err="1">
                <a:latin typeface="Courier New" panose="02070309020205020404" pitchFamily="49" charset="0"/>
              </a:rPr>
              <a:t>nop</a:t>
            </a:r>
            <a:r>
              <a:rPr lang="en-US" altLang="el-GR" sz="1800" i="1" dirty="0"/>
              <a:t> </a:t>
            </a:r>
            <a:r>
              <a:rPr lang="en-US" altLang="el-GR" sz="1800" dirty="0"/>
              <a:t>before </a:t>
            </a:r>
            <a:r>
              <a:rPr lang="en-US" altLang="el-GR" sz="1800" i="1" dirty="0" err="1">
                <a:latin typeface="Courier New" panose="02070309020205020404" pitchFamily="49" charset="0"/>
              </a:rPr>
              <a:t>s</a:t>
            </a:r>
            <a:r>
              <a:rPr lang="en-US" altLang="el-GR" sz="1800" dirty="0" err="1">
                <a:latin typeface="Courier New" panose="02070309020205020404" pitchFamily="49" charset="0"/>
              </a:rPr>
              <a:t>tatementx</a:t>
            </a:r>
            <a:r>
              <a:rPr lang="en-US" altLang="el-GR" sz="1800" dirty="0"/>
              <a:t>:</a:t>
            </a:r>
            <a:endParaRPr lang="en-US" altLang="el-GR" sz="1600" dirty="0">
              <a:latin typeface="Courier New" panose="02070309020205020404" pitchFamily="49" charset="0"/>
            </a:endParaRPr>
          </a:p>
        </p:txBody>
      </p:sp>
      <p:sp>
        <p:nvSpPr>
          <p:cNvPr id="13316" name="Text Box 4">
            <a:extLst>
              <a:ext uri="{FF2B5EF4-FFF2-40B4-BE49-F238E27FC236}">
                <a16:creationId xmlns:a16="http://schemas.microsoft.com/office/drawing/2014/main" id="{9C24CEF1-44E7-4975-BC8F-98430A696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75" y="5791200"/>
            <a:ext cx="593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>
                <a:latin typeface="Courier New" panose="02070309020205020404" pitchFamily="49" charset="0"/>
              </a:rPr>
              <a:t>nop</a:t>
            </a:r>
          </a:p>
        </p:txBody>
      </p:sp>
      <p:sp>
        <p:nvSpPr>
          <p:cNvPr id="13317" name="Line 5">
            <a:extLst>
              <a:ext uri="{FF2B5EF4-FFF2-40B4-BE49-F238E27FC236}">
                <a16:creationId xmlns:a16="http://schemas.microsoft.com/office/drawing/2014/main" id="{7B2EEA78-4C1F-4B98-8FD2-A9889F7C214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38400" y="5943600"/>
            <a:ext cx="106680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13318" name="Text Box 6">
            <a:extLst>
              <a:ext uri="{FF2B5EF4-FFF2-40B4-BE49-F238E27FC236}">
                <a16:creationId xmlns:a16="http://schemas.microsoft.com/office/drawing/2014/main" id="{C5DF2E8B-A382-4750-BB84-DAF5A6CDC9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715000"/>
            <a:ext cx="1895475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l-GR">
                <a:latin typeface="Courier New" panose="02070309020205020404" pitchFamily="49" charset="0"/>
              </a:rPr>
              <a:t>    jal L1</a:t>
            </a:r>
          </a:p>
          <a:p>
            <a:pPr eaLnBrk="1" hangingPunct="1"/>
            <a:r>
              <a:rPr lang="en-US" altLang="el-GR">
                <a:latin typeface="Courier New" panose="02070309020205020404" pitchFamily="49" charset="0"/>
              </a:rPr>
              <a:t>    statementx</a:t>
            </a:r>
          </a:p>
          <a:p>
            <a:pPr eaLnBrk="1" hangingPunct="1"/>
            <a:r>
              <a:rPr lang="en-US" altLang="el-GR">
                <a:latin typeface="Courier New" panose="02070309020205020404" pitchFamily="49" charset="0"/>
              </a:rPr>
              <a:t>    …</a:t>
            </a:r>
          </a:p>
          <a:p>
            <a:pPr eaLnBrk="1" hangingPunct="1"/>
            <a:r>
              <a:rPr lang="en-US" altLang="el-GR">
                <a:latin typeface="Courier New" panose="02070309020205020404" pitchFamily="49" charset="0"/>
              </a:rPr>
              <a:t>L1: … </a:t>
            </a: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6E4080C0-85DB-4572-A813-0317F630C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>
            <a:extLst>
              <a:ext uri="{FF2B5EF4-FFF2-40B4-BE49-F238E27FC236}">
                <a16:creationId xmlns:a16="http://schemas.microsoft.com/office/drawing/2014/main" id="{096DCB98-8FAE-4B56-9CAE-EA13E54C69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dirty="0"/>
              <a:t>QtSpim Example Program: add2numbersProg1.asm</a:t>
            </a: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1C6D6971-E4F7-48F3-96C3-610EA6495A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2017713"/>
            <a:ext cx="8421688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## Program adds 10 and 11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   .text                   # text section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   .</a:t>
            </a:r>
            <a:r>
              <a:rPr lang="en-US" altLang="el-GR" sz="1600" dirty="0" err="1">
                <a:latin typeface="Courier New" panose="02070309020205020404" pitchFamily="49" charset="0"/>
              </a:rPr>
              <a:t>globl</a:t>
            </a:r>
            <a:r>
              <a:rPr lang="en-US" altLang="el-GR" sz="1600" dirty="0">
                <a:latin typeface="Courier New" panose="02070309020205020404" pitchFamily="49" charset="0"/>
              </a:rPr>
              <a:t>  main            # call main by SPIM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1600" dirty="0">
              <a:latin typeface="Courier New" panose="02070309020205020404" pitchFamily="49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main: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   </a:t>
            </a:r>
            <a:r>
              <a:rPr lang="en-US" altLang="el-GR" sz="1600" dirty="0" err="1">
                <a:latin typeface="Courier New" panose="02070309020205020404" pitchFamily="49" charset="0"/>
              </a:rPr>
              <a:t>ori</a:t>
            </a:r>
            <a:r>
              <a:rPr lang="en-US" altLang="el-GR" sz="1600" dirty="0">
                <a:latin typeface="Courier New" panose="02070309020205020404" pitchFamily="49" charset="0"/>
              </a:rPr>
              <a:t>     $8,$0,0xA       # load “10" into register 8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   </a:t>
            </a:r>
            <a:r>
              <a:rPr lang="en-US" altLang="el-GR" sz="1600" dirty="0" err="1">
                <a:latin typeface="Courier New" panose="02070309020205020404" pitchFamily="49" charset="0"/>
              </a:rPr>
              <a:t>ori</a:t>
            </a:r>
            <a:r>
              <a:rPr lang="en-US" altLang="el-GR" sz="1600" dirty="0">
                <a:latin typeface="Courier New" panose="02070309020205020404" pitchFamily="49" charset="0"/>
              </a:rPr>
              <a:t>     $9,$0,0xB       # load “11" into register 9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   add     $10,$8,$9       # add registers 8 and 9, put result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1600" dirty="0">
                <a:latin typeface="Courier New" panose="02070309020205020404" pitchFamily="49" charset="0"/>
              </a:rPr>
              <a:t>                           # in register 10</a:t>
            </a: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07299481-5BEA-4E85-9EEB-D88DB152E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3DAFD07F-3754-4CC1-89E7-E33F0A2602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>
                <a:ea typeface="굴림" panose="020B0600000101010101" pitchFamily="34" charset="-127"/>
              </a:rPr>
              <a:t>MIPS Assembly Code Layout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67C3224-D2AA-4CF8-91A2-74E93810A93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ko-KR" sz="2000">
                <a:ea typeface="굴림" panose="020B0600000101010101" pitchFamily="34" charset="-127"/>
              </a:rPr>
              <a:t>Typical Program Layout</a:t>
            </a:r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131877F3-9163-4DEF-8778-DA5BA57BC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819400"/>
            <a:ext cx="7239000" cy="2439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latinLnBrk="1" hangingPunct="1">
              <a:spcBef>
                <a:spcPct val="50000"/>
              </a:spcBef>
            </a:pPr>
            <a:r>
              <a:rPr kumimoji="1" lang="ko-KR" altLang="en-US" sz="1800">
                <a:latin typeface="Times New Roman" panose="02020603050405020304" pitchFamily="18" charset="0"/>
                <a:ea typeface="굴림" panose="020B0600000101010101" pitchFamily="34" charset="-127"/>
              </a:rPr>
              <a:t>	</a:t>
            </a:r>
            <a:r>
              <a:rPr kumimoji="1" lang="ko-KR" altLang="en-US" sz="1800">
                <a:latin typeface="Courier New" panose="02070309020205020404" pitchFamily="49" charset="0"/>
                <a:ea typeface="굴림" panose="020B0600000101010101" pitchFamily="34" charset="-127"/>
              </a:rPr>
              <a:t>.</a:t>
            </a:r>
            <a:r>
              <a:rPr kumimoji="1" lang="en-US" altLang="ko-KR" sz="1800">
                <a:latin typeface="Courier New" panose="02070309020205020404" pitchFamily="49" charset="0"/>
                <a:ea typeface="굴림" panose="020B0600000101010101" pitchFamily="34" charset="-127"/>
              </a:rPr>
              <a:t>text		#code section</a:t>
            </a:r>
          </a:p>
          <a:p>
            <a:pPr eaLnBrk="1" latinLnBrk="1" hangingPunct="1">
              <a:spcBef>
                <a:spcPct val="50000"/>
              </a:spcBef>
            </a:pPr>
            <a:r>
              <a:rPr kumimoji="1" lang="en-US" altLang="ko-KR" sz="1800">
                <a:latin typeface="Courier New" panose="02070309020205020404" pitchFamily="49" charset="0"/>
                <a:ea typeface="굴림" panose="020B0600000101010101" pitchFamily="34" charset="-127"/>
              </a:rPr>
              <a:t>	.globl main	#starting point: must be global</a:t>
            </a:r>
          </a:p>
          <a:p>
            <a:pPr eaLnBrk="1" latinLnBrk="1" hangingPunct="1">
              <a:spcBef>
                <a:spcPct val="50000"/>
              </a:spcBef>
            </a:pPr>
            <a:r>
              <a:rPr kumimoji="1" lang="en-US" altLang="ko-KR" sz="1800">
                <a:latin typeface="Courier New" panose="02070309020205020404" pitchFamily="49" charset="0"/>
                <a:ea typeface="굴림" panose="020B0600000101010101" pitchFamily="34" charset="-127"/>
              </a:rPr>
              <a:t>main:</a:t>
            </a:r>
          </a:p>
          <a:p>
            <a:pPr eaLnBrk="1" latinLnBrk="1" hangingPunct="1">
              <a:spcBef>
                <a:spcPct val="50000"/>
              </a:spcBef>
            </a:pPr>
            <a:r>
              <a:rPr kumimoji="1" lang="en-US" altLang="ko-KR" sz="1800">
                <a:latin typeface="Courier New" panose="02070309020205020404" pitchFamily="49" charset="0"/>
                <a:ea typeface="굴림" panose="020B0600000101010101" pitchFamily="34" charset="-127"/>
              </a:rPr>
              <a:t>	# user program code</a:t>
            </a:r>
          </a:p>
          <a:p>
            <a:pPr eaLnBrk="1" latinLnBrk="1" hangingPunct="1">
              <a:spcBef>
                <a:spcPct val="50000"/>
              </a:spcBef>
            </a:pPr>
            <a:r>
              <a:rPr kumimoji="1" lang="en-US" altLang="ko-KR" sz="1800">
                <a:latin typeface="Courier New" panose="02070309020205020404" pitchFamily="49" charset="0"/>
                <a:ea typeface="굴림" panose="020B0600000101010101" pitchFamily="34" charset="-127"/>
              </a:rPr>
              <a:t>	.data		#data section</a:t>
            </a:r>
          </a:p>
          <a:p>
            <a:pPr eaLnBrk="1" latinLnBrk="1" hangingPunct="1">
              <a:spcBef>
                <a:spcPct val="50000"/>
              </a:spcBef>
            </a:pPr>
            <a:r>
              <a:rPr kumimoji="1" lang="en-US" altLang="ko-KR" sz="1800">
                <a:latin typeface="Courier New" panose="02070309020205020404" pitchFamily="49" charset="0"/>
                <a:ea typeface="굴림" panose="020B0600000101010101" pitchFamily="34" charset="-127"/>
              </a:rPr>
              <a:t>       # user program data</a:t>
            </a:r>
          </a:p>
        </p:txBody>
      </p:sp>
      <p:sp>
        <p:nvSpPr>
          <p:cNvPr id="2" name="Θέση υποσέλιδου 1">
            <a:extLst>
              <a:ext uri="{FF2B5EF4-FFF2-40B4-BE49-F238E27FC236}">
                <a16:creationId xmlns:a16="http://schemas.microsoft.com/office/drawing/2014/main" id="{1337426B-0988-4AB6-B3A0-11D848B7F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l-GR"/>
              <a:t>Slides based on Dr. Sumanta Guha's work </a:t>
            </a:r>
          </a:p>
        </p:txBody>
      </p:sp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Όψη">
  <a:themeElements>
    <a:clrScheme name="Όψη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Όψη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Ό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4168</TotalTime>
  <Words>3674</Words>
  <Application>Microsoft Office PowerPoint</Application>
  <PresentationFormat>Προβολή στην οθόνη (4:3)</PresentationFormat>
  <Paragraphs>566</Paragraphs>
  <Slides>32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32</vt:i4>
      </vt:variant>
    </vt:vector>
  </HeadingPairs>
  <TitlesOfParts>
    <vt:vector size="41" baseType="lpstr">
      <vt:lpstr>Arial</vt:lpstr>
      <vt:lpstr>Calibri</vt:lpstr>
      <vt:lpstr>Courier New</vt:lpstr>
      <vt:lpstr>Tahoma</vt:lpstr>
      <vt:lpstr>Times New Roman</vt:lpstr>
      <vt:lpstr>Trebuchet MS</vt:lpstr>
      <vt:lpstr>Wingdings</vt:lpstr>
      <vt:lpstr>Wingdings 3</vt:lpstr>
      <vt:lpstr>Όψη</vt:lpstr>
      <vt:lpstr>Ειδικά Θέματα Αρχιτεκτονικής και Προγραμματισμού Μικροεπεξεργαστών</vt:lpstr>
      <vt:lpstr>Introduction</vt:lpstr>
      <vt:lpstr>Learning MIPS &amp; QtSpim</vt:lpstr>
      <vt:lpstr>QtSpim Installation</vt:lpstr>
      <vt:lpstr>QtSpim Windows Interface</vt:lpstr>
      <vt:lpstr>Using :QtSpim</vt:lpstr>
      <vt:lpstr>Using QtSpim</vt:lpstr>
      <vt:lpstr>QtSpim Example Program: add2numbersProg1.asm</vt:lpstr>
      <vt:lpstr>MIPS Assembly Code Layout</vt:lpstr>
      <vt:lpstr>MIPS Assembler Directives</vt:lpstr>
      <vt:lpstr>QtSpim Example Program: add2numbersProg2.asm</vt:lpstr>
      <vt:lpstr>MIPS Memory Usage as viewed in QtSpim</vt:lpstr>
      <vt:lpstr>MIPS Assembler Directives</vt:lpstr>
      <vt:lpstr>MIPS Assembler Directives</vt:lpstr>
      <vt:lpstr>QtSpim Example Program: storeWords.asm</vt:lpstr>
      <vt:lpstr>QtSpim Example Program: swap2memoryWords.asm</vt:lpstr>
      <vt:lpstr>QtSpim Example Program: branchJump.asm</vt:lpstr>
      <vt:lpstr>QtSpim Example Program:  procCallsProg2.asm</vt:lpstr>
      <vt:lpstr>MIPS: Software Conventions  for Registers</vt:lpstr>
      <vt:lpstr>QtSpim System Calls </vt:lpstr>
      <vt:lpstr>SPIM System Call Codes</vt:lpstr>
      <vt:lpstr>QtSpim Example Program: systemCalls.asm</vt:lpstr>
      <vt:lpstr>Conclusion &amp; More</vt:lpstr>
      <vt:lpstr>Synthesizing Control Statements (if, if-else)</vt:lpstr>
      <vt:lpstr>Synthesizing Control  Statements (while)</vt:lpstr>
      <vt:lpstr>Synthesizing Control Statements (do-while)</vt:lpstr>
      <vt:lpstr>Synthesizing Control Statements (for)</vt:lpstr>
      <vt:lpstr>Synthesizing Control Statements (switch)</vt:lpstr>
      <vt:lpstr>Synthesizing Control Statements (switch), cont.</vt:lpstr>
      <vt:lpstr>Array Address Calculation</vt:lpstr>
      <vt:lpstr>Short-Cut Expression Evaluation (and)</vt:lpstr>
      <vt:lpstr>Short-Cut Expression Evaluation (or)</vt:lpstr>
    </vt:vector>
  </TitlesOfParts>
  <Company>csim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Knowledge Organization and Information Access</dc:title>
  <dc:creator>room104</dc:creator>
  <cp:lastModifiedBy>FOTIOS VARTZIOTIS</cp:lastModifiedBy>
  <cp:revision>100</cp:revision>
  <cp:lastPrinted>1601-01-01T00:00:00Z</cp:lastPrinted>
  <dcterms:created xsi:type="dcterms:W3CDTF">2002-07-04T05:06:04Z</dcterms:created>
  <dcterms:modified xsi:type="dcterms:W3CDTF">2020-10-13T13:09:30Z</dcterms:modified>
</cp:coreProperties>
</file>