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61" r:id="rId1"/>
  </p:sldMasterIdLst>
  <p:notesMasterIdLst>
    <p:notesMasterId r:id="rId9"/>
  </p:notesMasterIdLst>
  <p:sldIdLst>
    <p:sldId id="465" r:id="rId2"/>
    <p:sldId id="485" r:id="rId3"/>
    <p:sldId id="481" r:id="rId4"/>
    <p:sldId id="482" r:id="rId5"/>
    <p:sldId id="487" r:id="rId6"/>
    <p:sldId id="486" r:id="rId7"/>
    <p:sldId id="488" r:id="rId8"/>
  </p:sldIdLst>
  <p:sldSz cx="9144000" cy="6858000" type="screen4x3"/>
  <p:notesSz cx="7099300" cy="10234613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4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00"/>
    <a:srgbClr val="FF0000"/>
    <a:srgbClr val="8181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807" autoAdjust="0"/>
  </p:normalViewPr>
  <p:slideViewPr>
    <p:cSldViewPr snapToGrid="0">
      <p:cViewPr>
        <p:scale>
          <a:sx n="150" d="100"/>
          <a:sy n="150" d="100"/>
        </p:scale>
        <p:origin x="108" y="-1014"/>
      </p:cViewPr>
      <p:guideLst>
        <p:guide orient="horz" pos="2247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5" d="100"/>
        <a:sy n="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l-GR"/>
          </a:p>
        </p:txBody>
      </p:sp>
      <p:sp>
        <p:nvSpPr>
          <p:cNvPr id="260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el-GR"/>
          </a:p>
        </p:txBody>
      </p:sp>
      <p:sp>
        <p:nvSpPr>
          <p:cNvPr id="260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60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/>
              <a:t>Click to edit Master text styles</a:t>
            </a:r>
          </a:p>
          <a:p>
            <a:pPr lvl="1"/>
            <a:r>
              <a:rPr lang="el-GR"/>
              <a:t>Second level</a:t>
            </a:r>
          </a:p>
          <a:p>
            <a:pPr lvl="2"/>
            <a:r>
              <a:rPr lang="el-GR"/>
              <a:t>Third level</a:t>
            </a:r>
          </a:p>
          <a:p>
            <a:pPr lvl="3"/>
            <a:r>
              <a:rPr lang="el-GR"/>
              <a:t>Fourth level</a:t>
            </a:r>
          </a:p>
          <a:p>
            <a:pPr lvl="4"/>
            <a:r>
              <a:rPr lang="el-GR"/>
              <a:t>Fifth level</a:t>
            </a:r>
          </a:p>
        </p:txBody>
      </p:sp>
      <p:sp>
        <p:nvSpPr>
          <p:cNvPr id="260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l-GR"/>
          </a:p>
        </p:txBody>
      </p:sp>
      <p:sp>
        <p:nvSpPr>
          <p:cNvPr id="260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EAB1BD9A-843A-498A-AB47-85E26B8A2486}" type="slidenum">
              <a:rPr lang="el-GR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- Ορθογώνιο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- Ορθογώνιο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- Ορθογώνιο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- Ορθογώνιο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- Ορθογώνιο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- Στρογγυλεμένο ορθογώνιο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- Στρογγυλεμένο ορθογώνιο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- Ορθογώνιο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- Ορθογώνιο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213EC1B9-BEE2-4E56-A99A-84F9CE2F1FA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87FE1-68FD-4393-9C38-790BC85BB28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6B3DF-8E37-4DBC-90EC-9121F9071A2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D40E-4ACC-4ECE-A3EF-ADA08C4C68D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1DD85-40E1-4B6E-9E96-90F1DD8EF5B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8F8F6-8226-4B84-9080-E2C54B4F86E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26" name="2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en-GB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AAD06E-0EEA-40E6-9BC4-1F8FD6D01229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8" name="27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DED46FB9-9256-46DC-BAB3-6B6939F2E2D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F5E37-46EA-43D8-9717-AFE4791890A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F2484-63BC-418C-8FA3-F0779BAAA66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287AA-A042-489B-B328-C5A5BD7C0D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- Ορθογώνιο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- Ορθογώνιο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- Ορθογώνιο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- Ορθογώνιο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- Ορθογώνιο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- Στρογγυλεμένο ορθογώνιο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- Στρογγυλεμένο ορθογώνιο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- Ορθογώνιο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- Ορθογώνιο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- Ορθογώνιο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- Ορθογώνιο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- Ορθογώνιο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- Ορθογώνιο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GB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37F9B35D-0E35-4AFD-AB46-C27ACB248D1D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0" y="2401887"/>
            <a:ext cx="9144000" cy="1470025"/>
          </a:xfrm>
        </p:spPr>
        <p:txBody>
          <a:bodyPr>
            <a:normAutofit/>
          </a:bodyPr>
          <a:lstStyle/>
          <a:p>
            <a:pPr algn="ctr"/>
            <a:r>
              <a:rPr lang="el-GR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Προγραμματισμός ΙΙ - Εργαστήριο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540544" y="692696"/>
            <a:ext cx="7127800" cy="5403898"/>
          </a:xfrm>
          <a:effectLst>
            <a:outerShdw blurRad="50800" dist="50800" dir="5400000" algn="ctr" rotWithShape="0">
              <a:schemeClr val="accent2">
                <a:lumMod val="75000"/>
              </a:schemeClr>
            </a:outerShdw>
          </a:effectLst>
        </p:spPr>
        <p:txBody>
          <a:bodyPr>
            <a:normAutofit fontScale="92500" lnSpcReduction="10000"/>
          </a:bodyPr>
          <a:lstStyle/>
          <a:p>
            <a:pPr algn="r"/>
            <a:r>
              <a:rPr lang="el-GR" i="1" dirty="0">
                <a:solidFill>
                  <a:schemeClr val="bg1"/>
                </a:solidFill>
              </a:rPr>
              <a:t>ΣΧΟΛΗ ΤΕΧΝΟΛΟΓΙΚΩΝ ΕΦΑΡΜΟΓΩΝ</a:t>
            </a:r>
            <a:br>
              <a:rPr lang="el-GR" dirty="0">
                <a:solidFill>
                  <a:schemeClr val="bg1"/>
                </a:solidFill>
              </a:rPr>
            </a:br>
            <a:r>
              <a:rPr lang="el-GR" sz="2600" dirty="0">
                <a:solidFill>
                  <a:schemeClr val="bg1"/>
                </a:solidFill>
              </a:rPr>
              <a:t>ΤΜΗΜΑ ΜΗΧΑΝΙΚΩΝ ΠΛΗΡΟΦΟΡΙΚΗΣ ΤΕ</a:t>
            </a:r>
            <a:endParaRPr lang="el-GR" dirty="0">
              <a:solidFill>
                <a:schemeClr val="bg1"/>
              </a:solidFill>
            </a:endParaRPr>
          </a:p>
          <a:p>
            <a:pPr algn="r"/>
            <a:endParaRPr lang="el-GR" dirty="0">
              <a:solidFill>
                <a:schemeClr val="bg1"/>
              </a:solidFill>
            </a:endParaRPr>
          </a:p>
          <a:p>
            <a:endParaRPr lang="el-GR" dirty="0">
              <a:solidFill>
                <a:schemeClr val="bg1"/>
              </a:solidFill>
            </a:endParaRPr>
          </a:p>
          <a:p>
            <a:endParaRPr lang="el-GR" dirty="0">
              <a:solidFill>
                <a:schemeClr val="bg1"/>
              </a:solidFill>
            </a:endParaRPr>
          </a:p>
          <a:p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i="1" dirty="0">
              <a:solidFill>
                <a:schemeClr val="tx1"/>
              </a:solidFill>
            </a:endParaRPr>
          </a:p>
          <a:p>
            <a:r>
              <a:rPr lang="el-GR" i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Πίνακες</a:t>
            </a: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r"/>
            <a:r>
              <a:rPr lang="el-GR" sz="1900" i="1" dirty="0">
                <a:solidFill>
                  <a:schemeClr val="tx1"/>
                </a:solidFill>
              </a:rPr>
              <a:t>Διδάσκων: </a:t>
            </a:r>
            <a:r>
              <a:rPr lang="el-GR" sz="1900" b="1" i="1" dirty="0">
                <a:solidFill>
                  <a:schemeClr val="tx1"/>
                </a:solidFill>
              </a:rPr>
              <a:t>Τσίπουρας Μάρκος</a:t>
            </a:r>
          </a:p>
          <a:p>
            <a:pPr algn="r"/>
            <a:r>
              <a:rPr lang="el-GR" sz="1900" i="1" dirty="0">
                <a:solidFill>
                  <a:schemeClr val="tx1"/>
                </a:solidFill>
              </a:rPr>
              <a:t>Εκπαιδευτικό Υλικό: </a:t>
            </a:r>
            <a:r>
              <a:rPr lang="el-GR" sz="1900" b="1" i="1" dirty="0">
                <a:solidFill>
                  <a:schemeClr val="tx1"/>
                </a:solidFill>
              </a:rPr>
              <a:t>«</a:t>
            </a:r>
            <a:r>
              <a:rPr lang="en-US" sz="1900" b="1" i="1" dirty="0">
                <a:solidFill>
                  <a:schemeClr val="tx1"/>
                </a:solidFill>
              </a:rPr>
              <a:t>C</a:t>
            </a:r>
            <a:r>
              <a:rPr lang="el-GR" sz="1900" b="1" i="1" dirty="0">
                <a:solidFill>
                  <a:schemeClr val="tx1"/>
                </a:solidFill>
              </a:rPr>
              <a:t>: Από τη Θεωρία στην Εφαρμογή» </a:t>
            </a:r>
          </a:p>
          <a:p>
            <a:pPr algn="r"/>
            <a:r>
              <a:rPr lang="el-GR" sz="1900" b="1" i="1" dirty="0">
                <a:solidFill>
                  <a:schemeClr val="tx1"/>
                </a:solidFill>
              </a:rPr>
              <a:t>Γ. Σ. Τσελίκης – Ν. Δ. </a:t>
            </a:r>
            <a:r>
              <a:rPr lang="el-GR" sz="1900" b="1" i="1" dirty="0" err="1">
                <a:solidFill>
                  <a:schemeClr val="tx1"/>
                </a:solidFill>
              </a:rPr>
              <a:t>Τσελίκας</a:t>
            </a:r>
            <a:endParaRPr lang="el-GR" sz="1900" b="1" i="1" dirty="0">
              <a:solidFill>
                <a:schemeClr val="tx1"/>
              </a:solidFill>
            </a:endParaRPr>
          </a:p>
        </p:txBody>
      </p:sp>
      <p:pic>
        <p:nvPicPr>
          <p:cNvPr id="6" name="Picture 73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saturation sat="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rcRect l="18191" r="19104" b="46681"/>
          <a:stretch/>
        </p:blipFill>
        <p:spPr>
          <a:xfrm>
            <a:off x="7772400" y="606928"/>
            <a:ext cx="914400" cy="85861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685800" y="568876"/>
            <a:ext cx="7086600" cy="896662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GB" altLang="el-GR" sz="36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24316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9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76200" y="1066799"/>
            <a:ext cx="8724900" cy="5584724"/>
          </a:xfrm>
        </p:spPr>
        <p:txBody>
          <a:bodyPr>
            <a:normAutofit fontScale="85000" lnSpcReduction="10000"/>
          </a:bodyPr>
          <a:lstStyle/>
          <a:p>
            <a:pPr marL="109728" lvl="0" indent="0" algn="just">
              <a:buNone/>
            </a:pPr>
            <a:r>
              <a:rPr lang="el-GR" sz="2400" dirty="0"/>
              <a:t>Σε έναν αγώνα άρσης βαρών συμμετάσχουν 8 αθλητές, και διαγωνίζονται σε δύο κινήσεις: αρασέ και ζετέ. Κάθε αθλητής κάνει 5 προσπάθειες σε κάθε κίνηση. Το αποτέλεσμα κάθε αθλητή σε κάθε κίνηση είναι το μέγιστο αποτέλεσμα από τις 5 προσπάθειες, ενώ το τελικό αποτέλεσμα είναι το άθροισμα των δύο καλύτερων αποτελεσμάτων. Να γραφεί πρόγραμμα το οποίο:</a:t>
            </a:r>
          </a:p>
          <a:p>
            <a:pPr algn="just"/>
            <a:r>
              <a:rPr lang="el-GR" sz="2400" dirty="0"/>
              <a:t>Να ορίζει ένα πίνακα με τον αριθμό κάθε αθλητή (ακέραιος τριψήφιος).</a:t>
            </a:r>
          </a:p>
          <a:p>
            <a:pPr algn="just"/>
            <a:r>
              <a:rPr lang="el-GR" sz="2400" dirty="0"/>
              <a:t>Να ορίζει 2 πίνακες </a:t>
            </a:r>
            <a:r>
              <a:rPr lang="en-US" sz="2400" dirty="0"/>
              <a:t>AR </a:t>
            </a:r>
            <a:r>
              <a:rPr lang="el-GR" sz="2400" dirty="0"/>
              <a:t>και </a:t>
            </a:r>
            <a:r>
              <a:rPr lang="en-US" sz="2400" dirty="0"/>
              <a:t>ZE </a:t>
            </a:r>
            <a:r>
              <a:rPr lang="el-GR" sz="2400" dirty="0"/>
              <a:t>που θα περιέχουν τα αποτελέσματα από όλες τις προσπάθειες κάθε αθλητή.</a:t>
            </a:r>
          </a:p>
          <a:p>
            <a:pPr algn="just"/>
            <a:r>
              <a:rPr lang="el-GR" sz="2400" dirty="0"/>
              <a:t>Να υπολογίζει την καλύτερο αποτέλεσμα σε κάθε κίνηση και σε ποια προσπάθεια πραγματοποιήθηκε</a:t>
            </a:r>
            <a:r>
              <a:rPr lang="en-US" sz="2400" dirty="0"/>
              <a:t>.</a:t>
            </a:r>
          </a:p>
          <a:p>
            <a:pPr algn="just"/>
            <a:r>
              <a:rPr lang="el-GR" sz="2400" dirty="0"/>
              <a:t>Να υπολογίζει το σύνολο για κάθε αθλητή.</a:t>
            </a:r>
          </a:p>
          <a:p>
            <a:pPr algn="just"/>
            <a:r>
              <a:rPr lang="el-GR" sz="2400" dirty="0"/>
              <a:t>Να εμφανίζει τα αποτελέσματα σε φθίνουσα σειρά ως προς το σύνολο:</a:t>
            </a:r>
          </a:p>
          <a:p>
            <a:pPr algn="just"/>
            <a:endParaRPr lang="el-GR" sz="2400" dirty="0"/>
          </a:p>
          <a:p>
            <a:pPr marL="109728" indent="0" algn="just">
              <a:buNone/>
            </a:pPr>
            <a:r>
              <a:rPr lang="el-GR" sz="2400" dirty="0">
                <a:solidFill>
                  <a:srgbClr val="0000FF"/>
                </a:solidFill>
              </a:rPr>
              <a:t>  </a:t>
            </a:r>
            <a:r>
              <a:rPr lang="el-GR" sz="2400" b="1" i="1" dirty="0">
                <a:solidFill>
                  <a:srgbClr val="0000FF"/>
                </a:solidFill>
              </a:rPr>
              <a:t>Αθλητής: 345   Αρασέ: 1</a:t>
            </a:r>
            <a:r>
              <a:rPr lang="en-US" sz="2400" b="1" i="1" dirty="0">
                <a:solidFill>
                  <a:srgbClr val="0000FF"/>
                </a:solidFill>
              </a:rPr>
              <a:t>50</a:t>
            </a:r>
            <a:r>
              <a:rPr lang="el-GR" sz="2400" b="1" i="1" dirty="0">
                <a:solidFill>
                  <a:srgbClr val="0000FF"/>
                </a:solidFill>
              </a:rPr>
              <a:t>(</a:t>
            </a:r>
            <a:r>
              <a:rPr lang="en-US" sz="2400" b="1" i="1" dirty="0">
                <a:solidFill>
                  <a:srgbClr val="0000FF"/>
                </a:solidFill>
              </a:rPr>
              <a:t>5</a:t>
            </a:r>
            <a:r>
              <a:rPr lang="el-GR" sz="2400" b="1" i="1" dirty="0">
                <a:solidFill>
                  <a:srgbClr val="0000FF"/>
                </a:solidFill>
              </a:rPr>
              <a:t>)   Ζετέ: 1</a:t>
            </a:r>
            <a:r>
              <a:rPr lang="en-US" sz="2400" b="1" i="1" dirty="0">
                <a:solidFill>
                  <a:srgbClr val="0000FF"/>
                </a:solidFill>
              </a:rPr>
              <a:t>55</a:t>
            </a:r>
            <a:r>
              <a:rPr lang="el-GR" sz="2400" b="1" i="1" dirty="0">
                <a:solidFill>
                  <a:srgbClr val="0000FF"/>
                </a:solidFill>
              </a:rPr>
              <a:t>(</a:t>
            </a:r>
            <a:r>
              <a:rPr lang="en-US" sz="2400" b="1" i="1" dirty="0">
                <a:solidFill>
                  <a:srgbClr val="0000FF"/>
                </a:solidFill>
              </a:rPr>
              <a:t>5</a:t>
            </a:r>
            <a:r>
              <a:rPr lang="el-GR" sz="2400" b="1" i="1" dirty="0">
                <a:solidFill>
                  <a:srgbClr val="0000FF"/>
                </a:solidFill>
              </a:rPr>
              <a:t>)   Σύνολο: 305</a:t>
            </a:r>
          </a:p>
          <a:p>
            <a:pPr marL="109728" indent="0" algn="just">
              <a:buNone/>
            </a:pPr>
            <a:r>
              <a:rPr lang="el-GR" sz="2400" b="1" i="1" dirty="0">
                <a:solidFill>
                  <a:srgbClr val="0000FF"/>
                </a:solidFill>
              </a:rPr>
              <a:t>  Αθλητής: </a:t>
            </a:r>
            <a:r>
              <a:rPr lang="en-US" sz="2400" b="1" i="1" dirty="0">
                <a:solidFill>
                  <a:srgbClr val="0000FF"/>
                </a:solidFill>
              </a:rPr>
              <a:t>125</a:t>
            </a:r>
            <a:r>
              <a:rPr lang="el-GR" sz="2400" b="1" i="1" dirty="0">
                <a:solidFill>
                  <a:srgbClr val="0000FF"/>
                </a:solidFill>
              </a:rPr>
              <a:t>  </a:t>
            </a:r>
            <a:r>
              <a:rPr lang="en-US" sz="2400" b="1" i="1" dirty="0">
                <a:solidFill>
                  <a:srgbClr val="0000FF"/>
                </a:solidFill>
              </a:rPr>
              <a:t> </a:t>
            </a:r>
            <a:r>
              <a:rPr lang="el-GR" sz="2400" b="1" i="1" dirty="0">
                <a:solidFill>
                  <a:srgbClr val="0000FF"/>
                </a:solidFill>
              </a:rPr>
              <a:t>Αρασέ: 145(</a:t>
            </a:r>
            <a:r>
              <a:rPr lang="en-US" sz="2400" b="1" i="1" dirty="0">
                <a:solidFill>
                  <a:srgbClr val="0000FF"/>
                </a:solidFill>
              </a:rPr>
              <a:t>5</a:t>
            </a:r>
            <a:r>
              <a:rPr lang="el-GR" sz="2400" b="1" i="1" dirty="0">
                <a:solidFill>
                  <a:srgbClr val="0000FF"/>
                </a:solidFill>
              </a:rPr>
              <a:t>)   Ζετέ: 15</a:t>
            </a:r>
            <a:r>
              <a:rPr lang="en-US" sz="2400" b="1" i="1" dirty="0">
                <a:solidFill>
                  <a:srgbClr val="0000FF"/>
                </a:solidFill>
              </a:rPr>
              <a:t>0</a:t>
            </a:r>
            <a:r>
              <a:rPr lang="el-GR" sz="2400" b="1" i="1" dirty="0">
                <a:solidFill>
                  <a:srgbClr val="0000FF"/>
                </a:solidFill>
              </a:rPr>
              <a:t>(</a:t>
            </a:r>
            <a:r>
              <a:rPr lang="en-US" sz="2400" b="1" i="1" dirty="0">
                <a:solidFill>
                  <a:srgbClr val="0000FF"/>
                </a:solidFill>
              </a:rPr>
              <a:t>3</a:t>
            </a:r>
            <a:r>
              <a:rPr lang="el-GR" sz="2400" b="1" i="1" dirty="0">
                <a:solidFill>
                  <a:srgbClr val="0000FF"/>
                </a:solidFill>
              </a:rPr>
              <a:t>)   Σύνολο: </a:t>
            </a:r>
            <a:r>
              <a:rPr lang="en-US" sz="2400" b="1" i="1" dirty="0">
                <a:solidFill>
                  <a:srgbClr val="0000FF"/>
                </a:solidFill>
              </a:rPr>
              <a:t>295</a:t>
            </a:r>
            <a:endParaRPr lang="el-GR" sz="2400" b="1" i="1" dirty="0">
              <a:solidFill>
                <a:srgbClr val="0000FF"/>
              </a:solidFill>
            </a:endParaRPr>
          </a:p>
          <a:p>
            <a:pPr marL="109728" indent="0" algn="just">
              <a:buNone/>
            </a:pPr>
            <a:r>
              <a:rPr lang="el-GR" sz="2400" b="1" i="1" dirty="0">
                <a:solidFill>
                  <a:srgbClr val="0000FF"/>
                </a:solidFill>
              </a:rPr>
              <a:t>  …</a:t>
            </a:r>
          </a:p>
          <a:p>
            <a:pPr marL="109728" indent="0" algn="just">
              <a:buNone/>
            </a:pPr>
            <a:r>
              <a:rPr lang="el-GR" sz="2400" dirty="0"/>
              <a:t> </a:t>
            </a:r>
          </a:p>
        </p:txBody>
      </p:sp>
      <p:sp>
        <p:nvSpPr>
          <p:cNvPr id="311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Ασκήσεις</a:t>
            </a:r>
            <a:endParaRPr lang="en-GB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6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65FCC-0DE1-44DE-9663-442252BC9017}" type="slidenum">
              <a:rPr lang="en-GB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3296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9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76200" y="1066800"/>
            <a:ext cx="8860536" cy="5590674"/>
          </a:xfrm>
        </p:spPr>
        <p:txBody>
          <a:bodyPr>
            <a:noAutofit/>
          </a:bodyPr>
          <a:lstStyle/>
          <a:p>
            <a:pPr marL="109728" lvl="0" indent="0">
              <a:buNone/>
            </a:pPr>
            <a:r>
              <a:rPr lang="en-US" sz="1600" dirty="0"/>
              <a:t>#include &lt;</a:t>
            </a:r>
            <a:r>
              <a:rPr lang="en-US" sz="1600" dirty="0" err="1"/>
              <a:t>stdio.h</a:t>
            </a:r>
            <a:r>
              <a:rPr lang="en-US" sz="1600" dirty="0"/>
              <a:t>&gt;</a:t>
            </a:r>
          </a:p>
          <a:p>
            <a:pPr marL="109728" lvl="0" indent="0">
              <a:buNone/>
            </a:pPr>
            <a:endParaRPr lang="en-US" sz="1600" dirty="0"/>
          </a:p>
          <a:p>
            <a:pPr marL="109728" lvl="0" indent="0">
              <a:buNone/>
            </a:pPr>
            <a:r>
              <a:rPr lang="en-US" sz="1600" dirty="0" err="1"/>
              <a:t>int</a:t>
            </a:r>
            <a:r>
              <a:rPr lang="en-US" sz="1600" dirty="0"/>
              <a:t> main()</a:t>
            </a:r>
          </a:p>
          <a:p>
            <a:pPr marL="109728" lvl="0" indent="0">
              <a:buNone/>
            </a:pPr>
            <a:r>
              <a:rPr lang="en-US" sz="1600" dirty="0"/>
              <a:t>{</a:t>
            </a:r>
          </a:p>
          <a:p>
            <a:pPr marL="109728" lvl="0" indent="0">
              <a:buNone/>
            </a:pPr>
            <a:r>
              <a:rPr lang="en-US" sz="1600" dirty="0"/>
              <a:t>	</a:t>
            </a:r>
            <a:r>
              <a:rPr lang="en-US" sz="1600" dirty="0" err="1"/>
              <a:t>int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, j, temp;</a:t>
            </a:r>
            <a:endParaRPr lang="el-GR" sz="1600" dirty="0"/>
          </a:p>
          <a:p>
            <a:pPr marL="109728" lvl="0" indent="0">
              <a:buNone/>
            </a:pPr>
            <a:endParaRPr lang="en-US" sz="1600" dirty="0"/>
          </a:p>
          <a:p>
            <a:pPr marL="109728" lvl="0" indent="0">
              <a:buNone/>
            </a:pPr>
            <a:r>
              <a:rPr lang="en-US" sz="1600" dirty="0"/>
              <a:t>	</a:t>
            </a:r>
            <a:r>
              <a:rPr lang="en-US" sz="1600" dirty="0" err="1"/>
              <a:t>int</a:t>
            </a:r>
            <a:r>
              <a:rPr lang="en-US" sz="1600" dirty="0"/>
              <a:t> A[8] = {673, 125, 923, 345, 378, 223, 878, 453};</a:t>
            </a:r>
            <a:endParaRPr lang="el-GR" sz="1600" dirty="0"/>
          </a:p>
          <a:p>
            <a:pPr marL="109728" lvl="0" indent="0">
              <a:buNone/>
            </a:pPr>
            <a:endParaRPr lang="en-US" sz="1600" dirty="0"/>
          </a:p>
          <a:p>
            <a:pPr marL="109728" lvl="0" indent="0">
              <a:buNone/>
            </a:pPr>
            <a:r>
              <a:rPr lang="en-US" sz="1600" dirty="0"/>
              <a:t>	</a:t>
            </a:r>
            <a:r>
              <a:rPr lang="en-US" sz="1600" dirty="0" err="1"/>
              <a:t>int</a:t>
            </a:r>
            <a:r>
              <a:rPr lang="en-US" sz="1600" dirty="0"/>
              <a:t> AR[8][5] =</a:t>
            </a:r>
            <a:r>
              <a:rPr lang="el-GR" sz="1600" dirty="0"/>
              <a:t> </a:t>
            </a:r>
            <a:r>
              <a:rPr lang="en-US" sz="1600" dirty="0"/>
              <a:t>{{0, 0, 120, 0, 125}, {130, 0, 135, 140, 145}, </a:t>
            </a:r>
            <a:endParaRPr lang="el-GR" sz="1600" dirty="0"/>
          </a:p>
          <a:p>
            <a:pPr marL="109728" lvl="0" indent="0">
              <a:buNone/>
            </a:pPr>
            <a:r>
              <a:rPr lang="el-GR" sz="1600" dirty="0"/>
              <a:t>		</a:t>
            </a:r>
            <a:r>
              <a:rPr lang="en-US" sz="1600" dirty="0"/>
              <a:t>{0, 125, 130, 135, 0}, {140, 145, 0, 0, 150}, </a:t>
            </a:r>
          </a:p>
          <a:p>
            <a:pPr marL="109728" lvl="0" indent="0">
              <a:buNone/>
            </a:pPr>
            <a:r>
              <a:rPr lang="en-US" sz="1600" dirty="0"/>
              <a:t>	        </a:t>
            </a:r>
            <a:r>
              <a:rPr lang="el-GR" sz="1600" dirty="0"/>
              <a:t>	</a:t>
            </a:r>
            <a:r>
              <a:rPr lang="en-US" sz="1600" dirty="0"/>
              <a:t>{0, 0, 0, 130, 0}, {120, 125, 130, 135, 140}, </a:t>
            </a:r>
            <a:endParaRPr lang="el-GR" sz="1600" dirty="0"/>
          </a:p>
          <a:p>
            <a:pPr marL="109728" lvl="0" indent="0">
              <a:buNone/>
            </a:pPr>
            <a:r>
              <a:rPr lang="el-GR" sz="1600" dirty="0"/>
              <a:t>		</a:t>
            </a:r>
            <a:r>
              <a:rPr lang="en-US" sz="1600" dirty="0"/>
              <a:t>{0, 125, 0, 130, 0}, {135, 0, 0, 0, 140}};</a:t>
            </a:r>
            <a:endParaRPr lang="el-GR" sz="1600" dirty="0"/>
          </a:p>
          <a:p>
            <a:pPr marL="109728" lvl="0" indent="0">
              <a:buNone/>
            </a:pPr>
            <a:endParaRPr lang="en-US" sz="1600" dirty="0"/>
          </a:p>
          <a:p>
            <a:pPr marL="109728" lvl="0" indent="0">
              <a:buNone/>
            </a:pPr>
            <a:r>
              <a:rPr lang="en-US" sz="1600" dirty="0"/>
              <a:t>	</a:t>
            </a:r>
            <a:r>
              <a:rPr lang="en-US" sz="1600" dirty="0" err="1"/>
              <a:t>int</a:t>
            </a:r>
            <a:r>
              <a:rPr lang="en-US" sz="1600" dirty="0"/>
              <a:t> ZE[8][5] = {{150, 0, 155, 0, 0}, {140, 145, 150, 0, 0}, </a:t>
            </a:r>
            <a:endParaRPr lang="el-GR" sz="1600" dirty="0"/>
          </a:p>
          <a:p>
            <a:pPr marL="109728" lvl="0" indent="0">
              <a:buNone/>
            </a:pPr>
            <a:r>
              <a:rPr lang="el-GR" sz="1600" dirty="0"/>
              <a:t>		</a:t>
            </a:r>
            <a:r>
              <a:rPr lang="en-US" sz="1600" dirty="0"/>
              <a:t>{140, 0, 0, 0, 145}, {140, 145, 0, 150, 155}, </a:t>
            </a:r>
            <a:endParaRPr lang="el-GR" sz="1600" dirty="0"/>
          </a:p>
          <a:p>
            <a:pPr marL="109728" lvl="0" indent="0">
              <a:buNone/>
            </a:pPr>
            <a:r>
              <a:rPr lang="el-GR" sz="1600" dirty="0"/>
              <a:t>		</a:t>
            </a:r>
            <a:r>
              <a:rPr lang="en-US" sz="1600" dirty="0"/>
              <a:t>{150, 155, 160, 0, 0}, {0, 0, 0, 0, 145}, </a:t>
            </a:r>
            <a:endParaRPr lang="el-GR" sz="1600" dirty="0"/>
          </a:p>
          <a:p>
            <a:pPr marL="109728" lvl="0" indent="0">
              <a:buNone/>
            </a:pPr>
            <a:r>
              <a:rPr lang="el-GR" sz="1600" dirty="0"/>
              <a:t>		</a:t>
            </a:r>
            <a:r>
              <a:rPr lang="en-US" sz="1600" dirty="0"/>
              <a:t>{145, 0, 0, 150, 155}, {145, 0, 150, 0, 155}};</a:t>
            </a:r>
            <a:endParaRPr lang="el-GR" sz="1600" dirty="0"/>
          </a:p>
          <a:p>
            <a:pPr marL="109728" lvl="0" indent="0">
              <a:buNone/>
            </a:pPr>
            <a:endParaRPr lang="en-US" sz="1600" dirty="0"/>
          </a:p>
          <a:p>
            <a:pPr marL="109728" lvl="0" indent="0">
              <a:buNone/>
            </a:pPr>
            <a:r>
              <a:rPr lang="en-US" sz="1600" dirty="0"/>
              <a:t>	</a:t>
            </a:r>
            <a:r>
              <a:rPr lang="en-US" sz="1600" dirty="0" err="1"/>
              <a:t>int</a:t>
            </a:r>
            <a:r>
              <a:rPr lang="en-US" sz="1600" dirty="0"/>
              <a:t> </a:t>
            </a:r>
            <a:r>
              <a:rPr lang="en-US" sz="1600" dirty="0" err="1"/>
              <a:t>maxAR</a:t>
            </a:r>
            <a:r>
              <a:rPr lang="en-US" sz="1600" dirty="0"/>
              <a:t>[8], </a:t>
            </a:r>
            <a:r>
              <a:rPr lang="en-US" sz="1600" dirty="0" err="1"/>
              <a:t>maxpAR</a:t>
            </a:r>
            <a:r>
              <a:rPr lang="en-US" sz="1600" dirty="0"/>
              <a:t>[8], </a:t>
            </a:r>
            <a:r>
              <a:rPr lang="en-US" sz="1600" dirty="0" err="1"/>
              <a:t>maxZE</a:t>
            </a:r>
            <a:r>
              <a:rPr lang="en-US" sz="1600" dirty="0"/>
              <a:t>[8], </a:t>
            </a:r>
            <a:r>
              <a:rPr lang="en-US" sz="1600" dirty="0" err="1"/>
              <a:t>maxpZE</a:t>
            </a:r>
            <a:r>
              <a:rPr lang="en-US" sz="1600" dirty="0"/>
              <a:t>[8], total[8];</a:t>
            </a:r>
          </a:p>
          <a:p>
            <a:pPr marL="109728" lvl="0" indent="0">
              <a:buNone/>
            </a:pPr>
            <a:r>
              <a:rPr lang="en-US" sz="1600" dirty="0"/>
              <a:t>	</a:t>
            </a:r>
          </a:p>
          <a:p>
            <a:pPr marL="109728" lvl="0" indent="0">
              <a:buNone/>
            </a:pPr>
            <a:r>
              <a:rPr lang="en-US" sz="1600" dirty="0"/>
              <a:t>	</a:t>
            </a:r>
          </a:p>
        </p:txBody>
      </p:sp>
      <p:sp>
        <p:nvSpPr>
          <p:cNvPr id="311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Λύση (Ι)</a:t>
            </a:r>
            <a:endParaRPr lang="en-GB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6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65FCC-0DE1-44DE-9663-442252BC9017}" type="slidenum">
              <a:rPr lang="en-GB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9330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9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76200" y="1066800"/>
            <a:ext cx="4186084" cy="3838819"/>
          </a:xfrm>
          <a:ln>
            <a:solidFill>
              <a:srgbClr val="0000FF"/>
            </a:solidFill>
          </a:ln>
        </p:spPr>
        <p:txBody>
          <a:bodyPr>
            <a:noAutofit/>
          </a:bodyPr>
          <a:lstStyle/>
          <a:p>
            <a:pPr marL="109728" lvl="0" indent="0">
              <a:buNone/>
            </a:pPr>
            <a:r>
              <a:rPr lang="en-US" sz="1600" dirty="0"/>
              <a:t>for (</a:t>
            </a:r>
            <a:r>
              <a:rPr lang="en-US" sz="1600" dirty="0" err="1"/>
              <a:t>i</a:t>
            </a:r>
            <a:r>
              <a:rPr lang="en-US" sz="1600" dirty="0"/>
              <a:t>=0; </a:t>
            </a:r>
            <a:r>
              <a:rPr lang="en-US" sz="1600" dirty="0" err="1"/>
              <a:t>i</a:t>
            </a:r>
            <a:r>
              <a:rPr lang="en-US" sz="1600" dirty="0"/>
              <a:t>&lt;8; </a:t>
            </a:r>
            <a:r>
              <a:rPr lang="en-US" sz="1600" dirty="0" err="1"/>
              <a:t>i</a:t>
            </a:r>
            <a:r>
              <a:rPr lang="en-US" sz="1600" dirty="0"/>
              <a:t>++)</a:t>
            </a:r>
          </a:p>
          <a:p>
            <a:pPr marL="109728" lvl="0" indent="0">
              <a:buNone/>
            </a:pPr>
            <a:r>
              <a:rPr lang="en-US" sz="1600" dirty="0"/>
              <a:t>{  </a:t>
            </a:r>
          </a:p>
          <a:p>
            <a:pPr marL="109728" lvl="0" indent="0">
              <a:buNone/>
            </a:pPr>
            <a:r>
              <a:rPr lang="el-GR" sz="1600" dirty="0"/>
              <a:t>	</a:t>
            </a:r>
            <a:r>
              <a:rPr lang="en-US" sz="1600" dirty="0" err="1"/>
              <a:t>maxAR</a:t>
            </a:r>
            <a:r>
              <a:rPr lang="en-US" sz="1600" dirty="0"/>
              <a:t>[</a:t>
            </a:r>
            <a:r>
              <a:rPr lang="en-US" sz="1600" dirty="0" err="1"/>
              <a:t>i</a:t>
            </a:r>
            <a:r>
              <a:rPr lang="en-US" sz="1600" dirty="0"/>
              <a:t>] = AR[</a:t>
            </a:r>
            <a:r>
              <a:rPr lang="en-US" sz="1600" dirty="0" err="1"/>
              <a:t>i</a:t>
            </a:r>
            <a:r>
              <a:rPr lang="en-US" sz="1600" dirty="0"/>
              <a:t>][0];</a:t>
            </a:r>
          </a:p>
          <a:p>
            <a:pPr marL="109728" lvl="0" indent="0">
              <a:buNone/>
            </a:pPr>
            <a:r>
              <a:rPr lang="en-US" sz="1600" dirty="0"/>
              <a:t>	</a:t>
            </a:r>
            <a:r>
              <a:rPr lang="en-US" sz="1600" dirty="0" err="1"/>
              <a:t>maxpAR</a:t>
            </a:r>
            <a:r>
              <a:rPr lang="en-US" sz="1600" dirty="0"/>
              <a:t>[</a:t>
            </a:r>
            <a:r>
              <a:rPr lang="en-US" sz="1600" dirty="0" err="1"/>
              <a:t>i</a:t>
            </a:r>
            <a:r>
              <a:rPr lang="en-US" sz="1600" dirty="0"/>
              <a:t>] = 0;</a:t>
            </a:r>
          </a:p>
          <a:p>
            <a:pPr marL="109728" lvl="0" indent="0">
              <a:buNone/>
            </a:pPr>
            <a:r>
              <a:rPr lang="en-US" sz="1600" dirty="0"/>
              <a:t>   	for (j=0; j&lt;5; </a:t>
            </a:r>
            <a:r>
              <a:rPr lang="en-US" sz="1600" dirty="0" err="1"/>
              <a:t>j++</a:t>
            </a:r>
            <a:r>
              <a:rPr lang="en-US" sz="1600" dirty="0"/>
              <a:t>)   </a:t>
            </a:r>
          </a:p>
          <a:p>
            <a:pPr marL="109728" lvl="0" indent="0">
              <a:buNone/>
            </a:pPr>
            <a:r>
              <a:rPr lang="en-US" sz="1600" dirty="0"/>
              <a:t>	{</a:t>
            </a:r>
          </a:p>
          <a:p>
            <a:pPr marL="109728" lvl="0" indent="0">
              <a:buNone/>
            </a:pPr>
            <a:r>
              <a:rPr lang="en-US" sz="1600" dirty="0"/>
              <a:t>	</a:t>
            </a:r>
            <a:r>
              <a:rPr lang="el-GR" sz="1600" dirty="0"/>
              <a:t>	</a:t>
            </a:r>
            <a:r>
              <a:rPr lang="en-US" sz="1600" dirty="0"/>
              <a:t>if (AR[</a:t>
            </a:r>
            <a:r>
              <a:rPr lang="en-US" sz="1600" dirty="0" err="1"/>
              <a:t>i</a:t>
            </a:r>
            <a:r>
              <a:rPr lang="en-US" sz="1600" dirty="0"/>
              <a:t>][j] &gt; </a:t>
            </a:r>
            <a:r>
              <a:rPr lang="en-US" sz="1600" dirty="0" err="1"/>
              <a:t>maxAR</a:t>
            </a:r>
            <a:r>
              <a:rPr lang="en-US" sz="1600" dirty="0"/>
              <a:t>[</a:t>
            </a:r>
            <a:r>
              <a:rPr lang="en-US" sz="1600" dirty="0" err="1"/>
              <a:t>i</a:t>
            </a:r>
            <a:r>
              <a:rPr lang="en-US" sz="1600" dirty="0"/>
              <a:t>])</a:t>
            </a:r>
          </a:p>
          <a:p>
            <a:pPr marL="109728" lvl="0" indent="0">
              <a:buNone/>
            </a:pPr>
            <a:r>
              <a:rPr lang="en-US" sz="1600" dirty="0"/>
              <a:t>		{</a:t>
            </a:r>
          </a:p>
          <a:p>
            <a:pPr marL="109728" lvl="0" indent="0">
              <a:buNone/>
            </a:pPr>
            <a:r>
              <a:rPr lang="en-US" sz="1600" dirty="0"/>
              <a:t>		</a:t>
            </a:r>
            <a:r>
              <a:rPr lang="el-GR" sz="1600" dirty="0"/>
              <a:t>   </a:t>
            </a:r>
            <a:r>
              <a:rPr lang="en-US" sz="1600" dirty="0" err="1"/>
              <a:t>maxAR</a:t>
            </a:r>
            <a:r>
              <a:rPr lang="en-US" sz="1600" dirty="0"/>
              <a:t>[</a:t>
            </a:r>
            <a:r>
              <a:rPr lang="en-US" sz="1600" dirty="0" err="1"/>
              <a:t>i</a:t>
            </a:r>
            <a:r>
              <a:rPr lang="en-US" sz="1600" dirty="0"/>
              <a:t>] = AR[</a:t>
            </a:r>
            <a:r>
              <a:rPr lang="en-US" sz="1600" dirty="0" err="1"/>
              <a:t>i</a:t>
            </a:r>
            <a:r>
              <a:rPr lang="en-US" sz="1600" dirty="0"/>
              <a:t>][j];</a:t>
            </a:r>
          </a:p>
          <a:p>
            <a:pPr marL="109728" lvl="0" indent="0">
              <a:buNone/>
            </a:pPr>
            <a:r>
              <a:rPr lang="en-US" sz="1600" dirty="0"/>
              <a:t>		</a:t>
            </a:r>
            <a:r>
              <a:rPr lang="el-GR" sz="1600" dirty="0"/>
              <a:t>   </a:t>
            </a:r>
            <a:r>
              <a:rPr lang="en-US" sz="1600" dirty="0" err="1"/>
              <a:t>maxpAR</a:t>
            </a:r>
            <a:r>
              <a:rPr lang="en-US" sz="1600" dirty="0"/>
              <a:t>[</a:t>
            </a:r>
            <a:r>
              <a:rPr lang="en-US" sz="1600" dirty="0" err="1"/>
              <a:t>i</a:t>
            </a:r>
            <a:r>
              <a:rPr lang="en-US" sz="1600" dirty="0"/>
              <a:t>] = j;</a:t>
            </a:r>
          </a:p>
          <a:p>
            <a:pPr marL="109728" lvl="0" indent="0">
              <a:buNone/>
            </a:pPr>
            <a:r>
              <a:rPr lang="en-US" sz="1600" dirty="0"/>
              <a:t>		}</a:t>
            </a:r>
          </a:p>
          <a:p>
            <a:pPr marL="109728" lvl="0" indent="0">
              <a:buNone/>
            </a:pPr>
            <a:r>
              <a:rPr lang="en-US" sz="1600" dirty="0"/>
              <a:t>	}</a:t>
            </a:r>
          </a:p>
          <a:p>
            <a:pPr marL="109728" lvl="0" indent="0">
              <a:buNone/>
            </a:pPr>
            <a:r>
              <a:rPr lang="en-US" sz="1600" dirty="0"/>
              <a:t>}</a:t>
            </a:r>
          </a:p>
        </p:txBody>
      </p:sp>
      <p:sp>
        <p:nvSpPr>
          <p:cNvPr id="311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Λύση (ΙΙ)</a:t>
            </a:r>
            <a:endParaRPr lang="en-GB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6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65FCC-0DE1-44DE-9663-442252BC9017}" type="slidenum">
              <a:rPr lang="en-GB"/>
              <a:pPr/>
              <a:t>4</a:t>
            </a:fld>
            <a:endParaRPr lang="en-GB"/>
          </a:p>
        </p:txBody>
      </p:sp>
      <p:sp>
        <p:nvSpPr>
          <p:cNvPr id="7" name="Rectangle 3" descr="Rectangle: Click to edit Master text styles&#10;Second level&#10;Third level&#10;Fourth level&#10;Fifth level"/>
          <p:cNvSpPr txBox="1">
            <a:spLocks noChangeArrowheads="1"/>
          </p:cNvSpPr>
          <p:nvPr/>
        </p:nvSpPr>
        <p:spPr>
          <a:xfrm>
            <a:off x="4777690" y="1066800"/>
            <a:ext cx="4159046" cy="3838819"/>
          </a:xfrm>
          <a:prstGeom prst="rect">
            <a:avLst/>
          </a:prstGeom>
          <a:ln>
            <a:solidFill>
              <a:srgbClr val="0000FF"/>
            </a:solidFill>
          </a:ln>
        </p:spPr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/>
              <a:t>for (</a:t>
            </a:r>
            <a:r>
              <a:rPr lang="en-US" sz="1600" b="0" dirty="0" err="1"/>
              <a:t>i</a:t>
            </a:r>
            <a:r>
              <a:rPr lang="en-US" sz="1600" b="0" dirty="0"/>
              <a:t>=0; </a:t>
            </a:r>
            <a:r>
              <a:rPr lang="en-US" sz="1600" b="0" dirty="0" err="1"/>
              <a:t>i</a:t>
            </a:r>
            <a:r>
              <a:rPr lang="en-US" sz="1600" b="0" dirty="0"/>
              <a:t>&lt;8; </a:t>
            </a:r>
            <a:r>
              <a:rPr lang="en-US" sz="1600" b="0" dirty="0" err="1"/>
              <a:t>i</a:t>
            </a:r>
            <a:r>
              <a:rPr lang="en-US" sz="1600" b="0" dirty="0"/>
              <a:t>++)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/>
              <a:t>{  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/>
              <a:t>	</a:t>
            </a:r>
            <a:r>
              <a:rPr lang="en-US" sz="1600" b="0" dirty="0" err="1"/>
              <a:t>maxZE</a:t>
            </a:r>
            <a:r>
              <a:rPr lang="en-US" sz="1600" b="0" dirty="0"/>
              <a:t>[</a:t>
            </a:r>
            <a:r>
              <a:rPr lang="en-US" sz="1600" b="0" dirty="0" err="1"/>
              <a:t>i</a:t>
            </a:r>
            <a:r>
              <a:rPr lang="en-US" sz="1600" b="0" dirty="0"/>
              <a:t>] = ZE[</a:t>
            </a:r>
            <a:r>
              <a:rPr lang="en-US" sz="1600" b="0" dirty="0" err="1"/>
              <a:t>i</a:t>
            </a:r>
            <a:r>
              <a:rPr lang="en-US" sz="1600" b="0" dirty="0"/>
              <a:t>][0];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/>
              <a:t>	</a:t>
            </a:r>
            <a:r>
              <a:rPr lang="en-US" sz="1600" b="0" dirty="0" err="1"/>
              <a:t>maxpZE</a:t>
            </a:r>
            <a:r>
              <a:rPr lang="en-US" sz="1600" b="0" dirty="0"/>
              <a:t>[</a:t>
            </a:r>
            <a:r>
              <a:rPr lang="en-US" sz="1600" b="0" dirty="0" err="1"/>
              <a:t>i</a:t>
            </a:r>
            <a:r>
              <a:rPr lang="en-US" sz="1600" b="0" dirty="0"/>
              <a:t>] = 0;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/>
              <a:t>   	for (j=0; j&lt;5; </a:t>
            </a:r>
            <a:r>
              <a:rPr lang="en-US" sz="1600" b="0" dirty="0" err="1"/>
              <a:t>j++</a:t>
            </a:r>
            <a:r>
              <a:rPr lang="en-US" sz="1600" b="0" dirty="0"/>
              <a:t>)   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/>
              <a:t>	{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/>
              <a:t>		if (ZE[</a:t>
            </a:r>
            <a:r>
              <a:rPr lang="en-US" sz="1600" b="0" dirty="0" err="1"/>
              <a:t>i</a:t>
            </a:r>
            <a:r>
              <a:rPr lang="en-US" sz="1600" b="0" dirty="0"/>
              <a:t>][j] &gt; </a:t>
            </a:r>
            <a:r>
              <a:rPr lang="en-US" sz="1600" b="0" dirty="0" err="1"/>
              <a:t>maxZE</a:t>
            </a:r>
            <a:r>
              <a:rPr lang="en-US" sz="1600" b="0" dirty="0"/>
              <a:t>[</a:t>
            </a:r>
            <a:r>
              <a:rPr lang="en-US" sz="1600" b="0" dirty="0" err="1"/>
              <a:t>i</a:t>
            </a:r>
            <a:r>
              <a:rPr lang="en-US" sz="1600" b="0" dirty="0"/>
              <a:t>])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/>
              <a:t>		{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/>
              <a:t>		</a:t>
            </a:r>
            <a:r>
              <a:rPr lang="el-GR" sz="1600" b="0" dirty="0"/>
              <a:t>   </a:t>
            </a:r>
            <a:r>
              <a:rPr lang="en-US" sz="1600" b="0" dirty="0" err="1"/>
              <a:t>maxZE</a:t>
            </a:r>
            <a:r>
              <a:rPr lang="en-US" sz="1600" b="0" dirty="0"/>
              <a:t>[</a:t>
            </a:r>
            <a:r>
              <a:rPr lang="en-US" sz="1600" b="0" dirty="0" err="1"/>
              <a:t>i</a:t>
            </a:r>
            <a:r>
              <a:rPr lang="en-US" sz="1600" b="0" dirty="0"/>
              <a:t>] = ZE[</a:t>
            </a:r>
            <a:r>
              <a:rPr lang="en-US" sz="1600" b="0" dirty="0" err="1"/>
              <a:t>i</a:t>
            </a:r>
            <a:r>
              <a:rPr lang="en-US" sz="1600" b="0" dirty="0"/>
              <a:t>][j];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/>
              <a:t>		</a:t>
            </a:r>
            <a:r>
              <a:rPr lang="el-GR" sz="1600" b="0" dirty="0"/>
              <a:t>   </a:t>
            </a:r>
            <a:r>
              <a:rPr lang="en-US" sz="1600" b="0" dirty="0" err="1"/>
              <a:t>maxpZE</a:t>
            </a:r>
            <a:r>
              <a:rPr lang="en-US" sz="1600" b="0" dirty="0"/>
              <a:t>[</a:t>
            </a:r>
            <a:r>
              <a:rPr lang="en-US" sz="1600" b="0" dirty="0" err="1"/>
              <a:t>i</a:t>
            </a:r>
            <a:r>
              <a:rPr lang="en-US" sz="1600" b="0" dirty="0"/>
              <a:t>] = j;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/>
              <a:t>		}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/>
              <a:t>	}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/>
              <a:t>}</a:t>
            </a:r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endParaRPr lang="en-US" sz="1600" b="0" dirty="0"/>
          </a:p>
          <a:p>
            <a:pPr marL="109728" indent="0" fontAlgn="auto">
              <a:spcAft>
                <a:spcPts val="0"/>
              </a:spcAft>
              <a:buFont typeface="Georgia"/>
              <a:buNone/>
            </a:pPr>
            <a:r>
              <a:rPr lang="en-US" sz="1600" b="0" dirty="0"/>
              <a:t>	</a:t>
            </a:r>
          </a:p>
        </p:txBody>
      </p:sp>
      <p:sp>
        <p:nvSpPr>
          <p:cNvPr id="8" name="Rectangle 3" descr="Rectangle: Click to edit Master text styles&#10;Second level&#10;Third level&#10;Fourth level&#10;Fifth level"/>
          <p:cNvSpPr txBox="1">
            <a:spLocks noChangeArrowheads="1"/>
          </p:cNvSpPr>
          <p:nvPr/>
        </p:nvSpPr>
        <p:spPr>
          <a:xfrm>
            <a:off x="2426945" y="5206181"/>
            <a:ext cx="4186084" cy="1460089"/>
          </a:xfrm>
          <a:prstGeom prst="rect">
            <a:avLst/>
          </a:prstGeom>
          <a:ln>
            <a:solidFill>
              <a:srgbClr val="0000FF"/>
            </a:solidFill>
          </a:ln>
        </p:spPr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fontAlgn="auto">
              <a:spcAft>
                <a:spcPts val="0"/>
              </a:spcAft>
              <a:buNone/>
            </a:pPr>
            <a:r>
              <a:rPr lang="nn-NO" sz="1600" b="0" dirty="0"/>
              <a:t>for (i=0; i&lt;8; i++)</a:t>
            </a:r>
          </a:p>
          <a:p>
            <a:pPr marL="109728" indent="0" fontAlgn="auto">
              <a:spcAft>
                <a:spcPts val="0"/>
              </a:spcAft>
              <a:buNone/>
            </a:pPr>
            <a:r>
              <a:rPr lang="nn-NO" sz="1600" b="0" dirty="0"/>
              <a:t>{  </a:t>
            </a:r>
          </a:p>
          <a:p>
            <a:pPr marL="109728" indent="0" fontAlgn="auto">
              <a:spcAft>
                <a:spcPts val="0"/>
              </a:spcAft>
              <a:buNone/>
            </a:pPr>
            <a:r>
              <a:rPr lang="nn-NO" sz="1600" b="0" dirty="0"/>
              <a:t>	total[i] = maxAR[i] + maxZE[i];</a:t>
            </a:r>
            <a:endParaRPr lang="el-GR" sz="1600" b="0" dirty="0"/>
          </a:p>
          <a:p>
            <a:pPr marL="109728" indent="0" fontAlgn="auto">
              <a:spcAft>
                <a:spcPts val="0"/>
              </a:spcAft>
              <a:buNone/>
            </a:pPr>
            <a:r>
              <a:rPr lang="el-GR" sz="1600" b="0" dirty="0"/>
              <a:t>	/</a:t>
            </a:r>
            <a:r>
              <a:rPr lang="en-US" sz="1600" b="0" dirty="0"/>
              <a:t>/</a:t>
            </a:r>
            <a:r>
              <a:rPr lang="en-US" sz="1600" b="0" dirty="0" err="1"/>
              <a:t>printf</a:t>
            </a:r>
            <a:r>
              <a:rPr lang="en-US" sz="1600" b="0" dirty="0"/>
              <a:t>(“%</a:t>
            </a:r>
            <a:r>
              <a:rPr lang="en-US" sz="1600" b="0" dirty="0" err="1"/>
              <a:t>i</a:t>
            </a:r>
            <a:r>
              <a:rPr lang="en-US" sz="1600" b="0" dirty="0"/>
              <a:t>\n”, total[</a:t>
            </a:r>
            <a:r>
              <a:rPr lang="en-US" sz="1600" b="0" dirty="0" err="1"/>
              <a:t>i</a:t>
            </a:r>
            <a:r>
              <a:rPr lang="en-US" sz="1600" b="0" dirty="0"/>
              <a:t>]);</a:t>
            </a:r>
            <a:endParaRPr lang="nn-NO" sz="1600" b="0" dirty="0"/>
          </a:p>
          <a:p>
            <a:pPr marL="109728" indent="0" fontAlgn="auto">
              <a:spcAft>
                <a:spcPts val="0"/>
              </a:spcAft>
              <a:buNone/>
            </a:pPr>
            <a:r>
              <a:rPr lang="nn-NO" sz="1600" b="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045502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9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2802192" y="560438"/>
            <a:ext cx="5884606" cy="6223819"/>
          </a:xfrm>
          <a:ln>
            <a:solidFill>
              <a:srgbClr val="0000FF"/>
            </a:solidFill>
          </a:ln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sz="1600" dirty="0"/>
              <a:t>	for (</a:t>
            </a:r>
            <a:r>
              <a:rPr lang="en-US" sz="1600" dirty="0" err="1"/>
              <a:t>i</a:t>
            </a:r>
            <a:r>
              <a:rPr lang="en-US" sz="1600" dirty="0"/>
              <a:t>=0; </a:t>
            </a:r>
            <a:r>
              <a:rPr lang="en-US" sz="1600" dirty="0" err="1"/>
              <a:t>i</a:t>
            </a:r>
            <a:r>
              <a:rPr lang="en-US" sz="1600" dirty="0"/>
              <a:t>&lt;8; </a:t>
            </a:r>
            <a:r>
              <a:rPr lang="en-US" sz="1600" dirty="0" err="1"/>
              <a:t>i</a:t>
            </a:r>
            <a:r>
              <a:rPr lang="en-US" sz="1600" dirty="0"/>
              <a:t>++)</a:t>
            </a:r>
          </a:p>
          <a:p>
            <a:pPr marL="109728" indent="0">
              <a:buNone/>
            </a:pPr>
            <a:r>
              <a:rPr lang="en-US" sz="1600" dirty="0"/>
              <a:t>	{  </a:t>
            </a:r>
          </a:p>
          <a:p>
            <a:pPr marL="109728" indent="0">
              <a:buNone/>
            </a:pPr>
            <a:r>
              <a:rPr lang="en-US" sz="1600" dirty="0"/>
              <a:t>		</a:t>
            </a:r>
            <a:r>
              <a:rPr lang="en-US" sz="1600" dirty="0" err="1"/>
              <a:t>maxAR</a:t>
            </a:r>
            <a:r>
              <a:rPr lang="en-US" sz="1600" dirty="0"/>
              <a:t>[</a:t>
            </a:r>
            <a:r>
              <a:rPr lang="en-US" sz="1600" dirty="0" err="1"/>
              <a:t>i</a:t>
            </a:r>
            <a:r>
              <a:rPr lang="en-US" sz="1600" dirty="0"/>
              <a:t>] = AR[</a:t>
            </a:r>
            <a:r>
              <a:rPr lang="en-US" sz="1600" dirty="0" err="1"/>
              <a:t>i</a:t>
            </a:r>
            <a:r>
              <a:rPr lang="en-US" sz="1600" dirty="0"/>
              <a:t>][0];</a:t>
            </a:r>
          </a:p>
          <a:p>
            <a:pPr marL="109728" indent="0">
              <a:buNone/>
            </a:pPr>
            <a:r>
              <a:rPr lang="en-US" sz="1600" dirty="0"/>
              <a:t>		</a:t>
            </a:r>
            <a:r>
              <a:rPr lang="en-US" sz="1600" dirty="0" err="1"/>
              <a:t>maxpAR</a:t>
            </a:r>
            <a:r>
              <a:rPr lang="en-US" sz="1600" dirty="0"/>
              <a:t>[</a:t>
            </a:r>
            <a:r>
              <a:rPr lang="en-US" sz="1600" dirty="0" err="1"/>
              <a:t>i</a:t>
            </a:r>
            <a:r>
              <a:rPr lang="en-US" sz="1600" dirty="0"/>
              <a:t>] = 0;</a:t>
            </a:r>
          </a:p>
          <a:p>
            <a:pPr marL="109728" indent="0">
              <a:buNone/>
            </a:pPr>
            <a:r>
              <a:rPr lang="en-US" sz="1600" dirty="0"/>
              <a:t>		</a:t>
            </a:r>
            <a:r>
              <a:rPr lang="en-US" sz="1600" dirty="0" err="1"/>
              <a:t>maxZE</a:t>
            </a:r>
            <a:r>
              <a:rPr lang="en-US" sz="1600" dirty="0"/>
              <a:t>[</a:t>
            </a:r>
            <a:r>
              <a:rPr lang="en-US" sz="1600" dirty="0" err="1"/>
              <a:t>i</a:t>
            </a:r>
            <a:r>
              <a:rPr lang="en-US" sz="1600" dirty="0"/>
              <a:t>] = ZE[</a:t>
            </a:r>
            <a:r>
              <a:rPr lang="en-US" sz="1600" dirty="0" err="1"/>
              <a:t>i</a:t>
            </a:r>
            <a:r>
              <a:rPr lang="en-US" sz="1600" dirty="0"/>
              <a:t>][0];</a:t>
            </a:r>
          </a:p>
          <a:p>
            <a:pPr marL="109728" indent="0">
              <a:buNone/>
            </a:pPr>
            <a:r>
              <a:rPr lang="en-US" sz="1600" dirty="0"/>
              <a:t>		</a:t>
            </a:r>
            <a:r>
              <a:rPr lang="en-US" sz="1600" dirty="0" err="1"/>
              <a:t>maxpZE</a:t>
            </a:r>
            <a:r>
              <a:rPr lang="en-US" sz="1600" dirty="0"/>
              <a:t>[</a:t>
            </a:r>
            <a:r>
              <a:rPr lang="en-US" sz="1600" dirty="0" err="1"/>
              <a:t>i</a:t>
            </a:r>
            <a:r>
              <a:rPr lang="en-US" sz="1600" dirty="0"/>
              <a:t>] = 0;</a:t>
            </a:r>
          </a:p>
          <a:p>
            <a:pPr marL="109728" indent="0">
              <a:buNone/>
            </a:pPr>
            <a:r>
              <a:rPr lang="en-US" sz="1600" dirty="0"/>
              <a:t>   	</a:t>
            </a:r>
            <a:r>
              <a:rPr lang="el-GR" sz="1600" dirty="0"/>
              <a:t>	</a:t>
            </a:r>
            <a:r>
              <a:rPr lang="en-US" sz="1600" dirty="0"/>
              <a:t>for (j=0; j&lt;5; </a:t>
            </a:r>
            <a:r>
              <a:rPr lang="en-US" sz="1600" dirty="0" err="1"/>
              <a:t>j++</a:t>
            </a:r>
            <a:r>
              <a:rPr lang="en-US" sz="1600" dirty="0"/>
              <a:t>)   </a:t>
            </a:r>
          </a:p>
          <a:p>
            <a:pPr marL="109728" indent="0">
              <a:buNone/>
            </a:pPr>
            <a:r>
              <a:rPr lang="en-US" sz="1600" dirty="0"/>
              <a:t>		{</a:t>
            </a:r>
          </a:p>
          <a:p>
            <a:pPr marL="109728" indent="0">
              <a:buNone/>
            </a:pPr>
            <a:r>
              <a:rPr lang="en-US" sz="1600" dirty="0"/>
              <a:t>			if (AR[</a:t>
            </a:r>
            <a:r>
              <a:rPr lang="en-US" sz="1600" dirty="0" err="1"/>
              <a:t>i</a:t>
            </a:r>
            <a:r>
              <a:rPr lang="en-US" sz="1600" dirty="0"/>
              <a:t>][j] &gt; </a:t>
            </a:r>
            <a:r>
              <a:rPr lang="en-US" sz="1600" dirty="0" err="1"/>
              <a:t>maxAR</a:t>
            </a:r>
            <a:r>
              <a:rPr lang="en-US" sz="1600" dirty="0"/>
              <a:t>[</a:t>
            </a:r>
            <a:r>
              <a:rPr lang="en-US" sz="1600" dirty="0" err="1"/>
              <a:t>i</a:t>
            </a:r>
            <a:r>
              <a:rPr lang="en-US" sz="1600" dirty="0"/>
              <a:t>])</a:t>
            </a:r>
          </a:p>
          <a:p>
            <a:pPr marL="109728" indent="0">
              <a:buNone/>
            </a:pPr>
            <a:r>
              <a:rPr lang="en-US" sz="1600" dirty="0"/>
              <a:t>			{</a:t>
            </a:r>
          </a:p>
          <a:p>
            <a:pPr marL="109728" indent="0">
              <a:buNone/>
            </a:pPr>
            <a:r>
              <a:rPr lang="en-US" sz="1600" dirty="0"/>
              <a:t>				</a:t>
            </a:r>
            <a:r>
              <a:rPr lang="en-US" sz="1600" dirty="0" err="1"/>
              <a:t>maxAR</a:t>
            </a:r>
            <a:r>
              <a:rPr lang="en-US" sz="1600" dirty="0"/>
              <a:t>[</a:t>
            </a:r>
            <a:r>
              <a:rPr lang="en-US" sz="1600" dirty="0" err="1"/>
              <a:t>i</a:t>
            </a:r>
            <a:r>
              <a:rPr lang="en-US" sz="1600" dirty="0"/>
              <a:t>] = AR[</a:t>
            </a:r>
            <a:r>
              <a:rPr lang="en-US" sz="1600" dirty="0" err="1"/>
              <a:t>i</a:t>
            </a:r>
            <a:r>
              <a:rPr lang="en-US" sz="1600" dirty="0"/>
              <a:t>][j];</a:t>
            </a:r>
          </a:p>
          <a:p>
            <a:pPr marL="109728" indent="0">
              <a:buNone/>
            </a:pPr>
            <a:r>
              <a:rPr lang="en-US" sz="1600" dirty="0"/>
              <a:t>				</a:t>
            </a:r>
            <a:r>
              <a:rPr lang="en-US" sz="1600" dirty="0" err="1"/>
              <a:t>maxpAR</a:t>
            </a:r>
            <a:r>
              <a:rPr lang="en-US" sz="1600" dirty="0"/>
              <a:t>[</a:t>
            </a:r>
            <a:r>
              <a:rPr lang="en-US" sz="1600" dirty="0" err="1"/>
              <a:t>i</a:t>
            </a:r>
            <a:r>
              <a:rPr lang="en-US" sz="1600" dirty="0"/>
              <a:t>] = j;</a:t>
            </a:r>
          </a:p>
          <a:p>
            <a:pPr marL="109728" indent="0">
              <a:buNone/>
            </a:pPr>
            <a:r>
              <a:rPr lang="en-US" sz="1600" dirty="0"/>
              <a:t>			}</a:t>
            </a:r>
          </a:p>
          <a:p>
            <a:pPr marL="109728" indent="0">
              <a:buNone/>
            </a:pPr>
            <a:r>
              <a:rPr lang="en-US" sz="1600" dirty="0"/>
              <a:t>			</a:t>
            </a:r>
          </a:p>
          <a:p>
            <a:pPr marL="109728" indent="0">
              <a:buNone/>
            </a:pPr>
            <a:r>
              <a:rPr lang="en-US" sz="1600" dirty="0"/>
              <a:t>			if (ZE[</a:t>
            </a:r>
            <a:r>
              <a:rPr lang="en-US" sz="1600" dirty="0" err="1"/>
              <a:t>i</a:t>
            </a:r>
            <a:r>
              <a:rPr lang="en-US" sz="1600" dirty="0"/>
              <a:t>][j] &gt; </a:t>
            </a:r>
            <a:r>
              <a:rPr lang="en-US" sz="1600" dirty="0" err="1"/>
              <a:t>maxZE</a:t>
            </a:r>
            <a:r>
              <a:rPr lang="en-US" sz="1600" dirty="0"/>
              <a:t>[</a:t>
            </a:r>
            <a:r>
              <a:rPr lang="en-US" sz="1600" dirty="0" err="1"/>
              <a:t>i</a:t>
            </a:r>
            <a:r>
              <a:rPr lang="en-US" sz="1600" dirty="0"/>
              <a:t>])</a:t>
            </a:r>
          </a:p>
          <a:p>
            <a:pPr marL="109728" indent="0">
              <a:buNone/>
            </a:pPr>
            <a:r>
              <a:rPr lang="en-US" sz="1600" dirty="0"/>
              <a:t>			{</a:t>
            </a:r>
          </a:p>
          <a:p>
            <a:pPr marL="109728" indent="0">
              <a:buNone/>
            </a:pPr>
            <a:r>
              <a:rPr lang="en-US" sz="1600" dirty="0"/>
              <a:t>				</a:t>
            </a:r>
            <a:r>
              <a:rPr lang="en-US" sz="1600" dirty="0" err="1"/>
              <a:t>maxZE</a:t>
            </a:r>
            <a:r>
              <a:rPr lang="en-US" sz="1600" dirty="0"/>
              <a:t>[</a:t>
            </a:r>
            <a:r>
              <a:rPr lang="en-US" sz="1600" dirty="0" err="1"/>
              <a:t>i</a:t>
            </a:r>
            <a:r>
              <a:rPr lang="en-US" sz="1600" dirty="0"/>
              <a:t>] = ZE[</a:t>
            </a:r>
            <a:r>
              <a:rPr lang="en-US" sz="1600" dirty="0" err="1"/>
              <a:t>i</a:t>
            </a:r>
            <a:r>
              <a:rPr lang="en-US" sz="1600" dirty="0"/>
              <a:t>][j];</a:t>
            </a:r>
          </a:p>
          <a:p>
            <a:pPr marL="109728" indent="0">
              <a:buNone/>
            </a:pPr>
            <a:r>
              <a:rPr lang="en-US" sz="1600" dirty="0"/>
              <a:t>				</a:t>
            </a:r>
            <a:r>
              <a:rPr lang="en-US" sz="1600" dirty="0" err="1"/>
              <a:t>maxpZE</a:t>
            </a:r>
            <a:r>
              <a:rPr lang="en-US" sz="1600" dirty="0"/>
              <a:t>[</a:t>
            </a:r>
            <a:r>
              <a:rPr lang="en-US" sz="1600" dirty="0" err="1"/>
              <a:t>i</a:t>
            </a:r>
            <a:r>
              <a:rPr lang="en-US" sz="1600" dirty="0"/>
              <a:t>] = j;</a:t>
            </a:r>
          </a:p>
          <a:p>
            <a:pPr marL="109728" indent="0">
              <a:buNone/>
            </a:pPr>
            <a:r>
              <a:rPr lang="en-US" sz="1600" dirty="0"/>
              <a:t>			}</a:t>
            </a:r>
          </a:p>
          <a:p>
            <a:pPr marL="109728" indent="0">
              <a:buNone/>
            </a:pPr>
            <a:r>
              <a:rPr lang="en-US" sz="1600" dirty="0"/>
              <a:t>		}</a:t>
            </a:r>
          </a:p>
          <a:p>
            <a:pPr marL="109728" indent="0">
              <a:buNone/>
            </a:pPr>
            <a:r>
              <a:rPr lang="en-US" sz="1600" dirty="0"/>
              <a:t>		total[</a:t>
            </a:r>
            <a:r>
              <a:rPr lang="en-US" sz="1600" dirty="0" err="1"/>
              <a:t>i</a:t>
            </a:r>
            <a:r>
              <a:rPr lang="en-US" sz="1600" dirty="0"/>
              <a:t>] = </a:t>
            </a:r>
            <a:r>
              <a:rPr lang="en-US" sz="1600" dirty="0" err="1"/>
              <a:t>maxAR</a:t>
            </a:r>
            <a:r>
              <a:rPr lang="en-US" sz="1600" dirty="0"/>
              <a:t>[</a:t>
            </a:r>
            <a:r>
              <a:rPr lang="en-US" sz="1600" dirty="0" err="1"/>
              <a:t>i</a:t>
            </a:r>
            <a:r>
              <a:rPr lang="en-US" sz="1600" dirty="0"/>
              <a:t>] + </a:t>
            </a:r>
            <a:r>
              <a:rPr lang="en-US" sz="1600" dirty="0" err="1"/>
              <a:t>maxZE</a:t>
            </a:r>
            <a:r>
              <a:rPr lang="en-US" sz="1600" dirty="0"/>
              <a:t>[</a:t>
            </a:r>
            <a:r>
              <a:rPr lang="en-US" sz="1600" dirty="0" err="1"/>
              <a:t>i</a:t>
            </a:r>
            <a:r>
              <a:rPr lang="en-US" sz="1600" dirty="0"/>
              <a:t>];</a:t>
            </a:r>
          </a:p>
          <a:p>
            <a:pPr marL="109728" indent="0">
              <a:buNone/>
            </a:pPr>
            <a:r>
              <a:rPr lang="en-US" sz="1600" dirty="0"/>
              <a:t>	}</a:t>
            </a:r>
          </a:p>
          <a:p>
            <a:pPr marL="109728" indent="0">
              <a:buNone/>
            </a:pPr>
            <a:r>
              <a:rPr lang="en-US" sz="1600" dirty="0"/>
              <a:t>	</a:t>
            </a:r>
          </a:p>
          <a:p>
            <a:pPr marL="109728" indent="0">
              <a:buNone/>
            </a:pPr>
            <a:r>
              <a:rPr lang="en-US" sz="1600" dirty="0"/>
              <a:t>	</a:t>
            </a:r>
          </a:p>
        </p:txBody>
      </p:sp>
      <p:sp>
        <p:nvSpPr>
          <p:cNvPr id="311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/*</a:t>
            </a:r>
            <a:r>
              <a:rPr lang="el-GR" dirty="0">
                <a:solidFill>
                  <a:srgbClr val="FF0000"/>
                </a:solidFill>
              </a:rPr>
              <a:t>Λύση</a:t>
            </a:r>
            <a:r>
              <a:rPr lang="en-US" dirty="0">
                <a:solidFill>
                  <a:srgbClr val="FF0000"/>
                </a:solidFill>
              </a:rPr>
              <a:t> (II)*/</a:t>
            </a:r>
            <a:endParaRPr lang="en-GB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6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65FCC-0DE1-44DE-9663-442252BC9017}" type="slidenum">
              <a:rPr lang="en-GB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55669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9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76199" y="1066800"/>
            <a:ext cx="4717027" cy="4036142"/>
          </a:xfrm>
          <a:ln>
            <a:solidFill>
              <a:srgbClr val="0000FF"/>
            </a:solidFill>
          </a:ln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sz="1600" dirty="0"/>
              <a:t>for (</a:t>
            </a:r>
            <a:r>
              <a:rPr lang="en-US" sz="1600" dirty="0" err="1"/>
              <a:t>i</a:t>
            </a:r>
            <a:r>
              <a:rPr lang="en-US" sz="1600" dirty="0"/>
              <a:t>=1; </a:t>
            </a:r>
            <a:r>
              <a:rPr lang="en-US" sz="1600" dirty="0" err="1"/>
              <a:t>i</a:t>
            </a:r>
            <a:r>
              <a:rPr lang="en-US" sz="1600" dirty="0"/>
              <a:t>&lt;8; </a:t>
            </a:r>
            <a:r>
              <a:rPr lang="en-US" sz="1600" dirty="0" err="1"/>
              <a:t>i</a:t>
            </a:r>
            <a:r>
              <a:rPr lang="en-US" sz="1600" dirty="0"/>
              <a:t>++)</a:t>
            </a:r>
          </a:p>
          <a:p>
            <a:pPr marL="109728" indent="0">
              <a:buNone/>
            </a:pPr>
            <a:r>
              <a:rPr lang="en-US" sz="1600" dirty="0"/>
              <a:t>{</a:t>
            </a:r>
          </a:p>
          <a:p>
            <a:pPr marL="109728" indent="0">
              <a:buNone/>
            </a:pPr>
            <a:r>
              <a:rPr lang="el-GR" sz="1600" dirty="0"/>
              <a:t>	</a:t>
            </a:r>
            <a:r>
              <a:rPr lang="en-US" sz="1600" dirty="0"/>
              <a:t>for (j=7; j&gt;=</a:t>
            </a:r>
            <a:r>
              <a:rPr lang="en-US" sz="1600" dirty="0" err="1"/>
              <a:t>i</a:t>
            </a:r>
            <a:r>
              <a:rPr lang="en-US" sz="1600" dirty="0"/>
              <a:t>; j--)</a:t>
            </a:r>
          </a:p>
          <a:p>
            <a:pPr marL="109728" indent="0">
              <a:buNone/>
            </a:pPr>
            <a:r>
              <a:rPr lang="el-GR" sz="1600" dirty="0"/>
              <a:t>	</a:t>
            </a:r>
            <a:r>
              <a:rPr lang="en-US" sz="1600" dirty="0"/>
              <a:t>{</a:t>
            </a:r>
          </a:p>
          <a:p>
            <a:pPr marL="109728" indent="0">
              <a:buNone/>
            </a:pPr>
            <a:r>
              <a:rPr lang="en-US" sz="1600" dirty="0"/>
              <a:t>		if (total[j-1] &lt; total [j])</a:t>
            </a:r>
          </a:p>
          <a:p>
            <a:pPr marL="109728" indent="0">
              <a:buNone/>
            </a:pPr>
            <a:r>
              <a:rPr lang="en-US" sz="1600" dirty="0"/>
              <a:t>		{</a:t>
            </a:r>
          </a:p>
          <a:p>
            <a:pPr marL="109728" indent="0">
              <a:buNone/>
            </a:pPr>
            <a:r>
              <a:rPr lang="en-US" sz="1600" dirty="0"/>
              <a:t>			temp = total[j];</a:t>
            </a:r>
          </a:p>
          <a:p>
            <a:pPr marL="109728" indent="0">
              <a:buNone/>
            </a:pPr>
            <a:r>
              <a:rPr lang="en-US" sz="1600" dirty="0"/>
              <a:t>			total[j] = total[j-1];</a:t>
            </a:r>
          </a:p>
          <a:p>
            <a:pPr marL="109728" indent="0">
              <a:buNone/>
            </a:pPr>
            <a:r>
              <a:rPr lang="en-US" sz="1600" dirty="0"/>
              <a:t>			total[j-1] = temp;</a:t>
            </a:r>
            <a:endParaRPr lang="el-GR" sz="1600" dirty="0"/>
          </a:p>
          <a:p>
            <a:pPr marL="109728" indent="0">
              <a:buNone/>
            </a:pPr>
            <a:endParaRPr lang="el-GR" sz="1600" dirty="0"/>
          </a:p>
          <a:p>
            <a:pPr marL="109728" indent="0">
              <a:buNone/>
            </a:pPr>
            <a:r>
              <a:rPr lang="el-GR" sz="1600" dirty="0"/>
              <a:t>			</a:t>
            </a:r>
            <a:r>
              <a:rPr lang="en-US" sz="1600" dirty="0"/>
              <a:t>/* */</a:t>
            </a:r>
          </a:p>
          <a:p>
            <a:pPr marL="109728" indent="0">
              <a:buNone/>
            </a:pPr>
            <a:r>
              <a:rPr lang="en-US" sz="1600" dirty="0"/>
              <a:t>		}</a:t>
            </a:r>
          </a:p>
          <a:p>
            <a:pPr marL="109728" indent="0">
              <a:buNone/>
            </a:pPr>
            <a:r>
              <a:rPr lang="en-US" sz="1600" dirty="0"/>
              <a:t>	}</a:t>
            </a:r>
          </a:p>
          <a:p>
            <a:pPr marL="109728" indent="0">
              <a:buNone/>
            </a:pPr>
            <a:r>
              <a:rPr lang="en-US" sz="1600" dirty="0"/>
              <a:t>}</a:t>
            </a:r>
          </a:p>
        </p:txBody>
      </p:sp>
      <p:sp>
        <p:nvSpPr>
          <p:cNvPr id="311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Λύση (ΙΙΙ)</a:t>
            </a:r>
            <a:endParaRPr lang="en-GB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6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65FCC-0DE1-44DE-9663-442252BC9017}" type="slidenum">
              <a:rPr lang="en-GB"/>
              <a:pPr/>
              <a:t>6</a:t>
            </a:fld>
            <a:endParaRPr lang="en-GB"/>
          </a:p>
        </p:txBody>
      </p:sp>
      <p:grpSp>
        <p:nvGrpSpPr>
          <p:cNvPr id="9" name="Ομάδα 8"/>
          <p:cNvGrpSpPr/>
          <p:nvPr/>
        </p:nvGrpSpPr>
        <p:grpSpPr>
          <a:xfrm>
            <a:off x="3333135" y="668593"/>
            <a:ext cx="4820267" cy="5997677"/>
            <a:chOff x="3333135" y="668593"/>
            <a:chExt cx="4820267" cy="5997677"/>
          </a:xfrm>
        </p:grpSpPr>
        <p:sp>
          <p:nvSpPr>
            <p:cNvPr id="8" name="Rectangle 3" descr="Rectangle: Click to edit Master text styles&#10;Second level&#10;Third level&#10;Fourth level&#10;Fifth level"/>
            <p:cNvSpPr txBox="1">
              <a:spLocks noChangeArrowheads="1"/>
            </p:cNvSpPr>
            <p:nvPr/>
          </p:nvSpPr>
          <p:spPr>
            <a:xfrm>
              <a:off x="5174227" y="668593"/>
              <a:ext cx="2979175" cy="5997677"/>
            </a:xfrm>
            <a:prstGeom prst="rect">
              <a:avLst/>
            </a:prstGeom>
            <a:ln>
              <a:solidFill>
                <a:srgbClr val="0000FF"/>
              </a:solidFill>
            </a:ln>
          </p:spPr>
          <p:txBody>
            <a:bodyPr vert="horz">
              <a:noAutofit/>
            </a:bodyPr>
            <a:lstStyle>
              <a:lvl1pPr marL="365760" indent="-256032" algn="l" rtl="0" eaLnBrk="1" latinLnBrk="0" hangingPunct="1">
                <a:spcBef>
                  <a:spcPts val="300"/>
                </a:spcBef>
                <a:buClr>
                  <a:schemeClr val="accent3"/>
                </a:buClr>
                <a:buFont typeface="Georgia"/>
                <a:buChar char="•"/>
                <a:defRPr kumimoji="0"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58368" indent="-246888" algn="l" rtl="0" eaLnBrk="1" latinLnBrk="0" hangingPunct="1">
                <a:spcBef>
                  <a:spcPts val="300"/>
                </a:spcBef>
                <a:buClr>
                  <a:schemeClr val="accent2"/>
                </a:buClr>
                <a:buFont typeface="Georgia"/>
                <a:buChar char="▫"/>
                <a:defRPr kumimoji="0" sz="2600" kern="120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2pPr>
              <a:lvl3pPr marL="923544" indent="-219456" algn="l" rtl="0" eaLnBrk="1" latinLnBrk="0" hangingPunct="1">
                <a:spcBef>
                  <a:spcPts val="300"/>
                </a:spcBef>
                <a:buClr>
                  <a:schemeClr val="accent1"/>
                </a:buClr>
                <a:buFont typeface="Wingdings 2"/>
                <a:buChar char=""/>
                <a:defRPr kumimoji="0" sz="240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3pPr>
              <a:lvl4pPr marL="1179576" indent="-201168" algn="l" rtl="0" eaLnBrk="1" latinLnBrk="0" hangingPunct="1">
                <a:spcBef>
                  <a:spcPts val="300"/>
                </a:spcBef>
                <a:buClr>
                  <a:schemeClr val="accent1"/>
                </a:buClr>
                <a:buFont typeface="Wingdings 2"/>
                <a:buChar char=""/>
                <a:defRPr kumimoji="0" sz="220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4pPr>
              <a:lvl5pPr marL="1389888" indent="-182880" algn="l" rtl="0" eaLnBrk="1" latinLnBrk="0" hangingPunct="1">
                <a:spcBef>
                  <a:spcPts val="300"/>
                </a:spcBef>
                <a:buClr>
                  <a:schemeClr val="accent3"/>
                </a:buClr>
                <a:buFont typeface="Georgia"/>
                <a:buChar char="▫"/>
                <a:defRPr kumimoji="0" sz="2000" kern="1200">
                  <a:solidFill>
                    <a:schemeClr val="accent3"/>
                  </a:solidFill>
                  <a:latin typeface="+mn-lt"/>
                  <a:ea typeface="+mn-ea"/>
                  <a:cs typeface="+mn-cs"/>
                </a:defRPr>
              </a:lvl5pPr>
              <a:lvl6pPr marL="1609344" indent="-182880" algn="l" rtl="0" eaLnBrk="1" latinLnBrk="0" hangingPunct="1">
                <a:spcBef>
                  <a:spcPts val="300"/>
                </a:spcBef>
                <a:buClr>
                  <a:schemeClr val="accent3"/>
                </a:buClr>
                <a:buFont typeface="Georgia"/>
                <a:buChar char="▫"/>
                <a:defRPr kumimoji="0" sz="1800" kern="1200">
                  <a:solidFill>
                    <a:schemeClr val="accent3"/>
                  </a:solidFill>
                  <a:latin typeface="+mn-lt"/>
                  <a:ea typeface="+mn-ea"/>
                  <a:cs typeface="+mn-cs"/>
                </a:defRPr>
              </a:lvl6pPr>
              <a:lvl7pPr marL="1828800" indent="-182880" algn="l" rtl="0" eaLnBrk="1" latinLnBrk="0" hangingPunct="1">
                <a:spcBef>
                  <a:spcPts val="300"/>
                </a:spcBef>
                <a:buClr>
                  <a:schemeClr val="accent3"/>
                </a:buClr>
                <a:buFont typeface="Georgia"/>
                <a:buChar char="▫"/>
                <a:defRPr kumimoji="0" sz="1600" kern="1200">
                  <a:solidFill>
                    <a:schemeClr val="accent3"/>
                  </a:solidFill>
                  <a:latin typeface="+mn-lt"/>
                  <a:ea typeface="+mn-ea"/>
                  <a:cs typeface="+mn-cs"/>
                </a:defRPr>
              </a:lvl7pPr>
              <a:lvl8pPr marL="2029968" indent="-182880" algn="l" rtl="0" eaLnBrk="1" latinLnBrk="0" hangingPunct="1">
                <a:spcBef>
                  <a:spcPts val="300"/>
                </a:spcBef>
                <a:buClr>
                  <a:schemeClr val="accent3"/>
                </a:buClr>
                <a:buFont typeface="Georgia"/>
                <a:buChar char="◦"/>
                <a:defRPr kumimoji="0" sz="1500" kern="1200">
                  <a:solidFill>
                    <a:schemeClr val="accent3"/>
                  </a:solidFill>
                  <a:latin typeface="+mn-lt"/>
                  <a:ea typeface="+mn-ea"/>
                  <a:cs typeface="+mn-cs"/>
                </a:defRPr>
              </a:lvl8pPr>
              <a:lvl9pPr marL="2240280" indent="-182880" algn="l" rtl="0" eaLnBrk="1" latinLnBrk="0" hangingPunct="1">
                <a:spcBef>
                  <a:spcPts val="300"/>
                </a:spcBef>
                <a:buClr>
                  <a:schemeClr val="accent3"/>
                </a:buClr>
                <a:buFont typeface="Georgia"/>
                <a:buChar char="◦"/>
                <a:defRPr kumimoji="0" sz="1400" kern="1200" baseline="0">
                  <a:solidFill>
                    <a:schemeClr val="accent3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09728" indent="0" fontAlgn="auto">
                <a:spcAft>
                  <a:spcPts val="0"/>
                </a:spcAft>
                <a:buFont typeface="Georgia"/>
                <a:buNone/>
              </a:pPr>
              <a:r>
                <a:rPr lang="en-US" sz="1600" b="0" dirty="0"/>
                <a:t>temp = A[j];</a:t>
              </a:r>
            </a:p>
            <a:p>
              <a:pPr marL="109728" indent="0" fontAlgn="auto">
                <a:spcAft>
                  <a:spcPts val="0"/>
                </a:spcAft>
                <a:buFont typeface="Georgia"/>
                <a:buNone/>
              </a:pPr>
              <a:r>
                <a:rPr lang="en-US" sz="1600" b="0" dirty="0"/>
                <a:t>A[j] = A[j-1];</a:t>
              </a:r>
            </a:p>
            <a:p>
              <a:pPr marL="109728" indent="0" fontAlgn="auto">
                <a:spcAft>
                  <a:spcPts val="0"/>
                </a:spcAft>
                <a:buFont typeface="Georgia"/>
                <a:buNone/>
              </a:pPr>
              <a:r>
                <a:rPr lang="en-US" sz="1600" b="0" dirty="0"/>
                <a:t>A[j-1] = temp;</a:t>
              </a:r>
            </a:p>
            <a:p>
              <a:pPr marL="109728" indent="0" fontAlgn="auto">
                <a:spcAft>
                  <a:spcPts val="0"/>
                </a:spcAft>
                <a:buFont typeface="Georgia"/>
                <a:buNone/>
              </a:pPr>
              <a:endParaRPr lang="en-US" sz="1600" b="0" dirty="0"/>
            </a:p>
            <a:p>
              <a:pPr marL="109728" indent="0" fontAlgn="auto">
                <a:spcAft>
                  <a:spcPts val="0"/>
                </a:spcAft>
                <a:buFont typeface="Georgia"/>
                <a:buNone/>
              </a:pPr>
              <a:endParaRPr lang="el-GR" sz="1600" b="0" dirty="0"/>
            </a:p>
            <a:p>
              <a:pPr marL="109728" indent="0" fontAlgn="auto">
                <a:spcAft>
                  <a:spcPts val="0"/>
                </a:spcAft>
                <a:buFont typeface="Georgia"/>
                <a:buNone/>
              </a:pPr>
              <a:r>
                <a:rPr lang="en-US" sz="1600" b="0" dirty="0"/>
                <a:t>temp = </a:t>
              </a:r>
              <a:r>
                <a:rPr lang="en-US" sz="1600" b="0" dirty="0" err="1"/>
                <a:t>maxAR</a:t>
              </a:r>
              <a:r>
                <a:rPr lang="en-US" sz="1600" b="0" dirty="0"/>
                <a:t>[j];</a:t>
              </a:r>
            </a:p>
            <a:p>
              <a:pPr marL="109728" indent="0" fontAlgn="auto">
                <a:spcAft>
                  <a:spcPts val="0"/>
                </a:spcAft>
                <a:buFont typeface="Georgia"/>
                <a:buNone/>
              </a:pPr>
              <a:r>
                <a:rPr lang="en-US" sz="1600" b="0" dirty="0" err="1"/>
                <a:t>maxAR</a:t>
              </a:r>
              <a:r>
                <a:rPr lang="en-US" sz="1600" b="0" dirty="0"/>
                <a:t>[j] = </a:t>
              </a:r>
              <a:r>
                <a:rPr lang="en-US" sz="1600" b="0" dirty="0" err="1"/>
                <a:t>maxAR</a:t>
              </a:r>
              <a:r>
                <a:rPr lang="en-US" sz="1600" b="0" dirty="0"/>
                <a:t>[j-1];	</a:t>
              </a:r>
              <a:endParaRPr lang="el-GR" sz="1600" b="0" dirty="0"/>
            </a:p>
            <a:p>
              <a:pPr marL="109728" indent="0" fontAlgn="auto">
                <a:spcAft>
                  <a:spcPts val="0"/>
                </a:spcAft>
                <a:buFont typeface="Georgia"/>
                <a:buNone/>
              </a:pPr>
              <a:r>
                <a:rPr lang="en-US" sz="1600" b="0" dirty="0" err="1"/>
                <a:t>maxAR</a:t>
              </a:r>
              <a:r>
                <a:rPr lang="en-US" sz="1600" b="0" dirty="0"/>
                <a:t>[j-1] = temp;</a:t>
              </a:r>
            </a:p>
            <a:p>
              <a:pPr marL="109728" indent="0" fontAlgn="auto">
                <a:spcAft>
                  <a:spcPts val="0"/>
                </a:spcAft>
                <a:buFont typeface="Georgia"/>
                <a:buNone/>
              </a:pPr>
              <a:r>
                <a:rPr lang="en-US" sz="1600" b="0" dirty="0"/>
                <a:t>		</a:t>
              </a:r>
            </a:p>
            <a:p>
              <a:pPr marL="109728" indent="0" fontAlgn="auto">
                <a:spcAft>
                  <a:spcPts val="0"/>
                </a:spcAft>
                <a:buFont typeface="Georgia"/>
                <a:buNone/>
              </a:pPr>
              <a:r>
                <a:rPr lang="en-US" sz="1600" b="0" dirty="0"/>
                <a:t>temp = </a:t>
              </a:r>
              <a:r>
                <a:rPr lang="en-US" sz="1600" b="0" dirty="0" err="1"/>
                <a:t>maxpAR</a:t>
              </a:r>
              <a:r>
                <a:rPr lang="en-US" sz="1600" b="0" dirty="0"/>
                <a:t>[j];</a:t>
              </a:r>
            </a:p>
            <a:p>
              <a:pPr marL="109728" indent="0" fontAlgn="auto">
                <a:spcAft>
                  <a:spcPts val="0"/>
                </a:spcAft>
                <a:buFont typeface="Georgia"/>
                <a:buNone/>
              </a:pPr>
              <a:r>
                <a:rPr lang="en-US" sz="1600" b="0" dirty="0" err="1"/>
                <a:t>maxpAR</a:t>
              </a:r>
              <a:r>
                <a:rPr lang="en-US" sz="1600" b="0" dirty="0"/>
                <a:t>[j] = </a:t>
              </a:r>
              <a:r>
                <a:rPr lang="en-US" sz="1600" b="0" dirty="0" err="1"/>
                <a:t>maxpAR</a:t>
              </a:r>
              <a:r>
                <a:rPr lang="en-US" sz="1600" b="0" dirty="0"/>
                <a:t>[j-1];</a:t>
              </a:r>
            </a:p>
            <a:p>
              <a:pPr marL="109728" indent="0" fontAlgn="auto">
                <a:spcAft>
                  <a:spcPts val="0"/>
                </a:spcAft>
                <a:buFont typeface="Georgia"/>
                <a:buNone/>
              </a:pPr>
              <a:r>
                <a:rPr lang="en-US" sz="1600" b="0" dirty="0" err="1"/>
                <a:t>maxpAR</a:t>
              </a:r>
              <a:r>
                <a:rPr lang="en-US" sz="1600" b="0" dirty="0"/>
                <a:t>[j-1] = temp;</a:t>
              </a:r>
            </a:p>
            <a:p>
              <a:pPr marL="109728" indent="0" fontAlgn="auto">
                <a:spcAft>
                  <a:spcPts val="0"/>
                </a:spcAft>
                <a:buFont typeface="Georgia"/>
                <a:buNone/>
              </a:pPr>
              <a:endParaRPr lang="en-US" sz="1600" b="0" dirty="0"/>
            </a:p>
            <a:p>
              <a:pPr marL="109728" indent="0" fontAlgn="auto">
                <a:spcAft>
                  <a:spcPts val="0"/>
                </a:spcAft>
                <a:buFont typeface="Georgia"/>
                <a:buNone/>
              </a:pPr>
              <a:endParaRPr lang="en-US" sz="1600" b="0" dirty="0"/>
            </a:p>
            <a:p>
              <a:pPr marL="109728" indent="0" fontAlgn="auto">
                <a:spcAft>
                  <a:spcPts val="0"/>
                </a:spcAft>
                <a:buFont typeface="Georgia"/>
                <a:buNone/>
              </a:pPr>
              <a:r>
                <a:rPr lang="en-US" sz="1600" b="0" dirty="0"/>
                <a:t>temp = </a:t>
              </a:r>
              <a:r>
                <a:rPr lang="en-US" sz="1600" b="0" dirty="0" err="1"/>
                <a:t>maxZE</a:t>
              </a:r>
              <a:r>
                <a:rPr lang="en-US" sz="1600" b="0" dirty="0"/>
                <a:t>[j];</a:t>
              </a:r>
            </a:p>
            <a:p>
              <a:pPr marL="109728" indent="0" fontAlgn="auto">
                <a:spcAft>
                  <a:spcPts val="0"/>
                </a:spcAft>
                <a:buFont typeface="Georgia"/>
                <a:buNone/>
              </a:pPr>
              <a:r>
                <a:rPr lang="en-US" sz="1600" b="0" dirty="0" err="1"/>
                <a:t>maxZE</a:t>
              </a:r>
              <a:r>
                <a:rPr lang="en-US" sz="1600" b="0" dirty="0"/>
                <a:t>[j] = </a:t>
              </a:r>
              <a:r>
                <a:rPr lang="en-US" sz="1600" b="0" dirty="0" err="1"/>
                <a:t>maxZE</a:t>
              </a:r>
              <a:r>
                <a:rPr lang="en-US" sz="1600" b="0" dirty="0"/>
                <a:t>[j-1];</a:t>
              </a:r>
            </a:p>
            <a:p>
              <a:pPr marL="109728" indent="0" fontAlgn="auto">
                <a:spcAft>
                  <a:spcPts val="0"/>
                </a:spcAft>
                <a:buFont typeface="Georgia"/>
                <a:buNone/>
              </a:pPr>
              <a:r>
                <a:rPr lang="en-US" sz="1600" b="0" dirty="0" err="1"/>
                <a:t>maxZE</a:t>
              </a:r>
              <a:r>
                <a:rPr lang="en-US" sz="1600" b="0" dirty="0"/>
                <a:t>[j-1] = temp;</a:t>
              </a:r>
            </a:p>
            <a:p>
              <a:pPr marL="109728" indent="0" fontAlgn="auto">
                <a:spcAft>
                  <a:spcPts val="0"/>
                </a:spcAft>
                <a:buFont typeface="Georgia"/>
                <a:buNone/>
              </a:pPr>
              <a:r>
                <a:rPr lang="en-US" sz="1600" b="0" dirty="0"/>
                <a:t>			</a:t>
              </a:r>
            </a:p>
            <a:p>
              <a:pPr marL="109728" indent="0" fontAlgn="auto">
                <a:spcAft>
                  <a:spcPts val="0"/>
                </a:spcAft>
                <a:buFont typeface="Georgia"/>
                <a:buNone/>
              </a:pPr>
              <a:r>
                <a:rPr lang="en-US" sz="1600" b="0" dirty="0"/>
                <a:t>temp = </a:t>
              </a:r>
              <a:r>
                <a:rPr lang="en-US" sz="1600" b="0" dirty="0" err="1"/>
                <a:t>maxpZE</a:t>
              </a:r>
              <a:r>
                <a:rPr lang="en-US" sz="1600" b="0" dirty="0"/>
                <a:t>[j];</a:t>
              </a:r>
            </a:p>
            <a:p>
              <a:pPr marL="109728" indent="0" fontAlgn="auto">
                <a:spcAft>
                  <a:spcPts val="0"/>
                </a:spcAft>
                <a:buFont typeface="Georgia"/>
                <a:buNone/>
              </a:pPr>
              <a:r>
                <a:rPr lang="en-US" sz="1600" b="0" dirty="0" err="1"/>
                <a:t>maxpZE</a:t>
              </a:r>
              <a:r>
                <a:rPr lang="en-US" sz="1600" b="0" dirty="0"/>
                <a:t>[j] = </a:t>
              </a:r>
              <a:r>
                <a:rPr lang="en-US" sz="1600" b="0" dirty="0" err="1"/>
                <a:t>maxpZE</a:t>
              </a:r>
              <a:r>
                <a:rPr lang="en-US" sz="1600" b="0" dirty="0"/>
                <a:t>[j-1];</a:t>
              </a:r>
            </a:p>
            <a:p>
              <a:pPr marL="109728" indent="0" fontAlgn="auto">
                <a:spcAft>
                  <a:spcPts val="0"/>
                </a:spcAft>
                <a:buFont typeface="Georgia"/>
                <a:buNone/>
              </a:pPr>
              <a:r>
                <a:rPr lang="en-US" sz="1600" b="0" dirty="0" err="1"/>
                <a:t>maxpZE</a:t>
              </a:r>
              <a:r>
                <a:rPr lang="en-US" sz="1600" b="0" dirty="0"/>
                <a:t>[j-1] = temp;				</a:t>
              </a:r>
            </a:p>
          </p:txBody>
        </p:sp>
        <p:sp>
          <p:nvSpPr>
            <p:cNvPr id="3" name="Αριστερό άγκιστρο 2"/>
            <p:cNvSpPr/>
            <p:nvPr/>
          </p:nvSpPr>
          <p:spPr>
            <a:xfrm>
              <a:off x="4144297" y="668593"/>
              <a:ext cx="1029931" cy="5997677"/>
            </a:xfrm>
            <a:prstGeom prst="leftBrace">
              <a:avLst>
                <a:gd name="adj1" fmla="val 99980"/>
                <a:gd name="adj2" fmla="val 56886"/>
              </a:avLst>
            </a:prstGeom>
            <a:ln/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 dirty="0"/>
            </a:p>
          </p:txBody>
        </p:sp>
        <p:cxnSp>
          <p:nvCxnSpPr>
            <p:cNvPr id="5" name="Ευθύγραμμο βέλος σύνδεσης 4"/>
            <p:cNvCxnSpPr>
              <a:stCxn id="3" idx="1"/>
            </p:cNvCxnSpPr>
            <p:nvPr/>
          </p:nvCxnSpPr>
          <p:spPr>
            <a:xfrm flipH="1" flipV="1">
              <a:off x="3333135" y="4070555"/>
              <a:ext cx="811162" cy="9877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92159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9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76199" y="1066801"/>
            <a:ext cx="8860537" cy="2295832"/>
          </a:xfrm>
          <a:ln>
            <a:solidFill>
              <a:srgbClr val="0000FF"/>
            </a:solidFill>
          </a:ln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l-GR" sz="1600" dirty="0"/>
              <a:t>	</a:t>
            </a:r>
            <a:r>
              <a:rPr lang="en-US" sz="1600" dirty="0"/>
              <a:t>for (</a:t>
            </a:r>
            <a:r>
              <a:rPr lang="en-US" sz="1600" dirty="0" err="1"/>
              <a:t>i</a:t>
            </a:r>
            <a:r>
              <a:rPr lang="en-US" sz="1600" dirty="0"/>
              <a:t>=0; </a:t>
            </a:r>
            <a:r>
              <a:rPr lang="en-US" sz="1600" dirty="0" err="1"/>
              <a:t>i</a:t>
            </a:r>
            <a:r>
              <a:rPr lang="en-US" sz="1600" dirty="0"/>
              <a:t>&lt;8; </a:t>
            </a:r>
            <a:r>
              <a:rPr lang="en-US" sz="1600" dirty="0" err="1"/>
              <a:t>i</a:t>
            </a:r>
            <a:r>
              <a:rPr lang="en-US" sz="1600" dirty="0"/>
              <a:t>++)</a:t>
            </a:r>
          </a:p>
          <a:p>
            <a:pPr marL="109728" indent="0">
              <a:buNone/>
            </a:pPr>
            <a:r>
              <a:rPr lang="el-GR" sz="1600" dirty="0"/>
              <a:t>	</a:t>
            </a:r>
            <a:r>
              <a:rPr lang="en-US" sz="1600" dirty="0"/>
              <a:t>{</a:t>
            </a:r>
          </a:p>
          <a:p>
            <a:pPr marL="109728" indent="0">
              <a:buNone/>
            </a:pPr>
            <a:r>
              <a:rPr lang="el-GR" sz="1600" dirty="0"/>
              <a:t>		</a:t>
            </a:r>
            <a:r>
              <a:rPr lang="en-US" sz="1600" dirty="0" err="1"/>
              <a:t>printf</a:t>
            </a:r>
            <a:r>
              <a:rPr lang="en-US" sz="1600" dirty="0"/>
              <a:t>("</a:t>
            </a:r>
            <a:r>
              <a:rPr lang="en-US" sz="1600" dirty="0" err="1"/>
              <a:t>Athlitis</a:t>
            </a:r>
            <a:r>
              <a:rPr lang="en-US" sz="1600" dirty="0"/>
              <a:t>:%3i  Arase:%3i(%1i)  </a:t>
            </a:r>
            <a:r>
              <a:rPr lang="en-US" sz="1600" dirty="0" err="1"/>
              <a:t>Zete</a:t>
            </a:r>
            <a:r>
              <a:rPr lang="en-US" sz="1600" dirty="0"/>
              <a:t>:%3i(%1i)  </a:t>
            </a:r>
            <a:r>
              <a:rPr lang="en-US" sz="1600" dirty="0" err="1"/>
              <a:t>Synolo</a:t>
            </a:r>
            <a:r>
              <a:rPr lang="en-US" sz="1600" dirty="0"/>
              <a:t>:%3i\n", </a:t>
            </a:r>
            <a:r>
              <a:rPr lang="el-GR" sz="1600" dirty="0"/>
              <a:t>				</a:t>
            </a:r>
            <a:r>
              <a:rPr lang="en-US" sz="1600" dirty="0"/>
              <a:t>A[</a:t>
            </a:r>
            <a:r>
              <a:rPr lang="en-US" sz="1600" dirty="0" err="1"/>
              <a:t>i</a:t>
            </a:r>
            <a:r>
              <a:rPr lang="en-US" sz="1600" dirty="0"/>
              <a:t>], </a:t>
            </a:r>
            <a:r>
              <a:rPr lang="en-US" sz="1600" dirty="0" err="1"/>
              <a:t>maxAR</a:t>
            </a:r>
            <a:r>
              <a:rPr lang="en-US" sz="1600" dirty="0"/>
              <a:t>[</a:t>
            </a:r>
            <a:r>
              <a:rPr lang="en-US" sz="1600" dirty="0" err="1"/>
              <a:t>i</a:t>
            </a:r>
            <a:r>
              <a:rPr lang="en-US" sz="1600" dirty="0"/>
              <a:t>], </a:t>
            </a:r>
            <a:r>
              <a:rPr lang="en-US" sz="1600" dirty="0" err="1"/>
              <a:t>maxpAR</a:t>
            </a:r>
            <a:r>
              <a:rPr lang="en-US" sz="1600" dirty="0"/>
              <a:t>[</a:t>
            </a:r>
            <a:r>
              <a:rPr lang="en-US" sz="1600" dirty="0" err="1"/>
              <a:t>i</a:t>
            </a:r>
            <a:r>
              <a:rPr lang="en-US" sz="1600" dirty="0"/>
              <a:t>]+1, </a:t>
            </a:r>
            <a:r>
              <a:rPr lang="en-US" sz="1600" dirty="0" err="1"/>
              <a:t>maxZE</a:t>
            </a:r>
            <a:r>
              <a:rPr lang="en-US" sz="1600" dirty="0"/>
              <a:t>[</a:t>
            </a:r>
            <a:r>
              <a:rPr lang="en-US" sz="1600" dirty="0" err="1"/>
              <a:t>i</a:t>
            </a:r>
            <a:r>
              <a:rPr lang="en-US" sz="1600" dirty="0"/>
              <a:t>], </a:t>
            </a:r>
            <a:r>
              <a:rPr lang="en-US" sz="1600" dirty="0" err="1"/>
              <a:t>maxpZE</a:t>
            </a:r>
            <a:r>
              <a:rPr lang="en-US" sz="1600" dirty="0"/>
              <a:t>[</a:t>
            </a:r>
            <a:r>
              <a:rPr lang="en-US" sz="1600" dirty="0" err="1"/>
              <a:t>i</a:t>
            </a:r>
            <a:r>
              <a:rPr lang="en-US" sz="1600" dirty="0"/>
              <a:t>]+1, total[</a:t>
            </a:r>
            <a:r>
              <a:rPr lang="en-US" sz="1600" dirty="0" err="1"/>
              <a:t>i</a:t>
            </a:r>
            <a:r>
              <a:rPr lang="en-US" sz="1600" dirty="0"/>
              <a:t>]);</a:t>
            </a:r>
          </a:p>
          <a:p>
            <a:pPr marL="109728" indent="0">
              <a:buNone/>
            </a:pPr>
            <a:r>
              <a:rPr lang="el-GR" sz="1600" dirty="0"/>
              <a:t>	</a:t>
            </a:r>
            <a:r>
              <a:rPr lang="en-US" sz="1600" dirty="0"/>
              <a:t>}</a:t>
            </a:r>
          </a:p>
          <a:p>
            <a:pPr marL="109728" indent="0">
              <a:buNone/>
            </a:pPr>
            <a:r>
              <a:rPr lang="en-US" sz="1600" dirty="0"/>
              <a:t>		</a:t>
            </a:r>
          </a:p>
          <a:p>
            <a:pPr marL="109728" indent="0">
              <a:buNone/>
            </a:pPr>
            <a:r>
              <a:rPr lang="en-US" sz="1600" dirty="0"/>
              <a:t>return 0;</a:t>
            </a:r>
            <a:endParaRPr lang="el-GR" sz="1600" dirty="0"/>
          </a:p>
          <a:p>
            <a:pPr marL="109728" indent="0">
              <a:buNone/>
            </a:pPr>
            <a:r>
              <a:rPr lang="en-US" sz="1600" dirty="0"/>
              <a:t>}</a:t>
            </a:r>
          </a:p>
        </p:txBody>
      </p:sp>
      <p:sp>
        <p:nvSpPr>
          <p:cNvPr id="311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Λύση (Ι</a:t>
            </a:r>
            <a:r>
              <a:rPr lang="en-US" dirty="0">
                <a:solidFill>
                  <a:srgbClr val="FF0000"/>
                </a:solidFill>
              </a:rPr>
              <a:t>V</a:t>
            </a:r>
            <a:r>
              <a:rPr lang="el-GR" dirty="0">
                <a:solidFill>
                  <a:srgbClr val="FF0000"/>
                </a:solidFill>
              </a:rPr>
              <a:t>)</a:t>
            </a:r>
            <a:endParaRPr lang="en-GB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6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65FCC-0DE1-44DE-9663-442252BC9017}" type="slidenum">
              <a:rPr lang="en-GB"/>
              <a:pPr/>
              <a:t>7</a:t>
            </a:fld>
            <a:endParaRPr lang="en-GB"/>
          </a:p>
        </p:txBody>
      </p:sp>
      <p:sp>
        <p:nvSpPr>
          <p:cNvPr id="2" name="Ορθογώνιο 1"/>
          <p:cNvSpPr/>
          <p:nvPr/>
        </p:nvSpPr>
        <p:spPr>
          <a:xfrm>
            <a:off x="76199" y="3619653"/>
            <a:ext cx="886053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dirty="0">
                <a:latin typeface="Consolas" panose="020B0609020204030204" pitchFamily="49" charset="0"/>
              </a:rPr>
              <a:t>Athlitis:345   Arase:150(5)   Zete:155(5)   Synolo:305</a:t>
            </a:r>
          </a:p>
          <a:p>
            <a:r>
              <a:rPr lang="el-GR" sz="1600" dirty="0">
                <a:latin typeface="Consolas" panose="020B0609020204030204" pitchFamily="49" charset="0"/>
              </a:rPr>
              <a:t>Athlitis:125   Arase:145(5)   Zete:150(3)   Synolo:295</a:t>
            </a:r>
          </a:p>
          <a:p>
            <a:r>
              <a:rPr lang="el-GR" sz="1600" dirty="0">
                <a:latin typeface="Consolas" panose="020B0609020204030204" pitchFamily="49" charset="0"/>
              </a:rPr>
              <a:t>Athlitis:453   Arase:140(5)   Zete:155(5)   Synolo:295</a:t>
            </a:r>
          </a:p>
          <a:p>
            <a:r>
              <a:rPr lang="el-GR" sz="1600" dirty="0">
                <a:latin typeface="Consolas" panose="020B0609020204030204" pitchFamily="49" charset="0"/>
              </a:rPr>
              <a:t>Athlitis:378   Arase:130(4)   Zete:160(3)   Synolo:290</a:t>
            </a:r>
          </a:p>
          <a:p>
            <a:r>
              <a:rPr lang="el-GR" sz="1600" dirty="0">
                <a:latin typeface="Consolas" panose="020B0609020204030204" pitchFamily="49" charset="0"/>
              </a:rPr>
              <a:t>Athlitis:223   Arase:140(5)   Zete:145(5)   Synolo:285</a:t>
            </a:r>
          </a:p>
          <a:p>
            <a:r>
              <a:rPr lang="el-GR" sz="1600" dirty="0">
                <a:latin typeface="Consolas" panose="020B0609020204030204" pitchFamily="49" charset="0"/>
              </a:rPr>
              <a:t>Athlitis:878   Arase:130(4)   Zete:155(5)   Synolo:285</a:t>
            </a:r>
          </a:p>
          <a:p>
            <a:r>
              <a:rPr lang="el-GR" sz="1600" dirty="0">
                <a:latin typeface="Consolas" panose="020B0609020204030204" pitchFamily="49" charset="0"/>
              </a:rPr>
              <a:t>Athlitis:673   Arase:125(5)   Zete:155(3)   Synolo:280</a:t>
            </a:r>
          </a:p>
          <a:p>
            <a:r>
              <a:rPr lang="el-GR" sz="1600" dirty="0">
                <a:latin typeface="Consolas" panose="020B0609020204030204" pitchFamily="49" charset="0"/>
              </a:rPr>
              <a:t>Athlitis:923   Arase:135(4)   Zete:145(5)   Synolo:280</a:t>
            </a:r>
          </a:p>
          <a:p>
            <a:endParaRPr lang="el-GR" sz="1600" dirty="0">
              <a:latin typeface="Consolas" panose="020B0609020204030204" pitchFamily="49" charset="0"/>
            </a:endParaRPr>
          </a:p>
          <a:p>
            <a:r>
              <a:rPr lang="el-GR" sz="1600" dirty="0">
                <a:latin typeface="Consolas" panose="020B0609020204030204" pitchFamily="49" charset="0"/>
              </a:rPr>
              <a:t>--------------------------------</a:t>
            </a:r>
          </a:p>
          <a:p>
            <a:r>
              <a:rPr lang="el-GR" sz="1600" dirty="0" err="1">
                <a:latin typeface="Consolas" panose="020B0609020204030204" pitchFamily="49" charset="0"/>
              </a:rPr>
              <a:t>Process</a:t>
            </a:r>
            <a:r>
              <a:rPr lang="el-GR" sz="1600" dirty="0">
                <a:latin typeface="Consolas" panose="020B0609020204030204" pitchFamily="49" charset="0"/>
              </a:rPr>
              <a:t> </a:t>
            </a:r>
            <a:r>
              <a:rPr lang="el-GR" sz="1600" dirty="0" err="1">
                <a:latin typeface="Consolas" panose="020B0609020204030204" pitchFamily="49" charset="0"/>
              </a:rPr>
              <a:t>exited</a:t>
            </a:r>
            <a:r>
              <a:rPr lang="el-GR" sz="1600" dirty="0">
                <a:latin typeface="Consolas" panose="020B0609020204030204" pitchFamily="49" charset="0"/>
              </a:rPr>
              <a:t> </a:t>
            </a:r>
            <a:r>
              <a:rPr lang="el-GR" sz="1600" dirty="0" err="1">
                <a:latin typeface="Consolas" panose="020B0609020204030204" pitchFamily="49" charset="0"/>
              </a:rPr>
              <a:t>after</a:t>
            </a:r>
            <a:r>
              <a:rPr lang="el-GR" sz="1600" dirty="0">
                <a:latin typeface="Consolas" panose="020B0609020204030204" pitchFamily="49" charset="0"/>
              </a:rPr>
              <a:t> 0.2924 </a:t>
            </a:r>
            <a:r>
              <a:rPr lang="el-GR" sz="1600" dirty="0" err="1">
                <a:latin typeface="Consolas" panose="020B0609020204030204" pitchFamily="49" charset="0"/>
              </a:rPr>
              <a:t>seconds</a:t>
            </a:r>
            <a:r>
              <a:rPr lang="el-GR" sz="1600" dirty="0">
                <a:latin typeface="Consolas" panose="020B0609020204030204" pitchFamily="49" charset="0"/>
              </a:rPr>
              <a:t> </a:t>
            </a:r>
            <a:r>
              <a:rPr lang="el-GR" sz="1600" dirty="0" err="1">
                <a:latin typeface="Consolas" panose="020B0609020204030204" pitchFamily="49" charset="0"/>
              </a:rPr>
              <a:t>with</a:t>
            </a:r>
            <a:r>
              <a:rPr lang="el-GR" sz="1600" dirty="0">
                <a:latin typeface="Consolas" panose="020B0609020204030204" pitchFamily="49" charset="0"/>
              </a:rPr>
              <a:t> </a:t>
            </a:r>
            <a:r>
              <a:rPr lang="el-GR" sz="1600" dirty="0" err="1">
                <a:latin typeface="Consolas" panose="020B0609020204030204" pitchFamily="49" charset="0"/>
              </a:rPr>
              <a:t>return</a:t>
            </a:r>
            <a:r>
              <a:rPr lang="el-GR" sz="1600" dirty="0">
                <a:latin typeface="Consolas" panose="020B0609020204030204" pitchFamily="49" charset="0"/>
              </a:rPr>
              <a:t> </a:t>
            </a:r>
            <a:r>
              <a:rPr lang="el-GR" sz="1600" dirty="0" err="1">
                <a:latin typeface="Consolas" panose="020B0609020204030204" pitchFamily="49" charset="0"/>
              </a:rPr>
              <a:t>value</a:t>
            </a:r>
            <a:r>
              <a:rPr lang="el-GR" sz="1600" dirty="0">
                <a:latin typeface="Consolas" panose="020B0609020204030204" pitchFamily="49" charset="0"/>
              </a:rPr>
              <a:t> 0</a:t>
            </a:r>
          </a:p>
          <a:p>
            <a:r>
              <a:rPr lang="el-GR" sz="1600" dirty="0" err="1">
                <a:latin typeface="Consolas" panose="020B0609020204030204" pitchFamily="49" charset="0"/>
              </a:rPr>
              <a:t>Press</a:t>
            </a:r>
            <a:r>
              <a:rPr lang="el-GR" sz="1600" dirty="0">
                <a:latin typeface="Consolas" panose="020B0609020204030204" pitchFamily="49" charset="0"/>
              </a:rPr>
              <a:t> </a:t>
            </a:r>
            <a:r>
              <a:rPr lang="el-GR" sz="1600" dirty="0" err="1">
                <a:latin typeface="Consolas" panose="020B0609020204030204" pitchFamily="49" charset="0"/>
              </a:rPr>
              <a:t>any</a:t>
            </a:r>
            <a:r>
              <a:rPr lang="el-GR" sz="1600" dirty="0">
                <a:latin typeface="Consolas" panose="020B0609020204030204" pitchFamily="49" charset="0"/>
              </a:rPr>
              <a:t> </a:t>
            </a:r>
            <a:r>
              <a:rPr lang="el-GR" sz="1600" dirty="0" err="1">
                <a:latin typeface="Consolas" panose="020B0609020204030204" pitchFamily="49" charset="0"/>
              </a:rPr>
              <a:t>key</a:t>
            </a:r>
            <a:r>
              <a:rPr lang="el-GR" sz="1600" dirty="0">
                <a:latin typeface="Consolas" panose="020B0609020204030204" pitchFamily="49" charset="0"/>
              </a:rPr>
              <a:t> </a:t>
            </a:r>
            <a:r>
              <a:rPr lang="el-GR" sz="1600" dirty="0" err="1">
                <a:latin typeface="Consolas" panose="020B0609020204030204" pitchFamily="49" charset="0"/>
              </a:rPr>
              <a:t>to</a:t>
            </a:r>
            <a:r>
              <a:rPr lang="el-GR" sz="1600" dirty="0">
                <a:latin typeface="Consolas" panose="020B0609020204030204" pitchFamily="49" charset="0"/>
              </a:rPr>
              <a:t> </a:t>
            </a:r>
            <a:r>
              <a:rPr lang="el-GR" sz="1600" dirty="0" err="1">
                <a:latin typeface="Consolas" panose="020B0609020204030204" pitchFamily="49" charset="0"/>
              </a:rPr>
              <a:t>continue</a:t>
            </a:r>
            <a:r>
              <a:rPr lang="el-GR" sz="1600" dirty="0">
                <a:latin typeface="Consolas" panose="020B0609020204030204" pitchFamily="49" charset="0"/>
              </a:rPr>
              <a:t> . . .</a:t>
            </a:r>
          </a:p>
        </p:txBody>
      </p:sp>
    </p:spTree>
    <p:extLst>
      <p:ext uri="{BB962C8B-B14F-4D97-AF65-F5344CB8AC3E}">
        <p14:creationId xmlns:p14="http://schemas.microsoft.com/office/powerpoint/2010/main" val="23357144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στικό">
  <a:themeElements>
    <a:clrScheme name="Αστικό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Αστικό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Αστικό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13309</TotalTime>
  <Words>437</Words>
  <Application>Microsoft Office PowerPoint</Application>
  <PresentationFormat>Προβολή στην οθόνη (4:3)</PresentationFormat>
  <Paragraphs>171</Paragraphs>
  <Slides>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4" baseType="lpstr">
      <vt:lpstr>Consolas</vt:lpstr>
      <vt:lpstr>Courier New</vt:lpstr>
      <vt:lpstr>Georgia</vt:lpstr>
      <vt:lpstr>Times New Roman</vt:lpstr>
      <vt:lpstr>Trebuchet MS</vt:lpstr>
      <vt:lpstr>Wingdings 2</vt:lpstr>
      <vt:lpstr>Αστικό</vt:lpstr>
      <vt:lpstr>Προγραμματισμός ΙΙ - Εργαστήριο</vt:lpstr>
      <vt:lpstr>Ασκήσεις</vt:lpstr>
      <vt:lpstr>Λύση (Ι)</vt:lpstr>
      <vt:lpstr>Λύση (ΙΙ)</vt:lpstr>
      <vt:lpstr>/*Λύση (II)*/</vt:lpstr>
      <vt:lpstr>Λύση (ΙΙΙ)</vt:lpstr>
      <vt:lpstr>Λύση (ΙV)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7</dc:title>
  <dc:subject>C: Από τη Θεωρία στην Εφαρμογή (Γ. Σ. Τσελίκης, Ν. Δ. Τσελίκας)</dc:subject>
  <dc:creator>Μάρκος Τσίπουρας</dc:creator>
  <cp:lastModifiedBy>Μάρκος Τσίπουρας</cp:lastModifiedBy>
  <cp:revision>424</cp:revision>
  <dcterms:created xsi:type="dcterms:W3CDTF">2004-10-17T06:32:39Z</dcterms:created>
  <dcterms:modified xsi:type="dcterms:W3CDTF">2017-03-07T13:07:38Z</dcterms:modified>
</cp:coreProperties>
</file>