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14"/>
  </p:notesMasterIdLst>
  <p:sldIdLst>
    <p:sldId id="465" r:id="rId2"/>
    <p:sldId id="470" r:id="rId3"/>
    <p:sldId id="466" r:id="rId4"/>
    <p:sldId id="471" r:id="rId5"/>
    <p:sldId id="476" r:id="rId6"/>
    <p:sldId id="477" r:id="rId7"/>
    <p:sldId id="478" r:id="rId8"/>
    <p:sldId id="474" r:id="rId9"/>
    <p:sldId id="479" r:id="rId10"/>
    <p:sldId id="472" r:id="rId11"/>
    <p:sldId id="475" r:id="rId12"/>
    <p:sldId id="481" r:id="rId13"/>
  </p:sldIdLst>
  <p:sldSz cx="9144000" cy="6858000" type="screen4x3"/>
  <p:notesSz cx="7099300" cy="102346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FF0000"/>
    <a:srgbClr val="81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07" autoAdjust="0"/>
  </p:normalViewPr>
  <p:slideViewPr>
    <p:cSldViewPr snapToGrid="0">
      <p:cViewPr varScale="1">
        <p:scale>
          <a:sx n="38" d="100"/>
          <a:sy n="38" d="100"/>
        </p:scale>
        <p:origin x="498" y="60"/>
      </p:cViewPr>
      <p:guideLst>
        <p:guide orient="horz" pos="224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l-GR"/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l-GR"/>
          </a:p>
        </p:txBody>
      </p:sp>
      <p:sp>
        <p:nvSpPr>
          <p:cNvPr id="260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0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  <p:sp>
        <p:nvSpPr>
          <p:cNvPr id="260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l-GR"/>
          </a:p>
        </p:txBody>
      </p:sp>
      <p:sp>
        <p:nvSpPr>
          <p:cNvPr id="260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EAB1BD9A-843A-498A-AB47-85E26B8A2486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EC113B-191B-4AE3-816D-04E891095312}" type="slidenum">
              <a:rPr lang="el-GR"/>
              <a:pPr/>
              <a:t>2</a:t>
            </a:fld>
            <a:endParaRPr lang="el-GR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27882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EC113B-191B-4AE3-816D-04E891095312}" type="slidenum">
              <a:rPr lang="el-GR"/>
              <a:pPr/>
              <a:t>3</a:t>
            </a:fld>
            <a:endParaRPr lang="el-GR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16506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EC113B-191B-4AE3-816D-04E891095312}" type="slidenum">
              <a:rPr lang="el-GR"/>
              <a:pPr/>
              <a:t>4</a:t>
            </a:fld>
            <a:endParaRPr lang="el-GR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2461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EC113B-191B-4AE3-816D-04E891095312}" type="slidenum">
              <a:rPr lang="el-GR"/>
              <a:pPr/>
              <a:t>5</a:t>
            </a:fld>
            <a:endParaRPr lang="el-GR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1010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EC113B-191B-4AE3-816D-04E891095312}" type="slidenum">
              <a:rPr lang="el-GR"/>
              <a:pPr/>
              <a:t>6</a:t>
            </a:fld>
            <a:endParaRPr lang="el-GR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516934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EC113B-191B-4AE3-816D-04E891095312}" type="slidenum">
              <a:rPr lang="el-GR"/>
              <a:pPr/>
              <a:t>7</a:t>
            </a:fld>
            <a:endParaRPr lang="el-GR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12272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13EC1B9-BEE2-4E56-A99A-84F9CE2F1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7FE1-68FD-4393-9C38-790BC85BB2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B3DF-8E37-4DBC-90EC-9121F9071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D40E-4ACC-4ECE-A3EF-ADA08C4C68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1DD85-40E1-4B6E-9E96-90F1DD8EF5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8F8F6-8226-4B84-9080-E2C54B4F86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AAD06E-0EEA-40E6-9BC4-1F8FD6D0122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ED46FB9-9256-46DC-BAB3-6B6939F2E2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5E37-46EA-43D8-9717-AFE4791890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2484-63BC-418C-8FA3-F0779BAAA6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87AA-A042-489B-B328-C5A5BD7C0D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7F9B35D-0E35-4AFD-AB46-C27ACB248D1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2401887"/>
            <a:ext cx="9144000" cy="1470025"/>
          </a:xfrm>
        </p:spPr>
        <p:txBody>
          <a:bodyPr>
            <a:normAutofit/>
          </a:bodyPr>
          <a:lstStyle/>
          <a:p>
            <a:pPr algn="ctr"/>
            <a:r>
              <a:rPr lang="el-GR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Προγραμματισμός ΙΙ</a:t>
            </a:r>
            <a:endParaRPr lang="el-GR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40544" y="692696"/>
            <a:ext cx="7127800" cy="5403898"/>
          </a:xfrm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>
            <a:normAutofit fontScale="92500" lnSpcReduction="10000"/>
          </a:bodyPr>
          <a:lstStyle/>
          <a:p>
            <a:pPr algn="r"/>
            <a:r>
              <a:rPr lang="el-GR" i="1" dirty="0">
                <a:solidFill>
                  <a:schemeClr val="bg1"/>
                </a:solidFill>
              </a:rPr>
              <a:t>ΣΧΟΛΗ ΤΕΧΝΟΛΟΓΙΚΩΝ ΕΦΑΡΜΟΓΩΝ</a:t>
            </a:r>
            <a:br>
              <a:rPr lang="el-GR" dirty="0">
                <a:solidFill>
                  <a:schemeClr val="bg1"/>
                </a:solidFill>
              </a:rPr>
            </a:br>
            <a:r>
              <a:rPr lang="el-GR" sz="2600" dirty="0">
                <a:solidFill>
                  <a:schemeClr val="bg1"/>
                </a:solidFill>
              </a:rPr>
              <a:t>ΤΜΗΜΑ ΜΗΧΑΝΙΚΩΝ ΠΛΗΡΟΦΟΡΙΚΗΣ ΤΕ</a:t>
            </a:r>
            <a:endParaRPr lang="el-GR" dirty="0">
              <a:solidFill>
                <a:schemeClr val="bg1"/>
              </a:solidFill>
            </a:endParaRPr>
          </a:p>
          <a:p>
            <a:pPr algn="r"/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i="1" dirty="0">
              <a:solidFill>
                <a:schemeClr val="tx1"/>
              </a:solidFill>
            </a:endParaRPr>
          </a:p>
          <a:p>
            <a:r>
              <a:rPr lang="el-GR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Πίνακες</a:t>
            </a: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r"/>
            <a:r>
              <a:rPr lang="el-GR" sz="1900" i="1" dirty="0">
                <a:solidFill>
                  <a:schemeClr val="tx1"/>
                </a:solidFill>
              </a:rPr>
              <a:t>Διδάσκων: </a:t>
            </a:r>
            <a:r>
              <a:rPr lang="el-GR" sz="1900" b="1" i="1" dirty="0">
                <a:solidFill>
                  <a:schemeClr val="tx1"/>
                </a:solidFill>
              </a:rPr>
              <a:t>Τσίπουρας Μάρκος</a:t>
            </a:r>
          </a:p>
          <a:p>
            <a:pPr algn="r"/>
            <a:r>
              <a:rPr lang="el-GR" sz="1900" i="1" dirty="0">
                <a:solidFill>
                  <a:schemeClr val="tx1"/>
                </a:solidFill>
              </a:rPr>
              <a:t>Εκπαιδευτικό Υλικό: </a:t>
            </a:r>
            <a:r>
              <a:rPr lang="el-GR" sz="1900" b="1" i="1" dirty="0">
                <a:solidFill>
                  <a:schemeClr val="tx1"/>
                </a:solidFill>
              </a:rPr>
              <a:t>«</a:t>
            </a:r>
            <a:r>
              <a:rPr lang="en-US" sz="1900" b="1" i="1" dirty="0">
                <a:solidFill>
                  <a:schemeClr val="tx1"/>
                </a:solidFill>
              </a:rPr>
              <a:t>C</a:t>
            </a:r>
            <a:r>
              <a:rPr lang="el-GR" sz="1900" b="1" i="1" dirty="0">
                <a:solidFill>
                  <a:schemeClr val="tx1"/>
                </a:solidFill>
              </a:rPr>
              <a:t>: Από τη Θεωρία στην Εφαρμογή» </a:t>
            </a:r>
          </a:p>
          <a:p>
            <a:pPr algn="r"/>
            <a:r>
              <a:rPr lang="el-GR" sz="1900" b="1" i="1" dirty="0">
                <a:solidFill>
                  <a:schemeClr val="tx1"/>
                </a:solidFill>
              </a:rPr>
              <a:t>Γ. Σ. Τσελίκης – Ν. Δ. </a:t>
            </a:r>
            <a:r>
              <a:rPr lang="el-GR" sz="1900" b="1" i="1" dirty="0" err="1">
                <a:solidFill>
                  <a:schemeClr val="tx1"/>
                </a:solidFill>
              </a:rPr>
              <a:t>Τσελίκας</a:t>
            </a:r>
            <a:endParaRPr lang="el-GR" sz="1900" b="1" i="1" dirty="0">
              <a:solidFill>
                <a:schemeClr val="tx1"/>
              </a:solidFill>
            </a:endParaRPr>
          </a:p>
        </p:txBody>
      </p:sp>
      <p:pic>
        <p:nvPicPr>
          <p:cNvPr id="6" name="Picture 7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 l="18191" r="19104" b="46681"/>
          <a:stretch/>
        </p:blipFill>
        <p:spPr>
          <a:xfrm>
            <a:off x="7772400" y="606928"/>
            <a:ext cx="914400" cy="8586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568876"/>
            <a:ext cx="7086600" cy="8966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GB" altLang="el-GR" sz="3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4316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" y="1066800"/>
            <a:ext cx="8724900" cy="2425700"/>
          </a:xfrm>
        </p:spPr>
        <p:txBody>
          <a:bodyPr>
            <a:normAutofit/>
          </a:bodyPr>
          <a:lstStyle/>
          <a:p>
            <a:pPr marL="411480" lvl="1" indent="0">
              <a:buNone/>
            </a:pPr>
            <a:r>
              <a:rPr lang="el-GR" sz="2000" dirty="0"/>
              <a:t>Να σχεδιάσετε την μορφή που θα έχει ο πίνακας μετά την εκτέλεση του ακόλουθου τμήματος αλγορίθμου</a:t>
            </a:r>
            <a:endParaRPr lang="el-GR" sz="1600" dirty="0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Ασκήσεις (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l-GR" dirty="0">
                <a:solidFill>
                  <a:srgbClr val="FF0000"/>
                </a:solidFill>
              </a:rPr>
              <a:t>ΙΙ)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5FCC-0DE1-44DE-9663-442252BC9017}" type="slidenum">
              <a:rPr lang="en-GB"/>
              <a:pPr/>
              <a:t>10</a:t>
            </a:fld>
            <a:endParaRPr lang="en-GB"/>
          </a:p>
        </p:txBody>
      </p:sp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601532"/>
              </p:ext>
            </p:extLst>
          </p:nvPr>
        </p:nvGraphicFramePr>
        <p:xfrm>
          <a:off x="332338" y="2133600"/>
          <a:ext cx="4637868" cy="44531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37868">
                  <a:extLst>
                    <a:ext uri="{9D8B030D-6E8A-4147-A177-3AD203B41FA5}">
                      <a16:colId xmlns:a16="http://schemas.microsoft.com/office/drawing/2014/main" val="1326619828"/>
                    </a:ext>
                  </a:extLst>
                </a:gridCol>
              </a:tblGrid>
              <a:tr h="4453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char A[9][9] = {' '};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for (i=0;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pl-PL" sz="1800" dirty="0">
                          <a:effectLst/>
                        </a:rPr>
                        <a:t>i&lt;=3;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pl-PL" sz="1800" dirty="0">
                          <a:effectLst/>
                        </a:rPr>
                        <a:t>i++)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{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	for (j=4-i;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pl-PL" sz="1800" dirty="0">
                          <a:effectLst/>
                        </a:rPr>
                        <a:t>j&lt;=4+i;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pl-PL" sz="1800" dirty="0">
                          <a:effectLst/>
                        </a:rPr>
                        <a:t>j++)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	{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		A[i][j] = '*';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		A[8-i][j] = '*';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	}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}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for (j=0;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pl-PL" sz="1800" dirty="0">
                          <a:effectLst/>
                        </a:rPr>
                        <a:t>j&lt;9;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pl-PL" sz="1800" dirty="0">
                          <a:effectLst/>
                        </a:rPr>
                        <a:t>j++)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{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	A[4][j] = '*';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}</a:t>
                      </a:r>
                      <a:endParaRPr lang="el-GR" sz="18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7330725"/>
                  </a:ext>
                </a:extLst>
              </a:tr>
            </a:tbl>
          </a:graphicData>
        </a:graphic>
      </p:graphicFrame>
      <p:graphicFrame>
        <p:nvGraphicFramePr>
          <p:cNvPr id="10" name="Πίνακας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216142"/>
              </p:ext>
            </p:extLst>
          </p:nvPr>
        </p:nvGraphicFramePr>
        <p:xfrm>
          <a:off x="6273480" y="3555970"/>
          <a:ext cx="1572662" cy="24953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2662">
                  <a:extLst>
                    <a:ext uri="{9D8B030D-6E8A-4147-A177-3AD203B41FA5}">
                      <a16:colId xmlns:a16="http://schemas.microsoft.com/office/drawing/2014/main" val="1326619828"/>
                    </a:ext>
                  </a:extLst>
                </a:gridCol>
              </a:tblGrid>
              <a:tr h="2495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          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   </a:t>
                      </a:r>
                      <a:r>
                        <a:rPr lang="en-US" sz="1800" dirty="0">
                          <a:effectLst/>
                        </a:rPr>
                        <a:t>     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  </a:t>
                      </a:r>
                      <a:r>
                        <a:rPr lang="en-US" sz="1800" dirty="0">
                          <a:effectLst/>
                        </a:rPr>
                        <a:t>   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 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endParaRPr lang="en-US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 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  </a:t>
                      </a:r>
                      <a:r>
                        <a:rPr lang="en-US" sz="1800" dirty="0">
                          <a:effectLst/>
                        </a:rPr>
                        <a:t>   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endParaRPr lang="el-GR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   </a:t>
                      </a:r>
                      <a:r>
                        <a:rPr lang="en-US" sz="1800" dirty="0">
                          <a:effectLst/>
                        </a:rPr>
                        <a:t>     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    </a:t>
                      </a:r>
                      <a:r>
                        <a:rPr lang="en-US" sz="1800" dirty="0">
                          <a:effectLst/>
                        </a:rPr>
                        <a:t>       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7330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497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" y="1066800"/>
            <a:ext cx="8724900" cy="2425700"/>
          </a:xfrm>
        </p:spPr>
        <p:txBody>
          <a:bodyPr>
            <a:normAutofit/>
          </a:bodyPr>
          <a:lstStyle/>
          <a:p>
            <a:pPr marL="411480" lvl="1" indent="0">
              <a:buNone/>
            </a:pPr>
            <a:r>
              <a:rPr lang="el-GR" sz="2000" dirty="0"/>
              <a:t>Να σχεδιάσετε την μορφή που θα έχει ο πίνακας μετά την εκτέλεση του ακόλουθου τμήματος αλγορίθμου</a:t>
            </a:r>
            <a:endParaRPr lang="el-GR" sz="1600" dirty="0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Ασκήσεις (Ι</a:t>
            </a:r>
            <a:r>
              <a:rPr lang="en-US" dirty="0">
                <a:solidFill>
                  <a:srgbClr val="FF0000"/>
                </a:solidFill>
              </a:rPr>
              <a:t>V</a:t>
            </a:r>
            <a:r>
              <a:rPr lang="el-GR" dirty="0">
                <a:solidFill>
                  <a:srgbClr val="FF0000"/>
                </a:solidFill>
              </a:rPr>
              <a:t>)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5FCC-0DE1-44DE-9663-442252BC9017}" type="slidenum">
              <a:rPr lang="en-GB"/>
              <a:pPr/>
              <a:t>11</a:t>
            </a:fld>
            <a:endParaRPr lang="en-GB"/>
          </a:p>
        </p:txBody>
      </p:sp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972673"/>
              </p:ext>
            </p:extLst>
          </p:nvPr>
        </p:nvGraphicFramePr>
        <p:xfrm>
          <a:off x="332338" y="2133600"/>
          <a:ext cx="4637868" cy="44531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37868">
                  <a:extLst>
                    <a:ext uri="{9D8B030D-6E8A-4147-A177-3AD203B41FA5}">
                      <a16:colId xmlns:a16="http://schemas.microsoft.com/office/drawing/2014/main" val="1326619828"/>
                    </a:ext>
                  </a:extLst>
                </a:gridCol>
              </a:tblGrid>
              <a:tr h="4453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char A[9][9] = {' '};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for (i=0;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pl-PL" sz="1800" dirty="0">
                          <a:effectLst/>
                        </a:rPr>
                        <a:t>i&lt;=</a:t>
                      </a:r>
                      <a:r>
                        <a:rPr lang="el-GR" sz="1800" dirty="0">
                          <a:effectLst/>
                        </a:rPr>
                        <a:t>4</a:t>
                      </a:r>
                      <a:r>
                        <a:rPr lang="pl-PL" sz="1800" dirty="0">
                          <a:effectLst/>
                        </a:rPr>
                        <a:t>;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pl-PL" sz="1800" dirty="0">
                          <a:effectLst/>
                        </a:rPr>
                        <a:t>i++)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{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	for (j=4-i;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pl-PL" sz="1800" dirty="0">
                          <a:effectLst/>
                        </a:rPr>
                        <a:t>j&lt;=4+i;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pl-PL" sz="1800" dirty="0">
                          <a:effectLst/>
                        </a:rPr>
                        <a:t>j++)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	{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		A[i][j] = '*';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	}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}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for (i=</a:t>
                      </a:r>
                      <a:r>
                        <a:rPr lang="el-GR" sz="1800" dirty="0">
                          <a:effectLst/>
                        </a:rPr>
                        <a:t>5</a:t>
                      </a:r>
                      <a:r>
                        <a:rPr lang="pl-PL" sz="1800" dirty="0">
                          <a:effectLst/>
                        </a:rPr>
                        <a:t>;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pl-PL" sz="1800" dirty="0">
                          <a:effectLst/>
                        </a:rPr>
                        <a:t>i&lt;</a:t>
                      </a:r>
                      <a:r>
                        <a:rPr lang="en-US" sz="1800" dirty="0">
                          <a:effectLst/>
                        </a:rPr>
                        <a:t>9</a:t>
                      </a:r>
                      <a:r>
                        <a:rPr lang="pl-PL" sz="1800" dirty="0">
                          <a:effectLst/>
                        </a:rPr>
                        <a:t>;</a:t>
                      </a:r>
                      <a:r>
                        <a:rPr lang="el-GR" sz="1800" dirty="0">
                          <a:effectLst/>
                        </a:rPr>
                        <a:t> </a:t>
                      </a:r>
                      <a:r>
                        <a:rPr lang="pl-PL" sz="1800" dirty="0">
                          <a:effectLst/>
                        </a:rPr>
                        <a:t>i++)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{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	for (j=</a:t>
                      </a:r>
                      <a:r>
                        <a:rPr lang="en-US" sz="1800" dirty="0">
                          <a:effectLst/>
                        </a:rPr>
                        <a:t>3</a:t>
                      </a:r>
                      <a:r>
                        <a:rPr lang="pl-PL" sz="1800" dirty="0">
                          <a:effectLst/>
                        </a:rPr>
                        <a:t>;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pl-PL" sz="1800" dirty="0">
                          <a:effectLst/>
                        </a:rPr>
                        <a:t>j&lt;=</a:t>
                      </a:r>
                      <a:r>
                        <a:rPr lang="en-US" sz="1800" dirty="0">
                          <a:effectLst/>
                        </a:rPr>
                        <a:t>5</a:t>
                      </a:r>
                      <a:r>
                        <a:rPr lang="pl-PL" sz="1800" dirty="0">
                          <a:effectLst/>
                        </a:rPr>
                        <a:t>;</a:t>
                      </a:r>
                      <a:r>
                        <a:rPr lang="el-GR" sz="1800" dirty="0">
                          <a:effectLst/>
                        </a:rPr>
                        <a:t> </a:t>
                      </a:r>
                      <a:r>
                        <a:rPr lang="pl-PL" sz="1800" dirty="0">
                          <a:effectLst/>
                        </a:rPr>
                        <a:t>j++)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	{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		A[i][j] = '*';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	}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}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7330725"/>
                  </a:ext>
                </a:extLst>
              </a:tr>
            </a:tbl>
          </a:graphicData>
        </a:graphic>
      </p:graphicFrame>
      <p:graphicFrame>
        <p:nvGraphicFramePr>
          <p:cNvPr id="10" name="Πίνακας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896769"/>
              </p:ext>
            </p:extLst>
          </p:nvPr>
        </p:nvGraphicFramePr>
        <p:xfrm>
          <a:off x="6273480" y="3555970"/>
          <a:ext cx="1572662" cy="24953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2662">
                  <a:extLst>
                    <a:ext uri="{9D8B030D-6E8A-4147-A177-3AD203B41FA5}">
                      <a16:colId xmlns:a16="http://schemas.microsoft.com/office/drawing/2014/main" val="1326619828"/>
                    </a:ext>
                  </a:extLst>
                </a:gridCol>
              </a:tblGrid>
              <a:tr h="2495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          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   </a:t>
                      </a:r>
                      <a:r>
                        <a:rPr lang="en-US" sz="1800" dirty="0">
                          <a:effectLst/>
                        </a:rPr>
                        <a:t>     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  </a:t>
                      </a:r>
                      <a:r>
                        <a:rPr lang="en-US" sz="1800" dirty="0">
                          <a:effectLst/>
                        </a:rPr>
                        <a:t>   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 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endParaRPr lang="en-US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       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  </a:t>
                      </a:r>
                      <a:r>
                        <a:rPr lang="en-US" sz="1800" dirty="0">
                          <a:effectLst/>
                        </a:rPr>
                        <a:t>      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 </a:t>
                      </a:r>
                      <a:endParaRPr lang="el-GR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   </a:t>
                      </a:r>
                      <a:r>
                        <a:rPr lang="en-US" sz="1800" dirty="0">
                          <a:effectLst/>
                        </a:rPr>
                        <a:t>     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    </a:t>
                      </a:r>
                      <a:r>
                        <a:rPr lang="en-US" sz="1800" dirty="0">
                          <a:effectLst/>
                        </a:rPr>
                        <a:t>     * </a:t>
                      </a:r>
                      <a:r>
                        <a:rPr lang="el-GR" sz="1800" dirty="0">
                          <a:effectLst/>
                        </a:rPr>
                        <a:t>*</a:t>
                      </a:r>
                      <a:r>
                        <a:rPr lang="en-US" sz="1800" dirty="0">
                          <a:effectLst/>
                        </a:rPr>
                        <a:t> *</a:t>
                      </a:r>
                      <a:endParaRPr lang="el-GR" sz="18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7330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71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" y="1066799"/>
            <a:ext cx="8724900" cy="5584724"/>
          </a:xfrm>
        </p:spPr>
        <p:txBody>
          <a:bodyPr>
            <a:normAutofit fontScale="85000" lnSpcReduction="10000"/>
          </a:bodyPr>
          <a:lstStyle/>
          <a:p>
            <a:pPr marL="109728" lvl="0" indent="0" algn="just">
              <a:buNone/>
            </a:pPr>
            <a:r>
              <a:rPr lang="el-GR" sz="2400" dirty="0"/>
              <a:t>Σε έναν αγώνα άρσης βαρών συμμετάσχουν 8 αθλητές, και διαγωνίζονται σε δύο κινήσεις: αρασέ και ζετέ. Κάθε αθλητής κάνει 5 προσπάθειες σε κάθε κίνηση. Το αποτέλεσμα κάθε αθλητή σε κάθε κίνηση είναι το μέγιστο αποτέλεσμα από τις 5 προσπάθειες, ενώ το τελικό αποτέλεσμα είναι το άθροισμα των δύο καλύτερων αποτελεσμάτων. Να γραφεί πρόγραμμα το οποίο:</a:t>
            </a:r>
          </a:p>
          <a:p>
            <a:pPr algn="just"/>
            <a:r>
              <a:rPr lang="el-GR" sz="2400" dirty="0"/>
              <a:t>Να ορίζει ένα πίνακα με τον αριθμό κάθε αθλητή (ακέραιος τριψήφιος).</a:t>
            </a:r>
          </a:p>
          <a:p>
            <a:pPr algn="just"/>
            <a:r>
              <a:rPr lang="el-GR" sz="2400" dirty="0"/>
              <a:t>Να ορίζει 2 πίνακες </a:t>
            </a:r>
            <a:r>
              <a:rPr lang="en-US" sz="2400" dirty="0"/>
              <a:t>AR </a:t>
            </a:r>
            <a:r>
              <a:rPr lang="el-GR" sz="2400" dirty="0"/>
              <a:t>και </a:t>
            </a:r>
            <a:r>
              <a:rPr lang="en-US" sz="2400" dirty="0"/>
              <a:t>ZE </a:t>
            </a:r>
            <a:r>
              <a:rPr lang="el-GR" sz="2400" dirty="0"/>
              <a:t>που θα περιέχουν τα αποτελέσματα από όλες τις προσπάθειες κάθε αθλητή.</a:t>
            </a:r>
          </a:p>
          <a:p>
            <a:pPr algn="just"/>
            <a:r>
              <a:rPr lang="el-GR" sz="2400" dirty="0"/>
              <a:t>Να υπολογίζει την καλύτερο αποτέλεσμα σε κάθε κίνηση και σε ποια προσπάθεια πραγματοποιήθηκε</a:t>
            </a:r>
            <a:r>
              <a:rPr lang="en-US" sz="2400" dirty="0"/>
              <a:t>.</a:t>
            </a:r>
          </a:p>
          <a:p>
            <a:pPr algn="just"/>
            <a:r>
              <a:rPr lang="el-GR" sz="2400" dirty="0"/>
              <a:t>Να υπολογίζει το σύνολο για κάθε αθλητή.</a:t>
            </a:r>
          </a:p>
          <a:p>
            <a:pPr algn="just"/>
            <a:r>
              <a:rPr lang="el-GR" sz="2400" dirty="0"/>
              <a:t>Να εμφανίζει τα αποτελέσματα σε φθίνουσα σειρά ως προς το σύνολο:</a:t>
            </a:r>
          </a:p>
          <a:p>
            <a:pPr algn="just"/>
            <a:endParaRPr lang="el-GR" sz="2400" dirty="0"/>
          </a:p>
          <a:p>
            <a:pPr marL="109728" indent="0" algn="just">
              <a:buNone/>
            </a:pPr>
            <a:r>
              <a:rPr lang="el-GR" sz="2400" dirty="0">
                <a:solidFill>
                  <a:srgbClr val="0000FF"/>
                </a:solidFill>
              </a:rPr>
              <a:t>    </a:t>
            </a:r>
            <a:r>
              <a:rPr lang="el-GR" sz="2400" b="1" i="1" dirty="0">
                <a:solidFill>
                  <a:srgbClr val="0000FF"/>
                </a:solidFill>
              </a:rPr>
              <a:t>Αθλητής: 345     Αρασέ: 145(3)     Ζετέ: 160(1)     Σύνολο: 305</a:t>
            </a:r>
          </a:p>
          <a:p>
            <a:pPr marL="109728" indent="0" algn="just">
              <a:buNone/>
            </a:pPr>
            <a:r>
              <a:rPr lang="el-GR" sz="2400" b="1" i="1" dirty="0">
                <a:solidFill>
                  <a:srgbClr val="0000FF"/>
                </a:solidFill>
              </a:rPr>
              <a:t>    Αθλητής: 288    Αρασέ: 145(2)     Ζετέ: 155(5)     Σύνολο: 300</a:t>
            </a:r>
          </a:p>
          <a:p>
            <a:pPr marL="109728" indent="0" algn="just">
              <a:buNone/>
            </a:pPr>
            <a:r>
              <a:rPr lang="el-GR" sz="2400" b="1" i="1" dirty="0">
                <a:solidFill>
                  <a:srgbClr val="0000FF"/>
                </a:solidFill>
              </a:rPr>
              <a:t>    …</a:t>
            </a:r>
          </a:p>
          <a:p>
            <a:pPr marL="109728" indent="0" algn="just">
              <a:buNone/>
            </a:pPr>
            <a:r>
              <a:rPr lang="el-GR" sz="2400" dirty="0"/>
              <a:t> </a:t>
            </a:r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Μελέτη Άσκησης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5FCC-0DE1-44DE-9663-442252BC9017}" type="slidenum">
              <a:rPr lang="en-GB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296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Μεθοδολογία (Ι)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9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E6BF-E6D5-4275-9A53-CEF613914B37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7200" y="1066800"/>
            <a:ext cx="5524269" cy="56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l-GR" altLang="el-GR" dirty="0">
                <a:latin typeface="Garamond" panose="02020404030301010803" pitchFamily="18" charset="0"/>
                <a:cs typeface="Arial" panose="020B0604020202020204" pitchFamily="34" charset="0"/>
              </a:rPr>
              <a:t>ΒΑΣΙΚΗ ΕΠΕΞΕΡΓΑΣΙΑ</a:t>
            </a:r>
            <a:r>
              <a:rPr lang="en-US" altLang="el-GR" dirty="0">
                <a:latin typeface="Garamond" panose="02020404030301010803" pitchFamily="18" charset="0"/>
                <a:cs typeface="Arial" panose="020B0604020202020204" pitchFamily="34" charset="0"/>
              </a:rPr>
              <a:t>  (</a:t>
            </a:r>
            <a:r>
              <a:rPr lang="en-US" altLang="el-GR" i="1" dirty="0" err="1">
                <a:latin typeface="Garamond" panose="02020404030301010803" pitchFamily="18" charset="0"/>
                <a:cs typeface="Arial" panose="020B0604020202020204" pitchFamily="34" charset="0"/>
              </a:rPr>
              <a:t>int</a:t>
            </a:r>
            <a:r>
              <a:rPr lang="en-US" altLang="el-GR" i="1" dirty="0">
                <a:latin typeface="Garamond" panose="02020404030301010803" pitchFamily="18" charset="0"/>
                <a:cs typeface="Arial" panose="020B0604020202020204" pitchFamily="34" charset="0"/>
              </a:rPr>
              <a:t> A[</a:t>
            </a:r>
            <a:r>
              <a:rPr lang="el-GR" altLang="el-GR" i="1" dirty="0">
                <a:latin typeface="Garamond" panose="02020404030301010803" pitchFamily="18" charset="0"/>
                <a:cs typeface="Arial" panose="020B0604020202020204" pitchFamily="34" charset="0"/>
              </a:rPr>
              <a:t>4][5]</a:t>
            </a:r>
            <a:r>
              <a:rPr lang="en-US" altLang="el-GR" i="1" dirty="0">
                <a:latin typeface="Garamond" panose="02020404030301010803" pitchFamily="18" charset="0"/>
                <a:cs typeface="Arial" panose="020B0604020202020204" pitchFamily="34" charset="0"/>
              </a:rPr>
              <a:t>;</a:t>
            </a:r>
            <a:r>
              <a:rPr lang="en-US" altLang="el-GR" dirty="0">
                <a:latin typeface="Garamond" panose="02020404030301010803" pitchFamily="18" charset="0"/>
                <a:cs typeface="Arial" panose="020B0604020202020204" pitchFamily="34" charset="0"/>
              </a:rPr>
              <a:t>)</a:t>
            </a:r>
            <a:endParaRPr lang="el-GR" altLang="el-GR" sz="3600" b="0" dirty="0">
              <a:latin typeface="Arial" panose="020B0604020202020204" pitchFamily="34" charset="0"/>
            </a:endParaRPr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095538"/>
              </p:ext>
            </p:extLst>
          </p:nvPr>
        </p:nvGraphicFramePr>
        <p:xfrm>
          <a:off x="162232" y="1628432"/>
          <a:ext cx="8774504" cy="4389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62284">
                  <a:extLst>
                    <a:ext uri="{9D8B030D-6E8A-4147-A177-3AD203B41FA5}">
                      <a16:colId xmlns:a16="http://schemas.microsoft.com/office/drawing/2014/main" val="1436486322"/>
                    </a:ext>
                  </a:extLst>
                </a:gridCol>
                <a:gridCol w="4512220">
                  <a:extLst>
                    <a:ext uri="{9D8B030D-6E8A-4147-A177-3AD203B41FA5}">
                      <a16:colId xmlns:a16="http://schemas.microsoft.com/office/drawing/2014/main" val="1534654605"/>
                    </a:ext>
                  </a:extLst>
                </a:gridCol>
              </a:tblGrid>
              <a:tr h="1845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</a:rPr>
                        <a:t>ΕΙΣΟΔΟΣ </a:t>
                      </a:r>
                      <a:r>
                        <a:rPr lang="el-GR" sz="1400" b="0" dirty="0">
                          <a:effectLst/>
                        </a:rPr>
                        <a:t>κατά Γραμμές</a:t>
                      </a:r>
                      <a:endParaRPr lang="el-GR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</a:rPr>
                        <a:t>ΕΙΣΟΔΟΣ </a:t>
                      </a:r>
                      <a:r>
                        <a:rPr lang="el-GR" sz="1400" b="0" dirty="0">
                          <a:effectLst/>
                        </a:rPr>
                        <a:t>κατά Στήλες</a:t>
                      </a:r>
                      <a:endParaRPr lang="el-GR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756071"/>
                  </a:ext>
                </a:extLst>
              </a:tr>
              <a:tr h="12916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for (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=0;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&lt;</a:t>
                      </a:r>
                      <a:r>
                        <a:rPr lang="el-GR" sz="1400" dirty="0">
                          <a:effectLst/>
                        </a:rPr>
                        <a:t>4</a:t>
                      </a:r>
                      <a:r>
                        <a:rPr lang="en-US" sz="1400" dirty="0">
                          <a:effectLst/>
                        </a:rPr>
                        <a:t>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++)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for (j=0; j&lt;5; </a:t>
                      </a:r>
                      <a:r>
                        <a:rPr lang="en-US" sz="1400" dirty="0" err="1">
                          <a:effectLst/>
                        </a:rPr>
                        <a:t>j++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l-GR" sz="1400" dirty="0">
                          <a:effectLst/>
                        </a:rPr>
                        <a:t>     </a:t>
                      </a:r>
                      <a:r>
                        <a:rPr lang="en-US" sz="1400" dirty="0">
                          <a:effectLst/>
                        </a:rPr>
                        <a:t>{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     </a:t>
                      </a:r>
                      <a:r>
                        <a:rPr lang="el-GR" sz="1400" dirty="0">
                          <a:effectLst/>
                        </a:rPr>
                        <a:t>     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printf</a:t>
                      </a:r>
                      <a:r>
                        <a:rPr lang="en-US" sz="1400" dirty="0">
                          <a:effectLst/>
                        </a:rPr>
                        <a:t>(“Give value:”);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      </a:t>
                      </a:r>
                      <a:r>
                        <a:rPr lang="el-GR" sz="1400" dirty="0">
                          <a:effectLst/>
                        </a:rPr>
                        <a:t>     </a:t>
                      </a:r>
                      <a:r>
                        <a:rPr lang="en-US" sz="1400" dirty="0" err="1">
                          <a:effectLst/>
                        </a:rPr>
                        <a:t>scanf</a:t>
                      </a:r>
                      <a:r>
                        <a:rPr lang="en-US" sz="1400" dirty="0">
                          <a:effectLst/>
                        </a:rPr>
                        <a:t>(“%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”, &amp;A[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</a:t>
                      </a:r>
                      <a:r>
                        <a:rPr lang="el-GR" sz="1400" dirty="0">
                          <a:effectLst/>
                        </a:rPr>
                        <a:t>[</a:t>
                      </a:r>
                      <a:r>
                        <a:rPr lang="en-US" sz="1400" dirty="0">
                          <a:effectLst/>
                        </a:rPr>
                        <a:t>j]);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l-GR" sz="1400" dirty="0">
                          <a:effectLst/>
                        </a:rPr>
                        <a:t>      </a:t>
                      </a:r>
                      <a:r>
                        <a:rPr lang="en-US" sz="1400" dirty="0">
                          <a:effectLst/>
                        </a:rPr>
                        <a:t>}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}</a:t>
                      </a:r>
                      <a:endParaRPr lang="el-GR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for (j=0; j&lt;5; </a:t>
                      </a:r>
                      <a:r>
                        <a:rPr lang="en-US" sz="1400" dirty="0" err="1">
                          <a:effectLst/>
                        </a:rPr>
                        <a:t>j++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for (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=0;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&lt;</a:t>
                      </a:r>
                      <a:r>
                        <a:rPr lang="el-GR" sz="1400" dirty="0">
                          <a:effectLst/>
                        </a:rPr>
                        <a:t>4</a:t>
                      </a:r>
                      <a:r>
                        <a:rPr lang="en-US" sz="1400" dirty="0">
                          <a:effectLst/>
                        </a:rPr>
                        <a:t>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++)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</a:t>
                      </a:r>
                      <a:r>
                        <a:rPr lang="el-GR" sz="140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{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     </a:t>
                      </a:r>
                      <a:r>
                        <a:rPr lang="el-GR" sz="1400" dirty="0">
                          <a:effectLst/>
                        </a:rPr>
                        <a:t>     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printf</a:t>
                      </a:r>
                      <a:r>
                        <a:rPr lang="en-US" sz="1400" dirty="0">
                          <a:effectLst/>
                        </a:rPr>
                        <a:t>(“Give value:”);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      </a:t>
                      </a:r>
                      <a:r>
                        <a:rPr lang="el-GR" sz="1400" dirty="0">
                          <a:effectLst/>
                        </a:rPr>
                        <a:t>     </a:t>
                      </a:r>
                      <a:r>
                        <a:rPr lang="en-US" sz="1400" dirty="0" err="1">
                          <a:effectLst/>
                        </a:rPr>
                        <a:t>scanf</a:t>
                      </a:r>
                      <a:r>
                        <a:rPr lang="en-US" sz="1400" dirty="0">
                          <a:effectLst/>
                        </a:rPr>
                        <a:t>(“%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”, &amp;A[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</a:t>
                      </a:r>
                      <a:r>
                        <a:rPr lang="el-GR" sz="1400" dirty="0">
                          <a:effectLst/>
                        </a:rPr>
                        <a:t>[</a:t>
                      </a:r>
                      <a:r>
                        <a:rPr lang="en-US" sz="1400" dirty="0">
                          <a:effectLst/>
                        </a:rPr>
                        <a:t>j]);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l-GR" sz="1400" dirty="0">
                          <a:effectLst/>
                        </a:rPr>
                        <a:t>      </a:t>
                      </a:r>
                      <a:r>
                        <a:rPr lang="en-US" sz="1400" dirty="0">
                          <a:effectLst/>
                        </a:rPr>
                        <a:t>}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}</a:t>
                      </a:r>
                      <a:br>
                        <a:rPr lang="en-US" sz="1400" dirty="0">
                          <a:effectLst/>
                        </a:rPr>
                      </a:b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0869963"/>
                  </a:ext>
                </a:extLst>
              </a:tr>
              <a:tr h="1845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</a:rPr>
                        <a:t>ΕΞΟΔΟΣ </a:t>
                      </a:r>
                      <a:r>
                        <a:rPr lang="el-GR" sz="1400" b="0" dirty="0">
                          <a:effectLst/>
                        </a:rPr>
                        <a:t>κατά Γραμμές</a:t>
                      </a:r>
                      <a:endParaRPr lang="el-GR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</a:rPr>
                        <a:t>ΕΞΟΔΟΣ </a:t>
                      </a:r>
                      <a:r>
                        <a:rPr lang="el-GR" sz="1400" b="0" dirty="0">
                          <a:effectLst/>
                        </a:rPr>
                        <a:t>κατά Στήλες</a:t>
                      </a:r>
                      <a:endParaRPr lang="el-GR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960501"/>
                  </a:ext>
                </a:extLst>
              </a:tr>
              <a:tr h="10777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for (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=0;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&lt;</a:t>
                      </a:r>
                      <a:r>
                        <a:rPr lang="el-GR" sz="1400" dirty="0">
                          <a:effectLst/>
                        </a:rPr>
                        <a:t>4</a:t>
                      </a:r>
                      <a:r>
                        <a:rPr lang="en-US" sz="1400" dirty="0">
                          <a:effectLst/>
                        </a:rPr>
                        <a:t>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++)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for (j=0; j&lt;5; </a:t>
                      </a:r>
                      <a:r>
                        <a:rPr lang="en-US" sz="1400" dirty="0" err="1">
                          <a:effectLst/>
                        </a:rPr>
                        <a:t>j++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l-GR" sz="1400" dirty="0">
                          <a:effectLst/>
                        </a:rPr>
                        <a:t>     </a:t>
                      </a:r>
                      <a:r>
                        <a:rPr lang="en-US" sz="1400" dirty="0">
                          <a:effectLst/>
                        </a:rPr>
                        <a:t>{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     </a:t>
                      </a:r>
                      <a:r>
                        <a:rPr lang="el-GR" sz="1400" dirty="0">
                          <a:effectLst/>
                        </a:rPr>
                        <a:t>     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printf</a:t>
                      </a:r>
                      <a:r>
                        <a:rPr lang="en-US" sz="1400" dirty="0">
                          <a:effectLst/>
                        </a:rPr>
                        <a:t>(“%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 ”,A[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</a:t>
                      </a:r>
                      <a:r>
                        <a:rPr lang="el-GR" sz="1400" dirty="0">
                          <a:effectLst/>
                        </a:rPr>
                        <a:t>[</a:t>
                      </a:r>
                      <a:r>
                        <a:rPr lang="en-US" sz="1400" dirty="0">
                          <a:effectLst/>
                        </a:rPr>
                        <a:t>j]);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l-GR" sz="1400" dirty="0">
                          <a:effectLst/>
                        </a:rPr>
                        <a:t>      </a:t>
                      </a:r>
                      <a:r>
                        <a:rPr lang="en-US" sz="1400" dirty="0">
                          <a:effectLst/>
                        </a:rPr>
                        <a:t>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</a:t>
                      </a:r>
                      <a:r>
                        <a:rPr lang="en-US" sz="1400" dirty="0" err="1">
                          <a:effectLst/>
                        </a:rPr>
                        <a:t>printf</a:t>
                      </a:r>
                      <a:r>
                        <a:rPr lang="en-US" sz="1400" dirty="0">
                          <a:effectLst/>
                        </a:rPr>
                        <a:t>(“\n”);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}</a:t>
                      </a:r>
                      <a:endParaRPr lang="el-GR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for (j=0; j&lt;5; </a:t>
                      </a:r>
                      <a:r>
                        <a:rPr lang="en-US" sz="1400" dirty="0" err="1">
                          <a:effectLst/>
                        </a:rPr>
                        <a:t>j++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for (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=0;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&lt;</a:t>
                      </a:r>
                      <a:r>
                        <a:rPr lang="el-GR" sz="1400" dirty="0">
                          <a:effectLst/>
                        </a:rPr>
                        <a:t>4</a:t>
                      </a:r>
                      <a:r>
                        <a:rPr lang="en-US" sz="1400" dirty="0">
                          <a:effectLst/>
                        </a:rPr>
                        <a:t>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++)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</a:t>
                      </a:r>
                      <a:r>
                        <a:rPr lang="el-GR" sz="140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{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           </a:t>
                      </a:r>
                      <a:r>
                        <a:rPr lang="en-US" sz="1400" dirty="0" err="1">
                          <a:effectLst/>
                        </a:rPr>
                        <a:t>printf</a:t>
                      </a:r>
                      <a:r>
                        <a:rPr lang="en-US" sz="1400" dirty="0">
                          <a:effectLst/>
                        </a:rPr>
                        <a:t>(“%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 ”,A[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</a:t>
                      </a:r>
                      <a:r>
                        <a:rPr lang="el-GR" sz="1400" dirty="0">
                          <a:effectLst/>
                        </a:rPr>
                        <a:t>[</a:t>
                      </a:r>
                      <a:r>
                        <a:rPr lang="en-US" sz="1400" dirty="0">
                          <a:effectLst/>
                        </a:rPr>
                        <a:t>j]);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l-GR" sz="1400" dirty="0">
                          <a:effectLst/>
                        </a:rPr>
                        <a:t>      </a:t>
                      </a:r>
                      <a:r>
                        <a:rPr lang="en-US" sz="1400" dirty="0">
                          <a:effectLst/>
                        </a:rPr>
                        <a:t>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</a:t>
                      </a:r>
                      <a:r>
                        <a:rPr lang="en-US" sz="1400" dirty="0" err="1">
                          <a:effectLst/>
                        </a:rPr>
                        <a:t>printf</a:t>
                      </a:r>
                      <a:r>
                        <a:rPr lang="en-US" sz="1400" dirty="0">
                          <a:effectLst/>
                        </a:rPr>
                        <a:t>(“\n”);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}</a:t>
                      </a:r>
                      <a:br>
                        <a:rPr lang="en-US" sz="1400" dirty="0">
                          <a:effectLst/>
                        </a:rPr>
                      </a:b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5819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3141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Μεθοδολογία (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l-GR" dirty="0">
                <a:solidFill>
                  <a:srgbClr val="FF0000"/>
                </a:solidFill>
              </a:rPr>
              <a:t>Ι)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9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E6BF-E6D5-4275-9A53-CEF613914B37}" type="slidenum">
              <a:rPr lang="en-GB"/>
              <a:pPr/>
              <a:t>3</a:t>
            </a:fld>
            <a:endParaRPr lang="en-GB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7200" y="1066800"/>
            <a:ext cx="5524269" cy="56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l-GR" altLang="el-GR" dirty="0">
                <a:latin typeface="Garamond" panose="02020404030301010803" pitchFamily="18" charset="0"/>
                <a:cs typeface="Arial" panose="020B0604020202020204" pitchFamily="34" charset="0"/>
              </a:rPr>
              <a:t>ΒΑΣΙΚΗ ΕΠΕΞΕΡΓΑΣΙΑ</a:t>
            </a:r>
            <a:r>
              <a:rPr lang="en-US" altLang="el-GR" dirty="0">
                <a:latin typeface="Garamond" panose="02020404030301010803" pitchFamily="18" charset="0"/>
                <a:cs typeface="Arial" panose="020B0604020202020204" pitchFamily="34" charset="0"/>
              </a:rPr>
              <a:t>  (</a:t>
            </a:r>
            <a:r>
              <a:rPr lang="en-US" altLang="el-GR" i="1" dirty="0" err="1">
                <a:latin typeface="Garamond" panose="02020404030301010803" pitchFamily="18" charset="0"/>
                <a:cs typeface="Arial" panose="020B0604020202020204" pitchFamily="34" charset="0"/>
              </a:rPr>
              <a:t>int</a:t>
            </a:r>
            <a:r>
              <a:rPr lang="en-US" altLang="el-GR" i="1" dirty="0">
                <a:latin typeface="Garamond" panose="02020404030301010803" pitchFamily="18" charset="0"/>
                <a:cs typeface="Arial" panose="020B0604020202020204" pitchFamily="34" charset="0"/>
              </a:rPr>
              <a:t> A[</a:t>
            </a:r>
            <a:r>
              <a:rPr lang="el-GR" altLang="el-GR" i="1" dirty="0">
                <a:latin typeface="Garamond" panose="02020404030301010803" pitchFamily="18" charset="0"/>
                <a:cs typeface="Arial" panose="020B0604020202020204" pitchFamily="34" charset="0"/>
              </a:rPr>
              <a:t>4][5]</a:t>
            </a:r>
            <a:r>
              <a:rPr lang="en-US" altLang="el-GR" i="1" dirty="0">
                <a:latin typeface="Garamond" panose="02020404030301010803" pitchFamily="18" charset="0"/>
                <a:cs typeface="Arial" panose="020B0604020202020204" pitchFamily="34" charset="0"/>
              </a:rPr>
              <a:t>;</a:t>
            </a:r>
            <a:r>
              <a:rPr lang="en-US" altLang="el-GR" dirty="0">
                <a:latin typeface="Garamond" panose="02020404030301010803" pitchFamily="18" charset="0"/>
                <a:cs typeface="Arial" panose="020B0604020202020204" pitchFamily="34" charset="0"/>
              </a:rPr>
              <a:t>)</a:t>
            </a:r>
            <a:endParaRPr lang="el-GR" altLang="el-GR" sz="3600" b="0" dirty="0">
              <a:latin typeface="Arial" panose="020B0604020202020204" pitchFamily="34" charset="0"/>
            </a:endParaRPr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98556"/>
              </p:ext>
            </p:extLst>
          </p:nvPr>
        </p:nvGraphicFramePr>
        <p:xfrm>
          <a:off x="162232" y="1628432"/>
          <a:ext cx="8774504" cy="2407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62284">
                  <a:extLst>
                    <a:ext uri="{9D8B030D-6E8A-4147-A177-3AD203B41FA5}">
                      <a16:colId xmlns:a16="http://schemas.microsoft.com/office/drawing/2014/main" val="1436486322"/>
                    </a:ext>
                  </a:extLst>
                </a:gridCol>
                <a:gridCol w="4512220">
                  <a:extLst>
                    <a:ext uri="{9D8B030D-6E8A-4147-A177-3AD203B41FA5}">
                      <a16:colId xmlns:a16="http://schemas.microsoft.com/office/drawing/2014/main" val="1534654605"/>
                    </a:ext>
                  </a:extLst>
                </a:gridCol>
              </a:tblGrid>
              <a:tr h="1845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>
                          <a:effectLst/>
                        </a:rPr>
                        <a:t>ΑΡΧΙΚΟΠΟΙΗΣΗ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l-GR" sz="1400" b="1" dirty="0">
                          <a:effectLst/>
                        </a:rPr>
                        <a:t>σε σταθερά c ( π.χ. c = 0 )</a:t>
                      </a: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</a:rPr>
                        <a:t>ΑΡΧΙΚΟΠΟΙΗΣΗ</a:t>
                      </a: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756071"/>
                  </a:ext>
                </a:extLst>
              </a:tr>
              <a:tr h="14064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for (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=0;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&lt;</a:t>
                      </a:r>
                      <a:r>
                        <a:rPr lang="el-GR" sz="1400" dirty="0">
                          <a:effectLst/>
                        </a:rPr>
                        <a:t>4</a:t>
                      </a:r>
                      <a:r>
                        <a:rPr lang="en-US" sz="1400" dirty="0">
                          <a:effectLst/>
                        </a:rPr>
                        <a:t>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++)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for (j=0; j&lt;5; </a:t>
                      </a:r>
                      <a:r>
                        <a:rPr lang="en-US" sz="1400" dirty="0" err="1">
                          <a:effectLst/>
                        </a:rPr>
                        <a:t>j++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l-GR" sz="1400" dirty="0">
                          <a:effectLst/>
                        </a:rPr>
                        <a:t>     </a:t>
                      </a:r>
                      <a:r>
                        <a:rPr lang="en-US" sz="1400" dirty="0">
                          <a:effectLst/>
                        </a:rPr>
                        <a:t>{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          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</a:t>
                      </a:r>
                      <a:r>
                        <a:rPr lang="el-GR" sz="1400" dirty="0">
                          <a:effectLst/>
                        </a:rPr>
                        <a:t>[</a:t>
                      </a:r>
                      <a:r>
                        <a:rPr lang="en-US" sz="1400" dirty="0">
                          <a:effectLst/>
                        </a:rPr>
                        <a:t>j] = 0;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l-GR" sz="1400" dirty="0">
                          <a:effectLst/>
                        </a:rPr>
                        <a:t>     </a:t>
                      </a:r>
                      <a:r>
                        <a:rPr lang="en-US" sz="1400" dirty="0">
                          <a:effectLst/>
                        </a:rPr>
                        <a:t> }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}</a:t>
                      </a:r>
                      <a:endParaRPr lang="el-GR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for (j=0; j&lt;5; </a:t>
                      </a:r>
                      <a:r>
                        <a:rPr lang="en-US" sz="1400" dirty="0" err="1">
                          <a:effectLst/>
                        </a:rPr>
                        <a:t>j++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for (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=0;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&lt;</a:t>
                      </a:r>
                      <a:r>
                        <a:rPr lang="el-GR" sz="1400" dirty="0">
                          <a:effectLst/>
                        </a:rPr>
                        <a:t>4</a:t>
                      </a:r>
                      <a:r>
                        <a:rPr lang="en-US" sz="1400" dirty="0">
                          <a:effectLst/>
                        </a:rPr>
                        <a:t>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++)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</a:t>
                      </a:r>
                      <a:r>
                        <a:rPr lang="el-GR" sz="140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{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     </a:t>
                      </a:r>
                      <a:r>
                        <a:rPr lang="el-GR" sz="1400" dirty="0">
                          <a:effectLst/>
                        </a:rPr>
                        <a:t>     </a:t>
                      </a:r>
                      <a:r>
                        <a:rPr lang="en-US" sz="1400" dirty="0">
                          <a:effectLst/>
                        </a:rPr>
                        <a:t> if (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&lt;j) 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][j] = 0;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else if (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 == j) 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][j] = 1;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else 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][j] = 2; 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l-GR" sz="1400" dirty="0">
                          <a:effectLst/>
                        </a:rPr>
                        <a:t>      </a:t>
                      </a:r>
                      <a:r>
                        <a:rPr lang="en-US" sz="1400" dirty="0">
                          <a:effectLst/>
                        </a:rPr>
                        <a:t>}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}</a:t>
                      </a:r>
                      <a:br>
                        <a:rPr lang="en-US" sz="1400" dirty="0">
                          <a:effectLst/>
                        </a:rPr>
                      </a:b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0869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3279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Πίνακα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106828"/>
              </p:ext>
            </p:extLst>
          </p:nvPr>
        </p:nvGraphicFramePr>
        <p:xfrm>
          <a:off x="162232" y="1622529"/>
          <a:ext cx="8774504" cy="4635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62284">
                  <a:extLst>
                    <a:ext uri="{9D8B030D-6E8A-4147-A177-3AD203B41FA5}">
                      <a16:colId xmlns:a16="http://schemas.microsoft.com/office/drawing/2014/main" val="1436486322"/>
                    </a:ext>
                  </a:extLst>
                </a:gridCol>
                <a:gridCol w="4512220">
                  <a:extLst>
                    <a:ext uri="{9D8B030D-6E8A-4147-A177-3AD203B41FA5}">
                      <a16:colId xmlns:a16="http://schemas.microsoft.com/office/drawing/2014/main" val="1534654605"/>
                    </a:ext>
                  </a:extLst>
                </a:gridCol>
              </a:tblGrid>
              <a:tr h="1925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</a:rPr>
                        <a:t>ΑΘΡΟΙΣΜΑ , ΜΕΣΟΣ ΟΡΟΣ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l-GR" sz="1400" b="0" dirty="0">
                          <a:effectLst/>
                        </a:rPr>
                        <a:t>κατά γραμμές</a:t>
                      </a:r>
                      <a:endParaRPr lang="el-GR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</a:rPr>
                        <a:t>ΑΘΡΟΙΣΜΑ , ΜΕΣΟΣ ΟΡΟΣ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l-GR" sz="1400" b="1" dirty="0">
                          <a:effectLst/>
                        </a:rPr>
                        <a:t> </a:t>
                      </a:r>
                      <a:r>
                        <a:rPr lang="el-GR" sz="1400" b="0" dirty="0">
                          <a:effectLst/>
                        </a:rPr>
                        <a:t>συνολικά</a:t>
                      </a:r>
                      <a:endParaRPr lang="el-GR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756071"/>
                  </a:ext>
                </a:extLst>
              </a:tr>
              <a:tr h="20142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for (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=0;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&lt;</a:t>
                      </a:r>
                      <a:r>
                        <a:rPr lang="el-GR" sz="1400" dirty="0">
                          <a:effectLst/>
                        </a:rPr>
                        <a:t>4</a:t>
                      </a:r>
                      <a:r>
                        <a:rPr lang="en-US" sz="1400" dirty="0">
                          <a:effectLst/>
                        </a:rPr>
                        <a:t>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++)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{</a:t>
                      </a:r>
                      <a:r>
                        <a:rPr lang="el-GR" sz="1400" dirty="0">
                          <a:effectLst/>
                        </a:rPr>
                        <a:t>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>
                          <a:effectLst/>
                        </a:rPr>
                        <a:t>     </a:t>
                      </a:r>
                      <a:r>
                        <a:rPr lang="en-US" sz="1400" dirty="0" err="1">
                          <a:effectLst/>
                        </a:rPr>
                        <a:t>sr</a:t>
                      </a:r>
                      <a:r>
                        <a:rPr lang="en-US" sz="1400" dirty="0">
                          <a:effectLst/>
                        </a:rPr>
                        <a:t>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 = 0;</a:t>
                      </a:r>
                      <a:r>
                        <a:rPr lang="el-GR" sz="1400" dirty="0"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for (j=0; j&lt;5; </a:t>
                      </a:r>
                      <a:r>
                        <a:rPr lang="en-US" sz="1400" dirty="0" err="1">
                          <a:effectLst/>
                        </a:rPr>
                        <a:t>j++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l-GR" sz="1400" dirty="0">
                          <a:effectLst/>
                        </a:rPr>
                        <a:t>     </a:t>
                      </a:r>
                      <a:r>
                        <a:rPr lang="en-US" sz="1400" dirty="0">
                          <a:effectLst/>
                        </a:rPr>
                        <a:t>{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          </a:t>
                      </a:r>
                      <a:r>
                        <a:rPr lang="en-US" sz="1400" dirty="0" err="1">
                          <a:effectLst/>
                        </a:rPr>
                        <a:t>sr</a:t>
                      </a:r>
                      <a:r>
                        <a:rPr lang="en-US" sz="1400" dirty="0">
                          <a:effectLst/>
                        </a:rPr>
                        <a:t>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 += 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</a:t>
                      </a:r>
                      <a:r>
                        <a:rPr lang="el-GR" sz="1400" dirty="0">
                          <a:effectLst/>
                        </a:rPr>
                        <a:t>[</a:t>
                      </a:r>
                      <a:r>
                        <a:rPr lang="en-US" sz="1400" dirty="0">
                          <a:effectLst/>
                        </a:rPr>
                        <a:t>j]);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l-GR" sz="1400" dirty="0">
                          <a:effectLst/>
                        </a:rPr>
                        <a:t>     </a:t>
                      </a:r>
                      <a:r>
                        <a:rPr lang="en-US" sz="1400" dirty="0">
                          <a:effectLst/>
                        </a:rPr>
                        <a:t> }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</a:t>
                      </a:r>
                      <a:r>
                        <a:rPr lang="en-US" sz="1400" dirty="0" err="1">
                          <a:effectLst/>
                        </a:rPr>
                        <a:t>mr</a:t>
                      </a:r>
                      <a:r>
                        <a:rPr lang="en-US" sz="1400" dirty="0">
                          <a:effectLst/>
                        </a:rPr>
                        <a:t>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 = </a:t>
                      </a:r>
                      <a:r>
                        <a:rPr lang="en-US" sz="1400" dirty="0" err="1">
                          <a:effectLst/>
                        </a:rPr>
                        <a:t>sr</a:t>
                      </a:r>
                      <a:r>
                        <a:rPr lang="en-US" sz="1400" dirty="0">
                          <a:effectLst/>
                        </a:rPr>
                        <a:t>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 / 5;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} 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s = 0;</a:t>
                      </a:r>
                      <a:endParaRPr lang="el-GR" sz="14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for (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=0;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&lt;</a:t>
                      </a:r>
                      <a:r>
                        <a:rPr lang="el-GR" sz="1400" dirty="0">
                          <a:effectLst/>
                        </a:rPr>
                        <a:t>4</a:t>
                      </a:r>
                      <a:r>
                        <a:rPr lang="en-US" sz="1400" dirty="0">
                          <a:effectLst/>
                        </a:rPr>
                        <a:t>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++)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for (j=0; j&lt;5; </a:t>
                      </a:r>
                      <a:r>
                        <a:rPr lang="en-US" sz="1400" dirty="0" err="1">
                          <a:effectLst/>
                        </a:rPr>
                        <a:t>j++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l-GR" sz="1400" dirty="0">
                          <a:effectLst/>
                        </a:rPr>
                        <a:t>     </a:t>
                      </a:r>
                      <a:r>
                        <a:rPr lang="en-US" sz="1400" dirty="0">
                          <a:effectLst/>
                        </a:rPr>
                        <a:t>{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     </a:t>
                      </a:r>
                      <a:r>
                        <a:rPr lang="el-GR" sz="1400" dirty="0">
                          <a:effectLst/>
                        </a:rPr>
                        <a:t>     </a:t>
                      </a:r>
                      <a:r>
                        <a:rPr lang="en-US" sz="1400" dirty="0">
                          <a:effectLst/>
                        </a:rPr>
                        <a:t> s += 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][j];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l-GR" sz="1400" dirty="0">
                          <a:effectLst/>
                        </a:rPr>
                        <a:t>      </a:t>
                      </a:r>
                      <a:r>
                        <a:rPr lang="en-US" sz="1400" dirty="0">
                          <a:effectLst/>
                        </a:rPr>
                        <a:t>}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m = s/(4*5);</a:t>
                      </a:r>
                      <a:endParaRPr lang="el-GR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0869963"/>
                  </a:ext>
                </a:extLst>
              </a:tr>
              <a:tr h="1925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>
                          <a:effectLst/>
                        </a:rPr>
                        <a:t>ΑΘΡΟΙΣΜΑ , ΜΕΣΟΣ ΟΡΟΣ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l-GR" sz="1400" b="0" dirty="0">
                          <a:effectLst/>
                        </a:rPr>
                        <a:t>κατά στήλες</a:t>
                      </a:r>
                      <a:endParaRPr lang="el-GR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960501"/>
                  </a:ext>
                </a:extLst>
              </a:tr>
              <a:tr h="21177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for (j=0; j&lt;5; </a:t>
                      </a:r>
                      <a:r>
                        <a:rPr lang="en-US" sz="1400" dirty="0" err="1">
                          <a:effectLst/>
                        </a:rPr>
                        <a:t>j++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</a:t>
                      </a:r>
                      <a:r>
                        <a:rPr lang="en-US" sz="1400" dirty="0" err="1">
                          <a:effectLst/>
                        </a:rPr>
                        <a:t>sc</a:t>
                      </a:r>
                      <a:r>
                        <a:rPr lang="en-US" sz="1400" dirty="0">
                          <a:effectLst/>
                        </a:rPr>
                        <a:t>[j] = 0;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for (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=0;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&lt;</a:t>
                      </a:r>
                      <a:r>
                        <a:rPr lang="el-GR" sz="1400" dirty="0">
                          <a:effectLst/>
                        </a:rPr>
                        <a:t>4</a:t>
                      </a:r>
                      <a:r>
                        <a:rPr lang="en-US" sz="1400" dirty="0">
                          <a:effectLst/>
                        </a:rPr>
                        <a:t>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++)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</a:t>
                      </a:r>
                      <a:r>
                        <a:rPr lang="el-GR" sz="140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{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           </a:t>
                      </a:r>
                      <a:r>
                        <a:rPr lang="en-US" sz="1400" dirty="0" err="1">
                          <a:effectLst/>
                        </a:rPr>
                        <a:t>sc</a:t>
                      </a:r>
                      <a:r>
                        <a:rPr lang="en-US" sz="1400" dirty="0">
                          <a:effectLst/>
                        </a:rPr>
                        <a:t>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 += 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</a:t>
                      </a:r>
                      <a:r>
                        <a:rPr lang="el-GR" sz="1400" dirty="0">
                          <a:effectLst/>
                        </a:rPr>
                        <a:t>[</a:t>
                      </a:r>
                      <a:r>
                        <a:rPr lang="en-US" sz="1400" dirty="0">
                          <a:effectLst/>
                        </a:rPr>
                        <a:t>j]);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l-GR" sz="1400" dirty="0">
                          <a:effectLst/>
                        </a:rPr>
                        <a:t>     </a:t>
                      </a:r>
                      <a:r>
                        <a:rPr lang="en-US" sz="1400" dirty="0">
                          <a:effectLst/>
                        </a:rPr>
                        <a:t> }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mc[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 = </a:t>
                      </a:r>
                      <a:r>
                        <a:rPr lang="en-US" sz="1400" dirty="0" err="1">
                          <a:effectLst/>
                        </a:rPr>
                        <a:t>sc</a:t>
                      </a:r>
                      <a:r>
                        <a:rPr lang="en-US" sz="1400" dirty="0">
                          <a:effectLst/>
                        </a:rPr>
                        <a:t>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 / 4;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}</a:t>
                      </a:r>
                      <a:br>
                        <a:rPr lang="en-US" sz="1400" dirty="0">
                          <a:effectLst/>
                        </a:rPr>
                      </a:b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5819836"/>
                  </a:ext>
                </a:extLst>
              </a:tr>
            </a:tbl>
          </a:graphicData>
        </a:graphic>
      </p:graphicFrame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Μεθοδολογία (Ι</a:t>
            </a:r>
            <a:r>
              <a:rPr lang="en-US" dirty="0">
                <a:solidFill>
                  <a:srgbClr val="FF0000"/>
                </a:solidFill>
              </a:rPr>
              <a:t>II</a:t>
            </a:r>
            <a:r>
              <a:rPr lang="el-GR" dirty="0">
                <a:solidFill>
                  <a:srgbClr val="FF0000"/>
                </a:solidFill>
              </a:rPr>
              <a:t>)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9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E6BF-E6D5-4275-9A53-CEF613914B37}" type="slidenum">
              <a:rPr lang="en-GB"/>
              <a:pPr/>
              <a:t>4</a:t>
            </a:fld>
            <a:endParaRPr lang="en-GB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7200" y="1066800"/>
            <a:ext cx="5524269" cy="56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l-GR" altLang="el-GR" dirty="0">
                <a:latin typeface="Garamond" panose="02020404030301010803" pitchFamily="18" charset="0"/>
                <a:cs typeface="Arial" panose="020B0604020202020204" pitchFamily="34" charset="0"/>
              </a:rPr>
              <a:t>ΒΑΣΙΚΗ ΕΠΕΞΕΡΓΑΣΙΑ</a:t>
            </a:r>
            <a:r>
              <a:rPr lang="en-US" altLang="el-GR" dirty="0">
                <a:latin typeface="Garamond" panose="02020404030301010803" pitchFamily="18" charset="0"/>
                <a:cs typeface="Arial" panose="020B0604020202020204" pitchFamily="34" charset="0"/>
              </a:rPr>
              <a:t>  (</a:t>
            </a:r>
            <a:r>
              <a:rPr lang="en-US" altLang="el-GR" i="1" dirty="0" err="1">
                <a:latin typeface="Garamond" panose="02020404030301010803" pitchFamily="18" charset="0"/>
                <a:cs typeface="Arial" panose="020B0604020202020204" pitchFamily="34" charset="0"/>
              </a:rPr>
              <a:t>int</a:t>
            </a:r>
            <a:r>
              <a:rPr lang="en-US" altLang="el-GR" i="1" dirty="0">
                <a:latin typeface="Garamond" panose="02020404030301010803" pitchFamily="18" charset="0"/>
                <a:cs typeface="Arial" panose="020B0604020202020204" pitchFamily="34" charset="0"/>
              </a:rPr>
              <a:t> A[</a:t>
            </a:r>
            <a:r>
              <a:rPr lang="el-GR" altLang="el-GR" i="1" dirty="0">
                <a:latin typeface="Garamond" panose="02020404030301010803" pitchFamily="18" charset="0"/>
                <a:cs typeface="Arial" panose="020B0604020202020204" pitchFamily="34" charset="0"/>
              </a:rPr>
              <a:t>4][5]</a:t>
            </a:r>
            <a:r>
              <a:rPr lang="en-US" altLang="el-GR" i="1" dirty="0">
                <a:latin typeface="Garamond" panose="02020404030301010803" pitchFamily="18" charset="0"/>
                <a:cs typeface="Arial" panose="020B0604020202020204" pitchFamily="34" charset="0"/>
              </a:rPr>
              <a:t>;</a:t>
            </a:r>
            <a:r>
              <a:rPr lang="en-US" altLang="el-GR" dirty="0">
                <a:latin typeface="Garamond" panose="02020404030301010803" pitchFamily="18" charset="0"/>
                <a:cs typeface="Arial" panose="020B0604020202020204" pitchFamily="34" charset="0"/>
              </a:rPr>
              <a:t>)</a:t>
            </a:r>
            <a:endParaRPr lang="el-GR" altLang="el-GR" sz="3600" b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973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Πίνακα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233422"/>
              </p:ext>
            </p:extLst>
          </p:nvPr>
        </p:nvGraphicFramePr>
        <p:xfrm>
          <a:off x="162232" y="797970"/>
          <a:ext cx="8774504" cy="5974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62284">
                  <a:extLst>
                    <a:ext uri="{9D8B030D-6E8A-4147-A177-3AD203B41FA5}">
                      <a16:colId xmlns:a16="http://schemas.microsoft.com/office/drawing/2014/main" val="1436486322"/>
                    </a:ext>
                  </a:extLst>
                </a:gridCol>
                <a:gridCol w="4512220">
                  <a:extLst>
                    <a:ext uri="{9D8B030D-6E8A-4147-A177-3AD203B41FA5}">
                      <a16:colId xmlns:a16="http://schemas.microsoft.com/office/drawing/2014/main" val="1534654605"/>
                    </a:ext>
                  </a:extLst>
                </a:gridCol>
              </a:tblGrid>
              <a:tr h="1845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</a:rPr>
                        <a:t>ΜΕΓΙΣΤΟ &amp; Θέση </a:t>
                      </a:r>
                      <a:r>
                        <a:rPr lang="el-GR" sz="1400" b="0" dirty="0">
                          <a:effectLst/>
                        </a:rPr>
                        <a:t>κατά γραμμές</a:t>
                      </a:r>
                      <a:endParaRPr lang="el-GR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</a:rPr>
                        <a:t>ΜΕΓΙΣΤΟ &amp; Θέση </a:t>
                      </a:r>
                      <a:r>
                        <a:rPr lang="el-GR" sz="1400" b="0" dirty="0">
                          <a:effectLst/>
                        </a:rPr>
                        <a:t>συνολικά</a:t>
                      </a:r>
                      <a:endParaRPr lang="el-GR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756071"/>
                  </a:ext>
                </a:extLst>
              </a:tr>
              <a:tr h="12916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for (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=0;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&lt;4;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++)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{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</a:t>
                      </a:r>
                      <a:r>
                        <a:rPr lang="en-US" sz="1400" dirty="0" err="1">
                          <a:effectLst/>
                        </a:rPr>
                        <a:t>maxr</a:t>
                      </a:r>
                      <a:r>
                        <a:rPr lang="en-US" sz="1400" dirty="0">
                          <a:effectLst/>
                        </a:rPr>
                        <a:t>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 = 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][0];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</a:t>
                      </a:r>
                      <a:r>
                        <a:rPr lang="en-US" sz="1400" dirty="0" err="1">
                          <a:effectLst/>
                        </a:rPr>
                        <a:t>maxrp</a:t>
                      </a:r>
                      <a:r>
                        <a:rPr lang="en-US" sz="1400" dirty="0">
                          <a:effectLst/>
                        </a:rPr>
                        <a:t>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 = 0;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for (j=0; j&lt;5; </a:t>
                      </a:r>
                      <a:r>
                        <a:rPr lang="en-US" sz="1400" dirty="0" err="1">
                          <a:effectLst/>
                        </a:rPr>
                        <a:t>j++</a:t>
                      </a:r>
                      <a:r>
                        <a:rPr lang="en-US" sz="1400" dirty="0">
                          <a:effectLst/>
                        </a:rPr>
                        <a:t>)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  if (A[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][j] &gt; </a:t>
                      </a:r>
                      <a:r>
                        <a:rPr lang="en-US" sz="1400" dirty="0" err="1">
                          <a:effectLst/>
                        </a:rPr>
                        <a:t>maxr</a:t>
                      </a:r>
                      <a:r>
                        <a:rPr lang="en-US" sz="1400" dirty="0">
                          <a:effectLst/>
                        </a:rPr>
                        <a:t>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])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  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	</a:t>
                      </a:r>
                      <a:r>
                        <a:rPr lang="en-US" sz="1400" dirty="0" err="1">
                          <a:effectLst/>
                        </a:rPr>
                        <a:t>maxr</a:t>
                      </a:r>
                      <a:r>
                        <a:rPr lang="en-US" sz="1400" dirty="0">
                          <a:effectLst/>
                        </a:rPr>
                        <a:t>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 = 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][j];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	</a:t>
                      </a:r>
                      <a:r>
                        <a:rPr lang="en-US" sz="1400" dirty="0" err="1">
                          <a:effectLst/>
                        </a:rPr>
                        <a:t>maxrp</a:t>
                      </a:r>
                      <a:r>
                        <a:rPr lang="en-US" sz="1400" dirty="0">
                          <a:effectLst/>
                        </a:rPr>
                        <a:t>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 = j;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  }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} 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max = A[0][0];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effectLst/>
                        </a:rPr>
                        <a:t>maxpr</a:t>
                      </a:r>
                      <a:r>
                        <a:rPr lang="en-US" sz="1400" dirty="0">
                          <a:effectLst/>
                        </a:rPr>
                        <a:t> = 0;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effectLst/>
                        </a:rPr>
                        <a:t>maxpc</a:t>
                      </a:r>
                      <a:r>
                        <a:rPr lang="en-US" sz="1400" dirty="0">
                          <a:effectLst/>
                        </a:rPr>
                        <a:t> = 0;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for (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=0;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&lt;4;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++)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{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for (j=0; j&lt;5; </a:t>
                      </a:r>
                      <a:r>
                        <a:rPr lang="en-US" sz="1400" dirty="0" err="1">
                          <a:effectLst/>
                        </a:rPr>
                        <a:t>j++</a:t>
                      </a:r>
                      <a:r>
                        <a:rPr lang="en-US" sz="1400" dirty="0">
                          <a:effectLst/>
                        </a:rPr>
                        <a:t>)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   if (A[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][j] &gt; max)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   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	max = 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][j];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	</a:t>
                      </a:r>
                      <a:r>
                        <a:rPr lang="en-US" sz="1400" dirty="0" err="1">
                          <a:effectLst/>
                        </a:rPr>
                        <a:t>maxpr</a:t>
                      </a:r>
                      <a:r>
                        <a:rPr lang="en-US" sz="1400" dirty="0">
                          <a:effectLst/>
                        </a:rPr>
                        <a:t> =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	</a:t>
                      </a:r>
                      <a:r>
                        <a:rPr lang="en-US" sz="1400" dirty="0" err="1">
                          <a:effectLst/>
                        </a:rPr>
                        <a:t>maxpc</a:t>
                      </a:r>
                      <a:r>
                        <a:rPr lang="en-US" sz="1400" dirty="0">
                          <a:effectLst/>
                        </a:rPr>
                        <a:t> = j;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   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} </a:t>
                      </a:r>
                      <a:endParaRPr lang="el-G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0869963"/>
                  </a:ext>
                </a:extLst>
              </a:tr>
              <a:tr h="1845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>
                          <a:effectLst/>
                        </a:rPr>
                        <a:t>ΜΕΓΙΣΤΟ &amp; Θέση </a:t>
                      </a:r>
                      <a:r>
                        <a:rPr lang="el-GR" sz="1400" b="0" dirty="0">
                          <a:effectLst/>
                        </a:rPr>
                        <a:t>κατά στήλες</a:t>
                      </a:r>
                      <a:endParaRPr lang="el-GR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960501"/>
                  </a:ext>
                </a:extLst>
              </a:tr>
              <a:tr h="10777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for (j=0; j&lt;5; </a:t>
                      </a:r>
                      <a:r>
                        <a:rPr lang="en-US" sz="1400" dirty="0" err="1">
                          <a:effectLst/>
                        </a:rPr>
                        <a:t>j++</a:t>
                      </a:r>
                      <a:r>
                        <a:rPr lang="en-US" sz="1400" dirty="0">
                          <a:effectLst/>
                        </a:rPr>
                        <a:t>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{ </a:t>
                      </a:r>
                      <a:endParaRPr lang="el-GR" sz="14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</a:t>
                      </a:r>
                      <a:r>
                        <a:rPr lang="en-US" sz="1400" dirty="0" err="1">
                          <a:effectLst/>
                        </a:rPr>
                        <a:t>maxc</a:t>
                      </a:r>
                      <a:r>
                        <a:rPr lang="en-US" sz="1400" dirty="0">
                          <a:effectLst/>
                        </a:rPr>
                        <a:t>[j] = A[0][j];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</a:t>
                      </a:r>
                      <a:r>
                        <a:rPr lang="en-US" sz="1400" dirty="0" err="1">
                          <a:effectLst/>
                        </a:rPr>
                        <a:t>maxcp</a:t>
                      </a:r>
                      <a:r>
                        <a:rPr lang="en-US" sz="1400" dirty="0">
                          <a:effectLst/>
                        </a:rPr>
                        <a:t>[j] = 0;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for (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=0;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&lt;4;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++)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 if (A[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][j] &gt; </a:t>
                      </a:r>
                      <a:r>
                        <a:rPr lang="en-US" sz="1400" dirty="0" err="1">
                          <a:effectLst/>
                        </a:rPr>
                        <a:t>maxc</a:t>
                      </a:r>
                      <a:r>
                        <a:rPr lang="en-US" sz="1400" dirty="0">
                          <a:effectLst/>
                        </a:rPr>
                        <a:t>[j])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 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	</a:t>
                      </a:r>
                      <a:r>
                        <a:rPr lang="en-US" sz="1400" dirty="0" err="1">
                          <a:effectLst/>
                        </a:rPr>
                        <a:t>maxc</a:t>
                      </a:r>
                      <a:r>
                        <a:rPr lang="en-US" sz="1400" dirty="0">
                          <a:effectLst/>
                        </a:rPr>
                        <a:t>[j] = 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][j];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	</a:t>
                      </a:r>
                      <a:r>
                        <a:rPr lang="en-US" sz="1400" dirty="0" err="1">
                          <a:effectLst/>
                        </a:rPr>
                        <a:t>maxcp</a:t>
                      </a:r>
                      <a:r>
                        <a:rPr lang="en-US" sz="1400" dirty="0">
                          <a:effectLst/>
                        </a:rPr>
                        <a:t>[j] =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 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}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5819836"/>
                  </a:ext>
                </a:extLst>
              </a:tr>
            </a:tbl>
          </a:graphicData>
        </a:graphic>
      </p:graphicFrame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Μεθοδολογία (Ι</a:t>
            </a:r>
            <a:r>
              <a:rPr lang="en-US" dirty="0">
                <a:solidFill>
                  <a:srgbClr val="FF0000"/>
                </a:solidFill>
              </a:rPr>
              <a:t>V</a:t>
            </a:r>
            <a:r>
              <a:rPr lang="el-GR" dirty="0">
                <a:solidFill>
                  <a:srgbClr val="FF0000"/>
                </a:solidFill>
              </a:rPr>
              <a:t>)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9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E6BF-E6D5-4275-9A53-CEF613914B37}" type="slidenum">
              <a:rPr lang="en-GB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985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Πίνακα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12879"/>
              </p:ext>
            </p:extLst>
          </p:nvPr>
        </p:nvGraphicFramePr>
        <p:xfrm>
          <a:off x="162232" y="797970"/>
          <a:ext cx="8774504" cy="5974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62284">
                  <a:extLst>
                    <a:ext uri="{9D8B030D-6E8A-4147-A177-3AD203B41FA5}">
                      <a16:colId xmlns:a16="http://schemas.microsoft.com/office/drawing/2014/main" val="1436486322"/>
                    </a:ext>
                  </a:extLst>
                </a:gridCol>
                <a:gridCol w="4512220">
                  <a:extLst>
                    <a:ext uri="{9D8B030D-6E8A-4147-A177-3AD203B41FA5}">
                      <a16:colId xmlns:a16="http://schemas.microsoft.com/office/drawing/2014/main" val="1534654605"/>
                    </a:ext>
                  </a:extLst>
                </a:gridCol>
              </a:tblGrid>
              <a:tr h="1845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</a:rPr>
                        <a:t>ΕΛΑΧΙΣΤΟ &amp; Θέση </a:t>
                      </a:r>
                      <a:r>
                        <a:rPr lang="el-GR" sz="1400" b="0" dirty="0">
                          <a:effectLst/>
                        </a:rPr>
                        <a:t>κατά γραμμές</a:t>
                      </a:r>
                      <a:endParaRPr lang="el-GR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</a:rPr>
                        <a:t>ΕΛΑΧΙΣΤΟ &amp; Θέση </a:t>
                      </a:r>
                      <a:r>
                        <a:rPr lang="el-GR" sz="1400" b="0" dirty="0">
                          <a:effectLst/>
                        </a:rPr>
                        <a:t>συνολικά</a:t>
                      </a:r>
                      <a:endParaRPr lang="el-GR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756071"/>
                  </a:ext>
                </a:extLst>
              </a:tr>
              <a:tr h="12916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for (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=0;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&lt;4;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++)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{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</a:t>
                      </a:r>
                      <a:r>
                        <a:rPr lang="en-US" sz="1400" dirty="0" err="1">
                          <a:effectLst/>
                        </a:rPr>
                        <a:t>minr</a:t>
                      </a:r>
                      <a:r>
                        <a:rPr lang="en-US" sz="1400" dirty="0">
                          <a:effectLst/>
                        </a:rPr>
                        <a:t>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 = 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][0];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</a:t>
                      </a:r>
                      <a:r>
                        <a:rPr lang="en-US" sz="1400" dirty="0" err="1">
                          <a:effectLst/>
                        </a:rPr>
                        <a:t>minrp</a:t>
                      </a:r>
                      <a:r>
                        <a:rPr lang="en-US" sz="1400" dirty="0">
                          <a:effectLst/>
                        </a:rPr>
                        <a:t>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 = 0;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for (j=0; j&lt;5; </a:t>
                      </a:r>
                      <a:r>
                        <a:rPr lang="en-US" sz="1400" dirty="0" err="1">
                          <a:effectLst/>
                        </a:rPr>
                        <a:t>j++</a:t>
                      </a:r>
                      <a:r>
                        <a:rPr lang="en-US" sz="1400" dirty="0">
                          <a:effectLst/>
                        </a:rPr>
                        <a:t>)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  if (A[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][j] &lt; </a:t>
                      </a:r>
                      <a:r>
                        <a:rPr lang="en-US" sz="1400" dirty="0" err="1">
                          <a:effectLst/>
                        </a:rPr>
                        <a:t>minr</a:t>
                      </a:r>
                      <a:r>
                        <a:rPr lang="en-US" sz="1400" dirty="0">
                          <a:effectLst/>
                        </a:rPr>
                        <a:t>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])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  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	</a:t>
                      </a:r>
                      <a:r>
                        <a:rPr lang="en-US" sz="1400" dirty="0" err="1">
                          <a:effectLst/>
                        </a:rPr>
                        <a:t>minr</a:t>
                      </a:r>
                      <a:r>
                        <a:rPr lang="en-US" sz="1400" dirty="0">
                          <a:effectLst/>
                        </a:rPr>
                        <a:t>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 = 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][j];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	</a:t>
                      </a:r>
                      <a:r>
                        <a:rPr lang="en-US" sz="1400" dirty="0" err="1">
                          <a:effectLst/>
                        </a:rPr>
                        <a:t>minrp</a:t>
                      </a:r>
                      <a:r>
                        <a:rPr lang="en-US" sz="1400" dirty="0">
                          <a:effectLst/>
                        </a:rPr>
                        <a:t>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 = j;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  }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} 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min = A[0][0];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effectLst/>
                        </a:rPr>
                        <a:t>minpr</a:t>
                      </a:r>
                      <a:r>
                        <a:rPr lang="en-US" sz="1400" dirty="0">
                          <a:effectLst/>
                        </a:rPr>
                        <a:t> = 0;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effectLst/>
                        </a:rPr>
                        <a:t>minpc</a:t>
                      </a:r>
                      <a:r>
                        <a:rPr lang="en-US" sz="1400" dirty="0">
                          <a:effectLst/>
                        </a:rPr>
                        <a:t> = 0;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for (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=0;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&lt;4;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++)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{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for (j=0; j&lt;5; </a:t>
                      </a:r>
                      <a:r>
                        <a:rPr lang="en-US" sz="1400" dirty="0" err="1">
                          <a:effectLst/>
                        </a:rPr>
                        <a:t>j++</a:t>
                      </a:r>
                      <a:r>
                        <a:rPr lang="en-US" sz="1400" dirty="0">
                          <a:effectLst/>
                        </a:rPr>
                        <a:t>)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   if (A[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][j] &lt; min)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   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	min = 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][j];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	</a:t>
                      </a:r>
                      <a:r>
                        <a:rPr lang="en-US" sz="1400" dirty="0" err="1">
                          <a:effectLst/>
                        </a:rPr>
                        <a:t>minpr</a:t>
                      </a:r>
                      <a:r>
                        <a:rPr lang="en-US" sz="1400" dirty="0">
                          <a:effectLst/>
                        </a:rPr>
                        <a:t> =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	</a:t>
                      </a:r>
                      <a:r>
                        <a:rPr lang="en-US" sz="1400" dirty="0" err="1">
                          <a:effectLst/>
                        </a:rPr>
                        <a:t>minpc</a:t>
                      </a:r>
                      <a:r>
                        <a:rPr lang="en-US" sz="1400" dirty="0">
                          <a:effectLst/>
                        </a:rPr>
                        <a:t> = j;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   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} </a:t>
                      </a:r>
                      <a:endParaRPr lang="el-G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0869963"/>
                  </a:ext>
                </a:extLst>
              </a:tr>
              <a:tr h="1845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>
                          <a:effectLst/>
                        </a:rPr>
                        <a:t>ΕΛΑΧΙΣΤΟ &amp; Θέση </a:t>
                      </a:r>
                      <a:r>
                        <a:rPr lang="el-GR" sz="1400" b="0" dirty="0">
                          <a:effectLst/>
                        </a:rPr>
                        <a:t>κατά στήλες</a:t>
                      </a:r>
                      <a:endParaRPr lang="el-GR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960501"/>
                  </a:ext>
                </a:extLst>
              </a:tr>
              <a:tr h="10777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for (j=0; j&lt;5; </a:t>
                      </a:r>
                      <a:r>
                        <a:rPr lang="en-US" sz="1400" dirty="0" err="1">
                          <a:effectLst/>
                        </a:rPr>
                        <a:t>j++</a:t>
                      </a:r>
                      <a:r>
                        <a:rPr lang="en-US" sz="1400" dirty="0">
                          <a:effectLst/>
                        </a:rPr>
                        <a:t>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{ </a:t>
                      </a:r>
                      <a:endParaRPr lang="el-GR" sz="14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</a:t>
                      </a:r>
                      <a:r>
                        <a:rPr lang="en-US" sz="1400" dirty="0" err="1">
                          <a:effectLst/>
                        </a:rPr>
                        <a:t>minc</a:t>
                      </a:r>
                      <a:r>
                        <a:rPr lang="en-US" sz="1400" dirty="0">
                          <a:effectLst/>
                        </a:rPr>
                        <a:t>[j] = A[0][j];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</a:t>
                      </a:r>
                      <a:r>
                        <a:rPr lang="en-US" sz="1400" dirty="0" err="1">
                          <a:effectLst/>
                        </a:rPr>
                        <a:t>mincp</a:t>
                      </a:r>
                      <a:r>
                        <a:rPr lang="en-US" sz="1400" dirty="0">
                          <a:effectLst/>
                        </a:rPr>
                        <a:t>[j] = 0;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for (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=0;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&lt;4;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++)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 if (A[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][j] &lt; </a:t>
                      </a:r>
                      <a:r>
                        <a:rPr lang="en-US" sz="1400" dirty="0" err="1">
                          <a:effectLst/>
                        </a:rPr>
                        <a:t>minc</a:t>
                      </a:r>
                      <a:r>
                        <a:rPr lang="en-US" sz="1400" dirty="0">
                          <a:effectLst/>
                        </a:rPr>
                        <a:t>[j])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 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	</a:t>
                      </a:r>
                      <a:r>
                        <a:rPr lang="en-US" sz="1400" dirty="0" err="1">
                          <a:effectLst/>
                        </a:rPr>
                        <a:t>minc</a:t>
                      </a:r>
                      <a:r>
                        <a:rPr lang="en-US" sz="1400" dirty="0">
                          <a:effectLst/>
                        </a:rPr>
                        <a:t>[j] = A[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][j];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	</a:t>
                      </a:r>
                      <a:r>
                        <a:rPr lang="en-US" sz="1400" dirty="0" err="1">
                          <a:effectLst/>
                        </a:rPr>
                        <a:t>mincp</a:t>
                      </a:r>
                      <a:r>
                        <a:rPr lang="en-US" sz="1400" dirty="0">
                          <a:effectLst/>
                        </a:rPr>
                        <a:t>[j] = 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     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}</a:t>
                      </a: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5819836"/>
                  </a:ext>
                </a:extLst>
              </a:tr>
            </a:tbl>
          </a:graphicData>
        </a:graphic>
      </p:graphicFrame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Μεθοδολογία (</a:t>
            </a:r>
            <a:r>
              <a:rPr lang="en-US" dirty="0">
                <a:solidFill>
                  <a:srgbClr val="FF0000"/>
                </a:solidFill>
              </a:rPr>
              <a:t>V</a:t>
            </a:r>
            <a:r>
              <a:rPr lang="el-GR" dirty="0">
                <a:solidFill>
                  <a:srgbClr val="FF0000"/>
                </a:solidFill>
              </a:rPr>
              <a:t>)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9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E6BF-E6D5-4275-9A53-CEF613914B37}" type="slidenum">
              <a:rPr lang="en-GB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718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Πίνακα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919969"/>
              </p:ext>
            </p:extLst>
          </p:nvPr>
        </p:nvGraphicFramePr>
        <p:xfrm>
          <a:off x="162232" y="797970"/>
          <a:ext cx="8774504" cy="3413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62284">
                  <a:extLst>
                    <a:ext uri="{9D8B030D-6E8A-4147-A177-3AD203B41FA5}">
                      <a16:colId xmlns:a16="http://schemas.microsoft.com/office/drawing/2014/main" val="1436486322"/>
                    </a:ext>
                  </a:extLst>
                </a:gridCol>
                <a:gridCol w="4512220">
                  <a:extLst>
                    <a:ext uri="{9D8B030D-6E8A-4147-A177-3AD203B41FA5}">
                      <a16:colId xmlns:a16="http://schemas.microsoft.com/office/drawing/2014/main" val="1534654605"/>
                    </a:ext>
                  </a:extLst>
                </a:gridCol>
              </a:tblGrid>
              <a:tr h="1845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</a:rPr>
                        <a:t>ΤΑΞΙΝΟΜΗΣΗ </a:t>
                      </a:r>
                      <a:r>
                        <a:rPr lang="el-GR" sz="1400" b="0" dirty="0">
                          <a:effectLst/>
                        </a:rPr>
                        <a:t>κατά γραμμές</a:t>
                      </a:r>
                      <a:endParaRPr lang="el-GR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</a:rPr>
                        <a:t>ΤΑΞΙΝΟΜΗΣΗ </a:t>
                      </a:r>
                      <a:r>
                        <a:rPr lang="el-GR" sz="1400" b="0" dirty="0">
                          <a:effectLst/>
                        </a:rPr>
                        <a:t>κατά στήλες</a:t>
                      </a:r>
                      <a:endParaRPr lang="el-GR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756071"/>
                  </a:ext>
                </a:extLst>
              </a:tr>
              <a:tr h="14912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(k=0; k&lt;4; k++)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(</a:t>
                      </a:r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=1;i&lt;5;i++)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(j=4; j&gt;=</a:t>
                      </a:r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j--)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if (A[k][j-1] &gt; A[k][j])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 = A[k][j-1];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      A[k][j-1] = A[k][j];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      A[k][j] = temp;</a:t>
                      </a:r>
                      <a:endParaRPr kumimoji="0" lang="el-G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>
                          <a:effectLst/>
                        </a:rPr>
                        <a:t>                      </a:t>
                      </a:r>
                      <a:r>
                        <a:rPr lang="en-US" sz="1400" dirty="0">
                          <a:effectLst/>
                        </a:rPr>
                        <a:t>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>
                          <a:effectLst/>
                        </a:rPr>
                        <a:t>              </a:t>
                      </a:r>
                      <a:r>
                        <a:rPr lang="en-US" sz="1400" dirty="0">
                          <a:effectLst/>
                        </a:rPr>
                        <a:t>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>
                          <a:effectLst/>
                        </a:rPr>
                        <a:t>       </a:t>
                      </a:r>
                      <a:r>
                        <a:rPr lang="en-US" sz="1400" dirty="0">
                          <a:effectLst/>
                        </a:rPr>
                        <a:t>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}</a:t>
                      </a:r>
                      <a:endParaRPr kumimoji="0" lang="el-G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for (k=0; k&lt;5; k++)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{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>
                          <a:effectLst/>
                        </a:rPr>
                        <a:t>       </a:t>
                      </a:r>
                      <a:r>
                        <a:rPr lang="en-US" sz="1400" dirty="0">
                          <a:effectLst/>
                        </a:rPr>
                        <a:t>for (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=1;i&lt;4;i++)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>
                          <a:effectLst/>
                        </a:rPr>
                        <a:t>       </a:t>
                      </a:r>
                      <a:r>
                        <a:rPr lang="en-US" sz="1400" dirty="0">
                          <a:effectLst/>
                        </a:rPr>
                        <a:t>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>
                          <a:effectLst/>
                        </a:rPr>
                        <a:t>             </a:t>
                      </a:r>
                      <a:r>
                        <a:rPr lang="en-US" sz="1400" dirty="0">
                          <a:effectLst/>
                        </a:rPr>
                        <a:t>for (j=3; j&gt;=</a:t>
                      </a:r>
                      <a:r>
                        <a:rPr lang="en-US" sz="1400" dirty="0" err="1">
                          <a:effectLst/>
                        </a:rPr>
                        <a:t>i</a:t>
                      </a:r>
                      <a:r>
                        <a:rPr lang="en-US" sz="1400" dirty="0">
                          <a:effectLst/>
                        </a:rPr>
                        <a:t>; j--)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>
                          <a:effectLst/>
                        </a:rPr>
                        <a:t>             </a:t>
                      </a:r>
                      <a:r>
                        <a:rPr lang="en-US" sz="1400" dirty="0">
                          <a:effectLst/>
                        </a:rPr>
                        <a:t>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	if (A[j-1][k] &gt; A[j][k])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        	{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>
                          <a:effectLst/>
                        </a:rPr>
                        <a:t>    </a:t>
                      </a:r>
                      <a:r>
                        <a:rPr lang="en-US" sz="1400" dirty="0">
                          <a:effectLst/>
                        </a:rPr>
                        <a:t>            	</a:t>
                      </a:r>
                      <a:r>
                        <a:rPr lang="el-GR" sz="1400" dirty="0">
                          <a:effectLst/>
                        </a:rPr>
                        <a:t>      </a:t>
                      </a:r>
                      <a:r>
                        <a:rPr lang="en-US" sz="1400" dirty="0">
                          <a:effectLst/>
                        </a:rPr>
                        <a:t>temp = A[j-1][k];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	      </a:t>
                      </a:r>
                      <a:r>
                        <a:rPr lang="el-GR" sz="1400" dirty="0">
                          <a:effectLst/>
                        </a:rPr>
                        <a:t>Α</a:t>
                      </a:r>
                      <a:r>
                        <a:rPr lang="en-US" sz="1400" dirty="0">
                          <a:effectLst/>
                        </a:rPr>
                        <a:t>[j-1][k] = A[j][k];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	      A[j][k] = temp;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	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>
                          <a:effectLst/>
                        </a:rPr>
                        <a:t>              </a:t>
                      </a:r>
                      <a:r>
                        <a:rPr lang="en-US" sz="1400" dirty="0">
                          <a:effectLst/>
                        </a:rPr>
                        <a:t>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>
                          <a:effectLst/>
                        </a:rPr>
                        <a:t>       </a:t>
                      </a:r>
                      <a:r>
                        <a:rPr lang="en-US" sz="1400" dirty="0">
                          <a:effectLst/>
                        </a:rPr>
                        <a:t>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}</a:t>
                      </a:r>
                      <a:endParaRPr lang="el-G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147" marR="561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0869963"/>
                  </a:ext>
                </a:extLst>
              </a:tr>
            </a:tbl>
          </a:graphicData>
        </a:graphic>
      </p:graphicFrame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Μεθοδολογία (</a:t>
            </a:r>
            <a:r>
              <a:rPr lang="en-US" dirty="0">
                <a:solidFill>
                  <a:srgbClr val="FF0000"/>
                </a:solidFill>
              </a:rPr>
              <a:t>V</a:t>
            </a:r>
            <a:r>
              <a:rPr lang="el-GR" dirty="0">
                <a:solidFill>
                  <a:srgbClr val="FF0000"/>
                </a:solidFill>
              </a:rPr>
              <a:t>Ι)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9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E6BF-E6D5-4275-9A53-CEF613914B37}" type="slidenum">
              <a:rPr lang="en-GB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898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" y="1066800"/>
            <a:ext cx="8724900" cy="2425700"/>
          </a:xfrm>
        </p:spPr>
        <p:txBody>
          <a:bodyPr>
            <a:normAutofit/>
          </a:bodyPr>
          <a:lstStyle/>
          <a:p>
            <a:pPr marL="411480" lvl="1" indent="0">
              <a:buNone/>
            </a:pPr>
            <a:r>
              <a:rPr lang="el-GR" sz="2000" dirty="0"/>
              <a:t>Να σχεδιάσετε την μορφή που θα έχει ο πίνακας μετά την εκτέλεση του ακόλουθου τμήματος αλγορίθμου</a:t>
            </a:r>
            <a:endParaRPr lang="el-GR" sz="1600" dirty="0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Ασκήσεις (Ι)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5FCC-0DE1-44DE-9663-442252BC9017}" type="slidenum">
              <a:rPr lang="en-GB"/>
              <a:pPr/>
              <a:t>8</a:t>
            </a:fld>
            <a:endParaRPr lang="en-GB"/>
          </a:p>
        </p:txBody>
      </p:sp>
      <p:graphicFrame>
        <p:nvGraphicFramePr>
          <p:cNvPr id="2" name="Πίνακας 1"/>
          <p:cNvGraphicFramePr>
            <a:graphicFrameLocks noGrp="1"/>
          </p:cNvGraphicFramePr>
          <p:nvPr/>
        </p:nvGraphicFramePr>
        <p:xfrm>
          <a:off x="332338" y="3330272"/>
          <a:ext cx="3531739" cy="31147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1739">
                  <a:extLst>
                    <a:ext uri="{9D8B030D-6E8A-4147-A177-3AD203B41FA5}">
                      <a16:colId xmlns:a16="http://schemas.microsoft.com/office/drawing/2014/main" val="1326619828"/>
                    </a:ext>
                  </a:extLst>
                </a:gridCol>
              </a:tblGrid>
              <a:tr h="31147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int</a:t>
                      </a:r>
                      <a:r>
                        <a:rPr lang="en-US" sz="1800" dirty="0">
                          <a:effectLst/>
                        </a:rPr>
                        <a:t> A[5][5] = {0};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for (</a:t>
                      </a:r>
                      <a:r>
                        <a:rPr lang="en-US" sz="1800" dirty="0" err="1">
                          <a:effectLst/>
                        </a:rPr>
                        <a:t>i</a:t>
                      </a:r>
                      <a:r>
                        <a:rPr lang="en-US" sz="1800" dirty="0">
                          <a:effectLst/>
                        </a:rPr>
                        <a:t>=1; </a:t>
                      </a:r>
                      <a:r>
                        <a:rPr lang="en-US" sz="1800" dirty="0" err="1">
                          <a:effectLst/>
                        </a:rPr>
                        <a:t>i</a:t>
                      </a:r>
                      <a:r>
                        <a:rPr lang="en-US" sz="1800" dirty="0">
                          <a:effectLst/>
                        </a:rPr>
                        <a:t>&lt;=3; </a:t>
                      </a:r>
                      <a:r>
                        <a:rPr lang="en-US" sz="1800" dirty="0" err="1">
                          <a:effectLst/>
                        </a:rPr>
                        <a:t>i</a:t>
                      </a:r>
                      <a:r>
                        <a:rPr lang="en-US" sz="1800" dirty="0">
                          <a:effectLst/>
                        </a:rPr>
                        <a:t>++)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{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	for (j=1; j&lt;=3; </a:t>
                      </a:r>
                      <a:r>
                        <a:rPr lang="en-US" sz="1800" dirty="0" err="1">
                          <a:effectLst/>
                        </a:rPr>
                        <a:t>j++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	{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		A[i-1][j-1] = 1;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		A[</a:t>
                      </a:r>
                      <a:r>
                        <a:rPr lang="en-US" sz="1800" dirty="0" err="1">
                          <a:effectLst/>
                        </a:rPr>
                        <a:t>i</a:t>
                      </a:r>
                      <a:r>
                        <a:rPr lang="en-US" sz="1800" dirty="0">
                          <a:effectLst/>
                        </a:rPr>
                        <a:t>][j-1] = 1;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		A[i+1][j+1] = 1;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		A[</a:t>
                      </a:r>
                      <a:r>
                        <a:rPr lang="en-US" sz="1800" dirty="0" err="1">
                          <a:effectLst/>
                        </a:rPr>
                        <a:t>i</a:t>
                      </a:r>
                      <a:r>
                        <a:rPr lang="en-US" sz="1800" dirty="0">
                          <a:effectLst/>
                        </a:rPr>
                        <a:t>][j+1] = 1;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	}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}</a:t>
                      </a:r>
                      <a:endParaRPr lang="el-GR" sz="18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7330725"/>
                  </a:ext>
                </a:extLst>
              </a:tr>
            </a:tbl>
          </a:graphicData>
        </a:graphic>
      </p:graphicFrame>
      <p:graphicFrame>
        <p:nvGraphicFramePr>
          <p:cNvPr id="5" name="Πίνακας 4"/>
          <p:cNvGraphicFramePr>
            <a:graphicFrameLocks noGrp="1"/>
          </p:cNvGraphicFramePr>
          <p:nvPr/>
        </p:nvGraphicFramePr>
        <p:xfrm>
          <a:off x="5246531" y="4201862"/>
          <a:ext cx="2928205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5641">
                  <a:extLst>
                    <a:ext uri="{9D8B030D-6E8A-4147-A177-3AD203B41FA5}">
                      <a16:colId xmlns:a16="http://schemas.microsoft.com/office/drawing/2014/main" val="976009348"/>
                    </a:ext>
                  </a:extLst>
                </a:gridCol>
                <a:gridCol w="585641">
                  <a:extLst>
                    <a:ext uri="{9D8B030D-6E8A-4147-A177-3AD203B41FA5}">
                      <a16:colId xmlns:a16="http://schemas.microsoft.com/office/drawing/2014/main" val="1206225331"/>
                    </a:ext>
                  </a:extLst>
                </a:gridCol>
                <a:gridCol w="585641">
                  <a:extLst>
                    <a:ext uri="{9D8B030D-6E8A-4147-A177-3AD203B41FA5}">
                      <a16:colId xmlns:a16="http://schemas.microsoft.com/office/drawing/2014/main" val="2303711619"/>
                    </a:ext>
                  </a:extLst>
                </a:gridCol>
                <a:gridCol w="585641">
                  <a:extLst>
                    <a:ext uri="{9D8B030D-6E8A-4147-A177-3AD203B41FA5}">
                      <a16:colId xmlns:a16="http://schemas.microsoft.com/office/drawing/2014/main" val="4064434010"/>
                    </a:ext>
                  </a:extLst>
                </a:gridCol>
                <a:gridCol w="585641">
                  <a:extLst>
                    <a:ext uri="{9D8B030D-6E8A-4147-A177-3AD203B41FA5}">
                      <a16:colId xmlns:a16="http://schemas.microsoft.com/office/drawing/2014/main" val="1871290629"/>
                    </a:ext>
                  </a:extLst>
                </a:gridCol>
              </a:tblGrid>
              <a:tr h="23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el-G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l-G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l-G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164"/>
                  </a:ext>
                </a:extLst>
              </a:tr>
              <a:tr h="23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el-G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639192"/>
                  </a:ext>
                </a:extLst>
              </a:tr>
              <a:tr h="23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el-G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0088125"/>
                  </a:ext>
                </a:extLst>
              </a:tr>
              <a:tr h="23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el-G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63275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l-G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el-G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1712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92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" y="1066800"/>
            <a:ext cx="8724900" cy="2425700"/>
          </a:xfrm>
        </p:spPr>
        <p:txBody>
          <a:bodyPr>
            <a:normAutofit/>
          </a:bodyPr>
          <a:lstStyle/>
          <a:p>
            <a:pPr marL="411480" lvl="1" indent="0">
              <a:buNone/>
            </a:pPr>
            <a:r>
              <a:rPr lang="el-GR" sz="2000" dirty="0"/>
              <a:t>Να σχεδιάσετε την μορφή που θα έχει ο πίνακας μετά την εκτέλεση του ακόλουθου τμήματος αλγορίθμου</a:t>
            </a:r>
            <a:endParaRPr lang="el-GR" sz="1600" dirty="0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Ασκήσεις (ΙΙ)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5FCC-0DE1-44DE-9663-442252BC9017}" type="slidenum">
              <a:rPr lang="en-GB"/>
              <a:pPr/>
              <a:t>9</a:t>
            </a:fld>
            <a:endParaRPr lang="en-GB"/>
          </a:p>
        </p:txBody>
      </p:sp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781833"/>
              </p:ext>
            </p:extLst>
          </p:nvPr>
        </p:nvGraphicFramePr>
        <p:xfrm>
          <a:off x="332338" y="3330272"/>
          <a:ext cx="3531739" cy="31147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1739">
                  <a:extLst>
                    <a:ext uri="{9D8B030D-6E8A-4147-A177-3AD203B41FA5}">
                      <a16:colId xmlns:a16="http://schemas.microsoft.com/office/drawing/2014/main" val="1326619828"/>
                    </a:ext>
                  </a:extLst>
                </a:gridCol>
              </a:tblGrid>
              <a:tr h="31147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int</a:t>
                      </a:r>
                      <a:r>
                        <a:rPr lang="en-US" sz="1800" dirty="0">
                          <a:effectLst/>
                        </a:rPr>
                        <a:t> A[5][5] = {0};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for (</a:t>
                      </a:r>
                      <a:r>
                        <a:rPr lang="en-US" sz="1800" dirty="0" err="1">
                          <a:effectLst/>
                        </a:rPr>
                        <a:t>i</a:t>
                      </a:r>
                      <a:r>
                        <a:rPr lang="en-US" sz="1800" dirty="0">
                          <a:effectLst/>
                        </a:rPr>
                        <a:t>=</a:t>
                      </a:r>
                      <a:r>
                        <a:rPr lang="el-GR" sz="1800" dirty="0">
                          <a:effectLst/>
                        </a:rPr>
                        <a:t>0</a:t>
                      </a:r>
                      <a:r>
                        <a:rPr lang="en-US" sz="1800" dirty="0">
                          <a:effectLst/>
                        </a:rPr>
                        <a:t>; </a:t>
                      </a:r>
                      <a:r>
                        <a:rPr lang="en-US" sz="1800" dirty="0" err="1">
                          <a:effectLst/>
                        </a:rPr>
                        <a:t>i</a:t>
                      </a:r>
                      <a:r>
                        <a:rPr lang="en-US" sz="1800" dirty="0">
                          <a:effectLst/>
                        </a:rPr>
                        <a:t>&lt;</a:t>
                      </a:r>
                      <a:r>
                        <a:rPr lang="el-GR" sz="1800" dirty="0">
                          <a:effectLst/>
                        </a:rPr>
                        <a:t>5</a:t>
                      </a:r>
                      <a:r>
                        <a:rPr lang="en-US" sz="1800" dirty="0">
                          <a:effectLst/>
                        </a:rPr>
                        <a:t>; </a:t>
                      </a:r>
                      <a:r>
                        <a:rPr lang="en-US" sz="1800" dirty="0" err="1">
                          <a:effectLst/>
                        </a:rPr>
                        <a:t>i</a:t>
                      </a:r>
                      <a:r>
                        <a:rPr lang="en-US" sz="1800" dirty="0">
                          <a:effectLst/>
                        </a:rPr>
                        <a:t>++)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{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       </a:t>
                      </a:r>
                      <a:r>
                        <a:rPr lang="en-US" sz="1800" dirty="0">
                          <a:effectLst/>
                        </a:rPr>
                        <a:t>A[</a:t>
                      </a:r>
                      <a:r>
                        <a:rPr lang="en-US" sz="1800" dirty="0" err="1">
                          <a:effectLst/>
                        </a:rPr>
                        <a:t>i</a:t>
                      </a:r>
                      <a:r>
                        <a:rPr lang="en-US" sz="1800" dirty="0">
                          <a:effectLst/>
                        </a:rPr>
                        <a:t>][</a:t>
                      </a:r>
                      <a:r>
                        <a:rPr lang="en-US" sz="1800" dirty="0" err="1">
                          <a:effectLst/>
                        </a:rPr>
                        <a:t>i</a:t>
                      </a:r>
                      <a:r>
                        <a:rPr lang="en-US" sz="1800" dirty="0">
                          <a:effectLst/>
                        </a:rPr>
                        <a:t>] = 1;</a:t>
                      </a:r>
                      <a:endParaRPr lang="el-GR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       </a:t>
                      </a:r>
                      <a:r>
                        <a:rPr lang="en-US" sz="1800" dirty="0">
                          <a:effectLst/>
                        </a:rPr>
                        <a:t>A[</a:t>
                      </a:r>
                      <a:r>
                        <a:rPr lang="en-US" sz="1800" dirty="0" err="1">
                          <a:effectLst/>
                        </a:rPr>
                        <a:t>i</a:t>
                      </a:r>
                      <a:r>
                        <a:rPr lang="en-US" sz="1800" dirty="0">
                          <a:effectLst/>
                        </a:rPr>
                        <a:t>][4-i] = 1;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}</a:t>
                      </a:r>
                      <a:endParaRPr lang="el-GR" sz="18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7330725"/>
                  </a:ext>
                </a:extLst>
              </a:tr>
            </a:tbl>
          </a:graphicData>
        </a:graphic>
      </p:graphicFrame>
      <p:graphicFrame>
        <p:nvGraphicFramePr>
          <p:cNvPr id="5" name="Πίνακας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566850"/>
              </p:ext>
            </p:extLst>
          </p:nvPr>
        </p:nvGraphicFramePr>
        <p:xfrm>
          <a:off x="5246531" y="4201862"/>
          <a:ext cx="2928205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5641">
                  <a:extLst>
                    <a:ext uri="{9D8B030D-6E8A-4147-A177-3AD203B41FA5}">
                      <a16:colId xmlns:a16="http://schemas.microsoft.com/office/drawing/2014/main" val="976009348"/>
                    </a:ext>
                  </a:extLst>
                </a:gridCol>
                <a:gridCol w="585641">
                  <a:extLst>
                    <a:ext uri="{9D8B030D-6E8A-4147-A177-3AD203B41FA5}">
                      <a16:colId xmlns:a16="http://schemas.microsoft.com/office/drawing/2014/main" val="1206225331"/>
                    </a:ext>
                  </a:extLst>
                </a:gridCol>
                <a:gridCol w="585641">
                  <a:extLst>
                    <a:ext uri="{9D8B030D-6E8A-4147-A177-3AD203B41FA5}">
                      <a16:colId xmlns:a16="http://schemas.microsoft.com/office/drawing/2014/main" val="2303711619"/>
                    </a:ext>
                  </a:extLst>
                </a:gridCol>
                <a:gridCol w="585641">
                  <a:extLst>
                    <a:ext uri="{9D8B030D-6E8A-4147-A177-3AD203B41FA5}">
                      <a16:colId xmlns:a16="http://schemas.microsoft.com/office/drawing/2014/main" val="4064434010"/>
                    </a:ext>
                  </a:extLst>
                </a:gridCol>
                <a:gridCol w="585641">
                  <a:extLst>
                    <a:ext uri="{9D8B030D-6E8A-4147-A177-3AD203B41FA5}">
                      <a16:colId xmlns:a16="http://schemas.microsoft.com/office/drawing/2014/main" val="1871290629"/>
                    </a:ext>
                  </a:extLst>
                </a:gridCol>
              </a:tblGrid>
              <a:tr h="23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l-G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l-G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l-G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el-G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164"/>
                  </a:ext>
                </a:extLst>
              </a:tr>
              <a:tr h="23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l-G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l-G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l-G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639192"/>
                  </a:ext>
                </a:extLst>
              </a:tr>
              <a:tr h="23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l-G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l-G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l-G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l-G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0088125"/>
                  </a:ext>
                </a:extLst>
              </a:tr>
              <a:tr h="23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l-G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l-G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l-G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l-G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63275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el-G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l-G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l-G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l-G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el-G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1712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42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13821</TotalTime>
  <Words>1241</Words>
  <PresentationFormat>Προβολή στην οθόνη (4:3)</PresentationFormat>
  <Paragraphs>340</Paragraphs>
  <Slides>12</Slides>
  <Notes>6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20" baseType="lpstr">
      <vt:lpstr>Arial</vt:lpstr>
      <vt:lpstr>Courier New</vt:lpstr>
      <vt:lpstr>Garamond</vt:lpstr>
      <vt:lpstr>Georgia</vt:lpstr>
      <vt:lpstr>Times New Roman</vt:lpstr>
      <vt:lpstr>Trebuchet MS</vt:lpstr>
      <vt:lpstr>Wingdings 2</vt:lpstr>
      <vt:lpstr>Αστικό</vt:lpstr>
      <vt:lpstr>Προγραμματισμός ΙΙ</vt:lpstr>
      <vt:lpstr>Μεθοδολογία (Ι)</vt:lpstr>
      <vt:lpstr>Μεθοδολογία (IΙ)</vt:lpstr>
      <vt:lpstr>Μεθοδολογία (ΙII)</vt:lpstr>
      <vt:lpstr>Μεθοδολογία (ΙV)</vt:lpstr>
      <vt:lpstr>Μεθοδολογία (V)</vt:lpstr>
      <vt:lpstr>Μεθοδολογία (VΙ)</vt:lpstr>
      <vt:lpstr>Ασκήσεις (Ι)</vt:lpstr>
      <vt:lpstr>Ασκήσεις (ΙΙ)</vt:lpstr>
      <vt:lpstr>Ασκήσεις (IΙΙ)</vt:lpstr>
      <vt:lpstr>Ασκήσεις (ΙV)</vt:lpstr>
      <vt:lpstr>Μελέτη Άσκησης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2004-10-17T06:32:39Z</dcterms:created>
  <dcterms:modified xsi:type="dcterms:W3CDTF">2017-03-03T16:48:54Z</dcterms:modified>
</cp:coreProperties>
</file>