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4"/>
  </p:notesMasterIdLst>
  <p:sldIdLst>
    <p:sldId id="465" r:id="rId2"/>
    <p:sldId id="470" r:id="rId3"/>
    <p:sldId id="466" r:id="rId4"/>
    <p:sldId id="471" r:id="rId5"/>
    <p:sldId id="476" r:id="rId6"/>
    <p:sldId id="477" r:id="rId7"/>
    <p:sldId id="478" r:id="rId8"/>
    <p:sldId id="474" r:id="rId9"/>
    <p:sldId id="479" r:id="rId10"/>
    <p:sldId id="472" r:id="rId11"/>
    <p:sldId id="475" r:id="rId12"/>
    <p:sldId id="481" r:id="rId13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38" d="100"/>
          <a:sy n="38" d="100"/>
        </p:scale>
        <p:origin x="498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2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7882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3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6506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4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461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5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010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6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1693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7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227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  <a:endParaRPr lang="el-GR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Πίνακες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2425700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l-GR" sz="2000" dirty="0"/>
              <a:t>Να σχεδιάσετε την μορφή που θα έχει ο πίνακας μετά την εκτέλεση του ακόλουθου τμήματος αλγορίθμου</a:t>
            </a:r>
            <a:endParaRPr lang="el-GR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 (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l-GR" dirty="0">
                <a:solidFill>
                  <a:srgbClr val="FF0000"/>
                </a:solidFill>
              </a:rPr>
              <a:t>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10</a:t>
            </a:fld>
            <a:endParaRPr lang="en-GB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601532"/>
              </p:ext>
            </p:extLst>
          </p:nvPr>
        </p:nvGraphicFramePr>
        <p:xfrm>
          <a:off x="332338" y="2133600"/>
          <a:ext cx="4637868" cy="44531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7868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</a:tblGrid>
              <a:tr h="4453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char A[9][9] = {' '};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for (i=0;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i&lt;=3;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i++)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for (j=4-i;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j&lt;=4+i;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	A[i][j] = '*';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	A[8-i][j] = '*';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}	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for (j=0;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j&lt;9;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A[4][j] = '*';	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</a:tbl>
          </a:graphicData>
        </a:graphic>
      </p:graphicFrame>
      <p:graphicFrame>
        <p:nvGraphicFramePr>
          <p:cNvPr id="10" name="Πίνακας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216142"/>
              </p:ext>
            </p:extLst>
          </p:nvPr>
        </p:nvGraphicFramePr>
        <p:xfrm>
          <a:off x="6273480" y="3555970"/>
          <a:ext cx="1572662" cy="2495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2662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</a:tblGrid>
              <a:tr h="2495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     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</a:t>
                      </a:r>
                      <a:r>
                        <a:rPr lang="en-US" sz="1800" dirty="0">
                          <a:effectLst/>
                        </a:rPr>
                        <a:t>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</a:t>
                      </a:r>
                      <a:r>
                        <a:rPr lang="en-US" sz="1800" dirty="0">
                          <a:effectLst/>
                        </a:rPr>
                        <a:t>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</a:t>
                      </a:r>
                      <a:r>
                        <a:rPr lang="en-US" sz="1800" dirty="0">
                          <a:effectLst/>
                        </a:rPr>
                        <a:t>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</a:t>
                      </a:r>
                      <a:r>
                        <a:rPr lang="en-US" sz="1800" dirty="0">
                          <a:effectLst/>
                        </a:rPr>
                        <a:t>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</a:t>
                      </a:r>
                      <a:r>
                        <a:rPr lang="en-US" sz="1800" dirty="0">
                          <a:effectLst/>
                        </a:rPr>
                        <a:t>  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49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2425700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l-GR" sz="2000" dirty="0"/>
              <a:t>Να σχεδιάσετε την μορφή που θα έχει ο πίνακας μετά την εκτέλεση του ακόλουθου τμήματος αλγορίθμου</a:t>
            </a:r>
            <a:endParaRPr lang="el-GR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 (Ι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11</a:t>
            </a:fld>
            <a:endParaRPr lang="en-GB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972673"/>
              </p:ext>
            </p:extLst>
          </p:nvPr>
        </p:nvGraphicFramePr>
        <p:xfrm>
          <a:off x="332338" y="2133600"/>
          <a:ext cx="4637868" cy="44531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37868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</a:tblGrid>
              <a:tr h="4453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char A[9][9] = {' '};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for (i=0;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i&lt;=</a:t>
                      </a:r>
                      <a:r>
                        <a:rPr lang="el-GR" sz="1800" dirty="0">
                          <a:effectLst/>
                        </a:rPr>
                        <a:t>4</a:t>
                      </a:r>
                      <a:r>
                        <a:rPr lang="pl-PL" sz="1800" dirty="0">
                          <a:effectLst/>
                        </a:rPr>
                        <a:t>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i++)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for (j=4-i;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j&lt;=4+i;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	A[i][j] = '*';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}	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for (i=</a:t>
                      </a:r>
                      <a:r>
                        <a:rPr lang="el-GR" sz="1800" dirty="0">
                          <a:effectLst/>
                        </a:rPr>
                        <a:t>5</a:t>
                      </a:r>
                      <a:r>
                        <a:rPr lang="pl-PL" sz="1800" dirty="0">
                          <a:effectLst/>
                        </a:rPr>
                        <a:t>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i&lt;</a:t>
                      </a:r>
                      <a:r>
                        <a:rPr lang="en-US" sz="1800" dirty="0">
                          <a:effectLst/>
                        </a:rPr>
                        <a:t>9</a:t>
                      </a:r>
                      <a:r>
                        <a:rPr lang="pl-PL" sz="1800" dirty="0">
                          <a:effectLst/>
                        </a:rPr>
                        <a:t>;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i++)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for (j=</a:t>
                      </a:r>
                      <a:r>
                        <a:rPr lang="en-US" sz="1800" dirty="0">
                          <a:effectLst/>
                        </a:rPr>
                        <a:t>3</a:t>
                      </a:r>
                      <a:r>
                        <a:rPr lang="pl-PL" sz="1800" dirty="0">
                          <a:effectLst/>
                        </a:rPr>
                        <a:t>;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j&lt;=</a:t>
                      </a:r>
                      <a:r>
                        <a:rPr lang="en-US" sz="1800" dirty="0">
                          <a:effectLst/>
                        </a:rPr>
                        <a:t>5</a:t>
                      </a:r>
                      <a:r>
                        <a:rPr lang="pl-PL" sz="1800" dirty="0">
                          <a:effectLst/>
                        </a:rPr>
                        <a:t>;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j++)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	A[i][j] = '*';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	}	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}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</a:tbl>
          </a:graphicData>
        </a:graphic>
      </p:graphicFrame>
      <p:graphicFrame>
        <p:nvGraphicFramePr>
          <p:cNvPr id="10" name="Πίνακας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896769"/>
              </p:ext>
            </p:extLst>
          </p:nvPr>
        </p:nvGraphicFramePr>
        <p:xfrm>
          <a:off x="6273480" y="3555970"/>
          <a:ext cx="1572662" cy="2495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2662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</a:tblGrid>
              <a:tr h="2495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     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</a:t>
                      </a:r>
                      <a:r>
                        <a:rPr lang="en-US" sz="1800" dirty="0">
                          <a:effectLst/>
                        </a:rPr>
                        <a:t>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</a:t>
                      </a:r>
                      <a:r>
                        <a:rPr lang="en-US" sz="1800" dirty="0">
                          <a:effectLst/>
                        </a:rPr>
                        <a:t>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  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</a:t>
                      </a:r>
                      <a:r>
                        <a:rPr lang="en-US" sz="1800" dirty="0">
                          <a:effectLst/>
                        </a:rPr>
                        <a:t> 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 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</a:t>
                      </a:r>
                      <a:r>
                        <a:rPr lang="en-US" sz="1800" dirty="0">
                          <a:effectLst/>
                        </a:rPr>
                        <a:t>     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</a:t>
                      </a:r>
                      <a:r>
                        <a:rPr lang="en-US" sz="1800" dirty="0">
                          <a:effectLst/>
                        </a:rPr>
                        <a:t>     * </a:t>
                      </a:r>
                      <a:r>
                        <a:rPr lang="el-GR" sz="1800" dirty="0">
                          <a:effectLst/>
                        </a:rPr>
                        <a:t>*</a:t>
                      </a:r>
                      <a:r>
                        <a:rPr lang="en-US" sz="1800" dirty="0">
                          <a:effectLst/>
                        </a:rPr>
                        <a:t> *</a:t>
                      </a:r>
                      <a:endParaRPr lang="el-GR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71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799"/>
            <a:ext cx="8724900" cy="5584724"/>
          </a:xfrm>
        </p:spPr>
        <p:txBody>
          <a:bodyPr>
            <a:normAutofit fontScale="85000" lnSpcReduction="10000"/>
          </a:bodyPr>
          <a:lstStyle/>
          <a:p>
            <a:pPr marL="109728" lvl="0" indent="0" algn="just">
              <a:buNone/>
            </a:pPr>
            <a:r>
              <a:rPr lang="el-GR" sz="2400" dirty="0"/>
              <a:t>Σε έναν αγώνα άρσης βαρών συμμετάσχουν 8 αθλητές, και διαγωνίζονται σε δύο κινήσεις: αρασέ και ζετέ. Κάθε αθλητής κάνει 5 προσπάθειες σε κάθε κίνηση. Το αποτέλεσμα κάθε αθλητή σε κάθε κίνηση είναι το μέγιστο αποτέλεσμα από τις 5 προσπάθειες, ενώ το τελικό αποτέλεσμα είναι το άθροισμα των δύο καλύτερων αποτελεσμάτων. Να γραφεί πρόγραμμα το οποίο:</a:t>
            </a:r>
          </a:p>
          <a:p>
            <a:pPr algn="just"/>
            <a:r>
              <a:rPr lang="el-GR" sz="2400" dirty="0"/>
              <a:t>Να ορίζει ένα πίνακα με τον αριθμό κάθε αθλητή (ακέραιος τριψήφιος).</a:t>
            </a:r>
          </a:p>
          <a:p>
            <a:pPr algn="just"/>
            <a:r>
              <a:rPr lang="el-GR" sz="2400" dirty="0"/>
              <a:t>Να ορίζει 2 πίνακες </a:t>
            </a:r>
            <a:r>
              <a:rPr lang="en-US" sz="2400" dirty="0"/>
              <a:t>AR </a:t>
            </a:r>
            <a:r>
              <a:rPr lang="el-GR" sz="2400" dirty="0"/>
              <a:t>και </a:t>
            </a:r>
            <a:r>
              <a:rPr lang="en-US" sz="2400" dirty="0"/>
              <a:t>ZE </a:t>
            </a:r>
            <a:r>
              <a:rPr lang="el-GR" sz="2400" dirty="0"/>
              <a:t>που θα περιέχουν τα αποτελέσματα από όλες τις προσπάθειες κάθε αθλητή.</a:t>
            </a:r>
          </a:p>
          <a:p>
            <a:pPr algn="just"/>
            <a:r>
              <a:rPr lang="el-GR" sz="2400" dirty="0"/>
              <a:t>Να υπολογίζει την καλύτερο αποτέλεσμα σε κάθε κίνηση και σε ποια προσπάθεια πραγματοποιήθηκε</a:t>
            </a:r>
            <a:r>
              <a:rPr lang="en-US" sz="2400" dirty="0"/>
              <a:t>.</a:t>
            </a:r>
          </a:p>
          <a:p>
            <a:pPr algn="just"/>
            <a:r>
              <a:rPr lang="el-GR" sz="2400" dirty="0"/>
              <a:t>Να υπολογίζει το σύνολο για κάθε αθλητή.</a:t>
            </a:r>
          </a:p>
          <a:p>
            <a:pPr algn="just"/>
            <a:r>
              <a:rPr lang="el-GR" sz="2400" dirty="0"/>
              <a:t>Να εμφανίζει τα αποτελέσματα σε φθίνουσα σειρά ως προς το σύνολο:</a:t>
            </a:r>
          </a:p>
          <a:p>
            <a:pPr algn="just"/>
            <a:endParaRPr lang="el-GR" sz="2400" dirty="0"/>
          </a:p>
          <a:p>
            <a:pPr marL="109728" indent="0" algn="just">
              <a:buNone/>
            </a:pPr>
            <a:r>
              <a:rPr lang="el-GR" sz="2400" dirty="0">
                <a:solidFill>
                  <a:srgbClr val="0000FF"/>
                </a:solidFill>
              </a:rPr>
              <a:t>    </a:t>
            </a:r>
            <a:r>
              <a:rPr lang="el-GR" sz="2400" b="1" i="1" dirty="0">
                <a:solidFill>
                  <a:srgbClr val="0000FF"/>
                </a:solidFill>
              </a:rPr>
              <a:t>Αθλητής: 345     Αρασέ: 145(3)     Ζετέ: 160(1)     Σύνολο: 305</a:t>
            </a:r>
          </a:p>
          <a:p>
            <a:pPr marL="109728" indent="0" algn="just">
              <a:buNone/>
            </a:pPr>
            <a:r>
              <a:rPr lang="el-GR" sz="2400" b="1" i="1" dirty="0">
                <a:solidFill>
                  <a:srgbClr val="0000FF"/>
                </a:solidFill>
              </a:rPr>
              <a:t>    Αθλητής: 288    Αρασέ: 145(2)     Ζετέ: 155(5)     Σύνολο: 300</a:t>
            </a:r>
          </a:p>
          <a:p>
            <a:pPr marL="109728" indent="0" algn="just">
              <a:buNone/>
            </a:pPr>
            <a:r>
              <a:rPr lang="el-GR" sz="2400" b="1" i="1" dirty="0">
                <a:solidFill>
                  <a:srgbClr val="0000FF"/>
                </a:solidFill>
              </a:rPr>
              <a:t>    …</a:t>
            </a:r>
          </a:p>
          <a:p>
            <a:pPr marL="109728" indent="0" algn="just">
              <a:buNone/>
            </a:pPr>
            <a:r>
              <a:rPr lang="el-GR" sz="2400" dirty="0"/>
              <a:t> 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Μελέτη Άσκησης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9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2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5524269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ΒΑΣΙΚΗ ΕΠΕΞΕΡΓΑΣΙΑ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  (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</a:t>
            </a:r>
            <a:r>
              <a:rPr lang="el-GR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4][5]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;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)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095538"/>
              </p:ext>
            </p:extLst>
          </p:nvPr>
        </p:nvGraphicFramePr>
        <p:xfrm>
          <a:off x="162232" y="1628432"/>
          <a:ext cx="8774504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ΕΙΣΟΔΟΣ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ΕΙΣΟΔΟΣ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29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value:”);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value:”);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ΕΞΟΔΟΣ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ΕΞΟΔΟΣ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1077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”,A[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(“\n”);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”,A[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(“\n”);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14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l-GR" dirty="0">
                <a:solidFill>
                  <a:srgbClr val="FF0000"/>
                </a:solidFill>
              </a:rPr>
              <a:t>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3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5524269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ΒΑΣΙΚΗ ΕΠΕΞΕΡΓΑΣΙΑ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  (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</a:t>
            </a:r>
            <a:r>
              <a:rPr lang="el-GR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4][5]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;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)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8556"/>
              </p:ext>
            </p:extLst>
          </p:nvPr>
        </p:nvGraphicFramePr>
        <p:xfrm>
          <a:off x="162232" y="1628432"/>
          <a:ext cx="8774504" cy="2407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ΑΡΧΙΚΟΠΟΙΗΣΗ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1" dirty="0">
                          <a:effectLst/>
                        </a:rPr>
                        <a:t>σε σταθερά c ( π.χ. c = 0 )</a:t>
                      </a: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ΑΡΧΙΚΟΠΟΙΗΣΗ</a:t>
                      </a: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406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 = 0;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if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&lt;j)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else if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== j)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= 1;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else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= 2;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27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106828"/>
              </p:ext>
            </p:extLst>
          </p:nvPr>
        </p:nvGraphicFramePr>
        <p:xfrm>
          <a:off x="162232" y="1622529"/>
          <a:ext cx="8774504" cy="4635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92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ΑΘΡΟΙΣΜΑ , ΜΕΣΟΣ ΟΡΟΣ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ΑΘΡΟΙΣΜΑ , ΜΕΣΟΣ ΟΡΟΣ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1" dirty="0">
                          <a:effectLst/>
                        </a:rPr>
                        <a:t> </a:t>
                      </a:r>
                      <a:r>
                        <a:rPr lang="el-GR" sz="1400" b="0" dirty="0">
                          <a:effectLst/>
                        </a:rPr>
                        <a:t>συνολικά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2014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  <a:r>
                        <a:rPr lang="el-GR" sz="1400" dirty="0">
                          <a:effectLst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sr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0;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</a:t>
                      </a:r>
                      <a:r>
                        <a:rPr lang="en-US" sz="1400" dirty="0" err="1">
                          <a:effectLst/>
                        </a:rPr>
                        <a:t>sr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+=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mr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</a:t>
                      </a:r>
                      <a:r>
                        <a:rPr lang="en-US" sz="1400" dirty="0" err="1">
                          <a:effectLst/>
                        </a:rPr>
                        <a:t>sr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/ 5;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s = 0;</a:t>
                      </a:r>
                      <a:endParaRPr lang="el-GR" sz="14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s +=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 = s/(4*5);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925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ΑΘΡΟΙΣΜΑ , ΜΕΣΟΣ ΟΡΟΣ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21177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sc</a:t>
                      </a:r>
                      <a:r>
                        <a:rPr lang="en-US" sz="1400" dirty="0">
                          <a:effectLst/>
                        </a:rPr>
                        <a:t>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 </a:t>
                      </a:r>
                      <a:r>
                        <a:rPr lang="en-US" sz="1400" dirty="0" err="1">
                          <a:effectLst/>
                        </a:rPr>
                        <a:t>sc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+=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mc[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</a:t>
                      </a:r>
                      <a:r>
                        <a:rPr lang="en-US" sz="1400" dirty="0" err="1">
                          <a:effectLst/>
                        </a:rPr>
                        <a:t>sc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/ 4;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(Ι</a:t>
            </a:r>
            <a:r>
              <a:rPr lang="en-US" dirty="0">
                <a:solidFill>
                  <a:srgbClr val="FF0000"/>
                </a:solidFill>
              </a:rPr>
              <a:t>II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4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5524269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ΒΑΣΙΚΗ ΕΠΕΞΕΡΓΑΣΙΑ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  (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</a:t>
            </a:r>
            <a:r>
              <a:rPr lang="el-GR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4][5]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;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)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97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233422"/>
              </p:ext>
            </p:extLst>
          </p:nvPr>
        </p:nvGraphicFramePr>
        <p:xfrm>
          <a:off x="162232" y="797970"/>
          <a:ext cx="8774504" cy="5974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ΜΕΓΙΣΤΟ &amp; Θέση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ΜΕΓΙΣΤΟ &amp; Θέση </a:t>
                      </a:r>
                      <a:r>
                        <a:rPr lang="el-GR" sz="1400" b="0" dirty="0">
                          <a:effectLst/>
                        </a:rPr>
                        <a:t>συνολικά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29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maxr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][0];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maxrp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&gt; </a:t>
                      </a:r>
                      <a:r>
                        <a:rPr lang="en-US" sz="1400" dirty="0" err="1">
                          <a:effectLst/>
                        </a:rPr>
                        <a:t>maxr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max = A[0][0];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maxpr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maxpc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&gt; max)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max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maxpr</a:t>
                      </a:r>
                      <a:r>
                        <a:rPr lang="en-US" sz="1400" dirty="0">
                          <a:effectLst/>
                        </a:rPr>
                        <a:t>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maxpc</a:t>
                      </a:r>
                      <a:r>
                        <a:rPr lang="en-US" sz="1400" dirty="0">
                          <a:effectLst/>
                        </a:rPr>
                        <a:t>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84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ΜΕΓΙΣΤΟ &amp; Θέση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1077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</a:t>
                      </a:r>
                      <a:endParaRPr lang="el-GR" sz="14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maxc</a:t>
                      </a:r>
                      <a:r>
                        <a:rPr lang="en-US" sz="1400" dirty="0">
                          <a:effectLst/>
                        </a:rPr>
                        <a:t>[j] = A[0][j];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maxcp</a:t>
                      </a:r>
                      <a:r>
                        <a:rPr lang="en-US" sz="1400" dirty="0">
                          <a:effectLst/>
                        </a:rPr>
                        <a:t>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&gt; </a:t>
                      </a:r>
                      <a:r>
                        <a:rPr lang="en-US" sz="1400" dirty="0" err="1">
                          <a:effectLst/>
                        </a:rPr>
                        <a:t>maxc</a:t>
                      </a:r>
                      <a:r>
                        <a:rPr lang="en-US" sz="1400" dirty="0">
                          <a:effectLst/>
                        </a:rPr>
                        <a:t>[j])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maxc</a:t>
                      </a:r>
                      <a:r>
                        <a:rPr lang="en-US" sz="1400" dirty="0">
                          <a:effectLst/>
                        </a:rPr>
                        <a:t>[j]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maxcp</a:t>
                      </a:r>
                      <a:r>
                        <a:rPr lang="en-US" sz="1400" dirty="0">
                          <a:effectLst/>
                        </a:rPr>
                        <a:t>[j]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(Ι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985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12879"/>
              </p:ext>
            </p:extLst>
          </p:nvPr>
        </p:nvGraphicFramePr>
        <p:xfrm>
          <a:off x="162232" y="797970"/>
          <a:ext cx="8774504" cy="5974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ΕΛΑΧΙΣΤΟ &amp; Θέση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ΕΛΑΧΙΣΤΟ &amp; Θέση </a:t>
                      </a:r>
                      <a:r>
                        <a:rPr lang="el-GR" sz="1400" b="0" dirty="0">
                          <a:effectLst/>
                        </a:rPr>
                        <a:t>συνολικά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29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minr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][0];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minrp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&lt; </a:t>
                      </a:r>
                      <a:r>
                        <a:rPr lang="en-US" sz="1400" dirty="0" err="1">
                          <a:effectLst/>
                        </a:rPr>
                        <a:t>minr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min = A[0][0];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minpr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minpc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&lt; min)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min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minpr</a:t>
                      </a:r>
                      <a:r>
                        <a:rPr lang="en-US" sz="1400" dirty="0">
                          <a:effectLst/>
                        </a:rPr>
                        <a:t>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minpc</a:t>
                      </a:r>
                      <a:r>
                        <a:rPr lang="en-US" sz="1400" dirty="0">
                          <a:effectLst/>
                        </a:rPr>
                        <a:t>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84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ΕΛΑΧΙΣΤΟ &amp; Θέση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1077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</a:t>
                      </a:r>
                      <a:endParaRPr lang="el-GR" sz="14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minc</a:t>
                      </a:r>
                      <a:r>
                        <a:rPr lang="en-US" sz="1400" dirty="0">
                          <a:effectLst/>
                        </a:rPr>
                        <a:t>[j] = A[0][j];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mincp</a:t>
                      </a:r>
                      <a:r>
                        <a:rPr lang="en-US" sz="1400" dirty="0">
                          <a:effectLst/>
                        </a:rPr>
                        <a:t>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&lt; </a:t>
                      </a:r>
                      <a:r>
                        <a:rPr lang="en-US" sz="1400" dirty="0" err="1">
                          <a:effectLst/>
                        </a:rPr>
                        <a:t>minc</a:t>
                      </a:r>
                      <a:r>
                        <a:rPr lang="en-US" sz="1400" dirty="0">
                          <a:effectLst/>
                        </a:rPr>
                        <a:t>[j])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minc</a:t>
                      </a:r>
                      <a:r>
                        <a:rPr lang="en-US" sz="1400" dirty="0">
                          <a:effectLst/>
                        </a:rPr>
                        <a:t>[j]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mincp</a:t>
                      </a:r>
                      <a:r>
                        <a:rPr lang="en-US" sz="1400" dirty="0">
                          <a:effectLst/>
                        </a:rPr>
                        <a:t>[j]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718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919969"/>
              </p:ext>
            </p:extLst>
          </p:nvPr>
        </p:nvGraphicFramePr>
        <p:xfrm>
          <a:off x="162232" y="797970"/>
          <a:ext cx="8774504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ΤΑΞΙΝΟΜΗΣΗ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ΤΑΞΙΝΟΜΗΣΗ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491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(k=0; k&lt;4; k++)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(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=1;i&lt;5;i++)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(j=4; j&gt;=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j--)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if (A[k][j-1] &gt; A[k][j])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 = A[k][j-1];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      A[k][j-1] = A[k][j];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      A[k][j] = temp;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  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(k=0; k&lt;5; k++)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=1;i&lt;4;i++)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</a:t>
                      </a:r>
                      <a:r>
                        <a:rPr lang="en-US" sz="1400" dirty="0">
                          <a:effectLst/>
                        </a:rPr>
                        <a:t>for (j=3; j&gt;=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 j--)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if (A[j-1][k] &gt; A[j][k])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	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</a:t>
                      </a: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temp = A[j-1][k];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      </a:t>
                      </a:r>
                      <a:r>
                        <a:rPr lang="el-GR" sz="1400" dirty="0">
                          <a:effectLst/>
                        </a:rPr>
                        <a:t>Α</a:t>
                      </a:r>
                      <a:r>
                        <a:rPr lang="en-US" sz="1400" dirty="0">
                          <a:effectLst/>
                        </a:rPr>
                        <a:t>[j-1][k] = A[j][k];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      A[j][k] = temp;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898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2425700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l-GR" sz="2000" dirty="0"/>
              <a:t>Να σχεδιάσετε την μορφή που θα έχει ο πίνακας μετά την εκτέλεση του ακόλουθου τμήματος αλγορίθμου</a:t>
            </a:r>
            <a:endParaRPr lang="el-GR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8</a:t>
            </a:fld>
            <a:endParaRPr lang="en-GB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/>
        </p:nvGraphicFramePr>
        <p:xfrm>
          <a:off x="332338" y="3330272"/>
          <a:ext cx="3531739" cy="31147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1739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</a:tblGrid>
              <a:tr h="31147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int</a:t>
                      </a:r>
                      <a:r>
                        <a:rPr lang="en-US" sz="1800" dirty="0">
                          <a:effectLst/>
                        </a:rPr>
                        <a:t> A[5][5] = {0};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(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=1;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&lt;=3;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for (j=1; j&lt;=3; </a:t>
                      </a:r>
                      <a:r>
                        <a:rPr lang="en-US" sz="1800" dirty="0" err="1">
                          <a:effectLst/>
                        </a:rPr>
                        <a:t>j++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	A[i-1][j-1] = 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	A[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][j-1] = 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	A[i+1][j+1] = 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	A[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][j+1] = 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	}	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</a:tbl>
          </a:graphicData>
        </a:graphic>
      </p:graphicFrame>
      <p:graphicFrame>
        <p:nvGraphicFramePr>
          <p:cNvPr id="5" name="Πίνακας 4"/>
          <p:cNvGraphicFramePr>
            <a:graphicFrameLocks noGrp="1"/>
          </p:cNvGraphicFramePr>
          <p:nvPr/>
        </p:nvGraphicFramePr>
        <p:xfrm>
          <a:off x="5246531" y="4201862"/>
          <a:ext cx="292820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641">
                  <a:extLst>
                    <a:ext uri="{9D8B030D-6E8A-4147-A177-3AD203B41FA5}">
                      <a16:colId xmlns:a16="http://schemas.microsoft.com/office/drawing/2014/main" val="976009348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206225331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2303711619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4064434010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871290629"/>
                    </a:ext>
                  </a:extLst>
                </a:gridCol>
              </a:tblGrid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164"/>
                  </a:ext>
                </a:extLst>
              </a:tr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639192"/>
                  </a:ext>
                </a:extLst>
              </a:tr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088125"/>
                  </a:ext>
                </a:extLst>
              </a:tr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632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712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27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2425700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el-GR" sz="2000" dirty="0"/>
              <a:t>Να σχεδιάσετε την μορφή που θα έχει ο πίνακας μετά την εκτέλεση του ακόλουθου τμήματος αλγορίθμου</a:t>
            </a:r>
            <a:endParaRPr lang="el-GR" sz="1600" dirty="0"/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 (ΙΙ)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9</a:t>
            </a:fld>
            <a:endParaRPr lang="en-GB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781833"/>
              </p:ext>
            </p:extLst>
          </p:nvPr>
        </p:nvGraphicFramePr>
        <p:xfrm>
          <a:off x="332338" y="3330272"/>
          <a:ext cx="3531739" cy="31147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1739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</a:tblGrid>
              <a:tr h="31147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int</a:t>
                      </a:r>
                      <a:r>
                        <a:rPr lang="en-US" sz="1800" dirty="0">
                          <a:effectLst/>
                        </a:rPr>
                        <a:t> A[5][5] = {0};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 (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=</a:t>
                      </a:r>
                      <a:r>
                        <a:rPr lang="el-GR" sz="1800" dirty="0">
                          <a:effectLst/>
                        </a:rPr>
                        <a:t>0</a:t>
                      </a:r>
                      <a:r>
                        <a:rPr lang="en-US" sz="1800" dirty="0">
                          <a:effectLst/>
                        </a:rPr>
                        <a:t>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&lt;</a:t>
                      </a:r>
                      <a:r>
                        <a:rPr lang="el-GR" sz="1800" dirty="0">
                          <a:effectLst/>
                        </a:rPr>
                        <a:t>5</a:t>
                      </a:r>
                      <a:r>
                        <a:rPr lang="en-US" sz="1800" dirty="0">
                          <a:effectLst/>
                        </a:rPr>
                        <a:t>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{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   </a:t>
                      </a:r>
                      <a:r>
                        <a:rPr lang="en-US" sz="1800" dirty="0">
                          <a:effectLst/>
                        </a:rPr>
                        <a:t>A[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][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] = 1;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   </a:t>
                      </a:r>
                      <a:r>
                        <a:rPr lang="en-US" sz="1800" dirty="0">
                          <a:effectLst/>
                        </a:rPr>
                        <a:t>A[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][4-i] = 1;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</a:tbl>
          </a:graphicData>
        </a:graphic>
      </p:graphicFrame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66850"/>
              </p:ext>
            </p:extLst>
          </p:nvPr>
        </p:nvGraphicFramePr>
        <p:xfrm>
          <a:off x="5246531" y="4201862"/>
          <a:ext cx="292820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5641">
                  <a:extLst>
                    <a:ext uri="{9D8B030D-6E8A-4147-A177-3AD203B41FA5}">
                      <a16:colId xmlns:a16="http://schemas.microsoft.com/office/drawing/2014/main" val="976009348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206225331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2303711619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4064434010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871290629"/>
                    </a:ext>
                  </a:extLst>
                </a:gridCol>
              </a:tblGrid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164"/>
                  </a:ext>
                </a:extLst>
              </a:tr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639192"/>
                  </a:ext>
                </a:extLst>
              </a:tr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088125"/>
                  </a:ext>
                </a:extLst>
              </a:tr>
              <a:tr h="233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6327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l-G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712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42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13821</TotalTime>
  <Words>1241</Words>
  <PresentationFormat>Προβολή στην οθόνη (4:3)</PresentationFormat>
  <Paragraphs>340</Paragraphs>
  <Slides>12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20" baseType="lpstr">
      <vt:lpstr>Arial</vt:lpstr>
      <vt:lpstr>Courier New</vt:lpstr>
      <vt:lpstr>Garamond</vt:lpstr>
      <vt:lpstr>Georgia</vt:lpstr>
      <vt:lpstr>Times New Roman</vt:lpstr>
      <vt:lpstr>Trebuchet MS</vt:lpstr>
      <vt:lpstr>Wingdings 2</vt:lpstr>
      <vt:lpstr>Αστικό</vt:lpstr>
      <vt:lpstr>Προγραμματισμός ΙΙ</vt:lpstr>
      <vt:lpstr>Μεθοδολογία (Ι)</vt:lpstr>
      <vt:lpstr>Μεθοδολογία (IΙ)</vt:lpstr>
      <vt:lpstr>Μεθοδολογία (ΙII)</vt:lpstr>
      <vt:lpstr>Μεθοδολογία (ΙV)</vt:lpstr>
      <vt:lpstr>Μεθοδολογία (V)</vt:lpstr>
      <vt:lpstr>Μεθοδολογία (VΙ)</vt:lpstr>
      <vt:lpstr>Ασκήσεις (Ι)</vt:lpstr>
      <vt:lpstr>Ασκήσεις (ΙΙ)</vt:lpstr>
      <vt:lpstr>Ασκήσεις (IΙΙ)</vt:lpstr>
      <vt:lpstr>Ασκήσεις (ΙV)</vt:lpstr>
      <vt:lpstr>Μελέτη Άσκησης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2004-10-17T06:32:39Z</dcterms:created>
  <dcterms:modified xsi:type="dcterms:W3CDTF">2017-03-03T16:48:54Z</dcterms:modified>
</cp:coreProperties>
</file>