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2" r:id="rId1"/>
  </p:sldMasterIdLst>
  <p:notesMasterIdLst>
    <p:notesMasterId r:id="rId15"/>
  </p:notesMasterIdLst>
  <p:sldIdLst>
    <p:sldId id="370" r:id="rId2"/>
    <p:sldId id="342" r:id="rId3"/>
    <p:sldId id="373" r:id="rId4"/>
    <p:sldId id="374" r:id="rId5"/>
    <p:sldId id="376" r:id="rId6"/>
    <p:sldId id="377" r:id="rId7"/>
    <p:sldId id="378" r:id="rId8"/>
    <p:sldId id="379" r:id="rId9"/>
    <p:sldId id="380" r:id="rId10"/>
    <p:sldId id="382" r:id="rId11"/>
    <p:sldId id="381" r:id="rId12"/>
    <p:sldId id="371" r:id="rId13"/>
    <p:sldId id="383" r:id="rId14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0000"/>
    <a:srgbClr val="81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452" y="60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l-GR"/>
          </a:p>
        </p:txBody>
      </p:sp>
      <p:sp>
        <p:nvSpPr>
          <p:cNvPr id="135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5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/>
          </a:p>
        </p:txBody>
      </p:sp>
      <p:sp>
        <p:nvSpPr>
          <p:cNvPr id="135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C003A0-DC42-46E9-92E9-256DE1BBDF14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56324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E3D65F-51A1-4008-AF5C-12443DABC8BB}" type="slidenum">
              <a:rPr lang="el-GR" altLang="el-GR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86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B843FA7-29A4-4C1E-8AB5-BA5C73C6E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B121-D8C0-4630-96A4-51214DE559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7C1CE-CF4B-4665-B1E2-D51A827F6CE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08B7-A387-41F9-9D1C-6A60C75D7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3F76-1EA4-4A37-8BE9-57450265BC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A803-E111-4F8F-B35E-16DD0B3CE5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18A8BB-BCC4-46D6-BB93-DA92CAC7B3A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20B9ECC-EE8A-4F3D-B351-BBCF11FFC9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F6F46-C997-4D29-92DE-067D72F1B0A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2C20-4450-4BC2-A524-79B820B5EEF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25009-EFCE-431E-8E27-6023EBE3EC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19E8485-BB53-4F73-B731-C6694B1CC1C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Εισαγωγή – Οργανόγραμμα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6742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5868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Συναρτήσεις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038" y="1588"/>
            <a:ext cx="762000" cy="366712"/>
          </a:xfrm>
        </p:spPr>
        <p:txBody>
          <a:bodyPr/>
          <a:lstStyle/>
          <a:p>
            <a:fld id="{F69332AD-4F9F-4859-B5CB-28FCDDDC43AA}" type="slidenum">
              <a:rPr lang="en-GB"/>
              <a:pPr/>
              <a:t>10</a:t>
            </a:fld>
            <a:endParaRPr lang="en-GB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56948"/>
            <a:ext cx="6950075" cy="513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3811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5868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Μονοδιάστατοι Πίνακες 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038" y="1588"/>
            <a:ext cx="762000" cy="366712"/>
          </a:xfrm>
        </p:spPr>
        <p:txBody>
          <a:bodyPr/>
          <a:lstStyle/>
          <a:p>
            <a:fld id="{F69332AD-4F9F-4859-B5CB-28FCDDDC43AA}" type="slidenum">
              <a:rPr lang="en-GB"/>
              <a:pPr/>
              <a:t>11</a:t>
            </a:fld>
            <a:endParaRPr lang="en-GB" dirty="0"/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56947"/>
            <a:ext cx="6524206" cy="3270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833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013" y="1536968"/>
            <a:ext cx="6768723" cy="4980448"/>
          </a:xfrm>
          <a:prstGeom prst="rect">
            <a:avLst/>
          </a:prstGeom>
        </p:spPr>
      </p:pic>
      <p:sp>
        <p:nvSpPr>
          <p:cNvPr id="1044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81000" y="838200"/>
            <a:ext cx="8458200" cy="4737100"/>
          </a:xfrm>
        </p:spPr>
        <p:txBody>
          <a:bodyPr>
            <a:normAutofit/>
          </a:bodyPr>
          <a:lstStyle/>
          <a:p>
            <a:r>
              <a:rPr lang="el-GR" sz="2400" dirty="0"/>
              <a:t>Προγραμματισμός ΙΙ</a:t>
            </a:r>
          </a:p>
          <a:p>
            <a:pPr lvl="1"/>
            <a:r>
              <a:rPr lang="el-GR" sz="2000" dirty="0"/>
              <a:t>Δυσδιάστατοι Πίνακες </a:t>
            </a:r>
          </a:p>
          <a:p>
            <a:pPr lvl="1"/>
            <a:r>
              <a:rPr lang="el-GR" sz="2000" dirty="0"/>
              <a:t>Δείκτες</a:t>
            </a:r>
            <a:endParaRPr lang="en-US" sz="2000" dirty="0"/>
          </a:p>
          <a:p>
            <a:pPr lvl="1"/>
            <a:r>
              <a:rPr lang="el-GR" sz="2000" dirty="0"/>
              <a:t>Χαρακτήρες</a:t>
            </a:r>
          </a:p>
          <a:p>
            <a:pPr lvl="1"/>
            <a:r>
              <a:rPr lang="el-GR" sz="2000" dirty="0"/>
              <a:t>Τελεστές</a:t>
            </a:r>
          </a:p>
          <a:p>
            <a:pPr lvl="1"/>
            <a:r>
              <a:rPr lang="el-GR" sz="2000" dirty="0"/>
              <a:t>Αλφαριθμητικά</a:t>
            </a:r>
          </a:p>
          <a:p>
            <a:pPr lvl="1"/>
            <a:r>
              <a:rPr lang="el-GR" sz="2000" dirty="0"/>
              <a:t>Συναρτήσεις</a:t>
            </a:r>
          </a:p>
          <a:p>
            <a:pPr lvl="1"/>
            <a:r>
              <a:rPr lang="el-GR" sz="2000" dirty="0"/>
              <a:t>Δομές</a:t>
            </a:r>
          </a:p>
          <a:p>
            <a:pPr lvl="1"/>
            <a:r>
              <a:rPr lang="el-GR" sz="2000" dirty="0"/>
              <a:t>Διαχείριση Μνήμης </a:t>
            </a: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και τώρα; 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5D84-EEB6-45C6-9365-EFAF13975836}" type="slidenum">
              <a:rPr lang="en-GB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139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 eaLnBrk="1" hangingPunct="1"/>
            <a:r>
              <a:rPr lang="el-GR" altLang="el-GR" sz="3200">
                <a:latin typeface="Times New Roman" panose="02020603050405020304" pitchFamily="18" charset="0"/>
                <a:cs typeface="Times New Roman" panose="02020603050405020304" pitchFamily="18" charset="0"/>
              </a:rPr>
              <a:t>Αξιολόγηση</a:t>
            </a:r>
            <a:endParaRPr lang="en-US" altLang="el-GR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0" name="Text Box 3"/>
          <p:cNvSpPr txBox="1">
            <a:spLocks noChangeArrowheads="1"/>
          </p:cNvSpPr>
          <p:nvPr/>
        </p:nvSpPr>
        <p:spPr bwMode="auto">
          <a:xfrm>
            <a:off x="762000" y="1397000"/>
            <a:ext cx="7162800" cy="1938992"/>
          </a:xfrm>
          <a:prstGeom prst="rect">
            <a:avLst/>
          </a:prstGeom>
          <a:solidFill>
            <a:srgbClr val="0000FF">
              <a:alpha val="392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l-GR" b="1" i="1" dirty="0"/>
              <a:t>  2</a:t>
            </a:r>
            <a:r>
              <a:rPr lang="el-GR" altLang="el-GR" b="1" i="1" dirty="0"/>
              <a:t> πρόοδοι </a:t>
            </a:r>
          </a:p>
          <a:p>
            <a:pPr eaLnBrk="1" hangingPunct="1"/>
            <a:r>
              <a:rPr lang="el-GR" altLang="el-GR" dirty="0"/>
              <a:t>   </a:t>
            </a:r>
            <a:r>
              <a:rPr lang="en-US" altLang="el-GR" dirty="0"/>
              <a:t>- </a:t>
            </a:r>
            <a:r>
              <a:rPr lang="el-GR" altLang="el-GR" dirty="0"/>
              <a:t>αν έχουν βαθμό &gt;= 5 </a:t>
            </a:r>
          </a:p>
          <a:p>
            <a:pPr eaLnBrk="1" hangingPunct="1"/>
            <a:endParaRPr lang="el-GR" altLang="el-GR" dirty="0"/>
          </a:p>
          <a:p>
            <a:pPr eaLnBrk="1" hangingPunct="1">
              <a:buFontTx/>
              <a:buChar char="•"/>
            </a:pPr>
            <a:r>
              <a:rPr lang="en-US" altLang="el-GR" b="1" i="1" dirty="0"/>
              <a:t>  </a:t>
            </a:r>
            <a:r>
              <a:rPr lang="el-GR" altLang="el-GR" b="1" i="1" dirty="0"/>
              <a:t>Τελική γραπτή εξέταση</a:t>
            </a:r>
          </a:p>
          <a:p>
            <a:pPr eaLnBrk="1" hangingPunct="1"/>
            <a:r>
              <a:rPr lang="el-GR" altLang="el-GR" dirty="0"/>
              <a:t>  </a:t>
            </a:r>
            <a:r>
              <a:rPr lang="en-US" altLang="el-GR" dirty="0"/>
              <a:t>- </a:t>
            </a:r>
            <a:r>
              <a:rPr lang="el-GR" altLang="el-GR" dirty="0"/>
              <a:t>εξέταση με ανοιχτές σημειώσεις </a:t>
            </a:r>
          </a:p>
        </p:txBody>
      </p:sp>
      <p:sp useBgFill="1">
        <p:nvSpPr>
          <p:cNvPr id="55303" name="7 - Ορθογώνιο"/>
          <p:cNvSpPr>
            <a:spLocks noChangeArrowheads="1"/>
          </p:cNvSpPr>
          <p:nvPr/>
        </p:nvSpPr>
        <p:spPr bwMode="auto">
          <a:xfrm>
            <a:off x="0" y="6096000"/>
            <a:ext cx="9144000" cy="2286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el-GR" altLang="el-G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105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245" y="2260354"/>
            <a:ext cx="4660491" cy="4153146"/>
          </a:xfrm>
          <a:prstGeom prst="rect">
            <a:avLst/>
          </a:prstGeom>
        </p:spPr>
      </p:pic>
      <p:sp>
        <p:nvSpPr>
          <p:cNvPr id="1044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81000" y="838200"/>
            <a:ext cx="8458200" cy="4737100"/>
          </a:xfrm>
        </p:spPr>
        <p:txBody>
          <a:bodyPr>
            <a:normAutofit/>
          </a:bodyPr>
          <a:lstStyle/>
          <a:p>
            <a:r>
              <a:rPr lang="el-GR" sz="2400" dirty="0"/>
              <a:t>Προγραμματισμός Ι</a:t>
            </a:r>
          </a:p>
          <a:p>
            <a:pPr lvl="1"/>
            <a:r>
              <a:rPr lang="el-GR" sz="2000" dirty="0"/>
              <a:t>Εισαγωγή στην </a:t>
            </a:r>
            <a:r>
              <a:rPr lang="en-US" sz="2000" dirty="0"/>
              <a:t>C</a:t>
            </a:r>
            <a:endParaRPr lang="el-GR" sz="2000" dirty="0"/>
          </a:p>
          <a:p>
            <a:pPr lvl="1"/>
            <a:r>
              <a:rPr lang="el-GR" sz="2000" dirty="0"/>
              <a:t>Τύποι Δεδομένων &amp; Δήλωση Μεταβλητών</a:t>
            </a:r>
            <a:endParaRPr lang="en-US" sz="2000" dirty="0"/>
          </a:p>
          <a:p>
            <a:pPr lvl="1"/>
            <a:r>
              <a:rPr lang="el-GR" sz="2000" dirty="0"/>
              <a:t>Εντολές Εισόδου/Εξόδου</a:t>
            </a:r>
          </a:p>
          <a:p>
            <a:pPr lvl="1"/>
            <a:r>
              <a:rPr lang="el-GR" sz="2000" dirty="0"/>
              <a:t>Τελεστές</a:t>
            </a:r>
          </a:p>
          <a:p>
            <a:pPr lvl="1"/>
            <a:r>
              <a:rPr lang="el-GR" sz="2000" dirty="0"/>
              <a:t>Δομή Ακολουθίας </a:t>
            </a:r>
          </a:p>
          <a:p>
            <a:pPr lvl="1"/>
            <a:r>
              <a:rPr lang="el-GR" sz="2000" dirty="0"/>
              <a:t>Δομή Επιλογής </a:t>
            </a:r>
          </a:p>
          <a:p>
            <a:pPr lvl="1"/>
            <a:r>
              <a:rPr lang="el-GR" sz="2000" dirty="0"/>
              <a:t>Δομή Επανάληψης</a:t>
            </a:r>
          </a:p>
          <a:p>
            <a:pPr lvl="1"/>
            <a:r>
              <a:rPr lang="el-GR" sz="2000" dirty="0"/>
              <a:t>Συναρτήσεις </a:t>
            </a:r>
          </a:p>
          <a:p>
            <a:pPr lvl="1"/>
            <a:r>
              <a:rPr lang="el-GR" sz="2000" dirty="0"/>
              <a:t>Μονοδιάστατοι Πίνακες </a:t>
            </a: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Ο δρόμος μέχρι εδώ …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5D84-EEB6-45C6-9365-EFAF13975836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Εισαγωγή στην </a:t>
            </a:r>
            <a:r>
              <a:rPr lang="en-US" sz="36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E95CE-0667-46A9-A786-EB967F1D6227}" type="slidenum">
              <a:rPr lang="en-GB"/>
              <a:pPr/>
              <a:t>3</a:t>
            </a:fld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775342" y="2447778"/>
            <a:ext cx="60040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nsolas" panose="020B0609020204030204" pitchFamily="49" charset="0"/>
              </a:rPr>
              <a:t>#</a:t>
            </a:r>
            <a:r>
              <a:rPr lang="en-US" sz="2800" dirty="0">
                <a:solidFill>
                  <a:srgbClr val="0000FF"/>
                </a:solidFill>
                <a:latin typeface="Consolas" panose="020B0609020204030204" pitchFamily="49" charset="0"/>
              </a:rPr>
              <a:t>include</a:t>
            </a:r>
            <a:r>
              <a:rPr lang="en-US" sz="2800" dirty="0">
                <a:latin typeface="Consolas" panose="020B0609020204030204" pitchFamily="49" charset="0"/>
              </a:rPr>
              <a:t> &lt;</a:t>
            </a:r>
            <a:r>
              <a:rPr lang="en-US" sz="2800" dirty="0" err="1">
                <a:latin typeface="Consolas" panose="020B0609020204030204" pitchFamily="49" charset="0"/>
              </a:rPr>
              <a:t>stdio.h</a:t>
            </a:r>
            <a:r>
              <a:rPr lang="en-US" sz="2800" dirty="0">
                <a:latin typeface="Consolas" panose="020B0609020204030204" pitchFamily="49" charset="0"/>
              </a:rPr>
              <a:t>&gt;</a:t>
            </a:r>
          </a:p>
          <a:p>
            <a:r>
              <a:rPr lang="en-US" sz="2800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800" dirty="0">
                <a:latin typeface="Consolas" panose="020B0609020204030204" pitchFamily="49" charset="0"/>
              </a:rPr>
              <a:t> main()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{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	</a:t>
            </a:r>
            <a:r>
              <a:rPr lang="en-US" sz="2800" dirty="0" err="1">
                <a:latin typeface="Consolas" panose="020B0609020204030204" pitchFamily="49" charset="0"/>
              </a:rPr>
              <a:t>printf</a:t>
            </a:r>
            <a:r>
              <a:rPr lang="en-US" sz="2800" dirty="0">
                <a:latin typeface="Consolas" panose="020B0609020204030204" pitchFamily="49" charset="0"/>
              </a:rPr>
              <a:t>(“Hello World!\n”);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2800" dirty="0">
                <a:latin typeface="Consolas" panose="020B0609020204030204" pitchFamily="49" charset="0"/>
              </a:rPr>
              <a:t> 0;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}</a:t>
            </a:r>
            <a:endParaRPr lang="el-GR" sz="2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549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09700"/>
            <a:ext cx="8458200" cy="5448300"/>
          </a:xfrm>
          <a:noFill/>
          <a:ln/>
        </p:spPr>
        <p:txBody>
          <a:bodyPr/>
          <a:lstStyle/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marL="411480" lvl="1" indent="0">
              <a:lnSpc>
                <a:spcPct val="80000"/>
              </a:lnSpc>
              <a:buNone/>
            </a:pPr>
            <a:endParaRPr lang="en-US" sz="3600" dirty="0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Τύποι Δεδομένων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86B46-A6FF-4BE5-A92E-0810FA3A9EAE}" type="slidenum">
              <a:rPr lang="en-GB"/>
              <a:pPr/>
              <a:t>4</a:t>
            </a:fld>
            <a:endParaRPr lang="en-GB"/>
          </a:p>
        </p:txBody>
      </p:sp>
      <p:pic>
        <p:nvPicPr>
          <p:cNvPr id="14439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8825" y="1042988"/>
            <a:ext cx="7297738" cy="4733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5876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0" y="1092200"/>
            <a:ext cx="8978900" cy="5194300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l-GR" sz="2000" dirty="0"/>
              <a:t>Η συνάρτηση 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printf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l-GR" sz="2000" dirty="0"/>
              <a:t> χρησιμοποιείται για την εμφάνιση δεδομένων στο αρχείο</a:t>
            </a:r>
            <a:r>
              <a:rPr lang="en-US" sz="2000" dirty="0"/>
              <a:t> </a:t>
            </a:r>
            <a:r>
              <a:rPr lang="el-GR" sz="2000" dirty="0"/>
              <a:t>εξόδου </a:t>
            </a:r>
            <a:r>
              <a:rPr lang="en-US" sz="2000" dirty="0" err="1">
                <a:solidFill>
                  <a:srgbClr val="000000"/>
                </a:solidFill>
                <a:latin typeface="Courier New" pitchFamily="49" charset="0"/>
              </a:rPr>
              <a:t>stdout</a:t>
            </a:r>
            <a:r>
              <a:rPr lang="el-GR" sz="2000" dirty="0"/>
              <a:t> </a:t>
            </a:r>
            <a:r>
              <a:rPr lang="en-US" sz="2000" b="0" i="1" dirty="0"/>
              <a:t>(</a:t>
            </a:r>
            <a:r>
              <a:rPr lang="en-US" sz="2000" i="1" dirty="0"/>
              <a:t>st</a:t>
            </a:r>
            <a:r>
              <a:rPr lang="en-US" sz="2000" b="0" i="1" dirty="0"/>
              <a:t>andar</a:t>
            </a:r>
            <a:r>
              <a:rPr lang="en-US" sz="2000" i="1" dirty="0"/>
              <a:t>d</a:t>
            </a:r>
            <a:r>
              <a:rPr lang="en-US" sz="2000" b="0" i="1" dirty="0"/>
              <a:t> </a:t>
            </a:r>
            <a:r>
              <a:rPr lang="en-US" sz="2000" i="1" dirty="0"/>
              <a:t>out</a:t>
            </a:r>
            <a:r>
              <a:rPr lang="en-US" sz="2000" b="0" i="1" dirty="0"/>
              <a:t>put stream) </a:t>
            </a:r>
            <a:r>
              <a:rPr lang="el-GR" sz="2000" dirty="0"/>
              <a:t>, το οποίο εξ’ ορισμού συνδέεται με την οθόνη</a:t>
            </a:r>
          </a:p>
          <a:p>
            <a:pPr lvl="1">
              <a:lnSpc>
                <a:spcPct val="90000"/>
              </a:lnSpc>
            </a:pPr>
            <a:endParaRPr lang="en-US" sz="1400" dirty="0"/>
          </a:p>
          <a:p>
            <a:pPr lvl="1">
              <a:lnSpc>
                <a:spcPct val="90000"/>
              </a:lnSpc>
            </a:pPr>
            <a:r>
              <a:rPr lang="el-GR" sz="2000" dirty="0"/>
              <a:t>Η συνάρτηση 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printf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l-GR" sz="2000" dirty="0"/>
              <a:t> δέχεται </a:t>
            </a:r>
            <a:r>
              <a:rPr lang="el-GR" sz="2000" u="sng" dirty="0"/>
              <a:t>μία μεταβλητή λίστα παραμέτρων</a:t>
            </a:r>
          </a:p>
          <a:p>
            <a:pPr lvl="1">
              <a:lnSpc>
                <a:spcPct val="90000"/>
              </a:lnSpc>
            </a:pPr>
            <a:endParaRPr lang="el-GR" sz="2000" u="sng" dirty="0"/>
          </a:p>
          <a:p>
            <a:pPr lvl="1">
              <a:lnSpc>
                <a:spcPct val="90000"/>
              </a:lnSpc>
            </a:pPr>
            <a:endParaRPr lang="el-GR" sz="2000" u="sng" dirty="0"/>
          </a:p>
          <a:p>
            <a:pPr lvl="1">
              <a:lnSpc>
                <a:spcPct val="80000"/>
              </a:lnSpc>
            </a:pPr>
            <a:r>
              <a:rPr lang="el-GR" sz="2000" dirty="0"/>
              <a:t>Η συνάρτηση 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scanf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l-GR" sz="2000" dirty="0"/>
              <a:t> χρησιμοποιείται για την είσοδο δεδομένων από ένα αρχείο εισόδου, το οποίο ονομάζεται 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stdin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i="1" dirty="0"/>
              <a:t>(standard input stream) </a:t>
            </a:r>
            <a:r>
              <a:rPr lang="el-GR" sz="2000" dirty="0"/>
              <a:t> και εξ’ ορισμού συνδέεται με το πληκτρολόγιο </a:t>
            </a:r>
          </a:p>
          <a:p>
            <a:pPr lvl="1">
              <a:lnSpc>
                <a:spcPct val="80000"/>
              </a:lnSpc>
            </a:pPr>
            <a:endParaRPr lang="el-GR" sz="2000" dirty="0"/>
          </a:p>
          <a:p>
            <a:pPr lvl="1">
              <a:lnSpc>
                <a:spcPct val="80000"/>
              </a:lnSpc>
            </a:pPr>
            <a:r>
              <a:rPr lang="el-GR" sz="2000" dirty="0"/>
              <a:t>Η 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scanf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l-GR" sz="2000" dirty="0"/>
              <a:t> δέχεται μία </a:t>
            </a:r>
            <a:r>
              <a:rPr lang="el-GR" sz="2000" u="sng" dirty="0"/>
              <a:t>μεταβλητή λίστα παραμέτρων</a:t>
            </a:r>
            <a:r>
              <a:rPr lang="el-GR" sz="2000" dirty="0"/>
              <a:t>, παρόμοια με την 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print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f()</a:t>
            </a:r>
            <a:endParaRPr lang="el-GR" sz="2000" dirty="0"/>
          </a:p>
          <a:p>
            <a:pPr lvl="1">
              <a:lnSpc>
                <a:spcPct val="90000"/>
              </a:lnSpc>
            </a:pPr>
            <a:endParaRPr lang="en-US" sz="2000" u="sng" dirty="0"/>
          </a:p>
          <a:p>
            <a:pPr lvl="1">
              <a:lnSpc>
                <a:spcPct val="90000"/>
              </a:lnSpc>
            </a:pPr>
            <a:endParaRPr lang="el-GR" sz="1000" dirty="0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Εντολές Εισόδου/Εξόδου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45AC-28DE-44F4-A649-5985D8FCB78A}" type="slidenum">
              <a:rPr lang="en-GB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365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Τελεστές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45AC-28DE-44F4-A649-5985D8FCB78A}" type="slidenum">
              <a:rPr lang="en-GB"/>
              <a:pPr/>
              <a:t>6</a:t>
            </a:fld>
            <a:endParaRPr lang="en-GB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1398588"/>
            <a:ext cx="8977312" cy="3460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3667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5868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Δομή Ακολουθίας </a:t>
            </a:r>
          </a:p>
        </p:txBody>
      </p:sp>
      <p:pic>
        <p:nvPicPr>
          <p:cNvPr id="1894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83284"/>
            <a:ext cx="4635500" cy="1854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038" y="1588"/>
            <a:ext cx="762000" cy="366712"/>
          </a:xfrm>
        </p:spPr>
        <p:txBody>
          <a:bodyPr/>
          <a:lstStyle/>
          <a:p>
            <a:fld id="{F69332AD-4F9F-4859-B5CB-28FCDDDC43AA}" type="slidenum">
              <a:rPr lang="en-GB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7989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5868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Δομή Επιλογής 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038" y="1588"/>
            <a:ext cx="762000" cy="366712"/>
          </a:xfrm>
        </p:spPr>
        <p:txBody>
          <a:bodyPr/>
          <a:lstStyle/>
          <a:p>
            <a:fld id="{F69332AD-4F9F-4859-B5CB-28FCDDDC43AA}" type="slidenum">
              <a:rPr lang="en-GB"/>
              <a:pPr/>
              <a:t>8</a:t>
            </a:fld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256948"/>
            <a:ext cx="4185761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eaLnBrk="1" hangingPunct="1">
              <a:buFont typeface="Wingdings" pitchFamily="2" charset="2"/>
              <a:buNone/>
            </a:pPr>
            <a:r>
              <a:rPr lang="el-GR" sz="2000" dirty="0" err="1">
                <a:solidFill>
                  <a:srgbClr val="0000FF"/>
                </a:solidFill>
                <a:latin typeface="Courier New" pitchFamily="49" charset="0"/>
              </a:rPr>
              <a:t>if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(συνθήκη)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   ... </a:t>
            </a:r>
            <a:r>
              <a:rPr lang="el-GR" sz="2000" dirty="0">
                <a:solidFill>
                  <a:srgbClr val="818181"/>
                </a:solidFill>
                <a:latin typeface="Courier New" pitchFamily="49" charset="0"/>
              </a:rPr>
              <a:t>// ομάδα εντολών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4496574" y="1260283"/>
            <a:ext cx="4647426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eaLnBrk="1" hangingPunct="1">
              <a:buFont typeface="Wingdings" pitchFamily="2" charset="2"/>
              <a:buNone/>
            </a:pPr>
            <a:r>
              <a:rPr lang="el-GR" sz="2000" dirty="0" err="1">
                <a:solidFill>
                  <a:srgbClr val="0000FF"/>
                </a:solidFill>
                <a:latin typeface="Courier New" pitchFamily="49" charset="0"/>
              </a:rPr>
              <a:t>if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(συνθήκη)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   ... </a:t>
            </a:r>
            <a:r>
              <a:rPr lang="el-GR" sz="2000" dirty="0">
                <a:solidFill>
                  <a:srgbClr val="818181"/>
                </a:solidFill>
                <a:latin typeface="Courier New" pitchFamily="49" charset="0"/>
              </a:rPr>
              <a:t>// ομάδα εντολών</a:t>
            </a:r>
            <a:r>
              <a:rPr lang="en-US" sz="2000" dirty="0">
                <a:solidFill>
                  <a:srgbClr val="818181"/>
                </a:solidFill>
                <a:latin typeface="Courier New" pitchFamily="49" charset="0"/>
              </a:rPr>
              <a:t> A</a:t>
            </a:r>
            <a:endParaRPr lang="el-GR" sz="2000" dirty="0">
              <a:solidFill>
                <a:srgbClr val="818181"/>
              </a:solidFill>
              <a:latin typeface="Courier New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en-US" sz="2000" dirty="0">
                <a:solidFill>
                  <a:srgbClr val="0000FF"/>
                </a:solidFill>
                <a:latin typeface="Courier New" pitchFamily="49" charset="0"/>
              </a:rPr>
              <a:t>else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 ... </a:t>
            </a:r>
            <a:r>
              <a:rPr lang="el-GR" sz="2000" dirty="0">
                <a:solidFill>
                  <a:srgbClr val="818181"/>
                </a:solidFill>
                <a:latin typeface="Courier New" pitchFamily="49" charset="0"/>
              </a:rPr>
              <a:t>// ομάδα εντολών</a:t>
            </a:r>
            <a:r>
              <a:rPr lang="en-US" sz="2000" dirty="0">
                <a:solidFill>
                  <a:srgbClr val="818181"/>
                </a:solidFill>
                <a:latin typeface="Courier New" pitchFamily="49" charset="0"/>
              </a:rPr>
              <a:t> B</a:t>
            </a:r>
            <a:endParaRPr lang="en-US" sz="2000" dirty="0">
              <a:solidFill>
                <a:srgbClr val="000000"/>
              </a:solidFill>
              <a:latin typeface="Courier New" pitchFamily="49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el-GR" sz="2000" dirty="0">
              <a:solidFill>
                <a:srgbClr val="000000"/>
              </a:solidFill>
              <a:latin typeface="Courier New" pitchFamily="49" charset="0"/>
            </a:endParaRPr>
          </a:p>
          <a:p>
            <a:endParaRPr lang="el-GR" dirty="0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3999"/>
            <a:ext cx="4336078" cy="3562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04308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5868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Δομή Επανάληψης 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038" y="1588"/>
            <a:ext cx="762000" cy="366712"/>
          </a:xfrm>
        </p:spPr>
        <p:txBody>
          <a:bodyPr/>
          <a:lstStyle/>
          <a:p>
            <a:fld id="{F69332AD-4F9F-4859-B5CB-28FCDDDC43AA}" type="slidenum">
              <a:rPr lang="en-GB"/>
              <a:pPr/>
              <a:t>9</a:t>
            </a:fld>
            <a:endParaRPr lang="en-GB" dirty="0"/>
          </a:p>
        </p:txBody>
      </p:sp>
      <p:pic>
        <p:nvPicPr>
          <p:cNvPr id="12" name="Εικόνα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34" y="1663121"/>
            <a:ext cx="8741502" cy="5167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5781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5960</TotalTime>
  <Words>226</Words>
  <Application>Microsoft Office PowerPoint</Application>
  <PresentationFormat>Προβολή στην οθόνη (4:3)</PresentationFormat>
  <Paragraphs>99</Paragraphs>
  <Slides>13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9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3" baseType="lpstr">
      <vt:lpstr>Arial</vt:lpstr>
      <vt:lpstr>Calibri</vt:lpstr>
      <vt:lpstr>Consolas</vt:lpstr>
      <vt:lpstr>Courier New</vt:lpstr>
      <vt:lpstr>Georgia</vt:lpstr>
      <vt:lpstr>Times New Roman</vt:lpstr>
      <vt:lpstr>Trebuchet MS</vt:lpstr>
      <vt:lpstr>Wingdings</vt:lpstr>
      <vt:lpstr>Wingdings 2</vt:lpstr>
      <vt:lpstr>Αστικό</vt:lpstr>
      <vt:lpstr>Προγραμματισμός ΙΙ</vt:lpstr>
      <vt:lpstr>Ο δρόμος μέχρι εδώ …</vt:lpstr>
      <vt:lpstr>Εισαγωγή στην C</vt:lpstr>
      <vt:lpstr>Τύποι Δεδομένων</vt:lpstr>
      <vt:lpstr>Εντολές Εισόδου/Εξόδου</vt:lpstr>
      <vt:lpstr>Τελεστές</vt:lpstr>
      <vt:lpstr>Δομή Ακολουθίας </vt:lpstr>
      <vt:lpstr>Δομή Επιλογής </vt:lpstr>
      <vt:lpstr>Δομή Επανάληψης </vt:lpstr>
      <vt:lpstr>Συναρτήσεις</vt:lpstr>
      <vt:lpstr>Μονοδιάστατοι Πίνακες </vt:lpstr>
      <vt:lpstr>και τώρα; </vt:lpstr>
      <vt:lpstr>Αξιολόγηση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ΙΙ</dc:title>
  <cp:lastModifiedBy>Μάρκος Τσίπουρας</cp:lastModifiedBy>
  <cp:revision>1</cp:revision>
  <dcterms:created xsi:type="dcterms:W3CDTF">2004-10-17T06:32:39Z</dcterms:created>
  <dcterms:modified xsi:type="dcterms:W3CDTF">2017-05-30T11:23:53Z</dcterms:modified>
</cp:coreProperties>
</file>