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54"/>
  </p:notesMasterIdLst>
  <p:handoutMasterIdLst>
    <p:handoutMasterId r:id="rId55"/>
  </p:handoutMasterIdLst>
  <p:sldIdLst>
    <p:sldId id="256" r:id="rId2"/>
    <p:sldId id="403" r:id="rId3"/>
    <p:sldId id="40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405" r:id="rId12"/>
    <p:sldId id="290" r:id="rId13"/>
    <p:sldId id="406" r:id="rId14"/>
    <p:sldId id="407" r:id="rId15"/>
    <p:sldId id="291" r:id="rId16"/>
    <p:sldId id="408" r:id="rId17"/>
    <p:sldId id="292" r:id="rId18"/>
    <p:sldId id="293" r:id="rId19"/>
    <p:sldId id="294" r:id="rId20"/>
    <p:sldId id="295" r:id="rId21"/>
    <p:sldId id="410" r:id="rId22"/>
    <p:sldId id="296" r:id="rId23"/>
    <p:sldId id="409" r:id="rId24"/>
    <p:sldId id="297" r:id="rId25"/>
    <p:sldId id="298" r:id="rId26"/>
    <p:sldId id="299" r:id="rId27"/>
    <p:sldId id="411" r:id="rId28"/>
    <p:sldId id="412" r:id="rId29"/>
    <p:sldId id="413" r:id="rId30"/>
    <p:sldId id="414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415" r:id="rId39"/>
    <p:sldId id="307" r:id="rId40"/>
    <p:sldId id="308" r:id="rId41"/>
    <p:sldId id="309" r:id="rId42"/>
    <p:sldId id="310" r:id="rId43"/>
    <p:sldId id="311" r:id="rId44"/>
    <p:sldId id="313" r:id="rId45"/>
    <p:sldId id="314" r:id="rId46"/>
    <p:sldId id="315" r:id="rId47"/>
    <p:sldId id="316" r:id="rId48"/>
    <p:sldId id="317" r:id="rId49"/>
    <p:sldId id="326" r:id="rId50"/>
    <p:sldId id="416" r:id="rId51"/>
    <p:sldId id="331" r:id="rId52"/>
    <p:sldId id="332" r:id="rId53"/>
  </p:sldIdLst>
  <p:sldSz cx="10693400" cy="7556500"/>
  <p:notesSz cx="10693400" cy="7556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0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sormpatzoglou" initials="AT" lastIdx="1" clrIdx="0">
    <p:extLst>
      <p:ext uri="{19B8F6BF-5375-455C-9EA6-DF929625EA0E}">
        <p15:presenceInfo xmlns:p15="http://schemas.microsoft.com/office/powerpoint/2012/main" userId="54d95e34320680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29" autoAdjust="0"/>
  </p:normalViewPr>
  <p:slideViewPr>
    <p:cSldViewPr>
      <p:cViewPr>
        <p:scale>
          <a:sx n="50" d="100"/>
          <a:sy n="50" d="100"/>
        </p:scale>
        <p:origin x="1252" y="300"/>
      </p:cViewPr>
      <p:guideLst>
        <p:guide orient="horz" pos="2380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1660" y="48"/>
      </p:cViewPr>
      <p:guideLst>
        <p:guide orient="horz" pos="2380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076E-2762-49BB-A2CD-86931778983D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A9DD-FDC0-4DBA-87FB-58DBD8BC00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3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20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295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49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43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4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80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8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96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84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5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90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0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769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596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22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725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362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874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579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0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278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051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85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876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608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06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173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825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480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452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850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74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01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939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641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040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006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5155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0889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6130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1156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190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8614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43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0401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0218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9224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15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06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44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16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69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280" y="5523942"/>
            <a:ext cx="8376497" cy="1222684"/>
          </a:xfrm>
        </p:spPr>
        <p:txBody>
          <a:bodyPr/>
          <a:lstStyle>
            <a:lvl1pPr algn="l">
              <a:defRPr sz="3526"/>
            </a:lvl1pPr>
          </a:lstStyle>
          <a:p>
            <a:pPr lvl="0"/>
            <a:r>
              <a:rPr lang="el-GR" noProof="0"/>
              <a:t>Στυλ κύριου τίτλου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280" y="6501739"/>
            <a:ext cx="8376497" cy="767894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64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l-GR" noProof="0"/>
              <a:t>Στυλ κύριου υπότιτλου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123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95530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315233" y="440796"/>
            <a:ext cx="2168384" cy="690755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810081" y="440796"/>
            <a:ext cx="6326928" cy="690755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29377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018918" y="6628581"/>
            <a:ext cx="2658109" cy="54229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065" marR="5080" indent="-1905" algn="ctr">
              <a:lnSpc>
                <a:spcPct val="99600"/>
              </a:lnSpc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193029" y="6811461"/>
            <a:ext cx="206375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6123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018918" y="6628581"/>
            <a:ext cx="2658109" cy="54229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065" marR="5080" indent="-1905" algn="ctr">
              <a:lnSpc>
                <a:spcPct val="99600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193029" y="6811461"/>
            <a:ext cx="206375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29569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3638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9602" y="1883878"/>
            <a:ext cx="9223058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9602" y="5056909"/>
            <a:ext cx="9223058" cy="1652984"/>
          </a:xfrm>
        </p:spPr>
        <p:txBody>
          <a:bodyPr/>
          <a:lstStyle>
            <a:lvl1pPr marL="0" indent="0">
              <a:buNone/>
              <a:defRPr sz="2645"/>
            </a:lvl1pPr>
            <a:lvl2pPr marL="503789" indent="0">
              <a:buNone/>
              <a:defRPr sz="2204"/>
            </a:lvl2pPr>
            <a:lvl3pPr marL="1007577" indent="0">
              <a:buNone/>
              <a:defRPr sz="198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01239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810081" y="1873383"/>
            <a:ext cx="4247656" cy="5474964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35961" y="1873383"/>
            <a:ext cx="4247656" cy="5474964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805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7028" y="402314"/>
            <a:ext cx="9223058" cy="1460574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37029" y="1852393"/>
            <a:ext cx="4524273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37029" y="2760222"/>
            <a:ext cx="4524273" cy="405987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552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552" cy="405987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44927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84236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4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7029" y="503767"/>
            <a:ext cx="3449364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46552" y="1087996"/>
            <a:ext cx="5413534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37029" y="2266950"/>
            <a:ext cx="3449364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9030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7029" y="503767"/>
            <a:ext cx="3449364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46552" y="1087996"/>
            <a:ext cx="5413534" cy="5370013"/>
          </a:xfrm>
        </p:spPr>
        <p:txBody>
          <a:bodyPr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37029" y="2266950"/>
            <a:ext cx="3449364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4494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7964" y="440796"/>
            <a:ext cx="8335654" cy="5597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10081" y="1873383"/>
            <a:ext cx="8673536" cy="54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3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967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5pPr>
      <a:lvl6pPr marL="503789"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6pPr>
      <a:lvl7pPr marL="1007577"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7pPr>
      <a:lvl8pPr marL="1511366"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8pPr>
      <a:lvl9pPr marL="2015155" algn="r" rtl="0" eaLnBrk="1" fontAlgn="base" hangingPunct="1">
        <a:spcBef>
          <a:spcPct val="0"/>
        </a:spcBef>
        <a:spcAft>
          <a:spcPct val="0"/>
        </a:spcAft>
        <a:defRPr sz="3967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377842" indent="-377842" algn="l" rtl="0" eaLnBrk="1" fontAlgn="base" hangingPunct="1">
        <a:spcBef>
          <a:spcPct val="20000"/>
        </a:spcBef>
        <a:spcAft>
          <a:spcPct val="0"/>
        </a:spcAft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818657" indent="-314868" algn="l" rtl="0" eaLnBrk="1" fontAlgn="base" hangingPunct="1">
        <a:spcBef>
          <a:spcPct val="20000"/>
        </a:spcBef>
        <a:spcAft>
          <a:spcPct val="0"/>
        </a:spcAft>
        <a:buChar char="–"/>
        <a:defRPr sz="2645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rtl="0" eaLnBrk="1" fontAlgn="base" hangingPunct="1">
        <a:spcBef>
          <a:spcPct val="20000"/>
        </a:spcBef>
        <a:spcAft>
          <a:spcPct val="0"/>
        </a:spcAft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rtl="0" eaLnBrk="1" fontAlgn="base" hangingPunct="1">
        <a:spcBef>
          <a:spcPct val="20000"/>
        </a:spcBef>
        <a:spcAft>
          <a:spcPct val="0"/>
        </a:spcAft>
        <a:buChar char="–"/>
        <a:defRPr sz="2204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rtl="0" eaLnBrk="1" fontAlgn="base" hangingPunct="1">
        <a:spcBef>
          <a:spcPct val="20000"/>
        </a:spcBef>
        <a:spcAft>
          <a:spcPct val="0"/>
        </a:spcAft>
        <a:buChar char="»"/>
        <a:defRPr sz="2204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1.w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2.png"/><Relationship Id="rId9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0467" y="2966970"/>
            <a:ext cx="675385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ΤΗΛ</a:t>
            </a:r>
            <a:r>
              <a:rPr sz="4400" spc="-15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</a:t>
            </a: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</a:t>
            </a:r>
            <a:r>
              <a:rPr sz="4400" spc="-1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Ι</a:t>
            </a:r>
            <a:r>
              <a:rPr sz="4400" spc="-19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</a:t>
            </a: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</a:t>
            </a:r>
            <a:r>
              <a:rPr sz="4400" spc="-2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Ι</a:t>
            </a:r>
            <a:r>
              <a:rPr sz="4400" spc="-5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Ν</a:t>
            </a: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ΩΝΙ</a:t>
            </a:r>
            <a:r>
              <a:rPr sz="4400" spc="-25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</a:t>
            </a: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ΚΑ</a:t>
            </a:r>
            <a:r>
              <a:rPr sz="4400" spc="-185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ΔΙ</a:t>
            </a:r>
            <a:r>
              <a:rPr sz="4400" spc="-2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</a:t>
            </a:r>
            <a:r>
              <a:rPr sz="4400" spc="5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</a:t>
            </a:r>
            <a:r>
              <a:rPr sz="4400" spc="-31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Υ</a:t>
            </a:r>
            <a:r>
              <a:rPr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</a:t>
            </a:r>
            <a:r>
              <a:rPr sz="4400" spc="-55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ΙΙ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887236" y="4311650"/>
            <a:ext cx="488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Διδάσκων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Τσορμπατζόγλου Ανδρέας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spc="-10" dirty="0"/>
              <a:t>Χ</a:t>
            </a:r>
            <a:r>
              <a:rPr dirty="0"/>
              <a:t>αρ</a:t>
            </a:r>
            <a:r>
              <a:rPr spc="-5" dirty="0"/>
              <a:t>α</a:t>
            </a:r>
            <a:r>
              <a:rPr dirty="0"/>
              <a:t>κ</a:t>
            </a:r>
            <a:r>
              <a:rPr spc="-5" dirty="0"/>
              <a:t>τη</a:t>
            </a:r>
            <a:r>
              <a:rPr dirty="0"/>
              <a:t>ρ</a:t>
            </a:r>
            <a:r>
              <a:rPr spc="5" dirty="0"/>
              <a:t>ι</a:t>
            </a:r>
            <a:r>
              <a:rPr spc="35" dirty="0"/>
              <a:t>σ</a:t>
            </a:r>
            <a:r>
              <a:rPr spc="-15" dirty="0"/>
              <a:t>τ</a:t>
            </a:r>
            <a:r>
              <a:rPr spc="5" dirty="0"/>
              <a:t>ι</a:t>
            </a:r>
            <a:r>
              <a:rPr spc="-160" dirty="0"/>
              <a:t>κ</a:t>
            </a:r>
            <a:r>
              <a:rPr dirty="0"/>
              <a:t>ά</a:t>
            </a:r>
            <a:r>
              <a:rPr spc="-180" dirty="0"/>
              <a:t> 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381" y="2036155"/>
            <a:ext cx="7762240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Χρησιμοποιούνται έξυπνες, προσαρμοστικές κεραίες, συστοιχίες κεραιών κατάλληλα </a:t>
            </a:r>
            <a:r>
              <a:rPr sz="2600" u="sng" dirty="0">
                <a:latin typeface="Calibri" panose="020F0502020204030204" pitchFamily="34" charset="0"/>
                <a:cs typeface="Calibri" panose="020F0502020204030204" pitchFamily="34" charset="0"/>
              </a:rPr>
              <a:t>τροφοδοτούμενες</a:t>
            </a:r>
          </a:p>
          <a:p>
            <a:pPr marL="356870" marR="177800" indent="-344170" algn="just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Η Η/Μ ακτινοβολία κατευθύνεται προς την υπο-περιοχή του χρήστη μέσα στη περιοχή κάλυψης της κυψέλης</a:t>
            </a:r>
          </a:p>
          <a:p>
            <a:pPr marL="356870" marR="814069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Είναι εύκολα προσαρμόσιμοι στις άλλες τεχνικές πολλαπλής πρόσβασης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2D81070B-7956-4BBA-BA77-F56C4F91BF6C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10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415423"/>
            <a:ext cx="87183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lang="el-GR" spc="-10" dirty="0"/>
              <a:t>Τεχνικές Τυχαίας πρόσβασης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2101850"/>
            <a:ext cx="9937518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Τα πρωτόκολλα τυχαίας πρόσβασης προτιμώνται ως προς τα πρωτόκολλα απόδοσης αποκλειστικών διαύλων που προκαλούν άσκοπη σπατάλη φάσματος.</a:t>
            </a:r>
          </a:p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Κύριος εκπρόσωπος των τεχνικών τυχαίας πρόσβασης είναι η τεχνική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ALOHA.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Τα δεδομένα αποστέλλονται όποτε αυτά είναι διαθέσιμα. Επειδή υπάρχει πιθανότητα να συγκρουστούν πάνω σε κάποια άλλα, γίνονται συνεχώς δοκιμές μέχρι να βρεθεί διαθέσιμος δίαυλος.</a:t>
            </a:r>
          </a:p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Για να αποφεύγονται οι συγκρούσεις δημιουργούνται 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χρονοθυρίδες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slotted ALOHA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), κενά δηλαδή στα οποία είναι πιθανόν να πέσει ένα πακέτο δεδομένων χωρίς να συγκρουστεί.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2D81070B-7956-4BBA-BA77-F56C4F91BF6C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11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61153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415423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2485">
              <a:lnSpc>
                <a:spcPct val="100000"/>
              </a:lnSpc>
            </a:pPr>
            <a:r>
              <a:rPr lang="el-GR" dirty="0"/>
              <a:t>Η έννοια της κυψέλης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100" y="2058085"/>
            <a:ext cx="9937518" cy="1554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βασικές αρχές του συστήματος των κυψελών θεμελιώθηκαν το 1979</a:t>
            </a: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 σύστημα των κυψελών βασίζεται στην επαναχρησιμοποίηση των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ραδιοδιαύλων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σε διαφορετικές περιοχής κάλυψης, στις οποίες αντιστοιχούν διαφορετικές κυψέλες.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7565239D-D939-4457-B2F7-D2FD20462C3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12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3" y="3721358"/>
            <a:ext cx="4290168" cy="3464311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5239673" y="3577143"/>
            <a:ext cx="5243945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εξαγωνικές κυψέλες είναι το πιο απλό σύστημα ανάπτυξης ως προς την τοποθέτηση και ανάλυση κάλυψης.</a:t>
            </a: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Πλέον δεν ακολουθείται ακριβώς για οπορτουνιστικούς λόγους ή εξαιτίας της εξέλιξης της τεχνολογίας.</a:t>
            </a:r>
          </a:p>
        </p:txBody>
      </p:sp>
      <p:sp>
        <p:nvSpPr>
          <p:cNvPr id="9" name="Έλλειψη 8"/>
          <p:cNvSpPr/>
          <p:nvPr/>
        </p:nvSpPr>
        <p:spPr>
          <a:xfrm>
            <a:off x="2579282" y="4845050"/>
            <a:ext cx="1188000" cy="1188000"/>
          </a:xfrm>
          <a:prstGeom prst="ellipse">
            <a:avLst/>
          </a:prstGeom>
          <a:ln w="317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820572" y="6182235"/>
            <a:ext cx="1044000" cy="1044000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4829072" y="6185729"/>
            <a:ext cx="1008000" cy="1008000"/>
          </a:xfrm>
          <a:prstGeom prst="ellipse">
            <a:avLst/>
          </a:prstGeom>
          <a:ln w="317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415423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2485">
              <a:lnSpc>
                <a:spcPct val="100000"/>
              </a:lnSpc>
            </a:pPr>
            <a:r>
              <a:rPr dirty="0"/>
              <a:t>Κ</a:t>
            </a:r>
            <a:r>
              <a:rPr spc="-5" dirty="0"/>
              <a:t>α</a:t>
            </a:r>
            <a:r>
              <a:rPr spc="-5" dirty="0" err="1"/>
              <a:t>τ</a:t>
            </a:r>
            <a:r>
              <a:rPr spc="-70" dirty="0" err="1"/>
              <a:t>η</a:t>
            </a:r>
            <a:r>
              <a:rPr dirty="0" err="1"/>
              <a:t>γ</a:t>
            </a:r>
            <a:r>
              <a:rPr spc="15" dirty="0" err="1"/>
              <a:t>ο</a:t>
            </a:r>
            <a:r>
              <a:rPr dirty="0" err="1"/>
              <a:t>ρ</a:t>
            </a:r>
            <a:r>
              <a:rPr spc="-10" dirty="0" err="1"/>
              <a:t>ι</a:t>
            </a:r>
            <a:r>
              <a:rPr spc="15" dirty="0" err="1"/>
              <a:t>ο</a:t>
            </a:r>
            <a:r>
              <a:rPr spc="-15" dirty="0"/>
              <a:t>π</a:t>
            </a:r>
            <a:r>
              <a:rPr spc="15" dirty="0"/>
              <a:t>ο</a:t>
            </a:r>
            <a:r>
              <a:rPr spc="5" dirty="0"/>
              <a:t>ί</a:t>
            </a:r>
            <a:r>
              <a:rPr spc="-15" dirty="0"/>
              <a:t>η</a:t>
            </a:r>
            <a:r>
              <a:rPr spc="-5" dirty="0"/>
              <a:t>σ</a:t>
            </a:r>
            <a:r>
              <a:rPr dirty="0"/>
              <a:t>η</a:t>
            </a:r>
            <a:r>
              <a:rPr spc="-254" dirty="0"/>
              <a:t> </a:t>
            </a:r>
            <a:r>
              <a:rPr spc="-100" dirty="0"/>
              <a:t>κ</a:t>
            </a:r>
            <a:r>
              <a:rPr spc="-15" dirty="0"/>
              <a:t>υ</a:t>
            </a:r>
            <a:r>
              <a:rPr spc="-10" dirty="0"/>
              <a:t>ψ</a:t>
            </a:r>
            <a:r>
              <a:rPr spc="-15" dirty="0"/>
              <a:t>ε</a:t>
            </a:r>
            <a:r>
              <a:rPr spc="-75" dirty="0"/>
              <a:t>λ</a:t>
            </a:r>
            <a:r>
              <a:rPr spc="-30" dirty="0"/>
              <a:t>ώ</a:t>
            </a:r>
            <a:r>
              <a:rPr dirty="0"/>
              <a:t>ν</a:t>
            </a:r>
            <a:r>
              <a:rPr lang="en-US" dirty="0"/>
              <a:t> -1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8500" y="1949450"/>
            <a:ext cx="9296400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Megacells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Κάλυψη μεγάλων γεωγραφικά περιοχών</a:t>
            </a:r>
          </a:p>
          <a:p>
            <a:pPr marL="358140" indent="-34544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Macrocells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Ακτίνα μερικές δεκάδες km, τοποθέτηση</a:t>
            </a:r>
          </a:p>
          <a:p>
            <a:pPr marL="356870">
              <a:spcBef>
                <a:spcPts val="600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BTS σε ψηλά κτίρια ή πύργους</a:t>
            </a:r>
          </a:p>
          <a:p>
            <a:pPr marL="356870" marR="115824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Microcells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Ακτίνα 1-2 Km, τοποθέτηση BTS σε ταράτσες κτιρίων</a:t>
            </a:r>
          </a:p>
          <a:p>
            <a:pPr marL="356870" marR="17208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Picocells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Ακτίνα 100-200 m, καλύπτουν περιοχές με μεγάλη τηλεπικοινωνιακή κίνηση, τοποθέτηση BTS σε χαμηλά ύψη (εσωτερικούς χώρους)</a:t>
            </a:r>
          </a:p>
          <a:p>
            <a:pPr marL="356870" marR="5080" indent="-344170" algn="just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Femtocells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Σημερινή τεχνολογία και τάση, μειωμένες διαστάσεις, χαμηλή εκπεμπόμενη ισχύς, μικρό κόστος εξοπλισμού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7565239D-D939-4457-B2F7-D2FD20462C3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13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33481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415423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2485">
              <a:lnSpc>
                <a:spcPct val="100000"/>
              </a:lnSpc>
            </a:pPr>
            <a:r>
              <a:rPr dirty="0"/>
              <a:t>Κ</a:t>
            </a:r>
            <a:r>
              <a:rPr spc="-5" dirty="0"/>
              <a:t>α</a:t>
            </a:r>
            <a:r>
              <a:rPr spc="-5" dirty="0" err="1"/>
              <a:t>τ</a:t>
            </a:r>
            <a:r>
              <a:rPr spc="-70" dirty="0" err="1"/>
              <a:t>η</a:t>
            </a:r>
            <a:r>
              <a:rPr dirty="0" err="1"/>
              <a:t>γ</a:t>
            </a:r>
            <a:r>
              <a:rPr spc="15" dirty="0" err="1"/>
              <a:t>ο</a:t>
            </a:r>
            <a:r>
              <a:rPr dirty="0" err="1"/>
              <a:t>ρ</a:t>
            </a:r>
            <a:r>
              <a:rPr spc="-10" dirty="0" err="1"/>
              <a:t>ι</a:t>
            </a:r>
            <a:r>
              <a:rPr spc="15" dirty="0" err="1"/>
              <a:t>ο</a:t>
            </a:r>
            <a:r>
              <a:rPr spc="-15" dirty="0"/>
              <a:t>π</a:t>
            </a:r>
            <a:r>
              <a:rPr spc="15" dirty="0"/>
              <a:t>ο</a:t>
            </a:r>
            <a:r>
              <a:rPr spc="5" dirty="0"/>
              <a:t>ί</a:t>
            </a:r>
            <a:r>
              <a:rPr spc="-15" dirty="0"/>
              <a:t>η</a:t>
            </a:r>
            <a:r>
              <a:rPr spc="-5" dirty="0"/>
              <a:t>σ</a:t>
            </a:r>
            <a:r>
              <a:rPr dirty="0"/>
              <a:t>η</a:t>
            </a:r>
            <a:r>
              <a:rPr spc="-254" dirty="0"/>
              <a:t> </a:t>
            </a:r>
            <a:r>
              <a:rPr spc="-100" dirty="0"/>
              <a:t>κ</a:t>
            </a:r>
            <a:r>
              <a:rPr spc="-15" dirty="0"/>
              <a:t>υ</a:t>
            </a:r>
            <a:r>
              <a:rPr spc="-10" dirty="0"/>
              <a:t>ψ</a:t>
            </a:r>
            <a:r>
              <a:rPr spc="-15" dirty="0"/>
              <a:t>ε</a:t>
            </a:r>
            <a:r>
              <a:rPr spc="-75" dirty="0"/>
              <a:t>λ</a:t>
            </a:r>
            <a:r>
              <a:rPr spc="-30" dirty="0"/>
              <a:t>ώ</a:t>
            </a:r>
            <a:r>
              <a:rPr dirty="0"/>
              <a:t>ν</a:t>
            </a:r>
            <a:r>
              <a:rPr lang="en-US" dirty="0"/>
              <a:t> - 2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7565239D-D939-4457-B2F7-D2FD20462C3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14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026" name="Picture 2" descr="Conventional cell types [4]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873249"/>
            <a:ext cx="62579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0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215">
              <a:lnSpc>
                <a:spcPct val="100000"/>
              </a:lnSpc>
            </a:pPr>
            <a:r>
              <a:rPr spc="-10" dirty="0"/>
              <a:t>Ι</a:t>
            </a:r>
            <a:r>
              <a:rPr spc="-20" dirty="0"/>
              <a:t>ε</a:t>
            </a:r>
            <a:r>
              <a:rPr spc="5" dirty="0"/>
              <a:t>ρ</a:t>
            </a:r>
            <a:r>
              <a:rPr spc="-5" dirty="0"/>
              <a:t>α</a:t>
            </a:r>
            <a:r>
              <a:rPr spc="-25" dirty="0"/>
              <a:t>ρ</a:t>
            </a:r>
            <a:r>
              <a:rPr spc="-5" dirty="0"/>
              <a:t>χ</a:t>
            </a:r>
            <a:r>
              <a:rPr spc="5" dirty="0"/>
              <a:t>ι</a:t>
            </a:r>
            <a:r>
              <a:rPr dirty="0"/>
              <a:t>κή</a:t>
            </a:r>
            <a:r>
              <a:rPr spc="-75" dirty="0"/>
              <a:t> </a:t>
            </a:r>
            <a:r>
              <a:rPr dirty="0"/>
              <a:t>δ</a:t>
            </a:r>
            <a:r>
              <a:rPr spc="5" dirty="0"/>
              <a:t>ο</a:t>
            </a:r>
            <a:r>
              <a:rPr dirty="0"/>
              <a:t>μή</a:t>
            </a:r>
            <a:r>
              <a:rPr spc="-110" dirty="0"/>
              <a:t> </a:t>
            </a:r>
            <a:r>
              <a:rPr spc="-100" dirty="0"/>
              <a:t>κ</a:t>
            </a:r>
            <a:r>
              <a:rPr spc="-15" dirty="0"/>
              <a:t>υ</a:t>
            </a:r>
            <a:r>
              <a:rPr spc="-10" dirty="0"/>
              <a:t>ψ</a:t>
            </a:r>
            <a:r>
              <a:rPr spc="-20" dirty="0"/>
              <a:t>ε</a:t>
            </a:r>
            <a:r>
              <a:rPr spc="-60" dirty="0"/>
              <a:t>λ</a:t>
            </a:r>
            <a:r>
              <a:rPr spc="-30" dirty="0"/>
              <a:t>ώ</a:t>
            </a:r>
            <a:r>
              <a:rPr dirty="0"/>
              <a:t>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900" y="1983958"/>
            <a:ext cx="9677400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100">
              <a:spcBef>
                <a:spcPts val="600"/>
              </a:spcBef>
              <a:tabLst>
                <a:tab pos="35433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Η ιεράρχηση στηρίζεται στην 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κάλυψη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 της γεωγραφικής περιοχής με διαφόρων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τύπων κυψέλες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με δύο κριτήρια: </a:t>
            </a:r>
          </a:p>
          <a:p>
            <a:pPr marL="355600" marR="38100">
              <a:spcBef>
                <a:spcPts val="600"/>
              </a:spcBef>
              <a:tabLst>
                <a:tab pos="811213" algn="l"/>
              </a:tabLst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 Την ταχύτητα των χρηστών</a:t>
            </a:r>
          </a:p>
          <a:p>
            <a:pPr marL="363537" marR="38100">
              <a:spcBef>
                <a:spcPts val="600"/>
              </a:spcBef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 Την ποιότητα των προσφερόμενων υπηρεσιών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ατα υψηλής βαθμίδας ιεράρχησης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microcells &amp; macrocells, χρήστες με μεγάλες ταχύτητες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και χαμηλότερη ποιότητα.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113664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ατα χαμηλής βαθμίδας ιεράρχησης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microcells &amp; picocells, σχετικά μεγάλη χωρητικότητα, βελτίωση ποιότητας υπηρεσιών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για χρήστες που κινούνται με μικρές ταχύτητες.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202B0765-232A-4CB1-810A-DBD940A920E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15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415423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215">
              <a:lnSpc>
                <a:spcPct val="100000"/>
              </a:lnSpc>
            </a:pPr>
            <a:r>
              <a:rPr lang="el-GR" spc="-10" dirty="0"/>
              <a:t>Τεχνικές </a:t>
            </a:r>
            <a:r>
              <a:rPr lang="el-GR" spc="-10" dirty="0" err="1"/>
              <a:t>μεταπομπής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93700" y="1797050"/>
            <a:ext cx="9982200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100">
              <a:spcBef>
                <a:spcPts val="600"/>
              </a:spcBef>
              <a:tabLst>
                <a:tab pos="354330" algn="l"/>
              </a:tabLs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Υπάρχουν 2 είδη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7050" marR="38100" indent="-514350">
              <a:spcBef>
                <a:spcPts val="600"/>
              </a:spcBef>
              <a:buAutoNum type="arabicPeriod"/>
              <a:tabLst>
                <a:tab pos="354330" algn="l"/>
              </a:tabLst>
            </a:pPr>
            <a:r>
              <a:rPr lang="el-G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Διακυψελική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του χρήστη από τον ένα σταθμό βάσης στον άλλον (μία κυψέλη στην άλλη) κάνοντας χρήση του ίδιου ή και διαφορετικού διαύλου.</a:t>
            </a:r>
          </a:p>
          <a:p>
            <a:pPr marL="527050" marR="38100" indent="-514350">
              <a:spcBef>
                <a:spcPts val="600"/>
              </a:spcBef>
              <a:buAutoNum type="arabicPeriod"/>
              <a:tabLst>
                <a:tab pos="354330" algn="l"/>
              </a:tabLst>
            </a:pPr>
            <a:r>
              <a:rPr lang="el-G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Ενδοκυψελική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του χρήστη σε διαφορετικό δίαυλο της ίδιας κυψέλης για λόγους διαχείρισης πόρων και βελτίωσης της προσφερόμενης υπηρεσίας.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202B0765-232A-4CB1-810A-DBD940A920E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16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393699" y="4692650"/>
            <a:ext cx="9906001" cy="1477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38100" algn="just">
              <a:spcBef>
                <a:spcPts val="600"/>
              </a:spcBef>
              <a:tabLst>
                <a:tab pos="354330" algn="l"/>
              </a:tabLs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 βασικό κριτήριο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είναι η ισχύς του σήματος. Σε περιπτώσεις μεταβαλλόμενης ισχύος για λόγους μετακίνησης του χρήστη ή μεταβλητότητας των φυσικών εμποδίων τοποθετείται μια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υστέρηση </a:t>
            </a:r>
            <a:r>
              <a:rPr lang="el-G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μεταπομπής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για να μην υπάρχουν συνεχείς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μεταπομπές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(φαινόμενο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ping-pong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822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5227" y="2966970"/>
            <a:ext cx="680656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>
                <a:latin typeface="Calibri"/>
                <a:cs typeface="Calibri"/>
              </a:rPr>
              <a:t>Μ</a:t>
            </a:r>
            <a:r>
              <a:rPr sz="4400" spc="15" dirty="0">
                <a:latin typeface="Calibri"/>
                <a:cs typeface="Calibri"/>
              </a:rPr>
              <a:t>ο</a:t>
            </a:r>
            <a:r>
              <a:rPr sz="4400" spc="25" dirty="0">
                <a:latin typeface="Calibri"/>
                <a:cs typeface="Calibri"/>
              </a:rPr>
              <a:t>ν</a:t>
            </a:r>
            <a:r>
              <a:rPr sz="4400" dirty="0">
                <a:latin typeface="Calibri"/>
                <a:cs typeface="Calibri"/>
              </a:rPr>
              <a:t>τ</a:t>
            </a:r>
            <a:r>
              <a:rPr sz="4400" spc="-30" dirty="0">
                <a:latin typeface="Calibri"/>
                <a:cs typeface="Calibri"/>
              </a:rPr>
              <a:t>έ</a:t>
            </a:r>
            <a:r>
              <a:rPr sz="4400" spc="-35" dirty="0">
                <a:latin typeface="Calibri"/>
                <a:cs typeface="Calibri"/>
              </a:rPr>
              <a:t>λ</a:t>
            </a:r>
            <a:r>
              <a:rPr sz="4400" dirty="0">
                <a:latin typeface="Calibri"/>
                <a:cs typeface="Calibri"/>
              </a:rPr>
              <a:t>α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α</a:t>
            </a:r>
            <a:r>
              <a:rPr sz="4400" spc="-60" dirty="0">
                <a:latin typeface="Calibri"/>
                <a:cs typeface="Calibri"/>
              </a:rPr>
              <a:t>π</a:t>
            </a:r>
            <a:r>
              <a:rPr sz="4400" spc="-55" dirty="0">
                <a:latin typeface="Calibri"/>
                <a:cs typeface="Calibri"/>
              </a:rPr>
              <a:t>ω</a:t>
            </a:r>
            <a:r>
              <a:rPr sz="4400" dirty="0">
                <a:latin typeface="Calibri"/>
                <a:cs typeface="Calibri"/>
              </a:rPr>
              <a:t>λ</a:t>
            </a:r>
            <a:r>
              <a:rPr sz="4400" spc="-20" dirty="0">
                <a:latin typeface="Calibri"/>
                <a:cs typeface="Calibri"/>
              </a:rPr>
              <a:t>ε</a:t>
            </a:r>
            <a:r>
              <a:rPr sz="4400" spc="5" dirty="0">
                <a:latin typeface="Calibri"/>
                <a:cs typeface="Calibri"/>
              </a:rPr>
              <a:t>ι</a:t>
            </a:r>
            <a:r>
              <a:rPr sz="4400" spc="-30" dirty="0">
                <a:latin typeface="Calibri"/>
                <a:cs typeface="Calibri"/>
              </a:rPr>
              <a:t>ώ</a:t>
            </a:r>
            <a:r>
              <a:rPr sz="4400" dirty="0">
                <a:latin typeface="Calibri"/>
                <a:cs typeface="Calibri"/>
              </a:rPr>
              <a:t>ν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δ</a:t>
            </a:r>
            <a:r>
              <a:rPr sz="4400" spc="5" dirty="0">
                <a:latin typeface="Calibri"/>
                <a:cs typeface="Calibri"/>
              </a:rPr>
              <a:t>ι</a:t>
            </a:r>
            <a:r>
              <a:rPr sz="4400" spc="-40" dirty="0">
                <a:latin typeface="Calibri"/>
                <a:cs typeface="Calibri"/>
              </a:rPr>
              <a:t>ά</a:t>
            </a:r>
            <a:r>
              <a:rPr sz="4400" spc="-10" dirty="0">
                <a:latin typeface="Calibri"/>
                <a:cs typeface="Calibri"/>
              </a:rPr>
              <a:t>δ</a:t>
            </a:r>
            <a:r>
              <a:rPr sz="4400" spc="15" dirty="0">
                <a:latin typeface="Calibri"/>
                <a:cs typeface="Calibri"/>
              </a:rPr>
              <a:t>ο</a:t>
            </a:r>
            <a:r>
              <a:rPr sz="4400" spc="-5" dirty="0">
                <a:latin typeface="Calibri"/>
                <a:cs typeface="Calibri"/>
              </a:rPr>
              <a:t>σ</a:t>
            </a:r>
            <a:r>
              <a:rPr sz="4400" spc="-15" dirty="0">
                <a:latin typeface="Calibri"/>
                <a:cs typeface="Calibri"/>
              </a:rPr>
              <a:t>η</a:t>
            </a:r>
            <a:r>
              <a:rPr sz="4400" dirty="0">
                <a:latin typeface="Calibri"/>
                <a:cs typeface="Calibri"/>
              </a:rPr>
              <a:t>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0997C497-93A8-444B-94DB-AF0D7D3C0CFC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17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264067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7720">
              <a:lnSpc>
                <a:spcPct val="100000"/>
              </a:lnSpc>
            </a:pPr>
            <a:r>
              <a:rPr spc="-30" dirty="0"/>
              <a:t>Ε</a:t>
            </a:r>
            <a:r>
              <a:rPr spc="-10" dirty="0"/>
              <a:t>ι</a:t>
            </a:r>
            <a:r>
              <a:rPr spc="-30" dirty="0"/>
              <a:t>σ</a:t>
            </a:r>
            <a:r>
              <a:rPr spc="-50" dirty="0"/>
              <a:t>α</a:t>
            </a:r>
            <a:r>
              <a:rPr spc="-20" dirty="0"/>
              <a:t>γ</a:t>
            </a:r>
            <a:r>
              <a:rPr spc="-70" dirty="0"/>
              <a:t>ω</a:t>
            </a:r>
            <a:r>
              <a:rPr spc="-10" dirty="0"/>
              <a:t>γ</a:t>
            </a:r>
            <a:r>
              <a:rPr spc="-25" dirty="0"/>
              <a:t>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1873250"/>
            <a:ext cx="10166118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Προβλήματα ραδιοδιαύλου :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Παρουσία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θορύβου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Παρεμβολές</a:t>
            </a:r>
          </a:p>
          <a:p>
            <a:pPr marL="756285" marR="915669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Παρεμπόδιση διάδοσης από φυσικά ή και τεχνητά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εμπόδια</a:t>
            </a:r>
          </a:p>
          <a:p>
            <a:pPr marL="756285" marR="5080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Φαινόμενα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πολυδιαδρομικής διάδοσης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(Τα εκπεμπόμενα κύματα από την κεραία του πομπού ακολουθούν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διαφορετικά μονοπάτια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διαφορετικές χρονικές καθυστερήσεις, εξασθενήσεις- και αθροίζονται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διανυσματικά στη κεραία του δέκτη)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D28754A7-4436-4D1A-860F-BEABB9305AC4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18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93700" y="5454650"/>
            <a:ext cx="990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92430" algn="ctr">
              <a:spcBef>
                <a:spcPts val="600"/>
              </a:spcBef>
              <a:tabLst>
                <a:tab pos="354330" algn="l"/>
              </a:tabLst>
            </a:pPr>
            <a:r>
              <a:rPr lang="el-G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Όλα τα παραπάνω, επηρεάζονται αρνητικά από την απρόβλεπτη χρονικά μεταβαλλόμενη φύση του </a:t>
            </a:r>
            <a:r>
              <a:rPr lang="el-GR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ραδιοδιαύλου</a:t>
            </a:r>
            <a:endParaRPr lang="el-GR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85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ct val="100000"/>
              </a:lnSpc>
            </a:pPr>
            <a:r>
              <a:rPr dirty="0"/>
              <a:t>Ζ</a:t>
            </a:r>
            <a:r>
              <a:rPr spc="-30" dirty="0"/>
              <a:t>ώ</a:t>
            </a:r>
            <a:r>
              <a:rPr dirty="0"/>
              <a:t>ν</a:t>
            </a:r>
            <a:r>
              <a:rPr spc="-20" dirty="0"/>
              <a:t>ε</a:t>
            </a:r>
            <a:r>
              <a:rPr dirty="0"/>
              <a:t>ς</a:t>
            </a:r>
            <a:r>
              <a:rPr spc="-55" dirty="0"/>
              <a:t> </a:t>
            </a:r>
            <a:r>
              <a:rPr spc="-5" dirty="0"/>
              <a:t>σ</a:t>
            </a:r>
            <a:r>
              <a:rPr dirty="0"/>
              <a:t>υ</a:t>
            </a:r>
            <a:r>
              <a:rPr spc="-5" dirty="0"/>
              <a:t>χ</a:t>
            </a:r>
            <a:r>
              <a:rPr spc="-10" dirty="0"/>
              <a:t>ν</a:t>
            </a:r>
            <a:r>
              <a:rPr spc="5" dirty="0"/>
              <a:t>ο</a:t>
            </a:r>
            <a:r>
              <a:rPr spc="-5" dirty="0"/>
              <a:t>τ</a:t>
            </a:r>
            <a:r>
              <a:rPr spc="-75" dirty="0"/>
              <a:t>ή</a:t>
            </a:r>
            <a:r>
              <a:rPr spc="-25" dirty="0"/>
              <a:t>τ</a:t>
            </a:r>
            <a:r>
              <a:rPr spc="-30" dirty="0"/>
              <a:t>ω</a:t>
            </a:r>
            <a:r>
              <a:rPr dirty="0"/>
              <a:t>ν</a:t>
            </a:r>
            <a:r>
              <a:rPr spc="-80" dirty="0"/>
              <a:t> </a:t>
            </a:r>
            <a:r>
              <a:rPr spc="-5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HF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&amp;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spc="-75" dirty="0">
                <a:latin typeface="Calibri"/>
                <a:cs typeface="Calibri"/>
              </a:rPr>
              <a:t>U</a:t>
            </a:r>
            <a:r>
              <a:rPr spc="-30" dirty="0">
                <a:latin typeface="Calibri"/>
                <a:cs typeface="Calibri"/>
              </a:rPr>
              <a:t>HF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900" y="1797050"/>
            <a:ext cx="10013718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835">
              <a:spcBef>
                <a:spcPts val="600"/>
              </a:spcBef>
              <a:tabLst>
                <a:tab pos="358775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Η ζώνη VHF (30 MHz – 300 MHz) και η ζώνη UHF (300 MHz – 3 GHz) θεωρούνται ως βέλτιστες επιλογές για τα συστήματα κινητών επικοινωνιών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Η 5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θα χρησιμοποιεί τη ζώνη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SHF (3GHz-30GHz)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 και μελλοντικά τη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EHF (30GHz-300GHz)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3130" lvl="1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Δεν παρουσιάζουν ανακλάσεις από την ιονόσφαιρα</a:t>
            </a:r>
          </a:p>
          <a:p>
            <a:pPr marL="913130" lvl="1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Οι κεραίες έχουν σχετικά μικρές φυσικές διαστάσεις</a:t>
            </a:r>
          </a:p>
          <a:p>
            <a:pPr marL="913130" marR="746760" lvl="1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Το αντίστοιχο εύρος ζώνης είναι ικανό για μετάδοση σημάτων φωνής &amp; δεδομένων</a:t>
            </a:r>
          </a:p>
          <a:p>
            <a:pPr marL="913130" lvl="1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808355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Δεν απαιτείται οπτική επαφή πομπού-δέκτη</a:t>
            </a:r>
          </a:p>
          <a:p>
            <a:pPr marL="913130" lvl="1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Σχετικά μικρό κόστος εξοπλισμού</a:t>
            </a:r>
          </a:p>
          <a:p>
            <a:pPr marL="913130" marR="5080" lvl="1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Προσαρμοσμένες απώλειες διάδοσης στις διαστάσεις των κυψελών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A2035358-5251-46DB-B09D-470C52C2F352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19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53504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110180"/>
            <a:ext cx="9251718" cy="12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844">
              <a:lnSpc>
                <a:spcPct val="100000"/>
              </a:lnSpc>
            </a:pPr>
            <a:r>
              <a:rPr lang="el-GR" spc="-5" dirty="0"/>
              <a:t>Αρχές και σχεδίαση </a:t>
            </a:r>
            <a:r>
              <a:rPr lang="el-GR" spc="-5" dirty="0" err="1"/>
              <a:t>κυψελωτών</a:t>
            </a:r>
            <a:r>
              <a:rPr lang="el-GR" spc="-5" dirty="0"/>
              <a:t> συστημάτων: Βασικές έννοιες -1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500" y="1994474"/>
            <a:ext cx="10808022" cy="4744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0555" indent="-457200">
              <a:lnSpc>
                <a:spcPts val="3229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>
                <a:latin typeface="Calibri"/>
                <a:cs typeface="Calibri"/>
              </a:rPr>
              <a:t>Δίκτυο πολλαπλής πρόσβασης</a:t>
            </a:r>
            <a:r>
              <a:rPr lang="el-GR" sz="2400" dirty="0">
                <a:latin typeface="Calibri"/>
                <a:cs typeface="Calibri"/>
              </a:rPr>
              <a:t>: Ένα δίκτυο στο οποίο μπορούν να συνδεθούν ταυτόχρονα</a:t>
            </a:r>
            <a:r>
              <a:rPr lang="en-US" sz="2400" dirty="0">
                <a:latin typeface="Calibri"/>
                <a:cs typeface="Calibri"/>
              </a:rPr>
              <a:t> (</a:t>
            </a:r>
            <a:r>
              <a:rPr lang="el-GR" sz="2400" dirty="0">
                <a:latin typeface="Calibri"/>
                <a:cs typeface="Calibri"/>
              </a:rPr>
              <a:t>να έχουν πρόσβαση</a:t>
            </a:r>
            <a:r>
              <a:rPr lang="en-US" sz="2400" dirty="0">
                <a:latin typeface="Calibri"/>
                <a:cs typeface="Calibri"/>
              </a:rPr>
              <a:t>)</a:t>
            </a:r>
            <a:r>
              <a:rPr lang="el-GR" sz="2400" dirty="0">
                <a:latin typeface="Calibri"/>
                <a:cs typeface="Calibri"/>
              </a:rPr>
              <a:t> τουλάχιστον 2 συσκευές  με δυνατότητα άνω και κάτω ζεύξης (</a:t>
            </a:r>
            <a:r>
              <a:rPr lang="en-US" sz="2400" dirty="0">
                <a:latin typeface="Calibri"/>
                <a:cs typeface="Calibri"/>
              </a:rPr>
              <a:t>UL </a:t>
            </a:r>
            <a:r>
              <a:rPr lang="el-GR" sz="2400" dirty="0">
                <a:latin typeface="Calibri"/>
                <a:cs typeface="Calibri"/>
              </a:rPr>
              <a:t>και </a:t>
            </a:r>
            <a:r>
              <a:rPr lang="en-US" sz="2400" dirty="0">
                <a:latin typeface="Calibri"/>
                <a:cs typeface="Calibri"/>
              </a:rPr>
              <a:t>DL</a:t>
            </a:r>
            <a:r>
              <a:rPr lang="el-GR" sz="2400" dirty="0">
                <a:latin typeface="Calibri"/>
                <a:cs typeface="Calibri"/>
              </a:rPr>
              <a:t>).</a:t>
            </a:r>
          </a:p>
          <a:p>
            <a:pPr marL="469900" marR="630555" indent="-457200">
              <a:lnSpc>
                <a:spcPts val="3229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>
                <a:latin typeface="Calibri"/>
                <a:cs typeface="Calibri"/>
              </a:rPr>
              <a:t>Τυχαία πρόσβαση (</a:t>
            </a:r>
            <a:r>
              <a:rPr lang="en-US" sz="2400" b="1" dirty="0">
                <a:latin typeface="Calibri"/>
                <a:cs typeface="Calibri"/>
              </a:rPr>
              <a:t>Random Access</a:t>
            </a:r>
            <a:r>
              <a:rPr lang="el-GR" sz="2400" b="1" dirty="0">
                <a:latin typeface="Calibri"/>
                <a:cs typeface="Calibri"/>
              </a:rPr>
              <a:t>)</a:t>
            </a:r>
            <a:r>
              <a:rPr lang="en-US" sz="2400" dirty="0">
                <a:latin typeface="Calibri"/>
                <a:cs typeface="Calibri"/>
              </a:rPr>
              <a:t>: </a:t>
            </a:r>
            <a:r>
              <a:rPr lang="el-GR" sz="2400" dirty="0">
                <a:latin typeface="Calibri"/>
                <a:cs typeface="Calibri"/>
              </a:rPr>
              <a:t>Ο χρήστης που τυχαία συνδέεται σε ένα δίκτυο απολαμβάνει πάντα τις ίδιες υπηρεσίες ως προς τη δυνατότητα πρόσβασης (άμεσα δηλαδή) και την ποιότητά </a:t>
            </a:r>
            <a:r>
              <a:rPr lang="el-GR" sz="2400">
                <a:latin typeface="Calibri"/>
                <a:cs typeface="Calibri"/>
              </a:rPr>
              <a:t>τους.</a:t>
            </a:r>
          </a:p>
          <a:p>
            <a:pPr marL="469900" marR="630555" indent="-457200">
              <a:lnSpc>
                <a:spcPts val="3229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>
                <a:latin typeface="Calibri"/>
                <a:cs typeface="Calibri"/>
              </a:rPr>
              <a:t>Ραδιοπόρος</a:t>
            </a:r>
            <a:r>
              <a:rPr lang="el-GR" sz="2400" dirty="0">
                <a:latin typeface="Calibri"/>
                <a:cs typeface="Calibri"/>
              </a:rPr>
              <a:t>: το πεδίο που χρησιμοποιείται ώστε να εξασφαλισθεί η πρόσβαση του χρήστη στο δίκτυο. Τα βασικά πεδία είναι 4: συχνότητα, χρόνος, κώδικες, </a:t>
            </a:r>
            <a:r>
              <a:rPr lang="el-GR" sz="2400">
                <a:latin typeface="Calibri"/>
                <a:cs typeface="Calibri"/>
              </a:rPr>
              <a:t>χώρος.</a:t>
            </a:r>
          </a:p>
          <a:p>
            <a:pPr marL="469900" marR="630555" indent="-457200">
              <a:lnSpc>
                <a:spcPts val="3229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>
                <a:latin typeface="Calibri"/>
                <a:cs typeface="Calibri"/>
              </a:rPr>
              <a:t>Ορθογωνιότητα</a:t>
            </a:r>
            <a:r>
              <a:rPr lang="el-GR" sz="2400">
                <a:latin typeface="Calibri"/>
                <a:cs typeface="Calibri"/>
              </a:rPr>
              <a:t>: Κάθε πεδίο χωρίζεται  σε δομικά στοιχεία που είναι μεταξύ τους ορθογώνια, δηλαδή δεν επηρεάζουν το ένα το άλλο.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32F77E1-4D25-440B-9B42-AF61F1B1E3E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86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spc="-10" dirty="0"/>
              <a:t>Μ</a:t>
            </a:r>
            <a:r>
              <a:rPr spc="-25" dirty="0"/>
              <a:t>η</a:t>
            </a:r>
            <a:r>
              <a:rPr spc="-125" dirty="0"/>
              <a:t>χ</a:t>
            </a:r>
            <a:r>
              <a:rPr spc="-5" dirty="0"/>
              <a:t>α</a:t>
            </a:r>
            <a:r>
              <a:rPr dirty="0"/>
              <a:t>νι</a:t>
            </a:r>
            <a:r>
              <a:rPr spc="-15" dirty="0"/>
              <a:t>σμ</a:t>
            </a:r>
            <a:r>
              <a:rPr spc="5" dirty="0"/>
              <a:t>ο</a:t>
            </a:r>
            <a:r>
              <a:rPr dirty="0"/>
              <a:t>ί</a:t>
            </a:r>
            <a:r>
              <a:rPr spc="-190" dirty="0"/>
              <a:t> </a:t>
            </a:r>
            <a:r>
              <a:rPr dirty="0"/>
              <a:t>δ</a:t>
            </a:r>
            <a:r>
              <a:rPr spc="5" dirty="0"/>
              <a:t>ι</a:t>
            </a:r>
            <a:r>
              <a:rPr spc="-4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5" dirty="0"/>
              <a:t>σ</a:t>
            </a:r>
            <a:r>
              <a:rPr dirty="0"/>
              <a:t>ης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03200" y="1873250"/>
            <a:ext cx="10286999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7034" indent="0">
              <a:spcBef>
                <a:spcPts val="600"/>
              </a:spcBef>
              <a:buNone/>
              <a:tabLst>
                <a:tab pos="35433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Τα συλληφθέντα κύματα – συνιστώσες του σήματος στη κεραία του δέκτη μπορεί να προέρχονται από:</a:t>
            </a:r>
          </a:p>
          <a:p>
            <a:pPr marL="812800" lvl="1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Απευθείας διάδοση</a:t>
            </a:r>
          </a:p>
          <a:p>
            <a:pPr marL="812800" marR="264160" lvl="1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Ανάκλαση σε επιφάνειες μεγάλων διαστάσεων σε σχέση με το μήκος κύματος</a:t>
            </a:r>
          </a:p>
          <a:p>
            <a:pPr marL="812800" marR="192405" lvl="1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Περίθλαση ή αλλιώς σκίαση : Βασίζεται στην αρχή του Huygens και ερμηνεύει τη διάδοση του σήματος σε περιοχές όπου δεν υπάρχει οπτική επαφή πομπού-δέκτη (πίσω από μεγάλα σε σχέση με το μήκος κύματος φυσικά ή τεχνητά εμπόδια)</a:t>
            </a:r>
          </a:p>
          <a:p>
            <a:pPr marL="812165" marR="5080" lvl="1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6920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Σκέδαση ή διάχυση : ανάκλαση σε μεγάλες τραχύς επιφάνειες ή επιφάνειες διαστάσεων της τάξης του μήκους κύματος ή και μικρότερες, με αποτέλεσμα το σήμα να ανακλάται και να διασκορπίζεται προς όλες τις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F6344126-AB58-4E4F-B3B6-92CBEB5C7CF5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20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66331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415423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9605">
              <a:lnSpc>
                <a:spcPct val="100000"/>
              </a:lnSpc>
            </a:pPr>
            <a:r>
              <a:rPr lang="el-GR" spc="-10" dirty="0"/>
              <a:t>Περίθλαση-Συμβολή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F6344126-AB58-4E4F-B3B6-92CBEB5C7CF5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21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6900" y="5991803"/>
            <a:ext cx="2209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Σκίαση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7" y="1978292"/>
            <a:ext cx="7353182" cy="3933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69045" y="2330450"/>
            <a:ext cx="255524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Όσο πιο μυτερό είναι το εμπόδιο, τόσο πιο αποτελεσματική είναι η κάλυψη της περιοχής σκίασης</a:t>
            </a: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3822700" y="5149850"/>
            <a:ext cx="1524000" cy="8419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22700" y="2330450"/>
            <a:ext cx="19812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περίθλαση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1100" y="2406650"/>
            <a:ext cx="1447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Συμβολή</a:t>
            </a:r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>
            <a:off x="4660900" y="2806760"/>
            <a:ext cx="228600" cy="113831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H="1">
            <a:off x="6565900" y="2863970"/>
            <a:ext cx="419100" cy="7591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5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110179"/>
            <a:ext cx="8335654" cy="12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>
              <a:lnSpc>
                <a:spcPct val="100000"/>
              </a:lnSpc>
            </a:pPr>
            <a:r>
              <a:rPr sz="3967" b="1" dirty="0">
                <a:solidFill>
                  <a:schemeClr val="bg2"/>
                </a:solidFill>
                <a:latin typeface="+mj-lt"/>
                <a:cs typeface="+mj-cs"/>
              </a:rPr>
              <a:t>Μηχανισμοί διάδοσης – στη πράξη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D0651E66-2B0D-47C2-BEB6-CDEE3D453A03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22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3136900" y="1832699"/>
            <a:ext cx="4194169" cy="4577730"/>
            <a:chOff x="3136900" y="1832699"/>
            <a:chExt cx="4194169" cy="4577730"/>
          </a:xfrm>
        </p:grpSpPr>
        <p:sp>
          <p:nvSpPr>
            <p:cNvPr id="3" name="object 3"/>
            <p:cNvSpPr/>
            <p:nvPr/>
          </p:nvSpPr>
          <p:spPr>
            <a:xfrm>
              <a:off x="3136900" y="1832699"/>
              <a:ext cx="4194169" cy="4577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Έκρηξη 2 9"/>
            <p:cNvSpPr/>
            <p:nvPr/>
          </p:nvSpPr>
          <p:spPr>
            <a:xfrm flipH="1">
              <a:off x="6556380" y="4722822"/>
              <a:ext cx="45719" cy="655628"/>
            </a:xfrm>
            <a:prstGeom prst="irregularSeal2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just">
                <a:spcAft>
                  <a:spcPts val="600"/>
                </a:spcAft>
              </a:pPr>
              <a:endParaRPr lang="el-G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62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415422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>
              <a:lnSpc>
                <a:spcPct val="100000"/>
              </a:lnSpc>
            </a:pPr>
            <a:r>
              <a:rPr lang="el-GR" sz="3967" b="1" dirty="0">
                <a:solidFill>
                  <a:schemeClr val="bg2"/>
                </a:solidFill>
                <a:latin typeface="+mj-lt"/>
                <a:cs typeface="+mj-cs"/>
              </a:rPr>
              <a:t>Ραδιοκύματα</a:t>
            </a:r>
            <a:endParaRPr sz="3967" b="1" dirty="0">
              <a:solidFill>
                <a:schemeClr val="bg2"/>
              </a:solidFill>
              <a:latin typeface="+mj-lt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D0651E66-2B0D-47C2-BEB6-CDEE3D453A03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23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873250"/>
            <a:ext cx="8534400" cy="47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935">
              <a:lnSpc>
                <a:spcPct val="100000"/>
              </a:lnSpc>
            </a:pPr>
            <a:r>
              <a:rPr spc="5" dirty="0"/>
              <a:t>Φ</a:t>
            </a:r>
            <a:r>
              <a:rPr spc="-5" dirty="0"/>
              <a:t>α</a:t>
            </a:r>
            <a:r>
              <a:rPr spc="-70" dirty="0"/>
              <a:t>ι</a:t>
            </a:r>
            <a:r>
              <a:rPr spc="-10" dirty="0"/>
              <a:t>ν</a:t>
            </a:r>
            <a:r>
              <a:rPr spc="5" dirty="0"/>
              <a:t>ό</a:t>
            </a:r>
            <a:r>
              <a:rPr dirty="0"/>
              <a:t>μ</a:t>
            </a:r>
            <a:r>
              <a:rPr spc="-20" dirty="0"/>
              <a:t>ε</a:t>
            </a:r>
            <a:r>
              <a:rPr dirty="0"/>
              <a:t>να</a:t>
            </a:r>
            <a:r>
              <a:rPr spc="-145" dirty="0"/>
              <a:t> </a:t>
            </a:r>
            <a:r>
              <a:rPr dirty="0"/>
              <a:t>δ</a:t>
            </a:r>
            <a:r>
              <a:rPr spc="5" dirty="0"/>
              <a:t>ι</a:t>
            </a:r>
            <a:r>
              <a:rPr spc="-4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15" dirty="0"/>
              <a:t>σ</a:t>
            </a:r>
            <a:r>
              <a:rPr dirty="0"/>
              <a:t>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2101850"/>
            <a:ext cx="9815945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60515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ασθέν</a:t>
            </a:r>
            <a:r>
              <a:rPr lang="el-GR"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πλάτους (pathloss)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: Εκφράζει την εξάρτηση της μέσης ισχύος του λαμβανόμενου σήματος με την απόσταση πομπού-δέκτη</a:t>
            </a:r>
          </a:p>
          <a:p>
            <a:pPr marL="356870" marR="19875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Σκί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αση (shadowing)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: Εκφράζει τη κατανομή της μέσης τιμής της ισχύος του λαμβανόμενου σήματος σε σχέση με το περιβάλλον διάδοσης</a:t>
            </a:r>
          </a:p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Πολυ</a:t>
            </a:r>
            <a:r>
              <a:rPr lang="el-GR"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ια</a:t>
            </a: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δρομική</a:t>
            </a:r>
            <a:r>
              <a:rPr lang="el-GR"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διάδοση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(multipath)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: Εκφράζει τη μικρής ή μεγάλης κλίμακας διαλείψεις της ισχύος του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λαμβα</a:t>
            </a:r>
            <a:r>
              <a:rPr sz="2500" dirty="0" err="1">
                <a:latin typeface="Calibri" panose="020F0502020204030204" pitchFamily="34" charset="0"/>
                <a:cs typeface="Calibri" panose="020F0502020204030204" pitchFamily="34" charset="0"/>
              </a:rPr>
              <a:t>νόμενου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 σήματος λόγω αθροιστικής ή αφαιρετικής συμβολής των συνιστωσών του. Η κλίμακα αντιστοιχεί σε μικρές ή μεγάλες μετατοπίσεις του δέκτη</a:t>
            </a:r>
          </a:p>
          <a:p>
            <a:pPr marL="356870" marR="13525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sz="2500" b="1" u="heavy" dirty="0" err="1">
                <a:latin typeface="Calibri" panose="020F0502020204030204" pitchFamily="34" charset="0"/>
                <a:cs typeface="Calibri" panose="020F0502020204030204" pitchFamily="34" charset="0"/>
              </a:rPr>
              <a:t>ρεμ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βολές</a:t>
            </a:r>
            <a:r>
              <a:rPr lang="el-GR"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(interference)</a:t>
            </a:r>
            <a:r>
              <a:rPr sz="2500" dirty="0">
                <a:latin typeface="Calibri" panose="020F0502020204030204" pitchFamily="34" charset="0"/>
                <a:cs typeface="Calibri" panose="020F0502020204030204" pitchFamily="34" charset="0"/>
              </a:rPr>
              <a:t>: Εκφράζει τις παρεμβολές στον ίδιο δίαυλο ή μεταξύ γειτονικών διαύλων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25C4CD59-65A5-436B-9E3D-0FA610539472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24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761868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5720">
              <a:lnSpc>
                <a:spcPct val="100000"/>
              </a:lnSpc>
            </a:pPr>
            <a:r>
              <a:rPr spc="15" dirty="0"/>
              <a:t>Ρ</a:t>
            </a:r>
            <a:r>
              <a:rPr spc="-40" dirty="0"/>
              <a:t>α</a:t>
            </a:r>
            <a:r>
              <a:rPr dirty="0"/>
              <a:t>δ</a:t>
            </a:r>
            <a:r>
              <a:rPr spc="5" dirty="0"/>
              <a:t>ιο</a:t>
            </a:r>
            <a:r>
              <a:rPr dirty="0"/>
              <a:t>δ</a:t>
            </a:r>
            <a:r>
              <a:rPr spc="5" dirty="0"/>
              <a:t>ί</a:t>
            </a:r>
            <a:r>
              <a:rPr spc="-5" dirty="0"/>
              <a:t>α</a:t>
            </a:r>
            <a:r>
              <a:rPr spc="-120" dirty="0"/>
              <a:t>υ</a:t>
            </a:r>
            <a:r>
              <a:rPr spc="-50" dirty="0"/>
              <a:t>λ</a:t>
            </a:r>
            <a:r>
              <a:rPr spc="15" dirty="0"/>
              <a:t>ο</a:t>
            </a:r>
            <a:r>
              <a:rPr dirty="0"/>
              <a:t>ς</a:t>
            </a:r>
            <a:r>
              <a:rPr spc="-170" dirty="0"/>
              <a:t> </a:t>
            </a:r>
            <a:r>
              <a:rPr spc="-20" dirty="0"/>
              <a:t>ε</a:t>
            </a:r>
            <a:r>
              <a:rPr spc="-15" dirty="0"/>
              <a:t>π</a:t>
            </a:r>
            <a:r>
              <a:rPr spc="-10" dirty="0"/>
              <a:t>ι</a:t>
            </a:r>
            <a:r>
              <a:rPr spc="-160" dirty="0"/>
              <a:t>κ</a:t>
            </a:r>
            <a:r>
              <a:rPr spc="15" dirty="0"/>
              <a:t>ο</a:t>
            </a:r>
            <a:r>
              <a:rPr spc="-70" dirty="0"/>
              <a:t>ι</a:t>
            </a:r>
            <a:r>
              <a:rPr spc="-35" dirty="0"/>
              <a:t>ν</a:t>
            </a:r>
            <a:r>
              <a:rPr spc="-40" dirty="0"/>
              <a:t>ω</a:t>
            </a:r>
            <a:r>
              <a:rPr spc="25" dirty="0"/>
              <a:t>ν</a:t>
            </a:r>
            <a:r>
              <a:rPr spc="5" dirty="0"/>
              <a:t>ί</a:t>
            </a:r>
            <a:r>
              <a:rPr spc="-5" dirty="0"/>
              <a:t>α</a:t>
            </a:r>
            <a:r>
              <a:rPr dirty="0"/>
              <a:t>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300" y="1649905"/>
            <a:ext cx="10242318" cy="48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11874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Κινητικότητα δέκτη και τοπικών σκεδαστών προκαλεί αλλαγές στη μετατόπιση του δέκτη και στις συνθήκες διάδοσης του σήματος, με αποτέλεσμα ο ραδιοδίαυλος να συμπεριφέρεται ως τυχαία χρονικά μεταβαλλόμενο γραμμικό φίλτρο</a:t>
            </a: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Κύριοι παράγοντες διαμόρφωσης του ραδιοδιαύλου :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Συχνότητα (εύρος, θέση στο φάσμα)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Χρόνος (χρονικά μεταβαλλόμενη φύση)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Χώρος (θέσεις κεραιών, προσανατολισμός, πόλωση κτλ)</a:t>
            </a:r>
          </a:p>
          <a:p>
            <a:pPr marL="356870" marR="730250" indent="-344170" algn="just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σικό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μέγεθος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 Απώλεια διάδοσης (Path Loss – PL): Λόγος λαμβανόμενης ισχύος προς εκπεμπόμενη ισχύ (εργασίες του Hertz)</a:t>
            </a:r>
          </a:p>
          <a:p>
            <a:pPr marL="756285" marR="5080" lvl="1" indent="-286385">
              <a:spcBef>
                <a:spcPts val="600"/>
              </a:spcBef>
              <a:buFont typeface="Arial"/>
              <a:buChar char="–"/>
              <a:tabLst>
                <a:tab pos="74739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της μέσης απώλειας διάδοσης βασίζεται σε εμπειρικά, στατιστικά και αναλυτικά μοντέλα αλλά και υβριδικά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875BFB00-1A88-4A84-8E7A-89EB5DE28B9B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25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37658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060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15" dirty="0"/>
              <a:t>Δ</a:t>
            </a:r>
            <a:r>
              <a:rPr spc="5" dirty="0"/>
              <a:t>ι</a:t>
            </a:r>
            <a:r>
              <a:rPr spc="-5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5" dirty="0"/>
              <a:t>ση</a:t>
            </a:r>
            <a:r>
              <a:rPr dirty="0"/>
              <a:t>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2395820"/>
            <a:ext cx="9861318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αλυτικά μοντέλα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 Χρησιμοποιούν γεωμετρικά χαρακτηριστικά του περιβάλλοντος διάδοσης – ντετερμινιστική εκτίμηση</a:t>
            </a:r>
          </a:p>
          <a:p>
            <a:pPr marL="356870" marR="169545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πειρικά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 Προέρχονται από προσαρμογές σε πειραματικά αποτελέσματα, δίνουν στατιστικές κατανομές των διαλείψεων και την εξασθένιση του σήματος με την απόσταση πομπού-δέκτη</a:t>
            </a:r>
          </a:p>
          <a:p>
            <a:pPr marL="356870" marR="1763395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ατιστικά μοντέλα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 Βασίζονται σε συγκεκριμένες παραδοχές (πιο απλά)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1763395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Υβριδικά μοντέλα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Συνδυασμός των παραπάνω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05190E2-3C43-4381-BC87-8D3D35460DB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26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42256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054100" y="415423"/>
            <a:ext cx="115377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060">
              <a:lnSpc>
                <a:spcPct val="100000"/>
              </a:lnSpc>
            </a:pPr>
            <a:r>
              <a:rPr spc="-10" dirty="0" err="1"/>
              <a:t>Μ</a:t>
            </a:r>
            <a:r>
              <a:rPr spc="15" dirty="0" err="1"/>
              <a:t>ο</a:t>
            </a:r>
            <a:r>
              <a:rPr spc="25" dirty="0" err="1"/>
              <a:t>ν</a:t>
            </a:r>
            <a:r>
              <a:rPr spc="-5" dirty="0" err="1"/>
              <a:t>τ</a:t>
            </a:r>
            <a:r>
              <a:rPr spc="-30" dirty="0" err="1"/>
              <a:t>έ</a:t>
            </a:r>
            <a:r>
              <a:rPr spc="-35" dirty="0" err="1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15" dirty="0"/>
              <a:t>Δ</a:t>
            </a:r>
            <a:r>
              <a:rPr spc="5" dirty="0"/>
              <a:t>ι</a:t>
            </a:r>
            <a:r>
              <a:rPr spc="-5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5" dirty="0"/>
              <a:t>ση</a:t>
            </a:r>
            <a:r>
              <a:rPr dirty="0"/>
              <a:t>ς</a:t>
            </a:r>
            <a:r>
              <a:rPr lang="el-GR" dirty="0"/>
              <a:t> – Βασικές έννοιες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05190E2-3C43-4381-BC87-8D3D35460DB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27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55" y="1873250"/>
            <a:ext cx="5421745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0" marR="113030" indent="-527050">
              <a:spcAft>
                <a:spcPts val="600"/>
              </a:spcAf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Ισχύς του πομπού</a:t>
            </a:r>
          </a:p>
          <a:p>
            <a:pPr marL="541338" marR="113030" indent="-541338">
              <a:spcAft>
                <a:spcPts val="600"/>
              </a:spcAf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Ισχύς του δέκτη</a:t>
            </a:r>
          </a:p>
          <a:p>
            <a:pPr marL="539750" marR="113030" indent="-53975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Path Loss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Power Loss,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η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απώλεια στην ισχύ του σήματος του πομπού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 marR="113030" indent="-539750">
              <a:spcAft>
                <a:spcPts val="600"/>
              </a:spcAf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Ισχύς του θορύβου</a:t>
            </a:r>
          </a:p>
          <a:p>
            <a:pPr marL="539750" marR="113030" indent="-539750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Πυκνότητα ισχύος (Ισχύς/επιφάνεια)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3" y="1754938"/>
            <a:ext cx="4730933" cy="2709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55" y="4541281"/>
            <a:ext cx="504074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Απολαβές δέκτη και πομπού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λ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: Μήκος κύματος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Συχνότητα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ταχύτητα του φωτός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900" y="4541281"/>
            <a:ext cx="4813300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Ύψη δέκτη και πομπού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Χωρητικότητα</a:t>
            </a:r>
          </a:p>
          <a:p>
            <a:pPr marL="2244725" marR="113030" indent="-2244725">
              <a:spcAft>
                <a:spcPts val="600"/>
              </a:spcAft>
              <a:tabLst>
                <a:tab pos="354330" algn="l"/>
              </a:tabLs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π) : Ενεργός επιφάνεια της κεραίας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054100" y="415423"/>
            <a:ext cx="115377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060">
              <a:lnSpc>
                <a:spcPct val="100000"/>
              </a:lnSpc>
            </a:pPr>
            <a:r>
              <a:rPr spc="-10" dirty="0" err="1"/>
              <a:t>Μ</a:t>
            </a:r>
            <a:r>
              <a:rPr spc="15" dirty="0" err="1"/>
              <a:t>ο</a:t>
            </a:r>
            <a:r>
              <a:rPr spc="25" dirty="0" err="1"/>
              <a:t>ν</a:t>
            </a:r>
            <a:r>
              <a:rPr spc="-5" dirty="0" err="1"/>
              <a:t>τ</a:t>
            </a:r>
            <a:r>
              <a:rPr spc="-30" dirty="0" err="1"/>
              <a:t>έ</a:t>
            </a:r>
            <a:r>
              <a:rPr spc="-35" dirty="0" err="1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15" dirty="0"/>
              <a:t>Δ</a:t>
            </a:r>
            <a:r>
              <a:rPr spc="5" dirty="0"/>
              <a:t>ι</a:t>
            </a:r>
            <a:r>
              <a:rPr spc="-5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5" dirty="0"/>
              <a:t>ση</a:t>
            </a:r>
            <a:r>
              <a:rPr dirty="0"/>
              <a:t>ς</a:t>
            </a:r>
            <a:r>
              <a:rPr lang="el-GR" dirty="0"/>
              <a:t> – Μονάδες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05190E2-3C43-4381-BC87-8D3D35460DB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28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00" y="2178050"/>
            <a:ext cx="9753600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13030" indent="-4572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5433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Ισχύς: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Watt</a:t>
            </a:r>
          </a:p>
          <a:p>
            <a:pPr marL="469900" marR="11303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Έστω η ισχύς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μπορώ να τη μετατρέψω σε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dB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ως εξής: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  P(dB)=10*log</a:t>
            </a:r>
            <a:r>
              <a:rPr lang="en-US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(P(W))</a:t>
            </a:r>
          </a:p>
          <a:p>
            <a:pPr marL="469900" marR="11303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Όταν βάζω το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δίπλα στα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dB,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dBm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σημαίνει ότι υπολογίζω την ισχύ (ή οποιοδήποτε άλλο μέγεθος) σε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  P(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dBm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)=10*log</a:t>
            </a:r>
            <a:r>
              <a:rPr lang="en-US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(P(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469900" marR="11303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Στο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χρησιμοποιώ για τις αποστάσεις τα μέτρα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(m)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και για τη συχνότητα το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Hz=1/s. </a:t>
            </a: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11303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, κάποιες φορές οι σχέσεις απαιτούν τη χρήση προθεμάτων όπως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n,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μ,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m, k, M, G</a:t>
            </a: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054100" y="415423"/>
            <a:ext cx="115377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060">
              <a:lnSpc>
                <a:spcPct val="100000"/>
              </a:lnSpc>
            </a:pPr>
            <a:r>
              <a:rPr spc="-10" dirty="0" err="1"/>
              <a:t>Μ</a:t>
            </a:r>
            <a:r>
              <a:rPr spc="15" dirty="0" err="1"/>
              <a:t>ο</a:t>
            </a:r>
            <a:r>
              <a:rPr spc="25" dirty="0" err="1"/>
              <a:t>ν</a:t>
            </a:r>
            <a:r>
              <a:rPr spc="-5" dirty="0" err="1"/>
              <a:t>τ</a:t>
            </a:r>
            <a:r>
              <a:rPr spc="-30" dirty="0" err="1"/>
              <a:t>έ</a:t>
            </a:r>
            <a:r>
              <a:rPr spc="-35" dirty="0" err="1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15" dirty="0" smtClean="0"/>
              <a:t>Δ</a:t>
            </a:r>
            <a:r>
              <a:rPr spc="5" dirty="0" smtClean="0"/>
              <a:t>ι</a:t>
            </a:r>
            <a:r>
              <a:rPr spc="-50" dirty="0" smtClean="0"/>
              <a:t>ά</a:t>
            </a:r>
            <a:r>
              <a:rPr dirty="0" smtClean="0"/>
              <a:t>δ</a:t>
            </a:r>
            <a:r>
              <a:rPr spc="15" dirty="0" smtClean="0"/>
              <a:t>ο</a:t>
            </a:r>
            <a:r>
              <a:rPr spc="-5" dirty="0" smtClean="0"/>
              <a:t>ση</a:t>
            </a:r>
            <a:r>
              <a:rPr dirty="0" smtClean="0"/>
              <a:t>ς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05190E2-3C43-4381-BC87-8D3D35460DB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29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7175500" y="1754939"/>
            <a:ext cx="3392816" cy="2175712"/>
            <a:chOff x="5837383" y="1754938"/>
            <a:chExt cx="4730933" cy="2709217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383" y="1754938"/>
              <a:ext cx="4730933" cy="2709217"/>
            </a:xfrm>
            <a:prstGeom prst="rect">
              <a:avLst/>
            </a:prstGeom>
          </p:spPr>
        </p:pic>
        <p:sp>
          <p:nvSpPr>
            <p:cNvPr id="3" name="Ορθογώνιο 2"/>
            <p:cNvSpPr/>
            <p:nvPr/>
          </p:nvSpPr>
          <p:spPr>
            <a:xfrm>
              <a:off x="9690100" y="2283158"/>
              <a:ext cx="760114" cy="5748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113030"/>
              <a:r>
                <a:rPr lang="en-US" sz="2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2400" b="1" baseline="-25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el-G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7147333" y="1881821"/>
              <a:ext cx="696784" cy="5748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2400" b="1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2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l-GR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5618" y="1958665"/>
            <a:ext cx="6408882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1303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Γιατί το χρειαζόμαστε;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να υπολογίσουμε την απώλεια ισχύος του σήματος σε απόσταση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από τον πομπό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3134916"/>
            <a:ext cx="3365696" cy="996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691" y="4279557"/>
            <a:ext cx="10084145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1303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Γιατί υπάρχουν διαφορετικά μοντέλα;</a:t>
            </a:r>
          </a:p>
          <a:p>
            <a:pPr marL="446088" marR="113030">
              <a:spcAft>
                <a:spcPts val="600"/>
              </a:spcAf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Γιατί κάθε ένα εφαρμόζεται σε διαφορετικές συνθήκες. Π.χ. έχω ψηλές ή κοντές κεραίες. Πόσο απέχει η κεραία από τον δέκτη; Υπάρχουν εμπόδια μεταξύ πομπού και δέκτη; τι χαρακτηριστικά έχουν; Είμαστε εντός ή εκτός πόλης; Λαμβάνω υπόψη παραμέτρους θορύβου, παρεμβολών, 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πολυδιαδρομικής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διάδοσης </a:t>
            </a:r>
            <a:r>
              <a:rPr lang="el-G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κτλ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277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110180"/>
            <a:ext cx="9251718" cy="12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844">
              <a:lnSpc>
                <a:spcPct val="100000"/>
              </a:lnSpc>
            </a:pPr>
            <a:r>
              <a:rPr lang="el-GR" spc="-5" dirty="0"/>
              <a:t>Αρχές και σχεδίαση </a:t>
            </a:r>
            <a:r>
              <a:rPr lang="el-GR" spc="-5" dirty="0" err="1"/>
              <a:t>κυψελωτών</a:t>
            </a:r>
            <a:r>
              <a:rPr lang="el-GR" spc="-5" dirty="0"/>
              <a:t> συστημάτων: Βασικές έννοιες -2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500" y="1994474"/>
            <a:ext cx="10808022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0555" indent="-457200">
              <a:lnSpc>
                <a:spcPts val="3229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>
                <a:latin typeface="Calibri"/>
                <a:cs typeface="Calibri"/>
              </a:rPr>
              <a:t>Φυσικά κανάλια (δίαυλοι ή </a:t>
            </a:r>
            <a:r>
              <a:rPr lang="el-GR" sz="2400" b="1" dirty="0" err="1">
                <a:latin typeface="Calibri"/>
                <a:cs typeface="Calibri"/>
              </a:rPr>
              <a:t>ραδιοδίαυλοι</a:t>
            </a:r>
            <a:r>
              <a:rPr lang="el-GR" sz="2400" b="1" dirty="0">
                <a:latin typeface="Calibri"/>
                <a:cs typeface="Calibri"/>
              </a:rPr>
              <a:t>)</a:t>
            </a:r>
            <a:r>
              <a:rPr lang="el-GR" sz="2400" dirty="0">
                <a:latin typeface="Calibri"/>
                <a:cs typeface="Calibri"/>
              </a:rPr>
              <a:t>:  Τα ορθογώνια κανάλια επικοινωνίας που εξασφαλίζονται σε κάθε χρήστη.</a:t>
            </a:r>
            <a:endParaRPr lang="en-US" sz="2400" dirty="0">
              <a:latin typeface="Calibri"/>
              <a:cs typeface="Calibri"/>
            </a:endParaRPr>
          </a:p>
          <a:p>
            <a:pPr marL="469900" marR="630555" indent="-457200">
              <a:lnSpc>
                <a:spcPts val="3229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>
                <a:latin typeface="Calibri"/>
                <a:cs typeface="Calibri"/>
              </a:rPr>
              <a:t>Πρωτόκολλο φάσματος</a:t>
            </a:r>
            <a:r>
              <a:rPr lang="el-GR" sz="2400" dirty="0">
                <a:latin typeface="Calibri"/>
                <a:cs typeface="Calibri"/>
              </a:rPr>
              <a:t>: Οι βασική αρχή με την οποία το δίκτυο συνδυάζει τους κανόνες πολυπλεξίας για να επιτύχει τη σύνδεση και αφορά τόσο τη ζεύξη κάθε χρήστη ξεχωριστά αλλά και όλων ταυτόχρονα. Άρα εχουμε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32F77E1-4D25-440B-9B42-AF61F1B1E3E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1700" y="4997450"/>
            <a:ext cx="19812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FDD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TDD</a:t>
            </a:r>
            <a:endParaRPr lang="el-G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566" y="4635320"/>
            <a:ext cx="4800600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FDMA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TDMA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CDMA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SDMA</a:t>
            </a:r>
            <a:endParaRPr lang="el-G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4203700" y="4845050"/>
            <a:ext cx="2057400" cy="3810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4203700" y="5226050"/>
            <a:ext cx="2057400" cy="762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4218892" y="5247392"/>
            <a:ext cx="2042208" cy="51205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4203700" y="5247392"/>
            <a:ext cx="2057400" cy="92904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4203700" y="4865156"/>
            <a:ext cx="2057400" cy="12416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V="1">
            <a:off x="4203700" y="5302250"/>
            <a:ext cx="2057400" cy="804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V="1">
            <a:off x="4218892" y="5759450"/>
            <a:ext cx="2042208" cy="3686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4203700" y="6128113"/>
            <a:ext cx="2057400" cy="483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99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054100" y="415423"/>
            <a:ext cx="115377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060">
              <a:lnSpc>
                <a:spcPct val="100000"/>
              </a:lnSpc>
            </a:pPr>
            <a:r>
              <a:rPr spc="-10" dirty="0" err="1"/>
              <a:t>Μ</a:t>
            </a:r>
            <a:r>
              <a:rPr spc="15" dirty="0" err="1"/>
              <a:t>ο</a:t>
            </a:r>
            <a:r>
              <a:rPr spc="25" dirty="0" err="1"/>
              <a:t>ν</a:t>
            </a:r>
            <a:r>
              <a:rPr spc="-5" dirty="0" err="1"/>
              <a:t>τ</a:t>
            </a:r>
            <a:r>
              <a:rPr spc="-30" dirty="0" err="1"/>
              <a:t>έ</a:t>
            </a:r>
            <a:r>
              <a:rPr spc="-35" dirty="0" err="1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15" dirty="0" smtClean="0"/>
              <a:t>Δ</a:t>
            </a:r>
            <a:r>
              <a:rPr spc="5" dirty="0" smtClean="0"/>
              <a:t>ι</a:t>
            </a:r>
            <a:r>
              <a:rPr spc="-50" dirty="0" smtClean="0"/>
              <a:t>ά</a:t>
            </a:r>
            <a:r>
              <a:rPr dirty="0" smtClean="0"/>
              <a:t>δ</a:t>
            </a:r>
            <a:r>
              <a:rPr spc="15" dirty="0" smtClean="0"/>
              <a:t>ο</a:t>
            </a:r>
            <a:r>
              <a:rPr spc="-5" dirty="0" smtClean="0"/>
              <a:t>ση</a:t>
            </a:r>
            <a:r>
              <a:rPr dirty="0" smtClean="0"/>
              <a:t>ς</a:t>
            </a:r>
            <a:r>
              <a:rPr lang="el-GR" dirty="0" smtClean="0"/>
              <a:t> - παραδείγματα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05190E2-3C43-4381-BC87-8D3D35460DB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30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361843"/>
            <a:ext cx="5029200" cy="374984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2361843"/>
            <a:ext cx="5136918" cy="36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1751901"/>
            <a:ext cx="2218690" cy="1819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100" y="382113"/>
            <a:ext cx="95565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2360">
              <a:lnSpc>
                <a:spcPct val="100000"/>
              </a:lnSpc>
            </a:pPr>
            <a:r>
              <a:rPr lang="el-GR" dirty="0" smtClean="0">
                <a:latin typeface="Calibri"/>
                <a:cs typeface="Calibri"/>
              </a:rPr>
              <a:t>Μοντέλο ελεύθερου χώρου </a:t>
            </a:r>
            <a:r>
              <a:rPr spc="-20" dirty="0" smtClean="0">
                <a:latin typeface="Calibri"/>
                <a:cs typeface="Calibri"/>
              </a:rPr>
              <a:t>(</a:t>
            </a:r>
            <a:r>
              <a:rPr spc="-5" dirty="0" smtClean="0">
                <a:latin typeface="Calibri"/>
                <a:cs typeface="Calibri"/>
              </a:rPr>
              <a:t>1</a:t>
            </a:r>
            <a:r>
              <a:rPr dirty="0"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9500" y="5229493"/>
            <a:ext cx="25730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9ABC5"/>
                </a:solidFill>
                <a:latin typeface="Calibri"/>
                <a:cs typeface="Calibri"/>
              </a:rPr>
              <a:t>Ι</a:t>
            </a:r>
            <a:r>
              <a:rPr sz="2400" b="1" spc="-10" dirty="0">
                <a:solidFill>
                  <a:srgbClr val="49ABC5"/>
                </a:solidFill>
                <a:latin typeface="Calibri"/>
                <a:cs typeface="Calibri"/>
              </a:rPr>
              <a:t>σ</a:t>
            </a:r>
            <a:r>
              <a:rPr sz="2400" b="1" dirty="0">
                <a:solidFill>
                  <a:srgbClr val="49ABC5"/>
                </a:solidFill>
                <a:latin typeface="Calibri"/>
                <a:cs typeface="Calibri"/>
              </a:rPr>
              <a:t>ο</a:t>
            </a:r>
            <a:r>
              <a:rPr sz="2400" b="1" spc="-35" dirty="0">
                <a:solidFill>
                  <a:srgbClr val="49ABC5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49ABC5"/>
                </a:solidFill>
                <a:latin typeface="Calibri"/>
                <a:cs typeface="Calibri"/>
              </a:rPr>
              <a:t>ρο</a:t>
            </a:r>
            <a:r>
              <a:rPr sz="2400" b="1" spc="5" dirty="0">
                <a:solidFill>
                  <a:srgbClr val="49ABC5"/>
                </a:solidFill>
                <a:latin typeface="Calibri"/>
                <a:cs typeface="Calibri"/>
              </a:rPr>
              <a:t>πι</a:t>
            </a:r>
            <a:r>
              <a:rPr sz="2400" b="1" spc="-25" dirty="0">
                <a:solidFill>
                  <a:srgbClr val="49ABC5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49ABC5"/>
                </a:solidFill>
                <a:latin typeface="Calibri"/>
                <a:cs typeface="Calibri"/>
              </a:rPr>
              <a:t>ές</a:t>
            </a:r>
            <a:r>
              <a:rPr sz="2400" b="1" spc="-180" dirty="0">
                <a:solidFill>
                  <a:srgbClr val="49ABC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ABC5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49ABC5"/>
                </a:solidFill>
                <a:latin typeface="Calibri"/>
                <a:cs typeface="Calibri"/>
              </a:rPr>
              <a:t>ερα</a:t>
            </a:r>
            <a:r>
              <a:rPr sz="2400" b="1" spc="-5" dirty="0">
                <a:solidFill>
                  <a:srgbClr val="49ABC5"/>
                </a:solidFill>
                <a:latin typeface="Calibri"/>
                <a:cs typeface="Calibri"/>
              </a:rPr>
              <a:t>ί</a:t>
            </a:r>
            <a:r>
              <a:rPr sz="2400" b="1" dirty="0">
                <a:solidFill>
                  <a:srgbClr val="49ABC5"/>
                </a:solidFill>
                <a:latin typeface="Calibri"/>
                <a:cs typeface="Calibri"/>
              </a:rPr>
              <a:t>ες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B8ADC8D0-1EB7-4384-9F1E-D532FC0EE1A0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31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175" y="3885263"/>
            <a:ext cx="2443869" cy="1566358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8628428" y="2345832"/>
            <a:ext cx="53467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25" dirty="0" smtClean="0">
                <a:solidFill>
                  <a:srgbClr val="6E2E9E"/>
                </a:solidFill>
                <a:latin typeface="Calibri"/>
                <a:cs typeface="Calibri"/>
              </a:rPr>
              <a:t>d</a:t>
            </a:r>
            <a:r>
              <a:rPr lang="el-GR" b="1" spc="-70" dirty="0" smtClean="0">
                <a:solidFill>
                  <a:srgbClr val="6E2E9E"/>
                </a:solidFill>
                <a:latin typeface="Calibri"/>
                <a:cs typeface="Calibri"/>
              </a:rPr>
              <a:t> </a:t>
            </a:r>
            <a:r>
              <a:rPr lang="el-GR" b="1" spc="-15" dirty="0">
                <a:solidFill>
                  <a:srgbClr val="6E2E9E"/>
                </a:solidFill>
                <a:latin typeface="Calibri"/>
                <a:cs typeface="Calibri"/>
              </a:rPr>
              <a:t>&gt;</a:t>
            </a:r>
            <a:r>
              <a:rPr lang="el-GR" b="1" spc="-65" dirty="0">
                <a:solidFill>
                  <a:srgbClr val="6E2E9E"/>
                </a:solidFill>
                <a:latin typeface="Times New Roman"/>
                <a:cs typeface="Times New Roman"/>
              </a:rPr>
              <a:t> </a:t>
            </a:r>
            <a:r>
              <a:rPr lang="el-GR" b="1" spc="-20" dirty="0">
                <a:solidFill>
                  <a:srgbClr val="6E2E9E"/>
                </a:solidFill>
                <a:latin typeface="Calibri"/>
                <a:cs typeface="Calibri"/>
              </a:rPr>
              <a:t>2*</a:t>
            </a:r>
            <a:r>
              <a:rPr lang="en-US" b="1" spc="-20" dirty="0">
                <a:solidFill>
                  <a:srgbClr val="6E2E9E"/>
                </a:solidFill>
                <a:latin typeface="Calibri"/>
                <a:cs typeface="Calibri"/>
              </a:rPr>
              <a:t>D</a:t>
            </a:r>
            <a:r>
              <a:rPr lang="en-US" b="1" baseline="25525" dirty="0">
                <a:solidFill>
                  <a:srgbClr val="6E2E9E"/>
                </a:solidFill>
                <a:latin typeface="Calibri"/>
                <a:cs typeface="Calibri"/>
              </a:rPr>
              <a:t>2</a:t>
            </a:r>
            <a:r>
              <a:rPr lang="en-US" b="1" spc="-20" dirty="0">
                <a:solidFill>
                  <a:srgbClr val="6E2E9E"/>
                </a:solidFill>
                <a:latin typeface="Calibri"/>
                <a:cs typeface="Calibri"/>
              </a:rPr>
              <a:t>/</a:t>
            </a:r>
            <a:r>
              <a:rPr lang="el-GR" b="1" spc="-15" dirty="0">
                <a:solidFill>
                  <a:srgbClr val="6E2E9E"/>
                </a:solidFill>
                <a:latin typeface="Calibri"/>
                <a:cs typeface="Calibri"/>
              </a:rPr>
              <a:t>λ</a:t>
            </a:r>
            <a:endParaRPr lang="el-GR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433" y="1881659"/>
            <a:ext cx="9338802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303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Παραδοχές: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φυσικά ή τεχνητά εμπόδια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πομπός βρίσκεται πολύ ψηλά ως προς το έδαφος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Πομπός και δέκτης βρίσκονται πολύ μακριά μεταξύ τους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" y="5873447"/>
            <a:ext cx="6773676" cy="609578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74" y="3840839"/>
            <a:ext cx="4256215" cy="12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B23E537B-D9D6-4A34-9ECF-E3CBBC42E27D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32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927100" y="382113"/>
            <a:ext cx="95565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2360">
              <a:lnSpc>
                <a:spcPct val="100000"/>
              </a:lnSpc>
            </a:pPr>
            <a:r>
              <a:rPr lang="el-GR" dirty="0" smtClean="0">
                <a:latin typeface="Calibri"/>
                <a:cs typeface="Calibri"/>
              </a:rPr>
              <a:t>Μοντέλο ελεύθερου χώρου </a:t>
            </a:r>
            <a:r>
              <a:rPr spc="-20" dirty="0" smtClean="0">
                <a:latin typeface="Calibri"/>
                <a:cs typeface="Calibri"/>
              </a:rPr>
              <a:t>(</a:t>
            </a:r>
            <a:r>
              <a:rPr lang="en-US" spc="-5" dirty="0" smtClean="0">
                <a:latin typeface="Calibri"/>
                <a:cs typeface="Calibri"/>
              </a:rPr>
              <a:t>2</a:t>
            </a:r>
            <a:r>
              <a:rPr dirty="0" smtClean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838319"/>
            <a:ext cx="7010400" cy="53473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163" y="5714400"/>
            <a:ext cx="6171455" cy="501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07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342A9222-D8A8-4C7A-AD31-7C34EE31E613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33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927100" y="415423"/>
            <a:ext cx="95565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2360">
              <a:lnSpc>
                <a:spcPct val="100000"/>
              </a:lnSpc>
            </a:pPr>
            <a:r>
              <a:rPr lang="el-GR" dirty="0" smtClean="0">
                <a:cs typeface="Calibri"/>
              </a:rPr>
              <a:t>Εξίσωση </a:t>
            </a:r>
            <a:r>
              <a:rPr lang="en-US" dirty="0" smtClean="0">
                <a:cs typeface="Calibri"/>
              </a:rPr>
              <a:t>Radar</a:t>
            </a:r>
            <a:endParaRPr dirty="0">
              <a:cs typeface="Calibri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5619078" y="1753508"/>
            <a:ext cx="4998122" cy="2971801"/>
            <a:chOff x="3099804" y="1934217"/>
            <a:chExt cx="5321566" cy="3918151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804" y="1934217"/>
              <a:ext cx="5169166" cy="39181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76599" y="2504889"/>
              <a:ext cx="457200" cy="400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13030">
                <a:spcAft>
                  <a:spcPts val="600"/>
                </a:spcAft>
                <a:tabLst>
                  <a:tab pos="354330" algn="l"/>
                </a:tabLst>
              </a:pPr>
              <a:r>
                <a:rPr lang="en-US" sz="2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26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l-GR" sz="2600" b="1" baseline="-25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6873" y="2504890"/>
              <a:ext cx="464036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R="113030" algn="ctr">
                <a:spcAft>
                  <a:spcPts val="600"/>
                </a:spcAft>
                <a:tabLst>
                  <a:tab pos="354330" algn="l"/>
                </a:tabLst>
              </a:pPr>
              <a:r>
                <a:rPr lang="en-US" sz="2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600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l-GR" sz="2600" b="1" baseline="-25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4570" y="3614156"/>
              <a:ext cx="1066800" cy="4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13030">
                <a:spcAft>
                  <a:spcPts val="600"/>
                </a:spcAft>
                <a:tabLst>
                  <a:tab pos="354330" algn="l"/>
                </a:tabLst>
              </a:pPr>
              <a:r>
                <a:rPr lang="en-US" sz="2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26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l-GR" sz="2600" b="1" baseline="-25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0700" y="3179951"/>
              <a:ext cx="457200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113030">
                <a:spcAft>
                  <a:spcPts val="600"/>
                </a:spcAft>
                <a:tabLst>
                  <a:tab pos="354330" algn="l"/>
                </a:tabLst>
              </a:pPr>
              <a:r>
                <a:rPr lang="en-US" sz="2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6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l-GR" sz="2600" b="1" baseline="-25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059"/>
              </p:ext>
            </p:extLst>
          </p:nvPr>
        </p:nvGraphicFramePr>
        <p:xfrm>
          <a:off x="422103" y="4645848"/>
          <a:ext cx="4004130" cy="105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5" imgW="2031840" imgH="533160" progId="Equation.DSMT4">
                  <p:embed/>
                </p:oleObj>
              </mc:Choice>
              <mc:Fallback>
                <p:oleObj name="Equation" r:id="rId5" imgW="20318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103" y="4645848"/>
                        <a:ext cx="4004130" cy="1051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389605"/>
              </p:ext>
            </p:extLst>
          </p:nvPr>
        </p:nvGraphicFramePr>
        <p:xfrm>
          <a:off x="3871231" y="5784687"/>
          <a:ext cx="6612387" cy="9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7" imgW="4000320" imgH="583920" progId="Equation.DSMT4">
                  <p:embed/>
                </p:oleObj>
              </mc:Choice>
              <mc:Fallback>
                <p:oleObj name="Equation" r:id="rId7" imgW="4000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1231" y="5784687"/>
                        <a:ext cx="6612387" cy="96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05582" y="4908006"/>
            <a:ext cx="577803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b="1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RCS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ενεργός διατομή του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RADAR. </a:t>
            </a:r>
            <a:r>
              <a:rPr lang="el-GR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Δίνεται από μετρήσεις που έχουν πραγματοποιηθεί.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103" y="1794658"/>
            <a:ext cx="5009396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303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Παραδοχές: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άλλα φυσικά ή τεχνητά εμπόδια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πομπός βρίσκεται πολύ ψηλά ως προς το έδαφος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Πομπός και δέκτης βρίσκονται πολύ μακριά μεταξύ τους</a:t>
            </a:r>
          </a:p>
          <a:p>
            <a:pPr marL="469900" marR="113030" indent="-457200">
              <a:spcAft>
                <a:spcPts val="600"/>
              </a:spcAft>
              <a:buFont typeface="+mj-lt"/>
              <a:buAutoNum type="arabicPeriod"/>
              <a:tabLst>
                <a:tab pos="354330" algn="l"/>
              </a:tabLst>
            </a:pP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045">
              <a:lnSpc>
                <a:spcPct val="100000"/>
              </a:lnSpc>
            </a:pPr>
            <a:r>
              <a:rPr spc="-5" dirty="0"/>
              <a:t>Ε</a:t>
            </a:r>
            <a:r>
              <a:rPr spc="-40" dirty="0"/>
              <a:t>ξ</a:t>
            </a:r>
            <a:r>
              <a:rPr spc="-10" dirty="0"/>
              <a:t>ί</a:t>
            </a:r>
            <a:r>
              <a:rPr spc="-5" dirty="0"/>
              <a:t>σ</a:t>
            </a:r>
            <a:r>
              <a:rPr spc="-20" dirty="0"/>
              <a:t>ω</a:t>
            </a:r>
            <a:r>
              <a:rPr spc="-5" dirty="0"/>
              <a:t>σ</a:t>
            </a:r>
            <a:r>
              <a:rPr dirty="0"/>
              <a:t>η</a:t>
            </a:r>
            <a:r>
              <a:rPr spc="-100" dirty="0"/>
              <a:t> </a:t>
            </a:r>
            <a:r>
              <a:rPr spc="-2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ada</a:t>
            </a:r>
            <a:r>
              <a:rPr spc="-20" dirty="0">
                <a:latin typeface="Calibri"/>
                <a:cs typeface="Calibri"/>
              </a:rPr>
              <a:t>r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(</a:t>
            </a:r>
            <a:r>
              <a:rPr spc="-5" dirty="0">
                <a:latin typeface="Calibri"/>
                <a:cs typeface="Calibri"/>
              </a:rPr>
              <a:t>2</a:t>
            </a:r>
            <a:r>
              <a:rPr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9682" y="3800603"/>
            <a:ext cx="7543800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aseline="-19519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α</a:t>
            </a:r>
            <a:r>
              <a:rPr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όστ</a:t>
            </a:r>
            <a:r>
              <a:rPr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αση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πομπού- αντικειμένου στόχου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aseline="-19519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:α</a:t>
            </a:r>
            <a:r>
              <a:rPr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όστ</a:t>
            </a:r>
            <a:r>
              <a:rPr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αση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δέκτη- αντικειμένου στόχου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ACD9233-413A-498E-9A88-23B8D098B38B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34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08925"/>
              </p:ext>
            </p:extLst>
          </p:nvPr>
        </p:nvGraphicFramePr>
        <p:xfrm>
          <a:off x="1384300" y="2025650"/>
          <a:ext cx="801624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3340080" imgH="507960" progId="Equation.DSMT4">
                  <p:embed/>
                </p:oleObj>
              </mc:Choice>
              <mc:Fallback>
                <p:oleObj name="Equation" r:id="rId4" imgW="3340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4300" y="2025650"/>
                        <a:ext cx="801624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6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3680">
              <a:lnSpc>
                <a:spcPct val="100000"/>
              </a:lnSpc>
            </a:pPr>
            <a:r>
              <a:rPr spc="-10" dirty="0"/>
              <a:t>Μ</a:t>
            </a:r>
            <a:r>
              <a:rPr spc="20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90" dirty="0"/>
              <a:t> </a:t>
            </a:r>
            <a:r>
              <a:rPr spc="-30" dirty="0"/>
              <a:t>ε</a:t>
            </a:r>
            <a:r>
              <a:rPr dirty="0"/>
              <a:t>π</a:t>
            </a:r>
            <a:r>
              <a:rPr spc="-10" dirty="0"/>
              <a:t>ί</a:t>
            </a:r>
            <a:r>
              <a:rPr dirty="0"/>
              <a:t>π</a:t>
            </a:r>
            <a:r>
              <a:rPr spc="-90" dirty="0"/>
              <a:t>ε</a:t>
            </a:r>
            <a:r>
              <a:rPr dirty="0"/>
              <a:t>δ</a:t>
            </a:r>
            <a:r>
              <a:rPr spc="-5" dirty="0"/>
              <a:t>η</a:t>
            </a:r>
            <a:r>
              <a:rPr dirty="0"/>
              <a:t>ς</a:t>
            </a:r>
            <a:r>
              <a:rPr spc="-35" dirty="0"/>
              <a:t> </a:t>
            </a:r>
            <a:r>
              <a:rPr spc="15" dirty="0"/>
              <a:t>γ</a:t>
            </a:r>
            <a:r>
              <a:rPr spc="-5" dirty="0"/>
              <a:t>η</a:t>
            </a:r>
            <a:r>
              <a:rPr dirty="0"/>
              <a:t>ς</a:t>
            </a:r>
            <a:r>
              <a:rPr spc="-45" dirty="0"/>
              <a:t> </a:t>
            </a:r>
            <a:r>
              <a:rPr spc="-30" dirty="0">
                <a:latin typeface="Calibri"/>
                <a:cs typeface="Calibri"/>
              </a:rPr>
              <a:t>(</a:t>
            </a:r>
            <a:r>
              <a:rPr spc="-5" dirty="0">
                <a:latin typeface="Calibri"/>
                <a:cs typeface="Calibri"/>
              </a:rPr>
              <a:t>1</a:t>
            </a:r>
            <a:r>
              <a:rPr spc="-15" dirty="0">
                <a:latin typeface="Calibri"/>
                <a:cs typeface="Calibri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338F4DCC-4580-4FD4-B1E7-E90CD21A3BEC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35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949450"/>
            <a:ext cx="4936808" cy="3021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100" y="3244850"/>
            <a:ext cx="44196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Λαμβάνει υπόψη εκτός από την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ευθεία και την ανακλώμενη ακτινοβολία</a:t>
            </a:r>
            <a:endParaRPr lang="el-GR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9502"/>
              </p:ext>
            </p:extLst>
          </p:nvPr>
        </p:nvGraphicFramePr>
        <p:xfrm>
          <a:off x="1776413" y="5500688"/>
          <a:ext cx="63801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5" imgW="3149280" imgH="469800" progId="Equation.DSMT4">
                  <p:embed/>
                </p:oleObj>
              </mc:Choice>
              <mc:Fallback>
                <p:oleObj name="Equation" r:id="rId5" imgW="3149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6413" y="5500688"/>
                        <a:ext cx="63801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285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3680">
              <a:lnSpc>
                <a:spcPct val="100000"/>
              </a:lnSpc>
            </a:pPr>
            <a:r>
              <a:rPr spc="-10" dirty="0"/>
              <a:t>Μ</a:t>
            </a:r>
            <a:r>
              <a:rPr spc="20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90" dirty="0"/>
              <a:t> </a:t>
            </a:r>
            <a:r>
              <a:rPr spc="-30" dirty="0"/>
              <a:t>ε</a:t>
            </a:r>
            <a:r>
              <a:rPr dirty="0"/>
              <a:t>π</a:t>
            </a:r>
            <a:r>
              <a:rPr spc="-10" dirty="0"/>
              <a:t>ί</a:t>
            </a:r>
            <a:r>
              <a:rPr dirty="0"/>
              <a:t>π</a:t>
            </a:r>
            <a:r>
              <a:rPr spc="-90" dirty="0"/>
              <a:t>ε</a:t>
            </a:r>
            <a:r>
              <a:rPr dirty="0"/>
              <a:t>δ</a:t>
            </a:r>
            <a:r>
              <a:rPr spc="-5" dirty="0"/>
              <a:t>η</a:t>
            </a:r>
            <a:r>
              <a:rPr dirty="0"/>
              <a:t>ς</a:t>
            </a:r>
            <a:r>
              <a:rPr spc="-35" dirty="0"/>
              <a:t> </a:t>
            </a:r>
            <a:r>
              <a:rPr spc="15" dirty="0"/>
              <a:t>γ</a:t>
            </a:r>
            <a:r>
              <a:rPr spc="-5" dirty="0"/>
              <a:t>η</a:t>
            </a:r>
            <a:r>
              <a:rPr dirty="0"/>
              <a:t>ς</a:t>
            </a:r>
            <a:r>
              <a:rPr spc="-45" dirty="0"/>
              <a:t> </a:t>
            </a:r>
            <a:r>
              <a:rPr spc="-30" dirty="0">
                <a:latin typeface="Calibri"/>
                <a:cs typeface="Calibri"/>
              </a:rPr>
              <a:t>(</a:t>
            </a:r>
            <a:r>
              <a:rPr spc="-5" dirty="0">
                <a:latin typeface="Calibri"/>
                <a:cs typeface="Calibri"/>
              </a:rPr>
              <a:t>2</a:t>
            </a:r>
            <a:r>
              <a:rPr spc="-15"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382" y="1996150"/>
            <a:ext cx="8455917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70"/>
              </a:lnSpc>
              <a:tabLst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Η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ι</a:t>
            </a:r>
            <a:r>
              <a:rPr sz="3200" spc="35" dirty="0">
                <a:latin typeface="Calibri"/>
                <a:cs typeface="Calibri"/>
              </a:rPr>
              <a:t>σ</a:t>
            </a:r>
            <a:r>
              <a:rPr sz="3200" dirty="0">
                <a:latin typeface="Calibri"/>
                <a:cs typeface="Calibri"/>
              </a:rPr>
              <a:t>χύς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λ</a:t>
            </a:r>
            <a:r>
              <a:rPr sz="3200" spc="-20" dirty="0">
                <a:latin typeface="Calibri"/>
                <a:cs typeface="Calibri"/>
              </a:rPr>
              <a:t>ή</a:t>
            </a:r>
            <a:r>
              <a:rPr sz="3200" spc="-5" dirty="0">
                <a:latin typeface="Calibri"/>
                <a:cs typeface="Calibri"/>
              </a:rPr>
              <a:t>ψ</a:t>
            </a:r>
            <a:r>
              <a:rPr sz="3200" spc="-20" dirty="0">
                <a:latin typeface="Calibri"/>
                <a:cs typeface="Calibri"/>
              </a:rPr>
              <a:t>η</a:t>
            </a:r>
            <a:r>
              <a:rPr sz="3200" dirty="0">
                <a:latin typeface="Calibri"/>
                <a:cs typeface="Calibri"/>
              </a:rPr>
              <a:t>ς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π</a:t>
            </a:r>
            <a:r>
              <a:rPr sz="3200" spc="-20" dirty="0">
                <a:latin typeface="Calibri"/>
                <a:cs typeface="Calibri"/>
              </a:rPr>
              <a:t>α</a:t>
            </a:r>
            <a:r>
              <a:rPr sz="3200" dirty="0">
                <a:latin typeface="Calibri"/>
                <a:cs typeface="Calibri"/>
              </a:rPr>
              <a:t>ρουσ</a:t>
            </a:r>
            <a:r>
              <a:rPr sz="3200" spc="10" dirty="0">
                <a:latin typeface="Calibri"/>
                <a:cs typeface="Calibri"/>
              </a:rPr>
              <a:t>ι</a:t>
            </a:r>
            <a:r>
              <a:rPr sz="3200" spc="-20" dirty="0">
                <a:latin typeface="Calibri"/>
                <a:cs typeface="Calibri"/>
              </a:rPr>
              <a:t>ά</a:t>
            </a:r>
            <a:r>
              <a:rPr sz="3200" spc="-35" dirty="0">
                <a:latin typeface="Calibri"/>
                <a:cs typeface="Calibri"/>
              </a:rPr>
              <a:t>ζ</a:t>
            </a:r>
            <a:r>
              <a:rPr sz="3200" dirty="0">
                <a:latin typeface="Calibri"/>
                <a:cs typeface="Calibri"/>
              </a:rPr>
              <a:t>ει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μέ</a:t>
            </a:r>
            <a:r>
              <a:rPr sz="3200" spc="-5" dirty="0">
                <a:latin typeface="Calibri"/>
                <a:cs typeface="Calibri"/>
              </a:rPr>
              <a:t>γ</a:t>
            </a:r>
            <a:r>
              <a:rPr sz="3200" spc="10" dirty="0">
                <a:latin typeface="Calibri"/>
                <a:cs typeface="Calibri"/>
              </a:rPr>
              <a:t>ι</a:t>
            </a:r>
            <a:r>
              <a:rPr sz="3200" spc="35" dirty="0">
                <a:latin typeface="Calibri"/>
                <a:cs typeface="Calibri"/>
              </a:rPr>
              <a:t>σ</a:t>
            </a:r>
            <a:r>
              <a:rPr sz="3200" spc="-20" dirty="0">
                <a:latin typeface="Calibri"/>
                <a:cs typeface="Calibri"/>
              </a:rPr>
              <a:t>τ</a:t>
            </a:r>
            <a:r>
              <a:rPr sz="3200" dirty="0">
                <a:latin typeface="Calibri"/>
                <a:cs typeface="Calibri"/>
              </a:rPr>
              <a:t>α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14" dirty="0">
                <a:latin typeface="Calibri"/>
                <a:cs typeface="Calibri"/>
              </a:rPr>
              <a:t>κ</a:t>
            </a:r>
            <a:r>
              <a:rPr sz="3200" spc="-5" dirty="0">
                <a:latin typeface="Calibri"/>
                <a:cs typeface="Calibri"/>
              </a:rPr>
              <a:t>α</a:t>
            </a:r>
            <a:r>
              <a:rPr sz="3200" dirty="0">
                <a:latin typeface="Calibri"/>
                <a:cs typeface="Calibri"/>
              </a:rPr>
              <a:t>ι ε</a:t>
            </a:r>
            <a:r>
              <a:rPr sz="3200" spc="-35" dirty="0">
                <a:latin typeface="Calibri"/>
                <a:cs typeface="Calibri"/>
              </a:rPr>
              <a:t>λ</a:t>
            </a:r>
            <a:r>
              <a:rPr sz="3200" spc="-20" dirty="0">
                <a:latin typeface="Calibri"/>
                <a:cs typeface="Calibri"/>
              </a:rPr>
              <a:t>ά</a:t>
            </a:r>
            <a:r>
              <a:rPr sz="3200" dirty="0">
                <a:latin typeface="Calibri"/>
                <a:cs typeface="Calibri"/>
              </a:rPr>
              <a:t>χ</a:t>
            </a:r>
            <a:r>
              <a:rPr sz="3200" spc="10" dirty="0">
                <a:latin typeface="Calibri"/>
                <a:cs typeface="Calibri"/>
              </a:rPr>
              <a:t>ι</a:t>
            </a:r>
            <a:r>
              <a:rPr sz="3200" spc="35" dirty="0">
                <a:latin typeface="Calibri"/>
                <a:cs typeface="Calibri"/>
              </a:rPr>
              <a:t>σ</a:t>
            </a:r>
            <a:r>
              <a:rPr sz="3200" spc="-20" dirty="0">
                <a:latin typeface="Calibri"/>
                <a:cs typeface="Calibri"/>
              </a:rPr>
              <a:t>τ</a:t>
            </a:r>
            <a:r>
              <a:rPr sz="3200" dirty="0">
                <a:latin typeface="Calibri"/>
                <a:cs typeface="Calibri"/>
              </a:rPr>
              <a:t>α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894FC184-5D96-42A8-A8C2-6BFB8E79DFAD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36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970185"/>
              </p:ext>
            </p:extLst>
          </p:nvPr>
        </p:nvGraphicFramePr>
        <p:xfrm>
          <a:off x="1155700" y="2569376"/>
          <a:ext cx="23399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4" imgW="1155600" imgH="431640" progId="Equation.DSMT4">
                  <p:embed/>
                </p:oleObj>
              </mc:Choice>
              <mc:Fallback>
                <p:oleObj name="Equation" r:id="rId4" imgW="1155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5700" y="2569376"/>
                        <a:ext cx="23399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72243"/>
              </p:ext>
            </p:extLst>
          </p:nvPr>
        </p:nvGraphicFramePr>
        <p:xfrm>
          <a:off x="1188833" y="3723715"/>
          <a:ext cx="23653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6" imgW="1168200" imgH="393480" progId="Equation.DSMT4">
                  <p:embed/>
                </p:oleObj>
              </mc:Choice>
              <mc:Fallback>
                <p:oleObj name="Equation" r:id="rId6" imgW="1168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8833" y="3723715"/>
                        <a:ext cx="236537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3300" y="5123843"/>
            <a:ext cx="41148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 = 1,</a:t>
            </a:r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3,</a:t>
            </a:r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5,</a:t>
            </a:r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μέγιστα</a:t>
            </a: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K = </a:t>
            </a:r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2, 4, 6, 8 ελάχιστα</a:t>
            </a:r>
            <a:endParaRPr lang="el-G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endParaRPr lang="el-GR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4432300" y="2513958"/>
            <a:ext cx="6018991" cy="3855091"/>
            <a:chOff x="4841593" y="2463746"/>
            <a:chExt cx="5756508" cy="3541602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1593" y="2463746"/>
              <a:ext cx="5756508" cy="354160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51590" y="5235861"/>
              <a:ext cx="1600200" cy="4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13030">
                <a:spcAft>
                  <a:spcPts val="600"/>
                </a:spcAft>
                <a:tabLst>
                  <a:tab pos="354330" algn="l"/>
                </a:tabLst>
              </a:pPr>
              <a:r>
                <a:rPr lang="en-US" sz="2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sin</a:t>
              </a:r>
              <a:endPara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4370" y="2731587"/>
              <a:ext cx="1334640" cy="4001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13030">
                <a:spcAft>
                  <a:spcPts val="600"/>
                </a:spcAft>
                <a:tabLst>
                  <a:tab pos="354330" algn="l"/>
                </a:tabLst>
              </a:pPr>
              <a:r>
                <a:rPr lang="en-US" sz="2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</a:t>
              </a:r>
              <a:r>
                <a:rPr lang="en-US" sz="2600" b="1" baseline="300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l-GR" sz="26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7141263" y="4666659"/>
              <a:ext cx="820854" cy="53339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/>
            <p:cNvCxnSpPr/>
            <p:nvPr/>
          </p:nvCxnSpPr>
          <p:spPr>
            <a:xfrm>
              <a:off x="7386754" y="3218434"/>
              <a:ext cx="756220" cy="505281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9327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918849" y="5053334"/>
            <a:ext cx="200660" cy="158115"/>
          </a:xfrm>
          <a:custGeom>
            <a:avLst/>
            <a:gdLst/>
            <a:ahLst/>
            <a:cxnLst/>
            <a:rect l="l" t="t" r="r" b="b"/>
            <a:pathLst>
              <a:path w="200660" h="158114">
                <a:moveTo>
                  <a:pt x="176509" y="0"/>
                </a:moveTo>
                <a:lnTo>
                  <a:pt x="0" y="8881"/>
                </a:lnTo>
                <a:lnTo>
                  <a:pt x="97139" y="158114"/>
                </a:lnTo>
                <a:lnTo>
                  <a:pt x="27279" y="45076"/>
                </a:lnTo>
                <a:lnTo>
                  <a:pt x="45719" y="8881"/>
                </a:lnTo>
                <a:lnTo>
                  <a:pt x="197479" y="8881"/>
                </a:lnTo>
                <a:lnTo>
                  <a:pt x="188579" y="630"/>
                </a:lnTo>
                <a:lnTo>
                  <a:pt x="176509" y="0"/>
                </a:lnTo>
                <a:close/>
              </a:path>
              <a:path w="200660" h="158114">
                <a:moveTo>
                  <a:pt x="197479" y="8881"/>
                </a:moveTo>
                <a:lnTo>
                  <a:pt x="45719" y="8881"/>
                </a:lnTo>
                <a:lnTo>
                  <a:pt x="114299" y="43171"/>
                </a:lnTo>
                <a:lnTo>
                  <a:pt x="179679" y="39361"/>
                </a:lnTo>
                <a:lnTo>
                  <a:pt x="184769" y="38730"/>
                </a:lnTo>
                <a:lnTo>
                  <a:pt x="196199" y="31110"/>
                </a:lnTo>
                <a:lnTo>
                  <a:pt x="200649" y="17775"/>
                </a:lnTo>
                <a:lnTo>
                  <a:pt x="197479" y="8881"/>
                </a:lnTo>
                <a:close/>
              </a:path>
            </a:pathLst>
          </a:custGeom>
          <a:solidFill>
            <a:srgbClr val="BE4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5029" y="5071110"/>
            <a:ext cx="36830" cy="30480"/>
          </a:xfrm>
          <a:custGeom>
            <a:avLst/>
            <a:gdLst/>
            <a:ahLst/>
            <a:cxnLst/>
            <a:rect l="l" t="t" r="r" b="b"/>
            <a:pathLst>
              <a:path w="36829" h="30479">
                <a:moveTo>
                  <a:pt x="18409" y="0"/>
                </a:moveTo>
                <a:lnTo>
                  <a:pt x="0" y="30479"/>
                </a:lnTo>
                <a:lnTo>
                  <a:pt x="36210" y="28574"/>
                </a:lnTo>
                <a:lnTo>
                  <a:pt x="18409" y="0"/>
                </a:lnTo>
                <a:close/>
              </a:path>
            </a:pathLst>
          </a:custGeom>
          <a:solidFill>
            <a:srgbClr val="BE4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Ομάδα 8"/>
          <p:cNvGrpSpPr/>
          <p:nvPr/>
        </p:nvGrpSpPr>
        <p:grpSpPr>
          <a:xfrm>
            <a:off x="1276983" y="2494366"/>
            <a:ext cx="7778739" cy="3412479"/>
            <a:chOff x="1276983" y="2020580"/>
            <a:chExt cx="7778739" cy="3412479"/>
          </a:xfrm>
        </p:grpSpPr>
        <p:sp>
          <p:nvSpPr>
            <p:cNvPr id="2" name="object 2"/>
            <p:cNvSpPr/>
            <p:nvPr/>
          </p:nvSpPr>
          <p:spPr>
            <a:xfrm>
              <a:off x="1276983" y="2020580"/>
              <a:ext cx="7778739" cy="3412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8370" y="2304410"/>
              <a:ext cx="63500" cy="2715260"/>
            </a:xfrm>
            <a:custGeom>
              <a:avLst/>
              <a:gdLst/>
              <a:ahLst/>
              <a:cxnLst/>
              <a:rect l="l" t="t" r="r" b="b"/>
              <a:pathLst>
                <a:path w="63500" h="2715260">
                  <a:moveTo>
                    <a:pt x="63489" y="0"/>
                  </a:moveTo>
                  <a:lnTo>
                    <a:pt x="0" y="0"/>
                  </a:lnTo>
                  <a:lnTo>
                    <a:pt x="0" y="2712729"/>
                  </a:lnTo>
                  <a:lnTo>
                    <a:pt x="60959" y="2715265"/>
                  </a:lnTo>
                  <a:lnTo>
                    <a:pt x="63489" y="0"/>
                  </a:lnTo>
                  <a:close/>
                </a:path>
              </a:pathLst>
            </a:custGeom>
            <a:solidFill>
              <a:srgbClr val="00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3300" y="1755702"/>
            <a:ext cx="88277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15"/>
              </a:spcBef>
            </a:pPr>
            <a:r>
              <a:rPr sz="2400" spc="-10" dirty="0" err="1">
                <a:solidFill>
                  <a:srgbClr val="00AE4F"/>
                </a:solidFill>
                <a:latin typeface="Calibri"/>
                <a:cs typeface="Calibri"/>
              </a:rPr>
              <a:t>Δ</a:t>
            </a:r>
            <a:r>
              <a:rPr sz="2400" dirty="0" err="1">
                <a:solidFill>
                  <a:srgbClr val="00AE4F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ατ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ρ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ε</a:t>
            </a:r>
            <a:r>
              <a:rPr sz="2400" spc="-25" dirty="0">
                <a:solidFill>
                  <a:srgbClr val="00AE4F"/>
                </a:solidFill>
                <a:latin typeface="Calibri"/>
                <a:cs typeface="Calibri"/>
              </a:rPr>
              <a:t>ί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ι</a:t>
            </a:r>
            <a:r>
              <a:rPr sz="2400" spc="-65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E4F"/>
                </a:solidFill>
                <a:latin typeface="Calibri"/>
                <a:cs typeface="Calibri"/>
              </a:rPr>
              <a:t>σ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αθε</a:t>
            </a:r>
            <a:r>
              <a:rPr sz="2400" spc="10" dirty="0">
                <a:solidFill>
                  <a:srgbClr val="00AE4F"/>
                </a:solidFill>
                <a:latin typeface="Calibri"/>
                <a:cs typeface="Calibri"/>
              </a:rPr>
              <a:t>ρ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ό</a:t>
            </a:r>
            <a:r>
              <a:rPr sz="2400" spc="-7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ο 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ύ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ψ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ς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ς</a:t>
            </a:r>
            <a:r>
              <a:rPr sz="2400" spc="-2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AE4F"/>
                </a:solidFill>
                <a:latin typeface="Calibri"/>
                <a:cs typeface="Calibri"/>
              </a:rPr>
              <a:t>κ</a:t>
            </a:r>
            <a:r>
              <a:rPr sz="2400" spc="20" dirty="0">
                <a:solidFill>
                  <a:srgbClr val="00AE4F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ρ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ί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ς</a:t>
            </a:r>
            <a:r>
              <a:rPr sz="2400" spc="-2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υ</a:t>
            </a:r>
            <a:r>
              <a:rPr sz="2400" spc="-2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μ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ύ</a:t>
            </a:r>
            <a:r>
              <a:rPr sz="2400" spc="-2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00AE4F"/>
                </a:solidFill>
                <a:latin typeface="Calibri"/>
                <a:cs typeface="Calibri"/>
              </a:rPr>
              <a:t>κ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ι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η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ό</a:t>
            </a:r>
            <a:r>
              <a:rPr sz="2400" spc="30" dirty="0">
                <a:solidFill>
                  <a:srgbClr val="00AE4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spc="-20" dirty="0">
                <a:solidFill>
                  <a:srgbClr val="00AE4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ση π</a:t>
            </a:r>
            <a:r>
              <a:rPr sz="2400" spc="-10" dirty="0">
                <a:solidFill>
                  <a:srgbClr val="00AE4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μπ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ού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δ</a:t>
            </a:r>
            <a:r>
              <a:rPr sz="2400" spc="-5" dirty="0">
                <a:solidFill>
                  <a:srgbClr val="00AE4F"/>
                </a:solidFill>
                <a:latin typeface="Calibri"/>
                <a:cs typeface="Calibri"/>
              </a:rPr>
              <a:t>έ</a:t>
            </a:r>
            <a:r>
              <a:rPr sz="2400" spc="-15" dirty="0">
                <a:solidFill>
                  <a:srgbClr val="00AE4F"/>
                </a:solidFill>
                <a:latin typeface="Calibri"/>
                <a:cs typeface="Calibri"/>
              </a:rPr>
              <a:t>κ</a:t>
            </a:r>
            <a:r>
              <a:rPr sz="2400" spc="5" dirty="0">
                <a:solidFill>
                  <a:srgbClr val="00AE4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AE4F"/>
                </a:solidFill>
                <a:latin typeface="Calibri"/>
                <a:cs typeface="Calibri"/>
              </a:rPr>
              <a:t>η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7790" y="6017892"/>
            <a:ext cx="25158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</a:pP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Συ</a:t>
            </a:r>
            <a:r>
              <a:rPr sz="2400" b="1" spc="-5" dirty="0">
                <a:solidFill>
                  <a:srgbClr val="BE4F4C"/>
                </a:solidFill>
                <a:latin typeface="Calibri"/>
                <a:cs typeface="Calibri"/>
              </a:rPr>
              <a:t>γ</a:t>
            </a:r>
            <a:r>
              <a:rPr sz="2400" b="1" spc="-25" dirty="0">
                <a:solidFill>
                  <a:srgbClr val="BE4F4C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ε</a:t>
            </a:r>
            <a:r>
              <a:rPr sz="2400" b="1" spc="-25" dirty="0">
                <a:solidFill>
                  <a:srgbClr val="BE4F4C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ρ</a:t>
            </a:r>
            <a:r>
              <a:rPr sz="2400" b="1" spc="5" dirty="0">
                <a:solidFill>
                  <a:srgbClr val="BE4F4C"/>
                </a:solidFill>
                <a:latin typeface="Calibri"/>
                <a:cs typeface="Calibri"/>
              </a:rPr>
              <a:t>ι</a:t>
            </a: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μ</a:t>
            </a:r>
            <a:r>
              <a:rPr sz="2400" b="1" spc="-10" dirty="0">
                <a:solidFill>
                  <a:srgbClr val="BE4F4C"/>
                </a:solidFill>
                <a:latin typeface="Calibri"/>
                <a:cs typeface="Calibri"/>
              </a:rPr>
              <a:t>έ</a:t>
            </a:r>
            <a:r>
              <a:rPr sz="2400" b="1" spc="-5" dirty="0">
                <a:solidFill>
                  <a:srgbClr val="BE4F4C"/>
                </a:solidFill>
                <a:latin typeface="Calibri"/>
                <a:cs typeface="Calibri"/>
              </a:rPr>
              <a:t>νο </a:t>
            </a: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ύψος</a:t>
            </a:r>
            <a:r>
              <a:rPr sz="2400" b="1" spc="-70" dirty="0">
                <a:solidFill>
                  <a:srgbClr val="BE4F4C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BE4F4C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ερα</a:t>
            </a:r>
            <a:r>
              <a:rPr sz="2400" b="1" spc="5" dirty="0">
                <a:solidFill>
                  <a:srgbClr val="BE4F4C"/>
                </a:solidFill>
                <a:latin typeface="Calibri"/>
                <a:cs typeface="Calibri"/>
              </a:rPr>
              <a:t>ί</a:t>
            </a:r>
            <a:r>
              <a:rPr sz="2400" b="1" spc="-5" dirty="0">
                <a:solidFill>
                  <a:srgbClr val="BE4F4C"/>
                </a:solidFill>
                <a:latin typeface="Calibri"/>
                <a:cs typeface="Calibri"/>
              </a:rPr>
              <a:t>ας </a:t>
            </a:r>
            <a:r>
              <a:rPr sz="2400" b="1" spc="5" dirty="0">
                <a:solidFill>
                  <a:srgbClr val="BE4F4C"/>
                </a:solidFill>
                <a:latin typeface="Calibri"/>
                <a:cs typeface="Calibri"/>
              </a:rPr>
              <a:t>λ</a:t>
            </a:r>
            <a:r>
              <a:rPr sz="2400" b="1" spc="-10" dirty="0">
                <a:solidFill>
                  <a:srgbClr val="BE4F4C"/>
                </a:solidFill>
                <a:latin typeface="Calibri"/>
                <a:cs typeface="Calibri"/>
              </a:rPr>
              <a:t>ή</a:t>
            </a:r>
            <a:r>
              <a:rPr sz="2400" b="1" dirty="0">
                <a:solidFill>
                  <a:srgbClr val="BE4F4C"/>
                </a:solidFill>
                <a:latin typeface="Calibri"/>
                <a:cs typeface="Calibri"/>
              </a:rPr>
              <a:t>ψης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C5FE2100-DADC-4197-BFA6-BC89A690CDA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37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3" name="object 3"/>
          <p:cNvSpPr/>
          <p:nvPr/>
        </p:nvSpPr>
        <p:spPr>
          <a:xfrm>
            <a:off x="5951870" y="5511232"/>
            <a:ext cx="1804668" cy="506660"/>
          </a:xfrm>
          <a:custGeom>
            <a:avLst/>
            <a:gdLst/>
            <a:ahLst/>
            <a:cxnLst/>
            <a:rect l="l" t="t" r="r" b="b"/>
            <a:pathLst>
              <a:path w="1837690" h="948054">
                <a:moveTo>
                  <a:pt x="36228" y="8894"/>
                </a:moveTo>
                <a:lnTo>
                  <a:pt x="27310" y="8894"/>
                </a:lnTo>
                <a:lnTo>
                  <a:pt x="45110" y="37469"/>
                </a:lnTo>
                <a:lnTo>
                  <a:pt x="8900" y="39374"/>
                </a:lnTo>
                <a:lnTo>
                  <a:pt x="66050" y="69854"/>
                </a:lnTo>
                <a:lnTo>
                  <a:pt x="1819290" y="948059"/>
                </a:lnTo>
                <a:lnTo>
                  <a:pt x="1837700" y="911233"/>
                </a:lnTo>
                <a:lnTo>
                  <a:pt x="36228" y="8894"/>
                </a:lnTo>
                <a:close/>
              </a:path>
              <a:path w="1837690" h="948054">
                <a:moveTo>
                  <a:pt x="18440" y="0"/>
                </a:moveTo>
                <a:lnTo>
                  <a:pt x="0" y="36194"/>
                </a:lnTo>
                <a:lnTo>
                  <a:pt x="69860" y="149233"/>
                </a:lnTo>
                <a:lnTo>
                  <a:pt x="74950" y="155579"/>
                </a:lnTo>
                <a:lnTo>
                  <a:pt x="85740" y="159389"/>
                </a:lnTo>
                <a:lnTo>
                  <a:pt x="97170" y="155579"/>
                </a:lnTo>
                <a:lnTo>
                  <a:pt x="104150" y="150494"/>
                </a:lnTo>
                <a:lnTo>
                  <a:pt x="107320" y="139064"/>
                </a:lnTo>
                <a:lnTo>
                  <a:pt x="103510" y="127634"/>
                </a:lnTo>
                <a:lnTo>
                  <a:pt x="66050" y="69854"/>
                </a:lnTo>
                <a:lnTo>
                  <a:pt x="8900" y="39374"/>
                </a:lnTo>
                <a:lnTo>
                  <a:pt x="27310" y="8894"/>
                </a:lnTo>
                <a:lnTo>
                  <a:pt x="36228" y="8894"/>
                </a:lnTo>
                <a:lnTo>
                  <a:pt x="18440" y="0"/>
                </a:lnTo>
                <a:close/>
              </a:path>
            </a:pathLst>
          </a:custGeom>
          <a:solidFill>
            <a:srgbClr val="BE4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Ορθογώνιο 9"/>
          <p:cNvSpPr/>
          <p:nvPr/>
        </p:nvSpPr>
        <p:spPr>
          <a:xfrm>
            <a:off x="2603500" y="332229"/>
            <a:ext cx="7928966" cy="702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03680" algn="r" fontAlgn="base">
              <a:spcBef>
                <a:spcPct val="0"/>
              </a:spcBef>
              <a:spcAft>
                <a:spcPct val="0"/>
              </a:spcAft>
            </a:pPr>
            <a:r>
              <a:rPr lang="el-GR" sz="3967" b="1" spc="-1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Μοντέλο επίπεδης γης (3)</a:t>
            </a:r>
          </a:p>
        </p:txBody>
      </p:sp>
    </p:spTree>
    <p:extLst>
      <p:ext uri="{BB962C8B-B14F-4D97-AF65-F5344CB8AC3E}">
        <p14:creationId xmlns:p14="http://schemas.microsoft.com/office/powerpoint/2010/main" val="429575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918849" y="5053334"/>
            <a:ext cx="200660" cy="158115"/>
          </a:xfrm>
          <a:custGeom>
            <a:avLst/>
            <a:gdLst/>
            <a:ahLst/>
            <a:cxnLst/>
            <a:rect l="l" t="t" r="r" b="b"/>
            <a:pathLst>
              <a:path w="200660" h="158114">
                <a:moveTo>
                  <a:pt x="176509" y="0"/>
                </a:moveTo>
                <a:lnTo>
                  <a:pt x="0" y="8881"/>
                </a:lnTo>
                <a:lnTo>
                  <a:pt x="97139" y="158114"/>
                </a:lnTo>
                <a:lnTo>
                  <a:pt x="27279" y="45076"/>
                </a:lnTo>
                <a:lnTo>
                  <a:pt x="45719" y="8881"/>
                </a:lnTo>
                <a:lnTo>
                  <a:pt x="197479" y="8881"/>
                </a:lnTo>
                <a:lnTo>
                  <a:pt x="188579" y="630"/>
                </a:lnTo>
                <a:lnTo>
                  <a:pt x="176509" y="0"/>
                </a:lnTo>
                <a:close/>
              </a:path>
              <a:path w="200660" h="158114">
                <a:moveTo>
                  <a:pt x="197479" y="8881"/>
                </a:moveTo>
                <a:lnTo>
                  <a:pt x="45719" y="8881"/>
                </a:lnTo>
                <a:lnTo>
                  <a:pt x="114299" y="43171"/>
                </a:lnTo>
                <a:lnTo>
                  <a:pt x="179679" y="39361"/>
                </a:lnTo>
                <a:lnTo>
                  <a:pt x="184769" y="38730"/>
                </a:lnTo>
                <a:lnTo>
                  <a:pt x="196199" y="31110"/>
                </a:lnTo>
                <a:lnTo>
                  <a:pt x="200649" y="17775"/>
                </a:lnTo>
                <a:lnTo>
                  <a:pt x="197479" y="8881"/>
                </a:lnTo>
                <a:close/>
              </a:path>
            </a:pathLst>
          </a:custGeom>
          <a:solidFill>
            <a:srgbClr val="BE4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5029" y="5071110"/>
            <a:ext cx="36830" cy="30480"/>
          </a:xfrm>
          <a:custGeom>
            <a:avLst/>
            <a:gdLst/>
            <a:ahLst/>
            <a:cxnLst/>
            <a:rect l="l" t="t" r="r" b="b"/>
            <a:pathLst>
              <a:path w="36829" h="30479">
                <a:moveTo>
                  <a:pt x="18409" y="0"/>
                </a:moveTo>
                <a:lnTo>
                  <a:pt x="0" y="30479"/>
                </a:lnTo>
                <a:lnTo>
                  <a:pt x="36210" y="28574"/>
                </a:lnTo>
                <a:lnTo>
                  <a:pt x="18409" y="0"/>
                </a:lnTo>
                <a:close/>
              </a:path>
            </a:pathLst>
          </a:custGeom>
          <a:solidFill>
            <a:srgbClr val="BE4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C5FE2100-DADC-4197-BFA6-BC89A690CDA1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38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603500" y="332229"/>
            <a:ext cx="7928966" cy="702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03680" algn="r" fontAlgn="base">
              <a:spcBef>
                <a:spcPct val="0"/>
              </a:spcBef>
              <a:spcAft>
                <a:spcPct val="0"/>
              </a:spcAft>
            </a:pPr>
            <a:r>
              <a:rPr lang="el-GR" sz="3967" b="1" spc="-1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Μοντέλο επίπεδης γης </a:t>
            </a:r>
            <a:r>
              <a:rPr lang="el-GR" sz="3967" b="1" spc="-1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967" b="1" spc="-1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3967" b="1" spc="-1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)</a:t>
            </a:r>
            <a:endParaRPr lang="el-GR" sz="3967" b="1" spc="-1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720850"/>
            <a:ext cx="7467600" cy="5579910"/>
          </a:xfrm>
          <a:prstGeom prst="rect">
            <a:avLst/>
          </a:prstGeom>
        </p:spPr>
      </p:pic>
      <p:sp>
        <p:nvSpPr>
          <p:cNvPr id="12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3437539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pc="-10" dirty="0"/>
              <a:t>Α</a:t>
            </a:r>
            <a:r>
              <a:rPr dirty="0"/>
              <a:t>ν</a:t>
            </a:r>
            <a:r>
              <a:rPr spc="-5" dirty="0"/>
              <a:t>α</a:t>
            </a:r>
            <a:r>
              <a:rPr spc="-35" dirty="0"/>
              <a:t>λ</a:t>
            </a:r>
            <a:r>
              <a:rPr spc="-10" dirty="0"/>
              <a:t>υ</a:t>
            </a:r>
            <a:r>
              <a:rPr spc="-5" dirty="0"/>
              <a:t>τ</a:t>
            </a:r>
            <a:r>
              <a:rPr dirty="0"/>
              <a:t>ι</a:t>
            </a:r>
            <a:r>
              <a:rPr spc="-160" dirty="0"/>
              <a:t>κ</a:t>
            </a:r>
            <a:r>
              <a:rPr dirty="0"/>
              <a:t>ά</a:t>
            </a:r>
            <a:r>
              <a:rPr spc="-85" dirty="0"/>
              <a:t> </a:t>
            </a:r>
            <a:r>
              <a:rPr spc="-25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50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dirty="0"/>
              <a:t>δ</a:t>
            </a:r>
            <a:r>
              <a:rPr spc="5" dirty="0"/>
              <a:t>ι</a:t>
            </a:r>
            <a:r>
              <a:rPr spc="-4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5" dirty="0"/>
              <a:t>σ</a:t>
            </a:r>
            <a:r>
              <a:rPr spc="-15" dirty="0"/>
              <a:t>η</a:t>
            </a:r>
            <a:r>
              <a:rPr dirty="0"/>
              <a:t>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800" y="2023105"/>
            <a:ext cx="906780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1656714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Βασίζονται στην άθροιση των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κύριω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συνιστωσών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ήμ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ατος στο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δέκτη</a:t>
            </a: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656714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Αξιο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ποιούνται βασικές αρχές της γεωμετρικής οπτικής, Φυσικής κτλ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–tracing :</a:t>
            </a:r>
          </a:p>
          <a:p>
            <a:pPr marL="623888" marR="228600" lvl="2" indent="-260350">
              <a:spcBef>
                <a:spcPts val="600"/>
              </a:spcBef>
              <a:buFont typeface="Arial"/>
              <a:buChar char="–"/>
            </a:pP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Χρειάζοντ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αι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πλήρ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ς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πληροφορίες σχετικά με τον πομπό, τον δέκτη και τους σκεδαστές καθώς και τα χαρακτηριστικά των υλικών των σκεδαστών</a:t>
            </a:r>
          </a:p>
          <a:p>
            <a:pPr marL="623888" marR="5080" lvl="2" indent="-260350">
              <a:spcBef>
                <a:spcPts val="600"/>
              </a:spcBef>
              <a:buFont typeface="Arial"/>
              <a:buChar char="–"/>
            </a:pP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σίζετ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αι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είτε σε όλες τις ακτίνες που φθάνουν στον δέκτη, είτε στις πιο σημαντικές (μέχρι 2ης  τάξης)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73CF4367-3EF7-4F4D-801F-8690666763A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39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235785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</a:pPr>
            <a:r>
              <a:rPr sz="4000" spc="-25" dirty="0"/>
              <a:t>Τ</a:t>
            </a:r>
            <a:r>
              <a:rPr sz="4000" spc="-20" dirty="0"/>
              <a:t>εχ</a:t>
            </a:r>
            <a:r>
              <a:rPr sz="4000" spc="-30" dirty="0"/>
              <a:t>ν</a:t>
            </a:r>
            <a:r>
              <a:rPr sz="4000" spc="-10" dirty="0"/>
              <a:t>ι</a:t>
            </a:r>
            <a:r>
              <a:rPr sz="4000" spc="-75" dirty="0"/>
              <a:t>κ</a:t>
            </a:r>
            <a:r>
              <a:rPr sz="4000" spc="-10" dirty="0"/>
              <a:t>έ</a:t>
            </a:r>
            <a:r>
              <a:rPr sz="4000" spc="-20" dirty="0"/>
              <a:t>ς</a:t>
            </a:r>
            <a:r>
              <a:rPr sz="4000" spc="-60" dirty="0"/>
              <a:t> </a:t>
            </a:r>
            <a:r>
              <a:rPr sz="4000" spc="-15" dirty="0"/>
              <a:t>α</a:t>
            </a:r>
            <a:r>
              <a:rPr sz="4000" spc="-40" dirty="0"/>
              <a:t>π</a:t>
            </a:r>
            <a:r>
              <a:rPr sz="4000" spc="-20" dirty="0"/>
              <a:t>ό</a:t>
            </a:r>
            <a:r>
              <a:rPr sz="4000" spc="-30" dirty="0"/>
              <a:t>δ</a:t>
            </a:r>
            <a:r>
              <a:rPr sz="4000" spc="-20" dirty="0"/>
              <a:t>ο</a:t>
            </a:r>
            <a:r>
              <a:rPr sz="4000" spc="-30" dirty="0"/>
              <a:t>σ</a:t>
            </a:r>
            <a:r>
              <a:rPr sz="4000" spc="-20" dirty="0"/>
              <a:t>ης</a:t>
            </a:r>
            <a:r>
              <a:rPr sz="4000" spc="-5" dirty="0"/>
              <a:t> </a:t>
            </a:r>
            <a:r>
              <a:rPr sz="4000" spc="-20" dirty="0"/>
              <a:t>φ</a:t>
            </a:r>
            <a:r>
              <a:rPr sz="4000" spc="-45" dirty="0"/>
              <a:t>υ</a:t>
            </a:r>
            <a:r>
              <a:rPr sz="4000" spc="-15" dirty="0"/>
              <a:t>σ</a:t>
            </a:r>
            <a:r>
              <a:rPr sz="4000" spc="-10" dirty="0"/>
              <a:t>ι</a:t>
            </a:r>
            <a:r>
              <a:rPr sz="4000" spc="-125" dirty="0"/>
              <a:t>κ</a:t>
            </a:r>
            <a:r>
              <a:rPr sz="4000" spc="-55" dirty="0"/>
              <a:t>ώ</a:t>
            </a:r>
            <a:r>
              <a:rPr sz="4000" spc="-20" dirty="0"/>
              <a:t>ν</a:t>
            </a:r>
            <a:r>
              <a:rPr sz="4000" spc="-10" dirty="0"/>
              <a:t> </a:t>
            </a:r>
            <a:r>
              <a:rPr sz="4000" spc="-25" dirty="0"/>
              <a:t>δι</a:t>
            </a:r>
            <a:r>
              <a:rPr sz="4000" spc="-15" dirty="0"/>
              <a:t>α</a:t>
            </a:r>
            <a:r>
              <a:rPr sz="4000" spc="-165" dirty="0"/>
              <a:t>ύ</a:t>
            </a:r>
            <a:r>
              <a:rPr sz="4000" spc="-85" dirty="0"/>
              <a:t>λ</a:t>
            </a:r>
            <a:r>
              <a:rPr sz="4000" spc="-65" dirty="0"/>
              <a:t>ω</a:t>
            </a:r>
            <a:r>
              <a:rPr sz="4000" spc="-20" dirty="0"/>
              <a:t>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0473" y="2254250"/>
            <a:ext cx="9525000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461009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Τεχνικές πολλαπλής πρόσβασης : αποδίδουν αποκλειστικούς διαύλους</a:t>
            </a:r>
          </a:p>
          <a:p>
            <a:pPr marL="356870" marR="12890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Τεχνικές τυχαίας πρόσβασης : τυχαία απόδοση διαύλων (δεν εξασφαλίζεται η πρόσβαση)</a:t>
            </a: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Υβριδικές</a:t>
            </a:r>
          </a:p>
          <a:p>
            <a:pPr>
              <a:spcBef>
                <a:spcPts val="600"/>
              </a:spcBef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8" marR="993775" indent="11113">
              <a:spcBef>
                <a:spcPts val="600"/>
              </a:spcBef>
            </a:pPr>
            <a:r>
              <a:rPr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επιλογή των τεχνικών καθορίζεται από τα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επιμέρους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χαρακτηριστικά της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τηλεπικοινωνιακής κίνησης και τη συμβατότητα με τα άλλα δίκτυα</a:t>
            </a: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FF96EE79-644D-4244-8A43-CE5B661BF747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8080">
              <a:lnSpc>
                <a:spcPct val="100000"/>
              </a:lnSpc>
            </a:pPr>
            <a:r>
              <a:rPr spc="-5" dirty="0"/>
              <a:t>Ε</a:t>
            </a:r>
            <a:r>
              <a:rPr dirty="0"/>
              <a:t>μπ</a:t>
            </a:r>
            <a:r>
              <a:rPr spc="-15" dirty="0"/>
              <a:t>ε</a:t>
            </a:r>
            <a:r>
              <a:rPr dirty="0"/>
              <a:t>ιρι</a:t>
            </a:r>
            <a:r>
              <a:rPr spc="-160" dirty="0"/>
              <a:t>κ</a:t>
            </a:r>
            <a:r>
              <a:rPr dirty="0"/>
              <a:t>ά</a:t>
            </a:r>
            <a:r>
              <a:rPr spc="-90" dirty="0"/>
              <a:t> </a:t>
            </a:r>
            <a:r>
              <a:rPr spc="-25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50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dirty="0"/>
              <a:t>δ</a:t>
            </a:r>
            <a:r>
              <a:rPr spc="5" dirty="0"/>
              <a:t>ι</a:t>
            </a:r>
            <a:r>
              <a:rPr spc="-40" dirty="0"/>
              <a:t>ά</a:t>
            </a:r>
            <a:r>
              <a:rPr dirty="0"/>
              <a:t>δ</a:t>
            </a:r>
            <a:r>
              <a:rPr spc="15" dirty="0"/>
              <a:t>ο</a:t>
            </a:r>
            <a:r>
              <a:rPr spc="-5" dirty="0"/>
              <a:t>σ</a:t>
            </a:r>
            <a:r>
              <a:rPr spc="-15" dirty="0"/>
              <a:t>η</a:t>
            </a:r>
            <a:r>
              <a:rPr dirty="0"/>
              <a:t>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791" y="1949450"/>
            <a:ext cx="9982200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σικές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ράμετροι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Συχνότητα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Περιβάλλον διάδοσης (αστικό, ήμι-αστικό, αγροτικό)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Απόσταση πομπού-δέκτη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Ύψη κεραίας εκπομπής και λήψης</a:t>
            </a:r>
          </a:p>
          <a:p>
            <a:pPr marL="756285" marR="720090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Μορφολογία περιβάλλοντος διάδοσης(ύψη κτιρίων, θέσεις δρόμων, παρουσία δένδρων κτλ)</a:t>
            </a:r>
          </a:p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Ο υπολογισμός της μέσης λαμβανόμενης ισχύος ή της απώλειας διάδοσης γίνεται με βάση τις τιμές της μέσης λαμβανόμενης ισχύος ή της απώλειας διάδοσης σε μία συγκεκριμένη απόσταση αναφοράς πομπού – δέκτη d</a:t>
            </a:r>
            <a:r>
              <a:rPr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(Η d</a:t>
            </a:r>
            <a:r>
              <a:rPr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πρέπει να είναι σχετικά μικρή αλλά να ανήκει στο μακρινό πεδίο)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6B8FB3EB-492D-4C5E-B65C-892D9E741FA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40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761943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40" y="3163832"/>
            <a:ext cx="4441556" cy="27185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70300" y="514472"/>
            <a:ext cx="723633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4400" spc="-100" dirty="0" smtClean="0">
                <a:latin typeface="Calibri"/>
                <a:cs typeface="Calibri"/>
              </a:rPr>
              <a:t>Μοντέλο ελεύθερου χώρου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507" y="6409038"/>
            <a:ext cx="89223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69445"/>
                </a:solidFill>
                <a:latin typeface="Calibri"/>
                <a:cs typeface="Calibri"/>
              </a:rPr>
              <a:t>Π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α</a:t>
            </a:r>
            <a:r>
              <a:rPr sz="2000" b="1" spc="5" dirty="0">
                <a:solidFill>
                  <a:srgbClr val="F69445"/>
                </a:solidFill>
                <a:latin typeface="Calibri"/>
                <a:cs typeface="Calibri"/>
              </a:rPr>
              <a:t>ρ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ο</a:t>
            </a:r>
            <a:r>
              <a:rPr sz="2000" b="1" spc="15" dirty="0">
                <a:solidFill>
                  <a:srgbClr val="F69445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σ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ιά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ζο</a:t>
            </a:r>
            <a:r>
              <a:rPr sz="2000" b="1" spc="15" dirty="0">
                <a:solidFill>
                  <a:srgbClr val="F69445"/>
                </a:solidFill>
                <a:latin typeface="Calibri"/>
                <a:cs typeface="Calibri"/>
              </a:rPr>
              <a:t>ν</a:t>
            </a:r>
            <a:r>
              <a:rPr sz="2000" b="1" spc="-20" dirty="0">
                <a:solidFill>
                  <a:srgbClr val="F69445"/>
                </a:solidFill>
                <a:latin typeface="Calibri"/>
                <a:cs typeface="Calibri"/>
              </a:rPr>
              <a:t>τ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αι</a:t>
            </a:r>
            <a:r>
              <a:rPr sz="2000" b="1" spc="-114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F69445"/>
                </a:solidFill>
                <a:latin typeface="Calibri"/>
                <a:cs typeface="Calibri"/>
              </a:rPr>
              <a:t>σ</a:t>
            </a:r>
            <a:r>
              <a:rPr sz="2000" b="1" spc="-40" dirty="0">
                <a:solidFill>
                  <a:srgbClr val="F69445"/>
                </a:solidFill>
                <a:latin typeface="Calibri"/>
                <a:cs typeface="Calibri"/>
              </a:rPr>
              <a:t>χ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ε</a:t>
            </a:r>
            <a:r>
              <a:rPr sz="2000" b="1" spc="15" dirty="0">
                <a:solidFill>
                  <a:srgbClr val="F69445"/>
                </a:solidFill>
                <a:latin typeface="Calibri"/>
                <a:cs typeface="Calibri"/>
              </a:rPr>
              <a:t>τ</a:t>
            </a:r>
            <a:r>
              <a:rPr sz="2000" b="1" spc="5" dirty="0">
                <a:solidFill>
                  <a:srgbClr val="F69445"/>
                </a:solidFill>
                <a:latin typeface="Calibri"/>
                <a:cs typeface="Calibri"/>
              </a:rPr>
              <a:t>ι</a:t>
            </a:r>
            <a:r>
              <a:rPr sz="2000" b="1" spc="-75" dirty="0">
                <a:solidFill>
                  <a:srgbClr val="F69445"/>
                </a:solidFill>
                <a:latin typeface="Calibri"/>
                <a:cs typeface="Calibri"/>
              </a:rPr>
              <a:t>κ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ά</a:t>
            </a:r>
            <a:r>
              <a:rPr sz="2000" b="1" spc="-45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69445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γά</a:t>
            </a:r>
            <a:r>
              <a:rPr sz="2000" b="1" spc="-15" dirty="0">
                <a:solidFill>
                  <a:srgbClr val="F69445"/>
                </a:solidFill>
                <a:latin typeface="Calibri"/>
                <a:cs typeface="Calibri"/>
              </a:rPr>
              <a:t>λ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ς</a:t>
            </a:r>
            <a:r>
              <a:rPr sz="2000" b="1" spc="-35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π</a:t>
            </a:r>
            <a:r>
              <a:rPr sz="2000" b="1" spc="10" dirty="0">
                <a:solidFill>
                  <a:srgbClr val="F69445"/>
                </a:solidFill>
                <a:latin typeface="Calibri"/>
                <a:cs typeface="Calibri"/>
              </a:rPr>
              <a:t>ο</a:t>
            </a:r>
            <a:r>
              <a:rPr sz="2000" b="1" spc="-5" dirty="0">
                <a:solidFill>
                  <a:srgbClr val="F69445"/>
                </a:solidFill>
                <a:latin typeface="Calibri"/>
                <a:cs typeface="Calibri"/>
              </a:rPr>
              <a:t>κ</a:t>
            </a:r>
            <a:r>
              <a:rPr sz="2000" b="1" spc="-40" dirty="0">
                <a:solidFill>
                  <a:srgbClr val="F69445"/>
                </a:solidFill>
                <a:latin typeface="Calibri"/>
                <a:cs typeface="Calibri"/>
              </a:rPr>
              <a:t>λ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ίσ</a:t>
            </a:r>
            <a:r>
              <a:rPr sz="2000" b="1" spc="-20" dirty="0">
                <a:solidFill>
                  <a:srgbClr val="F69445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ις</a:t>
            </a:r>
            <a:r>
              <a:rPr sz="2000" b="1" spc="-35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σε</a:t>
            </a:r>
            <a:r>
              <a:rPr sz="2000" b="1" spc="-30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π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ρ</a:t>
            </a:r>
            <a:r>
              <a:rPr sz="2000" b="1" spc="5" dirty="0">
                <a:solidFill>
                  <a:srgbClr val="F69445"/>
                </a:solidFill>
                <a:latin typeface="Calibri"/>
                <a:cs typeface="Calibri"/>
              </a:rPr>
              <a:t>α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γ</a:t>
            </a:r>
            <a:r>
              <a:rPr sz="2000" b="1" spc="-5" dirty="0">
                <a:solidFill>
                  <a:srgbClr val="F69445"/>
                </a:solidFill>
                <a:latin typeface="Calibri"/>
                <a:cs typeface="Calibri"/>
              </a:rPr>
              <a:t>μ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α</a:t>
            </a:r>
            <a:r>
              <a:rPr sz="2000" b="1" spc="15" dirty="0">
                <a:solidFill>
                  <a:srgbClr val="F69445"/>
                </a:solidFill>
                <a:latin typeface="Calibri"/>
                <a:cs typeface="Calibri"/>
              </a:rPr>
              <a:t>τ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ι</a:t>
            </a:r>
            <a:r>
              <a:rPr sz="2000" b="1" spc="-30" dirty="0">
                <a:solidFill>
                  <a:srgbClr val="F69445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έ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ς</a:t>
            </a:r>
            <a:r>
              <a:rPr sz="2000" b="1" spc="-95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σ</a:t>
            </a:r>
            <a:r>
              <a:rPr sz="2000" b="1" spc="5" dirty="0">
                <a:solidFill>
                  <a:srgbClr val="F69445"/>
                </a:solidFill>
                <a:latin typeface="Calibri"/>
                <a:cs typeface="Calibri"/>
              </a:rPr>
              <a:t>υ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ν</a:t>
            </a:r>
            <a:r>
              <a:rPr sz="2000" b="1" spc="-15" dirty="0">
                <a:solidFill>
                  <a:srgbClr val="F69445"/>
                </a:solidFill>
                <a:latin typeface="Calibri"/>
                <a:cs typeface="Calibri"/>
              </a:rPr>
              <a:t>θ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ή</a:t>
            </a:r>
            <a:r>
              <a:rPr sz="2000" b="1" spc="-30" dirty="0">
                <a:solidFill>
                  <a:srgbClr val="F69445"/>
                </a:solidFill>
                <a:latin typeface="Calibri"/>
                <a:cs typeface="Calibri"/>
              </a:rPr>
              <a:t>κ</a:t>
            </a:r>
            <a:r>
              <a:rPr sz="2000" b="1" spc="-10" dirty="0">
                <a:solidFill>
                  <a:srgbClr val="F69445"/>
                </a:solidFill>
                <a:latin typeface="Calibri"/>
                <a:cs typeface="Calibri"/>
              </a:rPr>
              <a:t>ε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ς</a:t>
            </a:r>
            <a:r>
              <a:rPr sz="2000" b="1" spc="-60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69445"/>
                </a:solidFill>
                <a:latin typeface="Calibri"/>
                <a:cs typeface="Calibri"/>
              </a:rPr>
              <a:t>δ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ι</a:t>
            </a:r>
            <a:r>
              <a:rPr sz="2000" b="1" spc="-35" dirty="0">
                <a:solidFill>
                  <a:srgbClr val="F69445"/>
                </a:solidFill>
                <a:latin typeface="Calibri"/>
                <a:cs typeface="Calibri"/>
              </a:rPr>
              <a:t>ά</a:t>
            </a:r>
            <a:r>
              <a:rPr sz="2000" b="1" spc="-5" dirty="0">
                <a:solidFill>
                  <a:srgbClr val="F69445"/>
                </a:solidFill>
                <a:latin typeface="Calibri"/>
                <a:cs typeface="Calibri"/>
              </a:rPr>
              <a:t>δ</a:t>
            </a:r>
            <a:r>
              <a:rPr sz="2000" b="1" dirty="0">
                <a:solidFill>
                  <a:srgbClr val="F69445"/>
                </a:solidFill>
                <a:latin typeface="Calibri"/>
                <a:cs typeface="Calibri"/>
              </a:rPr>
              <a:t>οσης</a:t>
            </a:r>
            <a:r>
              <a:rPr sz="2000" b="1" spc="-60" dirty="0">
                <a:solidFill>
                  <a:srgbClr val="F6944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69445"/>
                </a:solidFill>
                <a:latin typeface="Calibri"/>
                <a:cs typeface="Calibri"/>
              </a:rPr>
              <a:t>!!!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9135E207-A7E1-4017-8CD4-A5E75C29FDD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41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" y="1931401"/>
            <a:ext cx="4256215" cy="1274018"/>
          </a:xfrm>
          <a:prstGeom prst="rect">
            <a:avLst/>
          </a:prstGeom>
        </p:spPr>
      </p:pic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09381"/>
              </p:ext>
            </p:extLst>
          </p:nvPr>
        </p:nvGraphicFramePr>
        <p:xfrm>
          <a:off x="6424485" y="1921132"/>
          <a:ext cx="36417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6" imgW="1333440" imgH="469800" progId="Equation.DSMT4">
                  <p:embed/>
                </p:oleObj>
              </mc:Choice>
              <mc:Fallback>
                <p:oleObj name="Equation" r:id="rId6" imgW="1333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4485" y="1921132"/>
                        <a:ext cx="3641725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Δεξιό βέλος 8"/>
          <p:cNvSpPr/>
          <p:nvPr/>
        </p:nvSpPr>
        <p:spPr>
          <a:xfrm>
            <a:off x="5041900" y="2301860"/>
            <a:ext cx="1219200" cy="57239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554690"/>
              </p:ext>
            </p:extLst>
          </p:nvPr>
        </p:nvGraphicFramePr>
        <p:xfrm>
          <a:off x="366283" y="4355460"/>
          <a:ext cx="5666217" cy="126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8" imgW="2286000" imgH="507960" progId="Equation.DSMT4">
                  <p:embed/>
                </p:oleObj>
              </mc:Choice>
              <mc:Fallback>
                <p:oleObj name="Equation" r:id="rId8" imgW="2286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283" y="4355460"/>
                        <a:ext cx="5666217" cy="126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3700" y="3541572"/>
            <a:ext cx="334645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spcAft>
                <a:spcPts val="600"/>
              </a:spcAft>
              <a:tabLst>
                <a:tab pos="354330" algn="l"/>
              </a:tabLst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6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σημείο αναφοράς</a:t>
            </a:r>
            <a:endParaRPr lang="el-GR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28282"/>
              </p:ext>
            </p:extLst>
          </p:nvPr>
        </p:nvGraphicFramePr>
        <p:xfrm>
          <a:off x="3594100" y="3150522"/>
          <a:ext cx="2354804" cy="108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10" imgW="914400" imgH="419040" progId="Equation.DSMT4">
                  <p:embed/>
                </p:oleObj>
              </mc:Choice>
              <mc:Fallback>
                <p:oleObj name="Equation" r:id="rId10" imgW="914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4100" y="3150522"/>
                        <a:ext cx="2354804" cy="1080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994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31900" y="1887984"/>
            <a:ext cx="7828915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spc="-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spc="3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έλ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spc="15" dirty="0">
                <a:latin typeface="Calibri" panose="020F0502020204030204" pitchFamily="34" charset="0"/>
                <a:cs typeface="Calibri" panose="020F0502020204030204" pitchFamily="34" charset="0"/>
              </a:rPr>
              <a:t>πλ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spc="1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sz="2600" spc="-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sz="2600" spc="3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τε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spc="3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sz="2600" spc="15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spc="1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6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solidFill>
                  <a:srgbClr val="F694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marR="6546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sz="26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ια</a:t>
            </a:r>
            <a:r>
              <a:rPr sz="2600" b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υπι</a:t>
            </a:r>
            <a:r>
              <a:rPr sz="26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sz="2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b="1" spc="1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sz="26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sz="2600" b="1" spc="5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sz="2600" b="1" spc="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ον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υψ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26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6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sz="26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sz="26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ιβ</a:t>
            </a:r>
            <a:r>
              <a:rPr sz="2600" b="1" spc="5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sz="2600" b="1" spc="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6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sz="2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26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26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υψ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0FF8F101-01F4-4A6A-A1A8-60D14AE386A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42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38950"/>
              </p:ext>
            </p:extLst>
          </p:nvPr>
        </p:nvGraphicFramePr>
        <p:xfrm>
          <a:off x="2070100" y="5489575"/>
          <a:ext cx="60436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4" imgW="2438280" imgH="507960" progId="Equation.DSMT4">
                  <p:embed/>
                </p:oleObj>
              </mc:Choice>
              <mc:Fallback>
                <p:oleObj name="Equation" r:id="rId4" imgW="2438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0100" y="5489575"/>
                        <a:ext cx="6043612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72898"/>
              </p:ext>
            </p:extLst>
          </p:nvPr>
        </p:nvGraphicFramePr>
        <p:xfrm>
          <a:off x="2042683" y="4288407"/>
          <a:ext cx="5666217" cy="126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6" imgW="2286000" imgH="507960" progId="Equation.DSMT4">
                  <p:embed/>
                </p:oleObj>
              </mc:Choice>
              <mc:Fallback>
                <p:oleObj name="Equation" r:id="rId6" imgW="2286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2683" y="4288407"/>
                        <a:ext cx="5666217" cy="126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2147964" y="415423"/>
            <a:ext cx="8335654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0">
              <a:lnSpc>
                <a:spcPct val="100000"/>
              </a:lnSpc>
            </a:pPr>
            <a:r>
              <a:rPr spc="-5" dirty="0"/>
              <a:t>Ε</a:t>
            </a:r>
            <a:r>
              <a:rPr spc="-60" dirty="0"/>
              <a:t>κ</a:t>
            </a:r>
            <a:r>
              <a:rPr spc="-5" dirty="0"/>
              <a:t>θ</a:t>
            </a:r>
            <a:r>
              <a:rPr spc="-20" dirty="0"/>
              <a:t>ε</a:t>
            </a:r>
            <a:r>
              <a:rPr spc="-5" dirty="0"/>
              <a:t>τ</a:t>
            </a:r>
            <a:r>
              <a:rPr spc="-10" dirty="0"/>
              <a:t>ι</a:t>
            </a:r>
            <a:r>
              <a:rPr spc="-160" dirty="0"/>
              <a:t>κ</a:t>
            </a:r>
            <a:r>
              <a:rPr dirty="0"/>
              <a:t>ό</a:t>
            </a:r>
            <a:r>
              <a:rPr spc="-30" dirty="0"/>
              <a:t> </a:t>
            </a:r>
            <a:r>
              <a:rPr spc="-15" dirty="0"/>
              <a:t>μ</a:t>
            </a:r>
            <a:r>
              <a:rPr spc="5" dirty="0"/>
              <a:t>ο</a:t>
            </a:r>
            <a:r>
              <a:rPr spc="10" dirty="0"/>
              <a:t>ν</a:t>
            </a:r>
            <a:r>
              <a:rPr spc="-5" dirty="0"/>
              <a:t>τ</a:t>
            </a:r>
            <a:r>
              <a:rPr spc="-2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80" dirty="0"/>
              <a:t> </a:t>
            </a:r>
            <a:r>
              <a:rPr spc="-15" dirty="0" err="1"/>
              <a:t>δ</a:t>
            </a:r>
            <a:r>
              <a:rPr spc="5" dirty="0" err="1"/>
              <a:t>ι</a:t>
            </a:r>
            <a:r>
              <a:rPr spc="-40" dirty="0" err="1"/>
              <a:t>ά</a:t>
            </a:r>
            <a:r>
              <a:rPr dirty="0" err="1"/>
              <a:t>δ</a:t>
            </a:r>
            <a:r>
              <a:rPr spc="15" dirty="0" err="1"/>
              <a:t>ο</a:t>
            </a:r>
            <a:r>
              <a:rPr spc="-15" dirty="0" err="1"/>
              <a:t>σ</a:t>
            </a:r>
            <a:r>
              <a:rPr dirty="0" err="1"/>
              <a:t>ης</a:t>
            </a:r>
            <a:r>
              <a:rPr spc="-95" dirty="0"/>
              <a:t> </a:t>
            </a:r>
            <a:r>
              <a:rPr spc="-20" dirty="0" smtClean="0">
                <a:latin typeface="Calibri"/>
                <a:cs typeface="Calibri"/>
              </a:rPr>
              <a:t>(</a:t>
            </a:r>
            <a:r>
              <a:rPr lang="en-US" spc="-5" dirty="0" smtClean="0">
                <a:latin typeface="Calibri"/>
                <a:cs typeface="Calibri"/>
              </a:rPr>
              <a:t>1</a:t>
            </a:r>
            <a:r>
              <a:rPr dirty="0" smtClean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637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64" y="382113"/>
            <a:ext cx="833565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0">
              <a:lnSpc>
                <a:spcPct val="100000"/>
              </a:lnSpc>
            </a:pPr>
            <a:r>
              <a:rPr b="1" spc="-5" dirty="0"/>
              <a:t>Ε</a:t>
            </a:r>
            <a:r>
              <a:rPr b="1" spc="-60" dirty="0"/>
              <a:t>κ</a:t>
            </a:r>
            <a:r>
              <a:rPr b="1" spc="-5" dirty="0"/>
              <a:t>θ</a:t>
            </a:r>
            <a:r>
              <a:rPr b="1" spc="-20" dirty="0"/>
              <a:t>ε</a:t>
            </a:r>
            <a:r>
              <a:rPr b="1" spc="-5" dirty="0"/>
              <a:t>τ</a:t>
            </a:r>
            <a:r>
              <a:rPr b="1" spc="-10" dirty="0"/>
              <a:t>ι</a:t>
            </a:r>
            <a:r>
              <a:rPr b="1" spc="-160" dirty="0"/>
              <a:t>κ</a:t>
            </a:r>
            <a:r>
              <a:rPr b="1" dirty="0"/>
              <a:t>ό</a:t>
            </a:r>
            <a:r>
              <a:rPr b="1" spc="-30" dirty="0"/>
              <a:t> </a:t>
            </a:r>
            <a:r>
              <a:rPr b="1" spc="-15" dirty="0"/>
              <a:t>μ</a:t>
            </a:r>
            <a:r>
              <a:rPr b="1" spc="5" dirty="0"/>
              <a:t>ο</a:t>
            </a:r>
            <a:r>
              <a:rPr b="1" spc="10" dirty="0"/>
              <a:t>ν</a:t>
            </a:r>
            <a:r>
              <a:rPr b="1" spc="-5" dirty="0"/>
              <a:t>τ</a:t>
            </a:r>
            <a:r>
              <a:rPr b="1" spc="-20" dirty="0"/>
              <a:t>έ</a:t>
            </a:r>
            <a:r>
              <a:rPr b="1" spc="-35" dirty="0"/>
              <a:t>λ</a:t>
            </a:r>
            <a:r>
              <a:rPr b="1" dirty="0"/>
              <a:t>ο</a:t>
            </a:r>
            <a:r>
              <a:rPr b="1" spc="-80" dirty="0"/>
              <a:t> </a:t>
            </a:r>
            <a:r>
              <a:rPr b="1" spc="-15" dirty="0"/>
              <a:t>δ</a:t>
            </a:r>
            <a:r>
              <a:rPr b="1" spc="5" dirty="0"/>
              <a:t>ι</a:t>
            </a:r>
            <a:r>
              <a:rPr b="1" spc="-40" dirty="0"/>
              <a:t>ά</a:t>
            </a:r>
            <a:r>
              <a:rPr b="1" dirty="0"/>
              <a:t>δ</a:t>
            </a:r>
            <a:r>
              <a:rPr b="1" spc="15" dirty="0"/>
              <a:t>ο</a:t>
            </a:r>
            <a:r>
              <a:rPr b="1" spc="-15" dirty="0"/>
              <a:t>σ</a:t>
            </a:r>
            <a:r>
              <a:rPr b="1" dirty="0"/>
              <a:t>ης</a:t>
            </a:r>
            <a:r>
              <a:rPr b="1" spc="-95" dirty="0"/>
              <a:t> </a:t>
            </a:r>
            <a:r>
              <a:rPr b="1" spc="-20" dirty="0"/>
              <a:t>(</a:t>
            </a:r>
            <a:r>
              <a:rPr b="1" spc="-5" dirty="0"/>
              <a:t>2</a:t>
            </a:r>
            <a:r>
              <a:rPr b="1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963420" y="2406650"/>
            <a:ext cx="6766559" cy="378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A590AC94-CD38-4DCB-8209-F68FA2178B66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43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62335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5245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90" dirty="0"/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7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u</a:t>
            </a:r>
            <a:r>
              <a:rPr spc="-12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H</a:t>
            </a:r>
            <a:r>
              <a:rPr spc="-35" dirty="0">
                <a:latin typeface="Calibri"/>
                <a:cs typeface="Calibri"/>
              </a:rPr>
              <a:t>a</a:t>
            </a:r>
            <a:r>
              <a:rPr spc="-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9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(</a:t>
            </a:r>
            <a:r>
              <a:rPr spc="-5" dirty="0">
                <a:latin typeface="Calibri"/>
                <a:cs typeface="Calibri"/>
              </a:rPr>
              <a:t>1</a:t>
            </a:r>
            <a:r>
              <a:rPr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900" y="1970812"/>
            <a:ext cx="9067800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 Okumura βασίστηκε σε εκτεταμένες μετρήσεις που πραγματοποιήθηκαν στο Τόκιο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συχνότητες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: 150 MHz, 450 MHz και 900 MHz</a:t>
            </a:r>
          </a:p>
          <a:p>
            <a:pPr marL="356870" marR="905510" indent="-344170"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Ο Hata καθιέρωσε παρα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μετρικές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εξισώσεις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σιζόμενος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στον Okumura</a:t>
            </a: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Το μοντέλο αξιοποιείται σε περιπτώσεις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όπου: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505" algn="l"/>
              </a:tabLst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150 &lt; f</a:t>
            </a:r>
            <a:r>
              <a:rPr lang="en-US" sz="2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1500MHz</a:t>
            </a:r>
          </a:p>
          <a:p>
            <a:pPr marL="469900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505" algn="l"/>
              </a:tabLst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&lt;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200m</a:t>
            </a:r>
          </a:p>
          <a:p>
            <a:pPr marL="469900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505" algn="l"/>
              </a:tabLst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 &lt;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 10m</a:t>
            </a:r>
          </a:p>
          <a:p>
            <a:pPr marL="469900" indent="-4572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505" algn="l"/>
              </a:tabLst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 &lt; d &lt; 20km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63672832-84F4-4DF3-B057-68477EFB00A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44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118100" y="469265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7575">
              <a:lnSpc>
                <a:spcPct val="100000"/>
              </a:lnSpc>
              <a:spcBef>
                <a:spcPts val="600"/>
              </a:spcBef>
            </a:pPr>
            <a:r>
              <a:rPr lang="el-GR" sz="24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</a:t>
            </a:r>
            <a:r>
              <a:rPr lang="el-GR" sz="2400" b="1" spc="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ία απ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spc="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400" b="1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ια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5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b="1" spc="-2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spc="-4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spc="-1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2400" b="1" spc="-2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spc="-65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spc="-2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υψ</a:t>
            </a:r>
            <a:r>
              <a:rPr lang="el-GR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spc="-2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spc="-15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2400" b="1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spc="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lang="el-GR" sz="2400" b="1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2400" b="1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2400" b="1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lang="el-GR" sz="2400" b="1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67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5245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90" dirty="0"/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7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u</a:t>
            </a:r>
            <a:r>
              <a:rPr spc="-12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H</a:t>
            </a:r>
            <a:r>
              <a:rPr spc="-35" dirty="0">
                <a:latin typeface="Calibri"/>
                <a:cs typeface="Calibri"/>
              </a:rPr>
              <a:t>a</a:t>
            </a:r>
            <a:r>
              <a:rPr spc="-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9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(</a:t>
            </a:r>
            <a:r>
              <a:rPr spc="-5" dirty="0">
                <a:latin typeface="Calibri"/>
                <a:cs typeface="Calibri"/>
              </a:rPr>
              <a:t>2</a:t>
            </a:r>
            <a:r>
              <a:rPr dirty="0">
                <a:latin typeface="Calibri"/>
                <a:cs typeface="Calibri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2024121"/>
            <a:ext cx="8534399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το </a:t>
            </a:r>
            <a:r>
              <a:rPr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περιπτώσεων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Για αστικό περιβάλλον : PL(dB) = A + B* log</a:t>
            </a:r>
            <a:r>
              <a:rPr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</a:p>
          <a:p>
            <a:pPr marR="5080">
              <a:spcBef>
                <a:spcPts val="6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Για προαστιακό περιβάλλον : PL(dB) = A + B* log</a:t>
            </a:r>
            <a:r>
              <a:rPr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(d) – C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>
              <a:spcBef>
                <a:spcPts val="600"/>
              </a:spcBef>
            </a:pP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αγροτικό περιβάλλον : PL(dB) = A + B* log</a:t>
            </a:r>
            <a:r>
              <a:rPr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(d) – D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>
              <a:spcBef>
                <a:spcPts val="600"/>
              </a:spcBef>
            </a:pP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όπ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6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 = 69.55 +26.16*log</a:t>
            </a:r>
            <a:r>
              <a:rPr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(f</a:t>
            </a:r>
            <a:r>
              <a:rPr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) – 13.82* log</a:t>
            </a:r>
            <a:r>
              <a:rPr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(h</a:t>
            </a:r>
            <a:r>
              <a:rPr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) – a(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 = 44.9 – 6.55*log</a:t>
            </a:r>
            <a:r>
              <a:rPr lang="en-US" sz="2400" baseline="-22569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 = 2*[log</a:t>
            </a:r>
            <a:r>
              <a:rPr lang="en-US"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/28)]</a:t>
            </a:r>
            <a:r>
              <a:rPr lang="en-US" sz="2400" baseline="2604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+ 5.4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 = 4.78*(log</a:t>
            </a:r>
            <a:r>
              <a:rPr lang="en-US"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r>
              <a:rPr lang="en-US" sz="2400" baseline="24305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18.33*log</a:t>
            </a:r>
            <a:r>
              <a:rPr lang="en-US" sz="2400" baseline="-2430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+ 40.94</a:t>
            </a:r>
          </a:p>
          <a:p>
            <a:pPr>
              <a:spcBef>
                <a:spcPts val="60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5345" y="3168650"/>
            <a:ext cx="187365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Ύψη κεραιών σε μέτρα, απόσταση πομπού-δέκτη d σε Km και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/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συχνότητα fc </a:t>
            </a:r>
            <a:r>
              <a:rPr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MHz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C1C85498-5A12-462E-8E0A-9F77CDFDC97D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45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490661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5245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90" dirty="0"/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7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u</a:t>
            </a:r>
            <a:r>
              <a:rPr spc="-12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H</a:t>
            </a:r>
            <a:r>
              <a:rPr spc="-35" dirty="0">
                <a:latin typeface="Calibri"/>
                <a:cs typeface="Calibri"/>
              </a:rPr>
              <a:t>a</a:t>
            </a:r>
            <a:r>
              <a:rPr spc="-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9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alibri"/>
                <a:cs typeface="Calibri"/>
              </a:rPr>
              <a:t>(</a:t>
            </a:r>
            <a:r>
              <a:rPr spc="-5" dirty="0">
                <a:latin typeface="Calibri"/>
                <a:cs typeface="Calibri"/>
              </a:rPr>
              <a:t>3</a:t>
            </a:r>
            <a:r>
              <a:rPr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900" y="1807713"/>
            <a:ext cx="9296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Ο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π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10" dirty="0" err="1">
                <a:latin typeface="Calibri"/>
                <a:cs typeface="Calibri"/>
              </a:rPr>
              <a:t>ρ</a:t>
            </a:r>
            <a:r>
              <a:rPr sz="2400" spc="-5" dirty="0" err="1">
                <a:latin typeface="Calibri"/>
                <a:cs typeface="Calibri"/>
              </a:rPr>
              <a:t>ά</a:t>
            </a:r>
            <a:r>
              <a:rPr sz="2400" spc="20" dirty="0" err="1">
                <a:latin typeface="Calibri"/>
                <a:cs typeface="Calibri"/>
              </a:rPr>
              <a:t>γ</a:t>
            </a:r>
            <a:r>
              <a:rPr sz="2400" spc="-5" dirty="0" err="1">
                <a:latin typeface="Calibri"/>
                <a:cs typeface="Calibri"/>
              </a:rPr>
              <a:t>ο</a:t>
            </a:r>
            <a:r>
              <a:rPr sz="2400" spc="35" dirty="0" err="1">
                <a:latin typeface="Calibri"/>
                <a:cs typeface="Calibri"/>
              </a:rPr>
              <a:t>ν</a:t>
            </a:r>
            <a:r>
              <a:rPr sz="2400" spc="5" dirty="0" err="1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400" dirty="0" smtClean="0">
                <a:solidFill>
                  <a:srgbClr val="FF0000"/>
                </a:solidFill>
                <a:latin typeface="Calibri"/>
                <a:cs typeface="Calibri"/>
              </a:rPr>
              <a:t>(h</a:t>
            </a:r>
            <a:r>
              <a:rPr lang="en-US" sz="2400" spc="-229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400" spc="-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25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έ</a:t>
            </a:r>
            <a:r>
              <a:rPr sz="2400" spc="15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-5" dirty="0">
                <a:latin typeface="Calibri"/>
                <a:cs typeface="Calibri"/>
              </a:rPr>
              <a:t>θ</a:t>
            </a:r>
            <a:r>
              <a:rPr sz="2400" spc="5" dirty="0">
                <a:latin typeface="Calibri"/>
                <a:cs typeface="Calibri"/>
              </a:rPr>
              <a:t>ω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85" dirty="0">
                <a:latin typeface="Calibri"/>
                <a:cs typeface="Calibri"/>
              </a:rPr>
              <a:t>κ</a:t>
            </a: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π</a:t>
            </a:r>
            <a:r>
              <a:rPr sz="2400" spc="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ράγο</a:t>
            </a:r>
            <a:r>
              <a:rPr sz="2400" spc="35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ς π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5" dirty="0">
                <a:latin typeface="Calibri"/>
                <a:cs typeface="Calibri"/>
              </a:rPr>
              <a:t>φ</a:t>
            </a:r>
            <a:r>
              <a:rPr sz="2400" spc="-5" dirty="0">
                <a:latin typeface="Calibri"/>
                <a:cs typeface="Calibri"/>
              </a:rPr>
              <a:t>έ</a:t>
            </a:r>
            <a:r>
              <a:rPr sz="2400" spc="5" dirty="0">
                <a:latin typeface="Calibri"/>
                <a:cs typeface="Calibri"/>
              </a:rPr>
              <a:t>ρετ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σ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ύ</a:t>
            </a:r>
            <a:r>
              <a:rPr sz="2400" dirty="0">
                <a:latin typeface="Calibri"/>
                <a:cs typeface="Calibri"/>
              </a:rPr>
              <a:t>ψ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η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ρ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ί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το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ΚΣ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440" y="5538432"/>
            <a:ext cx="625705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b="1" spc="-5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sz="2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400" b="1" spc="-1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συχ</a:t>
            </a:r>
            <a:r>
              <a:rPr sz="2400" b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4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400" b="1" spc="-3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400" b="1" spc="-6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sz="24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</a:t>
            </a:r>
            <a:r>
              <a:rPr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2400" b="1" spc="-3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24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2400" b="1" spc="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ρη</a:t>
            </a:r>
            <a:r>
              <a:rPr sz="2400" b="1" spc="-4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sz="24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με</a:t>
            </a:r>
            <a:r>
              <a:rPr sz="24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2400" b="1" spc="-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24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2400" b="1" spc="-8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680E538B-937B-4E78-A78C-1157933C32D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46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12901"/>
              </p:ext>
            </p:extLst>
          </p:nvPr>
        </p:nvGraphicFramePr>
        <p:xfrm>
          <a:off x="927100" y="3016250"/>
          <a:ext cx="5579192" cy="41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4" imgW="3390840" imgH="253800" progId="Equation.DSMT4">
                  <p:embed/>
                </p:oleObj>
              </mc:Choice>
              <mc:Fallback>
                <p:oleObj name="Equation" r:id="rId4" imgW="3390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3016250"/>
                        <a:ext cx="5579192" cy="417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429972"/>
              </p:ext>
            </p:extLst>
          </p:nvPr>
        </p:nvGraphicFramePr>
        <p:xfrm>
          <a:off x="927100" y="4006850"/>
          <a:ext cx="55784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6" imgW="3390840" imgH="253800" progId="Equation.DSMT4">
                  <p:embed/>
                </p:oleObj>
              </mc:Choice>
              <mc:Fallback>
                <p:oleObj name="Equation" r:id="rId6" imgW="3390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4006850"/>
                        <a:ext cx="557847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6408"/>
              </p:ext>
            </p:extLst>
          </p:nvPr>
        </p:nvGraphicFramePr>
        <p:xfrm>
          <a:off x="927100" y="5031740"/>
          <a:ext cx="38020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7" imgW="2311200" imgH="291960" progId="Equation.DSMT4">
                  <p:embed/>
                </p:oleObj>
              </mc:Choice>
              <mc:Fallback>
                <p:oleObj name="Equation" r:id="rId7" imgW="231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100" y="5031740"/>
                        <a:ext cx="38020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15089"/>
              </p:ext>
            </p:extLst>
          </p:nvPr>
        </p:nvGraphicFramePr>
        <p:xfrm>
          <a:off x="918441" y="6039380"/>
          <a:ext cx="36353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9" imgW="2209680" imgH="291960" progId="Equation.DSMT4">
                  <p:embed/>
                </p:oleObj>
              </mc:Choice>
              <mc:Fallback>
                <p:oleObj name="Equation" r:id="rId9" imgW="2209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8441" y="6039380"/>
                        <a:ext cx="36353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850900" y="3473450"/>
            <a:ext cx="2694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Γ</a:t>
            </a:r>
            <a:r>
              <a:rPr lang="el-GR" sz="2400" b="1" spc="5" dirty="0">
                <a:solidFill>
                  <a:srgbClr val="0070C0"/>
                </a:solidFill>
                <a:latin typeface="Calibri"/>
                <a:cs typeface="Calibri"/>
              </a:rPr>
              <a:t>ι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α</a:t>
            </a:r>
            <a:r>
              <a:rPr lang="el-GR" sz="24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με</a:t>
            </a:r>
            <a:r>
              <a:rPr lang="el-GR" sz="2400" b="1" spc="-5" dirty="0">
                <a:solidFill>
                  <a:srgbClr val="0070C0"/>
                </a:solidFill>
                <a:latin typeface="Calibri"/>
                <a:cs typeface="Calibri"/>
              </a:rPr>
              <a:t>γ</a:t>
            </a:r>
            <a:r>
              <a:rPr lang="el-GR" sz="2400" b="1" spc="20" dirty="0">
                <a:solidFill>
                  <a:srgbClr val="0070C0"/>
                </a:solidFill>
                <a:latin typeface="Calibri"/>
                <a:cs typeface="Calibri"/>
              </a:rPr>
              <a:t>ά</a:t>
            </a:r>
            <a:r>
              <a:rPr lang="el-GR" sz="2400" b="1" spc="5" dirty="0">
                <a:solidFill>
                  <a:srgbClr val="0070C0"/>
                </a:solidFill>
                <a:latin typeface="Calibri"/>
                <a:cs typeface="Calibri"/>
              </a:rPr>
              <a:t>λ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ες</a:t>
            </a:r>
            <a:r>
              <a:rPr lang="el-GR" sz="24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  <a:cs typeface="Calibri"/>
              </a:rPr>
              <a:t>π</a:t>
            </a:r>
            <a:r>
              <a:rPr lang="el-GR" sz="24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ό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  <a:cs typeface="Calibri"/>
              </a:rPr>
              <a:t>λ</a:t>
            </a:r>
            <a:r>
              <a:rPr lang="el-GR" sz="2400" b="1" spc="10" dirty="0" smtClean="0">
                <a:solidFill>
                  <a:srgbClr val="0070C0"/>
                </a:solidFill>
                <a:latin typeface="Calibri"/>
                <a:cs typeface="Calibri"/>
              </a:rPr>
              <a:t>ε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  <a:cs typeface="Calibri"/>
              </a:rPr>
              <a:t>ις:</a:t>
            </a:r>
            <a:endParaRPr lang="el-GR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856673" y="2554585"/>
            <a:ext cx="3793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Γ</a:t>
            </a:r>
            <a:r>
              <a:rPr lang="el-GR" sz="2400" b="1" spc="5" dirty="0">
                <a:solidFill>
                  <a:srgbClr val="0070C0"/>
                </a:solidFill>
                <a:latin typeface="Calibri"/>
                <a:cs typeface="Calibri"/>
              </a:rPr>
              <a:t>ι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α</a:t>
            </a:r>
            <a:r>
              <a:rPr lang="el-GR" sz="24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μ</a:t>
            </a:r>
            <a:r>
              <a:rPr lang="el-GR" sz="2400" b="1" spc="-5" dirty="0">
                <a:solidFill>
                  <a:srgbClr val="0070C0"/>
                </a:solidFill>
                <a:latin typeface="Calibri"/>
                <a:cs typeface="Calibri"/>
              </a:rPr>
              <a:t>ι</a:t>
            </a:r>
            <a:r>
              <a:rPr lang="el-GR" sz="2400" b="1" spc="-25" dirty="0">
                <a:solidFill>
                  <a:srgbClr val="0070C0"/>
                </a:solidFill>
                <a:latin typeface="Calibri"/>
                <a:cs typeface="Calibri"/>
              </a:rPr>
              <a:t>κ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ρές</a:t>
            </a:r>
            <a:r>
              <a:rPr lang="el-GR" sz="24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ή</a:t>
            </a:r>
            <a:r>
              <a:rPr lang="el-GR" sz="2400" b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μ</a:t>
            </a:r>
            <a:r>
              <a:rPr lang="el-GR" sz="2400" b="1" spc="-10" dirty="0">
                <a:solidFill>
                  <a:srgbClr val="0070C0"/>
                </a:solidFill>
                <a:latin typeface="Calibri"/>
                <a:cs typeface="Calibri"/>
              </a:rPr>
              <a:t>εσ</a:t>
            </a:r>
            <a:r>
              <a:rPr lang="el-GR" sz="2400" b="1" spc="-5" dirty="0">
                <a:solidFill>
                  <a:srgbClr val="0070C0"/>
                </a:solidFill>
                <a:latin typeface="Calibri"/>
                <a:cs typeface="Calibri"/>
              </a:rPr>
              <a:t>αί</a:t>
            </a:r>
            <a:r>
              <a:rPr lang="el-GR" sz="2400" b="1" dirty="0">
                <a:solidFill>
                  <a:srgbClr val="0070C0"/>
                </a:solidFill>
                <a:latin typeface="Calibri"/>
                <a:cs typeface="Calibri"/>
              </a:rPr>
              <a:t>ες</a:t>
            </a:r>
            <a:r>
              <a:rPr lang="el-GR" sz="24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  <a:cs typeface="Calibri"/>
              </a:rPr>
              <a:t>π</a:t>
            </a:r>
            <a:r>
              <a:rPr lang="el-GR" sz="24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ό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  <a:cs typeface="Calibri"/>
              </a:rPr>
              <a:t>λε</a:t>
            </a:r>
            <a:r>
              <a:rPr lang="el-GR" sz="2400" b="1" spc="10" dirty="0" smtClean="0">
                <a:solidFill>
                  <a:srgbClr val="0070C0"/>
                </a:solidFill>
                <a:latin typeface="Calibri"/>
                <a:cs typeface="Calibri"/>
              </a:rPr>
              <a:t>ι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  <a:cs typeface="Calibri"/>
              </a:rPr>
              <a:t>ς:</a:t>
            </a:r>
            <a:endParaRPr lang="el-GR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40614" y="4505941"/>
            <a:ext cx="5853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l-GR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ια</a:t>
            </a:r>
            <a:r>
              <a:rPr lang="el-GR" sz="2400" b="1" spc="-1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συχ</a:t>
            </a:r>
            <a:r>
              <a:rPr lang="el-GR" sz="2400" b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spc="-3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spc="-6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spc="-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spc="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4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spc="2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spc="-2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b="1" spc="-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b="1" spc="-8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spc="-15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</a:t>
            </a:r>
            <a:endParaRPr lang="el-G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53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195" y="3589020"/>
            <a:ext cx="263542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99600"/>
              </a:lnSpc>
              <a:spcBef>
                <a:spcPts val="600"/>
              </a:spcBef>
            </a:pPr>
            <a:r>
              <a:rPr sz="2000" b="1" dirty="0" err="1" smtClean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sz="2000" b="1" dirty="0" smtClean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2000" b="1" dirty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MHz </a:t>
            </a:r>
            <a:r>
              <a:rPr lang="en-US" sz="2000" b="1" dirty="0" smtClean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 smtClean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000" b="1" dirty="0" smtClean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Ύψος </a:t>
            </a:r>
            <a:r>
              <a:rPr sz="2000" b="1" dirty="0">
                <a:solidFill>
                  <a:srgbClr val="7F6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κεραίας ΣΒ : 30 m Ύψος κεραίας ΚΣ : 1.8 m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7400" y="2482850"/>
            <a:ext cx="6766559" cy="378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A29B9107-EE71-4CE9-87F5-94F1C2A2012C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47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8" name="object 4"/>
          <p:cNvSpPr txBox="1">
            <a:spLocks/>
          </p:cNvSpPr>
          <p:nvPr/>
        </p:nvSpPr>
        <p:spPr bwMode="auto">
          <a:xfrm>
            <a:off x="2147964" y="382113"/>
            <a:ext cx="8335654" cy="67710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503789"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1007577"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1511366"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015155" algn="r" rtl="0" eaLnBrk="1" fontAlgn="base" hangingPunct="1">
              <a:spcBef>
                <a:spcPct val="0"/>
              </a:spcBef>
              <a:spcAft>
                <a:spcPct val="0"/>
              </a:spcAft>
              <a:defRPr sz="3967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325245"/>
            <a:r>
              <a:rPr lang="el-GR" b="1" spc="-10" dirty="0" smtClean="0"/>
              <a:t>Μ</a:t>
            </a:r>
            <a:r>
              <a:rPr lang="el-GR" b="1" spc="15" dirty="0" smtClean="0"/>
              <a:t>ο</a:t>
            </a:r>
            <a:r>
              <a:rPr lang="el-GR" b="1" spc="25" dirty="0" smtClean="0"/>
              <a:t>ν</a:t>
            </a:r>
            <a:r>
              <a:rPr lang="el-GR" b="1" spc="-5" dirty="0" smtClean="0"/>
              <a:t>τ</a:t>
            </a:r>
            <a:r>
              <a:rPr lang="el-GR" b="1" spc="-30" dirty="0" smtClean="0"/>
              <a:t>έ</a:t>
            </a:r>
            <a:r>
              <a:rPr lang="el-GR" b="1" spc="-35" dirty="0" smtClean="0"/>
              <a:t>λ</a:t>
            </a:r>
            <a:r>
              <a:rPr lang="el-GR" b="1" dirty="0" smtClean="0"/>
              <a:t>ο</a:t>
            </a:r>
            <a:r>
              <a:rPr lang="el-GR" b="1" spc="-90" dirty="0" smtClean="0"/>
              <a:t> </a:t>
            </a:r>
            <a:r>
              <a:rPr lang="en-US" b="1" dirty="0" smtClean="0"/>
              <a:t>O</a:t>
            </a:r>
            <a:r>
              <a:rPr lang="en-US" b="1" spc="-70" dirty="0" smtClean="0"/>
              <a:t>k</a:t>
            </a:r>
            <a:r>
              <a:rPr lang="en-US" b="1" dirty="0" smtClean="0"/>
              <a:t>u</a:t>
            </a:r>
            <a:r>
              <a:rPr lang="en-US" b="1" spc="-5" dirty="0" smtClean="0"/>
              <a:t>m</a:t>
            </a:r>
            <a:r>
              <a:rPr lang="en-US" b="1" dirty="0" smtClean="0"/>
              <a:t>u</a:t>
            </a:r>
            <a:r>
              <a:rPr lang="en-US" b="1" spc="-120" dirty="0" smtClean="0"/>
              <a:t>r</a:t>
            </a:r>
            <a:r>
              <a:rPr lang="en-US" b="1" spc="-10" dirty="0" smtClean="0"/>
              <a:t>a</a:t>
            </a:r>
            <a:r>
              <a:rPr lang="en-US" b="1" spc="-5" dirty="0" smtClean="0"/>
              <a:t>-</a:t>
            </a:r>
            <a:r>
              <a:rPr lang="en-US" b="1" dirty="0" err="1" smtClean="0"/>
              <a:t>H</a:t>
            </a:r>
            <a:r>
              <a:rPr lang="en-US" b="1" spc="-35" dirty="0" err="1" smtClean="0"/>
              <a:t>a</a:t>
            </a:r>
            <a:r>
              <a:rPr lang="en-US" b="1" spc="-60" dirty="0" err="1" smtClean="0"/>
              <a:t>t</a:t>
            </a:r>
            <a:r>
              <a:rPr lang="en-US" b="1" dirty="0" err="1" smtClean="0"/>
              <a:t>a</a:t>
            </a:r>
            <a:r>
              <a:rPr lang="en-US" b="1" spc="-295" dirty="0" smtClean="0">
                <a:latin typeface="Times New Roman"/>
                <a:cs typeface="Times New Roman"/>
              </a:rPr>
              <a:t> </a:t>
            </a:r>
            <a:r>
              <a:rPr lang="en-US" b="1" spc="-20" dirty="0" smtClean="0"/>
              <a:t>(</a:t>
            </a:r>
            <a:r>
              <a:rPr lang="en-US" b="1" spc="-5" dirty="0" smtClean="0"/>
              <a:t>4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6836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100" y="3955149"/>
            <a:ext cx="5981700" cy="1379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spc="-10" dirty="0"/>
              <a:t>Μ</a:t>
            </a:r>
            <a:r>
              <a:rPr spc="20" dirty="0"/>
              <a:t>ο</a:t>
            </a:r>
            <a:r>
              <a:rPr spc="25" dirty="0"/>
              <a:t>ν</a:t>
            </a:r>
            <a:r>
              <a:rPr spc="-5"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ο</a:t>
            </a:r>
            <a:r>
              <a:rPr spc="-90" dirty="0"/>
              <a:t> </a:t>
            </a:r>
            <a:r>
              <a:rPr spc="-3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-2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231</a:t>
            </a:r>
            <a:r>
              <a:rPr dirty="0">
                <a:latin typeface="Calibri"/>
                <a:cs typeface="Calibri"/>
              </a:rPr>
              <a:t>-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H</a:t>
            </a:r>
            <a:r>
              <a:rPr spc="-35" dirty="0">
                <a:latin typeface="Calibri"/>
                <a:cs typeface="Calibri"/>
              </a:rPr>
              <a:t>a</a:t>
            </a:r>
            <a:r>
              <a:rPr spc="-6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700" y="1841940"/>
            <a:ext cx="990600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344170">
              <a:spcBef>
                <a:spcPts val="6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Αποτελεί εξέλιξη του Okumura-Hata,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συχνότητες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1500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MHz-2000 MHz</a:t>
            </a:r>
          </a:p>
          <a:p>
            <a:pPr marL="342900" marR="338455" indent="-342900">
              <a:spcBef>
                <a:spcPts val="600"/>
              </a:spcBef>
              <a:buFont typeface="Arial"/>
              <a:buChar char="•"/>
              <a:tabLst>
                <a:tab pos="35306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Αναπτύχθηκε στα πλαίσια ευρωπαϊκού προγράμματος (Cooperation in the field of Scientific and Technical research, Cost231, “Evolution of Land Mobile Radio”</a:t>
            </a:r>
          </a:p>
          <a:p>
            <a:pPr marR="5080"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Αξιο</a:t>
            </a:r>
            <a:r>
              <a:rPr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πιστία 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αποτελεσμάτων για μακροκυψέλες σε αστικές περιοχές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600" y="5379745"/>
            <a:ext cx="952499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499"/>
              </a:lnSpc>
              <a:spcBef>
                <a:spcPts val="6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Ο πα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ράγοντ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ας </a:t>
            </a:r>
            <a:r>
              <a:rPr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α(h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είναι ένας διορθωτικός παράγοντας που αναφέρεται στο ύψος της κεραίας του ΚΣ και η παράμετρος C : 0 dB για μεσαίου μεγέθους πόλεις και μικροαστικά κέντρα με μικρή πυκνότητα δένδρων και 3 dB για μητροπολιτικά κέντρα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B2BABE16-630E-4F86-B686-E995C46F0F62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48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1997098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415423"/>
            <a:ext cx="89469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0780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90" dirty="0"/>
              <a:t>ε</a:t>
            </a:r>
            <a:r>
              <a:rPr spc="-15" dirty="0"/>
              <a:t>σ</a:t>
            </a:r>
            <a:r>
              <a:rPr spc="-10" dirty="0"/>
              <a:t>ω</a:t>
            </a:r>
            <a:r>
              <a:rPr dirty="0"/>
              <a:t>τ</a:t>
            </a:r>
            <a:r>
              <a:rPr spc="-20" dirty="0"/>
              <a:t>ε</a:t>
            </a:r>
            <a:r>
              <a:rPr dirty="0"/>
              <a:t>ρ</a:t>
            </a:r>
            <a:r>
              <a:rPr spc="-10" dirty="0"/>
              <a:t>ι</a:t>
            </a:r>
            <a:r>
              <a:rPr spc="-110" dirty="0"/>
              <a:t>κ</a:t>
            </a:r>
            <a:r>
              <a:rPr spc="-30" dirty="0"/>
              <a:t>ώ</a:t>
            </a:r>
            <a:r>
              <a:rPr dirty="0"/>
              <a:t>ν</a:t>
            </a:r>
            <a:r>
              <a:rPr spc="-20" dirty="0"/>
              <a:t> </a:t>
            </a:r>
            <a:r>
              <a:rPr spc="-55" dirty="0" smtClean="0"/>
              <a:t>χ</a:t>
            </a:r>
            <a:r>
              <a:rPr spc="-15" dirty="0" smtClean="0"/>
              <a:t>ώ</a:t>
            </a:r>
            <a:r>
              <a:rPr dirty="0" smtClean="0"/>
              <a:t>ρ</a:t>
            </a:r>
            <a:r>
              <a:rPr spc="-30" dirty="0" smtClean="0"/>
              <a:t>ω</a:t>
            </a:r>
            <a:r>
              <a:rPr dirty="0" smtClean="0"/>
              <a:t>ν</a:t>
            </a:r>
            <a:r>
              <a:rPr lang="en-US" dirty="0" smtClean="0"/>
              <a:t> (1)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300" y="2235267"/>
            <a:ext cx="9677400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Σημαντικές διαφορές στο ραδιοδίαυλο σε σχέση με το ραδιοδίαυλο εξωτερικού χώρου</a:t>
            </a:r>
          </a:p>
          <a:p>
            <a:pPr marL="353695" indent="-340995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Μικρή απόσταση πομπού-δέκτη,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μεγάλες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απώλειες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από έπιπλα, τοίχους κτλ. Για καλύτερη εκτίμηση της κάλυψης του συστήματος απαιτείται η γνώση της γεωμετρίας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περιβάλλοντος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διάδοσης. 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indent="-340995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εμπειρικά μοντέλα δίνουν μια πρώτη ικανοποιητική εκτίμηση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μέσης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τιμής των απωλειών διάδοσης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36C2A5C-BC87-4413-87CB-77B1446C97A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49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  <p:extLst>
      <p:ext uri="{BB962C8B-B14F-4D97-AF65-F5344CB8AC3E}">
        <p14:creationId xmlns:p14="http://schemas.microsoft.com/office/powerpoint/2010/main" val="395278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412890"/>
            <a:ext cx="9327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sz="4000" spc="-20" dirty="0">
                <a:latin typeface="Calibri" panose="020F0502020204030204" pitchFamily="34" charset="0"/>
                <a:cs typeface="Calibri" panose="020F0502020204030204" pitchFamily="34" charset="0"/>
              </a:rPr>
              <a:t>εχ</a:t>
            </a:r>
            <a:r>
              <a:rPr sz="4000" spc="-30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sz="4000" spc="-7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sz="4000" spc="-20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sz="40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4000" spc="-45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4000" spc="-6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4000" spc="-4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4000" spc="-20" dirty="0">
                <a:latin typeface="Calibri" panose="020F0502020204030204" pitchFamily="34" charset="0"/>
                <a:cs typeface="Calibri" panose="020F0502020204030204" pitchFamily="34" charset="0"/>
              </a:rPr>
              <a:t>λής</a:t>
            </a:r>
            <a:r>
              <a:rPr sz="40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4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ρό</a:t>
            </a:r>
            <a:r>
              <a:rPr sz="4000" spc="-15" dirty="0">
                <a:latin typeface="Calibri" panose="020F0502020204030204" pitchFamily="34" charset="0"/>
                <a:cs typeface="Calibri" panose="020F0502020204030204" pitchFamily="34" charset="0"/>
              </a:rPr>
              <a:t>σβ</a:t>
            </a:r>
            <a:r>
              <a:rPr sz="4000" spc="-3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sz="4000" spc="-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sz="4000" spc="-20" dirty="0"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sz="40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(1</a:t>
            </a:r>
            <a:r>
              <a:rPr sz="4000" spc="-15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515049"/>
            <a:ext cx="8686800" cy="340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DM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: </a:t>
            </a:r>
            <a:r>
              <a:rPr sz="2600" spc="5" dirty="0">
                <a:latin typeface="Calibri"/>
                <a:cs typeface="Calibri"/>
              </a:rPr>
              <a:t>Δ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20" dirty="0">
                <a:latin typeface="Calibri"/>
                <a:cs typeface="Calibri"/>
              </a:rPr>
              <a:t>α</a:t>
            </a:r>
            <a:r>
              <a:rPr sz="2600" spc="-35" dirty="0">
                <a:latin typeface="Calibri"/>
                <a:cs typeface="Calibri"/>
              </a:rPr>
              <a:t>χ</a:t>
            </a:r>
            <a:r>
              <a:rPr sz="2600" spc="10" dirty="0">
                <a:latin typeface="Calibri"/>
                <a:cs typeface="Calibri"/>
              </a:rPr>
              <a:t>ω</a:t>
            </a:r>
            <a:r>
              <a:rPr sz="2600" dirty="0">
                <a:latin typeface="Calibri"/>
                <a:cs typeface="Calibri"/>
              </a:rPr>
              <a:t>ρ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5" dirty="0">
                <a:latin typeface="Calibri"/>
                <a:cs typeface="Calibri"/>
              </a:rPr>
              <a:t>σ</a:t>
            </a:r>
            <a:r>
              <a:rPr sz="2600" spc="-25" dirty="0">
                <a:latin typeface="Calibri"/>
                <a:cs typeface="Calibri"/>
              </a:rPr>
              <a:t>μ</a:t>
            </a:r>
            <a:r>
              <a:rPr sz="2600" dirty="0">
                <a:latin typeface="Calibri"/>
                <a:cs typeface="Calibri"/>
              </a:rPr>
              <a:t>ός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-114" dirty="0">
                <a:latin typeface="Calibri"/>
                <a:cs typeface="Calibri"/>
              </a:rPr>
              <a:t>κ</a:t>
            </a:r>
            <a:r>
              <a:rPr sz="2600" spc="-20" dirty="0">
                <a:latin typeface="Calibri"/>
                <a:cs typeface="Calibri"/>
              </a:rPr>
              <a:t>ατ</a:t>
            </a:r>
            <a:r>
              <a:rPr sz="2600" dirty="0">
                <a:latin typeface="Calibri"/>
                <a:cs typeface="Calibri"/>
              </a:rPr>
              <a:t>ά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σ</a:t>
            </a:r>
            <a:r>
              <a:rPr sz="2600" dirty="0">
                <a:latin typeface="Calibri"/>
                <a:cs typeface="Calibri"/>
              </a:rPr>
              <a:t>υχνό</a:t>
            </a:r>
            <a:r>
              <a:rPr sz="2600" spc="20" dirty="0">
                <a:latin typeface="Calibri"/>
                <a:cs typeface="Calibri"/>
              </a:rPr>
              <a:t>τ</a:t>
            </a:r>
            <a:r>
              <a:rPr sz="2600" spc="-65" dirty="0">
                <a:latin typeface="Calibri"/>
                <a:cs typeface="Calibri"/>
              </a:rPr>
              <a:t>η</a:t>
            </a:r>
            <a:r>
              <a:rPr sz="2600" spc="-20" dirty="0">
                <a:latin typeface="Calibri"/>
                <a:cs typeface="Calibri"/>
              </a:rPr>
              <a:t>τ</a:t>
            </a:r>
            <a:r>
              <a:rPr sz="2600" dirty="0">
                <a:latin typeface="Calibri"/>
                <a:cs typeface="Calibri"/>
              </a:rPr>
              <a:t>α</a:t>
            </a: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TD</a:t>
            </a:r>
            <a:r>
              <a:rPr sz="2600" spc="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Δ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20" dirty="0">
                <a:latin typeface="Calibri"/>
                <a:cs typeface="Calibri"/>
              </a:rPr>
              <a:t>α</a:t>
            </a:r>
            <a:r>
              <a:rPr sz="2600" spc="-35" dirty="0">
                <a:latin typeface="Calibri"/>
                <a:cs typeface="Calibri"/>
              </a:rPr>
              <a:t>χ</a:t>
            </a:r>
            <a:r>
              <a:rPr sz="2600" spc="10" dirty="0">
                <a:latin typeface="Calibri"/>
                <a:cs typeface="Calibri"/>
              </a:rPr>
              <a:t>ω</a:t>
            </a:r>
            <a:r>
              <a:rPr sz="2600" dirty="0">
                <a:latin typeface="Calibri"/>
                <a:cs typeface="Calibri"/>
              </a:rPr>
              <a:t>ρ</a:t>
            </a:r>
            <a:r>
              <a:rPr sz="2600" spc="20" dirty="0">
                <a:latin typeface="Calibri"/>
                <a:cs typeface="Calibri"/>
              </a:rPr>
              <a:t>ι</a:t>
            </a:r>
            <a:r>
              <a:rPr sz="2600" spc="-5" dirty="0">
                <a:latin typeface="Calibri"/>
                <a:cs typeface="Calibri"/>
              </a:rPr>
              <a:t>σ</a:t>
            </a:r>
            <a:r>
              <a:rPr sz="2600" spc="-25" dirty="0">
                <a:latin typeface="Calibri"/>
                <a:cs typeface="Calibri"/>
              </a:rPr>
              <a:t>μ</a:t>
            </a:r>
            <a:r>
              <a:rPr sz="2600" dirty="0">
                <a:latin typeface="Calibri"/>
                <a:cs typeface="Calibri"/>
              </a:rPr>
              <a:t>ός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-114" dirty="0">
                <a:latin typeface="Calibri"/>
                <a:cs typeface="Calibri"/>
              </a:rPr>
              <a:t>κ</a:t>
            </a:r>
            <a:r>
              <a:rPr sz="2600" spc="-20" dirty="0">
                <a:latin typeface="Calibri"/>
                <a:cs typeface="Calibri"/>
              </a:rPr>
              <a:t>ατ</a:t>
            </a:r>
            <a:r>
              <a:rPr sz="2600" dirty="0">
                <a:latin typeface="Calibri"/>
                <a:cs typeface="Calibri"/>
              </a:rPr>
              <a:t>ά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χρόνου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C</a:t>
            </a:r>
            <a:r>
              <a:rPr sz="2600" spc="5" dirty="0">
                <a:latin typeface="Calibri"/>
                <a:cs typeface="Calibri"/>
              </a:rPr>
              <a:t>D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Δ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20" dirty="0">
                <a:latin typeface="Calibri"/>
                <a:cs typeface="Calibri"/>
              </a:rPr>
              <a:t>α</a:t>
            </a:r>
            <a:r>
              <a:rPr sz="2600" spc="-35" dirty="0">
                <a:latin typeface="Calibri"/>
                <a:cs typeface="Calibri"/>
              </a:rPr>
              <a:t>χ</a:t>
            </a:r>
            <a:r>
              <a:rPr sz="2600" spc="10" dirty="0">
                <a:latin typeface="Calibri"/>
                <a:cs typeface="Calibri"/>
              </a:rPr>
              <a:t>ω</a:t>
            </a:r>
            <a:r>
              <a:rPr sz="2600" dirty="0">
                <a:latin typeface="Calibri"/>
                <a:cs typeface="Calibri"/>
              </a:rPr>
              <a:t>ρ</a:t>
            </a:r>
            <a:r>
              <a:rPr sz="2600" spc="20" dirty="0">
                <a:latin typeface="Calibri"/>
                <a:cs typeface="Calibri"/>
              </a:rPr>
              <a:t>ι</a:t>
            </a:r>
            <a:r>
              <a:rPr sz="2600" spc="-5" dirty="0">
                <a:latin typeface="Calibri"/>
                <a:cs typeface="Calibri"/>
              </a:rPr>
              <a:t>σ</a:t>
            </a:r>
            <a:r>
              <a:rPr sz="2600" spc="-25" dirty="0">
                <a:latin typeface="Calibri"/>
                <a:cs typeface="Calibri"/>
              </a:rPr>
              <a:t>μ</a:t>
            </a:r>
            <a:r>
              <a:rPr sz="2600" dirty="0">
                <a:latin typeface="Calibri"/>
                <a:cs typeface="Calibri"/>
              </a:rPr>
              <a:t>ός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-114" dirty="0">
                <a:latin typeface="Calibri"/>
                <a:cs typeface="Calibri"/>
              </a:rPr>
              <a:t>κ</a:t>
            </a:r>
            <a:r>
              <a:rPr sz="2600" spc="-20" dirty="0">
                <a:latin typeface="Calibri"/>
                <a:cs typeface="Calibri"/>
              </a:rPr>
              <a:t>ατ</a:t>
            </a:r>
            <a:r>
              <a:rPr sz="2600" dirty="0">
                <a:latin typeface="Calibri"/>
                <a:cs typeface="Calibri"/>
              </a:rPr>
              <a:t>ά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90" dirty="0">
                <a:latin typeface="Calibri"/>
                <a:cs typeface="Calibri"/>
              </a:rPr>
              <a:t>κ</a:t>
            </a:r>
            <a:r>
              <a:rPr sz="2600" spc="10" dirty="0">
                <a:latin typeface="Calibri"/>
                <a:cs typeface="Calibri"/>
              </a:rPr>
              <a:t>ώ</a:t>
            </a:r>
            <a:r>
              <a:rPr sz="2600" spc="15" dirty="0">
                <a:latin typeface="Calibri"/>
                <a:cs typeface="Calibri"/>
              </a:rPr>
              <a:t>δ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114" dirty="0">
                <a:latin typeface="Calibri"/>
                <a:cs typeface="Calibri"/>
              </a:rPr>
              <a:t>κ</a:t>
            </a:r>
            <a:r>
              <a:rPr sz="2600" dirty="0">
                <a:latin typeface="Calibri"/>
                <a:cs typeface="Calibri"/>
              </a:rPr>
              <a:t>α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DM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: </a:t>
            </a:r>
            <a:r>
              <a:rPr sz="2600" spc="5" dirty="0">
                <a:latin typeface="Calibri"/>
                <a:cs typeface="Calibri"/>
              </a:rPr>
              <a:t>Δ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20" dirty="0">
                <a:latin typeface="Calibri"/>
                <a:cs typeface="Calibri"/>
              </a:rPr>
              <a:t>α</a:t>
            </a:r>
            <a:r>
              <a:rPr sz="2600" spc="-35" dirty="0">
                <a:latin typeface="Calibri"/>
                <a:cs typeface="Calibri"/>
              </a:rPr>
              <a:t>χ</a:t>
            </a:r>
            <a:r>
              <a:rPr sz="2600" spc="10" dirty="0">
                <a:latin typeface="Calibri"/>
                <a:cs typeface="Calibri"/>
              </a:rPr>
              <a:t>ω</a:t>
            </a:r>
            <a:r>
              <a:rPr sz="2600" dirty="0">
                <a:latin typeface="Calibri"/>
                <a:cs typeface="Calibri"/>
              </a:rPr>
              <a:t>ρ</a:t>
            </a:r>
            <a:r>
              <a:rPr sz="2600" spc="10" dirty="0">
                <a:latin typeface="Calibri"/>
                <a:cs typeface="Calibri"/>
              </a:rPr>
              <a:t>ι</a:t>
            </a:r>
            <a:r>
              <a:rPr sz="2600" spc="-5" dirty="0">
                <a:latin typeface="Calibri"/>
                <a:cs typeface="Calibri"/>
              </a:rPr>
              <a:t>σ</a:t>
            </a:r>
            <a:r>
              <a:rPr sz="2600" spc="-25" dirty="0">
                <a:latin typeface="Calibri"/>
                <a:cs typeface="Calibri"/>
              </a:rPr>
              <a:t>μ</a:t>
            </a:r>
            <a:r>
              <a:rPr sz="2600" dirty="0">
                <a:latin typeface="Calibri"/>
                <a:cs typeface="Calibri"/>
              </a:rPr>
              <a:t>ός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-114" dirty="0">
                <a:latin typeface="Calibri"/>
                <a:cs typeface="Calibri"/>
              </a:rPr>
              <a:t>κ</a:t>
            </a:r>
            <a:r>
              <a:rPr sz="2600" spc="-20" dirty="0">
                <a:latin typeface="Calibri"/>
                <a:cs typeface="Calibri"/>
              </a:rPr>
              <a:t>ατ</a:t>
            </a:r>
            <a:r>
              <a:rPr sz="2600" dirty="0">
                <a:latin typeface="Calibri"/>
                <a:cs typeface="Calibri"/>
              </a:rPr>
              <a:t>ά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χ</a:t>
            </a:r>
            <a:r>
              <a:rPr sz="2600" spc="10" dirty="0">
                <a:latin typeface="Calibri"/>
                <a:cs typeface="Calibri"/>
              </a:rPr>
              <a:t>ώ</a:t>
            </a:r>
            <a:r>
              <a:rPr sz="2600" dirty="0">
                <a:latin typeface="Calibri"/>
                <a:cs typeface="Calibri"/>
              </a:rPr>
              <a:t>ρο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OFDMA : </a:t>
            </a:r>
            <a:r>
              <a:rPr lang="el-GR" sz="2600" dirty="0">
                <a:solidFill>
                  <a:srgbClr val="7030A0"/>
                </a:solidFill>
                <a:latin typeface="Calibri"/>
                <a:cs typeface="Calibri"/>
              </a:rPr>
              <a:t>Διαχωρισμός κατά συχνότητα και φάση (</a:t>
            </a: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4G </a:t>
            </a:r>
            <a:r>
              <a:rPr lang="el-GR" sz="2600" dirty="0">
                <a:solidFill>
                  <a:srgbClr val="7030A0"/>
                </a:solidFill>
                <a:latin typeface="Calibri"/>
                <a:cs typeface="Calibri"/>
              </a:rPr>
              <a:t>και </a:t>
            </a: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5G</a:t>
            </a:r>
            <a:r>
              <a:rPr lang="el-GR" sz="2600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endParaRPr lang="en-US" sz="26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600" dirty="0">
                <a:latin typeface="Calibri"/>
                <a:cs typeface="Calibri"/>
              </a:rPr>
              <a:t>Υβρ</a:t>
            </a:r>
            <a:r>
              <a:rPr lang="el-GR" sz="2600" spc="-15" dirty="0">
                <a:latin typeface="Calibri"/>
                <a:cs typeface="Calibri"/>
              </a:rPr>
              <a:t>ι</a:t>
            </a:r>
            <a:r>
              <a:rPr lang="el-GR" sz="2600" spc="15" dirty="0">
                <a:latin typeface="Calibri"/>
                <a:cs typeface="Calibri"/>
              </a:rPr>
              <a:t>δ</a:t>
            </a:r>
            <a:r>
              <a:rPr lang="el-GR" sz="2600" spc="20" dirty="0">
                <a:latin typeface="Calibri"/>
                <a:cs typeface="Calibri"/>
              </a:rPr>
              <a:t>ι</a:t>
            </a:r>
            <a:r>
              <a:rPr lang="el-GR" sz="2600" spc="-70" dirty="0">
                <a:latin typeface="Calibri"/>
                <a:cs typeface="Calibri"/>
              </a:rPr>
              <a:t>κ</a:t>
            </a:r>
            <a:r>
              <a:rPr lang="el-GR" sz="2600" dirty="0">
                <a:latin typeface="Calibri"/>
                <a:cs typeface="Calibri"/>
              </a:rPr>
              <a:t>ές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4C319930-2D1A-4584-9995-4D85E0791907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5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415423"/>
            <a:ext cx="89469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0780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90" dirty="0"/>
              <a:t>ε</a:t>
            </a:r>
            <a:r>
              <a:rPr spc="-15" dirty="0"/>
              <a:t>σ</a:t>
            </a:r>
            <a:r>
              <a:rPr spc="-10" dirty="0"/>
              <a:t>ω</a:t>
            </a:r>
            <a:r>
              <a:rPr dirty="0"/>
              <a:t>τ</a:t>
            </a:r>
            <a:r>
              <a:rPr spc="-20" dirty="0"/>
              <a:t>ε</a:t>
            </a:r>
            <a:r>
              <a:rPr dirty="0"/>
              <a:t>ρ</a:t>
            </a:r>
            <a:r>
              <a:rPr spc="-10" dirty="0"/>
              <a:t>ι</a:t>
            </a:r>
            <a:r>
              <a:rPr spc="-110" dirty="0"/>
              <a:t>κ</a:t>
            </a:r>
            <a:r>
              <a:rPr spc="-30" dirty="0"/>
              <a:t>ώ</a:t>
            </a:r>
            <a:r>
              <a:rPr dirty="0"/>
              <a:t>ν</a:t>
            </a:r>
            <a:r>
              <a:rPr spc="-20" dirty="0"/>
              <a:t> </a:t>
            </a:r>
            <a:r>
              <a:rPr spc="-55" dirty="0" smtClean="0"/>
              <a:t>χ</a:t>
            </a:r>
            <a:r>
              <a:rPr spc="-15" dirty="0" smtClean="0"/>
              <a:t>ώ</a:t>
            </a:r>
            <a:r>
              <a:rPr dirty="0" smtClean="0"/>
              <a:t>ρ</a:t>
            </a:r>
            <a:r>
              <a:rPr spc="-30" dirty="0" smtClean="0"/>
              <a:t>ω</a:t>
            </a:r>
            <a:r>
              <a:rPr dirty="0" smtClean="0"/>
              <a:t>ν</a:t>
            </a:r>
            <a:r>
              <a:rPr lang="en-US" dirty="0" smtClean="0"/>
              <a:t> (2)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300" y="1852474"/>
            <a:ext cx="96774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Μοντέλο απλή </a:t>
            </a:r>
            <a:r>
              <a:rPr lang="el-GR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κλισης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36C2A5C-BC87-4413-87CB-77B1446C97AA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50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4367"/>
              </p:ext>
            </p:extLst>
          </p:nvPr>
        </p:nvGraphicFramePr>
        <p:xfrm>
          <a:off x="622300" y="2387247"/>
          <a:ext cx="56324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2273040" imgH="253800" progId="Equation.DSMT4">
                  <p:embed/>
                </p:oleObj>
              </mc:Choice>
              <mc:Fallback>
                <p:oleObj name="Equation" r:id="rId4" imgW="227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300" y="2387247"/>
                        <a:ext cx="56324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563563" y="3142722"/>
            <a:ext cx="37752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600" spc="2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600" spc="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spc="-155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nan</a:t>
            </a:r>
            <a:r>
              <a:rPr lang="en-US"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600" spc="1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467407"/>
              </p:ext>
            </p:extLst>
          </p:nvPr>
        </p:nvGraphicFramePr>
        <p:xfrm>
          <a:off x="622300" y="3684838"/>
          <a:ext cx="95662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3860640" imgH="253800" progId="Equation.DSMT4">
                  <p:embed/>
                </p:oleObj>
              </mc:Choice>
              <mc:Fallback>
                <p:oleObj name="Equation" r:id="rId6" imgW="386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300" y="3684838"/>
                        <a:ext cx="9566275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4"/>
          <p:cNvSpPr txBox="1"/>
          <p:nvPr/>
        </p:nvSpPr>
        <p:spPr>
          <a:xfrm>
            <a:off x="1917700" y="4422265"/>
            <a:ext cx="6191885" cy="244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(d</a:t>
            </a:r>
            <a:r>
              <a:rPr sz="1800" spc="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2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ώ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2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25" dirty="0">
                <a:latin typeface="Calibri"/>
                <a:cs typeface="Calibri"/>
              </a:rPr>
              <a:t>ά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spc="-5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(37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: σ</a:t>
            </a:r>
            <a:r>
              <a:rPr sz="1800" spc="-5" dirty="0">
                <a:latin typeface="Calibri"/>
                <a:cs typeface="Calibri"/>
              </a:rPr>
              <a:t>υντ</a:t>
            </a:r>
            <a:r>
              <a:rPr sz="1800" spc="5" dirty="0">
                <a:latin typeface="Calibri"/>
                <a:cs typeface="Calibri"/>
              </a:rPr>
              <a:t>ελ</a:t>
            </a:r>
            <a:r>
              <a:rPr sz="1800" spc="-45" dirty="0">
                <a:latin typeface="Calibri"/>
                <a:cs typeface="Calibri"/>
              </a:rPr>
              <a:t>ε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35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ω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ά</a:t>
            </a:r>
            <a:r>
              <a:rPr sz="1800" spc="-10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υν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ς 2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25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spc="-1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κτη</a:t>
            </a:r>
          </a:p>
          <a:p>
            <a:pPr marL="12700" marR="243776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40" dirty="0">
                <a:latin typeface="Calibri"/>
                <a:cs typeface="Calibri"/>
              </a:rPr>
              <a:t>π</a:t>
            </a:r>
            <a:r>
              <a:rPr sz="1800" spc="-20" dirty="0">
                <a:latin typeface="Calibri"/>
                <a:cs typeface="Calibri"/>
              </a:rPr>
              <a:t>ώ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τώ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τύ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-5" dirty="0">
                <a:latin typeface="Calibri"/>
                <a:cs typeface="Calibri"/>
              </a:rPr>
              <a:t>ορετ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τω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-5" dirty="0">
                <a:latin typeface="Calibri"/>
                <a:cs typeface="Calibri"/>
              </a:rPr>
              <a:t>τω</a:t>
            </a:r>
            <a:r>
              <a:rPr sz="1800" dirty="0">
                <a:latin typeface="Calibri"/>
                <a:cs typeface="Calibri"/>
              </a:rPr>
              <a:t>ν</a:t>
            </a: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J: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ια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-5" dirty="0">
                <a:latin typeface="Calibri"/>
                <a:cs typeface="Calibri"/>
              </a:rPr>
              <a:t>ορετ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45" dirty="0">
                <a:latin typeface="Calibri"/>
                <a:cs typeface="Calibri"/>
              </a:rPr>
              <a:t>μ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τωμ</a:t>
            </a:r>
            <a:r>
              <a:rPr sz="1800" spc="10" dirty="0">
                <a:latin typeface="Calibri"/>
                <a:cs typeface="Calibri"/>
              </a:rPr>
              <a:t>ά</a:t>
            </a:r>
            <a:r>
              <a:rPr sz="1800" spc="-5" dirty="0">
                <a:latin typeface="Calibri"/>
                <a:cs typeface="Calibri"/>
              </a:rPr>
              <a:t>τω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ύ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30" dirty="0">
                <a:latin typeface="Calibri"/>
                <a:cs typeface="Calibri"/>
              </a:rPr>
              <a:t>ξ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ύ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κτη</a:t>
            </a:r>
          </a:p>
          <a:p>
            <a:pPr marL="12700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40" dirty="0">
                <a:latin typeface="Calibri"/>
                <a:cs typeface="Calibri"/>
              </a:rPr>
              <a:t>π</a:t>
            </a:r>
            <a:r>
              <a:rPr sz="1800" spc="-20" dirty="0">
                <a:latin typeface="Calibri"/>
                <a:cs typeface="Calibri"/>
              </a:rPr>
              <a:t>ώ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υ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-5" dirty="0">
                <a:latin typeface="Calibri"/>
                <a:cs typeface="Calibri"/>
              </a:rPr>
              <a:t>ύ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ετ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-45" dirty="0">
                <a:latin typeface="Calibri"/>
                <a:cs typeface="Calibri"/>
              </a:rPr>
              <a:t>ξ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ύ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κτη</a:t>
            </a:r>
          </a:p>
          <a:p>
            <a:pPr marL="12700">
              <a:lnSpc>
                <a:spcPct val="100000"/>
              </a:lnSpc>
            </a:pPr>
            <a:r>
              <a:rPr sz="1800" spc="-85" dirty="0">
                <a:latin typeface="Calibri"/>
                <a:cs typeface="Calibri"/>
              </a:rPr>
              <a:t>K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-1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-45" dirty="0">
                <a:latin typeface="Calibri"/>
                <a:cs typeface="Calibri"/>
              </a:rPr>
              <a:t>μ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ς τ</a:t>
            </a:r>
            <a:r>
              <a:rPr sz="1800" spc="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ί</a:t>
            </a:r>
            <a:r>
              <a:rPr sz="1800" spc="-25" dirty="0">
                <a:latin typeface="Calibri"/>
                <a:cs typeface="Calibri"/>
              </a:rPr>
              <a:t>χ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τύ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45" dirty="0">
                <a:latin typeface="Calibri"/>
                <a:cs typeface="Calibri"/>
              </a:rPr>
              <a:t>ξ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20" dirty="0">
                <a:latin typeface="Calibri"/>
                <a:cs typeface="Calibri"/>
              </a:rPr>
              <a:t>ύ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κτη</a:t>
            </a:r>
          </a:p>
        </p:txBody>
      </p:sp>
    </p:spTree>
    <p:extLst>
      <p:ext uri="{BB962C8B-B14F-4D97-AF65-F5344CB8AC3E}">
        <p14:creationId xmlns:p14="http://schemas.microsoft.com/office/powerpoint/2010/main" val="2329860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2300" y="1881191"/>
            <a:ext cx="9906000" cy="3785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8295">
              <a:spcBef>
                <a:spcPts val="600"/>
              </a:spcBef>
              <a:tabLst>
                <a:tab pos="353060" algn="l"/>
              </a:tabLst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Μοντέλο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ITU-R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P.1238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328295" indent="-344170">
              <a:spcBef>
                <a:spcPts val="600"/>
              </a:spcBef>
              <a:buFont typeface="Arial"/>
              <a:buChar char="•"/>
              <a:tabLst>
                <a:tab pos="353060" algn="l"/>
              </a:tabLst>
            </a:pP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ρουσιάζει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ευρεία εφαρμογή σε εσωτερικούς χώρους</a:t>
            </a:r>
          </a:p>
          <a:p>
            <a:pPr marL="356870" marR="1162050" indent="-344170">
              <a:spcBef>
                <a:spcPts val="600"/>
              </a:spcBef>
              <a:buFont typeface="Arial"/>
              <a:buChar char="•"/>
              <a:tabLst>
                <a:tab pos="35306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Λαμβάνει υπόψη απώλειες διάδοσης από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ολλ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απλούς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ορόφους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5080" indent="-344170">
              <a:spcBef>
                <a:spcPts val="600"/>
              </a:spcBef>
              <a:buFont typeface="Arial"/>
              <a:buChar char="•"/>
              <a:tabLst>
                <a:tab pos="35306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Ο συντελεστής διάδοσης έχει τροποποιηθεί ώστε να συμπεριλάβει και τις απώλειες διάδοσης</a:t>
            </a:r>
          </a:p>
          <a:p>
            <a:pPr marL="356870">
              <a:spcBef>
                <a:spcPts val="6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λόγω των φαινομένων διάδοσης μέσα από τους</a:t>
            </a:r>
          </a:p>
          <a:p>
            <a:pPr marL="356870" marR="681990">
              <a:spcBef>
                <a:spcPts val="6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τοίχους καθώς και μέσα από αντικείμενα στο μονοπάτι διάδοσης</a:t>
            </a:r>
          </a:p>
          <a:p>
            <a:pPr marL="356870" marR="210820" indent="-344170">
              <a:spcBef>
                <a:spcPts val="600"/>
              </a:spcBef>
              <a:buFont typeface="Arial"/>
              <a:buChar char="•"/>
              <a:tabLst>
                <a:tab pos="35306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Ενσωματώνει ως ένα βαθμό όλες τις επιδράσεις των αντικειμένων, τοίχων κτλ</a:t>
            </a:r>
          </a:p>
        </p:txBody>
      </p:sp>
      <p:sp>
        <p:nvSpPr>
          <p:cNvPr id="4" name="object 4"/>
          <p:cNvSpPr/>
          <p:nvPr/>
        </p:nvSpPr>
        <p:spPr>
          <a:xfrm>
            <a:off x="1561460" y="5579835"/>
            <a:ext cx="7068190" cy="4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700" y="6194603"/>
            <a:ext cx="9525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θ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5" dirty="0">
                <a:latin typeface="Calibri"/>
                <a:cs typeface="Calibri"/>
              </a:rPr>
              <a:t>φ</a:t>
            </a:r>
            <a:r>
              <a:rPr sz="1800" spc="-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ετ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45" dirty="0">
                <a:latin typeface="Calibri"/>
                <a:cs typeface="Calibri"/>
              </a:rPr>
              <a:t>ξ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ΚΣ </a:t>
            </a:r>
            <a:r>
              <a:rPr sz="1800" spc="-5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20" dirty="0">
                <a:latin typeface="Calibri"/>
                <a:cs typeface="Calibri"/>
              </a:rPr>
              <a:t>Β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40" dirty="0">
                <a:latin typeface="Calibri"/>
                <a:cs typeface="Calibri"/>
              </a:rPr>
              <a:t>π</a:t>
            </a:r>
            <a:r>
              <a:rPr sz="1800" spc="-30" dirty="0">
                <a:latin typeface="Calibri"/>
                <a:cs typeface="Calibri"/>
              </a:rPr>
              <a:t>ώ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ά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ση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4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σα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ό</a:t>
            </a:r>
            <a:r>
              <a:rPr sz="1800" spc="-5" dirty="0">
                <a:latin typeface="Calibri"/>
                <a:cs typeface="Calibri"/>
              </a:rPr>
              <a:t>ρ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φ</a:t>
            </a:r>
            <a:r>
              <a:rPr sz="1800" spc="-15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ι</a:t>
            </a:r>
            <a:r>
              <a:rPr sz="1800" spc="-10" dirty="0">
                <a:latin typeface="Calibri"/>
                <a:cs typeface="Calibri"/>
              </a:rPr>
              <a:t>μ</a:t>
            </a:r>
            <a:r>
              <a:rPr sz="1800" spc="-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δ</a:t>
            </a:r>
            <a:r>
              <a:rPr sz="1800" spc="-30" dirty="0">
                <a:latin typeface="Calibri"/>
                <a:cs typeface="Calibri"/>
              </a:rPr>
              <a:t>ί</a:t>
            </a:r>
            <a:r>
              <a:rPr sz="1800" spc="-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-15" dirty="0">
                <a:latin typeface="Calibri"/>
                <a:cs typeface="Calibri"/>
              </a:rPr>
              <a:t>π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πί</a:t>
            </a:r>
            <a:r>
              <a:rPr sz="1800" spc="-5" dirty="0">
                <a:latin typeface="Calibri"/>
                <a:cs typeface="Calibri"/>
              </a:rPr>
              <a:t>ν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-30" dirty="0">
                <a:latin typeface="Calibri"/>
                <a:cs typeface="Calibri"/>
              </a:rPr>
              <a:t>κ</a:t>
            </a: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086EF30D-E200-4014-A55A-23927C849D1B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51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536700" y="415423"/>
            <a:ext cx="89469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0780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90" dirty="0"/>
              <a:t>ε</a:t>
            </a:r>
            <a:r>
              <a:rPr spc="-15" dirty="0"/>
              <a:t>σ</a:t>
            </a:r>
            <a:r>
              <a:rPr spc="-10" dirty="0"/>
              <a:t>ω</a:t>
            </a:r>
            <a:r>
              <a:rPr dirty="0"/>
              <a:t>τ</a:t>
            </a:r>
            <a:r>
              <a:rPr spc="-20" dirty="0"/>
              <a:t>ε</a:t>
            </a:r>
            <a:r>
              <a:rPr dirty="0"/>
              <a:t>ρ</a:t>
            </a:r>
            <a:r>
              <a:rPr spc="-10" dirty="0"/>
              <a:t>ι</a:t>
            </a:r>
            <a:r>
              <a:rPr spc="-110" dirty="0"/>
              <a:t>κ</a:t>
            </a:r>
            <a:r>
              <a:rPr spc="-30" dirty="0"/>
              <a:t>ώ</a:t>
            </a:r>
            <a:r>
              <a:rPr dirty="0"/>
              <a:t>ν</a:t>
            </a:r>
            <a:r>
              <a:rPr spc="-20" dirty="0"/>
              <a:t> </a:t>
            </a:r>
            <a:r>
              <a:rPr spc="-55" dirty="0" smtClean="0"/>
              <a:t>χ</a:t>
            </a:r>
            <a:r>
              <a:rPr spc="-15" dirty="0" smtClean="0"/>
              <a:t>ώ</a:t>
            </a:r>
            <a:r>
              <a:rPr dirty="0" smtClean="0"/>
              <a:t>ρ</a:t>
            </a:r>
            <a:r>
              <a:rPr spc="-30" dirty="0" smtClean="0"/>
              <a:t>ω</a:t>
            </a:r>
            <a:r>
              <a:rPr dirty="0" smtClean="0"/>
              <a:t>ν</a:t>
            </a:r>
            <a:r>
              <a:rPr lang="en-US" dirty="0" smtClean="0"/>
              <a:t>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959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9935" y="4135124"/>
            <a:ext cx="2032635" cy="913765"/>
          </a:xfrm>
          <a:custGeom>
            <a:avLst/>
            <a:gdLst/>
            <a:ahLst/>
            <a:cxnLst/>
            <a:rect l="l" t="t" r="r" b="b"/>
            <a:pathLst>
              <a:path w="2032635" h="913764">
                <a:moveTo>
                  <a:pt x="0" y="913756"/>
                </a:moveTo>
                <a:lnTo>
                  <a:pt x="2032634" y="913756"/>
                </a:lnTo>
                <a:lnTo>
                  <a:pt x="2032634" y="0"/>
                </a:lnTo>
                <a:lnTo>
                  <a:pt x="0" y="0"/>
                </a:lnTo>
                <a:lnTo>
                  <a:pt x="0" y="913756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3219" y="4135124"/>
            <a:ext cx="2032635" cy="913765"/>
          </a:xfrm>
          <a:custGeom>
            <a:avLst/>
            <a:gdLst/>
            <a:ahLst/>
            <a:cxnLst/>
            <a:rect l="l" t="t" r="r" b="b"/>
            <a:pathLst>
              <a:path w="2032635" h="913764">
                <a:moveTo>
                  <a:pt x="0" y="913756"/>
                </a:moveTo>
                <a:lnTo>
                  <a:pt x="2032634" y="913756"/>
                </a:lnTo>
                <a:lnTo>
                  <a:pt x="2032634" y="0"/>
                </a:lnTo>
                <a:lnTo>
                  <a:pt x="0" y="0"/>
                </a:lnTo>
                <a:lnTo>
                  <a:pt x="0" y="913756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6479" y="4135124"/>
            <a:ext cx="2029460" cy="913765"/>
          </a:xfrm>
          <a:custGeom>
            <a:avLst/>
            <a:gdLst/>
            <a:ahLst/>
            <a:cxnLst/>
            <a:rect l="l" t="t" r="r" b="b"/>
            <a:pathLst>
              <a:path w="2029459" h="913764">
                <a:moveTo>
                  <a:pt x="0" y="913756"/>
                </a:moveTo>
                <a:lnTo>
                  <a:pt x="2029455" y="913756"/>
                </a:lnTo>
                <a:lnTo>
                  <a:pt x="2029455" y="0"/>
                </a:lnTo>
                <a:lnTo>
                  <a:pt x="0" y="0"/>
                </a:lnTo>
                <a:lnTo>
                  <a:pt x="0" y="913756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9935" y="5049524"/>
            <a:ext cx="2032635" cy="368300"/>
          </a:xfrm>
          <a:custGeom>
            <a:avLst/>
            <a:gdLst/>
            <a:ahLst/>
            <a:cxnLst/>
            <a:rect l="l" t="t" r="r" b="b"/>
            <a:pathLst>
              <a:path w="2032635" h="368300">
                <a:moveTo>
                  <a:pt x="0" y="368295"/>
                </a:moveTo>
                <a:lnTo>
                  <a:pt x="2032634" y="368295"/>
                </a:lnTo>
                <a:lnTo>
                  <a:pt x="2032634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3219" y="5049524"/>
            <a:ext cx="2032635" cy="368300"/>
          </a:xfrm>
          <a:custGeom>
            <a:avLst/>
            <a:gdLst/>
            <a:ahLst/>
            <a:cxnLst/>
            <a:rect l="l" t="t" r="r" b="b"/>
            <a:pathLst>
              <a:path w="2032635" h="368300">
                <a:moveTo>
                  <a:pt x="0" y="368295"/>
                </a:moveTo>
                <a:lnTo>
                  <a:pt x="2032634" y="368295"/>
                </a:lnTo>
                <a:lnTo>
                  <a:pt x="2032634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6479" y="5049524"/>
            <a:ext cx="2029460" cy="368300"/>
          </a:xfrm>
          <a:custGeom>
            <a:avLst/>
            <a:gdLst/>
            <a:ahLst/>
            <a:cxnLst/>
            <a:rect l="l" t="t" r="r" b="b"/>
            <a:pathLst>
              <a:path w="2029459" h="368300">
                <a:moveTo>
                  <a:pt x="0" y="368295"/>
                </a:moveTo>
                <a:lnTo>
                  <a:pt x="2029455" y="368295"/>
                </a:lnTo>
                <a:lnTo>
                  <a:pt x="2029455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9935" y="5418451"/>
            <a:ext cx="2032635" cy="371475"/>
          </a:xfrm>
          <a:custGeom>
            <a:avLst/>
            <a:gdLst/>
            <a:ahLst/>
            <a:cxnLst/>
            <a:rect l="l" t="t" r="r" b="b"/>
            <a:pathLst>
              <a:path w="2032635" h="371475">
                <a:moveTo>
                  <a:pt x="0" y="371474"/>
                </a:moveTo>
                <a:lnTo>
                  <a:pt x="2032634" y="371474"/>
                </a:lnTo>
                <a:lnTo>
                  <a:pt x="2032634" y="0"/>
                </a:lnTo>
                <a:lnTo>
                  <a:pt x="0" y="0"/>
                </a:lnTo>
                <a:lnTo>
                  <a:pt x="0" y="371474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3219" y="5418451"/>
            <a:ext cx="2032635" cy="371475"/>
          </a:xfrm>
          <a:custGeom>
            <a:avLst/>
            <a:gdLst/>
            <a:ahLst/>
            <a:cxnLst/>
            <a:rect l="l" t="t" r="r" b="b"/>
            <a:pathLst>
              <a:path w="2032635" h="371475">
                <a:moveTo>
                  <a:pt x="0" y="371474"/>
                </a:moveTo>
                <a:lnTo>
                  <a:pt x="2032634" y="371474"/>
                </a:lnTo>
                <a:lnTo>
                  <a:pt x="2032634" y="0"/>
                </a:lnTo>
                <a:lnTo>
                  <a:pt x="0" y="0"/>
                </a:lnTo>
                <a:lnTo>
                  <a:pt x="0" y="371474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6479" y="5418451"/>
            <a:ext cx="2029460" cy="371475"/>
          </a:xfrm>
          <a:custGeom>
            <a:avLst/>
            <a:gdLst/>
            <a:ahLst/>
            <a:cxnLst/>
            <a:rect l="l" t="t" r="r" b="b"/>
            <a:pathLst>
              <a:path w="2029459" h="371475">
                <a:moveTo>
                  <a:pt x="0" y="371474"/>
                </a:moveTo>
                <a:lnTo>
                  <a:pt x="2029455" y="371474"/>
                </a:lnTo>
                <a:lnTo>
                  <a:pt x="2029455" y="0"/>
                </a:lnTo>
                <a:lnTo>
                  <a:pt x="0" y="0"/>
                </a:lnTo>
                <a:lnTo>
                  <a:pt x="0" y="371474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935" y="5789926"/>
            <a:ext cx="2032635" cy="371475"/>
          </a:xfrm>
          <a:custGeom>
            <a:avLst/>
            <a:gdLst/>
            <a:ahLst/>
            <a:cxnLst/>
            <a:rect l="l" t="t" r="r" b="b"/>
            <a:pathLst>
              <a:path w="2032635" h="371475">
                <a:moveTo>
                  <a:pt x="0" y="371474"/>
                </a:moveTo>
                <a:lnTo>
                  <a:pt x="2032634" y="371474"/>
                </a:lnTo>
                <a:lnTo>
                  <a:pt x="2032634" y="0"/>
                </a:lnTo>
                <a:lnTo>
                  <a:pt x="0" y="0"/>
                </a:lnTo>
                <a:lnTo>
                  <a:pt x="0" y="371474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3219" y="5789926"/>
            <a:ext cx="2032635" cy="371475"/>
          </a:xfrm>
          <a:custGeom>
            <a:avLst/>
            <a:gdLst/>
            <a:ahLst/>
            <a:cxnLst/>
            <a:rect l="l" t="t" r="r" b="b"/>
            <a:pathLst>
              <a:path w="2032635" h="371475">
                <a:moveTo>
                  <a:pt x="0" y="371474"/>
                </a:moveTo>
                <a:lnTo>
                  <a:pt x="2032634" y="371474"/>
                </a:lnTo>
                <a:lnTo>
                  <a:pt x="2032634" y="0"/>
                </a:lnTo>
                <a:lnTo>
                  <a:pt x="0" y="0"/>
                </a:lnTo>
                <a:lnTo>
                  <a:pt x="0" y="371474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6479" y="5789926"/>
            <a:ext cx="2029460" cy="371475"/>
          </a:xfrm>
          <a:custGeom>
            <a:avLst/>
            <a:gdLst/>
            <a:ahLst/>
            <a:cxnLst/>
            <a:rect l="l" t="t" r="r" b="b"/>
            <a:pathLst>
              <a:path w="2029459" h="371475">
                <a:moveTo>
                  <a:pt x="0" y="371474"/>
                </a:moveTo>
                <a:lnTo>
                  <a:pt x="2029455" y="371474"/>
                </a:lnTo>
                <a:lnTo>
                  <a:pt x="2029455" y="0"/>
                </a:lnTo>
                <a:lnTo>
                  <a:pt x="0" y="0"/>
                </a:lnTo>
                <a:lnTo>
                  <a:pt x="0" y="371474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9935" y="6162044"/>
            <a:ext cx="2032635" cy="368300"/>
          </a:xfrm>
          <a:custGeom>
            <a:avLst/>
            <a:gdLst/>
            <a:ahLst/>
            <a:cxnLst/>
            <a:rect l="l" t="t" r="r" b="b"/>
            <a:pathLst>
              <a:path w="2032635" h="368300">
                <a:moveTo>
                  <a:pt x="0" y="368295"/>
                </a:moveTo>
                <a:lnTo>
                  <a:pt x="2032634" y="368295"/>
                </a:lnTo>
                <a:lnTo>
                  <a:pt x="2032634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3219" y="6162044"/>
            <a:ext cx="2032635" cy="368300"/>
          </a:xfrm>
          <a:custGeom>
            <a:avLst/>
            <a:gdLst/>
            <a:ahLst/>
            <a:cxnLst/>
            <a:rect l="l" t="t" r="r" b="b"/>
            <a:pathLst>
              <a:path w="2032635" h="368300">
                <a:moveTo>
                  <a:pt x="0" y="368295"/>
                </a:moveTo>
                <a:lnTo>
                  <a:pt x="2032634" y="368295"/>
                </a:lnTo>
                <a:lnTo>
                  <a:pt x="2032634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6479" y="6162044"/>
            <a:ext cx="2029460" cy="368300"/>
          </a:xfrm>
          <a:custGeom>
            <a:avLst/>
            <a:gdLst/>
            <a:ahLst/>
            <a:cxnLst/>
            <a:rect l="l" t="t" r="r" b="b"/>
            <a:pathLst>
              <a:path w="2029459" h="368300">
                <a:moveTo>
                  <a:pt x="0" y="368295"/>
                </a:moveTo>
                <a:lnTo>
                  <a:pt x="2029455" y="368295"/>
                </a:lnTo>
                <a:lnTo>
                  <a:pt x="2029455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49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4220" y="5047619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079" y="0"/>
                </a:lnTo>
              </a:path>
            </a:pathLst>
          </a:custGeom>
          <a:ln w="408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9935" y="4128760"/>
            <a:ext cx="0" cy="2407920"/>
          </a:xfrm>
          <a:custGeom>
            <a:avLst/>
            <a:gdLst/>
            <a:ahLst/>
            <a:cxnLst/>
            <a:rect l="l" t="t" r="r" b="b"/>
            <a:pathLst>
              <a:path h="2407920">
                <a:moveTo>
                  <a:pt x="0" y="0"/>
                </a:moveTo>
                <a:lnTo>
                  <a:pt x="0" y="2407926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5929" y="4128760"/>
            <a:ext cx="0" cy="2407920"/>
          </a:xfrm>
          <a:custGeom>
            <a:avLst/>
            <a:gdLst/>
            <a:ahLst/>
            <a:cxnLst/>
            <a:rect l="l" t="t" r="r" b="b"/>
            <a:pathLst>
              <a:path h="2407920">
                <a:moveTo>
                  <a:pt x="0" y="0"/>
                </a:moveTo>
                <a:lnTo>
                  <a:pt x="0" y="2407926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4220" y="4135130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079" y="0"/>
                </a:lnTo>
              </a:path>
            </a:pathLst>
          </a:custGeom>
          <a:ln w="134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4220" y="6530971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079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2940" y="2016764"/>
            <a:ext cx="9025255" cy="184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710">
              <a:lnSpc>
                <a:spcPct val="100000"/>
              </a:lnSpc>
            </a:pPr>
            <a:r>
              <a:rPr sz="4100" spc="-5" dirty="0">
                <a:latin typeface="Calibri"/>
                <a:cs typeface="Calibri"/>
              </a:rPr>
              <a:t>Α</a:t>
            </a:r>
            <a:r>
              <a:rPr sz="4100" spc="-40" dirty="0">
                <a:latin typeface="Calibri"/>
                <a:cs typeface="Calibri"/>
              </a:rPr>
              <a:t>π</a:t>
            </a:r>
            <a:r>
              <a:rPr sz="4100" spc="-50" dirty="0">
                <a:latin typeface="Calibri"/>
                <a:cs typeface="Calibri"/>
              </a:rPr>
              <a:t>ώ</a:t>
            </a:r>
            <a:r>
              <a:rPr sz="4100" spc="-5" dirty="0">
                <a:latin typeface="Calibri"/>
                <a:cs typeface="Calibri"/>
              </a:rPr>
              <a:t>λ</a:t>
            </a:r>
            <a:r>
              <a:rPr sz="4100" dirty="0">
                <a:latin typeface="Calibri"/>
                <a:cs typeface="Calibri"/>
              </a:rPr>
              <a:t>ειες</a:t>
            </a:r>
            <a:r>
              <a:rPr sz="4100" spc="-55" dirty="0">
                <a:latin typeface="Calibri"/>
                <a:cs typeface="Calibri"/>
              </a:rPr>
              <a:t> λ</a:t>
            </a:r>
            <a:r>
              <a:rPr sz="4100" spc="-5" dirty="0">
                <a:latin typeface="Calibri"/>
                <a:cs typeface="Calibri"/>
              </a:rPr>
              <a:t>ό</a:t>
            </a:r>
            <a:r>
              <a:rPr sz="4100" spc="-10" dirty="0">
                <a:latin typeface="Calibri"/>
                <a:cs typeface="Calibri"/>
              </a:rPr>
              <a:t>γ</a:t>
            </a:r>
            <a:r>
              <a:rPr sz="4100" dirty="0">
                <a:latin typeface="Calibri"/>
                <a:cs typeface="Calibri"/>
              </a:rPr>
              <a:t>ω</a:t>
            </a:r>
            <a:r>
              <a:rPr sz="4100" spc="-4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α</a:t>
            </a:r>
            <a:r>
              <a:rPr sz="4100" spc="-5" dirty="0">
                <a:latin typeface="Calibri"/>
                <a:cs typeface="Calibri"/>
              </a:rPr>
              <a:t>ν</a:t>
            </a:r>
            <a:r>
              <a:rPr sz="4100" spc="-25" dirty="0">
                <a:latin typeface="Calibri"/>
                <a:cs typeface="Calibri"/>
              </a:rPr>
              <a:t>θ</a:t>
            </a:r>
            <a:r>
              <a:rPr sz="4100" spc="10" dirty="0">
                <a:latin typeface="Calibri"/>
                <a:cs typeface="Calibri"/>
              </a:rPr>
              <a:t>ρ</a:t>
            </a:r>
            <a:r>
              <a:rPr sz="4100" spc="-5" dirty="0">
                <a:latin typeface="Calibri"/>
                <a:cs typeface="Calibri"/>
              </a:rPr>
              <a:t>ώ</a:t>
            </a:r>
            <a:r>
              <a:rPr sz="4100" spc="10" dirty="0">
                <a:latin typeface="Calibri"/>
                <a:cs typeface="Calibri"/>
              </a:rPr>
              <a:t>π</a:t>
            </a:r>
            <a:r>
              <a:rPr sz="4100" spc="-35" dirty="0">
                <a:latin typeface="Calibri"/>
                <a:cs typeface="Calibri"/>
              </a:rPr>
              <a:t>ι</a:t>
            </a:r>
            <a:r>
              <a:rPr sz="4100" spc="-10" dirty="0">
                <a:latin typeface="Calibri"/>
                <a:cs typeface="Calibri"/>
              </a:rPr>
              <a:t>ν</a:t>
            </a:r>
            <a:r>
              <a:rPr sz="4100" spc="-5" dirty="0">
                <a:latin typeface="Calibri"/>
                <a:cs typeface="Calibri"/>
              </a:rPr>
              <a:t>ο</a:t>
            </a:r>
            <a:r>
              <a:rPr sz="4100" dirty="0">
                <a:latin typeface="Calibri"/>
                <a:cs typeface="Calibri"/>
              </a:rPr>
              <a:t>υ</a:t>
            </a:r>
            <a:r>
              <a:rPr sz="4100" spc="-6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σ</a:t>
            </a:r>
            <a:r>
              <a:rPr sz="4100" spc="-5" dirty="0">
                <a:latin typeface="Calibri"/>
                <a:cs typeface="Calibri"/>
              </a:rPr>
              <a:t>ώ</a:t>
            </a:r>
            <a:r>
              <a:rPr sz="4100" spc="-30" dirty="0">
                <a:latin typeface="Calibri"/>
                <a:cs typeface="Calibri"/>
              </a:rPr>
              <a:t>μ</a:t>
            </a:r>
            <a:r>
              <a:rPr sz="4100" dirty="0">
                <a:latin typeface="Calibri"/>
                <a:cs typeface="Calibri"/>
              </a:rPr>
              <a:t>α</a:t>
            </a:r>
            <a:r>
              <a:rPr sz="4100" spc="-30" dirty="0">
                <a:latin typeface="Calibri"/>
                <a:cs typeface="Calibri"/>
              </a:rPr>
              <a:t>τ</a:t>
            </a:r>
            <a:r>
              <a:rPr sz="4100" spc="-5" dirty="0">
                <a:latin typeface="Calibri"/>
                <a:cs typeface="Calibri"/>
              </a:rPr>
              <a:t>ος</a:t>
            </a:r>
            <a:endParaRPr sz="4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ξ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spc="10" dirty="0">
                <a:latin typeface="Calibri"/>
                <a:cs typeface="Calibri"/>
              </a:rPr>
              <a:t>ρ</a:t>
            </a:r>
            <a:r>
              <a:rPr sz="2400" spc="-5" dirty="0">
                <a:latin typeface="Calibri"/>
                <a:cs typeface="Calibri"/>
              </a:rPr>
              <a:t>τώ</a:t>
            </a:r>
            <a:r>
              <a:rPr sz="2400" spc="25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-2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πό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υ</a:t>
            </a:r>
            <a:r>
              <a:rPr sz="2400" spc="-5" dirty="0">
                <a:latin typeface="Calibri"/>
                <a:cs typeface="Calibri"/>
              </a:rPr>
              <a:t>χ</a:t>
            </a:r>
            <a:r>
              <a:rPr sz="2400" spc="10" dirty="0">
                <a:latin typeface="Calibri"/>
                <a:cs typeface="Calibri"/>
              </a:rPr>
              <a:t>ν</a:t>
            </a:r>
            <a:r>
              <a:rPr sz="2400" spc="5" dirty="0">
                <a:latin typeface="Calibri"/>
                <a:cs typeface="Calibri"/>
              </a:rPr>
              <a:t>ό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-30" dirty="0">
                <a:latin typeface="Calibri"/>
                <a:cs typeface="Calibri"/>
              </a:rPr>
              <a:t>η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1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Όσ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πιο μι</a:t>
            </a:r>
            <a:r>
              <a:rPr sz="2400" spc="-40" dirty="0">
                <a:latin typeface="Calibri"/>
                <a:cs typeface="Calibri"/>
              </a:rPr>
              <a:t>κ</a:t>
            </a:r>
            <a:r>
              <a:rPr sz="2400" dirty="0">
                <a:latin typeface="Calibri"/>
                <a:cs typeface="Calibri"/>
              </a:rPr>
              <a:t>ρή 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spc="-25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5" dirty="0">
                <a:latin typeface="Calibri"/>
                <a:cs typeface="Calibri"/>
              </a:rPr>
              <a:t> α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5" dirty="0">
                <a:latin typeface="Calibri"/>
                <a:cs typeface="Calibri"/>
              </a:rPr>
              <a:t>ό</a:t>
            </a:r>
            <a:r>
              <a:rPr sz="2400" spc="30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20" dirty="0">
                <a:latin typeface="Calibri"/>
                <a:cs typeface="Calibri"/>
              </a:rPr>
              <a:t>α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το</a:t>
            </a:r>
            <a:r>
              <a:rPr sz="2400" dirty="0">
                <a:latin typeface="Calibri"/>
                <a:cs typeface="Calibri"/>
              </a:rPr>
              <a:t>υ 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spc="5" dirty="0">
                <a:latin typeface="Calibri"/>
                <a:cs typeface="Calibri"/>
              </a:rPr>
              <a:t>ώ</a:t>
            </a:r>
            <a:r>
              <a:rPr sz="2400" spc="-5" dirty="0">
                <a:latin typeface="Calibri"/>
                <a:cs typeface="Calibri"/>
              </a:rPr>
              <a:t>ματο</a:t>
            </a:r>
            <a:r>
              <a:rPr sz="2400" dirty="0">
                <a:latin typeface="Calibri"/>
                <a:cs typeface="Calibri"/>
              </a:rPr>
              <a:t>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πό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ν </a:t>
            </a:r>
            <a:r>
              <a:rPr sz="2400" spc="5" dirty="0">
                <a:latin typeface="Calibri"/>
                <a:cs typeface="Calibri"/>
              </a:rPr>
              <a:t>π</a:t>
            </a:r>
            <a:r>
              <a:rPr sz="2400" spc="-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μπ</a:t>
            </a:r>
            <a:r>
              <a:rPr sz="2400" spc="5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δ</a:t>
            </a:r>
            <a:r>
              <a:rPr sz="2400" spc="-5" dirty="0">
                <a:latin typeface="Calibri"/>
                <a:cs typeface="Calibri"/>
              </a:rPr>
              <a:t>έ</a:t>
            </a:r>
            <a:r>
              <a:rPr sz="2400" spc="-15" dirty="0">
                <a:latin typeface="Calibri"/>
                <a:cs typeface="Calibri"/>
              </a:rPr>
              <a:t>κ</a:t>
            </a:r>
            <a:r>
              <a:rPr sz="2400" spc="5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η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τό</a:t>
            </a:r>
            <a:r>
              <a:rPr sz="2400" spc="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</a:t>
            </a:r>
            <a:r>
              <a:rPr sz="2400" spc="5" dirty="0">
                <a:latin typeface="Calibri"/>
                <a:cs typeface="Calibri"/>
              </a:rPr>
              <a:t>εγ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35" dirty="0">
                <a:latin typeface="Calibri"/>
                <a:cs typeface="Calibri"/>
              </a:rPr>
              <a:t>λ</a:t>
            </a:r>
            <a:r>
              <a:rPr sz="2400" spc="5" dirty="0">
                <a:latin typeface="Calibri"/>
                <a:cs typeface="Calibri"/>
              </a:rPr>
              <a:t>ύ</a:t>
            </a:r>
            <a:r>
              <a:rPr sz="2400" spc="-5" dirty="0">
                <a:latin typeface="Calibri"/>
                <a:cs typeface="Calibri"/>
              </a:rPr>
              <a:t>τ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ρη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ε</a:t>
            </a:r>
            <a:r>
              <a:rPr sz="2400" spc="-35" dirty="0">
                <a:latin typeface="Calibri"/>
                <a:cs typeface="Calibri"/>
              </a:rPr>
              <a:t>ί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spc="-15" dirty="0">
                <a:latin typeface="Calibri"/>
                <a:cs typeface="Calibri"/>
              </a:rPr>
              <a:t>ξ</a:t>
            </a:r>
            <a:r>
              <a:rPr sz="2400" spc="-5" dirty="0">
                <a:latin typeface="Calibri"/>
                <a:cs typeface="Calibri"/>
              </a:rPr>
              <a:t>ασθ</a:t>
            </a:r>
            <a:r>
              <a:rPr sz="2400" spc="5" dirty="0">
                <a:latin typeface="Calibri"/>
                <a:cs typeface="Calibri"/>
              </a:rPr>
              <a:t>έ</a:t>
            </a:r>
            <a:r>
              <a:rPr sz="2400" dirty="0">
                <a:latin typeface="Calibri"/>
                <a:cs typeface="Calibri"/>
              </a:rPr>
              <a:t>νι</a:t>
            </a:r>
            <a:r>
              <a:rPr sz="2400" spc="-5" dirty="0">
                <a:latin typeface="Calibri"/>
                <a:cs typeface="Calibri"/>
              </a:rPr>
              <a:t>σ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το</a:t>
            </a:r>
            <a:r>
              <a:rPr sz="2400" dirty="0" smtClean="0">
                <a:latin typeface="Calibri"/>
                <a:cs typeface="Calibri"/>
              </a:rPr>
              <a:t>υ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l-GR" sz="2400" dirty="0" smtClean="0">
                <a:latin typeface="Calibri"/>
                <a:cs typeface="Calibri"/>
              </a:rPr>
              <a:t>σήματος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47647" y="4207380"/>
            <a:ext cx="16579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χνό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01798" y="4207380"/>
            <a:ext cx="181800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marR="5080" indent="-236220">
              <a:lnSpc>
                <a:spcPct val="100299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ος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ης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ου σώ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ος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28974" y="4208904"/>
            <a:ext cx="1818639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ώ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ψ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ος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ου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φ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ου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σώ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ος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89252" y="5123305"/>
            <a:ext cx="373380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160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10" dirty="0">
                <a:latin typeface="Calibri"/>
                <a:cs typeface="Calibri"/>
              </a:rPr>
              <a:t>450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-10" dirty="0">
                <a:latin typeface="Calibri"/>
                <a:cs typeface="Calibri"/>
              </a:rPr>
              <a:t>800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10" dirty="0">
                <a:latin typeface="Calibri"/>
                <a:cs typeface="Calibri"/>
              </a:rPr>
              <a:t>900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93707" y="5123305"/>
            <a:ext cx="429895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19</a:t>
            </a:r>
            <a:endParaRPr sz="1800" dirty="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770"/>
              </a:spcBef>
            </a:pPr>
            <a:r>
              <a:rPr sz="1800" spc="-10" dirty="0">
                <a:latin typeface="Calibri"/>
                <a:cs typeface="Calibri"/>
              </a:rPr>
              <a:t>13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800" spc="-15" dirty="0">
                <a:latin typeface="Calibri"/>
                <a:cs typeface="Calibri"/>
              </a:rPr>
              <a:t>14,</a:t>
            </a:r>
            <a:r>
              <a:rPr sz="1800" spc="-10" dirty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800" spc="-15" dirty="0">
                <a:latin typeface="Calibri"/>
                <a:cs typeface="Calibri"/>
              </a:rPr>
              <a:t>15,</a:t>
            </a:r>
            <a:r>
              <a:rPr sz="1800" spc="-10" dirty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1851" y="5123305"/>
            <a:ext cx="315595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770"/>
              </a:spcBef>
            </a:pPr>
            <a:r>
              <a:rPr sz="1800" spc="-15" dirty="0">
                <a:latin typeface="Calibri"/>
                <a:cs typeface="Calibri"/>
              </a:rPr>
              <a:t>4,</a:t>
            </a:r>
            <a:r>
              <a:rPr sz="1800" spc="-1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-15" dirty="0">
                <a:latin typeface="Calibri"/>
                <a:cs typeface="Calibri"/>
              </a:rPr>
              <a:t>8,</a:t>
            </a:r>
            <a:r>
              <a:rPr sz="1800" spc="-1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730"/>
              </a:spcBef>
            </a:pPr>
            <a:r>
              <a:rPr sz="1800" spc="-1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917936E9-5FFA-4B70-9B8A-147359E2B988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52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5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37" name="object 2"/>
          <p:cNvSpPr txBox="1">
            <a:spLocks noGrp="1"/>
          </p:cNvSpPr>
          <p:nvPr>
            <p:ph type="title"/>
          </p:nvPr>
        </p:nvSpPr>
        <p:spPr>
          <a:xfrm>
            <a:off x="1536700" y="415423"/>
            <a:ext cx="8946918" cy="610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0780">
              <a:lnSpc>
                <a:spcPct val="100000"/>
              </a:lnSpc>
            </a:pPr>
            <a:r>
              <a:rPr spc="-10" dirty="0"/>
              <a:t>Μ</a:t>
            </a:r>
            <a:r>
              <a:rPr spc="15" dirty="0"/>
              <a:t>ο</a:t>
            </a:r>
            <a:r>
              <a:rPr spc="25" dirty="0"/>
              <a:t>ν</a:t>
            </a:r>
            <a:r>
              <a:rPr dirty="0"/>
              <a:t>τ</a:t>
            </a:r>
            <a:r>
              <a:rPr spc="-30" dirty="0"/>
              <a:t>έ</a:t>
            </a:r>
            <a:r>
              <a:rPr spc="-35" dirty="0"/>
              <a:t>λ</a:t>
            </a:r>
            <a:r>
              <a:rPr dirty="0"/>
              <a:t>α</a:t>
            </a:r>
            <a:r>
              <a:rPr spc="-110" dirty="0"/>
              <a:t> </a:t>
            </a:r>
            <a:r>
              <a:rPr spc="-90" dirty="0"/>
              <a:t>ε</a:t>
            </a:r>
            <a:r>
              <a:rPr spc="-15" dirty="0"/>
              <a:t>σ</a:t>
            </a:r>
            <a:r>
              <a:rPr spc="-10" dirty="0"/>
              <a:t>ω</a:t>
            </a:r>
            <a:r>
              <a:rPr dirty="0"/>
              <a:t>τ</a:t>
            </a:r>
            <a:r>
              <a:rPr spc="-20" dirty="0"/>
              <a:t>ε</a:t>
            </a:r>
            <a:r>
              <a:rPr dirty="0"/>
              <a:t>ρ</a:t>
            </a:r>
            <a:r>
              <a:rPr spc="-10" dirty="0"/>
              <a:t>ι</a:t>
            </a:r>
            <a:r>
              <a:rPr spc="-110" dirty="0"/>
              <a:t>κ</a:t>
            </a:r>
            <a:r>
              <a:rPr spc="-30" dirty="0"/>
              <a:t>ώ</a:t>
            </a:r>
            <a:r>
              <a:rPr dirty="0"/>
              <a:t>ν</a:t>
            </a:r>
            <a:r>
              <a:rPr spc="-20" dirty="0"/>
              <a:t> </a:t>
            </a:r>
            <a:r>
              <a:rPr spc="-55" dirty="0" smtClean="0"/>
              <a:t>χ</a:t>
            </a:r>
            <a:r>
              <a:rPr spc="-15" dirty="0" smtClean="0"/>
              <a:t>ώ</a:t>
            </a:r>
            <a:r>
              <a:rPr dirty="0" smtClean="0"/>
              <a:t>ρ</a:t>
            </a:r>
            <a:r>
              <a:rPr spc="-30" dirty="0" smtClean="0"/>
              <a:t>ω</a:t>
            </a:r>
            <a:r>
              <a:rPr dirty="0" smtClean="0"/>
              <a:t>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3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49" y="1667800"/>
            <a:ext cx="6364251" cy="5579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0986AB3A-D9C9-4772-80C1-A00AAECEE0DC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6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155700" y="412890"/>
            <a:ext cx="9327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z="4000" b="1" spc="-25" dirty="0"/>
              <a:t>Τ</a:t>
            </a:r>
            <a:r>
              <a:rPr sz="4000" b="1" spc="-20" dirty="0"/>
              <a:t>εχ</a:t>
            </a:r>
            <a:r>
              <a:rPr sz="4000" b="1" spc="-30" dirty="0"/>
              <a:t>ν</a:t>
            </a:r>
            <a:r>
              <a:rPr sz="4000" b="1" spc="-10" dirty="0"/>
              <a:t>ι</a:t>
            </a:r>
            <a:r>
              <a:rPr sz="4000" b="1" spc="-75" dirty="0"/>
              <a:t>κ</a:t>
            </a:r>
            <a:r>
              <a:rPr sz="4000" b="1" spc="-10" dirty="0"/>
              <a:t>έ</a:t>
            </a:r>
            <a:r>
              <a:rPr sz="4000" b="1" spc="-20" dirty="0"/>
              <a:t>ς</a:t>
            </a:r>
            <a:r>
              <a:rPr sz="4000" b="1" spc="-60" dirty="0"/>
              <a:t> </a:t>
            </a:r>
            <a:r>
              <a:rPr sz="4000" b="1" spc="-40" dirty="0"/>
              <a:t>π</a:t>
            </a:r>
            <a:r>
              <a:rPr sz="4000" b="1" spc="-45" dirty="0"/>
              <a:t>ο</a:t>
            </a:r>
            <a:r>
              <a:rPr sz="4000" b="1" dirty="0"/>
              <a:t>λ</a:t>
            </a:r>
            <a:r>
              <a:rPr sz="4000" b="1" spc="-60" dirty="0"/>
              <a:t>λ</a:t>
            </a:r>
            <a:r>
              <a:rPr sz="4000" b="1" spc="-25" dirty="0"/>
              <a:t>α</a:t>
            </a:r>
            <a:r>
              <a:rPr sz="4000" b="1" spc="-40" dirty="0"/>
              <a:t>π</a:t>
            </a:r>
            <a:r>
              <a:rPr sz="4000" b="1" spc="-20" dirty="0"/>
              <a:t>λής</a:t>
            </a:r>
            <a:r>
              <a:rPr sz="4000" b="1" spc="20" dirty="0"/>
              <a:t> </a:t>
            </a:r>
            <a:r>
              <a:rPr sz="4000" b="1" spc="-40" dirty="0"/>
              <a:t>π</a:t>
            </a:r>
            <a:r>
              <a:rPr sz="4000" b="1" spc="-25" dirty="0"/>
              <a:t>ρό</a:t>
            </a:r>
            <a:r>
              <a:rPr sz="4000" b="1" spc="-15" dirty="0"/>
              <a:t>σβ</a:t>
            </a:r>
            <a:r>
              <a:rPr sz="4000" b="1" spc="-35" dirty="0"/>
              <a:t>α</a:t>
            </a:r>
            <a:r>
              <a:rPr sz="4000" b="1" spc="-30" dirty="0"/>
              <a:t>σ</a:t>
            </a:r>
            <a:r>
              <a:rPr sz="4000" b="1" spc="-20" dirty="0"/>
              <a:t>ης</a:t>
            </a:r>
            <a:r>
              <a:rPr sz="4000" b="1" spc="-90" dirty="0"/>
              <a:t> </a:t>
            </a:r>
            <a:r>
              <a:rPr sz="4000" b="1" spc="-10" dirty="0"/>
              <a:t>(</a:t>
            </a:r>
            <a:r>
              <a:rPr lang="en-US" sz="4000" b="1" spc="-10" dirty="0"/>
              <a:t>2</a:t>
            </a:r>
            <a:r>
              <a:rPr sz="4000" b="1" spc="-15" dirty="0"/>
              <a:t>)</a:t>
            </a:r>
            <a:endParaRPr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spc="-10" dirty="0"/>
              <a:t>Χ</a:t>
            </a:r>
            <a:r>
              <a:rPr dirty="0"/>
              <a:t>αρ</a:t>
            </a:r>
            <a:r>
              <a:rPr spc="-5" dirty="0"/>
              <a:t>α</a:t>
            </a:r>
            <a:r>
              <a:rPr dirty="0"/>
              <a:t>κ</a:t>
            </a:r>
            <a:r>
              <a:rPr spc="-5" dirty="0"/>
              <a:t>τη</a:t>
            </a:r>
            <a:r>
              <a:rPr dirty="0"/>
              <a:t>ρ</a:t>
            </a:r>
            <a:r>
              <a:rPr spc="5" dirty="0"/>
              <a:t>ι</a:t>
            </a:r>
            <a:r>
              <a:rPr spc="35" dirty="0"/>
              <a:t>σ</a:t>
            </a:r>
            <a:r>
              <a:rPr spc="-15" dirty="0"/>
              <a:t>τ</a:t>
            </a:r>
            <a:r>
              <a:rPr spc="5" dirty="0"/>
              <a:t>ι</a:t>
            </a:r>
            <a:r>
              <a:rPr spc="-160" dirty="0"/>
              <a:t>κ</a:t>
            </a:r>
            <a:r>
              <a:rPr dirty="0"/>
              <a:t>ά</a:t>
            </a:r>
            <a:r>
              <a:rPr spc="-180" dirty="0"/>
              <a:t> </a:t>
            </a:r>
            <a:r>
              <a:rPr spc="-1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1873250"/>
            <a:ext cx="10134600" cy="453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λότητ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αλλά με κόστος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Συχνοτικά 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αστήματα φύλαξης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για την εξασφάλιση της 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ορθογωνιότητας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55626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Σπατάλη φάσματος αν κάποιος δίαυλος είναι ανενεργός</a:t>
            </a: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Συνδυάζεται με την τεχνική TDD</a:t>
            </a:r>
          </a:p>
          <a:p>
            <a:pPr marL="756285" marR="5080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Επιτυγχάνεται η αποφυγή ταυτόχρονης εκπομπής και λήψης</a:t>
            </a:r>
          </a:p>
          <a:p>
            <a:pPr marL="756285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Επιτυγχάνεται ομοιότητα χαρακτηριστικών καναλιού</a:t>
            </a:r>
          </a:p>
          <a:p>
            <a:pPr marL="756285">
              <a:spcBef>
                <a:spcPts val="600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UL &amp; DL</a:t>
            </a:r>
          </a:p>
          <a:p>
            <a:pPr marL="756285" marR="2070100" lvl="1" indent="-286385"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Επιτυγχάνεται απλότητα των τεχνικών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διαφορισμού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ΚΣ και η μεταφορά της πολυπλοκότητας στον ΣΒ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C61BA600-63CF-484A-80CC-8F3B2EEB8687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7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>
              <a:lnSpc>
                <a:spcPct val="100000"/>
              </a:lnSpc>
            </a:pPr>
            <a:r>
              <a:rPr spc="-10" dirty="0"/>
              <a:t>Χ</a:t>
            </a:r>
            <a:r>
              <a:rPr dirty="0"/>
              <a:t>αρ</a:t>
            </a:r>
            <a:r>
              <a:rPr spc="-5" dirty="0"/>
              <a:t>α</a:t>
            </a:r>
            <a:r>
              <a:rPr dirty="0"/>
              <a:t>κ</a:t>
            </a:r>
            <a:r>
              <a:rPr spc="-5" dirty="0"/>
              <a:t>τη</a:t>
            </a:r>
            <a:r>
              <a:rPr dirty="0"/>
              <a:t>ρ</a:t>
            </a:r>
            <a:r>
              <a:rPr spc="5" dirty="0"/>
              <a:t>ι</a:t>
            </a:r>
            <a:r>
              <a:rPr spc="35" dirty="0"/>
              <a:t>σ</a:t>
            </a:r>
            <a:r>
              <a:rPr spc="-15" dirty="0"/>
              <a:t>τ</a:t>
            </a:r>
            <a:r>
              <a:rPr spc="5" dirty="0"/>
              <a:t>ι</a:t>
            </a:r>
            <a:r>
              <a:rPr spc="-160" dirty="0"/>
              <a:t>κ</a:t>
            </a:r>
            <a:r>
              <a:rPr dirty="0"/>
              <a:t>ά</a:t>
            </a:r>
            <a:r>
              <a:rPr spc="-180" dirty="0"/>
              <a:t> 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2178050"/>
            <a:ext cx="9918700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Απαιτείται συγχρονισμός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μεταξύ όλων των 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χρηστών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indent="-344170"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Χρησιμοποιούνται χρονικά διαστήματα φύλαξης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(φα</a:t>
            </a:r>
            <a:r>
              <a:rPr sz="2600" dirty="0" err="1"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ατικά αποδοτικότερη έναντι της FDMA)</a:t>
            </a:r>
          </a:p>
          <a:p>
            <a:pPr marL="356870" marR="313055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Χρησιμοποιείται από κάθε χρήστη μεγαλύτερο εύρος ζώνης, άρα μεγαλύτερος ρυθμός μετάδοσης</a:t>
            </a:r>
          </a:p>
          <a:p>
            <a:pPr marL="756285" marR="5080" indent="-287020">
              <a:spcBef>
                <a:spcPts val="600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– Συνέπεια : ευαισθησία στη διασυμβολική παρεμβολή λόγω μικρότερης χρονικής διάρκειας συμβόλου</a:t>
            </a:r>
          </a:p>
          <a:p>
            <a:pPr marL="356870" marR="176530" indent="-344170"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Η μετάδοση γίνεται ασυνεχώς, άρα μειώνεται η κατανάλωση ισχύος</a:t>
            </a:r>
          </a:p>
        </p:txBody>
      </p:sp>
      <p:sp>
        <p:nvSpPr>
          <p:cNvPr id="6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C9C8FE23-611C-4A68-934C-94A25DB8DA89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8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0645">
              <a:lnSpc>
                <a:spcPct val="100000"/>
              </a:lnSpc>
            </a:pPr>
            <a:r>
              <a:rPr spc="-10" dirty="0"/>
              <a:t>Χ</a:t>
            </a:r>
            <a:r>
              <a:rPr dirty="0"/>
              <a:t>αρ</a:t>
            </a:r>
            <a:r>
              <a:rPr spc="-5" dirty="0"/>
              <a:t>α</a:t>
            </a:r>
            <a:r>
              <a:rPr dirty="0"/>
              <a:t>κ</a:t>
            </a:r>
            <a:r>
              <a:rPr spc="-5" dirty="0"/>
              <a:t>τη</a:t>
            </a:r>
            <a:r>
              <a:rPr dirty="0"/>
              <a:t>ρ</a:t>
            </a:r>
            <a:r>
              <a:rPr spc="5" dirty="0"/>
              <a:t>ι</a:t>
            </a:r>
            <a:r>
              <a:rPr spc="35" dirty="0"/>
              <a:t>σ</a:t>
            </a:r>
            <a:r>
              <a:rPr spc="-15" dirty="0"/>
              <a:t>τ</a:t>
            </a:r>
            <a:r>
              <a:rPr spc="5" dirty="0"/>
              <a:t>ι</a:t>
            </a:r>
            <a:r>
              <a:rPr spc="-160" dirty="0"/>
              <a:t>κ</a:t>
            </a:r>
            <a:r>
              <a:rPr dirty="0"/>
              <a:t>ά</a:t>
            </a:r>
            <a:r>
              <a:rPr spc="-180" dirty="0"/>
              <a:t> </a:t>
            </a:r>
            <a:r>
              <a:rPr dirty="0">
                <a:latin typeface="Calibri"/>
                <a:cs typeface="Calibri"/>
              </a:rPr>
              <a:t>CD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9000" y="2025650"/>
            <a:ext cx="8915400" cy="3852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1334135" indent="-344170">
              <a:lnSpc>
                <a:spcPts val="3460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Χρησιμοποιούνται ορθογωνικοί ή ήμι- ορθογωνικοί κώδικες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Δεν απαιτούνται διαστήματα φύλαξης</a:t>
            </a:r>
          </a:p>
          <a:p>
            <a:pPr marL="353695" indent="-340995">
              <a:lnSpc>
                <a:spcPts val="3654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Μεταξύ γειτονικών κυψελών που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χρησιμοποιούν τον ίδιο δίαυλο δεν απαιτείται μεταπομπή συχνότητας</a:t>
            </a:r>
          </a:p>
          <a:p>
            <a:pPr marL="356870" marR="762000" indent="-344170">
              <a:lnSpc>
                <a:spcPts val="3460"/>
              </a:lnSpc>
              <a:spcBef>
                <a:spcPts val="600"/>
              </a:spcBef>
              <a:buFont typeface="Arial"/>
              <a:buChar char="•"/>
              <a:tabLst>
                <a:tab pos="35433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Παρουσιάζουν μεγαλύτερη χωρητικότητα χρηστών ανά κυψέλη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Καλύτερα επίπεδα ασφάλειας μετάδοσης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902450"/>
            <a:ext cx="762000" cy="28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54330" algn="l"/>
              </a:tabLst>
            </a:pPr>
            <a:fld id="{E3E95780-54E9-42E1-9F16-54A321C8A145}" type="slidenum">
              <a:rPr lang="el-GR" sz="1400" b="1" smtClean="0">
                <a:solidFill>
                  <a:schemeClr val="accent2">
                    <a:lumMod val="75000"/>
                  </a:schemeClr>
                </a:solidFill>
                <a:cs typeface="Calibri"/>
              </a:rPr>
              <a:t>9</a:t>
            </a:fld>
            <a:endParaRPr lang="el-GR" sz="1400" b="1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6642100" y="6978650"/>
            <a:ext cx="3975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1905" algn="ctr">
              <a:lnSpc>
                <a:spcPct val="99600"/>
              </a:lnSpc>
            </a:pP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Κω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3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τα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τος Γ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1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30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sz="1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spc="-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ωτη</a:t>
            </a:r>
            <a:r>
              <a:rPr lang="el-GR" sz="1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554E33"/>
      </a:lt2>
      <a:accent1>
        <a:srgbClr val="FBF32A"/>
      </a:accent1>
      <a:accent2>
        <a:srgbClr val="BFA622"/>
      </a:accent2>
      <a:accent3>
        <a:srgbClr val="FFFFFF"/>
      </a:accent3>
      <a:accent4>
        <a:srgbClr val="404040"/>
      </a:accent4>
      <a:accent5>
        <a:srgbClr val="FDF8AC"/>
      </a:accent5>
      <a:accent6>
        <a:srgbClr val="AD961E"/>
      </a:accent6>
      <a:hlink>
        <a:srgbClr val="E5D361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spcAft>
            <a:spcPts val="600"/>
          </a:spcAft>
          <a:defRPr sz="28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txDef>
      <a:spPr/>
      <a:bodyPr vert="horz" wrap="square" lIns="0" tIns="0" rIns="0" bIns="0" rtlCol="0">
        <a:spAutoFit/>
      </a:bodyPr>
      <a:lstStyle>
        <a:defPPr marL="12700" marR="113030">
          <a:spcAft>
            <a:spcPts val="600"/>
          </a:spcAft>
          <a:tabLst>
            <a:tab pos="354330" algn="l"/>
          </a:tabLst>
          <a:defRPr sz="2600" b="1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CC6600"/>
        </a:lt2>
        <a:accent1>
          <a:srgbClr val="FF6600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B8AA"/>
        </a:accent5>
        <a:accent6>
          <a:srgbClr val="73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8001"/>
        </a:accent1>
        <a:accent2>
          <a:srgbClr val="D31908"/>
        </a:accent2>
        <a:accent3>
          <a:srgbClr val="FFFFFF"/>
        </a:accent3>
        <a:accent4>
          <a:srgbClr val="0D0D0D"/>
        </a:accent4>
        <a:accent5>
          <a:srgbClr val="FFC0AA"/>
        </a:accent5>
        <a:accent6>
          <a:srgbClr val="BF1606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C14C00"/>
        </a:lt2>
        <a:accent1>
          <a:srgbClr val="F1D509"/>
        </a:accent1>
        <a:accent2>
          <a:srgbClr val="E38D04"/>
        </a:accent2>
        <a:accent3>
          <a:srgbClr val="FFFFFF"/>
        </a:accent3>
        <a:accent4>
          <a:srgbClr val="404040"/>
        </a:accent4>
        <a:accent5>
          <a:srgbClr val="F7E7AA"/>
        </a:accent5>
        <a:accent6>
          <a:srgbClr val="CE7F03"/>
        </a:accent6>
        <a:hlink>
          <a:srgbClr val="E5E3E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BC2D00"/>
        </a:lt2>
        <a:accent1>
          <a:srgbClr val="8F9702"/>
        </a:accent1>
        <a:accent2>
          <a:srgbClr val="FB9503"/>
        </a:accent2>
        <a:accent3>
          <a:srgbClr val="FFFFFF"/>
        </a:accent3>
        <a:accent4>
          <a:srgbClr val="404040"/>
        </a:accent4>
        <a:accent5>
          <a:srgbClr val="C6C9AA"/>
        </a:accent5>
        <a:accent6>
          <a:srgbClr val="E38702"/>
        </a:accent6>
        <a:hlink>
          <a:srgbClr val="6B700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2B00"/>
        </a:lt2>
        <a:accent1>
          <a:srgbClr val="F98305"/>
        </a:accent1>
        <a:accent2>
          <a:srgbClr val="FAA407"/>
        </a:accent2>
        <a:accent3>
          <a:srgbClr val="FFFFFF"/>
        </a:accent3>
        <a:accent4>
          <a:srgbClr val="404040"/>
        </a:accent4>
        <a:accent5>
          <a:srgbClr val="FBC1AA"/>
        </a:accent5>
        <a:accent6>
          <a:srgbClr val="E39406"/>
        </a:accent6>
        <a:hlink>
          <a:srgbClr val="F56B0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BB5B0D"/>
        </a:lt2>
        <a:accent1>
          <a:srgbClr val="B61111"/>
        </a:accent1>
        <a:accent2>
          <a:srgbClr val="DE9200"/>
        </a:accent2>
        <a:accent3>
          <a:srgbClr val="FFFFFF"/>
        </a:accent3>
        <a:accent4>
          <a:srgbClr val="404040"/>
        </a:accent4>
        <a:accent5>
          <a:srgbClr val="D7AAAA"/>
        </a:accent5>
        <a:accent6>
          <a:srgbClr val="C98400"/>
        </a:accent6>
        <a:hlink>
          <a:srgbClr val="F9D32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C55500"/>
        </a:lt2>
        <a:accent1>
          <a:srgbClr val="E08100"/>
        </a:accent1>
        <a:accent2>
          <a:srgbClr val="FBD811"/>
        </a:accent2>
        <a:accent3>
          <a:srgbClr val="FFFFFF"/>
        </a:accent3>
        <a:accent4>
          <a:srgbClr val="404040"/>
        </a:accent4>
        <a:accent5>
          <a:srgbClr val="EDC1AA"/>
        </a:accent5>
        <a:accent6>
          <a:srgbClr val="E3C40E"/>
        </a:accent6>
        <a:hlink>
          <a:srgbClr val="D5A64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54E33"/>
        </a:lt2>
        <a:accent1>
          <a:srgbClr val="FBF32A"/>
        </a:accent1>
        <a:accent2>
          <a:srgbClr val="BFA622"/>
        </a:accent2>
        <a:accent3>
          <a:srgbClr val="FFFFFF"/>
        </a:accent3>
        <a:accent4>
          <a:srgbClr val="404040"/>
        </a:accent4>
        <a:accent5>
          <a:srgbClr val="FDF8AC"/>
        </a:accent5>
        <a:accent6>
          <a:srgbClr val="AD961E"/>
        </a:accent6>
        <a:hlink>
          <a:srgbClr val="E5D36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32379</TotalTime>
  <Words>3500</Words>
  <Application>Microsoft Office PowerPoint</Application>
  <PresentationFormat>Προσαρμογή</PresentationFormat>
  <Paragraphs>392</Paragraphs>
  <Slides>52</Slides>
  <Notes>52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59" baseType="lpstr">
      <vt:lpstr>Arial</vt:lpstr>
      <vt:lpstr>Calibri</vt:lpstr>
      <vt:lpstr>Times New Roman</vt:lpstr>
      <vt:lpstr>Wingdings</vt:lpstr>
      <vt:lpstr>template</vt:lpstr>
      <vt:lpstr>Equation</vt:lpstr>
      <vt:lpstr>MathType 6.0 Equation</vt:lpstr>
      <vt:lpstr>Παρουσίαση του PowerPoint</vt:lpstr>
      <vt:lpstr>Αρχές και σχεδίαση κυψελωτών συστημάτων: Βασικές έννοιες -1</vt:lpstr>
      <vt:lpstr>Αρχές και σχεδίαση κυψελωτών συστημάτων: Βασικές έννοιες -2</vt:lpstr>
      <vt:lpstr>Τεχνικές απόδοσης φυσικών διαύλων</vt:lpstr>
      <vt:lpstr>Τεχνικές πολλαπλής πρόσβασης (1)</vt:lpstr>
      <vt:lpstr>Τεχνικές πολλαπλής πρόσβασης (2)</vt:lpstr>
      <vt:lpstr>Χαρακτηριστικά FDMA</vt:lpstr>
      <vt:lpstr>Χαρακτηριστικά TDMA</vt:lpstr>
      <vt:lpstr>Χαρακτηριστικά CDMA</vt:lpstr>
      <vt:lpstr>Χαρακτηριστικά SDMA</vt:lpstr>
      <vt:lpstr>Τεχνικές Τυχαίας πρόσβασης</vt:lpstr>
      <vt:lpstr>Η έννοια της κυψέλης</vt:lpstr>
      <vt:lpstr>Κατηγοριοποίηση κυψελών -1</vt:lpstr>
      <vt:lpstr>Κατηγοριοποίηση κυψελών - 2</vt:lpstr>
      <vt:lpstr>Ιεραρχική δομή κυψελών</vt:lpstr>
      <vt:lpstr>Τεχνικές μεταπομπής</vt:lpstr>
      <vt:lpstr>Παρουσίαση του PowerPoint</vt:lpstr>
      <vt:lpstr>Εισαγωγή</vt:lpstr>
      <vt:lpstr>Ζώνες συχνοτήτων VHF &amp; UHF</vt:lpstr>
      <vt:lpstr>Μηχανισμοί διάδοσης</vt:lpstr>
      <vt:lpstr>Περίθλαση-Συμβολή</vt:lpstr>
      <vt:lpstr>Μηχανισμοί διάδοσης – στη πράξη</vt:lpstr>
      <vt:lpstr>Ραδιοκύματα</vt:lpstr>
      <vt:lpstr>Φαινόμενα διάδοσης</vt:lpstr>
      <vt:lpstr>Ραδιοδίαυλος επικοινωνίας</vt:lpstr>
      <vt:lpstr>Μοντέλα Διάδοσης</vt:lpstr>
      <vt:lpstr>Μοντέλα Διάδοσης – Βασικές έννοιες</vt:lpstr>
      <vt:lpstr>Μοντέλα Διάδοσης – Μονάδες</vt:lpstr>
      <vt:lpstr>Μοντέλα Διάδοσης</vt:lpstr>
      <vt:lpstr>Μοντέλα Διάδοσης - παραδείγματα</vt:lpstr>
      <vt:lpstr>Μοντέλο ελεύθερου χώρου (1)</vt:lpstr>
      <vt:lpstr>Μοντέλο ελεύθερου χώρου (2)</vt:lpstr>
      <vt:lpstr>Εξίσωση Radar</vt:lpstr>
      <vt:lpstr>Εξίσωση Radar (2)</vt:lpstr>
      <vt:lpstr>Μοντέλο επίπεδης γης (1)</vt:lpstr>
      <vt:lpstr>Μοντέλο επίπεδης γης (2)</vt:lpstr>
      <vt:lpstr>Παρουσίαση του PowerPoint</vt:lpstr>
      <vt:lpstr>Παρουσίαση του PowerPoint</vt:lpstr>
      <vt:lpstr>Αναλυτικά Μοντέλα διάδοσης</vt:lpstr>
      <vt:lpstr>Εμπειρικά μοντέλα διάδοσης</vt:lpstr>
      <vt:lpstr>Παρουσίαση του PowerPoint</vt:lpstr>
      <vt:lpstr>Εκθετικό μοντέλο διάδοσης (1)</vt:lpstr>
      <vt:lpstr>Εκθετικό μοντέλο διάδοσης (2)</vt:lpstr>
      <vt:lpstr>Μοντέλο Okumura-Hata (1)</vt:lpstr>
      <vt:lpstr>Μοντέλο Okumura-Hata (2)</vt:lpstr>
      <vt:lpstr>Μοντέλο Okumura-Hata (3)</vt:lpstr>
      <vt:lpstr>Συχνότητα 900 MHz  Ύψος κεραίας ΣΒ : 30 m Ύψος κεραίας ΚΣ : 1.8 m</vt:lpstr>
      <vt:lpstr>Μοντέλο COST231- Hata</vt:lpstr>
      <vt:lpstr>Μοντέλα εσωτερικών χώρων (1)</vt:lpstr>
      <vt:lpstr>Μοντέλα εσωτερικών χώρων (2)</vt:lpstr>
      <vt:lpstr>Μοντέλα εσωτερικών χώρων (2)</vt:lpstr>
      <vt:lpstr>Μοντέλα εσωτερικών χώρων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Andreas Tsormpatzoglou</cp:lastModifiedBy>
  <cp:revision>308</cp:revision>
  <dcterms:created xsi:type="dcterms:W3CDTF">2021-10-04T13:09:22Z</dcterms:created>
  <dcterms:modified xsi:type="dcterms:W3CDTF">2021-12-02T09:35:19Z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2021-10-04T00:00:00Z</vt:filetime>
  </property>
  <property fmtid="{D5CDD505-2E9C-101B-9397-08002B2CF9AE}" pid="3" name="LastSaved">
    <vt:filetime>2021-10-04T00:00:00Z</vt:filetime>
  </property>
</Properties>
</file>