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3" r:id="rId3"/>
    <p:sldId id="314" r:id="rId4"/>
    <p:sldId id="323" r:id="rId5"/>
    <p:sldId id="324" r:id="rId6"/>
    <p:sldId id="325" r:id="rId7"/>
    <p:sldId id="326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8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49" r:id="rId28"/>
    <p:sldId id="335" r:id="rId29"/>
    <p:sldId id="350" r:id="rId30"/>
    <p:sldId id="351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52" r:id="rId40"/>
    <p:sldId id="353" r:id="rId41"/>
    <p:sldId id="35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8" autoAdjust="0"/>
    <p:restoredTop sz="94689" autoAdjust="0"/>
  </p:normalViewPr>
  <p:slideViewPr>
    <p:cSldViewPr>
      <p:cViewPr varScale="1">
        <p:scale>
          <a:sx n="77" d="100"/>
          <a:sy n="77" d="100"/>
        </p:scale>
        <p:origin x="132" y="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9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8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8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3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3" Type="http://schemas.openxmlformats.org/officeDocument/2006/relationships/image" Target="../media/image20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9.emf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6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wmf"/><Relationship Id="rId11" Type="http://schemas.openxmlformats.org/officeDocument/2006/relationships/image" Target="../media/image59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8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3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4.wmf"/><Relationship Id="rId7" Type="http://schemas.openxmlformats.org/officeDocument/2006/relationships/image" Target="../media/image96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4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emf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Relationship Id="rId1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21451"/>
            <a:ext cx="9144000" cy="995363"/>
          </a:xfrm>
        </p:spPr>
        <p:txBody>
          <a:bodyPr/>
          <a:lstStyle/>
          <a:p>
            <a:r>
              <a:rPr lang="el-GR" dirty="0"/>
              <a:t>Τηλεπικοινωνιακά Δίκτυα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7543800" y="3352801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Διδάσκοντες</a:t>
            </a:r>
          </a:p>
          <a:p>
            <a:endParaRPr lang="el-GR" dirty="0"/>
          </a:p>
          <a:p>
            <a:r>
              <a:rPr lang="el-GR" dirty="0"/>
              <a:t>Κωνσταντίνος Αγγέλης</a:t>
            </a:r>
          </a:p>
          <a:p>
            <a:r>
              <a:rPr lang="el-GR" dirty="0"/>
              <a:t>Καθηγητής</a:t>
            </a:r>
          </a:p>
          <a:p>
            <a:endParaRPr lang="el-GR" dirty="0"/>
          </a:p>
          <a:p>
            <a:r>
              <a:rPr lang="el-GR" dirty="0"/>
              <a:t>Ανδρέας Τσορμπατζόγλου</a:t>
            </a:r>
          </a:p>
          <a:p>
            <a:r>
              <a:rPr lang="el-GR" dirty="0"/>
              <a:t>Επίκουρος Καθηγητής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16814"/>
            <a:ext cx="6588181" cy="49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2.1α: </a:t>
            </a:r>
            <a:r>
              <a:rPr lang="el-GR" sz="2600" b="1" dirty="0"/>
              <a:t>Μεταβολή σήματος σε μικρές περιοχές: ταχεία διάλειψη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40" y="1501959"/>
            <a:ext cx="9617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Κατανομή </a:t>
            </a:r>
            <a:r>
              <a:rPr lang="en-US" sz="2400" dirty="0" err="1">
                <a:solidFill>
                  <a:srgbClr val="FF0000"/>
                </a:solidFill>
              </a:rPr>
              <a:t>Rician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endParaRPr lang="el-GR" sz="2400" dirty="0">
              <a:solidFill>
                <a:srgbClr val="FF0000"/>
              </a:solidFill>
            </a:endParaRPr>
          </a:p>
          <a:p>
            <a:r>
              <a:rPr lang="el-GR" sz="2400" dirty="0"/>
              <a:t>Συνάρτηση κατανομής πιθανότητας (</a:t>
            </a:r>
            <a:r>
              <a:rPr lang="en-US" sz="2400" dirty="0"/>
              <a:t>Probability Distribution Function (PDF)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7800" y="2463293"/>
          <a:ext cx="43751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444240" progId="Equation.3">
                  <p:embed/>
                </p:oleObj>
              </mc:Choice>
              <mc:Fallback>
                <p:oleObj name="Equation" r:id="rId2" imgW="2400120" imgH="4442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800" y="2463293"/>
                        <a:ext cx="437515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7024" y="5717133"/>
          <a:ext cx="4989834" cy="42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253800" progId="Equation.3">
                  <p:embed/>
                </p:oleObj>
              </mc:Choice>
              <mc:Fallback>
                <p:oleObj name="Equation" r:id="rId4" imgW="2971800" imgH="2538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024" y="5717133"/>
                        <a:ext cx="4989834" cy="42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048" y="6148840"/>
            <a:ext cx="742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Όπου: Ι</a:t>
            </a:r>
            <a:r>
              <a:rPr lang="el-GR" baseline="-25000" dirty="0"/>
              <a:t>1</a:t>
            </a:r>
            <a:r>
              <a:rPr lang="el-GR" dirty="0"/>
              <a:t>=τροποποιημένη συνάρτηση </a:t>
            </a:r>
            <a:r>
              <a:rPr lang="en-US" dirty="0"/>
              <a:t>Bessel</a:t>
            </a:r>
            <a:r>
              <a:rPr lang="el-GR" dirty="0"/>
              <a:t> πρώτου είδους και πρώτης τάξης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7800" y="3732913"/>
          <a:ext cx="809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28600" progId="Equation.3">
                  <p:embed/>
                </p:oleObj>
              </mc:Choice>
              <mc:Fallback>
                <p:oleObj name="Equation" r:id="rId6" imgW="444240" imgH="2286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800" y="3732913"/>
                        <a:ext cx="80962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8048" y="4404369"/>
          <a:ext cx="647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28600" progId="Equation.3">
                  <p:embed/>
                </p:oleObj>
              </mc:Choice>
              <mc:Fallback>
                <p:oleObj name="Equation" r:id="rId8" imgW="355320" imgH="2286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048" y="4404369"/>
                        <a:ext cx="6477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31430" y="3757003"/>
            <a:ext cx="40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(2-3) </a:t>
            </a:r>
            <a:r>
              <a:rPr lang="el-GR" dirty="0"/>
              <a:t>ανάγεται στην κατανομή </a:t>
            </a:r>
            <a:r>
              <a:rPr lang="en-US" dirty="0"/>
              <a:t>Rayleigh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429" y="4428459"/>
            <a:ext cx="381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(2-3) </a:t>
            </a:r>
            <a:r>
              <a:rPr lang="el-GR" dirty="0"/>
              <a:t>ανάγεται στην κατανομή </a:t>
            </a:r>
            <a:r>
              <a:rPr lang="en-US" dirty="0"/>
              <a:t>Gauss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40" y="1040294"/>
            <a:ext cx="9385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</a:t>
            </a:r>
            <a:r>
              <a:rPr lang="el-GR" sz="2400" b="1" dirty="0"/>
              <a:t>β) Τοποθεσίες που ο σταθμός βάσης είναι ορατός από τον συνδρομητή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8048" y="5323710"/>
            <a:ext cx="662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Υπολογισμός μέσης τιμής τυχαίας μεταβλητής </a:t>
            </a:r>
            <a:r>
              <a:rPr lang="en-US" dirty="0"/>
              <a:t>r</a:t>
            </a:r>
            <a:r>
              <a:rPr lang="el-GR" dirty="0"/>
              <a:t> για</a:t>
            </a:r>
            <a:r>
              <a:rPr lang="en-US" dirty="0"/>
              <a:t> </a:t>
            </a:r>
            <a:r>
              <a:rPr lang="el-GR" dirty="0"/>
              <a:t>Κατανομή </a:t>
            </a:r>
            <a:r>
              <a:rPr lang="en-US" dirty="0" err="1"/>
              <a:t>Rician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7617166" y="5392767"/>
            <a:ext cx="762000" cy="10855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52692" y="4858522"/>
            <a:ext cx="15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Δίνει το ρ =</a:t>
            </a:r>
            <a:r>
              <a:rPr lang="en-US" dirty="0"/>
              <a:t>f(</a:t>
            </a:r>
            <a:r>
              <a:rPr lang="el-GR" dirty="0"/>
              <a:t>Κ</a:t>
            </a:r>
            <a:r>
              <a:rPr lang="en-US" dirty="0"/>
              <a:t>)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0170478" y="6567505"/>
            <a:ext cx="863997" cy="235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36620" y="644574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p(r)</a:t>
            </a:r>
            <a:r>
              <a:rPr lang="el-GR" dirty="0"/>
              <a:t> =</a:t>
            </a:r>
            <a:r>
              <a:rPr lang="en-US" dirty="0"/>
              <a:t>f(</a:t>
            </a:r>
            <a:r>
              <a:rPr lang="el-GR" dirty="0"/>
              <a:t>Κ</a:t>
            </a:r>
            <a:r>
              <a:rPr lang="en-US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3047" y="6500363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87022" y="3748721"/>
            <a:ext cx="259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π.χ.: Για ταχεία διάλειψη: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9752692" y="4063155"/>
          <a:ext cx="17938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444240" progId="Equation.3">
                  <p:embed/>
                </p:oleObj>
              </mc:Choice>
              <mc:Fallback>
                <p:oleObj name="Equation" r:id="rId10" imgW="901440" imgH="444240" progId="Equation.3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52692" y="4063155"/>
                        <a:ext cx="179387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9587022" y="5437160"/>
          <a:ext cx="971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406080" progId="Equation.3">
                  <p:embed/>
                </p:oleObj>
              </mc:Choice>
              <mc:Fallback>
                <p:oleObj name="Equation" r:id="rId12" imgW="533160" imgH="40608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87022" y="5437160"/>
                        <a:ext cx="9715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8" idx="1"/>
          </p:cNvCxnSpPr>
          <p:nvPr/>
        </p:nvCxnSpPr>
        <p:spPr>
          <a:xfrm flipV="1">
            <a:off x="8379166" y="5043188"/>
            <a:ext cx="1278807" cy="89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602477" y="5783514"/>
            <a:ext cx="534363" cy="2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176427" y="5596029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l-GR" dirty="0"/>
              <a:t> =</a:t>
            </a:r>
            <a:r>
              <a:rPr lang="en-US" dirty="0"/>
              <a:t>f(</a:t>
            </a:r>
            <a:r>
              <a:rPr lang="el-GR" dirty="0"/>
              <a:t>Κ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303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2.1α: </a:t>
            </a:r>
            <a:r>
              <a:rPr lang="el-GR" sz="2600" b="1" dirty="0"/>
              <a:t>Μεταβολή σήματος σε μικρές περιοχές: ταχεία διάλειψη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3863" y="1110509"/>
          <a:ext cx="2080419" cy="94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469800" progId="Equation.3">
                  <p:embed/>
                </p:oleObj>
              </mc:Choice>
              <mc:Fallback>
                <p:oleObj name="Equation" r:id="rId2" imgW="1041120" imgH="4698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863" y="1110509"/>
                        <a:ext cx="2080419" cy="94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863" y="2369956"/>
            <a:ext cx="50835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Συνάρτηση Αθροιστικής Κατανομής (ΣΑΚ)</a:t>
            </a:r>
          </a:p>
          <a:p>
            <a:r>
              <a:rPr lang="en-US" sz="2200" dirty="0"/>
              <a:t>Cumulative Distribution Function (CDF)</a:t>
            </a:r>
            <a:endParaRPr lang="el-GR" sz="2200" dirty="0"/>
          </a:p>
          <a:p>
            <a:endParaRPr lang="el-GR" sz="2200" dirty="0"/>
          </a:p>
          <a:p>
            <a:r>
              <a:rPr lang="en-US" sz="2200" dirty="0"/>
              <a:t>CDF</a:t>
            </a:r>
            <a:r>
              <a:rPr lang="el-GR" sz="2200" dirty="0"/>
              <a:t>: Δίνει το κλάσμα των θέσεων στις οποίες η τυχαία μεταβλητή </a:t>
            </a:r>
            <a:r>
              <a:rPr lang="en-US" sz="2200" dirty="0"/>
              <a:t>r</a:t>
            </a:r>
            <a:r>
              <a:rPr lang="el-GR" sz="2200" dirty="0"/>
              <a:t> είναι μικρότερη από κάποια τιμή.</a:t>
            </a:r>
          </a:p>
          <a:p>
            <a:endParaRPr lang="el-GR" sz="2200" dirty="0"/>
          </a:p>
          <a:p>
            <a:r>
              <a:rPr lang="el-GR" sz="2200" dirty="0"/>
              <a:t>π.χ.: Στη διάμεσο τιμή </a:t>
            </a:r>
            <a:r>
              <a:rPr lang="en-US" sz="2200" dirty="0"/>
              <a:t>r=</a:t>
            </a:r>
            <a:r>
              <a:rPr lang="en-US" sz="2200" dirty="0" err="1"/>
              <a:t>r</a:t>
            </a:r>
            <a:r>
              <a:rPr lang="en-US" sz="2200" baseline="-25000" dirty="0" err="1"/>
              <a:t>m</a:t>
            </a:r>
            <a:r>
              <a:rPr lang="el-GR" sz="2200" dirty="0"/>
              <a:t> είναι </a:t>
            </a:r>
            <a:r>
              <a:rPr lang="en-US" sz="2200" dirty="0"/>
              <a:t>CDF=0.5</a:t>
            </a:r>
          </a:p>
          <a:p>
            <a:r>
              <a:rPr lang="el-GR" sz="2200" dirty="0"/>
              <a:t>Άρα στα μισά σημεία μετρήσεων η τιμή της </a:t>
            </a:r>
            <a:r>
              <a:rPr lang="en-US" sz="2200" dirty="0"/>
              <a:t>r</a:t>
            </a:r>
            <a:r>
              <a:rPr lang="el-GR" sz="2200" dirty="0"/>
              <a:t> είναι μικρότερη της </a:t>
            </a:r>
            <a:r>
              <a:rPr lang="en-US" sz="2200" dirty="0"/>
              <a:t>r</a:t>
            </a:r>
            <a:r>
              <a:rPr lang="en-US" sz="2200" baseline="-25000" dirty="0"/>
              <a:t>m</a:t>
            </a:r>
            <a:r>
              <a:rPr lang="en-US" sz="22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76208" y="2151529"/>
            <a:ext cx="6541855" cy="4006940"/>
            <a:chOff x="5476208" y="2151529"/>
            <a:chExt cx="6541855" cy="40069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" t="9315" r="4368" b="1189"/>
            <a:stretch/>
          </p:blipFill>
          <p:spPr>
            <a:xfrm rot="16200000">
              <a:off x="6848757" y="997409"/>
              <a:ext cx="3788512" cy="653360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6208" y="2151529"/>
              <a:ext cx="6541855" cy="352773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BD823-B121-75EA-9E8E-AF5CAAF3895B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6EF782-B6AC-0D99-B1B5-4AA7E07B0CC6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58CC66-0578-D5C0-8FE3-68BA7BC3D1E1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D3A273-4B6F-4DD2-9F18-B779EABB0BA9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CFE6F1E-96D1-C06B-E4F4-B32997275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1781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2.1β: </a:t>
            </a:r>
            <a:r>
              <a:rPr lang="el-GR" sz="2600" b="1" dirty="0"/>
              <a:t>Μεταβολές του τοπικού μέσου όρου: διάλειψη σκιάς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7127" y="2694644"/>
          <a:ext cx="26304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279360" progId="Equation.3">
                  <p:embed/>
                </p:oleObj>
              </mc:Choice>
              <mc:Fallback>
                <p:oleObj name="Equation" r:id="rId2" imgW="1206360" imgH="27936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127" y="2694644"/>
                        <a:ext cx="2630487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7127" y="3697459"/>
          <a:ext cx="47926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558720" progId="Equation.3">
                  <p:embed/>
                </p:oleObj>
              </mc:Choice>
              <mc:Fallback>
                <p:oleObj name="Equation" r:id="rId4" imgW="2628720" imgH="55872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127" y="3697459"/>
                        <a:ext cx="4792662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03957" y="5025015"/>
          <a:ext cx="601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28600" progId="Equation.3">
                  <p:embed/>
                </p:oleObj>
              </mc:Choice>
              <mc:Fallback>
                <p:oleObj name="Equation" r:id="rId6" imgW="330120" imgH="2286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957" y="5025015"/>
                        <a:ext cx="601662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05619" y="5049105"/>
            <a:ext cx="179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Τυπική απόκλιση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45" y="1024144"/>
            <a:ext cx="12082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/>
              <a:t>Διάλειψη Σκιάς</a:t>
            </a:r>
            <a:r>
              <a:rPr lang="el-GR" sz="2200" dirty="0"/>
              <a:t>: Η μέση τιμή του σήματος </a:t>
            </a:r>
            <a:r>
              <a:rPr lang="el-GR" sz="2200" dirty="0">
                <a:solidFill>
                  <a:srgbClr val="FF0000"/>
                </a:solidFill>
              </a:rPr>
              <a:t>εντός μεμονωμένων μικρών περιοχών</a:t>
            </a:r>
            <a:r>
              <a:rPr lang="el-GR" sz="2200" dirty="0"/>
              <a:t> ποικίλει από περιοχή σε περιοχή με τυχαίο τρόπο.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4710" y="3697459"/>
            <a:ext cx="572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Για μικρές περιοχές που ισαπέχουν από τον σταθμό βάσης</a:t>
            </a:r>
          </a:p>
          <a:p>
            <a:r>
              <a:rPr lang="el-GR" dirty="0"/>
              <a:t>(Κατανομή </a:t>
            </a:r>
            <a:r>
              <a:rPr lang="en-US" dirty="0"/>
              <a:t>Gauss)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7F817-70EE-AEAD-843B-0F10287FD90D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A7A76-1378-BE0C-A1AC-258FBA2A097D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BF5EA9-06BB-68F0-ADFF-1FE864898910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E05AEB-FBDE-C0ED-3C6F-A24A9A64DF14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17BBD59-6C91-FFB5-3B94-DBEF82EB9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007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2.1γ: </a:t>
            </a:r>
            <a:r>
              <a:rPr lang="el-GR" sz="2600" b="1" dirty="0"/>
              <a:t>Διαχωρισμός διάλειψης σκιάς από την εξάρτηση της απόστασης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https://lh3.googleusercontent.com/g5fQjjUdF4q4YQhitn9lk09OtVzyUPlTLtpPw7rWJZt5xzHfnl8NdQ7y9fOwd8ONujTy5jRaWp1ywH9VAAb-GEc2WE9avLVIee-7LBPLJFHiKXBkVQpqfInvy0u7RDVVYEbaQggARPdNwsZxOXXg1kaOVlA9wardv47g4M8JveDHWGGvh8cTstrPDkpf596xBbrwwhb6B6CsJjpQFQCqjEiFK05Tp33EF71MLkk1WV6FABwMLb1_zliCePTH6xpa3GjC_TzFdC0gsd0lWmEB01zz1uhZ0K2oruouBOV0nJ5lzBIxMUu4MmutbxLjWdr8S6scBHIA6G0bSm4gJltVmEX2ScyFLAqX8sak4-7Ctix39a-t4JOb8-AWcv8nV1Q3NIXVT4vNH52ivPLFEdRLRkV3SWHoXsXPEbLq6ySc95-joj1IWe0L9K3eWKETznylFdb1sn8p8qe98DvMTJJOtczvQn5qbQDP71bL3-2zaYrim3UTKPCtCRqjMU04VEmXIP8V99ByqKHd8fd1uCzyglK8uSdmavRNKWD3wGmULE2j6vVfV0EjNGHyMThHckfnUr_G9---Ptsz4PODObdCB00rZvgUkQ5AUlOpzZ67vuMkF3YMyw2RFBvTxodEjVCBNidQPk3a_PVX3vaAJof_WM42hcKcn8ZfGHlzODaLSVlbl_aDGbGUDzbC0mU6=w665-h117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t="8772" r="73471" b="6711"/>
          <a:stretch/>
        </p:blipFill>
        <p:spPr bwMode="auto">
          <a:xfrm rot="16200000">
            <a:off x="3466672" y="2361861"/>
            <a:ext cx="1085750" cy="77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13488" y="1938728"/>
          <a:ext cx="41449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040" imgH="228600" progId="Equation.3">
                  <p:embed/>
                </p:oleObj>
              </mc:Choice>
              <mc:Fallback>
                <p:oleObj name="Equation" r:id="rId3" imgW="2273040" imgH="2286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3488" y="1938728"/>
                        <a:ext cx="414496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313488" y="2583774"/>
          <a:ext cx="10429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3488" y="2583774"/>
                        <a:ext cx="1042987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89047" y="989756"/>
            <a:ext cx="683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την περίπτωση που ο δέκτης κινείται πρέπει να γίνει διαχωρισμός της </a:t>
            </a:r>
            <a:r>
              <a:rPr lang="el-GR" dirty="0">
                <a:solidFill>
                  <a:srgbClr val="FF0000"/>
                </a:solidFill>
              </a:rPr>
              <a:t>διάλειψης σκιάς </a:t>
            </a:r>
            <a:r>
              <a:rPr lang="el-GR" dirty="0"/>
              <a:t>από την </a:t>
            </a:r>
            <a:r>
              <a:rPr lang="el-GR" dirty="0">
                <a:solidFill>
                  <a:srgbClr val="00B0F0"/>
                </a:solidFill>
              </a:rPr>
              <a:t>εξάρτηση της απόστασης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9306" y="2743574"/>
            <a:ext cx="78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(Watt)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82" y="991183"/>
            <a:ext cx="5068541" cy="46897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13418" y="193872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5888" y="3678564"/>
            <a:ext cx="3461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Όπου:</a:t>
            </a:r>
          </a:p>
          <a:p>
            <a:r>
              <a:rPr lang="en-US" dirty="0"/>
              <a:t>PT</a:t>
            </a:r>
            <a:r>
              <a:rPr lang="el-GR" dirty="0"/>
              <a:t>: μεταδιδόμενη ισχύς</a:t>
            </a:r>
          </a:p>
          <a:p>
            <a:r>
              <a:rPr lang="en-US" dirty="0"/>
              <a:t>n: </a:t>
            </a:r>
            <a:r>
              <a:rPr lang="el-GR" dirty="0"/>
              <a:t>Συντελεστής κλίσης</a:t>
            </a:r>
          </a:p>
          <a:p>
            <a:r>
              <a:rPr lang="en-US" dirty="0"/>
              <a:t>A</a:t>
            </a:r>
            <a:r>
              <a:rPr lang="el-GR" dirty="0"/>
              <a:t>: Αποτέμνουσα για </a:t>
            </a:r>
            <a:r>
              <a:rPr lang="en-US" dirty="0"/>
              <a:t>R=1</a:t>
            </a:r>
          </a:p>
          <a:p>
            <a:r>
              <a:rPr lang="en-US" dirty="0"/>
              <a:t>R=</a:t>
            </a:r>
            <a:r>
              <a:rPr lang="el-GR" dirty="0"/>
              <a:t> εμβέλεια από το σταθμό βάσης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70757" y="1539350"/>
            <a:ext cx="2795131" cy="816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98435" y="1539350"/>
            <a:ext cx="6091614" cy="136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3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2.1γ: </a:t>
            </a:r>
            <a:r>
              <a:rPr lang="el-GR" sz="2600" b="1" dirty="0"/>
              <a:t>Διαχωρισμός διάλειψης σκιάς από την εξάρτηση της απόστασης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6" name="Picture 2" descr="https://lh3.googleusercontent.com/y4bWBapOXmsiW4jzV7DrAFzUMIaOEEvDKfplI5ZgvyPdvYDbBn9bEUdTNQKlQKBnHsAPrITWlPILBz1x4beD3pGBx-7vNPOy1DUitIenb8ETAIG4PrEQrVNUyF-GYkt5PV774AQKkoxHV0TvEH7ttVz-dnqBU6kB9-4_aq_U_J4u7vPpCh5jsapIEVTM8taUhYR9W86bAg4xbQok0oB6zfkiPSrdzdG9x-9egO_E0nPX_aHOXe8zw8KrQgJzNJZJ3Zf81mVrT0Jnph1avQybkJ-ecV-zDRwN6W6bPwgDa7ZTbNVqkh70VqhugLLXbJ0RgwavFX8uDCnhESr8qPSh6rUiL-8g2nY8p_EIim6aZvaR0gtBf_kQFA-9dIaS0_Fyp2m6MxBHtbIBiZ22QucATpC5O7VTuK8T83mUsPNiIrALY1rawx_hLbe5aFN8vtRWf3UcvUoq4T0GgEvbVtNnG0XlkHgQxS62wsNAgEu-yzYqse-LcdvMcYFKE6hgsS5FSUxoPLoAlsBtJBtKVWUklTc5azy2WID4MZ0_ixnDDoru1tUuCKh8WYKUT2SjSZN49r623S6HwTZSTUe4ykziVTlyLVPajh2-pO42CCk2JiKu97qhDfUE8kw5XXeVuSs7ov1YPJPwEUDoWQR93qAiRh_mzwEkKSJQeRDqSOtcpK-whmtfbU71yASnpnwb=w665-h117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2" b="36863"/>
          <a:stretch/>
        </p:blipFill>
        <p:spPr bwMode="auto">
          <a:xfrm>
            <a:off x="146049" y="5289486"/>
            <a:ext cx="5637607" cy="10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4" y="976901"/>
            <a:ext cx="3489377" cy="42046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8C71DB-A4B5-E425-B594-E986B9C6D43A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57EC-AA05-29F9-530A-8BFF1BC3AC12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518D4F-73A1-08FA-DDE8-B2021C0F1A06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DC4A1-AD66-6DFB-353E-BD7192CD5C54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8081052-344E-3014-D75F-13687BD3F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772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>
                <a:solidFill>
                  <a:srgbClr val="FF0000"/>
                </a:solidFill>
              </a:rPr>
              <a:t>Μοντέλα κλίσης-αποτέμνουσας στην εξάρτηση απόστασης μικροκυψελών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30" y="996382"/>
            <a:ext cx="503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Απώλεια διαδρομής </a:t>
            </a:r>
            <a:r>
              <a:rPr lang="en-US" dirty="0"/>
              <a:t>L </a:t>
            </a:r>
            <a:r>
              <a:rPr lang="el-GR" dirty="0"/>
              <a:t>μεταξύ Ισοτροπικών Κεραιών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7" y="1407681"/>
            <a:ext cx="1911360" cy="286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200" y="1431359"/>
            <a:ext cx="4322880" cy="227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47" y="1951681"/>
            <a:ext cx="2422762" cy="295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1184" t="21204" r="29564" b="18088"/>
          <a:stretch/>
        </p:blipFill>
        <p:spPr>
          <a:xfrm>
            <a:off x="180067" y="2587526"/>
            <a:ext cx="5597143" cy="38806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09825" y="132122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σε </a:t>
            </a:r>
            <a:r>
              <a:rPr lang="en-US" dirty="0"/>
              <a:t>dB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2084EC-E698-EBD4-1983-A46F33EB897B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218999-B317-75EE-26CF-8EF8524D18CF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68089E-9057-4152-1662-21FC867FC03D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B4D114-016E-2BD2-D3AE-8576FA49CD65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CDFBDA1-D6E3-311A-10EE-E6E703CE7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872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Μοντέλα κλίσης-αποτέμνουσας στην εξάρτηση απόστασης μικροκυψελών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0555" y="1602268"/>
          <a:ext cx="7969605" cy="42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7840" imgH="228600" progId="Equation.3">
                  <p:embed/>
                </p:oleObj>
              </mc:Choice>
              <mc:Fallback>
                <p:oleObj name="Equation" r:id="rId2" imgW="4317840" imgH="228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0555" y="1602268"/>
                        <a:ext cx="7969605" cy="422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8630" y="4348508"/>
          <a:ext cx="5857875" cy="86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960" imgH="482400" progId="Equation.3">
                  <p:embed/>
                </p:oleObj>
              </mc:Choice>
              <mc:Fallback>
                <p:oleObj name="Equation" r:id="rId4" imgW="3288960" imgH="482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630" y="4348508"/>
                        <a:ext cx="5857875" cy="862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8630" y="5808341"/>
          <a:ext cx="5183188" cy="41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57320" imgH="228600" progId="Equation.3">
                  <p:embed/>
                </p:oleObj>
              </mc:Choice>
              <mc:Fallback>
                <p:oleObj name="Equation" r:id="rId6" imgW="2857320" imgH="2286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630" y="5808341"/>
                        <a:ext cx="5183188" cy="415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8630" y="996382"/>
            <a:ext cx="639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Απώλεια διαδρομής </a:t>
            </a:r>
            <a:r>
              <a:rPr lang="en-US" dirty="0">
                <a:solidFill>
                  <a:srgbClr val="FF0000"/>
                </a:solidFill>
              </a:rPr>
              <a:t>L </a:t>
            </a:r>
            <a:r>
              <a:rPr lang="el-GR" dirty="0">
                <a:solidFill>
                  <a:srgbClr val="FF0000"/>
                </a:solidFill>
              </a:rPr>
              <a:t>σε</a:t>
            </a:r>
            <a:r>
              <a:rPr lang="en-US" dirty="0">
                <a:solidFill>
                  <a:srgbClr val="FF0000"/>
                </a:solidFill>
              </a:rPr>
              <a:t> (dB) </a:t>
            </a:r>
            <a:r>
              <a:rPr lang="el-GR" dirty="0">
                <a:solidFill>
                  <a:srgbClr val="FF0000"/>
                </a:solidFill>
              </a:rPr>
              <a:t>μεταξύ Ισοτροπικών Κεραιών (</a:t>
            </a:r>
            <a:r>
              <a:rPr lang="en-US" dirty="0" err="1">
                <a:solidFill>
                  <a:srgbClr val="FF0000"/>
                </a:solidFill>
              </a:rPr>
              <a:t>Hata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9457" y="4595177"/>
            <a:ext cx="448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Για περιοχές που θεωρούνται μεγάλες πόλεις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49457" y="5831564"/>
            <a:ext cx="396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Για μικρές και μεσαίου μεγέθους πόλεις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0555" y="2212044"/>
            <a:ext cx="6514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Όπου:</a:t>
            </a:r>
          </a:p>
          <a:p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l-GR" dirty="0"/>
              <a:t>: συχνότητα σήματος σε </a:t>
            </a:r>
            <a:r>
              <a:rPr lang="en-US" dirty="0"/>
              <a:t>MHz,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k</a:t>
            </a:r>
            <a:r>
              <a:rPr lang="en-US" dirty="0"/>
              <a:t>: </a:t>
            </a:r>
            <a:r>
              <a:rPr lang="el-GR" dirty="0"/>
              <a:t>απόσταση από σταθμό βάσης σε </a:t>
            </a:r>
            <a:r>
              <a:rPr lang="en-US" dirty="0"/>
              <a:t>km,</a:t>
            </a:r>
          </a:p>
          <a:p>
            <a:r>
              <a:rPr lang="en-US" dirty="0" err="1"/>
              <a:t>h</a:t>
            </a:r>
            <a:r>
              <a:rPr lang="en-US" baseline="-25000" dirty="0" err="1"/>
              <a:t>BS</a:t>
            </a:r>
            <a:r>
              <a:rPr lang="en-US" dirty="0"/>
              <a:t>: </a:t>
            </a:r>
            <a:r>
              <a:rPr lang="el-GR" dirty="0"/>
              <a:t>ύψος στο οποιο βρίσκεται η κεραία του σταθμού βάσης σε </a:t>
            </a:r>
            <a:r>
              <a:rPr lang="en-US" dirty="0"/>
              <a:t>m,</a:t>
            </a:r>
          </a:p>
          <a:p>
            <a:r>
              <a:rPr lang="en-US" dirty="0" err="1"/>
              <a:t>h</a:t>
            </a:r>
            <a:r>
              <a:rPr lang="en-US" baseline="-25000" dirty="0" err="1"/>
              <a:t>m</a:t>
            </a:r>
            <a:r>
              <a:rPr lang="en-US" dirty="0"/>
              <a:t>: </a:t>
            </a:r>
            <a:r>
              <a:rPr lang="el-GR" dirty="0"/>
              <a:t>ύψος κεραίας συνδρομητή σε </a:t>
            </a:r>
            <a:r>
              <a:rPr lang="en-US" dirty="0"/>
              <a:t>m</a:t>
            </a:r>
            <a:endParaRPr lang="el-G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AE123-37A9-7E40-04F5-52A8E885222E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20E71B-350F-AEB7-34D1-ED25B26FB730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EC1520-C54B-2F85-D2ED-BC391E905DD6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EEFFFD-A5A1-C0DC-E15B-31174E853776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693AE34-827C-917D-D7A5-95C1DF4FD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6383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Μοντέλα κλίσης-αποτέμνουσας στην εξάρτηση απόστασης μικροκυψελών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6898" y="2004258"/>
          <a:ext cx="2088758" cy="86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95000" progId="Equation.3">
                  <p:embed/>
                </p:oleObj>
              </mc:Choice>
              <mc:Fallback>
                <p:oleObj name="Equation" r:id="rId2" imgW="1193760" imgH="4950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898" y="2004258"/>
                        <a:ext cx="2088758" cy="868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6898" y="3800102"/>
          <a:ext cx="4554052" cy="43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241200" progId="Equation.3">
                  <p:embed/>
                </p:oleObj>
              </mc:Choice>
              <mc:Fallback>
                <p:oleObj name="Equation" r:id="rId4" imgW="2527200" imgH="241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98" y="3800102"/>
                        <a:ext cx="4554052" cy="43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86898" y="5438402"/>
          <a:ext cx="2739651" cy="66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393480" progId="Equation.3">
                  <p:embed/>
                </p:oleObj>
              </mc:Choice>
              <mc:Fallback>
                <p:oleObj name="Equation" r:id="rId6" imgW="1625400" imgH="39348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898" y="5438402"/>
                        <a:ext cx="2739651" cy="664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8630" y="996382"/>
            <a:ext cx="567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Απώλεια διαδρομής </a:t>
            </a:r>
            <a:r>
              <a:rPr lang="en-US" dirty="0">
                <a:solidFill>
                  <a:srgbClr val="FF0000"/>
                </a:solidFill>
              </a:rPr>
              <a:t>L </a:t>
            </a:r>
            <a:r>
              <a:rPr lang="el-GR" dirty="0">
                <a:solidFill>
                  <a:srgbClr val="FF0000"/>
                </a:solidFill>
              </a:rPr>
              <a:t>μεταξύ Ισοτροπικών Κεραιών (</a:t>
            </a:r>
            <a:r>
              <a:rPr lang="en-US" dirty="0" err="1">
                <a:solidFill>
                  <a:srgbClr val="FF0000"/>
                </a:solidFill>
              </a:rPr>
              <a:t>Hata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l-GR" dirty="0">
                <a:solidFill>
                  <a:srgbClr val="FF0000"/>
                </a:solidFill>
              </a:rPr>
              <a:t>Συντελεστές Διόρθωσης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8635" y="2253734"/>
            <a:ext cx="49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Συντελεστής Διόρθωσης για Προαστιακές περιοχές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61625" y="3833026"/>
            <a:ext cx="555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Συντελεστής Διόρθωσης για ανοικτές αγροτικές περιοχές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75800" y="5585756"/>
            <a:ext cx="414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Εκθέτης απόστασης ή συντελεστής κλίσης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A94153-83E2-0876-9ED3-3A7ACBD7A313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0A2D0C-5D01-FB64-0F8E-AC1D63EC3B72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2A3E83-24A4-8BDC-7267-AF85B71069B3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8CF5A4-3C56-4C54-E5A2-D3BF6765791A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BC527F1-42D2-861B-A168-084D88CCE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252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2.3: </a:t>
            </a:r>
            <a:r>
              <a:rPr lang="el-GR" sz="2600" b="1" dirty="0">
                <a:solidFill>
                  <a:srgbClr val="FF0000"/>
                </a:solidFill>
              </a:rPr>
              <a:t>Εξάρτηση απόστασης μικροκυψελών: επίδραση της γεωμετρίας του δρόμου</a:t>
            </a:r>
          </a:p>
        </p:txBody>
      </p:sp>
      <p:pic>
        <p:nvPicPr>
          <p:cNvPr id="23554" name="Picture 2" descr="https://lh3.googleusercontent.com/2N16MNfdwQpGcP2bn2_WHPXJV-N8oe0gQapzY03pGf2fUbZ3VLqJmd84KxzbVXLqfzmmStwBZEoYfIrBsPp7m2twqSuE6Ku8Kku9loNv6JqtcfMMSW7-7evaG6Q7YhOpiJNva5jWVtgZtxVZ2TU98s95UNT0oGnffDOnMXpo7-ExR7FZFTl9nVlcg2QYtaAMUceL4KKL8dZrHAZFfUHseloQbSgTvJc3F1Bh1klUsKZZUyE8GmO6Z6VpOTiBDKmqrdb1H3K2J56yywU-x_KP2fSiOxKHgNRnbLJOq4MgftT7QYTmoZwGdWysNu_04kHMFQkCaU4FNJN-Krm_Hu5Shq5HSMu6WkL1C1gSL6iLsQ8KzpSGGnX59GYJy6RqMrTGy5y0fo8WT6pWQx11I60vA421HiwqFhJjduqhW-m1qzEfG973wLtF0di5lcfL2Krvj4f7or1HjEqc7nIgt9lPsf2c0Z1eIrBVOOEWl38vYtJVhTs9ecBYpqoWDC-vn19tlDMCbpooQxAVZbH2u9GT-O-xamHBsmSn6b5DqZVlvL7kRpkyMm1ncq9fkJlio2ZZZbH4tEqFCpbDNAdlAzj448EAA0S5XVEwp1MUi7bw7cYiNk2Ob6v2w6iI-21ItV-YUZhykoa46EtpnVtMYfRzya-Mhn-ombgnYUNYwkXm8a-azELwBzbsS-Sf6-Z6=w713-h1265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r="6672" b="5920"/>
          <a:stretch/>
        </p:blipFill>
        <p:spPr bwMode="auto">
          <a:xfrm rot="16200000">
            <a:off x="1520038" y="-243827"/>
            <a:ext cx="4281705" cy="70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4CFEFA-F02F-CB43-31EA-8C1B586C0656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7A68F6-7ACC-ED88-38B8-8BADC2D82586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97047C-5E9E-22A0-6029-D2D0ECDEAC9B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B07952-C386-869D-D916-4D18B09587B1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8EA7023-CEAF-3109-3073-91E23A9C4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67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2.3: </a:t>
            </a:r>
            <a:r>
              <a:rPr lang="el-GR" sz="2600" b="1" dirty="0"/>
              <a:t>Εξάρτηση απόστασης μικροκυψελών: επίδραση της γεωμετρίας του δρόμου</a:t>
            </a:r>
            <a:endParaRPr lang="en-US" sz="2600" b="1" dirty="0"/>
          </a:p>
          <a:p>
            <a:pPr marL="0" indent="0" algn="just">
              <a:buNone/>
            </a:pPr>
            <a:r>
              <a:rPr lang="en-US" sz="2600" b="1" dirty="0"/>
              <a:t>2.3.</a:t>
            </a:r>
            <a:r>
              <a:rPr lang="el-GR" sz="2600" b="1" dirty="0"/>
              <a:t>α: Διαδρομές με γραμμή οπτικής επαφής (</a:t>
            </a:r>
            <a:r>
              <a:rPr lang="en-US" sz="2600" b="1" dirty="0"/>
              <a:t>LOS)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1313" y="1611313"/>
          <a:ext cx="21875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55320" progId="Equation.3">
                  <p:embed/>
                </p:oleObj>
              </mc:Choice>
              <mc:Fallback>
                <p:oleObj name="Equation" r:id="rId2" imgW="1066680" imgH="35532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313" y="1611313"/>
                        <a:ext cx="2187575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340" y="4516393"/>
          <a:ext cx="6709117" cy="45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0840" imgH="228600" progId="Equation.3">
                  <p:embed/>
                </p:oleObj>
              </mc:Choice>
              <mc:Fallback>
                <p:oleObj name="Equation" r:id="rId4" imgW="3390840" imgH="2286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40" y="4516393"/>
                        <a:ext cx="6709117" cy="45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0340" y="6083398"/>
          <a:ext cx="90249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06760" imgH="228600" progId="Equation.3">
                  <p:embed/>
                </p:oleObj>
              </mc:Choice>
              <mc:Fallback>
                <p:oleObj name="Equation" r:id="rId6" imgW="4406760" imgH="2286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40" y="6083398"/>
                        <a:ext cx="902493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457" y="1261023"/>
            <a:ext cx="5370825" cy="4666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8091" y="1808390"/>
            <a:ext cx="176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Σημείο διακοπής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40" y="4034080"/>
            <a:ext cx="335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Πριν το Σημείο διακοπής (</a:t>
            </a:r>
            <a:r>
              <a:rPr lang="en-US" dirty="0" err="1"/>
              <a:t>R</a:t>
            </a:r>
            <a:r>
              <a:rPr lang="en-US" baseline="-25000" dirty="0" err="1"/>
              <a:t>k</a:t>
            </a:r>
            <a:r>
              <a:rPr lang="en-US" dirty="0"/>
              <a:t>&lt;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64" y="5712045"/>
            <a:ext cx="342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Μετά το Σημείο διακοπής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 err="1"/>
              <a:t>R</a:t>
            </a:r>
            <a:r>
              <a:rPr lang="en-US" baseline="-25000" dirty="0" err="1"/>
              <a:t>k</a:t>
            </a:r>
            <a:r>
              <a:rPr lang="en-US" dirty="0"/>
              <a:t>&gt;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/>
              <a:t>) </a:t>
            </a:r>
            <a:r>
              <a:rPr lang="el-GR" dirty="0"/>
              <a:t>: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" idx="3"/>
          </p:cNvCxnSpPr>
          <p:nvPr/>
        </p:nvCxnSpPr>
        <p:spPr>
          <a:xfrm>
            <a:off x="4703895" y="1993056"/>
            <a:ext cx="6145080" cy="769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313" y="2277504"/>
            <a:ext cx="3997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Όπου:</a:t>
            </a:r>
          </a:p>
          <a:p>
            <a:r>
              <a:rPr lang="en-US" dirty="0" err="1"/>
              <a:t>h</a:t>
            </a:r>
            <a:r>
              <a:rPr lang="en-US" baseline="-25000" dirty="0" err="1"/>
              <a:t>BS</a:t>
            </a:r>
            <a:r>
              <a:rPr lang="en-US" dirty="0"/>
              <a:t>: </a:t>
            </a:r>
            <a:r>
              <a:rPr lang="el-GR" dirty="0"/>
              <a:t>ύψος κεραίας σταθμού βάσης σε </a:t>
            </a:r>
            <a:r>
              <a:rPr lang="en-US" dirty="0"/>
              <a:t>m,</a:t>
            </a:r>
          </a:p>
          <a:p>
            <a:r>
              <a:rPr lang="en-US" dirty="0" err="1"/>
              <a:t>h</a:t>
            </a:r>
            <a:r>
              <a:rPr lang="en-US" baseline="-25000" dirty="0" err="1"/>
              <a:t>m</a:t>
            </a:r>
            <a:r>
              <a:rPr lang="en-US" dirty="0"/>
              <a:t>: </a:t>
            </a:r>
            <a:r>
              <a:rPr lang="el-GR" dirty="0"/>
              <a:t>ύψος κεραίας συνδρομητή σε </a:t>
            </a:r>
            <a:r>
              <a:rPr lang="en-US" dirty="0"/>
              <a:t>m</a:t>
            </a:r>
            <a:endParaRPr lang="el-G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E56762-5017-A7B0-66C6-9DD82C9E47EA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25A6EF-7CB4-2A8D-89F7-D47AF90607AC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BCB2233-0120-046F-2A7B-09F52190A2CE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5D647E-0741-544C-F44C-C451303DBA7E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A225213-6301-572B-9870-1F965ED65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663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340" y="949756"/>
            <a:ext cx="1207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b="1" dirty="0"/>
              <a:t>Χαρακτηριστικά καναλιών διάδοσης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1C1562-2E70-1BC5-81C9-8DC98DB5C6D8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54E0A3-53B9-6517-AFF2-0373AC28BA14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C01163-676F-4D0F-2170-6803B37BABDD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137696-7D8B-228D-C239-44A78F989D3A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E615E8F-C420-626F-6160-39B745953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10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2.3: </a:t>
            </a:r>
            <a:r>
              <a:rPr lang="el-GR" sz="2600" b="1" dirty="0"/>
              <a:t>Εξάρτηση απόστασης μικροκυψελών: επίδραση της γεωμετρίας του δρόμου</a:t>
            </a:r>
            <a:endParaRPr lang="en-US" sz="2600" b="1" dirty="0"/>
          </a:p>
          <a:p>
            <a:pPr marL="0" indent="0" algn="just">
              <a:buNone/>
            </a:pPr>
            <a:r>
              <a:rPr lang="en-US" sz="2600" b="1" dirty="0"/>
              <a:t>2.3.</a:t>
            </a:r>
            <a:r>
              <a:rPr lang="el-GR" sz="2600" b="1" dirty="0"/>
              <a:t>β: Κλιμακωτές και ελικτικές διαδρομές με οπτική επαφή (</a:t>
            </a:r>
            <a:r>
              <a:rPr lang="en-US" sz="2600" b="1" dirty="0"/>
              <a:t>LOS)</a:t>
            </a:r>
          </a:p>
        </p:txBody>
      </p:sp>
      <p:pic>
        <p:nvPicPr>
          <p:cNvPr id="24578" name="Picture 2" descr="https://lh3.googleusercontent.com/m0X16nzF4Bkxi2wSSycLGWOeDQfmDY3plgUsPqpb6vBfLG5T4tQxjOaC0FmIchfbicoG5jnNgBhNS6-r9yquOMtpCd7Kb_GVhJBE_pBHwLFd1OFrBlqbmZQzT6Me5kuydQxCCCKzXT9Mas-dU_-WMoozxv_OlBVwI7UVdauOhAEbI1eZGMGLXI8aDEFx6mwfhsUgSITM2CXentfOj6lQtKtXAhrKlC146fFEyCJNj6G2IWD8wKP6QnaV05rIE-zqaXvSKLXFRP731McMZ0IQa6C90a4gNPuSkEaM4WzPX-CxCCG3Oa66XKUN5kGsy26E_RqazAvMIxh9CkeNdazK6ryLm0KN4Lj1eZrsEK4P_4pHaKAHA1gHk6DXRgpf0mWlxMs8cKKroMQ3QvBtxaZ0kxeF7IVirWP16nnMt9T01GFNawjiyGGGSwk1Q4zkVoVKPfjqGpCUSwpuPZsjTCNSE8T0lPDA6LvQMVB-LH-3g33ZskQjIpGdxbgDswVB3vvol1vUD5nzDHsUh6Ptmqll0lRabr9yNRO_46KPMVs0C-6556Mgfunv-FIJDyvjsUpiFP1_8UQjyUKOdUkwUKynKmmyAQSI2bZur20A7GaPPR1O4P1KduldZ-9-o11oby64LBRqPuU8OYuMdN5x0POGP91d1nnGbdOS2cSjkrd1QNRsjtfYJqBUfEVSyM-v=w713-h1265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2" t="12441" r="3569" b="19629"/>
          <a:stretch/>
        </p:blipFill>
        <p:spPr bwMode="auto">
          <a:xfrm rot="5400000">
            <a:off x="9229486" y="2414060"/>
            <a:ext cx="571490" cy="52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340" y="5428199"/>
          <a:ext cx="11519553" cy="4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08480" imgH="253800" progId="Equation.3">
                  <p:embed/>
                </p:oleObj>
              </mc:Choice>
              <mc:Fallback>
                <p:oleObj name="Equation" r:id="rId3" imgW="6108480" imgH="253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40" y="5428199"/>
                        <a:ext cx="11519553" cy="4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71569" y="1487305"/>
          <a:ext cx="17684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28600" progId="Equation.3">
                  <p:embed/>
                </p:oleObj>
              </mc:Choice>
              <mc:Fallback>
                <p:oleObj name="Equation" r:id="rId5" imgW="863280" imgH="2286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569" y="1487305"/>
                        <a:ext cx="1768475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4989" y="2319425"/>
            <a:ext cx="2443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Σχετικό ύψος κεραίας</a:t>
            </a:r>
          </a:p>
          <a:p>
            <a:r>
              <a:rPr lang="el-GR" sz="2000" dirty="0"/>
              <a:t>Όπου:</a:t>
            </a:r>
          </a:p>
          <a:p>
            <a:r>
              <a:rPr lang="el-GR" sz="2000" dirty="0"/>
              <a:t>Η</a:t>
            </a:r>
            <a:r>
              <a:rPr lang="el-GR" sz="2000" baseline="-25000" dirty="0"/>
              <a:t>Β</a:t>
            </a:r>
            <a:r>
              <a:rPr lang="el-GR" sz="2000" dirty="0"/>
              <a:t>: ύψος κτιρίων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963506"/>
            <a:ext cx="3290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Κλιμακωτή-εγκάρσια εξίσωση</a:t>
            </a:r>
            <a:endParaRPr lang="en-US" sz="2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4288" y="6297792"/>
          <a:ext cx="11299171" cy="47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121080" imgH="253800" progId="Equation.3">
                  <p:embed/>
                </p:oleObj>
              </mc:Choice>
              <mc:Fallback>
                <p:oleObj name="Equation" r:id="rId7" imgW="6121080" imgH="2538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88" y="6297792"/>
                        <a:ext cx="11299171" cy="471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340" y="5893116"/>
            <a:ext cx="2111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Διαμήκης εξίσωση</a:t>
            </a:r>
            <a:endParaRPr lang="en-US" sz="2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683832" y="3807027"/>
          <a:ext cx="1990897" cy="115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560" imgH="711000" progId="Equation.3">
                  <p:embed/>
                </p:oleObj>
              </mc:Choice>
              <mc:Fallback>
                <p:oleObj name="Equation" r:id="rId9" imgW="1231560" imgH="7110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3832" y="3807027"/>
                        <a:ext cx="1990897" cy="1150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0225" y="1318128"/>
            <a:ext cx="4541037" cy="34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7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2.3: </a:t>
            </a:r>
            <a:r>
              <a:rPr lang="el-GR" sz="2600" b="1" dirty="0"/>
              <a:t>Εξάρτηση απόστασης μικροκυψελών: επίδραση της γεωμετρίας του δρόμου</a:t>
            </a:r>
            <a:endParaRPr lang="en-US" sz="2600" b="1" dirty="0"/>
          </a:p>
          <a:p>
            <a:pPr marL="0" indent="0" algn="just">
              <a:buNone/>
            </a:pPr>
            <a:r>
              <a:rPr lang="en-US" sz="2600" b="1" dirty="0"/>
              <a:t>2.3.</a:t>
            </a:r>
            <a:r>
              <a:rPr lang="el-GR" sz="2600" b="1" dirty="0"/>
              <a:t>γ: Διαδρομές χωρίς γραμμή οπτικής επαφής (</a:t>
            </a:r>
            <a:r>
              <a:rPr lang="en-US" sz="2600" b="1" dirty="0"/>
              <a:t>non-LOS)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8900" y="2257425"/>
          <a:ext cx="72437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33560" imgH="228600" progId="Equation.3">
                  <p:embed/>
                </p:oleObj>
              </mc:Choice>
              <mc:Fallback>
                <p:oleObj name="Equation" r:id="rId2" imgW="3733560" imgH="2286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900" y="2257425"/>
                        <a:ext cx="7243763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914" y="1720921"/>
            <a:ext cx="3290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Κλιμακωτή-εγκάρσια εξίσωση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14" y="2720830"/>
            <a:ext cx="2111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Διαμήκης εξίσωση</a:t>
            </a:r>
            <a:endParaRPr lang="en-US" sz="20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8900" y="3276600"/>
          <a:ext cx="72437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33560" imgH="228600" progId="Equation.3">
                  <p:embed/>
                </p:oleObj>
              </mc:Choice>
              <mc:Fallback>
                <p:oleObj name="Equation" r:id="rId4" imgW="3733560" imgH="2286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900" y="3276600"/>
                        <a:ext cx="7243763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DA4BEC6-DEA1-03C4-3F2D-62FBEC9AADC5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F8DFB-35D3-3431-849C-ABB6C11D6B60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82033B-298E-8BF2-3AFB-852945EDE0A0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04F6E9-E371-8895-26D4-0F34B41E1928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AA6D510-230D-0FA8-76CA-729E79D1C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163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Πολυοδικό μοντέλο για ταχεία διάλειψη</a:t>
            </a:r>
            <a:endParaRPr lang="en-US" sz="26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3938" y="1041400"/>
          <a:ext cx="2995591" cy="100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57200" progId="Equation.3">
                  <p:embed/>
                </p:oleObj>
              </mc:Choice>
              <mc:Fallback>
                <p:oleObj name="Equation" r:id="rId2" imgW="1371600" imgH="457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38" y="1041400"/>
                        <a:ext cx="2995591" cy="100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3938" y="2546443"/>
          <a:ext cx="6294202" cy="98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380880" progId="Equation.3">
                  <p:embed/>
                </p:oleObj>
              </mc:Choice>
              <mc:Fallback>
                <p:oleObj name="Equation" r:id="rId4" imgW="2450880" imgH="3808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38" y="2546443"/>
                        <a:ext cx="6294202" cy="983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0340" y="4030408"/>
          <a:ext cx="50228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5520" imgH="355320" progId="Equation.3">
                  <p:embed/>
                </p:oleObj>
              </mc:Choice>
              <mc:Fallback>
                <p:oleObj name="Equation" r:id="rId6" imgW="1955520" imgH="35532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40" y="4030408"/>
                        <a:ext cx="5022850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87885" y="1343159"/>
            <a:ext cx="5831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Μέτρο συνολικής λαμβανόμενης ισχύος</a:t>
            </a:r>
          </a:p>
          <a:p>
            <a:endParaRPr lang="el-GR" dirty="0"/>
          </a:p>
          <a:p>
            <a:r>
              <a:rPr lang="el-GR" b="1" dirty="0"/>
              <a:t>Ταχεία διάλειψη: </a:t>
            </a:r>
            <a:r>
              <a:rPr lang="el-GR" dirty="0"/>
              <a:t>Η μεταβολή του μέτρου του </a:t>
            </a:r>
            <a:r>
              <a:rPr lang="en-US" dirty="0"/>
              <a:t>V(x) </a:t>
            </a:r>
            <a:r>
              <a:rPr lang="el-GR" dirty="0"/>
              <a:t>από το </a:t>
            </a:r>
            <a:r>
              <a:rPr lang="en-US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9457" y="2778350"/>
            <a:ext cx="380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Τοπικός μέσος όρος για απόσταση 20λ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9351" y="4166298"/>
            <a:ext cx="684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 Τοπικός μέσος όρος της ισχύος είναι το άθροισμα της ισχύος κάθε μεμονωμένης ακτίνας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895330-245A-5B8C-611B-06F22F31B994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CD939C-DC0E-4AA3-6BCC-E17636EA932A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E403FD-F836-B158-6236-654C99A97E13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FD2F67-900D-9C31-342F-AF30C7E48748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45B9BDB-C855-93E1-9328-B33A2E1F8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775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Πολυοδικό μοντέλο για ταχεία διάλειψη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2.4α Διάλειψη συχνότητας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9" t="7407" b="18519"/>
          <a:stretch/>
        </p:blipFill>
        <p:spPr>
          <a:xfrm rot="5400000">
            <a:off x="2927784" y="3030245"/>
            <a:ext cx="551464" cy="6165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7" y="1686977"/>
            <a:ext cx="5518151" cy="4150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69" y="2124006"/>
            <a:ext cx="2901307" cy="392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385" y="1584534"/>
            <a:ext cx="445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Διαφορά φάσης για διαφορετικά μήκη </a:t>
            </a:r>
            <a:r>
              <a:rPr lang="en-US" dirty="0"/>
              <a:t>Li, </a:t>
            </a:r>
            <a:r>
              <a:rPr lang="en-US" dirty="0" err="1"/>
              <a:t>Lj</a:t>
            </a:r>
            <a:r>
              <a:rPr lang="en-US" dirty="0"/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1AB39-3754-7412-DC77-6EE44BA7A3D5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399A5A-1E18-71EA-9467-75D464F1CCDE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DC96B0-E977-81BC-3005-10371E2BC112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1470C5-0A81-6226-4945-2D045A03F18D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2016531-71AE-DC34-1F33-028603025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184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Πολυοδικό μοντέλο για ταχεία διάλειψη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2.4β Χρονοεξαρτώμενη Διάλειψη</a:t>
            </a:r>
            <a:endParaRPr lang="en-US" sz="2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7" t="13796" r="2469" b="21574"/>
          <a:stretch/>
        </p:blipFill>
        <p:spPr>
          <a:xfrm rot="5400000">
            <a:off x="2744215" y="3102979"/>
            <a:ext cx="496455" cy="5743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9" y="1466849"/>
            <a:ext cx="5231279" cy="4286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3247" y="1524000"/>
            <a:ext cx="61530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Έστω ότι </a:t>
            </a:r>
            <a:r>
              <a:rPr lang="en-US" dirty="0"/>
              <a:t>L</a:t>
            </a:r>
            <a:r>
              <a:rPr lang="en-US" baseline="-25000" dirty="0"/>
              <a:t>i</a:t>
            </a:r>
            <a:r>
              <a:rPr lang="el-GR" dirty="0"/>
              <a:t> είναι η συνολική απόσταση κατά μήκους μιας ακτίνας από το σταθμό βάσης ως τα κινούμενα σημεία ανάκλασης, περίθλασης, σκέδασης και κατόπιν στον συνδρομητή.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Η κίνηση των ενδιάμεσων αντικειμένων προκαλεί μεταβολή του </a:t>
            </a:r>
            <a:r>
              <a:rPr lang="en-US" dirty="0"/>
              <a:t>L</a:t>
            </a:r>
            <a:r>
              <a:rPr lang="en-US" baseline="-25000" dirty="0"/>
              <a:t>i</a:t>
            </a:r>
            <a:r>
              <a:rPr lang="en-US" dirty="0"/>
              <a:t>.</a:t>
            </a:r>
            <a:endParaRPr lang="el-GR" dirty="0"/>
          </a:p>
          <a:p>
            <a:pPr algn="just"/>
            <a:endParaRPr lang="el-GR" dirty="0"/>
          </a:p>
          <a:p>
            <a:pPr algn="just"/>
            <a:endParaRPr lang="en-US" dirty="0"/>
          </a:p>
          <a:p>
            <a:pPr algn="just"/>
            <a:r>
              <a:rPr lang="el-GR" dirty="0"/>
              <a:t>Η Μεταβολή στις φάσεις μεμονωμένων ακτίνων εξαρτάται από το χρόνο και προκαλεί αλλαγή στο πλάτος του λαμβανόμενου σήματος.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l-GR" dirty="0"/>
              <a:t>Οι μεταβολές είναι ανάλογες της ταχύτητας κίνησης των ενδιάμεσων σημείων.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C13B4B-E484-EF7D-9112-70BC5E6DA99B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90BF63-7AC3-1475-AF8E-526F84344D6E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FFCC31-066F-FBBA-D791-EE27F3A92357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885D76-D8B4-6A43-EA7B-0447E1CABB1D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B76316B-5227-1B19-2214-1E71859C9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580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Πολυοδικό μοντέλο για ταχεία διάλειψη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2.4γ Διάδοση </a:t>
            </a:r>
            <a:r>
              <a:rPr lang="en-US" sz="2600" b="1" dirty="0"/>
              <a:t>Doppler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9" t="13519" r="4061" b="21018"/>
          <a:stretch/>
        </p:blipFill>
        <p:spPr>
          <a:xfrm rot="5400000">
            <a:off x="2679767" y="3056522"/>
            <a:ext cx="656356" cy="5749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8" y="1431711"/>
            <a:ext cx="5104735" cy="4171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341" y="2255396"/>
            <a:ext cx="1478447" cy="385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341" y="3517326"/>
            <a:ext cx="2412114" cy="4020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729" y="1524000"/>
            <a:ext cx="608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Μεταβολή φάσης λόγο κίνησης το συνδρομητή της οποίας ο ρυθμός μεταβολής: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2406" y="3075414"/>
            <a:ext cx="608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Μετατόπιση συχνότητας </a:t>
            </a:r>
            <a:r>
              <a:rPr lang="en-US" dirty="0"/>
              <a:t>Doppler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2406" y="4349829"/>
            <a:ext cx="608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Αποτέλεσμα μετατοπίσεων </a:t>
            </a:r>
            <a:r>
              <a:rPr lang="en-US" dirty="0">
                <a:solidFill>
                  <a:srgbClr val="FF0000"/>
                </a:solidFill>
              </a:rPr>
              <a:t>Doppler: </a:t>
            </a:r>
            <a:r>
              <a:rPr lang="el-GR" dirty="0">
                <a:solidFill>
                  <a:srgbClr val="FF0000"/>
                </a:solidFill>
              </a:rPr>
              <a:t>Διασκορπισμός του λαμβανόμενου σήματος σε μια ζώνη συχνοτήτων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883DD6-4329-0D09-5447-25A35DD53CA1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3AAC53-6B60-6626-B45C-0D219C9308D1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F8F0CC-12A0-655C-B858-E5CFC95AB6E7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59589F-0D66-91D1-F63D-0A5753AD31D2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E480769-4CFF-698B-3781-C515919FD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46801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Πολυοδικό μοντέλο για ταχεία διάλειψη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2.4δ Αποπόλωση</a:t>
            </a:r>
            <a:endParaRPr lang="en-US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6187" y="1936376"/>
            <a:ext cx="181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Περίθλαση</a:t>
            </a:r>
          </a:p>
          <a:p>
            <a:r>
              <a:rPr lang="el-GR" sz="2200" dirty="0"/>
              <a:t>Σκέδαση</a:t>
            </a:r>
            <a:endParaRPr lang="en-US" sz="2200" dirty="0"/>
          </a:p>
        </p:txBody>
      </p:sp>
      <p:sp>
        <p:nvSpPr>
          <p:cNvPr id="8" name="Right Brace 7"/>
          <p:cNvSpPr/>
          <p:nvPr/>
        </p:nvSpPr>
        <p:spPr>
          <a:xfrm>
            <a:off x="1810871" y="2008094"/>
            <a:ext cx="394447" cy="69772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0116" y="1972234"/>
            <a:ext cx="181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Αποπόλωση Κυμάτων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6187" y="3378932"/>
            <a:ext cx="623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Συμπολωμένα (κατακόρυφα) Ηλεκτρικά πεδία</a:t>
            </a:r>
          </a:p>
          <a:p>
            <a:endParaRPr lang="el-GR" sz="2200" dirty="0"/>
          </a:p>
          <a:p>
            <a:r>
              <a:rPr lang="el-GR" sz="2200" dirty="0"/>
              <a:t>Διαπολωμένα (οριζόντια) Ηλεκτρικά πεδία</a:t>
            </a:r>
            <a:endParaRPr lang="en-US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7B7354-9B45-E8EA-6B10-EC3C1470DB4E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1FAFF6-524F-BA18-C1C5-BA12815FEDD0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9989AE-D09F-64A8-E227-D0D431E87C0C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A5F4C6-16CB-2077-5F3A-E0725FDE3469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F06212-0F1E-9474-C1B0-5E21EA66B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542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2.5: </a:t>
            </a:r>
            <a:r>
              <a:rPr lang="el-GR" sz="2600" b="1" dirty="0"/>
              <a:t>Διάδοση σημάτων στενής ζώνης σε εσωτερικό χώρο</a:t>
            </a:r>
            <a:endParaRPr lang="en-US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219200"/>
            <a:ext cx="1196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Σταθμός Βάσης – φορητή μονάδα: </a:t>
            </a:r>
            <a:endParaRPr lang="en-US" dirty="0"/>
          </a:p>
          <a:p>
            <a:endParaRPr lang="el-GR" dirty="0"/>
          </a:p>
          <a:p>
            <a:r>
              <a:rPr lang="el-GR" dirty="0"/>
              <a:t>(α) χωρίς οπτική επαφή -&gt; Ταχεία διάλειψη εμφανίζει χαρακτηριστικά στατιστικής κατανομής </a:t>
            </a:r>
            <a:r>
              <a:rPr lang="en-US" dirty="0" err="1"/>
              <a:t>Reyleigh</a:t>
            </a:r>
            <a:endParaRPr lang="en-US" dirty="0"/>
          </a:p>
          <a:p>
            <a:endParaRPr lang="en-US" dirty="0"/>
          </a:p>
          <a:p>
            <a:r>
              <a:rPr lang="el-GR" dirty="0"/>
              <a:t>(β) με οπτική επαφή -&gt; Ταχεία διάλειψη εμφανίζει χαρακτηριστικά στατιστικής κατανομής </a:t>
            </a:r>
            <a:r>
              <a:rPr lang="en-US" dirty="0" err="1"/>
              <a:t>Rician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C591CD-0A72-A183-F90E-FB23EE3B6621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72AEDC-4548-F20E-A2D0-72B95B0A0C2F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E1494C-EAE3-B303-06F9-6BEF06ECC8C0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C84AEB-3B3C-9E1C-3990-92965C5C5F46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2E1F062-A3EA-2F75-B547-43A2E4243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498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2.5: </a:t>
            </a:r>
            <a:r>
              <a:rPr lang="el-GR" sz="2600" b="1" dirty="0"/>
              <a:t>Διάδοση σημάτων στενής ζώνης σε εσωτερικό χώρο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2.5α Ταχεία διάλειψη σε εσωτερικές ζεύξεις</a:t>
            </a:r>
            <a:endParaRPr lang="en-US" sz="2600" b="1" dirty="0"/>
          </a:p>
        </p:txBody>
      </p:sp>
      <p:pic>
        <p:nvPicPr>
          <p:cNvPr id="32770" name="Picture 2" descr="https://lh3.googleusercontent.com/QkWF9afOAS3lulj4HYqhNhpQdsPwvPTd9_hr_ZCe_je63xqEr5R8zAsxxZ107owXd1VRdhokM6aPGlvhh8Jsj-Frkx3lNXhSjxxGwkg6RWUN5JpXtWjwth8-g29coUOUzaGDemQVltugBUX-mqHNBWNj3FI64XiO57ighz3EJ2InUY29wXRA4WqXgcGQG7din006bL8AAh8ku9wqRyj-sLRtIbTAjTOyt0eIdwl91ZGPiV3AKnBC3DFFe6Ir-zAm6j5T3DAIB6qVTfjkuZNzRT4pwWVKPSt06_ZdEc20ZF7qPTwCoTcLpf9hYVCyHFu6bi9Q4qLX9SGQuYoU8xTbczAJni4QbNKK8eou_0uH4cX22eEqgX60Gpp-6HXEhX7QWtFyOOScKqlXsnwmf9B8zTJfww_1HKehTkSWWoi6f6ZeGkSOipv5JXBaamMDlYL4YVi9vQNAcxk8oarPgBqNc0FWR5XZjGNcOFbxB3CkKR4PlDawF-LcsPC7OSWP1OMnzfTJ2m-KGwmpfqxLuZUyCeVLXJBaUWCkrLy1WemlDNti0iJ_bNonZSA9phPPjKIobT7-5VvsbfcwVHYDflvLutPRNG7H7TgMtOslobsP-yoEjTc7lWVvb4jc4K39L0JuzmjUb3hz72jqMA_2L8oIrra261qTntHyXEzhGny7KVYsd6RCVKmfoLirETZh=w546-h96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1" t="7152" r="7300" b="12353"/>
          <a:stretch/>
        </p:blipFill>
        <p:spPr bwMode="auto">
          <a:xfrm rot="5400000">
            <a:off x="3652253" y="1793805"/>
            <a:ext cx="654427" cy="78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43" y="1419436"/>
            <a:ext cx="6055847" cy="39814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B6F2903-2870-3F5F-CE85-062B6E532483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3E82F5-F88C-AA8A-376B-985CDA00EB93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173736-56A9-B109-523B-7BD9EDBA24E3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301298-6980-F0F5-FD64-19E84B840123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0D3B866-8B46-818B-2C06-FA39B2DFD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4268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2.5: </a:t>
            </a:r>
            <a:r>
              <a:rPr lang="el-GR" sz="2600" b="1" dirty="0"/>
              <a:t>Διάδοση σημάτων στενής ζώνης σε εσωτερικό χώρο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2.5α Ταχεία διάλειψη σε εσωτερικές ζεύξεις</a:t>
            </a:r>
            <a:endParaRPr lang="en-US" sz="2600" b="1" dirty="0"/>
          </a:p>
        </p:txBody>
      </p:sp>
      <p:pic>
        <p:nvPicPr>
          <p:cNvPr id="33794" name="Picture 2" descr="https://lh3.googleusercontent.com/uSBUL5NKnUh8kjnXvHxo5Y_CaOdNTjHIsd9jJXR28HLA01ijvlMC_81nCBMyXpxO7lb8edEjcrCTn3fbUEtaStTrWj0GfSuNOhmQNH1hN3J8SqiRoecn_UhNNWWMWnHei-GInd5QA7_NZoVnfYF516PmRv_l_elvtKciOwDwKr0UyI7HHa8fGZXsNNyHtJpqCFHMdzXG0yX5Jdh5TEZ6IpUUtavqZIBf89twuT-1xDGr5OH5xPGo-e9yHhaXZEnKYZ04mu4ofqHEaKnb5HwFioY-A1hEyZnXN-SsB5PsQjoEwWbqtwzYEiA46_WeDZEVPdUm33X8kjjmdgYIK59L1zGLR9dI1H3Sms7TcwBL70sLZM1MPZUs1gYw1Q2qdCbmK537pSG1-1_327D2xF79qtB80AfhOjBBRDFpC0IM6XZbvyXQJEtI4w10klKcbCdyr03nMeSTxtI-iWR68KPD-gOVFS74hh1DBEt501PV0XXQ1q0zvv6kGLIm0NYhySNJ0vOfClW5wY3jvSdbtw1kgqyn-792W4iGb8XRj9OxKzr1FU-1f9RszIKB7TDUeIv4yGMPupa8Na55wB4DW7j5CqWXajYw-UA7tAYeGC_0S3miGRx9BFrAN3qZD7HhcY8CA7vIbHZeFl7jvOv91c5Mxv7L3LYgfZNk1zEmuU8Qq73gDJfP3b-rall9kyIy=w546-h96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3" t="7808" r="6461" b="20777"/>
          <a:stretch/>
        </p:blipFill>
        <p:spPr bwMode="auto">
          <a:xfrm rot="5400000">
            <a:off x="3381377" y="2585909"/>
            <a:ext cx="807574" cy="72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29" y="1438401"/>
            <a:ext cx="3968239" cy="43680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BCF188-33EE-569D-07E6-4BC5F29E89EA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5464D4-6D9E-A852-AE31-B24D8F08F9F2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5A0C1B-FD0F-236D-55D0-954D18F38FAD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63D404-E040-2AAB-7DD2-6DAB86061113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7054957-5A62-BD97-8167-2BFF7E862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666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2.1: </a:t>
            </a:r>
            <a:r>
              <a:rPr lang="el-GR" sz="2600" b="1" dirty="0"/>
              <a:t>Μετρήσεις σημάτων στενής ζώνης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https://lh3.googleusercontent.com/xjElPo6lB7Uxvv7UCL-5AlbhBRqtWUDrwyuitkJysB1z_UhfGJfDYfhs-_zkxGpqZq9_dgSTE6gGdouoVmekSBX5ORXqQKgeLiLifyFXBRbplwxicVwoqKVTbALm_VNNPu9AhmOqFBTTSKeWUD7n5pQVVCsz6Pet-CDJQoaLwtb5j4m99AarUmxMCNrETTBWx-a39QFoBchhSLUlaWb5uxlAvfSwSgQGY8XYzy_jS08nSXQUskDSkt4Wkm_ZHeHXLbtFamW0T8doczTleEPUxyqWhJOc9FO-Zda47TOiGfyLJawJs__Fl4tyVrefGFvq2jN14vbGg8BVdxrUKGrsmE-BGZjswuMzkeyNMOXme6Eh4D5f9R6euOO-LnNvOxIKCx4hrxnP19oy_A50lZQuM5gMk_Mg3IxVuLJwh4MVxm6PoyTcGx2sPHGL9wMOuSi__82gn4TyFH1f0qpFTkF2G_6Y6IZPMiUI20KGbSCYFWllIqYRvjIfnK3AXH9eVqpWo0N8OnOCjERsDoia9Qv0nbMEfnzNwyphBiM3o2ljn4ZHJ92FfCfsyfxq0SpUaO_tiaGk-9MQBTVbtmhH_j9mFQHJNNSaQPWxDM8i6VO11GqsieLNDMhLXXS5pZJR7Yhc2FqnQrFjP676-7Tb9-dAuX7fWICC0yjA4yticxEn1x2KQDgoWFjSOl9wnIu6=w2249-h1265-no?authuser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1" t="63006" r="45450" b="26798"/>
          <a:stretch/>
        </p:blipFill>
        <p:spPr bwMode="auto">
          <a:xfrm>
            <a:off x="4913525" y="2766453"/>
            <a:ext cx="539983" cy="5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580" y="4685273"/>
            <a:ext cx="8961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/>
              <a:t>Χωρικές μεταβολές: </a:t>
            </a:r>
            <a:r>
              <a:rPr lang="el-GR" sz="2200" dirty="0"/>
              <a:t>Ταχεία διάλειψη, διάλειψη σκιάς, εξάρτηση απόστασης</a:t>
            </a:r>
          </a:p>
          <a:p>
            <a:r>
              <a:rPr lang="el-GR" sz="2200" b="1" dirty="0"/>
              <a:t>Χρονικές μεταβολές</a:t>
            </a:r>
          </a:p>
          <a:p>
            <a:r>
              <a:rPr lang="el-GR" sz="2200" b="1" dirty="0"/>
              <a:t>Ανάμιξη πόλωσης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83907" y="1665171"/>
            <a:ext cx="0" cy="97215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01243" y="1368311"/>
            <a:ext cx="281776" cy="29686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83019" y="1368310"/>
            <a:ext cx="270811" cy="2976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03810" y="1368310"/>
            <a:ext cx="3325390" cy="15183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7675" y="3048000"/>
            <a:ext cx="237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Κεραία Σταθμού Βάσης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10125" y="3303275"/>
            <a:ext cx="17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Κινητός χρήστης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580" y="3837746"/>
            <a:ext cx="7128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GSM</a:t>
            </a:r>
            <a:r>
              <a:rPr lang="el-GR" sz="2200" b="1" dirty="0"/>
              <a:t>: </a:t>
            </a:r>
            <a:r>
              <a:rPr lang="el-GR" sz="2200" dirty="0"/>
              <a:t>Μήκος κύματος λ&lt;1</a:t>
            </a:r>
            <a:r>
              <a:rPr lang="en-US" sz="2200" dirty="0"/>
              <a:t>m</a:t>
            </a:r>
            <a:r>
              <a:rPr lang="el-GR" sz="2200" dirty="0"/>
              <a:t> =&gt; </a:t>
            </a:r>
            <a:r>
              <a:rPr lang="en-US" sz="2200" dirty="0"/>
              <a:t>LOS </a:t>
            </a:r>
            <a:r>
              <a:rPr lang="el-GR" sz="2200" dirty="0"/>
              <a:t>και </a:t>
            </a:r>
            <a:r>
              <a:rPr lang="en-US" sz="2200" dirty="0"/>
              <a:t>non-LOS </a:t>
            </a:r>
            <a:r>
              <a:rPr lang="el-GR" sz="2200" dirty="0"/>
              <a:t>επικοινωνία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CBBA8E-FE48-7CB2-9041-AF573FA09E82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B41006-1CC3-5343-D917-165685803CC1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EC9BB6-923B-178A-93DD-8D0F196C4940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E225EA-BCA5-722B-112B-D4A53D708D49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3793A1C-8F3E-B7E5-2EF7-2CA81F3EB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05085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2.5: </a:t>
            </a:r>
            <a:r>
              <a:rPr lang="el-GR" sz="2600" b="1" dirty="0"/>
              <a:t>Διάδοση σημάτων στενής ζώνης σε εσωτερικό χώρο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2.5α Ταχεία διάλειψη σε εσωτερικές ζεύξεις</a:t>
            </a:r>
            <a:endParaRPr lang="en-US" sz="2600" b="1" dirty="0"/>
          </a:p>
        </p:txBody>
      </p:sp>
      <p:pic>
        <p:nvPicPr>
          <p:cNvPr id="34818" name="Picture 2" descr="https://lh3.googleusercontent.com/w5X8szBbTspDqPC8sayIdRsuDOvCJExBWYKuFE2lkKo75eEufyNOZEYZS4aur24FMJ6ggzrfhNDDaj1_6vz1rwAeukpNANIcoAQPDFOkcxYiTXQs3w_CS6pLwbqFHFrKabQ74NJj3Aw75oxuo1NMeGUgj3IuP2hgduEH1v3UxVLj7afTkmtSgXCJmAnJ8w56K0TW6VEm2GoZpcqckb9lCyObwsprztY6NeKBsZrd3q6OLUnHFFvuqD1pk7i1MhA9G5pY2-I8HkJU8WiP3oouCs8Oz7e8d9MZTKR_hcWSXFbfBHki1r7Ha9btJMUFuToBFF0ezzJBX9_lI43q6hRx7Rk9bY8LJjL5DGjw4o-em216n5DCIJewhLPsOTlekUs9G2RiY0SHZByROphNL-vfHMAi5qAW8u96n-0b5J2UmDO8d6rLzV7ReiUrIEVyWextqHxTU-MqGdEHoWfzXN0MXfJXsnmtHEmV-T141ZSAFJWH-ZvBiTilfL9wgX7VZTkpIXqr9lWw6tOWPvszDpaK68acBbnimcPg_hvts0bl25daLWyf7QGjqet3xoRcWpjxmp29WsGQmOPeksi1JmPL--52AP4UjgwiS5o4XTOD1XChXkol2iXlgw2lFJewHJJT5XXP6nCWgkpM051epqNSDODKc_Hw3-dDaY4bHfTAy7Y6bJjDQ_PcArpRBgAh=w546-h96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6" t="8383" r="2966" b="17176"/>
          <a:stretch/>
        </p:blipFill>
        <p:spPr bwMode="auto">
          <a:xfrm rot="5400000">
            <a:off x="3123842" y="2502261"/>
            <a:ext cx="1323815" cy="7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2" y="1442044"/>
            <a:ext cx="5809813" cy="40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2.5: </a:t>
            </a:r>
            <a:r>
              <a:rPr lang="el-GR" sz="2600" b="1" dirty="0"/>
              <a:t>Διάδοση σημάτων στενής ζώνης σε εσωτερικό χώρο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/>
              <a:t>2.5β Εξάρτηση τοπικού μέσου όρου από την απόσταση</a:t>
            </a:r>
            <a:endParaRPr lang="en-US" sz="2600" b="1" dirty="0"/>
          </a:p>
        </p:txBody>
      </p:sp>
      <p:pic>
        <p:nvPicPr>
          <p:cNvPr id="35842" name="Picture 2" descr="https://lh3.googleusercontent.com/tzycZXabvYbrgyHBRD3-onXERZ2P7Kbwhw8zZdeJpHmu6S4nR0W5VMCgazBbXdqNak3rXhtW_8-MI9wntXhoWURY2sWEjykBzyqfNkMfe5nMkmnL3PqRzPU9p52u1q9cFVP_tEo0IJ5Ldn4w9Aqhoe-hgN0GucT0sy9ShNdEgENrY-6YbN8VLvqu-chE0DhXH5C2TEnDWu4D-gdvlvGn7bwXJkF-aXOdq2GU7bZm-0EyEqeWpiCWD10mdA9O5xBx7ALOz1eydckh5jnwyrCZs6x2VJdpU0pljk1U2jQiQ5jXQ3GhHLP0631Q5zbXmR76q-RhqNLv04aobmudg9Mxq0n6BaoXl_M6FMyw504rirSPiqdNOzGDOaBL_a1FxFxcgydbl_vduXyg0JIx-u3RXNwPs8n5Gncr8MTuT6eKuXe4EO_rBs1gUX2MG0OX3I_g0HVR3IOHg_Wov452ld_pe03cneqC9zVYhOMu_OedKGE7HF38Pm0L1hIyG72J5vk4-ZsmctpIMQ5n1o9zQhdAoZL8EWXTow6YS0jRyQYr-VRmQhUq_GALCUbDsc8LFwDtA0wMcxRSZ2srcZT3EDTQSvynUvIJ-6fv0jxrFftAcHSx-Vt67fUI58IsdaAc3Rdq7pPqm60EeHF9aODEeW9tq9UX57n_DbcsQDJHBvJTJ7tZjUyjOdkqBQiT7DEd=w546-h96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4" t="8081" r="2722" b="15827"/>
          <a:stretch/>
        </p:blipFill>
        <p:spPr bwMode="auto">
          <a:xfrm rot="5400000">
            <a:off x="3241862" y="2798856"/>
            <a:ext cx="841187" cy="70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3" y="1452282"/>
            <a:ext cx="5849024" cy="44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2.6: </a:t>
            </a:r>
            <a:r>
              <a:rPr lang="el-GR" sz="2600" b="1" dirty="0">
                <a:solidFill>
                  <a:srgbClr val="FF0000"/>
                </a:solidFill>
              </a:rPr>
              <a:t>Απόκριση καναλιού στην παλμική διέγερση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0340" y="1817045"/>
          <a:ext cx="140876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15640" progId="Equation.3">
                  <p:embed/>
                </p:oleObj>
              </mc:Choice>
              <mc:Fallback>
                <p:oleObj name="Equation" r:id="rId2" imgW="482400" imgH="2156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40" y="1817045"/>
                        <a:ext cx="1408765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8504" y="1916719"/>
            <a:ext cx="9315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/>
              <a:t>Τάση, κανονικοποιημένη ως προς την απώλεια διαδρομής στον ελεύθερο χώρο</a:t>
            </a:r>
            <a:endParaRPr lang="en-US" sz="2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0340" y="2784457"/>
          <a:ext cx="17049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15640" progId="Equation.3">
                  <p:embed/>
                </p:oleObj>
              </mc:Choice>
              <mc:Fallback>
                <p:oleObj name="Equation" r:id="rId4" imgW="583920" imgH="2156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40" y="2784457"/>
                        <a:ext cx="1704975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0340" y="3622340"/>
          <a:ext cx="51895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330120" progId="Equation.3">
                  <p:embed/>
                </p:oleObj>
              </mc:Choice>
              <mc:Fallback>
                <p:oleObj name="Equation" r:id="rId6" imgW="1777680" imgH="33012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40" y="3622340"/>
                        <a:ext cx="5189538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006600" y="4330700"/>
            <a:ext cx="736600" cy="9271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8659" y="5223792"/>
            <a:ext cx="256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Χρονική υστέρηση ακτίνας</a:t>
            </a:r>
            <a:endParaRPr lang="en-US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657599" y="4296692"/>
            <a:ext cx="1532919" cy="7433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7759" y="5020757"/>
            <a:ext cx="256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Πλάτος ακτίνας</a:t>
            </a:r>
            <a:endParaRPr lang="en-US" sz="2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734860" y="4069640"/>
            <a:ext cx="2014597" cy="5987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46468" y="4437477"/>
            <a:ext cx="256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Υστέρηση φάσης</a:t>
            </a:r>
            <a:endParaRPr lang="en-US" sz="22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454626" y="1071560"/>
          <a:ext cx="784585" cy="48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03040" progId="Equation.3">
                  <p:embed/>
                </p:oleObj>
              </mc:Choice>
              <mc:Fallback>
                <p:oleObj name="Equation" r:id="rId8" imgW="330120" imgH="20304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4626" y="1071560"/>
                        <a:ext cx="784585" cy="481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047" y="1113349"/>
            <a:ext cx="4408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/>
              <a:t>Έστω παλμός πεπερασμένου εύρους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45315" y="2872533"/>
            <a:ext cx="4052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/>
              <a:t>Τάση</a:t>
            </a:r>
            <a:r>
              <a:rPr lang="en-US" sz="2200" dirty="0"/>
              <a:t> </a:t>
            </a:r>
            <a:r>
              <a:rPr lang="el-GR" sz="2200" dirty="0"/>
              <a:t>σε πολυδιοδικό περιβάλλον</a:t>
            </a:r>
            <a:endParaRPr 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709" y="5966160"/>
            <a:ext cx="341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/>
              <a:t>Μιγαδικό πλάτος λαμβανόμενης τάσης</a:t>
            </a:r>
            <a:endParaRPr lang="en-US" sz="2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77801" y="4296692"/>
            <a:ext cx="477369" cy="15449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18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2.6: </a:t>
            </a:r>
            <a:r>
              <a:rPr lang="el-GR" sz="2600" b="1" dirty="0"/>
              <a:t>Απόκριση καναλιού στην παλμική διέγερση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2.6α: </a:t>
            </a:r>
            <a:r>
              <a:rPr lang="el-GR" sz="2600" b="1" dirty="0"/>
              <a:t>Κατανομή υστέρησης ισχύος</a:t>
            </a:r>
            <a:endParaRPr lang="en-US" sz="2600" b="1" dirty="0"/>
          </a:p>
        </p:txBody>
      </p:sp>
      <p:pic>
        <p:nvPicPr>
          <p:cNvPr id="37890" name="Picture 2" descr="https://lh3.googleusercontent.com/wzYEXDazWXHwUk7R5MuGo2v9pJLrilGdv1magbb-LAQO-w0JUCObLzhsclFSK7j7dQLuw3mEXi69SrjFxAH3R3DAzxMLImWtZt92HwukiB2dr4-b3UIET78McNWoOtXsaghs3ZlHY67BvFzlCMIBOKAtZC60Qr6grOx6HDpQKk8POf_vgwql3k4wC2HM8mTsdOz5zhnqHp0FKPPxl7a6HmbFGaafk-Vnwnct3IdNeb3H1FMAuDihmgBTXxWnBpuT1CqRE2egQ_7xeiNlZ_XYQJoE2TOxIMlUj2ytyV6wpMeaS535hofbIq4tMwOzlshEJnBR_wg_J2ZoLVi0ntiqQ4ralm7pe80SsGZaAcZzP3gJWwzRbHOuif-ZRtaaJIvDNLGx4-GJuY8ERwlIawkzwplzCHVeGrGgOxKVf54E94VU9cp-GGILRhZM0BQs1Wjj1ixBeBPSEBLtrWhyaMPVly38gZdEctIy5BlMJO6CTWdUrXCRoldFuUAkmliGahiRMSlgEDed7caDyhpmOXEoAE9qhPBuaKdbPvjLBSohboKAcA0yY2GfM7gZ14Cw58DiXxq_88g8u35B4rFIimLwDCEAx9gsNCZG-rLEOaVELkXTw28y52Pjw349iEC2nX1gC9MDq26y2J4CVJLU3kHIUIL3Bu2wXqaZQIZuDpjaey-AFrTRR04xKFh2-Yky=w546-h96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 t="7806" r="4190" b="20505"/>
          <a:stretch/>
        </p:blipFill>
        <p:spPr bwMode="auto">
          <a:xfrm rot="5400000">
            <a:off x="3588362" y="2473056"/>
            <a:ext cx="649939" cy="75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6" y="1393406"/>
            <a:ext cx="6710017" cy="45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59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2.6: </a:t>
            </a:r>
            <a:r>
              <a:rPr lang="el-GR" sz="2600" b="1" dirty="0"/>
              <a:t>Απόκριση καναλιού στην παλμική διέγερση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2.6α: </a:t>
            </a:r>
            <a:r>
              <a:rPr lang="el-GR" sz="2600" b="1" dirty="0"/>
              <a:t>Κατανομή υστέρησης ισχύος</a:t>
            </a:r>
            <a:endParaRPr lang="en-US" sz="2600" b="1" dirty="0"/>
          </a:p>
        </p:txBody>
      </p:sp>
      <p:pic>
        <p:nvPicPr>
          <p:cNvPr id="38914" name="Picture 2" descr="https://lh3.googleusercontent.com/vSU5LbqhVVYsqWAhZ69YSKWjMEzLbN9-qEcHF1WLIF159gekSgG4tb4GiidAbpCTCvHu_16XZV0Fm8Gs1V7G0K5Ks0R3F9e7kC1zO88yKSORaHfZM9TKwg2ev6KUrG2erzMSGT_d2Vf7I69Uc916XExaanAS800DUpREn57ULKZekXA6-FLS8aNM4UEUy_EB83qW1v4NaS9fuOG04AXhIaUicUZ7BSn2Uhi1T5L10TbspSRz86JdTcJOzek8mBA-o0MDzZjHFEiCEkYh3qxyxT7wmKrMYVsQL2omBhf1AJdQ3XhrTSRvTZvrExa00kYrBPqlt6oxnErOnDZ_uupUZ05meBXNa9pUoULpYS2WIZZLDfhz-yo0zQjCnfl5SnBUb8E5Rct8oZdlzplOE_Rvo1QpVsgU_530ikTS--q55b3JapClVj4ZgViaVgj9tMD-yk7xgs4cRMZpnClBmts0fa1tSf6VlQQMpD6bcHrC326ecoFbhy3GjsNlLkEohuSW4NVg1VtPdHp1gJjXY5ajSSc7dsXRicV8rMJYJw8ziQcyrgydr-YpmYY2CMqtIIJLTKNKHepZMsEyZJQlh__hsXrgnyr-2gnuatigr2urM2IIJ_Pe2Kvx8FOlHnsiEZtUPCluEIQRT4gmAcEpDKbkaFDg2kGtiYtsUoOKTLrunCMOzsQ6ZeiJSy97AKxX=w546-h96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0" t="10973" r="2721" b="20915"/>
          <a:stretch/>
        </p:blipFill>
        <p:spPr bwMode="auto">
          <a:xfrm rot="5400000">
            <a:off x="3186971" y="3070200"/>
            <a:ext cx="644685" cy="67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1663928"/>
            <a:ext cx="5782236" cy="44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7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2.6: </a:t>
            </a:r>
            <a:r>
              <a:rPr lang="el-GR" sz="2600" b="1" dirty="0"/>
              <a:t>Απόκριση καναλιού στην παλμική διέγερση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2.6γ: </a:t>
            </a:r>
            <a:r>
              <a:rPr lang="el-GR" sz="2600" b="1" dirty="0"/>
              <a:t>Μέτρα της διασποράς χρονικής καθυστέρησης</a:t>
            </a:r>
            <a:endParaRPr lang="en-US" sz="26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293970" y="1732498"/>
          <a:ext cx="2937401" cy="212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825480" progId="Equation.3">
                  <p:embed/>
                </p:oleObj>
              </mc:Choice>
              <mc:Fallback>
                <p:oleObj name="Equation" r:id="rId2" imgW="1143000" imgH="82548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93970" y="1732498"/>
                        <a:ext cx="2937401" cy="2122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953387" y="4019550"/>
          <a:ext cx="4129137" cy="198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825480" progId="Equation.3">
                  <p:embed/>
                </p:oleObj>
              </mc:Choice>
              <mc:Fallback>
                <p:oleObj name="Equation" r:id="rId4" imgW="1714320" imgH="8254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3387" y="4019550"/>
                        <a:ext cx="4129137" cy="1989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s://lh3.googleusercontent.com/qlQw_vgt7hE8geGgOul9xAIZeu0PWa_Qt-W3NhG6qFWYVNu7jkZ94Y6D2yZZ6Aqh0SKL8XT2V_LnWp62Ipc4yuwYMZlKvNaKet5GWZzLdJNldLexDzq8L8HqMXC5ZVnk7a0ik23iGhfQmNoypXmNUKfM-_yxc8yGqF2vbdRflGEbQdNLaN8GzwccKCxgCdLHY6KOxNBaIJWF39tBtqjvKaWPT_YCv-tdHvNGSGkUEFrWvz3zkV7k6MU0rnDUwwAd-ABK5kv2Tlq1hi6Zl3vknm8Y_dLZiU7qzCyG473NTflLf9NQuKaHEaOW3Coi-20dYXBnEQe5Lu71q8NrOdg0t3MTRYcoIpZ6broR6WaFQ5m53Xx3sjr5YYt8b7yirF8iK2Fm9p-wsiZ2FlGvzR2ealnZWXI1dh0f273B-PQoaQsxUFM6tjtPNgipII_lqpEb8uD8Dkn3GY2RjtCqI9MUpNm_CcXUAz4dS8ZXaZVECCaZ053H8-rHr6jVKOEYse9PCzr657F_Vs1l6b3lT4RBRWPK9adMCWPVoqIfpveZHMaFUdVGZsRlhTwvyGwpivdu9rQ91IUshG1PDp7aEa6-MhqBCEM9O73UURv9bahIda842Ic3BPgpUj0qppVBx9ZI_3UqKxtW6A9I8LFvHN9pdKTxms9bSAOD861F1EcNgh4jbcx09dRxcDS31GnO=w546-h969-no?authuser=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0" t="14586" r="4386" b="30788"/>
          <a:stretch/>
        </p:blipFill>
        <p:spPr bwMode="auto">
          <a:xfrm rot="5400000">
            <a:off x="2633917" y="3608937"/>
            <a:ext cx="642447" cy="56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95" y="1485489"/>
            <a:ext cx="3236626" cy="464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315" y="2532691"/>
            <a:ext cx="311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Μέση πρόσθετη καθυστέρηση: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63661" y="4757129"/>
            <a:ext cx="311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Ενεργός τιμή (</a:t>
            </a:r>
            <a:r>
              <a:rPr lang="en-US" dirty="0"/>
              <a:t>RMS)</a:t>
            </a:r>
            <a:r>
              <a:rPr lang="el-GR" dirty="0"/>
              <a:t> διασποράς καθυστέρησης: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9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2.6: </a:t>
            </a:r>
            <a:r>
              <a:rPr lang="el-GR" sz="2600" b="1" dirty="0"/>
              <a:t>Απόκριση καναλιού στην παλμική διέγερση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2.6γ: </a:t>
            </a:r>
            <a:r>
              <a:rPr lang="el-GR" sz="2600" b="1" dirty="0"/>
              <a:t>Μέτρα της διασποράς χρονικής καθυστέρησης</a:t>
            </a:r>
            <a:endParaRPr lang="en-US" sz="26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5426" y="1711184"/>
          <a:ext cx="7181872" cy="80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440" imgH="380880" progId="Equation.3">
                  <p:embed/>
                </p:oleObj>
              </mc:Choice>
              <mc:Fallback>
                <p:oleObj name="Equation" r:id="rId2" imgW="3403440" imgH="38088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5426" y="1711184"/>
                        <a:ext cx="7181872" cy="803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9433" y="3587860"/>
          <a:ext cx="4052655" cy="788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355320" progId="Equation.3">
                  <p:embed/>
                </p:oleObj>
              </mc:Choice>
              <mc:Fallback>
                <p:oleObj name="Equation" r:id="rId4" imgW="1828800" imgH="35532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433" y="3587860"/>
                        <a:ext cx="4052655" cy="788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9433" y="5022622"/>
          <a:ext cx="5458328" cy="105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444240" progId="Equation.3">
                  <p:embed/>
                </p:oleObj>
              </mc:Choice>
              <mc:Fallback>
                <p:oleObj name="Equation" r:id="rId6" imgW="2311200" imgH="44424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433" y="5022622"/>
                        <a:ext cx="5458328" cy="105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7267" y="4591735"/>
            <a:ext cx="24568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Συνολική Ενέργεια: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426" y="2885853"/>
            <a:ext cx="264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Χωρικός μέσος όρος: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CCB056-33F0-760E-E154-868646E29EB8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DF0663-0717-08D1-6A6D-F3A7F26C9085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10A086-C262-EE8E-60DC-0A49375045DD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30CCED-46D5-DD5F-A5B9-0AB1DBC63FEE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C6FE7CF-C3D2-2915-F13A-32DF25643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1752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2.6: </a:t>
            </a:r>
            <a:r>
              <a:rPr lang="el-GR" sz="2600" b="1" dirty="0"/>
              <a:t>Απόκριση καναλιού στην παλμική διέγερση</a:t>
            </a:r>
            <a:endParaRPr lang="en-US" sz="2600" b="1" dirty="0"/>
          </a:p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2.6δ: </a:t>
            </a:r>
            <a:r>
              <a:rPr lang="el-GR" sz="2600" b="1" dirty="0"/>
              <a:t>Εύρος ζώνης συνοχής</a:t>
            </a:r>
            <a:endParaRPr lang="en-US" sz="26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2400" y="2284884"/>
          <a:ext cx="4715435" cy="128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419040" progId="Equation.3">
                  <p:embed/>
                </p:oleObj>
              </mc:Choice>
              <mc:Fallback>
                <p:oleObj name="Equation" r:id="rId2" imgW="1536480" imgH="41904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284884"/>
                        <a:ext cx="4715435" cy="1287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6" name="Picture 2" descr="https://lh3.googleusercontent.com/yQea0by7nX89519w9-SJKJuhcDtusMyoyQUEN8s4dkBLSNM_lqBYh1NAzcJfVHy1LsSw1qh8Me-ppfiNZkmByk_qi2a23cXYb2sm0LNNsNVJsPM8_6vTzy05Q4OdQ46t8ffnd8h0VJ0LTn1ahsi6Yb-Ik1lvLPMSJB7ojNPhX-28QKmfcjNYC5txsEHGIvePf_1GlN270Et7HsYVwLtjlZ7vYBPG4zH2Lt7tBcyBhak0Zl0pxug7GmxdlRTx2T5RCwPb4dJBgHRCOcnPCyU3ci8OacjA--Aqyd5IIlJVqcbMf3cFrcDGTioN1X2qdf6yjx2gfQQDAk1yVaG2zVhDYATnxHATmB5VAR-G6PMn0hyUEzkdry3z3XQ4v4sztbsqQ8bZ4ccbQOWb9rMcHkHuajLLYnKgZbV9PjV8nqrJ5p1TSyT9EzXayVsc8BWzTWClpv4zHzQ6jsGiJcx1dapsqwGyFSQ7VbkdGCSNlVghXCLodqN8yWO8b8Fv-45S5WOYEi9F3zJs77MFZIRC9bzUtE6I0Ht_NEkA76Aw7aT39TEToVIXBpVqCyJ2s7n5c4hlCCUScRqzgwoxGpzRvZazxkSOoX1a4OuJlHlTCh470Lw7PxtDmaiMBjdV5xj_bS6LcmOZZiWTvTn9Jr9gwFjqz0oyAmgmaC7Abs5cD9Ee1-vbQBrI-IXAiAIMrez-=w546-h969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9" t="13622" b="22256"/>
          <a:stretch/>
        </p:blipFill>
        <p:spPr bwMode="auto">
          <a:xfrm rot="5400000">
            <a:off x="8858034" y="3521050"/>
            <a:ext cx="772463" cy="57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918450"/>
            <a:ext cx="2294965" cy="36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Συνάρτηση συνοχής: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600435"/>
            <a:ext cx="6069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b="1" dirty="0">
                <a:solidFill>
                  <a:srgbClr val="FF0000"/>
                </a:solidFill>
              </a:rPr>
              <a:t>Εύρος ζώνης συνοχής: </a:t>
            </a:r>
            <a:r>
              <a:rPr lang="el-GR" sz="2200" dirty="0">
                <a:solidFill>
                  <a:srgbClr val="FF0000"/>
                </a:solidFill>
              </a:rPr>
              <a:t>Είναι αυτό για το οποίο η συνάρτηση συνοχής, κανονικοποιημένη ως προς τη μέγιστη τιμής της, είναι πάνω από 0.5 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248" y="906576"/>
            <a:ext cx="3992711" cy="5104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3755507"/>
            <a:ext cx="580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Αποτελεί ενναλακτικό τρόπο μελέτης της εξάρτησης του καναλιού από τη συχνότητα.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058642" y="4657519"/>
            <a:ext cx="3078699" cy="13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46929" y="4723304"/>
            <a:ext cx="1302528" cy="877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62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/>
              <a:t>Πολυόδευση σε κεραίες υπερυψωμένων σταθμών βάσης</a:t>
            </a:r>
            <a:endParaRPr lang="en-US" sz="2600" b="1" dirty="0"/>
          </a:p>
        </p:txBody>
      </p:sp>
      <p:pic>
        <p:nvPicPr>
          <p:cNvPr id="43010" name="Picture 2" descr="https://lh3.googleusercontent.com/ddkH6D_7Fs6a9V9E8GoNzb9Sor2XiinzjCyPtFo4u-GH5bK468GIjZRnlmjNjil2zn-kSMxbNCQD5IdwCXeJBfaRtxTdc58iRAR5U4BdciOYEk8_JNw6leOGezrs8PG_PCEd6ueMf76D438VtX80AADjiul58vacLDVQGwJkMRZgr2oU--XPF2xMfsGb9TUkphmTSfCa5yIgPtv1G8h-n2gz79KakBj3Xza6OrFvAtxmBQPwBHS_bbs5npM0n6XEbs9AzBwtu9bniXk7mObeG4meWiHkUQ3nNDJsrcsszSkTUJ37dEosCgfrxeeJHGeETsNlv9eqglGzd4L4i3GO8AifZTWIMVJTj_tvY_QtV3CI-tejFsnIp3aDoLms6q2PxIDdcflyTi6ZIQD5Wesag8gw7b96u8BHT8pAdpvhcQ4Aaf5NVdInIfqk7_cLkh2kxA1izjopPaM635COeiJjRpbHtIO62UsJ7gUkpULxRMwOcGRt134HyHZvTloWFipb4v_qblBelbus2fWFagvEA7q2KyniJjVeNmTuXDJ4gP8Q0E2f60ZzYpcoY4-V_pL_i8-oX9D5Sq_SwNoQuPn1Ishnq04eBLb7ETxptkRJHUKsD_O-jjpqoBVjok_IUHZRDOabZbbBmO3BkAxLX6JdrbbdncZjtGc97E93gMbmWH5of2Ux-3oUnJuUSXZT=w546-h969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5" t="11824" b="24331"/>
          <a:stretch/>
        </p:blipFill>
        <p:spPr bwMode="auto">
          <a:xfrm rot="5400000">
            <a:off x="2692372" y="3373145"/>
            <a:ext cx="830334" cy="59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7" y="1578820"/>
            <a:ext cx="5947218" cy="43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9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9BA5E-EB4C-E7DA-A733-9EA6576C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068235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2.1: </a:t>
            </a:r>
            <a:r>
              <a:rPr lang="el-GR" sz="2600" b="1" dirty="0"/>
              <a:t>Μετρήσεις σημάτων στενής ζώνης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970153" y="1859458"/>
          <a:ext cx="864130" cy="86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419040" progId="Equation.3">
                  <p:embed/>
                </p:oleObj>
              </mc:Choice>
              <mc:Fallback>
                <p:oleObj name="Equation" r:id="rId2" imgW="419040" imgH="4190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0153" y="1859458"/>
                        <a:ext cx="864130" cy="86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0340" y="972284"/>
            <a:ext cx="7218911" cy="4362556"/>
            <a:chOff x="105254" y="1335741"/>
            <a:chExt cx="7218911" cy="4362556"/>
          </a:xfrm>
        </p:grpSpPr>
        <p:pic>
          <p:nvPicPr>
            <p:cNvPr id="14338" name="Picture 2" descr="https://lh3.googleusercontent.com/xjElPo6lB7Uxvv7UCL-5AlbhBRqtWUDrwyuitkJysB1z_UhfGJfDYfhs-_zkxGpqZq9_dgSTE6gGdouoVmekSBX5ORXqQKgeLiLifyFXBRbplwxicVwoqKVTbALm_VNNPu9AhmOqFBTTSKeWUD7n5pQVVCsz6Pet-CDJQoaLwtb5j4m99AarUmxMCNrETTBWx-a39QFoBchhSLUlaWb5uxlAvfSwSgQGY8XYzy_jS08nSXQUskDSkt4Wkm_ZHeHXLbtFamW0T8doczTleEPUxyqWhJOc9FO-Zda47TOiGfyLJawJs__Fl4tyVrefGFvq2jN14vbGg8BVdxrUKGrsmE-BGZjswuMzkeyNMOXme6Eh4D5f9R6euOO-LnNvOxIKCx4hrxnP19oy_A50lZQuM5gMk_Mg3IxVuLJwh4MVxm6PoyTcGx2sPHGL9wMOuSi__82gn4TyFH1f0qpFTkF2G_6Y6IZPMiUI20KGbSCYFWllIqYRvjIfnK3AXH9eVqpWo0N8OnOCjERsDoia9Qv0nbMEfnzNwyphBiM3o2ljn4ZHJ92FfCfsyfxq0SpUaO_tiaGk-9MQBTVbtmhH_j9mFQHJNNSaQPWxDM8i6VO11GqsieLNDMhLXXS5pZJR7Yhc2FqnQrFjP676-7Tb9-dAuX7fWICC0yjA4yticxEn1x2KQDgoWFjSOl9wnIu6=w2249-h1265-no?authuser=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7" t="83553" r="2468" b="5809"/>
            <a:stretch/>
          </p:blipFill>
          <p:spPr bwMode="auto">
            <a:xfrm>
              <a:off x="105254" y="5217459"/>
              <a:ext cx="7218911" cy="480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54" y="1335741"/>
              <a:ext cx="7211075" cy="387595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259251" y="967684"/>
            <a:ext cx="4932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Κατά την κίνηση του συνδρομητή παρατηρούνται γρήγορες μεταβολές του σήματος σε αποστάσεις της τάξης του μισού του μήκους κύματος (λ/2).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9251" y="3153697"/>
            <a:ext cx="4932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μεταβολή μικρής κλίμακας οφείλεται στην άφιξη του σήματος στον συνδρομητή μέσω πολλαπλών διαδρομών λόγω:</a:t>
            </a:r>
          </a:p>
          <a:p>
            <a:r>
              <a:rPr lang="el-GR" dirty="0"/>
              <a:t>Ανάκλασης,</a:t>
            </a:r>
          </a:p>
          <a:p>
            <a:r>
              <a:rPr lang="el-GR" dirty="0"/>
              <a:t>Περίθλασης και</a:t>
            </a:r>
          </a:p>
          <a:p>
            <a:r>
              <a:rPr lang="el-GR" dirty="0"/>
              <a:t>Σκέδασης </a:t>
            </a:r>
          </a:p>
          <a:p>
            <a:r>
              <a:rPr lang="el-GR" dirty="0"/>
              <a:t>από κτίρια, αυτοκίνητα και άλλα αντικείμενα που βρίσκονται κοντά στον συνδρομητή.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A2691B-6C1A-A4AD-1138-D45C7A7E5D54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5BDA9C-5752-ECB2-8ADB-2170E8A93D0A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767BA0-1032-43E6-6335-E82CA0615849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BAE5E7-228E-9012-7EE0-188D25BA6EC2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30CA347-3FBB-DBF5-FBC2-6E161770B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25367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795333-52D2-591B-1090-B173ED71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068235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1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C8779-7449-4480-B1D3-DF99E5C2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032376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6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2.1: </a:t>
            </a:r>
            <a:r>
              <a:rPr lang="el-GR" sz="2600" b="1" dirty="0"/>
              <a:t>Μετρήσεις σημάτων στενής ζώνης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602" y="1061519"/>
            <a:ext cx="7767434" cy="3886899"/>
            <a:chOff x="158461" y="1626295"/>
            <a:chExt cx="7767434" cy="3886899"/>
          </a:xfrm>
        </p:grpSpPr>
        <p:pic>
          <p:nvPicPr>
            <p:cNvPr id="17410" name="Picture 2" descr="https://lh3.googleusercontent.com/0VVSKWx9vVcHTWJLy1nCTu3cJTJ_9bLYbzXeyE5IWRjhLzpRgwCtR46RnJdeoJ-No4d4fivzFX3OaZHYPYxSgMqqdJQ-_iAoMJ7cudJwgXHblWnFY5G6rBDrrXkmVaBg9gjMDIrvI8l91Yrd--dLi_bv1jSKHbWNhSzYuDCpXhJ805xH6U0QNMqB3khbQYpnIQD9XU8KLTn0THLFV8qFZ13J9meL0Lakrp8HkEzM7RGihC0OF8qtNgzwcjLrILbsrvXhL4qdd36LmMZh0qMs8TkxDRO9xvgGvNrpKq3I1zMRi0VMhmtF9Ym8qIlJT_dz96AKaUrvPotSBP_73MvmrBeos45dAhJi_wbNsIddzOQk81Z759NxByysN6VSFsrtYx2y3hJe6TY6zuEhYtFy3lHryyjU3_VMzyKVVvB7Ak98qrFsKxA8DvNw2MUeOcZCDeoB5xtujwh4xGiS23bocRnlIEcYTLzNLn2fdOVe2jfBUuXzNg1MHdiWzMET7d7kcZebzuA7VWAydLK148P6HZZDiJmv276UBJJ_HhfiVaRxNJ7BThvun1LKQ2B3I59HARtZ727vLdV14JVbdcv2aBi-n6-NspIQw2vfZcp7tazT6c_Go1RH9S76HBOqOHqaSF9PYQGDq6trjc_2Ovt5wE0YF-wcQlzuY6ZzFQMi68_VCf7olDN0goZip7iv=w2249-h1265-no?authuser=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9" t="29098" r="7459" b="7678"/>
            <a:stretch/>
          </p:blipFill>
          <p:spPr bwMode="auto">
            <a:xfrm>
              <a:off x="158461" y="2131888"/>
              <a:ext cx="7767433" cy="338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61" y="1626295"/>
              <a:ext cx="7767434" cy="304224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970677" y="2016801"/>
              <a:ext cx="851324" cy="13955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9417" y="5297200"/>
            <a:ext cx="1193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Διάλειψη σκιάς (ή αργή διάλειψη ή λογοκανονική διάλειψη): </a:t>
            </a:r>
            <a:r>
              <a:rPr lang="el-GR" dirty="0">
                <a:solidFill>
                  <a:srgbClr val="FF0000"/>
                </a:solidFill>
              </a:rPr>
              <a:t>Μέση κλίμακα γύρω από την οποία μεταβάλλεται το σήμα.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Η γενική μέση τιμή του σήματος μειώνεται συστηματικά καθώς αυξάνεται η απόσταση ή η εμβέλεια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l-GR" dirty="0">
                <a:solidFill>
                  <a:srgbClr val="FF0000"/>
                </a:solidFill>
              </a:rPr>
              <a:t> από το σταθμό βάσης.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5711" y="3748089"/>
            <a:ext cx="4296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Ταχεία Διάλειψη: </a:t>
            </a:r>
            <a:r>
              <a:rPr lang="el-GR" dirty="0"/>
              <a:t>Παρατηρείται σε όλες τις διευθύνσεις κίνησης εξαιτίας της άφιξης σημάτων στο επίπεδο από όλες τις κατευθύνσεις.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28C335-FA37-8896-1151-F1A41896EC28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FA9E9-AEDD-B880-97E9-FEF7480F540D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4B17DA-7AC9-D9A0-757C-A46406C83AE9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405846-0B49-D0DC-0944-134614906BFA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3B805B7-D0A3-CC23-97C7-760D4B21C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052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2.1α: </a:t>
            </a:r>
            <a:r>
              <a:rPr lang="el-GR" sz="2600" b="1" dirty="0"/>
              <a:t>Μεταβολή σήματος σε μικρές περιοχές: ταχεία διάλειψη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https://lh3.googleusercontent.com/lBFcUFRLfCL0mzqXOrpSmzSbab97OMkOWlGoTam0BvqK5irO1F-AKYyhhZgP5iTv8QUn2sCzJAgYjrHS_Q26etMg03g8fGfl7h1auLNo92uig31xXZRcAZ6ZB6CBTJr7OsMK8fPqE4ydpfW7Ssx9lEQ9EVmnNQMcUez4Y68a_ggfAeAlyJQxzqP-1uzqbeTIBaAYdzRYzzIlI29e8Ryns6zXJ4prNOUndK46Ukkj7mJdHgaavaSgx9waD_52iTehEtaIkmaJkxatpbbTLVT6u21vJx9lKFK60aA_jawu7_QjFpNqVh01-Tjbc_sCGOuvVwrlHOITus_XRTX8MDdJu9uW56urKkKLDd8tzwaMQs8B9nvsKhEtd5oJtcE6WA3G5SPYCLqpoMYe_iBuC3kU3HmoeS7MNOq65zMxnTccXFBKbjPctwzZVLt5WKs69cCOwpA90a8pZj44z4VUDjqHtPHpgVH7HkLDsBBWbYjdF70ySG7XV4AAlnn0fhO7zdsqgRsZhMT9QC11Aw9OzrgLifNygvkbIXCMq2XFhp9XWRl0rQcRQRfUDgv9olC6wpsM7QPjHy5PZKaGOc5ZCCgUFt0PG2rxG9GvujRheKcM7BLNzKTFuP5WkT6-0rj80zy0Z8Ii62DOsh622xA641zevcKWpiumcrHg5kzpja8dY3wW_Nz30ivt6CS7bqaW=w2249-h1265-no?authuser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17330" r="3202" b="7614"/>
          <a:stretch/>
        </p:blipFill>
        <p:spPr bwMode="auto">
          <a:xfrm>
            <a:off x="133350" y="1344705"/>
            <a:ext cx="7892887" cy="37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12795" y="5167522"/>
          <a:ext cx="42116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200" imgH="419040" progId="Equation.3">
                  <p:embed/>
                </p:oleObj>
              </mc:Choice>
              <mc:Fallback>
                <p:oleObj name="Equation" r:id="rId3" imgW="2311200" imgH="4190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2795" y="5167522"/>
                        <a:ext cx="4211638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13498"/>
              </p:ext>
            </p:extLst>
          </p:nvPr>
        </p:nvGraphicFramePr>
        <p:xfrm>
          <a:off x="1965095" y="5950819"/>
          <a:ext cx="1295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41200" progId="Equation.3">
                  <p:embed/>
                </p:oleObj>
              </mc:Choice>
              <mc:Fallback>
                <p:oleObj name="Equation" r:id="rId5" imgW="711000" imgH="241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5095" y="5950819"/>
                        <a:ext cx="12954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86" y="5986022"/>
            <a:ext cx="186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Ταχεία Διάλειψη: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" y="972697"/>
            <a:ext cx="7892888" cy="35816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417" y="5297201"/>
            <a:ext cx="250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Κυλιόμενος μέσος όρος: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82F1D6-4991-6FF6-736D-360543C8650D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895CCB-D854-EB84-C8B1-505A7AA8C5F7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D4D02C-199E-F836-F19F-8E0F574EFEF6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0002B2-F802-50E5-77E4-DC271D482559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2C3B1E-B2CD-83AC-8FB6-C1D76CC36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6851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340" y="1778765"/>
            <a:ext cx="12064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Έστω 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η δειγματολειπτική τιμή της κανονικοποιημένης τάσης σε ένα σημείο </a:t>
            </a:r>
            <a:r>
              <a:rPr lang="en-US" sz="2400" dirty="0"/>
              <a:t>x</a:t>
            </a:r>
            <a:r>
              <a:rPr lang="en-US" sz="2400" baseline="-25000" dirty="0"/>
              <a:t>i</a:t>
            </a:r>
            <a:r>
              <a:rPr lang="el-GR" sz="2400" dirty="0"/>
              <a:t> της ταχείας διάλειψης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2.1α: </a:t>
            </a:r>
            <a:r>
              <a:rPr lang="el-GR" sz="2600" b="1" dirty="0"/>
              <a:t>Μεταβολή σήματος σε μικρές περιοχές: ταχεία διάλειψη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023" y="2345734"/>
          <a:ext cx="19907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266400" progId="Equation.3">
                  <p:embed/>
                </p:oleObj>
              </mc:Choice>
              <mc:Fallback>
                <p:oleObj name="Equation" r:id="rId2" imgW="1091880" imgH="26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023" y="2345734"/>
                        <a:ext cx="199072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40" y="1142400"/>
            <a:ext cx="495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Ταχεία διάλειψη: μη κανονική μορφή.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40" y="4082531"/>
            <a:ext cx="1206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Με χρήση 200 ή περισσότερων δειγματοληπτικών τιμών της τυχαίας μεταβλητής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l-GR" sz="2400" dirty="0"/>
              <a:t> σχηματίζεται η </a:t>
            </a:r>
            <a:r>
              <a:rPr lang="el-GR" sz="2400" dirty="0">
                <a:solidFill>
                  <a:srgbClr val="FF0000"/>
                </a:solidFill>
              </a:rPr>
              <a:t>συνάρτηση κατανομής πιθανότητας </a:t>
            </a:r>
            <a:r>
              <a:rPr lang="el-GR" sz="2400" dirty="0"/>
              <a:t>(</a:t>
            </a:r>
            <a:r>
              <a:rPr lang="en-US" sz="2400" dirty="0"/>
              <a:t>Probability Distribution Function (PDF)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96AF74-4E80-D628-DDF4-B36A281D6CCD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EDDE4A-B984-CCC6-3F6F-F8A048521644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4E1574-A60D-86E6-48D9-F38AAFF1829D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CA582E-000D-245F-1BC8-47F320633F4F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D36A8F-807C-4186-8FD8-DF2579167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967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2.1α: </a:t>
            </a:r>
            <a:r>
              <a:rPr lang="el-GR" sz="2600" b="1" dirty="0"/>
              <a:t>Μεταβολή σήματος σε μικρές περιοχές: ταχεία διάλειψη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834157" y="1731180"/>
          <a:ext cx="32861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240" imgH="380880" progId="Equation.3">
                  <p:embed/>
                </p:oleObj>
              </mc:Choice>
              <mc:Fallback>
                <p:oleObj name="Equation" r:id="rId2" imgW="1803240" imgH="3808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34157" y="1731180"/>
                        <a:ext cx="32861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40" y="1523732"/>
            <a:ext cx="8836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>
                <a:solidFill>
                  <a:srgbClr val="FF0000"/>
                </a:solidFill>
              </a:rPr>
              <a:t>Κατανομή </a:t>
            </a:r>
            <a:r>
              <a:rPr lang="en-US" sz="2200" dirty="0">
                <a:solidFill>
                  <a:srgbClr val="FF0000"/>
                </a:solidFill>
              </a:rPr>
              <a:t>Rayleigh:</a:t>
            </a:r>
            <a:endParaRPr lang="el-GR" sz="2200" dirty="0">
              <a:solidFill>
                <a:srgbClr val="FF0000"/>
              </a:solidFill>
            </a:endParaRPr>
          </a:p>
          <a:p>
            <a:r>
              <a:rPr lang="el-GR" sz="2200" dirty="0"/>
              <a:t>Συνάρτηση κατανομής πιθανότητας (</a:t>
            </a:r>
            <a:r>
              <a:rPr lang="en-US" sz="2200" dirty="0"/>
              <a:t>Probability Distribution Function (PDF)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132226" y="3984679"/>
          <a:ext cx="17145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28600" progId="Equation.3">
                  <p:embed/>
                </p:oleObj>
              </mc:Choice>
              <mc:Fallback>
                <p:oleObj name="Equation" r:id="rId4" imgW="939600" imgH="2286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32226" y="3984679"/>
                        <a:ext cx="1714500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93219" y="3558507"/>
          <a:ext cx="1691462" cy="53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266400" progId="Equation.3">
                  <p:embed/>
                </p:oleObj>
              </mc:Choice>
              <mc:Fallback>
                <p:oleObj name="Equation" r:id="rId6" imgW="850680" imgH="2664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3219" y="3558507"/>
                        <a:ext cx="1691462" cy="533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0533" y="2362997"/>
            <a:ext cx="5440352" cy="4067625"/>
            <a:chOff x="121770" y="2692367"/>
            <a:chExt cx="5440352" cy="4067625"/>
          </a:xfrm>
        </p:grpSpPr>
        <p:pic>
          <p:nvPicPr>
            <p:cNvPr id="16386" name="Picture 2" descr="https://lh3.googleusercontent.com/9peJP9yjlJohTYRQcgNJuTVAmCOjbwYvO49d9JUJ4O-q1wJaqJ8-lyRTZllc09cJOQX0MOzLNq4yHBAcwHsHCMDQJrLa-jqxdoKSs67R6YVL8uUoe8AS4xRW7SNqDlrKf7Uaoon7DowwfBzpRUOjrwurD5BN9eFeoabfc9-UQlxo54SLZqD2u_G1mZTZAVHzcIGVr42nxZuqdcTdWYm7TdaXwNY0pJez3TbsYjsnCTvHl-fvnkULhriTHULeiTIQ-fbbzyyoeeiSfDGQ__pwehplpMEb8ERB2I3Nduvx19DH_80xd6t5U3uYtV6Zx56eFWoGqkD3hqgTBfthAU-YubtEohAabMwQznU7PYYbm55mxdIEbv5GW_5NzYDK3rTtUNkaciKXbm4eD6mk1wx2xQGUWXUPgK-fImAiRQ4Kwbi0ppGl4ZJTvB5v4btwL_f_UL0xd5gDQUuhU9OkfDVC3gJYiUp2U4-wBPOR5HKBxwFehPs7_dMoUEni8wknd0amIVIPA85jkbEAM6UqhE861yMzqpsVIYgYedbCOSKpZ1mG_Yf9Rfi4USAWPRsJSdryInljjzoeSihOy0Dd1a84lG9qWddoN492Vda3kW0BLZtNosbs-Rcsmu8cafefKK-YCSneGdmNp90hjtFvN1pqfj3M5y9HFIi59QTWD7qIQ4RSWKAUs7-XfhHKMymI=w2249-h1265-no?authuser=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" t="5051" r="1975"/>
            <a:stretch/>
          </p:blipFill>
          <p:spPr bwMode="auto">
            <a:xfrm>
              <a:off x="121770" y="3502183"/>
              <a:ext cx="5440352" cy="32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2042" y="2692367"/>
              <a:ext cx="5440080" cy="362672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0340" y="1040294"/>
            <a:ext cx="805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</a:t>
            </a:r>
            <a:r>
              <a:rPr lang="el-GR" sz="2400" b="1" dirty="0"/>
              <a:t>α) Τοποθεσίες που καλύπτονται έντονα από γειτονικά κτίρια</a:t>
            </a:r>
            <a:endParaRPr lang="en-US" sz="24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14753" y="2933033"/>
          <a:ext cx="5794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160" imgH="152280" progId="Equation.3">
                  <p:embed/>
                </p:oleObj>
              </mc:Choice>
              <mc:Fallback>
                <p:oleObj name="Equation" r:id="rId10" imgW="317160" imgH="15228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14753" y="2933033"/>
                        <a:ext cx="579438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2286000" y="2731908"/>
            <a:ext cx="3656013" cy="33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65537" y="2843101"/>
            <a:ext cx="134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Κορυφή για: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927400" y="4244522"/>
          <a:ext cx="17938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440" imgH="444240" progId="Equation.3">
                  <p:embed/>
                </p:oleObj>
              </mc:Choice>
              <mc:Fallback>
                <p:oleObj name="Equation" r:id="rId12" imgW="901440" imgH="44424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27400" y="4244522"/>
                        <a:ext cx="179387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7894191" y="3572347"/>
            <a:ext cx="285628" cy="1358575"/>
          </a:xfrm>
          <a:prstGeom prst="rightBrace">
            <a:avLst>
              <a:gd name="adj1" fmla="val 8333"/>
              <a:gd name="adj2" fmla="val 48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8390469" y="4179708"/>
            <a:ext cx="627530" cy="12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34973" y="5644251"/>
            <a:ext cx="6404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rgbClr val="FF0000"/>
                </a:solidFill>
              </a:rPr>
              <a:t>Σε έντονα σκιασμένα περιβάλλοντα επαρκεί η γνώση της μέσης τιμής τάσης για να χαρακτηριστούν πλήρως οι στατιστικές ιδιότητες του σήματος.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317F7E-6E7F-8828-01D8-C92615A6DA26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28BE61-0A60-4A70-EFE1-B4A932BE0E67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F58EE2-B91E-727F-CCF0-24AF3E86195E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07354F-C872-4F16-73EB-704A66FA0DDD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05EBA9B-1196-E2CE-292A-71B01E18B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188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0340" y="467443"/>
            <a:ext cx="12079942" cy="41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2.1α: </a:t>
            </a:r>
            <a:r>
              <a:rPr lang="el-GR" sz="2600" b="1" dirty="0"/>
              <a:t>Μεταβολή σήματος σε μικρές περιοχές: ταχεία διάλειψη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l-GR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40" y="1501959"/>
            <a:ext cx="9617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Κατανομή </a:t>
            </a:r>
            <a:r>
              <a:rPr lang="en-US" sz="2400" dirty="0" err="1">
                <a:solidFill>
                  <a:srgbClr val="FF0000"/>
                </a:solidFill>
              </a:rPr>
              <a:t>Rician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endParaRPr lang="el-GR" sz="2400" dirty="0">
              <a:solidFill>
                <a:srgbClr val="FF0000"/>
              </a:solidFill>
            </a:endParaRPr>
          </a:p>
          <a:p>
            <a:r>
              <a:rPr lang="el-GR" sz="2400" dirty="0"/>
              <a:t>Συνάρτηση κατανομής πιθανότητας (</a:t>
            </a:r>
            <a:r>
              <a:rPr lang="en-US" sz="2400" dirty="0"/>
              <a:t>Probability Distribution Function (PDF)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7800" y="2463293"/>
          <a:ext cx="43751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444240" progId="Equation.3">
                  <p:embed/>
                </p:oleObj>
              </mc:Choice>
              <mc:Fallback>
                <p:oleObj name="Equation" r:id="rId2" imgW="2400120" imgH="4442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800" y="2463293"/>
                        <a:ext cx="437515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750" y="3515077"/>
            <a:ext cx="722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Ι</a:t>
            </a:r>
            <a:r>
              <a:rPr lang="el-GR" baseline="-25000" dirty="0"/>
              <a:t>0</a:t>
            </a:r>
            <a:r>
              <a:rPr lang="el-GR" dirty="0"/>
              <a:t>()=τροποποιημένη συνάρτηση </a:t>
            </a:r>
            <a:r>
              <a:rPr lang="en-US" dirty="0"/>
              <a:t>Bessel</a:t>
            </a:r>
            <a:r>
              <a:rPr lang="el-GR" dirty="0"/>
              <a:t> πρώτου είδους και μηδενικής τάξης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515066"/>
              </p:ext>
            </p:extLst>
          </p:nvPr>
        </p:nvGraphicFramePr>
        <p:xfrm>
          <a:off x="294145" y="5645203"/>
          <a:ext cx="971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406080" progId="Equation.3">
                  <p:embed/>
                </p:oleObj>
              </mc:Choice>
              <mc:Fallback>
                <p:oleObj name="Equation" r:id="rId4" imgW="533160" imgH="4060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145" y="5645203"/>
                        <a:ext cx="9715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340" y="1040294"/>
            <a:ext cx="9385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</a:t>
            </a:r>
            <a:r>
              <a:rPr lang="el-GR" sz="2400" b="1" dirty="0"/>
              <a:t>β) Τοποθεσίες που ο σταθμός βάσης είναι ορατός από τον συνδρομητή</a:t>
            </a:r>
            <a:endParaRPr lang="en-US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8738"/>
              </p:ext>
            </p:extLst>
          </p:nvPr>
        </p:nvGraphicFramePr>
        <p:xfrm>
          <a:off x="237181" y="4120077"/>
          <a:ext cx="415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368280" progId="Equation.3">
                  <p:embed/>
                </p:oleObj>
              </mc:Choice>
              <mc:Fallback>
                <p:oleObj name="Equation" r:id="rId6" imgW="228600" imgH="36828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181" y="4120077"/>
                        <a:ext cx="41592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18350" y="4348765"/>
            <a:ext cx="527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Ανάλογο της ισχύος του κυρίαρχου σήματος κύματος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72907"/>
              </p:ext>
            </p:extLst>
          </p:nvPr>
        </p:nvGraphicFramePr>
        <p:xfrm>
          <a:off x="272105" y="5093465"/>
          <a:ext cx="34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15640" progId="Equation.3">
                  <p:embed/>
                </p:oleObj>
              </mc:Choice>
              <mc:Fallback>
                <p:oleObj name="Equation" r:id="rId8" imgW="190440" imgH="21564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105" y="5093465"/>
                        <a:ext cx="34607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18350" y="5093465"/>
            <a:ext cx="454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Ανάλογο της ισχύος όλων των άλλων κυμάτων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65695" y="5817706"/>
            <a:ext cx="433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Σχετικό πλάτος κυρίαρχου σήματος κύματος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53C8C2-FC4D-671B-9901-B4A94BA82280}"/>
              </a:ext>
            </a:extLst>
          </p:cNvPr>
          <p:cNvGrpSpPr/>
          <p:nvPr/>
        </p:nvGrpSpPr>
        <p:grpSpPr>
          <a:xfrm>
            <a:off x="0" y="0"/>
            <a:ext cx="12192000" cy="6869778"/>
            <a:chOff x="0" y="0"/>
            <a:chExt cx="12192000" cy="686977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3047C2-E9CB-C021-72E4-433173CB8736}"/>
                </a:ext>
              </a:extLst>
            </p:cNvPr>
            <p:cNvSpPr txBox="1"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/>
                <a:t>ΠΜΣ Μηχανικών Ηλεκτρονικών Υπολογιστών και Δικτύων</a:t>
              </a:r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25BF7EB-D0FA-1909-260D-A5BD6E7DCA2A}"/>
                </a:ext>
              </a:extLst>
            </p:cNvPr>
            <p:cNvGrpSpPr/>
            <p:nvPr/>
          </p:nvGrpSpPr>
          <p:grpSpPr>
            <a:xfrm>
              <a:off x="0" y="6500446"/>
              <a:ext cx="12192000" cy="369332"/>
              <a:chOff x="0" y="6500446"/>
              <a:chExt cx="9144000" cy="36933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A42EEF-F358-67FA-0B53-6E0453C9DB4E}"/>
                  </a:ext>
                </a:extLst>
              </p:cNvPr>
              <p:cNvSpPr txBox="1"/>
              <p:nvPr/>
            </p:nvSpPr>
            <p:spPr>
              <a:xfrm>
                <a:off x="0" y="6500446"/>
                <a:ext cx="9144000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Τμήμα Πληροφορικής &amp; Τηλεπικοινωνιών – Πανεπιστήμιο Ιωαννίνων</a:t>
                </a:r>
                <a:endParaRPr lang="en-US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4FF517D-AC73-0E77-6DB2-C387212D7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500446"/>
                <a:ext cx="210800" cy="3575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951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1773</Words>
  <Application>Microsoft Office PowerPoint</Application>
  <PresentationFormat>Ευρεία οθόνη</PresentationFormat>
  <Paragraphs>252</Paragraphs>
  <Slides>41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Equation</vt:lpstr>
      <vt:lpstr>Τηλεπικοινωνιακά Δίκτυα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Τηλεπικοινωνιακά Δίκτυα</dc:title>
  <dc:creator>kostas</dc:creator>
  <cp:lastModifiedBy>Andreas Tsormpatzoglou</cp:lastModifiedBy>
  <cp:revision>53</cp:revision>
  <dcterms:created xsi:type="dcterms:W3CDTF">2006-08-16T00:00:00Z</dcterms:created>
  <dcterms:modified xsi:type="dcterms:W3CDTF">2022-11-07T11:59:30Z</dcterms:modified>
</cp:coreProperties>
</file>