
<file path=[Content_Types].xml><?xml version="1.0" encoding="utf-8"?>
<Types xmlns="http://schemas.openxmlformats.org/package/2006/content-types">
  <Default Extension="bin" ContentType="application/vnd.openxmlformats-officedocument.oleObject"/>
  <Default Extension="emf" ContentType="image/x-emf"/>
  <Default Extension="gif" ContentType="image/gif"/>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sldIdLst>
    <p:sldId id="256" r:id="rId2"/>
    <p:sldId id="315" r:id="rId3"/>
    <p:sldId id="316" r:id="rId4"/>
    <p:sldId id="317" r:id="rId5"/>
    <p:sldId id="314" r:id="rId6"/>
    <p:sldId id="319" r:id="rId7"/>
    <p:sldId id="326" r:id="rId8"/>
    <p:sldId id="321" r:id="rId9"/>
    <p:sldId id="322" r:id="rId10"/>
    <p:sldId id="324" r:id="rId11"/>
    <p:sldId id="329" r:id="rId12"/>
    <p:sldId id="328" r:id="rId13"/>
    <p:sldId id="325" r:id="rId14"/>
    <p:sldId id="327" r:id="rId15"/>
    <p:sldId id="330" r:id="rId16"/>
    <p:sldId id="331" r:id="rId17"/>
    <p:sldId id="332" r:id="rId18"/>
    <p:sldId id="333" r:id="rId19"/>
    <p:sldId id="334" r:id="rId20"/>
    <p:sldId id="335"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51"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reas Tsormpatzoglou" initials="AT" lastIdx="1" clrIdx="0">
    <p:extLst>
      <p:ext uri="{19B8F6BF-5375-455C-9EA6-DF929625EA0E}">
        <p15:presenceInfo xmlns:p15="http://schemas.microsoft.com/office/powerpoint/2012/main" userId="54d95e343206806a"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showGuides="1">
      <p:cViewPr varScale="1">
        <p:scale>
          <a:sx n="74" d="100"/>
          <a:sy n="74" d="100"/>
        </p:scale>
        <p:origin x="84" y="708"/>
      </p:cViewPr>
      <p:guideLst>
        <p:guide orient="horz" pos="2251"/>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commentAuthors" Target="commentAuthor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bg>
      <p:bgRef idx="1003">
        <a:schemeClr val="bg2"/>
      </p:bgRef>
    </p:bg>
    <p:spTree>
      <p:nvGrpSpPr>
        <p:cNvPr id="1" name=""/>
        <p:cNvGrpSpPr/>
        <p:nvPr/>
      </p:nvGrpSpPr>
      <p:grpSpPr>
        <a:xfrm>
          <a:off x="0" y="0"/>
          <a:ext cx="0" cy="0"/>
          <a:chOff x="0" y="0"/>
          <a:chExt cx="0" cy="0"/>
        </a:xfrm>
      </p:grpSpPr>
      <p:pic>
        <p:nvPicPr>
          <p:cNvPr id="7" name="Picture 6" descr="Celestia-R1---OverlayTitle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ctrTitle"/>
          </p:nvPr>
        </p:nvSpPr>
        <p:spPr>
          <a:xfrm>
            <a:off x="3962399" y="1964267"/>
            <a:ext cx="7197726" cy="2421464"/>
          </a:xfrm>
        </p:spPr>
        <p:txBody>
          <a:bodyPr anchor="b">
            <a:normAutofit/>
          </a:bodyPr>
          <a:lstStyle>
            <a:lvl1pPr algn="r">
              <a:defRPr sz="4800">
                <a:effectLst/>
              </a:defRPr>
            </a:lvl1pPr>
          </a:lstStyle>
          <a:p>
            <a:r>
              <a:rPr lang="el-GR"/>
              <a:t>Κάντε κλικ για να επεξεργαστείτε τον τίτλο υποδείγματος</a:t>
            </a:r>
            <a:endParaRPr lang="en-US" dirty="0"/>
          </a:p>
        </p:txBody>
      </p:sp>
      <p:sp>
        <p:nvSpPr>
          <p:cNvPr id="3" name="Subtitle 2"/>
          <p:cNvSpPr>
            <a:spLocks noGrp="1"/>
          </p:cNvSpPr>
          <p:nvPr>
            <p:ph type="subTitle" idx="1"/>
          </p:nvPr>
        </p:nvSpPr>
        <p:spPr>
          <a:xfrm>
            <a:off x="3962399" y="4385732"/>
            <a:ext cx="7197726" cy="1405467"/>
          </a:xfrm>
        </p:spPr>
        <p:txBody>
          <a:bodyPr anchor="t">
            <a:normAutofit/>
          </a:bodyPr>
          <a:lstStyle>
            <a:lvl1pPr marL="0" indent="0" algn="r">
              <a:buNone/>
              <a:defRPr sz="1800" cap="all">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l-GR"/>
              <a:t>Κάντε κλικ για να επεξεργαστείτε τον υπότιτλο του υποδείγματος</a:t>
            </a:r>
            <a:endParaRPr lang="en-US" dirty="0"/>
          </a:p>
        </p:txBody>
      </p:sp>
      <p:sp>
        <p:nvSpPr>
          <p:cNvPr id="4" name="Date Placeholder 3"/>
          <p:cNvSpPr>
            <a:spLocks noGrp="1"/>
          </p:cNvSpPr>
          <p:nvPr>
            <p:ph type="dt" sz="half" idx="10"/>
          </p:nvPr>
        </p:nvSpPr>
        <p:spPr>
          <a:xfrm>
            <a:off x="8932558" y="5870575"/>
            <a:ext cx="1600200" cy="377825"/>
          </a:xfrm>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a:xfrm>
            <a:off x="3962399" y="5870575"/>
            <a:ext cx="4893958" cy="377825"/>
          </a:xfrm>
        </p:spPr>
        <p:txBody>
          <a:bodyPr/>
          <a:lstStyle/>
          <a:p>
            <a:endParaRPr lang="el-GR"/>
          </a:p>
        </p:txBody>
      </p:sp>
      <p:sp>
        <p:nvSpPr>
          <p:cNvPr id="6" name="Slide Number Placeholder 5"/>
          <p:cNvSpPr>
            <a:spLocks noGrp="1"/>
          </p:cNvSpPr>
          <p:nvPr>
            <p:ph type="sldNum" sz="quarter" idx="12"/>
          </p:nvPr>
        </p:nvSpPr>
        <p:spPr>
          <a:xfrm>
            <a:off x="10608958" y="5870575"/>
            <a:ext cx="551167" cy="377825"/>
          </a:xfrm>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408896065"/>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p:txBody>
          <a:bodyPr anchor="ct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20618038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3308581"/>
            <a:ext cx="10131427" cy="1468800"/>
          </a:xfrm>
        </p:spPr>
        <p:txBody>
          <a:bodyPr anchor="b"/>
          <a:lstStyle>
            <a:lvl1pPr algn="l">
              <a:defRPr sz="4000" b="0" cap="all"/>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5799" y="4777381"/>
            <a:ext cx="10131428" cy="860400"/>
          </a:xfrm>
        </p:spPr>
        <p:txBody>
          <a:bodyPr anchor="t">
            <a:normAutofit/>
          </a:bodyPr>
          <a:lstStyle>
            <a:lvl1pPr marL="0" indent="0" algn="l">
              <a:buNone/>
              <a:defRPr sz="2000" cap="all">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8435380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sz="half" idx="1"/>
          </p:nvPr>
        </p:nvSpPr>
        <p:spPr>
          <a:xfrm>
            <a:off x="685802" y="2142067"/>
            <a:ext cx="4995334" cy="3649134"/>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Content Placeholder 3"/>
          <p:cNvSpPr>
            <a:spLocks noGrp="1"/>
          </p:cNvSpPr>
          <p:nvPr>
            <p:ph sz="half" idx="2"/>
          </p:nvPr>
        </p:nvSpPr>
        <p:spPr>
          <a:xfrm>
            <a:off x="5821895" y="2142067"/>
            <a:ext cx="4995332" cy="3649133"/>
          </a:xfrm>
        </p:spPr>
        <p:txBody>
          <a:bodyP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Date Placeholder 4"/>
          <p:cNvSpPr>
            <a:spLocks noGrp="1"/>
          </p:cNvSpPr>
          <p:nvPr>
            <p:ph type="dt" sz="half" idx="10"/>
          </p:nvPr>
        </p:nvSpPr>
        <p:spPr/>
        <p:txBody>
          <a:bodyPr/>
          <a:lstStyle/>
          <a:p>
            <a:fld id="{F003EDE9-A268-4FB8-88A5-5E5E025A3CE9}" type="datetimeFigureOut">
              <a:rPr lang="el-GR" smtClean="0"/>
              <a:t>17/10/2023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6703377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973670" y="2218267"/>
            <a:ext cx="4709054"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Content Placeholder 3"/>
          <p:cNvSpPr>
            <a:spLocks noGrp="1"/>
          </p:cNvSpPr>
          <p:nvPr>
            <p:ph sz="half" idx="2"/>
          </p:nvPr>
        </p:nvSpPr>
        <p:spPr>
          <a:xfrm>
            <a:off x="685801" y="2870201"/>
            <a:ext cx="4996923" cy="292099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5" name="Text Placeholder 4"/>
          <p:cNvSpPr>
            <a:spLocks noGrp="1"/>
          </p:cNvSpPr>
          <p:nvPr>
            <p:ph type="body" sz="quarter" idx="3"/>
          </p:nvPr>
        </p:nvSpPr>
        <p:spPr>
          <a:xfrm>
            <a:off x="6096003" y="2226734"/>
            <a:ext cx="4722813"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Content Placeholder 5"/>
          <p:cNvSpPr>
            <a:spLocks noGrp="1"/>
          </p:cNvSpPr>
          <p:nvPr>
            <p:ph sz="quarter" idx="4"/>
          </p:nvPr>
        </p:nvSpPr>
        <p:spPr>
          <a:xfrm>
            <a:off x="5823483" y="2870201"/>
            <a:ext cx="4995334" cy="2920998"/>
          </a:xfrm>
        </p:spPr>
        <p:txBody>
          <a:bodyPr anchor="t">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7" name="Date Placeholder 6"/>
          <p:cNvSpPr>
            <a:spLocks noGrp="1"/>
          </p:cNvSpPr>
          <p:nvPr>
            <p:ph type="dt" sz="half" idx="10"/>
          </p:nvPr>
        </p:nvSpPr>
        <p:spPr/>
        <p:txBody>
          <a:bodyPr/>
          <a:lstStyle/>
          <a:p>
            <a:fld id="{F003EDE9-A268-4FB8-88A5-5E5E025A3CE9}" type="datetimeFigureOut">
              <a:rPr lang="el-GR" smtClean="0"/>
              <a:t>17/10/2023</a:t>
            </a:fld>
            <a:endParaRPr lang="el-GR"/>
          </a:p>
        </p:txBody>
      </p:sp>
      <p:sp>
        <p:nvSpPr>
          <p:cNvPr id="8" name="Footer Placeholder 7"/>
          <p:cNvSpPr>
            <a:spLocks noGrp="1"/>
          </p:cNvSpPr>
          <p:nvPr>
            <p:ph type="ftr" sz="quarter" idx="11"/>
          </p:nvPr>
        </p:nvSpPr>
        <p:spPr/>
        <p:txBody>
          <a:bodyPr/>
          <a:lstStyle/>
          <a:p>
            <a:endParaRPr lang="el-GR"/>
          </a:p>
        </p:txBody>
      </p:sp>
      <p:sp>
        <p:nvSpPr>
          <p:cNvPr id="9" name="Slide Number Placeholder 8"/>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5862365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pic>
        <p:nvPicPr>
          <p:cNvPr id="6" name="Picture 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p:txBody>
          <a:bodyPr/>
          <a:lstStyle/>
          <a:p>
            <a:r>
              <a:rPr lang="el-GR"/>
              <a:t>Κάντε κλικ για να επεξεργαστείτε τον τίτλο υποδείγματος</a:t>
            </a:r>
            <a:endParaRPr lang="en-US" dirty="0"/>
          </a:p>
        </p:txBody>
      </p:sp>
      <p:sp>
        <p:nvSpPr>
          <p:cNvPr id="3" name="Date Placeholder 2"/>
          <p:cNvSpPr>
            <a:spLocks noGrp="1"/>
          </p:cNvSpPr>
          <p:nvPr>
            <p:ph type="dt" sz="half" idx="10"/>
          </p:nvPr>
        </p:nvSpPr>
        <p:spPr/>
        <p:txBody>
          <a:bodyPr/>
          <a:lstStyle/>
          <a:p>
            <a:fld id="{F003EDE9-A268-4FB8-88A5-5E5E025A3CE9}" type="datetimeFigureOut">
              <a:rPr lang="el-GR" smtClean="0"/>
              <a:t>17/10/2023</a:t>
            </a:fld>
            <a:endParaRPr lang="el-GR"/>
          </a:p>
        </p:txBody>
      </p:sp>
      <p:sp>
        <p:nvSpPr>
          <p:cNvPr id="4" name="Footer Placeholder 3"/>
          <p:cNvSpPr>
            <a:spLocks noGrp="1"/>
          </p:cNvSpPr>
          <p:nvPr>
            <p:ph type="ftr" sz="quarter" idx="11"/>
          </p:nvPr>
        </p:nvSpPr>
        <p:spPr/>
        <p:txBody>
          <a:bodyPr/>
          <a:lstStyle/>
          <a:p>
            <a:endParaRPr lang="el-GR"/>
          </a:p>
        </p:txBody>
      </p:sp>
      <p:sp>
        <p:nvSpPr>
          <p:cNvPr id="5" name="Slide Number Placeholder 4"/>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2656152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pic>
        <p:nvPicPr>
          <p:cNvPr id="5" name="Picture 4"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Date Placeholder 1"/>
          <p:cNvSpPr>
            <a:spLocks noGrp="1"/>
          </p:cNvSpPr>
          <p:nvPr>
            <p:ph type="dt" sz="half" idx="10"/>
          </p:nvPr>
        </p:nvSpPr>
        <p:spPr/>
        <p:txBody>
          <a:bodyPr/>
          <a:lstStyle/>
          <a:p>
            <a:fld id="{F003EDE9-A268-4FB8-88A5-5E5E025A3CE9}" type="datetimeFigureOut">
              <a:rPr lang="el-GR" smtClean="0"/>
              <a:t>17/10/2023</a:t>
            </a:fld>
            <a:endParaRPr lang="el-GR"/>
          </a:p>
        </p:txBody>
      </p:sp>
      <p:sp>
        <p:nvSpPr>
          <p:cNvPr id="3" name="Footer Placeholder 2"/>
          <p:cNvSpPr>
            <a:spLocks noGrp="1"/>
          </p:cNvSpPr>
          <p:nvPr>
            <p:ph type="ftr" sz="quarter" idx="11"/>
          </p:nvPr>
        </p:nvSpPr>
        <p:spPr/>
        <p:txBody>
          <a:bodyPr/>
          <a:lstStyle/>
          <a:p>
            <a:endParaRPr lang="el-GR"/>
          </a:p>
        </p:txBody>
      </p:sp>
      <p:sp>
        <p:nvSpPr>
          <p:cNvPr id="4" name="Slide Number Placeholder 3"/>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44120746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2074333"/>
            <a:ext cx="3680885" cy="1371600"/>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Content Placeholder 2"/>
          <p:cNvSpPr>
            <a:spLocks noGrp="1"/>
          </p:cNvSpPr>
          <p:nvPr>
            <p:ph idx="1"/>
          </p:nvPr>
        </p:nvSpPr>
        <p:spPr>
          <a:xfrm>
            <a:off x="4648201" y="609601"/>
            <a:ext cx="6169026" cy="5181600"/>
          </a:xfrm>
        </p:spPr>
        <p:txBody>
          <a:bodyPr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Text Placeholder 3"/>
          <p:cNvSpPr>
            <a:spLocks noGrp="1"/>
          </p:cNvSpPr>
          <p:nvPr>
            <p:ph type="body" sz="half" idx="2"/>
          </p:nvPr>
        </p:nvSpPr>
        <p:spPr>
          <a:xfrm>
            <a:off x="685800" y="3445933"/>
            <a:ext cx="3680885" cy="1828800"/>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003EDE9-A268-4FB8-88A5-5E5E025A3CE9}" type="datetimeFigureOut">
              <a:rPr lang="el-GR" smtClean="0"/>
              <a:t>17/10/2023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1836931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1600200"/>
            <a:ext cx="6164653" cy="1371600"/>
          </a:xfrm>
        </p:spPr>
        <p:txBody>
          <a:bodyPr anchor="b">
            <a:normAutofit/>
          </a:bodyPr>
          <a:lstStyle>
            <a:lvl1pPr algn="l">
              <a:defRPr sz="2800" b="0"/>
            </a:lvl1pPr>
          </a:lstStyle>
          <a:p>
            <a:r>
              <a:rPr lang="el-GR"/>
              <a:t>Κάντε κλικ για να επεξεργαστείτε τον τίτλο υποδείγματος</a:t>
            </a:r>
            <a:endParaRPr lang="en-US" dirty="0"/>
          </a:p>
        </p:txBody>
      </p:sp>
      <p:sp>
        <p:nvSpPr>
          <p:cNvPr id="14" name="Picture Placeholder 2"/>
          <p:cNvSpPr>
            <a:spLocks noGrp="1" noChangeAspect="1"/>
          </p:cNvSpPr>
          <p:nvPr>
            <p:ph type="pic" idx="1"/>
          </p:nvPr>
        </p:nvSpPr>
        <p:spPr>
          <a:xfrm>
            <a:off x="7536253" y="914400"/>
            <a:ext cx="3280974" cy="4572000"/>
          </a:xfrm>
          <a:prstGeom prst="roundRect">
            <a:avLst>
              <a:gd name="adj" fmla="val 42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800" y="2971800"/>
            <a:ext cx="6164653" cy="1828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003EDE9-A268-4FB8-88A5-5E5E025A3CE9}" type="datetimeFigureOut">
              <a:rPr lang="el-GR" smtClean="0"/>
              <a:t>17/10/2023</a:t>
            </a:fld>
            <a:endParaRPr lang="el-GR"/>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99173188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Πανοραμική εικόνα με λεζάντα">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0" y="4732865"/>
            <a:ext cx="10131427" cy="566738"/>
          </a:xfrm>
        </p:spPr>
        <p:txBody>
          <a:bodyPr anchor="b">
            <a:normAutofit/>
          </a:bodyPr>
          <a:lstStyle>
            <a:lvl1pPr algn="l">
              <a:defRPr sz="2400" b="0"/>
            </a:lvl1pPr>
          </a:lstStyle>
          <a:p>
            <a:r>
              <a:rPr lang="el-GR"/>
              <a:t>Κάντε κλικ για να επεξεργαστείτε τον τίτλο υποδείγματος</a:t>
            </a:r>
            <a:endParaRPr lang="en-US" dirty="0"/>
          </a:p>
        </p:txBody>
      </p:sp>
      <p:sp>
        <p:nvSpPr>
          <p:cNvPr id="3" name="Picture Placeholder 2"/>
          <p:cNvSpPr>
            <a:spLocks noGrp="1" noChangeAspect="1"/>
          </p:cNvSpPr>
          <p:nvPr>
            <p:ph type="pic" idx="1"/>
          </p:nvPr>
        </p:nvSpPr>
        <p:spPr>
          <a:xfrm>
            <a:off x="1371600" y="932112"/>
            <a:ext cx="8759827" cy="3164976"/>
          </a:xfrm>
          <a:prstGeom prst="roundRect">
            <a:avLst>
              <a:gd name="adj" fmla="val 4380"/>
            </a:avLst>
          </a:prstGeom>
          <a:ln w="50800" cap="sq" cmpd="dbl">
            <a:gradFill flip="none" rotWithShape="1">
              <a:gsLst>
                <a:gs pos="0">
                  <a:srgbClr val="FFFFFF"/>
                </a:gs>
                <a:gs pos="100000">
                  <a:schemeClr val="tx1">
                    <a:alpha val="0"/>
                  </a:schemeClr>
                </a:gs>
              </a:gsLst>
              <a:path path="circle">
                <a:fillToRect l="50000" t="50000" r="50000" b="50000"/>
              </a:path>
              <a:tileRect/>
            </a:gradFill>
            <a:miter lim="800000"/>
          </a:ln>
          <a:effectLst>
            <a:outerShdw blurRad="254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l-GR"/>
              <a:t>Κάντε κλικ στο εικονίδιο για να προσθέσετε εικόνα</a:t>
            </a:r>
            <a:endParaRPr lang="en-US" dirty="0"/>
          </a:p>
        </p:txBody>
      </p:sp>
      <p:sp>
        <p:nvSpPr>
          <p:cNvPr id="4" name="Text Placeholder 3"/>
          <p:cNvSpPr>
            <a:spLocks noGrp="1"/>
          </p:cNvSpPr>
          <p:nvPr>
            <p:ph type="body" sz="half" idx="2"/>
          </p:nvPr>
        </p:nvSpPr>
        <p:spPr>
          <a:xfrm>
            <a:off x="685800" y="5299603"/>
            <a:ext cx="10131427" cy="49371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l-GR"/>
              <a:t>Στυλ κειμένου υποδείγματος</a:t>
            </a:r>
          </a:p>
        </p:txBody>
      </p:sp>
      <p:sp>
        <p:nvSpPr>
          <p:cNvPr id="5" name="Date Placeholder 4"/>
          <p:cNvSpPr>
            <a:spLocks noGrp="1"/>
          </p:cNvSpPr>
          <p:nvPr>
            <p:ph type="dt" sz="half" idx="10"/>
          </p:nvPr>
        </p:nvSpPr>
        <p:spPr/>
        <p:txBody>
          <a:bodyPr/>
          <a:lstStyle/>
          <a:p>
            <a:fld id="{F003EDE9-A268-4FB8-88A5-5E5E025A3CE9}" type="datetimeFigureOut">
              <a:rPr lang="el-GR" smtClean="0"/>
              <a:t>17/10/2023</a:t>
            </a:fld>
            <a:endParaRPr lang="el-GR"/>
          </a:p>
        </p:txBody>
      </p:sp>
      <p:sp>
        <p:nvSpPr>
          <p:cNvPr id="6" name="Footer Placeholder 5"/>
          <p:cNvSpPr>
            <a:spLocks noGrp="1"/>
          </p:cNvSpPr>
          <p:nvPr>
            <p:ph type="ftr" sz="quarter" idx="11"/>
          </p:nvPr>
        </p:nvSpPr>
        <p:spPr/>
        <p:txBody>
          <a:bodyPr/>
          <a:lstStyle/>
          <a:p>
            <a:endParaRPr lang="el-GR"/>
          </a:p>
        </p:txBody>
      </p:sp>
      <p:sp>
        <p:nvSpPr>
          <p:cNvPr id="7" name="Slide Number Placeholder 6"/>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1734898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Τίτλος και λεζάντα">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3124199"/>
          </a:xfrm>
        </p:spPr>
        <p:txBody>
          <a:bodyPr anchor="ctr">
            <a:normAutofit/>
          </a:bodyPr>
          <a:lstStyle>
            <a:lvl1pPr algn="l">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5800" y="4343400"/>
            <a:ext cx="10131428"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21570995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Εισαγωγικά με λεζάντα">
    <p:spTree>
      <p:nvGrpSpPr>
        <p:cNvPr id="1" name=""/>
        <p:cNvGrpSpPr/>
        <p:nvPr/>
      </p:nvGrpSpPr>
      <p:grpSpPr>
        <a:xfrm>
          <a:off x="0" y="0"/>
          <a:ext cx="0" cy="0"/>
          <a:chOff x="0" y="0"/>
          <a:chExt cx="0" cy="0"/>
        </a:xfrm>
      </p:grpSpPr>
      <p:pic>
        <p:nvPicPr>
          <p:cNvPr id="16" name="Picture 15"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5" name="TextBox 14"/>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1" name="TextBox 10"/>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2"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1097875" y="3352800"/>
            <a:ext cx="9339184"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l-GR"/>
              <a:t>Στυλ κειμένου υποδείγματος</a:t>
            </a:r>
          </a:p>
        </p:txBody>
      </p:sp>
      <p:sp>
        <p:nvSpPr>
          <p:cNvPr id="3" name="Text Placeholder 2"/>
          <p:cNvSpPr>
            <a:spLocks noGrp="1"/>
          </p:cNvSpPr>
          <p:nvPr>
            <p:ph type="body" idx="1"/>
          </p:nvPr>
        </p:nvSpPr>
        <p:spPr>
          <a:xfrm>
            <a:off x="687465" y="4343400"/>
            <a:ext cx="10152367"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51594789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Κάρτα ονόματος">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2" y="3308581"/>
            <a:ext cx="10131425" cy="1468800"/>
          </a:xfrm>
        </p:spPr>
        <p:txBody>
          <a:bodyPr anchor="b">
            <a:normAutofit/>
          </a:bodyPr>
          <a:lstStyle>
            <a:lvl1pPr algn="l">
              <a:defRPr sz="3200" b="0" cap="none"/>
            </a:lvl1p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5801" y="4777381"/>
            <a:ext cx="10131426"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34992119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Κάρτα ονόματος με φράση">
    <p:spTree>
      <p:nvGrpSpPr>
        <p:cNvPr id="1" name=""/>
        <p:cNvGrpSpPr/>
        <p:nvPr/>
      </p:nvGrpSpPr>
      <p:grpSpPr>
        <a:xfrm>
          <a:off x="0" y="0"/>
          <a:ext cx="0" cy="0"/>
          <a:chOff x="0" y="0"/>
          <a:chExt cx="0" cy="0"/>
        </a:xfrm>
      </p:grpSpPr>
      <p:pic>
        <p:nvPicPr>
          <p:cNvPr id="11" name="Picture 10"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13" name="TextBox 12"/>
          <p:cNvSpPr txBox="1"/>
          <p:nvPr/>
        </p:nvSpPr>
        <p:spPr>
          <a:xfrm>
            <a:off x="10237867"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4" name="TextBox 13"/>
          <p:cNvSpPr txBox="1"/>
          <p:nvPr/>
        </p:nvSpPr>
        <p:spPr>
          <a:xfrm>
            <a:off x="488275" y="823337"/>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
        <p:nvSpPr>
          <p:cNvPr id="16" name="Title 1"/>
          <p:cNvSpPr>
            <a:spLocks noGrp="1"/>
          </p:cNvSpPr>
          <p:nvPr>
            <p:ph type="title"/>
          </p:nvPr>
        </p:nvSpPr>
        <p:spPr>
          <a:xfrm>
            <a:off x="992267" y="609601"/>
            <a:ext cx="9550399" cy="2743199"/>
          </a:xfrm>
        </p:spPr>
        <p:txBody>
          <a:bodyPr anchor="ctr">
            <a:normAutofit/>
          </a:bodyPr>
          <a:lstStyle>
            <a:lvl1pPr algn="l">
              <a:defRPr sz="3200" b="0" cap="none">
                <a:solidFill>
                  <a:schemeClr val="tx1"/>
                </a:solidFill>
              </a:defRPr>
            </a:lvl1pPr>
          </a:lstStyle>
          <a:p>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5800" y="3886200"/>
            <a:ext cx="10135436" cy="889000"/>
          </a:xfrm>
        </p:spPr>
        <p:txBody>
          <a:bodyPr vert="horz" lIns="91440" tIns="45720" rIns="91440" bIns="45720" rtlCol="0" anchor="b">
            <a:normAutofit/>
          </a:bodyPr>
          <a:lstStyle>
            <a:lvl1pPr>
              <a:buNone/>
              <a:defRPr lang="en-US" sz="2400" b="0" cap="none"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5799" y="4775200"/>
            <a:ext cx="10135436"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12313159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ή False">
    <p:spTree>
      <p:nvGrpSpPr>
        <p:cNvPr id="1" name=""/>
        <p:cNvGrpSpPr/>
        <p:nvPr/>
      </p:nvGrpSpPr>
      <p:grpSpPr>
        <a:xfrm>
          <a:off x="0" y="0"/>
          <a:ext cx="0" cy="0"/>
          <a:chOff x="0" y="0"/>
          <a:chExt cx="0" cy="0"/>
        </a:xfrm>
      </p:grpSpPr>
      <p:pic>
        <p:nvPicPr>
          <p:cNvPr id="8" name="Picture 7"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Title 1"/>
          <p:cNvSpPr>
            <a:spLocks noGrp="1"/>
          </p:cNvSpPr>
          <p:nvPr>
            <p:ph type="title"/>
          </p:nvPr>
        </p:nvSpPr>
        <p:spPr>
          <a:xfrm>
            <a:off x="685801" y="609601"/>
            <a:ext cx="10131427" cy="2743199"/>
          </a:xfrm>
        </p:spPr>
        <p:txBody>
          <a:bodyPr vert="horz" lIns="91440" tIns="45720" rIns="91440" bIns="45720" rtlCol="0" anchor="ctr">
            <a:normAutofit/>
          </a:bodyPr>
          <a:lstStyle>
            <a:lvl1pPr>
              <a:defRPr lang="en-US" b="0" dirty="0"/>
            </a:lvl1pPr>
          </a:lstStyle>
          <a:p>
            <a:pPr marL="0" lvl="0"/>
            <a:r>
              <a:rPr lang="el-GR"/>
              <a:t>Κάντε κλικ για να επεξεργαστείτε τον τίτλο υποδείγματος</a:t>
            </a:r>
            <a:endParaRPr lang="en-US" dirty="0"/>
          </a:p>
        </p:txBody>
      </p:sp>
      <p:sp>
        <p:nvSpPr>
          <p:cNvPr id="10" name="Text Placeholder 9"/>
          <p:cNvSpPr>
            <a:spLocks noGrp="1"/>
          </p:cNvSpPr>
          <p:nvPr>
            <p:ph type="body" sz="quarter" idx="13"/>
          </p:nvPr>
        </p:nvSpPr>
        <p:spPr>
          <a:xfrm>
            <a:off x="685801" y="3505200"/>
            <a:ext cx="10131428" cy="838200"/>
          </a:xfrm>
        </p:spPr>
        <p:txBody>
          <a:bodyPr vert="horz" lIns="91440" tIns="45720" rIns="91440" bIns="45720" rtlCol="0" anchor="b">
            <a:normAutofit/>
          </a:bodyPr>
          <a:lstStyle>
            <a:lvl1pPr>
              <a:buNone/>
              <a:defRPr lang="en-US" sz="2800" b="0" cap="none" dirty="0">
                <a:ln w="3175" cmpd="sng">
                  <a:noFill/>
                </a:ln>
                <a:solidFill>
                  <a:schemeClr val="tx1"/>
                </a:solidFill>
                <a:effectLst/>
              </a:defRPr>
            </a:lvl1pPr>
          </a:lstStyle>
          <a:p>
            <a:pPr marL="0" lvl="0">
              <a:spcBef>
                <a:spcPct val="0"/>
              </a:spcBef>
              <a:buNone/>
            </a:pPr>
            <a:r>
              <a:rPr lang="el-GR"/>
              <a:t>Στυλ κειμένου υποδείγματος</a:t>
            </a:r>
          </a:p>
        </p:txBody>
      </p:sp>
      <p:sp>
        <p:nvSpPr>
          <p:cNvPr id="3" name="Text Placeholder 2"/>
          <p:cNvSpPr>
            <a:spLocks noGrp="1"/>
          </p:cNvSpPr>
          <p:nvPr>
            <p:ph type="body" idx="1"/>
          </p:nvPr>
        </p:nvSpPr>
        <p:spPr>
          <a:xfrm>
            <a:off x="685800" y="4343400"/>
            <a:ext cx="10131428"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l-GR"/>
              <a:t>Στυλ κειμένου υποδείγματος</a:t>
            </a:r>
          </a:p>
        </p:txBody>
      </p:sp>
      <p:sp>
        <p:nvSpPr>
          <p:cNvPr id="4" name="Date Placeholder 3"/>
          <p:cNvSpPr>
            <a:spLocks noGrp="1"/>
          </p:cNvSpPr>
          <p:nvPr>
            <p:ph type="dt" sz="half" idx="10"/>
          </p:nvPr>
        </p:nvSpPr>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21082437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3" name="Vertical Text Placeholder 2"/>
          <p:cNvSpPr>
            <a:spLocks noGrp="1"/>
          </p:cNvSpPr>
          <p:nvPr>
            <p:ph type="body" orient="vert" idx="1"/>
          </p:nvPr>
        </p:nvSpPr>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
        <p:nvSpPr>
          <p:cNvPr id="8" name="Title 1"/>
          <p:cNvSpPr>
            <a:spLocks noGrp="1"/>
          </p:cNvSpPr>
          <p:nvPr>
            <p:ph type="title"/>
          </p:nvPr>
        </p:nvSpPr>
        <p:spPr>
          <a:xfrm>
            <a:off x="685801" y="609600"/>
            <a:ext cx="10131425" cy="1456267"/>
          </a:xfrm>
        </p:spPr>
        <p:txBody>
          <a:bodyPr/>
          <a:lstStyle/>
          <a:p>
            <a:r>
              <a:rPr lang="el-GR"/>
              <a:t>Κάντε κλικ για να επεξεργαστείτε τον τίτλο υποδείγματος</a:t>
            </a:r>
            <a:endParaRPr lang="en-US" dirty="0"/>
          </a:p>
        </p:txBody>
      </p:sp>
    </p:spTree>
    <p:extLst>
      <p:ext uri="{BB962C8B-B14F-4D97-AF65-F5344CB8AC3E}">
        <p14:creationId xmlns:p14="http://schemas.microsoft.com/office/powerpoint/2010/main" val="40866003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pic>
        <p:nvPicPr>
          <p:cNvPr id="7" name="Picture 6" descr="Celestia-R1---OverlayContentH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 name="Vertical Title 1"/>
          <p:cNvSpPr>
            <a:spLocks noGrp="1"/>
          </p:cNvSpPr>
          <p:nvPr>
            <p:ph type="title" orient="vert"/>
          </p:nvPr>
        </p:nvSpPr>
        <p:spPr>
          <a:xfrm>
            <a:off x="8658675" y="609599"/>
            <a:ext cx="2158552" cy="5181601"/>
          </a:xfrm>
        </p:spPr>
        <p:txBody>
          <a:bodyPr vert="eaVert"/>
          <a:lstStyle/>
          <a:p>
            <a:r>
              <a:rPr lang="el-GR"/>
              <a:t>Κάντε κλικ για να επεξεργαστείτε τον τίτλο υποδείγματος</a:t>
            </a:r>
            <a:endParaRPr lang="en-US" dirty="0"/>
          </a:p>
        </p:txBody>
      </p:sp>
      <p:sp>
        <p:nvSpPr>
          <p:cNvPr id="3" name="Vertical Text Placeholder 2"/>
          <p:cNvSpPr>
            <a:spLocks noGrp="1"/>
          </p:cNvSpPr>
          <p:nvPr>
            <p:ph type="body" orient="vert" idx="1"/>
          </p:nvPr>
        </p:nvSpPr>
        <p:spPr>
          <a:xfrm>
            <a:off x="685800" y="609600"/>
            <a:ext cx="7832116" cy="5181600"/>
          </a:xfrm>
        </p:spPr>
        <p:txBody>
          <a:bodyPr vert="eaVert" ancho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10"/>
          </p:nvPr>
        </p:nvSpPr>
        <p:spPr/>
        <p:txBody>
          <a:bodyPr/>
          <a:lstStyle/>
          <a:p>
            <a:fld id="{F003EDE9-A268-4FB8-88A5-5E5E025A3CE9}" type="datetimeFigureOut">
              <a:rPr lang="el-GR" smtClean="0"/>
              <a:t>17/10/2023</a:t>
            </a:fld>
            <a:endParaRPr lang="el-GR"/>
          </a:p>
        </p:txBody>
      </p:sp>
      <p:sp>
        <p:nvSpPr>
          <p:cNvPr id="5" name="Footer Placeholder 4"/>
          <p:cNvSpPr>
            <a:spLocks noGrp="1"/>
          </p:cNvSpPr>
          <p:nvPr>
            <p:ph type="ftr" sz="quarter" idx="11"/>
          </p:nvPr>
        </p:nvSpPr>
        <p:spPr/>
        <p:txBody>
          <a:bodyPr/>
          <a:lstStyle/>
          <a:p>
            <a:endParaRPr lang="el-GR"/>
          </a:p>
        </p:txBody>
      </p:sp>
      <p:sp>
        <p:nvSpPr>
          <p:cNvPr id="6" name="Slide Number Placeholder 5"/>
          <p:cNvSpPr>
            <a:spLocks noGrp="1"/>
          </p:cNvSpPr>
          <p:nvPr>
            <p:ph type="sldNum" sz="quarter" idx="12"/>
          </p:nvPr>
        </p:nvSpPr>
        <p:spPr/>
        <p:txBody>
          <a:bodyPr/>
          <a:lstStyle/>
          <a:p>
            <a:fld id="{CBA1BF42-59DD-449D-8A2C-CC485B751C6B}" type="slidenum">
              <a:rPr lang="el-GR" smtClean="0"/>
              <a:t>‹#›</a:t>
            </a:fld>
            <a:endParaRPr lang="el-GR"/>
          </a:p>
        </p:txBody>
      </p:sp>
    </p:spTree>
    <p:extLst>
      <p:ext uri="{BB962C8B-B14F-4D97-AF65-F5344CB8AC3E}">
        <p14:creationId xmlns:p14="http://schemas.microsoft.com/office/powerpoint/2010/main" val="13674810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5801" y="609600"/>
            <a:ext cx="10131425" cy="1456267"/>
          </a:xfrm>
          <a:prstGeom prst="rect">
            <a:avLst/>
          </a:prstGeom>
          <a:effectLst/>
        </p:spPr>
        <p:txBody>
          <a:bodyPr vert="horz" lIns="91440" tIns="45720" rIns="91440" bIns="45720" rtlCol="0" anchor="ctr">
            <a:normAutofit/>
          </a:bodyPr>
          <a:lstStyle/>
          <a:p>
            <a:r>
              <a:rPr lang="el-GR"/>
              <a:t>Κάντε κλικ για να επεξεργαστείτε τον τίτλο υποδείγματος</a:t>
            </a:r>
            <a:endParaRPr lang="en-US" dirty="0"/>
          </a:p>
        </p:txBody>
      </p:sp>
      <p:sp>
        <p:nvSpPr>
          <p:cNvPr id="3" name="Text Placeholder 2"/>
          <p:cNvSpPr>
            <a:spLocks noGrp="1"/>
          </p:cNvSpPr>
          <p:nvPr>
            <p:ph type="body" idx="1"/>
          </p:nvPr>
        </p:nvSpPr>
        <p:spPr>
          <a:xfrm>
            <a:off x="685801" y="2142067"/>
            <a:ext cx="10131425" cy="3649133"/>
          </a:xfrm>
          <a:prstGeom prst="rect">
            <a:avLst/>
          </a:prstGeom>
        </p:spPr>
        <p:txBody>
          <a:bodyPr vert="horz" lIns="91440" tIns="45720" rIns="91440" bIns="45720" rtlCol="0" anchor="ctr">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endParaRPr lang="en-US" dirty="0"/>
          </a:p>
        </p:txBody>
      </p:sp>
      <p:sp>
        <p:nvSpPr>
          <p:cNvPr id="4" name="Date Placeholder 3"/>
          <p:cNvSpPr>
            <a:spLocks noGrp="1"/>
          </p:cNvSpPr>
          <p:nvPr>
            <p:ph type="dt" sz="half" idx="2"/>
          </p:nvPr>
        </p:nvSpPr>
        <p:spPr>
          <a:xfrm>
            <a:off x="8589660" y="5870575"/>
            <a:ext cx="1600200"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F003EDE9-A268-4FB8-88A5-5E5E025A3CE9}" type="datetimeFigureOut">
              <a:rPr lang="el-GR" smtClean="0"/>
              <a:t>17/10/2023</a:t>
            </a:fld>
            <a:endParaRPr lang="el-GR"/>
          </a:p>
        </p:txBody>
      </p:sp>
      <p:sp>
        <p:nvSpPr>
          <p:cNvPr id="5" name="Footer Placeholder 4"/>
          <p:cNvSpPr>
            <a:spLocks noGrp="1"/>
          </p:cNvSpPr>
          <p:nvPr>
            <p:ph type="ftr" sz="quarter" idx="3"/>
          </p:nvPr>
        </p:nvSpPr>
        <p:spPr>
          <a:xfrm>
            <a:off x="685800" y="5870575"/>
            <a:ext cx="7827659" cy="377825"/>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endParaRPr lang="el-GR"/>
          </a:p>
        </p:txBody>
      </p:sp>
      <p:sp>
        <p:nvSpPr>
          <p:cNvPr id="6" name="Slide Number Placeholder 5"/>
          <p:cNvSpPr>
            <a:spLocks noGrp="1"/>
          </p:cNvSpPr>
          <p:nvPr>
            <p:ph type="sldNum" sz="quarter" idx="4"/>
          </p:nvPr>
        </p:nvSpPr>
        <p:spPr>
          <a:xfrm>
            <a:off x="10266060" y="5870575"/>
            <a:ext cx="551167" cy="377825"/>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fld id="{CBA1BF42-59DD-449D-8A2C-CC485B751C6B}" type="slidenum">
              <a:rPr lang="el-GR" smtClean="0"/>
              <a:t>‹#›</a:t>
            </a:fld>
            <a:endParaRPr lang="el-GR"/>
          </a:p>
        </p:txBody>
      </p:sp>
    </p:spTree>
    <p:extLst>
      <p:ext uri="{BB962C8B-B14F-4D97-AF65-F5344CB8AC3E}">
        <p14:creationId xmlns:p14="http://schemas.microsoft.com/office/powerpoint/2010/main" val="3006952875"/>
      </p:ext>
    </p:extLst>
  </p:cSld>
  <p:clrMap bg1="dk1" tx1="lt1" bg2="dk2" tx2="lt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 id="2147483744" r:id="rId12"/>
    <p:sldLayoutId id="2147483745" r:id="rId13"/>
    <p:sldLayoutId id="2147483746" r:id="rId14"/>
    <p:sldLayoutId id="2147483747" r:id="rId15"/>
    <p:sldLayoutId id="2147483748" r:id="rId16"/>
    <p:sldLayoutId id="2147483749"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ts val="0"/>
        </a:spcBef>
        <a:spcAft>
          <a:spcPts val="1000"/>
        </a:spcAft>
        <a:buClr>
          <a:schemeClr val="tx1"/>
        </a:buClr>
        <a:buSzPct val="100000"/>
        <a:buFont typeface="Arial"/>
        <a:buChar char="•"/>
        <a:defRPr sz="1800" kern="1200" cap="none">
          <a:solidFill>
            <a:schemeClr val="tx1"/>
          </a:solidFill>
          <a:effectLst/>
          <a:latin typeface="+mn-lt"/>
          <a:ea typeface="+mn-ea"/>
          <a:cs typeface="+mn-cs"/>
        </a:defRPr>
      </a:lvl1pPr>
      <a:lvl2pPr marL="742950" indent="-285750" algn="l" defTabSz="457200" rtl="0" eaLnBrk="1" latinLnBrk="0" hangingPunct="1">
        <a:spcBef>
          <a:spcPts val="0"/>
        </a:spcBef>
        <a:spcAft>
          <a:spcPts val="1000"/>
        </a:spcAft>
        <a:buClr>
          <a:schemeClr val="tx1"/>
        </a:buClr>
        <a:buSzPct val="100000"/>
        <a:buFont typeface="Arial"/>
        <a:buChar char="•"/>
        <a:defRPr sz="1600" kern="1200" cap="none">
          <a:solidFill>
            <a:schemeClr val="tx1"/>
          </a:solidFill>
          <a:effectLst/>
          <a:latin typeface="+mn-lt"/>
          <a:ea typeface="+mn-ea"/>
          <a:cs typeface="+mn-cs"/>
        </a:defRPr>
      </a:lvl2pPr>
      <a:lvl3pPr marL="1200150" indent="-285750" algn="l" defTabSz="457200" rtl="0" eaLnBrk="1" latinLnBrk="0" hangingPunct="1">
        <a:spcBef>
          <a:spcPts val="0"/>
        </a:spcBef>
        <a:spcAft>
          <a:spcPts val="1000"/>
        </a:spcAft>
        <a:buClr>
          <a:schemeClr val="tx1"/>
        </a:buClr>
        <a:buSzPct val="100000"/>
        <a:buFont typeface="Arial"/>
        <a:buChar char="•"/>
        <a:defRPr sz="1400" kern="1200" cap="none">
          <a:solidFill>
            <a:schemeClr val="tx1"/>
          </a:solidFill>
          <a:effectLst/>
          <a:latin typeface="+mn-lt"/>
          <a:ea typeface="+mn-ea"/>
          <a:cs typeface="+mn-cs"/>
        </a:defRPr>
      </a:lvl3pPr>
      <a:lvl4pPr marL="15430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4pPr>
      <a:lvl5pPr marL="2000250" indent="-17145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5pPr>
      <a:lvl6pPr marL="25146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6pPr>
      <a:lvl7pPr marL="29718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7pPr>
      <a:lvl8pPr marL="34290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8pPr>
      <a:lvl9pPr marL="3886200" indent="-228600" algn="l" defTabSz="457200" rtl="0" eaLnBrk="1" latinLnBrk="0" hangingPunct="1">
        <a:spcBef>
          <a:spcPts val="0"/>
        </a:spcBef>
        <a:spcAft>
          <a:spcPts val="1000"/>
        </a:spcAft>
        <a:buClr>
          <a:schemeClr val="tx1"/>
        </a:buClr>
        <a:buSzPct val="100000"/>
        <a:buFont typeface="Arial"/>
        <a:buChar char="•"/>
        <a:defRPr sz="1200" kern="1200" cap="none">
          <a:solidFill>
            <a:schemeClr val="tx1"/>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gif"/><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9.gif"/><Relationship Id="rId2" Type="http://schemas.openxmlformats.org/officeDocument/2006/relationships/image" Target="../media/image8.emf"/><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2" Type="http://schemas.openxmlformats.org/officeDocument/2006/relationships/image" Target="../media/image11.gif"/><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5.gif"/><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5.wmf"/><Relationship Id="rId7" Type="http://schemas.openxmlformats.org/officeDocument/2006/relationships/image" Target="../media/image27.wmf"/><Relationship Id="rId12" Type="http://schemas.openxmlformats.org/officeDocument/2006/relationships/image" Target="../media/image30.wmf"/><Relationship Id="rId2" Type="http://schemas.openxmlformats.org/officeDocument/2006/relationships/oleObject" Target="../embeddings/oleObject1.bin"/><Relationship Id="rId1" Type="http://schemas.openxmlformats.org/officeDocument/2006/relationships/slideLayout" Target="../slideLayouts/slideLayout2.xml"/><Relationship Id="rId6" Type="http://schemas.openxmlformats.org/officeDocument/2006/relationships/oleObject" Target="../embeddings/oleObject3.bin"/><Relationship Id="rId11" Type="http://schemas.openxmlformats.org/officeDocument/2006/relationships/oleObject" Target="../embeddings/oleObject5.bin"/><Relationship Id="rId5" Type="http://schemas.openxmlformats.org/officeDocument/2006/relationships/image" Target="../media/image26.emf"/><Relationship Id="rId10" Type="http://schemas.openxmlformats.org/officeDocument/2006/relationships/image" Target="../media/image29.wmf"/><Relationship Id="rId4" Type="http://schemas.openxmlformats.org/officeDocument/2006/relationships/oleObject" Target="../embeddings/oleObject2.bin"/><Relationship Id="rId9" Type="http://schemas.openxmlformats.org/officeDocument/2006/relationships/oleObject" Target="../embeddings/oleObject4.bin"/></Relationships>
</file>

<file path=ppt/slides/_rels/slide16.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oleObject" Target="../embeddings/oleObject6.bin"/><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2.wmf"/><Relationship Id="rId2" Type="http://schemas.openxmlformats.org/officeDocument/2006/relationships/oleObject" Target="../embeddings/oleObject7.bin"/><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18.xml.rels><?xml version="1.0" encoding="UTF-8" standalone="yes"?>
<Relationships xmlns="http://schemas.openxmlformats.org/package/2006/relationships"><Relationship Id="rId8" Type="http://schemas.openxmlformats.org/officeDocument/2006/relationships/oleObject" Target="../embeddings/oleObject11.bin"/><Relationship Id="rId3" Type="http://schemas.openxmlformats.org/officeDocument/2006/relationships/image" Target="../media/image34.wmf"/><Relationship Id="rId7" Type="http://schemas.openxmlformats.org/officeDocument/2006/relationships/image" Target="../media/image36.wmf"/><Relationship Id="rId2" Type="http://schemas.openxmlformats.org/officeDocument/2006/relationships/oleObject" Target="../embeddings/oleObject8.bin"/><Relationship Id="rId1" Type="http://schemas.openxmlformats.org/officeDocument/2006/relationships/slideLayout" Target="../slideLayouts/slideLayout2.xml"/><Relationship Id="rId6" Type="http://schemas.openxmlformats.org/officeDocument/2006/relationships/oleObject" Target="../embeddings/oleObject10.bin"/><Relationship Id="rId5" Type="http://schemas.openxmlformats.org/officeDocument/2006/relationships/image" Target="../media/image35.emf"/><Relationship Id="rId4" Type="http://schemas.openxmlformats.org/officeDocument/2006/relationships/oleObject" Target="../embeddings/oleObject9.bin"/><Relationship Id="rId9" Type="http://schemas.openxmlformats.org/officeDocument/2006/relationships/image" Target="../media/image37.wmf"/></Relationships>
</file>

<file path=ppt/slides/_rels/slide19.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5">
            <a:extLst>
              <a:ext uri="{FF2B5EF4-FFF2-40B4-BE49-F238E27FC236}">
                <a16:creationId xmlns:a16="http://schemas.microsoft.com/office/drawing/2014/main" id="{45C8B4E4-CDFE-817D-0DD5-92B6317975E9}"/>
              </a:ext>
            </a:extLst>
          </p:cNvPr>
          <p:cNvSpPr txBox="1"/>
          <p:nvPr/>
        </p:nvSpPr>
        <p:spPr>
          <a:xfrm>
            <a:off x="1256801" y="5193909"/>
            <a:ext cx="8809522" cy="58477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r>
              <a:rPr lang="en-US" sz="3200" b="1" dirty="0">
                <a:ln/>
                <a:solidFill>
                  <a:schemeClr val="bg1">
                    <a:lumMod val="50000"/>
                  </a:schemeClr>
                </a:solidFill>
                <a:effectLst>
                  <a:outerShdw blurRad="38100" dist="19050" dir="2700000" algn="tl" rotWithShape="0">
                    <a:schemeClr val="dk1">
                      <a:lumMod val="50000"/>
                      <a:alpha val="40000"/>
                    </a:schemeClr>
                  </a:outerShdw>
                </a:effectLst>
              </a:rPr>
              <a:t> </a:t>
            </a:r>
            <a:r>
              <a:rPr lang="el-GR" sz="3200" b="1" dirty="0">
                <a:ln/>
                <a:solidFill>
                  <a:schemeClr val="bg1">
                    <a:lumMod val="50000"/>
                  </a:schemeClr>
                </a:solidFill>
                <a:effectLst>
                  <a:outerShdw blurRad="38100" dist="19050" dir="2700000" algn="tl" rotWithShape="0">
                    <a:schemeClr val="dk1">
                      <a:lumMod val="50000"/>
                      <a:alpha val="40000"/>
                    </a:schemeClr>
                  </a:outerShdw>
                </a:effectLst>
              </a:rPr>
              <a:t>Διδάσκων: Τσορμπατζόγλου Ανδρέας </a:t>
            </a:r>
          </a:p>
        </p:txBody>
      </p:sp>
      <p:pic>
        <p:nvPicPr>
          <p:cNvPr id="3" name="Εικόνα 2">
            <a:extLst>
              <a:ext uri="{FF2B5EF4-FFF2-40B4-BE49-F238E27FC236}">
                <a16:creationId xmlns:a16="http://schemas.microsoft.com/office/drawing/2014/main" id="{CBA12AA2-AFE6-56D9-C6C7-1280391F542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38866" y="1079316"/>
            <a:ext cx="3453815" cy="977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Εικόνα 3">
            <a:extLst>
              <a:ext uri="{FF2B5EF4-FFF2-40B4-BE49-F238E27FC236}">
                <a16:creationId xmlns:a16="http://schemas.microsoft.com/office/drawing/2014/main" id="{A34CCF9C-B3A2-D082-7B50-A67A5E912A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67009" y="1079316"/>
            <a:ext cx="4268190" cy="9778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7" name="TextBox 1">
            <a:extLst>
              <a:ext uri="{FF2B5EF4-FFF2-40B4-BE49-F238E27FC236}">
                <a16:creationId xmlns:a16="http://schemas.microsoft.com/office/drawing/2014/main" id="{ECD93583-9294-609D-8576-EA401004B218}"/>
              </a:ext>
            </a:extLst>
          </p:cNvPr>
          <p:cNvSpPr txBox="1"/>
          <p:nvPr/>
        </p:nvSpPr>
        <p:spPr>
          <a:xfrm>
            <a:off x="1738866" y="2979225"/>
            <a:ext cx="8327457" cy="1877437"/>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l-GR" sz="4400" b="1" dirty="0">
                <a:ln/>
              </a:rPr>
              <a:t>ΤΗΛΕΠΙΚΟΙΝΩΝΙΑΚΑ ΔΙΚΤΥΑ</a:t>
            </a:r>
            <a:r>
              <a:rPr lang="en-US" sz="4400" b="1" dirty="0">
                <a:ln/>
              </a:rPr>
              <a:t> </a:t>
            </a:r>
          </a:p>
          <a:p>
            <a:r>
              <a:rPr lang="el-GR" sz="4400" b="1" dirty="0">
                <a:ln/>
              </a:rPr>
              <a:t>ΝΕΑΣ ΓΕΝΙΑΣ</a:t>
            </a:r>
          </a:p>
          <a:p>
            <a:r>
              <a:rPr lang="el-GR" sz="2800" b="1" dirty="0">
                <a:ln/>
              </a:rPr>
              <a:t>(β’ μέρος)</a:t>
            </a:r>
          </a:p>
        </p:txBody>
      </p:sp>
    </p:spTree>
    <p:extLst>
      <p:ext uri="{BB962C8B-B14F-4D97-AF65-F5344CB8AC3E}">
        <p14:creationId xmlns:p14="http://schemas.microsoft.com/office/powerpoint/2010/main" val="1536702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Ομάδα 12">
            <a:extLst>
              <a:ext uri="{FF2B5EF4-FFF2-40B4-BE49-F238E27FC236}">
                <a16:creationId xmlns:a16="http://schemas.microsoft.com/office/drawing/2014/main" id="{46EFCD43-FEA9-E5FA-9B01-B6F1E2742824}"/>
              </a:ext>
            </a:extLst>
          </p:cNvPr>
          <p:cNvGrpSpPr/>
          <p:nvPr/>
        </p:nvGrpSpPr>
        <p:grpSpPr>
          <a:xfrm>
            <a:off x="753749" y="2882234"/>
            <a:ext cx="3745545" cy="2421286"/>
            <a:chOff x="719327" y="2638394"/>
            <a:chExt cx="3745545" cy="2421286"/>
          </a:xfrm>
        </p:grpSpPr>
        <p:sp>
          <p:nvSpPr>
            <p:cNvPr id="12" name="Ορθογώνιο 11">
              <a:extLst>
                <a:ext uri="{FF2B5EF4-FFF2-40B4-BE49-F238E27FC236}">
                  <a16:creationId xmlns:a16="http://schemas.microsoft.com/office/drawing/2014/main" id="{507364CE-1FE7-71B1-6069-A1A3B1968CD6}"/>
                </a:ext>
              </a:extLst>
            </p:cNvPr>
            <p:cNvSpPr/>
            <p:nvPr/>
          </p:nvSpPr>
          <p:spPr>
            <a:xfrm>
              <a:off x="719327" y="2638394"/>
              <a:ext cx="3745545" cy="2421286"/>
            </a:xfrm>
            <a:prstGeom prst="rect">
              <a:avLst/>
            </a:prstGeom>
            <a:ln>
              <a:solidFill>
                <a:schemeClr val="tx1"/>
              </a:solidFill>
            </a:ln>
            <a:effectLst>
              <a:softEdge rad="127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pic>
          <p:nvPicPr>
            <p:cNvPr id="6" name="Picture 5"/>
            <p:cNvPicPr>
              <a:picLocks noChangeAspect="1"/>
            </p:cNvPicPr>
            <p:nvPr/>
          </p:nvPicPr>
          <p:blipFill>
            <a:blip r:embed="rId2"/>
            <a:stretch>
              <a:fillRect/>
            </a:stretch>
          </p:blipFill>
          <p:spPr>
            <a:xfrm>
              <a:off x="923097" y="2895620"/>
              <a:ext cx="3337472" cy="1905140"/>
            </a:xfrm>
            <a:prstGeom prst="rect">
              <a:avLst/>
            </a:prstGeom>
          </p:spPr>
        </p:pic>
      </p:grpSp>
      <p:sp>
        <p:nvSpPr>
          <p:cNvPr id="7" name="Ορθογώνιο 6"/>
          <p:cNvSpPr/>
          <p:nvPr/>
        </p:nvSpPr>
        <p:spPr>
          <a:xfrm>
            <a:off x="1896624" y="0"/>
            <a:ext cx="8398752" cy="961674"/>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Κύματα</a:t>
            </a:r>
            <a:endParaRPr lang="en-US" sz="4200" u="sng" dirty="0">
              <a:solidFill>
                <a:schemeClr val="accent4">
                  <a:lumMod val="40000"/>
                  <a:lumOff val="60000"/>
                </a:schemeClr>
              </a:solidFill>
            </a:endParaRPr>
          </a:p>
        </p:txBody>
      </p:sp>
      <p:sp>
        <p:nvSpPr>
          <p:cNvPr id="3" name="TextBox 2">
            <a:extLst>
              <a:ext uri="{FF2B5EF4-FFF2-40B4-BE49-F238E27FC236}">
                <a16:creationId xmlns:a16="http://schemas.microsoft.com/office/drawing/2014/main" id="{46DCC1E8-B510-F14D-2D72-2524C0959865}"/>
              </a:ext>
            </a:extLst>
          </p:cNvPr>
          <p:cNvSpPr txBox="1"/>
          <p:nvPr/>
        </p:nvSpPr>
        <p:spPr>
          <a:xfrm>
            <a:off x="917448" y="1281710"/>
            <a:ext cx="10345805" cy="1200329"/>
          </a:xfrm>
          <a:prstGeom prst="rect">
            <a:avLst/>
          </a:prstGeom>
          <a:noFill/>
        </p:spPr>
        <p:txBody>
          <a:bodyPr wrap="square" rtlCol="0">
            <a:spAutoFit/>
          </a:bodyPr>
          <a:lstStyle/>
          <a:p>
            <a:pPr algn="just"/>
            <a:r>
              <a:rPr lang="el-GR" sz="2400" b="1" dirty="0">
                <a:highlight>
                  <a:srgbClr val="800000"/>
                </a:highlight>
              </a:rPr>
              <a:t>Κύμα</a:t>
            </a:r>
            <a:r>
              <a:rPr lang="el-GR" sz="2400" dirty="0"/>
              <a:t>: μια επαναλαμβανόμενη διαταραχή που διαδίδεται στον χώρο με ή χωρίς της χρήση ενός φυσικού μέσου. Είναι ένας τρόπος μεταφοράς ενέργειας από ένα σημείο σε ένα άλλο.</a:t>
            </a:r>
          </a:p>
        </p:txBody>
      </p:sp>
      <p:sp>
        <p:nvSpPr>
          <p:cNvPr id="9" name="TextBox 8">
            <a:extLst>
              <a:ext uri="{FF2B5EF4-FFF2-40B4-BE49-F238E27FC236}">
                <a16:creationId xmlns:a16="http://schemas.microsoft.com/office/drawing/2014/main" id="{422EFFA2-4925-2E1A-0FF7-9E0E017009C2}"/>
              </a:ext>
            </a:extLst>
          </p:cNvPr>
          <p:cNvSpPr txBox="1"/>
          <p:nvPr/>
        </p:nvSpPr>
        <p:spPr>
          <a:xfrm>
            <a:off x="4703064" y="2962393"/>
            <a:ext cx="6560189" cy="1938992"/>
          </a:xfrm>
          <a:prstGeom prst="rect">
            <a:avLst/>
          </a:prstGeom>
          <a:noFill/>
        </p:spPr>
        <p:txBody>
          <a:bodyPr wrap="square" rtlCol="0">
            <a:spAutoFit/>
          </a:bodyPr>
          <a:lstStyle/>
          <a:p>
            <a:pPr algn="just"/>
            <a:r>
              <a:rPr lang="el-GR" sz="2400" b="1" dirty="0">
                <a:highlight>
                  <a:srgbClr val="800000"/>
                </a:highlight>
              </a:rPr>
              <a:t>Ελεύθερος χώρος</a:t>
            </a:r>
            <a:r>
              <a:rPr lang="el-GR" sz="2400" dirty="0"/>
              <a:t>: χώρος χωρίς μαγνητικά πεδία, πεδία βαρύτητας, συμπαγή σώματα και ιονισμένα σωματίδια</a:t>
            </a:r>
          </a:p>
          <a:p>
            <a:pPr algn="just"/>
            <a:r>
              <a:rPr lang="el-GR" sz="2400" dirty="0">
                <a:highlight>
                  <a:srgbClr val="800000"/>
                </a:highlight>
              </a:rPr>
              <a:t>Μέσο</a:t>
            </a:r>
            <a:r>
              <a:rPr lang="el-GR" sz="2400" dirty="0"/>
              <a:t>: Οποιοδήποτε υλικό (στερεό, υγρό, αέριο) εντός του οποίου διαδίδεται ένα κύμα.</a:t>
            </a:r>
          </a:p>
        </p:txBody>
      </p:sp>
    </p:spTree>
    <p:extLst>
      <p:ext uri="{BB962C8B-B14F-4D97-AF65-F5344CB8AC3E}">
        <p14:creationId xmlns:p14="http://schemas.microsoft.com/office/powerpoint/2010/main" val="797857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descr="Onda Transversal E Longitudinal GIF | Gfycat">
            <a:extLst>
              <a:ext uri="{FF2B5EF4-FFF2-40B4-BE49-F238E27FC236}">
                <a16:creationId xmlns:a16="http://schemas.microsoft.com/office/drawing/2014/main" id="{CA9D7C69-098A-2AB8-662C-371383C573A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56983" y="1455739"/>
            <a:ext cx="5493742" cy="4120307"/>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214083" y="866760"/>
            <a:ext cx="4210500" cy="5124480"/>
          </a:xfrm>
          <a:prstGeom prst="rect">
            <a:avLst/>
          </a:prstGeom>
          <a:noFill/>
        </p:spPr>
        <p:txBody>
          <a:bodyPr wrap="square" rtlCol="0">
            <a:spAutoFit/>
          </a:bodyPr>
          <a:lstStyle/>
          <a:p>
            <a:pPr algn="ctr"/>
            <a:r>
              <a:rPr lang="el-GR" sz="2400" b="1" u="sng" dirty="0"/>
              <a:t>Εγκάρσια – Διαμήκη</a:t>
            </a:r>
          </a:p>
          <a:p>
            <a:pPr algn="ctr"/>
            <a:r>
              <a:rPr lang="el-GR" sz="2400" b="1" u="sng" dirty="0"/>
              <a:t>Κύματα</a:t>
            </a:r>
          </a:p>
          <a:p>
            <a:endParaRPr lang="el-GR" sz="2400" b="1" dirty="0"/>
          </a:p>
          <a:p>
            <a:pPr marL="342900" indent="-342900">
              <a:spcAft>
                <a:spcPts val="600"/>
              </a:spcAft>
              <a:buFont typeface="Arial" panose="020B0604020202020204" pitchFamily="34" charset="0"/>
              <a:buChar char="•"/>
            </a:pPr>
            <a:r>
              <a:rPr lang="el-GR" sz="2400" b="1" dirty="0">
                <a:solidFill>
                  <a:srgbClr val="FF0000"/>
                </a:solidFill>
              </a:rPr>
              <a:t>Εγκάρσια</a:t>
            </a:r>
            <a:r>
              <a:rPr lang="el-GR" sz="2400" b="1" dirty="0"/>
              <a:t> όταν η διεύθυνση ταλάντωσης είναι κάθετη στη διεύθυνση διάδοσης</a:t>
            </a:r>
          </a:p>
          <a:p>
            <a:pPr marL="342900" indent="-342900">
              <a:spcAft>
                <a:spcPts val="600"/>
              </a:spcAft>
              <a:buFont typeface="Arial" panose="020B0604020202020204" pitchFamily="34" charset="0"/>
              <a:buChar char="•"/>
            </a:pPr>
            <a:endParaRPr lang="el-GR" sz="2400" b="1" dirty="0"/>
          </a:p>
          <a:p>
            <a:pPr marL="342900" indent="-342900">
              <a:spcAft>
                <a:spcPts val="600"/>
              </a:spcAft>
              <a:buFont typeface="Arial" panose="020B0604020202020204" pitchFamily="34" charset="0"/>
              <a:buChar char="•"/>
            </a:pPr>
            <a:r>
              <a:rPr lang="el-GR" sz="2400" b="1" dirty="0">
                <a:solidFill>
                  <a:srgbClr val="FF0000"/>
                </a:solidFill>
              </a:rPr>
              <a:t>Διαμήκη</a:t>
            </a:r>
            <a:r>
              <a:rPr lang="el-GR" sz="2400" b="1" dirty="0"/>
              <a:t> όταν η διεύθυνση ταλάντωσης είναι παράλληλη στη διεύθυνση διάδοσης</a:t>
            </a:r>
            <a:endParaRPr lang="en-US" sz="2400" b="1" dirty="0"/>
          </a:p>
          <a:p>
            <a:endParaRPr lang="en-US" sz="2400" b="1" dirty="0"/>
          </a:p>
        </p:txBody>
      </p:sp>
      <p:cxnSp>
        <p:nvCxnSpPr>
          <p:cNvPr id="7" name="Straight Arrow Connector 19"/>
          <p:cNvCxnSpPr/>
          <p:nvPr/>
        </p:nvCxnSpPr>
        <p:spPr>
          <a:xfrm>
            <a:off x="4656983" y="4568656"/>
            <a:ext cx="595854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10615524" y="4245490"/>
            <a:ext cx="1361270" cy="646331"/>
          </a:xfrm>
          <a:prstGeom prst="rect">
            <a:avLst/>
          </a:prstGeom>
          <a:noFill/>
        </p:spPr>
        <p:txBody>
          <a:bodyPr wrap="none" rtlCol="0">
            <a:spAutoFit/>
          </a:bodyPr>
          <a:lstStyle/>
          <a:p>
            <a:r>
              <a:rPr lang="el-GR" dirty="0">
                <a:solidFill>
                  <a:srgbClr val="FF0000"/>
                </a:solidFill>
                <a:highlight>
                  <a:srgbClr val="FFFF00"/>
                </a:highlight>
              </a:rPr>
              <a:t>Διεύθυνση</a:t>
            </a:r>
          </a:p>
          <a:p>
            <a:r>
              <a:rPr lang="el-GR" dirty="0">
                <a:solidFill>
                  <a:srgbClr val="FF0000"/>
                </a:solidFill>
                <a:highlight>
                  <a:srgbClr val="FFFF00"/>
                </a:highlight>
              </a:rPr>
              <a:t>Διάδοσης</a:t>
            </a:r>
            <a:endParaRPr lang="en-US" dirty="0">
              <a:solidFill>
                <a:srgbClr val="FF0000"/>
              </a:solidFill>
              <a:highlight>
                <a:srgbClr val="FFFF00"/>
              </a:highlight>
            </a:endParaRPr>
          </a:p>
        </p:txBody>
      </p:sp>
      <p:sp>
        <p:nvSpPr>
          <p:cNvPr id="10" name="Ορθογώνιο 9"/>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Κύματα</a:t>
            </a:r>
            <a:endParaRPr lang="en-US" sz="4200" u="sng" dirty="0">
              <a:solidFill>
                <a:schemeClr val="accent4">
                  <a:lumMod val="40000"/>
                  <a:lumOff val="60000"/>
                </a:schemeClr>
              </a:solidFill>
            </a:endParaRPr>
          </a:p>
        </p:txBody>
      </p:sp>
      <p:cxnSp>
        <p:nvCxnSpPr>
          <p:cNvPr id="2" name="Straight Arrow Connector 19">
            <a:extLst>
              <a:ext uri="{FF2B5EF4-FFF2-40B4-BE49-F238E27FC236}">
                <a16:creationId xmlns:a16="http://schemas.microsoft.com/office/drawing/2014/main" id="{DBBCA3EE-084C-3452-0B58-5F48FA4B86E3}"/>
              </a:ext>
            </a:extLst>
          </p:cNvPr>
          <p:cNvCxnSpPr/>
          <p:nvPr/>
        </p:nvCxnSpPr>
        <p:spPr>
          <a:xfrm>
            <a:off x="4656982" y="3106011"/>
            <a:ext cx="5958541" cy="0"/>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 name="TextBox 2">
            <a:extLst>
              <a:ext uri="{FF2B5EF4-FFF2-40B4-BE49-F238E27FC236}">
                <a16:creationId xmlns:a16="http://schemas.microsoft.com/office/drawing/2014/main" id="{3D5F5D03-2D46-A6E9-26DC-091910DFCD31}"/>
              </a:ext>
            </a:extLst>
          </p:cNvPr>
          <p:cNvSpPr txBox="1"/>
          <p:nvPr/>
        </p:nvSpPr>
        <p:spPr>
          <a:xfrm>
            <a:off x="10615523" y="2914936"/>
            <a:ext cx="1361270" cy="646331"/>
          </a:xfrm>
          <a:prstGeom prst="rect">
            <a:avLst/>
          </a:prstGeom>
          <a:noFill/>
        </p:spPr>
        <p:txBody>
          <a:bodyPr wrap="none" rtlCol="0">
            <a:spAutoFit/>
          </a:bodyPr>
          <a:lstStyle/>
          <a:p>
            <a:r>
              <a:rPr lang="el-GR" dirty="0">
                <a:solidFill>
                  <a:srgbClr val="FF0000"/>
                </a:solidFill>
                <a:highlight>
                  <a:srgbClr val="FFFF00"/>
                </a:highlight>
              </a:rPr>
              <a:t>Διεύθυνση</a:t>
            </a:r>
          </a:p>
          <a:p>
            <a:r>
              <a:rPr lang="el-GR" dirty="0">
                <a:solidFill>
                  <a:srgbClr val="FF0000"/>
                </a:solidFill>
                <a:highlight>
                  <a:srgbClr val="FFFF00"/>
                </a:highlight>
              </a:rPr>
              <a:t>Διάδοσης</a:t>
            </a:r>
            <a:endParaRPr lang="en-US" dirty="0">
              <a:solidFill>
                <a:srgbClr val="FF0000"/>
              </a:solidFill>
              <a:highlight>
                <a:srgbClr val="FFFF00"/>
              </a:highlight>
            </a:endParaRPr>
          </a:p>
        </p:txBody>
      </p:sp>
      <p:sp>
        <p:nvSpPr>
          <p:cNvPr id="5" name="Βέλος: Δεξιό 4">
            <a:extLst>
              <a:ext uri="{FF2B5EF4-FFF2-40B4-BE49-F238E27FC236}">
                <a16:creationId xmlns:a16="http://schemas.microsoft.com/office/drawing/2014/main" id="{928CCB7D-7413-B4BB-B282-F9EB56A8E77A}"/>
              </a:ext>
            </a:extLst>
          </p:cNvPr>
          <p:cNvSpPr/>
          <p:nvPr/>
        </p:nvSpPr>
        <p:spPr>
          <a:xfrm>
            <a:off x="3966358" y="2755075"/>
            <a:ext cx="690623" cy="439385"/>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l-GR"/>
          </a:p>
        </p:txBody>
      </p:sp>
      <p:sp>
        <p:nvSpPr>
          <p:cNvPr id="6" name="Βέλος: Δεξιό 5">
            <a:extLst>
              <a:ext uri="{FF2B5EF4-FFF2-40B4-BE49-F238E27FC236}">
                <a16:creationId xmlns:a16="http://schemas.microsoft.com/office/drawing/2014/main" id="{E1D55CC7-BF13-F61B-A2D4-F2AFC43BD3EB}"/>
              </a:ext>
            </a:extLst>
          </p:cNvPr>
          <p:cNvSpPr/>
          <p:nvPr/>
        </p:nvSpPr>
        <p:spPr>
          <a:xfrm>
            <a:off x="3966357" y="4756284"/>
            <a:ext cx="690623" cy="439385"/>
          </a:xfrm>
          <a:prstGeom prst="rightArrow">
            <a:avLst/>
          </a:prstGeom>
        </p:spPr>
        <p:style>
          <a:lnRef idx="3">
            <a:schemeClr val="lt1"/>
          </a:lnRef>
          <a:fillRef idx="1">
            <a:schemeClr val="accent5"/>
          </a:fillRef>
          <a:effectRef idx="1">
            <a:schemeClr val="accent5"/>
          </a:effectRef>
          <a:fontRef idx="minor">
            <a:schemeClr val="lt1"/>
          </a:fontRef>
        </p:style>
        <p:txBody>
          <a:bodyPr rtlCol="0" anchor="ctr"/>
          <a:lstStyle/>
          <a:p>
            <a:pPr algn="ctr"/>
            <a:endParaRPr lang="el-GR"/>
          </a:p>
        </p:txBody>
      </p:sp>
    </p:spTree>
    <p:extLst>
      <p:ext uri="{BB962C8B-B14F-4D97-AF65-F5344CB8AC3E}">
        <p14:creationId xmlns:p14="http://schemas.microsoft.com/office/powerpoint/2010/main" val="2688720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Ορθογώνιο 6"/>
          <p:cNvSpPr/>
          <p:nvPr/>
        </p:nvSpPr>
        <p:spPr>
          <a:xfrm>
            <a:off x="1896624" y="0"/>
            <a:ext cx="8398752" cy="961674"/>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Κύματα</a:t>
            </a:r>
            <a:endParaRPr lang="en-US" sz="4200" u="sng" dirty="0">
              <a:solidFill>
                <a:schemeClr val="accent4">
                  <a:lumMod val="40000"/>
                  <a:lumOff val="60000"/>
                </a:schemeClr>
              </a:solidFill>
            </a:endParaRPr>
          </a:p>
        </p:txBody>
      </p:sp>
      <p:grpSp>
        <p:nvGrpSpPr>
          <p:cNvPr id="10" name="Ομάδα 9">
            <a:extLst>
              <a:ext uri="{FF2B5EF4-FFF2-40B4-BE49-F238E27FC236}">
                <a16:creationId xmlns:a16="http://schemas.microsoft.com/office/drawing/2014/main" id="{1A218D0B-C6CB-680C-8774-882E55D2700C}"/>
              </a:ext>
            </a:extLst>
          </p:cNvPr>
          <p:cNvGrpSpPr/>
          <p:nvPr/>
        </p:nvGrpSpPr>
        <p:grpSpPr>
          <a:xfrm>
            <a:off x="85344" y="1109472"/>
            <a:ext cx="11996928" cy="5462016"/>
            <a:chOff x="85344" y="1109472"/>
            <a:chExt cx="11996928" cy="5462016"/>
          </a:xfrm>
        </p:grpSpPr>
        <p:sp>
          <p:nvSpPr>
            <p:cNvPr id="2" name="Ορθογώνιο 1">
              <a:extLst>
                <a:ext uri="{FF2B5EF4-FFF2-40B4-BE49-F238E27FC236}">
                  <a16:creationId xmlns:a16="http://schemas.microsoft.com/office/drawing/2014/main" id="{0E79FC58-9458-0EA8-306B-CE770E0B6549}"/>
                </a:ext>
              </a:extLst>
            </p:cNvPr>
            <p:cNvSpPr/>
            <p:nvPr/>
          </p:nvSpPr>
          <p:spPr>
            <a:xfrm>
              <a:off x="85344" y="1109472"/>
              <a:ext cx="11996928" cy="5462016"/>
            </a:xfrm>
            <a:prstGeom prst="rect">
              <a:avLst/>
            </a:prstGeom>
            <a:ln>
              <a:solidFill>
                <a:schemeClr val="tx1"/>
              </a:solidFill>
            </a:ln>
            <a:effectLst>
              <a:softEdge rad="127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pic>
          <p:nvPicPr>
            <p:cNvPr id="5" name="Picture 2"/>
            <p:cNvPicPr>
              <a:picLocks noChangeAspect="1"/>
            </p:cNvPicPr>
            <p:nvPr/>
          </p:nvPicPr>
          <p:blipFill>
            <a:blip r:embed="rId2"/>
            <a:stretch>
              <a:fillRect/>
            </a:stretch>
          </p:blipFill>
          <p:spPr>
            <a:xfrm>
              <a:off x="4815615" y="1856856"/>
              <a:ext cx="7116138" cy="4336998"/>
            </a:xfrm>
            <a:prstGeom prst="rect">
              <a:avLst/>
            </a:prstGeom>
          </p:spPr>
        </p:pic>
        <p:pic>
          <p:nvPicPr>
            <p:cNvPr id="3" name="Picture 2" descr="Physics of Sound – A Visual Representation through GIFs - Blog EN">
              <a:extLst>
                <a:ext uri="{FF2B5EF4-FFF2-40B4-BE49-F238E27FC236}">
                  <a16:creationId xmlns:a16="http://schemas.microsoft.com/office/drawing/2014/main" id="{B5DEFA02-2B51-C61A-15F9-9E104CD4F07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506" y="2019162"/>
              <a:ext cx="4328109" cy="2306695"/>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p:cNvSpPr txBox="1"/>
            <p:nvPr/>
          </p:nvSpPr>
          <p:spPr>
            <a:xfrm>
              <a:off x="6400575" y="1259585"/>
              <a:ext cx="4513907" cy="461665"/>
            </a:xfrm>
            <a:prstGeom prst="rect">
              <a:avLst/>
            </a:prstGeom>
            <a:noFill/>
          </p:spPr>
          <p:txBody>
            <a:bodyPr wrap="square" rtlCol="0">
              <a:spAutoFit/>
            </a:bodyPr>
            <a:lstStyle/>
            <a:p>
              <a:r>
                <a:rPr lang="el-GR" sz="2400" b="1" dirty="0">
                  <a:solidFill>
                    <a:schemeClr val="accent1"/>
                  </a:solidFill>
                </a:rPr>
                <a:t>Βασική Κυματική Εξίσωση</a:t>
              </a:r>
              <a:endParaRPr lang="en-US" sz="2400" b="1" dirty="0">
                <a:solidFill>
                  <a:schemeClr val="accent1"/>
                </a:solidFill>
              </a:endParaRPr>
            </a:p>
          </p:txBody>
        </p:sp>
        <p:sp>
          <p:nvSpPr>
            <p:cNvPr id="6" name="Ορθογώνιο 5">
              <a:extLst>
                <a:ext uri="{FF2B5EF4-FFF2-40B4-BE49-F238E27FC236}">
                  <a16:creationId xmlns:a16="http://schemas.microsoft.com/office/drawing/2014/main" id="{6C075C70-3061-067C-8430-F0B4E6629E11}"/>
                </a:ext>
              </a:extLst>
            </p:cNvPr>
            <p:cNvSpPr/>
            <p:nvPr/>
          </p:nvSpPr>
          <p:spPr>
            <a:xfrm>
              <a:off x="4169627" y="4107892"/>
              <a:ext cx="639312" cy="217965"/>
            </a:xfrm>
            <a:prstGeom prst="rect">
              <a:avLst/>
            </a:prstGeom>
            <a:ln>
              <a:solidFill>
                <a:schemeClr val="tx1"/>
              </a:solidFill>
            </a:ln>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pic>
          <p:nvPicPr>
            <p:cNvPr id="9" name="Εικόνα 8">
              <a:extLst>
                <a:ext uri="{FF2B5EF4-FFF2-40B4-BE49-F238E27FC236}">
                  <a16:creationId xmlns:a16="http://schemas.microsoft.com/office/drawing/2014/main" id="{8801D58D-80B6-AFB4-56EC-1E65505F6E84}"/>
                </a:ext>
              </a:extLst>
            </p:cNvPr>
            <p:cNvPicPr>
              <a:picLocks noChangeAspect="1"/>
            </p:cNvPicPr>
            <p:nvPr/>
          </p:nvPicPr>
          <p:blipFill rotWithShape="1">
            <a:blip r:embed="rId4"/>
            <a:srcRect r="6392"/>
            <a:stretch/>
          </p:blipFill>
          <p:spPr>
            <a:xfrm>
              <a:off x="260247" y="3948355"/>
              <a:ext cx="4640937" cy="2357250"/>
            </a:xfrm>
            <a:prstGeom prst="rect">
              <a:avLst/>
            </a:prstGeom>
            <a:effectLst>
              <a:softEdge rad="127000"/>
            </a:effectLst>
          </p:spPr>
        </p:pic>
      </p:grpSp>
    </p:spTree>
    <p:extLst>
      <p:ext uri="{BB962C8B-B14F-4D97-AF65-F5344CB8AC3E}">
        <p14:creationId xmlns:p14="http://schemas.microsoft.com/office/powerpoint/2010/main" val="42925229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Ορθογώνιο 10"/>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Ηλεκτρομαγνητικά κύματα</a:t>
            </a:r>
            <a:endParaRPr lang="en-US" sz="4200" u="sng" dirty="0">
              <a:solidFill>
                <a:schemeClr val="accent4">
                  <a:lumMod val="40000"/>
                  <a:lumOff val="60000"/>
                </a:schemeClr>
              </a:solidFill>
            </a:endParaRPr>
          </a:p>
        </p:txBody>
      </p:sp>
      <p:sp>
        <p:nvSpPr>
          <p:cNvPr id="7" name="Content Placeholder 2"/>
          <p:cNvSpPr>
            <a:spLocks noGrp="1"/>
          </p:cNvSpPr>
          <p:nvPr>
            <p:ph idx="1"/>
          </p:nvPr>
        </p:nvSpPr>
        <p:spPr>
          <a:xfrm>
            <a:off x="263854" y="938911"/>
            <a:ext cx="6018193" cy="5834107"/>
          </a:xfrm>
        </p:spPr>
        <p:txBody>
          <a:bodyPr>
            <a:normAutofit/>
          </a:bodyPr>
          <a:lstStyle/>
          <a:p>
            <a:pPr algn="just"/>
            <a:r>
              <a:rPr lang="el-GR" sz="2400" dirty="0">
                <a:solidFill>
                  <a:schemeClr val="tx1"/>
                </a:solidFill>
              </a:rPr>
              <a:t>Τα </a:t>
            </a:r>
            <a:r>
              <a:rPr lang="el-GR" sz="2400" b="1" u="sng" dirty="0">
                <a:solidFill>
                  <a:schemeClr val="tx1"/>
                </a:solidFill>
              </a:rPr>
              <a:t>ηλεκτρομαγνητικά κύματα</a:t>
            </a:r>
            <a:r>
              <a:rPr lang="el-GR" sz="2400" b="1" dirty="0">
                <a:solidFill>
                  <a:schemeClr val="tx1"/>
                </a:solidFill>
              </a:rPr>
              <a:t> </a:t>
            </a:r>
            <a:r>
              <a:rPr lang="el-GR" sz="2400" dirty="0">
                <a:solidFill>
                  <a:schemeClr val="tx1"/>
                </a:solidFill>
              </a:rPr>
              <a:t>είναι συγχρονισμένα ταλαντούμενα ηλεκτρικά και μαγνητικά πεδία τα οποία ταλαντώνονται σε κάθετα επίπεδα μεταξύ τους και κάθετα προς την διεύθυνση διάδοσης. </a:t>
            </a:r>
            <a:endParaRPr lang="en-US" sz="2400" dirty="0">
              <a:solidFill>
                <a:schemeClr val="tx1"/>
              </a:solidFill>
            </a:endParaRPr>
          </a:p>
          <a:p>
            <a:pPr algn="just"/>
            <a:r>
              <a:rPr lang="el-GR" sz="2400" dirty="0">
                <a:solidFill>
                  <a:schemeClr val="tx1"/>
                </a:solidFill>
              </a:rPr>
              <a:t>Διαδίδονται στο κενό με ταχύτητα ίση με την ταχύτητα του φωτός αλλά και μέσα στην ύλη με ταχύτητα λίγο μικρότερη απ' την ταχύτητα του φωτός.</a:t>
            </a:r>
            <a:endParaRPr lang="en-US" sz="2400" dirty="0">
              <a:solidFill>
                <a:schemeClr val="tx1"/>
              </a:solidFill>
            </a:endParaRPr>
          </a:p>
        </p:txBody>
      </p:sp>
      <p:pic>
        <p:nvPicPr>
          <p:cNvPr id="1026" name="Picture 2">
            <a:extLst>
              <a:ext uri="{FF2B5EF4-FFF2-40B4-BE49-F238E27FC236}">
                <a16:creationId xmlns:a16="http://schemas.microsoft.com/office/drawing/2014/main" id="{FF949228-65C6-C630-DC3F-02CA153524D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64867" y="1536081"/>
            <a:ext cx="5351082" cy="4454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94795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Ορθογώνιο 5"/>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Ηλεκτρομαγνητικό φάσμα</a:t>
            </a:r>
            <a:endParaRPr lang="en-US" sz="4200" u="sng" dirty="0">
              <a:solidFill>
                <a:schemeClr val="accent4">
                  <a:lumMod val="40000"/>
                  <a:lumOff val="60000"/>
                </a:schemeClr>
              </a:solidFill>
            </a:endParaRPr>
          </a:p>
        </p:txBody>
      </p:sp>
      <p:pic>
        <p:nvPicPr>
          <p:cNvPr id="2" name="Εικόνα 1">
            <a:extLst>
              <a:ext uri="{FF2B5EF4-FFF2-40B4-BE49-F238E27FC236}">
                <a16:creationId xmlns:a16="http://schemas.microsoft.com/office/drawing/2014/main" id="{74C38A3F-348E-61A5-4B86-EC165A927DCC}"/>
              </a:ext>
            </a:extLst>
          </p:cNvPr>
          <p:cNvPicPr>
            <a:picLocks noChangeAspect="1"/>
          </p:cNvPicPr>
          <p:nvPr/>
        </p:nvPicPr>
        <p:blipFill>
          <a:blip r:embed="rId2"/>
          <a:stretch>
            <a:fillRect/>
          </a:stretch>
        </p:blipFill>
        <p:spPr>
          <a:xfrm>
            <a:off x="629920" y="1582345"/>
            <a:ext cx="10769600" cy="4770168"/>
          </a:xfrm>
          <a:prstGeom prst="rect">
            <a:avLst/>
          </a:prstGeom>
        </p:spPr>
      </p:pic>
      <p:sp>
        <p:nvSpPr>
          <p:cNvPr id="3" name="TextBox 2">
            <a:extLst>
              <a:ext uri="{FF2B5EF4-FFF2-40B4-BE49-F238E27FC236}">
                <a16:creationId xmlns:a16="http://schemas.microsoft.com/office/drawing/2014/main" id="{8F8202AC-5CB1-749D-A437-F8192EA5489A}"/>
              </a:ext>
            </a:extLst>
          </p:cNvPr>
          <p:cNvSpPr txBox="1"/>
          <p:nvPr/>
        </p:nvSpPr>
        <p:spPr>
          <a:xfrm>
            <a:off x="8457527" y="5299487"/>
            <a:ext cx="2832265" cy="923330"/>
          </a:xfrm>
          <a:prstGeom prst="rect">
            <a:avLst/>
          </a:prstGeom>
        </p:spPr>
        <p:style>
          <a:lnRef idx="1">
            <a:schemeClr val="accent5"/>
          </a:lnRef>
          <a:fillRef idx="3">
            <a:schemeClr val="accent5"/>
          </a:fillRef>
          <a:effectRef idx="2">
            <a:schemeClr val="accent5"/>
          </a:effectRef>
          <a:fontRef idx="minor">
            <a:schemeClr val="lt1"/>
          </a:fontRef>
        </p:style>
        <p:txBody>
          <a:bodyPr wrap="square" rtlCol="0">
            <a:spAutoFit/>
          </a:bodyPr>
          <a:lstStyle/>
          <a:p>
            <a:pPr algn="ctr"/>
            <a:r>
              <a:rPr lang="el-GR" b="1" dirty="0">
                <a:solidFill>
                  <a:schemeClr val="accent3">
                    <a:lumMod val="50000"/>
                  </a:schemeClr>
                </a:solidFill>
              </a:rPr>
              <a:t>Όσο αυξάνεται το μήκος κύματος λ μειώνεται η συχνότητα </a:t>
            </a:r>
            <a:r>
              <a:rPr lang="en-US" b="1" dirty="0">
                <a:solidFill>
                  <a:schemeClr val="accent3">
                    <a:lumMod val="50000"/>
                  </a:schemeClr>
                </a:solidFill>
              </a:rPr>
              <a:t>f</a:t>
            </a:r>
            <a:endParaRPr lang="el-GR" b="1" dirty="0">
              <a:solidFill>
                <a:schemeClr val="accent3">
                  <a:lumMod val="50000"/>
                </a:schemeClr>
              </a:solidFill>
            </a:endParaRPr>
          </a:p>
        </p:txBody>
      </p:sp>
      <p:sp>
        <p:nvSpPr>
          <p:cNvPr id="4" name="TextBox 3">
            <a:extLst>
              <a:ext uri="{FF2B5EF4-FFF2-40B4-BE49-F238E27FC236}">
                <a16:creationId xmlns:a16="http://schemas.microsoft.com/office/drawing/2014/main" id="{7B12DD5F-5266-8BB5-5CBD-2297F79A0DEE}"/>
              </a:ext>
            </a:extLst>
          </p:cNvPr>
          <p:cNvSpPr txBox="1"/>
          <p:nvPr/>
        </p:nvSpPr>
        <p:spPr>
          <a:xfrm>
            <a:off x="6132350" y="3202801"/>
            <a:ext cx="3767780" cy="400110"/>
          </a:xfrm>
          <a:prstGeom prst="rect">
            <a:avLst/>
          </a:prstGeom>
          <a:noFill/>
        </p:spPr>
        <p:txBody>
          <a:bodyPr wrap="square" rtlCol="0">
            <a:spAutoFit/>
          </a:bodyPr>
          <a:lstStyle/>
          <a:p>
            <a:pPr algn="ctr"/>
            <a:r>
              <a:rPr lang="el-GR" sz="2000" b="1" dirty="0">
                <a:solidFill>
                  <a:schemeClr val="accent1"/>
                </a:solidFill>
                <a:highlight>
                  <a:srgbClr val="FFFF00"/>
                </a:highlight>
              </a:rPr>
              <a:t>Άξονας μήκους κύματος λ</a:t>
            </a:r>
          </a:p>
        </p:txBody>
      </p:sp>
      <p:sp>
        <p:nvSpPr>
          <p:cNvPr id="7" name="TextBox 6">
            <a:extLst>
              <a:ext uri="{FF2B5EF4-FFF2-40B4-BE49-F238E27FC236}">
                <a16:creationId xmlns:a16="http://schemas.microsoft.com/office/drawing/2014/main" id="{C6147B9E-D60E-5014-A94E-BB75BDA333B6}"/>
              </a:ext>
            </a:extLst>
          </p:cNvPr>
          <p:cNvSpPr txBox="1"/>
          <p:nvPr/>
        </p:nvSpPr>
        <p:spPr>
          <a:xfrm>
            <a:off x="7556152" y="4657344"/>
            <a:ext cx="2832264" cy="430887"/>
          </a:xfrm>
          <a:prstGeom prst="rect">
            <a:avLst/>
          </a:prstGeom>
          <a:noFill/>
        </p:spPr>
        <p:txBody>
          <a:bodyPr wrap="square">
            <a:spAutoFit/>
          </a:bodyPr>
          <a:lstStyle/>
          <a:p>
            <a:pPr algn="ctr"/>
            <a:r>
              <a:rPr lang="el-GR" sz="2200" b="1" dirty="0">
                <a:solidFill>
                  <a:schemeClr val="accent1"/>
                </a:solidFill>
                <a:highlight>
                  <a:srgbClr val="FFFF00"/>
                </a:highlight>
              </a:rPr>
              <a:t>Άξονας συχνότητας </a:t>
            </a:r>
            <a:r>
              <a:rPr lang="en-US" sz="2200" b="1" dirty="0">
                <a:solidFill>
                  <a:schemeClr val="accent1"/>
                </a:solidFill>
                <a:highlight>
                  <a:srgbClr val="FFFF00"/>
                </a:highlight>
              </a:rPr>
              <a:t>f</a:t>
            </a:r>
            <a:endParaRPr lang="el-GR" sz="2200" dirty="0">
              <a:solidFill>
                <a:schemeClr val="accent1"/>
              </a:solidFill>
              <a:highlight>
                <a:srgbClr val="FFFF00"/>
              </a:highlight>
            </a:endParaRPr>
          </a:p>
        </p:txBody>
      </p:sp>
      <p:cxnSp>
        <p:nvCxnSpPr>
          <p:cNvPr id="8" name="Ευθεία γραμμή σύνδεσης 7">
            <a:extLst>
              <a:ext uri="{FF2B5EF4-FFF2-40B4-BE49-F238E27FC236}">
                <a16:creationId xmlns:a16="http://schemas.microsoft.com/office/drawing/2014/main" id="{D1E16BCB-1E2C-CA13-2834-9BCD66D0A36F}"/>
              </a:ext>
            </a:extLst>
          </p:cNvPr>
          <p:cNvCxnSpPr>
            <a:cxnSpLocks/>
          </p:cNvCxnSpPr>
          <p:nvPr/>
        </p:nvCxnSpPr>
        <p:spPr>
          <a:xfrm>
            <a:off x="642112" y="3864864"/>
            <a:ext cx="1064768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0" name="Ευθεία γραμμή σύνδεσης 9">
            <a:extLst>
              <a:ext uri="{FF2B5EF4-FFF2-40B4-BE49-F238E27FC236}">
                <a16:creationId xmlns:a16="http://schemas.microsoft.com/office/drawing/2014/main" id="{04C6DF7A-2750-44D0-A963-91E4621163D6}"/>
              </a:ext>
            </a:extLst>
          </p:cNvPr>
          <p:cNvCxnSpPr>
            <a:cxnSpLocks/>
          </p:cNvCxnSpPr>
          <p:nvPr/>
        </p:nvCxnSpPr>
        <p:spPr>
          <a:xfrm>
            <a:off x="642112" y="4261104"/>
            <a:ext cx="10647680" cy="0"/>
          </a:xfrm>
          <a:prstGeom prst="line">
            <a:avLst/>
          </a:prstGeom>
          <a:ln w="381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2" name="Ευθύγραμμο βέλος σύνδεσης 11">
            <a:extLst>
              <a:ext uri="{FF2B5EF4-FFF2-40B4-BE49-F238E27FC236}">
                <a16:creationId xmlns:a16="http://schemas.microsoft.com/office/drawing/2014/main" id="{37E45CCE-3BE8-EFFB-02EF-291A538F2C77}"/>
              </a:ext>
            </a:extLst>
          </p:cNvPr>
          <p:cNvCxnSpPr>
            <a:cxnSpLocks/>
          </p:cNvCxnSpPr>
          <p:nvPr/>
        </p:nvCxnSpPr>
        <p:spPr>
          <a:xfrm>
            <a:off x="9412224" y="3402856"/>
            <a:ext cx="1389888" cy="0"/>
          </a:xfrm>
          <a:prstGeom prst="straightConnector1">
            <a:avLst/>
          </a:prstGeom>
          <a:ln w="28575">
            <a:tailEnd type="triangle" w="lg" len="lg"/>
          </a:ln>
        </p:spPr>
        <p:style>
          <a:lnRef idx="1">
            <a:schemeClr val="accent1"/>
          </a:lnRef>
          <a:fillRef idx="0">
            <a:schemeClr val="accent1"/>
          </a:fillRef>
          <a:effectRef idx="0">
            <a:schemeClr val="accent1"/>
          </a:effectRef>
          <a:fontRef idx="minor">
            <a:schemeClr val="tx1"/>
          </a:fontRef>
        </p:style>
      </p:cxnSp>
      <p:sp>
        <p:nvSpPr>
          <p:cNvPr id="23" name="Βέλος: Κάτω 22">
            <a:extLst>
              <a:ext uri="{FF2B5EF4-FFF2-40B4-BE49-F238E27FC236}">
                <a16:creationId xmlns:a16="http://schemas.microsoft.com/office/drawing/2014/main" id="{B1036D01-033E-0DCC-602B-F52537E7803B}"/>
              </a:ext>
            </a:extLst>
          </p:cNvPr>
          <p:cNvSpPr/>
          <p:nvPr/>
        </p:nvSpPr>
        <p:spPr>
          <a:xfrm>
            <a:off x="8016240" y="3602911"/>
            <a:ext cx="310896" cy="261952"/>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sp>
        <p:nvSpPr>
          <p:cNvPr id="24" name="Βέλος: Κάτω 23">
            <a:extLst>
              <a:ext uri="{FF2B5EF4-FFF2-40B4-BE49-F238E27FC236}">
                <a16:creationId xmlns:a16="http://schemas.microsoft.com/office/drawing/2014/main" id="{4354A8F7-2F65-684A-A36B-ABEC4301C0D9}"/>
              </a:ext>
            </a:extLst>
          </p:cNvPr>
          <p:cNvSpPr/>
          <p:nvPr/>
        </p:nvSpPr>
        <p:spPr>
          <a:xfrm flipV="1">
            <a:off x="8583168" y="4346446"/>
            <a:ext cx="310896" cy="30960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l-GR"/>
          </a:p>
        </p:txBody>
      </p:sp>
      <p:cxnSp>
        <p:nvCxnSpPr>
          <p:cNvPr id="25" name="Ευθύγραμμο βέλος σύνδεσης 24">
            <a:extLst>
              <a:ext uri="{FF2B5EF4-FFF2-40B4-BE49-F238E27FC236}">
                <a16:creationId xmlns:a16="http://schemas.microsoft.com/office/drawing/2014/main" id="{77DBC2ED-DDAE-0DC4-D5F1-186B9480D260}"/>
              </a:ext>
            </a:extLst>
          </p:cNvPr>
          <p:cNvCxnSpPr>
            <a:cxnSpLocks/>
          </p:cNvCxnSpPr>
          <p:nvPr/>
        </p:nvCxnSpPr>
        <p:spPr>
          <a:xfrm flipH="1">
            <a:off x="6490447" y="4858871"/>
            <a:ext cx="1219200" cy="0"/>
          </a:xfrm>
          <a:prstGeom prst="straightConnector1">
            <a:avLst/>
          </a:prstGeom>
          <a:ln w="28575">
            <a:tailEnd type="triangl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354054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1494" y="2545245"/>
            <a:ext cx="2310120" cy="1569660"/>
          </a:xfrm>
          <a:prstGeom prst="rect">
            <a:avLst/>
          </a:prstGeom>
          <a:noFill/>
        </p:spPr>
        <p:txBody>
          <a:bodyPr wrap="none" rtlCol="0">
            <a:spAutoFit/>
          </a:bodyPr>
          <a:lstStyle/>
          <a:p>
            <a:r>
              <a:rPr lang="el-GR" sz="2400" b="1" dirty="0"/>
              <a:t>Θεμελιώδη ΗΜ</a:t>
            </a:r>
          </a:p>
          <a:p>
            <a:r>
              <a:rPr lang="el-GR" sz="2400" b="1" dirty="0"/>
              <a:t>Κύματα</a:t>
            </a:r>
          </a:p>
          <a:p>
            <a:endParaRPr lang="en-US" sz="2400" b="1" dirty="0"/>
          </a:p>
          <a:p>
            <a:r>
              <a:rPr lang="el-GR" sz="2400" b="1" dirty="0">
                <a:solidFill>
                  <a:srgbClr val="FF0000"/>
                </a:solidFill>
              </a:rPr>
              <a:t>Τηλεπικοινωνίες</a:t>
            </a:r>
            <a:endParaRPr lang="en-US" sz="2400" b="1" dirty="0">
              <a:solidFill>
                <a:srgbClr val="FF0000"/>
              </a:solidFill>
            </a:endParaRPr>
          </a:p>
        </p:txBody>
      </p:sp>
      <p:grpSp>
        <p:nvGrpSpPr>
          <p:cNvPr id="3" name="Ομάδα 2">
            <a:extLst>
              <a:ext uri="{FF2B5EF4-FFF2-40B4-BE49-F238E27FC236}">
                <a16:creationId xmlns:a16="http://schemas.microsoft.com/office/drawing/2014/main" id="{7D46614A-27A1-880D-A388-1CC9DE977A07}"/>
              </a:ext>
            </a:extLst>
          </p:cNvPr>
          <p:cNvGrpSpPr/>
          <p:nvPr/>
        </p:nvGrpSpPr>
        <p:grpSpPr>
          <a:xfrm>
            <a:off x="2572512" y="1158240"/>
            <a:ext cx="9447994" cy="4474464"/>
            <a:chOff x="2572512" y="1158240"/>
            <a:chExt cx="9447994" cy="4474464"/>
          </a:xfrm>
        </p:grpSpPr>
        <p:sp>
          <p:nvSpPr>
            <p:cNvPr id="2" name="Ορθογώνιο 1">
              <a:extLst>
                <a:ext uri="{FF2B5EF4-FFF2-40B4-BE49-F238E27FC236}">
                  <a16:creationId xmlns:a16="http://schemas.microsoft.com/office/drawing/2014/main" id="{F16346F8-80C9-EA29-6CCC-016490E0ED4F}"/>
                </a:ext>
              </a:extLst>
            </p:cNvPr>
            <p:cNvSpPr/>
            <p:nvPr/>
          </p:nvSpPr>
          <p:spPr>
            <a:xfrm>
              <a:off x="2572512" y="1158240"/>
              <a:ext cx="9447994" cy="4474464"/>
            </a:xfrm>
            <a:prstGeom prst="rect">
              <a:avLst/>
            </a:prstGeom>
            <a:ln>
              <a:solidFill>
                <a:schemeClr val="tx1"/>
              </a:solidFill>
            </a:ln>
            <a:effectLst>
              <a:softEdge rad="127000"/>
            </a:effectLst>
          </p:spPr>
          <p:style>
            <a:lnRef idx="2">
              <a:schemeClr val="accent6"/>
            </a:lnRef>
            <a:fillRef idx="1">
              <a:schemeClr val="lt1"/>
            </a:fillRef>
            <a:effectRef idx="0">
              <a:schemeClr val="accent6"/>
            </a:effectRef>
            <a:fontRef idx="minor">
              <a:schemeClr val="dk1"/>
            </a:fontRef>
          </p:style>
          <p:txBody>
            <a:bodyPr rtlCol="0" anchor="ctr"/>
            <a:lstStyle/>
            <a:p>
              <a:pPr algn="ctr"/>
              <a:endParaRPr lang="el-GR"/>
            </a:p>
          </p:txBody>
        </p:sp>
        <p:pic>
          <p:nvPicPr>
            <p:cNvPr id="5" name="Picture 2"/>
            <p:cNvPicPr>
              <a:picLocks noChangeAspect="1"/>
            </p:cNvPicPr>
            <p:nvPr/>
          </p:nvPicPr>
          <p:blipFill rotWithShape="1">
            <a:blip r:embed="rId2"/>
            <a:srcRect b="8814"/>
            <a:stretch/>
          </p:blipFill>
          <p:spPr>
            <a:xfrm>
              <a:off x="2875789" y="1466350"/>
              <a:ext cx="8728195" cy="3776210"/>
            </a:xfrm>
            <a:prstGeom prst="rect">
              <a:avLst/>
            </a:prstGeom>
          </p:spPr>
        </p:pic>
      </p:grpSp>
      <p:sp>
        <p:nvSpPr>
          <p:cNvPr id="6" name="Ορθογώνιο 5"/>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Ηλεκτρομαγνητικά κύματα</a:t>
            </a:r>
            <a:endParaRPr lang="en-US" sz="4200" u="sng" dirty="0">
              <a:solidFill>
                <a:schemeClr val="accent4">
                  <a:lumMod val="40000"/>
                  <a:lumOff val="60000"/>
                </a:schemeClr>
              </a:solidFill>
            </a:endParaRPr>
          </a:p>
        </p:txBody>
      </p:sp>
    </p:spTree>
    <p:extLst>
      <p:ext uri="{BB962C8B-B14F-4D97-AF65-F5344CB8AC3E}">
        <p14:creationId xmlns:p14="http://schemas.microsoft.com/office/powerpoint/2010/main" val="36491265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a:extLst>
              <a:ext uri="{FF2B5EF4-FFF2-40B4-BE49-F238E27FC236}">
                <a16:creationId xmlns:a16="http://schemas.microsoft.com/office/drawing/2014/main" id="{C5C6D6EB-C0A0-4C86-D15A-D687A4F9A851}"/>
              </a:ext>
            </a:extLst>
          </p:cNvPr>
          <p:cNvPicPr>
            <a:picLocks noChangeAspect="1"/>
          </p:cNvPicPr>
          <p:nvPr/>
        </p:nvPicPr>
        <p:blipFill>
          <a:blip r:embed="rId2"/>
          <a:stretch>
            <a:fillRect/>
          </a:stretch>
        </p:blipFill>
        <p:spPr>
          <a:xfrm>
            <a:off x="4133088" y="1121664"/>
            <a:ext cx="7827264" cy="4608576"/>
          </a:xfrm>
          <a:prstGeom prst="rect">
            <a:avLst/>
          </a:prstGeom>
        </p:spPr>
      </p:pic>
      <p:sp>
        <p:nvSpPr>
          <p:cNvPr id="8" name="Ορθογώνιο 7"/>
          <p:cNvSpPr/>
          <p:nvPr/>
        </p:nvSpPr>
        <p:spPr>
          <a:xfrm>
            <a:off x="730601" y="15497"/>
            <a:ext cx="10766586"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Πόλωση ηλεκτρομαγνητικών κυμάτων - 1</a:t>
            </a:r>
            <a:endParaRPr lang="en-US" sz="4200" u="sng" dirty="0">
              <a:solidFill>
                <a:schemeClr val="accent4">
                  <a:lumMod val="40000"/>
                  <a:lumOff val="60000"/>
                </a:schemeClr>
              </a:solidFill>
            </a:endParaRPr>
          </a:p>
        </p:txBody>
      </p:sp>
      <p:pic>
        <p:nvPicPr>
          <p:cNvPr id="2052" name="Picture 4" descr="Linear, Circular and Elliptical Polarization Animation in a Single Shot on  Make a GIF">
            <a:extLst>
              <a:ext uri="{FF2B5EF4-FFF2-40B4-BE49-F238E27FC236}">
                <a16:creationId xmlns:a16="http://schemas.microsoft.com/office/drawing/2014/main" id="{692A5A30-CFBB-5D28-CB38-DD014BA8946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7370" y="1340383"/>
            <a:ext cx="7317783" cy="4177234"/>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2BBE7189-DA43-311B-4EA0-44824E9687E7}"/>
              </a:ext>
            </a:extLst>
          </p:cNvPr>
          <p:cNvSpPr txBox="1"/>
          <p:nvPr/>
        </p:nvSpPr>
        <p:spPr>
          <a:xfrm>
            <a:off x="4238847" y="5741943"/>
            <a:ext cx="7474827" cy="646331"/>
          </a:xfrm>
          <a:prstGeom prst="rect">
            <a:avLst/>
          </a:prstGeom>
          <a:noFill/>
        </p:spPr>
        <p:txBody>
          <a:bodyPr wrap="square" rtlCol="0">
            <a:spAutoFit/>
          </a:bodyPr>
          <a:lstStyle/>
          <a:p>
            <a:pPr algn="ctr"/>
            <a:r>
              <a:rPr lang="el-GR" dirty="0">
                <a:solidFill>
                  <a:schemeClr val="accent4">
                    <a:lumMod val="20000"/>
                    <a:lumOff val="80000"/>
                  </a:schemeClr>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Στο σχήμα φαίνεται μόνο η ταλάντωση του ηλεκτρικού πεδίου. Το μαγνητικό πεδίο που εδώ δεν φαίνεται είναι πάντα κάθετο στο ηλεκτρικό πεδίο</a:t>
            </a:r>
          </a:p>
        </p:txBody>
      </p:sp>
      <p:sp>
        <p:nvSpPr>
          <p:cNvPr id="5" name="TextBox 4">
            <a:extLst>
              <a:ext uri="{FF2B5EF4-FFF2-40B4-BE49-F238E27FC236}">
                <a16:creationId xmlns:a16="http://schemas.microsoft.com/office/drawing/2014/main" id="{2CDC5457-C9E4-4EFA-7581-70A7B05ADAFC}"/>
              </a:ext>
            </a:extLst>
          </p:cNvPr>
          <p:cNvSpPr txBox="1"/>
          <p:nvPr/>
        </p:nvSpPr>
        <p:spPr>
          <a:xfrm>
            <a:off x="175686" y="1006608"/>
            <a:ext cx="3957402" cy="5632311"/>
          </a:xfrm>
          <a:prstGeom prst="rect">
            <a:avLst/>
          </a:prstGeom>
          <a:noFill/>
        </p:spPr>
        <p:txBody>
          <a:bodyPr wrap="square" rtlCol="0">
            <a:spAutoFit/>
          </a:bodyPr>
          <a:lstStyle/>
          <a:p>
            <a:r>
              <a:rPr lang="el-GR" sz="2000" b="1" u="sng" dirty="0">
                <a:effectLst>
                  <a:outerShdw blurRad="38100" dist="38100" dir="2700000" algn="tl">
                    <a:srgbClr val="000000">
                      <a:alpha val="43137"/>
                    </a:srgbClr>
                  </a:outerShdw>
                </a:effectLst>
                <a:highlight>
                  <a:srgbClr val="800000"/>
                </a:highlight>
                <a:latin typeface="Calibri" panose="020F0502020204030204" pitchFamily="34" charset="0"/>
                <a:cs typeface="Calibri" panose="020F0502020204030204" pitchFamily="34" charset="0"/>
              </a:rPr>
              <a:t>Γραμμικά πολωμένο κύμα</a:t>
            </a:r>
            <a:r>
              <a:rPr lang="el-G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Τα πεδία </a:t>
            </a:r>
            <a:r>
              <a:rPr lang="el-G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Ε </a:t>
            </a:r>
            <a:r>
              <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και </a:t>
            </a:r>
            <a:r>
              <a:rPr lang="el-G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Β </a:t>
            </a:r>
            <a:r>
              <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ταλαντώνονται σε ένα σταθερό επίπεδο και η κατεύθυνση του ηλεκτρικού πεδίου παραμένει σταθερή με το χρόνο.</a:t>
            </a:r>
          </a:p>
          <a:p>
            <a:r>
              <a:rPr lang="el-GR" sz="2000" b="1" u="sng" dirty="0">
                <a:effectLst>
                  <a:outerShdw blurRad="38100" dist="38100" dir="2700000" algn="tl">
                    <a:srgbClr val="000000">
                      <a:alpha val="43137"/>
                    </a:srgbClr>
                  </a:outerShdw>
                </a:effectLst>
                <a:highlight>
                  <a:srgbClr val="800000"/>
                </a:highlight>
                <a:latin typeface="Calibri" panose="020F0502020204030204" pitchFamily="34" charset="0"/>
                <a:cs typeface="Calibri" panose="020F0502020204030204" pitchFamily="34" charset="0"/>
              </a:rPr>
              <a:t>Κυκλικά πολωμένο κύμα</a:t>
            </a:r>
            <a:r>
              <a:rPr lang="el-G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Τα πεδία </a:t>
            </a:r>
            <a:r>
              <a:rPr lang="el-G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Ε </a:t>
            </a:r>
            <a:r>
              <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και </a:t>
            </a:r>
            <a:r>
              <a:rPr lang="el-G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Β </a:t>
            </a:r>
            <a:r>
              <a:rPr lang="el-GR" sz="2000" dirty="0">
                <a:solidFill>
                  <a:srgbClr val="FF0000"/>
                </a:solidFill>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περιστρέφονται</a:t>
            </a:r>
            <a:r>
              <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σε επίπεδο κάθετο προς την κατεύθυνση διάδοσης, διαγράφοντας έναν κύκλο. Τα κυκλικά πολωμένα κύματα μπορεί να είναι είτε δεξιόστροφα είτε αριστερόστροφα.</a:t>
            </a:r>
          </a:p>
          <a:p>
            <a:r>
              <a:rPr lang="el-GR" sz="2000" b="1" u="sng" dirty="0">
                <a:effectLst>
                  <a:outerShdw blurRad="38100" dist="38100" dir="2700000" algn="tl">
                    <a:srgbClr val="000000">
                      <a:alpha val="43137"/>
                    </a:srgbClr>
                  </a:outerShdw>
                </a:effectLst>
                <a:highlight>
                  <a:srgbClr val="800000"/>
                </a:highlight>
                <a:latin typeface="Calibri" panose="020F0502020204030204" pitchFamily="34" charset="0"/>
                <a:cs typeface="Calibri" panose="020F0502020204030204" pitchFamily="34" charset="0"/>
              </a:rPr>
              <a:t>Ελλειπτικά πολωμένο κύμα</a:t>
            </a:r>
            <a:r>
              <a:rPr lang="el-G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Τα πεδία </a:t>
            </a:r>
            <a:r>
              <a:rPr lang="el-G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Ε </a:t>
            </a:r>
            <a:r>
              <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και </a:t>
            </a:r>
            <a:r>
              <a:rPr lang="el-GR" sz="2000" b="1"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Β </a:t>
            </a:r>
            <a:r>
              <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ταλαντώνονται σε ελλειπτικό σχήμα. Το επίπεδο ταλάντωσης των ηλεκτρικών και μαγνητικών πεδίων έχει κλίση ως προς την κατεύθυνση διάδοσης</a:t>
            </a:r>
            <a:r>
              <a:rPr lang="en-US"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a:t>
            </a:r>
            <a:endParaRPr lang="el-GR" sz="2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44892976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130674" y="2403662"/>
            <a:ext cx="1775101" cy="830997"/>
          </a:xfrm>
          <a:prstGeom prst="rect">
            <a:avLst/>
          </a:prstGeom>
          <a:noFill/>
        </p:spPr>
        <p:txBody>
          <a:bodyPr wrap="none" rtlCol="0">
            <a:spAutoFit/>
          </a:bodyPr>
          <a:lstStyle/>
          <a:p>
            <a:r>
              <a:rPr lang="el-GR" sz="2400" b="1" dirty="0"/>
              <a:t>Πόλωση ΗΜ</a:t>
            </a:r>
          </a:p>
          <a:p>
            <a:r>
              <a:rPr lang="el-GR" sz="2400" b="1" dirty="0"/>
              <a:t>κυμάτων</a:t>
            </a:r>
            <a:endParaRPr lang="en-US" sz="2400" b="1" dirty="0"/>
          </a:p>
        </p:txBody>
      </p:sp>
      <p:pic>
        <p:nvPicPr>
          <p:cNvPr id="5" name="Picture 3"/>
          <p:cNvPicPr>
            <a:picLocks noChangeAspect="1"/>
          </p:cNvPicPr>
          <p:nvPr/>
        </p:nvPicPr>
        <p:blipFill rotWithShape="1">
          <a:blip r:embed="rId2"/>
          <a:srcRect t="3341" b="2758"/>
          <a:stretch/>
        </p:blipFill>
        <p:spPr>
          <a:xfrm>
            <a:off x="3272138" y="1346387"/>
            <a:ext cx="5647724" cy="3620464"/>
          </a:xfrm>
          <a:prstGeom prst="rect">
            <a:avLst/>
          </a:prstGeom>
          <a:effectLst>
            <a:softEdge rad="31750"/>
          </a:effectLst>
        </p:spPr>
      </p:pic>
      <p:sp>
        <p:nvSpPr>
          <p:cNvPr id="6" name="TextBox 5"/>
          <p:cNvSpPr txBox="1"/>
          <p:nvPr/>
        </p:nvSpPr>
        <p:spPr>
          <a:xfrm>
            <a:off x="295275" y="5156758"/>
            <a:ext cx="11601450" cy="1323439"/>
          </a:xfrm>
          <a:prstGeom prst="rect">
            <a:avLst/>
          </a:prstGeom>
          <a:noFill/>
        </p:spPr>
        <p:txBody>
          <a:bodyPr wrap="square" rtlCol="0">
            <a:spAutoFit/>
          </a:bodyPr>
          <a:lstStyle/>
          <a:p>
            <a:r>
              <a:rPr lang="el-GR" sz="2000" b="1" dirty="0"/>
              <a:t>Ελλειπτική πόλωση - Κυκλική πόλωση (Kraus, 1993), (Alonso &amp; Finn, 1992):</a:t>
            </a:r>
            <a:r>
              <a:rPr lang="el-GR" sz="2000" dirty="0"/>
              <a:t> </a:t>
            </a:r>
          </a:p>
          <a:p>
            <a:pPr algn="just"/>
            <a:r>
              <a:rPr lang="el-GR" sz="2000" b="1" dirty="0"/>
              <a:t>Ελλειπτική πόλωση</a:t>
            </a:r>
            <a:r>
              <a:rPr lang="en-US" sz="2000" b="1" dirty="0"/>
              <a:t>:</a:t>
            </a:r>
            <a:r>
              <a:rPr lang="el-GR" sz="2000" b="1" dirty="0"/>
              <a:t> </a:t>
            </a:r>
            <a:r>
              <a:rPr lang="el-GR" sz="2000" dirty="0"/>
              <a:t>Το διάνυσμα </a:t>
            </a:r>
            <a:r>
              <a:rPr lang="el-GR" sz="2000" b="1" i="1" dirty="0"/>
              <a:t>Ε </a:t>
            </a:r>
            <a:r>
              <a:rPr lang="el-GR" sz="2000" dirty="0"/>
              <a:t>(αλλά και το αντίστοιχο </a:t>
            </a:r>
            <a:r>
              <a:rPr lang="el-GR" sz="2000" b="1" i="1" dirty="0"/>
              <a:t>Β</a:t>
            </a:r>
            <a:r>
              <a:rPr lang="el-GR" sz="2000" dirty="0"/>
              <a:t>) περιστρέφεται γύρω από την διεύθυνση διάδοσης διαγράφοντας μια ελλειψοειδή έλικα καθώς το κύμα διαδίδεται στο χώρο, </a:t>
            </a:r>
          </a:p>
          <a:p>
            <a:pPr algn="just"/>
            <a:r>
              <a:rPr lang="el-GR" sz="2000" b="1" dirty="0"/>
              <a:t>Κυκλική πόλωση: </a:t>
            </a:r>
            <a:r>
              <a:rPr lang="el-GR" sz="2000" dirty="0"/>
              <a:t>Το διάνυσμα </a:t>
            </a:r>
            <a:r>
              <a:rPr lang="el-GR" sz="2000" b="1" i="1" dirty="0"/>
              <a:t>Ε </a:t>
            </a:r>
            <a:r>
              <a:rPr lang="el-GR" sz="2000" dirty="0"/>
              <a:t>(αλλά και το αντίστοιχο </a:t>
            </a:r>
            <a:r>
              <a:rPr lang="el-GR" sz="2000" b="1" i="1" dirty="0"/>
              <a:t>Β</a:t>
            </a:r>
            <a:r>
              <a:rPr lang="el-GR" sz="2000" dirty="0"/>
              <a:t>) διαγράφει αντίστοιχη κυκλική έλικα. </a:t>
            </a:r>
            <a:endParaRPr lang="en-US" sz="2000" dirty="0"/>
          </a:p>
        </p:txBody>
      </p:sp>
      <p:sp>
        <p:nvSpPr>
          <p:cNvPr id="2" name="Ορθογώνιο 1">
            <a:extLst>
              <a:ext uri="{FF2B5EF4-FFF2-40B4-BE49-F238E27FC236}">
                <a16:creationId xmlns:a16="http://schemas.microsoft.com/office/drawing/2014/main" id="{ABBBC35A-14F4-CD68-B366-542BD2126149}"/>
              </a:ext>
            </a:extLst>
          </p:cNvPr>
          <p:cNvSpPr/>
          <p:nvPr/>
        </p:nvSpPr>
        <p:spPr>
          <a:xfrm>
            <a:off x="730601" y="15497"/>
            <a:ext cx="10766586"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Πόλωση ηλεκτρομαγνητικών κυμάτων - 2</a:t>
            </a:r>
            <a:endParaRPr lang="en-US" sz="4200" u="sng" dirty="0">
              <a:solidFill>
                <a:schemeClr val="accent4">
                  <a:lumMod val="40000"/>
                  <a:lumOff val="60000"/>
                </a:schemeClr>
              </a:solidFill>
            </a:endParaRPr>
          </a:p>
        </p:txBody>
      </p:sp>
    </p:spTree>
    <p:extLst>
      <p:ext uri="{BB962C8B-B14F-4D97-AF65-F5344CB8AC3E}">
        <p14:creationId xmlns:p14="http://schemas.microsoft.com/office/powerpoint/2010/main" val="35453853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433912" y="1217840"/>
            <a:ext cx="5040295" cy="558240"/>
          </a:xfrm>
        </p:spPr>
        <p:txBody>
          <a:bodyPr>
            <a:normAutofit/>
          </a:bodyPr>
          <a:lstStyle/>
          <a:p>
            <a:r>
              <a:rPr lang="el-GR" sz="2600" b="1" u="sng" dirty="0" err="1">
                <a:solidFill>
                  <a:schemeClr val="accent5">
                    <a:lumMod val="60000"/>
                    <a:lumOff val="40000"/>
                  </a:schemeClr>
                </a:solidFill>
                <a:latin typeface="Calibri" panose="020F0502020204030204" pitchFamily="34" charset="0"/>
                <a:cs typeface="Calibri" panose="020F0502020204030204" pitchFamily="34" charset="0"/>
              </a:rPr>
              <a:t>ΗλεκτρομαγνητικΟ</a:t>
            </a:r>
            <a:r>
              <a:rPr lang="el-GR" sz="2600" b="1" u="sng" dirty="0">
                <a:solidFill>
                  <a:schemeClr val="accent5">
                    <a:lumMod val="60000"/>
                    <a:lumOff val="40000"/>
                  </a:schemeClr>
                </a:solidFill>
                <a:latin typeface="Calibri" panose="020F0502020204030204" pitchFamily="34" charset="0"/>
                <a:cs typeface="Calibri" panose="020F0502020204030204" pitchFamily="34" charset="0"/>
              </a:rPr>
              <a:t> </a:t>
            </a:r>
            <a:r>
              <a:rPr lang="el-GR" sz="2600" b="1" u="sng" dirty="0" err="1">
                <a:solidFill>
                  <a:schemeClr val="accent5">
                    <a:lumMod val="60000"/>
                    <a:lumOff val="40000"/>
                  </a:schemeClr>
                </a:solidFill>
                <a:latin typeface="Calibri" panose="020F0502020204030204" pitchFamily="34" charset="0"/>
                <a:cs typeface="Calibri" panose="020F0502020204030204" pitchFamily="34" charset="0"/>
              </a:rPr>
              <a:t>ΠρΟτυπο</a:t>
            </a:r>
            <a:r>
              <a:rPr lang="en-US" sz="2600" b="1" dirty="0">
                <a:solidFill>
                  <a:schemeClr val="accent5">
                    <a:lumMod val="60000"/>
                    <a:lumOff val="40000"/>
                  </a:schemeClr>
                </a:solidFill>
                <a:latin typeface="Calibri" panose="020F0502020204030204" pitchFamily="34" charset="0"/>
                <a:cs typeface="Calibri" panose="020F0502020204030204" pitchFamily="34" charset="0"/>
              </a:rPr>
              <a:t>:</a:t>
            </a:r>
          </a:p>
        </p:txBody>
      </p:sp>
      <p:sp>
        <p:nvSpPr>
          <p:cNvPr id="7" name="Content Placeholder 2"/>
          <p:cNvSpPr>
            <a:spLocks noGrp="1"/>
          </p:cNvSpPr>
          <p:nvPr>
            <p:ph idx="1"/>
          </p:nvPr>
        </p:nvSpPr>
        <p:spPr>
          <a:xfrm>
            <a:off x="433912" y="1776080"/>
            <a:ext cx="7344583" cy="1207313"/>
          </a:xfrm>
          <a:ln>
            <a:noFill/>
          </a:ln>
        </p:spPr>
        <p:txBody>
          <a:bodyPr>
            <a:noAutofit/>
          </a:bodyPr>
          <a:lstStyle/>
          <a:p>
            <a:pPr marL="0" indent="0" algn="just">
              <a:spcAft>
                <a:spcPts val="600"/>
              </a:spcAft>
              <a:buNone/>
            </a:pPr>
            <a:r>
              <a:rPr lang="el-GR" sz="2200" u="sng" dirty="0">
                <a:solidFill>
                  <a:schemeClr val="accent6">
                    <a:lumMod val="20000"/>
                    <a:lumOff val="80000"/>
                  </a:schemeClr>
                </a:solidFill>
                <a:latin typeface="Calibri" panose="020F0502020204030204" pitchFamily="34" charset="0"/>
                <a:cs typeface="Calibri" panose="020F0502020204030204" pitchFamily="34" charset="0"/>
              </a:rPr>
              <a:t>Πυκνότητες:</a:t>
            </a:r>
            <a:endParaRPr lang="en-US" sz="2200" dirty="0">
              <a:solidFill>
                <a:schemeClr val="tx1"/>
              </a:solidFill>
              <a:latin typeface="Calibri" panose="020F0502020204030204" pitchFamily="34" charset="0"/>
              <a:cs typeface="Calibri" panose="020F0502020204030204" pitchFamily="34" charset="0"/>
            </a:endParaRPr>
          </a:p>
          <a:p>
            <a:pPr algn="just">
              <a:spcAft>
                <a:spcPts val="600"/>
              </a:spcAft>
            </a:pPr>
            <a:r>
              <a:rPr lang="el-GR" sz="2200" dirty="0">
                <a:solidFill>
                  <a:schemeClr val="tx1"/>
                </a:solidFill>
                <a:latin typeface="Calibri" panose="020F0502020204030204" pitchFamily="34" charset="0"/>
                <a:cs typeface="Calibri" panose="020F0502020204030204" pitchFamily="34" charset="0"/>
              </a:rPr>
              <a:t>Πυκνότητα ηλεκτρικού φορτίου (ρ)</a:t>
            </a:r>
          </a:p>
          <a:p>
            <a:pPr algn="just">
              <a:spcAft>
                <a:spcPts val="600"/>
              </a:spcAft>
            </a:pPr>
            <a:r>
              <a:rPr lang="el-GR" sz="2200" dirty="0">
                <a:solidFill>
                  <a:schemeClr val="tx1"/>
                </a:solidFill>
                <a:latin typeface="Calibri" panose="020F0502020204030204" pitchFamily="34" charset="0"/>
                <a:cs typeface="Calibri" panose="020F0502020204030204" pitchFamily="34" charset="0"/>
              </a:rPr>
              <a:t>Πυκνότητα ηλεκτρικού ρεύματος (</a:t>
            </a:r>
            <a:r>
              <a:rPr lang="en-US" sz="2200" dirty="0">
                <a:solidFill>
                  <a:schemeClr val="tx1"/>
                </a:solidFill>
                <a:latin typeface="Calibri" panose="020F0502020204030204" pitchFamily="34" charset="0"/>
                <a:cs typeface="Calibri" panose="020F0502020204030204" pitchFamily="34" charset="0"/>
              </a:rPr>
              <a:t>J) (</a:t>
            </a:r>
            <a:r>
              <a:rPr lang="el-GR" sz="2200" dirty="0">
                <a:solidFill>
                  <a:schemeClr val="tx1"/>
                </a:solidFill>
                <a:latin typeface="Calibri" panose="020F0502020204030204" pitchFamily="34" charset="0"/>
                <a:cs typeface="Calibri" panose="020F0502020204030204" pitchFamily="34" charset="0"/>
              </a:rPr>
              <a:t>Πηγές του πεδίου)</a:t>
            </a:r>
          </a:p>
        </p:txBody>
      </p:sp>
      <p:sp>
        <p:nvSpPr>
          <p:cNvPr id="9" name="Content Placeholder 2"/>
          <p:cNvSpPr txBox="1">
            <a:spLocks/>
          </p:cNvSpPr>
          <p:nvPr/>
        </p:nvSpPr>
        <p:spPr>
          <a:xfrm>
            <a:off x="433912" y="3350893"/>
            <a:ext cx="7344583" cy="2177147"/>
          </a:xfrm>
          <a:prstGeom prst="rect">
            <a:avLst/>
          </a:prstGeom>
          <a:ln>
            <a:no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Font typeface="Arial" panose="020B0604020202020204" pitchFamily="34" charset="0"/>
              <a:buNone/>
            </a:pPr>
            <a:r>
              <a:rPr lang="el-GR" sz="2200" u="sng" dirty="0">
                <a:solidFill>
                  <a:schemeClr val="accent6">
                    <a:lumMod val="20000"/>
                    <a:lumOff val="80000"/>
                  </a:schemeClr>
                </a:solidFill>
                <a:latin typeface="Calibri" panose="020F0502020204030204" pitchFamily="34" charset="0"/>
                <a:cs typeface="Calibri" panose="020F0502020204030204" pitchFamily="34" charset="0"/>
              </a:rPr>
              <a:t>Πεδιακά Μεγέθη:</a:t>
            </a:r>
          </a:p>
          <a:p>
            <a:pPr algn="just"/>
            <a:r>
              <a:rPr lang="el-GR" sz="2200" dirty="0">
                <a:latin typeface="Calibri" panose="020F0502020204030204" pitchFamily="34" charset="0"/>
                <a:cs typeface="Calibri" panose="020F0502020204030204" pitchFamily="34" charset="0"/>
              </a:rPr>
              <a:t>Ένταση ηλεκτρικού πεδίου (Ε)</a:t>
            </a:r>
          </a:p>
          <a:p>
            <a:pPr algn="just"/>
            <a:r>
              <a:rPr lang="el-GR" sz="2200" dirty="0">
                <a:latin typeface="Calibri" panose="020F0502020204030204" pitchFamily="34" charset="0"/>
                <a:cs typeface="Calibri" panose="020F0502020204030204" pitchFamily="34" charset="0"/>
              </a:rPr>
              <a:t>Πυκνότητα ηλεκτρικής ροής ή διηλεκτρική μετατόπιση (</a:t>
            </a:r>
            <a:r>
              <a:rPr lang="en-US" sz="2200" dirty="0">
                <a:latin typeface="Calibri" panose="020F0502020204030204" pitchFamily="34" charset="0"/>
                <a:cs typeface="Calibri" panose="020F0502020204030204" pitchFamily="34" charset="0"/>
              </a:rPr>
              <a:t>D)</a:t>
            </a:r>
            <a:endParaRPr lang="el-GR" sz="2200" dirty="0">
              <a:latin typeface="Calibri" panose="020F0502020204030204" pitchFamily="34" charset="0"/>
              <a:cs typeface="Calibri" panose="020F0502020204030204" pitchFamily="34" charset="0"/>
            </a:endParaRPr>
          </a:p>
          <a:p>
            <a:pPr algn="just"/>
            <a:r>
              <a:rPr lang="el-GR" sz="2200" dirty="0">
                <a:latin typeface="Calibri" panose="020F0502020204030204" pitchFamily="34" charset="0"/>
                <a:cs typeface="Calibri" panose="020F0502020204030204" pitchFamily="34" charset="0"/>
              </a:rPr>
              <a:t>Ένταση μαγνητικού πεδίου (</a:t>
            </a:r>
            <a:r>
              <a:rPr lang="en-US" sz="2200" dirty="0">
                <a:latin typeface="Calibri" panose="020F0502020204030204" pitchFamily="34" charset="0"/>
                <a:cs typeface="Calibri" panose="020F0502020204030204" pitchFamily="34" charset="0"/>
              </a:rPr>
              <a:t>H)</a:t>
            </a:r>
            <a:endParaRPr lang="el-GR" sz="2200" dirty="0">
              <a:latin typeface="Calibri" panose="020F0502020204030204" pitchFamily="34" charset="0"/>
              <a:cs typeface="Calibri" panose="020F0502020204030204" pitchFamily="34" charset="0"/>
            </a:endParaRPr>
          </a:p>
          <a:p>
            <a:pPr algn="just"/>
            <a:r>
              <a:rPr lang="el-GR" sz="2200" dirty="0">
                <a:latin typeface="Calibri" panose="020F0502020204030204" pitchFamily="34" charset="0"/>
                <a:cs typeface="Calibri" panose="020F0502020204030204" pitchFamily="34" charset="0"/>
              </a:rPr>
              <a:t>Μαγνητική επαγωγή ή πυκνότητα μαγνητικής ροής (</a:t>
            </a:r>
            <a:r>
              <a:rPr lang="en-US" sz="2200" dirty="0">
                <a:latin typeface="Calibri" panose="020F0502020204030204" pitchFamily="34" charset="0"/>
                <a:cs typeface="Calibri" panose="020F0502020204030204" pitchFamily="34" charset="0"/>
              </a:rPr>
              <a:t>B)</a:t>
            </a:r>
            <a:endParaRPr lang="el-GR" sz="2200" dirty="0">
              <a:latin typeface="Calibri" panose="020F0502020204030204" pitchFamily="34" charset="0"/>
              <a:cs typeface="Calibri" panose="020F0502020204030204" pitchFamily="34" charset="0"/>
            </a:endParaRPr>
          </a:p>
        </p:txBody>
      </p:sp>
      <p:sp>
        <p:nvSpPr>
          <p:cNvPr id="10" name="Ορθογώνιο 9"/>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Ηλεκτρομαγνητικά κύματα</a:t>
            </a:r>
            <a:endParaRPr lang="en-US" sz="4200" u="sng" dirty="0">
              <a:solidFill>
                <a:schemeClr val="accent4">
                  <a:lumMod val="40000"/>
                  <a:lumOff val="60000"/>
                </a:schemeClr>
              </a:solidFill>
            </a:endParaRPr>
          </a:p>
        </p:txBody>
      </p:sp>
      <mc:AlternateContent xmlns:mc="http://schemas.openxmlformats.org/markup-compatibility/2006" xmlns:a14="http://schemas.microsoft.com/office/drawing/2010/main">
        <mc:Choice Requires="a14">
          <p:sp>
            <p:nvSpPr>
              <p:cNvPr id="13" name="TextBox 12"/>
              <p:cNvSpPr txBox="1"/>
              <p:nvPr/>
            </p:nvSpPr>
            <p:spPr>
              <a:xfrm>
                <a:off x="7573899" y="4164058"/>
                <a:ext cx="3343275" cy="506421"/>
              </a:xfrm>
              <a:prstGeom prst="rect">
                <a:avLst/>
              </a:prstGeom>
              <a:noFill/>
            </p:spPr>
            <p:txBody>
              <a:bodyPr wrap="square" rtlCol="0">
                <a:spAutoFit/>
              </a:bodyPr>
              <a:lstStyle/>
              <a:p>
                <a14:m>
                  <m:oMath xmlns:m="http://schemas.openxmlformats.org/officeDocument/2006/math">
                    <m:acc>
                      <m:accPr>
                        <m:chr m:val="⃗"/>
                        <m:ctrlPr>
                          <a:rPr lang="en-US" sz="2400" b="1" i="1" spc="200" dirty="0" smtClean="0">
                            <a:latin typeface="Cambria Math" panose="02040503050406030204" pitchFamily="18" charset="0"/>
                          </a:rPr>
                        </m:ctrlPr>
                      </m:accPr>
                      <m:e>
                        <m:r>
                          <a:rPr lang="en-US" sz="2400" b="1" i="0" spc="200" dirty="0">
                            <a:latin typeface="Cambria Math" panose="02040503050406030204" pitchFamily="18" charset="0"/>
                          </a:rPr>
                          <m:t>𝐃</m:t>
                        </m:r>
                      </m:e>
                    </m:acc>
                  </m:oMath>
                </a14:m>
                <a:r>
                  <a:rPr lang="en-US" sz="2400" spc="200" dirty="0"/>
                  <a:t>=</a:t>
                </a:r>
                <a:r>
                  <a:rPr lang="el-GR" sz="2400" spc="200" dirty="0" err="1"/>
                  <a:t>ε</a:t>
                </a:r>
                <a:r>
                  <a:rPr lang="el-GR" sz="2400" spc="200" baseline="-25000" dirty="0" err="1"/>
                  <a:t>ο</a:t>
                </a:r>
                <a:r>
                  <a:rPr lang="en-US" sz="2400" b="1" spc="200" dirty="0"/>
                  <a:t> </a:t>
                </a:r>
                <a14:m>
                  <m:oMath xmlns:m="http://schemas.openxmlformats.org/officeDocument/2006/math">
                    <m:acc>
                      <m:accPr>
                        <m:chr m:val="⃗"/>
                        <m:ctrlPr>
                          <a:rPr lang="en-US" sz="2400" b="1" i="1" spc="200" dirty="0">
                            <a:latin typeface="Cambria Math" panose="02040503050406030204" pitchFamily="18" charset="0"/>
                          </a:rPr>
                        </m:ctrlPr>
                      </m:accPr>
                      <m:e>
                        <m:r>
                          <a:rPr lang="en-US" sz="2400" b="1" i="0" spc="200" dirty="0" smtClean="0">
                            <a:latin typeface="Cambria Math" panose="02040503050406030204" pitchFamily="18" charset="0"/>
                          </a:rPr>
                          <m:t>𝐄</m:t>
                        </m:r>
                      </m:e>
                    </m:acc>
                    <m:r>
                      <a:rPr lang="en-US" sz="2400" b="1" i="0" spc="200" dirty="0">
                        <a:latin typeface="Cambria Math" panose="02040503050406030204" pitchFamily="18" charset="0"/>
                      </a:rPr>
                      <m:t> </m:t>
                    </m:r>
                  </m:oMath>
                </a14:m>
                <a:r>
                  <a:rPr lang="el-GR" sz="2400" spc="200" dirty="0"/>
                  <a:t>+</a:t>
                </a:r>
                <a14:m>
                  <m:oMath xmlns:m="http://schemas.openxmlformats.org/officeDocument/2006/math">
                    <m:acc>
                      <m:accPr>
                        <m:chr m:val="⃗"/>
                        <m:ctrlPr>
                          <a:rPr lang="en-US" sz="2400" b="1" i="1" spc="200" dirty="0" smtClean="0">
                            <a:latin typeface="Cambria Math" panose="02040503050406030204" pitchFamily="18" charset="0"/>
                          </a:rPr>
                        </m:ctrlPr>
                      </m:accPr>
                      <m:e>
                        <m:r>
                          <a:rPr lang="en-US" sz="2400" b="1" i="0" spc="200" dirty="0" smtClean="0">
                            <a:latin typeface="Cambria Math" panose="02040503050406030204" pitchFamily="18" charset="0"/>
                          </a:rPr>
                          <m:t>𝐏</m:t>
                        </m:r>
                      </m:e>
                    </m:acc>
                  </m:oMath>
                </a14:m>
                <a:endParaRPr lang="el-GR" sz="2400" b="1" spc="200" dirty="0"/>
              </a:p>
            </p:txBody>
          </p:sp>
        </mc:Choice>
        <mc:Fallback xmlns="">
          <p:sp>
            <p:nvSpPr>
              <p:cNvPr id="13" name="TextBox 12"/>
              <p:cNvSpPr txBox="1">
                <a:spLocks noRot="1" noChangeAspect="1" noMove="1" noResize="1" noEditPoints="1" noAdjustHandles="1" noChangeArrowheads="1" noChangeShapeType="1" noTextEdit="1"/>
              </p:cNvSpPr>
              <p:nvPr/>
            </p:nvSpPr>
            <p:spPr>
              <a:xfrm>
                <a:off x="7573899" y="4164058"/>
                <a:ext cx="3343275" cy="506421"/>
              </a:xfrm>
              <a:prstGeom prst="rect">
                <a:avLst/>
              </a:prstGeom>
              <a:blipFill>
                <a:blip r:embed="rId2"/>
                <a:stretch>
                  <a:fillRect t="-1205" b="-26506"/>
                </a:stretch>
              </a:blipFill>
            </p:spPr>
            <p:txBody>
              <a:bodyPr/>
              <a:lstStyle/>
              <a:p>
                <a:r>
                  <a:rPr lang="el-GR">
                    <a:noFill/>
                  </a:rPr>
                  <a:t> </a:t>
                </a:r>
              </a:p>
            </p:txBody>
          </p:sp>
        </mc:Fallback>
      </mc:AlternateContent>
      <mc:AlternateContent xmlns:mc="http://schemas.openxmlformats.org/markup-compatibility/2006" xmlns:a14="http://schemas.microsoft.com/office/drawing/2010/main">
        <mc:Choice Requires="a14">
          <p:sp>
            <p:nvSpPr>
              <p:cNvPr id="14" name="TextBox 13"/>
              <p:cNvSpPr txBox="1"/>
              <p:nvPr/>
            </p:nvSpPr>
            <p:spPr>
              <a:xfrm>
                <a:off x="7573899" y="4997235"/>
                <a:ext cx="3343275" cy="506421"/>
              </a:xfrm>
              <a:prstGeom prst="rect">
                <a:avLst/>
              </a:prstGeom>
              <a:noFill/>
            </p:spPr>
            <p:txBody>
              <a:bodyPr wrap="square" rtlCol="0">
                <a:spAutoFit/>
              </a:bodyPr>
              <a:lstStyle/>
              <a:p>
                <a14:m>
                  <m:oMath xmlns:m="http://schemas.openxmlformats.org/officeDocument/2006/math">
                    <m:acc>
                      <m:accPr>
                        <m:chr m:val="⃗"/>
                        <m:ctrlPr>
                          <a:rPr lang="en-US" sz="2400" b="1" i="1" spc="200" dirty="0" smtClean="0">
                            <a:latin typeface="Cambria Math" panose="02040503050406030204" pitchFamily="18" charset="0"/>
                          </a:rPr>
                        </m:ctrlPr>
                      </m:accPr>
                      <m:e>
                        <m:r>
                          <a:rPr lang="en-US" sz="2400" b="1" i="0" spc="200" dirty="0" smtClean="0">
                            <a:latin typeface="Cambria Math" panose="02040503050406030204" pitchFamily="18" charset="0"/>
                          </a:rPr>
                          <m:t>𝐇</m:t>
                        </m:r>
                      </m:e>
                    </m:acc>
                    <m:r>
                      <a:rPr lang="en-US" sz="2400" b="1" i="1" spc="200" dirty="0">
                        <a:latin typeface="Cambria Math" panose="02040503050406030204" pitchFamily="18" charset="0"/>
                      </a:rPr>
                      <m:t> </m:t>
                    </m:r>
                  </m:oMath>
                </a14:m>
                <a:r>
                  <a:rPr lang="en-US" sz="2400" spc="200" dirty="0"/>
                  <a:t>=</a:t>
                </a:r>
                <a:r>
                  <a:rPr lang="el-GR" sz="2400" spc="200" dirty="0"/>
                  <a:t>μ</a:t>
                </a:r>
                <a:r>
                  <a:rPr lang="el-GR" sz="2400" spc="200" baseline="-25000" dirty="0"/>
                  <a:t>ο</a:t>
                </a:r>
                <a:r>
                  <a:rPr lang="el-GR" sz="2400" spc="200" baseline="30000" dirty="0"/>
                  <a:t>-1</a:t>
                </a:r>
                <a:r>
                  <a:rPr lang="en-US" sz="2400" b="1" spc="200" dirty="0"/>
                  <a:t> </a:t>
                </a:r>
                <a14:m>
                  <m:oMath xmlns:m="http://schemas.openxmlformats.org/officeDocument/2006/math">
                    <m:acc>
                      <m:accPr>
                        <m:chr m:val="⃗"/>
                        <m:ctrlPr>
                          <a:rPr lang="en-US" sz="2400" b="1" i="1" spc="200" dirty="0">
                            <a:latin typeface="Cambria Math" panose="02040503050406030204" pitchFamily="18" charset="0"/>
                          </a:rPr>
                        </m:ctrlPr>
                      </m:accPr>
                      <m:e>
                        <m:r>
                          <a:rPr lang="en-US" sz="2400" b="1" i="0" spc="200" dirty="0" smtClean="0">
                            <a:latin typeface="Cambria Math" panose="02040503050406030204" pitchFamily="18" charset="0"/>
                          </a:rPr>
                          <m:t>𝐁</m:t>
                        </m:r>
                      </m:e>
                    </m:acc>
                    <m:r>
                      <a:rPr lang="en-US" sz="2400" b="1" i="1" spc="200" dirty="0">
                        <a:latin typeface="Cambria Math" panose="02040503050406030204" pitchFamily="18" charset="0"/>
                      </a:rPr>
                      <m:t> </m:t>
                    </m:r>
                  </m:oMath>
                </a14:m>
                <a:r>
                  <a:rPr lang="el-GR" sz="2400" spc="200" dirty="0"/>
                  <a:t>-</a:t>
                </a:r>
                <a:r>
                  <a:rPr lang="en-US" sz="2400" b="1" spc="200" dirty="0"/>
                  <a:t> </a:t>
                </a:r>
                <a14:m>
                  <m:oMath xmlns:m="http://schemas.openxmlformats.org/officeDocument/2006/math">
                    <m:acc>
                      <m:accPr>
                        <m:chr m:val="⃗"/>
                        <m:ctrlPr>
                          <a:rPr lang="en-US" sz="2400" b="1" i="1" spc="200" dirty="0">
                            <a:latin typeface="Cambria Math" panose="02040503050406030204" pitchFamily="18" charset="0"/>
                          </a:rPr>
                        </m:ctrlPr>
                      </m:accPr>
                      <m:e>
                        <m:r>
                          <a:rPr lang="en-US" sz="2400" b="1" i="0" spc="200" dirty="0" smtClean="0">
                            <a:latin typeface="Cambria Math" panose="02040503050406030204" pitchFamily="18" charset="0"/>
                          </a:rPr>
                          <m:t>𝐌</m:t>
                        </m:r>
                      </m:e>
                    </m:acc>
                    <m:r>
                      <a:rPr lang="en-US" sz="2400" b="1" i="1" spc="200" dirty="0">
                        <a:latin typeface="Cambria Math" panose="02040503050406030204" pitchFamily="18" charset="0"/>
                      </a:rPr>
                      <m:t> </m:t>
                    </m:r>
                  </m:oMath>
                </a14:m>
                <a:endParaRPr lang="el-GR" sz="2400" b="1" spc="200" dirty="0"/>
              </a:p>
            </p:txBody>
          </p:sp>
        </mc:Choice>
        <mc:Fallback xmlns="">
          <p:sp>
            <p:nvSpPr>
              <p:cNvPr id="14" name="TextBox 13"/>
              <p:cNvSpPr txBox="1">
                <a:spLocks noRot="1" noChangeAspect="1" noMove="1" noResize="1" noEditPoints="1" noAdjustHandles="1" noChangeArrowheads="1" noChangeShapeType="1" noTextEdit="1"/>
              </p:cNvSpPr>
              <p:nvPr/>
            </p:nvSpPr>
            <p:spPr>
              <a:xfrm>
                <a:off x="7573899" y="4997235"/>
                <a:ext cx="3343275" cy="506421"/>
              </a:xfrm>
              <a:prstGeom prst="rect">
                <a:avLst/>
              </a:prstGeom>
              <a:blipFill>
                <a:blip r:embed="rId3"/>
                <a:stretch>
                  <a:fillRect t="-1205" b="-26506"/>
                </a:stretch>
              </a:blipFill>
            </p:spPr>
            <p:txBody>
              <a:bodyPr/>
              <a:lstStyle/>
              <a:p>
                <a:r>
                  <a:rPr lang="el-GR">
                    <a:noFill/>
                  </a:rPr>
                  <a:t> </a:t>
                </a:r>
              </a:p>
            </p:txBody>
          </p:sp>
        </mc:Fallback>
      </mc:AlternateContent>
    </p:spTree>
    <p:extLst>
      <p:ext uri="{BB962C8B-B14F-4D97-AF65-F5344CB8AC3E}">
        <p14:creationId xmlns:p14="http://schemas.microsoft.com/office/powerpoint/2010/main" val="195417410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808C1F59-4331-8283-376D-A3E859607728}"/>
              </a:ext>
            </a:extLst>
          </p:cNvPr>
          <p:cNvSpPr txBox="1"/>
          <p:nvPr/>
        </p:nvSpPr>
        <p:spPr>
          <a:xfrm>
            <a:off x="991603" y="4549066"/>
            <a:ext cx="10208794" cy="1107996"/>
          </a:xfrm>
          <a:prstGeom prst="rect">
            <a:avLst/>
          </a:prstGeom>
          <a:noFill/>
        </p:spPr>
        <p:txBody>
          <a:bodyPr wrap="square">
            <a:spAutoFit/>
          </a:bodyPr>
          <a:lstStyle/>
          <a:p>
            <a:pPr algn="just"/>
            <a:r>
              <a:rPr lang="el-GR" sz="2200" dirty="0" err="1"/>
              <a:t>σπιν</a:t>
            </a:r>
            <a:r>
              <a:rPr lang="el-GR" sz="2200" dirty="0"/>
              <a:t> των ηλεκτρονίων ή των πυρήνων. Όταν ένα μαγνητικό υλικό τοποθετηθεί μέσα σε ένα μαγνητικό πεδίο τα άτομά του ευθυγραμμίζουν τις μαγνητικές ροές τους με βάση το εξωτερικό μαγνητικό πεδίο.</a:t>
            </a:r>
          </a:p>
        </p:txBody>
      </p:sp>
      <p:sp>
        <p:nvSpPr>
          <p:cNvPr id="6" name="Ορθογώνιο 5">
            <a:extLst>
              <a:ext uri="{FF2B5EF4-FFF2-40B4-BE49-F238E27FC236}">
                <a16:creationId xmlns:a16="http://schemas.microsoft.com/office/drawing/2014/main" id="{84C02F7A-2FFE-878A-FC5F-A781FADD2BF5}"/>
              </a:ext>
            </a:extLst>
          </p:cNvPr>
          <p:cNvSpPr/>
          <p:nvPr/>
        </p:nvSpPr>
        <p:spPr>
          <a:xfrm>
            <a:off x="1896624" y="0"/>
            <a:ext cx="8398752" cy="961674"/>
          </a:xfrm>
          <a:prstGeom prst="rect">
            <a:avLst/>
          </a:prstGeom>
        </p:spPr>
        <p:txBody>
          <a:bodyPr wrap="square">
            <a:spAutoFit/>
          </a:bodyPr>
          <a:lstStyle/>
          <a:p>
            <a:pPr algn="ctr">
              <a:lnSpc>
                <a:spcPct val="150000"/>
              </a:lnSpc>
            </a:pPr>
            <a:r>
              <a:rPr lang="el-GR" sz="4200" u="sng" dirty="0" err="1">
                <a:solidFill>
                  <a:schemeClr val="accent4">
                    <a:lumMod val="40000"/>
                    <a:lumOff val="60000"/>
                  </a:schemeClr>
                </a:solidFill>
              </a:rPr>
              <a:t>Μαγνήτιση</a:t>
            </a:r>
            <a:r>
              <a:rPr lang="el-GR" sz="4200" u="sng" dirty="0">
                <a:solidFill>
                  <a:schemeClr val="accent4">
                    <a:lumMod val="40000"/>
                    <a:lumOff val="60000"/>
                  </a:schemeClr>
                </a:solidFill>
              </a:rPr>
              <a:t> υλικού</a:t>
            </a:r>
            <a:endParaRPr lang="en-US" sz="4200" u="sng" dirty="0">
              <a:solidFill>
                <a:schemeClr val="accent4">
                  <a:lumMod val="40000"/>
                  <a:lumOff val="60000"/>
                </a:schemeClr>
              </a:solidFill>
            </a:endParaRPr>
          </a:p>
        </p:txBody>
      </p:sp>
      <p:pic>
        <p:nvPicPr>
          <p:cNvPr id="7" name="Εικόνα 6">
            <a:extLst>
              <a:ext uri="{FF2B5EF4-FFF2-40B4-BE49-F238E27FC236}">
                <a16:creationId xmlns:a16="http://schemas.microsoft.com/office/drawing/2014/main" id="{DE7DC21B-1CE5-C79F-C503-C5BBE864ED9D}"/>
              </a:ext>
            </a:extLst>
          </p:cNvPr>
          <p:cNvPicPr>
            <a:picLocks noChangeAspect="1"/>
          </p:cNvPicPr>
          <p:nvPr/>
        </p:nvPicPr>
        <p:blipFill>
          <a:blip r:embed="rId2"/>
          <a:stretch>
            <a:fillRect/>
          </a:stretch>
        </p:blipFill>
        <p:spPr>
          <a:xfrm>
            <a:off x="991603" y="1285286"/>
            <a:ext cx="5860301" cy="3139447"/>
          </a:xfrm>
          <a:prstGeom prst="rect">
            <a:avLst/>
          </a:prstGeom>
          <a:effectLst>
            <a:softEdge rad="31750"/>
          </a:effectLst>
        </p:spPr>
      </p:pic>
      <p:sp>
        <p:nvSpPr>
          <p:cNvPr id="9" name="TextBox 8">
            <a:extLst>
              <a:ext uri="{FF2B5EF4-FFF2-40B4-BE49-F238E27FC236}">
                <a16:creationId xmlns:a16="http://schemas.microsoft.com/office/drawing/2014/main" id="{600E93C2-75B3-69BD-18DE-F6C74AA41C1F}"/>
              </a:ext>
            </a:extLst>
          </p:cNvPr>
          <p:cNvSpPr txBox="1"/>
          <p:nvPr/>
        </p:nvSpPr>
        <p:spPr>
          <a:xfrm>
            <a:off x="6994157" y="1160352"/>
            <a:ext cx="4206240" cy="3477875"/>
          </a:xfrm>
          <a:prstGeom prst="rect">
            <a:avLst/>
          </a:prstGeom>
          <a:noFill/>
        </p:spPr>
        <p:txBody>
          <a:bodyPr wrap="square">
            <a:spAutoFit/>
          </a:bodyPr>
          <a:lstStyle/>
          <a:p>
            <a:pPr algn="just"/>
            <a:r>
              <a:rPr lang="el-GR" sz="2200" dirty="0"/>
              <a:t>Η </a:t>
            </a:r>
            <a:r>
              <a:rPr lang="el-GR" sz="2200" dirty="0" err="1"/>
              <a:t>μαγνήτιση</a:t>
            </a:r>
            <a:r>
              <a:rPr lang="el-GR" sz="2200" dirty="0"/>
              <a:t>, που ονομάζεται επίσης μαγνητική πόλωση, είναι ένα διανυσματικό μέγεθος που μετρά την πυκνότητα της μόνιμης ή επαγόμενης διπολικής ροπής σε ένα δεδομένο μαγνητικό υλικό. Όπως γνωρίζουμε, η </a:t>
            </a:r>
            <a:r>
              <a:rPr lang="el-GR" sz="2200" dirty="0" err="1"/>
              <a:t>μαγνήτιση</a:t>
            </a:r>
            <a:r>
              <a:rPr lang="el-GR" sz="2200" dirty="0"/>
              <a:t> προκύπτει από τη μαγνητική ροπή, η οποία προκύπτει από την κίνηση των  ηλεκτρονίων  στα  άτομα  ή το</a:t>
            </a:r>
          </a:p>
        </p:txBody>
      </p:sp>
    </p:spTree>
    <p:extLst>
      <p:ext uri="{BB962C8B-B14F-4D97-AF65-F5344CB8AC3E}">
        <p14:creationId xmlns:p14="http://schemas.microsoft.com/office/powerpoint/2010/main" val="25974041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B3691ED8-D1CE-9F33-F6B8-993C62E374F8}"/>
                  </a:ext>
                </a:extLst>
              </p:cNvPr>
              <p:cNvSpPr txBox="1"/>
              <p:nvPr/>
            </p:nvSpPr>
            <p:spPr>
              <a:xfrm>
                <a:off x="426720" y="1342750"/>
                <a:ext cx="5168900" cy="4196149"/>
              </a:xfrm>
              <a:prstGeom prst="rect">
                <a:avLst/>
              </a:prstGeom>
              <a:noFill/>
            </p:spPr>
            <p:txBody>
              <a:bodyPr wrap="square">
                <a:spAutoFit/>
              </a:bodyPr>
              <a:lstStyle/>
              <a:p>
                <a:pPr algn="just"/>
                <a:r>
                  <a:rPr lang="el-GR" sz="2200" dirty="0"/>
                  <a:t>Η </a:t>
                </a:r>
                <a:r>
                  <a:rPr lang="el-GR" sz="2200" b="1" dirty="0"/>
                  <a:t>πόλωση </a:t>
                </a:r>
                <a14:m>
                  <m:oMath xmlns:m="http://schemas.openxmlformats.org/officeDocument/2006/math">
                    <m:acc>
                      <m:accPr>
                        <m:chr m:val="⃗"/>
                        <m:ctrlPr>
                          <a:rPr lang="en-US" sz="2200" b="1" i="1" smtClean="0">
                            <a:latin typeface="Cambria Math" panose="02040503050406030204" pitchFamily="18" charset="0"/>
                          </a:rPr>
                        </m:ctrlPr>
                      </m:accPr>
                      <m:e>
                        <m:r>
                          <a:rPr lang="en-US" sz="2200" b="1" i="1" smtClean="0">
                            <a:latin typeface="Cambria Math" panose="02040503050406030204" pitchFamily="18" charset="0"/>
                          </a:rPr>
                          <m:t>𝑷</m:t>
                        </m:r>
                      </m:e>
                    </m:acc>
                  </m:oMath>
                </a14:m>
                <a:r>
                  <a:rPr lang="en-US" sz="2200" dirty="0"/>
                  <a:t> </a:t>
                </a:r>
                <a:r>
                  <a:rPr lang="el-GR" sz="2200" dirty="0"/>
                  <a:t>είναι το διανυσματικό πεδίο που εκφράζει την πυκνότητα μόνιμων ή επαγόμενων ηλεκτρικών διπολικών ροπών σε ένα διηλεκτρικό υλικό. Όταν ένα διηλεκτρικό τοποθετείται σε ένα εξωτερικό ηλεκτρικό πεδίο, τα μόριά του αποκτούν ηλεκτρική διπολική ροπή και το διηλεκτρικό λέγεται ότι είναι πολωμένο. Η ηλεκτρική διπολική ροπή που προκαλείται ανά μονάδα όγκου του διηλεκτρικού υλικού ονομάζεται ηλεκτρική πόλωση του διηλεκτρικού</a:t>
                </a:r>
              </a:p>
            </p:txBody>
          </p:sp>
        </mc:Choice>
        <mc:Fallback xmlns="">
          <p:sp>
            <p:nvSpPr>
              <p:cNvPr id="4" name="TextBox 3">
                <a:extLst>
                  <a:ext uri="{FF2B5EF4-FFF2-40B4-BE49-F238E27FC236}">
                    <a16:creationId xmlns:a16="http://schemas.microsoft.com/office/drawing/2014/main" id="{B3691ED8-D1CE-9F33-F6B8-993C62E374F8}"/>
                  </a:ext>
                </a:extLst>
              </p:cNvPr>
              <p:cNvSpPr txBox="1">
                <a:spLocks noRot="1" noChangeAspect="1" noMove="1" noResize="1" noEditPoints="1" noAdjustHandles="1" noChangeArrowheads="1" noChangeShapeType="1" noTextEdit="1"/>
              </p:cNvSpPr>
              <p:nvPr/>
            </p:nvSpPr>
            <p:spPr>
              <a:xfrm>
                <a:off x="426720" y="1342750"/>
                <a:ext cx="5168900" cy="4196149"/>
              </a:xfrm>
              <a:prstGeom prst="rect">
                <a:avLst/>
              </a:prstGeom>
              <a:blipFill>
                <a:blip r:embed="rId2"/>
                <a:stretch>
                  <a:fillRect l="-1533" r="-1533" b="-2032"/>
                </a:stretch>
              </a:blipFill>
            </p:spPr>
            <p:txBody>
              <a:bodyPr/>
              <a:lstStyle/>
              <a:p>
                <a:r>
                  <a:rPr lang="el-GR">
                    <a:noFill/>
                  </a:rPr>
                  <a:t> </a:t>
                </a:r>
              </a:p>
            </p:txBody>
          </p:sp>
        </mc:Fallback>
      </mc:AlternateContent>
      <p:pic>
        <p:nvPicPr>
          <p:cNvPr id="5" name="Εικόνα 4">
            <a:extLst>
              <a:ext uri="{FF2B5EF4-FFF2-40B4-BE49-F238E27FC236}">
                <a16:creationId xmlns:a16="http://schemas.microsoft.com/office/drawing/2014/main" id="{BB96563F-9FE0-504A-7058-90B434E656BE}"/>
              </a:ext>
            </a:extLst>
          </p:cNvPr>
          <p:cNvPicPr>
            <a:picLocks noChangeAspect="1"/>
          </p:cNvPicPr>
          <p:nvPr/>
        </p:nvPicPr>
        <p:blipFill>
          <a:blip r:embed="rId3"/>
          <a:stretch>
            <a:fillRect/>
          </a:stretch>
        </p:blipFill>
        <p:spPr>
          <a:xfrm>
            <a:off x="5730240" y="1466311"/>
            <a:ext cx="5840480" cy="4071682"/>
          </a:xfrm>
          <a:prstGeom prst="rect">
            <a:avLst/>
          </a:prstGeom>
          <a:effectLst>
            <a:softEdge rad="31750"/>
          </a:effectLst>
        </p:spPr>
      </p:pic>
      <p:sp>
        <p:nvSpPr>
          <p:cNvPr id="6" name="Ορθογώνιο 5">
            <a:extLst>
              <a:ext uri="{FF2B5EF4-FFF2-40B4-BE49-F238E27FC236}">
                <a16:creationId xmlns:a16="http://schemas.microsoft.com/office/drawing/2014/main" id="{2410CBDF-69E9-DD89-9285-D0539E1DA518}"/>
              </a:ext>
            </a:extLst>
          </p:cNvPr>
          <p:cNvSpPr/>
          <p:nvPr/>
        </p:nvSpPr>
        <p:spPr>
          <a:xfrm>
            <a:off x="1896624" y="0"/>
            <a:ext cx="8398752" cy="961674"/>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Πόλωση υλικού</a:t>
            </a:r>
            <a:endParaRPr lang="en-US" sz="4200" u="sng" dirty="0">
              <a:solidFill>
                <a:schemeClr val="accent4">
                  <a:lumMod val="40000"/>
                  <a:lumOff val="60000"/>
                </a:schemeClr>
              </a:solidFill>
            </a:endParaRPr>
          </a:p>
        </p:txBody>
      </p:sp>
    </p:spTree>
    <p:extLst>
      <p:ext uri="{BB962C8B-B14F-4D97-AF65-F5344CB8AC3E}">
        <p14:creationId xmlns:p14="http://schemas.microsoft.com/office/powerpoint/2010/main" val="42502153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8200" y="959727"/>
            <a:ext cx="10515600" cy="558240"/>
          </a:xfrm>
        </p:spPr>
        <p:txBody>
          <a:bodyPr>
            <a:normAutofit/>
          </a:bodyPr>
          <a:lstStyle/>
          <a:p>
            <a:pPr algn="ctr"/>
            <a:r>
              <a:rPr lang="el-GR" sz="2800" dirty="0">
                <a:latin typeface="Calibri" panose="020F0502020204030204" pitchFamily="34" charset="0"/>
                <a:cs typeface="Calibri" panose="020F0502020204030204" pitchFamily="34" charset="0"/>
              </a:rPr>
              <a:t>Εξισώσεις </a:t>
            </a:r>
            <a:r>
              <a:rPr lang="en-US" sz="2800" dirty="0">
                <a:latin typeface="Calibri" panose="020F0502020204030204" pitchFamily="34" charset="0"/>
                <a:cs typeface="Calibri" panose="020F0502020204030204" pitchFamily="34" charset="0"/>
              </a:rPr>
              <a:t>Maxwell</a:t>
            </a:r>
            <a:r>
              <a:rPr lang="el-GR" sz="2800" dirty="0">
                <a:latin typeface="Calibri" panose="020F0502020204030204" pitchFamily="34" charset="0"/>
                <a:cs typeface="Calibri" panose="020F0502020204030204" pitchFamily="34" charset="0"/>
              </a:rPr>
              <a:t> στο κενό (</a:t>
            </a:r>
            <a:r>
              <a:rPr lang="en-US" sz="2800" dirty="0">
                <a:latin typeface="Calibri" panose="020F0502020204030204" pitchFamily="34" charset="0"/>
                <a:cs typeface="Calibri" panose="020F0502020204030204" pitchFamily="34" charset="0"/>
              </a:rPr>
              <a:t>free space)</a:t>
            </a:r>
            <a:endParaRPr lang="en-US" sz="2600" b="1" dirty="0">
              <a:latin typeface="Calibri" panose="020F0502020204030204" pitchFamily="34" charset="0"/>
              <a:cs typeface="Calibri" panose="020F0502020204030204" pitchFamily="34" charset="0"/>
            </a:endParaRPr>
          </a:p>
        </p:txBody>
      </p:sp>
      <p:pic>
        <p:nvPicPr>
          <p:cNvPr id="11" name="Picture 11"/>
          <p:cNvPicPr>
            <a:picLocks noChangeAspect="1"/>
          </p:cNvPicPr>
          <p:nvPr/>
        </p:nvPicPr>
        <p:blipFill rotWithShape="1">
          <a:blip r:embed="rId2"/>
          <a:srcRect l="20635" t="65144" r="63848" b="23651"/>
          <a:stretch/>
        </p:blipFill>
        <p:spPr>
          <a:xfrm>
            <a:off x="4677174" y="5517327"/>
            <a:ext cx="2837651" cy="1152611"/>
          </a:xfrm>
          <a:prstGeom prst="rect">
            <a:avLst/>
          </a:prstGeom>
          <a:ln>
            <a:solidFill>
              <a:srgbClr val="FF0000"/>
            </a:solidFill>
          </a:ln>
        </p:spPr>
      </p:pic>
      <p:sp>
        <p:nvSpPr>
          <p:cNvPr id="12" name="Ορθογώνιο 11"/>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Ηλεκτρομαγνητικά κύματα</a:t>
            </a:r>
            <a:endParaRPr lang="en-US" sz="4200" u="sng" dirty="0">
              <a:solidFill>
                <a:schemeClr val="accent4">
                  <a:lumMod val="40000"/>
                  <a:lumOff val="60000"/>
                </a:schemeClr>
              </a:solidFill>
            </a:endParaRPr>
          </a:p>
        </p:txBody>
      </p:sp>
      <p:pic>
        <p:nvPicPr>
          <p:cNvPr id="14" name="Εικόνα 13"/>
          <p:cNvPicPr>
            <a:picLocks noChangeAspect="1"/>
          </p:cNvPicPr>
          <p:nvPr/>
        </p:nvPicPr>
        <p:blipFill rotWithShape="1">
          <a:blip r:embed="rId3"/>
          <a:srcRect l="16250" t="37408" r="13473" b="21358"/>
          <a:stretch/>
        </p:blipFill>
        <p:spPr>
          <a:xfrm>
            <a:off x="444500" y="1563781"/>
            <a:ext cx="11303000" cy="3837275"/>
          </a:xfrm>
          <a:prstGeom prst="rect">
            <a:avLst/>
          </a:prstGeom>
          <a:effectLst>
            <a:softEdge rad="63500"/>
          </a:effectLst>
        </p:spPr>
      </p:pic>
    </p:spTree>
    <p:extLst>
      <p:ext uri="{BB962C8B-B14F-4D97-AF65-F5344CB8AC3E}">
        <p14:creationId xmlns:p14="http://schemas.microsoft.com/office/powerpoint/2010/main" val="415218652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8200" y="1070826"/>
            <a:ext cx="10515600" cy="558240"/>
          </a:xfrm>
        </p:spPr>
        <p:txBody>
          <a:bodyPr>
            <a:normAutofit/>
          </a:bodyPr>
          <a:lstStyle/>
          <a:p>
            <a:pPr algn="ctr"/>
            <a:r>
              <a:rPr lang="el-GR" sz="2800" dirty="0" err="1">
                <a:latin typeface="Calibri" panose="020F0502020204030204" pitchFamily="34" charset="0"/>
                <a:cs typeface="Calibri" panose="020F0502020204030204" pitchFamily="34" charset="0"/>
              </a:rPr>
              <a:t>Εξισωσεις</a:t>
            </a:r>
            <a:r>
              <a:rPr lang="el-GR" sz="2800" dirty="0">
                <a:latin typeface="Calibri" panose="020F0502020204030204" pitchFamily="34" charset="0"/>
                <a:cs typeface="Calibri" panose="020F0502020204030204" pitchFamily="34" charset="0"/>
              </a:rPr>
              <a:t> </a:t>
            </a:r>
            <a:r>
              <a:rPr lang="en-US" sz="2800" dirty="0">
                <a:latin typeface="Calibri" panose="020F0502020204030204" pitchFamily="34" charset="0"/>
                <a:cs typeface="Calibri" panose="020F0502020204030204" pitchFamily="34" charset="0"/>
              </a:rPr>
              <a:t>Maxwell</a:t>
            </a:r>
            <a:r>
              <a:rPr lang="el-GR" sz="2800" dirty="0">
                <a:latin typeface="Calibri" panose="020F0502020204030204" pitchFamily="34" charset="0"/>
                <a:cs typeface="Calibri" panose="020F0502020204030204" pitchFamily="34" charset="0"/>
              </a:rPr>
              <a:t> στην </a:t>
            </a:r>
            <a:r>
              <a:rPr lang="el-GR" sz="2800" dirty="0" err="1">
                <a:latin typeface="Calibri" panose="020F0502020204030204" pitchFamily="34" charset="0"/>
                <a:cs typeface="Calibri" panose="020F0502020204030204" pitchFamily="34" charset="0"/>
              </a:rPr>
              <a:t>υλη</a:t>
            </a:r>
            <a:endParaRPr lang="en-US" sz="2600" b="1" dirty="0">
              <a:latin typeface="Calibri" panose="020F0502020204030204" pitchFamily="34" charset="0"/>
              <a:cs typeface="Calibri" panose="020F0502020204030204" pitchFamily="34" charset="0"/>
            </a:endParaRPr>
          </a:p>
        </p:txBody>
      </p:sp>
      <p:sp>
        <p:nvSpPr>
          <p:cNvPr id="12" name="Ορθογώνιο 11"/>
          <p:cNvSpPr/>
          <p:nvPr/>
        </p:nvSpPr>
        <p:spPr>
          <a:xfrm>
            <a:off x="1896624" y="0"/>
            <a:ext cx="8398752"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Ηλεκτρομαγνητικά κύματα</a:t>
            </a:r>
            <a:endParaRPr lang="en-US" sz="4200" u="sng" dirty="0">
              <a:solidFill>
                <a:schemeClr val="accent4">
                  <a:lumMod val="40000"/>
                  <a:lumOff val="60000"/>
                </a:schemeClr>
              </a:solidFill>
            </a:endParaRPr>
          </a:p>
        </p:txBody>
      </p:sp>
      <p:pic>
        <p:nvPicPr>
          <p:cNvPr id="7" name="Εικόνα 6">
            <a:extLst>
              <a:ext uri="{FF2B5EF4-FFF2-40B4-BE49-F238E27FC236}">
                <a16:creationId xmlns:a16="http://schemas.microsoft.com/office/drawing/2014/main" id="{B370E64C-4886-0EAF-CE78-7369A9ABA42D}"/>
              </a:ext>
            </a:extLst>
          </p:cNvPr>
          <p:cNvPicPr>
            <a:picLocks noChangeAspect="1"/>
          </p:cNvPicPr>
          <p:nvPr/>
        </p:nvPicPr>
        <p:blipFill>
          <a:blip r:embed="rId2"/>
          <a:stretch>
            <a:fillRect/>
          </a:stretch>
        </p:blipFill>
        <p:spPr>
          <a:xfrm>
            <a:off x="1739193" y="1760981"/>
            <a:ext cx="8713613" cy="4698123"/>
          </a:xfrm>
          <a:prstGeom prst="rect">
            <a:avLst/>
          </a:prstGeom>
          <a:effectLst>
            <a:softEdge rad="63500"/>
          </a:effectLst>
        </p:spPr>
      </p:pic>
    </p:spTree>
    <p:extLst>
      <p:ext uri="{BB962C8B-B14F-4D97-AF65-F5344CB8AC3E}">
        <p14:creationId xmlns:p14="http://schemas.microsoft.com/office/powerpoint/2010/main" val="39953650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625051D5-D26E-DE1C-9315-3CDA5747F0FE}"/>
              </a:ext>
            </a:extLst>
          </p:cNvPr>
          <p:cNvSpPr/>
          <p:nvPr/>
        </p:nvSpPr>
        <p:spPr>
          <a:xfrm>
            <a:off x="1143990" y="24454"/>
            <a:ext cx="9904020"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Τρόποι μετάδοσης στην οπτική ίνα - 1 </a:t>
            </a:r>
            <a:endParaRPr lang="en-US" sz="4200" u="sng" dirty="0">
              <a:solidFill>
                <a:schemeClr val="accent4">
                  <a:lumMod val="40000"/>
                  <a:lumOff val="60000"/>
                </a:schemeClr>
              </a:solidFill>
            </a:endParaRPr>
          </a:p>
        </p:txBody>
      </p:sp>
      <p:graphicFrame>
        <p:nvGraphicFramePr>
          <p:cNvPr id="17" name="Αντικείμενο 16">
            <a:extLst>
              <a:ext uri="{FF2B5EF4-FFF2-40B4-BE49-F238E27FC236}">
                <a16:creationId xmlns:a16="http://schemas.microsoft.com/office/drawing/2014/main" id="{2F8EFB1B-2FF3-6105-8EC6-BE3D5A504BA0}"/>
              </a:ext>
            </a:extLst>
          </p:cNvPr>
          <p:cNvGraphicFramePr>
            <a:graphicFrameLocks noChangeAspect="1"/>
          </p:cNvGraphicFramePr>
          <p:nvPr>
            <p:extLst>
              <p:ext uri="{D42A27DB-BD31-4B8C-83A1-F6EECF244321}">
                <p14:modId xmlns:p14="http://schemas.microsoft.com/office/powerpoint/2010/main" val="2599423729"/>
              </p:ext>
            </p:extLst>
          </p:nvPr>
        </p:nvGraphicFramePr>
        <p:xfrm>
          <a:off x="1253499" y="2182813"/>
          <a:ext cx="3816350" cy="1246187"/>
        </p:xfrm>
        <a:graphic>
          <a:graphicData uri="http://schemas.openxmlformats.org/presentationml/2006/ole">
            <mc:AlternateContent xmlns:mc="http://schemas.openxmlformats.org/markup-compatibility/2006">
              <mc:Choice xmlns:v="urn:schemas-microsoft-com:vml" Requires="v">
                <p:oleObj name="Equation" r:id="rId2" imgW="1282680" imgH="419040" progId="Equation.DSMT4">
                  <p:embed/>
                </p:oleObj>
              </mc:Choice>
              <mc:Fallback>
                <p:oleObj name="Equation" r:id="rId2" imgW="1282680" imgH="419040" progId="Equation.DSMT4">
                  <p:embed/>
                  <p:pic>
                    <p:nvPicPr>
                      <p:cNvPr id="17" name="Αντικείμενο 16">
                        <a:extLst>
                          <a:ext uri="{FF2B5EF4-FFF2-40B4-BE49-F238E27FC236}">
                            <a16:creationId xmlns:a16="http://schemas.microsoft.com/office/drawing/2014/main" id="{2F8EFB1B-2FF3-6105-8EC6-BE3D5A504BA0}"/>
                          </a:ext>
                        </a:extLst>
                      </p:cNvPr>
                      <p:cNvPicPr/>
                      <p:nvPr/>
                    </p:nvPicPr>
                    <p:blipFill>
                      <a:blip r:embed="rId3"/>
                      <a:stretch>
                        <a:fillRect/>
                      </a:stretch>
                    </p:blipFill>
                    <p:spPr>
                      <a:xfrm>
                        <a:off x="1253499" y="2182813"/>
                        <a:ext cx="3816350" cy="1246187"/>
                      </a:xfrm>
                      <a:prstGeom prst="rect">
                        <a:avLst/>
                      </a:prstGeom>
                      <a:solidFill>
                        <a:schemeClr val="tx1"/>
                      </a:solidFill>
                    </p:spPr>
                  </p:pic>
                </p:oleObj>
              </mc:Fallback>
            </mc:AlternateContent>
          </a:graphicData>
        </a:graphic>
      </p:graphicFrame>
      <p:sp>
        <p:nvSpPr>
          <p:cNvPr id="3" name="TextBox 2">
            <a:extLst>
              <a:ext uri="{FF2B5EF4-FFF2-40B4-BE49-F238E27FC236}">
                <a16:creationId xmlns:a16="http://schemas.microsoft.com/office/drawing/2014/main" id="{30D845E7-1012-E81B-3AEF-CCC3541EAE25}"/>
              </a:ext>
            </a:extLst>
          </p:cNvPr>
          <p:cNvSpPr txBox="1"/>
          <p:nvPr/>
        </p:nvSpPr>
        <p:spPr>
          <a:xfrm>
            <a:off x="1023094" y="1521784"/>
            <a:ext cx="9589098" cy="430887"/>
          </a:xfrm>
          <a:prstGeom prst="rect">
            <a:avLst/>
          </a:prstGeom>
          <a:noFill/>
        </p:spPr>
        <p:txBody>
          <a:bodyPr wrap="square">
            <a:spAutoFit/>
          </a:bodyPr>
          <a:lstStyle/>
          <a:p>
            <a:r>
              <a:rPr lang="el-GR" sz="2200" dirty="0">
                <a:latin typeface="Calibri" panose="020F0502020204030204" pitchFamily="34" charset="0"/>
                <a:cs typeface="Calibri" panose="020F0502020204030204" pitchFamily="34" charset="0"/>
              </a:rPr>
              <a:t>Κυματική εξίσωση</a:t>
            </a:r>
            <a:r>
              <a:rPr lang="en-US" sz="2200" dirty="0">
                <a:latin typeface="Calibri" panose="020F0502020204030204" pitchFamily="34" charset="0"/>
                <a:cs typeface="Calibri" panose="020F0502020204030204" pitchFamily="34" charset="0"/>
              </a:rPr>
              <a:t> </a:t>
            </a:r>
            <a:r>
              <a:rPr lang="el-GR" sz="2200" dirty="0">
                <a:latin typeface="Calibri" panose="020F0502020204030204" pitchFamily="34" charset="0"/>
                <a:cs typeface="Calibri" panose="020F0502020204030204" pitchFamily="34" charset="0"/>
              </a:rPr>
              <a:t>που προκύπτει από τις εξισώσεις </a:t>
            </a:r>
            <a:r>
              <a:rPr lang="en-US" sz="2200" dirty="0">
                <a:latin typeface="Calibri" panose="020F0502020204030204" pitchFamily="34" charset="0"/>
                <a:cs typeface="Calibri" panose="020F0502020204030204" pitchFamily="34" charset="0"/>
              </a:rPr>
              <a:t>Maxwell.</a:t>
            </a:r>
            <a:endParaRPr lang="el-GR" sz="2200" dirty="0"/>
          </a:p>
        </p:txBody>
      </p:sp>
      <p:graphicFrame>
        <p:nvGraphicFramePr>
          <p:cNvPr id="4" name="Αντικείμενο 3">
            <a:extLst>
              <a:ext uri="{FF2B5EF4-FFF2-40B4-BE49-F238E27FC236}">
                <a16:creationId xmlns:a16="http://schemas.microsoft.com/office/drawing/2014/main" id="{4282E47C-3894-03FF-5BC6-309E646CF4A8}"/>
              </a:ext>
            </a:extLst>
          </p:cNvPr>
          <p:cNvGraphicFramePr>
            <a:graphicFrameLocks noChangeAspect="1"/>
          </p:cNvGraphicFramePr>
          <p:nvPr>
            <p:extLst>
              <p:ext uri="{D42A27DB-BD31-4B8C-83A1-F6EECF244321}">
                <p14:modId xmlns:p14="http://schemas.microsoft.com/office/powerpoint/2010/main" val="2259079087"/>
              </p:ext>
            </p:extLst>
          </p:nvPr>
        </p:nvGraphicFramePr>
        <p:xfrm>
          <a:off x="1253499" y="3952750"/>
          <a:ext cx="3627437" cy="717550"/>
        </p:xfrm>
        <a:graphic>
          <a:graphicData uri="http://schemas.openxmlformats.org/presentationml/2006/ole">
            <mc:AlternateContent xmlns:mc="http://schemas.openxmlformats.org/markup-compatibility/2006">
              <mc:Choice xmlns:v="urn:schemas-microsoft-com:vml" Requires="v">
                <p:oleObj name="Equation" r:id="rId4" imgW="3627271" imgH="717866" progId="Equation.DSMT4">
                  <p:embed/>
                </p:oleObj>
              </mc:Choice>
              <mc:Fallback>
                <p:oleObj name="Equation" r:id="rId4" imgW="3627271" imgH="717866" progId="Equation.DSMT4">
                  <p:embed/>
                  <p:pic>
                    <p:nvPicPr>
                      <p:cNvPr id="0" name=""/>
                      <p:cNvPicPr/>
                      <p:nvPr/>
                    </p:nvPicPr>
                    <p:blipFill>
                      <a:blip r:embed="rId5"/>
                      <a:stretch>
                        <a:fillRect/>
                      </a:stretch>
                    </p:blipFill>
                    <p:spPr>
                      <a:xfrm>
                        <a:off x="1253499" y="3952750"/>
                        <a:ext cx="3627437" cy="717550"/>
                      </a:xfrm>
                      <a:prstGeom prst="rect">
                        <a:avLst/>
                      </a:prstGeom>
                    </p:spPr>
                  </p:pic>
                </p:oleObj>
              </mc:Fallback>
            </mc:AlternateContent>
          </a:graphicData>
        </a:graphic>
      </p:graphicFrame>
      <p:grpSp>
        <p:nvGrpSpPr>
          <p:cNvPr id="6" name="Ομάδα 5">
            <a:extLst>
              <a:ext uri="{FF2B5EF4-FFF2-40B4-BE49-F238E27FC236}">
                <a16:creationId xmlns:a16="http://schemas.microsoft.com/office/drawing/2014/main" id="{CBE7914B-D92A-1B53-B8E8-1E2E85F82C12}"/>
              </a:ext>
            </a:extLst>
          </p:cNvPr>
          <p:cNvGrpSpPr/>
          <p:nvPr/>
        </p:nvGrpSpPr>
        <p:grpSpPr>
          <a:xfrm>
            <a:off x="1143990" y="5172071"/>
            <a:ext cx="4685431" cy="852977"/>
            <a:chOff x="1082507" y="3899870"/>
            <a:chExt cx="4283617" cy="852977"/>
          </a:xfrm>
        </p:grpSpPr>
        <p:sp>
          <p:nvSpPr>
            <p:cNvPr id="7" name="TextBox 6">
              <a:extLst>
                <a:ext uri="{FF2B5EF4-FFF2-40B4-BE49-F238E27FC236}">
                  <a16:creationId xmlns:a16="http://schemas.microsoft.com/office/drawing/2014/main" id="{11B5EBEA-24C8-1CC3-FF34-0430A283BD2A}"/>
                </a:ext>
              </a:extLst>
            </p:cNvPr>
            <p:cNvSpPr txBox="1"/>
            <p:nvPr/>
          </p:nvSpPr>
          <p:spPr>
            <a:xfrm>
              <a:off x="1343305" y="3921850"/>
              <a:ext cx="4022819" cy="830997"/>
            </a:xfrm>
            <a:prstGeom prst="rect">
              <a:avLst/>
            </a:prstGeom>
            <a:noFill/>
          </p:spPr>
          <p:txBody>
            <a:bodyPr wrap="square">
              <a:spAutoFit/>
            </a:bodyPr>
            <a:lstStyle/>
            <a:p>
              <a:r>
                <a:rPr lang="el-GR" sz="2400" dirty="0">
                  <a:latin typeface="Calibri" panose="020F0502020204030204" pitchFamily="34" charset="0"/>
                  <a:cs typeface="Calibri" panose="020F0502020204030204" pitchFamily="34" charset="0"/>
                </a:rPr>
                <a:t>ο</a:t>
              </a:r>
              <a:r>
                <a:rPr lang="en-US" sz="2400" dirty="0">
                  <a:latin typeface="Calibri" panose="020F0502020204030204" pitchFamily="34" charset="0"/>
                  <a:cs typeface="Calibri" panose="020F0502020204030204" pitchFamily="34" charset="0"/>
                </a:rPr>
                <a:t> </a:t>
              </a:r>
              <a:r>
                <a:rPr lang="el-GR" sz="2400" dirty="0">
                  <a:latin typeface="Calibri" panose="020F0502020204030204" pitchFamily="34" charset="0"/>
                  <a:cs typeface="Calibri" panose="020F0502020204030204" pitchFamily="34" charset="0"/>
                </a:rPr>
                <a:t>μετασχηματισμός </a:t>
              </a:r>
              <a:r>
                <a:rPr lang="en-US" sz="2400" dirty="0">
                  <a:latin typeface="Calibri" panose="020F0502020204030204" pitchFamily="34" charset="0"/>
                  <a:cs typeface="Calibri" panose="020F0502020204030204" pitchFamily="34" charset="0"/>
                </a:rPr>
                <a:t>Fourier </a:t>
              </a:r>
              <a:r>
                <a:rPr lang="el-GR" sz="2400" dirty="0">
                  <a:latin typeface="Calibri" panose="020F0502020204030204" pitchFamily="34" charset="0"/>
                  <a:cs typeface="Calibri" panose="020F0502020204030204" pitchFamily="34" charset="0"/>
                </a:rPr>
                <a:t>της έντασης Ε του ηλεκτρικού πεδίου</a:t>
              </a:r>
            </a:p>
          </p:txBody>
        </p:sp>
        <p:graphicFrame>
          <p:nvGraphicFramePr>
            <p:cNvPr id="8" name="Αντικείμενο 7">
              <a:extLst>
                <a:ext uri="{FF2B5EF4-FFF2-40B4-BE49-F238E27FC236}">
                  <a16:creationId xmlns:a16="http://schemas.microsoft.com/office/drawing/2014/main" id="{B5316C3E-DA1D-5C58-A65F-273A9D5ACE59}"/>
                </a:ext>
              </a:extLst>
            </p:cNvPr>
            <p:cNvGraphicFramePr>
              <a:graphicFrameLocks noChangeAspect="1"/>
            </p:cNvGraphicFramePr>
            <p:nvPr>
              <p:extLst>
                <p:ext uri="{D42A27DB-BD31-4B8C-83A1-F6EECF244321}">
                  <p14:modId xmlns:p14="http://schemas.microsoft.com/office/powerpoint/2010/main" val="2326658258"/>
                </p:ext>
              </p:extLst>
            </p:nvPr>
          </p:nvGraphicFramePr>
          <p:xfrm>
            <a:off x="1082507" y="3899870"/>
            <a:ext cx="323982" cy="404978"/>
          </p:xfrm>
          <a:graphic>
            <a:graphicData uri="http://schemas.openxmlformats.org/presentationml/2006/ole">
              <mc:AlternateContent xmlns:mc="http://schemas.openxmlformats.org/markup-compatibility/2006">
                <mc:Choice xmlns:v="urn:schemas-microsoft-com:vml" Requires="v">
                  <p:oleObj name="Equation" r:id="rId6" imgW="152280" imgH="190440" progId="Equation.DSMT4">
                    <p:embed/>
                  </p:oleObj>
                </mc:Choice>
                <mc:Fallback>
                  <p:oleObj name="Equation" r:id="rId6" imgW="152280" imgH="190440" progId="Equation.DSMT4">
                    <p:embed/>
                    <p:pic>
                      <p:nvPicPr>
                        <p:cNvPr id="10" name="Αντικείμενο 9">
                          <a:extLst>
                            <a:ext uri="{FF2B5EF4-FFF2-40B4-BE49-F238E27FC236}">
                              <a16:creationId xmlns:a16="http://schemas.microsoft.com/office/drawing/2014/main" id="{919FABC4-B846-AF9C-3778-23BA2558C3BF}"/>
                            </a:ext>
                          </a:extLst>
                        </p:cNvPr>
                        <p:cNvPicPr/>
                        <p:nvPr/>
                      </p:nvPicPr>
                      <p:blipFill>
                        <a:blip r:embed="rId7"/>
                        <a:stretch>
                          <a:fillRect/>
                        </a:stretch>
                      </p:blipFill>
                      <p:spPr>
                        <a:xfrm>
                          <a:off x="1082507" y="3899870"/>
                          <a:ext cx="323982" cy="404978"/>
                        </a:xfrm>
                        <a:prstGeom prst="rect">
                          <a:avLst/>
                        </a:prstGeom>
                        <a:noFill/>
                      </p:spPr>
                    </p:pic>
                  </p:oleObj>
                </mc:Fallback>
              </mc:AlternateContent>
            </a:graphicData>
          </a:graphic>
        </p:graphicFrame>
      </p:grpSp>
      <p:pic>
        <p:nvPicPr>
          <p:cNvPr id="9" name="Εικόνα 8">
            <a:extLst>
              <a:ext uri="{FF2B5EF4-FFF2-40B4-BE49-F238E27FC236}">
                <a16:creationId xmlns:a16="http://schemas.microsoft.com/office/drawing/2014/main" id="{A1C9597C-6EBD-531D-BCC9-DA5EABA3B323}"/>
              </a:ext>
            </a:extLst>
          </p:cNvPr>
          <p:cNvPicPr>
            <a:picLocks noChangeAspect="1"/>
          </p:cNvPicPr>
          <p:nvPr/>
        </p:nvPicPr>
        <p:blipFill>
          <a:blip r:embed="rId8"/>
          <a:stretch>
            <a:fillRect/>
          </a:stretch>
        </p:blipFill>
        <p:spPr>
          <a:xfrm>
            <a:off x="6326201" y="2281661"/>
            <a:ext cx="3627437" cy="1048490"/>
          </a:xfrm>
          <a:prstGeom prst="rect">
            <a:avLst/>
          </a:prstGeom>
        </p:spPr>
      </p:pic>
      <p:graphicFrame>
        <p:nvGraphicFramePr>
          <p:cNvPr id="10" name="Αντικείμενο 9">
            <a:extLst>
              <a:ext uri="{FF2B5EF4-FFF2-40B4-BE49-F238E27FC236}">
                <a16:creationId xmlns:a16="http://schemas.microsoft.com/office/drawing/2014/main" id="{7C7BBAA9-6FDF-25DF-AC36-F036B2A1C703}"/>
              </a:ext>
            </a:extLst>
          </p:cNvPr>
          <p:cNvGraphicFramePr>
            <a:graphicFrameLocks noChangeAspect="1"/>
          </p:cNvGraphicFramePr>
          <p:nvPr>
            <p:extLst>
              <p:ext uri="{D42A27DB-BD31-4B8C-83A1-F6EECF244321}">
                <p14:modId xmlns:p14="http://schemas.microsoft.com/office/powerpoint/2010/main" val="2537672775"/>
              </p:ext>
            </p:extLst>
          </p:nvPr>
        </p:nvGraphicFramePr>
        <p:xfrm>
          <a:off x="6326201" y="3952750"/>
          <a:ext cx="3264429" cy="816107"/>
        </p:xfrm>
        <a:graphic>
          <a:graphicData uri="http://schemas.openxmlformats.org/presentationml/2006/ole">
            <mc:AlternateContent xmlns:mc="http://schemas.openxmlformats.org/markup-compatibility/2006">
              <mc:Choice xmlns:v="urn:schemas-microsoft-com:vml" Requires="v">
                <p:oleObj name="Equation" r:id="rId9" imgW="1320480" imgH="330120" progId="Equation.DSMT4">
                  <p:embed/>
                </p:oleObj>
              </mc:Choice>
              <mc:Fallback>
                <p:oleObj name="Equation" r:id="rId9" imgW="1320480" imgH="330120" progId="Equation.DSMT4">
                  <p:embed/>
                  <p:pic>
                    <p:nvPicPr>
                      <p:cNvPr id="0" name=""/>
                      <p:cNvPicPr/>
                      <p:nvPr/>
                    </p:nvPicPr>
                    <p:blipFill>
                      <a:blip r:embed="rId10"/>
                      <a:stretch>
                        <a:fillRect/>
                      </a:stretch>
                    </p:blipFill>
                    <p:spPr>
                      <a:xfrm>
                        <a:off x="6326201" y="3952750"/>
                        <a:ext cx="3264429" cy="816107"/>
                      </a:xfrm>
                      <a:prstGeom prst="rect">
                        <a:avLst/>
                      </a:prstGeom>
                      <a:solidFill>
                        <a:schemeClr val="tx1"/>
                      </a:solidFill>
                    </p:spPr>
                  </p:pic>
                </p:oleObj>
              </mc:Fallback>
            </mc:AlternateContent>
          </a:graphicData>
        </a:graphic>
      </p:graphicFrame>
      <p:grpSp>
        <p:nvGrpSpPr>
          <p:cNvPr id="11" name="Ομάδα 10">
            <a:extLst>
              <a:ext uri="{FF2B5EF4-FFF2-40B4-BE49-F238E27FC236}">
                <a16:creationId xmlns:a16="http://schemas.microsoft.com/office/drawing/2014/main" id="{30E25231-D8AD-521F-7BA0-2155F2D7BDFA}"/>
              </a:ext>
            </a:extLst>
          </p:cNvPr>
          <p:cNvGrpSpPr/>
          <p:nvPr/>
        </p:nvGrpSpPr>
        <p:grpSpPr>
          <a:xfrm>
            <a:off x="6114683" y="5059163"/>
            <a:ext cx="4963348" cy="1035772"/>
            <a:chOff x="514329" y="4689407"/>
            <a:chExt cx="4963348" cy="1035772"/>
          </a:xfrm>
        </p:grpSpPr>
        <p:sp>
          <p:nvSpPr>
            <p:cNvPr id="12" name="TextBox 11">
              <a:extLst>
                <a:ext uri="{FF2B5EF4-FFF2-40B4-BE49-F238E27FC236}">
                  <a16:creationId xmlns:a16="http://schemas.microsoft.com/office/drawing/2014/main" id="{4FD7A510-DE83-128F-A2DE-604635864EB0}"/>
                </a:ext>
              </a:extLst>
            </p:cNvPr>
            <p:cNvSpPr txBox="1"/>
            <p:nvPr/>
          </p:nvSpPr>
          <p:spPr>
            <a:xfrm>
              <a:off x="514329" y="4952711"/>
              <a:ext cx="3021075" cy="461665"/>
            </a:xfrm>
            <a:prstGeom prst="rect">
              <a:avLst/>
            </a:prstGeom>
            <a:noFill/>
          </p:spPr>
          <p:txBody>
            <a:bodyPr wrap="square">
              <a:spAutoFit/>
            </a:bodyPr>
            <a:lstStyle/>
            <a:p>
              <a:r>
                <a:rPr lang="en-US" sz="2400" i="1" dirty="0">
                  <a:latin typeface="Calibri" panose="020F0502020204030204" pitchFamily="34" charset="0"/>
                  <a:cs typeface="Calibri" panose="020F0502020204030204" pitchFamily="34" charset="0"/>
                </a:rPr>
                <a:t>k</a:t>
              </a:r>
              <a:r>
                <a:rPr lang="en-US" sz="2400" i="1" baseline="-25000" dirty="0">
                  <a:latin typeface="Calibri" panose="020F0502020204030204" pitchFamily="34" charset="0"/>
                  <a:cs typeface="Calibri" panose="020F0502020204030204" pitchFamily="34" charset="0"/>
                </a:rPr>
                <a:t>0</a:t>
              </a:r>
              <a:r>
                <a:rPr lang="en-US" sz="2400" dirty="0">
                  <a:latin typeface="Calibri" panose="020F0502020204030204" pitchFamily="34" charset="0"/>
                  <a:cs typeface="Calibri" panose="020F0502020204030204" pitchFamily="34" charset="0"/>
                </a:rPr>
                <a:t> o </a:t>
              </a:r>
              <a:r>
                <a:rPr lang="el-GR" sz="2400" dirty="0" err="1">
                  <a:latin typeface="Calibri" panose="020F0502020204030204" pitchFamily="34" charset="0"/>
                  <a:cs typeface="Calibri" panose="020F0502020204030204" pitchFamily="34" charset="0"/>
                </a:rPr>
                <a:t>κυματαριθμός</a:t>
              </a:r>
              <a:r>
                <a:rPr lang="en-US" sz="2400" dirty="0">
                  <a:latin typeface="Calibri" panose="020F0502020204030204" pitchFamily="34" charset="0"/>
                  <a:cs typeface="Calibri" panose="020F0502020204030204" pitchFamily="34" charset="0"/>
                </a:rPr>
                <a:t> </a:t>
              </a:r>
              <a:r>
                <a:rPr lang="el-GR" sz="2400" dirty="0">
                  <a:latin typeface="Calibri" panose="020F0502020204030204" pitchFamily="34" charset="0"/>
                  <a:cs typeface="Calibri" panose="020F0502020204030204" pitchFamily="34" charset="0"/>
                </a:rPr>
                <a:t>και </a:t>
              </a:r>
            </a:p>
          </p:txBody>
        </p:sp>
        <p:graphicFrame>
          <p:nvGraphicFramePr>
            <p:cNvPr id="13" name="Αντικείμενο 12">
              <a:extLst>
                <a:ext uri="{FF2B5EF4-FFF2-40B4-BE49-F238E27FC236}">
                  <a16:creationId xmlns:a16="http://schemas.microsoft.com/office/drawing/2014/main" id="{91588B2B-42EC-57C5-8A98-AFE8EEE5FD3B}"/>
                </a:ext>
              </a:extLst>
            </p:cNvPr>
            <p:cNvGraphicFramePr>
              <a:graphicFrameLocks noChangeAspect="1"/>
            </p:cNvGraphicFramePr>
            <p:nvPr/>
          </p:nvGraphicFramePr>
          <p:xfrm>
            <a:off x="3487904" y="4689407"/>
            <a:ext cx="1989773" cy="1035772"/>
          </p:xfrm>
          <a:graphic>
            <a:graphicData uri="http://schemas.openxmlformats.org/presentationml/2006/ole">
              <mc:AlternateContent xmlns:mc="http://schemas.openxmlformats.org/markup-compatibility/2006">
                <mc:Choice xmlns:v="urn:schemas-microsoft-com:vml" Requires="v">
                  <p:oleObj name="Equation" r:id="rId11" imgW="927000" imgH="482400" progId="Equation.DSMT4">
                    <p:embed/>
                  </p:oleObj>
                </mc:Choice>
                <mc:Fallback>
                  <p:oleObj name="Equation" r:id="rId11" imgW="927000" imgH="482400" progId="Equation.DSMT4">
                    <p:embed/>
                    <p:pic>
                      <p:nvPicPr>
                        <p:cNvPr id="13" name="Αντικείμενο 12">
                          <a:extLst>
                            <a:ext uri="{FF2B5EF4-FFF2-40B4-BE49-F238E27FC236}">
                              <a16:creationId xmlns:a16="http://schemas.microsoft.com/office/drawing/2014/main" id="{A871AF9D-BA8A-5368-D6E5-B8742691FD2C}"/>
                            </a:ext>
                          </a:extLst>
                        </p:cNvPr>
                        <p:cNvPicPr/>
                        <p:nvPr/>
                      </p:nvPicPr>
                      <p:blipFill>
                        <a:blip r:embed="rId12"/>
                        <a:stretch>
                          <a:fillRect/>
                        </a:stretch>
                      </p:blipFill>
                      <p:spPr>
                        <a:xfrm>
                          <a:off x="3487904" y="4689407"/>
                          <a:ext cx="1989773" cy="1035772"/>
                        </a:xfrm>
                        <a:prstGeom prst="rect">
                          <a:avLst/>
                        </a:prstGeom>
                      </p:spPr>
                    </p:pic>
                  </p:oleObj>
                </mc:Fallback>
              </mc:AlternateContent>
            </a:graphicData>
          </a:graphic>
        </p:graphicFrame>
      </p:grpSp>
    </p:spTree>
    <p:extLst>
      <p:ext uri="{BB962C8B-B14F-4D97-AF65-F5344CB8AC3E}">
        <p14:creationId xmlns:p14="http://schemas.microsoft.com/office/powerpoint/2010/main" val="318093112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625051D5-D26E-DE1C-9315-3CDA5747F0FE}"/>
              </a:ext>
            </a:extLst>
          </p:cNvPr>
          <p:cNvSpPr/>
          <p:nvPr/>
        </p:nvSpPr>
        <p:spPr>
          <a:xfrm>
            <a:off x="1143990" y="24454"/>
            <a:ext cx="9904020" cy="961674"/>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Τρόποι μετάδοσης στην οπτική ίνα - 2 </a:t>
            </a:r>
            <a:endParaRPr lang="en-US" sz="4200" u="sng" dirty="0">
              <a:solidFill>
                <a:schemeClr val="accent4">
                  <a:lumMod val="40000"/>
                  <a:lumOff val="60000"/>
                </a:schemeClr>
              </a:solidFill>
            </a:endParaRPr>
          </a:p>
        </p:txBody>
      </p:sp>
      <p:sp>
        <p:nvSpPr>
          <p:cNvPr id="6" name="Ορθογώνιο 5">
            <a:extLst>
              <a:ext uri="{FF2B5EF4-FFF2-40B4-BE49-F238E27FC236}">
                <a16:creationId xmlns:a16="http://schemas.microsoft.com/office/drawing/2014/main" id="{F2CC4188-52A8-3189-F3A3-4BDE943FE87D}"/>
              </a:ext>
            </a:extLst>
          </p:cNvPr>
          <p:cNvSpPr/>
          <p:nvPr/>
        </p:nvSpPr>
        <p:spPr>
          <a:xfrm>
            <a:off x="558800" y="1202757"/>
            <a:ext cx="10972800" cy="1697068"/>
          </a:xfrm>
          <a:prstGeom prst="rect">
            <a:avLst/>
          </a:prstGeom>
          <a:effectLst>
            <a:outerShdw blurRad="50800" dist="50800" dir="5400000" algn="ctr" rotWithShape="0">
              <a:schemeClr val="tx1">
                <a:lumMod val="50000"/>
              </a:schemeClr>
            </a:outerShdw>
          </a:effectLst>
        </p:spPr>
        <p:txBody>
          <a:bodyPr wrap="square">
            <a:spAutoFit/>
          </a:bodyPr>
          <a:lstStyle/>
          <a:p>
            <a:pPr marL="342900" indent="-342900">
              <a:lnSpc>
                <a:spcPct val="150000"/>
              </a:lnSpc>
              <a:buFont typeface="Arial" panose="020B0604020202020204" pitchFamily="34" charset="0"/>
              <a:buChar char="•"/>
            </a:pPr>
            <a:r>
              <a:rPr lang="el-GR" sz="2400" dirty="0">
                <a:latin typeface="Calibri" panose="020F0502020204030204" pitchFamily="34" charset="0"/>
                <a:cs typeface="Calibri" panose="020F0502020204030204" pitchFamily="34" charset="0"/>
              </a:rPr>
              <a:t>Τρόπος μετάδοσης ή οπτικός τρόπος μετάδοσης είναι μια συγκεκριμένη λύση της κυματικής εξίσωσης</a:t>
            </a:r>
            <a:r>
              <a:rPr lang="en-US" sz="2400" dirty="0">
                <a:latin typeface="Calibri" panose="020F0502020204030204" pitchFamily="34" charset="0"/>
                <a:cs typeface="Calibri" panose="020F0502020204030204" pitchFamily="34" charset="0"/>
              </a:rPr>
              <a:t> </a:t>
            </a:r>
            <a:r>
              <a:rPr lang="el-GR" sz="2400" dirty="0">
                <a:latin typeface="Calibri" panose="020F0502020204030204" pitchFamily="34" charset="0"/>
                <a:cs typeface="Calibri" panose="020F0502020204030204" pitchFamily="34" charset="0"/>
              </a:rPr>
              <a:t>που ικανοποιεί τις οριακές συνθήκες της οπτικής ίνας.</a:t>
            </a:r>
          </a:p>
          <a:p>
            <a:pPr>
              <a:lnSpc>
                <a:spcPct val="150000"/>
              </a:lnSpc>
            </a:pPr>
            <a:endParaRPr lang="el-GR" sz="2400" dirty="0">
              <a:latin typeface="Calibri" panose="020F0502020204030204" pitchFamily="34" charset="0"/>
              <a:cs typeface="Calibri" panose="020F0502020204030204" pitchFamily="34" charset="0"/>
            </a:endParaRPr>
          </a:p>
        </p:txBody>
      </p:sp>
      <p:sp>
        <p:nvSpPr>
          <p:cNvPr id="15" name="TextBox 14">
            <a:extLst>
              <a:ext uri="{FF2B5EF4-FFF2-40B4-BE49-F238E27FC236}">
                <a16:creationId xmlns:a16="http://schemas.microsoft.com/office/drawing/2014/main" id="{B20FC247-B29A-0304-7ABC-E1D1245554F4}"/>
              </a:ext>
            </a:extLst>
          </p:cNvPr>
          <p:cNvSpPr txBox="1"/>
          <p:nvPr/>
        </p:nvSpPr>
        <p:spPr>
          <a:xfrm>
            <a:off x="558800" y="3042563"/>
            <a:ext cx="5217617" cy="2246769"/>
          </a:xfrm>
          <a:prstGeom prst="rect">
            <a:avLst/>
          </a:prstGeom>
          <a:solidFill>
            <a:schemeClr val="accent4">
              <a:alpha val="50000"/>
            </a:schemeClr>
          </a:solidFill>
          <a:ln>
            <a:noFill/>
          </a:ln>
        </p:spPr>
        <p:style>
          <a:lnRef idx="0">
            <a:scrgbClr r="0" g="0" b="0"/>
          </a:lnRef>
          <a:fillRef idx="0">
            <a:scrgbClr r="0" g="0" b="0"/>
          </a:fillRef>
          <a:effectRef idx="0">
            <a:scrgbClr r="0" g="0" b="0"/>
          </a:effectRef>
          <a:fontRef idx="minor">
            <a:schemeClr val="lt1"/>
          </a:fontRef>
        </p:style>
        <p:txBody>
          <a:bodyPr wrap="square">
            <a:spAutoFit/>
          </a:bodyPr>
          <a:lstStyle/>
          <a:p>
            <a:pPr>
              <a:spcBef>
                <a:spcPts val="600"/>
              </a:spcBef>
            </a:pPr>
            <a:r>
              <a:rPr lang="el-GR" sz="2400" dirty="0">
                <a:latin typeface="Calibri" panose="020F0502020204030204" pitchFamily="34" charset="0"/>
                <a:cs typeface="Calibri" panose="020F0502020204030204" pitchFamily="34" charset="0"/>
              </a:rPr>
              <a:t>Τρεις βασικοί τρόποι μετάδοσης:</a:t>
            </a:r>
          </a:p>
          <a:p>
            <a:pPr marL="457200" indent="-457200">
              <a:spcBef>
                <a:spcPts val="600"/>
              </a:spcBef>
              <a:buAutoNum type="arabicParenR"/>
            </a:pPr>
            <a:r>
              <a:rPr lang="el-GR" sz="2400" dirty="0" err="1">
                <a:latin typeface="Calibri" panose="020F0502020204030204" pitchFamily="34" charset="0"/>
                <a:cs typeface="Calibri" panose="020F0502020204030204" pitchFamily="34" charset="0"/>
              </a:rPr>
              <a:t>Κυματοδηγούμενοι</a:t>
            </a:r>
            <a:endParaRPr lang="el-GR" sz="2400" dirty="0">
              <a:latin typeface="Calibri" panose="020F0502020204030204" pitchFamily="34" charset="0"/>
              <a:cs typeface="Calibri" panose="020F0502020204030204" pitchFamily="34" charset="0"/>
            </a:endParaRPr>
          </a:p>
          <a:p>
            <a:pPr marL="457200" indent="-457200">
              <a:spcBef>
                <a:spcPts val="600"/>
              </a:spcBef>
              <a:buAutoNum type="arabicParenR"/>
            </a:pPr>
            <a:r>
              <a:rPr lang="el-GR" sz="2400" dirty="0">
                <a:latin typeface="Calibri" panose="020F0502020204030204" pitchFamily="34" charset="0"/>
                <a:cs typeface="Calibri" panose="020F0502020204030204" pitchFamily="34" charset="0"/>
              </a:rPr>
              <a:t>Διαρρέοντες</a:t>
            </a:r>
          </a:p>
          <a:p>
            <a:pPr marL="457200" indent="-457200">
              <a:spcBef>
                <a:spcPts val="600"/>
              </a:spcBef>
              <a:buAutoNum type="arabicParenR"/>
            </a:pPr>
            <a:r>
              <a:rPr lang="el-GR" sz="2400" dirty="0">
                <a:latin typeface="Calibri" panose="020F0502020204030204" pitchFamily="34" charset="0"/>
                <a:cs typeface="Calibri" panose="020F0502020204030204" pitchFamily="34" charset="0"/>
              </a:rPr>
              <a:t>Ακτινοβολίας</a:t>
            </a:r>
          </a:p>
          <a:p>
            <a:pPr>
              <a:spcBef>
                <a:spcPts val="600"/>
              </a:spcBef>
            </a:pPr>
            <a:endParaRPr lang="el-GR" sz="2400" dirty="0">
              <a:latin typeface="Calibri" panose="020F0502020204030204" pitchFamily="34" charset="0"/>
              <a:cs typeface="Calibri" panose="020F0502020204030204" pitchFamily="34" charset="0"/>
            </a:endParaRPr>
          </a:p>
        </p:txBody>
      </p:sp>
      <p:graphicFrame>
        <p:nvGraphicFramePr>
          <p:cNvPr id="2" name="Αντικείμενο 1">
            <a:extLst>
              <a:ext uri="{FF2B5EF4-FFF2-40B4-BE49-F238E27FC236}">
                <a16:creationId xmlns:a16="http://schemas.microsoft.com/office/drawing/2014/main" id="{D7B110CF-5DA4-57E1-96C2-A29F0A9E8A26}"/>
              </a:ext>
            </a:extLst>
          </p:cNvPr>
          <p:cNvGraphicFramePr>
            <a:graphicFrameLocks noChangeAspect="1"/>
          </p:cNvGraphicFramePr>
          <p:nvPr>
            <p:extLst>
              <p:ext uri="{D42A27DB-BD31-4B8C-83A1-F6EECF244321}">
                <p14:modId xmlns:p14="http://schemas.microsoft.com/office/powerpoint/2010/main" val="2189013740"/>
              </p:ext>
            </p:extLst>
          </p:nvPr>
        </p:nvGraphicFramePr>
        <p:xfrm>
          <a:off x="6151248" y="3573996"/>
          <a:ext cx="4618351" cy="1317475"/>
        </p:xfrm>
        <a:graphic>
          <a:graphicData uri="http://schemas.openxmlformats.org/presentationml/2006/ole">
            <mc:AlternateContent xmlns:mc="http://schemas.openxmlformats.org/markup-compatibility/2006">
              <mc:Choice xmlns:v="urn:schemas-microsoft-com:vml" Requires="v">
                <p:oleObj name="Equation" r:id="rId2" imgW="1879560" imgH="482400" progId="Equation.DSMT4">
                  <p:embed/>
                </p:oleObj>
              </mc:Choice>
              <mc:Fallback>
                <p:oleObj name="Equation" r:id="rId2" imgW="1879560" imgH="482400" progId="Equation.DSMT4">
                  <p:embed/>
                  <p:pic>
                    <p:nvPicPr>
                      <p:cNvPr id="6" name="Αντικείμενο 5">
                        <a:extLst>
                          <a:ext uri="{FF2B5EF4-FFF2-40B4-BE49-F238E27FC236}">
                            <a16:creationId xmlns:a16="http://schemas.microsoft.com/office/drawing/2014/main" id="{2C946B90-1D41-62B0-38D5-621B868A88B8}"/>
                          </a:ext>
                        </a:extLst>
                      </p:cNvPr>
                      <p:cNvPicPr/>
                      <p:nvPr/>
                    </p:nvPicPr>
                    <p:blipFill>
                      <a:blip r:embed="rId3"/>
                      <a:stretch>
                        <a:fillRect/>
                      </a:stretch>
                    </p:blipFill>
                    <p:spPr>
                      <a:xfrm>
                        <a:off x="6151248" y="3573996"/>
                        <a:ext cx="4618351" cy="1317475"/>
                      </a:xfrm>
                      <a:prstGeom prst="rect">
                        <a:avLst/>
                      </a:prstGeom>
                      <a:solidFill>
                        <a:schemeClr val="tx1">
                          <a:lumMod val="95000"/>
                        </a:schemeClr>
                      </a:solidFill>
                    </p:spPr>
                  </p:pic>
                </p:oleObj>
              </mc:Fallback>
            </mc:AlternateContent>
          </a:graphicData>
        </a:graphic>
      </p:graphicFrame>
      <p:sp>
        <p:nvSpPr>
          <p:cNvPr id="3" name="TextBox 2">
            <a:extLst>
              <a:ext uri="{FF2B5EF4-FFF2-40B4-BE49-F238E27FC236}">
                <a16:creationId xmlns:a16="http://schemas.microsoft.com/office/drawing/2014/main" id="{CD1604AE-DFC2-1D89-FEE4-FA641FC0C3BA}"/>
              </a:ext>
            </a:extLst>
          </p:cNvPr>
          <p:cNvSpPr txBox="1"/>
          <p:nvPr/>
        </p:nvSpPr>
        <p:spPr>
          <a:xfrm>
            <a:off x="6139373" y="3019717"/>
            <a:ext cx="5493827" cy="430887"/>
          </a:xfrm>
          <a:prstGeom prst="rect">
            <a:avLst/>
          </a:prstGeom>
          <a:noFill/>
        </p:spPr>
        <p:txBody>
          <a:bodyPr wrap="square">
            <a:spAutoFit/>
          </a:bodyPr>
          <a:lstStyle/>
          <a:p>
            <a:r>
              <a:rPr lang="el-GR" sz="2200" dirty="0">
                <a:latin typeface="Calibri" panose="020F0502020204030204" pitchFamily="34" charset="0"/>
                <a:cs typeface="Calibri" panose="020F0502020204030204" pitchFamily="34" charset="0"/>
              </a:rPr>
              <a:t>Λύση της κυματικής εξίσωσης:</a:t>
            </a:r>
            <a:endParaRPr lang="el-GR" sz="2200" dirty="0"/>
          </a:p>
        </p:txBody>
      </p:sp>
    </p:spTree>
    <p:extLst>
      <p:ext uri="{BB962C8B-B14F-4D97-AF65-F5344CB8AC3E}">
        <p14:creationId xmlns:p14="http://schemas.microsoft.com/office/powerpoint/2010/main" val="35860864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Ορθογώνιο 4">
            <a:extLst>
              <a:ext uri="{FF2B5EF4-FFF2-40B4-BE49-F238E27FC236}">
                <a16:creationId xmlns:a16="http://schemas.microsoft.com/office/drawing/2014/main" id="{16D22C80-A946-5D2F-1400-52CAE8CD8303}"/>
              </a:ext>
            </a:extLst>
          </p:cNvPr>
          <p:cNvSpPr/>
          <p:nvPr/>
        </p:nvSpPr>
        <p:spPr>
          <a:xfrm>
            <a:off x="1092529" y="0"/>
            <a:ext cx="10034650"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Τρόποι μετάδοσης στην οπτική ίνα - 2 </a:t>
            </a:r>
            <a:endParaRPr lang="en-US" sz="4200" u="sng" dirty="0">
              <a:solidFill>
                <a:schemeClr val="accent4">
                  <a:lumMod val="40000"/>
                  <a:lumOff val="60000"/>
                </a:schemeClr>
              </a:solidFill>
            </a:endParaRPr>
          </a:p>
        </p:txBody>
      </p:sp>
      <p:sp>
        <p:nvSpPr>
          <p:cNvPr id="7" name="TextBox 6">
            <a:extLst>
              <a:ext uri="{FF2B5EF4-FFF2-40B4-BE49-F238E27FC236}">
                <a16:creationId xmlns:a16="http://schemas.microsoft.com/office/drawing/2014/main" id="{93C3224A-F133-CE74-CF4A-C45C1AA25537}"/>
              </a:ext>
            </a:extLst>
          </p:cNvPr>
          <p:cNvSpPr txBox="1"/>
          <p:nvPr/>
        </p:nvSpPr>
        <p:spPr>
          <a:xfrm>
            <a:off x="641270" y="1365810"/>
            <a:ext cx="5454730" cy="2123658"/>
          </a:xfrm>
          <a:prstGeom prst="rect">
            <a:avLst/>
          </a:prstGeom>
        </p:spPr>
        <p:style>
          <a:lnRef idx="1">
            <a:schemeClr val="accent6"/>
          </a:lnRef>
          <a:fillRef idx="2">
            <a:schemeClr val="accent6"/>
          </a:fillRef>
          <a:effectRef idx="1">
            <a:schemeClr val="accent6"/>
          </a:effectRef>
          <a:fontRef idx="minor">
            <a:schemeClr val="dk1"/>
          </a:fontRef>
        </p:style>
        <p:txBody>
          <a:bodyPr wrap="square" rtlCol="0">
            <a:spAutoFit/>
          </a:bodyPr>
          <a:lstStyle/>
          <a:p>
            <a:r>
              <a:rPr lang="en-US" sz="2200"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J</a:t>
            </a:r>
            <a:r>
              <a:rPr lang="en-US" sz="2200" baseline="-25000"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t>
            </a:r>
            <a:r>
              <a:rPr lang="el-GR"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και </a:t>
            </a:r>
            <a:r>
              <a:rPr 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K</a:t>
            </a:r>
            <a:r>
              <a:rPr lang="en-US" sz="2200" baseline="-250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m</a:t>
            </a:r>
            <a:r>
              <a:rPr lang="el-GR"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ειδικές συναρτήσεις </a:t>
            </a:r>
            <a:r>
              <a:rPr 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Bessel </a:t>
            </a:r>
            <a:r>
              <a:rPr lang="el-GR"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και </a:t>
            </a:r>
            <a:r>
              <a:rPr 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 q </a:t>
            </a:r>
            <a:r>
              <a:rPr lang="el-GR"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παράμετροι που εξαρτώνται από τα χαρακτηριστικά του φωτός και της οπτικής ίνας. β είναι η σταθερά διάδοσης</a:t>
            </a:r>
            <a:r>
              <a:rPr lang="en-US"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 </a:t>
            </a:r>
            <a:r>
              <a:rPr lang="el-GR"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που υπό προϋποθέσεις μπορεί να ληφθεί ίση με τον </a:t>
            </a:r>
            <a:r>
              <a:rPr lang="el-GR" sz="2200" dirty="0" err="1">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κυματαριθμό</a:t>
            </a:r>
            <a:endParaRPr lang="el-GR" sz="2200"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endParaRPr>
          </a:p>
        </p:txBody>
      </p:sp>
      <p:graphicFrame>
        <p:nvGraphicFramePr>
          <p:cNvPr id="9" name="Αντικείμενο 8">
            <a:extLst>
              <a:ext uri="{FF2B5EF4-FFF2-40B4-BE49-F238E27FC236}">
                <a16:creationId xmlns:a16="http://schemas.microsoft.com/office/drawing/2014/main" id="{876F5C3C-CDB5-3C00-8419-DCA211EA140A}"/>
              </a:ext>
            </a:extLst>
          </p:cNvPr>
          <p:cNvGraphicFramePr>
            <a:graphicFrameLocks noChangeAspect="1"/>
          </p:cNvGraphicFramePr>
          <p:nvPr>
            <p:extLst>
              <p:ext uri="{D42A27DB-BD31-4B8C-83A1-F6EECF244321}">
                <p14:modId xmlns:p14="http://schemas.microsoft.com/office/powerpoint/2010/main" val="3594508942"/>
              </p:ext>
            </p:extLst>
          </p:nvPr>
        </p:nvGraphicFramePr>
        <p:xfrm>
          <a:off x="834189" y="3932853"/>
          <a:ext cx="10264776" cy="2403475"/>
        </p:xfrm>
        <a:graphic>
          <a:graphicData uri="http://schemas.openxmlformats.org/presentationml/2006/ole">
            <mc:AlternateContent xmlns:mc="http://schemas.openxmlformats.org/markup-compatibility/2006">
              <mc:Choice xmlns:v="urn:schemas-microsoft-com:vml" Requires="v">
                <p:oleObj name="Equation" r:id="rId2" imgW="4444920" imgH="1041120" progId="Equation.DSMT4">
                  <p:embed/>
                </p:oleObj>
              </mc:Choice>
              <mc:Fallback>
                <p:oleObj name="Equation" r:id="rId2" imgW="4444920" imgH="1041120" progId="Equation.DSMT4">
                  <p:embed/>
                  <p:pic>
                    <p:nvPicPr>
                      <p:cNvPr id="8" name="Αντικείμενο 7">
                        <a:extLst>
                          <a:ext uri="{FF2B5EF4-FFF2-40B4-BE49-F238E27FC236}">
                            <a16:creationId xmlns:a16="http://schemas.microsoft.com/office/drawing/2014/main" id="{16194EA7-16F7-D039-C08B-49E70E36487E}"/>
                          </a:ext>
                        </a:extLst>
                      </p:cNvPr>
                      <p:cNvPicPr/>
                      <p:nvPr/>
                    </p:nvPicPr>
                    <p:blipFill>
                      <a:blip r:embed="rId3"/>
                      <a:stretch>
                        <a:fillRect/>
                      </a:stretch>
                    </p:blipFill>
                    <p:spPr>
                      <a:xfrm>
                        <a:off x="834189" y="3932853"/>
                        <a:ext cx="10264776" cy="2403475"/>
                      </a:xfrm>
                      <a:prstGeom prst="rect">
                        <a:avLst/>
                      </a:prstGeom>
                    </p:spPr>
                  </p:pic>
                </p:oleObj>
              </mc:Fallback>
            </mc:AlternateContent>
          </a:graphicData>
        </a:graphic>
      </p:graphicFrame>
      <p:pic>
        <p:nvPicPr>
          <p:cNvPr id="13" name="Εικόνα 12">
            <a:extLst>
              <a:ext uri="{FF2B5EF4-FFF2-40B4-BE49-F238E27FC236}">
                <a16:creationId xmlns:a16="http://schemas.microsoft.com/office/drawing/2014/main" id="{B43871B7-44D7-143F-69B5-2EF6416111B1}"/>
              </a:ext>
            </a:extLst>
          </p:cNvPr>
          <p:cNvPicPr>
            <a:picLocks noChangeAspect="1"/>
          </p:cNvPicPr>
          <p:nvPr/>
        </p:nvPicPr>
        <p:blipFill>
          <a:blip r:embed="rId4"/>
          <a:stretch>
            <a:fillRect/>
          </a:stretch>
        </p:blipFill>
        <p:spPr>
          <a:xfrm>
            <a:off x="6335041" y="1886922"/>
            <a:ext cx="4352925" cy="1038225"/>
          </a:xfrm>
          <a:prstGeom prst="rect">
            <a:avLst/>
          </a:prstGeom>
        </p:spPr>
      </p:pic>
    </p:spTree>
    <p:extLst>
      <p:ext uri="{BB962C8B-B14F-4D97-AF65-F5344CB8AC3E}">
        <p14:creationId xmlns:p14="http://schemas.microsoft.com/office/powerpoint/2010/main" val="15630464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2E3C1299-1421-1356-ABE1-15AD536213B5}"/>
              </a:ext>
            </a:extLst>
          </p:cNvPr>
          <p:cNvSpPr/>
          <p:nvPr/>
        </p:nvSpPr>
        <p:spPr>
          <a:xfrm>
            <a:off x="1092529" y="0"/>
            <a:ext cx="10034650"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Τρόποι μετάδοσης στην οπτική ίνα - </a:t>
            </a:r>
            <a:r>
              <a:rPr lang="en-US" sz="4200" u="sng" dirty="0">
                <a:solidFill>
                  <a:schemeClr val="accent4">
                    <a:lumMod val="40000"/>
                    <a:lumOff val="60000"/>
                  </a:schemeClr>
                </a:solidFill>
              </a:rPr>
              <a:t>3</a:t>
            </a:r>
            <a:r>
              <a:rPr lang="el-GR" sz="4200" u="sng" dirty="0">
                <a:solidFill>
                  <a:schemeClr val="accent4">
                    <a:lumMod val="40000"/>
                    <a:lumOff val="60000"/>
                  </a:schemeClr>
                </a:solidFill>
              </a:rPr>
              <a:t> </a:t>
            </a:r>
            <a:endParaRPr lang="en-US" sz="4200" u="sng" dirty="0">
              <a:solidFill>
                <a:schemeClr val="accent4">
                  <a:lumMod val="40000"/>
                  <a:lumOff val="60000"/>
                </a:schemeClr>
              </a:solidFill>
            </a:endParaRPr>
          </a:p>
        </p:txBody>
      </p:sp>
      <p:graphicFrame>
        <p:nvGraphicFramePr>
          <p:cNvPr id="5" name="Αντικείμενο 4">
            <a:extLst>
              <a:ext uri="{FF2B5EF4-FFF2-40B4-BE49-F238E27FC236}">
                <a16:creationId xmlns:a16="http://schemas.microsoft.com/office/drawing/2014/main" id="{F08F5CAB-B164-B5E1-E2B1-094F7EF1AF55}"/>
              </a:ext>
            </a:extLst>
          </p:cNvPr>
          <p:cNvGraphicFramePr>
            <a:graphicFrameLocks noChangeAspect="1"/>
          </p:cNvGraphicFramePr>
          <p:nvPr>
            <p:extLst>
              <p:ext uri="{D42A27DB-BD31-4B8C-83A1-F6EECF244321}">
                <p14:modId xmlns:p14="http://schemas.microsoft.com/office/powerpoint/2010/main" val="1923424080"/>
              </p:ext>
            </p:extLst>
          </p:nvPr>
        </p:nvGraphicFramePr>
        <p:xfrm>
          <a:off x="3777176" y="1326012"/>
          <a:ext cx="4637645" cy="1192537"/>
        </p:xfrm>
        <a:graphic>
          <a:graphicData uri="http://schemas.openxmlformats.org/presentationml/2006/ole">
            <mc:AlternateContent xmlns:mc="http://schemas.openxmlformats.org/markup-compatibility/2006">
              <mc:Choice xmlns:v="urn:schemas-microsoft-com:vml" Requires="v">
                <p:oleObj name="Equation" r:id="rId2" imgW="1777680" imgH="457200" progId="Equation.DSMT4">
                  <p:embed/>
                </p:oleObj>
              </mc:Choice>
              <mc:Fallback>
                <p:oleObj name="Equation" r:id="rId2" imgW="1777680" imgH="457200" progId="Equation.DSMT4">
                  <p:embed/>
                  <p:pic>
                    <p:nvPicPr>
                      <p:cNvPr id="5" name="Αντικείμενο 4">
                        <a:extLst>
                          <a:ext uri="{FF2B5EF4-FFF2-40B4-BE49-F238E27FC236}">
                            <a16:creationId xmlns:a16="http://schemas.microsoft.com/office/drawing/2014/main" id="{963B4E98-F5B3-48D4-CD44-0BA8B00E0A2A}"/>
                          </a:ext>
                        </a:extLst>
                      </p:cNvPr>
                      <p:cNvPicPr/>
                      <p:nvPr/>
                    </p:nvPicPr>
                    <p:blipFill>
                      <a:blip r:embed="rId3"/>
                      <a:stretch>
                        <a:fillRect/>
                      </a:stretch>
                    </p:blipFill>
                    <p:spPr>
                      <a:xfrm>
                        <a:off x="3777176" y="1326012"/>
                        <a:ext cx="4637645" cy="1192537"/>
                      </a:xfrm>
                      <a:prstGeom prst="rect">
                        <a:avLst/>
                      </a:prstGeom>
                      <a:ln>
                        <a:solidFill>
                          <a:schemeClr val="tx2"/>
                        </a:solidFill>
                      </a:ln>
                    </p:spPr>
                  </p:pic>
                </p:oleObj>
              </mc:Fallback>
            </mc:AlternateContent>
          </a:graphicData>
        </a:graphic>
      </p:graphicFrame>
      <p:graphicFrame>
        <p:nvGraphicFramePr>
          <p:cNvPr id="6" name="Αντικείμενο 5">
            <a:extLst>
              <a:ext uri="{FF2B5EF4-FFF2-40B4-BE49-F238E27FC236}">
                <a16:creationId xmlns:a16="http://schemas.microsoft.com/office/drawing/2014/main" id="{5B91E6E8-6DAC-9237-EA3F-4F062F8693EA}"/>
              </a:ext>
            </a:extLst>
          </p:cNvPr>
          <p:cNvGraphicFramePr>
            <a:graphicFrameLocks noChangeAspect="1"/>
          </p:cNvGraphicFramePr>
          <p:nvPr>
            <p:extLst>
              <p:ext uri="{D42A27DB-BD31-4B8C-83A1-F6EECF244321}">
                <p14:modId xmlns:p14="http://schemas.microsoft.com/office/powerpoint/2010/main" val="52418157"/>
              </p:ext>
            </p:extLst>
          </p:nvPr>
        </p:nvGraphicFramePr>
        <p:xfrm>
          <a:off x="706251" y="2989593"/>
          <a:ext cx="4644132" cy="1192537"/>
        </p:xfrm>
        <a:graphic>
          <a:graphicData uri="http://schemas.openxmlformats.org/presentationml/2006/ole">
            <mc:AlternateContent xmlns:mc="http://schemas.openxmlformats.org/markup-compatibility/2006">
              <mc:Choice xmlns:v="urn:schemas-microsoft-com:vml" Requires="v">
                <p:oleObj name="Equation" r:id="rId4" imgW="4797718" imgH="1231604" progId="Equation.DSMT4">
                  <p:embed/>
                </p:oleObj>
              </mc:Choice>
              <mc:Fallback>
                <p:oleObj name="Equation" r:id="rId4" imgW="4797718" imgH="1231604" progId="Equation.DSMT4">
                  <p:embed/>
                  <p:pic>
                    <p:nvPicPr>
                      <p:cNvPr id="9" name="Αντικείμενο 8">
                        <a:extLst>
                          <a:ext uri="{FF2B5EF4-FFF2-40B4-BE49-F238E27FC236}">
                            <a16:creationId xmlns:a16="http://schemas.microsoft.com/office/drawing/2014/main" id="{362FFACB-A661-FEF2-F56C-C334245FE47E}"/>
                          </a:ext>
                        </a:extLst>
                      </p:cNvPr>
                      <p:cNvPicPr/>
                      <p:nvPr/>
                    </p:nvPicPr>
                    <p:blipFill>
                      <a:blip r:embed="rId5"/>
                      <a:stretch>
                        <a:fillRect/>
                      </a:stretch>
                    </p:blipFill>
                    <p:spPr>
                      <a:xfrm>
                        <a:off x="706251" y="2989593"/>
                        <a:ext cx="4644132" cy="1192537"/>
                      </a:xfrm>
                      <a:prstGeom prst="rect">
                        <a:avLst/>
                      </a:prstGeom>
                    </p:spPr>
                  </p:pic>
                </p:oleObj>
              </mc:Fallback>
            </mc:AlternateContent>
          </a:graphicData>
        </a:graphic>
      </p:graphicFrame>
      <p:graphicFrame>
        <p:nvGraphicFramePr>
          <p:cNvPr id="7" name="Αντικείμενο 6">
            <a:extLst>
              <a:ext uri="{FF2B5EF4-FFF2-40B4-BE49-F238E27FC236}">
                <a16:creationId xmlns:a16="http://schemas.microsoft.com/office/drawing/2014/main" id="{627AF1F4-AF79-1762-DFBF-93AB9BADB467}"/>
              </a:ext>
            </a:extLst>
          </p:cNvPr>
          <p:cNvGraphicFramePr>
            <a:graphicFrameLocks noChangeAspect="1"/>
          </p:cNvGraphicFramePr>
          <p:nvPr>
            <p:extLst>
              <p:ext uri="{D42A27DB-BD31-4B8C-83A1-F6EECF244321}">
                <p14:modId xmlns:p14="http://schemas.microsoft.com/office/powerpoint/2010/main" val="1628771979"/>
              </p:ext>
            </p:extLst>
          </p:nvPr>
        </p:nvGraphicFramePr>
        <p:xfrm>
          <a:off x="6473487" y="2701411"/>
          <a:ext cx="5038725" cy="1241425"/>
        </p:xfrm>
        <a:graphic>
          <a:graphicData uri="http://schemas.openxmlformats.org/presentationml/2006/ole">
            <mc:AlternateContent xmlns:mc="http://schemas.openxmlformats.org/markup-compatibility/2006">
              <mc:Choice xmlns:v="urn:schemas-microsoft-com:vml" Requires="v">
                <p:oleObj name="Equation" r:id="rId6" imgW="1854000" imgH="457200" progId="Equation.DSMT4">
                  <p:embed/>
                </p:oleObj>
              </mc:Choice>
              <mc:Fallback>
                <p:oleObj name="Equation" r:id="rId6" imgW="1854000" imgH="457200" progId="Equation.DSMT4">
                  <p:embed/>
                  <p:pic>
                    <p:nvPicPr>
                      <p:cNvPr id="10" name="Αντικείμενο 9">
                        <a:extLst>
                          <a:ext uri="{FF2B5EF4-FFF2-40B4-BE49-F238E27FC236}">
                            <a16:creationId xmlns:a16="http://schemas.microsoft.com/office/drawing/2014/main" id="{A3D9FA15-45E9-9CC1-34C6-4144406B056D}"/>
                          </a:ext>
                        </a:extLst>
                      </p:cNvPr>
                      <p:cNvPicPr/>
                      <p:nvPr/>
                    </p:nvPicPr>
                    <p:blipFill>
                      <a:blip r:embed="rId7"/>
                      <a:stretch>
                        <a:fillRect/>
                      </a:stretch>
                    </p:blipFill>
                    <p:spPr>
                      <a:xfrm>
                        <a:off x="6473487" y="2701411"/>
                        <a:ext cx="5038725" cy="1241425"/>
                      </a:xfrm>
                      <a:prstGeom prst="rect">
                        <a:avLst/>
                      </a:prstGeom>
                    </p:spPr>
                  </p:pic>
                </p:oleObj>
              </mc:Fallback>
            </mc:AlternateContent>
          </a:graphicData>
        </a:graphic>
      </p:graphicFrame>
      <p:sp>
        <p:nvSpPr>
          <p:cNvPr id="8" name="TextBox 7">
            <a:extLst>
              <a:ext uri="{FF2B5EF4-FFF2-40B4-BE49-F238E27FC236}">
                <a16:creationId xmlns:a16="http://schemas.microsoft.com/office/drawing/2014/main" id="{196650B8-B891-40DC-B045-C01DC8D2F8F4}"/>
              </a:ext>
            </a:extLst>
          </p:cNvPr>
          <p:cNvSpPr txBox="1"/>
          <p:nvPr/>
        </p:nvSpPr>
        <p:spPr>
          <a:xfrm>
            <a:off x="5522714" y="3219436"/>
            <a:ext cx="1191491" cy="430887"/>
          </a:xfrm>
          <a:prstGeom prst="rect">
            <a:avLst/>
          </a:prstGeom>
          <a:noFill/>
        </p:spPr>
        <p:txBody>
          <a:bodyPr wrap="square">
            <a:spAutoFit/>
          </a:bodyPr>
          <a:lstStyle/>
          <a:p>
            <a:r>
              <a:rPr lang="el-GR" sz="2200" dirty="0">
                <a:latin typeface="Calibri" panose="020F0502020204030204" pitchFamily="34" charset="0"/>
                <a:cs typeface="Calibri" panose="020F0502020204030204" pitchFamily="34" charset="0"/>
              </a:rPr>
              <a:t>όπου</a:t>
            </a:r>
            <a:endParaRPr lang="el-GR" sz="2200" dirty="0"/>
          </a:p>
        </p:txBody>
      </p:sp>
      <p:sp>
        <p:nvSpPr>
          <p:cNvPr id="9" name="TextBox 8">
            <a:extLst>
              <a:ext uri="{FF2B5EF4-FFF2-40B4-BE49-F238E27FC236}">
                <a16:creationId xmlns:a16="http://schemas.microsoft.com/office/drawing/2014/main" id="{811FFEF9-2E05-134F-3B36-3D57D9C0F7F1}"/>
              </a:ext>
            </a:extLst>
          </p:cNvPr>
          <p:cNvSpPr txBox="1"/>
          <p:nvPr/>
        </p:nvSpPr>
        <p:spPr>
          <a:xfrm>
            <a:off x="436762" y="4391367"/>
            <a:ext cx="11318475" cy="430887"/>
          </a:xfrm>
          <a:prstGeom prst="rect">
            <a:avLst/>
          </a:prstGeom>
          <a:noFill/>
        </p:spPr>
        <p:txBody>
          <a:bodyPr wrap="square">
            <a:spAutoFit/>
          </a:bodyPr>
          <a:lstStyle/>
          <a:p>
            <a:pPr algn="ctr"/>
            <a:r>
              <a:rPr lang="el-GR" sz="2200"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Μια σημαντική παράμετρος λαμβάνεται αν πολλαπλασιάσω το </a:t>
            </a:r>
            <a:r>
              <a:rPr lang="en-US" sz="2200"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p </a:t>
            </a:r>
            <a:r>
              <a:rPr lang="el-GR" sz="2200" u="sng" dirty="0">
                <a:effectLst>
                  <a:outerShdw blurRad="38100" dist="38100" dir="2700000" algn="tl">
                    <a:srgbClr val="000000">
                      <a:alpha val="43137"/>
                    </a:srgbClr>
                  </a:outerShdw>
                </a:effectLst>
                <a:latin typeface="Calibri" panose="020F0502020204030204" pitchFamily="34" charset="0"/>
                <a:cs typeface="Calibri" panose="020F0502020204030204" pitchFamily="34" charset="0"/>
              </a:rPr>
              <a:t>με την ακτίνα του πυρήνα</a:t>
            </a:r>
            <a:endParaRPr lang="el-GR" sz="2200" u="sng" dirty="0">
              <a:effectLst>
                <a:outerShdw blurRad="38100" dist="38100" dir="2700000" algn="tl">
                  <a:srgbClr val="000000">
                    <a:alpha val="43137"/>
                  </a:srgbClr>
                </a:outerShdw>
              </a:effectLst>
            </a:endParaRPr>
          </a:p>
        </p:txBody>
      </p:sp>
      <p:graphicFrame>
        <p:nvGraphicFramePr>
          <p:cNvPr id="10" name="Αντικείμενο 9">
            <a:extLst>
              <a:ext uri="{FF2B5EF4-FFF2-40B4-BE49-F238E27FC236}">
                <a16:creationId xmlns:a16="http://schemas.microsoft.com/office/drawing/2014/main" id="{8271F9D3-7259-4C54-0BA6-3031A9BD4659}"/>
              </a:ext>
            </a:extLst>
          </p:cNvPr>
          <p:cNvGraphicFramePr>
            <a:graphicFrameLocks noChangeAspect="1"/>
          </p:cNvGraphicFramePr>
          <p:nvPr>
            <p:extLst>
              <p:ext uri="{D42A27DB-BD31-4B8C-83A1-F6EECF244321}">
                <p14:modId xmlns:p14="http://schemas.microsoft.com/office/powerpoint/2010/main" val="2131603855"/>
              </p:ext>
            </p:extLst>
          </p:nvPr>
        </p:nvGraphicFramePr>
        <p:xfrm>
          <a:off x="1369485" y="5027844"/>
          <a:ext cx="3491616" cy="1122305"/>
        </p:xfrm>
        <a:graphic>
          <a:graphicData uri="http://schemas.openxmlformats.org/presentationml/2006/ole">
            <mc:AlternateContent xmlns:mc="http://schemas.openxmlformats.org/markup-compatibility/2006">
              <mc:Choice xmlns:v="urn:schemas-microsoft-com:vml" Requires="v">
                <p:oleObj name="Equation" r:id="rId8" imgW="1422360" imgH="457200" progId="Equation.DSMT4">
                  <p:embed/>
                </p:oleObj>
              </mc:Choice>
              <mc:Fallback>
                <p:oleObj name="Equation" r:id="rId8" imgW="1422360" imgH="457200" progId="Equation.DSMT4">
                  <p:embed/>
                  <p:pic>
                    <p:nvPicPr>
                      <p:cNvPr id="14" name="Αντικείμενο 13">
                        <a:extLst>
                          <a:ext uri="{FF2B5EF4-FFF2-40B4-BE49-F238E27FC236}">
                            <a16:creationId xmlns:a16="http://schemas.microsoft.com/office/drawing/2014/main" id="{4D27C112-4749-F560-A13A-E7C83C9BAE8B}"/>
                          </a:ext>
                        </a:extLst>
                      </p:cNvPr>
                      <p:cNvPicPr/>
                      <p:nvPr/>
                    </p:nvPicPr>
                    <p:blipFill>
                      <a:blip r:embed="rId9"/>
                      <a:stretch>
                        <a:fillRect/>
                      </a:stretch>
                    </p:blipFill>
                    <p:spPr>
                      <a:xfrm>
                        <a:off x="1369485" y="5027844"/>
                        <a:ext cx="3491616" cy="1122305"/>
                      </a:xfrm>
                      <a:prstGeom prst="rect">
                        <a:avLst/>
                      </a:prstGeom>
                      <a:ln w="38100">
                        <a:solidFill>
                          <a:schemeClr val="accent6">
                            <a:lumMod val="60000"/>
                            <a:lumOff val="40000"/>
                          </a:schemeClr>
                        </a:solidFill>
                      </a:ln>
                    </p:spPr>
                  </p:pic>
                </p:oleObj>
              </mc:Fallback>
            </mc:AlternateContent>
          </a:graphicData>
        </a:graphic>
      </p:graphicFrame>
      <p:sp>
        <p:nvSpPr>
          <p:cNvPr id="11" name="TextBox 10">
            <a:extLst>
              <a:ext uri="{FF2B5EF4-FFF2-40B4-BE49-F238E27FC236}">
                <a16:creationId xmlns:a16="http://schemas.microsoft.com/office/drawing/2014/main" id="{68853423-972D-759A-6A00-F82B2465C1F6}"/>
              </a:ext>
            </a:extLst>
          </p:cNvPr>
          <p:cNvSpPr txBox="1"/>
          <p:nvPr/>
        </p:nvSpPr>
        <p:spPr>
          <a:xfrm>
            <a:off x="5078117" y="5027844"/>
            <a:ext cx="6049062" cy="1107996"/>
          </a:xfrm>
          <a:prstGeom prst="rect">
            <a:avLst/>
          </a:prstGeom>
          <a:noFill/>
        </p:spPr>
        <p:txBody>
          <a:bodyPr wrap="square">
            <a:spAutoFit/>
          </a:bodyPr>
          <a:lstStyle/>
          <a:p>
            <a:pPr algn="just"/>
            <a:r>
              <a:rPr lang="el-GR" sz="2200" dirty="0">
                <a:latin typeface="Calibri" panose="020F0502020204030204" pitchFamily="34" charset="0"/>
                <a:cs typeface="Calibri" panose="020F0502020204030204" pitchFamily="34" charset="0"/>
              </a:rPr>
              <a:t>Ο αριθμός </a:t>
            </a:r>
            <a:r>
              <a:rPr lang="en-US" sz="2200" dirty="0">
                <a:latin typeface="Calibri" panose="020F0502020204030204" pitchFamily="34" charset="0"/>
                <a:cs typeface="Calibri" panose="020F0502020204030204" pitchFamily="34" charset="0"/>
              </a:rPr>
              <a:t>V </a:t>
            </a:r>
            <a:r>
              <a:rPr lang="el-GR" sz="2200" dirty="0">
                <a:latin typeface="Calibri" panose="020F0502020204030204" pitchFamily="34" charset="0"/>
                <a:cs typeface="Calibri" panose="020F0502020204030204" pitchFamily="34" charset="0"/>
              </a:rPr>
              <a:t>παίζει σημαντικό ρόλο στον καθορισμό της συνθήκης αποκοπής, δηλαδή πότε η ακτινοβολία διαφεύγει από την οπτική ίνα.</a:t>
            </a:r>
            <a:endParaRPr lang="el-GR" sz="2200" dirty="0"/>
          </a:p>
        </p:txBody>
      </p:sp>
    </p:spTree>
    <p:extLst>
      <p:ext uri="{BB962C8B-B14F-4D97-AF65-F5344CB8AC3E}">
        <p14:creationId xmlns:p14="http://schemas.microsoft.com/office/powerpoint/2010/main" val="111924125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7E1BCB46-B223-6892-32D7-271A016EB3A9}"/>
              </a:ext>
            </a:extLst>
          </p:cNvPr>
          <p:cNvSpPr/>
          <p:nvPr/>
        </p:nvSpPr>
        <p:spPr>
          <a:xfrm>
            <a:off x="1092529" y="0"/>
            <a:ext cx="10034650" cy="938911"/>
          </a:xfrm>
          <a:prstGeom prst="rect">
            <a:avLst/>
          </a:prstGeom>
        </p:spPr>
        <p:txBody>
          <a:bodyPr wrap="square">
            <a:spAutoFit/>
          </a:bodyPr>
          <a:lstStyle/>
          <a:p>
            <a:pPr algn="ctr">
              <a:lnSpc>
                <a:spcPct val="150000"/>
              </a:lnSpc>
            </a:pPr>
            <a:r>
              <a:rPr lang="el-GR" sz="4200" u="sng" dirty="0">
                <a:solidFill>
                  <a:schemeClr val="accent4">
                    <a:lumMod val="40000"/>
                    <a:lumOff val="60000"/>
                  </a:schemeClr>
                </a:solidFill>
              </a:rPr>
              <a:t>Τρόποι μετάδοσης στην οπτική ίνα - </a:t>
            </a:r>
            <a:r>
              <a:rPr lang="en-US" sz="4200" u="sng" dirty="0">
                <a:solidFill>
                  <a:schemeClr val="accent4">
                    <a:lumMod val="40000"/>
                    <a:lumOff val="60000"/>
                  </a:schemeClr>
                </a:solidFill>
              </a:rPr>
              <a:t>4</a:t>
            </a:r>
            <a:r>
              <a:rPr lang="el-GR" sz="4200" u="sng" dirty="0">
                <a:solidFill>
                  <a:schemeClr val="accent4">
                    <a:lumMod val="40000"/>
                    <a:lumOff val="60000"/>
                  </a:schemeClr>
                </a:solidFill>
              </a:rPr>
              <a:t> </a:t>
            </a:r>
            <a:endParaRPr lang="en-US" sz="4200" u="sng" dirty="0">
              <a:solidFill>
                <a:schemeClr val="accent4">
                  <a:lumMod val="40000"/>
                  <a:lumOff val="60000"/>
                </a:schemeClr>
              </a:solidFill>
            </a:endParaRPr>
          </a:p>
        </p:txBody>
      </p:sp>
      <p:pic>
        <p:nvPicPr>
          <p:cNvPr id="5" name="Εικόνα 4">
            <a:extLst>
              <a:ext uri="{FF2B5EF4-FFF2-40B4-BE49-F238E27FC236}">
                <a16:creationId xmlns:a16="http://schemas.microsoft.com/office/drawing/2014/main" id="{A2D26711-B546-3CE0-2E3F-2252B06E4ADF}"/>
              </a:ext>
            </a:extLst>
          </p:cNvPr>
          <p:cNvPicPr>
            <a:picLocks noChangeAspect="1"/>
          </p:cNvPicPr>
          <p:nvPr/>
        </p:nvPicPr>
        <p:blipFill>
          <a:blip r:embed="rId2"/>
          <a:stretch>
            <a:fillRect/>
          </a:stretch>
        </p:blipFill>
        <p:spPr>
          <a:xfrm>
            <a:off x="4997168" y="1154962"/>
            <a:ext cx="6544031" cy="5079154"/>
          </a:xfrm>
          <a:prstGeom prst="rect">
            <a:avLst/>
          </a:prstGeom>
        </p:spPr>
      </p:pic>
      <p:sp>
        <p:nvSpPr>
          <p:cNvPr id="6" name="TextBox 5">
            <a:extLst>
              <a:ext uri="{FF2B5EF4-FFF2-40B4-BE49-F238E27FC236}">
                <a16:creationId xmlns:a16="http://schemas.microsoft.com/office/drawing/2014/main" id="{0D8B0F7B-8A6B-F3EC-15A1-D4F5A0EC7920}"/>
              </a:ext>
            </a:extLst>
          </p:cNvPr>
          <p:cNvSpPr txBox="1"/>
          <p:nvPr/>
        </p:nvSpPr>
        <p:spPr>
          <a:xfrm>
            <a:off x="451262" y="2044005"/>
            <a:ext cx="4094645" cy="2769989"/>
          </a:xfrm>
          <a:prstGeom prst="rect">
            <a:avLst/>
          </a:prstGeom>
          <a:noFill/>
        </p:spPr>
        <p:txBody>
          <a:bodyPr wrap="square">
            <a:spAutoFit/>
          </a:bodyPr>
          <a:lstStyle/>
          <a:p>
            <a:pPr marL="342900" indent="-342900">
              <a:spcBef>
                <a:spcPts val="1200"/>
              </a:spcBef>
              <a:buFont typeface="Arial" panose="020B0604020202020204" pitchFamily="34" charset="0"/>
              <a:buChar char="•"/>
            </a:pPr>
            <a:r>
              <a:rPr lang="el-GR" sz="2200" u="sng" dirty="0">
                <a:latin typeface="Calibri" panose="020F0502020204030204" pitchFamily="34" charset="0"/>
                <a:cs typeface="Calibri" panose="020F0502020204030204" pitchFamily="34" charset="0"/>
              </a:rPr>
              <a:t>Κατανομή πεδίου για μερικά από τα γραμμικώς πολωμένα κύματα LP χαμηλότερης τάξης</a:t>
            </a:r>
          </a:p>
          <a:p>
            <a:pPr marL="342900" indent="-342900">
              <a:spcBef>
                <a:spcPts val="1200"/>
              </a:spcBef>
              <a:buFont typeface="Arial" panose="020B0604020202020204" pitchFamily="34" charset="0"/>
              <a:buChar char="•"/>
            </a:pPr>
            <a:r>
              <a:rPr lang="en-US" sz="2200" dirty="0">
                <a:latin typeface="Calibri" panose="020F0502020204030204" pitchFamily="34" charset="0"/>
                <a:cs typeface="Calibri" panose="020F0502020204030204" pitchFamily="34" charset="0"/>
              </a:rPr>
              <a:t>l=0 </a:t>
            </a:r>
            <a:r>
              <a:rPr lang="el-GR" sz="2200" dirty="0">
                <a:latin typeface="Calibri" panose="020F0502020204030204" pitchFamily="34" charset="0"/>
                <a:cs typeface="Calibri" panose="020F0502020204030204" pitchFamily="34" charset="0"/>
              </a:rPr>
              <a:t>κυκλική συμμετρία </a:t>
            </a:r>
            <a:endParaRPr lang="en-US" sz="2200" dirty="0">
              <a:latin typeface="Calibri" panose="020F0502020204030204" pitchFamily="34" charset="0"/>
              <a:cs typeface="Calibri" panose="020F0502020204030204" pitchFamily="34" charset="0"/>
            </a:endParaRPr>
          </a:p>
          <a:p>
            <a:pPr marL="342900" indent="-342900">
              <a:spcBef>
                <a:spcPts val="1200"/>
              </a:spcBef>
              <a:buFont typeface="Arial" panose="020B0604020202020204" pitchFamily="34" charset="0"/>
              <a:buChar char="•"/>
            </a:pPr>
            <a:r>
              <a:rPr lang="el-GR" sz="2200" dirty="0">
                <a:latin typeface="Calibri" panose="020F0502020204030204" pitchFamily="34" charset="0"/>
                <a:cs typeface="Calibri" panose="020F0502020204030204" pitchFamily="34" charset="0"/>
              </a:rPr>
              <a:t>Τα διαφορετικά χρώματα έχουν μεταξύ τους διαφορετικές φάσεις</a:t>
            </a:r>
            <a:endParaRPr lang="en-US" sz="22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7917758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Ορθογώνιο 3">
            <a:extLst>
              <a:ext uri="{FF2B5EF4-FFF2-40B4-BE49-F238E27FC236}">
                <a16:creationId xmlns:a16="http://schemas.microsoft.com/office/drawing/2014/main" id="{78E67748-CED5-B546-6DDE-AB64DF12C137}"/>
              </a:ext>
            </a:extLst>
          </p:cNvPr>
          <p:cNvSpPr/>
          <p:nvPr/>
        </p:nvSpPr>
        <p:spPr>
          <a:xfrm>
            <a:off x="1092529" y="0"/>
            <a:ext cx="10034650" cy="938911"/>
          </a:xfrm>
          <a:prstGeom prst="rect">
            <a:avLst/>
          </a:prstGeom>
        </p:spPr>
        <p:txBody>
          <a:bodyPr wrap="square">
            <a:spAutoFit/>
          </a:bodyPr>
          <a:lstStyle/>
          <a:p>
            <a:pPr algn="ctr">
              <a:lnSpc>
                <a:spcPct val="150000"/>
              </a:lnSpc>
            </a:pPr>
            <a:r>
              <a:rPr lang="el-GR" sz="4200" u="sng" dirty="0" err="1">
                <a:solidFill>
                  <a:schemeClr val="accent4">
                    <a:lumMod val="40000"/>
                    <a:lumOff val="60000"/>
                  </a:schemeClr>
                </a:solidFill>
              </a:rPr>
              <a:t>Διπλοθλαστικότητα</a:t>
            </a:r>
            <a:endParaRPr lang="en-US" sz="4200" u="sng" dirty="0">
              <a:solidFill>
                <a:schemeClr val="accent4">
                  <a:lumMod val="40000"/>
                  <a:lumOff val="60000"/>
                </a:schemeClr>
              </a:solidFill>
            </a:endParaRPr>
          </a:p>
        </p:txBody>
      </p:sp>
      <p:sp>
        <p:nvSpPr>
          <p:cNvPr id="5" name="TextBox 4">
            <a:extLst>
              <a:ext uri="{FF2B5EF4-FFF2-40B4-BE49-F238E27FC236}">
                <a16:creationId xmlns:a16="http://schemas.microsoft.com/office/drawing/2014/main" id="{E59B7831-89CD-BC10-1F8B-958CCC9D5087}"/>
              </a:ext>
            </a:extLst>
          </p:cNvPr>
          <p:cNvSpPr txBox="1"/>
          <p:nvPr/>
        </p:nvSpPr>
        <p:spPr>
          <a:xfrm>
            <a:off x="457703" y="1150141"/>
            <a:ext cx="11304302" cy="2693045"/>
          </a:xfrm>
          <a:prstGeom prst="rect">
            <a:avLst/>
          </a:prstGeom>
          <a:noFill/>
        </p:spPr>
        <p:txBody>
          <a:bodyPr wrap="square">
            <a:spAutoFit/>
          </a:bodyPr>
          <a:lstStyle/>
          <a:p>
            <a:pPr marL="285750" indent="-285750">
              <a:spcBef>
                <a:spcPts val="600"/>
              </a:spcBef>
              <a:buFont typeface="Arial" panose="020B0604020202020204" pitchFamily="34" charset="0"/>
              <a:buChar char="•"/>
            </a:pPr>
            <a:r>
              <a:rPr lang="el-GR" sz="2200" dirty="0">
                <a:latin typeface="Calibri" panose="020F0502020204030204" pitchFamily="34" charset="0"/>
                <a:cs typeface="Calibri" panose="020F0502020204030204" pitchFamily="34" charset="0"/>
              </a:rPr>
              <a:t>Σε μια μονότροπη οπτική ίνα υπάρχουν δύο ορθογώνια πολωμένοι τρόποι διάδοσης που όμως είναι εκφυλισμένοι</a:t>
            </a:r>
            <a:r>
              <a:rPr lang="en-US" sz="2200" dirty="0">
                <a:latin typeface="Calibri" panose="020F0502020204030204" pitchFamily="34" charset="0"/>
                <a:cs typeface="Calibri" panose="020F0502020204030204" pitchFamily="34" charset="0"/>
              </a:rPr>
              <a:t> (</a:t>
            </a:r>
            <a:r>
              <a:rPr lang="el-GR" sz="2200" dirty="0">
                <a:latin typeface="Calibri" panose="020F0502020204030204" pitchFamily="34" charset="0"/>
                <a:cs typeface="Calibri" panose="020F0502020204030204" pitchFamily="34" charset="0"/>
              </a:rPr>
              <a:t>διαφέρουν μόνο στην πόλωση). Αυτοί οι τρόποι πόλωσης είναι κάθετοι μεταξύ τους στους άξονες </a:t>
            </a:r>
            <a:r>
              <a:rPr lang="en-US" sz="2200" dirty="0">
                <a:latin typeface="Calibri" panose="020F0502020204030204" pitchFamily="34" charset="0"/>
                <a:cs typeface="Calibri" panose="020F0502020204030204" pitchFamily="34" charset="0"/>
              </a:rPr>
              <a:t>x </a:t>
            </a:r>
            <a:r>
              <a:rPr lang="el-GR" sz="2200" dirty="0">
                <a:latin typeface="Calibri" panose="020F0502020204030204" pitchFamily="34" charset="0"/>
                <a:cs typeface="Calibri" panose="020F0502020204030204" pitchFamily="34" charset="0"/>
              </a:rPr>
              <a:t>και </a:t>
            </a:r>
            <a:r>
              <a:rPr lang="en-US" sz="2200" dirty="0">
                <a:latin typeface="Calibri" panose="020F0502020204030204" pitchFamily="34" charset="0"/>
                <a:cs typeface="Calibri" panose="020F0502020204030204" pitchFamily="34" charset="0"/>
              </a:rPr>
              <a:t>y.</a:t>
            </a:r>
            <a:endParaRPr lang="el-GR" sz="2200" dirty="0">
              <a:latin typeface="Calibri" panose="020F0502020204030204" pitchFamily="34" charset="0"/>
              <a:cs typeface="Calibri" panose="020F0502020204030204" pitchFamily="34" charset="0"/>
            </a:endParaRPr>
          </a:p>
          <a:p>
            <a:pPr marL="285750" indent="-285750">
              <a:spcBef>
                <a:spcPts val="600"/>
              </a:spcBef>
              <a:buFont typeface="Arial" panose="020B0604020202020204" pitchFamily="34" charset="0"/>
              <a:buChar char="•"/>
            </a:pPr>
            <a:r>
              <a:rPr lang="el-GR" sz="2200" dirty="0">
                <a:latin typeface="Calibri" panose="020F0502020204030204" pitchFamily="34" charset="0"/>
                <a:cs typeface="Calibri" panose="020F0502020204030204" pitchFamily="34" charset="0"/>
              </a:rPr>
              <a:t>Οι λύσεις της διαφορικής εξίσωσης προκύπτουν για τέλειους κυλινδρικούς πυρήνες με ομοιόμορφους δείκτες διάθλασης.</a:t>
            </a:r>
          </a:p>
          <a:p>
            <a:pPr marL="285750" indent="-285750">
              <a:spcBef>
                <a:spcPts val="600"/>
              </a:spcBef>
              <a:buFont typeface="Arial" panose="020B0604020202020204" pitchFamily="34" charset="0"/>
              <a:buChar char="•"/>
            </a:pPr>
            <a:r>
              <a:rPr lang="el-GR" sz="2200" dirty="0">
                <a:latin typeface="Calibri" panose="020F0502020204030204" pitchFamily="34" charset="0"/>
                <a:cs typeface="Calibri" panose="020F0502020204030204" pitchFamily="34" charset="0"/>
              </a:rPr>
              <a:t>Οι πραγματικές ίνες όμως έχουν ανομοιομορφίες</a:t>
            </a:r>
            <a:r>
              <a:rPr lang="en-US" sz="2200" dirty="0">
                <a:latin typeface="Calibri" panose="020F0502020204030204" pitchFamily="34" charset="0"/>
                <a:cs typeface="Calibri" panose="020F0502020204030204" pitchFamily="34" charset="0"/>
              </a:rPr>
              <a:t> </a:t>
            </a:r>
            <a:r>
              <a:rPr lang="el-GR" sz="2200" dirty="0">
                <a:latin typeface="Calibri" panose="020F0502020204030204" pitchFamily="34" charset="0"/>
                <a:cs typeface="Calibri" panose="020F0502020204030204" pitchFamily="34" charset="0"/>
              </a:rPr>
              <a:t>και ο εκφυλισμός εξαφανίζεται. </a:t>
            </a:r>
          </a:p>
          <a:p>
            <a:pPr marL="285750" indent="-285750">
              <a:spcBef>
                <a:spcPts val="600"/>
              </a:spcBef>
              <a:buFont typeface="Arial" panose="020B0604020202020204" pitchFamily="34" charset="0"/>
              <a:buChar char="•"/>
            </a:pPr>
            <a:r>
              <a:rPr lang="el-GR" sz="2200" dirty="0">
                <a:latin typeface="Calibri" panose="020F0502020204030204" pitchFamily="34" charset="0"/>
                <a:cs typeface="Calibri" panose="020F0502020204030204" pitchFamily="34" charset="0"/>
              </a:rPr>
              <a:t>Τελικά το φως αλλάζει συνεχώς πόλωση μεταξύ των 2 ακραίων καταστάσεων</a:t>
            </a:r>
            <a:endParaRPr lang="el-GR" sz="2200" dirty="0"/>
          </a:p>
        </p:txBody>
      </p:sp>
      <p:pic>
        <p:nvPicPr>
          <p:cNvPr id="6" name="Εικόνα 5">
            <a:extLst>
              <a:ext uri="{FF2B5EF4-FFF2-40B4-BE49-F238E27FC236}">
                <a16:creationId xmlns:a16="http://schemas.microsoft.com/office/drawing/2014/main" id="{5DB03A61-DE8C-5911-67F0-DF137D8A86F6}"/>
              </a:ext>
            </a:extLst>
          </p:cNvPr>
          <p:cNvPicPr>
            <a:picLocks noChangeAspect="1"/>
          </p:cNvPicPr>
          <p:nvPr/>
        </p:nvPicPr>
        <p:blipFill>
          <a:blip r:embed="rId2"/>
          <a:stretch>
            <a:fillRect/>
          </a:stretch>
        </p:blipFill>
        <p:spPr>
          <a:xfrm>
            <a:off x="795645" y="3957764"/>
            <a:ext cx="5591869" cy="2628179"/>
          </a:xfrm>
          <a:prstGeom prst="rect">
            <a:avLst/>
          </a:prstGeom>
        </p:spPr>
      </p:pic>
      <p:sp>
        <p:nvSpPr>
          <p:cNvPr id="7" name="TextBox 6">
            <a:extLst>
              <a:ext uri="{FF2B5EF4-FFF2-40B4-BE49-F238E27FC236}">
                <a16:creationId xmlns:a16="http://schemas.microsoft.com/office/drawing/2014/main" id="{6AA5208E-51EA-F752-FF00-D033E26DD30A}"/>
              </a:ext>
            </a:extLst>
          </p:cNvPr>
          <p:cNvSpPr txBox="1"/>
          <p:nvPr/>
        </p:nvSpPr>
        <p:spPr>
          <a:xfrm>
            <a:off x="6848106" y="4210024"/>
            <a:ext cx="4548249" cy="2123658"/>
          </a:xfrm>
          <a:prstGeom prst="rect">
            <a:avLst/>
          </a:prstGeom>
        </p:spPr>
        <p:style>
          <a:lnRef idx="1">
            <a:schemeClr val="accent5"/>
          </a:lnRef>
          <a:fillRef idx="2">
            <a:schemeClr val="accent5"/>
          </a:fillRef>
          <a:effectRef idx="1">
            <a:schemeClr val="accent5"/>
          </a:effectRef>
          <a:fontRef idx="minor">
            <a:schemeClr val="dk1"/>
          </a:fontRef>
        </p:style>
        <p:txBody>
          <a:bodyPr wrap="square">
            <a:spAutoFit/>
          </a:bodyPr>
          <a:lstStyle/>
          <a:p>
            <a:r>
              <a:rPr lang="el-GR" sz="2200" dirty="0">
                <a:latin typeface="Calibri" panose="020F0502020204030204" pitchFamily="34" charset="0"/>
                <a:cs typeface="Calibri" panose="020F0502020204030204" pitchFamily="34" charset="0"/>
              </a:rPr>
              <a:t>Για να αποφύγω αυτό το φαινόμενο φτιάχνω </a:t>
            </a:r>
            <a:r>
              <a:rPr lang="el-GR" sz="2200" dirty="0" err="1">
                <a:latin typeface="Calibri" panose="020F0502020204030204" pitchFamily="34" charset="0"/>
                <a:cs typeface="Calibri" panose="020F0502020204030204" pitchFamily="34" charset="0"/>
              </a:rPr>
              <a:t>διπλοθλαστικούς</a:t>
            </a:r>
            <a:r>
              <a:rPr lang="el-GR" sz="2200" dirty="0">
                <a:latin typeface="Calibri" panose="020F0502020204030204" pitchFamily="34" charset="0"/>
                <a:cs typeface="Calibri" panose="020F0502020204030204" pitchFamily="34" charset="0"/>
              </a:rPr>
              <a:t> πυρήνες. Δηλαδή πυρήνες που έχουν μεγάλη διαφορά στο δείκτη διάθλασης στον </a:t>
            </a:r>
            <a:r>
              <a:rPr lang="en-US" sz="2200" dirty="0">
                <a:latin typeface="Calibri" panose="020F0502020204030204" pitchFamily="34" charset="0"/>
                <a:cs typeface="Calibri" panose="020F0502020204030204" pitchFamily="34" charset="0"/>
              </a:rPr>
              <a:t>x </a:t>
            </a:r>
            <a:r>
              <a:rPr lang="el-GR" sz="2200" dirty="0">
                <a:latin typeface="Calibri" panose="020F0502020204030204" pitchFamily="34" charset="0"/>
                <a:cs typeface="Calibri" panose="020F0502020204030204" pitchFamily="34" charset="0"/>
              </a:rPr>
              <a:t>και </a:t>
            </a:r>
            <a:r>
              <a:rPr lang="en-US" sz="2200" dirty="0">
                <a:latin typeface="Calibri" panose="020F0502020204030204" pitchFamily="34" charset="0"/>
                <a:cs typeface="Calibri" panose="020F0502020204030204" pitchFamily="34" charset="0"/>
              </a:rPr>
              <a:t>y </a:t>
            </a:r>
            <a:r>
              <a:rPr lang="el-GR" sz="2200" dirty="0">
                <a:latin typeface="Calibri" panose="020F0502020204030204" pitchFamily="34" charset="0"/>
                <a:cs typeface="Calibri" panose="020F0502020204030204" pitchFamily="34" charset="0"/>
              </a:rPr>
              <a:t>άξονα ώστε να διατηρώ σταθερή την πόλωση σε έναν άξονα.</a:t>
            </a:r>
            <a:endParaRPr lang="el-GR" sz="2200" dirty="0"/>
          </a:p>
        </p:txBody>
      </p:sp>
    </p:spTree>
    <p:extLst>
      <p:ext uri="{BB962C8B-B14F-4D97-AF65-F5344CB8AC3E}">
        <p14:creationId xmlns:p14="http://schemas.microsoft.com/office/powerpoint/2010/main" val="15678290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Ουράνιο">
  <a:themeElements>
    <a:clrScheme name="Ουράνιο">
      <a:dk1>
        <a:sysClr val="windowText" lastClr="000000"/>
      </a:dk1>
      <a:lt1>
        <a:sysClr val="window" lastClr="FFFFFF"/>
      </a:lt1>
      <a:dk2>
        <a:srgbClr val="18276C"/>
      </a:dk2>
      <a:lt2>
        <a:srgbClr val="EBEBEB"/>
      </a:lt2>
      <a:accent1>
        <a:srgbClr val="AC3EC1"/>
      </a:accent1>
      <a:accent2>
        <a:srgbClr val="477BD1"/>
      </a:accent2>
      <a:accent3>
        <a:srgbClr val="46B298"/>
      </a:accent3>
      <a:accent4>
        <a:srgbClr val="90BA4C"/>
      </a:accent4>
      <a:accent5>
        <a:srgbClr val="DD9D31"/>
      </a:accent5>
      <a:accent6>
        <a:srgbClr val="E25247"/>
      </a:accent6>
      <a:hlink>
        <a:srgbClr val="C573D2"/>
      </a:hlink>
      <a:folHlink>
        <a:srgbClr val="CCAEE8"/>
      </a:folHlink>
    </a:clrScheme>
    <a:fontScheme name="Ουράνιο">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Ουράνιο">
      <a:fillStyleLst>
        <a:solidFill>
          <a:schemeClr val="phClr"/>
        </a:solidFill>
        <a:gradFill rotWithShape="1">
          <a:gsLst>
            <a:gs pos="0">
              <a:schemeClr val="phClr">
                <a:tint val="70000"/>
                <a:lumMod val="110000"/>
              </a:schemeClr>
            </a:gs>
            <a:gs pos="100000">
              <a:schemeClr val="phClr">
                <a:tint val="82000"/>
                <a:alpha val="74000"/>
              </a:schemeClr>
            </a:gs>
          </a:gsLst>
          <a:lin ang="5400000" scaled="0"/>
        </a:gradFill>
        <a:gradFill rotWithShape="1">
          <a:gsLst>
            <a:gs pos="0">
              <a:schemeClr val="phClr">
                <a:tint val="98000"/>
                <a:lumMod val="100000"/>
              </a:schemeClr>
            </a:gs>
            <a:gs pos="100000">
              <a:schemeClr val="phClr">
                <a:shade val="88000"/>
                <a:lumMod val="88000"/>
              </a:schemeClr>
            </a:gs>
          </a:gsLst>
          <a:lin ang="5400000" scaled="1"/>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65000"/>
              </a:srgbClr>
            </a:outerShdw>
          </a:effectLst>
          <a:scene3d>
            <a:camera prst="orthographicFront">
              <a:rot lat="0" lon="0" rev="0"/>
            </a:camera>
            <a:lightRig rig="threePt" dir="tl">
              <a:rot lat="0" lon="0" rev="1200000"/>
            </a:lightRig>
          </a:scene3d>
          <a:sp3d>
            <a:bevelT w="38100" h="12700"/>
          </a:sp3d>
        </a:effectStyle>
      </a:effectStyleLst>
      <a:bgFillStyleLst>
        <a:solidFill>
          <a:schemeClr val="phClr"/>
        </a:solidFill>
        <a:gradFill rotWithShape="1">
          <a:gsLst>
            <a:gs pos="0">
              <a:schemeClr val="phClr">
                <a:tint val="90000"/>
                <a:shade val="96000"/>
                <a:hueMod val="100000"/>
                <a:satMod val="180000"/>
                <a:lumMod val="110000"/>
              </a:schemeClr>
            </a:gs>
            <a:gs pos="100000">
              <a:schemeClr val="phClr">
                <a:shade val="96000"/>
                <a:satMod val="160000"/>
                <a:lumMod val="100000"/>
              </a:schemeClr>
            </a:gs>
          </a:gsLst>
          <a:lin ang="4740000" scaled="1"/>
        </a:gradFill>
        <a:blipFill>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Celestial" id="{C4BB2A3D-0E93-4C5F-B0D2-9D3FCE089CC5}" vid="{42E5908D-19A2-46FD-89FA-638B126129EF}"/>
    </a:ext>
  </a:extLst>
</a:theme>
</file>

<file path=docProps/app.xml><?xml version="1.0" encoding="utf-8"?>
<Properties xmlns="http://schemas.openxmlformats.org/officeDocument/2006/extended-properties" xmlns:vt="http://schemas.openxmlformats.org/officeDocument/2006/docPropsVTypes">
  <Template>Ουράνιο</Template>
  <TotalTime>11525</TotalTime>
  <Words>917</Words>
  <Application>Microsoft Office PowerPoint</Application>
  <PresentationFormat>Ευρεία οθόνη</PresentationFormat>
  <Paragraphs>92</Paragraphs>
  <Slides>20</Slides>
  <Notes>0</Notes>
  <HiddenSlides>0</HiddenSlides>
  <MMClips>0</MMClips>
  <ScaleCrop>false</ScaleCrop>
  <HeadingPairs>
    <vt:vector size="8" baseType="variant">
      <vt:variant>
        <vt:lpstr>Γραμματοσειρές που χρησιμοποιούνται</vt:lpstr>
      </vt:variant>
      <vt:variant>
        <vt:i4>4</vt:i4>
      </vt:variant>
      <vt:variant>
        <vt:lpstr>Θέμα</vt:lpstr>
      </vt:variant>
      <vt:variant>
        <vt:i4>1</vt:i4>
      </vt:variant>
      <vt:variant>
        <vt:lpstr>Ενσωματωμένοι διακομιστές OLE</vt:lpstr>
      </vt:variant>
      <vt:variant>
        <vt:i4>2</vt:i4>
      </vt:variant>
      <vt:variant>
        <vt:lpstr>Τίτλοι διαφανειών</vt:lpstr>
      </vt:variant>
      <vt:variant>
        <vt:i4>20</vt:i4>
      </vt:variant>
    </vt:vector>
  </HeadingPairs>
  <TitlesOfParts>
    <vt:vector size="27" baseType="lpstr">
      <vt:lpstr>Arial</vt:lpstr>
      <vt:lpstr>Calibri</vt:lpstr>
      <vt:lpstr>Calibri Light</vt:lpstr>
      <vt:lpstr>Cambria Math</vt:lpstr>
      <vt:lpstr>Ουράνιο</vt:lpstr>
      <vt:lpstr>MathType 7.0 Equation</vt:lpstr>
      <vt:lpstr>Equation</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ΗλεκτρομαγνητικΟ ΠρΟτυπο:</vt:lpstr>
      <vt:lpstr>Παρουσίαση του PowerPoint</vt:lpstr>
      <vt:lpstr>Παρουσίαση του PowerPoint</vt:lpstr>
      <vt:lpstr>Εξισώσεις Maxwell στο κενό (free space)</vt:lpstr>
      <vt:lpstr>Εξισωσεις Maxwell στην υλη</vt:lpstr>
      <vt:lpstr>Παρουσίαση του PowerPoint</vt:lpstr>
      <vt:lpstr>Παρουσίαση του PowerPoint</vt:lpstr>
      <vt:lpstr>Παρουσίαση του PowerPoint</vt:lpstr>
      <vt:lpstr>Παρουσίαση του PowerPoint</vt:lpstr>
      <vt:lpstr>Παρουσίαση του PowerPoint</vt:lpstr>
      <vt:lpstr>Παρουσίαση του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Παρουσίαση του PowerPoint</dc:title>
  <dc:creator>Andreas Tsormpatzoglou</dc:creator>
  <cp:lastModifiedBy>Andreas Tsormpatzoglou</cp:lastModifiedBy>
  <cp:revision>233</cp:revision>
  <dcterms:created xsi:type="dcterms:W3CDTF">2021-02-23T06:42:38Z</dcterms:created>
  <dcterms:modified xsi:type="dcterms:W3CDTF">2023-10-17T13:36:15Z</dcterms:modified>
</cp:coreProperties>
</file>