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6" r:id="rId1"/>
  </p:sldMasterIdLst>
  <p:sldIdLst>
    <p:sldId id="256" r:id="rId2"/>
    <p:sldId id="270" r:id="rId3"/>
    <p:sldId id="309" r:id="rId4"/>
    <p:sldId id="320" r:id="rId5"/>
    <p:sldId id="308" r:id="rId6"/>
    <p:sldId id="314" r:id="rId7"/>
    <p:sldId id="313" r:id="rId8"/>
    <p:sldId id="311" r:id="rId9"/>
    <p:sldId id="312" r:id="rId10"/>
    <p:sldId id="275" r:id="rId11"/>
    <p:sldId id="321" r:id="rId12"/>
    <p:sldId id="322" r:id="rId13"/>
    <p:sldId id="276" r:id="rId14"/>
    <p:sldId id="277" r:id="rId15"/>
    <p:sldId id="278" r:id="rId16"/>
    <p:sldId id="271" r:id="rId17"/>
    <p:sldId id="267" r:id="rId18"/>
    <p:sldId id="318" r:id="rId19"/>
    <p:sldId id="319" r:id="rId20"/>
    <p:sldId id="315" r:id="rId21"/>
    <p:sldId id="316" r:id="rId22"/>
    <p:sldId id="264" r:id="rId23"/>
    <p:sldId id="272" r:id="rId24"/>
    <p:sldId id="317" r:id="rId25"/>
    <p:sldId id="323" r:id="rId26"/>
    <p:sldId id="274" r:id="rId2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205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ndreas Tsormpatzoglou" initials="AT" lastIdx="1" clrIdx="0">
    <p:extLst>
      <p:ext uri="{19B8F6BF-5375-455C-9EA6-DF929625EA0E}">
        <p15:presenceInfo xmlns:p15="http://schemas.microsoft.com/office/powerpoint/2012/main" userId="54d95e343206806a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 showGuides="1">
      <p:cViewPr varScale="1">
        <p:scale>
          <a:sx n="75" d="100"/>
          <a:sy n="75" d="100"/>
        </p:scale>
        <p:origin x="522" y="72"/>
      </p:cViewPr>
      <p:guideLst>
        <p:guide orient="horz" pos="2205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commentAuthors" Target="commentAuthor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Διαφάνεια τίτλου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Title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962399" y="1964267"/>
            <a:ext cx="7197726" cy="2421464"/>
          </a:xfrm>
        </p:spPr>
        <p:txBody>
          <a:bodyPr anchor="b">
            <a:normAutofit/>
          </a:bodyPr>
          <a:lstStyle>
            <a:lvl1pPr algn="r">
              <a:defRPr sz="4800">
                <a:effectLst/>
              </a:defRPr>
            </a:lvl1pPr>
          </a:lstStyle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962399" y="4385732"/>
            <a:ext cx="7197726" cy="1405467"/>
          </a:xfrm>
        </p:spPr>
        <p:txBody>
          <a:bodyPr anchor="t">
            <a:normAutofit/>
          </a:bodyPr>
          <a:lstStyle>
            <a:lvl1pPr marL="0" indent="0" algn="r">
              <a:buNone/>
              <a:defRPr sz="1800" cap="all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l-GR"/>
              <a:t>Κάντε κλικ για να επεξεργαστείτε τον υπότιτλο του υποδείγματος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32558" y="5870575"/>
            <a:ext cx="1600200" cy="377825"/>
          </a:xfrm>
        </p:spPr>
        <p:txBody>
          <a:bodyPr/>
          <a:lstStyle/>
          <a:p>
            <a:fld id="{F003EDE9-A268-4FB8-88A5-5E5E025A3CE9}" type="datetimeFigureOut">
              <a:rPr lang="el-GR" smtClean="0"/>
              <a:t>21/10/2025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962399" y="5870575"/>
            <a:ext cx="4893958" cy="377825"/>
          </a:xfrm>
        </p:spPr>
        <p:txBody>
          <a:bodyPr/>
          <a:lstStyle/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608958" y="5870575"/>
            <a:ext cx="551167" cy="377825"/>
          </a:xfrm>
        </p:spPr>
        <p:txBody>
          <a:bodyPr/>
          <a:lstStyle/>
          <a:p>
            <a:fld id="{CBA1BF42-59DD-449D-8A2C-CC485B751C6B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97006056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περιεχό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03EDE9-A268-4FB8-88A5-5E5E025A3CE9}" type="datetimeFigureOut">
              <a:rPr lang="el-GR" smtClean="0"/>
              <a:t>21/10/2025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A1BF42-59DD-449D-8A2C-CC485B751C6B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7780686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Κεφαλίδα ενότητ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308581"/>
            <a:ext cx="10131427" cy="1468800"/>
          </a:xfrm>
        </p:spPr>
        <p:txBody>
          <a:bodyPr anchor="b"/>
          <a:lstStyle>
            <a:lvl1pPr algn="l">
              <a:defRPr sz="4000" b="0" cap="all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799" y="4777381"/>
            <a:ext cx="1013142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 cap="all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03EDE9-A268-4FB8-88A5-5E5E025A3CE9}" type="datetimeFigureOut">
              <a:rPr lang="el-GR" smtClean="0"/>
              <a:t>21/10/2025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A1BF42-59DD-449D-8A2C-CC485B751C6B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1833929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2" y="2142067"/>
            <a:ext cx="4995334" cy="3649134"/>
          </a:xfrm>
        </p:spPr>
        <p:txBody>
          <a:bodyPr>
            <a:normAutofit/>
          </a:bodyPr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21895" y="2142067"/>
            <a:ext cx="4995332" cy="3649133"/>
          </a:xfrm>
        </p:spPr>
        <p:txBody>
          <a:bodyPr>
            <a:normAutofit/>
          </a:bodyPr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03EDE9-A268-4FB8-88A5-5E5E025A3CE9}" type="datetimeFigureOut">
              <a:rPr lang="el-GR" smtClean="0"/>
              <a:t>21/10/2025</a:t>
            </a:fld>
            <a:endParaRPr lang="el-G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A1BF42-59DD-449D-8A2C-CC485B751C6B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9520757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3670" y="2218267"/>
            <a:ext cx="470905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1" y="2870201"/>
            <a:ext cx="4996923" cy="2920998"/>
          </a:xfrm>
        </p:spPr>
        <p:txBody>
          <a:bodyPr anchor="t">
            <a:normAutofit/>
          </a:bodyPr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96003" y="2226734"/>
            <a:ext cx="4722813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23483" y="2870201"/>
            <a:ext cx="4995334" cy="2920998"/>
          </a:xfrm>
        </p:spPr>
        <p:txBody>
          <a:bodyPr anchor="t">
            <a:normAutofit/>
          </a:bodyPr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03EDE9-A268-4FB8-88A5-5E5E025A3CE9}" type="datetimeFigureOut">
              <a:rPr lang="el-GR" smtClean="0"/>
              <a:t>21/10/2025</a:t>
            </a:fld>
            <a:endParaRPr lang="el-G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A1BF42-59DD-449D-8A2C-CC485B751C6B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8551622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03EDE9-A268-4FB8-88A5-5E5E025A3CE9}" type="datetimeFigureOut">
              <a:rPr lang="el-GR" smtClean="0"/>
              <a:t>21/10/2025</a:t>
            </a:fld>
            <a:endParaRPr lang="el-G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A1BF42-59DD-449D-8A2C-CC485B751C6B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8941211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Κεν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03EDE9-A268-4FB8-88A5-5E5E025A3CE9}" type="datetimeFigureOut">
              <a:rPr lang="el-GR" smtClean="0"/>
              <a:t>21/10/2025</a:t>
            </a:fld>
            <a:endParaRPr lang="el-G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A1BF42-59DD-449D-8A2C-CC485B751C6B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3807028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074333"/>
            <a:ext cx="3680885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48201" y="609601"/>
            <a:ext cx="6169026" cy="5181600"/>
          </a:xfrm>
        </p:spPr>
        <p:txBody>
          <a:bodyPr anchor="ctr">
            <a:normAutofit/>
          </a:bodyPr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445933"/>
            <a:ext cx="3680885" cy="1828800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03EDE9-A268-4FB8-88A5-5E5E025A3CE9}" type="datetimeFigureOut">
              <a:rPr lang="el-GR" smtClean="0"/>
              <a:t>21/10/2025</a:t>
            </a:fld>
            <a:endParaRPr lang="el-G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A1BF42-59DD-449D-8A2C-CC485B751C6B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5495256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600200"/>
            <a:ext cx="6164653" cy="13716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536253" y="914400"/>
            <a:ext cx="3280974" cy="4572000"/>
          </a:xfrm>
          <a:prstGeom prst="roundRect">
            <a:avLst>
              <a:gd name="adj" fmla="val 4280"/>
            </a:avLst>
          </a:prstGeom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l-GR"/>
              <a:t>Κάντε κλικ στο εικονίδιο για να προσθέσετε εικόνα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2971800"/>
            <a:ext cx="6164653" cy="1828800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03EDE9-A268-4FB8-88A5-5E5E025A3CE9}" type="datetimeFigureOut">
              <a:rPr lang="el-GR" smtClean="0"/>
              <a:t>21/10/2025</a:t>
            </a:fld>
            <a:endParaRPr lang="el-G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A1BF42-59DD-449D-8A2C-CC485B751C6B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2001033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Πανοραμική 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4732865"/>
            <a:ext cx="1013142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371600" y="932112"/>
            <a:ext cx="8759827" cy="3164976"/>
          </a:xfrm>
          <a:prstGeom prst="roundRect">
            <a:avLst>
              <a:gd name="adj" fmla="val 4380"/>
            </a:avLst>
          </a:prstGeom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l-GR"/>
              <a:t>Κάντε κλικ στο εικονίδιο για να προσθέσετε εικόνα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5299603"/>
            <a:ext cx="10131427" cy="49371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03EDE9-A268-4FB8-88A5-5E5E025A3CE9}" type="datetimeFigureOut">
              <a:rPr lang="el-GR" smtClean="0"/>
              <a:t>21/10/2025</a:t>
            </a:fld>
            <a:endParaRPr lang="el-G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A1BF42-59DD-449D-8A2C-CC485B751C6B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8311120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Τίτλος και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09601"/>
            <a:ext cx="10131427" cy="3124199"/>
          </a:xfrm>
        </p:spPr>
        <p:txBody>
          <a:bodyPr anchor="ctr">
            <a:normAutofit/>
          </a:bodyPr>
          <a:lstStyle>
            <a:lvl1pPr algn="l">
              <a:defRPr sz="3200" b="0" cap="none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10131428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03EDE9-A268-4FB8-88A5-5E5E025A3CE9}" type="datetimeFigureOut">
              <a:rPr lang="el-GR" smtClean="0"/>
              <a:t>21/10/2025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A1BF42-59DD-449D-8A2C-CC485B751C6B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87107767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Εισαγωγικά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10237867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88275" y="823337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2267" y="609601"/>
            <a:ext cx="9550399" cy="2743199"/>
          </a:xfrm>
        </p:spPr>
        <p:txBody>
          <a:bodyPr anchor="ctr">
            <a:normAutofit/>
          </a:bodyPr>
          <a:lstStyle>
            <a:lvl1pPr algn="l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097875" y="3352800"/>
            <a:ext cx="9339184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7465" y="4343400"/>
            <a:ext cx="10152367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03EDE9-A268-4FB8-88A5-5E5E025A3CE9}" type="datetimeFigureOut">
              <a:rPr lang="el-GR" smtClean="0"/>
              <a:t>21/10/2025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A1BF42-59DD-449D-8A2C-CC485B751C6B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56500806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Κάρτα ονόματ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2" y="3308581"/>
            <a:ext cx="10131425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1" y="4777381"/>
            <a:ext cx="10131426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03EDE9-A268-4FB8-88A5-5E5E025A3CE9}" type="datetimeFigureOut">
              <a:rPr lang="el-GR" smtClean="0"/>
              <a:t>21/10/2025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A1BF42-59DD-449D-8A2C-CC485B751C6B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99339125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Κάρτα ονόματος με φρά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10237867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88275" y="823337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6" name="Title 1"/>
          <p:cNvSpPr>
            <a:spLocks noGrp="1"/>
          </p:cNvSpPr>
          <p:nvPr>
            <p:ph type="title"/>
          </p:nvPr>
        </p:nvSpPr>
        <p:spPr>
          <a:xfrm>
            <a:off x="992267" y="609601"/>
            <a:ext cx="9550399" cy="2743199"/>
          </a:xfrm>
        </p:spPr>
        <p:txBody>
          <a:bodyPr anchor="ctr">
            <a:normAutofit/>
          </a:bodyPr>
          <a:lstStyle>
            <a:lvl1pPr algn="l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5800" y="3886200"/>
            <a:ext cx="10135436" cy="8890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l-GR"/>
              <a:t>Στυλ κειμένου υποδείγματος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799" y="4775200"/>
            <a:ext cx="10135436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03EDE9-A268-4FB8-88A5-5E5E025A3CE9}" type="datetimeFigureOut">
              <a:rPr lang="el-GR" smtClean="0"/>
              <a:t>21/10/2025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A1BF42-59DD-449D-8A2C-CC485B751C6B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21260053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ή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09601"/>
            <a:ext cx="10131427" cy="274319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5801" y="3505200"/>
            <a:ext cx="10131428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l-GR"/>
              <a:t>Στυλ κειμένου υποδείγματος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10131428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03EDE9-A268-4FB8-88A5-5E5E025A3CE9}" type="datetimeFigureOut">
              <a:rPr lang="el-GR" smtClean="0"/>
              <a:t>21/10/2025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A1BF42-59DD-449D-8A2C-CC485B751C6B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65573754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Τίτλος και Κατακόρυφο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03EDE9-A268-4FB8-88A5-5E5E025A3CE9}" type="datetimeFigureOut">
              <a:rPr lang="el-GR" smtClean="0"/>
              <a:t>21/10/2025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A1BF42-59DD-449D-8A2C-CC485B751C6B}" type="slidenum">
              <a:rPr lang="el-GR" smtClean="0"/>
              <a:t>‹#›</a:t>
            </a:fld>
            <a:endParaRPr lang="el-GR"/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685801" y="609600"/>
            <a:ext cx="10131425" cy="1456267"/>
          </a:xfrm>
        </p:spPr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9027395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Κατακόρυφος τίτλος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58675" y="609599"/>
            <a:ext cx="2158552" cy="5181601"/>
          </a:xfrm>
        </p:spPr>
        <p:txBody>
          <a:bodyPr vert="eaVert"/>
          <a:lstStyle/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7832116" cy="5181600"/>
          </a:xfrm>
        </p:spPr>
        <p:txBody>
          <a:bodyPr vert="eaVert" anchor="t"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03EDE9-A268-4FB8-88A5-5E5E025A3CE9}" type="datetimeFigureOut">
              <a:rPr lang="el-GR" smtClean="0"/>
              <a:t>21/10/2025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A1BF42-59DD-449D-8A2C-CC485B751C6B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5540487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801" y="609600"/>
            <a:ext cx="10131425" cy="14562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1" y="2142067"/>
            <a:ext cx="10131425" cy="364913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589660" y="5870575"/>
            <a:ext cx="1600200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F003EDE9-A268-4FB8-88A5-5E5E025A3CE9}" type="datetimeFigureOut">
              <a:rPr lang="el-GR" smtClean="0"/>
              <a:t>21/10/2025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5870575"/>
            <a:ext cx="7827659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66060" y="5870575"/>
            <a:ext cx="551167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CBA1BF42-59DD-449D-8A2C-CC485B751C6B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313444059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27" r:id="rId1"/>
    <p:sldLayoutId id="2147483728" r:id="rId2"/>
    <p:sldLayoutId id="2147483729" r:id="rId3"/>
    <p:sldLayoutId id="2147483730" r:id="rId4"/>
    <p:sldLayoutId id="2147483731" r:id="rId5"/>
    <p:sldLayoutId id="2147483732" r:id="rId6"/>
    <p:sldLayoutId id="2147483733" r:id="rId7"/>
    <p:sldLayoutId id="2147483734" r:id="rId8"/>
    <p:sldLayoutId id="2147483735" r:id="rId9"/>
    <p:sldLayoutId id="2147483736" r:id="rId10"/>
    <p:sldLayoutId id="2147483737" r:id="rId11"/>
    <p:sldLayoutId id="2147483738" r:id="rId12"/>
    <p:sldLayoutId id="2147483739" r:id="rId13"/>
    <p:sldLayoutId id="2147483740" r:id="rId14"/>
    <p:sldLayoutId id="2147483741" r:id="rId15"/>
    <p:sldLayoutId id="2147483742" r:id="rId16"/>
    <p:sldLayoutId id="2147483743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8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hyperlink" Target="mailto:atsormpa@uoi.gr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828779" y="4723344"/>
            <a:ext cx="880952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ln/>
                <a:solidFill>
                  <a:schemeClr val="bg1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lumMod val="50000"/>
                      <a:alpha val="40000"/>
                    </a:schemeClr>
                  </a:outerShdw>
                </a:effectLst>
              </a:rPr>
              <a:t> </a:t>
            </a:r>
            <a:r>
              <a:rPr lang="el-GR" sz="3200" b="1" dirty="0">
                <a:ln/>
                <a:solidFill>
                  <a:schemeClr val="bg1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lumMod val="50000"/>
                      <a:alpha val="40000"/>
                    </a:schemeClr>
                  </a:outerShdw>
                </a:effectLst>
              </a:rPr>
              <a:t>Διδάσκων: Τσορμπατζόγλου Ανδρέας </a:t>
            </a:r>
          </a:p>
        </p:txBody>
      </p:sp>
      <p:pic>
        <p:nvPicPr>
          <p:cNvPr id="10" name="Εικόνα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0844" y="608751"/>
            <a:ext cx="3453815" cy="97788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1" name="Εικόνα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8987" y="608751"/>
            <a:ext cx="4268190" cy="97788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ECD93583-9294-609D-8576-EA401004B218}"/>
              </a:ext>
            </a:extLst>
          </p:cNvPr>
          <p:cNvSpPr txBox="1"/>
          <p:nvPr/>
        </p:nvSpPr>
        <p:spPr>
          <a:xfrm>
            <a:off x="1310844" y="2508660"/>
            <a:ext cx="8327457" cy="187743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r>
              <a:rPr lang="el-GR" sz="4400" b="1" dirty="0">
                <a:ln/>
              </a:rPr>
              <a:t>ΤΗΛΕΠΙΚΟΙΝΩΝΙΑΚΑ ΔΙΚΤΥΑ</a:t>
            </a:r>
            <a:r>
              <a:rPr lang="en-US" sz="4400" b="1" dirty="0">
                <a:ln/>
              </a:rPr>
              <a:t> </a:t>
            </a:r>
          </a:p>
          <a:p>
            <a:r>
              <a:rPr lang="el-GR" sz="4400" b="1" dirty="0">
                <a:ln/>
              </a:rPr>
              <a:t>ΝΕΑΣ ΓΕΝΙΑΣ</a:t>
            </a:r>
          </a:p>
          <a:p>
            <a:r>
              <a:rPr lang="el-GR" sz="2800" b="1" dirty="0">
                <a:ln/>
              </a:rPr>
              <a:t>(β’ μέρος)</a:t>
            </a:r>
          </a:p>
        </p:txBody>
      </p:sp>
    </p:spTree>
    <p:extLst>
      <p:ext uri="{BB962C8B-B14F-4D97-AF65-F5344CB8AC3E}">
        <p14:creationId xmlns:p14="http://schemas.microsoft.com/office/powerpoint/2010/main" val="15367029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Ορθογώνιο 5"/>
          <p:cNvSpPr/>
          <p:nvPr/>
        </p:nvSpPr>
        <p:spPr>
          <a:xfrm>
            <a:off x="2252315" y="3260"/>
            <a:ext cx="770983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l-GR" sz="3600" u="sng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Μάθημα</a:t>
            </a:r>
            <a:endParaRPr lang="en-US" sz="3600" u="sng" dirty="0">
              <a:solidFill>
                <a:schemeClr val="accent4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9" name="Ορθογώνιο 8">
            <a:extLst>
              <a:ext uri="{FF2B5EF4-FFF2-40B4-BE49-F238E27FC236}">
                <a16:creationId xmlns:a16="http://schemas.microsoft.com/office/drawing/2014/main" id="{CC2B2E91-96B3-A071-E099-BCDFF96C8F83}"/>
              </a:ext>
            </a:extLst>
          </p:cNvPr>
          <p:cNvSpPr/>
          <p:nvPr/>
        </p:nvSpPr>
        <p:spPr>
          <a:xfrm>
            <a:off x="689867" y="2457278"/>
            <a:ext cx="17249411" cy="12861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dirty="0"/>
              <a:t>Email </a:t>
            </a:r>
            <a:r>
              <a:rPr lang="el-GR" dirty="0"/>
              <a:t>επικοινωνίας 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atsormpa@uoi.gr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l-GR" dirty="0"/>
              <a:t>Ώρες γραφείου 10:00-14:00</a:t>
            </a:r>
            <a:endParaRPr lang="en-US" dirty="0"/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v"/>
            </a:pPr>
            <a:endParaRPr lang="el-GR" dirty="0"/>
          </a:p>
        </p:txBody>
      </p:sp>
      <p:sp>
        <p:nvSpPr>
          <p:cNvPr id="10" name="Ορθογώνιο 9">
            <a:extLst>
              <a:ext uri="{FF2B5EF4-FFF2-40B4-BE49-F238E27FC236}">
                <a16:creationId xmlns:a16="http://schemas.microsoft.com/office/drawing/2014/main" id="{8CA5C408-5501-AC26-964A-B1FB598700AB}"/>
              </a:ext>
            </a:extLst>
          </p:cNvPr>
          <p:cNvSpPr/>
          <p:nvPr/>
        </p:nvSpPr>
        <p:spPr>
          <a:xfrm>
            <a:off x="689867" y="4041473"/>
            <a:ext cx="7100902" cy="4648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l-GR" dirty="0"/>
              <a:t>Βιβλίο: ΟΠΤΙΚΕΣ ΕΠΙΚΟΙΝΩΝΙΕΣ, Εμμανουήλ Κριεζής</a:t>
            </a:r>
            <a:r>
              <a:rPr lang="en-US" dirty="0"/>
              <a:t>, </a:t>
            </a:r>
            <a:r>
              <a:rPr lang="el-GR" dirty="0"/>
              <a:t>Εκδόσεις </a:t>
            </a:r>
            <a:r>
              <a:rPr lang="el-GR" dirty="0" err="1"/>
              <a:t>Τζιόλα</a:t>
            </a:r>
            <a:endParaRPr lang="el-GR" dirty="0"/>
          </a:p>
        </p:txBody>
      </p:sp>
      <p:pic>
        <p:nvPicPr>
          <p:cNvPr id="3" name="Εικόνα 2">
            <a:extLst>
              <a:ext uri="{FF2B5EF4-FFF2-40B4-BE49-F238E27FC236}">
                <a16:creationId xmlns:a16="http://schemas.microsoft.com/office/drawing/2014/main" id="{7D87C9FE-86EF-8960-DEEC-98549305676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06574" y="1119187"/>
            <a:ext cx="3143250" cy="4619625"/>
          </a:xfrm>
          <a:prstGeom prst="rect">
            <a:avLst/>
          </a:prstGeom>
        </p:spPr>
      </p:pic>
      <p:sp>
        <p:nvSpPr>
          <p:cNvPr id="2" name="Ορθογώνιο 1">
            <a:extLst>
              <a:ext uri="{FF2B5EF4-FFF2-40B4-BE49-F238E27FC236}">
                <a16:creationId xmlns:a16="http://schemas.microsoft.com/office/drawing/2014/main" id="{F6B2FF3C-3C98-46A1-B075-C6C42F378675}"/>
              </a:ext>
            </a:extLst>
          </p:cNvPr>
          <p:cNvSpPr/>
          <p:nvPr/>
        </p:nvSpPr>
        <p:spPr>
          <a:xfrm>
            <a:off x="689866" y="1410920"/>
            <a:ext cx="17249411" cy="4648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l-GR" dirty="0"/>
              <a:t>Μάθημα 18:00-… κάθε Τρίτη δια ζώσης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19457417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Ορθογώνιο 5"/>
          <p:cNvSpPr/>
          <p:nvPr/>
        </p:nvSpPr>
        <p:spPr>
          <a:xfrm>
            <a:off x="2252315" y="3260"/>
            <a:ext cx="770983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l-GR" sz="3600" u="sng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Εξέταση</a:t>
            </a:r>
            <a:endParaRPr lang="en-US" sz="3600" u="sng" dirty="0">
              <a:solidFill>
                <a:schemeClr val="accent4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2" name="Ορθογώνιο 1">
            <a:extLst>
              <a:ext uri="{FF2B5EF4-FFF2-40B4-BE49-F238E27FC236}">
                <a16:creationId xmlns:a16="http://schemas.microsoft.com/office/drawing/2014/main" id="{179F55DF-20D1-5CB6-5F89-8B6386A4CA80}"/>
              </a:ext>
            </a:extLst>
          </p:cNvPr>
          <p:cNvSpPr/>
          <p:nvPr/>
        </p:nvSpPr>
        <p:spPr>
          <a:xfrm>
            <a:off x="684902" y="895405"/>
            <a:ext cx="11218957" cy="4648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l-GR" b="1" u="sng" dirty="0"/>
              <a:t>Εξέταση του μαθήματος</a:t>
            </a:r>
            <a:endParaRPr lang="el-GR" b="1" dirty="0"/>
          </a:p>
        </p:txBody>
      </p:sp>
      <p:sp>
        <p:nvSpPr>
          <p:cNvPr id="7" name="Ορθογώνιο 6">
            <a:extLst>
              <a:ext uri="{FF2B5EF4-FFF2-40B4-BE49-F238E27FC236}">
                <a16:creationId xmlns:a16="http://schemas.microsoft.com/office/drawing/2014/main" id="{621389FB-E5E6-6565-01BF-C38E4B59FCF6}"/>
              </a:ext>
            </a:extLst>
          </p:cNvPr>
          <p:cNvSpPr/>
          <p:nvPr/>
        </p:nvSpPr>
        <p:spPr>
          <a:xfrm>
            <a:off x="684902" y="1614250"/>
            <a:ext cx="10405872" cy="45920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lnSpc>
                <a:spcPct val="12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l-GR" sz="2000" dirty="0">
                <a:latin typeface="Calibri" panose="020F0502020204030204" pitchFamily="34" charset="0"/>
                <a:cs typeface="Calibri" panose="020F0502020204030204" pitchFamily="34" charset="0"/>
              </a:rPr>
              <a:t>Η παρουσία στα μαθήματα είναι υποχρεωτική.</a:t>
            </a:r>
          </a:p>
          <a:p>
            <a:pPr marL="342900" indent="-342900" algn="just">
              <a:lnSpc>
                <a:spcPct val="12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l-GR" sz="2000" dirty="0">
                <a:latin typeface="Calibri" panose="020F0502020204030204" pitchFamily="34" charset="0"/>
                <a:cs typeface="Calibri" panose="020F0502020204030204" pitchFamily="34" charset="0"/>
              </a:rPr>
              <a:t>Στο τέλος των 6 μαθημάτων θα παραδοθεί μια εργασία 2000 λέξεων που θα επιλέξουν οι φοιτητές από λίστα εργασιών που θα προταθούν. </a:t>
            </a:r>
          </a:p>
          <a:p>
            <a:pPr marL="342900" indent="-342900" algn="just">
              <a:lnSpc>
                <a:spcPct val="12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l-GR" sz="2000" dirty="0">
                <a:latin typeface="Calibri" panose="020F0502020204030204" pitchFamily="34" charset="0"/>
                <a:cs typeface="Calibri" panose="020F0502020204030204" pitchFamily="34" charset="0"/>
              </a:rPr>
              <a:t>Η εργασία μπορεί να είναι συνεργατική. Κάθε επιπλέον συμμετέχων αυξάνει το μέγεθος της εργασίας κατά 1000 λέξεις.</a:t>
            </a:r>
          </a:p>
          <a:p>
            <a:pPr marL="342900" indent="-342900" algn="just">
              <a:lnSpc>
                <a:spcPct val="12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l-GR" sz="2000" dirty="0">
                <a:latin typeface="Calibri" panose="020F0502020204030204" pitchFamily="34" charset="0"/>
                <a:cs typeface="Calibri" panose="020F0502020204030204" pitchFamily="34" charset="0"/>
              </a:rPr>
              <a:t>Στο τέλος κάθε εργασίας οι φοιτητές θα πρέπει να περιλαμβάνουν 10 ερωτήσεις.</a:t>
            </a:r>
          </a:p>
          <a:p>
            <a:pPr marL="342900" indent="-342900" algn="just">
              <a:lnSpc>
                <a:spcPct val="12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l-GR" sz="2000" dirty="0">
                <a:latin typeface="Calibri" panose="020F0502020204030204" pitchFamily="34" charset="0"/>
                <a:cs typeface="Calibri" panose="020F0502020204030204" pitchFamily="34" charset="0"/>
              </a:rPr>
              <a:t>Δεν θα γίνεται παρουσίαση της εργασίας αλλά οι φοιτητές θα καλούνται να απαντήσουν σε κάποιες από αυτές τις 10 ερωτήσεις.</a:t>
            </a:r>
          </a:p>
          <a:p>
            <a:pPr marL="342900" indent="-342900" algn="just">
              <a:lnSpc>
                <a:spcPct val="12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l-GR" sz="2000" dirty="0">
                <a:latin typeface="Calibri" panose="020F0502020204030204" pitchFamily="34" charset="0"/>
                <a:cs typeface="Calibri" panose="020F0502020204030204" pitchFamily="34" charset="0"/>
              </a:rPr>
              <a:t>Οι απαντήσεις δεν μπορεί να είναι ναι/όχι, σωστό/λάθος κτλ.</a:t>
            </a:r>
          </a:p>
          <a:p>
            <a:pPr marL="342900" indent="-342900" algn="just">
              <a:lnSpc>
                <a:spcPct val="12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l-GR" sz="2000" dirty="0">
                <a:latin typeface="Calibri" panose="020F0502020204030204" pitchFamily="34" charset="0"/>
                <a:cs typeface="Calibri" panose="020F0502020204030204" pitchFamily="34" charset="0"/>
              </a:rPr>
              <a:t>Η χρήση προγραμμάτων τεχνητής νοημοσύνης είναι ελεύθερη αλλά θα πρέπει να υποδεικνύεται πού και πώς έχουν χρησιμοποιηθεί στην εργασία.</a:t>
            </a:r>
          </a:p>
        </p:txBody>
      </p:sp>
    </p:spTree>
    <p:extLst>
      <p:ext uri="{BB962C8B-B14F-4D97-AF65-F5344CB8AC3E}">
        <p14:creationId xmlns:p14="http://schemas.microsoft.com/office/powerpoint/2010/main" val="218646701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96E9EC-F12B-E206-8B43-E75285DE82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Ορθογώνιο 5">
            <a:extLst>
              <a:ext uri="{FF2B5EF4-FFF2-40B4-BE49-F238E27FC236}">
                <a16:creationId xmlns:a16="http://schemas.microsoft.com/office/drawing/2014/main" id="{6D852321-5345-B54A-BF5A-638B9FF33C7B}"/>
              </a:ext>
            </a:extLst>
          </p:cNvPr>
          <p:cNvSpPr/>
          <p:nvPr/>
        </p:nvSpPr>
        <p:spPr>
          <a:xfrm>
            <a:off x="2252315" y="3260"/>
            <a:ext cx="770983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l-GR" sz="3600" u="sng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Κατηγορίες εργασιών</a:t>
            </a:r>
            <a:endParaRPr lang="en-US" sz="3600" u="sng" dirty="0">
              <a:solidFill>
                <a:schemeClr val="accent4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7" name="Ορθογώνιο 6">
            <a:extLst>
              <a:ext uri="{FF2B5EF4-FFF2-40B4-BE49-F238E27FC236}">
                <a16:creationId xmlns:a16="http://schemas.microsoft.com/office/drawing/2014/main" id="{F312F0C1-668D-4D38-A9AC-C87C2B02C9D8}"/>
              </a:ext>
            </a:extLst>
          </p:cNvPr>
          <p:cNvSpPr/>
          <p:nvPr/>
        </p:nvSpPr>
        <p:spPr>
          <a:xfrm>
            <a:off x="684902" y="1614250"/>
            <a:ext cx="10405872" cy="20928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l-GR" b="1" dirty="0"/>
              <a:t>Κβαντικές Οπτικές Επικοινωνίες</a:t>
            </a:r>
          </a:p>
          <a:p>
            <a:pPr marL="285750" indent="-28575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l-GR" b="1" dirty="0"/>
              <a:t>Ανάπτυξη Καινοτόμων Υπηρεσιών με Χρήση Οπτικών Ινών</a:t>
            </a:r>
            <a:endParaRPr lang="el-GR" dirty="0"/>
          </a:p>
          <a:p>
            <a:pPr marL="285750" indent="-28575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l-GR" b="1" dirty="0"/>
              <a:t>Χρήση της τεχνητής νοημοσύνης στις οπτικές επικοινωνίες</a:t>
            </a:r>
            <a:endParaRPr lang="el-GR" dirty="0"/>
          </a:p>
          <a:p>
            <a:pPr marL="285750" indent="-28575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l-GR" b="1" dirty="0"/>
              <a:t>Εφαρμογές Οπτικών Επικοινωνιών</a:t>
            </a:r>
            <a:endParaRPr lang="el-GR" dirty="0"/>
          </a:p>
          <a:p>
            <a:pPr marL="285750" indent="-28575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l-GR" b="1" dirty="0"/>
              <a:t>Γενικά θέματα τεχνολογίας των οπτικών τηλεπικοινωνιών.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411090594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Ορθογώνιο 5"/>
          <p:cNvSpPr/>
          <p:nvPr/>
        </p:nvSpPr>
        <p:spPr>
          <a:xfrm>
            <a:off x="2252315" y="3260"/>
            <a:ext cx="770983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l-GR" sz="3600" u="sng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 </a:t>
            </a:r>
            <a:r>
              <a:rPr lang="en-US" sz="3600" u="sng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ChatGPT - 1</a:t>
            </a:r>
          </a:p>
        </p:txBody>
      </p:sp>
      <p:pic>
        <p:nvPicPr>
          <p:cNvPr id="2" name="Εικόνα 1">
            <a:extLst>
              <a:ext uri="{FF2B5EF4-FFF2-40B4-BE49-F238E27FC236}">
                <a16:creationId xmlns:a16="http://schemas.microsoft.com/office/drawing/2014/main" id="{9C41AEBC-19EF-2129-C192-194281147C9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87940" y="820127"/>
            <a:ext cx="5438585" cy="54800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810139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Ορθογώνιο 5"/>
          <p:cNvSpPr/>
          <p:nvPr/>
        </p:nvSpPr>
        <p:spPr>
          <a:xfrm>
            <a:off x="2252315" y="3260"/>
            <a:ext cx="770983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l-GR" sz="3600" u="sng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 </a:t>
            </a:r>
            <a:r>
              <a:rPr lang="en-US" sz="3600" u="sng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ChatGPT - 2</a:t>
            </a:r>
          </a:p>
        </p:txBody>
      </p:sp>
      <p:pic>
        <p:nvPicPr>
          <p:cNvPr id="10" name="Εικόνα 9">
            <a:extLst>
              <a:ext uri="{FF2B5EF4-FFF2-40B4-BE49-F238E27FC236}">
                <a16:creationId xmlns:a16="http://schemas.microsoft.com/office/drawing/2014/main" id="{4E6F4D09-B044-B806-62A7-C0CA444F8A4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50797" y="1566168"/>
            <a:ext cx="7690406" cy="39879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976461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Ορθογώνιο 4"/>
          <p:cNvSpPr/>
          <p:nvPr/>
        </p:nvSpPr>
        <p:spPr>
          <a:xfrm>
            <a:off x="218694" y="1471676"/>
            <a:ext cx="2853690" cy="1055545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6"/>
          </a:fontRef>
        </p:style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l-GR" sz="2200" b="1" dirty="0"/>
              <a:t>Ένα τηλεπικοινωνιακό σύστημα</a:t>
            </a:r>
          </a:p>
        </p:txBody>
      </p:sp>
      <p:sp>
        <p:nvSpPr>
          <p:cNvPr id="6" name="Ορθογώνιο 5"/>
          <p:cNvSpPr/>
          <p:nvPr/>
        </p:nvSpPr>
        <p:spPr>
          <a:xfrm>
            <a:off x="2252315" y="3260"/>
            <a:ext cx="770983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l-GR" sz="3600" u="sng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Γενικά - 1</a:t>
            </a:r>
            <a:endParaRPr lang="en-US" sz="3600" u="sng" dirty="0">
              <a:solidFill>
                <a:schemeClr val="accent4">
                  <a:lumMod val="40000"/>
                  <a:lumOff val="60000"/>
                </a:schemeClr>
              </a:solidFill>
            </a:endParaRPr>
          </a:p>
        </p:txBody>
      </p:sp>
      <p:pic>
        <p:nvPicPr>
          <p:cNvPr id="14" name="Εικόνα 13">
            <a:extLst>
              <a:ext uri="{FF2B5EF4-FFF2-40B4-BE49-F238E27FC236}">
                <a16:creationId xmlns:a16="http://schemas.microsoft.com/office/drawing/2014/main" id="{0205F95A-FFCB-74EA-C829-82B13F3DB1C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72384" y="1272711"/>
            <a:ext cx="8465423" cy="1512901"/>
          </a:xfrm>
          <a:prstGeom prst="rect">
            <a:avLst/>
          </a:prstGeom>
          <a:effectLst>
            <a:softEdge rad="63500"/>
          </a:effectLst>
        </p:spPr>
      </p:pic>
      <p:pic>
        <p:nvPicPr>
          <p:cNvPr id="18" name="Εικόνα 17">
            <a:extLst>
              <a:ext uri="{FF2B5EF4-FFF2-40B4-BE49-F238E27FC236}">
                <a16:creationId xmlns:a16="http://schemas.microsoft.com/office/drawing/2014/main" id="{2C8D253F-CE46-2603-9EAC-DF984733A70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817" r="1177"/>
          <a:stretch/>
        </p:blipFill>
        <p:spPr>
          <a:xfrm>
            <a:off x="3108959" y="3150341"/>
            <a:ext cx="8465423" cy="3142331"/>
          </a:xfrm>
          <a:prstGeom prst="rect">
            <a:avLst/>
          </a:prstGeom>
          <a:effectLst>
            <a:softEdge rad="63500"/>
          </a:effectLst>
        </p:spPr>
      </p:pic>
      <p:sp>
        <p:nvSpPr>
          <p:cNvPr id="19" name="Ορθογώνιο 18">
            <a:extLst>
              <a:ext uri="{FF2B5EF4-FFF2-40B4-BE49-F238E27FC236}">
                <a16:creationId xmlns:a16="http://schemas.microsoft.com/office/drawing/2014/main" id="{D18D39FE-51B0-A646-3E8F-A7013C16E6B3}"/>
              </a:ext>
            </a:extLst>
          </p:cNvPr>
          <p:cNvSpPr/>
          <p:nvPr/>
        </p:nvSpPr>
        <p:spPr>
          <a:xfrm>
            <a:off x="-104131" y="4093100"/>
            <a:ext cx="3444740" cy="1055545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6"/>
          </a:fontRef>
        </p:style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l-GR" sz="2200" b="1" dirty="0"/>
              <a:t>Ένα σύστημα οπτικών επικοινωνιών</a:t>
            </a:r>
          </a:p>
        </p:txBody>
      </p:sp>
    </p:spTree>
    <p:extLst>
      <p:ext uri="{BB962C8B-B14F-4D97-AF65-F5344CB8AC3E}">
        <p14:creationId xmlns:p14="http://schemas.microsoft.com/office/powerpoint/2010/main" val="208902392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Ορθογώνιο 4"/>
          <p:cNvSpPr/>
          <p:nvPr/>
        </p:nvSpPr>
        <p:spPr>
          <a:xfrm>
            <a:off x="2304051" y="929155"/>
            <a:ext cx="7658100" cy="5477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l-GR" sz="2200" b="1" dirty="0"/>
              <a:t>Τι είναι τα συστήματα οπτικών επικοινωνιών;</a:t>
            </a:r>
          </a:p>
        </p:txBody>
      </p:sp>
      <p:sp>
        <p:nvSpPr>
          <p:cNvPr id="6" name="Ορθογώνιο 5"/>
          <p:cNvSpPr/>
          <p:nvPr/>
        </p:nvSpPr>
        <p:spPr>
          <a:xfrm>
            <a:off x="2252315" y="3260"/>
            <a:ext cx="770983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l-GR" sz="3600" u="sng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Γενικά - 2</a:t>
            </a:r>
            <a:endParaRPr lang="en-US" sz="3600" u="sng" dirty="0">
              <a:solidFill>
                <a:schemeClr val="accent4">
                  <a:lumMod val="40000"/>
                  <a:lumOff val="60000"/>
                </a:schemeClr>
              </a:solidFill>
            </a:endParaRPr>
          </a:p>
        </p:txBody>
      </p:sp>
      <p:grpSp>
        <p:nvGrpSpPr>
          <p:cNvPr id="7" name="Ομάδα 6">
            <a:extLst>
              <a:ext uri="{FF2B5EF4-FFF2-40B4-BE49-F238E27FC236}">
                <a16:creationId xmlns:a16="http://schemas.microsoft.com/office/drawing/2014/main" id="{EC0F38F4-2D63-0274-5D8B-7DECFF33ED2F}"/>
              </a:ext>
            </a:extLst>
          </p:cNvPr>
          <p:cNvGrpSpPr/>
          <p:nvPr/>
        </p:nvGrpSpPr>
        <p:grpSpPr>
          <a:xfrm>
            <a:off x="1102943" y="1476869"/>
            <a:ext cx="9986113" cy="4828450"/>
            <a:chOff x="1102943" y="1476869"/>
            <a:chExt cx="9986113" cy="4828450"/>
          </a:xfrm>
        </p:grpSpPr>
        <p:pic>
          <p:nvPicPr>
            <p:cNvPr id="3" name="Εικόνα 2">
              <a:extLst>
                <a:ext uri="{FF2B5EF4-FFF2-40B4-BE49-F238E27FC236}">
                  <a16:creationId xmlns:a16="http://schemas.microsoft.com/office/drawing/2014/main" id="{C6D7AED4-D32F-4A15-BF01-0F09DFCFDB8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102943" y="1476869"/>
              <a:ext cx="9986113" cy="4828450"/>
            </a:xfrm>
            <a:prstGeom prst="rect">
              <a:avLst/>
            </a:prstGeom>
          </p:spPr>
        </p:pic>
        <p:sp>
          <p:nvSpPr>
            <p:cNvPr id="2" name="TextBox 1">
              <a:extLst>
                <a:ext uri="{FF2B5EF4-FFF2-40B4-BE49-F238E27FC236}">
                  <a16:creationId xmlns:a16="http://schemas.microsoft.com/office/drawing/2014/main" id="{29F70786-74DB-1EE8-2C4A-F0C75643B180}"/>
                </a:ext>
              </a:extLst>
            </p:cNvPr>
            <p:cNvSpPr txBox="1"/>
            <p:nvPr/>
          </p:nvSpPr>
          <p:spPr>
            <a:xfrm>
              <a:off x="5498275" y="2084488"/>
              <a:ext cx="166254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l-GR" b="1" dirty="0">
                  <a:solidFill>
                    <a:schemeClr val="accent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κυματοδηγοί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01575119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Ορθογώνιο 4"/>
          <p:cNvSpPr/>
          <p:nvPr/>
        </p:nvSpPr>
        <p:spPr>
          <a:xfrm>
            <a:off x="2266950" y="956305"/>
            <a:ext cx="7658100" cy="547714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6"/>
          </a:fontRef>
        </p:style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l-GR" sz="2200" b="1" dirty="0">
                <a:solidFill>
                  <a:schemeClr val="accent6"/>
                </a:solidFill>
              </a:rPr>
              <a:t>Ψηφιακό σύστημα οπτικών επικοινωνιών</a:t>
            </a:r>
          </a:p>
        </p:txBody>
      </p:sp>
      <p:sp>
        <p:nvSpPr>
          <p:cNvPr id="6" name="Ορθογώνιο 5"/>
          <p:cNvSpPr/>
          <p:nvPr/>
        </p:nvSpPr>
        <p:spPr>
          <a:xfrm>
            <a:off x="2252315" y="3260"/>
            <a:ext cx="770983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l-GR" sz="3600" u="sng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Γενικά - 3</a:t>
            </a:r>
            <a:endParaRPr lang="en-US" sz="3600" u="sng" dirty="0">
              <a:solidFill>
                <a:schemeClr val="accent4">
                  <a:lumMod val="40000"/>
                  <a:lumOff val="60000"/>
                </a:schemeClr>
              </a:solidFill>
            </a:endParaRPr>
          </a:p>
        </p:txBody>
      </p:sp>
      <p:pic>
        <p:nvPicPr>
          <p:cNvPr id="9" name="Εικόνα 8">
            <a:extLst>
              <a:ext uri="{FF2B5EF4-FFF2-40B4-BE49-F238E27FC236}">
                <a16:creationId xmlns:a16="http://schemas.microsoft.com/office/drawing/2014/main" id="{F5E40B2B-012E-B9B6-2D6A-3CF389CE5B4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8163" y="1691333"/>
            <a:ext cx="11178140" cy="3618210"/>
          </a:xfrm>
          <a:prstGeom prst="rect">
            <a:avLst/>
          </a:prstGeom>
          <a:effectLst>
            <a:softEdge rad="63500"/>
          </a:effectLst>
        </p:spPr>
      </p:pic>
    </p:spTree>
    <p:extLst>
      <p:ext uri="{BB962C8B-B14F-4D97-AF65-F5344CB8AC3E}">
        <p14:creationId xmlns:p14="http://schemas.microsoft.com/office/powerpoint/2010/main" val="179785593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Ορθογώνιο 5"/>
          <p:cNvSpPr/>
          <p:nvPr/>
        </p:nvSpPr>
        <p:spPr>
          <a:xfrm>
            <a:off x="1292352" y="3260"/>
            <a:ext cx="965606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l-GR" sz="3600" u="sng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Ιστορική αναδρομή – Υπερπόντιες συνδέσεις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857676" y="1857676"/>
            <a:ext cx="5082139" cy="25218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l-GR" dirty="0"/>
          </a:p>
        </p:txBody>
      </p:sp>
      <p:sp>
        <p:nvSpPr>
          <p:cNvPr id="7" name="Ορθογώνιο 6"/>
          <p:cNvSpPr/>
          <p:nvPr/>
        </p:nvSpPr>
        <p:spPr>
          <a:xfrm>
            <a:off x="347612" y="935997"/>
            <a:ext cx="11218957" cy="54938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l-GR" b="1" dirty="0"/>
              <a:t>🔹 1. Οι πρώτες τηλεπικοινωνιακές συνδέσεις (19ος αιώνας)</a:t>
            </a:r>
          </a:p>
          <a:p>
            <a:r>
              <a:rPr lang="el-GR" b="1" dirty="0"/>
              <a:t>1850–1866:</a:t>
            </a:r>
            <a:r>
              <a:rPr lang="el-GR" dirty="0"/>
              <a:t> Τοποθετούνται τα πρώτα </a:t>
            </a:r>
            <a:r>
              <a:rPr lang="el-GR" b="1" dirty="0"/>
              <a:t>τηλεγραφικά καλώδια</a:t>
            </a:r>
            <a:r>
              <a:rPr lang="el-GR" dirty="0"/>
              <a:t> κάτω από τη θάλασσα.</a:t>
            </a:r>
          </a:p>
          <a:p>
            <a:r>
              <a:rPr lang="el-GR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Το </a:t>
            </a:r>
            <a:r>
              <a:rPr lang="el-GR" b="1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1866</a:t>
            </a:r>
            <a:r>
              <a:rPr lang="el-GR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, η </a:t>
            </a:r>
            <a:r>
              <a:rPr lang="el-GR" i="1" dirty="0" err="1">
                <a:solidFill>
                  <a:schemeClr val="accent5">
                    <a:lumMod val="60000"/>
                    <a:lumOff val="40000"/>
                  </a:schemeClr>
                </a:solidFill>
              </a:rPr>
              <a:t>Transatlantic</a:t>
            </a:r>
            <a:r>
              <a:rPr lang="el-GR" i="1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 </a:t>
            </a:r>
            <a:r>
              <a:rPr lang="el-GR" i="1" dirty="0" err="1">
                <a:solidFill>
                  <a:schemeClr val="accent5">
                    <a:lumMod val="60000"/>
                    <a:lumOff val="40000"/>
                  </a:schemeClr>
                </a:solidFill>
              </a:rPr>
              <a:t>Telegraph</a:t>
            </a:r>
            <a:r>
              <a:rPr lang="el-GR" i="1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 </a:t>
            </a:r>
            <a:r>
              <a:rPr lang="el-GR" i="1" dirty="0" err="1">
                <a:solidFill>
                  <a:schemeClr val="accent5">
                    <a:lumMod val="60000"/>
                    <a:lumOff val="40000"/>
                  </a:schemeClr>
                </a:solidFill>
              </a:rPr>
              <a:t>Cable</a:t>
            </a:r>
            <a:r>
              <a:rPr lang="el-GR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 συνδέει για πρώτη φορά την </a:t>
            </a:r>
            <a:r>
              <a:rPr lang="el-GR" b="1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Ευρώπη με τη Βόρεια Αμερική</a:t>
            </a:r>
            <a:r>
              <a:rPr lang="el-GR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, σηματοδοτώντας την απαρχή των </a:t>
            </a:r>
            <a:r>
              <a:rPr lang="el-GR" b="1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υπερπόντιων επικοινωνιών</a:t>
            </a:r>
            <a:r>
              <a:rPr lang="el-GR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.</a:t>
            </a:r>
          </a:p>
          <a:p>
            <a:r>
              <a:rPr lang="el-GR" dirty="0"/>
              <a:t>Η μετάδοση βασίζεται σε </a:t>
            </a:r>
            <a:r>
              <a:rPr lang="el-GR" b="1" dirty="0"/>
              <a:t>ηλεκτρικά σήματα</a:t>
            </a:r>
            <a:r>
              <a:rPr lang="el-GR" dirty="0"/>
              <a:t> χαμηλής συχνότητας μέσα σε </a:t>
            </a:r>
            <a:r>
              <a:rPr lang="el-GR" b="1" dirty="0" err="1"/>
              <a:t>χαλκοκαλώδια</a:t>
            </a:r>
            <a:r>
              <a:rPr lang="el-GR" dirty="0"/>
              <a:t> με </a:t>
            </a:r>
            <a:r>
              <a:rPr lang="el-GR" b="1" dirty="0"/>
              <a:t>καουτσούκ μόνωση</a:t>
            </a:r>
            <a:r>
              <a:rPr lang="el-GR" dirty="0"/>
              <a:t>.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v"/>
            </a:pPr>
            <a:endParaRPr lang="el-GR" dirty="0"/>
          </a:p>
          <a:p>
            <a:r>
              <a:rPr lang="el-GR" b="1" dirty="0"/>
              <a:t>2. Μετάβαση στα υποθαλάσσια τηλεφωνικά καλώδια (20ός αιώνας)</a:t>
            </a:r>
          </a:p>
          <a:p>
            <a:r>
              <a:rPr lang="el-GR" b="1" dirty="0"/>
              <a:t>1956:</a:t>
            </a:r>
            <a:r>
              <a:rPr lang="el-GR" dirty="0"/>
              <a:t> Τοποθετείται το πρώτο </a:t>
            </a:r>
            <a:r>
              <a:rPr lang="el-GR" b="1" dirty="0"/>
              <a:t>υποθαλάσσιο τηλεφωνικό καλώδιο TAT-1 (</a:t>
            </a:r>
            <a:r>
              <a:rPr lang="el-GR" b="1" dirty="0" err="1"/>
              <a:t>Transatlantic</a:t>
            </a:r>
            <a:r>
              <a:rPr lang="el-GR" b="1" dirty="0"/>
              <a:t> </a:t>
            </a:r>
            <a:r>
              <a:rPr lang="el-GR" b="1" dirty="0" err="1"/>
              <a:t>Telephone</a:t>
            </a:r>
            <a:r>
              <a:rPr lang="el-GR" b="1" dirty="0"/>
              <a:t> </a:t>
            </a:r>
            <a:r>
              <a:rPr lang="el-GR" b="1" dirty="0" err="1"/>
              <a:t>Cable</a:t>
            </a:r>
            <a:r>
              <a:rPr lang="el-GR" b="1" dirty="0"/>
              <a:t> 1)</a:t>
            </a:r>
            <a:r>
              <a:rPr lang="el-GR" dirty="0"/>
              <a:t> μεταξύ Σκωτίας και Καναδά.</a:t>
            </a:r>
          </a:p>
          <a:p>
            <a:r>
              <a:rPr lang="el-GR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Μετέδιδε </a:t>
            </a:r>
            <a:r>
              <a:rPr lang="el-GR" b="1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36 αναλογικά τηλεφωνικά κανάλια</a:t>
            </a:r>
            <a:r>
              <a:rPr lang="el-GR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.</a:t>
            </a:r>
          </a:p>
          <a:p>
            <a:r>
              <a:rPr lang="el-GR" b="1" dirty="0"/>
              <a:t>Δεκαετίες 1960–1980:</a:t>
            </a:r>
            <a:r>
              <a:rPr lang="el-GR" dirty="0"/>
              <a:t> Εμφανίζονται </a:t>
            </a:r>
            <a:r>
              <a:rPr lang="el-GR" b="1" dirty="0"/>
              <a:t>ψηφιακά συστήματα (PCM)</a:t>
            </a:r>
            <a:r>
              <a:rPr lang="el-GR" dirty="0"/>
              <a:t> και </a:t>
            </a:r>
            <a:r>
              <a:rPr lang="el-GR" b="1" dirty="0"/>
              <a:t>ενισχυτές με τρανζίστορ</a:t>
            </a:r>
            <a:r>
              <a:rPr lang="el-GR" dirty="0"/>
              <a:t>, αυξάνοντας την ποιότητα και την απόσταση μετάδοσης.</a:t>
            </a:r>
          </a:p>
          <a:p>
            <a:endParaRPr lang="el-GR" dirty="0"/>
          </a:p>
          <a:p>
            <a:r>
              <a:rPr lang="el-GR" b="1" dirty="0"/>
              <a:t>🔹 3. Η επανάσταση των οπτικών ινών (δεκαετία 1980–1990)</a:t>
            </a:r>
          </a:p>
          <a:p>
            <a:r>
              <a:rPr lang="el-GR" b="1" dirty="0"/>
              <a:t>1970:</a:t>
            </a:r>
            <a:r>
              <a:rPr lang="el-GR" dirty="0"/>
              <a:t> Η </a:t>
            </a:r>
            <a:r>
              <a:rPr lang="el-GR" i="1" dirty="0" err="1"/>
              <a:t>Corning</a:t>
            </a:r>
            <a:r>
              <a:rPr lang="el-GR" i="1" dirty="0"/>
              <a:t> </a:t>
            </a:r>
            <a:r>
              <a:rPr lang="el-GR" i="1" dirty="0" err="1"/>
              <a:t>Glass</a:t>
            </a:r>
            <a:r>
              <a:rPr lang="el-GR" i="1" dirty="0"/>
              <a:t> Works</a:t>
            </a:r>
            <a:r>
              <a:rPr lang="el-GR" dirty="0"/>
              <a:t> κατασκευάζει την πρώτη </a:t>
            </a:r>
            <a:r>
              <a:rPr lang="el-GR" b="1" dirty="0"/>
              <a:t>οπτική ίνα χαμηλών απωλειών</a:t>
            </a:r>
            <a:r>
              <a:rPr lang="el-GR" dirty="0"/>
              <a:t> (&lt;20 </a:t>
            </a:r>
            <a:r>
              <a:rPr lang="el-GR" dirty="0" err="1"/>
              <a:t>dB</a:t>
            </a:r>
            <a:r>
              <a:rPr lang="el-GR" dirty="0"/>
              <a:t>/</a:t>
            </a:r>
            <a:r>
              <a:rPr lang="el-GR" dirty="0" err="1"/>
              <a:t>km</a:t>
            </a:r>
            <a:r>
              <a:rPr lang="el-GR" dirty="0"/>
              <a:t>).</a:t>
            </a:r>
          </a:p>
          <a:p>
            <a:r>
              <a:rPr lang="el-GR" b="1" dirty="0"/>
              <a:t>1988:</a:t>
            </a:r>
            <a:r>
              <a:rPr lang="el-GR" dirty="0"/>
              <a:t> Εγκαθίσταται το </a:t>
            </a:r>
            <a:r>
              <a:rPr lang="el-GR" b="1" dirty="0"/>
              <a:t>TAT-8</a:t>
            </a:r>
            <a:r>
              <a:rPr lang="el-GR" dirty="0"/>
              <a:t>, το </a:t>
            </a:r>
            <a:r>
              <a:rPr lang="el-GR" b="1" dirty="0"/>
              <a:t>πρώτο υπερπόντιο οπτικό καλώδιο</a:t>
            </a:r>
            <a:r>
              <a:rPr lang="el-GR" dirty="0"/>
              <a:t>, που συνδέει τις ΗΠΑ με τη Μεγάλη Βρετανία και τη Γαλλία.</a:t>
            </a:r>
          </a:p>
          <a:p>
            <a:r>
              <a:rPr lang="el-GR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Μεταφέρει περίπου </a:t>
            </a:r>
            <a:r>
              <a:rPr lang="el-GR" b="1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280 </a:t>
            </a:r>
            <a:r>
              <a:rPr lang="el-GR" b="1" dirty="0" err="1">
                <a:solidFill>
                  <a:schemeClr val="accent5">
                    <a:lumMod val="60000"/>
                    <a:lumOff val="40000"/>
                  </a:schemeClr>
                </a:solidFill>
              </a:rPr>
              <a:t>Mb</a:t>
            </a:r>
            <a:r>
              <a:rPr lang="el-GR" b="1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/s</a:t>
            </a:r>
            <a:r>
              <a:rPr lang="el-GR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 (40.000 τηλεφωνικά κανάλια).</a:t>
            </a:r>
          </a:p>
          <a:p>
            <a:r>
              <a:rPr lang="el-GR" dirty="0"/>
              <a:t>Αυτή η περίοδος σηματοδοτεί τη </a:t>
            </a:r>
            <a:r>
              <a:rPr lang="el-GR" b="1" dirty="0"/>
              <a:t>μετάβαση από ηλεκτρικά σε </a:t>
            </a:r>
            <a:r>
              <a:rPr lang="el-GR" b="1" dirty="0" err="1"/>
              <a:t>φωτονικά</a:t>
            </a:r>
            <a:r>
              <a:rPr lang="el-GR" b="1" dirty="0"/>
              <a:t> συστήματα</a:t>
            </a:r>
            <a:r>
              <a:rPr lang="el-GR" dirty="0"/>
              <a:t> στις υπερπόντιες επικοινωνίες.</a:t>
            </a:r>
          </a:p>
        </p:txBody>
      </p:sp>
    </p:spTree>
    <p:extLst>
      <p:ext uri="{BB962C8B-B14F-4D97-AF65-F5344CB8AC3E}">
        <p14:creationId xmlns:p14="http://schemas.microsoft.com/office/powerpoint/2010/main" val="142835369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EA9F73-CFEF-A419-C141-0051858021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Ορθογώνιο 5">
            <a:extLst>
              <a:ext uri="{FF2B5EF4-FFF2-40B4-BE49-F238E27FC236}">
                <a16:creationId xmlns:a16="http://schemas.microsoft.com/office/drawing/2014/main" id="{A11F721E-9591-E90B-9332-1E6149B2EEA0}"/>
              </a:ext>
            </a:extLst>
          </p:cNvPr>
          <p:cNvSpPr/>
          <p:nvPr/>
        </p:nvSpPr>
        <p:spPr>
          <a:xfrm>
            <a:off x="1292352" y="3260"/>
            <a:ext cx="965606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l-GR" sz="3600" u="sng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Ιστορική αναδρομή – Υπερπόντιες συνδέσεις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7C07D50-5B73-FA8B-3285-5C585F038A3F}"/>
              </a:ext>
            </a:extLst>
          </p:cNvPr>
          <p:cNvSpPr txBox="1"/>
          <p:nvPr/>
        </p:nvSpPr>
        <p:spPr>
          <a:xfrm>
            <a:off x="1857676" y="1857676"/>
            <a:ext cx="5082139" cy="25218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l-GR" dirty="0"/>
          </a:p>
        </p:txBody>
      </p:sp>
      <p:sp>
        <p:nvSpPr>
          <p:cNvPr id="7" name="Ορθογώνιο 6">
            <a:extLst>
              <a:ext uri="{FF2B5EF4-FFF2-40B4-BE49-F238E27FC236}">
                <a16:creationId xmlns:a16="http://schemas.microsoft.com/office/drawing/2014/main" id="{C88AD310-7894-DE86-EF7A-7990EFEF6FC3}"/>
              </a:ext>
            </a:extLst>
          </p:cNvPr>
          <p:cNvSpPr/>
          <p:nvPr/>
        </p:nvSpPr>
        <p:spPr>
          <a:xfrm>
            <a:off x="226842" y="780722"/>
            <a:ext cx="11772501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l-GR" b="1" dirty="0"/>
              <a:t>4. Εκρηκτική ανάπτυξη με την τεχνολογία DWDM (1990–2000)</a:t>
            </a:r>
          </a:p>
          <a:p>
            <a:r>
              <a:rPr lang="el-GR" dirty="0"/>
              <a:t>Με την εισαγωγή της </a:t>
            </a:r>
            <a:r>
              <a:rPr lang="el-GR" b="1" dirty="0"/>
              <a:t>Πολυπλεξίας Διαίρεσης Μήκους Κύματος (WDM)</a:t>
            </a:r>
            <a:r>
              <a:rPr lang="el-GR" dirty="0"/>
              <a:t> και αργότερα της </a:t>
            </a:r>
            <a:r>
              <a:rPr lang="el-GR" b="1" dirty="0"/>
              <a:t>πυκνής μορφής (DWDM)</a:t>
            </a:r>
            <a:r>
              <a:rPr lang="el-GR" dirty="0"/>
              <a:t>:</a:t>
            </a:r>
          </a:p>
          <a:p>
            <a:r>
              <a:rPr lang="el-GR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Πολλαπλά μήκη κύματος μεταφέρουν ανεξάρτητα δεδομένα μέσα από μία ίνα.  Οι ταχύτητες από </a:t>
            </a:r>
            <a:r>
              <a:rPr lang="el-GR" b="1" dirty="0" err="1">
                <a:solidFill>
                  <a:schemeClr val="accent5">
                    <a:lumMod val="60000"/>
                    <a:lumOff val="40000"/>
                  </a:schemeClr>
                </a:solidFill>
              </a:rPr>
              <a:t>Gb</a:t>
            </a:r>
            <a:r>
              <a:rPr lang="el-GR" b="1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/s</a:t>
            </a:r>
            <a:r>
              <a:rPr lang="el-GR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 φτάνουν σε </a:t>
            </a:r>
            <a:r>
              <a:rPr lang="el-GR" b="1" dirty="0" err="1">
                <a:solidFill>
                  <a:schemeClr val="accent5">
                    <a:lumMod val="60000"/>
                    <a:lumOff val="40000"/>
                  </a:schemeClr>
                </a:solidFill>
              </a:rPr>
              <a:t>Tb</a:t>
            </a:r>
            <a:r>
              <a:rPr lang="el-GR" b="1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/s</a:t>
            </a:r>
            <a:r>
              <a:rPr lang="el-GR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.</a:t>
            </a:r>
          </a:p>
          <a:p>
            <a:r>
              <a:rPr lang="el-GR" dirty="0"/>
              <a:t>Οι </a:t>
            </a:r>
            <a:r>
              <a:rPr lang="el-GR" b="1" dirty="0"/>
              <a:t>οπτικοί ενισχυτές (</a:t>
            </a:r>
            <a:r>
              <a:rPr lang="el-GR" b="1" dirty="0" err="1"/>
              <a:t>EDFAs</a:t>
            </a:r>
            <a:r>
              <a:rPr lang="el-GR" b="1" dirty="0"/>
              <a:t>)</a:t>
            </a:r>
            <a:r>
              <a:rPr lang="el-GR" dirty="0"/>
              <a:t> αντικαθιστούν τους ηλεκτρικούς, επιτρέποντας αποστάσεις &gt;10.000 </a:t>
            </a:r>
            <a:r>
              <a:rPr lang="el-GR" dirty="0" err="1"/>
              <a:t>km</a:t>
            </a:r>
            <a:r>
              <a:rPr lang="el-GR" dirty="0"/>
              <a:t> χωρίς αναγέννηση σήματος.</a:t>
            </a:r>
          </a:p>
          <a:p>
            <a:endParaRPr lang="el-GR" dirty="0"/>
          </a:p>
          <a:p>
            <a:r>
              <a:rPr lang="el-GR" b="1" dirty="0"/>
              <a:t>5. Η εποχή του διαδικτύου και της παγκοσμιοποίησης (2000–σήμερα)</a:t>
            </a:r>
          </a:p>
          <a:p>
            <a:r>
              <a:rPr lang="el-GR" dirty="0"/>
              <a:t>Οι υπερπόντιες συνδέσεις αποτελούν τη </a:t>
            </a:r>
            <a:r>
              <a:rPr lang="el-GR" b="1" dirty="0"/>
              <a:t>ραχοκοκαλιά του παγκόσμιου διαδικτύου</a:t>
            </a:r>
            <a:r>
              <a:rPr lang="el-GR" dirty="0"/>
              <a:t>.</a:t>
            </a:r>
          </a:p>
          <a:p>
            <a:r>
              <a:rPr lang="el-GR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Περισσότερα από </a:t>
            </a:r>
            <a:r>
              <a:rPr lang="el-GR" b="1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450 ενεργά υποθαλάσσια καλώδια</a:t>
            </a:r>
            <a:r>
              <a:rPr lang="el-GR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 μεταφέρουν σήμερα πάνω από </a:t>
            </a:r>
            <a:r>
              <a:rPr lang="el-GR" b="1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99% της διεθνούς διακίνησης δεδομένων</a:t>
            </a:r>
            <a:r>
              <a:rPr lang="el-GR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.</a:t>
            </a:r>
          </a:p>
          <a:p>
            <a:r>
              <a:rPr lang="el-GR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Κάθε καλώδιο έχει </a:t>
            </a:r>
            <a:r>
              <a:rPr lang="el-GR" b="1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πολλαπλές οπτικές ίνες</a:t>
            </a:r>
            <a:r>
              <a:rPr lang="el-GR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 μέσα σε θωρακισμένα καλώδια με επαναλήπτες κάθε ~70–100 </a:t>
            </a:r>
            <a:r>
              <a:rPr lang="el-GR" dirty="0" err="1">
                <a:solidFill>
                  <a:schemeClr val="accent5">
                    <a:lumMod val="60000"/>
                    <a:lumOff val="40000"/>
                  </a:schemeClr>
                </a:solidFill>
              </a:rPr>
              <a:t>km</a:t>
            </a:r>
            <a:r>
              <a:rPr lang="el-GR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.</a:t>
            </a:r>
          </a:p>
          <a:p>
            <a:r>
              <a:rPr lang="el-GR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Εταιρείες όπως </a:t>
            </a:r>
            <a:r>
              <a:rPr lang="el-GR" b="1" dirty="0" err="1">
                <a:solidFill>
                  <a:schemeClr val="accent5">
                    <a:lumMod val="60000"/>
                    <a:lumOff val="40000"/>
                  </a:schemeClr>
                </a:solidFill>
              </a:rPr>
              <a:t>Google</a:t>
            </a:r>
            <a:r>
              <a:rPr lang="el-GR" b="1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, </a:t>
            </a:r>
            <a:r>
              <a:rPr lang="el-GR" b="1" dirty="0" err="1">
                <a:solidFill>
                  <a:schemeClr val="accent5">
                    <a:lumMod val="60000"/>
                    <a:lumOff val="40000"/>
                  </a:schemeClr>
                </a:solidFill>
              </a:rPr>
              <a:t>Meta</a:t>
            </a:r>
            <a:r>
              <a:rPr lang="el-GR" b="1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, Microsoft, </a:t>
            </a:r>
            <a:r>
              <a:rPr lang="el-GR" b="1" dirty="0" err="1">
                <a:solidFill>
                  <a:schemeClr val="accent5">
                    <a:lumMod val="60000"/>
                    <a:lumOff val="40000"/>
                  </a:schemeClr>
                </a:solidFill>
              </a:rPr>
              <a:t>Amazon</a:t>
            </a:r>
            <a:r>
              <a:rPr lang="el-GR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 έχουν ιδιόκτητα υπερπόντια δίκτυα (π.χ. </a:t>
            </a:r>
            <a:r>
              <a:rPr lang="el-GR" i="1" dirty="0" err="1">
                <a:solidFill>
                  <a:schemeClr val="accent5">
                    <a:lumMod val="60000"/>
                    <a:lumOff val="40000"/>
                  </a:schemeClr>
                </a:solidFill>
              </a:rPr>
              <a:t>Dunant</a:t>
            </a:r>
            <a:r>
              <a:rPr lang="el-GR" i="1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 </a:t>
            </a:r>
            <a:r>
              <a:rPr lang="el-GR" i="1" dirty="0" err="1">
                <a:solidFill>
                  <a:schemeClr val="accent5">
                    <a:lumMod val="60000"/>
                    <a:lumOff val="40000"/>
                  </a:schemeClr>
                </a:solidFill>
              </a:rPr>
              <a:t>Cable</a:t>
            </a:r>
            <a:r>
              <a:rPr lang="el-GR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, </a:t>
            </a:r>
            <a:r>
              <a:rPr lang="el-GR" i="1" dirty="0" err="1">
                <a:solidFill>
                  <a:schemeClr val="accent5">
                    <a:lumMod val="60000"/>
                    <a:lumOff val="40000"/>
                  </a:schemeClr>
                </a:solidFill>
              </a:rPr>
              <a:t>Equiano</a:t>
            </a:r>
            <a:r>
              <a:rPr lang="el-GR" i="1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)</a:t>
            </a:r>
            <a:r>
              <a:rPr lang="el-GR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.</a:t>
            </a:r>
          </a:p>
          <a:p>
            <a:endParaRPr lang="el-GR" dirty="0">
              <a:solidFill>
                <a:schemeClr val="accent5">
                  <a:lumMod val="60000"/>
                  <a:lumOff val="40000"/>
                </a:schemeClr>
              </a:solidFill>
            </a:endParaRPr>
          </a:p>
          <a:p>
            <a:r>
              <a:rPr lang="el-GR" b="1" dirty="0"/>
              <a:t>6. Οι σύγχρονες εξελίξεις και το μέλλον</a:t>
            </a:r>
          </a:p>
          <a:p>
            <a:r>
              <a:rPr lang="el-GR" dirty="0"/>
              <a:t>Εισαγωγή </a:t>
            </a:r>
            <a:r>
              <a:rPr lang="el-GR" b="1" dirty="0"/>
              <a:t>χωρητικότητας &gt;400 </a:t>
            </a:r>
            <a:r>
              <a:rPr lang="el-GR" b="1" dirty="0" err="1"/>
              <a:t>Tb</a:t>
            </a:r>
            <a:r>
              <a:rPr lang="el-GR" b="1" dirty="0"/>
              <a:t>/s</a:t>
            </a:r>
            <a:r>
              <a:rPr lang="el-GR" dirty="0"/>
              <a:t> με </a:t>
            </a:r>
            <a:r>
              <a:rPr lang="el-GR" b="1" dirty="0"/>
              <a:t>16+ ίνες ανά καλώδιο</a:t>
            </a:r>
            <a:r>
              <a:rPr lang="el-GR" dirty="0"/>
              <a:t>.</a:t>
            </a:r>
          </a:p>
          <a:p>
            <a:r>
              <a:rPr lang="el-GR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Υιοθέτηση </a:t>
            </a:r>
            <a:r>
              <a:rPr lang="el-GR" b="1" dirty="0" err="1">
                <a:solidFill>
                  <a:schemeClr val="accent5">
                    <a:lumMod val="60000"/>
                    <a:lumOff val="40000"/>
                  </a:schemeClr>
                </a:solidFill>
              </a:rPr>
              <a:t>coherent</a:t>
            </a:r>
            <a:r>
              <a:rPr lang="el-GR" b="1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 </a:t>
            </a:r>
            <a:r>
              <a:rPr lang="el-GR" b="1" dirty="0" err="1">
                <a:solidFill>
                  <a:schemeClr val="accent5">
                    <a:lumMod val="60000"/>
                    <a:lumOff val="40000"/>
                  </a:schemeClr>
                </a:solidFill>
              </a:rPr>
              <a:t>detection</a:t>
            </a:r>
            <a:r>
              <a:rPr lang="el-GR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, </a:t>
            </a:r>
            <a:r>
              <a:rPr lang="el-GR" b="1" dirty="0" err="1">
                <a:solidFill>
                  <a:schemeClr val="accent5">
                    <a:lumMod val="60000"/>
                    <a:lumOff val="40000"/>
                  </a:schemeClr>
                </a:solidFill>
              </a:rPr>
              <a:t>flex-grid</a:t>
            </a:r>
            <a:r>
              <a:rPr lang="el-GR" b="1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 DWDM</a:t>
            </a:r>
            <a:r>
              <a:rPr lang="el-GR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, και </a:t>
            </a:r>
            <a:r>
              <a:rPr lang="el-GR" b="1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AI-</a:t>
            </a:r>
            <a:r>
              <a:rPr lang="el-GR" b="1" dirty="0" err="1">
                <a:solidFill>
                  <a:schemeClr val="accent5">
                    <a:lumMod val="60000"/>
                    <a:lumOff val="40000"/>
                  </a:schemeClr>
                </a:solidFill>
              </a:rPr>
              <a:t>based</a:t>
            </a:r>
            <a:r>
              <a:rPr lang="el-GR" b="1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 </a:t>
            </a:r>
            <a:r>
              <a:rPr lang="el-GR" b="1" dirty="0" err="1">
                <a:solidFill>
                  <a:schemeClr val="accent5">
                    <a:lumMod val="60000"/>
                    <a:lumOff val="40000"/>
                  </a:schemeClr>
                </a:solidFill>
              </a:rPr>
              <a:t>traffic</a:t>
            </a:r>
            <a:r>
              <a:rPr lang="el-GR" b="1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 </a:t>
            </a:r>
            <a:r>
              <a:rPr lang="el-GR" b="1" dirty="0" err="1">
                <a:solidFill>
                  <a:schemeClr val="accent5">
                    <a:lumMod val="60000"/>
                    <a:lumOff val="40000"/>
                  </a:schemeClr>
                </a:solidFill>
              </a:rPr>
              <a:t>control</a:t>
            </a:r>
            <a:r>
              <a:rPr lang="el-GR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.</a:t>
            </a:r>
          </a:p>
          <a:p>
            <a:r>
              <a:rPr lang="el-GR" u="sng" dirty="0"/>
              <a:t>Ερευνητική κατεύθυνση προς:</a:t>
            </a:r>
          </a:p>
          <a:p>
            <a:r>
              <a:rPr lang="el-GR" b="1" dirty="0"/>
              <a:t>Κβαντικά κανάλια επικοινωνίας</a:t>
            </a:r>
            <a:r>
              <a:rPr lang="el-GR" dirty="0"/>
              <a:t> μέσω υποθαλάσσιων γραμμών.</a:t>
            </a:r>
          </a:p>
          <a:p>
            <a:r>
              <a:rPr lang="el-GR" b="1" dirty="0"/>
              <a:t>Αισθητήρες με οπτικές ίνες</a:t>
            </a:r>
            <a:r>
              <a:rPr lang="el-GR" dirty="0"/>
              <a:t> για παρακολούθηση σεισμικής δραστηριότητας και ωκεάνιων μεταβολών.</a:t>
            </a:r>
          </a:p>
          <a:p>
            <a:r>
              <a:rPr lang="el-GR" b="1" dirty="0"/>
              <a:t>Πράσινη ενέργεια</a:t>
            </a:r>
            <a:r>
              <a:rPr lang="el-GR" dirty="0"/>
              <a:t> και </a:t>
            </a:r>
            <a:r>
              <a:rPr lang="el-GR" b="1" dirty="0"/>
              <a:t>αυτόνομη λειτουργία </a:t>
            </a:r>
            <a:r>
              <a:rPr lang="el-GR" b="1" dirty="0" err="1"/>
              <a:t>επαναληπτών</a:t>
            </a:r>
            <a:r>
              <a:rPr lang="el-GR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6081190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2D6E57-9058-E1DF-BBFD-CB77BEDD19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Ορθογώνιο 5">
            <a:extLst>
              <a:ext uri="{FF2B5EF4-FFF2-40B4-BE49-F238E27FC236}">
                <a16:creationId xmlns:a16="http://schemas.microsoft.com/office/drawing/2014/main" id="{2BC67113-F5DD-BDE8-7355-CA5AEA029E02}"/>
              </a:ext>
            </a:extLst>
          </p:cNvPr>
          <p:cNvSpPr/>
          <p:nvPr/>
        </p:nvSpPr>
        <p:spPr>
          <a:xfrm>
            <a:off x="474453" y="3260"/>
            <a:ext cx="1130923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l-GR" sz="3600" u="sng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Υπερπόντιες Οπτικές Ίνες – Ένα Εντυπωσιακό Παράδειγμα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FE26510-2AA6-C14F-A7A9-56F51990E2E1}"/>
              </a:ext>
            </a:extLst>
          </p:cNvPr>
          <p:cNvSpPr txBox="1"/>
          <p:nvPr/>
        </p:nvSpPr>
        <p:spPr>
          <a:xfrm>
            <a:off x="1857676" y="1857676"/>
            <a:ext cx="5082139" cy="25218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l-GR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5987FDA-32D2-7441-CE51-224DE60ADFC4}"/>
              </a:ext>
            </a:extLst>
          </p:cNvPr>
          <p:cNvSpPr>
            <a:spLocks noGrp="1"/>
          </p:cNvSpPr>
          <p:nvPr/>
        </p:nvSpPr>
        <p:spPr>
          <a:xfrm>
            <a:off x="1981200" y="503237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dirty="0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E91C94B0-AD32-CD05-8974-9CE53C955734}"/>
              </a:ext>
            </a:extLst>
          </p:cNvPr>
          <p:cNvSpPr>
            <a:spLocks noGrp="1"/>
          </p:cNvSpPr>
          <p:nvPr/>
        </p:nvSpPr>
        <p:spPr>
          <a:xfrm>
            <a:off x="730370" y="948905"/>
            <a:ext cx="9480430" cy="563305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sz="2000" dirty="0"/>
              <a:t>🌍 Πα</a:t>
            </a:r>
            <a:r>
              <a:rPr sz="2000" dirty="0" err="1"/>
              <a:t>γκόσμι</a:t>
            </a:r>
            <a:r>
              <a:rPr sz="2000" dirty="0"/>
              <a:t>α εικόνα</a:t>
            </a:r>
          </a:p>
          <a:p>
            <a:r>
              <a:rPr sz="2000" dirty="0" err="1"/>
              <a:t>Πάνω</a:t>
            </a:r>
            <a:r>
              <a:rPr sz="2000" dirty="0"/>
              <a:t> από 450 </a:t>
            </a:r>
            <a:r>
              <a:rPr sz="2000" dirty="0" err="1"/>
              <a:t>ενεργά</a:t>
            </a:r>
            <a:r>
              <a:rPr sz="2000" dirty="0"/>
              <a:t> υπ</a:t>
            </a:r>
            <a:r>
              <a:rPr sz="2000" dirty="0" err="1"/>
              <a:t>οθ</a:t>
            </a:r>
            <a:r>
              <a:rPr sz="2000" dirty="0"/>
              <a:t>αλάσσια καλώδια.</a:t>
            </a:r>
          </a:p>
          <a:p>
            <a:r>
              <a:rPr sz="2000" dirty="0" err="1"/>
              <a:t>Κάθε</a:t>
            </a:r>
            <a:r>
              <a:rPr sz="2000" dirty="0"/>
              <a:t> κα</a:t>
            </a:r>
            <a:r>
              <a:rPr sz="2000" dirty="0" err="1"/>
              <a:t>λώδιο</a:t>
            </a:r>
            <a:r>
              <a:rPr sz="2000" dirty="0"/>
              <a:t> π</a:t>
            </a:r>
            <a:r>
              <a:rPr sz="2000" dirty="0" err="1"/>
              <a:t>εριέχει</a:t>
            </a:r>
            <a:r>
              <a:rPr sz="2000" dirty="0"/>
              <a:t> 8 </a:t>
            </a:r>
            <a:r>
              <a:rPr sz="2000" dirty="0" err="1"/>
              <a:t>έως</a:t>
            </a:r>
            <a:r>
              <a:rPr sz="2000" dirty="0"/>
              <a:t> 24 οπ</a:t>
            </a:r>
            <a:r>
              <a:rPr sz="2000" dirty="0" err="1"/>
              <a:t>τικές</a:t>
            </a:r>
            <a:r>
              <a:rPr sz="2000" dirty="0"/>
              <a:t> </a:t>
            </a:r>
            <a:r>
              <a:rPr sz="2000" dirty="0" err="1"/>
              <a:t>ίνες</a:t>
            </a:r>
            <a:r>
              <a:rPr sz="2000" dirty="0"/>
              <a:t>.</a:t>
            </a:r>
          </a:p>
          <a:p>
            <a:r>
              <a:rPr sz="2000" dirty="0" err="1"/>
              <a:t>Συνολικά</a:t>
            </a:r>
            <a:r>
              <a:rPr sz="2000" dirty="0"/>
              <a:t>, π</a:t>
            </a:r>
            <a:r>
              <a:rPr sz="2000" dirty="0" err="1"/>
              <a:t>ερισσότερες</a:t>
            </a:r>
            <a:r>
              <a:rPr sz="2000" dirty="0"/>
              <a:t> από 10.000 οπ</a:t>
            </a:r>
            <a:r>
              <a:rPr sz="2000" dirty="0" err="1"/>
              <a:t>τικές</a:t>
            </a:r>
            <a:r>
              <a:rPr sz="2000" dirty="0"/>
              <a:t> </a:t>
            </a:r>
            <a:r>
              <a:rPr sz="2000" dirty="0" err="1"/>
              <a:t>ίνες</a:t>
            </a:r>
            <a:r>
              <a:rPr sz="2000" dirty="0"/>
              <a:t> </a:t>
            </a:r>
            <a:r>
              <a:rPr sz="2000" dirty="0" err="1"/>
              <a:t>συνδέουν</a:t>
            </a:r>
            <a:r>
              <a:rPr sz="2000" dirty="0"/>
              <a:t> </a:t>
            </a:r>
            <a:r>
              <a:rPr sz="2000" dirty="0" err="1"/>
              <a:t>τις</a:t>
            </a:r>
            <a:r>
              <a:rPr sz="2000" dirty="0"/>
              <a:t> ηπ</a:t>
            </a:r>
            <a:r>
              <a:rPr sz="2000" dirty="0" err="1"/>
              <a:t>είρους</a:t>
            </a:r>
            <a:r>
              <a:rPr sz="2000" dirty="0"/>
              <a:t>!</a:t>
            </a:r>
          </a:p>
          <a:p>
            <a:pPr marL="0" indent="0">
              <a:buNone/>
            </a:pPr>
            <a:r>
              <a:rPr lang="el-GR" sz="2000" dirty="0"/>
              <a:t>	</a:t>
            </a:r>
            <a:r>
              <a:rPr sz="2000" dirty="0"/>
              <a:t>🔬 </a:t>
            </a:r>
            <a:r>
              <a:rPr sz="2000" dirty="0" err="1"/>
              <a:t>Διάμετρος</a:t>
            </a:r>
            <a:r>
              <a:rPr sz="2000" dirty="0"/>
              <a:t> </a:t>
            </a:r>
            <a:r>
              <a:rPr sz="2000" dirty="0" err="1"/>
              <a:t>μι</a:t>
            </a:r>
            <a:r>
              <a:rPr sz="2000" dirty="0"/>
              <a:t>ας οπτικής ίνας</a:t>
            </a:r>
            <a:r>
              <a:rPr lang="en-US" sz="2000" dirty="0"/>
              <a:t>: </a:t>
            </a:r>
            <a:r>
              <a:rPr sz="2000" dirty="0"/>
              <a:t>Τυπική διάμετρος: 125 μm = 1,25 × 10⁻⁴ m (μαζί με επένδυση).</a:t>
            </a:r>
          </a:p>
          <a:p>
            <a:pPr marL="0" indent="0">
              <a:buNone/>
            </a:pPr>
            <a:r>
              <a:rPr lang="el-GR" sz="2000" dirty="0"/>
              <a:t>	</a:t>
            </a:r>
            <a:r>
              <a:rPr sz="2000" dirty="0"/>
              <a:t>🧮 </a:t>
            </a:r>
            <a:r>
              <a:rPr sz="2000" dirty="0" err="1"/>
              <a:t>Αν</a:t>
            </a:r>
            <a:r>
              <a:rPr sz="2000" dirty="0"/>
              <a:t> </a:t>
            </a:r>
            <a:r>
              <a:rPr sz="2000" dirty="0" err="1"/>
              <a:t>τις</a:t>
            </a:r>
            <a:r>
              <a:rPr sz="2000" dirty="0"/>
              <a:t> </a:t>
            </a:r>
            <a:r>
              <a:rPr sz="2000" dirty="0" err="1"/>
              <a:t>ενών</a:t>
            </a:r>
            <a:r>
              <a:rPr sz="2000" dirty="0"/>
              <a:t>αμε όλες…</a:t>
            </a:r>
            <a:r>
              <a:rPr lang="el-GR" sz="2000" dirty="0"/>
              <a:t>   </a:t>
            </a:r>
            <a:r>
              <a:rPr sz="2000" dirty="0"/>
              <a:t>D = d₁√N = 1.25 × 10⁻⁴ × √10⁴ = 1.25 × 10⁻² m</a:t>
            </a:r>
          </a:p>
          <a:p>
            <a:pPr marL="0" indent="0">
              <a:buNone/>
            </a:pPr>
            <a:r>
              <a:rPr lang="el-GR" sz="2000" dirty="0"/>
              <a:t>	</a:t>
            </a:r>
            <a:r>
              <a:rPr sz="2000" dirty="0"/>
              <a:t>➡️ </a:t>
            </a:r>
            <a:r>
              <a:rPr sz="2000" dirty="0" err="1"/>
              <a:t>Διάμετρος</a:t>
            </a:r>
            <a:r>
              <a:rPr sz="2000" dirty="0"/>
              <a:t> ≈ 1,2 cm</a:t>
            </a:r>
          </a:p>
          <a:p>
            <a:pPr marL="0" indent="0" algn="ctr">
              <a:buNone/>
            </a:pPr>
            <a:r>
              <a:rPr sz="2000" dirty="0" err="1">
                <a:solidFill>
                  <a:schemeClr val="accent6">
                    <a:lumMod val="75000"/>
                  </a:schemeClr>
                </a:solidFill>
                <a:highlight>
                  <a:srgbClr val="FFFF00"/>
                </a:highlight>
              </a:rPr>
              <a:t>Δηλ</a:t>
            </a:r>
            <a:r>
              <a:rPr sz="2000" dirty="0">
                <a:solidFill>
                  <a:schemeClr val="accent6">
                    <a:lumMod val="75000"/>
                  </a:schemeClr>
                </a:solidFill>
                <a:highlight>
                  <a:srgbClr val="FFFF00"/>
                </a:highlight>
              </a:rPr>
              <a:t>αδή...</a:t>
            </a:r>
            <a:r>
              <a:rPr lang="en-US" sz="2000" dirty="0">
                <a:solidFill>
                  <a:schemeClr val="accent6">
                    <a:lumMod val="75000"/>
                  </a:schemeClr>
                </a:solidFill>
                <a:highlight>
                  <a:srgbClr val="FFFF00"/>
                </a:highlight>
              </a:rPr>
              <a:t> </a:t>
            </a:r>
            <a:r>
              <a:rPr lang="el-GR" sz="2000" dirty="0">
                <a:solidFill>
                  <a:schemeClr val="accent6">
                    <a:lumMod val="75000"/>
                  </a:schemeClr>
                </a:solidFill>
                <a:highlight>
                  <a:srgbClr val="FFFF00"/>
                </a:highlight>
              </a:rPr>
              <a:t>α</a:t>
            </a:r>
            <a:r>
              <a:rPr sz="2000" dirty="0">
                <a:solidFill>
                  <a:schemeClr val="accent6">
                    <a:lumMod val="75000"/>
                  </a:schemeClr>
                </a:solidFill>
                <a:highlight>
                  <a:srgbClr val="FFFF00"/>
                </a:highlight>
              </a:rPr>
              <a:t>ν </a:t>
            </a:r>
            <a:r>
              <a:rPr sz="2000" dirty="0" err="1">
                <a:solidFill>
                  <a:schemeClr val="accent6">
                    <a:lumMod val="75000"/>
                  </a:schemeClr>
                </a:solidFill>
                <a:highlight>
                  <a:srgbClr val="FFFF00"/>
                </a:highlight>
              </a:rPr>
              <a:t>ενών</a:t>
            </a:r>
            <a:r>
              <a:rPr sz="2000" dirty="0">
                <a:solidFill>
                  <a:schemeClr val="accent6">
                    <a:lumMod val="75000"/>
                  </a:schemeClr>
                </a:solidFill>
                <a:highlight>
                  <a:srgbClr val="FFFF00"/>
                </a:highlight>
              </a:rPr>
              <a:t>αμε όλες τις οπτικές ίνες των υπερπόντιων καλωδίων της Γης σε μία «γιγαντιαία» ίν</a:t>
            </a:r>
            <a:r>
              <a:rPr lang="el-GR" sz="2000" dirty="0">
                <a:solidFill>
                  <a:schemeClr val="accent6">
                    <a:lumMod val="75000"/>
                  </a:schemeClr>
                </a:solidFill>
                <a:highlight>
                  <a:srgbClr val="FFFF00"/>
                </a:highlight>
              </a:rPr>
              <a:t>α, </a:t>
            </a:r>
            <a:r>
              <a:rPr sz="2000" dirty="0">
                <a:solidFill>
                  <a:schemeClr val="accent6">
                    <a:lumMod val="75000"/>
                  </a:schemeClr>
                </a:solidFill>
                <a:highlight>
                  <a:srgbClr val="FFFF00"/>
                </a:highlight>
              </a:rPr>
              <a:t>θα</a:t>
            </a:r>
            <a:r>
              <a:rPr lang="el-GR" sz="2000" dirty="0">
                <a:solidFill>
                  <a:schemeClr val="accent6">
                    <a:lumMod val="75000"/>
                  </a:schemeClr>
                </a:solidFill>
                <a:highlight>
                  <a:srgbClr val="FFFF00"/>
                </a:highlight>
              </a:rPr>
              <a:t> ε</a:t>
            </a:r>
            <a:r>
              <a:rPr sz="2000" dirty="0" err="1">
                <a:solidFill>
                  <a:schemeClr val="accent6">
                    <a:lumMod val="75000"/>
                  </a:schemeClr>
                </a:solidFill>
                <a:highlight>
                  <a:srgbClr val="FFFF00"/>
                </a:highlight>
              </a:rPr>
              <a:t>ίχε</a:t>
            </a:r>
            <a:r>
              <a:rPr sz="2000" dirty="0">
                <a:solidFill>
                  <a:schemeClr val="accent6">
                    <a:lumMod val="75000"/>
                  </a:schemeClr>
                </a:solidFill>
                <a:highlight>
                  <a:srgbClr val="FFFF00"/>
                </a:highlight>
              </a:rPr>
              <a:t> πάχος περίπου όσο ένα καλαμάκι! </a:t>
            </a:r>
            <a:endParaRPr sz="2000" dirty="0">
              <a:highlight>
                <a:srgbClr val="FFFF00"/>
              </a:highlight>
            </a:endParaRPr>
          </a:p>
          <a:p>
            <a:pPr marL="0" indent="0">
              <a:buNone/>
            </a:pPr>
            <a:r>
              <a:rPr sz="2000" dirty="0"/>
              <a:t>🔹 </a:t>
            </a:r>
            <a:r>
              <a:rPr sz="2000" dirty="0" err="1"/>
              <a:t>Μήνυμ</a:t>
            </a:r>
            <a:r>
              <a:rPr sz="2000" dirty="0"/>
              <a:t>α:</a:t>
            </a:r>
          </a:p>
          <a:p>
            <a:pPr marL="0" indent="0">
              <a:buNone/>
            </a:pPr>
            <a:r>
              <a:rPr sz="2000" dirty="0"/>
              <a:t>Η </a:t>
            </a:r>
            <a:r>
              <a:rPr sz="2000" dirty="0" err="1"/>
              <a:t>τεχνολογί</a:t>
            </a:r>
            <a:r>
              <a:rPr sz="2000" dirty="0"/>
              <a:t>α των οπτικών ινών είναι τόσο αποδοτική, που μέσα σε μια ίνα πάχους μιας τρίχας</a:t>
            </a:r>
            <a:r>
              <a:rPr lang="el-GR" sz="2000" dirty="0"/>
              <a:t> </a:t>
            </a:r>
            <a:r>
              <a:rPr sz="2000" dirty="0" err="1"/>
              <a:t>ρέουν</a:t>
            </a:r>
            <a:r>
              <a:rPr sz="2000" dirty="0"/>
              <a:t> terabits </a:t>
            </a:r>
            <a:r>
              <a:rPr sz="2000" dirty="0" err="1"/>
              <a:t>δεδομένων</a:t>
            </a:r>
            <a:r>
              <a:rPr sz="2000" dirty="0"/>
              <a:t> </a:t>
            </a:r>
            <a:r>
              <a:rPr sz="2000" dirty="0" err="1"/>
              <a:t>το</a:t>
            </a:r>
            <a:r>
              <a:rPr sz="2000" dirty="0"/>
              <a:t> </a:t>
            </a:r>
            <a:r>
              <a:rPr sz="2000" dirty="0" err="1"/>
              <a:t>δευτερόλε</a:t>
            </a:r>
            <a:r>
              <a:rPr sz="2000" dirty="0"/>
              <a:t>πτο, συνδέοντας όλη την ανθρωπότητα.</a:t>
            </a:r>
          </a:p>
        </p:txBody>
      </p:sp>
      <p:pic>
        <p:nvPicPr>
          <p:cNvPr id="1028" name="Picture 4" descr="Reusable Straw – Stojo Products Inc.">
            <a:extLst>
              <a:ext uri="{FF2B5EF4-FFF2-40B4-BE49-F238E27FC236}">
                <a16:creationId xmlns:a16="http://schemas.microsoft.com/office/drawing/2014/main" id="{CE0042EE-16E9-1E86-C444-E22C249368D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680" t="8180" r="33074" b="7677"/>
          <a:stretch>
            <a:fillRect/>
          </a:stretch>
        </p:blipFill>
        <p:spPr bwMode="auto">
          <a:xfrm>
            <a:off x="9429846" y="573022"/>
            <a:ext cx="2485749" cy="57704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7625872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upload.wikimedia.org/wikipedia/commons/thumb/9/9e/FLAG_FEA_map.svg/1920px-FLAG_FEA_map.svg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1190" y="1773151"/>
            <a:ext cx="10535123" cy="4351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5053173" y="1130953"/>
            <a:ext cx="208565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/>
              <a:t>FLAG</a:t>
            </a:r>
            <a:endParaRPr lang="el-GR" sz="2400" b="1" dirty="0"/>
          </a:p>
        </p:txBody>
      </p:sp>
      <p:sp>
        <p:nvSpPr>
          <p:cNvPr id="2" name="Ορθογώνιο 1">
            <a:extLst>
              <a:ext uri="{FF2B5EF4-FFF2-40B4-BE49-F238E27FC236}">
                <a16:creationId xmlns:a16="http://schemas.microsoft.com/office/drawing/2014/main" id="{A429FDF6-1238-CC39-F3FD-8EC1DD17FF43}"/>
              </a:ext>
            </a:extLst>
          </p:cNvPr>
          <p:cNvSpPr/>
          <p:nvPr/>
        </p:nvSpPr>
        <p:spPr>
          <a:xfrm>
            <a:off x="1292352" y="3260"/>
            <a:ext cx="965606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l-GR" sz="3600" u="sng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Ιστορική αναδρομή - Υπερπόντιες συνδέσεις - 2 </a:t>
            </a:r>
          </a:p>
        </p:txBody>
      </p:sp>
    </p:spTree>
    <p:extLst>
      <p:ext uri="{BB962C8B-B14F-4D97-AF65-F5344CB8AC3E}">
        <p14:creationId xmlns:p14="http://schemas.microsoft.com/office/powerpoint/2010/main" val="286097929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Εικόνα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7407" y="1277173"/>
            <a:ext cx="9039652" cy="4960911"/>
          </a:xfrm>
          <a:prstGeom prst="rect">
            <a:avLst/>
          </a:prstGeom>
        </p:spPr>
      </p:pic>
      <p:sp>
        <p:nvSpPr>
          <p:cNvPr id="3" name="Ορθογώνιο 2">
            <a:extLst>
              <a:ext uri="{FF2B5EF4-FFF2-40B4-BE49-F238E27FC236}">
                <a16:creationId xmlns:a16="http://schemas.microsoft.com/office/drawing/2014/main" id="{96DDB9C7-2CAE-6E13-245E-C9E43ACF77FD}"/>
              </a:ext>
            </a:extLst>
          </p:cNvPr>
          <p:cNvSpPr/>
          <p:nvPr/>
        </p:nvSpPr>
        <p:spPr>
          <a:xfrm>
            <a:off x="1292352" y="3260"/>
            <a:ext cx="965606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l-GR" sz="3600" u="sng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Ιστορική αναδρομή - Υπερπόντιες συνδέσεις - 3</a:t>
            </a:r>
          </a:p>
        </p:txBody>
      </p:sp>
    </p:spTree>
    <p:extLst>
      <p:ext uri="{BB962C8B-B14F-4D97-AF65-F5344CB8AC3E}">
        <p14:creationId xmlns:p14="http://schemas.microsoft.com/office/powerpoint/2010/main" val="113734063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Ορθογώνιο 6"/>
          <p:cNvSpPr/>
          <p:nvPr/>
        </p:nvSpPr>
        <p:spPr>
          <a:xfrm>
            <a:off x="1896624" y="0"/>
            <a:ext cx="839875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l-GR" sz="3600" u="sng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Σύγκριση φυσικών μέσων</a:t>
            </a:r>
            <a:endParaRPr lang="en-US" sz="3600" u="sng" dirty="0">
              <a:solidFill>
                <a:schemeClr val="accent4">
                  <a:lumMod val="40000"/>
                  <a:lumOff val="60000"/>
                </a:schemeClr>
              </a:solidFill>
            </a:endParaRPr>
          </a:p>
        </p:txBody>
      </p:sp>
      <p:pic>
        <p:nvPicPr>
          <p:cNvPr id="2" name="Εικόνα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3698" y="1073929"/>
            <a:ext cx="7664603" cy="50824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914674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Ορθογώνιο 4"/>
          <p:cNvSpPr/>
          <p:nvPr/>
        </p:nvSpPr>
        <p:spPr>
          <a:xfrm>
            <a:off x="321734" y="1168911"/>
            <a:ext cx="4868334" cy="42048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lnSpc>
                <a:spcPct val="120000"/>
              </a:lnSpc>
              <a:spcAft>
                <a:spcPts val="600"/>
              </a:spcAft>
              <a:buFont typeface="Wingdings" panose="05000000000000000000" pitchFamily="2" charset="2"/>
              <a:buChar char="v"/>
            </a:pPr>
            <a:r>
              <a:rPr lang="el-GR" sz="2200" dirty="0"/>
              <a:t>Στα δίκτυα επικοινωνιών οι πιο σημαντικές παράμετροι επιλογής μέσων επικοινωνιών είναι ο </a:t>
            </a:r>
            <a:r>
              <a:rPr lang="el-GR" sz="2200" b="1" u="sng" dirty="0"/>
              <a:t>ρυθμός μετάδοσης</a:t>
            </a:r>
            <a:r>
              <a:rPr lang="el-GR" sz="2200" b="1" dirty="0"/>
              <a:t> </a:t>
            </a:r>
            <a:r>
              <a:rPr lang="el-GR" sz="2200" dirty="0"/>
              <a:t>και η </a:t>
            </a:r>
            <a:r>
              <a:rPr lang="el-GR" sz="2200" b="1" u="sng" dirty="0"/>
              <a:t>απόσταση μετάδοσης.</a:t>
            </a:r>
            <a:endParaRPr lang="el-GR" sz="2200" dirty="0"/>
          </a:p>
          <a:p>
            <a:pPr marL="342900" indent="-342900">
              <a:lnSpc>
                <a:spcPct val="120000"/>
              </a:lnSpc>
              <a:spcAft>
                <a:spcPts val="600"/>
              </a:spcAft>
              <a:buFont typeface="Wingdings" panose="05000000000000000000" pitchFamily="2" charset="2"/>
              <a:buChar char="v"/>
            </a:pPr>
            <a:r>
              <a:rPr lang="el-GR" sz="2200" dirty="0"/>
              <a:t>Το γινόμενο «απόσταση μετάδοσης» x «ρυθμός μετάδοσης» είναι ίσως το σημαντικότερο κριτήριο για τον χαρακτηρισμό και την επιλογή χρησιμοποίησης μιας τεχνολογίας </a:t>
            </a:r>
            <a:r>
              <a:rPr lang="el-GR" sz="2200" b="1" dirty="0"/>
              <a:t>	</a:t>
            </a:r>
          </a:p>
        </p:txBody>
      </p:sp>
      <p:sp>
        <p:nvSpPr>
          <p:cNvPr id="6" name="Ορθογώνιο 5"/>
          <p:cNvSpPr/>
          <p:nvPr/>
        </p:nvSpPr>
        <p:spPr>
          <a:xfrm>
            <a:off x="1896624" y="0"/>
            <a:ext cx="8398752" cy="10618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l-GR" sz="3600" u="sng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Οπτικές επικοινωνίες… γιατί; - 1</a:t>
            </a:r>
            <a:endParaRPr lang="en-US" sz="3600" u="sng" dirty="0">
              <a:solidFill>
                <a:schemeClr val="accent4">
                  <a:lumMod val="40000"/>
                  <a:lumOff val="60000"/>
                </a:schemeClr>
              </a:solidFill>
            </a:endParaRPr>
          </a:p>
        </p:txBody>
      </p:sp>
      <p:pic>
        <p:nvPicPr>
          <p:cNvPr id="2" name="Εικόνα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90068" y="1355612"/>
            <a:ext cx="6847700" cy="4018168"/>
          </a:xfrm>
          <a:prstGeom prst="rect">
            <a:avLst/>
          </a:prstGeom>
        </p:spPr>
      </p:pic>
      <p:sp>
        <p:nvSpPr>
          <p:cNvPr id="7" name="Ορθογώνιο 6">
            <a:extLst>
              <a:ext uri="{FF2B5EF4-FFF2-40B4-BE49-F238E27FC236}">
                <a16:creationId xmlns:a16="http://schemas.microsoft.com/office/drawing/2014/main" id="{00EA01B2-500C-3BF0-9BEA-73B59C2EB6A4}"/>
              </a:ext>
            </a:extLst>
          </p:cNvPr>
          <p:cNvSpPr/>
          <p:nvPr/>
        </p:nvSpPr>
        <p:spPr>
          <a:xfrm>
            <a:off x="518163" y="6470685"/>
            <a:ext cx="1117814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l-GR" i="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-apple-system"/>
              </a:rPr>
              <a:t>Οπτικές επικοινωνίες – κυματοδηγοί ● Τμήμα Πληροφορικής και Τηλεπικοινωνιών ● </a:t>
            </a:r>
            <a:r>
              <a:rPr lang="el-GR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-apple-system"/>
              </a:rPr>
              <a:t>Πανεπιστήμιο Ιωαννίνων</a:t>
            </a:r>
            <a:endParaRPr lang="el-GR" dirty="0">
              <a:ln w="0"/>
              <a:solidFill>
                <a:srgbClr val="FF000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27770190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Ορθογώνιο 5"/>
          <p:cNvSpPr/>
          <p:nvPr/>
        </p:nvSpPr>
        <p:spPr>
          <a:xfrm>
            <a:off x="2252315" y="3260"/>
            <a:ext cx="770983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l-GR" sz="3600" u="sng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Χαρακτηριστικά κίνησης διαδικτύου - 1</a:t>
            </a:r>
          </a:p>
        </p:txBody>
      </p:sp>
      <p:pic>
        <p:nvPicPr>
          <p:cNvPr id="3" name="Εικόνα 2">
            <a:extLst>
              <a:ext uri="{FF2B5EF4-FFF2-40B4-BE49-F238E27FC236}">
                <a16:creationId xmlns:a16="http://schemas.microsoft.com/office/drawing/2014/main" id="{B8B23CE4-D1DA-72D2-684F-9558F8DEB9C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99560" y="808255"/>
            <a:ext cx="8005763" cy="5241489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0D0BD493-4129-D20E-E4AD-915CF992A083}"/>
              </a:ext>
            </a:extLst>
          </p:cNvPr>
          <p:cNvSpPr txBox="1"/>
          <p:nvPr/>
        </p:nvSpPr>
        <p:spPr>
          <a:xfrm>
            <a:off x="2866844" y="6101353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dirty="0"/>
              <a:t>DOI:10.48550/arXiv.1902.06700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281203623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Global device and connection growth">
            <a:extLst>
              <a:ext uri="{FF2B5EF4-FFF2-40B4-BE49-F238E27FC236}">
                <a16:creationId xmlns:a16="http://schemas.microsoft.com/office/drawing/2014/main" id="{885FEA31-C36F-CC1A-86D6-29BA18C5C97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25194" y="1699224"/>
            <a:ext cx="8941611" cy="34595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5BF64D83-53A6-91DA-373F-B9D104A37883}"/>
              </a:ext>
            </a:extLst>
          </p:cNvPr>
          <p:cNvSpPr txBox="1"/>
          <p:nvPr/>
        </p:nvSpPr>
        <p:spPr>
          <a:xfrm>
            <a:off x="3048718" y="5314674"/>
            <a:ext cx="609456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dirty="0"/>
              <a:t>https://www.cisco.com</a:t>
            </a:r>
            <a:endParaRPr lang="el-GR" dirty="0"/>
          </a:p>
        </p:txBody>
      </p:sp>
      <p:sp>
        <p:nvSpPr>
          <p:cNvPr id="6" name="Ορθογώνιο 5">
            <a:extLst>
              <a:ext uri="{FF2B5EF4-FFF2-40B4-BE49-F238E27FC236}">
                <a16:creationId xmlns:a16="http://schemas.microsoft.com/office/drawing/2014/main" id="{87FD27CC-875B-24B0-180E-BC35F860A8B6}"/>
              </a:ext>
            </a:extLst>
          </p:cNvPr>
          <p:cNvSpPr/>
          <p:nvPr/>
        </p:nvSpPr>
        <p:spPr>
          <a:xfrm>
            <a:off x="2252315" y="3260"/>
            <a:ext cx="770983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l-GR" sz="3600" u="sng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Χαρακτηριστικά κίνησης διαδικτύου - </a:t>
            </a:r>
            <a:r>
              <a:rPr lang="en-US" sz="3600" u="sng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2</a:t>
            </a:r>
            <a:endParaRPr lang="el-GR" sz="3600" u="sng" dirty="0">
              <a:solidFill>
                <a:schemeClr val="accent4">
                  <a:lumMod val="40000"/>
                  <a:lumOff val="6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6875358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5861CD-47AF-F406-A065-198B62518D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FDC4CA8E-CB31-025C-649D-C5B3942B044B}"/>
              </a:ext>
            </a:extLst>
          </p:cNvPr>
          <p:cNvSpPr txBox="1"/>
          <p:nvPr/>
        </p:nvSpPr>
        <p:spPr>
          <a:xfrm>
            <a:off x="3048718" y="5314674"/>
            <a:ext cx="609456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dirty="0"/>
              <a:t>https://www.cisco.com</a:t>
            </a:r>
            <a:endParaRPr lang="el-GR" dirty="0"/>
          </a:p>
        </p:txBody>
      </p:sp>
      <p:sp>
        <p:nvSpPr>
          <p:cNvPr id="6" name="Ορθογώνιο 5">
            <a:extLst>
              <a:ext uri="{FF2B5EF4-FFF2-40B4-BE49-F238E27FC236}">
                <a16:creationId xmlns:a16="http://schemas.microsoft.com/office/drawing/2014/main" id="{5EA9FF1A-F4BB-E35E-D0F5-6FCFF7685932}"/>
              </a:ext>
            </a:extLst>
          </p:cNvPr>
          <p:cNvSpPr/>
          <p:nvPr/>
        </p:nvSpPr>
        <p:spPr>
          <a:xfrm>
            <a:off x="2252315" y="3260"/>
            <a:ext cx="770983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l-GR" sz="3600" u="sng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Χαρακτηριστικά κίνησης διαδικτύου - </a:t>
            </a:r>
            <a:r>
              <a:rPr lang="en-US" sz="3600" u="sng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3</a:t>
            </a:r>
            <a:endParaRPr lang="el-GR" sz="3600" u="sng" dirty="0">
              <a:solidFill>
                <a:schemeClr val="accent4">
                  <a:lumMod val="40000"/>
                  <a:lumOff val="60000"/>
                </a:schemeClr>
              </a:solidFill>
            </a:endParaRPr>
          </a:p>
        </p:txBody>
      </p:sp>
      <p:pic>
        <p:nvPicPr>
          <p:cNvPr id="2050" name="Picture 2" descr="Global M2M connection growth by industries">
            <a:extLst>
              <a:ext uri="{FF2B5EF4-FFF2-40B4-BE49-F238E27FC236}">
                <a16:creationId xmlns:a16="http://schemas.microsoft.com/office/drawing/2014/main" id="{656B19B9-AAF4-0F6F-638F-E5D492AC88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3784" y="1173994"/>
            <a:ext cx="10213682" cy="37896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5098877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Εικόνα 3">
            <a:extLst>
              <a:ext uri="{FF2B5EF4-FFF2-40B4-BE49-F238E27FC236}">
                <a16:creationId xmlns:a16="http://schemas.microsoft.com/office/drawing/2014/main" id="{1EC5DCA7-193E-1954-F7E7-BB5AA72BC08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66996" y="743867"/>
            <a:ext cx="7858007" cy="5956356"/>
          </a:xfrm>
          <a:prstGeom prst="rect">
            <a:avLst/>
          </a:prstGeom>
        </p:spPr>
      </p:pic>
      <p:sp>
        <p:nvSpPr>
          <p:cNvPr id="5" name="Ορθογώνιο 4">
            <a:extLst>
              <a:ext uri="{FF2B5EF4-FFF2-40B4-BE49-F238E27FC236}">
                <a16:creationId xmlns:a16="http://schemas.microsoft.com/office/drawing/2014/main" id="{7F16F3BC-D344-ABCC-F804-D9E6F7561252}"/>
              </a:ext>
            </a:extLst>
          </p:cNvPr>
          <p:cNvSpPr/>
          <p:nvPr/>
        </p:nvSpPr>
        <p:spPr>
          <a:xfrm>
            <a:off x="1896624" y="0"/>
            <a:ext cx="839875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l-GR" sz="3600" u="sng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Οπτικές επικοινωνίες… γιατί; - 1</a:t>
            </a:r>
            <a:endParaRPr lang="en-US" sz="3600" u="sng" dirty="0">
              <a:solidFill>
                <a:schemeClr val="accent4">
                  <a:lumMod val="40000"/>
                  <a:lumOff val="6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7610898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Ορθογώνιο 3">
            <a:extLst>
              <a:ext uri="{FF2B5EF4-FFF2-40B4-BE49-F238E27FC236}">
                <a16:creationId xmlns:a16="http://schemas.microsoft.com/office/drawing/2014/main" id="{A848B9E2-5FAA-AED4-A419-88717E6B9689}"/>
              </a:ext>
            </a:extLst>
          </p:cNvPr>
          <p:cNvSpPr/>
          <p:nvPr/>
        </p:nvSpPr>
        <p:spPr>
          <a:xfrm>
            <a:off x="1896624" y="0"/>
            <a:ext cx="839875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l-GR" sz="3600" u="sng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Οπτικές επικοινωνίες… γιατί; - 2</a:t>
            </a:r>
            <a:endParaRPr lang="en-US" sz="3600" u="sng" dirty="0">
              <a:solidFill>
                <a:schemeClr val="accent4">
                  <a:lumMod val="40000"/>
                  <a:lumOff val="60000"/>
                </a:schemeClr>
              </a:solidFill>
            </a:endParaRPr>
          </a:p>
        </p:txBody>
      </p:sp>
      <p:pic>
        <p:nvPicPr>
          <p:cNvPr id="5" name="Εικόνα 4">
            <a:extLst>
              <a:ext uri="{FF2B5EF4-FFF2-40B4-BE49-F238E27FC236}">
                <a16:creationId xmlns:a16="http://schemas.microsoft.com/office/drawing/2014/main" id="{03560A0B-AE88-BA3E-2191-25763BE250B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10640" y="743459"/>
            <a:ext cx="9570720" cy="578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347577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Ορθογώνιο 4"/>
          <p:cNvSpPr/>
          <p:nvPr/>
        </p:nvSpPr>
        <p:spPr>
          <a:xfrm>
            <a:off x="578908" y="1168911"/>
            <a:ext cx="11616267" cy="51181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l-GR" sz="2200" b="1" dirty="0"/>
              <a:t>Μεγάλη ταχύτητα μετάδοσης </a:t>
            </a:r>
            <a:r>
              <a:rPr lang="el-GR" sz="2200" dirty="0"/>
              <a:t>448 </a:t>
            </a:r>
            <a:r>
              <a:rPr lang="en-US" sz="2200" dirty="0" err="1"/>
              <a:t>Gbit</a:t>
            </a:r>
            <a:r>
              <a:rPr lang="en-US" sz="2200" dirty="0"/>
              <a:t>/s </a:t>
            </a:r>
            <a:r>
              <a:rPr lang="el-GR" sz="2200" dirty="0"/>
              <a:t>ανά κανάλι</a:t>
            </a:r>
            <a:r>
              <a:rPr lang="en-US" sz="2200" dirty="0"/>
              <a:t>. </a:t>
            </a:r>
            <a:r>
              <a:rPr lang="el-GR" sz="2200" dirty="0"/>
              <a:t>Σε 1 </a:t>
            </a:r>
            <a:r>
              <a:rPr lang="en-US" sz="2200" dirty="0"/>
              <a:t>sec</a:t>
            </a:r>
            <a:r>
              <a:rPr lang="el-GR" sz="2200" dirty="0"/>
              <a:t>:</a:t>
            </a:r>
          </a:p>
          <a:p>
            <a:pPr>
              <a:lnSpc>
                <a:spcPct val="150000"/>
              </a:lnSpc>
            </a:pPr>
            <a:r>
              <a:rPr lang="el-GR" sz="2200" dirty="0"/>
              <a:t>	- μπορούν να μεταδοθούν ταυτόχρονα 300 </a:t>
            </a:r>
            <a:r>
              <a:rPr lang="en-US" sz="2200" dirty="0"/>
              <a:t>HD </a:t>
            </a:r>
            <a:r>
              <a:rPr lang="el-GR" sz="2200" dirty="0"/>
              <a:t>ταινίες (ή 4000 κανονικής ανάλυσης)</a:t>
            </a:r>
          </a:p>
          <a:p>
            <a:pPr>
              <a:lnSpc>
                <a:spcPct val="150000"/>
              </a:lnSpc>
            </a:pPr>
            <a:r>
              <a:rPr lang="el-GR" sz="2200" dirty="0"/>
              <a:t>	- να λειτουργήσουν ταυτόχρονα 180000 </a:t>
            </a:r>
            <a:r>
              <a:rPr lang="en-US" sz="2200" dirty="0"/>
              <a:t>ADSL </a:t>
            </a:r>
            <a:r>
              <a:rPr lang="el-GR" sz="2200" dirty="0"/>
              <a:t>συνδέσεων στα 20 Μ</a:t>
            </a:r>
            <a:r>
              <a:rPr lang="en-US" sz="2200" dirty="0"/>
              <a:t>bps</a:t>
            </a:r>
            <a:endParaRPr lang="el-GR" sz="2200" dirty="0"/>
          </a:p>
          <a:p>
            <a:pPr>
              <a:lnSpc>
                <a:spcPct val="150000"/>
              </a:lnSpc>
            </a:pPr>
            <a:r>
              <a:rPr lang="el-GR" sz="2200" dirty="0"/>
              <a:t>	- να υποστηριχθούν 2 τρις τηλεφωνικές κλήσεις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l-GR" sz="2200" b="1" dirty="0"/>
              <a:t>Μεγάλο εύρος ζώνης </a:t>
            </a:r>
            <a:r>
              <a:rPr lang="el-GR" sz="2200" dirty="0"/>
              <a:t>(~25 </a:t>
            </a:r>
            <a:r>
              <a:rPr lang="el-GR" sz="2200" dirty="0" err="1"/>
              <a:t>THz</a:t>
            </a:r>
            <a:r>
              <a:rPr lang="el-GR" sz="2200" dirty="0"/>
              <a:t>/παράθυρο στο υπέρυθρο 0.8,1.3 και 1.55 </a:t>
            </a:r>
            <a:r>
              <a:rPr lang="el-GR" sz="2200" dirty="0" err="1"/>
              <a:t>μm</a:t>
            </a:r>
            <a:r>
              <a:rPr lang="el-GR" sz="2200" dirty="0"/>
              <a:t>)</a:t>
            </a:r>
            <a:endParaRPr lang="en-US" sz="2200" dirty="0"/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l-GR" sz="2200" b="1" dirty="0"/>
              <a:t>Χαμηλή εξασθένιση </a:t>
            </a:r>
            <a:r>
              <a:rPr lang="el-GR" sz="2200" dirty="0"/>
              <a:t>(~0.25 </a:t>
            </a:r>
            <a:r>
              <a:rPr lang="el-GR" sz="2200" dirty="0" err="1"/>
              <a:t>dB</a:t>
            </a:r>
            <a:r>
              <a:rPr lang="el-GR" sz="2200" dirty="0"/>
              <a:t>/</a:t>
            </a:r>
            <a:r>
              <a:rPr lang="el-GR" sz="2200" dirty="0" err="1"/>
              <a:t>km</a:t>
            </a:r>
            <a:r>
              <a:rPr lang="el-GR" sz="2200" dirty="0"/>
              <a:t> στο 1.55 </a:t>
            </a:r>
            <a:r>
              <a:rPr lang="el-GR" sz="2200" dirty="0" err="1"/>
              <a:t>μm</a:t>
            </a:r>
            <a:r>
              <a:rPr lang="el-GR" sz="2200" dirty="0"/>
              <a:t>)</a:t>
            </a:r>
            <a:endParaRPr lang="en-US" sz="2200" dirty="0"/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l-GR" sz="2200" b="1" dirty="0"/>
              <a:t>Μικροσκοπικό πάχος των οπτικών ινών </a:t>
            </a:r>
            <a:r>
              <a:rPr lang="el-GR" sz="2200" dirty="0"/>
              <a:t>(~μ</a:t>
            </a:r>
            <a:r>
              <a:rPr lang="en-US" sz="2200" dirty="0"/>
              <a:t>m)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l-GR" sz="2200" b="1" dirty="0"/>
              <a:t>Αναισθησία σε ηλεκτρομαγνητικές παρεμβολές</a:t>
            </a:r>
            <a:endParaRPr lang="en-US" sz="2200" b="1" dirty="0"/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l-GR" sz="2200" b="1" dirty="0"/>
              <a:t>Προστασία από πιθανές υποκλοπές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l-GR" sz="2200" b="1" dirty="0"/>
              <a:t>Εξοικονόμηση ενέργειας 	</a:t>
            </a:r>
          </a:p>
        </p:txBody>
      </p:sp>
      <p:sp>
        <p:nvSpPr>
          <p:cNvPr id="7" name="Ορθογώνιο 6"/>
          <p:cNvSpPr/>
          <p:nvPr/>
        </p:nvSpPr>
        <p:spPr>
          <a:xfrm>
            <a:off x="1896624" y="0"/>
            <a:ext cx="839875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l-GR" sz="3600" u="sng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Οπτικές επικοινωνίες… γιατί; - 3</a:t>
            </a:r>
            <a:endParaRPr lang="en-US" sz="3600" u="sng" dirty="0">
              <a:solidFill>
                <a:schemeClr val="accent4">
                  <a:lumMod val="40000"/>
                  <a:lumOff val="6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060576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Ορθογώνιο 4"/>
          <p:cNvSpPr/>
          <p:nvPr/>
        </p:nvSpPr>
        <p:spPr>
          <a:xfrm>
            <a:off x="407458" y="1168911"/>
            <a:ext cx="11616267" cy="46103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el-GR" sz="2200" dirty="0"/>
              <a:t>Οι οπτικές ίνες είναι η ραχοκοκαλιά των σημερινών δικτύων επικοινωνιών: αποτελούν περισσότερο από 90% του συνολικού μήκους των καλωδίων παγκοσμίως 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el-GR" sz="2200" dirty="0"/>
              <a:t>Οι Οπτικές ίνες μεταφέρουν: </a:t>
            </a:r>
          </a:p>
          <a:p>
            <a:pPr>
              <a:lnSpc>
                <a:spcPct val="150000"/>
              </a:lnSpc>
            </a:pPr>
            <a:r>
              <a:rPr lang="el-GR" sz="2200" dirty="0"/>
              <a:t>	- Σχεδόν όλες τις μακρινές τηλεφωνικές κλήσεις </a:t>
            </a:r>
          </a:p>
          <a:p>
            <a:pPr>
              <a:lnSpc>
                <a:spcPct val="150000"/>
              </a:lnSpc>
            </a:pPr>
            <a:r>
              <a:rPr lang="el-GR" sz="2200" dirty="0"/>
              <a:t>	- Κίνηση του Internet (</a:t>
            </a:r>
            <a:r>
              <a:rPr lang="el-GR" sz="2200" dirty="0" err="1"/>
              <a:t>Dial-up</a:t>
            </a:r>
            <a:r>
              <a:rPr lang="el-GR" sz="2200" dirty="0"/>
              <a:t>, DSL </a:t>
            </a:r>
            <a:r>
              <a:rPr lang="el-GR" sz="2200" dirty="0" err="1"/>
              <a:t>or</a:t>
            </a:r>
            <a:r>
              <a:rPr lang="el-GR" sz="2200" dirty="0"/>
              <a:t> </a:t>
            </a:r>
            <a:r>
              <a:rPr lang="el-GR" sz="2200" dirty="0" err="1"/>
              <a:t>Cable</a:t>
            </a:r>
            <a:r>
              <a:rPr lang="el-GR" sz="2200" dirty="0"/>
              <a:t>) </a:t>
            </a:r>
          </a:p>
          <a:p>
            <a:pPr>
              <a:lnSpc>
                <a:spcPct val="150000"/>
              </a:lnSpc>
            </a:pPr>
            <a:r>
              <a:rPr lang="el-GR" sz="2200" dirty="0"/>
              <a:t>	- Καλωδιακή τηλεόραση και πλατφόρμες.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el-GR" sz="2200" dirty="0"/>
              <a:t>Μια ίνα μπορεί να μεταφέρει 8.8 </a:t>
            </a:r>
            <a:r>
              <a:rPr lang="el-GR" sz="2200" dirty="0" err="1"/>
              <a:t>Tbps</a:t>
            </a:r>
            <a:r>
              <a:rPr lang="el-GR" sz="2200" dirty="0"/>
              <a:t> (εμπορικό σύστημα) ή 100 εκατομμύρια τηλεφωνικές συνομιλίες ταυτόχρονα 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el-GR" sz="2200" dirty="0"/>
              <a:t>Η κοινωνία της πληροφορίας δεν θα δημιουργούνταν χωρίς τις οπτικές ίνες</a:t>
            </a:r>
            <a:endParaRPr lang="el-GR" sz="2200" b="1" dirty="0"/>
          </a:p>
        </p:txBody>
      </p:sp>
      <p:sp>
        <p:nvSpPr>
          <p:cNvPr id="7" name="Ορθογώνιο 6"/>
          <p:cNvSpPr/>
          <p:nvPr/>
        </p:nvSpPr>
        <p:spPr>
          <a:xfrm>
            <a:off x="1896624" y="0"/>
            <a:ext cx="839875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l-GR" sz="3600" u="sng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Οπτικές επικοινωνίες… γιατί; - 4</a:t>
            </a:r>
            <a:endParaRPr lang="en-US" sz="3600" u="sng" dirty="0">
              <a:solidFill>
                <a:schemeClr val="accent4">
                  <a:lumMod val="40000"/>
                  <a:lumOff val="6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92444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Ορθογώνιο 3">
            <a:extLst>
              <a:ext uri="{FF2B5EF4-FFF2-40B4-BE49-F238E27FC236}">
                <a16:creationId xmlns:a16="http://schemas.microsoft.com/office/drawing/2014/main" id="{1E48A7B2-FF0A-75DD-CFD2-676CA28C1BD7}"/>
              </a:ext>
            </a:extLst>
          </p:cNvPr>
          <p:cNvSpPr/>
          <p:nvPr/>
        </p:nvSpPr>
        <p:spPr>
          <a:xfrm>
            <a:off x="1896624" y="0"/>
            <a:ext cx="839875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l-GR" sz="3600" u="sng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Ηλεκτρομαγνητικό φάσμα</a:t>
            </a:r>
            <a:endParaRPr lang="en-US" sz="3600" u="sng" dirty="0">
              <a:solidFill>
                <a:schemeClr val="accent4">
                  <a:lumMod val="40000"/>
                  <a:lumOff val="60000"/>
                </a:schemeClr>
              </a:solidFill>
            </a:endParaRPr>
          </a:p>
        </p:txBody>
      </p:sp>
      <p:pic>
        <p:nvPicPr>
          <p:cNvPr id="5" name="Εικόνα 4">
            <a:extLst>
              <a:ext uri="{FF2B5EF4-FFF2-40B4-BE49-F238E27FC236}">
                <a16:creationId xmlns:a16="http://schemas.microsoft.com/office/drawing/2014/main" id="{D2357E65-0738-FEB7-862A-52809B23D79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9920" y="1277545"/>
            <a:ext cx="10769600" cy="477016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17CF5D2-EDE3-B9A8-74C1-3D534D2F73EF}"/>
              </a:ext>
            </a:extLst>
          </p:cNvPr>
          <p:cNvSpPr txBox="1"/>
          <p:nvPr/>
        </p:nvSpPr>
        <p:spPr>
          <a:xfrm>
            <a:off x="8457527" y="4994687"/>
            <a:ext cx="2832265" cy="923330"/>
          </a:xfrm>
          <a:prstGeom prst="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l-GR" b="1" dirty="0">
                <a:solidFill>
                  <a:schemeClr val="accent3">
                    <a:lumMod val="50000"/>
                  </a:schemeClr>
                </a:solidFill>
              </a:rPr>
              <a:t>Όσο αυξάνεται το μήκος κύματος λ μειώνεται η συχνότητα </a:t>
            </a:r>
            <a:r>
              <a:rPr lang="en-US" b="1" dirty="0">
                <a:solidFill>
                  <a:schemeClr val="accent3">
                    <a:lumMod val="50000"/>
                  </a:schemeClr>
                </a:solidFill>
              </a:rPr>
              <a:t>f</a:t>
            </a:r>
            <a:endParaRPr lang="el-GR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5159771-FD97-446C-AEA0-D90E3C1BE20F}"/>
              </a:ext>
            </a:extLst>
          </p:cNvPr>
          <p:cNvSpPr txBox="1"/>
          <p:nvPr/>
        </p:nvSpPr>
        <p:spPr>
          <a:xfrm>
            <a:off x="6132350" y="2898001"/>
            <a:ext cx="376778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sz="2000" b="1" dirty="0">
                <a:solidFill>
                  <a:schemeClr val="accent1"/>
                </a:solidFill>
                <a:highlight>
                  <a:srgbClr val="FFFF00"/>
                </a:highlight>
              </a:rPr>
              <a:t>Άξονας μήκους κύματος λ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D6C78CD-2DCA-5560-312F-22169567EA66}"/>
              </a:ext>
            </a:extLst>
          </p:cNvPr>
          <p:cNvSpPr txBox="1"/>
          <p:nvPr/>
        </p:nvSpPr>
        <p:spPr>
          <a:xfrm>
            <a:off x="7556152" y="4352544"/>
            <a:ext cx="2832264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l-GR" sz="2200" b="1" dirty="0">
                <a:solidFill>
                  <a:schemeClr val="accent1"/>
                </a:solidFill>
                <a:highlight>
                  <a:srgbClr val="FFFF00"/>
                </a:highlight>
              </a:rPr>
              <a:t>Άξονας συχνότητας </a:t>
            </a:r>
            <a:r>
              <a:rPr lang="en-US" sz="2200" b="1" dirty="0">
                <a:solidFill>
                  <a:schemeClr val="accent1"/>
                </a:solidFill>
                <a:highlight>
                  <a:srgbClr val="FFFF00"/>
                </a:highlight>
              </a:rPr>
              <a:t>f</a:t>
            </a:r>
            <a:endParaRPr lang="el-GR" sz="2200" dirty="0">
              <a:solidFill>
                <a:schemeClr val="accent1"/>
              </a:solidFill>
              <a:highlight>
                <a:srgbClr val="FFFF00"/>
              </a:highlight>
            </a:endParaRPr>
          </a:p>
        </p:txBody>
      </p:sp>
      <p:cxnSp>
        <p:nvCxnSpPr>
          <p:cNvPr id="9" name="Ευθεία γραμμή σύνδεσης 8">
            <a:extLst>
              <a:ext uri="{FF2B5EF4-FFF2-40B4-BE49-F238E27FC236}">
                <a16:creationId xmlns:a16="http://schemas.microsoft.com/office/drawing/2014/main" id="{B9FDD1F3-4970-771E-C470-3AA1429E7D01}"/>
              </a:ext>
            </a:extLst>
          </p:cNvPr>
          <p:cNvCxnSpPr>
            <a:cxnSpLocks/>
          </p:cNvCxnSpPr>
          <p:nvPr/>
        </p:nvCxnSpPr>
        <p:spPr>
          <a:xfrm>
            <a:off x="642112" y="3560064"/>
            <a:ext cx="10647680" cy="0"/>
          </a:xfrm>
          <a:prstGeom prst="line">
            <a:avLst/>
          </a:prstGeom>
          <a:ln w="3810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Ευθεία γραμμή σύνδεσης 9">
            <a:extLst>
              <a:ext uri="{FF2B5EF4-FFF2-40B4-BE49-F238E27FC236}">
                <a16:creationId xmlns:a16="http://schemas.microsoft.com/office/drawing/2014/main" id="{1CE8CBA4-CB5F-AC56-6A91-85FF06833577}"/>
              </a:ext>
            </a:extLst>
          </p:cNvPr>
          <p:cNvCxnSpPr>
            <a:cxnSpLocks/>
          </p:cNvCxnSpPr>
          <p:nvPr/>
        </p:nvCxnSpPr>
        <p:spPr>
          <a:xfrm>
            <a:off x="642112" y="3956304"/>
            <a:ext cx="10647680" cy="0"/>
          </a:xfrm>
          <a:prstGeom prst="line">
            <a:avLst/>
          </a:prstGeom>
          <a:ln w="3810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Ευθύγραμμο βέλος σύνδεσης 10">
            <a:extLst>
              <a:ext uri="{FF2B5EF4-FFF2-40B4-BE49-F238E27FC236}">
                <a16:creationId xmlns:a16="http://schemas.microsoft.com/office/drawing/2014/main" id="{6EC5219F-2304-02B0-B396-2AD8331F7EDC}"/>
              </a:ext>
            </a:extLst>
          </p:cNvPr>
          <p:cNvCxnSpPr>
            <a:cxnSpLocks/>
          </p:cNvCxnSpPr>
          <p:nvPr/>
        </p:nvCxnSpPr>
        <p:spPr>
          <a:xfrm>
            <a:off x="9412224" y="3098056"/>
            <a:ext cx="1389888" cy="0"/>
          </a:xfrm>
          <a:prstGeom prst="straightConnector1">
            <a:avLst/>
          </a:prstGeom>
          <a:ln w="57150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Βέλος: Κάτω 11">
            <a:extLst>
              <a:ext uri="{FF2B5EF4-FFF2-40B4-BE49-F238E27FC236}">
                <a16:creationId xmlns:a16="http://schemas.microsoft.com/office/drawing/2014/main" id="{BE098172-815B-8796-6401-0048A5C2746B}"/>
              </a:ext>
            </a:extLst>
          </p:cNvPr>
          <p:cNvSpPr/>
          <p:nvPr/>
        </p:nvSpPr>
        <p:spPr>
          <a:xfrm>
            <a:off x="8016240" y="3298111"/>
            <a:ext cx="310896" cy="261952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13" name="Βέλος: Κάτω 12">
            <a:extLst>
              <a:ext uri="{FF2B5EF4-FFF2-40B4-BE49-F238E27FC236}">
                <a16:creationId xmlns:a16="http://schemas.microsoft.com/office/drawing/2014/main" id="{3D6531FF-F63B-1D95-CA7B-0E386BB252AD}"/>
              </a:ext>
            </a:extLst>
          </p:cNvPr>
          <p:cNvSpPr/>
          <p:nvPr/>
        </p:nvSpPr>
        <p:spPr>
          <a:xfrm flipV="1">
            <a:off x="8583168" y="4041646"/>
            <a:ext cx="310896" cy="309607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cxnSp>
        <p:nvCxnSpPr>
          <p:cNvPr id="14" name="Ευθύγραμμο βέλος σύνδεσης 13">
            <a:extLst>
              <a:ext uri="{FF2B5EF4-FFF2-40B4-BE49-F238E27FC236}">
                <a16:creationId xmlns:a16="http://schemas.microsoft.com/office/drawing/2014/main" id="{36AB0EBD-C03C-80A3-B691-64FF992864C2}"/>
              </a:ext>
            </a:extLst>
          </p:cNvPr>
          <p:cNvCxnSpPr>
            <a:cxnSpLocks/>
          </p:cNvCxnSpPr>
          <p:nvPr/>
        </p:nvCxnSpPr>
        <p:spPr>
          <a:xfrm flipH="1">
            <a:off x="6490447" y="4554071"/>
            <a:ext cx="1219200" cy="0"/>
          </a:xfrm>
          <a:prstGeom prst="straightConnector1">
            <a:avLst/>
          </a:prstGeom>
          <a:ln w="57150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Ορθογώνιο 16">
            <a:extLst>
              <a:ext uri="{FF2B5EF4-FFF2-40B4-BE49-F238E27FC236}">
                <a16:creationId xmlns:a16="http://schemas.microsoft.com/office/drawing/2014/main" id="{F6ECF30E-2FA6-1503-AA89-C3A9FE03666A}"/>
              </a:ext>
            </a:extLst>
          </p:cNvPr>
          <p:cNvSpPr/>
          <p:nvPr/>
        </p:nvSpPr>
        <p:spPr>
          <a:xfrm>
            <a:off x="5449824" y="3822012"/>
            <a:ext cx="170688" cy="261948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18" name="Ορθογώνιο 17">
            <a:extLst>
              <a:ext uri="{FF2B5EF4-FFF2-40B4-BE49-F238E27FC236}">
                <a16:creationId xmlns:a16="http://schemas.microsoft.com/office/drawing/2014/main" id="{97013DAF-D6DF-4750-B522-577D9A235024}"/>
              </a:ext>
            </a:extLst>
          </p:cNvPr>
          <p:cNvSpPr/>
          <p:nvPr/>
        </p:nvSpPr>
        <p:spPr>
          <a:xfrm>
            <a:off x="10631424" y="3822012"/>
            <a:ext cx="170688" cy="261948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pic>
        <p:nvPicPr>
          <p:cNvPr id="20" name="Εικόνα 19">
            <a:extLst>
              <a:ext uri="{FF2B5EF4-FFF2-40B4-BE49-F238E27FC236}">
                <a16:creationId xmlns:a16="http://schemas.microsoft.com/office/drawing/2014/main" id="{9F4DDA67-F004-57B5-8F4A-2C0D987451C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71110" y="4093464"/>
            <a:ext cx="342900" cy="30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26683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ED5A38-7231-B8F2-BCB5-ED13313CD1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Ορθογώνιο 3">
            <a:extLst>
              <a:ext uri="{FF2B5EF4-FFF2-40B4-BE49-F238E27FC236}">
                <a16:creationId xmlns:a16="http://schemas.microsoft.com/office/drawing/2014/main" id="{CB887BC3-CAD2-2BD5-870C-9CA16FF038C7}"/>
              </a:ext>
            </a:extLst>
          </p:cNvPr>
          <p:cNvSpPr/>
          <p:nvPr/>
        </p:nvSpPr>
        <p:spPr>
          <a:xfrm>
            <a:off x="1896624" y="0"/>
            <a:ext cx="839875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l-GR" sz="3600" u="sng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Διαφορετικοί τρόποι αντιμετώπισης του φωτός στις οπτικές επικοινωνίες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6B5C0DC-A272-F8E3-3D93-80A6E18FBFE0}"/>
              </a:ext>
            </a:extLst>
          </p:cNvPr>
          <p:cNvSpPr>
            <a:spLocks noGrp="1"/>
          </p:cNvSpPr>
          <p:nvPr/>
        </p:nvSpPr>
        <p:spPr>
          <a:xfrm>
            <a:off x="1981200" y="503237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6EFC45-D697-F018-BE15-72D1CDB0308A}"/>
              </a:ext>
            </a:extLst>
          </p:cNvPr>
          <p:cNvSpPr>
            <a:spLocks noGrp="1"/>
          </p:cNvSpPr>
          <p:nvPr/>
        </p:nvSpPr>
        <p:spPr>
          <a:xfrm>
            <a:off x="342900" y="1394618"/>
            <a:ext cx="3644900" cy="452596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l-GR" sz="2000" dirty="0"/>
              <a:t>🔹</a:t>
            </a:r>
            <a:r>
              <a:rPr sz="2000" dirty="0">
                <a:solidFill>
                  <a:srgbClr val="FFFF00"/>
                </a:solidFill>
              </a:rPr>
              <a:t> 1. </a:t>
            </a:r>
            <a:r>
              <a:rPr sz="2000" dirty="0" err="1">
                <a:solidFill>
                  <a:srgbClr val="FFFF00"/>
                </a:solidFill>
              </a:rPr>
              <a:t>Το</a:t>
            </a:r>
            <a:r>
              <a:rPr sz="2000" dirty="0">
                <a:solidFill>
                  <a:srgbClr val="FFFF00"/>
                </a:solidFill>
              </a:rPr>
              <a:t> </a:t>
            </a:r>
            <a:r>
              <a:rPr sz="2000" dirty="0" err="1">
                <a:solidFill>
                  <a:srgbClr val="FFFF00"/>
                </a:solidFill>
              </a:rPr>
              <a:t>φως</a:t>
            </a:r>
            <a:r>
              <a:rPr sz="2000" dirty="0">
                <a:solidFill>
                  <a:srgbClr val="FFFF00"/>
                </a:solidFill>
              </a:rPr>
              <a:t> </a:t>
            </a:r>
            <a:r>
              <a:rPr sz="2000" dirty="0" err="1">
                <a:solidFill>
                  <a:srgbClr val="FFFF00"/>
                </a:solidFill>
              </a:rPr>
              <a:t>ως</a:t>
            </a:r>
            <a:r>
              <a:rPr sz="2000" dirty="0">
                <a:solidFill>
                  <a:srgbClr val="FFFF00"/>
                </a:solidFill>
              </a:rPr>
              <a:t> </a:t>
            </a:r>
            <a:r>
              <a:rPr sz="2000" dirty="0" err="1">
                <a:solidFill>
                  <a:srgbClr val="FFFF00"/>
                </a:solidFill>
              </a:rPr>
              <a:t>Κύμ</a:t>
            </a:r>
            <a:r>
              <a:rPr sz="2000" dirty="0">
                <a:solidFill>
                  <a:srgbClr val="FFFF00"/>
                </a:solidFill>
              </a:rPr>
              <a:t>α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000" dirty="0"/>
              <a:t>-  </a:t>
            </a:r>
            <a:r>
              <a:rPr sz="2000" dirty="0" err="1"/>
              <a:t>Περιγράφετ</a:t>
            </a:r>
            <a:r>
              <a:rPr sz="2000" dirty="0"/>
              <a:t>αι από τις </a:t>
            </a:r>
            <a:r>
              <a:rPr lang="en-US" sz="2000" dirty="0"/>
              <a:t> 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000" dirty="0"/>
              <a:t>    </a:t>
            </a:r>
            <a:r>
              <a:rPr sz="2000" dirty="0" err="1"/>
              <a:t>εξισώσεις</a:t>
            </a:r>
            <a:r>
              <a:rPr sz="2000" dirty="0"/>
              <a:t> του Maxwell.</a:t>
            </a:r>
          </a:p>
          <a:p>
            <a:pPr marL="0" indent="0">
              <a:spcBef>
                <a:spcPts val="0"/>
              </a:spcBef>
              <a:buNone/>
            </a:pPr>
            <a:r>
              <a:rPr sz="2000" dirty="0"/>
              <a:t>- </a:t>
            </a:r>
            <a:r>
              <a:rPr lang="el-GR" sz="2000" dirty="0"/>
              <a:t> </a:t>
            </a:r>
            <a:r>
              <a:rPr sz="2000" dirty="0" err="1"/>
              <a:t>Κυμ</a:t>
            </a:r>
            <a:r>
              <a:rPr sz="2000" dirty="0"/>
              <a:t>ατική εξίσωση: </a:t>
            </a:r>
            <a:endParaRPr lang="en-US" sz="2000" dirty="0"/>
          </a:p>
          <a:p>
            <a:pPr marL="0" indent="0">
              <a:spcBef>
                <a:spcPts val="0"/>
              </a:spcBef>
              <a:buNone/>
            </a:pPr>
            <a:r>
              <a:rPr lang="en-US" sz="2000" dirty="0"/>
              <a:t>    </a:t>
            </a:r>
            <a:r>
              <a:rPr sz="2000" dirty="0"/>
              <a:t>∇²E = (1/c²)∂²E/∂t²</a:t>
            </a:r>
          </a:p>
          <a:p>
            <a:pPr marL="0" indent="0">
              <a:spcBef>
                <a:spcPts val="0"/>
              </a:spcBef>
              <a:buNone/>
            </a:pPr>
            <a:r>
              <a:rPr sz="2000" dirty="0"/>
              <a:t>- </a:t>
            </a:r>
            <a:r>
              <a:rPr lang="el-GR" sz="2000" dirty="0"/>
              <a:t> </a:t>
            </a:r>
            <a:r>
              <a:rPr sz="2000" dirty="0" err="1"/>
              <a:t>Εξηγεί</a:t>
            </a:r>
            <a:r>
              <a:rPr sz="2000" dirty="0"/>
              <a:t> π</a:t>
            </a:r>
            <a:r>
              <a:rPr sz="2000" dirty="0" err="1"/>
              <a:t>ερίθλ</a:t>
            </a:r>
            <a:r>
              <a:rPr sz="2000" dirty="0"/>
              <a:t>αση, παρέμβαση,</a:t>
            </a:r>
            <a:endParaRPr lang="el-GR" sz="2000" dirty="0"/>
          </a:p>
          <a:p>
            <a:pPr marL="0" indent="0">
              <a:spcBef>
                <a:spcPts val="0"/>
              </a:spcBef>
              <a:buNone/>
            </a:pPr>
            <a:r>
              <a:rPr lang="el-GR" sz="2000" dirty="0"/>
              <a:t>   </a:t>
            </a:r>
            <a:r>
              <a:rPr sz="2000" dirty="0"/>
              <a:t> και τις μόδες στις οπτικές ίνες.</a:t>
            </a:r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B85ACCDE-69EB-A853-D6FC-89B0FA366D1F}"/>
              </a:ext>
            </a:extLst>
          </p:cNvPr>
          <p:cNvSpPr>
            <a:spLocks noGrp="1"/>
          </p:cNvSpPr>
          <p:nvPr/>
        </p:nvSpPr>
        <p:spPr>
          <a:xfrm>
            <a:off x="4222818" y="1394617"/>
            <a:ext cx="4059812" cy="452596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sz="2000" dirty="0"/>
              <a:t>🔹</a:t>
            </a:r>
            <a:r>
              <a:rPr sz="2000" dirty="0">
                <a:solidFill>
                  <a:srgbClr val="FFFF00"/>
                </a:solidFill>
              </a:rPr>
              <a:t> 2. </a:t>
            </a:r>
            <a:r>
              <a:rPr sz="2000" dirty="0" err="1">
                <a:solidFill>
                  <a:srgbClr val="FFFF00"/>
                </a:solidFill>
              </a:rPr>
              <a:t>Το</a:t>
            </a:r>
            <a:r>
              <a:rPr sz="2000" dirty="0">
                <a:solidFill>
                  <a:srgbClr val="FFFF00"/>
                </a:solidFill>
              </a:rPr>
              <a:t> </a:t>
            </a:r>
            <a:r>
              <a:rPr sz="2000" dirty="0" err="1">
                <a:solidFill>
                  <a:srgbClr val="FFFF00"/>
                </a:solidFill>
              </a:rPr>
              <a:t>φως</a:t>
            </a:r>
            <a:r>
              <a:rPr sz="2000" dirty="0">
                <a:solidFill>
                  <a:srgbClr val="FFFF00"/>
                </a:solidFill>
              </a:rPr>
              <a:t> </a:t>
            </a:r>
            <a:r>
              <a:rPr sz="2000" dirty="0" err="1">
                <a:solidFill>
                  <a:srgbClr val="FFFF00"/>
                </a:solidFill>
              </a:rPr>
              <a:t>ως</a:t>
            </a:r>
            <a:r>
              <a:rPr sz="2000" dirty="0">
                <a:solidFill>
                  <a:srgbClr val="FFFF00"/>
                </a:solidFill>
              </a:rPr>
              <a:t> Κβα</a:t>
            </a:r>
            <a:r>
              <a:rPr sz="2000" dirty="0" err="1">
                <a:solidFill>
                  <a:srgbClr val="FFFF00"/>
                </a:solidFill>
              </a:rPr>
              <a:t>ντικό</a:t>
            </a:r>
            <a:r>
              <a:rPr sz="2000" dirty="0">
                <a:solidFill>
                  <a:srgbClr val="FFFF00"/>
                </a:solidFill>
              </a:rPr>
              <a:t> </a:t>
            </a:r>
            <a:endParaRPr lang="el-GR" sz="2000" dirty="0">
              <a:solidFill>
                <a:srgbClr val="FFFF00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l-GR" sz="2000" dirty="0">
                <a:solidFill>
                  <a:srgbClr val="FFFF00"/>
                </a:solidFill>
              </a:rPr>
              <a:t>	   </a:t>
            </a:r>
            <a:r>
              <a:rPr sz="2000" dirty="0" err="1">
                <a:solidFill>
                  <a:srgbClr val="FFFF00"/>
                </a:solidFill>
              </a:rPr>
              <a:t>Σωμ</a:t>
            </a:r>
            <a:r>
              <a:rPr sz="2000" dirty="0">
                <a:solidFill>
                  <a:srgbClr val="FFFF00"/>
                </a:solidFill>
              </a:rPr>
              <a:t>ατίδιο (Φωτόνιο)</a:t>
            </a:r>
          </a:p>
          <a:p>
            <a:pPr marL="0" indent="0">
              <a:spcBef>
                <a:spcPts val="0"/>
              </a:spcBef>
              <a:buNone/>
            </a:pPr>
            <a:r>
              <a:rPr sz="2000" dirty="0"/>
              <a:t>- </a:t>
            </a:r>
            <a:r>
              <a:rPr lang="el-GR" sz="2000" dirty="0"/>
              <a:t> </a:t>
            </a:r>
            <a:r>
              <a:rPr sz="2000" dirty="0" err="1"/>
              <a:t>Κάθε</a:t>
            </a:r>
            <a:r>
              <a:rPr sz="2000" dirty="0"/>
              <a:t> </a:t>
            </a:r>
            <a:r>
              <a:rPr sz="2000" dirty="0" err="1"/>
              <a:t>φωτόνιο</a:t>
            </a:r>
            <a:r>
              <a:rPr sz="2000" dirty="0"/>
              <a:t> </a:t>
            </a:r>
            <a:r>
              <a:rPr sz="2000" dirty="0" err="1"/>
              <a:t>έχει</a:t>
            </a:r>
            <a:r>
              <a:rPr sz="2000" dirty="0"/>
              <a:t> </a:t>
            </a:r>
            <a:r>
              <a:rPr sz="2000" dirty="0" err="1"/>
              <a:t>ενέργει</a:t>
            </a:r>
            <a:r>
              <a:rPr sz="2000" dirty="0"/>
              <a:t>α E = hν</a:t>
            </a:r>
            <a:endParaRPr lang="el-GR" sz="2000" dirty="0"/>
          </a:p>
          <a:p>
            <a:pPr marL="0" indent="0">
              <a:spcBef>
                <a:spcPts val="0"/>
              </a:spcBef>
              <a:buNone/>
            </a:pPr>
            <a:r>
              <a:rPr lang="el-GR" sz="2000" dirty="0"/>
              <a:t>  </a:t>
            </a:r>
            <a:r>
              <a:rPr sz="2000" dirty="0"/>
              <a:t> και ορμή p = h/λ.</a:t>
            </a:r>
          </a:p>
          <a:p>
            <a:pPr marL="0" indent="0">
              <a:spcBef>
                <a:spcPts val="0"/>
              </a:spcBef>
              <a:buNone/>
            </a:pPr>
            <a:r>
              <a:rPr sz="2000" dirty="0"/>
              <a:t>- </a:t>
            </a:r>
            <a:r>
              <a:rPr lang="el-GR" sz="2000" dirty="0"/>
              <a:t> </a:t>
            </a:r>
            <a:r>
              <a:rPr sz="2000" dirty="0" err="1"/>
              <a:t>Εξηγεί</a:t>
            </a:r>
            <a:r>
              <a:rPr sz="2000" dirty="0"/>
              <a:t> </a:t>
            </a:r>
            <a:r>
              <a:rPr sz="2000" dirty="0" err="1"/>
              <a:t>φωτοηλεκτρικό</a:t>
            </a:r>
            <a:r>
              <a:rPr sz="2000" dirty="0"/>
              <a:t> φα</a:t>
            </a:r>
            <a:r>
              <a:rPr sz="2000" dirty="0" err="1"/>
              <a:t>ινόμενο</a:t>
            </a:r>
            <a:r>
              <a:rPr sz="2000" dirty="0"/>
              <a:t>,</a:t>
            </a:r>
            <a:endParaRPr lang="el-GR" sz="2000" dirty="0"/>
          </a:p>
          <a:p>
            <a:pPr marL="0" indent="0">
              <a:spcBef>
                <a:spcPts val="0"/>
              </a:spcBef>
              <a:buNone/>
            </a:pPr>
            <a:r>
              <a:rPr lang="el-GR" sz="2000" dirty="0"/>
              <a:t>  </a:t>
            </a:r>
            <a:r>
              <a:rPr sz="2000" dirty="0"/>
              <a:t> </a:t>
            </a:r>
            <a:r>
              <a:rPr sz="2000" dirty="0" err="1"/>
              <a:t>εκ</a:t>
            </a:r>
            <a:r>
              <a:rPr sz="2000" dirty="0"/>
              <a:t>πομπή, απορρόφηση και</a:t>
            </a:r>
            <a:endParaRPr lang="el-GR" sz="2000" dirty="0"/>
          </a:p>
          <a:p>
            <a:pPr marL="0" indent="0">
              <a:spcBef>
                <a:spcPts val="0"/>
              </a:spcBef>
              <a:buNone/>
            </a:pPr>
            <a:r>
              <a:rPr lang="el-GR" sz="2000" dirty="0"/>
              <a:t>  </a:t>
            </a:r>
            <a:r>
              <a:rPr sz="2000" dirty="0"/>
              <a:t> λειτουργία λέιζερ.</a:t>
            </a:r>
          </a:p>
          <a:p>
            <a:pPr marL="0" indent="0">
              <a:spcBef>
                <a:spcPts val="0"/>
              </a:spcBef>
              <a:buNone/>
            </a:pPr>
            <a:r>
              <a:rPr sz="2000" dirty="0"/>
              <a:t>-</a:t>
            </a:r>
            <a:r>
              <a:rPr lang="el-GR" sz="2000" dirty="0"/>
              <a:t> </a:t>
            </a:r>
            <a:r>
              <a:rPr sz="2000" dirty="0"/>
              <a:t> </a:t>
            </a:r>
            <a:r>
              <a:rPr sz="2000" dirty="0" err="1"/>
              <a:t>Θεμελιώδες</a:t>
            </a:r>
            <a:r>
              <a:rPr sz="2000" dirty="0"/>
              <a:t> </a:t>
            </a:r>
            <a:r>
              <a:rPr sz="2000" dirty="0" err="1"/>
              <a:t>γι</a:t>
            </a:r>
            <a:r>
              <a:rPr sz="2000" dirty="0"/>
              <a:t>α τις κβαντικές</a:t>
            </a:r>
            <a:endParaRPr lang="el-GR" sz="2000" dirty="0"/>
          </a:p>
          <a:p>
            <a:pPr marL="0" indent="0">
              <a:spcBef>
                <a:spcPts val="0"/>
              </a:spcBef>
              <a:buNone/>
            </a:pPr>
            <a:r>
              <a:rPr lang="el-GR" sz="2000" dirty="0"/>
              <a:t>  </a:t>
            </a:r>
            <a:r>
              <a:rPr sz="2000" dirty="0"/>
              <a:t> οπτικές επικοινωνίες (QKD,</a:t>
            </a:r>
            <a:endParaRPr lang="el-GR" sz="2000" dirty="0"/>
          </a:p>
          <a:p>
            <a:pPr marL="0" indent="0">
              <a:spcBef>
                <a:spcPts val="0"/>
              </a:spcBef>
              <a:buNone/>
            </a:pPr>
            <a:r>
              <a:rPr lang="el-GR" sz="2000" dirty="0"/>
              <a:t>  </a:t>
            </a:r>
            <a:r>
              <a:rPr sz="2000" dirty="0"/>
              <a:t> entanglement).</a:t>
            </a:r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10262A40-453C-DFD6-6D32-68B30E32DF46}"/>
              </a:ext>
            </a:extLst>
          </p:cNvPr>
          <p:cNvSpPr>
            <a:spLocks noGrp="1"/>
          </p:cNvSpPr>
          <p:nvPr/>
        </p:nvSpPr>
        <p:spPr>
          <a:xfrm>
            <a:off x="8517648" y="1394616"/>
            <a:ext cx="3530600" cy="452596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l-GR" sz="2000" dirty="0"/>
              <a:t>🔹 </a:t>
            </a:r>
            <a:r>
              <a:rPr lang="el-GR" sz="2000" dirty="0">
                <a:solidFill>
                  <a:srgbClr val="FFFF00"/>
                </a:solidFill>
              </a:rPr>
              <a:t>3. Το φως ως Ακτίνα</a:t>
            </a:r>
          </a:p>
          <a:p>
            <a:pPr marL="0" indent="0">
              <a:spcBef>
                <a:spcPts val="0"/>
              </a:spcBef>
              <a:buNone/>
            </a:pPr>
            <a:r>
              <a:rPr lang="el-GR" sz="2000" dirty="0">
                <a:solidFill>
                  <a:srgbClr val="FFFF00"/>
                </a:solidFill>
              </a:rPr>
              <a:t>           (Γεωμετρική Οπτική)</a:t>
            </a:r>
          </a:p>
          <a:p>
            <a:pPr marL="0" indent="0">
              <a:spcBef>
                <a:spcPts val="0"/>
              </a:spcBef>
              <a:buNone/>
            </a:pPr>
            <a:r>
              <a:rPr lang="el-GR" sz="2000" dirty="0"/>
              <a:t>-  Προσεγγίζεται ως</a:t>
            </a:r>
          </a:p>
          <a:p>
            <a:pPr marL="0" indent="0">
              <a:spcBef>
                <a:spcPts val="0"/>
              </a:spcBef>
              <a:buNone/>
            </a:pPr>
            <a:r>
              <a:rPr lang="el-GR" sz="2000" dirty="0"/>
              <a:t>   ευθύγραμμη δέσμη.</a:t>
            </a:r>
          </a:p>
          <a:p>
            <a:pPr>
              <a:spcBef>
                <a:spcPts val="0"/>
              </a:spcBef>
              <a:buFontTx/>
              <a:buChar char="-"/>
            </a:pPr>
            <a:r>
              <a:rPr lang="el-GR" sz="2000" dirty="0"/>
              <a:t>Νόμος του </a:t>
            </a:r>
            <a:r>
              <a:rPr lang="el-GR" sz="2000" dirty="0" err="1"/>
              <a:t>Snell</a:t>
            </a:r>
            <a:r>
              <a:rPr lang="el-GR" sz="2000" dirty="0"/>
              <a:t>: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l-GR" sz="2000" dirty="0"/>
              <a:t>      </a:t>
            </a:r>
            <a:r>
              <a:rPr lang="el-GR" sz="2000" dirty="0" err="1"/>
              <a:t>n₁sinθ</a:t>
            </a:r>
            <a:r>
              <a:rPr lang="el-GR" sz="2000" dirty="0"/>
              <a:t>₁ = </a:t>
            </a:r>
            <a:r>
              <a:rPr lang="el-GR" sz="2000" dirty="0" err="1"/>
              <a:t>n₂sinθ</a:t>
            </a:r>
            <a:r>
              <a:rPr lang="el-GR" sz="2000" dirty="0"/>
              <a:t>₂.</a:t>
            </a:r>
          </a:p>
          <a:p>
            <a:pPr>
              <a:spcBef>
                <a:spcPts val="0"/>
              </a:spcBef>
              <a:buFontTx/>
              <a:buChar char="-"/>
            </a:pPr>
            <a:r>
              <a:rPr lang="el-GR" sz="2000" dirty="0"/>
              <a:t>Εξηγεί την ολική εσωτερική</a:t>
            </a:r>
          </a:p>
          <a:p>
            <a:pPr marL="0" indent="0">
              <a:spcBef>
                <a:spcPts val="0"/>
              </a:spcBef>
              <a:buNone/>
            </a:pPr>
            <a:r>
              <a:rPr lang="el-GR" sz="2000" dirty="0"/>
              <a:t>      ανάκλαση και την</a:t>
            </a:r>
          </a:p>
          <a:p>
            <a:pPr marL="0" indent="0">
              <a:spcBef>
                <a:spcPts val="0"/>
              </a:spcBef>
              <a:buNone/>
            </a:pPr>
            <a:r>
              <a:rPr lang="el-GR" sz="2000" dirty="0"/>
              <a:t>      καθοδήγηση της ακτίνας</a:t>
            </a:r>
          </a:p>
          <a:p>
            <a:pPr marL="0" indent="0">
              <a:spcBef>
                <a:spcPts val="0"/>
              </a:spcBef>
              <a:buNone/>
            </a:pPr>
            <a:r>
              <a:rPr lang="el-GR" sz="2000" dirty="0"/>
              <a:t>      μέσα στην ίνα.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3987DEA8-B95E-5F03-47CE-887012F822E4}"/>
              </a:ext>
            </a:extLst>
          </p:cNvPr>
          <p:cNvSpPr txBox="1"/>
          <p:nvPr/>
        </p:nvSpPr>
        <p:spPr>
          <a:xfrm>
            <a:off x="577918" y="4459148"/>
            <a:ext cx="11506200" cy="17851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l-GR" sz="2000" b="1" dirty="0">
                <a:solidFill>
                  <a:srgbClr val="FFFF00"/>
                </a:solidFill>
              </a:rPr>
              <a:t>Ενοποιημένη Εικόνα</a:t>
            </a:r>
          </a:p>
          <a:p>
            <a:r>
              <a:rPr lang="el-GR" sz="1800" dirty="0"/>
              <a:t>- Στις οπτικές ίνες:</a:t>
            </a:r>
          </a:p>
          <a:p>
            <a:r>
              <a:rPr lang="el-GR" sz="1800" dirty="0"/>
              <a:t>  • Η κυματική προσέγγιση εξηγεί τους ρυθμούς (</a:t>
            </a:r>
            <a:r>
              <a:rPr lang="en-US" dirty="0"/>
              <a:t>m</a:t>
            </a:r>
            <a:r>
              <a:rPr lang="en-US" sz="1800" dirty="0"/>
              <a:t>odes)</a:t>
            </a:r>
            <a:r>
              <a:rPr lang="el-GR" sz="1800" dirty="0"/>
              <a:t>.</a:t>
            </a:r>
          </a:p>
          <a:p>
            <a:r>
              <a:rPr lang="el-GR" sz="1800" dirty="0"/>
              <a:t>  • Η γεωμετρική δείχνει τη διαδρομή των </a:t>
            </a:r>
            <a:r>
              <a:rPr lang="el-GR" sz="1800" dirty="0" err="1"/>
              <a:t>ακτίνων</a:t>
            </a:r>
            <a:r>
              <a:rPr lang="el-GR" sz="1800" dirty="0"/>
              <a:t>.</a:t>
            </a:r>
          </a:p>
          <a:p>
            <a:r>
              <a:rPr lang="el-GR" sz="1800" dirty="0"/>
              <a:t>  • Η κβαντική εξηγεί την ανίχνευση και παραγωγή φωτός.</a:t>
            </a:r>
          </a:p>
          <a:p>
            <a:r>
              <a:rPr lang="el-GR" sz="1800" dirty="0"/>
              <a:t>✳️ Το φως συμπεριφέρεται ως κύμα, σωματίδιο και ακτίνα, ανάλογα με το φαινόμενο και την κλίμακα.</a:t>
            </a:r>
          </a:p>
        </p:txBody>
      </p:sp>
    </p:spTree>
    <p:extLst>
      <p:ext uri="{BB962C8B-B14F-4D97-AF65-F5344CB8AC3E}">
        <p14:creationId xmlns:p14="http://schemas.microsoft.com/office/powerpoint/2010/main" val="75676805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Ορθογώνιο 6"/>
          <p:cNvSpPr/>
          <p:nvPr/>
        </p:nvSpPr>
        <p:spPr>
          <a:xfrm>
            <a:off x="1896624" y="0"/>
            <a:ext cx="839875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l-GR" sz="3600" u="sng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Οπτικές επικοινωνίες… γιατί; - 6</a:t>
            </a:r>
            <a:endParaRPr lang="en-US" sz="3600" u="sng" dirty="0">
              <a:solidFill>
                <a:schemeClr val="accent4">
                  <a:lumMod val="40000"/>
                  <a:lumOff val="60000"/>
                </a:schemeClr>
              </a:solidFill>
            </a:endParaRPr>
          </a:p>
        </p:txBody>
      </p:sp>
      <p:pic>
        <p:nvPicPr>
          <p:cNvPr id="3" name="Εικόνα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70873" y="1631576"/>
            <a:ext cx="6595539" cy="3737723"/>
          </a:xfrm>
          <a:prstGeom prst="rect">
            <a:avLst/>
          </a:prstGeom>
          <a:noFill/>
        </p:spPr>
      </p:pic>
      <p:sp>
        <p:nvSpPr>
          <p:cNvPr id="8" name="Ορθογώνιο 7"/>
          <p:cNvSpPr/>
          <p:nvPr/>
        </p:nvSpPr>
        <p:spPr>
          <a:xfrm>
            <a:off x="299760" y="1424873"/>
            <a:ext cx="4909855" cy="43587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lnSpc>
                <a:spcPct val="120000"/>
              </a:lnSpc>
              <a:spcAft>
                <a:spcPts val="600"/>
              </a:spcAft>
              <a:buFont typeface="Wingdings" panose="05000000000000000000" pitchFamily="2" charset="2"/>
              <a:buChar char="v"/>
            </a:pPr>
            <a:r>
              <a:rPr lang="el-GR" sz="2200" dirty="0"/>
              <a:t>Τα φασματικά παράθυρα των οπτικών ινών προσφέρουν μεγάλο εύρος συχνοτήτων</a:t>
            </a:r>
            <a:endParaRPr lang="en-US" sz="2200" dirty="0"/>
          </a:p>
          <a:p>
            <a:pPr marL="342900" indent="-342900">
              <a:lnSpc>
                <a:spcPct val="120000"/>
              </a:lnSpc>
              <a:spcAft>
                <a:spcPts val="600"/>
              </a:spcAft>
              <a:buFont typeface="Wingdings" panose="05000000000000000000" pitchFamily="2" charset="2"/>
              <a:buChar char="v"/>
            </a:pPr>
            <a:r>
              <a:rPr lang="el-GR" sz="2200" dirty="0"/>
              <a:t>Έχουν μικρή εξασθένιση σε σύγκριση με τις </a:t>
            </a:r>
            <a:r>
              <a:rPr lang="el-GR" sz="2200" dirty="0" err="1"/>
              <a:t>υπόλοπες</a:t>
            </a:r>
            <a:r>
              <a:rPr lang="el-GR" sz="2200" dirty="0"/>
              <a:t> φασματικές περιοχές, μόνο 0,2 </a:t>
            </a:r>
            <a:r>
              <a:rPr lang="el-GR" sz="2200" dirty="0" err="1"/>
              <a:t>dB</a:t>
            </a:r>
            <a:r>
              <a:rPr lang="el-GR" sz="2200" dirty="0"/>
              <a:t>/</a:t>
            </a:r>
            <a:r>
              <a:rPr lang="el-GR" sz="2200" dirty="0" err="1"/>
              <a:t>km</a:t>
            </a:r>
            <a:r>
              <a:rPr lang="el-GR" sz="2200" dirty="0"/>
              <a:t> απώλεια μεταξύ 1500-1600 </a:t>
            </a:r>
            <a:r>
              <a:rPr lang="el-GR" sz="2200" dirty="0" err="1"/>
              <a:t>nm</a:t>
            </a:r>
            <a:r>
              <a:rPr lang="el-GR" sz="2200" dirty="0"/>
              <a:t> </a:t>
            </a:r>
            <a:endParaRPr lang="en-US" sz="2200" dirty="0"/>
          </a:p>
          <a:p>
            <a:pPr marL="342900" indent="-342900">
              <a:lnSpc>
                <a:spcPct val="120000"/>
              </a:lnSpc>
              <a:spcAft>
                <a:spcPts val="600"/>
              </a:spcAft>
              <a:buFont typeface="Wingdings" panose="05000000000000000000" pitchFamily="2" charset="2"/>
              <a:buChar char="v"/>
            </a:pPr>
            <a:r>
              <a:rPr lang="el-GR" sz="2200" dirty="0"/>
              <a:t>Χρήση πολλαπλών καναλιών με ≥ 50 </a:t>
            </a:r>
            <a:r>
              <a:rPr lang="el-GR" sz="2200" dirty="0" err="1"/>
              <a:t>GHz</a:t>
            </a:r>
            <a:r>
              <a:rPr lang="el-GR" sz="2200" dirty="0"/>
              <a:t> φασματική απόσταση </a:t>
            </a:r>
            <a:endParaRPr lang="en-US" sz="2200" dirty="0"/>
          </a:p>
          <a:p>
            <a:pPr marL="342900" indent="-342900">
              <a:lnSpc>
                <a:spcPct val="120000"/>
              </a:lnSpc>
              <a:spcAft>
                <a:spcPts val="600"/>
              </a:spcAft>
              <a:buFont typeface="Wingdings" panose="05000000000000000000" pitchFamily="2" charset="2"/>
              <a:buChar char="v"/>
            </a:pPr>
            <a:r>
              <a:rPr lang="el-GR" sz="2200" dirty="0"/>
              <a:t>Ταχύτητες &gt;10 </a:t>
            </a:r>
            <a:r>
              <a:rPr lang="el-GR" sz="2200" dirty="0" err="1"/>
              <a:t>Gbit</a:t>
            </a:r>
            <a:r>
              <a:rPr lang="el-GR" sz="2200" dirty="0"/>
              <a:t>/s ανά κανάλι </a:t>
            </a:r>
          </a:p>
        </p:txBody>
      </p:sp>
    </p:spTree>
    <p:extLst>
      <p:ext uri="{BB962C8B-B14F-4D97-AF65-F5344CB8AC3E}">
        <p14:creationId xmlns:p14="http://schemas.microsoft.com/office/powerpoint/2010/main" val="299001093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Ουράνιο">
  <a:themeElements>
    <a:clrScheme name="Ουράνιο">
      <a:dk1>
        <a:sysClr val="windowText" lastClr="000000"/>
      </a:dk1>
      <a:lt1>
        <a:sysClr val="window" lastClr="FFFFFF"/>
      </a:lt1>
      <a:dk2>
        <a:srgbClr val="18276C"/>
      </a:dk2>
      <a:lt2>
        <a:srgbClr val="EBEBEB"/>
      </a:lt2>
      <a:accent1>
        <a:srgbClr val="AC3EC1"/>
      </a:accent1>
      <a:accent2>
        <a:srgbClr val="477BD1"/>
      </a:accent2>
      <a:accent3>
        <a:srgbClr val="46B298"/>
      </a:accent3>
      <a:accent4>
        <a:srgbClr val="90BA4C"/>
      </a:accent4>
      <a:accent5>
        <a:srgbClr val="DD9D31"/>
      </a:accent5>
      <a:accent6>
        <a:srgbClr val="E25247"/>
      </a:accent6>
      <a:hlink>
        <a:srgbClr val="C573D2"/>
      </a:hlink>
      <a:folHlink>
        <a:srgbClr val="CCAEE8"/>
      </a:folHlink>
    </a:clrScheme>
    <a:fontScheme name="Ουράνιο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Ουράνιο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lumMod val="110000"/>
              </a:schemeClr>
            </a:gs>
            <a:gs pos="100000">
              <a:schemeClr val="phClr">
                <a:tint val="82000"/>
                <a:alpha val="74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00000"/>
              </a:schemeClr>
            </a:gs>
            <a:gs pos="100000">
              <a:schemeClr val="phClr">
                <a:shade val="88000"/>
                <a:lumMod val="88000"/>
              </a:schemeClr>
            </a:gs>
          </a:gsLst>
          <a:lin ang="5400000" scaled="1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5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127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shade val="96000"/>
                <a:hueMod val="100000"/>
                <a:satMod val="180000"/>
                <a:lumMod val="110000"/>
              </a:schemeClr>
            </a:gs>
            <a:gs pos="100000">
              <a:schemeClr val="phClr">
                <a:shade val="96000"/>
                <a:satMod val="160000"/>
                <a:lumMod val="100000"/>
              </a:schemeClr>
            </a:gs>
          </a:gsLst>
          <a:lin ang="4740000" scaled="1"/>
        </a:gradFill>
        <a:blipFill>
          <a:blip xmlns:r="http://schemas.openxmlformats.org/officeDocument/2006/relationships" r:embed="rId1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elestial" id="{C4BB2A3D-0E93-4C5F-B0D2-9D3FCE089CC5}" vid="{42E5908D-19A2-46FD-89FA-638B126129E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TM03457452[[fn=Ουράνιο]]</Template>
  <TotalTime>7354</TotalTime>
  <Words>1435</Words>
  <Application>Microsoft Office PowerPoint</Application>
  <PresentationFormat>Ευρεία οθόνη</PresentationFormat>
  <Paragraphs>158</Paragraphs>
  <Slides>26</Slides>
  <Notes>0</Notes>
  <HiddenSlides>0</HiddenSlides>
  <MMClips>0</MMClips>
  <ScaleCrop>false</ScaleCrop>
  <HeadingPairs>
    <vt:vector size="6" baseType="variant">
      <vt:variant>
        <vt:lpstr>Γραμματοσειρές που χρησιμοποιούνται</vt:lpstr>
      </vt:variant>
      <vt:variant>
        <vt:i4>5</vt:i4>
      </vt:variant>
      <vt:variant>
        <vt:lpstr>Θέμα</vt:lpstr>
      </vt:variant>
      <vt:variant>
        <vt:i4>1</vt:i4>
      </vt:variant>
      <vt:variant>
        <vt:lpstr>Τίτλοι διαφανειών</vt:lpstr>
      </vt:variant>
      <vt:variant>
        <vt:i4>26</vt:i4>
      </vt:variant>
    </vt:vector>
  </HeadingPairs>
  <TitlesOfParts>
    <vt:vector size="32" baseType="lpstr">
      <vt:lpstr>-apple-system</vt:lpstr>
      <vt:lpstr>Arial</vt:lpstr>
      <vt:lpstr>Calibri</vt:lpstr>
      <vt:lpstr>Calibri Light</vt:lpstr>
      <vt:lpstr>Wingdings</vt:lpstr>
      <vt:lpstr>Ουράνιο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Παρουσίαση του PowerPoint</dc:title>
  <dc:creator>Andreas Tsormpatzoglou</dc:creator>
  <cp:lastModifiedBy>ΑΝΔΡΕΑΣ ΤΣΟΡΜΠΑΤΖΟΓΛΟΥ</cp:lastModifiedBy>
  <cp:revision>142</cp:revision>
  <dcterms:created xsi:type="dcterms:W3CDTF">2021-02-23T06:42:38Z</dcterms:created>
  <dcterms:modified xsi:type="dcterms:W3CDTF">2025-10-21T14:01:30Z</dcterms:modified>
</cp:coreProperties>
</file>