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6" r:id="rId1"/>
  </p:sldMasterIdLst>
  <p:notesMasterIdLst>
    <p:notesMasterId r:id="rId54"/>
  </p:notesMasterIdLst>
  <p:handoutMasterIdLst>
    <p:handoutMasterId r:id="rId55"/>
  </p:handoutMasterIdLst>
  <p:sldIdLst>
    <p:sldId id="256" r:id="rId2"/>
    <p:sldId id="403" r:id="rId3"/>
    <p:sldId id="404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405" r:id="rId12"/>
    <p:sldId id="290" r:id="rId13"/>
    <p:sldId id="406" r:id="rId14"/>
    <p:sldId id="407" r:id="rId15"/>
    <p:sldId id="291" r:id="rId16"/>
    <p:sldId id="408" r:id="rId17"/>
    <p:sldId id="292" r:id="rId18"/>
    <p:sldId id="293" r:id="rId19"/>
    <p:sldId id="294" r:id="rId20"/>
    <p:sldId id="295" r:id="rId21"/>
    <p:sldId id="410" r:id="rId22"/>
    <p:sldId id="296" r:id="rId23"/>
    <p:sldId id="409" r:id="rId24"/>
    <p:sldId id="297" r:id="rId25"/>
    <p:sldId id="298" r:id="rId26"/>
    <p:sldId id="299" r:id="rId27"/>
    <p:sldId id="411" r:id="rId28"/>
    <p:sldId id="412" r:id="rId29"/>
    <p:sldId id="413" r:id="rId30"/>
    <p:sldId id="414" r:id="rId31"/>
    <p:sldId id="300" r:id="rId32"/>
    <p:sldId id="301" r:id="rId33"/>
    <p:sldId id="302" r:id="rId34"/>
    <p:sldId id="303" r:id="rId35"/>
    <p:sldId id="304" r:id="rId36"/>
    <p:sldId id="305" r:id="rId37"/>
    <p:sldId id="306" r:id="rId38"/>
    <p:sldId id="415" r:id="rId39"/>
    <p:sldId id="307" r:id="rId40"/>
    <p:sldId id="308" r:id="rId41"/>
    <p:sldId id="309" r:id="rId42"/>
    <p:sldId id="310" r:id="rId43"/>
    <p:sldId id="311" r:id="rId44"/>
    <p:sldId id="313" r:id="rId45"/>
    <p:sldId id="314" r:id="rId46"/>
    <p:sldId id="315" r:id="rId47"/>
    <p:sldId id="316" r:id="rId48"/>
    <p:sldId id="317" r:id="rId49"/>
    <p:sldId id="326" r:id="rId50"/>
    <p:sldId id="416" r:id="rId51"/>
    <p:sldId id="331" r:id="rId52"/>
    <p:sldId id="332" r:id="rId53"/>
  </p:sldIdLst>
  <p:sldSz cx="10693400" cy="7556500"/>
  <p:notesSz cx="10693400" cy="75565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0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380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Tsormpatzoglou" initials="AT" lastIdx="1" clrIdx="0">
    <p:extLst>
      <p:ext uri="{19B8F6BF-5375-455C-9EA6-DF929625EA0E}">
        <p15:presenceInfo xmlns:p15="http://schemas.microsoft.com/office/powerpoint/2012/main" userId="54d95e34320680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0629" autoAdjust="0"/>
  </p:normalViewPr>
  <p:slideViewPr>
    <p:cSldViewPr>
      <p:cViewPr>
        <p:scale>
          <a:sx n="50" d="100"/>
          <a:sy n="50" d="100"/>
        </p:scale>
        <p:origin x="1252" y="300"/>
      </p:cViewPr>
      <p:guideLst>
        <p:guide orient="horz" pos="2380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1" d="100"/>
          <a:sy n="61" d="100"/>
        </p:scale>
        <p:origin x="1660" y="48"/>
      </p:cViewPr>
      <p:guideLst>
        <p:guide orient="horz" pos="2380"/>
        <p:guide pos="33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3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quarter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3076E-2762-49BB-A2CD-86931778983D}" type="datetimeFigureOut">
              <a:rPr lang="el-GR" smtClean="0"/>
              <a:t>1/12/2021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2"/>
          </p:nvPr>
        </p:nvSpPr>
        <p:spPr>
          <a:xfrm>
            <a:off x="0" y="717708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3"/>
          </p:nvPr>
        </p:nvSpPr>
        <p:spPr>
          <a:xfrm>
            <a:off x="6057900" y="717708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D5A9DD-FDC0-4DBA-87FB-58DBD8BC00D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433116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47208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02295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85769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6876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2939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43040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4067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7441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0168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7696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14913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84376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647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18065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6184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99653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9084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95554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59036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0038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45963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82214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297251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33623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08742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05792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705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72783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880514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48506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66087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3066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521737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958254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824804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34526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618508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2617452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65015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219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36411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30400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4000665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05155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008896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761303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61156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119097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886144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7243909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702188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092248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6154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3280" y="5523942"/>
            <a:ext cx="8376497" cy="1222684"/>
          </a:xfrm>
        </p:spPr>
        <p:txBody>
          <a:bodyPr/>
          <a:lstStyle>
            <a:lvl1pPr algn="l">
              <a:defRPr sz="3526"/>
            </a:lvl1pPr>
          </a:lstStyle>
          <a:p>
            <a:pPr lvl="0"/>
            <a:r>
              <a:rPr lang="el-GR" noProof="0"/>
              <a:t>Στυλ κύριου τίτλου</a:t>
            </a:r>
            <a:endParaRPr lang="ru-RU" noProof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3280" y="6501739"/>
            <a:ext cx="8376497" cy="767894"/>
          </a:xfrm>
          <a:effectLst>
            <a:outerShdw dist="17961" dir="2700000" algn="ctr" rotWithShape="0">
              <a:schemeClr val="bg1"/>
            </a:outerShdw>
          </a:effectLst>
        </p:spPr>
        <p:txBody>
          <a:bodyPr/>
          <a:lstStyle>
            <a:lvl1pPr marL="0" indent="0">
              <a:buFontTx/>
              <a:buNone/>
              <a:defRPr sz="2645" b="1">
                <a:solidFill>
                  <a:schemeClr val="bg2"/>
                </a:solidFill>
              </a:defRPr>
            </a:lvl1pPr>
          </a:lstStyle>
          <a:p>
            <a:pPr lvl="0"/>
            <a:r>
              <a:rPr lang="el-GR" noProof="0"/>
              <a:t>Στυλ κύριου υπότιτλου</a:t>
            </a:r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921231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3363804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9602" y="1883878"/>
            <a:ext cx="9223058" cy="3143294"/>
          </a:xfrm>
        </p:spPr>
        <p:txBody>
          <a:bodyPr anchor="b"/>
          <a:lstStyle>
            <a:lvl1pPr>
              <a:defRPr sz="661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9602" y="5056909"/>
            <a:ext cx="9223058" cy="1652984"/>
          </a:xfrm>
        </p:spPr>
        <p:txBody>
          <a:bodyPr/>
          <a:lstStyle>
            <a:lvl1pPr marL="0" indent="0">
              <a:buNone/>
              <a:defRPr sz="2645"/>
            </a:lvl1pPr>
            <a:lvl2pPr marL="503789" indent="0">
              <a:buNone/>
              <a:defRPr sz="2204"/>
            </a:lvl2pPr>
            <a:lvl3pPr marL="1007577" indent="0">
              <a:buNone/>
              <a:defRPr sz="1983"/>
            </a:lvl3pPr>
            <a:lvl4pPr marL="1511366" indent="0">
              <a:buNone/>
              <a:defRPr sz="1763"/>
            </a:lvl4pPr>
            <a:lvl5pPr marL="2015155" indent="0">
              <a:buNone/>
              <a:defRPr sz="1763"/>
            </a:lvl5pPr>
            <a:lvl6pPr marL="2518943" indent="0">
              <a:buNone/>
              <a:defRPr sz="1763"/>
            </a:lvl6pPr>
            <a:lvl7pPr marL="3022732" indent="0">
              <a:buNone/>
              <a:defRPr sz="1763"/>
            </a:lvl7pPr>
            <a:lvl8pPr marL="3526521" indent="0">
              <a:buNone/>
              <a:defRPr sz="1763"/>
            </a:lvl8pPr>
            <a:lvl9pPr marL="4030309" indent="0">
              <a:buNone/>
              <a:defRPr sz="1763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4012398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1810081" y="1873383"/>
            <a:ext cx="4247656" cy="5474964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235961" y="1873383"/>
            <a:ext cx="4247656" cy="5474964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388058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37028" y="402314"/>
            <a:ext cx="9223058" cy="1460574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37029" y="1852393"/>
            <a:ext cx="4524273" cy="907829"/>
          </a:xfrm>
        </p:spPr>
        <p:txBody>
          <a:bodyPr anchor="b"/>
          <a:lstStyle>
            <a:lvl1pPr marL="0" indent="0">
              <a:buNone/>
              <a:defRPr sz="2645" b="1"/>
            </a:lvl1pPr>
            <a:lvl2pPr marL="503789" indent="0">
              <a:buNone/>
              <a:defRPr sz="2204" b="1"/>
            </a:lvl2pPr>
            <a:lvl3pPr marL="1007577" indent="0">
              <a:buNone/>
              <a:defRPr sz="1983" b="1"/>
            </a:lvl3pPr>
            <a:lvl4pPr marL="1511366" indent="0">
              <a:buNone/>
              <a:defRPr sz="1763" b="1"/>
            </a:lvl4pPr>
            <a:lvl5pPr marL="2015155" indent="0">
              <a:buNone/>
              <a:defRPr sz="1763" b="1"/>
            </a:lvl5pPr>
            <a:lvl6pPr marL="2518943" indent="0">
              <a:buNone/>
              <a:defRPr sz="1763" b="1"/>
            </a:lvl6pPr>
            <a:lvl7pPr marL="3022732" indent="0">
              <a:buNone/>
              <a:defRPr sz="1763" b="1"/>
            </a:lvl7pPr>
            <a:lvl8pPr marL="3526521" indent="0">
              <a:buNone/>
              <a:defRPr sz="1763" b="1"/>
            </a:lvl8pPr>
            <a:lvl9pPr marL="4030309" indent="0">
              <a:buNone/>
              <a:defRPr sz="1763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737029" y="2760222"/>
            <a:ext cx="4524273" cy="4059870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5413534" y="1852393"/>
            <a:ext cx="4546552" cy="907829"/>
          </a:xfrm>
        </p:spPr>
        <p:txBody>
          <a:bodyPr anchor="b"/>
          <a:lstStyle>
            <a:lvl1pPr marL="0" indent="0">
              <a:buNone/>
              <a:defRPr sz="2645" b="1"/>
            </a:lvl1pPr>
            <a:lvl2pPr marL="503789" indent="0">
              <a:buNone/>
              <a:defRPr sz="2204" b="1"/>
            </a:lvl2pPr>
            <a:lvl3pPr marL="1007577" indent="0">
              <a:buNone/>
              <a:defRPr sz="1983" b="1"/>
            </a:lvl3pPr>
            <a:lvl4pPr marL="1511366" indent="0">
              <a:buNone/>
              <a:defRPr sz="1763" b="1"/>
            </a:lvl4pPr>
            <a:lvl5pPr marL="2015155" indent="0">
              <a:buNone/>
              <a:defRPr sz="1763" b="1"/>
            </a:lvl5pPr>
            <a:lvl6pPr marL="2518943" indent="0">
              <a:buNone/>
              <a:defRPr sz="1763" b="1"/>
            </a:lvl6pPr>
            <a:lvl7pPr marL="3022732" indent="0">
              <a:buNone/>
              <a:defRPr sz="1763" b="1"/>
            </a:lvl7pPr>
            <a:lvl8pPr marL="3526521" indent="0">
              <a:buNone/>
              <a:defRPr sz="1763" b="1"/>
            </a:lvl8pPr>
            <a:lvl9pPr marL="4030309" indent="0">
              <a:buNone/>
              <a:defRPr sz="1763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5413534" y="2760222"/>
            <a:ext cx="4546552" cy="4059870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3449275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</p:spTree>
    <p:extLst>
      <p:ext uri="{BB962C8B-B14F-4D97-AF65-F5344CB8AC3E}">
        <p14:creationId xmlns:p14="http://schemas.microsoft.com/office/powerpoint/2010/main" val="2842362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344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37029" y="503767"/>
            <a:ext cx="3449364" cy="1763183"/>
          </a:xfrm>
        </p:spPr>
        <p:txBody>
          <a:bodyPr anchor="b"/>
          <a:lstStyle>
            <a:lvl1pPr>
              <a:defRPr sz="3526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46552" y="1087996"/>
            <a:ext cx="5413534" cy="5370013"/>
          </a:xfrm>
        </p:spPr>
        <p:txBody>
          <a:bodyPr/>
          <a:lstStyle>
            <a:lvl1pPr>
              <a:defRPr sz="3526"/>
            </a:lvl1pPr>
            <a:lvl2pPr>
              <a:defRPr sz="3085"/>
            </a:lvl2pPr>
            <a:lvl3pPr>
              <a:defRPr sz="2645"/>
            </a:lvl3pPr>
            <a:lvl4pPr>
              <a:defRPr sz="2204"/>
            </a:lvl4pPr>
            <a:lvl5pPr>
              <a:defRPr sz="2204"/>
            </a:lvl5pPr>
            <a:lvl6pPr>
              <a:defRPr sz="2204"/>
            </a:lvl6pPr>
            <a:lvl7pPr>
              <a:defRPr sz="2204"/>
            </a:lvl7pPr>
            <a:lvl8pPr>
              <a:defRPr sz="2204"/>
            </a:lvl8pPr>
            <a:lvl9pPr>
              <a:defRPr sz="2204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737029" y="2266950"/>
            <a:ext cx="3449364" cy="4199805"/>
          </a:xfrm>
        </p:spPr>
        <p:txBody>
          <a:bodyPr/>
          <a:lstStyle>
            <a:lvl1pPr marL="0" indent="0">
              <a:buNone/>
              <a:defRPr sz="1763"/>
            </a:lvl1pPr>
            <a:lvl2pPr marL="503789" indent="0">
              <a:buNone/>
              <a:defRPr sz="1543"/>
            </a:lvl2pPr>
            <a:lvl3pPr marL="1007577" indent="0">
              <a:buNone/>
              <a:defRPr sz="1322"/>
            </a:lvl3pPr>
            <a:lvl4pPr marL="1511366" indent="0">
              <a:buNone/>
              <a:defRPr sz="1102"/>
            </a:lvl4pPr>
            <a:lvl5pPr marL="2015155" indent="0">
              <a:buNone/>
              <a:defRPr sz="1102"/>
            </a:lvl5pPr>
            <a:lvl6pPr marL="2518943" indent="0">
              <a:buNone/>
              <a:defRPr sz="1102"/>
            </a:lvl6pPr>
            <a:lvl7pPr marL="3022732" indent="0">
              <a:buNone/>
              <a:defRPr sz="1102"/>
            </a:lvl7pPr>
            <a:lvl8pPr marL="3526521" indent="0">
              <a:buNone/>
              <a:defRPr sz="1102"/>
            </a:lvl8pPr>
            <a:lvl9pPr marL="4030309" indent="0">
              <a:buNone/>
              <a:defRPr sz="1102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3903012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37029" y="503767"/>
            <a:ext cx="3449364" cy="1763183"/>
          </a:xfrm>
        </p:spPr>
        <p:txBody>
          <a:bodyPr anchor="b"/>
          <a:lstStyle>
            <a:lvl1pPr>
              <a:defRPr sz="3526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4546552" y="1087996"/>
            <a:ext cx="5413534" cy="5370013"/>
          </a:xfrm>
        </p:spPr>
        <p:txBody>
          <a:bodyPr/>
          <a:lstStyle>
            <a:lvl1pPr marL="0" indent="0">
              <a:buNone/>
              <a:defRPr sz="3526"/>
            </a:lvl1pPr>
            <a:lvl2pPr marL="503789" indent="0">
              <a:buNone/>
              <a:defRPr sz="3085"/>
            </a:lvl2pPr>
            <a:lvl3pPr marL="1007577" indent="0">
              <a:buNone/>
              <a:defRPr sz="2645"/>
            </a:lvl3pPr>
            <a:lvl4pPr marL="1511366" indent="0">
              <a:buNone/>
              <a:defRPr sz="2204"/>
            </a:lvl4pPr>
            <a:lvl5pPr marL="2015155" indent="0">
              <a:buNone/>
              <a:defRPr sz="2204"/>
            </a:lvl5pPr>
            <a:lvl6pPr marL="2518943" indent="0">
              <a:buNone/>
              <a:defRPr sz="2204"/>
            </a:lvl6pPr>
            <a:lvl7pPr marL="3022732" indent="0">
              <a:buNone/>
              <a:defRPr sz="2204"/>
            </a:lvl7pPr>
            <a:lvl8pPr marL="3526521" indent="0">
              <a:buNone/>
              <a:defRPr sz="2204"/>
            </a:lvl8pPr>
            <a:lvl9pPr marL="4030309" indent="0">
              <a:buNone/>
              <a:defRPr sz="2204"/>
            </a:lvl9pPr>
          </a:lstStyle>
          <a:p>
            <a:r>
              <a:rPr lang="el-GR"/>
              <a:t>Κάντε κλικ στο εικονίδιο για να προσθέσετε εικόνα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737029" y="2266950"/>
            <a:ext cx="3449364" cy="4199805"/>
          </a:xfrm>
        </p:spPr>
        <p:txBody>
          <a:bodyPr/>
          <a:lstStyle>
            <a:lvl1pPr marL="0" indent="0">
              <a:buNone/>
              <a:defRPr sz="1763"/>
            </a:lvl1pPr>
            <a:lvl2pPr marL="503789" indent="0">
              <a:buNone/>
              <a:defRPr sz="1543"/>
            </a:lvl2pPr>
            <a:lvl3pPr marL="1007577" indent="0">
              <a:buNone/>
              <a:defRPr sz="1322"/>
            </a:lvl3pPr>
            <a:lvl4pPr marL="1511366" indent="0">
              <a:buNone/>
              <a:defRPr sz="1102"/>
            </a:lvl4pPr>
            <a:lvl5pPr marL="2015155" indent="0">
              <a:buNone/>
              <a:defRPr sz="1102"/>
            </a:lvl5pPr>
            <a:lvl6pPr marL="2518943" indent="0">
              <a:buNone/>
              <a:defRPr sz="1102"/>
            </a:lvl6pPr>
            <a:lvl7pPr marL="3022732" indent="0">
              <a:buNone/>
              <a:defRPr sz="1102"/>
            </a:lvl7pPr>
            <a:lvl8pPr marL="3526521" indent="0">
              <a:buNone/>
              <a:defRPr sz="1102"/>
            </a:lvl8pPr>
            <a:lvl9pPr marL="4030309" indent="0">
              <a:buNone/>
              <a:defRPr sz="1102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2449448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1955309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315233" y="440796"/>
            <a:ext cx="2168384" cy="6907551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1810081" y="440796"/>
            <a:ext cx="6326928" cy="6907551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</p:spTree>
    <p:extLst>
      <p:ext uri="{BB962C8B-B14F-4D97-AF65-F5344CB8AC3E}">
        <p14:creationId xmlns:p14="http://schemas.microsoft.com/office/powerpoint/2010/main" val="2293772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018918" y="6628581"/>
            <a:ext cx="2658109" cy="54229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78787"/>
                </a:solidFill>
                <a:latin typeface="Calibri"/>
                <a:cs typeface="Calibri"/>
              </a:defRPr>
            </a:lvl1pPr>
          </a:lstStyle>
          <a:p>
            <a:pPr marL="12065" marR="5080" indent="-1905" algn="ctr">
              <a:lnSpc>
                <a:spcPct val="99600"/>
              </a:lnSpc>
            </a:pPr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534987" y="7027545"/>
            <a:ext cx="2460942" cy="3778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9193029" y="6811461"/>
            <a:ext cx="206375" cy="17780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78787"/>
                </a:solidFill>
                <a:latin typeface="Calibri"/>
                <a:cs typeface="Calibri"/>
              </a:defRPr>
            </a:lvl1pPr>
          </a:lstStyle>
          <a:p>
            <a:pPr marL="101600">
              <a:lnSpc>
                <a:spcPct val="100000"/>
              </a:lnSpc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  <p:extLst>
      <p:ext uri="{BB962C8B-B14F-4D97-AF65-F5344CB8AC3E}">
        <p14:creationId xmlns:p14="http://schemas.microsoft.com/office/powerpoint/2010/main" val="461232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987" y="1737995"/>
            <a:ext cx="4654391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10371" y="1737995"/>
            <a:ext cx="4654391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018918" y="6628581"/>
            <a:ext cx="2658109" cy="54229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78787"/>
                </a:solidFill>
                <a:latin typeface="Calibri"/>
                <a:cs typeface="Calibri"/>
              </a:defRPr>
            </a:lvl1pPr>
          </a:lstStyle>
          <a:p>
            <a:pPr marL="12065" marR="5080" indent="-1905" algn="ctr">
              <a:lnSpc>
                <a:spcPct val="99600"/>
              </a:lnSpc>
            </a:pP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534987" y="7027545"/>
            <a:ext cx="2460942" cy="3778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9193029" y="6811461"/>
            <a:ext cx="206375" cy="17780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78787"/>
                </a:solidFill>
                <a:latin typeface="Calibri"/>
                <a:cs typeface="Calibri"/>
              </a:defRPr>
            </a:lvl1pPr>
          </a:lstStyle>
          <a:p>
            <a:pPr marL="101600">
              <a:lnSpc>
                <a:spcPct val="100000"/>
              </a:lnSpc>
            </a:pPr>
            <a:fld id="{81D60167-4931-47E6-BA6A-407CBD079E47}" type="slidenum">
              <a:rPr spc="-10" dirty="0"/>
              <a:t>‹#›</a:t>
            </a:fld>
            <a:endParaRPr spc="-10" dirty="0"/>
          </a:p>
        </p:txBody>
      </p:sp>
    </p:spTree>
    <p:extLst>
      <p:ext uri="{BB962C8B-B14F-4D97-AF65-F5344CB8AC3E}">
        <p14:creationId xmlns:p14="http://schemas.microsoft.com/office/powerpoint/2010/main" val="3295694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47964" y="440796"/>
            <a:ext cx="8335654" cy="559741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Στυλ κύριου τίτλου</a:t>
            </a: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10081" y="1873383"/>
            <a:ext cx="8673536" cy="5474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337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</p:sldLayoutIdLst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3967" b="1" kern="1200">
          <a:solidFill>
            <a:schemeClr val="bg2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967" b="1">
          <a:solidFill>
            <a:schemeClr val="bg2"/>
          </a:solidFill>
          <a:latin typeface="Arial" panose="020B0604020202020204" pitchFamily="34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967" b="1">
          <a:solidFill>
            <a:schemeClr val="bg2"/>
          </a:solidFill>
          <a:latin typeface="Arial" panose="020B0604020202020204" pitchFamily="34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967" b="1">
          <a:solidFill>
            <a:schemeClr val="bg2"/>
          </a:solidFill>
          <a:latin typeface="Arial" panose="020B0604020202020204" pitchFamily="34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967" b="1">
          <a:solidFill>
            <a:schemeClr val="bg2"/>
          </a:solidFill>
          <a:latin typeface="Arial" panose="020B0604020202020204" pitchFamily="34" charset="0"/>
        </a:defRPr>
      </a:lvl5pPr>
      <a:lvl6pPr marL="503789" algn="r" rtl="0" eaLnBrk="1" fontAlgn="base" hangingPunct="1">
        <a:spcBef>
          <a:spcPct val="0"/>
        </a:spcBef>
        <a:spcAft>
          <a:spcPct val="0"/>
        </a:spcAft>
        <a:defRPr sz="3967" b="1">
          <a:solidFill>
            <a:schemeClr val="bg2"/>
          </a:solidFill>
          <a:latin typeface="Arial" panose="020B0604020202020204" pitchFamily="34" charset="0"/>
        </a:defRPr>
      </a:lvl6pPr>
      <a:lvl7pPr marL="1007577" algn="r" rtl="0" eaLnBrk="1" fontAlgn="base" hangingPunct="1">
        <a:spcBef>
          <a:spcPct val="0"/>
        </a:spcBef>
        <a:spcAft>
          <a:spcPct val="0"/>
        </a:spcAft>
        <a:defRPr sz="3967" b="1">
          <a:solidFill>
            <a:schemeClr val="bg2"/>
          </a:solidFill>
          <a:latin typeface="Arial" panose="020B0604020202020204" pitchFamily="34" charset="0"/>
        </a:defRPr>
      </a:lvl7pPr>
      <a:lvl8pPr marL="1511366" algn="r" rtl="0" eaLnBrk="1" fontAlgn="base" hangingPunct="1">
        <a:spcBef>
          <a:spcPct val="0"/>
        </a:spcBef>
        <a:spcAft>
          <a:spcPct val="0"/>
        </a:spcAft>
        <a:defRPr sz="3967" b="1">
          <a:solidFill>
            <a:schemeClr val="bg2"/>
          </a:solidFill>
          <a:latin typeface="Arial" panose="020B0604020202020204" pitchFamily="34" charset="0"/>
        </a:defRPr>
      </a:lvl8pPr>
      <a:lvl9pPr marL="2015155" algn="r" rtl="0" eaLnBrk="1" fontAlgn="base" hangingPunct="1">
        <a:spcBef>
          <a:spcPct val="0"/>
        </a:spcBef>
        <a:spcAft>
          <a:spcPct val="0"/>
        </a:spcAft>
        <a:defRPr sz="3967" b="1">
          <a:solidFill>
            <a:schemeClr val="bg2"/>
          </a:solidFill>
          <a:latin typeface="Arial" panose="020B0604020202020204" pitchFamily="34" charset="0"/>
        </a:defRPr>
      </a:lvl9pPr>
    </p:titleStyle>
    <p:bodyStyle>
      <a:lvl1pPr marL="377842" indent="-377842" algn="l" rtl="0" eaLnBrk="1" fontAlgn="base" hangingPunct="1">
        <a:spcBef>
          <a:spcPct val="20000"/>
        </a:spcBef>
        <a:spcAft>
          <a:spcPct val="0"/>
        </a:spcAft>
        <a:buChar char="•"/>
        <a:defRPr sz="3085" kern="1200">
          <a:solidFill>
            <a:schemeClr val="tx1"/>
          </a:solidFill>
          <a:latin typeface="+mn-lt"/>
          <a:ea typeface="+mn-ea"/>
          <a:cs typeface="+mn-cs"/>
        </a:defRPr>
      </a:lvl1pPr>
      <a:lvl2pPr marL="818657" indent="-314868" algn="l" rtl="0" eaLnBrk="1" fontAlgn="base" hangingPunct="1">
        <a:spcBef>
          <a:spcPct val="20000"/>
        </a:spcBef>
        <a:spcAft>
          <a:spcPct val="0"/>
        </a:spcAft>
        <a:buChar char="–"/>
        <a:defRPr sz="2645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259472" indent="-251894" algn="l" rtl="0" eaLnBrk="1" fontAlgn="base" hangingPunct="1">
        <a:spcBef>
          <a:spcPct val="20000"/>
        </a:spcBef>
        <a:spcAft>
          <a:spcPct val="0"/>
        </a:spcAft>
        <a:buChar char="•"/>
        <a:defRPr sz="2645" kern="1200">
          <a:solidFill>
            <a:schemeClr val="tx1"/>
          </a:solidFill>
          <a:latin typeface="+mn-lt"/>
          <a:ea typeface="+mn-ea"/>
          <a:cs typeface="+mn-cs"/>
        </a:defRPr>
      </a:lvl3pPr>
      <a:lvl4pPr marL="1763260" indent="-251894" algn="l" rtl="0" eaLnBrk="1" fontAlgn="base" hangingPunct="1">
        <a:spcBef>
          <a:spcPct val="20000"/>
        </a:spcBef>
        <a:spcAft>
          <a:spcPct val="0"/>
        </a:spcAft>
        <a:buChar char="–"/>
        <a:defRPr sz="2204" kern="1200">
          <a:solidFill>
            <a:schemeClr val="tx1"/>
          </a:solidFill>
          <a:latin typeface="+mn-lt"/>
          <a:ea typeface="+mn-ea"/>
          <a:cs typeface="+mn-cs"/>
        </a:defRPr>
      </a:lvl4pPr>
      <a:lvl5pPr marL="2267049" indent="-251894" algn="l" rtl="0" eaLnBrk="1" fontAlgn="base" hangingPunct="1">
        <a:spcBef>
          <a:spcPct val="20000"/>
        </a:spcBef>
        <a:spcAft>
          <a:spcPct val="0"/>
        </a:spcAft>
        <a:buChar char="»"/>
        <a:defRPr sz="2204" kern="1200">
          <a:solidFill>
            <a:schemeClr val="tx1"/>
          </a:solidFill>
          <a:latin typeface="+mn-lt"/>
          <a:ea typeface="+mn-ea"/>
          <a:cs typeface="+mn-cs"/>
        </a:defRPr>
      </a:lvl5pPr>
      <a:lvl6pPr marL="2770838" indent="-251894" algn="l" defTabSz="1007577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274626" indent="-251894" algn="l" defTabSz="1007577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778415" indent="-251894" algn="l" defTabSz="1007577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282204" indent="-251894" algn="l" defTabSz="1007577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007577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1pPr>
      <a:lvl2pPr marL="503789" algn="l" defTabSz="1007577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1007577" algn="l" defTabSz="1007577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3pPr>
      <a:lvl4pPr marL="1511366" algn="l" defTabSz="1007577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4pPr>
      <a:lvl5pPr marL="2015155" algn="l" defTabSz="1007577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5pPr>
      <a:lvl6pPr marL="2518943" algn="l" defTabSz="1007577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6pPr>
      <a:lvl7pPr marL="3022732" algn="l" defTabSz="1007577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7pPr>
      <a:lvl8pPr marL="3526521" algn="l" defTabSz="1007577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8pPr>
      <a:lvl9pPr marL="4030309" algn="l" defTabSz="1007577" rtl="0" eaLnBrk="1" latinLnBrk="0" hangingPunct="1">
        <a:defRPr sz="19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e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notesSlide" Target="../notesSlides/notesSlide33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3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5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31.wmf"/><Relationship Id="rId5" Type="http://schemas.openxmlformats.org/officeDocument/2006/relationships/image" Target="../media/image15.emf"/><Relationship Id="rId10" Type="http://schemas.openxmlformats.org/officeDocument/2006/relationships/oleObject" Target="../embeddings/oleObject9.bin"/><Relationship Id="rId4" Type="http://schemas.openxmlformats.org/officeDocument/2006/relationships/image" Target="../media/image32.png"/><Relationship Id="rId9" Type="http://schemas.openxmlformats.org/officeDocument/2006/relationships/image" Target="../media/image30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33.wmf"/><Relationship Id="rId4" Type="http://schemas.openxmlformats.org/officeDocument/2006/relationships/oleObject" Target="../embeddings/oleObject10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notesSlide" Target="../notesSlides/notesSlide46.xml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35.wmf"/><Relationship Id="rId10" Type="http://schemas.openxmlformats.org/officeDocument/2006/relationships/image" Target="../media/image37.wmf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5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16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50467" y="2966970"/>
            <a:ext cx="6753859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ΤΗΛ</a:t>
            </a:r>
            <a:r>
              <a:rPr sz="4400" spc="-15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Ε</a:t>
            </a:r>
            <a:r>
              <a:rPr sz="4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Π</a:t>
            </a:r>
            <a:r>
              <a:rPr sz="4400" spc="-1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Ι</a:t>
            </a:r>
            <a:r>
              <a:rPr sz="4400" spc="-19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Κ</a:t>
            </a:r>
            <a:r>
              <a:rPr sz="4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Ο</a:t>
            </a:r>
            <a:r>
              <a:rPr sz="4400" spc="-2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Ι</a:t>
            </a:r>
            <a:r>
              <a:rPr sz="4400" spc="-5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Ν</a:t>
            </a:r>
            <a:r>
              <a:rPr sz="4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ΩΝΙ</a:t>
            </a:r>
            <a:r>
              <a:rPr sz="4400" spc="-25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Α</a:t>
            </a:r>
            <a:r>
              <a:rPr sz="4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ΚΑ</a:t>
            </a:r>
            <a:r>
              <a:rPr sz="4400" spc="-185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sz="4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ΔΙ</a:t>
            </a:r>
            <a:r>
              <a:rPr sz="4400" spc="-2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Κ</a:t>
            </a:r>
            <a:r>
              <a:rPr sz="4400" spc="5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Τ</a:t>
            </a:r>
            <a:r>
              <a:rPr sz="4400" spc="-31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Υ</a:t>
            </a:r>
            <a:r>
              <a:rPr sz="4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Α</a:t>
            </a:r>
            <a:r>
              <a:rPr sz="4400" spc="-55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 </a:t>
            </a:r>
            <a:r>
              <a:rPr sz="4400" spc="-1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ΙΙ</a:t>
            </a:r>
            <a:endParaRPr sz="4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2887236" y="4311650"/>
            <a:ext cx="48895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Διδάσκων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: Τσορμπατζόγλου Ανδρέας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1900" y="110180"/>
            <a:ext cx="9251718" cy="122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5844">
              <a:lnSpc>
                <a:spcPct val="100000"/>
              </a:lnSpc>
            </a:pPr>
            <a:r>
              <a:rPr lang="el-GR" spc="-5" dirty="0"/>
              <a:t>Αρχές και σχεδίαση </a:t>
            </a:r>
            <a:r>
              <a:rPr lang="el-GR" spc="-5" dirty="0" err="1"/>
              <a:t>κυψελωτών</a:t>
            </a:r>
            <a:r>
              <a:rPr lang="el-GR" spc="-5" dirty="0"/>
              <a:t> συστημάτων: Βασικές έννοιες -1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17500" y="1994474"/>
            <a:ext cx="10808022" cy="4744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630555" indent="-457200">
              <a:lnSpc>
                <a:spcPts val="3229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54330" algn="l"/>
              </a:tabLst>
            </a:pPr>
            <a:r>
              <a:rPr lang="el-GR" sz="2400" b="1" dirty="0">
                <a:latin typeface="Calibri"/>
                <a:cs typeface="Calibri"/>
              </a:rPr>
              <a:t>Δίκτυο πολλαπλής πρόσβασης</a:t>
            </a:r>
            <a:r>
              <a:rPr lang="el-GR" sz="2400" dirty="0">
                <a:latin typeface="Calibri"/>
                <a:cs typeface="Calibri"/>
              </a:rPr>
              <a:t>: Ένα δίκτυο στο οποίο μπορούν να συνδεθούν ταυτόχρονα</a:t>
            </a:r>
            <a:r>
              <a:rPr lang="en-US" sz="2400" dirty="0">
                <a:latin typeface="Calibri"/>
                <a:cs typeface="Calibri"/>
              </a:rPr>
              <a:t> (</a:t>
            </a:r>
            <a:r>
              <a:rPr lang="el-GR" sz="2400" dirty="0">
                <a:latin typeface="Calibri"/>
                <a:cs typeface="Calibri"/>
              </a:rPr>
              <a:t>να έχουν πρόσβαση</a:t>
            </a:r>
            <a:r>
              <a:rPr lang="en-US" sz="2400" dirty="0">
                <a:latin typeface="Calibri"/>
                <a:cs typeface="Calibri"/>
              </a:rPr>
              <a:t>)</a:t>
            </a:r>
            <a:r>
              <a:rPr lang="el-GR" sz="2400" dirty="0">
                <a:latin typeface="Calibri"/>
                <a:cs typeface="Calibri"/>
              </a:rPr>
              <a:t> τουλάχιστον 2 συσκευές  με δυνατότητα άνω και κάτω ζεύξης (</a:t>
            </a:r>
            <a:r>
              <a:rPr lang="en-US" sz="2400" dirty="0">
                <a:latin typeface="Calibri"/>
                <a:cs typeface="Calibri"/>
              </a:rPr>
              <a:t>UL </a:t>
            </a:r>
            <a:r>
              <a:rPr lang="el-GR" sz="2400" dirty="0">
                <a:latin typeface="Calibri"/>
                <a:cs typeface="Calibri"/>
              </a:rPr>
              <a:t>και </a:t>
            </a:r>
            <a:r>
              <a:rPr lang="en-US" sz="2400" dirty="0">
                <a:latin typeface="Calibri"/>
                <a:cs typeface="Calibri"/>
              </a:rPr>
              <a:t>DL</a:t>
            </a:r>
            <a:r>
              <a:rPr lang="el-GR" sz="2400" dirty="0">
                <a:latin typeface="Calibri"/>
                <a:cs typeface="Calibri"/>
              </a:rPr>
              <a:t>).</a:t>
            </a:r>
          </a:p>
          <a:p>
            <a:pPr marL="469900" marR="630555" indent="-457200">
              <a:lnSpc>
                <a:spcPts val="3229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54330" algn="l"/>
              </a:tabLst>
            </a:pPr>
            <a:r>
              <a:rPr lang="el-GR" sz="2400" b="1" dirty="0">
                <a:latin typeface="Calibri"/>
                <a:cs typeface="Calibri"/>
              </a:rPr>
              <a:t>Τυχαία πρόσβαση (</a:t>
            </a:r>
            <a:r>
              <a:rPr lang="en-US" sz="2400" b="1" dirty="0">
                <a:latin typeface="Calibri"/>
                <a:cs typeface="Calibri"/>
              </a:rPr>
              <a:t>Random Access</a:t>
            </a:r>
            <a:r>
              <a:rPr lang="el-GR" sz="2400" b="1" dirty="0">
                <a:latin typeface="Calibri"/>
                <a:cs typeface="Calibri"/>
              </a:rPr>
              <a:t>)</a:t>
            </a:r>
            <a:r>
              <a:rPr lang="en-US" sz="2400" dirty="0">
                <a:latin typeface="Calibri"/>
                <a:cs typeface="Calibri"/>
              </a:rPr>
              <a:t>: </a:t>
            </a:r>
            <a:r>
              <a:rPr lang="el-GR" sz="2400" dirty="0">
                <a:latin typeface="Calibri"/>
                <a:cs typeface="Calibri"/>
              </a:rPr>
              <a:t>Ο χρήστης που τυχαία συνδέεται σε ένα δίκτυο απολαμβάνει πάντα τις ίδιες υπηρεσίες ως προς τη δυνατότητα πρόσβασης (άμεσα δηλαδή) και την ποιότητά </a:t>
            </a:r>
            <a:r>
              <a:rPr lang="el-GR" sz="2400">
                <a:latin typeface="Calibri"/>
                <a:cs typeface="Calibri"/>
              </a:rPr>
              <a:t>τους.</a:t>
            </a:r>
          </a:p>
          <a:p>
            <a:pPr marL="469900" marR="630555" indent="-457200">
              <a:lnSpc>
                <a:spcPts val="3229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54330" algn="l"/>
              </a:tabLst>
            </a:pPr>
            <a:r>
              <a:rPr lang="el-GR" sz="2400" b="1">
                <a:latin typeface="Calibri"/>
                <a:cs typeface="Calibri"/>
              </a:rPr>
              <a:t>Ραδιοπόρος</a:t>
            </a:r>
            <a:r>
              <a:rPr lang="el-GR" sz="2400" dirty="0">
                <a:latin typeface="Calibri"/>
                <a:cs typeface="Calibri"/>
              </a:rPr>
              <a:t>: το πεδίο που χρησιμοποιείται ώστε να εξασφαλισθεί η πρόσβαση του χρήστη στο δίκτυο. Τα βασικά πεδία είναι 4: συχνότητα, χρόνος, κώδικες, </a:t>
            </a:r>
            <a:r>
              <a:rPr lang="el-GR" sz="2400">
                <a:latin typeface="Calibri"/>
                <a:cs typeface="Calibri"/>
              </a:rPr>
              <a:t>χώρος.</a:t>
            </a:r>
          </a:p>
          <a:p>
            <a:pPr marL="469900" marR="630555" indent="-457200">
              <a:lnSpc>
                <a:spcPts val="3229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54330" algn="l"/>
              </a:tabLst>
            </a:pPr>
            <a:r>
              <a:rPr lang="el-GR" sz="2400" b="1">
                <a:latin typeface="Calibri"/>
                <a:cs typeface="Calibri"/>
              </a:rPr>
              <a:t>Ορθογωνιότητα</a:t>
            </a:r>
            <a:r>
              <a:rPr lang="el-GR" sz="2400">
                <a:latin typeface="Calibri"/>
                <a:cs typeface="Calibri"/>
              </a:rPr>
              <a:t>: Κάθε πεδίο χωρίζεται  σε δομικά στοιχεία που είναι μεταξύ τους ορθογώνια, δηλαδή δεν επηρεάζουν το ένα το άλλο.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E32F77E1-4D25-440B-9B42-AF61F1B1E3E8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2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7869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1900" y="110180"/>
            <a:ext cx="9251718" cy="122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5844">
              <a:lnSpc>
                <a:spcPct val="100000"/>
              </a:lnSpc>
            </a:pPr>
            <a:r>
              <a:rPr lang="el-GR" spc="-5" dirty="0"/>
              <a:t>Αρχές και σχεδίαση </a:t>
            </a:r>
            <a:r>
              <a:rPr lang="el-GR" spc="-5" dirty="0" err="1"/>
              <a:t>κυψελωτών</a:t>
            </a:r>
            <a:r>
              <a:rPr lang="el-GR" spc="-5" dirty="0"/>
              <a:t> συστημάτων: Βασικές έννοιες -2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17500" y="1994474"/>
            <a:ext cx="10808022" cy="21287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630555" indent="-457200">
              <a:lnSpc>
                <a:spcPts val="3229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54330" algn="l"/>
              </a:tabLst>
            </a:pPr>
            <a:r>
              <a:rPr lang="el-GR" sz="2400" b="1" dirty="0">
                <a:latin typeface="Calibri"/>
                <a:cs typeface="Calibri"/>
              </a:rPr>
              <a:t>Φυσικά κανάλια (δίαυλοι ή </a:t>
            </a:r>
            <a:r>
              <a:rPr lang="el-GR" sz="2400" b="1" dirty="0" err="1">
                <a:latin typeface="Calibri"/>
                <a:cs typeface="Calibri"/>
              </a:rPr>
              <a:t>ραδιοδίαυλοι</a:t>
            </a:r>
            <a:r>
              <a:rPr lang="el-GR" sz="2400" b="1" dirty="0">
                <a:latin typeface="Calibri"/>
                <a:cs typeface="Calibri"/>
              </a:rPr>
              <a:t>)</a:t>
            </a:r>
            <a:r>
              <a:rPr lang="el-GR" sz="2400" dirty="0">
                <a:latin typeface="Calibri"/>
                <a:cs typeface="Calibri"/>
              </a:rPr>
              <a:t>:  Τα ορθογώνια κανάλια επικοινωνίας που εξασφαλίζονται σε κάθε χρήστη.</a:t>
            </a:r>
            <a:endParaRPr lang="en-US" sz="2400" dirty="0">
              <a:latin typeface="Calibri"/>
              <a:cs typeface="Calibri"/>
            </a:endParaRPr>
          </a:p>
          <a:p>
            <a:pPr marL="469900" marR="630555" indent="-457200">
              <a:lnSpc>
                <a:spcPts val="3229"/>
              </a:lnSpc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54330" algn="l"/>
              </a:tabLst>
            </a:pPr>
            <a:r>
              <a:rPr lang="el-GR" sz="2400" b="1" dirty="0">
                <a:latin typeface="Calibri"/>
                <a:cs typeface="Calibri"/>
              </a:rPr>
              <a:t>Πρωτόκολλο φάσματος</a:t>
            </a:r>
            <a:r>
              <a:rPr lang="el-GR" sz="2400" dirty="0">
                <a:latin typeface="Calibri"/>
                <a:cs typeface="Calibri"/>
              </a:rPr>
              <a:t>: Οι βασική αρχή με την οποία το δίκτυο συνδυάζει τους κανόνες πολυπλεξίας για να επιτύχει τη σύνδεση και αφορά τόσο τη ζεύξη κάθε χρήστη ξεχωριστά αλλά και όλων ταυτόχρονα. Άρα εχουμε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E32F77E1-4D25-440B-9B42-AF61F1B1E3E8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3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41700" y="4997450"/>
            <a:ext cx="1981200" cy="13542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FDD</a:t>
            </a:r>
          </a:p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endParaRPr lang="en-US" sz="2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TDD</a:t>
            </a:r>
            <a:endParaRPr lang="el-GR" sz="2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93566" y="4635320"/>
            <a:ext cx="4800600" cy="18312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FDMA</a:t>
            </a:r>
          </a:p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TDMA</a:t>
            </a:r>
          </a:p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CDMA</a:t>
            </a:r>
          </a:p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SDMA</a:t>
            </a:r>
            <a:endParaRPr lang="el-GR" sz="2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Ευθύγραμμο βέλος σύνδεσης 9"/>
          <p:cNvCxnSpPr/>
          <p:nvPr/>
        </p:nvCxnSpPr>
        <p:spPr>
          <a:xfrm flipV="1">
            <a:off x="4203700" y="4845050"/>
            <a:ext cx="2057400" cy="38100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Ευθύγραμμο βέλος σύνδεσης 10"/>
          <p:cNvCxnSpPr/>
          <p:nvPr/>
        </p:nvCxnSpPr>
        <p:spPr>
          <a:xfrm>
            <a:off x="4203700" y="5226050"/>
            <a:ext cx="2057400" cy="7620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Ευθύγραμμο βέλος σύνδεσης 14"/>
          <p:cNvCxnSpPr/>
          <p:nvPr/>
        </p:nvCxnSpPr>
        <p:spPr>
          <a:xfrm>
            <a:off x="4218892" y="5247392"/>
            <a:ext cx="2042208" cy="512058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Ευθύγραμμο βέλος σύνδεσης 18"/>
          <p:cNvCxnSpPr/>
          <p:nvPr/>
        </p:nvCxnSpPr>
        <p:spPr>
          <a:xfrm>
            <a:off x="4203700" y="5247392"/>
            <a:ext cx="2057400" cy="929046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Ευθύγραμμο βέλος σύνδεσης 21"/>
          <p:cNvCxnSpPr/>
          <p:nvPr/>
        </p:nvCxnSpPr>
        <p:spPr>
          <a:xfrm flipV="1">
            <a:off x="4203700" y="4865156"/>
            <a:ext cx="2057400" cy="124161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Ευθύγραμμο βέλος σύνδεσης 22"/>
          <p:cNvCxnSpPr/>
          <p:nvPr/>
        </p:nvCxnSpPr>
        <p:spPr>
          <a:xfrm flipV="1">
            <a:off x="4203700" y="5302250"/>
            <a:ext cx="2057400" cy="80452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Ευθύγραμμο βέλος σύνδεσης 23"/>
          <p:cNvCxnSpPr/>
          <p:nvPr/>
        </p:nvCxnSpPr>
        <p:spPr>
          <a:xfrm flipV="1">
            <a:off x="4218892" y="5759450"/>
            <a:ext cx="2042208" cy="36866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Ευθύγραμμο βέλος σύνδεσης 24"/>
          <p:cNvCxnSpPr/>
          <p:nvPr/>
        </p:nvCxnSpPr>
        <p:spPr>
          <a:xfrm>
            <a:off x="4203700" y="6128113"/>
            <a:ext cx="2057400" cy="4832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899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3660">
              <a:lnSpc>
                <a:spcPct val="100000"/>
              </a:lnSpc>
            </a:pPr>
            <a:r>
              <a:rPr sz="4000" spc="-25" dirty="0"/>
              <a:t>Τ</a:t>
            </a:r>
            <a:r>
              <a:rPr sz="4000" spc="-20" dirty="0"/>
              <a:t>εχ</a:t>
            </a:r>
            <a:r>
              <a:rPr sz="4000" spc="-30" dirty="0"/>
              <a:t>ν</a:t>
            </a:r>
            <a:r>
              <a:rPr sz="4000" spc="-10" dirty="0"/>
              <a:t>ι</a:t>
            </a:r>
            <a:r>
              <a:rPr sz="4000" spc="-75" dirty="0"/>
              <a:t>κ</a:t>
            </a:r>
            <a:r>
              <a:rPr sz="4000" spc="-10" dirty="0"/>
              <a:t>έ</a:t>
            </a:r>
            <a:r>
              <a:rPr sz="4000" spc="-20" dirty="0"/>
              <a:t>ς</a:t>
            </a:r>
            <a:r>
              <a:rPr sz="4000" spc="-60" dirty="0"/>
              <a:t> </a:t>
            </a:r>
            <a:r>
              <a:rPr sz="4000" spc="-15" dirty="0"/>
              <a:t>α</a:t>
            </a:r>
            <a:r>
              <a:rPr sz="4000" spc="-40" dirty="0"/>
              <a:t>π</a:t>
            </a:r>
            <a:r>
              <a:rPr sz="4000" spc="-20" dirty="0"/>
              <a:t>ό</a:t>
            </a:r>
            <a:r>
              <a:rPr sz="4000" spc="-30" dirty="0"/>
              <a:t>δ</a:t>
            </a:r>
            <a:r>
              <a:rPr sz="4000" spc="-20" dirty="0"/>
              <a:t>ο</a:t>
            </a:r>
            <a:r>
              <a:rPr sz="4000" spc="-30" dirty="0"/>
              <a:t>σ</a:t>
            </a:r>
            <a:r>
              <a:rPr sz="4000" spc="-20" dirty="0"/>
              <a:t>ης</a:t>
            </a:r>
            <a:r>
              <a:rPr sz="4000" spc="-5" dirty="0"/>
              <a:t> </a:t>
            </a:r>
            <a:r>
              <a:rPr sz="4000" spc="-20" dirty="0"/>
              <a:t>φ</a:t>
            </a:r>
            <a:r>
              <a:rPr sz="4000" spc="-45" dirty="0"/>
              <a:t>υ</a:t>
            </a:r>
            <a:r>
              <a:rPr sz="4000" spc="-15" dirty="0"/>
              <a:t>σ</a:t>
            </a:r>
            <a:r>
              <a:rPr sz="4000" spc="-10" dirty="0"/>
              <a:t>ι</a:t>
            </a:r>
            <a:r>
              <a:rPr sz="4000" spc="-125" dirty="0"/>
              <a:t>κ</a:t>
            </a:r>
            <a:r>
              <a:rPr sz="4000" spc="-55" dirty="0"/>
              <a:t>ώ</a:t>
            </a:r>
            <a:r>
              <a:rPr sz="4000" spc="-20" dirty="0"/>
              <a:t>ν</a:t>
            </a:r>
            <a:r>
              <a:rPr sz="4000" spc="-10" dirty="0"/>
              <a:t> </a:t>
            </a:r>
            <a:r>
              <a:rPr sz="4000" spc="-25" dirty="0"/>
              <a:t>δι</a:t>
            </a:r>
            <a:r>
              <a:rPr sz="4000" spc="-15" dirty="0"/>
              <a:t>α</a:t>
            </a:r>
            <a:r>
              <a:rPr sz="4000" spc="-165" dirty="0"/>
              <a:t>ύ</a:t>
            </a:r>
            <a:r>
              <a:rPr sz="4000" spc="-85" dirty="0"/>
              <a:t>λ</a:t>
            </a:r>
            <a:r>
              <a:rPr sz="4000" spc="-65" dirty="0"/>
              <a:t>ω</a:t>
            </a:r>
            <a:r>
              <a:rPr sz="4000" spc="-20" dirty="0"/>
              <a:t>ν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780473" y="2254250"/>
            <a:ext cx="9525000" cy="39087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marR="461009" indent="-344170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Τεχνικές πολλαπλής πρόσβασης : αποδίδουν αποκλειστικούς διαύλους</a:t>
            </a:r>
          </a:p>
          <a:p>
            <a:pPr marL="356870" marR="128905" indent="-344170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Τεχνικές τυχαίας πρόσβασης : τυχαία απόδοση διαύλων (δεν εξασφαλίζεται η πρόσβαση)</a:t>
            </a:r>
          </a:p>
          <a:p>
            <a:pPr marL="356870" indent="-344170">
              <a:spcBef>
                <a:spcPts val="600"/>
              </a:spcBef>
              <a:buFont typeface="Arial"/>
              <a:buChar char="•"/>
              <a:tabLst>
                <a:tab pos="357505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Υβριδικές</a:t>
            </a:r>
          </a:p>
          <a:p>
            <a:pPr>
              <a:spcBef>
                <a:spcPts val="600"/>
              </a:spcBef>
            </a:pPr>
            <a:endParaRPr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4488" marR="993775" indent="11113">
              <a:spcBef>
                <a:spcPts val="600"/>
              </a:spcBef>
            </a:pPr>
            <a:r>
              <a:rPr sz="2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 επιλογή των τεχνικών καθορίζεται από τα</a:t>
            </a:r>
            <a:r>
              <a:rPr lang="en-US" sz="2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επιμέρους</a:t>
            </a:r>
            <a:r>
              <a:rPr lang="en-US" sz="2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χαρακτηριστικά της</a:t>
            </a:r>
            <a:r>
              <a:rPr lang="en-US" sz="2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τηλεπικοινωνιακής κίνησης και τη συμβατότητα με τα άλλα δίκτυα</a:t>
            </a:r>
          </a:p>
        </p:txBody>
      </p:sp>
      <p:sp>
        <p:nvSpPr>
          <p:cNvPr id="6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FF96EE79-644D-4244-8A43-CE5B661BF747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4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5700" y="412890"/>
            <a:ext cx="932791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4640">
              <a:lnSpc>
                <a:spcPct val="100000"/>
              </a:lnSpc>
            </a:pPr>
            <a:r>
              <a:rPr sz="4000" spc="-2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sz="4000" spc="-20" dirty="0">
                <a:latin typeface="Calibri" panose="020F0502020204030204" pitchFamily="34" charset="0"/>
                <a:cs typeface="Calibri" panose="020F0502020204030204" pitchFamily="34" charset="0"/>
              </a:rPr>
              <a:t>εχ</a:t>
            </a:r>
            <a:r>
              <a:rPr sz="4000" spc="-30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sz="4000" spc="-1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sz="4000" spc="-7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sz="4000" spc="-10" dirty="0">
                <a:latin typeface="Calibri" panose="020F0502020204030204" pitchFamily="34" charset="0"/>
                <a:cs typeface="Calibri" panose="020F0502020204030204" pitchFamily="34" charset="0"/>
              </a:rPr>
              <a:t>έ</a:t>
            </a:r>
            <a:r>
              <a:rPr sz="4000" spc="-20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sz="40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4000" spc="-40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sz="4000" spc="-45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sz="4000" dirty="0"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sz="4000" spc="-60" dirty="0"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sz="4000" spc="-2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sz="4000" spc="-40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sz="4000" spc="-20" dirty="0">
                <a:latin typeface="Calibri" panose="020F0502020204030204" pitchFamily="34" charset="0"/>
                <a:cs typeface="Calibri" panose="020F0502020204030204" pitchFamily="34" charset="0"/>
              </a:rPr>
              <a:t>λής</a:t>
            </a:r>
            <a:r>
              <a:rPr sz="4000" spc="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4000" spc="-40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sz="4000" spc="-25" dirty="0">
                <a:latin typeface="Calibri" panose="020F0502020204030204" pitchFamily="34" charset="0"/>
                <a:cs typeface="Calibri" panose="020F0502020204030204" pitchFamily="34" charset="0"/>
              </a:rPr>
              <a:t>ρό</a:t>
            </a:r>
            <a:r>
              <a:rPr sz="4000" spc="-15" dirty="0">
                <a:latin typeface="Calibri" panose="020F0502020204030204" pitchFamily="34" charset="0"/>
                <a:cs typeface="Calibri" panose="020F0502020204030204" pitchFamily="34" charset="0"/>
              </a:rPr>
              <a:t>σβ</a:t>
            </a:r>
            <a:r>
              <a:rPr sz="4000" spc="-3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sz="4000" spc="-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sz="4000" spc="-20" dirty="0">
                <a:latin typeface="Calibri" panose="020F0502020204030204" pitchFamily="34" charset="0"/>
                <a:cs typeface="Calibri" panose="020F0502020204030204" pitchFamily="34" charset="0"/>
              </a:rPr>
              <a:t>ης</a:t>
            </a:r>
            <a:r>
              <a:rPr sz="4000" spc="-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4000" spc="-10" dirty="0">
                <a:latin typeface="Calibri" panose="020F0502020204030204" pitchFamily="34" charset="0"/>
                <a:cs typeface="Calibri" panose="020F0502020204030204" pitchFamily="34" charset="0"/>
              </a:rPr>
              <a:t>(1</a:t>
            </a:r>
            <a:r>
              <a:rPr sz="4000" spc="-15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55700" y="2515049"/>
            <a:ext cx="8686800" cy="34034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600" dirty="0">
                <a:latin typeface="Calibri"/>
                <a:cs typeface="Calibri"/>
              </a:rPr>
              <a:t>F</a:t>
            </a:r>
            <a:r>
              <a:rPr sz="2600" spc="-5" dirty="0">
                <a:latin typeface="Calibri"/>
                <a:cs typeface="Calibri"/>
              </a:rPr>
              <a:t>DM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16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Calibri"/>
                <a:cs typeface="Calibri"/>
              </a:rPr>
              <a:t>: </a:t>
            </a:r>
            <a:r>
              <a:rPr sz="2600" spc="5" dirty="0">
                <a:latin typeface="Calibri"/>
                <a:cs typeface="Calibri"/>
              </a:rPr>
              <a:t>Δ</a:t>
            </a:r>
            <a:r>
              <a:rPr sz="2600" spc="10" dirty="0">
                <a:latin typeface="Calibri"/>
                <a:cs typeface="Calibri"/>
              </a:rPr>
              <a:t>ι</a:t>
            </a:r>
            <a:r>
              <a:rPr sz="2600" spc="-20" dirty="0">
                <a:latin typeface="Calibri"/>
                <a:cs typeface="Calibri"/>
              </a:rPr>
              <a:t>α</a:t>
            </a:r>
            <a:r>
              <a:rPr sz="2600" spc="-35" dirty="0">
                <a:latin typeface="Calibri"/>
                <a:cs typeface="Calibri"/>
              </a:rPr>
              <a:t>χ</a:t>
            </a:r>
            <a:r>
              <a:rPr sz="2600" spc="10" dirty="0">
                <a:latin typeface="Calibri"/>
                <a:cs typeface="Calibri"/>
              </a:rPr>
              <a:t>ω</a:t>
            </a:r>
            <a:r>
              <a:rPr sz="2600" dirty="0">
                <a:latin typeface="Calibri"/>
                <a:cs typeface="Calibri"/>
              </a:rPr>
              <a:t>ρ</a:t>
            </a:r>
            <a:r>
              <a:rPr sz="2600" spc="10" dirty="0">
                <a:latin typeface="Calibri"/>
                <a:cs typeface="Calibri"/>
              </a:rPr>
              <a:t>ι</a:t>
            </a:r>
            <a:r>
              <a:rPr sz="2600" spc="-5" dirty="0">
                <a:latin typeface="Calibri"/>
                <a:cs typeface="Calibri"/>
              </a:rPr>
              <a:t>σ</a:t>
            </a:r>
            <a:r>
              <a:rPr sz="2600" spc="-25" dirty="0">
                <a:latin typeface="Calibri"/>
                <a:cs typeface="Calibri"/>
              </a:rPr>
              <a:t>μ</a:t>
            </a:r>
            <a:r>
              <a:rPr sz="2600" dirty="0">
                <a:latin typeface="Calibri"/>
                <a:cs typeface="Calibri"/>
              </a:rPr>
              <a:t>ός</a:t>
            </a:r>
            <a:r>
              <a:rPr sz="2600" spc="-170" dirty="0">
                <a:latin typeface="Calibri"/>
                <a:cs typeface="Calibri"/>
              </a:rPr>
              <a:t> </a:t>
            </a:r>
            <a:r>
              <a:rPr sz="2600" spc="-114" dirty="0">
                <a:latin typeface="Calibri"/>
                <a:cs typeface="Calibri"/>
              </a:rPr>
              <a:t>κ</a:t>
            </a:r>
            <a:r>
              <a:rPr sz="2600" spc="-20" dirty="0">
                <a:latin typeface="Calibri"/>
                <a:cs typeface="Calibri"/>
              </a:rPr>
              <a:t>ατ</a:t>
            </a:r>
            <a:r>
              <a:rPr sz="2600" dirty="0">
                <a:latin typeface="Calibri"/>
                <a:cs typeface="Calibri"/>
              </a:rPr>
              <a:t>ά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σ</a:t>
            </a:r>
            <a:r>
              <a:rPr sz="2600" dirty="0">
                <a:latin typeface="Calibri"/>
                <a:cs typeface="Calibri"/>
              </a:rPr>
              <a:t>υχνό</a:t>
            </a:r>
            <a:r>
              <a:rPr sz="2600" spc="20" dirty="0">
                <a:latin typeface="Calibri"/>
                <a:cs typeface="Calibri"/>
              </a:rPr>
              <a:t>τ</a:t>
            </a:r>
            <a:r>
              <a:rPr sz="2600" spc="-65" dirty="0">
                <a:latin typeface="Calibri"/>
                <a:cs typeface="Calibri"/>
              </a:rPr>
              <a:t>η</a:t>
            </a:r>
            <a:r>
              <a:rPr sz="2600" spc="-20" dirty="0">
                <a:latin typeface="Calibri"/>
                <a:cs typeface="Calibri"/>
              </a:rPr>
              <a:t>τ</a:t>
            </a:r>
            <a:r>
              <a:rPr sz="2600" dirty="0">
                <a:latin typeface="Calibri"/>
                <a:cs typeface="Calibri"/>
              </a:rPr>
              <a:t>α</a:t>
            </a:r>
          </a:p>
          <a:p>
            <a:pPr marL="355600" indent="-342900">
              <a:lnSpc>
                <a:spcPct val="100000"/>
              </a:lnSpc>
              <a:spcBef>
                <a:spcPts val="730"/>
              </a:spcBef>
              <a:buFont typeface="Arial"/>
              <a:buChar char="•"/>
              <a:tabLst>
                <a:tab pos="355600" algn="l"/>
              </a:tabLst>
            </a:pPr>
            <a:r>
              <a:rPr sz="2600" spc="-5" dirty="0">
                <a:latin typeface="Calibri"/>
                <a:cs typeface="Calibri"/>
              </a:rPr>
              <a:t>TD</a:t>
            </a:r>
            <a:r>
              <a:rPr sz="2600" spc="5" dirty="0">
                <a:latin typeface="Calibri"/>
                <a:cs typeface="Calibri"/>
              </a:rPr>
              <a:t>M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15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Calibri"/>
                <a:cs typeface="Calibri"/>
              </a:rPr>
              <a:t>: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5" dirty="0">
                <a:latin typeface="Calibri"/>
                <a:cs typeface="Calibri"/>
              </a:rPr>
              <a:t>Δ</a:t>
            </a:r>
            <a:r>
              <a:rPr sz="2600" spc="10" dirty="0">
                <a:latin typeface="Calibri"/>
                <a:cs typeface="Calibri"/>
              </a:rPr>
              <a:t>ι</a:t>
            </a:r>
            <a:r>
              <a:rPr sz="2600" spc="-20" dirty="0">
                <a:latin typeface="Calibri"/>
                <a:cs typeface="Calibri"/>
              </a:rPr>
              <a:t>α</a:t>
            </a:r>
            <a:r>
              <a:rPr sz="2600" spc="-35" dirty="0">
                <a:latin typeface="Calibri"/>
                <a:cs typeface="Calibri"/>
              </a:rPr>
              <a:t>χ</a:t>
            </a:r>
            <a:r>
              <a:rPr sz="2600" spc="10" dirty="0">
                <a:latin typeface="Calibri"/>
                <a:cs typeface="Calibri"/>
              </a:rPr>
              <a:t>ω</a:t>
            </a:r>
            <a:r>
              <a:rPr sz="2600" dirty="0">
                <a:latin typeface="Calibri"/>
                <a:cs typeface="Calibri"/>
              </a:rPr>
              <a:t>ρ</a:t>
            </a:r>
            <a:r>
              <a:rPr sz="2600" spc="20" dirty="0">
                <a:latin typeface="Calibri"/>
                <a:cs typeface="Calibri"/>
              </a:rPr>
              <a:t>ι</a:t>
            </a:r>
            <a:r>
              <a:rPr sz="2600" spc="-5" dirty="0">
                <a:latin typeface="Calibri"/>
                <a:cs typeface="Calibri"/>
              </a:rPr>
              <a:t>σ</a:t>
            </a:r>
            <a:r>
              <a:rPr sz="2600" spc="-25" dirty="0">
                <a:latin typeface="Calibri"/>
                <a:cs typeface="Calibri"/>
              </a:rPr>
              <a:t>μ</a:t>
            </a:r>
            <a:r>
              <a:rPr sz="2600" dirty="0">
                <a:latin typeface="Calibri"/>
                <a:cs typeface="Calibri"/>
              </a:rPr>
              <a:t>ός</a:t>
            </a:r>
            <a:r>
              <a:rPr sz="2600" spc="-170" dirty="0">
                <a:latin typeface="Calibri"/>
                <a:cs typeface="Calibri"/>
              </a:rPr>
              <a:t> </a:t>
            </a:r>
            <a:r>
              <a:rPr sz="2600" spc="-114" dirty="0">
                <a:latin typeface="Calibri"/>
                <a:cs typeface="Calibri"/>
              </a:rPr>
              <a:t>κ</a:t>
            </a:r>
            <a:r>
              <a:rPr sz="2600" spc="-20" dirty="0">
                <a:latin typeface="Calibri"/>
                <a:cs typeface="Calibri"/>
              </a:rPr>
              <a:t>ατ</a:t>
            </a:r>
            <a:r>
              <a:rPr sz="2600" dirty="0">
                <a:latin typeface="Calibri"/>
                <a:cs typeface="Calibri"/>
              </a:rPr>
              <a:t>ά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χρόνου</a:t>
            </a: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sz="2600" spc="-5" dirty="0">
                <a:latin typeface="Calibri"/>
                <a:cs typeface="Calibri"/>
              </a:rPr>
              <a:t>C</a:t>
            </a:r>
            <a:r>
              <a:rPr sz="2600" spc="5" dirty="0">
                <a:latin typeface="Calibri"/>
                <a:cs typeface="Calibri"/>
              </a:rPr>
              <a:t>D</a:t>
            </a:r>
            <a:r>
              <a:rPr sz="2600" spc="-5" dirty="0">
                <a:latin typeface="Calibri"/>
                <a:cs typeface="Calibri"/>
              </a:rPr>
              <a:t>M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16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Calibri"/>
                <a:cs typeface="Calibri"/>
              </a:rPr>
              <a:t>: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spc="5" dirty="0">
                <a:latin typeface="Calibri"/>
                <a:cs typeface="Calibri"/>
              </a:rPr>
              <a:t>Δ</a:t>
            </a:r>
            <a:r>
              <a:rPr sz="2600" spc="10" dirty="0">
                <a:latin typeface="Calibri"/>
                <a:cs typeface="Calibri"/>
              </a:rPr>
              <a:t>ι</a:t>
            </a:r>
            <a:r>
              <a:rPr sz="2600" spc="-20" dirty="0">
                <a:latin typeface="Calibri"/>
                <a:cs typeface="Calibri"/>
              </a:rPr>
              <a:t>α</a:t>
            </a:r>
            <a:r>
              <a:rPr sz="2600" spc="-35" dirty="0">
                <a:latin typeface="Calibri"/>
                <a:cs typeface="Calibri"/>
              </a:rPr>
              <a:t>χ</a:t>
            </a:r>
            <a:r>
              <a:rPr sz="2600" spc="10" dirty="0">
                <a:latin typeface="Calibri"/>
                <a:cs typeface="Calibri"/>
              </a:rPr>
              <a:t>ω</a:t>
            </a:r>
            <a:r>
              <a:rPr sz="2600" dirty="0">
                <a:latin typeface="Calibri"/>
                <a:cs typeface="Calibri"/>
              </a:rPr>
              <a:t>ρ</a:t>
            </a:r>
            <a:r>
              <a:rPr sz="2600" spc="20" dirty="0">
                <a:latin typeface="Calibri"/>
                <a:cs typeface="Calibri"/>
              </a:rPr>
              <a:t>ι</a:t>
            </a:r>
            <a:r>
              <a:rPr sz="2600" spc="-5" dirty="0">
                <a:latin typeface="Calibri"/>
                <a:cs typeface="Calibri"/>
              </a:rPr>
              <a:t>σ</a:t>
            </a:r>
            <a:r>
              <a:rPr sz="2600" spc="-25" dirty="0">
                <a:latin typeface="Calibri"/>
                <a:cs typeface="Calibri"/>
              </a:rPr>
              <a:t>μ</a:t>
            </a:r>
            <a:r>
              <a:rPr sz="2600" dirty="0">
                <a:latin typeface="Calibri"/>
                <a:cs typeface="Calibri"/>
              </a:rPr>
              <a:t>ός</a:t>
            </a:r>
            <a:r>
              <a:rPr sz="2600" spc="-170" dirty="0">
                <a:latin typeface="Calibri"/>
                <a:cs typeface="Calibri"/>
              </a:rPr>
              <a:t> </a:t>
            </a:r>
            <a:r>
              <a:rPr sz="2600" spc="-114" dirty="0">
                <a:latin typeface="Calibri"/>
                <a:cs typeface="Calibri"/>
              </a:rPr>
              <a:t>κ</a:t>
            </a:r>
            <a:r>
              <a:rPr sz="2600" spc="-20" dirty="0">
                <a:latin typeface="Calibri"/>
                <a:cs typeface="Calibri"/>
              </a:rPr>
              <a:t>ατ</a:t>
            </a:r>
            <a:r>
              <a:rPr sz="2600" dirty="0">
                <a:latin typeface="Calibri"/>
                <a:cs typeface="Calibri"/>
              </a:rPr>
              <a:t>ά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90" dirty="0">
                <a:latin typeface="Calibri"/>
                <a:cs typeface="Calibri"/>
              </a:rPr>
              <a:t>κ</a:t>
            </a:r>
            <a:r>
              <a:rPr sz="2600" spc="10" dirty="0">
                <a:latin typeface="Calibri"/>
                <a:cs typeface="Calibri"/>
              </a:rPr>
              <a:t>ώ</a:t>
            </a:r>
            <a:r>
              <a:rPr sz="2600" spc="15" dirty="0">
                <a:latin typeface="Calibri"/>
                <a:cs typeface="Calibri"/>
              </a:rPr>
              <a:t>δ</a:t>
            </a:r>
            <a:r>
              <a:rPr sz="2600" spc="10" dirty="0">
                <a:latin typeface="Calibri"/>
                <a:cs typeface="Calibri"/>
              </a:rPr>
              <a:t>ι</a:t>
            </a:r>
            <a:r>
              <a:rPr sz="2600" spc="-114" dirty="0">
                <a:latin typeface="Calibri"/>
                <a:cs typeface="Calibri"/>
              </a:rPr>
              <a:t>κ</a:t>
            </a:r>
            <a:r>
              <a:rPr sz="2600" dirty="0">
                <a:latin typeface="Calibri"/>
                <a:cs typeface="Calibri"/>
              </a:rPr>
              <a:t>α</a:t>
            </a: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sz="2600" dirty="0">
                <a:latin typeface="Calibri"/>
                <a:cs typeface="Calibri"/>
              </a:rPr>
              <a:t>S</a:t>
            </a:r>
            <a:r>
              <a:rPr sz="2600" spc="-5" dirty="0">
                <a:latin typeface="Calibri"/>
                <a:cs typeface="Calibri"/>
              </a:rPr>
              <a:t>DM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16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Calibri"/>
                <a:cs typeface="Calibri"/>
              </a:rPr>
              <a:t>: </a:t>
            </a:r>
            <a:r>
              <a:rPr sz="2600" spc="5" dirty="0">
                <a:latin typeface="Calibri"/>
                <a:cs typeface="Calibri"/>
              </a:rPr>
              <a:t>Δ</a:t>
            </a:r>
            <a:r>
              <a:rPr sz="2600" spc="10" dirty="0">
                <a:latin typeface="Calibri"/>
                <a:cs typeface="Calibri"/>
              </a:rPr>
              <a:t>ι</a:t>
            </a:r>
            <a:r>
              <a:rPr sz="2600" spc="-20" dirty="0">
                <a:latin typeface="Calibri"/>
                <a:cs typeface="Calibri"/>
              </a:rPr>
              <a:t>α</a:t>
            </a:r>
            <a:r>
              <a:rPr sz="2600" spc="-35" dirty="0">
                <a:latin typeface="Calibri"/>
                <a:cs typeface="Calibri"/>
              </a:rPr>
              <a:t>χ</a:t>
            </a:r>
            <a:r>
              <a:rPr sz="2600" spc="10" dirty="0">
                <a:latin typeface="Calibri"/>
                <a:cs typeface="Calibri"/>
              </a:rPr>
              <a:t>ω</a:t>
            </a:r>
            <a:r>
              <a:rPr sz="2600" dirty="0">
                <a:latin typeface="Calibri"/>
                <a:cs typeface="Calibri"/>
              </a:rPr>
              <a:t>ρ</a:t>
            </a:r>
            <a:r>
              <a:rPr sz="2600" spc="10" dirty="0">
                <a:latin typeface="Calibri"/>
                <a:cs typeface="Calibri"/>
              </a:rPr>
              <a:t>ι</a:t>
            </a:r>
            <a:r>
              <a:rPr sz="2600" spc="-5" dirty="0">
                <a:latin typeface="Calibri"/>
                <a:cs typeface="Calibri"/>
              </a:rPr>
              <a:t>σ</a:t>
            </a:r>
            <a:r>
              <a:rPr sz="2600" spc="-25" dirty="0">
                <a:latin typeface="Calibri"/>
                <a:cs typeface="Calibri"/>
              </a:rPr>
              <a:t>μ</a:t>
            </a:r>
            <a:r>
              <a:rPr sz="2600" dirty="0">
                <a:latin typeface="Calibri"/>
                <a:cs typeface="Calibri"/>
              </a:rPr>
              <a:t>ός</a:t>
            </a:r>
            <a:r>
              <a:rPr sz="2600" spc="-170" dirty="0">
                <a:latin typeface="Calibri"/>
                <a:cs typeface="Calibri"/>
              </a:rPr>
              <a:t> </a:t>
            </a:r>
            <a:r>
              <a:rPr sz="2600" spc="-114" dirty="0">
                <a:latin typeface="Calibri"/>
                <a:cs typeface="Calibri"/>
              </a:rPr>
              <a:t>κ</a:t>
            </a:r>
            <a:r>
              <a:rPr sz="2600" spc="-20" dirty="0">
                <a:latin typeface="Calibri"/>
                <a:cs typeface="Calibri"/>
              </a:rPr>
              <a:t>ατ</a:t>
            </a:r>
            <a:r>
              <a:rPr sz="2600" dirty="0">
                <a:latin typeface="Calibri"/>
                <a:cs typeface="Calibri"/>
              </a:rPr>
              <a:t>ά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35" dirty="0">
                <a:latin typeface="Calibri"/>
                <a:cs typeface="Calibri"/>
              </a:rPr>
              <a:t>χ</a:t>
            </a:r>
            <a:r>
              <a:rPr sz="2600" spc="10" dirty="0">
                <a:latin typeface="Calibri"/>
                <a:cs typeface="Calibri"/>
              </a:rPr>
              <a:t>ώ</a:t>
            </a:r>
            <a:r>
              <a:rPr sz="2600" dirty="0">
                <a:latin typeface="Calibri"/>
                <a:cs typeface="Calibri"/>
              </a:rPr>
              <a:t>ρο</a:t>
            </a: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lang="en-US" sz="2600" dirty="0">
                <a:solidFill>
                  <a:srgbClr val="7030A0"/>
                </a:solidFill>
                <a:latin typeface="Calibri"/>
                <a:cs typeface="Calibri"/>
              </a:rPr>
              <a:t>OFDMA : </a:t>
            </a:r>
            <a:r>
              <a:rPr lang="el-GR" sz="2600" dirty="0">
                <a:solidFill>
                  <a:srgbClr val="7030A0"/>
                </a:solidFill>
                <a:latin typeface="Calibri"/>
                <a:cs typeface="Calibri"/>
              </a:rPr>
              <a:t>Διαχωρισμός κατά συχνότητα και φάση (</a:t>
            </a:r>
            <a:r>
              <a:rPr lang="en-US" sz="2600" dirty="0">
                <a:solidFill>
                  <a:srgbClr val="7030A0"/>
                </a:solidFill>
                <a:latin typeface="Calibri"/>
                <a:cs typeface="Calibri"/>
              </a:rPr>
              <a:t>4G </a:t>
            </a:r>
            <a:r>
              <a:rPr lang="el-GR" sz="2600" dirty="0">
                <a:solidFill>
                  <a:srgbClr val="7030A0"/>
                </a:solidFill>
                <a:latin typeface="Calibri"/>
                <a:cs typeface="Calibri"/>
              </a:rPr>
              <a:t>και </a:t>
            </a:r>
            <a:r>
              <a:rPr lang="en-US" sz="2600" dirty="0">
                <a:solidFill>
                  <a:srgbClr val="7030A0"/>
                </a:solidFill>
                <a:latin typeface="Calibri"/>
                <a:cs typeface="Calibri"/>
              </a:rPr>
              <a:t>5G</a:t>
            </a:r>
            <a:r>
              <a:rPr lang="el-GR" sz="2600" dirty="0">
                <a:solidFill>
                  <a:srgbClr val="7030A0"/>
                </a:solidFill>
                <a:latin typeface="Calibri"/>
                <a:cs typeface="Calibri"/>
              </a:rPr>
              <a:t>)</a:t>
            </a:r>
            <a:endParaRPr lang="en-US" sz="2600" dirty="0">
              <a:solidFill>
                <a:srgbClr val="7030A0"/>
              </a:solidFill>
              <a:latin typeface="Calibri"/>
              <a:cs typeface="Calibri"/>
            </a:endParaRPr>
          </a:p>
          <a:p>
            <a:pPr marL="355600" indent="-342900"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lang="el-GR" sz="2600" dirty="0">
                <a:latin typeface="Calibri"/>
                <a:cs typeface="Calibri"/>
              </a:rPr>
              <a:t>Υβρ</a:t>
            </a:r>
            <a:r>
              <a:rPr lang="el-GR" sz="2600" spc="-15" dirty="0">
                <a:latin typeface="Calibri"/>
                <a:cs typeface="Calibri"/>
              </a:rPr>
              <a:t>ι</a:t>
            </a:r>
            <a:r>
              <a:rPr lang="el-GR" sz="2600" spc="15" dirty="0">
                <a:latin typeface="Calibri"/>
                <a:cs typeface="Calibri"/>
              </a:rPr>
              <a:t>δ</a:t>
            </a:r>
            <a:r>
              <a:rPr lang="el-GR" sz="2600" spc="20" dirty="0">
                <a:latin typeface="Calibri"/>
                <a:cs typeface="Calibri"/>
              </a:rPr>
              <a:t>ι</a:t>
            </a:r>
            <a:r>
              <a:rPr lang="el-GR" sz="2600" spc="-70" dirty="0">
                <a:latin typeface="Calibri"/>
                <a:cs typeface="Calibri"/>
              </a:rPr>
              <a:t>κ</a:t>
            </a:r>
            <a:r>
              <a:rPr lang="el-GR" sz="2600" dirty="0">
                <a:latin typeface="Calibri"/>
                <a:cs typeface="Calibri"/>
              </a:rPr>
              <a:t>ές</a:t>
            </a:r>
          </a:p>
          <a:p>
            <a:pPr marL="12700">
              <a:lnSpc>
                <a:spcPct val="100000"/>
              </a:lnSpc>
              <a:spcBef>
                <a:spcPts val="765"/>
              </a:spcBef>
              <a:tabLst>
                <a:tab pos="355600" algn="l"/>
              </a:tabLst>
            </a:pPr>
            <a:endParaRPr sz="26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4C319930-2D1A-4584-9995-4D85E0791907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5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849" y="1667800"/>
            <a:ext cx="6364251" cy="557935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0986AB3A-D9C9-4772-80C1-A00AAECEE0DC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6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9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sp>
        <p:nvSpPr>
          <p:cNvPr id="10" name="object 2"/>
          <p:cNvSpPr txBox="1">
            <a:spLocks noGrp="1"/>
          </p:cNvSpPr>
          <p:nvPr>
            <p:ph type="title"/>
          </p:nvPr>
        </p:nvSpPr>
        <p:spPr>
          <a:xfrm>
            <a:off x="1155700" y="412890"/>
            <a:ext cx="9327918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4640">
              <a:lnSpc>
                <a:spcPct val="100000"/>
              </a:lnSpc>
            </a:pPr>
            <a:r>
              <a:rPr sz="4000" b="1" spc="-25" dirty="0"/>
              <a:t>Τ</a:t>
            </a:r>
            <a:r>
              <a:rPr sz="4000" b="1" spc="-20" dirty="0"/>
              <a:t>εχ</a:t>
            </a:r>
            <a:r>
              <a:rPr sz="4000" b="1" spc="-30" dirty="0"/>
              <a:t>ν</a:t>
            </a:r>
            <a:r>
              <a:rPr sz="4000" b="1" spc="-10" dirty="0"/>
              <a:t>ι</a:t>
            </a:r>
            <a:r>
              <a:rPr sz="4000" b="1" spc="-75" dirty="0"/>
              <a:t>κ</a:t>
            </a:r>
            <a:r>
              <a:rPr sz="4000" b="1" spc="-10" dirty="0"/>
              <a:t>έ</a:t>
            </a:r>
            <a:r>
              <a:rPr sz="4000" b="1" spc="-20" dirty="0"/>
              <a:t>ς</a:t>
            </a:r>
            <a:r>
              <a:rPr sz="4000" b="1" spc="-60" dirty="0"/>
              <a:t> </a:t>
            </a:r>
            <a:r>
              <a:rPr sz="4000" b="1" spc="-40" dirty="0"/>
              <a:t>π</a:t>
            </a:r>
            <a:r>
              <a:rPr sz="4000" b="1" spc="-45" dirty="0"/>
              <a:t>ο</a:t>
            </a:r>
            <a:r>
              <a:rPr sz="4000" b="1" dirty="0"/>
              <a:t>λ</a:t>
            </a:r>
            <a:r>
              <a:rPr sz="4000" b="1" spc="-60" dirty="0"/>
              <a:t>λ</a:t>
            </a:r>
            <a:r>
              <a:rPr sz="4000" b="1" spc="-25" dirty="0"/>
              <a:t>α</a:t>
            </a:r>
            <a:r>
              <a:rPr sz="4000" b="1" spc="-40" dirty="0"/>
              <a:t>π</a:t>
            </a:r>
            <a:r>
              <a:rPr sz="4000" b="1" spc="-20" dirty="0"/>
              <a:t>λής</a:t>
            </a:r>
            <a:r>
              <a:rPr sz="4000" b="1" spc="20" dirty="0"/>
              <a:t> </a:t>
            </a:r>
            <a:r>
              <a:rPr sz="4000" b="1" spc="-40" dirty="0"/>
              <a:t>π</a:t>
            </a:r>
            <a:r>
              <a:rPr sz="4000" b="1" spc="-25" dirty="0"/>
              <a:t>ρό</a:t>
            </a:r>
            <a:r>
              <a:rPr sz="4000" b="1" spc="-15" dirty="0"/>
              <a:t>σβ</a:t>
            </a:r>
            <a:r>
              <a:rPr sz="4000" b="1" spc="-35" dirty="0"/>
              <a:t>α</a:t>
            </a:r>
            <a:r>
              <a:rPr sz="4000" b="1" spc="-30" dirty="0"/>
              <a:t>σ</a:t>
            </a:r>
            <a:r>
              <a:rPr sz="4000" b="1" spc="-20" dirty="0"/>
              <a:t>ης</a:t>
            </a:r>
            <a:r>
              <a:rPr sz="4000" b="1" spc="-90" dirty="0"/>
              <a:t> </a:t>
            </a:r>
            <a:r>
              <a:rPr sz="4000" b="1" spc="-10" dirty="0"/>
              <a:t>(</a:t>
            </a:r>
            <a:r>
              <a:rPr lang="en-US" sz="4000" b="1" spc="-10" dirty="0"/>
              <a:t>2</a:t>
            </a:r>
            <a:r>
              <a:rPr sz="4000" b="1" spc="-15" dirty="0"/>
              <a:t>)</a:t>
            </a:r>
            <a:endParaRPr sz="4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71600">
              <a:lnSpc>
                <a:spcPct val="100000"/>
              </a:lnSpc>
            </a:pPr>
            <a:r>
              <a:rPr spc="-10" dirty="0"/>
              <a:t>Χ</a:t>
            </a:r>
            <a:r>
              <a:rPr dirty="0"/>
              <a:t>αρ</a:t>
            </a:r>
            <a:r>
              <a:rPr spc="-5" dirty="0"/>
              <a:t>α</a:t>
            </a:r>
            <a:r>
              <a:rPr dirty="0"/>
              <a:t>κ</a:t>
            </a:r>
            <a:r>
              <a:rPr spc="-5" dirty="0"/>
              <a:t>τη</a:t>
            </a:r>
            <a:r>
              <a:rPr dirty="0"/>
              <a:t>ρ</a:t>
            </a:r>
            <a:r>
              <a:rPr spc="5" dirty="0"/>
              <a:t>ι</a:t>
            </a:r>
            <a:r>
              <a:rPr spc="35" dirty="0"/>
              <a:t>σ</a:t>
            </a:r>
            <a:r>
              <a:rPr spc="-15" dirty="0"/>
              <a:t>τ</a:t>
            </a:r>
            <a:r>
              <a:rPr spc="5" dirty="0"/>
              <a:t>ι</a:t>
            </a:r>
            <a:r>
              <a:rPr spc="-160" dirty="0"/>
              <a:t>κ</a:t>
            </a:r>
            <a:r>
              <a:rPr dirty="0"/>
              <a:t>ά</a:t>
            </a:r>
            <a:r>
              <a:rPr spc="-180" dirty="0"/>
              <a:t> </a:t>
            </a:r>
            <a:r>
              <a:rPr spc="-10" dirty="0">
                <a:latin typeface="Calibri"/>
                <a:cs typeface="Calibri"/>
              </a:rPr>
              <a:t>F</a:t>
            </a:r>
            <a:r>
              <a:rPr dirty="0">
                <a:latin typeface="Calibri"/>
                <a:cs typeface="Calibri"/>
              </a:rPr>
              <a:t>D</a:t>
            </a:r>
            <a:r>
              <a:rPr spc="-10" dirty="0">
                <a:latin typeface="Calibri"/>
                <a:cs typeface="Calibri"/>
              </a:rPr>
              <a:t>M</a:t>
            </a:r>
            <a:r>
              <a:rPr dirty="0">
                <a:latin typeface="Calibri"/>
                <a:cs typeface="Calibri"/>
              </a:rPr>
              <a:t>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8500" y="1873250"/>
            <a:ext cx="10134600" cy="45397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spcBef>
                <a:spcPts val="600"/>
              </a:spcBef>
              <a:buFont typeface="Arial"/>
              <a:buChar char="•"/>
              <a:tabLst>
                <a:tab pos="357505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Απ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λότητ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 αλλά με κόστος</a:t>
            </a:r>
            <a:endParaRPr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6870" indent="-344170">
              <a:spcBef>
                <a:spcPts val="600"/>
              </a:spcBef>
              <a:buFont typeface="Arial"/>
              <a:buChar char="•"/>
              <a:tabLst>
                <a:tab pos="357505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Συχνοτικά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δι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αστήματα φύλαξης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για την εξασφάλιση της </a:t>
            </a:r>
            <a:r>
              <a:rPr lang="el-GR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ορθογωνιότητας</a:t>
            </a:r>
            <a:endParaRPr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6870" marR="556260" indent="-344170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Σπατάλη φάσματος αν κάποιος δίαυλος είναι ανενεργός</a:t>
            </a:r>
          </a:p>
          <a:p>
            <a:pPr marL="356870" indent="-344170">
              <a:spcBef>
                <a:spcPts val="600"/>
              </a:spcBef>
              <a:buFont typeface="Arial"/>
              <a:buChar char="•"/>
              <a:tabLst>
                <a:tab pos="357505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Συνδυάζεται με την τεχνική TDD</a:t>
            </a:r>
          </a:p>
          <a:p>
            <a:pPr marL="756285" marR="5080" lvl="1" indent="-286385"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Επιτυγχάνεται η αποφυγή ταυτόχρονης εκπομπής και λήψης</a:t>
            </a:r>
          </a:p>
          <a:p>
            <a:pPr marL="756285" lvl="1" indent="-286385"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Επιτυγχάνεται ομοιότητα χαρακτηριστικών καναλιού</a:t>
            </a:r>
          </a:p>
          <a:p>
            <a:pPr marL="756285">
              <a:spcBef>
                <a:spcPts val="600"/>
              </a:spcBef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UL &amp; DL</a:t>
            </a:r>
          </a:p>
          <a:p>
            <a:pPr marL="756285" marR="2070100" lvl="1" indent="-286385"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Επιτυγχάνεται απλότητα των τεχνικών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διαφορισμού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στο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ΚΣ και η μεταφορά της πολυπλοκότητας στον ΣΒ</a:t>
            </a:r>
            <a:endParaRPr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C61BA600-63CF-484A-80CC-8F3B2EEB8687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7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65885">
              <a:lnSpc>
                <a:spcPct val="100000"/>
              </a:lnSpc>
            </a:pPr>
            <a:r>
              <a:rPr spc="-10" dirty="0"/>
              <a:t>Χ</a:t>
            </a:r>
            <a:r>
              <a:rPr dirty="0"/>
              <a:t>αρ</a:t>
            </a:r>
            <a:r>
              <a:rPr spc="-5" dirty="0"/>
              <a:t>α</a:t>
            </a:r>
            <a:r>
              <a:rPr dirty="0"/>
              <a:t>κ</a:t>
            </a:r>
            <a:r>
              <a:rPr spc="-5" dirty="0"/>
              <a:t>τη</a:t>
            </a:r>
            <a:r>
              <a:rPr dirty="0"/>
              <a:t>ρ</a:t>
            </a:r>
            <a:r>
              <a:rPr spc="5" dirty="0"/>
              <a:t>ι</a:t>
            </a:r>
            <a:r>
              <a:rPr spc="35" dirty="0"/>
              <a:t>σ</a:t>
            </a:r>
            <a:r>
              <a:rPr spc="-15" dirty="0"/>
              <a:t>τ</a:t>
            </a:r>
            <a:r>
              <a:rPr spc="5" dirty="0"/>
              <a:t>ι</a:t>
            </a:r>
            <a:r>
              <a:rPr spc="-160" dirty="0"/>
              <a:t>κ</a:t>
            </a:r>
            <a:r>
              <a:rPr dirty="0"/>
              <a:t>ά</a:t>
            </a:r>
            <a:r>
              <a:rPr spc="-180" dirty="0"/>
              <a:t> </a:t>
            </a:r>
            <a:r>
              <a:rPr spc="-10" dirty="0">
                <a:latin typeface="Calibri"/>
                <a:cs typeface="Calibri"/>
              </a:rPr>
              <a:t>T</a:t>
            </a:r>
            <a:r>
              <a:rPr dirty="0">
                <a:latin typeface="Calibri"/>
                <a:cs typeface="Calibri"/>
              </a:rPr>
              <a:t>D</a:t>
            </a:r>
            <a:r>
              <a:rPr spc="-10" dirty="0">
                <a:latin typeface="Calibri"/>
                <a:cs typeface="Calibri"/>
              </a:rPr>
              <a:t>M</a:t>
            </a:r>
            <a:r>
              <a:rPr dirty="0">
                <a:latin typeface="Calibri"/>
                <a:cs typeface="Calibri"/>
              </a:rPr>
              <a:t>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8500" y="2178050"/>
            <a:ext cx="9918700" cy="35086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spcBef>
                <a:spcPts val="600"/>
              </a:spcBef>
              <a:buFont typeface="Arial"/>
              <a:buChar char="•"/>
              <a:tabLst>
                <a:tab pos="357505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Απαιτείται συγχρονισμός 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μεταξύ όλων των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χρηστών</a:t>
            </a:r>
            <a:endParaRPr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6870" indent="-344170">
              <a:spcBef>
                <a:spcPts val="600"/>
              </a:spcBef>
              <a:buFont typeface="Arial"/>
              <a:buChar char="•"/>
              <a:tabLst>
                <a:tab pos="357505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Χρησιμοποιούνται χρονικά διαστήματα φύλαξης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(φα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σμ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ατικά αποδοτικότερη έναντι της FDMA)</a:t>
            </a:r>
          </a:p>
          <a:p>
            <a:pPr marL="356870" marR="313055" indent="-344170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Χρησιμοποιείται από κάθε χρήστη μεγαλύτερο εύρος ζώνης, άρα μεγαλύτερος ρυθμός μετάδοσης</a:t>
            </a:r>
          </a:p>
          <a:p>
            <a:pPr marL="756285" marR="5080" indent="-287020">
              <a:spcBef>
                <a:spcPts val="600"/>
              </a:spcBef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– Συνέπεια : ευαισθησία στη διασυμβολική παρεμβολή λόγω μικρότερης χρονικής διάρκειας συμβόλου</a:t>
            </a:r>
          </a:p>
          <a:p>
            <a:pPr marL="356870" marR="176530" indent="-344170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Η μετάδοση γίνεται ασυνεχώς, άρα μειώνεται η κατανάλωση ισχύος</a:t>
            </a:r>
          </a:p>
        </p:txBody>
      </p:sp>
      <p:sp>
        <p:nvSpPr>
          <p:cNvPr id="6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C9C8FE23-611C-4A68-934C-94A25DB8DA89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8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50645">
              <a:lnSpc>
                <a:spcPct val="100000"/>
              </a:lnSpc>
            </a:pPr>
            <a:r>
              <a:rPr spc="-10" dirty="0"/>
              <a:t>Χ</a:t>
            </a:r>
            <a:r>
              <a:rPr dirty="0"/>
              <a:t>αρ</a:t>
            </a:r>
            <a:r>
              <a:rPr spc="-5" dirty="0"/>
              <a:t>α</a:t>
            </a:r>
            <a:r>
              <a:rPr dirty="0"/>
              <a:t>κ</a:t>
            </a:r>
            <a:r>
              <a:rPr spc="-5" dirty="0"/>
              <a:t>τη</a:t>
            </a:r>
            <a:r>
              <a:rPr dirty="0"/>
              <a:t>ρ</a:t>
            </a:r>
            <a:r>
              <a:rPr spc="5" dirty="0"/>
              <a:t>ι</a:t>
            </a:r>
            <a:r>
              <a:rPr spc="35" dirty="0"/>
              <a:t>σ</a:t>
            </a:r>
            <a:r>
              <a:rPr spc="-15" dirty="0"/>
              <a:t>τ</a:t>
            </a:r>
            <a:r>
              <a:rPr spc="5" dirty="0"/>
              <a:t>ι</a:t>
            </a:r>
            <a:r>
              <a:rPr spc="-160" dirty="0"/>
              <a:t>κ</a:t>
            </a:r>
            <a:r>
              <a:rPr dirty="0"/>
              <a:t>ά</a:t>
            </a:r>
            <a:r>
              <a:rPr spc="-180" dirty="0"/>
              <a:t> </a:t>
            </a:r>
            <a:r>
              <a:rPr dirty="0">
                <a:latin typeface="Calibri"/>
                <a:cs typeface="Calibri"/>
              </a:rPr>
              <a:t>CD</a:t>
            </a:r>
            <a:r>
              <a:rPr spc="-10" dirty="0">
                <a:latin typeface="Calibri"/>
                <a:cs typeface="Calibri"/>
              </a:rPr>
              <a:t>M</a:t>
            </a:r>
            <a:r>
              <a:rPr dirty="0">
                <a:latin typeface="Calibri"/>
                <a:cs typeface="Calibri"/>
              </a:rPr>
              <a:t>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9000" y="2025650"/>
            <a:ext cx="8915400" cy="38523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marR="1334135" indent="-344170">
              <a:lnSpc>
                <a:spcPts val="3460"/>
              </a:lnSpc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Χρησιμοποιούνται ορθογωνικοί ή ήμι- ορθογωνικοί κώδικες</a:t>
            </a: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560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Δεν απαιτούνται διαστήματα φύλαξης</a:t>
            </a:r>
          </a:p>
          <a:p>
            <a:pPr marL="353695" indent="-340995">
              <a:lnSpc>
                <a:spcPts val="3654"/>
              </a:lnSpc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Μεταξύ γειτονικών κυψελών που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χρησιμοποιούν τον ίδιο δίαυλο δεν απαιτείται μεταπομπή συχνότητας</a:t>
            </a:r>
          </a:p>
          <a:p>
            <a:pPr marL="356870" marR="762000" indent="-344170">
              <a:lnSpc>
                <a:spcPts val="3460"/>
              </a:lnSpc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Παρουσιάζουν μεγαλύτερη χωρητικότητα χρηστών ανά κυψέλη</a:t>
            </a:r>
          </a:p>
          <a:p>
            <a:pPr marL="355600" indent="-3429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560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Καλύτερα επίπεδα ασφάλειας μετάδοσης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E3E95780-54E9-42E1-9F16-54A321C8A145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9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71600">
              <a:lnSpc>
                <a:spcPct val="100000"/>
              </a:lnSpc>
            </a:pPr>
            <a:r>
              <a:rPr spc="-10" dirty="0"/>
              <a:t>Χ</a:t>
            </a:r>
            <a:r>
              <a:rPr dirty="0"/>
              <a:t>αρ</a:t>
            </a:r>
            <a:r>
              <a:rPr spc="-5" dirty="0"/>
              <a:t>α</a:t>
            </a:r>
            <a:r>
              <a:rPr dirty="0"/>
              <a:t>κ</a:t>
            </a:r>
            <a:r>
              <a:rPr spc="-5" dirty="0"/>
              <a:t>τη</a:t>
            </a:r>
            <a:r>
              <a:rPr dirty="0"/>
              <a:t>ρ</a:t>
            </a:r>
            <a:r>
              <a:rPr spc="5" dirty="0"/>
              <a:t>ι</a:t>
            </a:r>
            <a:r>
              <a:rPr spc="35" dirty="0"/>
              <a:t>σ</a:t>
            </a:r>
            <a:r>
              <a:rPr spc="-15" dirty="0"/>
              <a:t>τ</a:t>
            </a:r>
            <a:r>
              <a:rPr spc="5" dirty="0"/>
              <a:t>ι</a:t>
            </a:r>
            <a:r>
              <a:rPr spc="-160" dirty="0"/>
              <a:t>κ</a:t>
            </a:r>
            <a:r>
              <a:rPr dirty="0"/>
              <a:t>ά</a:t>
            </a:r>
            <a:r>
              <a:rPr spc="-180" dirty="0"/>
              <a:t> </a:t>
            </a:r>
            <a:r>
              <a:rPr spc="-10" dirty="0">
                <a:latin typeface="Calibri"/>
                <a:cs typeface="Calibri"/>
              </a:rPr>
              <a:t>S</a:t>
            </a:r>
            <a:r>
              <a:rPr dirty="0">
                <a:latin typeface="Calibri"/>
                <a:cs typeface="Calibri"/>
              </a:rPr>
              <a:t>D</a:t>
            </a:r>
            <a:r>
              <a:rPr spc="-10" dirty="0">
                <a:latin typeface="Calibri"/>
                <a:cs typeface="Calibri"/>
              </a:rPr>
              <a:t>M</a:t>
            </a:r>
            <a:r>
              <a:rPr dirty="0">
                <a:latin typeface="Calibri"/>
                <a:cs typeface="Calibri"/>
              </a:rPr>
              <a:t>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10381" y="2036155"/>
            <a:ext cx="7762240" cy="3005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marR="5080" indent="-344170">
              <a:spcBef>
                <a:spcPts val="600"/>
              </a:spcBef>
              <a:buFont typeface="Arial"/>
              <a:buChar char="•"/>
              <a:tabLst>
                <a:tab pos="35560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Χρησιμοποιούνται έξυπνες, προσαρμοστικές κεραίες, συστοιχίες κεραιών κατάλληλα </a:t>
            </a:r>
            <a:r>
              <a:rPr sz="2600" u="sng" dirty="0">
                <a:latin typeface="Calibri" panose="020F0502020204030204" pitchFamily="34" charset="0"/>
                <a:cs typeface="Calibri" panose="020F0502020204030204" pitchFamily="34" charset="0"/>
              </a:rPr>
              <a:t>τροφοδοτούμενες</a:t>
            </a:r>
          </a:p>
          <a:p>
            <a:pPr marL="356870" marR="177800" indent="-344170" algn="just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Η Η/Μ ακτινοβολία κατευθύνεται προς την υπο-περιοχή του χρήστη μέσα στη περιοχή κάλυψης της κυψέλης</a:t>
            </a:r>
          </a:p>
          <a:p>
            <a:pPr marL="356870" marR="814069" indent="-344170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Είναι εύκολα προσαρμόσιμοι στις άλλες τεχνικές πολλαπλής πρόσβασης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2D81070B-7956-4BBA-BA77-F56C4F91BF6C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10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5300" y="415423"/>
            <a:ext cx="8718318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71600">
              <a:lnSpc>
                <a:spcPct val="100000"/>
              </a:lnSpc>
            </a:pPr>
            <a:r>
              <a:rPr lang="el-GR" spc="-10" dirty="0"/>
              <a:t>Τεχνικές Τυχαίας πρόσβασης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6100" y="2101850"/>
            <a:ext cx="9937518" cy="41549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marR="5080" indent="-344170">
              <a:spcBef>
                <a:spcPts val="600"/>
              </a:spcBef>
              <a:buFont typeface="Arial"/>
              <a:buChar char="•"/>
              <a:tabLst>
                <a:tab pos="355600" algn="l"/>
              </a:tabLst>
            </a:pP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Τα πρωτόκολλα τυχαίας πρόσβασης προτιμώνται ως προς τα πρωτόκολλα απόδοσης αποκλειστικών διαύλων που προκαλούν άσκοπη σπατάλη φάσματος.</a:t>
            </a:r>
          </a:p>
          <a:p>
            <a:pPr marL="356870" marR="5080" indent="-344170">
              <a:spcBef>
                <a:spcPts val="600"/>
              </a:spcBef>
              <a:buFont typeface="Arial"/>
              <a:buChar char="•"/>
              <a:tabLst>
                <a:tab pos="355600" algn="l"/>
              </a:tabLst>
            </a:pP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Κύριος εκπρόσωπος των τεχνικών τυχαίας πρόσβασης είναι η τεχνική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ALOHA. 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Τα δεδομένα αποστέλλονται όποτε αυτά είναι διαθέσιμα. Επειδή υπάρχει πιθανότητα να συγκρουστούν πάνω σε κάποια άλλα, γίνονται συνεχώς δοκιμές μέχρι να βρεθεί διαθέσιμος δίαυλος.</a:t>
            </a:r>
          </a:p>
          <a:p>
            <a:pPr marL="356870" marR="5080" indent="-344170">
              <a:spcBef>
                <a:spcPts val="600"/>
              </a:spcBef>
              <a:buFont typeface="Arial"/>
              <a:buChar char="•"/>
              <a:tabLst>
                <a:tab pos="355600" algn="l"/>
              </a:tabLst>
            </a:pP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Για να αποφεύγονται οι συγκρούσεις δημιουργούνται </a:t>
            </a:r>
            <a:r>
              <a:rPr lang="el-GR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χρονοθυρίδες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slotted ALOHA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), κενά δηλαδή στα οποία είναι πιθανόν να πέσει ένα πακέτο δεδομένων χωρίς να συγκρουστεί.</a:t>
            </a:r>
            <a:endParaRPr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2D81070B-7956-4BBA-BA77-F56C4F91BF6C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11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  <p:extLst>
      <p:ext uri="{BB962C8B-B14F-4D97-AF65-F5344CB8AC3E}">
        <p14:creationId xmlns:p14="http://schemas.microsoft.com/office/powerpoint/2010/main" val="611535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7964" y="415423"/>
            <a:ext cx="8335654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2485">
              <a:lnSpc>
                <a:spcPct val="100000"/>
              </a:lnSpc>
            </a:pPr>
            <a:r>
              <a:rPr lang="el-GR" dirty="0"/>
              <a:t>Η έννοια της κυψέλης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46100" y="2058085"/>
            <a:ext cx="9937518" cy="15542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spcBef>
                <a:spcPts val="600"/>
              </a:spcBef>
              <a:buFont typeface="Arial"/>
              <a:buChar char="•"/>
              <a:tabLst>
                <a:tab pos="358775" algn="l"/>
              </a:tabLst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Οι βασικές αρχές του συστήματος των κυψελών θεμελιώθηκαν το 1979</a:t>
            </a:r>
          </a:p>
          <a:p>
            <a:pPr marL="356870" indent="-344170">
              <a:spcBef>
                <a:spcPts val="600"/>
              </a:spcBef>
              <a:buFont typeface="Arial"/>
              <a:buChar char="•"/>
              <a:tabLst>
                <a:tab pos="358775" algn="l"/>
              </a:tabLst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Το σύστημα των κυψελών βασίζεται στην επαναχρησιμοποίηση των 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ραδιοδιαύλων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σε διαφορετικές περιοχής κάλυψης, στις οποίες αντιστοιχούν διαφορετικές κυψέλες.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7565239D-D939-4457-B2F7-D2FD20462C3A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12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373" y="3721358"/>
            <a:ext cx="4290168" cy="3464311"/>
          </a:xfrm>
          <a:prstGeom prst="rect">
            <a:avLst/>
          </a:prstGeom>
        </p:spPr>
      </p:pic>
      <p:sp>
        <p:nvSpPr>
          <p:cNvPr id="8" name="object 3"/>
          <p:cNvSpPr txBox="1"/>
          <p:nvPr/>
        </p:nvSpPr>
        <p:spPr>
          <a:xfrm>
            <a:off x="5239673" y="3577143"/>
            <a:ext cx="5243945" cy="2292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spcBef>
                <a:spcPts val="600"/>
              </a:spcBef>
              <a:buFont typeface="Arial"/>
              <a:buChar char="•"/>
              <a:tabLst>
                <a:tab pos="358775" algn="l"/>
              </a:tabLst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Οι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εξαγωνικές κυψέλες είναι το πιο απλό σύστημα ανάπτυξης ως προς την τοποθέτηση και ανάλυση κάλυψης.</a:t>
            </a:r>
          </a:p>
          <a:p>
            <a:pPr marL="356870" indent="-344170">
              <a:spcBef>
                <a:spcPts val="600"/>
              </a:spcBef>
              <a:buFont typeface="Arial"/>
              <a:buChar char="•"/>
              <a:tabLst>
                <a:tab pos="358775" algn="l"/>
              </a:tabLst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Πλέον δεν ακολουθείται ακριβώς για οπορτουνιστικούς λόγους ή εξαιτίας της εξέλιξης της τεχνολογίας.</a:t>
            </a:r>
          </a:p>
        </p:txBody>
      </p:sp>
      <p:sp>
        <p:nvSpPr>
          <p:cNvPr id="9" name="Έλλειψη 8"/>
          <p:cNvSpPr/>
          <p:nvPr/>
        </p:nvSpPr>
        <p:spPr>
          <a:xfrm>
            <a:off x="2579282" y="4845050"/>
            <a:ext cx="1188000" cy="1188000"/>
          </a:xfrm>
          <a:prstGeom prst="ellipse">
            <a:avLst/>
          </a:prstGeom>
          <a:ln w="317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just">
              <a:spcAft>
                <a:spcPts val="600"/>
              </a:spcAft>
            </a:pPr>
            <a:endParaRPr lang="el-G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4820572" y="6182235"/>
            <a:ext cx="1044000" cy="1044000"/>
          </a:xfrm>
          <a:prstGeom prst="rect">
            <a:avLst/>
          </a:prstGeom>
          <a:ln w="19050">
            <a:solidFill>
              <a:schemeClr val="tx2"/>
            </a:solidFill>
          </a:ln>
        </p:spPr>
        <p:txBody>
          <a:bodyPr wrap="square" rtlCol="0" anchor="ctr">
            <a:spAutoFit/>
          </a:bodyPr>
          <a:lstStyle/>
          <a:p>
            <a:pPr algn="just">
              <a:spcAft>
                <a:spcPts val="600"/>
              </a:spcAft>
            </a:pPr>
            <a:endParaRPr lang="el-G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Έλλειψη 10"/>
          <p:cNvSpPr/>
          <p:nvPr/>
        </p:nvSpPr>
        <p:spPr>
          <a:xfrm>
            <a:off x="4829072" y="6185729"/>
            <a:ext cx="1008000" cy="1008000"/>
          </a:xfrm>
          <a:prstGeom prst="ellipse">
            <a:avLst/>
          </a:prstGeom>
          <a:ln w="3175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just">
              <a:spcAft>
                <a:spcPts val="600"/>
              </a:spcAft>
            </a:pPr>
            <a:endParaRPr lang="el-G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7964" y="415423"/>
            <a:ext cx="8335654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2485">
              <a:lnSpc>
                <a:spcPct val="100000"/>
              </a:lnSpc>
            </a:pPr>
            <a:r>
              <a:rPr dirty="0"/>
              <a:t>Κ</a:t>
            </a:r>
            <a:r>
              <a:rPr spc="-5" dirty="0"/>
              <a:t>α</a:t>
            </a:r>
            <a:r>
              <a:rPr spc="-5" dirty="0" err="1"/>
              <a:t>τ</a:t>
            </a:r>
            <a:r>
              <a:rPr spc="-70" dirty="0" err="1"/>
              <a:t>η</a:t>
            </a:r>
            <a:r>
              <a:rPr dirty="0" err="1"/>
              <a:t>γ</a:t>
            </a:r>
            <a:r>
              <a:rPr spc="15" dirty="0" err="1"/>
              <a:t>ο</a:t>
            </a:r>
            <a:r>
              <a:rPr dirty="0" err="1"/>
              <a:t>ρ</a:t>
            </a:r>
            <a:r>
              <a:rPr spc="-10" dirty="0" err="1"/>
              <a:t>ι</a:t>
            </a:r>
            <a:r>
              <a:rPr spc="15" dirty="0" err="1"/>
              <a:t>ο</a:t>
            </a:r>
            <a:r>
              <a:rPr spc="-15" dirty="0"/>
              <a:t>π</a:t>
            </a:r>
            <a:r>
              <a:rPr spc="15" dirty="0"/>
              <a:t>ο</a:t>
            </a:r>
            <a:r>
              <a:rPr spc="5" dirty="0"/>
              <a:t>ί</a:t>
            </a:r>
            <a:r>
              <a:rPr spc="-15" dirty="0"/>
              <a:t>η</a:t>
            </a:r>
            <a:r>
              <a:rPr spc="-5" dirty="0"/>
              <a:t>σ</a:t>
            </a:r>
            <a:r>
              <a:rPr dirty="0"/>
              <a:t>η</a:t>
            </a:r>
            <a:r>
              <a:rPr spc="-254" dirty="0"/>
              <a:t> </a:t>
            </a:r>
            <a:r>
              <a:rPr spc="-100" dirty="0"/>
              <a:t>κ</a:t>
            </a:r>
            <a:r>
              <a:rPr spc="-15" dirty="0"/>
              <a:t>υ</a:t>
            </a:r>
            <a:r>
              <a:rPr spc="-10" dirty="0"/>
              <a:t>ψ</a:t>
            </a:r>
            <a:r>
              <a:rPr spc="-15" dirty="0"/>
              <a:t>ε</a:t>
            </a:r>
            <a:r>
              <a:rPr spc="-75" dirty="0"/>
              <a:t>λ</a:t>
            </a:r>
            <a:r>
              <a:rPr spc="-30" dirty="0"/>
              <a:t>ώ</a:t>
            </a:r>
            <a:r>
              <a:rPr dirty="0"/>
              <a:t>ν</a:t>
            </a:r>
            <a:r>
              <a:rPr lang="en-US" dirty="0"/>
              <a:t> -1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698500" y="1949450"/>
            <a:ext cx="9296400" cy="43858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spcBef>
                <a:spcPts val="600"/>
              </a:spcBef>
              <a:buFont typeface="Arial"/>
              <a:buChar char="•"/>
              <a:tabLst>
                <a:tab pos="358775" algn="l"/>
              </a:tabLst>
            </a:pPr>
            <a:r>
              <a:rPr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Megacells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: Κάλυψη μεγάλων γεωγραφικά περιοχών</a:t>
            </a:r>
          </a:p>
          <a:p>
            <a:pPr marL="358140" indent="-345440">
              <a:spcBef>
                <a:spcPts val="600"/>
              </a:spcBef>
              <a:buFont typeface="Arial"/>
              <a:buChar char="•"/>
              <a:tabLst>
                <a:tab pos="358775" algn="l"/>
              </a:tabLst>
            </a:pPr>
            <a:r>
              <a:rPr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Macrocells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: Ακτίνα μερικές δεκάδες km, τοποθέτηση</a:t>
            </a:r>
          </a:p>
          <a:p>
            <a:pPr marL="356870">
              <a:spcBef>
                <a:spcPts val="600"/>
              </a:spcBef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BTS σε ψηλά κτίρια ή πύργους</a:t>
            </a:r>
          </a:p>
          <a:p>
            <a:pPr marL="356870" marR="1158240" indent="-344170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600" b="1" dirty="0">
                <a:latin typeface="Calibri" panose="020F0502020204030204" pitchFamily="34" charset="0"/>
                <a:cs typeface="Calibri" panose="020F0502020204030204" pitchFamily="34" charset="0"/>
              </a:rPr>
              <a:t>Microcells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: Ακτίνα 1-2 Km, τοποθέτηση BTS σε ταράτσες κτιρίων</a:t>
            </a:r>
          </a:p>
          <a:p>
            <a:pPr marL="356870" marR="172085" indent="-344170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Picocells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: Ακτίνα 100-200 m, καλύπτουν περιοχές με μεγάλη τηλεπικοινωνιακή κίνηση, τοποθέτηση BTS σε χαμηλά ύψη (εσωτερικούς χώρους)</a:t>
            </a:r>
          </a:p>
          <a:p>
            <a:pPr marL="356870" marR="5080" indent="-344170" algn="just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Femtocells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: Σημερινή τεχνολογία και τάση, μειωμένες διαστάσεις, χαμηλή εκπεμπόμενη ισχύς, μικρό κόστος εξοπλισμού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7565239D-D939-4457-B2F7-D2FD20462C3A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13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  <p:extLst>
      <p:ext uri="{BB962C8B-B14F-4D97-AF65-F5344CB8AC3E}">
        <p14:creationId xmlns:p14="http://schemas.microsoft.com/office/powerpoint/2010/main" val="334817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7964" y="415423"/>
            <a:ext cx="8335654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32485">
              <a:lnSpc>
                <a:spcPct val="100000"/>
              </a:lnSpc>
            </a:pPr>
            <a:r>
              <a:rPr dirty="0"/>
              <a:t>Κ</a:t>
            </a:r>
            <a:r>
              <a:rPr spc="-5" dirty="0"/>
              <a:t>α</a:t>
            </a:r>
            <a:r>
              <a:rPr spc="-5" dirty="0" err="1"/>
              <a:t>τ</a:t>
            </a:r>
            <a:r>
              <a:rPr spc="-70" dirty="0" err="1"/>
              <a:t>η</a:t>
            </a:r>
            <a:r>
              <a:rPr dirty="0" err="1"/>
              <a:t>γ</a:t>
            </a:r>
            <a:r>
              <a:rPr spc="15" dirty="0" err="1"/>
              <a:t>ο</a:t>
            </a:r>
            <a:r>
              <a:rPr dirty="0" err="1"/>
              <a:t>ρ</a:t>
            </a:r>
            <a:r>
              <a:rPr spc="-10" dirty="0" err="1"/>
              <a:t>ι</a:t>
            </a:r>
            <a:r>
              <a:rPr spc="15" dirty="0" err="1"/>
              <a:t>ο</a:t>
            </a:r>
            <a:r>
              <a:rPr spc="-15" dirty="0"/>
              <a:t>π</a:t>
            </a:r>
            <a:r>
              <a:rPr spc="15" dirty="0"/>
              <a:t>ο</a:t>
            </a:r>
            <a:r>
              <a:rPr spc="5" dirty="0"/>
              <a:t>ί</a:t>
            </a:r>
            <a:r>
              <a:rPr spc="-15" dirty="0"/>
              <a:t>η</a:t>
            </a:r>
            <a:r>
              <a:rPr spc="-5" dirty="0"/>
              <a:t>σ</a:t>
            </a:r>
            <a:r>
              <a:rPr dirty="0"/>
              <a:t>η</a:t>
            </a:r>
            <a:r>
              <a:rPr spc="-254" dirty="0"/>
              <a:t> </a:t>
            </a:r>
            <a:r>
              <a:rPr spc="-100" dirty="0"/>
              <a:t>κ</a:t>
            </a:r>
            <a:r>
              <a:rPr spc="-15" dirty="0"/>
              <a:t>υ</a:t>
            </a:r>
            <a:r>
              <a:rPr spc="-10" dirty="0"/>
              <a:t>ψ</a:t>
            </a:r>
            <a:r>
              <a:rPr spc="-15" dirty="0"/>
              <a:t>ε</a:t>
            </a:r>
            <a:r>
              <a:rPr spc="-75" dirty="0"/>
              <a:t>λ</a:t>
            </a:r>
            <a:r>
              <a:rPr spc="-30" dirty="0"/>
              <a:t>ώ</a:t>
            </a:r>
            <a:r>
              <a:rPr dirty="0"/>
              <a:t>ν</a:t>
            </a:r>
            <a:r>
              <a:rPr lang="en-US" dirty="0"/>
              <a:t> - 2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7565239D-D939-4457-B2F7-D2FD20462C3A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14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pic>
        <p:nvPicPr>
          <p:cNvPr id="1026" name="Picture 2" descr="Conventional cell types [4] | Download Scientific Diag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100" y="1873249"/>
            <a:ext cx="6257925" cy="502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2501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85215">
              <a:lnSpc>
                <a:spcPct val="100000"/>
              </a:lnSpc>
            </a:pPr>
            <a:r>
              <a:rPr spc="-10" dirty="0"/>
              <a:t>Ι</a:t>
            </a:r>
            <a:r>
              <a:rPr spc="-20" dirty="0"/>
              <a:t>ε</a:t>
            </a:r>
            <a:r>
              <a:rPr spc="5" dirty="0"/>
              <a:t>ρ</a:t>
            </a:r>
            <a:r>
              <a:rPr spc="-5" dirty="0"/>
              <a:t>α</a:t>
            </a:r>
            <a:r>
              <a:rPr spc="-25" dirty="0"/>
              <a:t>ρ</a:t>
            </a:r>
            <a:r>
              <a:rPr spc="-5" dirty="0"/>
              <a:t>χ</a:t>
            </a:r>
            <a:r>
              <a:rPr spc="5" dirty="0"/>
              <a:t>ι</a:t>
            </a:r>
            <a:r>
              <a:rPr dirty="0"/>
              <a:t>κή</a:t>
            </a:r>
            <a:r>
              <a:rPr spc="-75" dirty="0"/>
              <a:t> </a:t>
            </a:r>
            <a:r>
              <a:rPr dirty="0"/>
              <a:t>δ</a:t>
            </a:r>
            <a:r>
              <a:rPr spc="5" dirty="0"/>
              <a:t>ο</a:t>
            </a:r>
            <a:r>
              <a:rPr dirty="0"/>
              <a:t>μή</a:t>
            </a:r>
            <a:r>
              <a:rPr spc="-110" dirty="0"/>
              <a:t> </a:t>
            </a:r>
            <a:r>
              <a:rPr spc="-100" dirty="0"/>
              <a:t>κ</a:t>
            </a:r>
            <a:r>
              <a:rPr spc="-15" dirty="0"/>
              <a:t>υ</a:t>
            </a:r>
            <a:r>
              <a:rPr spc="-10" dirty="0"/>
              <a:t>ψ</a:t>
            </a:r>
            <a:r>
              <a:rPr spc="-20" dirty="0"/>
              <a:t>ε</a:t>
            </a:r>
            <a:r>
              <a:rPr spc="-60" dirty="0"/>
              <a:t>λ</a:t>
            </a:r>
            <a:r>
              <a:rPr spc="-30" dirty="0"/>
              <a:t>ώ</a:t>
            </a:r>
            <a:r>
              <a:rPr dirty="0"/>
              <a:t>ν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9900" y="1983958"/>
            <a:ext cx="9677400" cy="39087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8100">
              <a:spcBef>
                <a:spcPts val="600"/>
              </a:spcBef>
              <a:tabLst>
                <a:tab pos="354330" algn="l"/>
              </a:tabLst>
            </a:pP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Η ιεράρχηση στηρίζεται στην 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κάλυψη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της γεωγραφικής περιοχής με διαφόρων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τύπων κυψέλες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 με δύο κριτήρια: </a:t>
            </a:r>
          </a:p>
          <a:p>
            <a:pPr marL="355600" marR="38100">
              <a:spcBef>
                <a:spcPts val="600"/>
              </a:spcBef>
              <a:tabLst>
                <a:tab pos="811213" algn="l"/>
              </a:tabLst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. Την ταχύτητα των χρηστών</a:t>
            </a:r>
          </a:p>
          <a:p>
            <a:pPr marL="363537" marR="38100">
              <a:spcBef>
                <a:spcPts val="600"/>
              </a:spcBef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. Την ποιότητα των προσφερόμενων υπηρεσιών</a:t>
            </a:r>
            <a:endParaRPr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6870" marR="5080" indent="-344170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Συστήμ</a:t>
            </a:r>
            <a:r>
              <a:rPr sz="2600" b="1" dirty="0">
                <a:latin typeface="Calibri" panose="020F0502020204030204" pitchFamily="34" charset="0"/>
                <a:cs typeface="Calibri" panose="020F0502020204030204" pitchFamily="34" charset="0"/>
              </a:rPr>
              <a:t>ατα υψηλής βαθμίδας ιεράρχησης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: microcells &amp; macrocells, χρήστες με μεγάλες ταχύτητες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 και χαμηλότερη ποιότητα.</a:t>
            </a:r>
            <a:endParaRPr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6870" marR="113664" indent="-344170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Συστήμ</a:t>
            </a:r>
            <a:r>
              <a:rPr sz="2600" b="1" dirty="0">
                <a:latin typeface="Calibri" panose="020F0502020204030204" pitchFamily="34" charset="0"/>
                <a:cs typeface="Calibri" panose="020F0502020204030204" pitchFamily="34" charset="0"/>
              </a:rPr>
              <a:t>ατα χαμηλής βαθμίδας ιεράρχησης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: microcells &amp; picocells, σχετικά μεγάλη χωρητικότητα, βελτίωση ποιότητας υπηρεσιών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 για χρήστες που κινούνται με μικρές ταχύτητες.</a:t>
            </a:r>
            <a:endParaRPr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202B0765-232A-4CB1-810A-DBD940A920E8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15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7964" y="415423"/>
            <a:ext cx="8335654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85215">
              <a:lnSpc>
                <a:spcPct val="100000"/>
              </a:lnSpc>
            </a:pPr>
            <a:r>
              <a:rPr lang="el-GR" spc="-10" dirty="0"/>
              <a:t>Τεχνικές </a:t>
            </a:r>
            <a:r>
              <a:rPr lang="el-GR" spc="-10" dirty="0" err="1"/>
              <a:t>μεταπομπής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393700" y="1797050"/>
            <a:ext cx="9982200" cy="27392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8100">
              <a:spcBef>
                <a:spcPts val="600"/>
              </a:spcBef>
              <a:tabLst>
                <a:tab pos="354330" algn="l"/>
              </a:tabLst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Υπάρχουν 2 είδη 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μεταπομπής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27050" marR="38100" indent="-514350">
              <a:spcBef>
                <a:spcPts val="600"/>
              </a:spcBef>
              <a:buAutoNum type="arabicPeriod"/>
              <a:tabLst>
                <a:tab pos="354330" algn="l"/>
              </a:tabLst>
            </a:pPr>
            <a:r>
              <a:rPr lang="el-G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Διακυψελική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μεταπομπή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Μεταπομπή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του χρήστη από τον ένα σταθμό βάσης στον άλλον (μία κυψέλη στην άλλη) κάνοντας χρήση του ίδιου ή και διαφορετικού διαύλου.</a:t>
            </a:r>
          </a:p>
          <a:p>
            <a:pPr marL="527050" marR="38100" indent="-514350">
              <a:spcBef>
                <a:spcPts val="600"/>
              </a:spcBef>
              <a:buAutoNum type="arabicPeriod"/>
              <a:tabLst>
                <a:tab pos="354330" algn="l"/>
              </a:tabLst>
            </a:pPr>
            <a:r>
              <a:rPr lang="el-G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Ενδοκυψελική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μεταπομπή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Μεταπομπή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του χρήστη σε διαφορετικό δίαυλο της ίδιας κυψέλης για λόγους διαχείρισης πόρων και βελτίωσης της προσφερόμενης υπηρεσίας.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202B0765-232A-4CB1-810A-DBD940A920E8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16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sp>
        <p:nvSpPr>
          <p:cNvPr id="8" name="object 3"/>
          <p:cNvSpPr txBox="1"/>
          <p:nvPr/>
        </p:nvSpPr>
        <p:spPr>
          <a:xfrm>
            <a:off x="393699" y="4692650"/>
            <a:ext cx="9906001" cy="147732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marR="38100" algn="just">
              <a:spcBef>
                <a:spcPts val="600"/>
              </a:spcBef>
              <a:tabLst>
                <a:tab pos="354330" algn="l"/>
              </a:tabLst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Το βασικό κριτήριο 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μεταπομπής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είναι η ισχύς του σήματος. Σε περιπτώσεις μεταβαλλόμενης ισχύος για λόγους μετακίνησης του χρήστη ή μεταβλητότητας των φυσικών εμποδίων τοποθετείται μια 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υστέρηση </a:t>
            </a:r>
            <a:r>
              <a:rPr lang="el-G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μεταπομπής</a:t>
            </a: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για να μην υπάρχουν συνεχείς 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μεταπομπές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(φαινόμενο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ping-pong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168224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35227" y="2966970"/>
            <a:ext cx="6806565" cy="584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spc="-10" dirty="0">
                <a:latin typeface="Calibri"/>
                <a:cs typeface="Calibri"/>
              </a:rPr>
              <a:t>Μ</a:t>
            </a:r>
            <a:r>
              <a:rPr sz="4400" spc="15" dirty="0">
                <a:latin typeface="Calibri"/>
                <a:cs typeface="Calibri"/>
              </a:rPr>
              <a:t>ο</a:t>
            </a:r>
            <a:r>
              <a:rPr sz="4400" spc="25" dirty="0">
                <a:latin typeface="Calibri"/>
                <a:cs typeface="Calibri"/>
              </a:rPr>
              <a:t>ν</a:t>
            </a:r>
            <a:r>
              <a:rPr sz="4400" dirty="0">
                <a:latin typeface="Calibri"/>
                <a:cs typeface="Calibri"/>
              </a:rPr>
              <a:t>τ</a:t>
            </a:r>
            <a:r>
              <a:rPr sz="4400" spc="-30" dirty="0">
                <a:latin typeface="Calibri"/>
                <a:cs typeface="Calibri"/>
              </a:rPr>
              <a:t>έ</a:t>
            </a:r>
            <a:r>
              <a:rPr sz="4400" spc="-35" dirty="0">
                <a:latin typeface="Calibri"/>
                <a:cs typeface="Calibri"/>
              </a:rPr>
              <a:t>λ</a:t>
            </a:r>
            <a:r>
              <a:rPr sz="4400" dirty="0">
                <a:latin typeface="Calibri"/>
                <a:cs typeface="Calibri"/>
              </a:rPr>
              <a:t>α</a:t>
            </a:r>
            <a:r>
              <a:rPr sz="4400" spc="-110" dirty="0">
                <a:latin typeface="Calibri"/>
                <a:cs typeface="Calibri"/>
              </a:rPr>
              <a:t> </a:t>
            </a:r>
            <a:r>
              <a:rPr sz="4400" spc="-5" dirty="0">
                <a:latin typeface="Calibri"/>
                <a:cs typeface="Calibri"/>
              </a:rPr>
              <a:t>α</a:t>
            </a:r>
            <a:r>
              <a:rPr sz="4400" spc="-60" dirty="0">
                <a:latin typeface="Calibri"/>
                <a:cs typeface="Calibri"/>
              </a:rPr>
              <a:t>π</a:t>
            </a:r>
            <a:r>
              <a:rPr sz="4400" spc="-55" dirty="0">
                <a:latin typeface="Calibri"/>
                <a:cs typeface="Calibri"/>
              </a:rPr>
              <a:t>ω</a:t>
            </a:r>
            <a:r>
              <a:rPr sz="4400" dirty="0">
                <a:latin typeface="Calibri"/>
                <a:cs typeface="Calibri"/>
              </a:rPr>
              <a:t>λ</a:t>
            </a:r>
            <a:r>
              <a:rPr sz="4400" spc="-20" dirty="0">
                <a:latin typeface="Calibri"/>
                <a:cs typeface="Calibri"/>
              </a:rPr>
              <a:t>ε</a:t>
            </a:r>
            <a:r>
              <a:rPr sz="4400" spc="5" dirty="0">
                <a:latin typeface="Calibri"/>
                <a:cs typeface="Calibri"/>
              </a:rPr>
              <a:t>ι</a:t>
            </a:r>
            <a:r>
              <a:rPr sz="4400" spc="-30" dirty="0">
                <a:latin typeface="Calibri"/>
                <a:cs typeface="Calibri"/>
              </a:rPr>
              <a:t>ώ</a:t>
            </a:r>
            <a:r>
              <a:rPr sz="4400" dirty="0">
                <a:latin typeface="Calibri"/>
                <a:cs typeface="Calibri"/>
              </a:rPr>
              <a:t>ν</a:t>
            </a:r>
            <a:r>
              <a:rPr sz="4400" spc="-35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δ</a:t>
            </a:r>
            <a:r>
              <a:rPr sz="4400" spc="5" dirty="0">
                <a:latin typeface="Calibri"/>
                <a:cs typeface="Calibri"/>
              </a:rPr>
              <a:t>ι</a:t>
            </a:r>
            <a:r>
              <a:rPr sz="4400" spc="-40" dirty="0">
                <a:latin typeface="Calibri"/>
                <a:cs typeface="Calibri"/>
              </a:rPr>
              <a:t>ά</a:t>
            </a:r>
            <a:r>
              <a:rPr sz="4400" spc="-10" dirty="0">
                <a:latin typeface="Calibri"/>
                <a:cs typeface="Calibri"/>
              </a:rPr>
              <a:t>δ</a:t>
            </a:r>
            <a:r>
              <a:rPr sz="4400" spc="15" dirty="0">
                <a:latin typeface="Calibri"/>
                <a:cs typeface="Calibri"/>
              </a:rPr>
              <a:t>ο</a:t>
            </a:r>
            <a:r>
              <a:rPr sz="4400" spc="-5" dirty="0">
                <a:latin typeface="Calibri"/>
                <a:cs typeface="Calibri"/>
              </a:rPr>
              <a:t>σ</a:t>
            </a:r>
            <a:r>
              <a:rPr sz="4400" spc="-15" dirty="0">
                <a:latin typeface="Calibri"/>
                <a:cs typeface="Calibri"/>
              </a:rPr>
              <a:t>η</a:t>
            </a:r>
            <a:r>
              <a:rPr sz="4400" dirty="0">
                <a:latin typeface="Calibri"/>
                <a:cs typeface="Calibri"/>
              </a:rPr>
              <a:t>ς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0997C497-93A8-444B-94DB-AF0D7D3C0CFC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17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6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  <p:extLst>
      <p:ext uri="{BB962C8B-B14F-4D97-AF65-F5344CB8AC3E}">
        <p14:creationId xmlns:p14="http://schemas.microsoft.com/office/powerpoint/2010/main" val="2640670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7720">
              <a:lnSpc>
                <a:spcPct val="100000"/>
              </a:lnSpc>
            </a:pPr>
            <a:r>
              <a:rPr spc="-30" dirty="0"/>
              <a:t>Ε</a:t>
            </a:r>
            <a:r>
              <a:rPr spc="-10" dirty="0"/>
              <a:t>ι</a:t>
            </a:r>
            <a:r>
              <a:rPr spc="-30" dirty="0"/>
              <a:t>σ</a:t>
            </a:r>
            <a:r>
              <a:rPr spc="-50" dirty="0"/>
              <a:t>α</a:t>
            </a:r>
            <a:r>
              <a:rPr spc="-20" dirty="0"/>
              <a:t>γ</a:t>
            </a:r>
            <a:r>
              <a:rPr spc="-70" dirty="0"/>
              <a:t>ω</a:t>
            </a:r>
            <a:r>
              <a:rPr spc="-10" dirty="0"/>
              <a:t>γ</a:t>
            </a:r>
            <a:r>
              <a:rPr spc="-25" dirty="0"/>
              <a:t>ή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7500" y="1873250"/>
            <a:ext cx="10166118" cy="35086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spcBef>
                <a:spcPts val="600"/>
              </a:spcBef>
              <a:buFont typeface="Arial"/>
              <a:buChar char="•"/>
              <a:tabLst>
                <a:tab pos="358775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Προβλήματα ραδιοδιαύλου :</a:t>
            </a:r>
          </a:p>
          <a:p>
            <a:pPr marL="756285" lvl="1" indent="-286385"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Παρουσία </a:t>
            </a:r>
            <a:r>
              <a:rPr sz="2600" b="1" dirty="0">
                <a:latin typeface="Calibri" panose="020F0502020204030204" pitchFamily="34" charset="0"/>
                <a:cs typeface="Calibri" panose="020F0502020204030204" pitchFamily="34" charset="0"/>
              </a:rPr>
              <a:t>θορύβου</a:t>
            </a:r>
          </a:p>
          <a:p>
            <a:pPr marL="756285" lvl="1" indent="-286385"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600" b="1" dirty="0">
                <a:latin typeface="Calibri" panose="020F0502020204030204" pitchFamily="34" charset="0"/>
                <a:cs typeface="Calibri" panose="020F0502020204030204" pitchFamily="34" charset="0"/>
              </a:rPr>
              <a:t>Παρεμβολές</a:t>
            </a:r>
          </a:p>
          <a:p>
            <a:pPr marL="756285" marR="915669" lvl="1" indent="-286385"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Παρεμπόδιση διάδοσης από φυσικά ή και τεχνητά </a:t>
            </a:r>
            <a:r>
              <a:rPr sz="2600" b="1" dirty="0">
                <a:latin typeface="Calibri" panose="020F0502020204030204" pitchFamily="34" charset="0"/>
                <a:cs typeface="Calibri" panose="020F0502020204030204" pitchFamily="34" charset="0"/>
              </a:rPr>
              <a:t>εμπόδια</a:t>
            </a:r>
          </a:p>
          <a:p>
            <a:pPr marL="756285" marR="5080" lvl="1" indent="-286385"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Φαινόμενα </a:t>
            </a:r>
            <a:r>
              <a:rPr sz="2600" b="1" dirty="0">
                <a:latin typeface="Calibri" panose="020F0502020204030204" pitchFamily="34" charset="0"/>
                <a:cs typeface="Calibri" panose="020F0502020204030204" pitchFamily="34" charset="0"/>
              </a:rPr>
              <a:t>πολυδιαδρομικής διάδοσης 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(Τα εκπεμπόμενα κύματα από την κεραία του πομπού ακολουθούν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διαφορετικά μονοπάτια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διαφορετικές χρονικές καθυστερήσεις, εξασθενήσεις- και αθροίζονται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διανυσματικά στη κεραία του δέκτη)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D28754A7-4436-4D1A-860F-BEABB9305AC4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18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393700" y="5454650"/>
            <a:ext cx="9906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392430" algn="ctr">
              <a:spcBef>
                <a:spcPts val="600"/>
              </a:spcBef>
              <a:tabLst>
                <a:tab pos="354330" algn="l"/>
              </a:tabLst>
            </a:pPr>
            <a:r>
              <a:rPr lang="el-GR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Όλα τα παραπάνω, επηρεάζονται αρνητικά από την απρόβλεπτη χρονικά μεταβαλλόμενη φύση του </a:t>
            </a:r>
            <a:r>
              <a:rPr lang="el-GR" sz="2800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ραδιοδιαύλου</a:t>
            </a:r>
            <a:endParaRPr lang="el-GR" sz="28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9850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8540">
              <a:lnSpc>
                <a:spcPct val="100000"/>
              </a:lnSpc>
            </a:pPr>
            <a:r>
              <a:rPr dirty="0"/>
              <a:t>Ζ</a:t>
            </a:r>
            <a:r>
              <a:rPr spc="-30" dirty="0"/>
              <a:t>ώ</a:t>
            </a:r>
            <a:r>
              <a:rPr dirty="0"/>
              <a:t>ν</a:t>
            </a:r>
            <a:r>
              <a:rPr spc="-20" dirty="0"/>
              <a:t>ε</a:t>
            </a:r>
            <a:r>
              <a:rPr dirty="0"/>
              <a:t>ς</a:t>
            </a:r>
            <a:r>
              <a:rPr spc="-55" dirty="0"/>
              <a:t> </a:t>
            </a:r>
            <a:r>
              <a:rPr spc="-5" dirty="0"/>
              <a:t>σ</a:t>
            </a:r>
            <a:r>
              <a:rPr dirty="0"/>
              <a:t>υ</a:t>
            </a:r>
            <a:r>
              <a:rPr spc="-5" dirty="0"/>
              <a:t>χ</a:t>
            </a:r>
            <a:r>
              <a:rPr spc="-10" dirty="0"/>
              <a:t>ν</a:t>
            </a:r>
            <a:r>
              <a:rPr spc="5" dirty="0"/>
              <a:t>ο</a:t>
            </a:r>
            <a:r>
              <a:rPr spc="-5" dirty="0"/>
              <a:t>τ</a:t>
            </a:r>
            <a:r>
              <a:rPr spc="-75" dirty="0"/>
              <a:t>ή</a:t>
            </a:r>
            <a:r>
              <a:rPr spc="-25" dirty="0"/>
              <a:t>τ</a:t>
            </a:r>
            <a:r>
              <a:rPr spc="-30" dirty="0"/>
              <a:t>ω</a:t>
            </a:r>
            <a:r>
              <a:rPr dirty="0"/>
              <a:t>ν</a:t>
            </a:r>
            <a:r>
              <a:rPr spc="-80" dirty="0"/>
              <a:t> </a:t>
            </a:r>
            <a:r>
              <a:rPr spc="-5" dirty="0">
                <a:latin typeface="Calibri"/>
                <a:cs typeface="Calibri"/>
              </a:rPr>
              <a:t>V</a:t>
            </a:r>
            <a:r>
              <a:rPr dirty="0">
                <a:latin typeface="Calibri"/>
                <a:cs typeface="Calibri"/>
              </a:rPr>
              <a:t>HF</a:t>
            </a:r>
            <a:r>
              <a:rPr spc="-140" dirty="0">
                <a:latin typeface="Times New Roman"/>
                <a:cs typeface="Times New Roman"/>
              </a:rPr>
              <a:t> </a:t>
            </a:r>
            <a:r>
              <a:rPr dirty="0">
                <a:latin typeface="Calibri"/>
                <a:cs typeface="Calibri"/>
              </a:rPr>
              <a:t>&amp;</a:t>
            </a:r>
            <a:r>
              <a:rPr spc="-145" dirty="0">
                <a:latin typeface="Times New Roman"/>
                <a:cs typeface="Times New Roman"/>
              </a:rPr>
              <a:t> </a:t>
            </a:r>
            <a:r>
              <a:rPr spc="-75" dirty="0">
                <a:latin typeface="Calibri"/>
                <a:cs typeface="Calibri"/>
              </a:rPr>
              <a:t>U</a:t>
            </a:r>
            <a:r>
              <a:rPr spc="-30" dirty="0">
                <a:latin typeface="Calibri"/>
                <a:cs typeface="Calibri"/>
              </a:rPr>
              <a:t>HF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9900" y="1797050"/>
            <a:ext cx="10013718" cy="4862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03835">
              <a:spcBef>
                <a:spcPts val="600"/>
              </a:spcBef>
              <a:tabLst>
                <a:tab pos="358775" algn="l"/>
              </a:tabLst>
            </a:pPr>
            <a:r>
              <a:rPr sz="2500" dirty="0">
                <a:latin typeface="Calibri" panose="020F0502020204030204" pitchFamily="34" charset="0"/>
                <a:cs typeface="Calibri" panose="020F0502020204030204" pitchFamily="34" charset="0"/>
              </a:rPr>
              <a:t>Η ζώνη VHF (30 MHz – 300 MHz) και η ζώνη UHF (300 MHz – 3 GHz) θεωρούνται ως βέλτιστες επιλογές για τα συστήματα κινητών επικοινωνιών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l-GR" sz="2500" dirty="0">
                <a:latin typeface="Calibri" panose="020F0502020204030204" pitchFamily="34" charset="0"/>
                <a:cs typeface="Calibri" panose="020F0502020204030204" pitchFamily="34" charset="0"/>
              </a:rPr>
              <a:t>Η 5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G </a:t>
            </a:r>
            <a:r>
              <a:rPr lang="el-GR" sz="2500" dirty="0">
                <a:latin typeface="Calibri" panose="020F0502020204030204" pitchFamily="34" charset="0"/>
                <a:cs typeface="Calibri" panose="020F0502020204030204" pitchFamily="34" charset="0"/>
              </a:rPr>
              <a:t>θα χρησιμοποιεί τη ζώνη 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SHF (3GHz-30GHz)</a:t>
            </a:r>
            <a:r>
              <a:rPr lang="el-GR" sz="2500" dirty="0">
                <a:latin typeface="Calibri" panose="020F0502020204030204" pitchFamily="34" charset="0"/>
                <a:cs typeface="Calibri" panose="020F0502020204030204" pitchFamily="34" charset="0"/>
              </a:rPr>
              <a:t> και μελλοντικά τη </a:t>
            </a:r>
            <a:r>
              <a:rPr lang="en-US" sz="2500" dirty="0">
                <a:latin typeface="Calibri" panose="020F0502020204030204" pitchFamily="34" charset="0"/>
                <a:cs typeface="Calibri" panose="020F0502020204030204" pitchFamily="34" charset="0"/>
              </a:rPr>
              <a:t>EHF (30GHz-300GHz)</a:t>
            </a:r>
            <a:r>
              <a:rPr sz="25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913130" lvl="1" indent="-4572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742950" algn="l"/>
              </a:tabLst>
            </a:pPr>
            <a:r>
              <a:rPr sz="2500" dirty="0">
                <a:latin typeface="Calibri" panose="020F0502020204030204" pitchFamily="34" charset="0"/>
                <a:cs typeface="Calibri" panose="020F0502020204030204" pitchFamily="34" charset="0"/>
              </a:rPr>
              <a:t>Δεν παρουσιάζουν ανακλάσεις από την ιονόσφαιρα</a:t>
            </a:r>
          </a:p>
          <a:p>
            <a:pPr marL="913130" lvl="1" indent="-4572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742950" algn="l"/>
              </a:tabLst>
            </a:pPr>
            <a:r>
              <a:rPr sz="2500" dirty="0">
                <a:latin typeface="Calibri" panose="020F0502020204030204" pitchFamily="34" charset="0"/>
                <a:cs typeface="Calibri" panose="020F0502020204030204" pitchFamily="34" charset="0"/>
              </a:rPr>
              <a:t>Οι κεραίες έχουν σχετικά μικρές φυσικές διαστάσεις</a:t>
            </a:r>
          </a:p>
          <a:p>
            <a:pPr marL="913130" marR="746760" lvl="1" indent="-4572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742950" algn="l"/>
              </a:tabLst>
            </a:pPr>
            <a:r>
              <a:rPr sz="2500" dirty="0">
                <a:latin typeface="Calibri" panose="020F0502020204030204" pitchFamily="34" charset="0"/>
                <a:cs typeface="Calibri" panose="020F0502020204030204" pitchFamily="34" charset="0"/>
              </a:rPr>
              <a:t>Το αντίστοιχο εύρος ζώνης είναι ικανό για μετάδοση σημάτων φωνής &amp; δεδομένων</a:t>
            </a:r>
          </a:p>
          <a:p>
            <a:pPr marL="913130" lvl="1" indent="-4572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808355" algn="l"/>
              </a:tabLst>
            </a:pPr>
            <a:r>
              <a:rPr sz="2500" dirty="0">
                <a:latin typeface="Calibri" panose="020F0502020204030204" pitchFamily="34" charset="0"/>
                <a:cs typeface="Calibri" panose="020F0502020204030204" pitchFamily="34" charset="0"/>
              </a:rPr>
              <a:t>Δεν απαιτείται οπτική επαφή πομπού-δέκτη</a:t>
            </a:r>
          </a:p>
          <a:p>
            <a:pPr marL="913130" lvl="1" indent="-4572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742950" algn="l"/>
              </a:tabLst>
            </a:pPr>
            <a:r>
              <a:rPr sz="2500" dirty="0">
                <a:latin typeface="Calibri" panose="020F0502020204030204" pitchFamily="34" charset="0"/>
                <a:cs typeface="Calibri" panose="020F0502020204030204" pitchFamily="34" charset="0"/>
              </a:rPr>
              <a:t>Σχετικά μικρό κόστος εξοπλισμού</a:t>
            </a:r>
          </a:p>
          <a:p>
            <a:pPr marL="913130" marR="5080" lvl="1" indent="-4572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742950" algn="l"/>
              </a:tabLst>
            </a:pPr>
            <a:r>
              <a:rPr sz="2500" dirty="0">
                <a:latin typeface="Calibri" panose="020F0502020204030204" pitchFamily="34" charset="0"/>
                <a:cs typeface="Calibri" panose="020F0502020204030204" pitchFamily="34" charset="0"/>
              </a:rPr>
              <a:t>Προσαρμοσμένες απώλειες διάδοσης στις διαστάσεις των κυψελών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A2035358-5251-46DB-B09D-470C52C2F352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19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  <p:extLst>
      <p:ext uri="{BB962C8B-B14F-4D97-AF65-F5344CB8AC3E}">
        <p14:creationId xmlns:p14="http://schemas.microsoft.com/office/powerpoint/2010/main" val="1535048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19605">
              <a:lnSpc>
                <a:spcPct val="100000"/>
              </a:lnSpc>
            </a:pPr>
            <a:r>
              <a:rPr spc="-10" dirty="0"/>
              <a:t>Μ</a:t>
            </a:r>
            <a:r>
              <a:rPr spc="-25" dirty="0"/>
              <a:t>η</a:t>
            </a:r>
            <a:r>
              <a:rPr spc="-125" dirty="0"/>
              <a:t>χ</a:t>
            </a:r>
            <a:r>
              <a:rPr spc="-5" dirty="0"/>
              <a:t>α</a:t>
            </a:r>
            <a:r>
              <a:rPr dirty="0"/>
              <a:t>νι</a:t>
            </a:r>
            <a:r>
              <a:rPr spc="-15" dirty="0"/>
              <a:t>σμ</a:t>
            </a:r>
            <a:r>
              <a:rPr spc="5" dirty="0"/>
              <a:t>ο</a:t>
            </a:r>
            <a:r>
              <a:rPr dirty="0"/>
              <a:t>ί</a:t>
            </a:r>
            <a:r>
              <a:rPr spc="-190" dirty="0"/>
              <a:t> </a:t>
            </a:r>
            <a:r>
              <a:rPr dirty="0"/>
              <a:t>δ</a:t>
            </a:r>
            <a:r>
              <a:rPr spc="5" dirty="0"/>
              <a:t>ι</a:t>
            </a:r>
            <a:r>
              <a:rPr spc="-40" dirty="0"/>
              <a:t>ά</a:t>
            </a:r>
            <a:r>
              <a:rPr dirty="0"/>
              <a:t>δ</a:t>
            </a:r>
            <a:r>
              <a:rPr spc="15" dirty="0"/>
              <a:t>ο</a:t>
            </a:r>
            <a:r>
              <a:rPr spc="-5" dirty="0"/>
              <a:t>σ</a:t>
            </a:r>
            <a:r>
              <a:rPr dirty="0"/>
              <a:t>ης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203200" y="1873250"/>
            <a:ext cx="10286999" cy="47397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407034" indent="0">
              <a:spcBef>
                <a:spcPts val="600"/>
              </a:spcBef>
              <a:buNone/>
              <a:tabLst>
                <a:tab pos="35433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Τα συλληφθέντα κύματα – συνιστώσες του σήματος στη κεραία του δέκτη μπορεί να προέρχονται από:</a:t>
            </a:r>
          </a:p>
          <a:p>
            <a:pPr marL="812800" lvl="1" indent="-3429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756920" algn="l"/>
              </a:tabLst>
            </a:pPr>
            <a:r>
              <a:rPr sz="2400" b="0" dirty="0">
                <a:latin typeface="Calibri" panose="020F0502020204030204" pitchFamily="34" charset="0"/>
                <a:cs typeface="Calibri" panose="020F0502020204030204" pitchFamily="34" charset="0"/>
              </a:rPr>
              <a:t>Απευθείας διάδοση</a:t>
            </a:r>
          </a:p>
          <a:p>
            <a:pPr marL="812800" marR="264160" lvl="1" indent="-3429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756920" algn="l"/>
              </a:tabLst>
            </a:pPr>
            <a:r>
              <a:rPr sz="2400" b="0" dirty="0">
                <a:latin typeface="Calibri" panose="020F0502020204030204" pitchFamily="34" charset="0"/>
                <a:cs typeface="Calibri" panose="020F0502020204030204" pitchFamily="34" charset="0"/>
              </a:rPr>
              <a:t>Ανάκλαση σε επιφάνειες μεγάλων διαστάσεων σε σχέση με το μήκος κύματος</a:t>
            </a:r>
          </a:p>
          <a:p>
            <a:pPr marL="812800" marR="192405" lvl="1" indent="-3429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756920" algn="l"/>
              </a:tabLst>
            </a:pPr>
            <a:r>
              <a:rPr sz="2400" b="0" dirty="0">
                <a:latin typeface="Calibri" panose="020F0502020204030204" pitchFamily="34" charset="0"/>
                <a:cs typeface="Calibri" panose="020F0502020204030204" pitchFamily="34" charset="0"/>
              </a:rPr>
              <a:t>Περίθλαση ή αλλιώς σκίαση : Βασίζεται στην αρχή του Huygens και ερμηνεύει τη διάδοση του σήματος σε περιοχές όπου δεν υπάρχει οπτική επαφή πομπού-δέκτη (πίσω από μεγάλα σε σχέση με το μήκος κύματος φυσικά ή τεχνητά εμπόδια)</a:t>
            </a:r>
          </a:p>
          <a:p>
            <a:pPr marL="812165" marR="5080" lvl="1" indent="-3429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756920" algn="l"/>
              </a:tabLst>
            </a:pPr>
            <a:r>
              <a:rPr sz="2400" b="0" dirty="0">
                <a:latin typeface="Calibri" panose="020F0502020204030204" pitchFamily="34" charset="0"/>
                <a:cs typeface="Calibri" panose="020F0502020204030204" pitchFamily="34" charset="0"/>
              </a:rPr>
              <a:t>Σκέδαση ή διάχυση : ανάκλαση σε μεγάλες τραχύς επιφάνειες ή επιφάνειες διαστάσεων της τάξης του μήκους κύματος ή και μικρότερες, με αποτέλεσμα το σήμα να ανακλάται και να διασκορπίζεται προς όλες τις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F6344126-AB58-4E4F-B3B6-92CBEB5C7CF5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20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9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  <p:extLst>
      <p:ext uri="{BB962C8B-B14F-4D97-AF65-F5344CB8AC3E}">
        <p14:creationId xmlns:p14="http://schemas.microsoft.com/office/powerpoint/2010/main" val="6633160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7964" y="415423"/>
            <a:ext cx="8335654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19605">
              <a:lnSpc>
                <a:spcPct val="100000"/>
              </a:lnSpc>
            </a:pPr>
            <a:r>
              <a:rPr lang="el-GR" spc="-10" dirty="0"/>
              <a:t>Περίθλαση-Συμβολή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F6344126-AB58-4E4F-B3B6-92CBEB5C7CF5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21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9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36900" y="5991803"/>
            <a:ext cx="2209800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Σκίαση</a:t>
            </a:r>
          </a:p>
        </p:txBody>
      </p:sp>
      <p:pic>
        <p:nvPicPr>
          <p:cNvPr id="13" name="Εικόνα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57" y="1978292"/>
            <a:ext cx="7353182" cy="393355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069045" y="2330450"/>
            <a:ext cx="2555240" cy="2585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Όσο πιο μυτερό είναι το εμπόδιο, τόσο πιο αποτελεσματική είναι η κάλυψη της περιοχής σκίασης</a:t>
            </a:r>
          </a:p>
        </p:txBody>
      </p:sp>
      <p:cxnSp>
        <p:nvCxnSpPr>
          <p:cNvPr id="10" name="Ευθύγραμμο βέλος σύνδεσης 9"/>
          <p:cNvCxnSpPr/>
          <p:nvPr/>
        </p:nvCxnSpPr>
        <p:spPr>
          <a:xfrm flipV="1">
            <a:off x="3822700" y="5149850"/>
            <a:ext cx="1524000" cy="841954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822700" y="2330450"/>
            <a:ext cx="1981200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περίθλαση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1100" y="2406650"/>
            <a:ext cx="1447800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l-GR" sz="2600" b="1" dirty="0">
                <a:latin typeface="Calibri" panose="020F0502020204030204" pitchFamily="34" charset="0"/>
                <a:cs typeface="Calibri" panose="020F0502020204030204" pitchFamily="34" charset="0"/>
              </a:rPr>
              <a:t>Συμβολή</a:t>
            </a:r>
          </a:p>
        </p:txBody>
      </p:sp>
      <p:cxnSp>
        <p:nvCxnSpPr>
          <p:cNvPr id="17" name="Ευθύγραμμο βέλος σύνδεσης 16"/>
          <p:cNvCxnSpPr/>
          <p:nvPr/>
        </p:nvCxnSpPr>
        <p:spPr>
          <a:xfrm>
            <a:off x="4660900" y="2806760"/>
            <a:ext cx="228600" cy="1138310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Ευθύγραμμο βέλος σύνδεσης 20"/>
          <p:cNvCxnSpPr/>
          <p:nvPr/>
        </p:nvCxnSpPr>
        <p:spPr>
          <a:xfrm flipH="1">
            <a:off x="6565900" y="2863970"/>
            <a:ext cx="419100" cy="759141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7257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7964" y="110179"/>
            <a:ext cx="8335654" cy="1220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8630">
              <a:lnSpc>
                <a:spcPct val="100000"/>
              </a:lnSpc>
            </a:pPr>
            <a:r>
              <a:rPr sz="3967" b="1" dirty="0">
                <a:solidFill>
                  <a:schemeClr val="bg2"/>
                </a:solidFill>
                <a:latin typeface="+mj-lt"/>
                <a:cs typeface="+mj-cs"/>
              </a:rPr>
              <a:t>Μηχανισμοί διάδοσης – στη πράξη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D0651E66-2B0D-47C2-BEB6-CDEE3D453A03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22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grpSp>
        <p:nvGrpSpPr>
          <p:cNvPr id="12" name="Ομάδα 11"/>
          <p:cNvGrpSpPr/>
          <p:nvPr/>
        </p:nvGrpSpPr>
        <p:grpSpPr>
          <a:xfrm>
            <a:off x="3136900" y="1832699"/>
            <a:ext cx="4194169" cy="4577730"/>
            <a:chOff x="3136900" y="1832699"/>
            <a:chExt cx="4194169" cy="4577730"/>
          </a:xfrm>
        </p:grpSpPr>
        <p:sp>
          <p:nvSpPr>
            <p:cNvPr id="3" name="object 3"/>
            <p:cNvSpPr/>
            <p:nvPr/>
          </p:nvSpPr>
          <p:spPr>
            <a:xfrm>
              <a:off x="3136900" y="1832699"/>
              <a:ext cx="4194169" cy="457773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Έκρηξη 2 9"/>
            <p:cNvSpPr/>
            <p:nvPr/>
          </p:nvSpPr>
          <p:spPr>
            <a:xfrm flipH="1">
              <a:off x="6556380" y="4722822"/>
              <a:ext cx="45719" cy="655628"/>
            </a:xfrm>
            <a:prstGeom prst="irregularSeal2">
              <a:avLst/>
            </a:prstGeom>
            <a:solidFill>
              <a:schemeClr val="accent2"/>
            </a:solidFill>
          </p:spPr>
          <p:txBody>
            <a:bodyPr wrap="square" rtlCol="0" anchor="ctr">
              <a:spAutoFit/>
            </a:bodyPr>
            <a:lstStyle/>
            <a:p>
              <a:pPr algn="just">
                <a:spcAft>
                  <a:spcPts val="600"/>
                </a:spcAft>
              </a:pPr>
              <a:endParaRPr lang="el-GR" sz="2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7620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7964" y="415422"/>
            <a:ext cx="8335654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8630">
              <a:lnSpc>
                <a:spcPct val="100000"/>
              </a:lnSpc>
            </a:pPr>
            <a:r>
              <a:rPr lang="el-GR" sz="3967" b="1" dirty="0">
                <a:solidFill>
                  <a:schemeClr val="bg2"/>
                </a:solidFill>
                <a:latin typeface="+mj-lt"/>
                <a:cs typeface="+mj-cs"/>
              </a:rPr>
              <a:t>Ραδιοκύματα</a:t>
            </a:r>
            <a:endParaRPr sz="3967" b="1" dirty="0">
              <a:solidFill>
                <a:schemeClr val="bg2"/>
              </a:solidFill>
              <a:latin typeface="+mj-lt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D0651E66-2B0D-47C2-BEB6-CDEE3D453A03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23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1873250"/>
            <a:ext cx="8534400" cy="477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6038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9935">
              <a:lnSpc>
                <a:spcPct val="100000"/>
              </a:lnSpc>
            </a:pPr>
            <a:r>
              <a:rPr spc="5" dirty="0"/>
              <a:t>Φ</a:t>
            </a:r>
            <a:r>
              <a:rPr spc="-5" dirty="0"/>
              <a:t>α</a:t>
            </a:r>
            <a:r>
              <a:rPr spc="-70" dirty="0"/>
              <a:t>ι</a:t>
            </a:r>
            <a:r>
              <a:rPr spc="-10" dirty="0"/>
              <a:t>ν</a:t>
            </a:r>
            <a:r>
              <a:rPr spc="5" dirty="0"/>
              <a:t>ό</a:t>
            </a:r>
            <a:r>
              <a:rPr dirty="0"/>
              <a:t>μ</a:t>
            </a:r>
            <a:r>
              <a:rPr spc="-20" dirty="0"/>
              <a:t>ε</a:t>
            </a:r>
            <a:r>
              <a:rPr dirty="0"/>
              <a:t>να</a:t>
            </a:r>
            <a:r>
              <a:rPr spc="-145" dirty="0"/>
              <a:t> </a:t>
            </a:r>
            <a:r>
              <a:rPr dirty="0"/>
              <a:t>δ</a:t>
            </a:r>
            <a:r>
              <a:rPr spc="5" dirty="0"/>
              <a:t>ι</a:t>
            </a:r>
            <a:r>
              <a:rPr spc="-40" dirty="0"/>
              <a:t>ά</a:t>
            </a:r>
            <a:r>
              <a:rPr dirty="0"/>
              <a:t>δ</a:t>
            </a:r>
            <a:r>
              <a:rPr spc="15" dirty="0"/>
              <a:t>ο</a:t>
            </a:r>
            <a:r>
              <a:rPr spc="-15" dirty="0"/>
              <a:t>σ</a:t>
            </a:r>
            <a:r>
              <a:rPr dirty="0"/>
              <a:t>ης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46100" y="2101850"/>
            <a:ext cx="9815945" cy="4078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marR="605155" indent="-344170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500" b="1" u="heavy" dirty="0" err="1">
                <a:latin typeface="Calibri" panose="020F0502020204030204" pitchFamily="34" charset="0"/>
                <a:cs typeface="Calibri" panose="020F0502020204030204" pitchFamily="34" charset="0"/>
              </a:rPr>
              <a:t>Εξ</a:t>
            </a:r>
            <a:r>
              <a:rPr sz="2500" b="1" u="heavy" dirty="0">
                <a:latin typeface="Calibri" panose="020F0502020204030204" pitchFamily="34" charset="0"/>
                <a:cs typeface="Calibri" panose="020F0502020204030204" pitchFamily="34" charset="0"/>
              </a:rPr>
              <a:t>ασθέν</a:t>
            </a:r>
            <a:r>
              <a:rPr lang="el-GR" sz="2500" b="1" u="heavy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sz="2500" b="1" u="heavy" dirty="0" err="1">
                <a:latin typeface="Calibri" panose="020F0502020204030204" pitchFamily="34" charset="0"/>
                <a:cs typeface="Calibri" panose="020F0502020204030204" pitchFamily="34" charset="0"/>
              </a:rPr>
              <a:t>ση</a:t>
            </a:r>
            <a:r>
              <a:rPr sz="2500" b="1" u="heavy" dirty="0">
                <a:latin typeface="Calibri" panose="020F0502020204030204" pitchFamily="34" charset="0"/>
                <a:cs typeface="Calibri" panose="020F0502020204030204" pitchFamily="34" charset="0"/>
              </a:rPr>
              <a:t> πλάτους (pathloss)</a:t>
            </a:r>
            <a:r>
              <a:rPr sz="2500" dirty="0">
                <a:latin typeface="Calibri" panose="020F0502020204030204" pitchFamily="34" charset="0"/>
                <a:cs typeface="Calibri" panose="020F0502020204030204" pitchFamily="34" charset="0"/>
              </a:rPr>
              <a:t>: Εκφράζει την εξάρτηση της μέσης ισχύος του λαμβανόμενου σήματος με την απόσταση πομπού-δέκτη</a:t>
            </a:r>
          </a:p>
          <a:p>
            <a:pPr marL="356870" marR="198755" indent="-344170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500" b="1" u="heavy" dirty="0" err="1">
                <a:latin typeface="Calibri" panose="020F0502020204030204" pitchFamily="34" charset="0"/>
                <a:cs typeface="Calibri" panose="020F0502020204030204" pitchFamily="34" charset="0"/>
              </a:rPr>
              <a:t>Σκί</a:t>
            </a:r>
            <a:r>
              <a:rPr sz="2500" b="1" u="heavy" dirty="0">
                <a:latin typeface="Calibri" panose="020F0502020204030204" pitchFamily="34" charset="0"/>
                <a:cs typeface="Calibri" panose="020F0502020204030204" pitchFamily="34" charset="0"/>
              </a:rPr>
              <a:t>αση (shadowing)</a:t>
            </a:r>
            <a:r>
              <a:rPr sz="2500" dirty="0">
                <a:latin typeface="Calibri" panose="020F0502020204030204" pitchFamily="34" charset="0"/>
                <a:cs typeface="Calibri" panose="020F0502020204030204" pitchFamily="34" charset="0"/>
              </a:rPr>
              <a:t>: Εκφράζει τη κατανομή της μέσης τιμής της ισχύος του λαμβανόμενου σήματος σε σχέση με το περιβάλλον διάδοσης</a:t>
            </a:r>
          </a:p>
          <a:p>
            <a:pPr marL="356870" marR="5080" indent="-344170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500" b="1" u="heavy" dirty="0" err="1">
                <a:latin typeface="Calibri" panose="020F0502020204030204" pitchFamily="34" charset="0"/>
                <a:cs typeface="Calibri" panose="020F0502020204030204" pitchFamily="34" charset="0"/>
              </a:rPr>
              <a:t>Πολυ</a:t>
            </a:r>
            <a:r>
              <a:rPr lang="el-GR" sz="2500" b="1" u="heavy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sz="2500" b="1" u="heavy" dirty="0">
                <a:latin typeface="Calibri" panose="020F0502020204030204" pitchFamily="34" charset="0"/>
                <a:cs typeface="Calibri" panose="020F0502020204030204" pitchFamily="34" charset="0"/>
              </a:rPr>
              <a:t>ια</a:t>
            </a:r>
            <a:r>
              <a:rPr sz="2500" b="1" u="heavy" dirty="0" err="1">
                <a:latin typeface="Calibri" panose="020F0502020204030204" pitchFamily="34" charset="0"/>
                <a:cs typeface="Calibri" panose="020F0502020204030204" pitchFamily="34" charset="0"/>
              </a:rPr>
              <a:t>δρομική</a:t>
            </a:r>
            <a:r>
              <a:rPr lang="el-GR" sz="2500" b="1" u="heavy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00" b="1" u="heavy" dirty="0" err="1">
                <a:latin typeface="Calibri" panose="020F0502020204030204" pitchFamily="34" charset="0"/>
                <a:cs typeface="Calibri" panose="020F0502020204030204" pitchFamily="34" charset="0"/>
              </a:rPr>
              <a:t>διάδοση</a:t>
            </a:r>
            <a:r>
              <a:rPr sz="2500" b="1" u="heavy" dirty="0">
                <a:latin typeface="Calibri" panose="020F0502020204030204" pitchFamily="34" charset="0"/>
                <a:cs typeface="Calibri" panose="020F0502020204030204" pitchFamily="34" charset="0"/>
              </a:rPr>
              <a:t> (multipath)</a:t>
            </a:r>
            <a:r>
              <a:rPr sz="2500" dirty="0">
                <a:latin typeface="Calibri" panose="020F0502020204030204" pitchFamily="34" charset="0"/>
                <a:cs typeface="Calibri" panose="020F0502020204030204" pitchFamily="34" charset="0"/>
              </a:rPr>
              <a:t>: Εκφράζει τη μικρής ή μεγάλης κλίμακας διαλείψεις της ισχύος του</a:t>
            </a:r>
            <a:r>
              <a:rPr lang="el-GR" sz="25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00" dirty="0">
                <a:latin typeface="Calibri" panose="020F0502020204030204" pitchFamily="34" charset="0"/>
                <a:cs typeface="Calibri" panose="020F0502020204030204" pitchFamily="34" charset="0"/>
              </a:rPr>
              <a:t>λαμβα</a:t>
            </a:r>
            <a:r>
              <a:rPr sz="2500" dirty="0" err="1">
                <a:latin typeface="Calibri" panose="020F0502020204030204" pitchFamily="34" charset="0"/>
                <a:cs typeface="Calibri" panose="020F0502020204030204" pitchFamily="34" charset="0"/>
              </a:rPr>
              <a:t>νόμενου</a:t>
            </a:r>
            <a:r>
              <a:rPr sz="2500" dirty="0">
                <a:latin typeface="Calibri" panose="020F0502020204030204" pitchFamily="34" charset="0"/>
                <a:cs typeface="Calibri" panose="020F0502020204030204" pitchFamily="34" charset="0"/>
              </a:rPr>
              <a:t> σήματος λόγω αθροιστικής ή αφαιρετικής συμβολής των συνιστωσών του. Η κλίμακα αντιστοιχεί σε μικρές ή μεγάλες μετατοπίσεις του δέκτη</a:t>
            </a:r>
          </a:p>
          <a:p>
            <a:pPr marL="356870" marR="135255" indent="-344170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500" b="1" u="heavy" dirty="0">
                <a:latin typeface="Calibri" panose="020F0502020204030204" pitchFamily="34" charset="0"/>
                <a:cs typeface="Calibri" panose="020F0502020204030204" pitchFamily="34" charset="0"/>
              </a:rPr>
              <a:t>Πα</a:t>
            </a:r>
            <a:r>
              <a:rPr sz="2500" b="1" u="heavy" dirty="0" err="1">
                <a:latin typeface="Calibri" panose="020F0502020204030204" pitchFamily="34" charset="0"/>
                <a:cs typeface="Calibri" panose="020F0502020204030204" pitchFamily="34" charset="0"/>
              </a:rPr>
              <a:t>ρεμ</a:t>
            </a:r>
            <a:r>
              <a:rPr sz="2500" b="1" u="heavy" dirty="0">
                <a:latin typeface="Calibri" panose="020F0502020204030204" pitchFamily="34" charset="0"/>
                <a:cs typeface="Calibri" panose="020F0502020204030204" pitchFamily="34" charset="0"/>
              </a:rPr>
              <a:t>βολές</a:t>
            </a:r>
            <a:r>
              <a:rPr lang="el-GR" sz="2500" b="1" u="heavy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00" b="1" u="heavy" dirty="0">
                <a:latin typeface="Calibri" panose="020F0502020204030204" pitchFamily="34" charset="0"/>
                <a:cs typeface="Calibri" panose="020F0502020204030204" pitchFamily="34" charset="0"/>
              </a:rPr>
              <a:t>(interference)</a:t>
            </a:r>
            <a:r>
              <a:rPr sz="2500" dirty="0">
                <a:latin typeface="Calibri" panose="020F0502020204030204" pitchFamily="34" charset="0"/>
                <a:cs typeface="Calibri" panose="020F0502020204030204" pitchFamily="34" charset="0"/>
              </a:rPr>
              <a:t>: Εκφράζει τις παρεμβολές στον ίδιο δίαυλο ή μεταξύ γειτονικών διαύλων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25C4CD59-65A5-436B-9E3D-0FA610539472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24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  <p:extLst>
      <p:ext uri="{BB962C8B-B14F-4D97-AF65-F5344CB8AC3E}">
        <p14:creationId xmlns:p14="http://schemas.microsoft.com/office/powerpoint/2010/main" val="17618682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15720">
              <a:lnSpc>
                <a:spcPct val="100000"/>
              </a:lnSpc>
            </a:pPr>
            <a:r>
              <a:rPr spc="15" dirty="0"/>
              <a:t>Ρ</a:t>
            </a:r>
            <a:r>
              <a:rPr spc="-40" dirty="0"/>
              <a:t>α</a:t>
            </a:r>
            <a:r>
              <a:rPr dirty="0"/>
              <a:t>δ</a:t>
            </a:r>
            <a:r>
              <a:rPr spc="5" dirty="0"/>
              <a:t>ιο</a:t>
            </a:r>
            <a:r>
              <a:rPr dirty="0"/>
              <a:t>δ</a:t>
            </a:r>
            <a:r>
              <a:rPr spc="5" dirty="0"/>
              <a:t>ί</a:t>
            </a:r>
            <a:r>
              <a:rPr spc="-5" dirty="0"/>
              <a:t>α</a:t>
            </a:r>
            <a:r>
              <a:rPr spc="-120" dirty="0"/>
              <a:t>υ</a:t>
            </a:r>
            <a:r>
              <a:rPr spc="-50" dirty="0"/>
              <a:t>λ</a:t>
            </a:r>
            <a:r>
              <a:rPr spc="15" dirty="0"/>
              <a:t>ο</a:t>
            </a:r>
            <a:r>
              <a:rPr dirty="0"/>
              <a:t>ς</a:t>
            </a:r>
            <a:r>
              <a:rPr spc="-170" dirty="0"/>
              <a:t> </a:t>
            </a:r>
            <a:r>
              <a:rPr spc="-20" dirty="0"/>
              <a:t>ε</a:t>
            </a:r>
            <a:r>
              <a:rPr spc="-15" dirty="0"/>
              <a:t>π</a:t>
            </a:r>
            <a:r>
              <a:rPr spc="-10" dirty="0"/>
              <a:t>ι</a:t>
            </a:r>
            <a:r>
              <a:rPr spc="-160" dirty="0"/>
              <a:t>κ</a:t>
            </a:r>
            <a:r>
              <a:rPr spc="15" dirty="0"/>
              <a:t>ο</a:t>
            </a:r>
            <a:r>
              <a:rPr spc="-70" dirty="0"/>
              <a:t>ι</a:t>
            </a:r>
            <a:r>
              <a:rPr spc="-35" dirty="0"/>
              <a:t>ν</a:t>
            </a:r>
            <a:r>
              <a:rPr spc="-40" dirty="0"/>
              <a:t>ω</a:t>
            </a:r>
            <a:r>
              <a:rPr spc="25" dirty="0"/>
              <a:t>ν</a:t>
            </a:r>
            <a:r>
              <a:rPr spc="5" dirty="0"/>
              <a:t>ί</a:t>
            </a:r>
            <a:r>
              <a:rPr spc="-5" dirty="0"/>
              <a:t>α</a:t>
            </a:r>
            <a:r>
              <a:rPr dirty="0"/>
              <a:t>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1300" y="1649905"/>
            <a:ext cx="10242318" cy="48936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marR="118745" indent="-344170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Κινητικότητα δέκτη και τοπικών σκεδαστών προκαλεί αλλαγές στη μετατόπιση του δέκτη και στις συνθήκες διάδοσης του σήματος, με αποτέλεσμα ο ραδιοδίαυλος να συμπεριφέρεται ως τυχαία χρονικά μεταβαλλόμενο γραμμικό φίλτρο</a:t>
            </a:r>
          </a:p>
          <a:p>
            <a:pPr marL="356870" indent="-344170">
              <a:spcBef>
                <a:spcPts val="600"/>
              </a:spcBef>
              <a:buFont typeface="Arial"/>
              <a:buChar char="•"/>
              <a:tabLst>
                <a:tab pos="357505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Κύριοι παράγοντες διαμόρφωσης του ραδιοδιαύλου :</a:t>
            </a:r>
          </a:p>
          <a:p>
            <a:pPr marL="756285" lvl="1" indent="-286385"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Συχνότητα (εύρος, θέση στο φάσμα)</a:t>
            </a:r>
          </a:p>
          <a:p>
            <a:pPr marL="756285" lvl="1" indent="-286385"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Χρόνος (χρονικά μεταβαλλόμενη φύση)</a:t>
            </a:r>
          </a:p>
          <a:p>
            <a:pPr marL="756285" lvl="1" indent="-286385"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Χώρος (θέσεις κεραιών, προσανατολισμός, πόλωση κτλ)</a:t>
            </a:r>
          </a:p>
          <a:p>
            <a:pPr marL="356870" marR="730250" indent="-344170" algn="just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Βα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σικό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μέγεθος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: Απώλεια διάδοσης (Path Loss – PL): Λόγος λαμβανόμενης ισχύος προς εκπεμπόμενη ισχύ (εργασίες του Hertz)</a:t>
            </a:r>
          </a:p>
          <a:p>
            <a:pPr marL="756285" marR="5080" lvl="1" indent="-286385">
              <a:spcBef>
                <a:spcPts val="600"/>
              </a:spcBef>
              <a:buFont typeface="Arial"/>
              <a:buChar char="–"/>
              <a:tabLst>
                <a:tab pos="747395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Προσδιορισμός της μέσης απώλειας διάδοσης βασίζεται σε εμπειρικά, στατιστικά και αναλυτικά μοντέλα αλλά και υβριδικά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875BFB00-1A88-4A84-8E7A-89EB5DE28B9B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25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  <p:extLst>
      <p:ext uri="{BB962C8B-B14F-4D97-AF65-F5344CB8AC3E}">
        <p14:creationId xmlns:p14="http://schemas.microsoft.com/office/powerpoint/2010/main" val="1376587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58060">
              <a:lnSpc>
                <a:spcPct val="100000"/>
              </a:lnSpc>
            </a:pPr>
            <a:r>
              <a:rPr spc="-10" dirty="0"/>
              <a:t>Μ</a:t>
            </a:r>
            <a:r>
              <a:rPr spc="15" dirty="0"/>
              <a:t>ο</a:t>
            </a:r>
            <a:r>
              <a:rPr spc="25" dirty="0"/>
              <a:t>ν</a:t>
            </a:r>
            <a:r>
              <a:rPr spc="-5" dirty="0"/>
              <a:t>τ</a:t>
            </a:r>
            <a:r>
              <a:rPr spc="-30" dirty="0"/>
              <a:t>έ</a:t>
            </a:r>
            <a:r>
              <a:rPr spc="-35" dirty="0"/>
              <a:t>λ</a:t>
            </a:r>
            <a:r>
              <a:rPr dirty="0"/>
              <a:t>α</a:t>
            </a:r>
            <a:r>
              <a:rPr spc="-110" dirty="0"/>
              <a:t> </a:t>
            </a:r>
            <a:r>
              <a:rPr spc="-15" dirty="0"/>
              <a:t>Δ</a:t>
            </a:r>
            <a:r>
              <a:rPr spc="5" dirty="0"/>
              <a:t>ι</a:t>
            </a:r>
            <a:r>
              <a:rPr spc="-50" dirty="0"/>
              <a:t>ά</a:t>
            </a:r>
            <a:r>
              <a:rPr dirty="0"/>
              <a:t>δ</a:t>
            </a:r>
            <a:r>
              <a:rPr spc="15" dirty="0"/>
              <a:t>ο</a:t>
            </a:r>
            <a:r>
              <a:rPr spc="-5" dirty="0"/>
              <a:t>ση</a:t>
            </a:r>
            <a:r>
              <a:rPr dirty="0"/>
              <a:t>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2300" y="2395820"/>
            <a:ext cx="9861318" cy="3185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marR="5080" indent="-34417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Αν</a:t>
            </a:r>
            <a:r>
              <a:rPr sz="2400" b="1" dirty="0">
                <a:latin typeface="Calibri" panose="020F0502020204030204" pitchFamily="34" charset="0"/>
                <a:cs typeface="Calibri" panose="020F0502020204030204" pitchFamily="34" charset="0"/>
              </a:rPr>
              <a:t>αλυτικά μοντέλα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: Χρησιμοποιούν γεωμετρικά χαρακτηριστικά του περιβάλλοντος διάδοσης – ντετερμινιστική εκτίμηση</a:t>
            </a:r>
          </a:p>
          <a:p>
            <a:pPr marL="356870" marR="169545" indent="-34417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Εμ</a:t>
            </a:r>
            <a:r>
              <a:rPr sz="2400" b="1" dirty="0">
                <a:latin typeface="Calibri" panose="020F0502020204030204" pitchFamily="34" charset="0"/>
                <a:cs typeface="Calibri" panose="020F0502020204030204" pitchFamily="34" charset="0"/>
              </a:rPr>
              <a:t>πειρικά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: Προέρχονται από προσαρμογές σε πειραματικά αποτελέσματα, δίνουν στατιστικές κατανομές των διαλείψεων και την εξασθένιση του σήματος με την απόσταση πομπού-δέκτη</a:t>
            </a:r>
          </a:p>
          <a:p>
            <a:pPr marL="356870" marR="1763395" indent="-34417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Στ</a:t>
            </a:r>
            <a:r>
              <a:rPr sz="2400" b="1" dirty="0">
                <a:latin typeface="Calibri" panose="020F0502020204030204" pitchFamily="34" charset="0"/>
                <a:cs typeface="Calibri" panose="020F0502020204030204" pitchFamily="34" charset="0"/>
              </a:rPr>
              <a:t>ατιστικά μοντέλα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: Βασίζονται σε συγκεκριμένες παραδοχές (πιο απλά)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6870" marR="1763395" indent="-34417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Υβριδικά μοντέλα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: Συνδυασμός των παραπάνω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E05190E2-3C43-4381-BC87-8D3D35460DB1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26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  <p:extLst>
      <p:ext uri="{BB962C8B-B14F-4D97-AF65-F5344CB8AC3E}">
        <p14:creationId xmlns:p14="http://schemas.microsoft.com/office/powerpoint/2010/main" val="14225694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1054100" y="415423"/>
            <a:ext cx="11537718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58060">
              <a:lnSpc>
                <a:spcPct val="100000"/>
              </a:lnSpc>
            </a:pPr>
            <a:r>
              <a:rPr spc="-10" dirty="0" err="1"/>
              <a:t>Μ</a:t>
            </a:r>
            <a:r>
              <a:rPr spc="15" dirty="0" err="1"/>
              <a:t>ο</a:t>
            </a:r>
            <a:r>
              <a:rPr spc="25" dirty="0" err="1"/>
              <a:t>ν</a:t>
            </a:r>
            <a:r>
              <a:rPr spc="-5" dirty="0" err="1"/>
              <a:t>τ</a:t>
            </a:r>
            <a:r>
              <a:rPr spc="-30" dirty="0" err="1"/>
              <a:t>έ</a:t>
            </a:r>
            <a:r>
              <a:rPr spc="-35" dirty="0" err="1"/>
              <a:t>λ</a:t>
            </a:r>
            <a:r>
              <a:rPr dirty="0"/>
              <a:t>α</a:t>
            </a:r>
            <a:r>
              <a:rPr spc="-110" dirty="0"/>
              <a:t> </a:t>
            </a:r>
            <a:r>
              <a:rPr spc="-15" dirty="0"/>
              <a:t>Δ</a:t>
            </a:r>
            <a:r>
              <a:rPr spc="5" dirty="0"/>
              <a:t>ι</a:t>
            </a:r>
            <a:r>
              <a:rPr spc="-50" dirty="0"/>
              <a:t>ά</a:t>
            </a:r>
            <a:r>
              <a:rPr dirty="0"/>
              <a:t>δ</a:t>
            </a:r>
            <a:r>
              <a:rPr spc="15" dirty="0"/>
              <a:t>ο</a:t>
            </a:r>
            <a:r>
              <a:rPr spc="-5" dirty="0"/>
              <a:t>ση</a:t>
            </a:r>
            <a:r>
              <a:rPr dirty="0"/>
              <a:t>ς</a:t>
            </a:r>
            <a:r>
              <a:rPr lang="el-GR" dirty="0"/>
              <a:t> – Βασικές έννοιες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E05190E2-3C43-4381-BC87-8D3D35460DB1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27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5955" y="1873250"/>
            <a:ext cx="5421745" cy="2523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9750" marR="113030" indent="-527050">
              <a:spcAft>
                <a:spcPts val="600"/>
              </a:spcAft>
            </a:pP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400" b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24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Ισχύς του πομπού</a:t>
            </a:r>
          </a:p>
          <a:p>
            <a:pPr marL="541338" marR="113030" indent="-541338">
              <a:spcAft>
                <a:spcPts val="600"/>
              </a:spcAft>
            </a:pP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400" b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24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Ισχύς του δέκτη</a:t>
            </a:r>
          </a:p>
          <a:p>
            <a:pPr marL="539750" marR="113030" indent="-539750">
              <a:spcAft>
                <a:spcPts val="600"/>
              </a:spcAft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PL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: Path Loss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ή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Power Loss,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η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απώλεια στην ισχύ του σήματος του πομπού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39750" marR="113030" indent="-539750">
              <a:spcAft>
                <a:spcPts val="600"/>
              </a:spcAft>
            </a:pP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400" b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Ισχύς του θορύβου</a:t>
            </a:r>
          </a:p>
          <a:p>
            <a:pPr marL="539750" marR="113030" indent="-539750">
              <a:spcAft>
                <a:spcPts val="600"/>
              </a:spcAft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4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Πυκνότητα ισχύος (Ισχύς/επιφάνεια)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383" y="1754938"/>
            <a:ext cx="4730933" cy="270921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5955" y="4541281"/>
            <a:ext cx="5040745" cy="21544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sz="24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sz="2400" b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24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Απολαβές δέκτη και πομπού</a:t>
            </a:r>
          </a:p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l-GR" sz="2400" b="1" dirty="0">
                <a:latin typeface="Calibri" panose="020F0502020204030204" pitchFamily="34" charset="0"/>
                <a:cs typeface="Calibri" panose="020F0502020204030204" pitchFamily="34" charset="0"/>
              </a:rPr>
              <a:t>λ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: Μήκος κύματος</a:t>
            </a:r>
          </a:p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f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Συχνότητα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η ταχύτητα του φωτός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endParaRPr lang="el-G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03900" y="4541281"/>
            <a:ext cx="4813300" cy="16312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400" b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400" b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2400" b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Ύψη δέκτη και πομπού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η Χωρητικότητα</a:t>
            </a:r>
          </a:p>
          <a:p>
            <a:pPr marL="2244725" marR="113030" indent="-2244725">
              <a:spcAft>
                <a:spcPts val="600"/>
              </a:spcAft>
              <a:tabLst>
                <a:tab pos="354330" algn="l"/>
              </a:tabLst>
            </a:pPr>
            <a:r>
              <a:rPr lang="en-US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400" b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eff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lang="el-GR" sz="2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*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π) : Ενεργός επιφάνεια της κεραίας</a:t>
            </a:r>
            <a:endParaRPr lang="el-G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219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1054100" y="415423"/>
            <a:ext cx="11537718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58060">
              <a:lnSpc>
                <a:spcPct val="100000"/>
              </a:lnSpc>
            </a:pPr>
            <a:r>
              <a:rPr spc="-10" dirty="0" err="1"/>
              <a:t>Μ</a:t>
            </a:r>
            <a:r>
              <a:rPr spc="15" dirty="0" err="1"/>
              <a:t>ο</a:t>
            </a:r>
            <a:r>
              <a:rPr spc="25" dirty="0" err="1"/>
              <a:t>ν</a:t>
            </a:r>
            <a:r>
              <a:rPr spc="-5" dirty="0" err="1"/>
              <a:t>τ</a:t>
            </a:r>
            <a:r>
              <a:rPr spc="-30" dirty="0" err="1"/>
              <a:t>έ</a:t>
            </a:r>
            <a:r>
              <a:rPr spc="-35" dirty="0" err="1"/>
              <a:t>λ</a:t>
            </a:r>
            <a:r>
              <a:rPr dirty="0"/>
              <a:t>α</a:t>
            </a:r>
            <a:r>
              <a:rPr spc="-110" dirty="0"/>
              <a:t> </a:t>
            </a:r>
            <a:r>
              <a:rPr spc="-15" dirty="0"/>
              <a:t>Δ</a:t>
            </a:r>
            <a:r>
              <a:rPr spc="5" dirty="0"/>
              <a:t>ι</a:t>
            </a:r>
            <a:r>
              <a:rPr spc="-50" dirty="0"/>
              <a:t>ά</a:t>
            </a:r>
            <a:r>
              <a:rPr dirty="0"/>
              <a:t>δ</a:t>
            </a:r>
            <a:r>
              <a:rPr spc="15" dirty="0"/>
              <a:t>ο</a:t>
            </a:r>
            <a:r>
              <a:rPr spc="-5" dirty="0"/>
              <a:t>ση</a:t>
            </a:r>
            <a:r>
              <a:rPr dirty="0"/>
              <a:t>ς</a:t>
            </a:r>
            <a:r>
              <a:rPr lang="el-GR" dirty="0"/>
              <a:t> – Μονάδες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E05190E2-3C43-4381-BC87-8D3D35460DB1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28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6100" y="2178050"/>
            <a:ext cx="9753600" cy="4462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113030" indent="-457200"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354330" algn="l"/>
              </a:tabLst>
            </a:pP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Ισχύς: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Watt</a:t>
            </a:r>
          </a:p>
          <a:p>
            <a:pPr marL="469900" marR="113030" indent="-4572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54330" algn="l"/>
              </a:tabLst>
            </a:pP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Έστω η ισχύς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P 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μπορώ να τη μετατρέψω σε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dB 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ως εξής:</a:t>
            </a: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	  P(dB)=10*log</a:t>
            </a:r>
            <a:r>
              <a:rPr lang="en-US" sz="2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(P(W))</a:t>
            </a:r>
          </a:p>
          <a:p>
            <a:pPr marL="469900" marR="113030" indent="-4572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54330" algn="l"/>
              </a:tabLst>
            </a:pP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Όταν βάζω το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m 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δίπλα στα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dB,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dBm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σημαίνει ότι υπολογίζω την ισχύ (ή οποιοδήποτε άλλο μέγεθος) σε 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mW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	  P(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dBm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)=10*log</a:t>
            </a:r>
            <a:r>
              <a:rPr lang="en-US" sz="2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(P(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mW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))</a:t>
            </a:r>
          </a:p>
          <a:p>
            <a:pPr marL="469900" marR="113030" indent="-4572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54330" algn="l"/>
              </a:tabLst>
            </a:pP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Στο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SI 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χρησιμοποιώ για τις αποστάσεις τα μέτρα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(m) 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και για τη συχνότητα το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Hz=1/s. </a:t>
            </a:r>
            <a:endParaRPr lang="el-G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9900" marR="113030" indent="-4572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54330" algn="l"/>
              </a:tabLst>
            </a:pPr>
            <a:r>
              <a:rPr lang="el-GR" sz="26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Προσοχή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, κάποιες φορές οι σχέσεις απαιτούν τη χρήση προθεμάτων όπως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n, 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μ,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m, k, M, G</a:t>
            </a:r>
            <a:endParaRPr lang="el-G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22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1054100" y="415423"/>
            <a:ext cx="11537718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58060">
              <a:lnSpc>
                <a:spcPct val="100000"/>
              </a:lnSpc>
            </a:pPr>
            <a:r>
              <a:rPr spc="-10" dirty="0" err="1"/>
              <a:t>Μ</a:t>
            </a:r>
            <a:r>
              <a:rPr spc="15" dirty="0" err="1"/>
              <a:t>ο</a:t>
            </a:r>
            <a:r>
              <a:rPr spc="25" dirty="0" err="1"/>
              <a:t>ν</a:t>
            </a:r>
            <a:r>
              <a:rPr spc="-5" dirty="0" err="1"/>
              <a:t>τ</a:t>
            </a:r>
            <a:r>
              <a:rPr spc="-30" dirty="0" err="1"/>
              <a:t>έ</a:t>
            </a:r>
            <a:r>
              <a:rPr spc="-35" dirty="0" err="1"/>
              <a:t>λ</a:t>
            </a:r>
            <a:r>
              <a:rPr dirty="0"/>
              <a:t>α</a:t>
            </a:r>
            <a:r>
              <a:rPr spc="-110" dirty="0"/>
              <a:t> </a:t>
            </a:r>
            <a:r>
              <a:rPr spc="-15" dirty="0" smtClean="0"/>
              <a:t>Δ</a:t>
            </a:r>
            <a:r>
              <a:rPr spc="5" dirty="0" smtClean="0"/>
              <a:t>ι</a:t>
            </a:r>
            <a:r>
              <a:rPr spc="-50" dirty="0" smtClean="0"/>
              <a:t>ά</a:t>
            </a:r>
            <a:r>
              <a:rPr dirty="0" smtClean="0"/>
              <a:t>δ</a:t>
            </a:r>
            <a:r>
              <a:rPr spc="15" dirty="0" smtClean="0"/>
              <a:t>ο</a:t>
            </a:r>
            <a:r>
              <a:rPr spc="-5" dirty="0" smtClean="0"/>
              <a:t>ση</a:t>
            </a:r>
            <a:r>
              <a:rPr dirty="0" smtClean="0"/>
              <a:t>ς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E05190E2-3C43-4381-BC87-8D3D35460DB1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29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grpSp>
        <p:nvGrpSpPr>
          <p:cNvPr id="11" name="Ομάδα 10"/>
          <p:cNvGrpSpPr/>
          <p:nvPr/>
        </p:nvGrpSpPr>
        <p:grpSpPr>
          <a:xfrm>
            <a:off x="7175500" y="1754939"/>
            <a:ext cx="3392816" cy="2175712"/>
            <a:chOff x="5837383" y="1754938"/>
            <a:chExt cx="4730933" cy="2709217"/>
          </a:xfrm>
        </p:grpSpPr>
        <p:pic>
          <p:nvPicPr>
            <p:cNvPr id="5" name="Εικόνα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7383" y="1754938"/>
              <a:ext cx="4730933" cy="2709217"/>
            </a:xfrm>
            <a:prstGeom prst="rect">
              <a:avLst/>
            </a:prstGeom>
          </p:spPr>
        </p:pic>
        <p:sp>
          <p:nvSpPr>
            <p:cNvPr id="3" name="Ορθογώνιο 2"/>
            <p:cNvSpPr/>
            <p:nvPr/>
          </p:nvSpPr>
          <p:spPr>
            <a:xfrm>
              <a:off x="9690100" y="2283158"/>
              <a:ext cx="760114" cy="57487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R="113030"/>
              <a:r>
                <a:rPr lang="en-US" sz="2400" b="1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lang="en-US" sz="2400" b="1" baseline="-25000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r</a:t>
              </a:r>
              <a:endParaRPr lang="el-GR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Ορθογώνιο 9"/>
            <p:cNvSpPr/>
            <p:nvPr/>
          </p:nvSpPr>
          <p:spPr>
            <a:xfrm>
              <a:off x="7147333" y="1881821"/>
              <a:ext cx="696784" cy="57487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sz="2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lang="en-US" sz="2400" b="1" baseline="-250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t</a:t>
              </a:r>
              <a:r>
                <a:rPr lang="en-US" sz="2400" b="1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l-GR" sz="2400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85618" y="1958665"/>
            <a:ext cx="6408882" cy="1184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113030" indent="-4572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54330" algn="l"/>
              </a:tabLst>
            </a:pPr>
            <a:r>
              <a:rPr lang="el-G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Γιατί το χρειαζόμαστε;</a:t>
            </a:r>
            <a:endParaRPr lang="en-US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6088" marR="113030">
              <a:spcAft>
                <a:spcPts val="600"/>
              </a:spcAft>
              <a:tabLst>
                <a:tab pos="354330" algn="l"/>
              </a:tabLst>
            </a:pPr>
            <a:r>
              <a:rPr lang="el-G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Για να υπολογίσουμε την απώλεια ισχύος του σήματος σε απόσταση 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d </a:t>
            </a:r>
            <a:r>
              <a:rPr lang="el-G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από τον πομπό</a:t>
            </a:r>
          </a:p>
        </p:txBody>
      </p:sp>
      <p:pic>
        <p:nvPicPr>
          <p:cNvPr id="14" name="Εικόνα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6700" y="3134916"/>
            <a:ext cx="3365696" cy="99628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8691" y="4279557"/>
            <a:ext cx="10084145" cy="2292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113030" indent="-4572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54330" algn="l"/>
              </a:tabLst>
            </a:pPr>
            <a:r>
              <a:rPr lang="el-G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Γιατί υπάρχουν διαφορετικά μοντέλα;</a:t>
            </a:r>
          </a:p>
          <a:p>
            <a:pPr marL="446088" marR="113030">
              <a:spcAft>
                <a:spcPts val="600"/>
              </a:spcAft>
            </a:pPr>
            <a:r>
              <a:rPr lang="el-G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Γιατί κάθε ένα εφαρμόζεται σε διαφορετικές συνθήκες. Π.χ. έχω ψηλές ή κοντές κεραίες. Πόσο απέχει η κεραία από τον δέκτη; Υπάρχουν εμπόδια μεταξύ πομπού και δέκτη; τι χαρακτηριστικά έχουν; Είμαστε εντός ή εκτός πόλης; Λαμβάνω υπόψη παραμέτρους θορύβου, παρεμβολών, </a:t>
            </a:r>
            <a:r>
              <a:rPr lang="el-G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πολυδιαδρομικής</a:t>
            </a:r>
            <a:r>
              <a:rPr lang="el-G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διάδοσης </a:t>
            </a:r>
            <a:r>
              <a:rPr lang="el-G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κτλ</a:t>
            </a:r>
            <a:r>
              <a:rPr lang="el-G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42777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1054100" y="415423"/>
            <a:ext cx="11537718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58060">
              <a:lnSpc>
                <a:spcPct val="100000"/>
              </a:lnSpc>
            </a:pPr>
            <a:r>
              <a:rPr spc="-10" dirty="0" err="1"/>
              <a:t>Μ</a:t>
            </a:r>
            <a:r>
              <a:rPr spc="15" dirty="0" err="1"/>
              <a:t>ο</a:t>
            </a:r>
            <a:r>
              <a:rPr spc="25" dirty="0" err="1"/>
              <a:t>ν</a:t>
            </a:r>
            <a:r>
              <a:rPr spc="-5" dirty="0" err="1"/>
              <a:t>τ</a:t>
            </a:r>
            <a:r>
              <a:rPr spc="-30" dirty="0" err="1"/>
              <a:t>έ</a:t>
            </a:r>
            <a:r>
              <a:rPr spc="-35" dirty="0" err="1"/>
              <a:t>λ</a:t>
            </a:r>
            <a:r>
              <a:rPr dirty="0"/>
              <a:t>α</a:t>
            </a:r>
            <a:r>
              <a:rPr spc="-110" dirty="0"/>
              <a:t> </a:t>
            </a:r>
            <a:r>
              <a:rPr spc="-15" dirty="0" smtClean="0"/>
              <a:t>Δ</a:t>
            </a:r>
            <a:r>
              <a:rPr spc="5" dirty="0" smtClean="0"/>
              <a:t>ι</a:t>
            </a:r>
            <a:r>
              <a:rPr spc="-50" dirty="0" smtClean="0"/>
              <a:t>ά</a:t>
            </a:r>
            <a:r>
              <a:rPr dirty="0" smtClean="0"/>
              <a:t>δ</a:t>
            </a:r>
            <a:r>
              <a:rPr spc="15" dirty="0" smtClean="0"/>
              <a:t>ο</a:t>
            </a:r>
            <a:r>
              <a:rPr spc="-5" dirty="0" smtClean="0"/>
              <a:t>ση</a:t>
            </a:r>
            <a:r>
              <a:rPr dirty="0" smtClean="0"/>
              <a:t>ς</a:t>
            </a:r>
            <a:r>
              <a:rPr lang="el-GR" dirty="0" smtClean="0"/>
              <a:t> - παραδείγματα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E05190E2-3C43-4381-BC87-8D3D35460DB1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30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" y="2361843"/>
            <a:ext cx="5029200" cy="3749843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6700" y="2361843"/>
            <a:ext cx="5136918" cy="367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79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89900" y="1751901"/>
            <a:ext cx="2218690" cy="18194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27100" y="382113"/>
            <a:ext cx="9556518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72360">
              <a:lnSpc>
                <a:spcPct val="100000"/>
              </a:lnSpc>
            </a:pPr>
            <a:r>
              <a:rPr lang="el-GR" dirty="0" smtClean="0">
                <a:latin typeface="Calibri"/>
                <a:cs typeface="Calibri"/>
              </a:rPr>
              <a:t>Μοντέλο ελεύθερου χώρου </a:t>
            </a:r>
            <a:r>
              <a:rPr spc="-20" dirty="0" smtClean="0">
                <a:latin typeface="Calibri"/>
                <a:cs typeface="Calibri"/>
              </a:rPr>
              <a:t>(</a:t>
            </a:r>
            <a:r>
              <a:rPr spc="-5" dirty="0" smtClean="0">
                <a:latin typeface="Calibri"/>
                <a:cs typeface="Calibri"/>
              </a:rPr>
              <a:t>1</a:t>
            </a:r>
            <a:r>
              <a:rPr dirty="0">
                <a:latin typeface="Calibri"/>
                <a:cs typeface="Calibri"/>
              </a:rPr>
              <a:t>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79500" y="5229493"/>
            <a:ext cx="257302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49ABC5"/>
                </a:solidFill>
                <a:latin typeface="Calibri"/>
                <a:cs typeface="Calibri"/>
              </a:rPr>
              <a:t>Ι</a:t>
            </a:r>
            <a:r>
              <a:rPr sz="2400" b="1" spc="-10" dirty="0">
                <a:solidFill>
                  <a:srgbClr val="49ABC5"/>
                </a:solidFill>
                <a:latin typeface="Calibri"/>
                <a:cs typeface="Calibri"/>
              </a:rPr>
              <a:t>σ</a:t>
            </a:r>
            <a:r>
              <a:rPr sz="2400" b="1" dirty="0">
                <a:solidFill>
                  <a:srgbClr val="49ABC5"/>
                </a:solidFill>
                <a:latin typeface="Calibri"/>
                <a:cs typeface="Calibri"/>
              </a:rPr>
              <a:t>ο</a:t>
            </a:r>
            <a:r>
              <a:rPr sz="2400" b="1" spc="-35" dirty="0">
                <a:solidFill>
                  <a:srgbClr val="49ABC5"/>
                </a:solidFill>
                <a:latin typeface="Calibri"/>
                <a:cs typeface="Calibri"/>
              </a:rPr>
              <a:t>τ</a:t>
            </a:r>
            <a:r>
              <a:rPr sz="2400" b="1" dirty="0">
                <a:solidFill>
                  <a:srgbClr val="49ABC5"/>
                </a:solidFill>
                <a:latin typeface="Calibri"/>
                <a:cs typeface="Calibri"/>
              </a:rPr>
              <a:t>ρο</a:t>
            </a:r>
            <a:r>
              <a:rPr sz="2400" b="1" spc="5" dirty="0">
                <a:solidFill>
                  <a:srgbClr val="49ABC5"/>
                </a:solidFill>
                <a:latin typeface="Calibri"/>
                <a:cs typeface="Calibri"/>
              </a:rPr>
              <a:t>πι</a:t>
            </a:r>
            <a:r>
              <a:rPr sz="2400" b="1" spc="-25" dirty="0">
                <a:solidFill>
                  <a:srgbClr val="49ABC5"/>
                </a:solidFill>
                <a:latin typeface="Calibri"/>
                <a:cs typeface="Calibri"/>
              </a:rPr>
              <a:t>κ</a:t>
            </a:r>
            <a:r>
              <a:rPr sz="2400" b="1" dirty="0">
                <a:solidFill>
                  <a:srgbClr val="49ABC5"/>
                </a:solidFill>
                <a:latin typeface="Calibri"/>
                <a:cs typeface="Calibri"/>
              </a:rPr>
              <a:t>ές</a:t>
            </a:r>
            <a:r>
              <a:rPr sz="2400" b="1" spc="-180" dirty="0">
                <a:solidFill>
                  <a:srgbClr val="49ABC5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49ABC5"/>
                </a:solidFill>
                <a:latin typeface="Calibri"/>
                <a:cs typeface="Calibri"/>
              </a:rPr>
              <a:t>κ</a:t>
            </a:r>
            <a:r>
              <a:rPr sz="2400" b="1" dirty="0">
                <a:solidFill>
                  <a:srgbClr val="49ABC5"/>
                </a:solidFill>
                <a:latin typeface="Calibri"/>
                <a:cs typeface="Calibri"/>
              </a:rPr>
              <a:t>ερα</a:t>
            </a:r>
            <a:r>
              <a:rPr sz="2400" b="1" spc="-5" dirty="0">
                <a:solidFill>
                  <a:srgbClr val="49ABC5"/>
                </a:solidFill>
                <a:latin typeface="Calibri"/>
                <a:cs typeface="Calibri"/>
              </a:rPr>
              <a:t>ί</a:t>
            </a:r>
            <a:r>
              <a:rPr sz="2400" b="1" dirty="0">
                <a:solidFill>
                  <a:srgbClr val="49ABC5"/>
                </a:solidFill>
                <a:latin typeface="Calibri"/>
                <a:cs typeface="Calibri"/>
              </a:rPr>
              <a:t>ες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B8ADC8D0-1EB7-4384-9F1E-D532FC0EE1A0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31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13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3175" y="3885263"/>
            <a:ext cx="2443869" cy="1566358"/>
          </a:xfrm>
          <a:prstGeom prst="rect">
            <a:avLst/>
          </a:prstGeom>
        </p:spPr>
      </p:pic>
      <p:sp>
        <p:nvSpPr>
          <p:cNvPr id="14" name="Ορθογώνιο 13"/>
          <p:cNvSpPr/>
          <p:nvPr/>
        </p:nvSpPr>
        <p:spPr>
          <a:xfrm>
            <a:off x="8628428" y="2345832"/>
            <a:ext cx="53467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b="1" spc="-25" dirty="0" smtClean="0">
                <a:solidFill>
                  <a:srgbClr val="6E2E9E"/>
                </a:solidFill>
                <a:latin typeface="Calibri"/>
                <a:cs typeface="Calibri"/>
              </a:rPr>
              <a:t>d</a:t>
            </a:r>
            <a:r>
              <a:rPr lang="el-GR" b="1" spc="-70" dirty="0" smtClean="0">
                <a:solidFill>
                  <a:srgbClr val="6E2E9E"/>
                </a:solidFill>
                <a:latin typeface="Calibri"/>
                <a:cs typeface="Calibri"/>
              </a:rPr>
              <a:t> </a:t>
            </a:r>
            <a:r>
              <a:rPr lang="el-GR" b="1" spc="-15" dirty="0">
                <a:solidFill>
                  <a:srgbClr val="6E2E9E"/>
                </a:solidFill>
                <a:latin typeface="Calibri"/>
                <a:cs typeface="Calibri"/>
              </a:rPr>
              <a:t>&gt;</a:t>
            </a:r>
            <a:r>
              <a:rPr lang="el-GR" b="1" spc="-65" dirty="0">
                <a:solidFill>
                  <a:srgbClr val="6E2E9E"/>
                </a:solidFill>
                <a:latin typeface="Times New Roman"/>
                <a:cs typeface="Times New Roman"/>
              </a:rPr>
              <a:t> </a:t>
            </a:r>
            <a:r>
              <a:rPr lang="el-GR" b="1" spc="-20" dirty="0">
                <a:solidFill>
                  <a:srgbClr val="6E2E9E"/>
                </a:solidFill>
                <a:latin typeface="Calibri"/>
                <a:cs typeface="Calibri"/>
              </a:rPr>
              <a:t>2*</a:t>
            </a:r>
            <a:r>
              <a:rPr lang="en-US" b="1" spc="-20" dirty="0">
                <a:solidFill>
                  <a:srgbClr val="6E2E9E"/>
                </a:solidFill>
                <a:latin typeface="Calibri"/>
                <a:cs typeface="Calibri"/>
              </a:rPr>
              <a:t>D</a:t>
            </a:r>
            <a:r>
              <a:rPr lang="en-US" b="1" baseline="25525" dirty="0">
                <a:solidFill>
                  <a:srgbClr val="6E2E9E"/>
                </a:solidFill>
                <a:latin typeface="Calibri"/>
                <a:cs typeface="Calibri"/>
              </a:rPr>
              <a:t>2</a:t>
            </a:r>
            <a:r>
              <a:rPr lang="en-US" b="1" spc="-20" dirty="0">
                <a:solidFill>
                  <a:srgbClr val="6E2E9E"/>
                </a:solidFill>
                <a:latin typeface="Calibri"/>
                <a:cs typeface="Calibri"/>
              </a:rPr>
              <a:t>/</a:t>
            </a:r>
            <a:r>
              <a:rPr lang="el-GR" b="1" spc="-15" dirty="0">
                <a:solidFill>
                  <a:srgbClr val="6E2E9E"/>
                </a:solidFill>
                <a:latin typeface="Calibri"/>
                <a:cs typeface="Calibri"/>
              </a:rPr>
              <a:t>λ</a:t>
            </a:r>
            <a:endParaRPr lang="el-GR" dirty="0">
              <a:latin typeface="Calibri"/>
              <a:cs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7433" y="1881659"/>
            <a:ext cx="9338802" cy="21544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113030" indent="-3429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54330" algn="l"/>
              </a:tabLst>
            </a:pPr>
            <a:r>
              <a:rPr lang="el-G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Παραδοχές:</a:t>
            </a:r>
          </a:p>
          <a:p>
            <a:pPr marL="469900" marR="113030" indent="-457200">
              <a:spcAft>
                <a:spcPts val="600"/>
              </a:spcAft>
              <a:buFont typeface="+mj-lt"/>
              <a:buAutoNum type="arabicPeriod"/>
              <a:tabLst>
                <a:tab pos="354330" algn="l"/>
              </a:tabLst>
            </a:pPr>
            <a:r>
              <a:rPr lang="el-G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Δεν υπάρχουν φυσικά ή τεχνητά εμπόδια</a:t>
            </a:r>
          </a:p>
          <a:p>
            <a:pPr marL="469900" marR="113030" indent="-457200">
              <a:spcAft>
                <a:spcPts val="600"/>
              </a:spcAft>
              <a:buFont typeface="+mj-lt"/>
              <a:buAutoNum type="arabicPeriod"/>
              <a:tabLst>
                <a:tab pos="354330" algn="l"/>
              </a:tabLst>
            </a:pPr>
            <a:r>
              <a:rPr lang="el-G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Ο πομπός βρίσκεται πολύ ψηλά ως προς το έδαφος</a:t>
            </a:r>
          </a:p>
          <a:p>
            <a:pPr marL="469900" marR="113030" indent="-457200">
              <a:spcAft>
                <a:spcPts val="600"/>
              </a:spcAft>
              <a:buFont typeface="+mj-lt"/>
              <a:buAutoNum type="arabicPeriod"/>
              <a:tabLst>
                <a:tab pos="354330" algn="l"/>
              </a:tabLst>
            </a:pPr>
            <a:r>
              <a:rPr lang="el-G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Πομπός και δέκτης βρίσκονται πολύ μακριά μεταξύ τους</a:t>
            </a:r>
          </a:p>
          <a:p>
            <a:pPr marL="469900" marR="113030" indent="-457200">
              <a:spcAft>
                <a:spcPts val="600"/>
              </a:spcAft>
              <a:buFont typeface="+mj-lt"/>
              <a:buAutoNum type="arabicPeriod"/>
              <a:tabLst>
                <a:tab pos="354330" algn="l"/>
              </a:tabLst>
            </a:pPr>
            <a:endParaRPr lang="el-G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Εικόνα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9500" y="5873447"/>
            <a:ext cx="6773676" cy="609578"/>
          </a:xfrm>
          <a:prstGeom prst="rect">
            <a:avLst/>
          </a:prstGeom>
        </p:spPr>
      </p:pic>
      <p:pic>
        <p:nvPicPr>
          <p:cNvPr id="21" name="Εικόνα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7174" y="3840839"/>
            <a:ext cx="4256215" cy="127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8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B23E537B-D9D6-4A34-9ECF-E3CBBC42E27D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32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9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sp>
        <p:nvSpPr>
          <p:cNvPr id="7" name="object 5"/>
          <p:cNvSpPr txBox="1">
            <a:spLocks noGrp="1"/>
          </p:cNvSpPr>
          <p:nvPr>
            <p:ph type="title"/>
          </p:nvPr>
        </p:nvSpPr>
        <p:spPr>
          <a:xfrm>
            <a:off x="927100" y="382113"/>
            <a:ext cx="9556518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72360">
              <a:lnSpc>
                <a:spcPct val="100000"/>
              </a:lnSpc>
            </a:pPr>
            <a:r>
              <a:rPr lang="el-GR" dirty="0" smtClean="0">
                <a:latin typeface="Calibri"/>
                <a:cs typeface="Calibri"/>
              </a:rPr>
              <a:t>Μοντέλο ελεύθερου χώρου </a:t>
            </a:r>
            <a:r>
              <a:rPr spc="-20" dirty="0" smtClean="0">
                <a:latin typeface="Calibri"/>
                <a:cs typeface="Calibri"/>
              </a:rPr>
              <a:t>(</a:t>
            </a:r>
            <a:r>
              <a:rPr lang="en-US" spc="-5" dirty="0" smtClean="0">
                <a:latin typeface="Calibri"/>
                <a:cs typeface="Calibri"/>
              </a:rPr>
              <a:t>2</a:t>
            </a:r>
            <a:r>
              <a:rPr dirty="0" smtClean="0">
                <a:latin typeface="Calibri"/>
                <a:cs typeface="Calibri"/>
              </a:rPr>
              <a:t>)</a:t>
            </a:r>
            <a:endParaRPr dirty="0">
              <a:latin typeface="Calibri"/>
              <a:cs typeface="Calibri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" y="1838319"/>
            <a:ext cx="7010400" cy="5347350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2163" y="5714400"/>
            <a:ext cx="6171455" cy="5018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5079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342A9222-D8A8-4C7A-AD31-7C34EE31E613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33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10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sp>
        <p:nvSpPr>
          <p:cNvPr id="11" name="object 5"/>
          <p:cNvSpPr txBox="1">
            <a:spLocks noGrp="1"/>
          </p:cNvSpPr>
          <p:nvPr>
            <p:ph type="title"/>
          </p:nvPr>
        </p:nvSpPr>
        <p:spPr>
          <a:xfrm>
            <a:off x="927100" y="415423"/>
            <a:ext cx="9556518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72360">
              <a:lnSpc>
                <a:spcPct val="100000"/>
              </a:lnSpc>
            </a:pPr>
            <a:r>
              <a:rPr lang="el-GR" dirty="0" smtClean="0">
                <a:cs typeface="Calibri"/>
              </a:rPr>
              <a:t>Εξίσωση </a:t>
            </a:r>
            <a:r>
              <a:rPr lang="en-US" dirty="0" smtClean="0">
                <a:cs typeface="Calibri"/>
              </a:rPr>
              <a:t>Radar</a:t>
            </a:r>
            <a:endParaRPr dirty="0">
              <a:cs typeface="Calibri"/>
            </a:endParaRPr>
          </a:p>
        </p:txBody>
      </p:sp>
      <p:grpSp>
        <p:nvGrpSpPr>
          <p:cNvPr id="15" name="Ομάδα 14"/>
          <p:cNvGrpSpPr/>
          <p:nvPr/>
        </p:nvGrpSpPr>
        <p:grpSpPr>
          <a:xfrm>
            <a:off x="5619078" y="1753508"/>
            <a:ext cx="4998122" cy="2971801"/>
            <a:chOff x="3099804" y="1934217"/>
            <a:chExt cx="5321566" cy="3918151"/>
          </a:xfrm>
        </p:grpSpPr>
        <p:pic>
          <p:nvPicPr>
            <p:cNvPr id="7" name="Εικόνα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9804" y="1934217"/>
              <a:ext cx="5169166" cy="391815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8" name="TextBox 7"/>
            <p:cNvSpPr txBox="1"/>
            <p:nvPr/>
          </p:nvSpPr>
          <p:spPr>
            <a:xfrm>
              <a:off x="6076599" y="2504889"/>
              <a:ext cx="457200" cy="40011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113030">
                <a:spcAft>
                  <a:spcPts val="600"/>
                </a:spcAft>
                <a:tabLst>
                  <a:tab pos="354330" algn="l"/>
                </a:tabLst>
              </a:pPr>
              <a:r>
                <a:rPr lang="en-US" sz="2600" b="1" dirty="0" smtClean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lang="en-US" sz="2600" b="1" baseline="-25000" dirty="0" smtClean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el-GR" sz="2600" b="1" baseline="-250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106873" y="2504890"/>
              <a:ext cx="464036" cy="40011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0" tIns="0" rIns="0" bIns="0" rtlCol="0">
              <a:spAutoFit/>
            </a:bodyPr>
            <a:lstStyle/>
            <a:p>
              <a:pPr marR="113030" algn="ctr">
                <a:spcAft>
                  <a:spcPts val="600"/>
                </a:spcAft>
                <a:tabLst>
                  <a:tab pos="354330" algn="l"/>
                </a:tabLst>
              </a:pPr>
              <a:r>
                <a:rPr lang="en-US" sz="2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R</a:t>
              </a:r>
              <a:r>
                <a:rPr lang="en-US" sz="2600" b="1" baseline="-25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el-GR" sz="2600" b="1" baseline="-250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354570" y="3614156"/>
              <a:ext cx="1066800" cy="40011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113030">
                <a:spcAft>
                  <a:spcPts val="600"/>
                </a:spcAft>
                <a:tabLst>
                  <a:tab pos="354330" algn="l"/>
                </a:tabLst>
              </a:pPr>
              <a:r>
                <a:rPr lang="en-US" sz="2600" b="1" dirty="0" smtClean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</a:t>
              </a:r>
              <a:r>
                <a:rPr lang="en-US" sz="2600" b="1" baseline="-25000" dirty="0" smtClean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l-GR" sz="2600" b="1" baseline="-250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70700" y="3179951"/>
              <a:ext cx="457200" cy="40011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0" tIns="0" rIns="0" bIns="0" rtlCol="0">
              <a:spAutoFit/>
            </a:bodyPr>
            <a:lstStyle/>
            <a:p>
              <a:pPr marL="12700" marR="113030">
                <a:spcAft>
                  <a:spcPts val="600"/>
                </a:spcAft>
                <a:tabLst>
                  <a:tab pos="354330" algn="l"/>
                </a:tabLst>
              </a:pPr>
              <a:r>
                <a:rPr lang="en-US" sz="2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R</a:t>
              </a:r>
              <a:r>
                <a:rPr lang="en-US" sz="2600" b="1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l-GR" sz="2600" b="1" baseline="-25000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16" name="Αντικείμενο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26059"/>
              </p:ext>
            </p:extLst>
          </p:nvPr>
        </p:nvGraphicFramePr>
        <p:xfrm>
          <a:off x="422103" y="4645848"/>
          <a:ext cx="4004130" cy="1051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8" name="Equation" r:id="rId5" imgW="2031840" imgH="533160" progId="Equation.DSMT4">
                  <p:embed/>
                </p:oleObj>
              </mc:Choice>
              <mc:Fallback>
                <p:oleObj name="Equation" r:id="rId5" imgW="203184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2103" y="4645848"/>
                        <a:ext cx="4004130" cy="10510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Αντικείμενο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6389605"/>
              </p:ext>
            </p:extLst>
          </p:nvPr>
        </p:nvGraphicFramePr>
        <p:xfrm>
          <a:off x="3871231" y="5784687"/>
          <a:ext cx="6612387" cy="96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9" name="Equation" r:id="rId7" imgW="4000320" imgH="583920" progId="Equation.DSMT4">
                  <p:embed/>
                </p:oleObj>
              </mc:Choice>
              <mc:Fallback>
                <p:oleObj name="Equation" r:id="rId7" imgW="4000320" imgH="583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71231" y="5784687"/>
                        <a:ext cx="6612387" cy="965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705582" y="4908006"/>
            <a:ext cx="5778036" cy="7386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l-GR" sz="24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n-US" sz="2400" b="1" baseline="-250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RCS</a:t>
            </a:r>
            <a:r>
              <a:rPr lang="en-US" sz="2400" b="1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4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ενεργός διατομή του </a:t>
            </a:r>
            <a:r>
              <a:rPr lang="en-US" sz="24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RADAR. </a:t>
            </a:r>
            <a:r>
              <a:rPr lang="el-GR" sz="2400" dirty="0" smtClean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Δίνεται από μετρήσεις που έχουν πραγματοποιηθεί.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2103" y="1794658"/>
            <a:ext cx="5009396" cy="32624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113030" indent="-3429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54330" algn="l"/>
              </a:tabLst>
            </a:pPr>
            <a:r>
              <a:rPr lang="el-G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Παραδοχές:</a:t>
            </a:r>
          </a:p>
          <a:p>
            <a:pPr marL="469900" marR="113030" indent="-457200">
              <a:spcAft>
                <a:spcPts val="600"/>
              </a:spcAft>
              <a:buFont typeface="+mj-lt"/>
              <a:buAutoNum type="arabicPeriod"/>
              <a:tabLst>
                <a:tab pos="354330" algn="l"/>
              </a:tabLst>
            </a:pPr>
            <a:r>
              <a:rPr lang="el-G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Δεν υπάρχουν άλλα φυσικά ή τεχνητά εμπόδια</a:t>
            </a:r>
          </a:p>
          <a:p>
            <a:pPr marL="469900" marR="113030" indent="-457200">
              <a:spcAft>
                <a:spcPts val="600"/>
              </a:spcAft>
              <a:buFont typeface="+mj-lt"/>
              <a:buAutoNum type="arabicPeriod"/>
              <a:tabLst>
                <a:tab pos="354330" algn="l"/>
              </a:tabLst>
            </a:pPr>
            <a:r>
              <a:rPr lang="el-G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Ο πομπός βρίσκεται πολύ ψηλά ως προς το έδαφος</a:t>
            </a:r>
          </a:p>
          <a:p>
            <a:pPr marL="469900" marR="113030" indent="-457200">
              <a:spcAft>
                <a:spcPts val="600"/>
              </a:spcAft>
              <a:buFont typeface="+mj-lt"/>
              <a:buAutoNum type="arabicPeriod"/>
              <a:tabLst>
                <a:tab pos="354330" algn="l"/>
              </a:tabLst>
            </a:pPr>
            <a:r>
              <a:rPr lang="el-G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Πομπός και δέκτης βρίσκονται πολύ μακριά μεταξύ τους</a:t>
            </a:r>
          </a:p>
          <a:p>
            <a:pPr marL="469900" marR="113030" indent="-457200">
              <a:spcAft>
                <a:spcPts val="600"/>
              </a:spcAft>
              <a:buFont typeface="+mj-lt"/>
              <a:buAutoNum type="arabicPeriod"/>
              <a:tabLst>
                <a:tab pos="354330" algn="l"/>
              </a:tabLst>
            </a:pPr>
            <a:endParaRPr lang="el-G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88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92045">
              <a:lnSpc>
                <a:spcPct val="100000"/>
              </a:lnSpc>
            </a:pPr>
            <a:r>
              <a:rPr spc="-5" dirty="0"/>
              <a:t>Ε</a:t>
            </a:r>
            <a:r>
              <a:rPr spc="-40" dirty="0"/>
              <a:t>ξ</a:t>
            </a:r>
            <a:r>
              <a:rPr spc="-10" dirty="0"/>
              <a:t>ί</a:t>
            </a:r>
            <a:r>
              <a:rPr spc="-5" dirty="0"/>
              <a:t>σ</a:t>
            </a:r>
            <a:r>
              <a:rPr spc="-20" dirty="0"/>
              <a:t>ω</a:t>
            </a:r>
            <a:r>
              <a:rPr spc="-5" dirty="0"/>
              <a:t>σ</a:t>
            </a:r>
            <a:r>
              <a:rPr dirty="0"/>
              <a:t>η</a:t>
            </a:r>
            <a:r>
              <a:rPr spc="-100" dirty="0"/>
              <a:t> </a:t>
            </a:r>
            <a:r>
              <a:rPr spc="-20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ada</a:t>
            </a:r>
            <a:r>
              <a:rPr spc="-20" dirty="0">
                <a:latin typeface="Calibri"/>
                <a:cs typeface="Calibri"/>
              </a:rPr>
              <a:t>r</a:t>
            </a:r>
            <a:r>
              <a:rPr spc="-140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Calibri"/>
                <a:cs typeface="Calibri"/>
              </a:rPr>
              <a:t>(</a:t>
            </a:r>
            <a:r>
              <a:rPr spc="-5" dirty="0">
                <a:latin typeface="Calibri"/>
                <a:cs typeface="Calibri"/>
              </a:rPr>
              <a:t>2</a:t>
            </a:r>
            <a:r>
              <a:rPr dirty="0">
                <a:latin typeface="Calibri"/>
                <a:cs typeface="Calibri"/>
              </a:rPr>
              <a:t>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79682" y="3800603"/>
            <a:ext cx="7543800" cy="9387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sz="2800" baseline="-19519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l-G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: α</a:t>
            </a:r>
            <a:r>
              <a:rPr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όστ</a:t>
            </a:r>
            <a:r>
              <a:rPr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αση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πομπού- αντικειμένου στόχου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sz="2800" baseline="-19519" dirty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l-G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:α</a:t>
            </a:r>
            <a:r>
              <a:rPr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όστ</a:t>
            </a:r>
            <a:r>
              <a:rPr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αση </a:t>
            </a:r>
            <a:r>
              <a:rPr sz="2800" dirty="0">
                <a:latin typeface="Calibri" panose="020F0502020204030204" pitchFamily="34" charset="0"/>
                <a:cs typeface="Calibri" panose="020F0502020204030204" pitchFamily="34" charset="0"/>
              </a:rPr>
              <a:t>δέκτη- αντικειμένου στόχου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EACD9233-413A-498E-9A88-23B8D098B38B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34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8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graphicFrame>
        <p:nvGraphicFramePr>
          <p:cNvPr id="5" name="Αντικείμενο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0708925"/>
              </p:ext>
            </p:extLst>
          </p:nvPr>
        </p:nvGraphicFramePr>
        <p:xfrm>
          <a:off x="1384300" y="2025650"/>
          <a:ext cx="801624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Equation" r:id="rId4" imgW="3340080" imgH="507960" progId="Equation.DSMT4">
                  <p:embed/>
                </p:oleObj>
              </mc:Choice>
              <mc:Fallback>
                <p:oleObj name="Equation" r:id="rId4" imgW="334008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84300" y="2025650"/>
                        <a:ext cx="8016240" cy="121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464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03680">
              <a:lnSpc>
                <a:spcPct val="100000"/>
              </a:lnSpc>
            </a:pPr>
            <a:r>
              <a:rPr spc="-10" dirty="0"/>
              <a:t>Μ</a:t>
            </a:r>
            <a:r>
              <a:rPr spc="20" dirty="0"/>
              <a:t>ο</a:t>
            </a:r>
            <a:r>
              <a:rPr spc="25" dirty="0"/>
              <a:t>ν</a:t>
            </a:r>
            <a:r>
              <a:rPr spc="-5" dirty="0"/>
              <a:t>τ</a:t>
            </a:r>
            <a:r>
              <a:rPr spc="-30" dirty="0"/>
              <a:t>έ</a:t>
            </a:r>
            <a:r>
              <a:rPr spc="-35" dirty="0"/>
              <a:t>λ</a:t>
            </a:r>
            <a:r>
              <a:rPr dirty="0"/>
              <a:t>ο</a:t>
            </a:r>
            <a:r>
              <a:rPr spc="-90" dirty="0"/>
              <a:t> </a:t>
            </a:r>
            <a:r>
              <a:rPr spc="-30" dirty="0"/>
              <a:t>ε</a:t>
            </a:r>
            <a:r>
              <a:rPr dirty="0"/>
              <a:t>π</a:t>
            </a:r>
            <a:r>
              <a:rPr spc="-10" dirty="0"/>
              <a:t>ί</a:t>
            </a:r>
            <a:r>
              <a:rPr dirty="0"/>
              <a:t>π</a:t>
            </a:r>
            <a:r>
              <a:rPr spc="-90" dirty="0"/>
              <a:t>ε</a:t>
            </a:r>
            <a:r>
              <a:rPr dirty="0"/>
              <a:t>δ</a:t>
            </a:r>
            <a:r>
              <a:rPr spc="-5" dirty="0"/>
              <a:t>η</a:t>
            </a:r>
            <a:r>
              <a:rPr dirty="0"/>
              <a:t>ς</a:t>
            </a:r>
            <a:r>
              <a:rPr spc="-35" dirty="0"/>
              <a:t> </a:t>
            </a:r>
            <a:r>
              <a:rPr spc="15" dirty="0"/>
              <a:t>γ</a:t>
            </a:r>
            <a:r>
              <a:rPr spc="-5" dirty="0"/>
              <a:t>η</a:t>
            </a:r>
            <a:r>
              <a:rPr dirty="0"/>
              <a:t>ς</a:t>
            </a:r>
            <a:r>
              <a:rPr spc="-45" dirty="0"/>
              <a:t> </a:t>
            </a:r>
            <a:r>
              <a:rPr spc="-30" dirty="0">
                <a:latin typeface="Calibri"/>
                <a:cs typeface="Calibri"/>
              </a:rPr>
              <a:t>(</a:t>
            </a:r>
            <a:r>
              <a:rPr spc="-5" dirty="0">
                <a:latin typeface="Calibri"/>
                <a:cs typeface="Calibri"/>
              </a:rPr>
              <a:t>1</a:t>
            </a:r>
            <a:r>
              <a:rPr spc="-15" dirty="0">
                <a:latin typeface="Calibri"/>
                <a:cs typeface="Calibri"/>
              </a:rPr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338F4DCC-4580-4FD4-B1E7-E90CD21A3BEC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35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13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700" y="1949450"/>
            <a:ext cx="4936808" cy="30216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6100" y="3244850"/>
            <a:ext cx="4419600" cy="1200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l-GR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Λαμβάνει υπόψη εκτός από την </a:t>
            </a:r>
            <a:r>
              <a:rPr lang="el-GR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ευθεία και την ανακλώμενη ακτινοβολία</a:t>
            </a:r>
            <a:endParaRPr lang="el-GR" sz="2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5" name="Αντικείμενο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989502"/>
              </p:ext>
            </p:extLst>
          </p:nvPr>
        </p:nvGraphicFramePr>
        <p:xfrm>
          <a:off x="1776413" y="5500688"/>
          <a:ext cx="6380162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Equation" r:id="rId5" imgW="3149280" imgH="469800" progId="Equation.DSMT4">
                  <p:embed/>
                </p:oleObj>
              </mc:Choice>
              <mc:Fallback>
                <p:oleObj name="Equation" r:id="rId5" imgW="314928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76413" y="5500688"/>
                        <a:ext cx="6380162" cy="952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92854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03680">
              <a:lnSpc>
                <a:spcPct val="100000"/>
              </a:lnSpc>
            </a:pPr>
            <a:r>
              <a:rPr spc="-10" dirty="0"/>
              <a:t>Μ</a:t>
            </a:r>
            <a:r>
              <a:rPr spc="20" dirty="0"/>
              <a:t>ο</a:t>
            </a:r>
            <a:r>
              <a:rPr spc="25" dirty="0"/>
              <a:t>ν</a:t>
            </a:r>
            <a:r>
              <a:rPr spc="-5" dirty="0"/>
              <a:t>τ</a:t>
            </a:r>
            <a:r>
              <a:rPr spc="-30" dirty="0"/>
              <a:t>έ</a:t>
            </a:r>
            <a:r>
              <a:rPr spc="-35" dirty="0"/>
              <a:t>λ</a:t>
            </a:r>
            <a:r>
              <a:rPr dirty="0"/>
              <a:t>ο</a:t>
            </a:r>
            <a:r>
              <a:rPr spc="-90" dirty="0"/>
              <a:t> </a:t>
            </a:r>
            <a:r>
              <a:rPr spc="-30" dirty="0"/>
              <a:t>ε</a:t>
            </a:r>
            <a:r>
              <a:rPr dirty="0"/>
              <a:t>π</a:t>
            </a:r>
            <a:r>
              <a:rPr spc="-10" dirty="0"/>
              <a:t>ί</a:t>
            </a:r>
            <a:r>
              <a:rPr dirty="0"/>
              <a:t>π</a:t>
            </a:r>
            <a:r>
              <a:rPr spc="-90" dirty="0"/>
              <a:t>ε</a:t>
            </a:r>
            <a:r>
              <a:rPr dirty="0"/>
              <a:t>δ</a:t>
            </a:r>
            <a:r>
              <a:rPr spc="-5" dirty="0"/>
              <a:t>η</a:t>
            </a:r>
            <a:r>
              <a:rPr dirty="0"/>
              <a:t>ς</a:t>
            </a:r>
            <a:r>
              <a:rPr spc="-35" dirty="0"/>
              <a:t> </a:t>
            </a:r>
            <a:r>
              <a:rPr spc="15" dirty="0"/>
              <a:t>γ</a:t>
            </a:r>
            <a:r>
              <a:rPr spc="-5" dirty="0"/>
              <a:t>η</a:t>
            </a:r>
            <a:r>
              <a:rPr dirty="0"/>
              <a:t>ς</a:t>
            </a:r>
            <a:r>
              <a:rPr spc="-45" dirty="0"/>
              <a:t> </a:t>
            </a:r>
            <a:r>
              <a:rPr spc="-30" dirty="0">
                <a:latin typeface="Calibri"/>
                <a:cs typeface="Calibri"/>
              </a:rPr>
              <a:t>(</a:t>
            </a:r>
            <a:r>
              <a:rPr spc="-5" dirty="0">
                <a:latin typeface="Calibri"/>
                <a:cs typeface="Calibri"/>
              </a:rPr>
              <a:t>2</a:t>
            </a:r>
            <a:r>
              <a:rPr spc="-15" dirty="0">
                <a:latin typeface="Calibri"/>
                <a:cs typeface="Calibri"/>
              </a:rPr>
              <a:t>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10382" y="1996150"/>
            <a:ext cx="8455917" cy="4488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3470"/>
              </a:lnSpc>
              <a:tabLst>
                <a:tab pos="354330" algn="l"/>
              </a:tabLst>
            </a:pPr>
            <a:r>
              <a:rPr sz="3200" dirty="0">
                <a:latin typeface="Calibri"/>
                <a:cs typeface="Calibri"/>
              </a:rPr>
              <a:t>Η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10" dirty="0">
                <a:latin typeface="Calibri"/>
                <a:cs typeface="Calibri"/>
              </a:rPr>
              <a:t>ι</a:t>
            </a:r>
            <a:r>
              <a:rPr sz="3200" spc="35" dirty="0">
                <a:latin typeface="Calibri"/>
                <a:cs typeface="Calibri"/>
              </a:rPr>
              <a:t>σ</a:t>
            </a:r>
            <a:r>
              <a:rPr sz="3200" dirty="0">
                <a:latin typeface="Calibri"/>
                <a:cs typeface="Calibri"/>
              </a:rPr>
              <a:t>χύς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15" dirty="0">
                <a:latin typeface="Calibri"/>
                <a:cs typeface="Calibri"/>
              </a:rPr>
              <a:t>λ</a:t>
            </a:r>
            <a:r>
              <a:rPr sz="3200" spc="-20" dirty="0">
                <a:latin typeface="Calibri"/>
                <a:cs typeface="Calibri"/>
              </a:rPr>
              <a:t>ή</a:t>
            </a:r>
            <a:r>
              <a:rPr sz="3200" spc="-5" dirty="0">
                <a:latin typeface="Calibri"/>
                <a:cs typeface="Calibri"/>
              </a:rPr>
              <a:t>ψ</a:t>
            </a:r>
            <a:r>
              <a:rPr sz="3200" spc="-20" dirty="0">
                <a:latin typeface="Calibri"/>
                <a:cs typeface="Calibri"/>
              </a:rPr>
              <a:t>η</a:t>
            </a:r>
            <a:r>
              <a:rPr sz="3200" dirty="0">
                <a:latin typeface="Calibri"/>
                <a:cs typeface="Calibri"/>
              </a:rPr>
              <a:t>ς</a:t>
            </a:r>
            <a:r>
              <a:rPr sz="3200" spc="-6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π</a:t>
            </a:r>
            <a:r>
              <a:rPr sz="3200" spc="-20" dirty="0">
                <a:latin typeface="Calibri"/>
                <a:cs typeface="Calibri"/>
              </a:rPr>
              <a:t>α</a:t>
            </a:r>
            <a:r>
              <a:rPr sz="3200" dirty="0">
                <a:latin typeface="Calibri"/>
                <a:cs typeface="Calibri"/>
              </a:rPr>
              <a:t>ρουσ</a:t>
            </a:r>
            <a:r>
              <a:rPr sz="3200" spc="10" dirty="0">
                <a:latin typeface="Calibri"/>
                <a:cs typeface="Calibri"/>
              </a:rPr>
              <a:t>ι</a:t>
            </a:r>
            <a:r>
              <a:rPr sz="3200" spc="-20" dirty="0">
                <a:latin typeface="Calibri"/>
                <a:cs typeface="Calibri"/>
              </a:rPr>
              <a:t>ά</a:t>
            </a:r>
            <a:r>
              <a:rPr sz="3200" spc="-35" dirty="0">
                <a:latin typeface="Calibri"/>
                <a:cs typeface="Calibri"/>
              </a:rPr>
              <a:t>ζ</a:t>
            </a:r>
            <a:r>
              <a:rPr sz="3200" dirty="0">
                <a:latin typeface="Calibri"/>
                <a:cs typeface="Calibri"/>
              </a:rPr>
              <a:t>ει</a:t>
            </a:r>
            <a:r>
              <a:rPr sz="3200" spc="-13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μέ</a:t>
            </a:r>
            <a:r>
              <a:rPr sz="3200" spc="-5" dirty="0">
                <a:latin typeface="Calibri"/>
                <a:cs typeface="Calibri"/>
              </a:rPr>
              <a:t>γ</a:t>
            </a:r>
            <a:r>
              <a:rPr sz="3200" spc="10" dirty="0">
                <a:latin typeface="Calibri"/>
                <a:cs typeface="Calibri"/>
              </a:rPr>
              <a:t>ι</a:t>
            </a:r>
            <a:r>
              <a:rPr sz="3200" spc="35" dirty="0">
                <a:latin typeface="Calibri"/>
                <a:cs typeface="Calibri"/>
              </a:rPr>
              <a:t>σ</a:t>
            </a:r>
            <a:r>
              <a:rPr sz="3200" spc="-20" dirty="0">
                <a:latin typeface="Calibri"/>
                <a:cs typeface="Calibri"/>
              </a:rPr>
              <a:t>τ</a:t>
            </a:r>
            <a:r>
              <a:rPr sz="3200" dirty="0">
                <a:latin typeface="Calibri"/>
                <a:cs typeface="Calibri"/>
              </a:rPr>
              <a:t>α</a:t>
            </a:r>
            <a:r>
              <a:rPr sz="3200" spc="-105" dirty="0">
                <a:latin typeface="Calibri"/>
                <a:cs typeface="Calibri"/>
              </a:rPr>
              <a:t> </a:t>
            </a:r>
            <a:r>
              <a:rPr sz="3200" spc="-114" dirty="0">
                <a:latin typeface="Calibri"/>
                <a:cs typeface="Calibri"/>
              </a:rPr>
              <a:t>κ</a:t>
            </a:r>
            <a:r>
              <a:rPr sz="3200" spc="-5" dirty="0">
                <a:latin typeface="Calibri"/>
                <a:cs typeface="Calibri"/>
              </a:rPr>
              <a:t>α</a:t>
            </a:r>
            <a:r>
              <a:rPr sz="3200" dirty="0">
                <a:latin typeface="Calibri"/>
                <a:cs typeface="Calibri"/>
              </a:rPr>
              <a:t>ι ε</a:t>
            </a:r>
            <a:r>
              <a:rPr sz="3200" spc="-35" dirty="0">
                <a:latin typeface="Calibri"/>
                <a:cs typeface="Calibri"/>
              </a:rPr>
              <a:t>λ</a:t>
            </a:r>
            <a:r>
              <a:rPr sz="3200" spc="-20" dirty="0">
                <a:latin typeface="Calibri"/>
                <a:cs typeface="Calibri"/>
              </a:rPr>
              <a:t>ά</a:t>
            </a:r>
            <a:r>
              <a:rPr sz="3200" dirty="0">
                <a:latin typeface="Calibri"/>
                <a:cs typeface="Calibri"/>
              </a:rPr>
              <a:t>χ</a:t>
            </a:r>
            <a:r>
              <a:rPr sz="3200" spc="10" dirty="0">
                <a:latin typeface="Calibri"/>
                <a:cs typeface="Calibri"/>
              </a:rPr>
              <a:t>ι</a:t>
            </a:r>
            <a:r>
              <a:rPr sz="3200" spc="35" dirty="0">
                <a:latin typeface="Calibri"/>
                <a:cs typeface="Calibri"/>
              </a:rPr>
              <a:t>σ</a:t>
            </a:r>
            <a:r>
              <a:rPr sz="3200" spc="-20" dirty="0">
                <a:latin typeface="Calibri"/>
                <a:cs typeface="Calibri"/>
              </a:rPr>
              <a:t>τ</a:t>
            </a:r>
            <a:r>
              <a:rPr sz="3200" dirty="0">
                <a:latin typeface="Calibri"/>
                <a:cs typeface="Calibri"/>
              </a:rPr>
              <a:t>α</a:t>
            </a:r>
            <a:r>
              <a:rPr sz="3200" spc="-114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: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894FC184-5D96-42A8-A8C2-6BFB8E79DFAD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36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13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graphicFrame>
        <p:nvGraphicFramePr>
          <p:cNvPr id="14" name="Αντικείμενο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1970185"/>
              </p:ext>
            </p:extLst>
          </p:nvPr>
        </p:nvGraphicFramePr>
        <p:xfrm>
          <a:off x="1155700" y="2569376"/>
          <a:ext cx="233997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0" name="Equation" r:id="rId4" imgW="1155600" imgH="431640" progId="Equation.DSMT4">
                  <p:embed/>
                </p:oleObj>
              </mc:Choice>
              <mc:Fallback>
                <p:oleObj name="Equation" r:id="rId4" imgW="11556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55700" y="2569376"/>
                        <a:ext cx="2339975" cy="876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Αντικείμενο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7272243"/>
              </p:ext>
            </p:extLst>
          </p:nvPr>
        </p:nvGraphicFramePr>
        <p:xfrm>
          <a:off x="1188833" y="3723715"/>
          <a:ext cx="2365375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1" name="Equation" r:id="rId6" imgW="1168200" imgH="393480" progId="Equation.DSMT4">
                  <p:embed/>
                </p:oleObj>
              </mc:Choice>
              <mc:Fallback>
                <p:oleObj name="Equation" r:id="rId6" imgW="11682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88833" y="3723715"/>
                        <a:ext cx="2365375" cy="798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03300" y="5123843"/>
            <a:ext cx="4114800" cy="13542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n-US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 = 1,</a:t>
            </a:r>
            <a:r>
              <a:rPr lang="el-GR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3,</a:t>
            </a:r>
            <a:r>
              <a:rPr lang="el-GR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5,</a:t>
            </a:r>
            <a:r>
              <a:rPr lang="el-GR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7 </a:t>
            </a:r>
            <a:r>
              <a:rPr lang="el-GR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μέγιστα</a:t>
            </a:r>
          </a:p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K = </a:t>
            </a:r>
            <a:r>
              <a:rPr lang="el-GR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2, 4, 6, 8 ελάχιστα</a:t>
            </a:r>
            <a:endParaRPr lang="el-GR" sz="2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endParaRPr lang="el-GR" sz="2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5" name="Ομάδα 24"/>
          <p:cNvGrpSpPr/>
          <p:nvPr/>
        </p:nvGrpSpPr>
        <p:grpSpPr>
          <a:xfrm>
            <a:off x="4432300" y="2513958"/>
            <a:ext cx="6018991" cy="3855091"/>
            <a:chOff x="4841593" y="2463746"/>
            <a:chExt cx="5756508" cy="3541602"/>
          </a:xfrm>
        </p:grpSpPr>
        <p:pic>
          <p:nvPicPr>
            <p:cNvPr id="10" name="Εικόνα 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41593" y="2463746"/>
              <a:ext cx="5756508" cy="3541602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6751590" y="5235861"/>
              <a:ext cx="1600200" cy="40011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113030">
                <a:spcAft>
                  <a:spcPts val="600"/>
                </a:spcAft>
                <a:tabLst>
                  <a:tab pos="354330" algn="l"/>
                </a:tabLst>
              </a:pPr>
              <a:r>
                <a:rPr lang="en-US" sz="26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sin</a:t>
              </a:r>
              <a:endParaRPr lang="el-GR" sz="2600" b="1" dirty="0" smtClean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84370" y="2731587"/>
              <a:ext cx="1334640" cy="40011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113030">
                <a:spcAft>
                  <a:spcPts val="600"/>
                </a:spcAft>
                <a:tabLst>
                  <a:tab pos="354330" algn="l"/>
                </a:tabLst>
              </a:pPr>
              <a:r>
                <a:rPr lang="en-US" sz="2600" b="1" dirty="0" smtClean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sin</a:t>
              </a:r>
              <a:r>
                <a:rPr lang="en-US" sz="2600" b="1" baseline="30000" dirty="0" smtClean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el-GR" sz="2600" b="1" baseline="3000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9" name="Ευθύγραμμο βέλος σύνδεσης 18"/>
            <p:cNvCxnSpPr/>
            <p:nvPr/>
          </p:nvCxnSpPr>
          <p:spPr>
            <a:xfrm flipV="1">
              <a:off x="7141263" y="4666659"/>
              <a:ext cx="820854" cy="533399"/>
            </a:xfrm>
            <a:prstGeom prst="straightConnector1">
              <a:avLst/>
            </a:prstGeom>
            <a:ln w="412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Ευθύγραμμο βέλος σύνδεσης 20"/>
            <p:cNvCxnSpPr/>
            <p:nvPr/>
          </p:nvCxnSpPr>
          <p:spPr>
            <a:xfrm>
              <a:off x="7386754" y="3218434"/>
              <a:ext cx="756220" cy="505281"/>
            </a:xfrm>
            <a:prstGeom prst="straightConnector1">
              <a:avLst/>
            </a:prstGeom>
            <a:ln w="412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993273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918849" y="5053334"/>
            <a:ext cx="200660" cy="158115"/>
          </a:xfrm>
          <a:custGeom>
            <a:avLst/>
            <a:gdLst/>
            <a:ahLst/>
            <a:cxnLst/>
            <a:rect l="l" t="t" r="r" b="b"/>
            <a:pathLst>
              <a:path w="200660" h="158114">
                <a:moveTo>
                  <a:pt x="176509" y="0"/>
                </a:moveTo>
                <a:lnTo>
                  <a:pt x="0" y="8881"/>
                </a:lnTo>
                <a:lnTo>
                  <a:pt x="97139" y="158114"/>
                </a:lnTo>
                <a:lnTo>
                  <a:pt x="27279" y="45076"/>
                </a:lnTo>
                <a:lnTo>
                  <a:pt x="45719" y="8881"/>
                </a:lnTo>
                <a:lnTo>
                  <a:pt x="197479" y="8881"/>
                </a:lnTo>
                <a:lnTo>
                  <a:pt x="188579" y="630"/>
                </a:lnTo>
                <a:lnTo>
                  <a:pt x="176509" y="0"/>
                </a:lnTo>
                <a:close/>
              </a:path>
              <a:path w="200660" h="158114">
                <a:moveTo>
                  <a:pt x="197479" y="8881"/>
                </a:moveTo>
                <a:lnTo>
                  <a:pt x="45719" y="8881"/>
                </a:lnTo>
                <a:lnTo>
                  <a:pt x="114299" y="43171"/>
                </a:lnTo>
                <a:lnTo>
                  <a:pt x="179679" y="39361"/>
                </a:lnTo>
                <a:lnTo>
                  <a:pt x="184769" y="38730"/>
                </a:lnTo>
                <a:lnTo>
                  <a:pt x="196199" y="31110"/>
                </a:lnTo>
                <a:lnTo>
                  <a:pt x="200649" y="17775"/>
                </a:lnTo>
                <a:lnTo>
                  <a:pt x="197479" y="8881"/>
                </a:lnTo>
                <a:close/>
              </a:path>
            </a:pathLst>
          </a:custGeom>
          <a:solidFill>
            <a:srgbClr val="BE4F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55029" y="5071110"/>
            <a:ext cx="36830" cy="30480"/>
          </a:xfrm>
          <a:custGeom>
            <a:avLst/>
            <a:gdLst/>
            <a:ahLst/>
            <a:cxnLst/>
            <a:rect l="l" t="t" r="r" b="b"/>
            <a:pathLst>
              <a:path w="36829" h="30479">
                <a:moveTo>
                  <a:pt x="18409" y="0"/>
                </a:moveTo>
                <a:lnTo>
                  <a:pt x="0" y="30479"/>
                </a:lnTo>
                <a:lnTo>
                  <a:pt x="36210" y="28574"/>
                </a:lnTo>
                <a:lnTo>
                  <a:pt x="18409" y="0"/>
                </a:lnTo>
                <a:close/>
              </a:path>
            </a:pathLst>
          </a:custGeom>
          <a:solidFill>
            <a:srgbClr val="BE4F4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Ομάδα 8"/>
          <p:cNvGrpSpPr/>
          <p:nvPr/>
        </p:nvGrpSpPr>
        <p:grpSpPr>
          <a:xfrm>
            <a:off x="1276983" y="2494366"/>
            <a:ext cx="7778739" cy="3412479"/>
            <a:chOff x="1276983" y="2020580"/>
            <a:chExt cx="7778739" cy="3412479"/>
          </a:xfrm>
        </p:grpSpPr>
        <p:sp>
          <p:nvSpPr>
            <p:cNvPr id="2" name="object 2"/>
            <p:cNvSpPr/>
            <p:nvPr/>
          </p:nvSpPr>
          <p:spPr>
            <a:xfrm>
              <a:off x="1276983" y="2020580"/>
              <a:ext cx="7778739" cy="34124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888370" y="2304410"/>
              <a:ext cx="63500" cy="2715260"/>
            </a:xfrm>
            <a:custGeom>
              <a:avLst/>
              <a:gdLst/>
              <a:ahLst/>
              <a:cxnLst/>
              <a:rect l="l" t="t" r="r" b="b"/>
              <a:pathLst>
                <a:path w="63500" h="2715260">
                  <a:moveTo>
                    <a:pt x="63489" y="0"/>
                  </a:moveTo>
                  <a:lnTo>
                    <a:pt x="0" y="0"/>
                  </a:lnTo>
                  <a:lnTo>
                    <a:pt x="0" y="2712729"/>
                  </a:lnTo>
                  <a:lnTo>
                    <a:pt x="60959" y="2715265"/>
                  </a:lnTo>
                  <a:lnTo>
                    <a:pt x="63489" y="0"/>
                  </a:lnTo>
                  <a:close/>
                </a:path>
              </a:pathLst>
            </a:custGeom>
            <a:solidFill>
              <a:srgbClr val="00AE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03300" y="1755702"/>
            <a:ext cx="882777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415"/>
              </a:spcBef>
            </a:pPr>
            <a:r>
              <a:rPr sz="2400" spc="-10" dirty="0" err="1">
                <a:solidFill>
                  <a:srgbClr val="00AE4F"/>
                </a:solidFill>
                <a:latin typeface="Calibri"/>
                <a:cs typeface="Calibri"/>
              </a:rPr>
              <a:t>Δ</a:t>
            </a:r>
            <a:r>
              <a:rPr sz="2400" dirty="0" err="1">
                <a:solidFill>
                  <a:srgbClr val="00AE4F"/>
                </a:solidFill>
                <a:latin typeface="Calibri"/>
                <a:cs typeface="Calibri"/>
              </a:rPr>
              <a:t>ι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ατ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η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ρ</a:t>
            </a:r>
            <a:r>
              <a:rPr sz="2400" spc="5" dirty="0">
                <a:solidFill>
                  <a:srgbClr val="00AE4F"/>
                </a:solidFill>
                <a:latin typeface="Calibri"/>
                <a:cs typeface="Calibri"/>
              </a:rPr>
              <a:t>ε</a:t>
            </a:r>
            <a:r>
              <a:rPr sz="2400" spc="-25" dirty="0">
                <a:solidFill>
                  <a:srgbClr val="00AE4F"/>
                </a:solidFill>
                <a:latin typeface="Calibri"/>
                <a:cs typeface="Calibri"/>
              </a:rPr>
              <a:t>ί</a:t>
            </a:r>
            <a:r>
              <a:rPr sz="2400" spc="5" dirty="0">
                <a:solidFill>
                  <a:srgbClr val="00AE4F"/>
                </a:solidFill>
                <a:latin typeface="Calibri"/>
                <a:cs typeface="Calibri"/>
              </a:rPr>
              <a:t>τ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α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ι</a:t>
            </a:r>
            <a:r>
              <a:rPr sz="2400" spc="-65" dirty="0">
                <a:solidFill>
                  <a:srgbClr val="00AE4F"/>
                </a:solidFill>
                <a:latin typeface="Calibri"/>
                <a:cs typeface="Calibri"/>
              </a:rPr>
              <a:t> </a:t>
            </a:r>
            <a:r>
              <a:rPr sz="2400" spc="15" dirty="0">
                <a:solidFill>
                  <a:srgbClr val="00AE4F"/>
                </a:solidFill>
                <a:latin typeface="Calibri"/>
                <a:cs typeface="Calibri"/>
              </a:rPr>
              <a:t>σ</a:t>
            </a:r>
            <a:r>
              <a:rPr sz="2400" spc="5" dirty="0">
                <a:solidFill>
                  <a:srgbClr val="00AE4F"/>
                </a:solidFill>
                <a:latin typeface="Calibri"/>
                <a:cs typeface="Calibri"/>
              </a:rPr>
              <a:t>τ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αθε</a:t>
            </a:r>
            <a:r>
              <a:rPr sz="2400" spc="10" dirty="0">
                <a:solidFill>
                  <a:srgbClr val="00AE4F"/>
                </a:solidFill>
                <a:latin typeface="Calibri"/>
                <a:cs typeface="Calibri"/>
              </a:rPr>
              <a:t>ρ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ό</a:t>
            </a:r>
            <a:r>
              <a:rPr sz="2400" spc="-70" dirty="0">
                <a:solidFill>
                  <a:srgbClr val="00AE4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τ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ο 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ύ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ψ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ο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ς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 </a:t>
            </a:r>
            <a:r>
              <a:rPr sz="2400" spc="5" dirty="0">
                <a:solidFill>
                  <a:srgbClr val="00AE4F"/>
                </a:solidFill>
                <a:latin typeface="Calibri"/>
                <a:cs typeface="Calibri"/>
              </a:rPr>
              <a:t>τ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η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ς</a:t>
            </a:r>
            <a:r>
              <a:rPr sz="2400" spc="-20" dirty="0">
                <a:solidFill>
                  <a:srgbClr val="00AE4F"/>
                </a:solidFill>
                <a:latin typeface="Calibri"/>
                <a:cs typeface="Calibri"/>
              </a:rPr>
              <a:t> </a:t>
            </a:r>
            <a:r>
              <a:rPr sz="2400" spc="-35" dirty="0">
                <a:solidFill>
                  <a:srgbClr val="00AE4F"/>
                </a:solidFill>
                <a:latin typeface="Calibri"/>
                <a:cs typeface="Calibri"/>
              </a:rPr>
              <a:t>κ</a:t>
            </a:r>
            <a:r>
              <a:rPr sz="2400" spc="20" dirty="0">
                <a:solidFill>
                  <a:srgbClr val="00AE4F"/>
                </a:solidFill>
                <a:latin typeface="Calibri"/>
                <a:cs typeface="Calibri"/>
              </a:rPr>
              <a:t>ε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ρ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α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ί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α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ς</a:t>
            </a:r>
            <a:r>
              <a:rPr sz="2400" spc="-20" dirty="0">
                <a:solidFill>
                  <a:srgbClr val="00AE4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τ</a:t>
            </a:r>
            <a:r>
              <a:rPr sz="2400" spc="5" dirty="0">
                <a:solidFill>
                  <a:srgbClr val="00AE4F"/>
                </a:solidFill>
                <a:latin typeface="Calibri"/>
                <a:cs typeface="Calibri"/>
              </a:rPr>
              <a:t>ο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υ</a:t>
            </a:r>
            <a:r>
              <a:rPr sz="2400" spc="-20" dirty="0">
                <a:solidFill>
                  <a:srgbClr val="00AE4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π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ο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μ</a:t>
            </a:r>
            <a:r>
              <a:rPr sz="2400" spc="5" dirty="0">
                <a:solidFill>
                  <a:srgbClr val="00AE4F"/>
                </a:solidFill>
                <a:latin typeface="Calibri"/>
                <a:cs typeface="Calibri"/>
              </a:rPr>
              <a:t>π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ο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ύ</a:t>
            </a:r>
            <a:r>
              <a:rPr sz="2400" spc="-20" dirty="0">
                <a:solidFill>
                  <a:srgbClr val="00AE4F"/>
                </a:solidFill>
                <a:latin typeface="Calibri"/>
                <a:cs typeface="Calibri"/>
              </a:rPr>
              <a:t> </a:t>
            </a:r>
            <a:r>
              <a:rPr sz="2400" spc="-75" dirty="0">
                <a:solidFill>
                  <a:srgbClr val="00AE4F"/>
                </a:solidFill>
                <a:latin typeface="Calibri"/>
                <a:cs typeface="Calibri"/>
              </a:rPr>
              <a:t>κ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α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ι</a:t>
            </a:r>
            <a:r>
              <a:rPr sz="2400" spc="5" dirty="0">
                <a:solidFill>
                  <a:srgbClr val="00AE4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η</a:t>
            </a:r>
            <a:r>
              <a:rPr sz="2400" spc="5" dirty="0">
                <a:solidFill>
                  <a:srgbClr val="00AE4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α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π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ό</a:t>
            </a:r>
            <a:r>
              <a:rPr sz="2400" spc="30" dirty="0">
                <a:solidFill>
                  <a:srgbClr val="00AE4F"/>
                </a:solidFill>
                <a:latin typeface="Calibri"/>
                <a:cs typeface="Calibri"/>
              </a:rPr>
              <a:t>σ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τ</a:t>
            </a:r>
            <a:r>
              <a:rPr sz="2400" spc="-20" dirty="0">
                <a:solidFill>
                  <a:srgbClr val="00AE4F"/>
                </a:solidFill>
                <a:latin typeface="Calibri"/>
                <a:cs typeface="Calibri"/>
              </a:rPr>
              <a:t>α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ση π</a:t>
            </a:r>
            <a:r>
              <a:rPr sz="2400" spc="-10" dirty="0">
                <a:solidFill>
                  <a:srgbClr val="00AE4F"/>
                </a:solidFill>
                <a:latin typeface="Calibri"/>
                <a:cs typeface="Calibri"/>
              </a:rPr>
              <a:t>ο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μπ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ού</a:t>
            </a:r>
            <a:r>
              <a:rPr sz="2400" spc="5" dirty="0">
                <a:solidFill>
                  <a:srgbClr val="00AE4F"/>
                </a:solidFill>
                <a:latin typeface="Calibri"/>
                <a:cs typeface="Calibri"/>
              </a:rPr>
              <a:t>-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δ</a:t>
            </a:r>
            <a:r>
              <a:rPr sz="2400" spc="-5" dirty="0">
                <a:solidFill>
                  <a:srgbClr val="00AE4F"/>
                </a:solidFill>
                <a:latin typeface="Calibri"/>
                <a:cs typeface="Calibri"/>
              </a:rPr>
              <a:t>έ</a:t>
            </a:r>
            <a:r>
              <a:rPr sz="2400" spc="-15" dirty="0">
                <a:solidFill>
                  <a:srgbClr val="00AE4F"/>
                </a:solidFill>
                <a:latin typeface="Calibri"/>
                <a:cs typeface="Calibri"/>
              </a:rPr>
              <a:t>κ</a:t>
            </a:r>
            <a:r>
              <a:rPr sz="2400" spc="5" dirty="0">
                <a:solidFill>
                  <a:srgbClr val="00AE4F"/>
                </a:solidFill>
                <a:latin typeface="Calibri"/>
                <a:cs typeface="Calibri"/>
              </a:rPr>
              <a:t>τ</a:t>
            </a:r>
            <a:r>
              <a:rPr sz="2400" dirty="0">
                <a:solidFill>
                  <a:srgbClr val="00AE4F"/>
                </a:solidFill>
                <a:latin typeface="Calibri"/>
                <a:cs typeface="Calibri"/>
              </a:rPr>
              <a:t>η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97790" y="6017892"/>
            <a:ext cx="2515864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0400"/>
              </a:lnSpc>
            </a:pPr>
            <a:r>
              <a:rPr sz="2400" b="1" dirty="0">
                <a:solidFill>
                  <a:srgbClr val="BE4F4C"/>
                </a:solidFill>
                <a:latin typeface="Calibri"/>
                <a:cs typeface="Calibri"/>
              </a:rPr>
              <a:t>Συ</a:t>
            </a:r>
            <a:r>
              <a:rPr sz="2400" b="1" spc="-5" dirty="0">
                <a:solidFill>
                  <a:srgbClr val="BE4F4C"/>
                </a:solidFill>
                <a:latin typeface="Calibri"/>
                <a:cs typeface="Calibri"/>
              </a:rPr>
              <a:t>γ</a:t>
            </a:r>
            <a:r>
              <a:rPr sz="2400" b="1" spc="-25" dirty="0">
                <a:solidFill>
                  <a:srgbClr val="BE4F4C"/>
                </a:solidFill>
                <a:latin typeface="Calibri"/>
                <a:cs typeface="Calibri"/>
              </a:rPr>
              <a:t>κ</a:t>
            </a:r>
            <a:r>
              <a:rPr sz="2400" b="1" dirty="0">
                <a:solidFill>
                  <a:srgbClr val="BE4F4C"/>
                </a:solidFill>
                <a:latin typeface="Calibri"/>
                <a:cs typeface="Calibri"/>
              </a:rPr>
              <a:t>ε</a:t>
            </a:r>
            <a:r>
              <a:rPr sz="2400" b="1" spc="-25" dirty="0">
                <a:solidFill>
                  <a:srgbClr val="BE4F4C"/>
                </a:solidFill>
                <a:latin typeface="Calibri"/>
                <a:cs typeface="Calibri"/>
              </a:rPr>
              <a:t>κ</a:t>
            </a:r>
            <a:r>
              <a:rPr sz="2400" b="1" dirty="0">
                <a:solidFill>
                  <a:srgbClr val="BE4F4C"/>
                </a:solidFill>
                <a:latin typeface="Calibri"/>
                <a:cs typeface="Calibri"/>
              </a:rPr>
              <a:t>ρ</a:t>
            </a:r>
            <a:r>
              <a:rPr sz="2400" b="1" spc="5" dirty="0">
                <a:solidFill>
                  <a:srgbClr val="BE4F4C"/>
                </a:solidFill>
                <a:latin typeface="Calibri"/>
                <a:cs typeface="Calibri"/>
              </a:rPr>
              <a:t>ι</a:t>
            </a:r>
            <a:r>
              <a:rPr sz="2400" b="1" dirty="0">
                <a:solidFill>
                  <a:srgbClr val="BE4F4C"/>
                </a:solidFill>
                <a:latin typeface="Calibri"/>
                <a:cs typeface="Calibri"/>
              </a:rPr>
              <a:t>μ</a:t>
            </a:r>
            <a:r>
              <a:rPr sz="2400" b="1" spc="-10" dirty="0">
                <a:solidFill>
                  <a:srgbClr val="BE4F4C"/>
                </a:solidFill>
                <a:latin typeface="Calibri"/>
                <a:cs typeface="Calibri"/>
              </a:rPr>
              <a:t>έ</a:t>
            </a:r>
            <a:r>
              <a:rPr sz="2400" b="1" spc="-5" dirty="0">
                <a:solidFill>
                  <a:srgbClr val="BE4F4C"/>
                </a:solidFill>
                <a:latin typeface="Calibri"/>
                <a:cs typeface="Calibri"/>
              </a:rPr>
              <a:t>νο </a:t>
            </a:r>
            <a:r>
              <a:rPr sz="2400" b="1" dirty="0">
                <a:solidFill>
                  <a:srgbClr val="BE4F4C"/>
                </a:solidFill>
                <a:latin typeface="Calibri"/>
                <a:cs typeface="Calibri"/>
              </a:rPr>
              <a:t>ύψος</a:t>
            </a:r>
            <a:r>
              <a:rPr sz="2400" b="1" spc="-70" dirty="0">
                <a:solidFill>
                  <a:srgbClr val="BE4F4C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BE4F4C"/>
                </a:solidFill>
                <a:latin typeface="Calibri"/>
                <a:cs typeface="Calibri"/>
              </a:rPr>
              <a:t>κ</a:t>
            </a:r>
            <a:r>
              <a:rPr sz="2400" b="1" dirty="0">
                <a:solidFill>
                  <a:srgbClr val="BE4F4C"/>
                </a:solidFill>
                <a:latin typeface="Calibri"/>
                <a:cs typeface="Calibri"/>
              </a:rPr>
              <a:t>ερα</a:t>
            </a:r>
            <a:r>
              <a:rPr sz="2400" b="1" spc="5" dirty="0">
                <a:solidFill>
                  <a:srgbClr val="BE4F4C"/>
                </a:solidFill>
                <a:latin typeface="Calibri"/>
                <a:cs typeface="Calibri"/>
              </a:rPr>
              <a:t>ί</a:t>
            </a:r>
            <a:r>
              <a:rPr sz="2400" b="1" spc="-5" dirty="0">
                <a:solidFill>
                  <a:srgbClr val="BE4F4C"/>
                </a:solidFill>
                <a:latin typeface="Calibri"/>
                <a:cs typeface="Calibri"/>
              </a:rPr>
              <a:t>ας </a:t>
            </a:r>
            <a:r>
              <a:rPr sz="2400" b="1" spc="5" dirty="0">
                <a:solidFill>
                  <a:srgbClr val="BE4F4C"/>
                </a:solidFill>
                <a:latin typeface="Calibri"/>
                <a:cs typeface="Calibri"/>
              </a:rPr>
              <a:t>λ</a:t>
            </a:r>
            <a:r>
              <a:rPr sz="2400" b="1" spc="-10" dirty="0">
                <a:solidFill>
                  <a:srgbClr val="BE4F4C"/>
                </a:solidFill>
                <a:latin typeface="Calibri"/>
                <a:cs typeface="Calibri"/>
              </a:rPr>
              <a:t>ή</a:t>
            </a:r>
            <a:r>
              <a:rPr sz="2400" b="1" dirty="0">
                <a:solidFill>
                  <a:srgbClr val="BE4F4C"/>
                </a:solidFill>
                <a:latin typeface="Calibri"/>
                <a:cs typeface="Calibri"/>
              </a:rPr>
              <a:t>ψης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C5FE2100-DADC-4197-BFA6-BC89A690CDA1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37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12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sp>
        <p:nvSpPr>
          <p:cNvPr id="3" name="object 3"/>
          <p:cNvSpPr/>
          <p:nvPr/>
        </p:nvSpPr>
        <p:spPr>
          <a:xfrm>
            <a:off x="5951870" y="5511232"/>
            <a:ext cx="1804668" cy="506660"/>
          </a:xfrm>
          <a:custGeom>
            <a:avLst/>
            <a:gdLst/>
            <a:ahLst/>
            <a:cxnLst/>
            <a:rect l="l" t="t" r="r" b="b"/>
            <a:pathLst>
              <a:path w="1837690" h="948054">
                <a:moveTo>
                  <a:pt x="36228" y="8894"/>
                </a:moveTo>
                <a:lnTo>
                  <a:pt x="27310" y="8894"/>
                </a:lnTo>
                <a:lnTo>
                  <a:pt x="45110" y="37469"/>
                </a:lnTo>
                <a:lnTo>
                  <a:pt x="8900" y="39374"/>
                </a:lnTo>
                <a:lnTo>
                  <a:pt x="66050" y="69854"/>
                </a:lnTo>
                <a:lnTo>
                  <a:pt x="1819290" y="948059"/>
                </a:lnTo>
                <a:lnTo>
                  <a:pt x="1837700" y="911233"/>
                </a:lnTo>
                <a:lnTo>
                  <a:pt x="36228" y="8894"/>
                </a:lnTo>
                <a:close/>
              </a:path>
              <a:path w="1837690" h="948054">
                <a:moveTo>
                  <a:pt x="18440" y="0"/>
                </a:moveTo>
                <a:lnTo>
                  <a:pt x="0" y="36194"/>
                </a:lnTo>
                <a:lnTo>
                  <a:pt x="69860" y="149233"/>
                </a:lnTo>
                <a:lnTo>
                  <a:pt x="74950" y="155579"/>
                </a:lnTo>
                <a:lnTo>
                  <a:pt x="85740" y="159389"/>
                </a:lnTo>
                <a:lnTo>
                  <a:pt x="97170" y="155579"/>
                </a:lnTo>
                <a:lnTo>
                  <a:pt x="104150" y="150494"/>
                </a:lnTo>
                <a:lnTo>
                  <a:pt x="107320" y="139064"/>
                </a:lnTo>
                <a:lnTo>
                  <a:pt x="103510" y="127634"/>
                </a:lnTo>
                <a:lnTo>
                  <a:pt x="66050" y="69854"/>
                </a:lnTo>
                <a:lnTo>
                  <a:pt x="8900" y="39374"/>
                </a:lnTo>
                <a:lnTo>
                  <a:pt x="27310" y="8894"/>
                </a:lnTo>
                <a:lnTo>
                  <a:pt x="36228" y="8894"/>
                </a:lnTo>
                <a:lnTo>
                  <a:pt x="18440" y="0"/>
                </a:lnTo>
                <a:close/>
              </a:path>
            </a:pathLst>
          </a:custGeom>
          <a:solidFill>
            <a:srgbClr val="BE4F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Ορθογώνιο 9"/>
          <p:cNvSpPr/>
          <p:nvPr/>
        </p:nvSpPr>
        <p:spPr>
          <a:xfrm>
            <a:off x="2603500" y="332229"/>
            <a:ext cx="7928966" cy="7028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503680" algn="r" fontAlgn="base">
              <a:spcBef>
                <a:spcPct val="0"/>
              </a:spcBef>
              <a:spcAft>
                <a:spcPct val="0"/>
              </a:spcAft>
            </a:pPr>
            <a:r>
              <a:rPr lang="el-GR" sz="3967" b="1" spc="-1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Μοντέλο επίπεδης γης (3)</a:t>
            </a:r>
          </a:p>
        </p:txBody>
      </p:sp>
    </p:spTree>
    <p:extLst>
      <p:ext uri="{BB962C8B-B14F-4D97-AF65-F5344CB8AC3E}">
        <p14:creationId xmlns:p14="http://schemas.microsoft.com/office/powerpoint/2010/main" val="4295756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5918849" y="5053334"/>
            <a:ext cx="200660" cy="158115"/>
          </a:xfrm>
          <a:custGeom>
            <a:avLst/>
            <a:gdLst/>
            <a:ahLst/>
            <a:cxnLst/>
            <a:rect l="l" t="t" r="r" b="b"/>
            <a:pathLst>
              <a:path w="200660" h="158114">
                <a:moveTo>
                  <a:pt x="176509" y="0"/>
                </a:moveTo>
                <a:lnTo>
                  <a:pt x="0" y="8881"/>
                </a:lnTo>
                <a:lnTo>
                  <a:pt x="97139" y="158114"/>
                </a:lnTo>
                <a:lnTo>
                  <a:pt x="27279" y="45076"/>
                </a:lnTo>
                <a:lnTo>
                  <a:pt x="45719" y="8881"/>
                </a:lnTo>
                <a:lnTo>
                  <a:pt x="197479" y="8881"/>
                </a:lnTo>
                <a:lnTo>
                  <a:pt x="188579" y="630"/>
                </a:lnTo>
                <a:lnTo>
                  <a:pt x="176509" y="0"/>
                </a:lnTo>
                <a:close/>
              </a:path>
              <a:path w="200660" h="158114">
                <a:moveTo>
                  <a:pt x="197479" y="8881"/>
                </a:moveTo>
                <a:lnTo>
                  <a:pt x="45719" y="8881"/>
                </a:lnTo>
                <a:lnTo>
                  <a:pt x="114299" y="43171"/>
                </a:lnTo>
                <a:lnTo>
                  <a:pt x="179679" y="39361"/>
                </a:lnTo>
                <a:lnTo>
                  <a:pt x="184769" y="38730"/>
                </a:lnTo>
                <a:lnTo>
                  <a:pt x="196199" y="31110"/>
                </a:lnTo>
                <a:lnTo>
                  <a:pt x="200649" y="17775"/>
                </a:lnTo>
                <a:lnTo>
                  <a:pt x="197479" y="8881"/>
                </a:lnTo>
                <a:close/>
              </a:path>
            </a:pathLst>
          </a:custGeom>
          <a:solidFill>
            <a:srgbClr val="BE4F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55029" y="5071110"/>
            <a:ext cx="36830" cy="30480"/>
          </a:xfrm>
          <a:custGeom>
            <a:avLst/>
            <a:gdLst/>
            <a:ahLst/>
            <a:cxnLst/>
            <a:rect l="l" t="t" r="r" b="b"/>
            <a:pathLst>
              <a:path w="36829" h="30479">
                <a:moveTo>
                  <a:pt x="18409" y="0"/>
                </a:moveTo>
                <a:lnTo>
                  <a:pt x="0" y="30479"/>
                </a:lnTo>
                <a:lnTo>
                  <a:pt x="36210" y="28574"/>
                </a:lnTo>
                <a:lnTo>
                  <a:pt x="18409" y="0"/>
                </a:lnTo>
                <a:close/>
              </a:path>
            </a:pathLst>
          </a:custGeom>
          <a:solidFill>
            <a:srgbClr val="BE4F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C5FE2100-DADC-4197-BFA6-BC89A690CDA1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38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2603500" y="332229"/>
            <a:ext cx="7928966" cy="7028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503680" algn="r" fontAlgn="base">
              <a:spcBef>
                <a:spcPct val="0"/>
              </a:spcBef>
              <a:spcAft>
                <a:spcPct val="0"/>
              </a:spcAft>
            </a:pPr>
            <a:r>
              <a:rPr lang="el-GR" sz="3967" b="1" spc="-10" dirty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Μοντέλο επίπεδης γης </a:t>
            </a:r>
            <a:r>
              <a:rPr lang="el-GR" sz="3967" b="1" spc="-10" dirty="0" smtClean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sz="3967" b="1" spc="-10" dirty="0" smtClean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4</a:t>
            </a:r>
            <a:r>
              <a:rPr lang="el-GR" sz="3967" b="1" spc="-10" dirty="0" smtClean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)</a:t>
            </a:r>
            <a:endParaRPr lang="el-GR" sz="3967" b="1" spc="-10" dirty="0">
              <a:solidFill>
                <a:schemeClr val="bg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3" name="Εικόνα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900" y="1720850"/>
            <a:ext cx="7467600" cy="5579910"/>
          </a:xfrm>
          <a:prstGeom prst="rect">
            <a:avLst/>
          </a:prstGeom>
        </p:spPr>
      </p:pic>
      <p:sp>
        <p:nvSpPr>
          <p:cNvPr id="12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  <p:extLst>
      <p:ext uri="{BB962C8B-B14F-4D97-AF65-F5344CB8AC3E}">
        <p14:creationId xmlns:p14="http://schemas.microsoft.com/office/powerpoint/2010/main" val="34375394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20444">
              <a:lnSpc>
                <a:spcPct val="100000"/>
              </a:lnSpc>
            </a:pPr>
            <a:r>
              <a:rPr spc="-10" dirty="0"/>
              <a:t>Α</a:t>
            </a:r>
            <a:r>
              <a:rPr dirty="0"/>
              <a:t>ν</a:t>
            </a:r>
            <a:r>
              <a:rPr spc="-5" dirty="0"/>
              <a:t>α</a:t>
            </a:r>
            <a:r>
              <a:rPr spc="-35" dirty="0"/>
              <a:t>λ</a:t>
            </a:r>
            <a:r>
              <a:rPr spc="-10" dirty="0"/>
              <a:t>υ</a:t>
            </a:r>
            <a:r>
              <a:rPr spc="-5" dirty="0"/>
              <a:t>τ</a:t>
            </a:r>
            <a:r>
              <a:rPr dirty="0"/>
              <a:t>ι</a:t>
            </a:r>
            <a:r>
              <a:rPr spc="-160" dirty="0"/>
              <a:t>κ</a:t>
            </a:r>
            <a:r>
              <a:rPr dirty="0"/>
              <a:t>ά</a:t>
            </a:r>
            <a:r>
              <a:rPr spc="-85" dirty="0"/>
              <a:t> </a:t>
            </a:r>
            <a:r>
              <a:rPr spc="-25" dirty="0"/>
              <a:t>Μ</a:t>
            </a:r>
            <a:r>
              <a:rPr spc="15" dirty="0"/>
              <a:t>ο</a:t>
            </a:r>
            <a:r>
              <a:rPr spc="25" dirty="0"/>
              <a:t>ν</a:t>
            </a:r>
            <a:r>
              <a:rPr spc="-5" dirty="0"/>
              <a:t>τ</a:t>
            </a:r>
            <a:r>
              <a:rPr spc="-30" dirty="0"/>
              <a:t>έ</a:t>
            </a:r>
            <a:r>
              <a:rPr spc="-50" dirty="0"/>
              <a:t>λ</a:t>
            </a:r>
            <a:r>
              <a:rPr dirty="0"/>
              <a:t>α</a:t>
            </a:r>
            <a:r>
              <a:rPr spc="-110" dirty="0"/>
              <a:t> </a:t>
            </a:r>
            <a:r>
              <a:rPr dirty="0"/>
              <a:t>δ</a:t>
            </a:r>
            <a:r>
              <a:rPr spc="5" dirty="0"/>
              <a:t>ι</a:t>
            </a:r>
            <a:r>
              <a:rPr spc="-40" dirty="0"/>
              <a:t>ά</a:t>
            </a:r>
            <a:r>
              <a:rPr dirty="0"/>
              <a:t>δ</a:t>
            </a:r>
            <a:r>
              <a:rPr spc="15" dirty="0"/>
              <a:t>ο</a:t>
            </a:r>
            <a:r>
              <a:rPr spc="-5" dirty="0"/>
              <a:t>σ</a:t>
            </a:r>
            <a:r>
              <a:rPr spc="-15" dirty="0"/>
              <a:t>η</a:t>
            </a:r>
            <a:r>
              <a:rPr dirty="0"/>
              <a:t>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12800" y="2023105"/>
            <a:ext cx="9067800" cy="40010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marR="1656714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35433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Βασίζονται στην άθροιση των 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κύριω</a:t>
            </a:r>
            <a:r>
              <a:rPr lang="el-G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ν </a:t>
            </a:r>
            <a:r>
              <a:rPr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συνιστωσών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του </a:t>
            </a:r>
            <a:r>
              <a:rPr lang="el-G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ήμ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ατος στο</a:t>
            </a:r>
            <a:r>
              <a:rPr lang="el-G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δέκτη</a:t>
            </a:r>
            <a:endParaRPr lang="el-G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1656714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354330" algn="l"/>
              </a:tabLst>
            </a:pPr>
            <a:r>
              <a:rPr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Αξιο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ποιούνται βασικές αρχές της γεωμετρικής οπτικής, Φυσικής κτλ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357505" algn="l"/>
              </a:tabLst>
            </a:pP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Ray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–tracing :</a:t>
            </a:r>
          </a:p>
          <a:p>
            <a:pPr marL="623888" marR="228600" lvl="2" indent="-260350">
              <a:spcBef>
                <a:spcPts val="600"/>
              </a:spcBef>
              <a:buFont typeface="Arial"/>
              <a:buChar char="–"/>
            </a:pPr>
            <a:r>
              <a:rPr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Χρειάζοντ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αι 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πλήρ</a:t>
            </a:r>
            <a:r>
              <a:rPr lang="el-G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ει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ς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πληροφορίες σχετικά με τον πομπό, τον δέκτη και τους σκεδαστές καθώς και τα χαρακτηριστικά των υλικών των σκεδαστών</a:t>
            </a:r>
          </a:p>
          <a:p>
            <a:pPr marL="623888" marR="5080" lvl="2" indent="-260350">
              <a:spcBef>
                <a:spcPts val="600"/>
              </a:spcBef>
              <a:buFont typeface="Arial"/>
              <a:buChar char="–"/>
            </a:pP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Βα</a:t>
            </a:r>
            <a:r>
              <a:rPr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σίζετ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αι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είτε σε όλες τις ακτίνες που φθάνουν στον δέκτη, είτε στις πιο σημαντικές (μέχρι 2ης  τάξης)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73CF4367-3EF7-4F4D-801F-8690666763A8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39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  <p:extLst>
      <p:ext uri="{BB962C8B-B14F-4D97-AF65-F5344CB8AC3E}">
        <p14:creationId xmlns:p14="http://schemas.microsoft.com/office/powerpoint/2010/main" val="23578527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8080">
              <a:lnSpc>
                <a:spcPct val="100000"/>
              </a:lnSpc>
            </a:pPr>
            <a:r>
              <a:rPr spc="-5" dirty="0"/>
              <a:t>Ε</a:t>
            </a:r>
            <a:r>
              <a:rPr dirty="0"/>
              <a:t>μπ</a:t>
            </a:r>
            <a:r>
              <a:rPr spc="-15" dirty="0"/>
              <a:t>ε</a:t>
            </a:r>
            <a:r>
              <a:rPr dirty="0"/>
              <a:t>ιρι</a:t>
            </a:r>
            <a:r>
              <a:rPr spc="-160" dirty="0"/>
              <a:t>κ</a:t>
            </a:r>
            <a:r>
              <a:rPr dirty="0"/>
              <a:t>ά</a:t>
            </a:r>
            <a:r>
              <a:rPr spc="-90" dirty="0"/>
              <a:t> </a:t>
            </a:r>
            <a:r>
              <a:rPr spc="-25" dirty="0"/>
              <a:t>μ</a:t>
            </a:r>
            <a:r>
              <a:rPr spc="15" dirty="0"/>
              <a:t>ο</a:t>
            </a:r>
            <a:r>
              <a:rPr spc="25" dirty="0"/>
              <a:t>ν</a:t>
            </a:r>
            <a:r>
              <a:rPr spc="-5" dirty="0"/>
              <a:t>τ</a:t>
            </a:r>
            <a:r>
              <a:rPr spc="-30" dirty="0"/>
              <a:t>έ</a:t>
            </a:r>
            <a:r>
              <a:rPr spc="-50" dirty="0"/>
              <a:t>λ</a:t>
            </a:r>
            <a:r>
              <a:rPr dirty="0"/>
              <a:t>α</a:t>
            </a:r>
            <a:r>
              <a:rPr spc="-110" dirty="0"/>
              <a:t> </a:t>
            </a:r>
            <a:r>
              <a:rPr dirty="0"/>
              <a:t>δ</a:t>
            </a:r>
            <a:r>
              <a:rPr spc="5" dirty="0"/>
              <a:t>ι</a:t>
            </a:r>
            <a:r>
              <a:rPr spc="-40" dirty="0"/>
              <a:t>ά</a:t>
            </a:r>
            <a:r>
              <a:rPr dirty="0"/>
              <a:t>δ</a:t>
            </a:r>
            <a:r>
              <a:rPr spc="15" dirty="0"/>
              <a:t>ο</a:t>
            </a:r>
            <a:r>
              <a:rPr spc="-5" dirty="0"/>
              <a:t>σ</a:t>
            </a:r>
            <a:r>
              <a:rPr spc="-15" dirty="0"/>
              <a:t>η</a:t>
            </a:r>
            <a:r>
              <a:rPr dirty="0"/>
              <a:t>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6791" y="1949450"/>
            <a:ext cx="9982200" cy="4524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indent="-344170">
              <a:spcBef>
                <a:spcPts val="600"/>
              </a:spcBef>
              <a:buFont typeface="Arial"/>
              <a:buChar char="•"/>
              <a:tabLst>
                <a:tab pos="358775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Βα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σικές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πα</a:t>
            </a:r>
            <a:r>
              <a:rPr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ράμετροι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56285" lvl="1" indent="-286385"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Συχνότητα</a:t>
            </a:r>
          </a:p>
          <a:p>
            <a:pPr marL="756285" lvl="1" indent="-286385"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Περιβάλλον διάδοσης (αστικό, ήμι-αστικό, αγροτικό)</a:t>
            </a:r>
          </a:p>
          <a:p>
            <a:pPr marL="756285" lvl="1" indent="-286385"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Απόσταση πομπού-δέκτη</a:t>
            </a:r>
          </a:p>
          <a:p>
            <a:pPr marL="756285" lvl="1" indent="-286385"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Ύψη κεραίας εκπομπής και λήψης</a:t>
            </a:r>
          </a:p>
          <a:p>
            <a:pPr marL="756285" marR="720090" lvl="1" indent="-286385"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Μορφολογία περιβάλλοντος διάδοσης(ύψη κτιρίων, θέσεις δρόμων, παρουσία δένδρων κτλ)</a:t>
            </a:r>
          </a:p>
          <a:p>
            <a:pPr marL="356870" marR="5080" indent="-344170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Ο υπολογισμός της μέσης λαμβανόμενης ισχύος ή της απώλειας διάδοσης γίνεται με βάση τις τιμές της μέσης λαμβανόμενης ισχύος ή της απώλειας διάδοσης σε μία συγκεκριμένη απόσταση αναφοράς πομπού – δέκτη d</a:t>
            </a:r>
            <a:r>
              <a:rPr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(Η d</a:t>
            </a:r>
            <a:r>
              <a:rPr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πρέπει να είναι σχετικά μικρή αλλά να ανήκει στο μακρινό πεδίο)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6B8FB3EB-492D-4C5E-B65C-892D9E741FA8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40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  <p:extLst>
      <p:ext uri="{BB962C8B-B14F-4D97-AF65-F5344CB8AC3E}">
        <p14:creationId xmlns:p14="http://schemas.microsoft.com/office/powerpoint/2010/main" val="7619432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Εικόνα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740" y="3163832"/>
            <a:ext cx="4441556" cy="271853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670300" y="514472"/>
            <a:ext cx="723633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l-GR" sz="4400" spc="-100" dirty="0" smtClean="0">
                <a:latin typeface="Calibri"/>
                <a:cs typeface="Calibri"/>
              </a:rPr>
              <a:t>Μοντέλο ελεύθερου χώρου</a:t>
            </a:r>
            <a:endParaRPr sz="4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85507" y="6409038"/>
            <a:ext cx="892238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5" dirty="0">
                <a:solidFill>
                  <a:srgbClr val="F69445"/>
                </a:solidFill>
                <a:latin typeface="Calibri"/>
                <a:cs typeface="Calibri"/>
              </a:rPr>
              <a:t>Π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α</a:t>
            </a:r>
            <a:r>
              <a:rPr sz="2000" b="1" spc="5" dirty="0">
                <a:solidFill>
                  <a:srgbClr val="F69445"/>
                </a:solidFill>
                <a:latin typeface="Calibri"/>
                <a:cs typeface="Calibri"/>
              </a:rPr>
              <a:t>ρ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ο</a:t>
            </a:r>
            <a:r>
              <a:rPr sz="2000" b="1" spc="15" dirty="0">
                <a:solidFill>
                  <a:srgbClr val="F69445"/>
                </a:solidFill>
                <a:latin typeface="Calibri"/>
                <a:cs typeface="Calibri"/>
              </a:rPr>
              <a:t>υ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σ</a:t>
            </a:r>
            <a:r>
              <a:rPr sz="2000" b="1" spc="-10" dirty="0">
                <a:solidFill>
                  <a:srgbClr val="F69445"/>
                </a:solidFill>
                <a:latin typeface="Calibri"/>
                <a:cs typeface="Calibri"/>
              </a:rPr>
              <a:t>ιά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ζο</a:t>
            </a:r>
            <a:r>
              <a:rPr sz="2000" b="1" spc="15" dirty="0">
                <a:solidFill>
                  <a:srgbClr val="F69445"/>
                </a:solidFill>
                <a:latin typeface="Calibri"/>
                <a:cs typeface="Calibri"/>
              </a:rPr>
              <a:t>ν</a:t>
            </a:r>
            <a:r>
              <a:rPr sz="2000" b="1" spc="-20" dirty="0">
                <a:solidFill>
                  <a:srgbClr val="F69445"/>
                </a:solidFill>
                <a:latin typeface="Calibri"/>
                <a:cs typeface="Calibri"/>
              </a:rPr>
              <a:t>τ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αι</a:t>
            </a:r>
            <a:r>
              <a:rPr sz="2000" b="1" spc="-114" dirty="0">
                <a:solidFill>
                  <a:srgbClr val="F69445"/>
                </a:solidFill>
                <a:latin typeface="Calibri"/>
                <a:cs typeface="Calibri"/>
              </a:rPr>
              <a:t> </a:t>
            </a:r>
            <a:r>
              <a:rPr sz="2000" b="1" spc="25" dirty="0">
                <a:solidFill>
                  <a:srgbClr val="F69445"/>
                </a:solidFill>
                <a:latin typeface="Calibri"/>
                <a:cs typeface="Calibri"/>
              </a:rPr>
              <a:t>σ</a:t>
            </a:r>
            <a:r>
              <a:rPr sz="2000" b="1" spc="-40" dirty="0">
                <a:solidFill>
                  <a:srgbClr val="F69445"/>
                </a:solidFill>
                <a:latin typeface="Calibri"/>
                <a:cs typeface="Calibri"/>
              </a:rPr>
              <a:t>χ</a:t>
            </a:r>
            <a:r>
              <a:rPr sz="2000" b="1" spc="-10" dirty="0">
                <a:solidFill>
                  <a:srgbClr val="F69445"/>
                </a:solidFill>
                <a:latin typeface="Calibri"/>
                <a:cs typeface="Calibri"/>
              </a:rPr>
              <a:t>ε</a:t>
            </a:r>
            <a:r>
              <a:rPr sz="2000" b="1" spc="15" dirty="0">
                <a:solidFill>
                  <a:srgbClr val="F69445"/>
                </a:solidFill>
                <a:latin typeface="Calibri"/>
                <a:cs typeface="Calibri"/>
              </a:rPr>
              <a:t>τ</a:t>
            </a:r>
            <a:r>
              <a:rPr sz="2000" b="1" spc="5" dirty="0">
                <a:solidFill>
                  <a:srgbClr val="F69445"/>
                </a:solidFill>
                <a:latin typeface="Calibri"/>
                <a:cs typeface="Calibri"/>
              </a:rPr>
              <a:t>ι</a:t>
            </a:r>
            <a:r>
              <a:rPr sz="2000" b="1" spc="-75" dirty="0">
                <a:solidFill>
                  <a:srgbClr val="F69445"/>
                </a:solidFill>
                <a:latin typeface="Calibri"/>
                <a:cs typeface="Calibri"/>
              </a:rPr>
              <a:t>κ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ά</a:t>
            </a:r>
            <a:r>
              <a:rPr sz="2000" b="1" spc="-45" dirty="0">
                <a:solidFill>
                  <a:srgbClr val="F69445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69445"/>
                </a:solidFill>
                <a:latin typeface="Calibri"/>
                <a:cs typeface="Calibri"/>
              </a:rPr>
              <a:t>μ</a:t>
            </a:r>
            <a:r>
              <a:rPr sz="2000" b="1" spc="-10" dirty="0">
                <a:solidFill>
                  <a:srgbClr val="F69445"/>
                </a:solidFill>
                <a:latin typeface="Calibri"/>
                <a:cs typeface="Calibri"/>
              </a:rPr>
              <a:t>ε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γά</a:t>
            </a:r>
            <a:r>
              <a:rPr sz="2000" b="1" spc="-15" dirty="0">
                <a:solidFill>
                  <a:srgbClr val="F69445"/>
                </a:solidFill>
                <a:latin typeface="Calibri"/>
                <a:cs typeface="Calibri"/>
              </a:rPr>
              <a:t>λ</a:t>
            </a:r>
            <a:r>
              <a:rPr sz="2000" b="1" spc="-10" dirty="0">
                <a:solidFill>
                  <a:srgbClr val="F69445"/>
                </a:solidFill>
                <a:latin typeface="Calibri"/>
                <a:cs typeface="Calibri"/>
              </a:rPr>
              <a:t>ε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ς</a:t>
            </a:r>
            <a:r>
              <a:rPr sz="2000" b="1" spc="-35" dirty="0">
                <a:solidFill>
                  <a:srgbClr val="F69445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69445"/>
                </a:solidFill>
                <a:latin typeface="Calibri"/>
                <a:cs typeface="Calibri"/>
              </a:rPr>
              <a:t>α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π</a:t>
            </a:r>
            <a:r>
              <a:rPr sz="2000" b="1" spc="10" dirty="0">
                <a:solidFill>
                  <a:srgbClr val="F69445"/>
                </a:solidFill>
                <a:latin typeface="Calibri"/>
                <a:cs typeface="Calibri"/>
              </a:rPr>
              <a:t>ο</a:t>
            </a:r>
            <a:r>
              <a:rPr sz="2000" b="1" spc="-5" dirty="0">
                <a:solidFill>
                  <a:srgbClr val="F69445"/>
                </a:solidFill>
                <a:latin typeface="Calibri"/>
                <a:cs typeface="Calibri"/>
              </a:rPr>
              <a:t>κ</a:t>
            </a:r>
            <a:r>
              <a:rPr sz="2000" b="1" spc="-40" dirty="0">
                <a:solidFill>
                  <a:srgbClr val="F69445"/>
                </a:solidFill>
                <a:latin typeface="Calibri"/>
                <a:cs typeface="Calibri"/>
              </a:rPr>
              <a:t>λ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ίσ</a:t>
            </a:r>
            <a:r>
              <a:rPr sz="2000" b="1" spc="-20" dirty="0">
                <a:solidFill>
                  <a:srgbClr val="F69445"/>
                </a:solidFill>
                <a:latin typeface="Calibri"/>
                <a:cs typeface="Calibri"/>
              </a:rPr>
              <a:t>ε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ις</a:t>
            </a:r>
            <a:r>
              <a:rPr sz="2000" b="1" spc="-35" dirty="0">
                <a:solidFill>
                  <a:srgbClr val="F69445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σε</a:t>
            </a:r>
            <a:r>
              <a:rPr sz="2000" b="1" spc="-30" dirty="0">
                <a:solidFill>
                  <a:srgbClr val="F69445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69445"/>
                </a:solidFill>
                <a:latin typeface="Calibri"/>
                <a:cs typeface="Calibri"/>
              </a:rPr>
              <a:t>π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ρ</a:t>
            </a:r>
            <a:r>
              <a:rPr sz="2000" b="1" spc="5" dirty="0">
                <a:solidFill>
                  <a:srgbClr val="F69445"/>
                </a:solidFill>
                <a:latin typeface="Calibri"/>
                <a:cs typeface="Calibri"/>
              </a:rPr>
              <a:t>α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γ</a:t>
            </a:r>
            <a:r>
              <a:rPr sz="2000" b="1" spc="-5" dirty="0">
                <a:solidFill>
                  <a:srgbClr val="F69445"/>
                </a:solidFill>
                <a:latin typeface="Calibri"/>
                <a:cs typeface="Calibri"/>
              </a:rPr>
              <a:t>μ</a:t>
            </a:r>
            <a:r>
              <a:rPr sz="2000" b="1" spc="-10" dirty="0">
                <a:solidFill>
                  <a:srgbClr val="F69445"/>
                </a:solidFill>
                <a:latin typeface="Calibri"/>
                <a:cs typeface="Calibri"/>
              </a:rPr>
              <a:t>α</a:t>
            </a:r>
            <a:r>
              <a:rPr sz="2000" b="1" spc="15" dirty="0">
                <a:solidFill>
                  <a:srgbClr val="F69445"/>
                </a:solidFill>
                <a:latin typeface="Calibri"/>
                <a:cs typeface="Calibri"/>
              </a:rPr>
              <a:t>τ</a:t>
            </a:r>
            <a:r>
              <a:rPr sz="2000" b="1" spc="-10" dirty="0">
                <a:solidFill>
                  <a:srgbClr val="F69445"/>
                </a:solidFill>
                <a:latin typeface="Calibri"/>
                <a:cs typeface="Calibri"/>
              </a:rPr>
              <a:t>ι</a:t>
            </a:r>
            <a:r>
              <a:rPr sz="2000" b="1" spc="-30" dirty="0">
                <a:solidFill>
                  <a:srgbClr val="F69445"/>
                </a:solidFill>
                <a:latin typeface="Calibri"/>
                <a:cs typeface="Calibri"/>
              </a:rPr>
              <a:t>κ</a:t>
            </a:r>
            <a:r>
              <a:rPr sz="2000" b="1" spc="-10" dirty="0">
                <a:solidFill>
                  <a:srgbClr val="F69445"/>
                </a:solidFill>
                <a:latin typeface="Calibri"/>
                <a:cs typeface="Calibri"/>
              </a:rPr>
              <a:t>έ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ς</a:t>
            </a:r>
            <a:r>
              <a:rPr sz="2000" b="1" spc="-95" dirty="0">
                <a:solidFill>
                  <a:srgbClr val="F69445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σ</a:t>
            </a:r>
            <a:r>
              <a:rPr sz="2000" b="1" spc="5" dirty="0">
                <a:solidFill>
                  <a:srgbClr val="F69445"/>
                </a:solidFill>
                <a:latin typeface="Calibri"/>
                <a:cs typeface="Calibri"/>
              </a:rPr>
              <a:t>υ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ν</a:t>
            </a:r>
            <a:r>
              <a:rPr sz="2000" b="1" spc="-15" dirty="0">
                <a:solidFill>
                  <a:srgbClr val="F69445"/>
                </a:solidFill>
                <a:latin typeface="Calibri"/>
                <a:cs typeface="Calibri"/>
              </a:rPr>
              <a:t>θ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ή</a:t>
            </a:r>
            <a:r>
              <a:rPr sz="2000" b="1" spc="-30" dirty="0">
                <a:solidFill>
                  <a:srgbClr val="F69445"/>
                </a:solidFill>
                <a:latin typeface="Calibri"/>
                <a:cs typeface="Calibri"/>
              </a:rPr>
              <a:t>κ</a:t>
            </a:r>
            <a:r>
              <a:rPr sz="2000" b="1" spc="-10" dirty="0">
                <a:solidFill>
                  <a:srgbClr val="F69445"/>
                </a:solidFill>
                <a:latin typeface="Calibri"/>
                <a:cs typeface="Calibri"/>
              </a:rPr>
              <a:t>ε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ς</a:t>
            </a:r>
            <a:r>
              <a:rPr sz="2000" b="1" spc="-60" dirty="0">
                <a:solidFill>
                  <a:srgbClr val="F69445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69445"/>
                </a:solidFill>
                <a:latin typeface="Calibri"/>
                <a:cs typeface="Calibri"/>
              </a:rPr>
              <a:t>δ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ι</a:t>
            </a:r>
            <a:r>
              <a:rPr sz="2000" b="1" spc="-35" dirty="0">
                <a:solidFill>
                  <a:srgbClr val="F69445"/>
                </a:solidFill>
                <a:latin typeface="Calibri"/>
                <a:cs typeface="Calibri"/>
              </a:rPr>
              <a:t>ά</a:t>
            </a:r>
            <a:r>
              <a:rPr sz="2000" b="1" spc="-5" dirty="0">
                <a:solidFill>
                  <a:srgbClr val="F69445"/>
                </a:solidFill>
                <a:latin typeface="Calibri"/>
                <a:cs typeface="Calibri"/>
              </a:rPr>
              <a:t>δ</a:t>
            </a:r>
            <a:r>
              <a:rPr sz="2000" b="1" dirty="0">
                <a:solidFill>
                  <a:srgbClr val="F69445"/>
                </a:solidFill>
                <a:latin typeface="Calibri"/>
                <a:cs typeface="Calibri"/>
              </a:rPr>
              <a:t>οσης</a:t>
            </a:r>
            <a:r>
              <a:rPr sz="2000" b="1" spc="-60" dirty="0">
                <a:solidFill>
                  <a:srgbClr val="F69445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69445"/>
                </a:solidFill>
                <a:latin typeface="Calibri"/>
                <a:cs typeface="Calibri"/>
              </a:rPr>
              <a:t>!!!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9135E207-A7E1-4017-8CD4-A5E75C29FDDA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41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11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pic>
        <p:nvPicPr>
          <p:cNvPr id="12" name="Εικόνα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00" y="1931401"/>
            <a:ext cx="4256215" cy="1274018"/>
          </a:xfrm>
          <a:prstGeom prst="rect">
            <a:avLst/>
          </a:prstGeom>
        </p:spPr>
      </p:pic>
      <p:graphicFrame>
        <p:nvGraphicFramePr>
          <p:cNvPr id="8" name="Αντικείμενο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2409381"/>
              </p:ext>
            </p:extLst>
          </p:nvPr>
        </p:nvGraphicFramePr>
        <p:xfrm>
          <a:off x="6424485" y="1921132"/>
          <a:ext cx="3641725" cy="1284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3" name="Equation" r:id="rId6" imgW="1333440" imgH="469800" progId="Equation.DSMT4">
                  <p:embed/>
                </p:oleObj>
              </mc:Choice>
              <mc:Fallback>
                <p:oleObj name="Equation" r:id="rId6" imgW="133344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24485" y="1921132"/>
                        <a:ext cx="3641725" cy="1284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Δεξιό βέλος 8"/>
          <p:cNvSpPr/>
          <p:nvPr/>
        </p:nvSpPr>
        <p:spPr>
          <a:xfrm>
            <a:off x="5041900" y="2301860"/>
            <a:ext cx="1219200" cy="57239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just">
              <a:spcAft>
                <a:spcPts val="600"/>
              </a:spcAft>
            </a:pPr>
            <a:endParaRPr lang="el-G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4" name="Αντικείμενο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3554690"/>
              </p:ext>
            </p:extLst>
          </p:nvPr>
        </p:nvGraphicFramePr>
        <p:xfrm>
          <a:off x="366283" y="4355460"/>
          <a:ext cx="5666217" cy="1260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4" name="Equation" r:id="rId8" imgW="2286000" imgH="507960" progId="Equation.DSMT4">
                  <p:embed/>
                </p:oleObj>
              </mc:Choice>
              <mc:Fallback>
                <p:oleObj name="Equation" r:id="rId8" imgW="228600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66283" y="4355460"/>
                        <a:ext cx="5666217" cy="12605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393700" y="3541572"/>
            <a:ext cx="3346450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spcAft>
                <a:spcPts val="600"/>
              </a:spcAft>
              <a:tabLst>
                <a:tab pos="354330" algn="l"/>
              </a:tabLst>
            </a:pP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2600" b="1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σημείο αναφοράς</a:t>
            </a:r>
            <a:endParaRPr lang="el-GR" sz="26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7" name="Αντικείμενο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1028282"/>
              </p:ext>
            </p:extLst>
          </p:nvPr>
        </p:nvGraphicFramePr>
        <p:xfrm>
          <a:off x="3594100" y="3150522"/>
          <a:ext cx="2354804" cy="10808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5" name="Equation" r:id="rId10" imgW="914400" imgH="419040" progId="Equation.DSMT4">
                  <p:embed/>
                </p:oleObj>
              </mc:Choice>
              <mc:Fallback>
                <p:oleObj name="Equation" r:id="rId10" imgW="91440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594100" y="3150522"/>
                        <a:ext cx="2354804" cy="10808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89945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231900" y="1887984"/>
            <a:ext cx="7828915" cy="2231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spcBef>
                <a:spcPts val="600"/>
              </a:spcBef>
              <a:buFont typeface="Arial"/>
              <a:buChar char="•"/>
              <a:tabLst>
                <a:tab pos="355600" algn="l"/>
              </a:tabLst>
            </a:pPr>
            <a:r>
              <a:rPr sz="2600" spc="5" dirty="0">
                <a:latin typeface="Calibri" panose="020F0502020204030204" pitchFamily="34" charset="0"/>
                <a:cs typeface="Calibri" panose="020F0502020204030204" pitchFamily="34" charset="0"/>
              </a:rPr>
              <a:t>Χ</a:t>
            </a:r>
            <a:r>
              <a:rPr sz="2600" spc="-2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sz="2600" spc="-2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sz="2600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sz="2600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sz="2600" spc="-20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sz="2600" spc="1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sz="2600" spc="-35" dirty="0">
                <a:latin typeface="Calibri" panose="020F0502020204030204" pitchFamily="34" charset="0"/>
                <a:cs typeface="Calibri" panose="020F0502020204030204" pitchFamily="34" charset="0"/>
              </a:rPr>
              <a:t>ζ</a:t>
            </a:r>
            <a:r>
              <a:rPr sz="2600" spc="10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sz="2600" spc="-2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sz="2600" spc="-17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spc="-114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sz="2600" spc="-2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sz="2600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spc="10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sz="2600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sz="2600" spc="3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sz="2600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sz="2600" spc="-10" dirty="0">
                <a:latin typeface="Calibri" panose="020F0502020204030204" pitchFamily="34" charset="0"/>
                <a:cs typeface="Calibri" panose="020F0502020204030204" pitchFamily="34" charset="0"/>
              </a:rPr>
              <a:t>έλ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sz="2600" spc="-1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spc="-2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sz="2600" spc="15" dirty="0">
                <a:latin typeface="Calibri" panose="020F0502020204030204" pitchFamily="34" charset="0"/>
                <a:cs typeface="Calibri" panose="020F0502020204030204" pitchFamily="34" charset="0"/>
              </a:rPr>
              <a:t>πλ</a:t>
            </a:r>
            <a:r>
              <a:rPr sz="2600" spc="-30" dirty="0">
                <a:latin typeface="Calibri" panose="020F0502020204030204" pitchFamily="34" charset="0"/>
                <a:cs typeface="Calibri" panose="020F0502020204030204" pitchFamily="34" charset="0"/>
              </a:rPr>
              <a:t>ή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sz="2600" spc="-4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spc="-2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sz="2600" spc="-10" dirty="0"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sz="2600" spc="1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sz="2600" spc="-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sz="2600" spc="-20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</a:p>
          <a:p>
            <a:pPr marL="355600" indent="-342900">
              <a:spcBef>
                <a:spcPts val="600"/>
              </a:spcBef>
              <a:buFont typeface="Arial"/>
              <a:buChar char="•"/>
              <a:tabLst>
                <a:tab pos="355600" algn="l"/>
              </a:tabLst>
            </a:pPr>
            <a:r>
              <a:rPr sz="2600" spc="5" dirty="0">
                <a:latin typeface="Calibri" panose="020F0502020204030204" pitchFamily="34" charset="0"/>
                <a:cs typeface="Calibri" panose="020F0502020204030204" pitchFamily="34" charset="0"/>
              </a:rPr>
              <a:t>Χ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sz="2600" spc="-20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sz="2600" spc="-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sz="2600" spc="1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sz="2600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sz="2600" spc="1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sz="2600" spc="1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εί</a:t>
            </a:r>
            <a:r>
              <a:rPr sz="2600" spc="-1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spc="-2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sz="2600" spc="-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spc="-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sz="2600" spc="3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sz="2600" spc="5" dirty="0">
                <a:latin typeface="Calibri" panose="020F0502020204030204" pitchFamily="34" charset="0"/>
                <a:cs typeface="Calibri" panose="020F0502020204030204" pitchFamily="34" charset="0"/>
              </a:rPr>
              <a:t>τε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sz="2600" spc="-45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sz="2600" spc="3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sz="2600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ή</a:t>
            </a:r>
            <a:r>
              <a:rPr sz="2600" spc="-1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spc="-2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sz="2600" spc="-10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sz="2600" spc="-25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sz="2600" spc="15" dirty="0"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sz="2600" spc="5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sz="2600" spc="1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sz="2600" spc="-10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sz="2600" spc="-1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b="1" dirty="0">
                <a:solidFill>
                  <a:srgbClr val="F6944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endParaRPr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56285" marR="654685" lvl="1" indent="-286385"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Με </a:t>
            </a:r>
            <a:r>
              <a:rPr sz="2600" b="1" spc="-2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sz="2600" b="1" spc="-2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sz="2600" b="1" dirty="0">
                <a:latin typeface="Calibri" panose="020F0502020204030204" pitchFamily="34" charset="0"/>
                <a:cs typeface="Calibri" panose="020F0502020204030204" pitchFamily="34" charset="0"/>
              </a:rPr>
              <a:t>έ</a:t>
            </a:r>
            <a:r>
              <a:rPr sz="2600" b="1" spc="-15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sz="2600" b="1" spc="-15" dirty="0">
                <a:latin typeface="Calibri" panose="020F0502020204030204" pitchFamily="34" charset="0"/>
                <a:cs typeface="Calibri" panose="020F0502020204030204" pitchFamily="34" charset="0"/>
              </a:rPr>
              <a:t>-4</a:t>
            </a:r>
            <a:r>
              <a:rPr sz="2600" b="1" spc="-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b="1" spc="-5" dirty="0">
                <a:latin typeface="Calibri" panose="020F0502020204030204" pitchFamily="34" charset="0"/>
                <a:cs typeface="Calibri" panose="020F0502020204030204" pitchFamily="34" charset="0"/>
              </a:rPr>
              <a:t>γ</a:t>
            </a: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ια</a:t>
            </a:r>
            <a:r>
              <a:rPr sz="2600" b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υπι</a:t>
            </a:r>
            <a:r>
              <a:rPr sz="2600" b="1" spc="-8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sz="2600" b="1" spc="-15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sz="2600" b="1" spc="-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b="1" spc="-4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sz="2600" b="1" spc="1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sz="2600" b="1" spc="-2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sz="2600" b="1" spc="-8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sz="2600" b="1" spc="-15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sz="2600" b="1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sz="2600" b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sz="2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sz="2600" b="1" spc="-5" dirty="0">
                <a:latin typeface="Calibri" panose="020F0502020204030204" pitchFamily="34" charset="0"/>
                <a:cs typeface="Calibri" panose="020F0502020204030204" pitchFamily="34" charset="0"/>
              </a:rPr>
              <a:t>β</a:t>
            </a:r>
            <a:r>
              <a:rPr sz="2600" b="1" spc="5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sz="2600" b="1" spc="0" dirty="0"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sz="2600" b="1" spc="-45" dirty="0"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sz="2600" b="1" spc="-15" dirty="0">
                <a:latin typeface="Calibri" panose="020F0502020204030204" pitchFamily="34" charset="0"/>
                <a:cs typeface="Calibri" panose="020F0502020204030204" pitchFamily="34" charset="0"/>
              </a:rPr>
              <a:t>ον</a:t>
            </a:r>
            <a:r>
              <a:rPr sz="2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sz="2600" b="1" spc="-4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sz="2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sz="2600" b="1" spc="-6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υψ</a:t>
            </a:r>
            <a:r>
              <a:rPr sz="2600" b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sz="2600" b="1" spc="-45" dirty="0"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sz="2600" b="1" spc="-25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endParaRPr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56285" lvl="1" indent="-286385">
              <a:spcBef>
                <a:spcPts val="600"/>
              </a:spcBef>
              <a:buFont typeface="Arial"/>
              <a:buChar char="–"/>
              <a:tabLst>
                <a:tab pos="756920" algn="l"/>
              </a:tabLst>
            </a:pP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Με </a:t>
            </a:r>
            <a:r>
              <a:rPr sz="2600" b="1" spc="-2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sz="2600" b="1" spc="-2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sz="2600" b="1" dirty="0">
                <a:latin typeface="Calibri" panose="020F0502020204030204" pitchFamily="34" charset="0"/>
                <a:cs typeface="Calibri" panose="020F0502020204030204" pitchFamily="34" charset="0"/>
              </a:rPr>
              <a:t>έ</a:t>
            </a:r>
            <a:r>
              <a:rPr sz="2600" b="1" spc="-15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 1.</a:t>
            </a:r>
            <a:r>
              <a:rPr sz="2600" b="1" spc="-15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sz="2600" b="1" spc="-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b="1" spc="-15" dirty="0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sz="2600" b="1" spc="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b="1" spc="-15" dirty="0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sz="2600" b="1" spc="-7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b="1" spc="-5" dirty="0">
                <a:latin typeface="Calibri" panose="020F0502020204030204" pitchFamily="34" charset="0"/>
                <a:cs typeface="Calibri" panose="020F0502020204030204" pitchFamily="34" charset="0"/>
              </a:rPr>
              <a:t>γ</a:t>
            </a:r>
            <a:r>
              <a:rPr sz="2600" b="1" spc="-3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sz="2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sz="2600" b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sz="2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ιβ</a:t>
            </a:r>
            <a:r>
              <a:rPr sz="2600" b="1" spc="5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sz="2600" b="1" spc="0" dirty="0"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sz="2600" b="1" spc="-45" dirty="0"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sz="2600" b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sz="2600" b="1" spc="-4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b="1" spc="-2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sz="2600" b="1" spc="-4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sz="2600" b="1" spc="-10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sz="2600" b="1" spc="-5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sz="2600" b="1" spc="-6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sz="2600" b="1" spc="-20" dirty="0">
                <a:latin typeface="Calibri" panose="020F0502020204030204" pitchFamily="34" charset="0"/>
                <a:cs typeface="Calibri" panose="020F0502020204030204" pitchFamily="34" charset="0"/>
              </a:rPr>
              <a:t>υψ</a:t>
            </a:r>
            <a:r>
              <a:rPr sz="2600" b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sz="2600" b="1" spc="-45" dirty="0"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sz="2600" b="1" spc="-25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endParaRPr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0FF8F101-01F4-4A6A-A1A8-60D14AE386AA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42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9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graphicFrame>
        <p:nvGraphicFramePr>
          <p:cNvPr id="10" name="Αντικείμενο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4338950"/>
              </p:ext>
            </p:extLst>
          </p:nvPr>
        </p:nvGraphicFramePr>
        <p:xfrm>
          <a:off x="2070100" y="5489575"/>
          <a:ext cx="6043612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6" name="Equation" r:id="rId4" imgW="2438280" imgH="507960" progId="Equation.DSMT4">
                  <p:embed/>
                </p:oleObj>
              </mc:Choice>
              <mc:Fallback>
                <p:oleObj name="Equation" r:id="rId4" imgW="243828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70100" y="5489575"/>
                        <a:ext cx="6043612" cy="1260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Αντικείμενο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2272898"/>
              </p:ext>
            </p:extLst>
          </p:nvPr>
        </p:nvGraphicFramePr>
        <p:xfrm>
          <a:off x="2042683" y="4288407"/>
          <a:ext cx="5666217" cy="1260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7" name="Equation" r:id="rId6" imgW="2286000" imgH="507960" progId="Equation.DSMT4">
                  <p:embed/>
                </p:oleObj>
              </mc:Choice>
              <mc:Fallback>
                <p:oleObj name="Equation" r:id="rId6" imgW="2286000" imgH="507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42683" y="4288407"/>
                        <a:ext cx="5666217" cy="12605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object 2"/>
          <p:cNvSpPr txBox="1">
            <a:spLocks noGrp="1"/>
          </p:cNvSpPr>
          <p:nvPr>
            <p:ph type="title"/>
          </p:nvPr>
        </p:nvSpPr>
        <p:spPr>
          <a:xfrm>
            <a:off x="2147964" y="415423"/>
            <a:ext cx="8335654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39800">
              <a:lnSpc>
                <a:spcPct val="100000"/>
              </a:lnSpc>
            </a:pPr>
            <a:r>
              <a:rPr spc="-5" dirty="0"/>
              <a:t>Ε</a:t>
            </a:r>
            <a:r>
              <a:rPr spc="-60" dirty="0"/>
              <a:t>κ</a:t>
            </a:r>
            <a:r>
              <a:rPr spc="-5" dirty="0"/>
              <a:t>θ</a:t>
            </a:r>
            <a:r>
              <a:rPr spc="-20" dirty="0"/>
              <a:t>ε</a:t>
            </a:r>
            <a:r>
              <a:rPr spc="-5" dirty="0"/>
              <a:t>τ</a:t>
            </a:r>
            <a:r>
              <a:rPr spc="-10" dirty="0"/>
              <a:t>ι</a:t>
            </a:r>
            <a:r>
              <a:rPr spc="-160" dirty="0"/>
              <a:t>κ</a:t>
            </a:r>
            <a:r>
              <a:rPr dirty="0"/>
              <a:t>ό</a:t>
            </a:r>
            <a:r>
              <a:rPr spc="-30" dirty="0"/>
              <a:t> </a:t>
            </a:r>
            <a:r>
              <a:rPr spc="-15" dirty="0"/>
              <a:t>μ</a:t>
            </a:r>
            <a:r>
              <a:rPr spc="5" dirty="0"/>
              <a:t>ο</a:t>
            </a:r>
            <a:r>
              <a:rPr spc="10" dirty="0"/>
              <a:t>ν</a:t>
            </a:r>
            <a:r>
              <a:rPr spc="-5" dirty="0"/>
              <a:t>τ</a:t>
            </a:r>
            <a:r>
              <a:rPr spc="-20" dirty="0"/>
              <a:t>έ</a:t>
            </a:r>
            <a:r>
              <a:rPr spc="-35" dirty="0"/>
              <a:t>λ</a:t>
            </a:r>
            <a:r>
              <a:rPr dirty="0"/>
              <a:t>ο</a:t>
            </a:r>
            <a:r>
              <a:rPr spc="-80" dirty="0"/>
              <a:t> </a:t>
            </a:r>
            <a:r>
              <a:rPr spc="-15" dirty="0" err="1"/>
              <a:t>δ</a:t>
            </a:r>
            <a:r>
              <a:rPr spc="5" dirty="0" err="1"/>
              <a:t>ι</a:t>
            </a:r>
            <a:r>
              <a:rPr spc="-40" dirty="0" err="1"/>
              <a:t>ά</a:t>
            </a:r>
            <a:r>
              <a:rPr dirty="0" err="1"/>
              <a:t>δ</a:t>
            </a:r>
            <a:r>
              <a:rPr spc="15" dirty="0" err="1"/>
              <a:t>ο</a:t>
            </a:r>
            <a:r>
              <a:rPr spc="-15" dirty="0" err="1"/>
              <a:t>σ</a:t>
            </a:r>
            <a:r>
              <a:rPr dirty="0" err="1"/>
              <a:t>ης</a:t>
            </a:r>
            <a:r>
              <a:rPr spc="-95" dirty="0"/>
              <a:t> </a:t>
            </a:r>
            <a:r>
              <a:rPr spc="-20" dirty="0" smtClean="0">
                <a:latin typeface="Calibri"/>
                <a:cs typeface="Calibri"/>
              </a:rPr>
              <a:t>(</a:t>
            </a:r>
            <a:r>
              <a:rPr lang="en-US" spc="-5" dirty="0" smtClean="0">
                <a:latin typeface="Calibri"/>
                <a:cs typeface="Calibri"/>
              </a:rPr>
              <a:t>1</a:t>
            </a:r>
            <a:r>
              <a:rPr dirty="0" smtClean="0">
                <a:latin typeface="Calibri"/>
                <a:cs typeface="Calibri"/>
              </a:rPr>
              <a:t>)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16374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7964" y="382113"/>
            <a:ext cx="8335654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39800">
              <a:lnSpc>
                <a:spcPct val="100000"/>
              </a:lnSpc>
            </a:pPr>
            <a:r>
              <a:rPr b="1" spc="-5" dirty="0"/>
              <a:t>Ε</a:t>
            </a:r>
            <a:r>
              <a:rPr b="1" spc="-60" dirty="0"/>
              <a:t>κ</a:t>
            </a:r>
            <a:r>
              <a:rPr b="1" spc="-5" dirty="0"/>
              <a:t>θ</a:t>
            </a:r>
            <a:r>
              <a:rPr b="1" spc="-20" dirty="0"/>
              <a:t>ε</a:t>
            </a:r>
            <a:r>
              <a:rPr b="1" spc="-5" dirty="0"/>
              <a:t>τ</a:t>
            </a:r>
            <a:r>
              <a:rPr b="1" spc="-10" dirty="0"/>
              <a:t>ι</a:t>
            </a:r>
            <a:r>
              <a:rPr b="1" spc="-160" dirty="0"/>
              <a:t>κ</a:t>
            </a:r>
            <a:r>
              <a:rPr b="1" dirty="0"/>
              <a:t>ό</a:t>
            </a:r>
            <a:r>
              <a:rPr b="1" spc="-30" dirty="0"/>
              <a:t> </a:t>
            </a:r>
            <a:r>
              <a:rPr b="1" spc="-15" dirty="0"/>
              <a:t>μ</a:t>
            </a:r>
            <a:r>
              <a:rPr b="1" spc="5" dirty="0"/>
              <a:t>ο</a:t>
            </a:r>
            <a:r>
              <a:rPr b="1" spc="10" dirty="0"/>
              <a:t>ν</a:t>
            </a:r>
            <a:r>
              <a:rPr b="1" spc="-5" dirty="0"/>
              <a:t>τ</a:t>
            </a:r>
            <a:r>
              <a:rPr b="1" spc="-20" dirty="0"/>
              <a:t>έ</a:t>
            </a:r>
            <a:r>
              <a:rPr b="1" spc="-35" dirty="0"/>
              <a:t>λ</a:t>
            </a:r>
            <a:r>
              <a:rPr b="1" dirty="0"/>
              <a:t>ο</a:t>
            </a:r>
            <a:r>
              <a:rPr b="1" spc="-80" dirty="0"/>
              <a:t> </a:t>
            </a:r>
            <a:r>
              <a:rPr b="1" spc="-15" dirty="0"/>
              <a:t>δ</a:t>
            </a:r>
            <a:r>
              <a:rPr b="1" spc="5" dirty="0"/>
              <a:t>ι</a:t>
            </a:r>
            <a:r>
              <a:rPr b="1" spc="-40" dirty="0"/>
              <a:t>ά</a:t>
            </a:r>
            <a:r>
              <a:rPr b="1" dirty="0"/>
              <a:t>δ</a:t>
            </a:r>
            <a:r>
              <a:rPr b="1" spc="15" dirty="0"/>
              <a:t>ο</a:t>
            </a:r>
            <a:r>
              <a:rPr b="1" spc="-15" dirty="0"/>
              <a:t>σ</a:t>
            </a:r>
            <a:r>
              <a:rPr b="1" dirty="0"/>
              <a:t>ης</a:t>
            </a:r>
            <a:r>
              <a:rPr b="1" spc="-95" dirty="0"/>
              <a:t> </a:t>
            </a:r>
            <a:r>
              <a:rPr b="1" spc="-20" dirty="0"/>
              <a:t>(</a:t>
            </a:r>
            <a:r>
              <a:rPr b="1" spc="-5" dirty="0"/>
              <a:t>2</a:t>
            </a:r>
            <a:r>
              <a:rPr b="1" dirty="0"/>
              <a:t>)</a:t>
            </a:r>
          </a:p>
        </p:txBody>
      </p:sp>
      <p:sp>
        <p:nvSpPr>
          <p:cNvPr id="3" name="object 3"/>
          <p:cNvSpPr/>
          <p:nvPr/>
        </p:nvSpPr>
        <p:spPr>
          <a:xfrm>
            <a:off x="1963420" y="2406650"/>
            <a:ext cx="6766559" cy="37858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A590AC94-CD38-4DCB-8209-F68FA2178B66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43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8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  <p:extLst>
      <p:ext uri="{BB962C8B-B14F-4D97-AF65-F5344CB8AC3E}">
        <p14:creationId xmlns:p14="http://schemas.microsoft.com/office/powerpoint/2010/main" val="1623358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25245">
              <a:lnSpc>
                <a:spcPct val="100000"/>
              </a:lnSpc>
            </a:pPr>
            <a:r>
              <a:rPr spc="-10" dirty="0"/>
              <a:t>Μ</a:t>
            </a:r>
            <a:r>
              <a:rPr spc="15" dirty="0"/>
              <a:t>ο</a:t>
            </a:r>
            <a:r>
              <a:rPr spc="25" dirty="0"/>
              <a:t>ν</a:t>
            </a:r>
            <a:r>
              <a:rPr spc="-5" dirty="0"/>
              <a:t>τ</a:t>
            </a:r>
            <a:r>
              <a:rPr spc="-30" dirty="0"/>
              <a:t>έ</a:t>
            </a:r>
            <a:r>
              <a:rPr spc="-35" dirty="0"/>
              <a:t>λ</a:t>
            </a:r>
            <a:r>
              <a:rPr dirty="0"/>
              <a:t>ο</a:t>
            </a:r>
            <a:r>
              <a:rPr spc="-90" dirty="0"/>
              <a:t> </a:t>
            </a:r>
            <a:r>
              <a:rPr dirty="0">
                <a:latin typeface="Calibri"/>
                <a:cs typeface="Calibri"/>
              </a:rPr>
              <a:t>O</a:t>
            </a:r>
            <a:r>
              <a:rPr spc="-70" dirty="0">
                <a:latin typeface="Calibri"/>
                <a:cs typeface="Calibri"/>
              </a:rPr>
              <a:t>k</a:t>
            </a:r>
            <a:r>
              <a:rPr dirty="0">
                <a:latin typeface="Calibri"/>
                <a:cs typeface="Calibri"/>
              </a:rPr>
              <a:t>u</a:t>
            </a:r>
            <a:r>
              <a:rPr spc="-5" dirty="0">
                <a:latin typeface="Calibri"/>
                <a:cs typeface="Calibri"/>
              </a:rPr>
              <a:t>m</a:t>
            </a:r>
            <a:r>
              <a:rPr dirty="0">
                <a:latin typeface="Calibri"/>
                <a:cs typeface="Calibri"/>
              </a:rPr>
              <a:t>u</a:t>
            </a:r>
            <a:r>
              <a:rPr spc="-120" dirty="0">
                <a:latin typeface="Calibri"/>
                <a:cs typeface="Calibri"/>
              </a:rPr>
              <a:t>r</a:t>
            </a:r>
            <a:r>
              <a:rPr spc="-10" dirty="0">
                <a:latin typeface="Calibri"/>
                <a:cs typeface="Calibri"/>
              </a:rPr>
              <a:t>a</a:t>
            </a:r>
            <a:r>
              <a:rPr spc="-5" dirty="0">
                <a:latin typeface="Calibri"/>
                <a:cs typeface="Calibri"/>
              </a:rPr>
              <a:t>-</a:t>
            </a:r>
            <a:r>
              <a:rPr dirty="0">
                <a:latin typeface="Calibri"/>
                <a:cs typeface="Calibri"/>
              </a:rPr>
              <a:t>H</a:t>
            </a:r>
            <a:r>
              <a:rPr spc="-35" dirty="0">
                <a:latin typeface="Calibri"/>
                <a:cs typeface="Calibri"/>
              </a:rPr>
              <a:t>a</a:t>
            </a:r>
            <a:r>
              <a:rPr spc="-60" dirty="0">
                <a:latin typeface="Calibri"/>
                <a:cs typeface="Calibri"/>
              </a:rPr>
              <a:t>t</a:t>
            </a:r>
            <a:r>
              <a:rPr dirty="0">
                <a:latin typeface="Calibri"/>
                <a:cs typeface="Calibri"/>
              </a:rPr>
              <a:t>a</a:t>
            </a:r>
            <a:r>
              <a:rPr spc="-295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Calibri"/>
                <a:cs typeface="Calibri"/>
              </a:rPr>
              <a:t>(</a:t>
            </a:r>
            <a:r>
              <a:rPr spc="-5" dirty="0">
                <a:latin typeface="Calibri"/>
                <a:cs typeface="Calibri"/>
              </a:rPr>
              <a:t>1</a:t>
            </a:r>
            <a:r>
              <a:rPr dirty="0">
                <a:latin typeface="Calibri"/>
                <a:cs typeface="Calibri"/>
              </a:rPr>
              <a:t>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50900" y="1970812"/>
            <a:ext cx="9067800" cy="4462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marR="5080" indent="-344170">
              <a:spcBef>
                <a:spcPts val="600"/>
              </a:spcBef>
              <a:buFont typeface="Arial"/>
              <a:buChar char="•"/>
              <a:tabLst>
                <a:tab pos="356235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Ο Okumura βασίστηκε σε εκτεταμένες μετρήσεις που πραγματοποιήθηκαν στο Τόκιο </a:t>
            </a:r>
            <a:r>
              <a:rPr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στις</a:t>
            </a: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συχνότητες 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: 150 MHz, 450 MHz και 900 MHz</a:t>
            </a:r>
          </a:p>
          <a:p>
            <a:pPr marL="356870" marR="905510" indent="-344170">
              <a:spcBef>
                <a:spcPts val="600"/>
              </a:spcBef>
              <a:buFont typeface="Arial"/>
              <a:buChar char="•"/>
              <a:tabLst>
                <a:tab pos="35560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Ο Hata καθιέρωσε παρα</a:t>
            </a:r>
            <a:r>
              <a:rPr sz="2600" dirty="0" err="1">
                <a:latin typeface="Calibri" panose="020F0502020204030204" pitchFamily="34" charset="0"/>
                <a:cs typeface="Calibri" panose="020F0502020204030204" pitchFamily="34" charset="0"/>
              </a:rPr>
              <a:t>μετρικές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εξισώσεις</a:t>
            </a: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βα</a:t>
            </a:r>
            <a:r>
              <a:rPr sz="2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σιζόμενος</a:t>
            </a:r>
            <a:r>
              <a:rPr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στον Okumura</a:t>
            </a:r>
          </a:p>
          <a:p>
            <a:pPr marL="356870" indent="-344170">
              <a:spcBef>
                <a:spcPts val="600"/>
              </a:spcBef>
              <a:buFont typeface="Arial"/>
              <a:buChar char="•"/>
              <a:tabLst>
                <a:tab pos="357505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Το μοντέλο αξιοποιείται σε περιπτώσεις </a:t>
            </a:r>
            <a:r>
              <a:rPr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όπου:</a:t>
            </a:r>
            <a:endParaRPr lang="en-US" sz="2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69900" indent="-4572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357505" algn="l"/>
              </a:tabLst>
            </a:pP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150 &lt; f</a:t>
            </a:r>
            <a:r>
              <a:rPr lang="en-US" sz="26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 &lt; 1500MHz</a:t>
            </a:r>
          </a:p>
          <a:p>
            <a:pPr marL="469900" indent="-4572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357505" algn="l"/>
              </a:tabLst>
            </a:pP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30 &lt; </a:t>
            </a:r>
            <a:r>
              <a:rPr lang="en-US" sz="2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600" baseline="-25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 &lt; 200m</a:t>
            </a:r>
          </a:p>
          <a:p>
            <a:pPr marL="469900" indent="-4572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357505" algn="l"/>
              </a:tabLst>
            </a:pP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1 &lt; </a:t>
            </a:r>
            <a:r>
              <a:rPr lang="en-US" sz="2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600" baseline="-25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 &lt; 10m</a:t>
            </a:r>
          </a:p>
          <a:p>
            <a:pPr marL="469900" indent="-457200">
              <a:spcBef>
                <a:spcPts val="600"/>
              </a:spcBef>
              <a:buFont typeface="Wingdings" panose="05000000000000000000" pitchFamily="2" charset="2"/>
              <a:buChar char="Ø"/>
              <a:tabLst>
                <a:tab pos="357505" algn="l"/>
              </a:tabLst>
            </a:pP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1 &lt; d &lt; 20km</a:t>
            </a:r>
            <a:endParaRPr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63672832-84F4-4DF3-B057-68477EFB00A8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44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8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sp>
        <p:nvSpPr>
          <p:cNvPr id="6" name="Ορθογώνιο 5"/>
          <p:cNvSpPr/>
          <p:nvPr/>
        </p:nvSpPr>
        <p:spPr>
          <a:xfrm>
            <a:off x="5118100" y="4692650"/>
            <a:ext cx="4191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17575">
              <a:lnSpc>
                <a:spcPct val="100000"/>
              </a:lnSpc>
              <a:spcBef>
                <a:spcPts val="600"/>
              </a:spcBef>
            </a:pPr>
            <a:r>
              <a:rPr lang="el-GR" sz="2400" b="1" spc="-2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2400" b="1" spc="-4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ξ</a:t>
            </a:r>
            <a:r>
              <a:rPr lang="el-GR" sz="2400" b="1" spc="-2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2400" b="1" spc="-1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2400" b="1" spc="-2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πι</a:t>
            </a:r>
            <a:r>
              <a:rPr lang="el-GR" sz="2400" b="1" spc="1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2400" b="1" spc="-2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2400" b="1" spc="-1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ία απ</a:t>
            </a:r>
            <a:r>
              <a:rPr lang="el-GR" sz="2400" b="1" spc="-2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2400" b="1" spc="-2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2400" b="1" spc="1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2400" b="1" spc="-2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lang="el-GR" sz="2400" b="1" spc="-5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2400" b="1" spc="-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2400" b="1" spc="-5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2400" b="1" spc="-2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2400" b="1" spc="-3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2400" b="1" spc="-5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2400" b="1" spc="-1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2400" b="1" spc="-8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spc="-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</a:t>
            </a:r>
            <a:r>
              <a:rPr lang="el-GR" sz="2400" b="1" spc="-2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ια</a:t>
            </a:r>
            <a:r>
              <a:rPr lang="el-GR" sz="2400" b="1" spc="-1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spc="-5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2400" b="1" spc="-2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2400" b="1" spc="-4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2400" b="1" spc="-1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2400" b="1" spc="-2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2400" b="1" spc="-65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2400" b="1" spc="-2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υψ</a:t>
            </a:r>
            <a:r>
              <a:rPr lang="el-GR" sz="2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έ</a:t>
            </a:r>
            <a:r>
              <a:rPr lang="el-GR" sz="2400" b="1" spc="-2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lang="el-GR" sz="2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2400" b="1" spc="-15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2400" b="1" spc="-8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spc="-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2400" b="1" spc="-1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2400" b="1" spc="-1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spc="-4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2400" b="1" spc="1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2400" b="1" spc="-2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τι</a:t>
            </a:r>
            <a:r>
              <a:rPr lang="el-GR" sz="2400" b="1" spc="-4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έ</a:t>
            </a:r>
            <a:r>
              <a:rPr lang="el-GR" sz="2400" b="1" spc="-1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2400" b="1" spc="-4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spc="-2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2400" b="1" spc="-1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2400" b="1" spc="-2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ιο</a:t>
            </a:r>
            <a:r>
              <a:rPr lang="el-GR" sz="2400" b="1" spc="-3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χ</a:t>
            </a:r>
            <a:r>
              <a:rPr lang="el-G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έ</a:t>
            </a:r>
            <a:r>
              <a:rPr lang="el-GR" sz="2400" b="1" spc="-15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1672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25245">
              <a:lnSpc>
                <a:spcPct val="100000"/>
              </a:lnSpc>
            </a:pPr>
            <a:r>
              <a:rPr spc="-10" dirty="0"/>
              <a:t>Μ</a:t>
            </a:r>
            <a:r>
              <a:rPr spc="15" dirty="0"/>
              <a:t>ο</a:t>
            </a:r>
            <a:r>
              <a:rPr spc="25" dirty="0"/>
              <a:t>ν</a:t>
            </a:r>
            <a:r>
              <a:rPr spc="-5" dirty="0"/>
              <a:t>τ</a:t>
            </a:r>
            <a:r>
              <a:rPr spc="-30" dirty="0"/>
              <a:t>έ</a:t>
            </a:r>
            <a:r>
              <a:rPr spc="-35" dirty="0"/>
              <a:t>λ</a:t>
            </a:r>
            <a:r>
              <a:rPr dirty="0"/>
              <a:t>ο</a:t>
            </a:r>
            <a:r>
              <a:rPr spc="-90" dirty="0"/>
              <a:t> </a:t>
            </a:r>
            <a:r>
              <a:rPr dirty="0">
                <a:latin typeface="Calibri"/>
                <a:cs typeface="Calibri"/>
              </a:rPr>
              <a:t>O</a:t>
            </a:r>
            <a:r>
              <a:rPr spc="-70" dirty="0">
                <a:latin typeface="Calibri"/>
                <a:cs typeface="Calibri"/>
              </a:rPr>
              <a:t>k</a:t>
            </a:r>
            <a:r>
              <a:rPr dirty="0">
                <a:latin typeface="Calibri"/>
                <a:cs typeface="Calibri"/>
              </a:rPr>
              <a:t>u</a:t>
            </a:r>
            <a:r>
              <a:rPr spc="-5" dirty="0">
                <a:latin typeface="Calibri"/>
                <a:cs typeface="Calibri"/>
              </a:rPr>
              <a:t>m</a:t>
            </a:r>
            <a:r>
              <a:rPr dirty="0">
                <a:latin typeface="Calibri"/>
                <a:cs typeface="Calibri"/>
              </a:rPr>
              <a:t>u</a:t>
            </a:r>
            <a:r>
              <a:rPr spc="-120" dirty="0">
                <a:latin typeface="Calibri"/>
                <a:cs typeface="Calibri"/>
              </a:rPr>
              <a:t>r</a:t>
            </a:r>
            <a:r>
              <a:rPr spc="-10" dirty="0">
                <a:latin typeface="Calibri"/>
                <a:cs typeface="Calibri"/>
              </a:rPr>
              <a:t>a</a:t>
            </a:r>
            <a:r>
              <a:rPr spc="-5" dirty="0">
                <a:latin typeface="Calibri"/>
                <a:cs typeface="Calibri"/>
              </a:rPr>
              <a:t>-</a:t>
            </a:r>
            <a:r>
              <a:rPr dirty="0">
                <a:latin typeface="Calibri"/>
                <a:cs typeface="Calibri"/>
              </a:rPr>
              <a:t>H</a:t>
            </a:r>
            <a:r>
              <a:rPr spc="-35" dirty="0">
                <a:latin typeface="Calibri"/>
                <a:cs typeface="Calibri"/>
              </a:rPr>
              <a:t>a</a:t>
            </a:r>
            <a:r>
              <a:rPr spc="-60" dirty="0">
                <a:latin typeface="Calibri"/>
                <a:cs typeface="Calibri"/>
              </a:rPr>
              <a:t>t</a:t>
            </a:r>
            <a:r>
              <a:rPr dirty="0">
                <a:latin typeface="Calibri"/>
                <a:cs typeface="Calibri"/>
              </a:rPr>
              <a:t>a</a:t>
            </a:r>
            <a:r>
              <a:rPr spc="-295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Calibri"/>
                <a:cs typeface="Calibri"/>
              </a:rPr>
              <a:t>(</a:t>
            </a:r>
            <a:r>
              <a:rPr spc="-5" dirty="0">
                <a:latin typeface="Calibri"/>
                <a:cs typeface="Calibri"/>
              </a:rPr>
              <a:t>2</a:t>
            </a:r>
            <a:r>
              <a:rPr dirty="0">
                <a:latin typeface="Calibri"/>
                <a:cs typeface="Calibri"/>
              </a:rPr>
              <a:t>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8500" y="2024121"/>
            <a:ext cx="8534399" cy="43858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Για το </a:t>
            </a:r>
            <a:r>
              <a:rPr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50% </a:t>
            </a:r>
            <a:r>
              <a:rPr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των </a:t>
            </a:r>
            <a:r>
              <a:rPr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περιπτώσεων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Για αστικό περιβάλλον : PL(dB) = A + B* log</a:t>
            </a:r>
            <a:r>
              <a:rPr sz="2400" baseline="-24305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(d)</a:t>
            </a:r>
          </a:p>
          <a:p>
            <a:pPr marR="5080">
              <a:spcBef>
                <a:spcPts val="600"/>
              </a:spcBef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Για προαστιακό περιβάλλον : PL(dB) = A + B* log</a:t>
            </a:r>
            <a:r>
              <a:rPr sz="2400" baseline="-24305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(d) – C 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5080">
              <a:spcBef>
                <a:spcPts val="600"/>
              </a:spcBef>
            </a:pPr>
            <a:r>
              <a:rPr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Γι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α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αγροτικό περιβάλλον : PL(dB) = A + B* log</a:t>
            </a:r>
            <a:r>
              <a:rPr sz="2400" baseline="-24305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(d) – D 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5080">
              <a:spcBef>
                <a:spcPts val="600"/>
              </a:spcBef>
            </a:pP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όπ</a:t>
            </a:r>
            <a:r>
              <a:rPr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>
              <a:spcBef>
                <a:spcPts val="600"/>
              </a:spcBef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A = 69.55 +26.16*log</a:t>
            </a:r>
            <a:r>
              <a:rPr sz="2400" baseline="-24305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(f</a:t>
            </a:r>
            <a:r>
              <a:rPr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) – 13.82* log</a:t>
            </a:r>
            <a:r>
              <a:rPr sz="2400" baseline="-24305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(h</a:t>
            </a:r>
            <a:r>
              <a:rPr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) – a(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sz="2400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 = 44.9 – 6.55*log</a:t>
            </a:r>
            <a:r>
              <a:rPr lang="en-US" sz="2400" baseline="-22569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2400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 = 2*[log</a:t>
            </a:r>
            <a:r>
              <a:rPr lang="en-US" sz="2400" baseline="-24305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(f</a:t>
            </a:r>
            <a:r>
              <a:rPr lang="en-US"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/28)]</a:t>
            </a:r>
            <a:r>
              <a:rPr lang="en-US" sz="2400" baseline="26041" dirty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+ 5.4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 = 4.78*(log</a:t>
            </a:r>
            <a:r>
              <a:rPr lang="en-US" sz="2400" baseline="-24305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(f</a:t>
            </a:r>
            <a:r>
              <a:rPr lang="en-US"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))</a:t>
            </a:r>
            <a:r>
              <a:rPr lang="en-US" sz="2400" baseline="24305" dirty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– 18.33*log</a:t>
            </a:r>
            <a:r>
              <a:rPr lang="en-US" sz="2400" baseline="-24305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(f</a:t>
            </a:r>
            <a:r>
              <a:rPr lang="en-US" sz="24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 + 40.94</a:t>
            </a:r>
          </a:p>
          <a:p>
            <a:pPr>
              <a:spcBef>
                <a:spcPts val="600"/>
              </a:spcBef>
            </a:pP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05345" y="3168650"/>
            <a:ext cx="1873655" cy="2585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/>
            <a:r>
              <a:rPr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Ύψη κεραιών σε μέτρα, απόσταση πομπού-δέκτη d σε Km και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/>
            <a:r>
              <a:rPr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συχνότητα fc </a:t>
            </a:r>
            <a:r>
              <a:rPr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σε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MHz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C1C85498-5A12-462E-8E0A-9F77CDFDC97D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45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10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  <p:extLst>
      <p:ext uri="{BB962C8B-B14F-4D97-AF65-F5344CB8AC3E}">
        <p14:creationId xmlns:p14="http://schemas.microsoft.com/office/powerpoint/2010/main" val="14906617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25245">
              <a:lnSpc>
                <a:spcPct val="100000"/>
              </a:lnSpc>
            </a:pPr>
            <a:r>
              <a:rPr spc="-10" dirty="0"/>
              <a:t>Μ</a:t>
            </a:r>
            <a:r>
              <a:rPr spc="15" dirty="0"/>
              <a:t>ο</a:t>
            </a:r>
            <a:r>
              <a:rPr spc="25" dirty="0"/>
              <a:t>ν</a:t>
            </a:r>
            <a:r>
              <a:rPr spc="-5" dirty="0"/>
              <a:t>τ</a:t>
            </a:r>
            <a:r>
              <a:rPr spc="-30" dirty="0"/>
              <a:t>έ</a:t>
            </a:r>
            <a:r>
              <a:rPr spc="-35" dirty="0"/>
              <a:t>λ</a:t>
            </a:r>
            <a:r>
              <a:rPr dirty="0"/>
              <a:t>ο</a:t>
            </a:r>
            <a:r>
              <a:rPr spc="-90" dirty="0"/>
              <a:t> </a:t>
            </a:r>
            <a:r>
              <a:rPr dirty="0">
                <a:latin typeface="Calibri"/>
                <a:cs typeface="Calibri"/>
              </a:rPr>
              <a:t>O</a:t>
            </a:r>
            <a:r>
              <a:rPr spc="-70" dirty="0">
                <a:latin typeface="Calibri"/>
                <a:cs typeface="Calibri"/>
              </a:rPr>
              <a:t>k</a:t>
            </a:r>
            <a:r>
              <a:rPr dirty="0">
                <a:latin typeface="Calibri"/>
                <a:cs typeface="Calibri"/>
              </a:rPr>
              <a:t>u</a:t>
            </a:r>
            <a:r>
              <a:rPr spc="-5" dirty="0">
                <a:latin typeface="Calibri"/>
                <a:cs typeface="Calibri"/>
              </a:rPr>
              <a:t>m</a:t>
            </a:r>
            <a:r>
              <a:rPr dirty="0">
                <a:latin typeface="Calibri"/>
                <a:cs typeface="Calibri"/>
              </a:rPr>
              <a:t>u</a:t>
            </a:r>
            <a:r>
              <a:rPr spc="-120" dirty="0">
                <a:latin typeface="Calibri"/>
                <a:cs typeface="Calibri"/>
              </a:rPr>
              <a:t>r</a:t>
            </a:r>
            <a:r>
              <a:rPr spc="-10" dirty="0">
                <a:latin typeface="Calibri"/>
                <a:cs typeface="Calibri"/>
              </a:rPr>
              <a:t>a</a:t>
            </a:r>
            <a:r>
              <a:rPr spc="-5" dirty="0">
                <a:latin typeface="Calibri"/>
                <a:cs typeface="Calibri"/>
              </a:rPr>
              <a:t>-</a:t>
            </a:r>
            <a:r>
              <a:rPr dirty="0">
                <a:latin typeface="Calibri"/>
                <a:cs typeface="Calibri"/>
              </a:rPr>
              <a:t>H</a:t>
            </a:r>
            <a:r>
              <a:rPr spc="-35" dirty="0">
                <a:latin typeface="Calibri"/>
                <a:cs typeface="Calibri"/>
              </a:rPr>
              <a:t>a</a:t>
            </a:r>
            <a:r>
              <a:rPr spc="-60" dirty="0">
                <a:latin typeface="Calibri"/>
                <a:cs typeface="Calibri"/>
              </a:rPr>
              <a:t>t</a:t>
            </a:r>
            <a:r>
              <a:rPr dirty="0">
                <a:latin typeface="Calibri"/>
                <a:cs typeface="Calibri"/>
              </a:rPr>
              <a:t>a</a:t>
            </a:r>
            <a:r>
              <a:rPr spc="-295" dirty="0">
                <a:latin typeface="Times New Roman"/>
                <a:cs typeface="Times New Roman"/>
              </a:rPr>
              <a:t> </a:t>
            </a:r>
            <a:r>
              <a:rPr spc="-20" dirty="0">
                <a:latin typeface="Calibri"/>
                <a:cs typeface="Calibri"/>
              </a:rPr>
              <a:t>(</a:t>
            </a:r>
            <a:r>
              <a:rPr spc="-5" dirty="0">
                <a:latin typeface="Calibri"/>
                <a:cs typeface="Calibri"/>
              </a:rPr>
              <a:t>3</a:t>
            </a:r>
            <a:r>
              <a:rPr dirty="0">
                <a:latin typeface="Calibri"/>
                <a:cs typeface="Calibri"/>
              </a:rPr>
              <a:t>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50900" y="1807713"/>
            <a:ext cx="9296400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2550" marR="508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Ο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π</a:t>
            </a:r>
            <a:r>
              <a:rPr sz="2400" spc="-5" dirty="0">
                <a:latin typeface="Calibri"/>
                <a:cs typeface="Calibri"/>
              </a:rPr>
              <a:t>α</a:t>
            </a:r>
            <a:r>
              <a:rPr sz="2400" spc="10" dirty="0" err="1">
                <a:latin typeface="Calibri"/>
                <a:cs typeface="Calibri"/>
              </a:rPr>
              <a:t>ρ</a:t>
            </a:r>
            <a:r>
              <a:rPr sz="2400" spc="-5" dirty="0" err="1">
                <a:latin typeface="Calibri"/>
                <a:cs typeface="Calibri"/>
              </a:rPr>
              <a:t>ά</a:t>
            </a:r>
            <a:r>
              <a:rPr sz="2400" spc="20" dirty="0" err="1">
                <a:latin typeface="Calibri"/>
                <a:cs typeface="Calibri"/>
              </a:rPr>
              <a:t>γ</a:t>
            </a:r>
            <a:r>
              <a:rPr sz="2400" spc="-5" dirty="0" err="1">
                <a:latin typeface="Calibri"/>
                <a:cs typeface="Calibri"/>
              </a:rPr>
              <a:t>ο</a:t>
            </a:r>
            <a:r>
              <a:rPr sz="2400" spc="35" dirty="0" err="1">
                <a:latin typeface="Calibri"/>
                <a:cs typeface="Calibri"/>
              </a:rPr>
              <a:t>ν</a:t>
            </a:r>
            <a:r>
              <a:rPr sz="2400" spc="5" dirty="0" err="1">
                <a:latin typeface="Calibri"/>
                <a:cs typeface="Calibri"/>
              </a:rPr>
              <a:t>τ</a:t>
            </a:r>
            <a:r>
              <a:rPr sz="2400" spc="-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ς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5" dirty="0" smtClean="0">
                <a:solidFill>
                  <a:srgbClr val="FF0000"/>
                </a:solidFill>
                <a:latin typeface="Calibri"/>
                <a:cs typeface="Calibri"/>
              </a:rPr>
              <a:t>α</a:t>
            </a:r>
            <a:r>
              <a:rPr sz="2400" dirty="0" smtClean="0">
                <a:solidFill>
                  <a:srgbClr val="FF0000"/>
                </a:solidFill>
                <a:latin typeface="Calibri"/>
                <a:cs typeface="Calibri"/>
              </a:rPr>
              <a:t>(h</a:t>
            </a:r>
            <a:r>
              <a:rPr lang="en-US" sz="2400" spc="-229" baseline="-25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dirty="0" smtClean="0">
                <a:solidFill>
                  <a:srgbClr val="FF0000"/>
                </a:solidFill>
                <a:latin typeface="Calibri"/>
                <a:cs typeface="Calibri"/>
              </a:rPr>
              <a:t>)</a:t>
            </a:r>
            <a:r>
              <a:rPr sz="2400" spc="-8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5" dirty="0">
                <a:latin typeface="Calibri"/>
                <a:cs typeface="Calibri"/>
              </a:rPr>
              <a:t>ε</a:t>
            </a:r>
            <a:r>
              <a:rPr sz="2400" spc="-25" dirty="0">
                <a:latin typeface="Calibri"/>
                <a:cs typeface="Calibri"/>
              </a:rPr>
              <a:t>ί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-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ι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έ</a:t>
            </a:r>
            <a:r>
              <a:rPr sz="2400" spc="15" dirty="0">
                <a:latin typeface="Calibri"/>
                <a:cs typeface="Calibri"/>
              </a:rPr>
              <a:t>ν</a:t>
            </a:r>
            <a:r>
              <a:rPr sz="2400" spc="-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ς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δι</a:t>
            </a:r>
            <a:r>
              <a:rPr sz="2400" spc="-5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ρ</a:t>
            </a:r>
            <a:r>
              <a:rPr sz="2400" spc="-5" dirty="0">
                <a:latin typeface="Calibri"/>
                <a:cs typeface="Calibri"/>
              </a:rPr>
              <a:t>θ</a:t>
            </a:r>
            <a:r>
              <a:rPr sz="2400" spc="5" dirty="0">
                <a:latin typeface="Calibri"/>
                <a:cs typeface="Calibri"/>
              </a:rPr>
              <a:t>ω</a:t>
            </a:r>
            <a:r>
              <a:rPr sz="2400" spc="-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ι</a:t>
            </a:r>
            <a:r>
              <a:rPr sz="2400" spc="-85" dirty="0">
                <a:latin typeface="Calibri"/>
                <a:cs typeface="Calibri"/>
              </a:rPr>
              <a:t>κ</a:t>
            </a:r>
            <a:r>
              <a:rPr sz="2400" spc="-5" dirty="0">
                <a:latin typeface="Calibri"/>
                <a:cs typeface="Calibri"/>
              </a:rPr>
              <a:t>ό</a:t>
            </a:r>
            <a:r>
              <a:rPr sz="2400" dirty="0">
                <a:latin typeface="Calibri"/>
                <a:cs typeface="Calibri"/>
              </a:rPr>
              <a:t>ς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π</a:t>
            </a:r>
            <a:r>
              <a:rPr sz="2400" spc="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ράγο</a:t>
            </a:r>
            <a:r>
              <a:rPr sz="2400" spc="35" dirty="0">
                <a:latin typeface="Calibri"/>
                <a:cs typeface="Calibri"/>
              </a:rPr>
              <a:t>ν</a:t>
            </a:r>
            <a:r>
              <a:rPr sz="2400" spc="5" dirty="0">
                <a:latin typeface="Calibri"/>
                <a:cs typeface="Calibri"/>
              </a:rPr>
              <a:t>τ</a:t>
            </a:r>
            <a:r>
              <a:rPr sz="2400" spc="-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ς π</a:t>
            </a:r>
            <a:r>
              <a:rPr sz="2400" spc="-5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υ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α</a:t>
            </a:r>
            <a:r>
              <a:rPr sz="2400" spc="10" dirty="0">
                <a:latin typeface="Calibri"/>
                <a:cs typeface="Calibri"/>
              </a:rPr>
              <a:t>ν</a:t>
            </a:r>
            <a:r>
              <a:rPr sz="2400" spc="-5" dirty="0">
                <a:latin typeface="Calibri"/>
                <a:cs typeface="Calibri"/>
              </a:rPr>
              <a:t>α</a:t>
            </a:r>
            <a:r>
              <a:rPr sz="2400" spc="5" dirty="0">
                <a:latin typeface="Calibri"/>
                <a:cs typeface="Calibri"/>
              </a:rPr>
              <a:t>φ</a:t>
            </a:r>
            <a:r>
              <a:rPr sz="2400" spc="-5" dirty="0">
                <a:latin typeface="Calibri"/>
                <a:cs typeface="Calibri"/>
              </a:rPr>
              <a:t>έ</a:t>
            </a:r>
            <a:r>
              <a:rPr sz="2400" spc="5" dirty="0">
                <a:latin typeface="Calibri"/>
                <a:cs typeface="Calibri"/>
              </a:rPr>
              <a:t>ρετ</a:t>
            </a:r>
            <a:r>
              <a:rPr sz="2400" spc="-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ι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σ</a:t>
            </a:r>
            <a:r>
              <a:rPr sz="2400" spc="-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ύ</a:t>
            </a:r>
            <a:r>
              <a:rPr sz="2400" dirty="0">
                <a:latin typeface="Calibri"/>
                <a:cs typeface="Calibri"/>
              </a:rPr>
              <a:t>ψ</a:t>
            </a:r>
            <a:r>
              <a:rPr sz="2400" spc="-5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ς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τ</a:t>
            </a:r>
            <a:r>
              <a:rPr sz="2400" spc="-5" dirty="0">
                <a:latin typeface="Calibri"/>
                <a:cs typeface="Calibri"/>
              </a:rPr>
              <a:t>η</a:t>
            </a:r>
            <a:r>
              <a:rPr sz="2400" dirty="0">
                <a:latin typeface="Calibri"/>
                <a:cs typeface="Calibri"/>
              </a:rPr>
              <a:t>ς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40" dirty="0">
                <a:latin typeface="Calibri"/>
                <a:cs typeface="Calibri"/>
              </a:rPr>
              <a:t>κ</a:t>
            </a:r>
            <a:r>
              <a:rPr sz="2400" spc="5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ρ</a:t>
            </a:r>
            <a:r>
              <a:rPr sz="2400" spc="-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ί</a:t>
            </a:r>
            <a:r>
              <a:rPr sz="2400" spc="-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ς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το</a:t>
            </a:r>
            <a:r>
              <a:rPr sz="2400" dirty="0">
                <a:latin typeface="Calibri"/>
                <a:cs typeface="Calibri"/>
              </a:rPr>
              <a:t>υ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 smtClean="0">
                <a:latin typeface="Calibri"/>
                <a:cs typeface="Calibri"/>
              </a:rPr>
              <a:t>ΚΣ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8440" y="5538432"/>
            <a:ext cx="6257059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875"/>
              </a:lnSpc>
            </a:pPr>
            <a:r>
              <a:rPr sz="2400" b="1" spc="-5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</a:t>
            </a:r>
            <a:r>
              <a:rPr sz="24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sz="2400" b="1" spc="-1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spc="-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συχ</a:t>
            </a:r>
            <a:r>
              <a:rPr sz="2400" b="1" spc="1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sz="2400" b="1" spc="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sz="2400" b="1" spc="-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sz="2400" b="1" spc="-3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sz="2400" b="1" spc="-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sz="2400" b="1" spc="-6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sz="2400" b="1" spc="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εγ</a:t>
            </a:r>
            <a:r>
              <a:rPr sz="2400" b="1" spc="-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sz="2400" b="1" spc="-3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sz="2400" b="1" spc="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ύ</a:t>
            </a:r>
            <a:r>
              <a:rPr sz="2400" b="1" spc="-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sz="2400" b="1" spc="2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ρη</a:t>
            </a:r>
            <a:r>
              <a:rPr sz="2400" b="1" spc="-4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ή</a:t>
            </a:r>
            <a:r>
              <a:rPr sz="2400" b="1" spc="-1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sz="2400" b="1" spc="-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 με</a:t>
            </a:r>
            <a:r>
              <a:rPr sz="2400" b="1" spc="-1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spc="-1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sz="2400" b="1" spc="-2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sz="2400" b="1" spc="-1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sz="2400" b="1" spc="-8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spc="-1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Hz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680E538B-937B-4E78-A78C-1157933C32D8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46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11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graphicFrame>
        <p:nvGraphicFramePr>
          <p:cNvPr id="8" name="Αντικείμενο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5312901"/>
              </p:ext>
            </p:extLst>
          </p:nvPr>
        </p:nvGraphicFramePr>
        <p:xfrm>
          <a:off x="927100" y="3016250"/>
          <a:ext cx="5579192" cy="4179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5" name="Equation" r:id="rId4" imgW="3390840" imgH="253800" progId="Equation.DSMT4">
                  <p:embed/>
                </p:oleObj>
              </mc:Choice>
              <mc:Fallback>
                <p:oleObj name="Equation" r:id="rId4" imgW="339084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27100" y="3016250"/>
                        <a:ext cx="5579192" cy="4179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Αντικείμενο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9429972"/>
              </p:ext>
            </p:extLst>
          </p:nvPr>
        </p:nvGraphicFramePr>
        <p:xfrm>
          <a:off x="927100" y="4006850"/>
          <a:ext cx="5578475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6" name="Equation" r:id="rId6" imgW="3390840" imgH="253800" progId="Equation.DSMT4">
                  <p:embed/>
                </p:oleObj>
              </mc:Choice>
              <mc:Fallback>
                <p:oleObj name="Equation" r:id="rId6" imgW="339084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27100" y="4006850"/>
                        <a:ext cx="5578475" cy="417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Αντικείμενο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206408"/>
              </p:ext>
            </p:extLst>
          </p:nvPr>
        </p:nvGraphicFramePr>
        <p:xfrm>
          <a:off x="927100" y="5031740"/>
          <a:ext cx="3802062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7" name="Equation" r:id="rId7" imgW="2311200" imgH="291960" progId="Equation.DSMT4">
                  <p:embed/>
                </p:oleObj>
              </mc:Choice>
              <mc:Fallback>
                <p:oleObj name="Equation" r:id="rId7" imgW="2311200" imgH="291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27100" y="5031740"/>
                        <a:ext cx="3802062" cy="479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Αντικείμενο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6415089"/>
              </p:ext>
            </p:extLst>
          </p:nvPr>
        </p:nvGraphicFramePr>
        <p:xfrm>
          <a:off x="918441" y="6039380"/>
          <a:ext cx="3635375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8" name="Equation" r:id="rId9" imgW="2209680" imgH="291960" progId="Equation.DSMT4">
                  <p:embed/>
                </p:oleObj>
              </mc:Choice>
              <mc:Fallback>
                <p:oleObj name="Equation" r:id="rId9" imgW="2209680" imgH="291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18441" y="6039380"/>
                        <a:ext cx="3635375" cy="479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Ορθογώνιο 8"/>
          <p:cNvSpPr/>
          <p:nvPr/>
        </p:nvSpPr>
        <p:spPr>
          <a:xfrm>
            <a:off x="850900" y="3473450"/>
            <a:ext cx="26940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l-GR" sz="2400" b="1" dirty="0">
                <a:solidFill>
                  <a:srgbClr val="0070C0"/>
                </a:solidFill>
                <a:latin typeface="Calibri"/>
                <a:cs typeface="Calibri"/>
              </a:rPr>
              <a:t>Γ</a:t>
            </a:r>
            <a:r>
              <a:rPr lang="el-GR" sz="2400" b="1" spc="5" dirty="0">
                <a:solidFill>
                  <a:srgbClr val="0070C0"/>
                </a:solidFill>
                <a:latin typeface="Calibri"/>
                <a:cs typeface="Calibri"/>
              </a:rPr>
              <a:t>ι</a:t>
            </a:r>
            <a:r>
              <a:rPr lang="el-GR" sz="2400" b="1" dirty="0">
                <a:solidFill>
                  <a:srgbClr val="0070C0"/>
                </a:solidFill>
                <a:latin typeface="Calibri"/>
                <a:cs typeface="Calibri"/>
              </a:rPr>
              <a:t>α</a:t>
            </a:r>
            <a:r>
              <a:rPr lang="el-GR" sz="2400" b="1" spc="-4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l-GR" sz="2400" b="1" dirty="0">
                <a:solidFill>
                  <a:srgbClr val="0070C0"/>
                </a:solidFill>
                <a:latin typeface="Calibri"/>
                <a:cs typeface="Calibri"/>
              </a:rPr>
              <a:t>με</a:t>
            </a:r>
            <a:r>
              <a:rPr lang="el-GR" sz="2400" b="1" spc="-5" dirty="0">
                <a:solidFill>
                  <a:srgbClr val="0070C0"/>
                </a:solidFill>
                <a:latin typeface="Calibri"/>
                <a:cs typeface="Calibri"/>
              </a:rPr>
              <a:t>γ</a:t>
            </a:r>
            <a:r>
              <a:rPr lang="el-GR" sz="2400" b="1" spc="20" dirty="0">
                <a:solidFill>
                  <a:srgbClr val="0070C0"/>
                </a:solidFill>
                <a:latin typeface="Calibri"/>
                <a:cs typeface="Calibri"/>
              </a:rPr>
              <a:t>ά</a:t>
            </a:r>
            <a:r>
              <a:rPr lang="el-GR" sz="2400" b="1" spc="5" dirty="0">
                <a:solidFill>
                  <a:srgbClr val="0070C0"/>
                </a:solidFill>
                <a:latin typeface="Calibri"/>
                <a:cs typeface="Calibri"/>
              </a:rPr>
              <a:t>λ</a:t>
            </a:r>
            <a:r>
              <a:rPr lang="el-GR" sz="2400" b="1" dirty="0">
                <a:solidFill>
                  <a:srgbClr val="0070C0"/>
                </a:solidFill>
                <a:latin typeface="Calibri"/>
                <a:cs typeface="Calibri"/>
              </a:rPr>
              <a:t>ες</a:t>
            </a:r>
            <a:r>
              <a:rPr lang="el-GR" sz="2400" b="1" spc="-4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l-GR" sz="2400" b="1" dirty="0" smtClean="0">
                <a:solidFill>
                  <a:srgbClr val="0070C0"/>
                </a:solidFill>
                <a:latin typeface="Calibri"/>
                <a:cs typeface="Calibri"/>
              </a:rPr>
              <a:t>π</a:t>
            </a:r>
            <a:r>
              <a:rPr lang="el-GR" sz="2400" b="1" spc="-20" dirty="0" smtClean="0">
                <a:solidFill>
                  <a:srgbClr val="0070C0"/>
                </a:solidFill>
                <a:latin typeface="Calibri"/>
                <a:cs typeface="Calibri"/>
              </a:rPr>
              <a:t>ό</a:t>
            </a:r>
            <a:r>
              <a:rPr lang="el-GR" sz="2400" b="1" dirty="0" smtClean="0">
                <a:solidFill>
                  <a:srgbClr val="0070C0"/>
                </a:solidFill>
                <a:latin typeface="Calibri"/>
                <a:cs typeface="Calibri"/>
              </a:rPr>
              <a:t>λ</a:t>
            </a:r>
            <a:r>
              <a:rPr lang="el-GR" sz="2400" b="1" spc="10" dirty="0" smtClean="0">
                <a:solidFill>
                  <a:srgbClr val="0070C0"/>
                </a:solidFill>
                <a:latin typeface="Calibri"/>
                <a:cs typeface="Calibri"/>
              </a:rPr>
              <a:t>ε</a:t>
            </a:r>
            <a:r>
              <a:rPr lang="el-GR" sz="2400" b="1" dirty="0" smtClean="0">
                <a:solidFill>
                  <a:srgbClr val="0070C0"/>
                </a:solidFill>
                <a:latin typeface="Calibri"/>
                <a:cs typeface="Calibri"/>
              </a:rPr>
              <a:t>ις:</a:t>
            </a:r>
            <a:endParaRPr lang="el-GR" sz="2400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sp>
        <p:nvSpPr>
          <p:cNvPr id="15" name="Ορθογώνιο 14"/>
          <p:cNvSpPr/>
          <p:nvPr/>
        </p:nvSpPr>
        <p:spPr>
          <a:xfrm>
            <a:off x="856673" y="2554585"/>
            <a:ext cx="3793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l-GR" sz="2400" b="1" dirty="0">
                <a:solidFill>
                  <a:srgbClr val="0070C0"/>
                </a:solidFill>
                <a:latin typeface="Calibri"/>
                <a:cs typeface="Calibri"/>
              </a:rPr>
              <a:t>Γ</a:t>
            </a:r>
            <a:r>
              <a:rPr lang="el-GR" sz="2400" b="1" spc="5" dirty="0">
                <a:solidFill>
                  <a:srgbClr val="0070C0"/>
                </a:solidFill>
                <a:latin typeface="Calibri"/>
                <a:cs typeface="Calibri"/>
              </a:rPr>
              <a:t>ι</a:t>
            </a:r>
            <a:r>
              <a:rPr lang="el-GR" sz="2400" b="1" dirty="0">
                <a:solidFill>
                  <a:srgbClr val="0070C0"/>
                </a:solidFill>
                <a:latin typeface="Calibri"/>
                <a:cs typeface="Calibri"/>
              </a:rPr>
              <a:t>α</a:t>
            </a:r>
            <a:r>
              <a:rPr lang="el-GR" sz="2400" b="1" spc="-4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l-GR" sz="2400" b="1" dirty="0">
                <a:solidFill>
                  <a:srgbClr val="0070C0"/>
                </a:solidFill>
                <a:latin typeface="Calibri"/>
                <a:cs typeface="Calibri"/>
              </a:rPr>
              <a:t>μ</a:t>
            </a:r>
            <a:r>
              <a:rPr lang="el-GR" sz="2400" b="1" spc="-5" dirty="0">
                <a:solidFill>
                  <a:srgbClr val="0070C0"/>
                </a:solidFill>
                <a:latin typeface="Calibri"/>
                <a:cs typeface="Calibri"/>
              </a:rPr>
              <a:t>ι</a:t>
            </a:r>
            <a:r>
              <a:rPr lang="el-GR" sz="2400" b="1" spc="-25" dirty="0">
                <a:solidFill>
                  <a:srgbClr val="0070C0"/>
                </a:solidFill>
                <a:latin typeface="Calibri"/>
                <a:cs typeface="Calibri"/>
              </a:rPr>
              <a:t>κ</a:t>
            </a:r>
            <a:r>
              <a:rPr lang="el-GR" sz="2400" b="1" dirty="0">
                <a:solidFill>
                  <a:srgbClr val="0070C0"/>
                </a:solidFill>
                <a:latin typeface="Calibri"/>
                <a:cs typeface="Calibri"/>
              </a:rPr>
              <a:t>ρές</a:t>
            </a:r>
            <a:r>
              <a:rPr lang="el-GR" sz="2400" b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l-GR" sz="2400" b="1" dirty="0">
                <a:solidFill>
                  <a:srgbClr val="0070C0"/>
                </a:solidFill>
                <a:latin typeface="Calibri"/>
                <a:cs typeface="Calibri"/>
              </a:rPr>
              <a:t>ή</a:t>
            </a:r>
            <a:r>
              <a:rPr lang="el-GR" sz="2400" b="1" spc="-2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l-GR" sz="2400" b="1" dirty="0">
                <a:solidFill>
                  <a:srgbClr val="0070C0"/>
                </a:solidFill>
                <a:latin typeface="Calibri"/>
                <a:cs typeface="Calibri"/>
              </a:rPr>
              <a:t>μ</a:t>
            </a:r>
            <a:r>
              <a:rPr lang="el-GR" sz="2400" b="1" spc="-10" dirty="0">
                <a:solidFill>
                  <a:srgbClr val="0070C0"/>
                </a:solidFill>
                <a:latin typeface="Calibri"/>
                <a:cs typeface="Calibri"/>
              </a:rPr>
              <a:t>εσ</a:t>
            </a:r>
            <a:r>
              <a:rPr lang="el-GR" sz="2400" b="1" spc="-5" dirty="0">
                <a:solidFill>
                  <a:srgbClr val="0070C0"/>
                </a:solidFill>
                <a:latin typeface="Calibri"/>
                <a:cs typeface="Calibri"/>
              </a:rPr>
              <a:t>αί</a:t>
            </a:r>
            <a:r>
              <a:rPr lang="el-GR" sz="2400" b="1" dirty="0">
                <a:solidFill>
                  <a:srgbClr val="0070C0"/>
                </a:solidFill>
                <a:latin typeface="Calibri"/>
                <a:cs typeface="Calibri"/>
              </a:rPr>
              <a:t>ες</a:t>
            </a:r>
            <a:r>
              <a:rPr lang="el-GR" sz="2400" b="1" spc="-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lang="el-GR" sz="2400" b="1" dirty="0" smtClean="0">
                <a:solidFill>
                  <a:srgbClr val="0070C0"/>
                </a:solidFill>
                <a:latin typeface="Calibri"/>
                <a:cs typeface="Calibri"/>
              </a:rPr>
              <a:t>π</a:t>
            </a:r>
            <a:r>
              <a:rPr lang="el-GR" sz="2400" b="1" spc="-20" dirty="0" smtClean="0">
                <a:solidFill>
                  <a:srgbClr val="0070C0"/>
                </a:solidFill>
                <a:latin typeface="Calibri"/>
                <a:cs typeface="Calibri"/>
              </a:rPr>
              <a:t>ό</a:t>
            </a:r>
            <a:r>
              <a:rPr lang="el-GR" sz="2400" b="1" dirty="0" smtClean="0">
                <a:solidFill>
                  <a:srgbClr val="0070C0"/>
                </a:solidFill>
                <a:latin typeface="Calibri"/>
                <a:cs typeface="Calibri"/>
              </a:rPr>
              <a:t>λε</a:t>
            </a:r>
            <a:r>
              <a:rPr lang="el-GR" sz="2400" b="1" spc="10" dirty="0" smtClean="0">
                <a:solidFill>
                  <a:srgbClr val="0070C0"/>
                </a:solidFill>
                <a:latin typeface="Calibri"/>
                <a:cs typeface="Calibri"/>
              </a:rPr>
              <a:t>ι</a:t>
            </a:r>
            <a:r>
              <a:rPr lang="el-GR" sz="2400" b="1" dirty="0" smtClean="0">
                <a:solidFill>
                  <a:srgbClr val="0070C0"/>
                </a:solidFill>
                <a:latin typeface="Calibri"/>
                <a:cs typeface="Calibri"/>
              </a:rPr>
              <a:t>ς:</a:t>
            </a:r>
            <a:endParaRPr lang="el-GR" sz="2400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sp>
        <p:nvSpPr>
          <p:cNvPr id="16" name="Ορθογώνιο 15"/>
          <p:cNvSpPr/>
          <p:nvPr/>
        </p:nvSpPr>
        <p:spPr>
          <a:xfrm>
            <a:off x="840614" y="4505941"/>
            <a:ext cx="58537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lang="el-GR" sz="2400" b="1" spc="-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</a:t>
            </a:r>
            <a:r>
              <a:rPr lang="el-GR" sz="2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ια</a:t>
            </a:r>
            <a:r>
              <a:rPr lang="el-GR" sz="2400" b="1" spc="-10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spc="-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συχ</a:t>
            </a:r>
            <a:r>
              <a:rPr lang="el-GR" sz="2400" b="1" spc="1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2400" b="1" spc="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2400" b="1" spc="-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2400" b="1" spc="-3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2400" b="1" spc="-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2400" b="1" spc="-6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2400" b="1" spc="-1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2400" b="1" spc="-4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2400" b="1" spc="1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ότ</a:t>
            </a:r>
            <a:r>
              <a:rPr lang="el-GR" sz="2400" b="1" spc="-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2400" b="1" spc="1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2400" b="1" spc="-1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ή</a:t>
            </a:r>
            <a:r>
              <a:rPr lang="el-GR" sz="2400" b="1" spc="-1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spc="-1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2400" b="1" spc="-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2400" b="1" spc="2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spc="-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2400" b="1" spc="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2400" b="1" spc="-2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spc="-1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l-GR" sz="2400" b="1" spc="-2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l-GR" sz="2400" b="1" spc="-15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el-GR" sz="2400" b="1" spc="-8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spc="-15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l-GR" sz="24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Hz</a:t>
            </a:r>
            <a:endParaRPr lang="el-GR" sz="2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5532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48195" y="3589020"/>
            <a:ext cx="2635423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>
              <a:lnSpc>
                <a:spcPct val="99600"/>
              </a:lnSpc>
              <a:spcBef>
                <a:spcPts val="600"/>
              </a:spcBef>
            </a:pPr>
            <a:r>
              <a:rPr sz="2000" b="1" dirty="0" err="1" smtClean="0">
                <a:solidFill>
                  <a:srgbClr val="7F62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Συχνότητ</a:t>
            </a:r>
            <a:r>
              <a:rPr sz="2000" b="1" dirty="0" smtClean="0">
                <a:solidFill>
                  <a:srgbClr val="7F62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 </a:t>
            </a:r>
            <a:r>
              <a:rPr sz="2000" b="1" dirty="0">
                <a:solidFill>
                  <a:srgbClr val="7F62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900 MHz </a:t>
            </a:r>
            <a:r>
              <a:rPr lang="en-US" sz="2000" b="1" dirty="0" smtClean="0">
                <a:solidFill>
                  <a:srgbClr val="7F62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000" b="1" dirty="0" smtClean="0">
                <a:solidFill>
                  <a:srgbClr val="7F62A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sz="2000" b="1" dirty="0" smtClean="0">
                <a:solidFill>
                  <a:srgbClr val="7F62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Ύψος </a:t>
            </a:r>
            <a:r>
              <a:rPr sz="2000" b="1" dirty="0">
                <a:solidFill>
                  <a:srgbClr val="7F62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κεραίας ΣΒ : 30 m Ύψος κεραίας ΚΣ : 1.8 m</a:t>
            </a:r>
            <a:endParaRPr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7400" y="2482850"/>
            <a:ext cx="6766559" cy="37858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A29B9107-EE71-4CE9-87F5-94F1C2A2012C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47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sp>
        <p:nvSpPr>
          <p:cNvPr id="8" name="object 4"/>
          <p:cNvSpPr txBox="1">
            <a:spLocks/>
          </p:cNvSpPr>
          <p:nvPr/>
        </p:nvSpPr>
        <p:spPr bwMode="auto">
          <a:xfrm>
            <a:off x="2147964" y="382113"/>
            <a:ext cx="8335654" cy="67710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4400" b="0" i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3967" b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3967" b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3967" b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3967" b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503789" algn="r" rtl="0" eaLnBrk="1" fontAlgn="base" hangingPunct="1">
              <a:spcBef>
                <a:spcPct val="0"/>
              </a:spcBef>
              <a:spcAft>
                <a:spcPct val="0"/>
              </a:spcAft>
              <a:defRPr sz="3967" b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1007577" algn="r" rtl="0" eaLnBrk="1" fontAlgn="base" hangingPunct="1">
              <a:spcBef>
                <a:spcPct val="0"/>
              </a:spcBef>
              <a:spcAft>
                <a:spcPct val="0"/>
              </a:spcAft>
              <a:defRPr sz="3967" b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1511366" algn="r" rtl="0" eaLnBrk="1" fontAlgn="base" hangingPunct="1">
              <a:spcBef>
                <a:spcPct val="0"/>
              </a:spcBef>
              <a:spcAft>
                <a:spcPct val="0"/>
              </a:spcAft>
              <a:defRPr sz="3967" b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2015155" algn="r" rtl="0" eaLnBrk="1" fontAlgn="base" hangingPunct="1">
              <a:spcBef>
                <a:spcPct val="0"/>
              </a:spcBef>
              <a:spcAft>
                <a:spcPct val="0"/>
              </a:spcAft>
              <a:defRPr sz="3967" b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1325245"/>
            <a:r>
              <a:rPr lang="el-GR" b="1" spc="-10" dirty="0" smtClean="0"/>
              <a:t>Μ</a:t>
            </a:r>
            <a:r>
              <a:rPr lang="el-GR" b="1" spc="15" dirty="0" smtClean="0"/>
              <a:t>ο</a:t>
            </a:r>
            <a:r>
              <a:rPr lang="el-GR" b="1" spc="25" dirty="0" smtClean="0"/>
              <a:t>ν</a:t>
            </a:r>
            <a:r>
              <a:rPr lang="el-GR" b="1" spc="-5" dirty="0" smtClean="0"/>
              <a:t>τ</a:t>
            </a:r>
            <a:r>
              <a:rPr lang="el-GR" b="1" spc="-30" dirty="0" smtClean="0"/>
              <a:t>έ</a:t>
            </a:r>
            <a:r>
              <a:rPr lang="el-GR" b="1" spc="-35" dirty="0" smtClean="0"/>
              <a:t>λ</a:t>
            </a:r>
            <a:r>
              <a:rPr lang="el-GR" b="1" dirty="0" smtClean="0"/>
              <a:t>ο</a:t>
            </a:r>
            <a:r>
              <a:rPr lang="el-GR" b="1" spc="-90" dirty="0" smtClean="0"/>
              <a:t> </a:t>
            </a:r>
            <a:r>
              <a:rPr lang="en-US" b="1" dirty="0" smtClean="0"/>
              <a:t>O</a:t>
            </a:r>
            <a:r>
              <a:rPr lang="en-US" b="1" spc="-70" dirty="0" smtClean="0"/>
              <a:t>k</a:t>
            </a:r>
            <a:r>
              <a:rPr lang="en-US" b="1" dirty="0" smtClean="0"/>
              <a:t>u</a:t>
            </a:r>
            <a:r>
              <a:rPr lang="en-US" b="1" spc="-5" dirty="0" smtClean="0"/>
              <a:t>m</a:t>
            </a:r>
            <a:r>
              <a:rPr lang="en-US" b="1" dirty="0" smtClean="0"/>
              <a:t>u</a:t>
            </a:r>
            <a:r>
              <a:rPr lang="en-US" b="1" spc="-120" dirty="0" smtClean="0"/>
              <a:t>r</a:t>
            </a:r>
            <a:r>
              <a:rPr lang="en-US" b="1" spc="-10" dirty="0" smtClean="0"/>
              <a:t>a</a:t>
            </a:r>
            <a:r>
              <a:rPr lang="en-US" b="1" spc="-5" dirty="0" smtClean="0"/>
              <a:t>-</a:t>
            </a:r>
            <a:r>
              <a:rPr lang="en-US" b="1" dirty="0" err="1" smtClean="0"/>
              <a:t>H</a:t>
            </a:r>
            <a:r>
              <a:rPr lang="en-US" b="1" spc="-35" dirty="0" err="1" smtClean="0"/>
              <a:t>a</a:t>
            </a:r>
            <a:r>
              <a:rPr lang="en-US" b="1" spc="-60" dirty="0" err="1" smtClean="0"/>
              <a:t>t</a:t>
            </a:r>
            <a:r>
              <a:rPr lang="en-US" b="1" dirty="0" err="1" smtClean="0"/>
              <a:t>a</a:t>
            </a:r>
            <a:r>
              <a:rPr lang="en-US" b="1" spc="-295" dirty="0" smtClean="0">
                <a:latin typeface="Times New Roman"/>
                <a:cs typeface="Times New Roman"/>
              </a:rPr>
              <a:t> </a:t>
            </a:r>
            <a:r>
              <a:rPr lang="en-US" b="1" spc="-20" dirty="0" smtClean="0"/>
              <a:t>(</a:t>
            </a:r>
            <a:r>
              <a:rPr lang="en-US" b="1" spc="-5" dirty="0" smtClean="0"/>
              <a:t>4</a:t>
            </a:r>
            <a:r>
              <a:rPr lang="en-US" b="1" dirty="0" smtClean="0"/>
              <a:t>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768363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7100" y="3955149"/>
            <a:ext cx="5981700" cy="1379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66239">
              <a:lnSpc>
                <a:spcPct val="100000"/>
              </a:lnSpc>
            </a:pPr>
            <a:r>
              <a:rPr spc="-10" dirty="0"/>
              <a:t>Μ</a:t>
            </a:r>
            <a:r>
              <a:rPr spc="20" dirty="0"/>
              <a:t>ο</a:t>
            </a:r>
            <a:r>
              <a:rPr spc="25" dirty="0"/>
              <a:t>ν</a:t>
            </a:r>
            <a:r>
              <a:rPr spc="-5" dirty="0"/>
              <a:t>τ</a:t>
            </a:r>
            <a:r>
              <a:rPr spc="-30" dirty="0"/>
              <a:t>έ</a:t>
            </a:r>
            <a:r>
              <a:rPr spc="-35" dirty="0"/>
              <a:t>λ</a:t>
            </a:r>
            <a:r>
              <a:rPr dirty="0"/>
              <a:t>ο</a:t>
            </a:r>
            <a:r>
              <a:rPr spc="-90" dirty="0"/>
              <a:t> </a:t>
            </a:r>
            <a:r>
              <a:rPr spc="-35" dirty="0">
                <a:latin typeface="Calibri"/>
                <a:cs typeface="Calibri"/>
              </a:rPr>
              <a:t>C</a:t>
            </a:r>
            <a:r>
              <a:rPr spc="-10" dirty="0">
                <a:latin typeface="Calibri"/>
                <a:cs typeface="Calibri"/>
              </a:rPr>
              <a:t>O</a:t>
            </a:r>
            <a:r>
              <a:rPr spc="-20" dirty="0">
                <a:latin typeface="Calibri"/>
                <a:cs typeface="Calibri"/>
              </a:rPr>
              <a:t>S</a:t>
            </a:r>
            <a:r>
              <a:rPr dirty="0">
                <a:latin typeface="Calibri"/>
                <a:cs typeface="Calibri"/>
              </a:rPr>
              <a:t>T</a:t>
            </a:r>
            <a:r>
              <a:rPr spc="-5" dirty="0">
                <a:latin typeface="Calibri"/>
                <a:cs typeface="Calibri"/>
              </a:rPr>
              <a:t>231</a:t>
            </a:r>
            <a:r>
              <a:rPr dirty="0">
                <a:latin typeface="Calibri"/>
                <a:cs typeface="Calibri"/>
              </a:rPr>
              <a:t>-</a:t>
            </a:r>
            <a:r>
              <a:rPr spc="-229" dirty="0">
                <a:latin typeface="Times New Roman"/>
                <a:cs typeface="Times New Roman"/>
              </a:rPr>
              <a:t> </a:t>
            </a:r>
            <a:r>
              <a:rPr dirty="0">
                <a:latin typeface="Calibri"/>
                <a:cs typeface="Calibri"/>
              </a:rPr>
              <a:t>H</a:t>
            </a:r>
            <a:r>
              <a:rPr spc="-35" dirty="0">
                <a:latin typeface="Calibri"/>
                <a:cs typeface="Calibri"/>
              </a:rPr>
              <a:t>a</a:t>
            </a:r>
            <a:r>
              <a:rPr spc="-60" dirty="0">
                <a:latin typeface="Calibri"/>
                <a:cs typeface="Calibri"/>
              </a:rPr>
              <a:t>t</a:t>
            </a:r>
            <a:r>
              <a:rPr dirty="0">
                <a:latin typeface="Calibri"/>
                <a:cs typeface="Calibri"/>
              </a:rPr>
              <a:t>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3700" y="1841940"/>
            <a:ext cx="9906000" cy="2000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indent="-344170">
              <a:spcBef>
                <a:spcPts val="600"/>
              </a:spcBef>
              <a:buFont typeface="Arial"/>
              <a:buChar char="•"/>
              <a:tabLst>
                <a:tab pos="358775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Αποτελεί εξέλιξη του Okumura-Hata, 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γι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α 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συχνότητες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1500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MHz-2000 MHz</a:t>
            </a:r>
          </a:p>
          <a:p>
            <a:pPr marL="342900" marR="338455" indent="-342900">
              <a:spcBef>
                <a:spcPts val="600"/>
              </a:spcBef>
              <a:buFont typeface="Arial"/>
              <a:buChar char="•"/>
              <a:tabLst>
                <a:tab pos="35306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Αναπτύχθηκε στα πλαίσια ευρωπαϊκού προγράμματος (Cooperation in the field of Scientific and Technical research, Cost231, “Evolution of Land Mobile Radio”</a:t>
            </a:r>
          </a:p>
          <a:p>
            <a:pPr marR="5080">
              <a:spcBef>
                <a:spcPts val="600"/>
              </a:spcBef>
            </a:pPr>
            <a:r>
              <a:rPr lang="en-US"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sz="24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Αξιο</a:t>
            </a:r>
            <a:r>
              <a:rPr sz="2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πιστία </a:t>
            </a:r>
            <a:r>
              <a:rPr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αποτελεσμάτων για μακροκυψέλες σε αστικές περιοχές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6600" y="5379745"/>
            <a:ext cx="9524999" cy="1477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5080">
              <a:lnSpc>
                <a:spcPct val="100499"/>
              </a:lnSpc>
              <a:spcBef>
                <a:spcPts val="600"/>
              </a:spcBef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Ο πα</a:t>
            </a:r>
            <a:r>
              <a:rPr sz="2400" dirty="0" err="1">
                <a:latin typeface="Calibri" panose="020F0502020204030204" pitchFamily="34" charset="0"/>
                <a:cs typeface="Calibri" panose="020F0502020204030204" pitchFamily="34" charset="0"/>
              </a:rPr>
              <a:t>ράγοντ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ας </a:t>
            </a:r>
            <a:r>
              <a:rPr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α(h</a:t>
            </a:r>
            <a:r>
              <a:rPr lang="en-US" sz="2400" baseline="-250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είναι ένας διορθωτικός παράγοντας που αναφέρεται στο ύψος της κεραίας του ΚΣ και η παράμετρος C : 0 dB για μεσαίου μεγέθους πόλεις και μικροαστικά κέντρα με μικρή πυκνότητα δένδρων και 3 dB για μητροπολιτικά κέντρα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B2BABE16-630E-4F86-B686-E995C46F0F62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48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9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  <p:extLst>
      <p:ext uri="{BB962C8B-B14F-4D97-AF65-F5344CB8AC3E}">
        <p14:creationId xmlns:p14="http://schemas.microsoft.com/office/powerpoint/2010/main" val="19970985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6700" y="415423"/>
            <a:ext cx="8946918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0780">
              <a:lnSpc>
                <a:spcPct val="100000"/>
              </a:lnSpc>
            </a:pPr>
            <a:r>
              <a:rPr spc="-10" dirty="0"/>
              <a:t>Μ</a:t>
            </a:r>
            <a:r>
              <a:rPr spc="15" dirty="0"/>
              <a:t>ο</a:t>
            </a:r>
            <a:r>
              <a:rPr spc="25" dirty="0"/>
              <a:t>ν</a:t>
            </a:r>
            <a:r>
              <a:rPr dirty="0"/>
              <a:t>τ</a:t>
            </a:r>
            <a:r>
              <a:rPr spc="-30" dirty="0"/>
              <a:t>έ</a:t>
            </a:r>
            <a:r>
              <a:rPr spc="-35" dirty="0"/>
              <a:t>λ</a:t>
            </a:r>
            <a:r>
              <a:rPr dirty="0"/>
              <a:t>α</a:t>
            </a:r>
            <a:r>
              <a:rPr spc="-110" dirty="0"/>
              <a:t> </a:t>
            </a:r>
            <a:r>
              <a:rPr spc="-90" dirty="0"/>
              <a:t>ε</a:t>
            </a:r>
            <a:r>
              <a:rPr spc="-15" dirty="0"/>
              <a:t>σ</a:t>
            </a:r>
            <a:r>
              <a:rPr spc="-10" dirty="0"/>
              <a:t>ω</a:t>
            </a:r>
            <a:r>
              <a:rPr dirty="0"/>
              <a:t>τ</a:t>
            </a:r>
            <a:r>
              <a:rPr spc="-20" dirty="0"/>
              <a:t>ε</a:t>
            </a:r>
            <a:r>
              <a:rPr dirty="0"/>
              <a:t>ρ</a:t>
            </a:r>
            <a:r>
              <a:rPr spc="-10" dirty="0"/>
              <a:t>ι</a:t>
            </a:r>
            <a:r>
              <a:rPr spc="-110" dirty="0"/>
              <a:t>κ</a:t>
            </a:r>
            <a:r>
              <a:rPr spc="-30" dirty="0"/>
              <a:t>ώ</a:t>
            </a:r>
            <a:r>
              <a:rPr dirty="0"/>
              <a:t>ν</a:t>
            </a:r>
            <a:r>
              <a:rPr spc="-20" dirty="0"/>
              <a:t> </a:t>
            </a:r>
            <a:r>
              <a:rPr spc="-55" dirty="0" smtClean="0"/>
              <a:t>χ</a:t>
            </a:r>
            <a:r>
              <a:rPr spc="-15" dirty="0" smtClean="0"/>
              <a:t>ώ</a:t>
            </a:r>
            <a:r>
              <a:rPr dirty="0" smtClean="0"/>
              <a:t>ρ</a:t>
            </a:r>
            <a:r>
              <a:rPr spc="-30" dirty="0" smtClean="0"/>
              <a:t>ω</a:t>
            </a:r>
            <a:r>
              <a:rPr dirty="0" smtClean="0"/>
              <a:t>ν</a:t>
            </a:r>
            <a:r>
              <a:rPr lang="en-US" dirty="0" smtClean="0"/>
              <a:t> (1)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622300" y="2235267"/>
            <a:ext cx="9677400" cy="30315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marR="5080" indent="-344170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Σημαντικές διαφορές στο ραδιοδίαυλο σε σχέση με το ραδιοδίαυλο εξωτερικού χώρου</a:t>
            </a:r>
          </a:p>
          <a:p>
            <a:pPr marL="353695" indent="-340995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Μικρή απόσταση πομπού-δέκτη, </a:t>
            </a:r>
            <a:r>
              <a:rPr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μεγάλες</a:t>
            </a: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απώλειες 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από έπιπλα, τοίχους κτλ. Για καλύτερη εκτίμηση της κάλυψης του συστήματος απαιτείται η γνώση της γεωμετρίας </a:t>
            </a:r>
            <a:r>
              <a:rPr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του</a:t>
            </a: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περιβάλλοντος 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διάδοσης. </a:t>
            </a:r>
            <a:endParaRPr lang="en-US" sz="26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3695" indent="-340995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Τα 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εμπειρικά μοντέλα δίνουν μια πρώτη ικανοποιητική εκτίμηση </a:t>
            </a:r>
            <a:r>
              <a:rPr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της</a:t>
            </a:r>
            <a:r>
              <a:rPr lang="en-US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μέσης </a:t>
            </a:r>
            <a:r>
              <a:rPr sz="2600" dirty="0">
                <a:latin typeface="Calibri" panose="020F0502020204030204" pitchFamily="34" charset="0"/>
                <a:cs typeface="Calibri" panose="020F0502020204030204" pitchFamily="34" charset="0"/>
              </a:rPr>
              <a:t>τιμής των απωλειών διάδοσης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E36C2A5C-BC87-4413-87CB-77B1446C97AA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49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</p:spTree>
    <p:extLst>
      <p:ext uri="{BB962C8B-B14F-4D97-AF65-F5344CB8AC3E}">
        <p14:creationId xmlns:p14="http://schemas.microsoft.com/office/powerpoint/2010/main" val="39527811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6700" y="415423"/>
            <a:ext cx="8946918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0780">
              <a:lnSpc>
                <a:spcPct val="100000"/>
              </a:lnSpc>
            </a:pPr>
            <a:r>
              <a:rPr spc="-10" dirty="0"/>
              <a:t>Μ</a:t>
            </a:r>
            <a:r>
              <a:rPr spc="15" dirty="0"/>
              <a:t>ο</a:t>
            </a:r>
            <a:r>
              <a:rPr spc="25" dirty="0"/>
              <a:t>ν</a:t>
            </a:r>
            <a:r>
              <a:rPr dirty="0"/>
              <a:t>τ</a:t>
            </a:r>
            <a:r>
              <a:rPr spc="-30" dirty="0"/>
              <a:t>έ</a:t>
            </a:r>
            <a:r>
              <a:rPr spc="-35" dirty="0"/>
              <a:t>λ</a:t>
            </a:r>
            <a:r>
              <a:rPr dirty="0"/>
              <a:t>α</a:t>
            </a:r>
            <a:r>
              <a:rPr spc="-110" dirty="0"/>
              <a:t> </a:t>
            </a:r>
            <a:r>
              <a:rPr spc="-90" dirty="0"/>
              <a:t>ε</a:t>
            </a:r>
            <a:r>
              <a:rPr spc="-15" dirty="0"/>
              <a:t>σ</a:t>
            </a:r>
            <a:r>
              <a:rPr spc="-10" dirty="0"/>
              <a:t>ω</a:t>
            </a:r>
            <a:r>
              <a:rPr dirty="0"/>
              <a:t>τ</a:t>
            </a:r>
            <a:r>
              <a:rPr spc="-20" dirty="0"/>
              <a:t>ε</a:t>
            </a:r>
            <a:r>
              <a:rPr dirty="0"/>
              <a:t>ρ</a:t>
            </a:r>
            <a:r>
              <a:rPr spc="-10" dirty="0"/>
              <a:t>ι</a:t>
            </a:r>
            <a:r>
              <a:rPr spc="-110" dirty="0"/>
              <a:t>κ</a:t>
            </a:r>
            <a:r>
              <a:rPr spc="-30" dirty="0"/>
              <a:t>ώ</a:t>
            </a:r>
            <a:r>
              <a:rPr dirty="0"/>
              <a:t>ν</a:t>
            </a:r>
            <a:r>
              <a:rPr spc="-20" dirty="0"/>
              <a:t> </a:t>
            </a:r>
            <a:r>
              <a:rPr spc="-55" dirty="0" smtClean="0"/>
              <a:t>χ</a:t>
            </a:r>
            <a:r>
              <a:rPr spc="-15" dirty="0" smtClean="0"/>
              <a:t>ώ</a:t>
            </a:r>
            <a:r>
              <a:rPr dirty="0" smtClean="0"/>
              <a:t>ρ</a:t>
            </a:r>
            <a:r>
              <a:rPr spc="-30" dirty="0" smtClean="0"/>
              <a:t>ω</a:t>
            </a:r>
            <a:r>
              <a:rPr dirty="0" smtClean="0"/>
              <a:t>ν</a:t>
            </a:r>
            <a:r>
              <a:rPr lang="en-US" dirty="0" smtClean="0"/>
              <a:t> (2)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622300" y="1852474"/>
            <a:ext cx="9677400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6870" marR="5080" indent="-344170">
              <a:spcBef>
                <a:spcPts val="600"/>
              </a:spcBef>
              <a:buFont typeface="Arial"/>
              <a:buChar char="•"/>
              <a:tabLst>
                <a:tab pos="354330" algn="l"/>
              </a:tabLst>
            </a:pPr>
            <a:r>
              <a:rPr lang="el-GR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Μοντέλο απλή </a:t>
            </a:r>
            <a:r>
              <a:rPr lang="el-GR" sz="2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κλισης</a:t>
            </a:r>
            <a:r>
              <a:rPr lang="el-GR" sz="2600" dirty="0" smtClean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E36C2A5C-BC87-4413-87CB-77B1446C97AA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50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7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graphicFrame>
        <p:nvGraphicFramePr>
          <p:cNvPr id="9" name="Αντικείμενο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694367"/>
              </p:ext>
            </p:extLst>
          </p:nvPr>
        </p:nvGraphicFramePr>
        <p:xfrm>
          <a:off x="622300" y="2387247"/>
          <a:ext cx="5632450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Equation" r:id="rId4" imgW="2273040" imgH="253800" progId="Equation.DSMT4">
                  <p:embed/>
                </p:oleObj>
              </mc:Choice>
              <mc:Fallback>
                <p:oleObj name="Equation" r:id="rId4" imgW="227304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2300" y="2387247"/>
                        <a:ext cx="5632450" cy="630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Ορθογώνιο 3"/>
          <p:cNvSpPr/>
          <p:nvPr/>
        </p:nvSpPr>
        <p:spPr>
          <a:xfrm>
            <a:off x="563563" y="3142722"/>
            <a:ext cx="377526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600" spc="-10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2600" spc="20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2600" spc="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2600" spc="-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2600" spc="-30" dirty="0">
                <a:latin typeface="Calibri" panose="020F0502020204030204" pitchFamily="34" charset="0"/>
                <a:cs typeface="Calibri" panose="020F0502020204030204" pitchFamily="34" charset="0"/>
              </a:rPr>
              <a:t>έ</a:t>
            </a:r>
            <a:r>
              <a:rPr lang="el-GR" sz="2600" spc="-35" dirty="0"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r>
              <a:rPr lang="el-GR" sz="2600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2600" spc="-9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spc="-155" dirty="0" err="1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2600" spc="-10" dirty="0" err="1">
                <a:latin typeface="Calibri" panose="020F0502020204030204" pitchFamily="34" charset="0"/>
                <a:cs typeface="Calibri" panose="020F0502020204030204" pitchFamily="34" charset="0"/>
              </a:rPr>
              <a:t>ee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nan</a:t>
            </a:r>
            <a:r>
              <a:rPr lang="en-US" sz="2600" spc="-5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600" spc="-25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sz="2600" spc="15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2600" spc="-5" dirty="0"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sz="2600" spc="-2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y</a:t>
            </a:r>
            <a:endParaRPr lang="el-GR"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1" name="Αντικείμενο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4467407"/>
              </p:ext>
            </p:extLst>
          </p:nvPr>
        </p:nvGraphicFramePr>
        <p:xfrm>
          <a:off x="622300" y="3684838"/>
          <a:ext cx="9566275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Equation" r:id="rId6" imgW="3860640" imgH="253800" progId="Equation.DSMT4">
                  <p:embed/>
                </p:oleObj>
              </mc:Choice>
              <mc:Fallback>
                <p:oleObj name="Equation" r:id="rId6" imgW="386064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2300" y="3684838"/>
                        <a:ext cx="9566275" cy="630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object 4"/>
          <p:cNvSpPr txBox="1"/>
          <p:nvPr/>
        </p:nvSpPr>
        <p:spPr>
          <a:xfrm>
            <a:off x="1917700" y="4422265"/>
            <a:ext cx="6191885" cy="2449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spc="-20" dirty="0">
                <a:latin typeface="Calibri"/>
                <a:cs typeface="Calibri"/>
              </a:rPr>
              <a:t>P</a:t>
            </a:r>
            <a:r>
              <a:rPr sz="1800" spc="20" dirty="0">
                <a:latin typeface="Calibri"/>
                <a:cs typeface="Calibri"/>
              </a:rPr>
              <a:t>L</a:t>
            </a:r>
            <a:r>
              <a:rPr sz="1800" spc="-10" dirty="0">
                <a:latin typeface="Calibri"/>
                <a:cs typeface="Calibri"/>
              </a:rPr>
              <a:t>(d</a:t>
            </a:r>
            <a:r>
              <a:rPr sz="1800" spc="10" dirty="0">
                <a:latin typeface="Calibri"/>
                <a:cs typeface="Calibri"/>
              </a:rPr>
              <a:t>o</a:t>
            </a:r>
            <a:r>
              <a:rPr sz="1800" dirty="0">
                <a:latin typeface="Calibri"/>
                <a:cs typeface="Calibri"/>
              </a:rPr>
              <a:t>)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25" dirty="0">
                <a:latin typeface="Calibri"/>
                <a:cs typeface="Calibri"/>
              </a:rPr>
              <a:t>π</a:t>
            </a:r>
            <a:r>
              <a:rPr sz="1800" spc="-30" dirty="0">
                <a:latin typeface="Calibri"/>
                <a:cs typeface="Calibri"/>
              </a:rPr>
              <a:t>ώ</a:t>
            </a:r>
            <a:r>
              <a:rPr sz="1800" spc="-10" dirty="0">
                <a:latin typeface="Calibri"/>
                <a:cs typeface="Calibri"/>
              </a:rPr>
              <a:t>λ</a:t>
            </a:r>
            <a:r>
              <a:rPr sz="1800" spc="-5" dirty="0">
                <a:latin typeface="Calibri"/>
                <a:cs typeface="Calibri"/>
              </a:rPr>
              <a:t>ε</a:t>
            </a:r>
            <a:r>
              <a:rPr sz="1800" spc="20" dirty="0">
                <a:latin typeface="Calibri"/>
                <a:cs typeface="Calibri"/>
              </a:rPr>
              <a:t>ι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10" dirty="0">
                <a:latin typeface="Calibri"/>
                <a:cs typeface="Calibri"/>
              </a:rPr>
              <a:t>ι</a:t>
            </a:r>
            <a:r>
              <a:rPr sz="1800" spc="-25" dirty="0">
                <a:latin typeface="Calibri"/>
                <a:cs typeface="Calibri"/>
              </a:rPr>
              <a:t>ά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spc="-10" dirty="0">
                <a:latin typeface="Calibri"/>
                <a:cs typeface="Calibri"/>
              </a:rPr>
              <a:t>σ</a:t>
            </a:r>
            <a:r>
              <a:rPr sz="1800" spc="5" dirty="0">
                <a:latin typeface="Calibri"/>
                <a:cs typeface="Calibri"/>
              </a:rPr>
              <a:t>η</a:t>
            </a:r>
            <a:r>
              <a:rPr sz="1800" dirty="0">
                <a:latin typeface="Calibri"/>
                <a:cs typeface="Calibri"/>
              </a:rPr>
              <a:t>ς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25" dirty="0">
                <a:latin typeface="Calibri"/>
                <a:cs typeface="Calibri"/>
              </a:rPr>
              <a:t>σ</a:t>
            </a:r>
            <a:r>
              <a:rPr sz="1800" spc="-5" dirty="0">
                <a:latin typeface="Calibri"/>
                <a:cs typeface="Calibri"/>
              </a:rPr>
              <a:t>τ</a:t>
            </a:r>
            <a:r>
              <a:rPr sz="1800" spc="-55" dirty="0">
                <a:latin typeface="Calibri"/>
                <a:cs typeface="Calibri"/>
              </a:rPr>
              <a:t>η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spc="10" dirty="0">
                <a:latin typeface="Calibri"/>
                <a:cs typeface="Calibri"/>
              </a:rPr>
              <a:t>ό</a:t>
            </a:r>
            <a:r>
              <a:rPr sz="1800" spc="25" dirty="0">
                <a:latin typeface="Calibri"/>
                <a:cs typeface="Calibri"/>
              </a:rPr>
              <a:t>σ</a:t>
            </a:r>
            <a:r>
              <a:rPr sz="1800" spc="-5" dirty="0">
                <a:latin typeface="Calibri"/>
                <a:cs typeface="Calibri"/>
              </a:rPr>
              <a:t>τ</a:t>
            </a:r>
            <a:r>
              <a:rPr sz="1800" spc="-15" dirty="0">
                <a:latin typeface="Calibri"/>
                <a:cs typeface="Calibri"/>
              </a:rPr>
              <a:t>α</a:t>
            </a:r>
            <a:r>
              <a:rPr sz="1800" dirty="0">
                <a:latin typeface="Calibri"/>
                <a:cs typeface="Calibri"/>
              </a:rPr>
              <a:t>ση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5" dirty="0">
                <a:latin typeface="Calibri"/>
                <a:cs typeface="Calibri"/>
              </a:rPr>
              <a:t>ν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dirty="0">
                <a:latin typeface="Calibri"/>
                <a:cs typeface="Calibri"/>
              </a:rPr>
              <a:t>φ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spc="-5" dirty="0">
                <a:latin typeface="Calibri"/>
                <a:cs typeface="Calibri"/>
              </a:rPr>
              <a:t>ρ</a:t>
            </a:r>
            <a:r>
              <a:rPr sz="1800" spc="10" dirty="0">
                <a:latin typeface="Calibri"/>
                <a:cs typeface="Calibri"/>
              </a:rPr>
              <a:t>ά</a:t>
            </a:r>
            <a:r>
              <a:rPr sz="1800" dirty="0">
                <a:latin typeface="Calibri"/>
                <a:cs typeface="Calibri"/>
              </a:rPr>
              <a:t>ς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1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Calibri"/>
                <a:cs typeface="Calibri"/>
              </a:rPr>
              <a:t>m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(37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d</a:t>
            </a:r>
            <a:r>
              <a:rPr sz="1800" spc="-5" dirty="0">
                <a:latin typeface="Calibri"/>
                <a:cs typeface="Calibri"/>
              </a:rPr>
              <a:t>B</a:t>
            </a:r>
            <a:r>
              <a:rPr sz="1800" dirty="0">
                <a:latin typeface="Calibri"/>
                <a:cs typeface="Calibri"/>
              </a:rPr>
              <a:t>)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: σ</a:t>
            </a:r>
            <a:r>
              <a:rPr sz="1800" spc="-5" dirty="0">
                <a:latin typeface="Calibri"/>
                <a:cs typeface="Calibri"/>
              </a:rPr>
              <a:t>υντ</a:t>
            </a:r>
            <a:r>
              <a:rPr sz="1800" spc="5" dirty="0">
                <a:latin typeface="Calibri"/>
                <a:cs typeface="Calibri"/>
              </a:rPr>
              <a:t>ελ</a:t>
            </a:r>
            <a:r>
              <a:rPr sz="1800" spc="-45" dirty="0">
                <a:latin typeface="Calibri"/>
                <a:cs typeface="Calibri"/>
              </a:rPr>
              <a:t>ε</a:t>
            </a:r>
            <a:r>
              <a:rPr sz="1800" spc="25" dirty="0">
                <a:latin typeface="Calibri"/>
                <a:cs typeface="Calibri"/>
              </a:rPr>
              <a:t>σ</a:t>
            </a:r>
            <a:r>
              <a:rPr sz="1800" spc="-5" dirty="0">
                <a:latin typeface="Calibri"/>
                <a:cs typeface="Calibri"/>
              </a:rPr>
              <a:t>τ</a:t>
            </a:r>
            <a:r>
              <a:rPr sz="1800" spc="5" dirty="0">
                <a:latin typeface="Calibri"/>
                <a:cs typeface="Calibri"/>
              </a:rPr>
              <a:t>ή</a:t>
            </a:r>
            <a:r>
              <a:rPr sz="1800" dirty="0">
                <a:latin typeface="Calibri"/>
                <a:cs typeface="Calibri"/>
              </a:rPr>
              <a:t>ς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35" dirty="0">
                <a:latin typeface="Calibri"/>
                <a:cs typeface="Calibri"/>
              </a:rPr>
              <a:t>π</a:t>
            </a:r>
            <a:r>
              <a:rPr sz="1800" spc="-30" dirty="0">
                <a:latin typeface="Calibri"/>
                <a:cs typeface="Calibri"/>
              </a:rPr>
              <a:t>ω</a:t>
            </a:r>
            <a:r>
              <a:rPr sz="1800" spc="-10" dirty="0">
                <a:latin typeface="Calibri"/>
                <a:cs typeface="Calibri"/>
              </a:rPr>
              <a:t>λ</a:t>
            </a:r>
            <a:r>
              <a:rPr sz="1800" spc="-5" dirty="0">
                <a:latin typeface="Calibri"/>
                <a:cs typeface="Calibri"/>
              </a:rPr>
              <a:t>ε</a:t>
            </a:r>
            <a:r>
              <a:rPr sz="1800" spc="10" dirty="0">
                <a:latin typeface="Calibri"/>
                <a:cs typeface="Calibri"/>
              </a:rPr>
              <a:t>ι</a:t>
            </a:r>
            <a:r>
              <a:rPr sz="1800" spc="-5" dirty="0">
                <a:latin typeface="Calibri"/>
                <a:cs typeface="Calibri"/>
              </a:rPr>
              <a:t>ώ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10" dirty="0">
                <a:latin typeface="Calibri"/>
                <a:cs typeface="Calibri"/>
              </a:rPr>
              <a:t>ι</a:t>
            </a:r>
            <a:r>
              <a:rPr sz="1800" spc="-15" dirty="0">
                <a:latin typeface="Calibri"/>
                <a:cs typeface="Calibri"/>
              </a:rPr>
              <a:t>ά</a:t>
            </a:r>
            <a:r>
              <a:rPr sz="1800" spc="-10" dirty="0">
                <a:latin typeface="Calibri"/>
                <a:cs typeface="Calibri"/>
              </a:rPr>
              <a:t>δ</a:t>
            </a:r>
            <a:r>
              <a:rPr sz="1800" spc="-5" dirty="0">
                <a:latin typeface="Calibri"/>
                <a:cs typeface="Calibri"/>
              </a:rPr>
              <a:t>ο</a:t>
            </a:r>
            <a:r>
              <a:rPr sz="1800" dirty="0">
                <a:latin typeface="Calibri"/>
                <a:cs typeface="Calibri"/>
              </a:rPr>
              <a:t>σ</a:t>
            </a:r>
            <a:r>
              <a:rPr sz="1800" spc="5" dirty="0">
                <a:latin typeface="Calibri"/>
                <a:cs typeface="Calibri"/>
              </a:rPr>
              <a:t>η</a:t>
            </a:r>
            <a:r>
              <a:rPr sz="1800" dirty="0">
                <a:latin typeface="Calibri"/>
                <a:cs typeface="Calibri"/>
              </a:rPr>
              <a:t>ς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Calibri"/>
                <a:cs typeface="Calibri"/>
              </a:rPr>
              <a:t>σ</a:t>
            </a:r>
            <a:r>
              <a:rPr sz="1800" spc="-5" dirty="0">
                <a:latin typeface="Calibri"/>
                <a:cs typeface="Calibri"/>
              </a:rPr>
              <a:t>υν</a:t>
            </a:r>
            <a:r>
              <a:rPr sz="1800" spc="5" dirty="0">
                <a:latin typeface="Calibri"/>
                <a:cs typeface="Calibri"/>
              </a:rPr>
              <a:t>ή</a:t>
            </a:r>
            <a:r>
              <a:rPr sz="1800" dirty="0">
                <a:latin typeface="Calibri"/>
                <a:cs typeface="Calibri"/>
              </a:rPr>
              <a:t>θ</a:t>
            </a:r>
            <a:r>
              <a:rPr sz="1800" spc="-5" dirty="0">
                <a:latin typeface="Calibri"/>
                <a:cs typeface="Calibri"/>
              </a:rPr>
              <a:t>ω</a:t>
            </a:r>
            <a:r>
              <a:rPr sz="1800" dirty="0">
                <a:latin typeface="Calibri"/>
                <a:cs typeface="Calibri"/>
              </a:rPr>
              <a:t>ς 2</a:t>
            </a: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d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spc="10" dirty="0">
                <a:latin typeface="Calibri"/>
                <a:cs typeface="Calibri"/>
              </a:rPr>
              <a:t>ό</a:t>
            </a:r>
            <a:r>
              <a:rPr sz="1800" spc="25" dirty="0">
                <a:latin typeface="Calibri"/>
                <a:cs typeface="Calibri"/>
              </a:rPr>
              <a:t>σ</a:t>
            </a:r>
            <a:r>
              <a:rPr sz="1800" spc="-5" dirty="0">
                <a:latin typeface="Calibri"/>
                <a:cs typeface="Calibri"/>
              </a:rPr>
              <a:t>τ</a:t>
            </a:r>
            <a:r>
              <a:rPr sz="1800" spc="-15" dirty="0">
                <a:latin typeface="Calibri"/>
                <a:cs typeface="Calibri"/>
              </a:rPr>
              <a:t>α</a:t>
            </a:r>
            <a:r>
              <a:rPr sz="1800" dirty="0">
                <a:latin typeface="Calibri"/>
                <a:cs typeface="Calibri"/>
              </a:rPr>
              <a:t>ση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spc="-5" dirty="0">
                <a:latin typeface="Calibri"/>
                <a:cs typeface="Calibri"/>
              </a:rPr>
              <a:t>ο</a:t>
            </a:r>
            <a:r>
              <a:rPr sz="1800" spc="-10" dirty="0">
                <a:latin typeface="Calibri"/>
                <a:cs typeface="Calibri"/>
              </a:rPr>
              <a:t>μπ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dirty="0">
                <a:latin typeface="Calibri"/>
                <a:cs typeface="Calibri"/>
              </a:rPr>
              <a:t>ύ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-5" dirty="0">
                <a:latin typeface="Calibri"/>
                <a:cs typeface="Calibri"/>
              </a:rPr>
              <a:t>έ</a:t>
            </a:r>
            <a:r>
              <a:rPr sz="1800" dirty="0">
                <a:latin typeface="Calibri"/>
                <a:cs typeface="Calibri"/>
              </a:rPr>
              <a:t>κτη</a:t>
            </a:r>
          </a:p>
          <a:p>
            <a:pPr marL="12700" marR="2437765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fi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40" dirty="0">
                <a:latin typeface="Calibri"/>
                <a:cs typeface="Calibri"/>
              </a:rPr>
              <a:t>π</a:t>
            </a:r>
            <a:r>
              <a:rPr sz="1800" spc="-20" dirty="0">
                <a:latin typeface="Calibri"/>
                <a:cs typeface="Calibri"/>
              </a:rPr>
              <a:t>ώ</a:t>
            </a:r>
            <a:r>
              <a:rPr sz="1800" spc="-10" dirty="0">
                <a:latin typeface="Calibri"/>
                <a:cs typeface="Calibri"/>
              </a:rPr>
              <a:t>λ</a:t>
            </a:r>
            <a:r>
              <a:rPr sz="1800" spc="-5" dirty="0">
                <a:latin typeface="Calibri"/>
                <a:cs typeface="Calibri"/>
              </a:rPr>
              <a:t>ε</a:t>
            </a:r>
            <a:r>
              <a:rPr sz="1800" spc="10" dirty="0">
                <a:latin typeface="Calibri"/>
                <a:cs typeface="Calibri"/>
              </a:rPr>
              <a:t>ι</a:t>
            </a:r>
            <a:r>
              <a:rPr sz="1800" spc="-5" dirty="0">
                <a:latin typeface="Calibri"/>
                <a:cs typeface="Calibri"/>
              </a:rPr>
              <a:t>ε</a:t>
            </a:r>
            <a:r>
              <a:rPr sz="1800" dirty="0">
                <a:latin typeface="Calibri"/>
                <a:cs typeface="Calibri"/>
              </a:rPr>
              <a:t>ς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dirty="0">
                <a:latin typeface="Calibri"/>
                <a:cs typeface="Calibri"/>
              </a:rPr>
              <a:t>ό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40" dirty="0">
                <a:latin typeface="Calibri"/>
                <a:cs typeface="Calibri"/>
              </a:rPr>
              <a:t>π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5" dirty="0">
                <a:latin typeface="Calibri"/>
                <a:cs typeface="Calibri"/>
              </a:rPr>
              <a:t>τώ</a:t>
            </a:r>
            <a:r>
              <a:rPr sz="1800" spc="-10" dirty="0">
                <a:latin typeface="Calibri"/>
                <a:cs typeface="Calibri"/>
              </a:rPr>
              <a:t>μ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5" dirty="0">
                <a:latin typeface="Calibri"/>
                <a:cs typeface="Calibri"/>
              </a:rPr>
              <a:t>τ</a:t>
            </a:r>
            <a:r>
              <a:rPr sz="1800" dirty="0">
                <a:latin typeface="Calibri"/>
                <a:cs typeface="Calibri"/>
              </a:rPr>
              <a:t>α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τύ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dirty="0">
                <a:latin typeface="Calibri"/>
                <a:cs typeface="Calibri"/>
              </a:rPr>
              <a:t>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I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spc="-10" dirty="0">
                <a:latin typeface="Calibri"/>
                <a:cs typeface="Calibri"/>
              </a:rPr>
              <a:t>λ</a:t>
            </a:r>
            <a:r>
              <a:rPr sz="1800" spc="5" dirty="0">
                <a:latin typeface="Calibri"/>
                <a:cs typeface="Calibri"/>
              </a:rPr>
              <a:t>ή</a:t>
            </a:r>
            <a:r>
              <a:rPr sz="1800" dirty="0">
                <a:latin typeface="Calibri"/>
                <a:cs typeface="Calibri"/>
              </a:rPr>
              <a:t>θ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dirty="0">
                <a:latin typeface="Calibri"/>
                <a:cs typeface="Calibri"/>
              </a:rPr>
              <a:t>ς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10" dirty="0">
                <a:latin typeface="Calibri"/>
                <a:cs typeface="Calibri"/>
              </a:rPr>
              <a:t>ια</a:t>
            </a:r>
            <a:r>
              <a:rPr sz="1800" dirty="0">
                <a:latin typeface="Calibri"/>
                <a:cs typeface="Calibri"/>
              </a:rPr>
              <a:t>φ</a:t>
            </a:r>
            <a:r>
              <a:rPr sz="1800" spc="-5" dirty="0">
                <a:latin typeface="Calibri"/>
                <a:cs typeface="Calibri"/>
              </a:rPr>
              <a:t>ορετ</a:t>
            </a:r>
            <a:r>
              <a:rPr sz="1800" spc="10" dirty="0">
                <a:latin typeface="Calibri"/>
                <a:cs typeface="Calibri"/>
              </a:rPr>
              <a:t>ι</a:t>
            </a:r>
            <a:r>
              <a:rPr sz="1800" spc="-55" dirty="0">
                <a:latin typeface="Calibri"/>
                <a:cs typeface="Calibri"/>
              </a:rPr>
              <a:t>κ</a:t>
            </a:r>
            <a:r>
              <a:rPr sz="1800" spc="-5" dirty="0">
                <a:latin typeface="Calibri"/>
                <a:cs typeface="Calibri"/>
              </a:rPr>
              <a:t>ώ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40" dirty="0">
                <a:latin typeface="Calibri"/>
                <a:cs typeface="Calibri"/>
              </a:rPr>
              <a:t>π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5" dirty="0">
                <a:latin typeface="Calibri"/>
                <a:cs typeface="Calibri"/>
              </a:rPr>
              <a:t>τω</a:t>
            </a:r>
            <a:r>
              <a:rPr sz="1800" spc="-10" dirty="0">
                <a:latin typeface="Calibri"/>
                <a:cs typeface="Calibri"/>
              </a:rPr>
              <a:t>μ</a:t>
            </a:r>
            <a:r>
              <a:rPr sz="1800" spc="10" dirty="0">
                <a:latin typeface="Calibri"/>
                <a:cs typeface="Calibri"/>
              </a:rPr>
              <a:t>ά</a:t>
            </a:r>
            <a:r>
              <a:rPr sz="1800" spc="-5" dirty="0">
                <a:latin typeface="Calibri"/>
                <a:cs typeface="Calibri"/>
              </a:rPr>
              <a:t>τω</a:t>
            </a:r>
            <a:r>
              <a:rPr sz="1800" dirty="0">
                <a:latin typeface="Calibri"/>
                <a:cs typeface="Calibri"/>
              </a:rPr>
              <a:t>ν</a:t>
            </a: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J: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spc="-10" dirty="0">
                <a:latin typeface="Calibri"/>
                <a:cs typeface="Calibri"/>
              </a:rPr>
              <a:t>λ</a:t>
            </a:r>
            <a:r>
              <a:rPr sz="1800" spc="5" dirty="0">
                <a:latin typeface="Calibri"/>
                <a:cs typeface="Calibri"/>
              </a:rPr>
              <a:t>ή</a:t>
            </a:r>
            <a:r>
              <a:rPr sz="1800" dirty="0">
                <a:latin typeface="Calibri"/>
                <a:cs typeface="Calibri"/>
              </a:rPr>
              <a:t>θ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dirty="0">
                <a:latin typeface="Calibri"/>
                <a:cs typeface="Calibri"/>
              </a:rPr>
              <a:t>ς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10" dirty="0">
                <a:latin typeface="Calibri"/>
                <a:cs typeface="Calibri"/>
              </a:rPr>
              <a:t>ια</a:t>
            </a:r>
            <a:r>
              <a:rPr sz="1800" dirty="0">
                <a:latin typeface="Calibri"/>
                <a:cs typeface="Calibri"/>
              </a:rPr>
              <a:t>φ</a:t>
            </a:r>
            <a:r>
              <a:rPr sz="1800" spc="-5" dirty="0">
                <a:latin typeface="Calibri"/>
                <a:cs typeface="Calibri"/>
              </a:rPr>
              <a:t>ορετ</a:t>
            </a:r>
            <a:r>
              <a:rPr sz="1800" spc="10" dirty="0">
                <a:latin typeface="Calibri"/>
                <a:cs typeface="Calibri"/>
              </a:rPr>
              <a:t>ι</a:t>
            </a:r>
            <a:r>
              <a:rPr sz="1800" spc="-55" dirty="0">
                <a:latin typeface="Calibri"/>
                <a:cs typeface="Calibri"/>
              </a:rPr>
              <a:t>κ</a:t>
            </a:r>
            <a:r>
              <a:rPr sz="1800" spc="-5" dirty="0">
                <a:latin typeface="Calibri"/>
                <a:cs typeface="Calibri"/>
              </a:rPr>
              <a:t>ώ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τ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spc="-15" dirty="0">
                <a:latin typeface="Calibri"/>
                <a:cs typeface="Calibri"/>
              </a:rPr>
              <a:t>ί</a:t>
            </a:r>
            <a:r>
              <a:rPr sz="1800" spc="-25" dirty="0">
                <a:latin typeface="Calibri"/>
                <a:cs typeface="Calibri"/>
              </a:rPr>
              <a:t>χ</a:t>
            </a:r>
            <a:r>
              <a:rPr sz="1800" spc="-5" dirty="0">
                <a:latin typeface="Calibri"/>
                <a:cs typeface="Calibri"/>
              </a:rPr>
              <a:t>ω</a:t>
            </a:r>
            <a:r>
              <a:rPr sz="1800" dirty="0">
                <a:latin typeface="Calibri"/>
                <a:cs typeface="Calibri"/>
              </a:rPr>
              <a:t>ν</a:t>
            </a:r>
          </a:p>
          <a:p>
            <a:pPr marL="12700">
              <a:lnSpc>
                <a:spcPct val="100000"/>
              </a:lnSpc>
            </a:pPr>
            <a:r>
              <a:rPr sz="1800" spc="-35" dirty="0">
                <a:latin typeface="Calibri"/>
                <a:cs typeface="Calibri"/>
              </a:rPr>
              <a:t>K</a:t>
            </a:r>
            <a:r>
              <a:rPr sz="1800" dirty="0">
                <a:latin typeface="Calibri"/>
                <a:cs typeface="Calibri"/>
              </a:rPr>
              <a:t>fi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5" dirty="0">
                <a:latin typeface="Calibri"/>
                <a:cs typeface="Calibri"/>
              </a:rPr>
              <a:t>ρ</a:t>
            </a:r>
            <a:r>
              <a:rPr sz="1800" spc="-15" dirty="0">
                <a:latin typeface="Calibri"/>
                <a:cs typeface="Calibri"/>
              </a:rPr>
              <a:t>ι</a:t>
            </a:r>
            <a:r>
              <a:rPr sz="1800" dirty="0">
                <a:latin typeface="Calibri"/>
                <a:cs typeface="Calibri"/>
              </a:rPr>
              <a:t>θ</a:t>
            </a:r>
            <a:r>
              <a:rPr sz="1800" spc="-45" dirty="0">
                <a:latin typeface="Calibri"/>
                <a:cs typeface="Calibri"/>
              </a:rPr>
              <a:t>μ</a:t>
            </a:r>
            <a:r>
              <a:rPr sz="1800" spc="10" dirty="0">
                <a:latin typeface="Calibri"/>
                <a:cs typeface="Calibri"/>
              </a:rPr>
              <a:t>ό</a:t>
            </a:r>
            <a:r>
              <a:rPr sz="1800" dirty="0">
                <a:latin typeface="Calibri"/>
                <a:cs typeface="Calibri"/>
              </a:rPr>
              <a:t>ς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40" dirty="0">
                <a:latin typeface="Calibri"/>
                <a:cs typeface="Calibri"/>
              </a:rPr>
              <a:t>π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5" dirty="0">
                <a:latin typeface="Calibri"/>
                <a:cs typeface="Calibri"/>
              </a:rPr>
              <a:t>τωμ</a:t>
            </a:r>
            <a:r>
              <a:rPr sz="1800" spc="10" dirty="0">
                <a:latin typeface="Calibri"/>
                <a:cs typeface="Calibri"/>
              </a:rPr>
              <a:t>ά</a:t>
            </a:r>
            <a:r>
              <a:rPr sz="1800" spc="-5" dirty="0">
                <a:latin typeface="Calibri"/>
                <a:cs typeface="Calibri"/>
              </a:rPr>
              <a:t>τω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τ</a:t>
            </a:r>
            <a:r>
              <a:rPr sz="1800" spc="-5" dirty="0">
                <a:latin typeface="Calibri"/>
                <a:cs typeface="Calibri"/>
              </a:rPr>
              <a:t>ύ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dirty="0">
                <a:latin typeface="Calibri"/>
                <a:cs typeface="Calibri"/>
              </a:rPr>
              <a:t>υ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μ</a:t>
            </a:r>
            <a:r>
              <a:rPr sz="1800" spc="-5" dirty="0">
                <a:latin typeface="Calibri"/>
                <a:cs typeface="Calibri"/>
              </a:rPr>
              <a:t>ετ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30" dirty="0">
                <a:latin typeface="Calibri"/>
                <a:cs typeface="Calibri"/>
              </a:rPr>
              <a:t>ξ</a:t>
            </a:r>
            <a:r>
              <a:rPr sz="1800" dirty="0">
                <a:latin typeface="Calibri"/>
                <a:cs typeface="Calibri"/>
              </a:rPr>
              <a:t>ύ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π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spc="-10" dirty="0">
                <a:latin typeface="Calibri"/>
                <a:cs typeface="Calibri"/>
              </a:rPr>
              <a:t>μ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spc="20" dirty="0">
                <a:latin typeface="Calibri"/>
                <a:cs typeface="Calibri"/>
              </a:rPr>
              <a:t>ο</a:t>
            </a:r>
            <a:r>
              <a:rPr sz="1800" spc="5" dirty="0">
                <a:latin typeface="Calibri"/>
                <a:cs typeface="Calibri"/>
              </a:rPr>
              <a:t>ύ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-5" dirty="0">
                <a:latin typeface="Calibri"/>
                <a:cs typeface="Calibri"/>
              </a:rPr>
              <a:t>έ</a:t>
            </a:r>
            <a:r>
              <a:rPr sz="1800" dirty="0">
                <a:latin typeface="Calibri"/>
                <a:cs typeface="Calibri"/>
              </a:rPr>
              <a:t>κτη</a:t>
            </a:r>
          </a:p>
          <a:p>
            <a:pPr marL="12700">
              <a:lnSpc>
                <a:spcPct val="100000"/>
              </a:lnSpc>
            </a:pPr>
            <a:r>
              <a:rPr sz="1800" spc="-65" dirty="0">
                <a:latin typeface="Calibri"/>
                <a:cs typeface="Calibri"/>
              </a:rPr>
              <a:t>L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j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40" dirty="0">
                <a:latin typeface="Calibri"/>
                <a:cs typeface="Calibri"/>
              </a:rPr>
              <a:t>π</a:t>
            </a:r>
            <a:r>
              <a:rPr sz="1800" spc="-20" dirty="0">
                <a:latin typeface="Calibri"/>
                <a:cs typeface="Calibri"/>
              </a:rPr>
              <a:t>ώ</a:t>
            </a:r>
            <a:r>
              <a:rPr sz="1800" spc="-10" dirty="0">
                <a:latin typeface="Calibri"/>
                <a:cs typeface="Calibri"/>
              </a:rPr>
              <a:t>λ</a:t>
            </a:r>
            <a:r>
              <a:rPr sz="1800" spc="-5" dirty="0">
                <a:latin typeface="Calibri"/>
                <a:cs typeface="Calibri"/>
              </a:rPr>
              <a:t>ε</a:t>
            </a:r>
            <a:r>
              <a:rPr sz="1800" spc="10" dirty="0">
                <a:latin typeface="Calibri"/>
                <a:cs typeface="Calibri"/>
              </a:rPr>
              <a:t>ι</a:t>
            </a:r>
            <a:r>
              <a:rPr sz="1800" spc="-5" dirty="0">
                <a:latin typeface="Calibri"/>
                <a:cs typeface="Calibri"/>
              </a:rPr>
              <a:t>ε</a:t>
            </a:r>
            <a:r>
              <a:rPr sz="1800" dirty="0">
                <a:latin typeface="Calibri"/>
                <a:cs typeface="Calibri"/>
              </a:rPr>
              <a:t>ς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2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dirty="0">
                <a:latin typeface="Calibri"/>
                <a:cs typeface="Calibri"/>
              </a:rPr>
              <a:t>ό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τ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spc="-5" dirty="0">
                <a:latin typeface="Calibri"/>
                <a:cs typeface="Calibri"/>
              </a:rPr>
              <a:t>υ</a:t>
            </a:r>
            <a:r>
              <a:rPr sz="1800" dirty="0">
                <a:latin typeface="Calibri"/>
                <a:cs typeface="Calibri"/>
              </a:rPr>
              <a:t>ς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τ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spc="-15" dirty="0">
                <a:latin typeface="Calibri"/>
                <a:cs typeface="Calibri"/>
              </a:rPr>
              <a:t>ί</a:t>
            </a:r>
            <a:r>
              <a:rPr sz="1800" spc="-25" dirty="0">
                <a:latin typeface="Calibri"/>
                <a:cs typeface="Calibri"/>
              </a:rPr>
              <a:t>χ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spc="-5" dirty="0">
                <a:latin typeface="Calibri"/>
                <a:cs typeface="Calibri"/>
              </a:rPr>
              <a:t>υ</a:t>
            </a:r>
            <a:r>
              <a:rPr sz="1800" dirty="0">
                <a:latin typeface="Calibri"/>
                <a:cs typeface="Calibri"/>
              </a:rPr>
              <a:t>ς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τ</a:t>
            </a:r>
            <a:r>
              <a:rPr sz="1800" spc="-5" dirty="0">
                <a:latin typeface="Calibri"/>
                <a:cs typeface="Calibri"/>
              </a:rPr>
              <a:t>ύ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dirty="0">
                <a:latin typeface="Calibri"/>
                <a:cs typeface="Calibri"/>
              </a:rPr>
              <a:t>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μ</a:t>
            </a:r>
            <a:r>
              <a:rPr sz="1800" spc="-5" dirty="0">
                <a:latin typeface="Calibri"/>
                <a:cs typeface="Calibri"/>
              </a:rPr>
              <a:t>ετ</a:t>
            </a:r>
            <a:r>
              <a:rPr sz="1800" spc="20" dirty="0">
                <a:latin typeface="Calibri"/>
                <a:cs typeface="Calibri"/>
              </a:rPr>
              <a:t>α</a:t>
            </a:r>
            <a:r>
              <a:rPr sz="1800" spc="-45" dirty="0">
                <a:latin typeface="Calibri"/>
                <a:cs typeface="Calibri"/>
              </a:rPr>
              <a:t>ξ</a:t>
            </a:r>
            <a:r>
              <a:rPr sz="1800" dirty="0">
                <a:latin typeface="Calibri"/>
                <a:cs typeface="Calibri"/>
              </a:rPr>
              <a:t>ύ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spc="-10" dirty="0">
                <a:latin typeface="Calibri"/>
                <a:cs typeface="Calibri"/>
              </a:rPr>
              <a:t>μ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spc="5" dirty="0">
                <a:latin typeface="Calibri"/>
                <a:cs typeface="Calibri"/>
              </a:rPr>
              <a:t>ύ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-5" dirty="0">
                <a:latin typeface="Calibri"/>
                <a:cs typeface="Calibri"/>
              </a:rPr>
              <a:t>έ</a:t>
            </a:r>
            <a:r>
              <a:rPr sz="1800" dirty="0">
                <a:latin typeface="Calibri"/>
                <a:cs typeface="Calibri"/>
              </a:rPr>
              <a:t>κτη</a:t>
            </a:r>
          </a:p>
          <a:p>
            <a:pPr marL="12700">
              <a:lnSpc>
                <a:spcPct val="100000"/>
              </a:lnSpc>
            </a:pPr>
            <a:r>
              <a:rPr sz="1800" spc="-85" dirty="0">
                <a:latin typeface="Calibri"/>
                <a:cs typeface="Calibri"/>
              </a:rPr>
              <a:t>K</a:t>
            </a:r>
            <a:r>
              <a:rPr sz="1800" spc="-20" dirty="0">
                <a:latin typeface="Calibri"/>
                <a:cs typeface="Calibri"/>
              </a:rPr>
              <a:t>w</a:t>
            </a:r>
            <a:r>
              <a:rPr sz="1800" dirty="0">
                <a:latin typeface="Calibri"/>
                <a:cs typeface="Calibri"/>
              </a:rPr>
              <a:t>j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5" dirty="0">
                <a:latin typeface="Calibri"/>
                <a:cs typeface="Calibri"/>
              </a:rPr>
              <a:t>ρ</a:t>
            </a:r>
            <a:r>
              <a:rPr sz="1800" spc="-15" dirty="0">
                <a:latin typeface="Calibri"/>
                <a:cs typeface="Calibri"/>
              </a:rPr>
              <a:t>ι</a:t>
            </a:r>
            <a:r>
              <a:rPr sz="1800" dirty="0">
                <a:latin typeface="Calibri"/>
                <a:cs typeface="Calibri"/>
              </a:rPr>
              <a:t>θ</a:t>
            </a:r>
            <a:r>
              <a:rPr sz="1800" spc="-45" dirty="0">
                <a:latin typeface="Calibri"/>
                <a:cs typeface="Calibri"/>
              </a:rPr>
              <a:t>μ</a:t>
            </a:r>
            <a:r>
              <a:rPr sz="1800" spc="10" dirty="0">
                <a:latin typeface="Calibri"/>
                <a:cs typeface="Calibri"/>
              </a:rPr>
              <a:t>ό</a:t>
            </a:r>
            <a:r>
              <a:rPr sz="1800" dirty="0">
                <a:latin typeface="Calibri"/>
                <a:cs typeface="Calibri"/>
              </a:rPr>
              <a:t>ς τ</a:t>
            </a:r>
            <a:r>
              <a:rPr sz="1800" spc="5" dirty="0">
                <a:latin typeface="Calibri"/>
                <a:cs typeface="Calibri"/>
              </a:rPr>
              <a:t>ω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τ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spc="-15" dirty="0">
                <a:latin typeface="Calibri"/>
                <a:cs typeface="Calibri"/>
              </a:rPr>
              <a:t>ί</a:t>
            </a:r>
            <a:r>
              <a:rPr sz="1800" spc="-25" dirty="0">
                <a:latin typeface="Calibri"/>
                <a:cs typeface="Calibri"/>
              </a:rPr>
              <a:t>χ</a:t>
            </a:r>
            <a:r>
              <a:rPr sz="1800" spc="-5" dirty="0">
                <a:latin typeface="Calibri"/>
                <a:cs typeface="Calibri"/>
              </a:rPr>
              <a:t>ω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τύ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dirty="0">
                <a:latin typeface="Calibri"/>
                <a:cs typeface="Calibri"/>
              </a:rPr>
              <a:t>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j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μ</a:t>
            </a:r>
            <a:r>
              <a:rPr sz="1800" spc="-5" dirty="0">
                <a:latin typeface="Calibri"/>
                <a:cs typeface="Calibri"/>
              </a:rPr>
              <a:t>ετ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45" dirty="0">
                <a:latin typeface="Calibri"/>
                <a:cs typeface="Calibri"/>
              </a:rPr>
              <a:t>ξ</a:t>
            </a:r>
            <a:r>
              <a:rPr sz="1800" dirty="0">
                <a:latin typeface="Calibri"/>
                <a:cs typeface="Calibri"/>
              </a:rPr>
              <a:t>ύ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π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spc="-10" dirty="0">
                <a:latin typeface="Calibri"/>
                <a:cs typeface="Calibri"/>
              </a:rPr>
              <a:t>μ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spc="20" dirty="0">
                <a:latin typeface="Calibri"/>
                <a:cs typeface="Calibri"/>
              </a:rPr>
              <a:t>ύ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-5" dirty="0">
                <a:latin typeface="Calibri"/>
                <a:cs typeface="Calibri"/>
              </a:rPr>
              <a:t>έ</a:t>
            </a:r>
            <a:r>
              <a:rPr sz="1800" dirty="0">
                <a:latin typeface="Calibri"/>
                <a:cs typeface="Calibri"/>
              </a:rPr>
              <a:t>κτη</a:t>
            </a:r>
          </a:p>
        </p:txBody>
      </p:sp>
    </p:spTree>
    <p:extLst>
      <p:ext uri="{BB962C8B-B14F-4D97-AF65-F5344CB8AC3E}">
        <p14:creationId xmlns:p14="http://schemas.microsoft.com/office/powerpoint/2010/main" val="23298608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22300" y="1881191"/>
            <a:ext cx="9906000" cy="37856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28295">
              <a:spcBef>
                <a:spcPts val="600"/>
              </a:spcBef>
              <a:tabLst>
                <a:tab pos="353060" algn="l"/>
              </a:tabLst>
            </a:pP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l-G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Μοντέλο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ITU-R </a:t>
            </a:r>
            <a:r>
              <a:rPr lang="en-US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P.1238</a:t>
            </a:r>
            <a:endParaRPr lang="en-US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6870" marR="328295" indent="-344170">
              <a:spcBef>
                <a:spcPts val="600"/>
              </a:spcBef>
              <a:buFont typeface="Arial"/>
              <a:buChar char="•"/>
              <a:tabLst>
                <a:tab pos="353060" algn="l"/>
              </a:tabLst>
            </a:pP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Πα</a:t>
            </a:r>
            <a:r>
              <a:rPr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ρουσιάζει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ευρεία εφαρμογή σε εσωτερικούς χώρους</a:t>
            </a:r>
          </a:p>
          <a:p>
            <a:pPr marL="356870" marR="1162050" indent="-344170">
              <a:spcBef>
                <a:spcPts val="600"/>
              </a:spcBef>
              <a:buFont typeface="Arial"/>
              <a:buChar char="•"/>
              <a:tabLst>
                <a:tab pos="35306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Λαμβάνει υπόψη απώλειες διάδοσης από 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ολλ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απλούς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ορόφους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6870" marR="5080" indent="-344170">
              <a:spcBef>
                <a:spcPts val="600"/>
              </a:spcBef>
              <a:buFont typeface="Arial"/>
              <a:buChar char="•"/>
              <a:tabLst>
                <a:tab pos="35306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Ο συντελεστής διάδοσης έχει τροποποιηθεί ώστε να συμπεριλάβει και τις απώλειες διάδοσης</a:t>
            </a:r>
          </a:p>
          <a:p>
            <a:pPr marL="356870">
              <a:spcBef>
                <a:spcPts val="600"/>
              </a:spcBef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λόγω των φαινομένων διάδοσης μέσα από τους</a:t>
            </a:r>
          </a:p>
          <a:p>
            <a:pPr marL="356870" marR="681990">
              <a:spcBef>
                <a:spcPts val="600"/>
              </a:spcBef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τοίχους καθώς και μέσα από αντικείμενα στο μονοπάτι διάδοσης</a:t>
            </a:r>
          </a:p>
          <a:p>
            <a:pPr marL="356870" marR="210820" indent="-344170">
              <a:spcBef>
                <a:spcPts val="600"/>
              </a:spcBef>
              <a:buFont typeface="Arial"/>
              <a:buChar char="•"/>
              <a:tabLst>
                <a:tab pos="353060" algn="l"/>
              </a:tabLst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Ενσωματώνει ως ένα βαθμό όλες τις επιδράσεις των αντικειμένων, τοίχων κτλ</a:t>
            </a:r>
          </a:p>
        </p:txBody>
      </p:sp>
      <p:sp>
        <p:nvSpPr>
          <p:cNvPr id="4" name="object 4"/>
          <p:cNvSpPr/>
          <p:nvPr/>
        </p:nvSpPr>
        <p:spPr>
          <a:xfrm>
            <a:off x="1561460" y="5579835"/>
            <a:ext cx="7068190" cy="4997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74700" y="6194603"/>
            <a:ext cx="952500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k</a:t>
            </a:r>
            <a:r>
              <a:rPr sz="1800" spc="-10" dirty="0">
                <a:latin typeface="Calibri"/>
                <a:cs typeface="Calibri"/>
              </a:rPr>
              <a:t>f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spc="-10" dirty="0">
                <a:latin typeface="Calibri"/>
                <a:cs typeface="Calibri"/>
              </a:rPr>
              <a:t>λ</a:t>
            </a:r>
            <a:r>
              <a:rPr sz="1800" spc="5" dirty="0">
                <a:latin typeface="Calibri"/>
                <a:cs typeface="Calibri"/>
              </a:rPr>
              <a:t>ή</a:t>
            </a:r>
            <a:r>
              <a:rPr sz="1800" dirty="0">
                <a:latin typeface="Calibri"/>
                <a:cs typeface="Calibri"/>
              </a:rPr>
              <a:t>θ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dirty="0">
                <a:latin typeface="Calibri"/>
                <a:cs typeface="Calibri"/>
              </a:rPr>
              <a:t>ς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τω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spc="-5" dirty="0">
                <a:latin typeface="Calibri"/>
                <a:cs typeface="Calibri"/>
              </a:rPr>
              <a:t>ρ</a:t>
            </a:r>
            <a:r>
              <a:rPr sz="1800" spc="10" dirty="0">
                <a:latin typeface="Calibri"/>
                <a:cs typeface="Calibri"/>
              </a:rPr>
              <a:t>ό</a:t>
            </a:r>
            <a:r>
              <a:rPr sz="1800" spc="5" dirty="0">
                <a:latin typeface="Calibri"/>
                <a:cs typeface="Calibri"/>
              </a:rPr>
              <a:t>φ</a:t>
            </a:r>
            <a:r>
              <a:rPr sz="1800" spc="-5" dirty="0">
                <a:latin typeface="Calibri"/>
                <a:cs typeface="Calibri"/>
              </a:rPr>
              <a:t>ω</a:t>
            </a:r>
            <a:r>
              <a:rPr sz="1800" dirty="0">
                <a:latin typeface="Calibri"/>
                <a:cs typeface="Calibri"/>
              </a:rPr>
              <a:t>ν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μ</a:t>
            </a:r>
            <a:r>
              <a:rPr sz="1800" spc="-5" dirty="0">
                <a:latin typeface="Calibri"/>
                <a:cs typeface="Calibri"/>
              </a:rPr>
              <a:t>ετ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45" dirty="0">
                <a:latin typeface="Calibri"/>
                <a:cs typeface="Calibri"/>
              </a:rPr>
              <a:t>ξ</a:t>
            </a:r>
            <a:r>
              <a:rPr sz="1800" dirty="0">
                <a:latin typeface="Calibri"/>
                <a:cs typeface="Calibri"/>
              </a:rPr>
              <a:t>ύ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ΚΣ </a:t>
            </a:r>
            <a:r>
              <a:rPr sz="1800" spc="-55" dirty="0">
                <a:latin typeface="Calibri"/>
                <a:cs typeface="Calibri"/>
              </a:rPr>
              <a:t>κ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dirty="0">
                <a:latin typeface="Calibri"/>
                <a:cs typeface="Calibri"/>
              </a:rPr>
              <a:t>ι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Σ</a:t>
            </a:r>
            <a:r>
              <a:rPr sz="1800" spc="-20" dirty="0">
                <a:latin typeface="Calibri"/>
                <a:cs typeface="Calibri"/>
              </a:rPr>
              <a:t>Β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Calibri"/>
                <a:cs typeface="Calibri"/>
              </a:rPr>
              <a:t>L</a:t>
            </a:r>
            <a:r>
              <a:rPr sz="1800" dirty="0">
                <a:latin typeface="Calibri"/>
                <a:cs typeface="Calibri"/>
              </a:rPr>
              <a:t>f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: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40" dirty="0">
                <a:latin typeface="Calibri"/>
                <a:cs typeface="Calibri"/>
              </a:rPr>
              <a:t>π</a:t>
            </a:r>
            <a:r>
              <a:rPr sz="1800" spc="-30" dirty="0">
                <a:latin typeface="Calibri"/>
                <a:cs typeface="Calibri"/>
              </a:rPr>
              <a:t>ώ</a:t>
            </a:r>
            <a:r>
              <a:rPr sz="1800" spc="-10" dirty="0">
                <a:latin typeface="Calibri"/>
                <a:cs typeface="Calibri"/>
              </a:rPr>
              <a:t>λ</a:t>
            </a:r>
            <a:r>
              <a:rPr sz="1800" spc="-5" dirty="0">
                <a:latin typeface="Calibri"/>
                <a:cs typeface="Calibri"/>
              </a:rPr>
              <a:t>ε</a:t>
            </a:r>
            <a:r>
              <a:rPr sz="1800" spc="10" dirty="0">
                <a:latin typeface="Calibri"/>
                <a:cs typeface="Calibri"/>
              </a:rPr>
              <a:t>ι</a:t>
            </a:r>
            <a:r>
              <a:rPr sz="1800" spc="-5" dirty="0">
                <a:latin typeface="Calibri"/>
                <a:cs typeface="Calibri"/>
              </a:rPr>
              <a:t>ε</a:t>
            </a:r>
            <a:r>
              <a:rPr sz="1800" dirty="0">
                <a:latin typeface="Calibri"/>
                <a:cs typeface="Calibri"/>
              </a:rPr>
              <a:t>ς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10" dirty="0">
                <a:latin typeface="Calibri"/>
                <a:cs typeface="Calibri"/>
              </a:rPr>
              <a:t>ι</a:t>
            </a:r>
            <a:r>
              <a:rPr sz="1800" spc="-15" dirty="0">
                <a:latin typeface="Calibri"/>
                <a:cs typeface="Calibri"/>
              </a:rPr>
              <a:t>ά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-5" dirty="0">
                <a:latin typeface="Calibri"/>
                <a:cs typeface="Calibri"/>
              </a:rPr>
              <a:t>ο</a:t>
            </a:r>
            <a:r>
              <a:rPr sz="1800" spc="-10" dirty="0">
                <a:latin typeface="Calibri"/>
                <a:cs typeface="Calibri"/>
              </a:rPr>
              <a:t>ση</a:t>
            </a:r>
            <a:r>
              <a:rPr sz="1800" dirty="0">
                <a:latin typeface="Calibri"/>
                <a:cs typeface="Calibri"/>
              </a:rPr>
              <a:t>ς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μ</a:t>
            </a:r>
            <a:r>
              <a:rPr sz="1800" spc="-45" dirty="0">
                <a:latin typeface="Calibri"/>
                <a:cs typeface="Calibri"/>
              </a:rPr>
              <a:t>έ</a:t>
            </a:r>
            <a:r>
              <a:rPr sz="1800" dirty="0">
                <a:latin typeface="Calibri"/>
                <a:cs typeface="Calibri"/>
              </a:rPr>
              <a:t>σα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dirty="0">
                <a:latin typeface="Calibri"/>
                <a:cs typeface="Calibri"/>
              </a:rPr>
              <a:t>ό</a:t>
            </a:r>
            <a:r>
              <a:rPr sz="1800" spc="10" dirty="0">
                <a:latin typeface="Calibri"/>
                <a:cs typeface="Calibri"/>
              </a:rPr>
              <a:t> ό</a:t>
            </a:r>
            <a:r>
              <a:rPr sz="1800" spc="-5" dirty="0">
                <a:latin typeface="Calibri"/>
                <a:cs typeface="Calibri"/>
              </a:rPr>
              <a:t>ρ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dirty="0">
                <a:latin typeface="Calibri"/>
                <a:cs typeface="Calibri"/>
              </a:rPr>
              <a:t>φ</a:t>
            </a:r>
            <a:r>
              <a:rPr sz="1800" spc="-15" dirty="0">
                <a:latin typeface="Calibri"/>
                <a:cs typeface="Calibri"/>
              </a:rPr>
              <a:t>ο</a:t>
            </a:r>
            <a:r>
              <a:rPr sz="1800" spc="-5" dirty="0">
                <a:latin typeface="Calibri"/>
                <a:cs typeface="Calibri"/>
              </a:rPr>
              <a:t>,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dirty="0">
                <a:latin typeface="Calibri"/>
                <a:cs typeface="Calibri"/>
              </a:rPr>
              <a:t>ι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τ</a:t>
            </a:r>
            <a:r>
              <a:rPr sz="1800" spc="10" dirty="0">
                <a:latin typeface="Calibri"/>
                <a:cs typeface="Calibri"/>
              </a:rPr>
              <a:t>ι</a:t>
            </a:r>
            <a:r>
              <a:rPr sz="1800" spc="-10" dirty="0">
                <a:latin typeface="Calibri"/>
                <a:cs typeface="Calibri"/>
              </a:rPr>
              <a:t>μ</a:t>
            </a:r>
            <a:r>
              <a:rPr sz="1800" spc="-5" dirty="0">
                <a:latin typeface="Calibri"/>
                <a:cs typeface="Calibri"/>
              </a:rPr>
              <a:t>έ</a:t>
            </a:r>
            <a:r>
              <a:rPr sz="1800" dirty="0">
                <a:latin typeface="Calibri"/>
                <a:cs typeface="Calibri"/>
              </a:rPr>
              <a:t>ς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τ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dirty="0">
                <a:latin typeface="Calibri"/>
                <a:cs typeface="Calibri"/>
              </a:rPr>
              <a:t>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Calibri"/>
                <a:cs typeface="Calibri"/>
              </a:rPr>
              <a:t>δ</a:t>
            </a:r>
            <a:r>
              <a:rPr sz="1800" spc="-30" dirty="0">
                <a:latin typeface="Calibri"/>
                <a:cs typeface="Calibri"/>
              </a:rPr>
              <a:t>ί</a:t>
            </a:r>
            <a:r>
              <a:rPr sz="1800" spc="-5" dirty="0">
                <a:latin typeface="Calibri"/>
                <a:cs typeface="Calibri"/>
              </a:rPr>
              <a:t>ν</a:t>
            </a:r>
            <a:r>
              <a:rPr sz="1800" spc="10" dirty="0">
                <a:latin typeface="Calibri"/>
                <a:cs typeface="Calibri"/>
              </a:rPr>
              <a:t>ο</a:t>
            </a:r>
            <a:r>
              <a:rPr sz="1800" spc="-5" dirty="0">
                <a:latin typeface="Calibri"/>
                <a:cs typeface="Calibri"/>
              </a:rPr>
              <a:t>ν</a:t>
            </a:r>
            <a:r>
              <a:rPr sz="1800" dirty="0">
                <a:latin typeface="Calibri"/>
                <a:cs typeface="Calibri"/>
              </a:rPr>
              <a:t>τ</a:t>
            </a:r>
            <a:r>
              <a:rPr sz="1800" spc="20" dirty="0">
                <a:latin typeface="Calibri"/>
                <a:cs typeface="Calibri"/>
              </a:rPr>
              <a:t>α</a:t>
            </a:r>
            <a:r>
              <a:rPr sz="1800" dirty="0">
                <a:latin typeface="Calibri"/>
                <a:cs typeface="Calibri"/>
              </a:rPr>
              <a:t>ι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α</a:t>
            </a:r>
            <a:r>
              <a:rPr sz="1800" spc="-15" dirty="0">
                <a:latin typeface="Calibri"/>
                <a:cs typeface="Calibri"/>
              </a:rPr>
              <a:t>π</a:t>
            </a:r>
            <a:r>
              <a:rPr sz="1800" dirty="0">
                <a:latin typeface="Calibri"/>
                <a:cs typeface="Calibri"/>
              </a:rPr>
              <a:t>ό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πί</a:t>
            </a:r>
            <a:r>
              <a:rPr sz="1800" spc="-5" dirty="0">
                <a:latin typeface="Calibri"/>
                <a:cs typeface="Calibri"/>
              </a:rPr>
              <a:t>ν</a:t>
            </a:r>
            <a:r>
              <a:rPr sz="1800" spc="20" dirty="0">
                <a:latin typeface="Calibri"/>
                <a:cs typeface="Calibri"/>
              </a:rPr>
              <a:t>α</a:t>
            </a:r>
            <a:r>
              <a:rPr sz="1800" spc="-30" dirty="0">
                <a:latin typeface="Calibri"/>
                <a:cs typeface="Calibri"/>
              </a:rPr>
              <a:t>κ</a:t>
            </a:r>
            <a:r>
              <a:rPr sz="1800" spc="-5" dirty="0">
                <a:latin typeface="Calibri"/>
                <a:cs typeface="Calibri"/>
              </a:rPr>
              <a:t>ε</a:t>
            </a:r>
            <a:r>
              <a:rPr sz="1800" dirty="0">
                <a:latin typeface="Calibri"/>
                <a:cs typeface="Calibri"/>
              </a:rPr>
              <a:t>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086EF30D-E200-4014-A55A-23927C849D1B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51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9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sp>
        <p:nvSpPr>
          <p:cNvPr id="10" name="object 2"/>
          <p:cNvSpPr txBox="1">
            <a:spLocks noGrp="1"/>
          </p:cNvSpPr>
          <p:nvPr>
            <p:ph type="title"/>
          </p:nvPr>
        </p:nvSpPr>
        <p:spPr>
          <a:xfrm>
            <a:off x="1536700" y="415423"/>
            <a:ext cx="8946918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0780">
              <a:lnSpc>
                <a:spcPct val="100000"/>
              </a:lnSpc>
            </a:pPr>
            <a:r>
              <a:rPr spc="-10" dirty="0"/>
              <a:t>Μ</a:t>
            </a:r>
            <a:r>
              <a:rPr spc="15" dirty="0"/>
              <a:t>ο</a:t>
            </a:r>
            <a:r>
              <a:rPr spc="25" dirty="0"/>
              <a:t>ν</a:t>
            </a:r>
            <a:r>
              <a:rPr dirty="0"/>
              <a:t>τ</a:t>
            </a:r>
            <a:r>
              <a:rPr spc="-30" dirty="0"/>
              <a:t>έ</a:t>
            </a:r>
            <a:r>
              <a:rPr spc="-35" dirty="0"/>
              <a:t>λ</a:t>
            </a:r>
            <a:r>
              <a:rPr dirty="0"/>
              <a:t>α</a:t>
            </a:r>
            <a:r>
              <a:rPr spc="-110" dirty="0"/>
              <a:t> </a:t>
            </a:r>
            <a:r>
              <a:rPr spc="-90" dirty="0"/>
              <a:t>ε</a:t>
            </a:r>
            <a:r>
              <a:rPr spc="-15" dirty="0"/>
              <a:t>σ</a:t>
            </a:r>
            <a:r>
              <a:rPr spc="-10" dirty="0"/>
              <a:t>ω</a:t>
            </a:r>
            <a:r>
              <a:rPr dirty="0"/>
              <a:t>τ</a:t>
            </a:r>
            <a:r>
              <a:rPr spc="-20" dirty="0"/>
              <a:t>ε</a:t>
            </a:r>
            <a:r>
              <a:rPr dirty="0"/>
              <a:t>ρ</a:t>
            </a:r>
            <a:r>
              <a:rPr spc="-10" dirty="0"/>
              <a:t>ι</a:t>
            </a:r>
            <a:r>
              <a:rPr spc="-110" dirty="0"/>
              <a:t>κ</a:t>
            </a:r>
            <a:r>
              <a:rPr spc="-30" dirty="0"/>
              <a:t>ώ</a:t>
            </a:r>
            <a:r>
              <a:rPr dirty="0"/>
              <a:t>ν</a:t>
            </a:r>
            <a:r>
              <a:rPr spc="-20" dirty="0"/>
              <a:t> </a:t>
            </a:r>
            <a:r>
              <a:rPr spc="-55" dirty="0" smtClean="0"/>
              <a:t>χ</a:t>
            </a:r>
            <a:r>
              <a:rPr spc="-15" dirty="0" smtClean="0"/>
              <a:t>ώ</a:t>
            </a:r>
            <a:r>
              <a:rPr dirty="0" smtClean="0"/>
              <a:t>ρ</a:t>
            </a:r>
            <a:r>
              <a:rPr spc="-30" dirty="0" smtClean="0"/>
              <a:t>ω</a:t>
            </a:r>
            <a:r>
              <a:rPr dirty="0" smtClean="0"/>
              <a:t>ν</a:t>
            </a:r>
            <a:r>
              <a:rPr lang="en-US" dirty="0" smtClean="0"/>
              <a:t> (2)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339597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9935" y="4135124"/>
            <a:ext cx="2032635" cy="913765"/>
          </a:xfrm>
          <a:custGeom>
            <a:avLst/>
            <a:gdLst/>
            <a:ahLst/>
            <a:cxnLst/>
            <a:rect l="l" t="t" r="r" b="b"/>
            <a:pathLst>
              <a:path w="2032635" h="913764">
                <a:moveTo>
                  <a:pt x="0" y="913756"/>
                </a:moveTo>
                <a:lnTo>
                  <a:pt x="2032634" y="913756"/>
                </a:lnTo>
                <a:lnTo>
                  <a:pt x="2032634" y="0"/>
                </a:lnTo>
                <a:lnTo>
                  <a:pt x="0" y="0"/>
                </a:lnTo>
                <a:lnTo>
                  <a:pt x="0" y="913756"/>
                </a:lnTo>
                <a:close/>
              </a:path>
            </a:pathLst>
          </a:custGeom>
          <a:solidFill>
            <a:srgbClr val="49AB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93219" y="4135124"/>
            <a:ext cx="2032635" cy="913765"/>
          </a:xfrm>
          <a:custGeom>
            <a:avLst/>
            <a:gdLst/>
            <a:ahLst/>
            <a:cxnLst/>
            <a:rect l="l" t="t" r="r" b="b"/>
            <a:pathLst>
              <a:path w="2032635" h="913764">
                <a:moveTo>
                  <a:pt x="0" y="913756"/>
                </a:moveTo>
                <a:lnTo>
                  <a:pt x="2032634" y="913756"/>
                </a:lnTo>
                <a:lnTo>
                  <a:pt x="2032634" y="0"/>
                </a:lnTo>
                <a:lnTo>
                  <a:pt x="0" y="0"/>
                </a:lnTo>
                <a:lnTo>
                  <a:pt x="0" y="913756"/>
                </a:lnTo>
                <a:close/>
              </a:path>
            </a:pathLst>
          </a:custGeom>
          <a:solidFill>
            <a:srgbClr val="49AB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26479" y="4135124"/>
            <a:ext cx="2029460" cy="913765"/>
          </a:xfrm>
          <a:custGeom>
            <a:avLst/>
            <a:gdLst/>
            <a:ahLst/>
            <a:cxnLst/>
            <a:rect l="l" t="t" r="r" b="b"/>
            <a:pathLst>
              <a:path w="2029459" h="913764">
                <a:moveTo>
                  <a:pt x="0" y="913756"/>
                </a:moveTo>
                <a:lnTo>
                  <a:pt x="2029455" y="913756"/>
                </a:lnTo>
                <a:lnTo>
                  <a:pt x="2029455" y="0"/>
                </a:lnTo>
                <a:lnTo>
                  <a:pt x="0" y="0"/>
                </a:lnTo>
                <a:lnTo>
                  <a:pt x="0" y="913756"/>
                </a:lnTo>
                <a:close/>
              </a:path>
            </a:pathLst>
          </a:custGeom>
          <a:solidFill>
            <a:srgbClr val="49AB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59935" y="5049524"/>
            <a:ext cx="2032635" cy="368300"/>
          </a:xfrm>
          <a:custGeom>
            <a:avLst/>
            <a:gdLst/>
            <a:ahLst/>
            <a:cxnLst/>
            <a:rect l="l" t="t" r="r" b="b"/>
            <a:pathLst>
              <a:path w="2032635" h="368300">
                <a:moveTo>
                  <a:pt x="0" y="368295"/>
                </a:moveTo>
                <a:lnTo>
                  <a:pt x="2032634" y="368295"/>
                </a:lnTo>
                <a:lnTo>
                  <a:pt x="2032634" y="0"/>
                </a:lnTo>
                <a:lnTo>
                  <a:pt x="0" y="0"/>
                </a:lnTo>
                <a:lnTo>
                  <a:pt x="0" y="368295"/>
                </a:lnTo>
                <a:close/>
              </a:path>
            </a:pathLst>
          </a:custGeom>
          <a:solidFill>
            <a:srgbClr val="49AB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93219" y="5049524"/>
            <a:ext cx="2032635" cy="368300"/>
          </a:xfrm>
          <a:custGeom>
            <a:avLst/>
            <a:gdLst/>
            <a:ahLst/>
            <a:cxnLst/>
            <a:rect l="l" t="t" r="r" b="b"/>
            <a:pathLst>
              <a:path w="2032635" h="368300">
                <a:moveTo>
                  <a:pt x="0" y="368295"/>
                </a:moveTo>
                <a:lnTo>
                  <a:pt x="2032634" y="368295"/>
                </a:lnTo>
                <a:lnTo>
                  <a:pt x="2032634" y="0"/>
                </a:lnTo>
                <a:lnTo>
                  <a:pt x="0" y="0"/>
                </a:lnTo>
                <a:lnTo>
                  <a:pt x="0" y="368295"/>
                </a:lnTo>
                <a:close/>
              </a:path>
            </a:pathLst>
          </a:custGeom>
          <a:solidFill>
            <a:srgbClr val="49AB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26479" y="5049524"/>
            <a:ext cx="2029460" cy="368300"/>
          </a:xfrm>
          <a:custGeom>
            <a:avLst/>
            <a:gdLst/>
            <a:ahLst/>
            <a:cxnLst/>
            <a:rect l="l" t="t" r="r" b="b"/>
            <a:pathLst>
              <a:path w="2029459" h="368300">
                <a:moveTo>
                  <a:pt x="0" y="368295"/>
                </a:moveTo>
                <a:lnTo>
                  <a:pt x="2029455" y="368295"/>
                </a:lnTo>
                <a:lnTo>
                  <a:pt x="2029455" y="0"/>
                </a:lnTo>
                <a:lnTo>
                  <a:pt x="0" y="0"/>
                </a:lnTo>
                <a:lnTo>
                  <a:pt x="0" y="368295"/>
                </a:lnTo>
                <a:close/>
              </a:path>
            </a:pathLst>
          </a:custGeom>
          <a:solidFill>
            <a:srgbClr val="49AB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59935" y="5418451"/>
            <a:ext cx="2032635" cy="371475"/>
          </a:xfrm>
          <a:custGeom>
            <a:avLst/>
            <a:gdLst/>
            <a:ahLst/>
            <a:cxnLst/>
            <a:rect l="l" t="t" r="r" b="b"/>
            <a:pathLst>
              <a:path w="2032635" h="371475">
                <a:moveTo>
                  <a:pt x="0" y="371474"/>
                </a:moveTo>
                <a:lnTo>
                  <a:pt x="2032634" y="371474"/>
                </a:lnTo>
                <a:lnTo>
                  <a:pt x="2032634" y="0"/>
                </a:lnTo>
                <a:lnTo>
                  <a:pt x="0" y="0"/>
                </a:lnTo>
                <a:lnTo>
                  <a:pt x="0" y="371474"/>
                </a:lnTo>
                <a:close/>
              </a:path>
            </a:pathLst>
          </a:custGeom>
          <a:solidFill>
            <a:srgbClr val="49AB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093219" y="5418451"/>
            <a:ext cx="2032635" cy="371475"/>
          </a:xfrm>
          <a:custGeom>
            <a:avLst/>
            <a:gdLst/>
            <a:ahLst/>
            <a:cxnLst/>
            <a:rect l="l" t="t" r="r" b="b"/>
            <a:pathLst>
              <a:path w="2032635" h="371475">
                <a:moveTo>
                  <a:pt x="0" y="371474"/>
                </a:moveTo>
                <a:lnTo>
                  <a:pt x="2032634" y="371474"/>
                </a:lnTo>
                <a:lnTo>
                  <a:pt x="2032634" y="0"/>
                </a:lnTo>
                <a:lnTo>
                  <a:pt x="0" y="0"/>
                </a:lnTo>
                <a:lnTo>
                  <a:pt x="0" y="371474"/>
                </a:lnTo>
                <a:close/>
              </a:path>
            </a:pathLst>
          </a:custGeom>
          <a:solidFill>
            <a:srgbClr val="49AB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26479" y="5418451"/>
            <a:ext cx="2029460" cy="371475"/>
          </a:xfrm>
          <a:custGeom>
            <a:avLst/>
            <a:gdLst/>
            <a:ahLst/>
            <a:cxnLst/>
            <a:rect l="l" t="t" r="r" b="b"/>
            <a:pathLst>
              <a:path w="2029459" h="371475">
                <a:moveTo>
                  <a:pt x="0" y="371474"/>
                </a:moveTo>
                <a:lnTo>
                  <a:pt x="2029455" y="371474"/>
                </a:lnTo>
                <a:lnTo>
                  <a:pt x="2029455" y="0"/>
                </a:lnTo>
                <a:lnTo>
                  <a:pt x="0" y="0"/>
                </a:lnTo>
                <a:lnTo>
                  <a:pt x="0" y="371474"/>
                </a:lnTo>
                <a:close/>
              </a:path>
            </a:pathLst>
          </a:custGeom>
          <a:solidFill>
            <a:srgbClr val="49AB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59935" y="5789926"/>
            <a:ext cx="2032635" cy="371475"/>
          </a:xfrm>
          <a:custGeom>
            <a:avLst/>
            <a:gdLst/>
            <a:ahLst/>
            <a:cxnLst/>
            <a:rect l="l" t="t" r="r" b="b"/>
            <a:pathLst>
              <a:path w="2032635" h="371475">
                <a:moveTo>
                  <a:pt x="0" y="371474"/>
                </a:moveTo>
                <a:lnTo>
                  <a:pt x="2032634" y="371474"/>
                </a:lnTo>
                <a:lnTo>
                  <a:pt x="2032634" y="0"/>
                </a:lnTo>
                <a:lnTo>
                  <a:pt x="0" y="0"/>
                </a:lnTo>
                <a:lnTo>
                  <a:pt x="0" y="371474"/>
                </a:lnTo>
                <a:close/>
              </a:path>
            </a:pathLst>
          </a:custGeom>
          <a:solidFill>
            <a:srgbClr val="49AB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93219" y="5789926"/>
            <a:ext cx="2032635" cy="371475"/>
          </a:xfrm>
          <a:custGeom>
            <a:avLst/>
            <a:gdLst/>
            <a:ahLst/>
            <a:cxnLst/>
            <a:rect l="l" t="t" r="r" b="b"/>
            <a:pathLst>
              <a:path w="2032635" h="371475">
                <a:moveTo>
                  <a:pt x="0" y="371474"/>
                </a:moveTo>
                <a:lnTo>
                  <a:pt x="2032634" y="371474"/>
                </a:lnTo>
                <a:lnTo>
                  <a:pt x="2032634" y="0"/>
                </a:lnTo>
                <a:lnTo>
                  <a:pt x="0" y="0"/>
                </a:lnTo>
                <a:lnTo>
                  <a:pt x="0" y="371474"/>
                </a:lnTo>
                <a:close/>
              </a:path>
            </a:pathLst>
          </a:custGeom>
          <a:solidFill>
            <a:srgbClr val="49AB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126479" y="5789926"/>
            <a:ext cx="2029460" cy="371475"/>
          </a:xfrm>
          <a:custGeom>
            <a:avLst/>
            <a:gdLst/>
            <a:ahLst/>
            <a:cxnLst/>
            <a:rect l="l" t="t" r="r" b="b"/>
            <a:pathLst>
              <a:path w="2029459" h="371475">
                <a:moveTo>
                  <a:pt x="0" y="371474"/>
                </a:moveTo>
                <a:lnTo>
                  <a:pt x="2029455" y="371474"/>
                </a:lnTo>
                <a:lnTo>
                  <a:pt x="2029455" y="0"/>
                </a:lnTo>
                <a:lnTo>
                  <a:pt x="0" y="0"/>
                </a:lnTo>
                <a:lnTo>
                  <a:pt x="0" y="371474"/>
                </a:lnTo>
                <a:close/>
              </a:path>
            </a:pathLst>
          </a:custGeom>
          <a:solidFill>
            <a:srgbClr val="49AB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59935" y="6162044"/>
            <a:ext cx="2032635" cy="368300"/>
          </a:xfrm>
          <a:custGeom>
            <a:avLst/>
            <a:gdLst/>
            <a:ahLst/>
            <a:cxnLst/>
            <a:rect l="l" t="t" r="r" b="b"/>
            <a:pathLst>
              <a:path w="2032635" h="368300">
                <a:moveTo>
                  <a:pt x="0" y="368295"/>
                </a:moveTo>
                <a:lnTo>
                  <a:pt x="2032634" y="368295"/>
                </a:lnTo>
                <a:lnTo>
                  <a:pt x="2032634" y="0"/>
                </a:lnTo>
                <a:lnTo>
                  <a:pt x="0" y="0"/>
                </a:lnTo>
                <a:lnTo>
                  <a:pt x="0" y="368295"/>
                </a:lnTo>
                <a:close/>
              </a:path>
            </a:pathLst>
          </a:custGeom>
          <a:solidFill>
            <a:srgbClr val="49AB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93219" y="6162044"/>
            <a:ext cx="2032635" cy="368300"/>
          </a:xfrm>
          <a:custGeom>
            <a:avLst/>
            <a:gdLst/>
            <a:ahLst/>
            <a:cxnLst/>
            <a:rect l="l" t="t" r="r" b="b"/>
            <a:pathLst>
              <a:path w="2032635" h="368300">
                <a:moveTo>
                  <a:pt x="0" y="368295"/>
                </a:moveTo>
                <a:lnTo>
                  <a:pt x="2032634" y="368295"/>
                </a:lnTo>
                <a:lnTo>
                  <a:pt x="2032634" y="0"/>
                </a:lnTo>
                <a:lnTo>
                  <a:pt x="0" y="0"/>
                </a:lnTo>
                <a:lnTo>
                  <a:pt x="0" y="368295"/>
                </a:lnTo>
                <a:close/>
              </a:path>
            </a:pathLst>
          </a:custGeom>
          <a:solidFill>
            <a:srgbClr val="49AB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26479" y="6162044"/>
            <a:ext cx="2029460" cy="368300"/>
          </a:xfrm>
          <a:custGeom>
            <a:avLst/>
            <a:gdLst/>
            <a:ahLst/>
            <a:cxnLst/>
            <a:rect l="l" t="t" r="r" b="b"/>
            <a:pathLst>
              <a:path w="2029459" h="368300">
                <a:moveTo>
                  <a:pt x="0" y="368295"/>
                </a:moveTo>
                <a:lnTo>
                  <a:pt x="2029455" y="368295"/>
                </a:lnTo>
                <a:lnTo>
                  <a:pt x="2029455" y="0"/>
                </a:lnTo>
                <a:lnTo>
                  <a:pt x="0" y="0"/>
                </a:lnTo>
                <a:lnTo>
                  <a:pt x="0" y="368295"/>
                </a:lnTo>
                <a:close/>
              </a:path>
            </a:pathLst>
          </a:custGeom>
          <a:solidFill>
            <a:srgbClr val="49AB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54220" y="5047619"/>
            <a:ext cx="6108700" cy="0"/>
          </a:xfrm>
          <a:custGeom>
            <a:avLst/>
            <a:gdLst/>
            <a:ahLst/>
            <a:cxnLst/>
            <a:rect l="l" t="t" r="r" b="b"/>
            <a:pathLst>
              <a:path w="6108700">
                <a:moveTo>
                  <a:pt x="0" y="0"/>
                </a:moveTo>
                <a:lnTo>
                  <a:pt x="6108079" y="0"/>
                </a:lnTo>
              </a:path>
            </a:pathLst>
          </a:custGeom>
          <a:ln w="4089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059935" y="4128760"/>
            <a:ext cx="0" cy="2407920"/>
          </a:xfrm>
          <a:custGeom>
            <a:avLst/>
            <a:gdLst/>
            <a:ahLst/>
            <a:cxnLst/>
            <a:rect l="l" t="t" r="r" b="b"/>
            <a:pathLst>
              <a:path h="2407920">
                <a:moveTo>
                  <a:pt x="0" y="0"/>
                </a:moveTo>
                <a:lnTo>
                  <a:pt x="0" y="2407926"/>
                </a:lnTo>
              </a:path>
            </a:pathLst>
          </a:custGeom>
          <a:ln w="1346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155929" y="4128760"/>
            <a:ext cx="0" cy="2407920"/>
          </a:xfrm>
          <a:custGeom>
            <a:avLst/>
            <a:gdLst/>
            <a:ahLst/>
            <a:cxnLst/>
            <a:rect l="l" t="t" r="r" b="b"/>
            <a:pathLst>
              <a:path h="2407920">
                <a:moveTo>
                  <a:pt x="0" y="0"/>
                </a:moveTo>
                <a:lnTo>
                  <a:pt x="0" y="2407926"/>
                </a:lnTo>
              </a:path>
            </a:pathLst>
          </a:custGeom>
          <a:ln w="1346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054220" y="4135130"/>
            <a:ext cx="6108700" cy="0"/>
          </a:xfrm>
          <a:custGeom>
            <a:avLst/>
            <a:gdLst/>
            <a:ahLst/>
            <a:cxnLst/>
            <a:rect l="l" t="t" r="r" b="b"/>
            <a:pathLst>
              <a:path w="6108700">
                <a:moveTo>
                  <a:pt x="0" y="0"/>
                </a:moveTo>
                <a:lnTo>
                  <a:pt x="6108079" y="0"/>
                </a:lnTo>
              </a:path>
            </a:pathLst>
          </a:custGeom>
          <a:ln w="134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54220" y="6530971"/>
            <a:ext cx="6108700" cy="0"/>
          </a:xfrm>
          <a:custGeom>
            <a:avLst/>
            <a:gdLst/>
            <a:ahLst/>
            <a:cxnLst/>
            <a:rect l="l" t="t" r="r" b="b"/>
            <a:pathLst>
              <a:path w="6108700">
                <a:moveTo>
                  <a:pt x="0" y="0"/>
                </a:moveTo>
                <a:lnTo>
                  <a:pt x="6108079" y="0"/>
                </a:lnTo>
              </a:path>
            </a:pathLst>
          </a:custGeom>
          <a:ln w="1346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52940" y="2016764"/>
            <a:ext cx="9025255" cy="1841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0710">
              <a:lnSpc>
                <a:spcPct val="100000"/>
              </a:lnSpc>
            </a:pPr>
            <a:r>
              <a:rPr sz="4100" spc="-5" dirty="0">
                <a:latin typeface="Calibri"/>
                <a:cs typeface="Calibri"/>
              </a:rPr>
              <a:t>Α</a:t>
            </a:r>
            <a:r>
              <a:rPr sz="4100" spc="-40" dirty="0">
                <a:latin typeface="Calibri"/>
                <a:cs typeface="Calibri"/>
              </a:rPr>
              <a:t>π</a:t>
            </a:r>
            <a:r>
              <a:rPr sz="4100" spc="-50" dirty="0">
                <a:latin typeface="Calibri"/>
                <a:cs typeface="Calibri"/>
              </a:rPr>
              <a:t>ώ</a:t>
            </a:r>
            <a:r>
              <a:rPr sz="4100" spc="-5" dirty="0">
                <a:latin typeface="Calibri"/>
                <a:cs typeface="Calibri"/>
              </a:rPr>
              <a:t>λ</a:t>
            </a:r>
            <a:r>
              <a:rPr sz="4100" dirty="0">
                <a:latin typeface="Calibri"/>
                <a:cs typeface="Calibri"/>
              </a:rPr>
              <a:t>ειες</a:t>
            </a:r>
            <a:r>
              <a:rPr sz="4100" spc="-55" dirty="0">
                <a:latin typeface="Calibri"/>
                <a:cs typeface="Calibri"/>
              </a:rPr>
              <a:t> λ</a:t>
            </a:r>
            <a:r>
              <a:rPr sz="4100" spc="-5" dirty="0">
                <a:latin typeface="Calibri"/>
                <a:cs typeface="Calibri"/>
              </a:rPr>
              <a:t>ό</a:t>
            </a:r>
            <a:r>
              <a:rPr sz="4100" spc="-10" dirty="0">
                <a:latin typeface="Calibri"/>
                <a:cs typeface="Calibri"/>
              </a:rPr>
              <a:t>γ</a:t>
            </a:r>
            <a:r>
              <a:rPr sz="4100" dirty="0">
                <a:latin typeface="Calibri"/>
                <a:cs typeface="Calibri"/>
              </a:rPr>
              <a:t>ω</a:t>
            </a:r>
            <a:r>
              <a:rPr sz="4100" spc="-40" dirty="0">
                <a:latin typeface="Calibri"/>
                <a:cs typeface="Calibri"/>
              </a:rPr>
              <a:t> </a:t>
            </a:r>
            <a:r>
              <a:rPr sz="4100" dirty="0">
                <a:latin typeface="Calibri"/>
                <a:cs typeface="Calibri"/>
              </a:rPr>
              <a:t>α</a:t>
            </a:r>
            <a:r>
              <a:rPr sz="4100" spc="-5" dirty="0">
                <a:latin typeface="Calibri"/>
                <a:cs typeface="Calibri"/>
              </a:rPr>
              <a:t>ν</a:t>
            </a:r>
            <a:r>
              <a:rPr sz="4100" spc="-25" dirty="0">
                <a:latin typeface="Calibri"/>
                <a:cs typeface="Calibri"/>
              </a:rPr>
              <a:t>θ</a:t>
            </a:r>
            <a:r>
              <a:rPr sz="4100" spc="10" dirty="0">
                <a:latin typeface="Calibri"/>
                <a:cs typeface="Calibri"/>
              </a:rPr>
              <a:t>ρ</a:t>
            </a:r>
            <a:r>
              <a:rPr sz="4100" spc="-5" dirty="0">
                <a:latin typeface="Calibri"/>
                <a:cs typeface="Calibri"/>
              </a:rPr>
              <a:t>ώ</a:t>
            </a:r>
            <a:r>
              <a:rPr sz="4100" spc="10" dirty="0">
                <a:latin typeface="Calibri"/>
                <a:cs typeface="Calibri"/>
              </a:rPr>
              <a:t>π</a:t>
            </a:r>
            <a:r>
              <a:rPr sz="4100" spc="-35" dirty="0">
                <a:latin typeface="Calibri"/>
                <a:cs typeface="Calibri"/>
              </a:rPr>
              <a:t>ι</a:t>
            </a:r>
            <a:r>
              <a:rPr sz="4100" spc="-10" dirty="0">
                <a:latin typeface="Calibri"/>
                <a:cs typeface="Calibri"/>
              </a:rPr>
              <a:t>ν</a:t>
            </a:r>
            <a:r>
              <a:rPr sz="4100" spc="-5" dirty="0">
                <a:latin typeface="Calibri"/>
                <a:cs typeface="Calibri"/>
              </a:rPr>
              <a:t>ο</a:t>
            </a:r>
            <a:r>
              <a:rPr sz="4100" dirty="0">
                <a:latin typeface="Calibri"/>
                <a:cs typeface="Calibri"/>
              </a:rPr>
              <a:t>υ</a:t>
            </a:r>
            <a:r>
              <a:rPr sz="4100" spc="-65" dirty="0">
                <a:latin typeface="Calibri"/>
                <a:cs typeface="Calibri"/>
              </a:rPr>
              <a:t> </a:t>
            </a:r>
            <a:r>
              <a:rPr sz="4100" dirty="0">
                <a:latin typeface="Calibri"/>
                <a:cs typeface="Calibri"/>
              </a:rPr>
              <a:t>σ</a:t>
            </a:r>
            <a:r>
              <a:rPr sz="4100" spc="-5" dirty="0">
                <a:latin typeface="Calibri"/>
                <a:cs typeface="Calibri"/>
              </a:rPr>
              <a:t>ώ</a:t>
            </a:r>
            <a:r>
              <a:rPr sz="4100" spc="-30" dirty="0">
                <a:latin typeface="Calibri"/>
                <a:cs typeface="Calibri"/>
              </a:rPr>
              <a:t>μ</a:t>
            </a:r>
            <a:r>
              <a:rPr sz="4100" dirty="0">
                <a:latin typeface="Calibri"/>
                <a:cs typeface="Calibri"/>
              </a:rPr>
              <a:t>α</a:t>
            </a:r>
            <a:r>
              <a:rPr sz="4100" spc="-30" dirty="0">
                <a:latin typeface="Calibri"/>
                <a:cs typeface="Calibri"/>
              </a:rPr>
              <a:t>τ</a:t>
            </a:r>
            <a:r>
              <a:rPr sz="4100" spc="-5" dirty="0">
                <a:latin typeface="Calibri"/>
                <a:cs typeface="Calibri"/>
              </a:rPr>
              <a:t>ος</a:t>
            </a:r>
            <a:endParaRPr sz="41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835"/>
              </a:spcBef>
            </a:pPr>
            <a:r>
              <a:rPr sz="2400" spc="5" dirty="0">
                <a:latin typeface="Calibri"/>
                <a:cs typeface="Calibri"/>
              </a:rPr>
              <a:t>Ε</a:t>
            </a:r>
            <a:r>
              <a:rPr sz="2400" spc="-15" dirty="0">
                <a:latin typeface="Calibri"/>
                <a:cs typeface="Calibri"/>
              </a:rPr>
              <a:t>ξ</a:t>
            </a:r>
            <a:r>
              <a:rPr sz="2400" spc="-10" dirty="0">
                <a:latin typeface="Calibri"/>
                <a:cs typeface="Calibri"/>
              </a:rPr>
              <a:t>α</a:t>
            </a:r>
            <a:r>
              <a:rPr sz="2400" spc="10" dirty="0">
                <a:latin typeface="Calibri"/>
                <a:cs typeface="Calibri"/>
              </a:rPr>
              <a:t>ρ</a:t>
            </a:r>
            <a:r>
              <a:rPr sz="2400" spc="-5" dirty="0">
                <a:latin typeface="Calibri"/>
                <a:cs typeface="Calibri"/>
              </a:rPr>
              <a:t>τώ</a:t>
            </a:r>
            <a:r>
              <a:rPr sz="2400" spc="25" dirty="0">
                <a:latin typeface="Calibri"/>
                <a:cs typeface="Calibri"/>
              </a:rPr>
              <a:t>ν</a:t>
            </a:r>
            <a:r>
              <a:rPr sz="2400" spc="-5" dirty="0">
                <a:latin typeface="Calibri"/>
                <a:cs typeface="Calibri"/>
              </a:rPr>
              <a:t>τ</a:t>
            </a:r>
            <a:r>
              <a:rPr sz="2400" spc="-20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ι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πό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τ</a:t>
            </a:r>
            <a:r>
              <a:rPr sz="2400" dirty="0">
                <a:latin typeface="Calibri"/>
                <a:cs typeface="Calibri"/>
              </a:rPr>
              <a:t>η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σ</a:t>
            </a:r>
            <a:r>
              <a:rPr sz="2400" spc="5" dirty="0">
                <a:latin typeface="Calibri"/>
                <a:cs typeface="Calibri"/>
              </a:rPr>
              <a:t>υ</a:t>
            </a:r>
            <a:r>
              <a:rPr sz="2400" spc="-5" dirty="0">
                <a:latin typeface="Calibri"/>
                <a:cs typeface="Calibri"/>
              </a:rPr>
              <a:t>χ</a:t>
            </a:r>
            <a:r>
              <a:rPr sz="2400" spc="10" dirty="0">
                <a:latin typeface="Calibri"/>
                <a:cs typeface="Calibri"/>
              </a:rPr>
              <a:t>ν</a:t>
            </a:r>
            <a:r>
              <a:rPr sz="2400" spc="5" dirty="0">
                <a:latin typeface="Calibri"/>
                <a:cs typeface="Calibri"/>
              </a:rPr>
              <a:t>ό</a:t>
            </a:r>
            <a:r>
              <a:rPr sz="2400" spc="-5" dirty="0">
                <a:latin typeface="Calibri"/>
                <a:cs typeface="Calibri"/>
              </a:rPr>
              <a:t>τ</a:t>
            </a:r>
            <a:r>
              <a:rPr sz="2400" spc="-30" dirty="0">
                <a:latin typeface="Calibri"/>
                <a:cs typeface="Calibri"/>
              </a:rPr>
              <a:t>η</a:t>
            </a:r>
            <a:r>
              <a:rPr sz="2400" spc="-5" dirty="0">
                <a:latin typeface="Calibri"/>
                <a:cs typeface="Calibri"/>
              </a:rPr>
              <a:t>τ</a:t>
            </a:r>
            <a:r>
              <a:rPr sz="2400" spc="1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.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Όσ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πιο μι</a:t>
            </a:r>
            <a:r>
              <a:rPr sz="2400" spc="-40" dirty="0">
                <a:latin typeface="Calibri"/>
                <a:cs typeface="Calibri"/>
              </a:rPr>
              <a:t>κ</a:t>
            </a:r>
            <a:r>
              <a:rPr sz="2400" dirty="0">
                <a:latin typeface="Calibri"/>
                <a:cs typeface="Calibri"/>
              </a:rPr>
              <a:t>ρή </a:t>
            </a:r>
            <a:r>
              <a:rPr sz="2400" spc="-5" dirty="0">
                <a:latin typeface="Calibri"/>
                <a:cs typeface="Calibri"/>
              </a:rPr>
              <a:t>ε</a:t>
            </a:r>
            <a:r>
              <a:rPr sz="2400" spc="-25" dirty="0">
                <a:latin typeface="Calibri"/>
                <a:cs typeface="Calibri"/>
              </a:rPr>
              <a:t>ί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-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ι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η</a:t>
            </a:r>
            <a:r>
              <a:rPr sz="2400" spc="-5" dirty="0">
                <a:latin typeface="Calibri"/>
                <a:cs typeface="Calibri"/>
              </a:rPr>
              <a:t> α</a:t>
            </a:r>
            <a:r>
              <a:rPr sz="2400" dirty="0">
                <a:latin typeface="Calibri"/>
                <a:cs typeface="Calibri"/>
              </a:rPr>
              <a:t>π</a:t>
            </a:r>
            <a:r>
              <a:rPr sz="2400" spc="-5" dirty="0">
                <a:latin typeface="Calibri"/>
                <a:cs typeface="Calibri"/>
              </a:rPr>
              <a:t>ό</a:t>
            </a:r>
            <a:r>
              <a:rPr sz="2400" spc="30" dirty="0">
                <a:latin typeface="Calibri"/>
                <a:cs typeface="Calibri"/>
              </a:rPr>
              <a:t>σ</a:t>
            </a:r>
            <a:r>
              <a:rPr sz="2400" spc="5" dirty="0">
                <a:latin typeface="Calibri"/>
                <a:cs typeface="Calibri"/>
              </a:rPr>
              <a:t>τ</a:t>
            </a:r>
            <a:r>
              <a:rPr sz="2400" spc="-20" dirty="0">
                <a:latin typeface="Calibri"/>
                <a:cs typeface="Calibri"/>
              </a:rPr>
              <a:t>α</a:t>
            </a:r>
            <a:r>
              <a:rPr sz="2400" spc="-5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η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το</a:t>
            </a:r>
            <a:r>
              <a:rPr sz="2400" dirty="0">
                <a:latin typeface="Calibri"/>
                <a:cs typeface="Calibri"/>
              </a:rPr>
              <a:t>υ </a:t>
            </a:r>
            <a:r>
              <a:rPr sz="2400" spc="-5" dirty="0">
                <a:latin typeface="Calibri"/>
                <a:cs typeface="Calibri"/>
              </a:rPr>
              <a:t>σ</a:t>
            </a:r>
            <a:r>
              <a:rPr sz="2400" spc="5" dirty="0">
                <a:latin typeface="Calibri"/>
                <a:cs typeface="Calibri"/>
              </a:rPr>
              <a:t>ώ</a:t>
            </a:r>
            <a:r>
              <a:rPr sz="2400" spc="-5" dirty="0">
                <a:latin typeface="Calibri"/>
                <a:cs typeface="Calibri"/>
              </a:rPr>
              <a:t>ματο</a:t>
            </a:r>
            <a:r>
              <a:rPr sz="2400" dirty="0">
                <a:latin typeface="Calibri"/>
                <a:cs typeface="Calibri"/>
              </a:rPr>
              <a:t>ς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πό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τ</a:t>
            </a:r>
            <a:r>
              <a:rPr sz="2400" spc="-5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ν </a:t>
            </a:r>
            <a:r>
              <a:rPr sz="2400" spc="5" dirty="0">
                <a:latin typeface="Calibri"/>
                <a:cs typeface="Calibri"/>
              </a:rPr>
              <a:t>π</a:t>
            </a:r>
            <a:r>
              <a:rPr sz="2400" spc="-5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μπ</a:t>
            </a:r>
            <a:r>
              <a:rPr sz="2400" spc="5" dirty="0">
                <a:latin typeface="Calibri"/>
                <a:cs typeface="Calibri"/>
              </a:rPr>
              <a:t>ο</a:t>
            </a:r>
            <a:r>
              <a:rPr sz="2400" dirty="0">
                <a:latin typeface="Calibri"/>
                <a:cs typeface="Calibri"/>
              </a:rPr>
              <a:t>δ</a:t>
            </a:r>
            <a:r>
              <a:rPr sz="2400" spc="-5" dirty="0">
                <a:latin typeface="Calibri"/>
                <a:cs typeface="Calibri"/>
              </a:rPr>
              <a:t>έ</a:t>
            </a:r>
            <a:r>
              <a:rPr sz="2400" spc="-15" dirty="0">
                <a:latin typeface="Calibri"/>
                <a:cs typeface="Calibri"/>
              </a:rPr>
              <a:t>κ</a:t>
            </a:r>
            <a:r>
              <a:rPr sz="2400" spc="5" dirty="0">
                <a:latin typeface="Calibri"/>
                <a:cs typeface="Calibri"/>
              </a:rPr>
              <a:t>τ</a:t>
            </a:r>
            <a:r>
              <a:rPr sz="2400" spc="-5" dirty="0">
                <a:latin typeface="Calibri"/>
                <a:cs typeface="Calibri"/>
              </a:rPr>
              <a:t>η</a:t>
            </a:r>
            <a:r>
              <a:rPr sz="2400" spc="-10" dirty="0">
                <a:latin typeface="Calibri"/>
                <a:cs typeface="Calibri"/>
              </a:rPr>
              <a:t>,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Calibri"/>
                <a:cs typeface="Calibri"/>
              </a:rPr>
              <a:t>τό</a:t>
            </a:r>
            <a:r>
              <a:rPr sz="2400" spc="5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ο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μ</a:t>
            </a:r>
            <a:r>
              <a:rPr sz="2400" spc="5" dirty="0">
                <a:latin typeface="Calibri"/>
                <a:cs typeface="Calibri"/>
              </a:rPr>
              <a:t>εγ</a:t>
            </a:r>
            <a:r>
              <a:rPr sz="2400" spc="-5" dirty="0">
                <a:latin typeface="Calibri"/>
                <a:cs typeface="Calibri"/>
              </a:rPr>
              <a:t>α</a:t>
            </a:r>
            <a:r>
              <a:rPr sz="2400" spc="-35" dirty="0">
                <a:latin typeface="Calibri"/>
                <a:cs typeface="Calibri"/>
              </a:rPr>
              <a:t>λ</a:t>
            </a:r>
            <a:r>
              <a:rPr sz="2400" spc="5" dirty="0">
                <a:latin typeface="Calibri"/>
                <a:cs typeface="Calibri"/>
              </a:rPr>
              <a:t>ύ</a:t>
            </a:r>
            <a:r>
              <a:rPr sz="2400" spc="-5" dirty="0">
                <a:latin typeface="Calibri"/>
                <a:cs typeface="Calibri"/>
              </a:rPr>
              <a:t>τ</a:t>
            </a:r>
            <a:r>
              <a:rPr sz="2400" spc="5" dirty="0">
                <a:latin typeface="Calibri"/>
                <a:cs typeface="Calibri"/>
              </a:rPr>
              <a:t>ε</a:t>
            </a:r>
            <a:r>
              <a:rPr sz="2400" dirty="0">
                <a:latin typeface="Calibri"/>
                <a:cs typeface="Calibri"/>
              </a:rPr>
              <a:t>ρη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5" dirty="0">
                <a:latin typeface="Calibri"/>
                <a:cs typeface="Calibri"/>
              </a:rPr>
              <a:t>ε</a:t>
            </a:r>
            <a:r>
              <a:rPr sz="2400" spc="-35" dirty="0">
                <a:latin typeface="Calibri"/>
                <a:cs typeface="Calibri"/>
              </a:rPr>
              <a:t>ί</a:t>
            </a:r>
            <a:r>
              <a:rPr sz="2400" dirty="0">
                <a:latin typeface="Calibri"/>
                <a:cs typeface="Calibri"/>
              </a:rPr>
              <a:t>ν</a:t>
            </a:r>
            <a:r>
              <a:rPr sz="2400" spc="-5" dirty="0">
                <a:latin typeface="Calibri"/>
                <a:cs typeface="Calibri"/>
              </a:rPr>
              <a:t>α</a:t>
            </a:r>
            <a:r>
              <a:rPr sz="2400" dirty="0">
                <a:latin typeface="Calibri"/>
                <a:cs typeface="Calibri"/>
              </a:rPr>
              <a:t>ι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η </a:t>
            </a:r>
            <a:r>
              <a:rPr sz="2400" spc="-5" dirty="0">
                <a:latin typeface="Calibri"/>
                <a:cs typeface="Calibri"/>
              </a:rPr>
              <a:t>ε</a:t>
            </a:r>
            <a:r>
              <a:rPr sz="2400" spc="-15" dirty="0">
                <a:latin typeface="Calibri"/>
                <a:cs typeface="Calibri"/>
              </a:rPr>
              <a:t>ξ</a:t>
            </a:r>
            <a:r>
              <a:rPr sz="2400" spc="-5" dirty="0">
                <a:latin typeface="Calibri"/>
                <a:cs typeface="Calibri"/>
              </a:rPr>
              <a:t>ασθ</a:t>
            </a:r>
            <a:r>
              <a:rPr sz="2400" spc="5" dirty="0">
                <a:latin typeface="Calibri"/>
                <a:cs typeface="Calibri"/>
              </a:rPr>
              <a:t>έ</a:t>
            </a:r>
            <a:r>
              <a:rPr sz="2400" dirty="0">
                <a:latin typeface="Calibri"/>
                <a:cs typeface="Calibri"/>
              </a:rPr>
              <a:t>νι</a:t>
            </a:r>
            <a:r>
              <a:rPr sz="2400" spc="-5" dirty="0">
                <a:latin typeface="Calibri"/>
                <a:cs typeface="Calibri"/>
              </a:rPr>
              <a:t>σ</a:t>
            </a:r>
            <a:r>
              <a:rPr sz="2400" dirty="0">
                <a:latin typeface="Calibri"/>
                <a:cs typeface="Calibri"/>
              </a:rPr>
              <a:t>η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5" dirty="0" smtClean="0">
                <a:latin typeface="Calibri"/>
                <a:cs typeface="Calibri"/>
              </a:rPr>
              <a:t>το</a:t>
            </a:r>
            <a:r>
              <a:rPr sz="2400" dirty="0" smtClean="0">
                <a:latin typeface="Calibri"/>
                <a:cs typeface="Calibri"/>
              </a:rPr>
              <a:t>υ</a:t>
            </a:r>
            <a:r>
              <a:rPr lang="en-US" sz="2400" dirty="0" smtClean="0">
                <a:latin typeface="Calibri"/>
                <a:cs typeface="Calibri"/>
              </a:rPr>
              <a:t> </a:t>
            </a:r>
            <a:r>
              <a:rPr lang="el-GR" sz="2400" dirty="0" smtClean="0">
                <a:latin typeface="Calibri"/>
                <a:cs typeface="Calibri"/>
              </a:rPr>
              <a:t>σήματος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47647" y="4207380"/>
            <a:ext cx="165798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υ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χνό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201798" y="4207380"/>
            <a:ext cx="1818005" cy="804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8285" marR="5080" indent="-236220">
              <a:lnSpc>
                <a:spcPct val="100299"/>
              </a:lnSpc>
            </a:pP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ώ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2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ύ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ψ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ος 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ης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έ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η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ς</a:t>
            </a:r>
            <a:r>
              <a:rPr sz="1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ου σώ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ος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228974" y="4208904"/>
            <a:ext cx="1818639" cy="802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π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ώ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25" dirty="0">
                <a:solidFill>
                  <a:srgbClr val="FFFFFF"/>
                </a:solidFill>
                <a:latin typeface="Calibri"/>
                <a:cs typeface="Calibri"/>
              </a:rPr>
              <a:t>σ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ύ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ψ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ος 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ου</a:t>
            </a:r>
            <a:r>
              <a:rPr sz="1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κ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ε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φ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λ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ι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ο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ύ</a:t>
            </a:r>
            <a:r>
              <a:rPr sz="1800" b="1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ου</a:t>
            </a:r>
            <a:endParaRPr sz="18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σώ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μ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α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τ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ος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89252" y="5123305"/>
            <a:ext cx="373380" cy="1365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160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800" spc="-10" dirty="0">
                <a:latin typeface="Calibri"/>
                <a:cs typeface="Calibri"/>
              </a:rPr>
              <a:t>450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800" spc="-10" dirty="0">
                <a:latin typeface="Calibri"/>
                <a:cs typeface="Calibri"/>
              </a:rPr>
              <a:t>800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800" spc="-10" dirty="0">
                <a:latin typeface="Calibri"/>
                <a:cs typeface="Calibri"/>
              </a:rPr>
              <a:t>900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93707" y="5123305"/>
            <a:ext cx="429895" cy="1365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45" algn="ctr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19</a:t>
            </a:r>
            <a:endParaRPr sz="1800" dirty="0">
              <a:latin typeface="Calibri"/>
              <a:cs typeface="Calibri"/>
            </a:endParaRPr>
          </a:p>
          <a:p>
            <a:pPr marL="4445" algn="ctr">
              <a:lnSpc>
                <a:spcPct val="100000"/>
              </a:lnSpc>
              <a:spcBef>
                <a:spcPts val="770"/>
              </a:spcBef>
            </a:pPr>
            <a:r>
              <a:rPr sz="1800" spc="-10" dirty="0">
                <a:latin typeface="Calibri"/>
                <a:cs typeface="Calibri"/>
              </a:rPr>
              <a:t>13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65"/>
              </a:spcBef>
            </a:pPr>
            <a:r>
              <a:rPr sz="1800" spc="-15" dirty="0">
                <a:latin typeface="Calibri"/>
                <a:cs typeface="Calibri"/>
              </a:rPr>
              <a:t>14,</a:t>
            </a:r>
            <a:r>
              <a:rPr sz="1800" spc="-10" dirty="0">
                <a:latin typeface="Calibri"/>
                <a:cs typeface="Calibri"/>
              </a:rPr>
              <a:t>5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30"/>
              </a:spcBef>
            </a:pPr>
            <a:r>
              <a:rPr sz="1800" spc="-15" dirty="0">
                <a:latin typeface="Calibri"/>
                <a:cs typeface="Calibri"/>
              </a:rPr>
              <a:t>15,</a:t>
            </a:r>
            <a:r>
              <a:rPr sz="1800" spc="-10" dirty="0">
                <a:latin typeface="Calibri"/>
                <a:cs typeface="Calibri"/>
              </a:rPr>
              <a:t>5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981851" y="5123305"/>
            <a:ext cx="315595" cy="1365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545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  <a:p>
            <a:pPr marL="13970">
              <a:lnSpc>
                <a:spcPct val="100000"/>
              </a:lnSpc>
              <a:spcBef>
                <a:spcPts val="770"/>
              </a:spcBef>
            </a:pPr>
            <a:r>
              <a:rPr sz="1800" spc="-15" dirty="0">
                <a:latin typeface="Calibri"/>
                <a:cs typeface="Calibri"/>
              </a:rPr>
              <a:t>4,</a:t>
            </a:r>
            <a:r>
              <a:rPr sz="1800" spc="-1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800" spc="-15" dirty="0">
                <a:latin typeface="Calibri"/>
                <a:cs typeface="Calibri"/>
              </a:rPr>
              <a:t>8,</a:t>
            </a:r>
            <a:r>
              <a:rPr sz="1800" spc="-1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  <a:p>
            <a:pPr marL="43180">
              <a:lnSpc>
                <a:spcPct val="100000"/>
              </a:lnSpc>
              <a:spcBef>
                <a:spcPts val="730"/>
              </a:spcBef>
            </a:pPr>
            <a:r>
              <a:rPr sz="1800" spc="-1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3700" y="6902450"/>
            <a:ext cx="762000" cy="2832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1303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tabLst>
                <a:tab pos="354330" algn="l"/>
              </a:tabLst>
            </a:pPr>
            <a:fld id="{917936E9-5FFA-4B70-9B8A-147359E2B988}" type="slidenum">
              <a:rPr lang="el-GR" sz="1400" b="1" smtClean="0">
                <a:solidFill>
                  <a:schemeClr val="accent2">
                    <a:lumMod val="75000"/>
                  </a:schemeClr>
                </a:solidFill>
                <a:cs typeface="Calibri"/>
              </a:rPr>
              <a:t>52</a:t>
            </a:fld>
            <a:endParaRPr lang="el-GR" sz="1400" b="1" dirty="0">
              <a:solidFill>
                <a:schemeClr val="accent2">
                  <a:lumMod val="75000"/>
                </a:schemeClr>
              </a:solidFill>
              <a:cs typeface="Calibri"/>
            </a:endParaRPr>
          </a:p>
        </p:txBody>
      </p:sp>
      <p:sp>
        <p:nvSpPr>
          <p:cNvPr id="35" name="object 6"/>
          <p:cNvSpPr txBox="1">
            <a:spLocks/>
          </p:cNvSpPr>
          <p:nvPr/>
        </p:nvSpPr>
        <p:spPr>
          <a:xfrm>
            <a:off x="6642100" y="6978650"/>
            <a:ext cx="39751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" marR="5080" indent="-1905" algn="ctr">
              <a:lnSpc>
                <a:spcPct val="99600"/>
              </a:lnSpc>
            </a:pP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υ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τή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4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ώ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Κω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3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</a:t>
            </a:r>
            <a:r>
              <a:rPr lang="el-GR" sz="1400" i="1" spc="-20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Φ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τα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 err="1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 err="1">
                <a:latin typeface="Calibri" panose="020F0502020204030204" pitchFamily="34" charset="0"/>
                <a:cs typeface="Calibri" panose="020F0502020204030204" pitchFamily="34" charset="0"/>
              </a:rPr>
              <a:t>θ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Και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ά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ν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τος Γ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l-GR" sz="1400" i="1" spc="-6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30" dirty="0">
                <a:latin typeface="Calibri" panose="020F0502020204030204" pitchFamily="34" charset="0"/>
                <a:cs typeface="Calibri" panose="020F0502020204030204" pitchFamily="34" charset="0"/>
              </a:rPr>
              <a:t>κ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ε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ι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ς</a:t>
            </a:r>
            <a:r>
              <a:rPr lang="el-GR" sz="1400" i="1" spc="-2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400" i="1" spc="-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π</a:t>
            </a:r>
            <a:r>
              <a:rPr lang="el-GR" sz="1400" i="1" spc="-10" dirty="0">
                <a:latin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ωτη</a:t>
            </a:r>
            <a:r>
              <a:rPr lang="el-GR" sz="1400" i="1" spc="-15" dirty="0">
                <a:latin typeface="Calibri" panose="020F0502020204030204" pitchFamily="34" charset="0"/>
                <a:cs typeface="Calibri" panose="020F0502020204030204" pitchFamily="34" charset="0"/>
              </a:rPr>
              <a:t>ρ</a:t>
            </a:r>
            <a:r>
              <a:rPr lang="el-GR" sz="1400" i="1" spc="5" dirty="0">
                <a:latin typeface="Calibri" panose="020F0502020204030204" pitchFamily="34" charset="0"/>
                <a:cs typeface="Calibri" panose="020F0502020204030204" pitchFamily="34" charset="0"/>
              </a:rPr>
              <a:t>ί</a:t>
            </a:r>
            <a:r>
              <a:rPr lang="el-GR" sz="1400" i="1" dirty="0"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</a:p>
        </p:txBody>
      </p:sp>
      <p:sp>
        <p:nvSpPr>
          <p:cNvPr id="37" name="object 2"/>
          <p:cNvSpPr txBox="1">
            <a:spLocks noGrp="1"/>
          </p:cNvSpPr>
          <p:nvPr>
            <p:ph type="title"/>
          </p:nvPr>
        </p:nvSpPr>
        <p:spPr>
          <a:xfrm>
            <a:off x="1536700" y="415423"/>
            <a:ext cx="8946918" cy="610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0780">
              <a:lnSpc>
                <a:spcPct val="100000"/>
              </a:lnSpc>
            </a:pPr>
            <a:r>
              <a:rPr spc="-10" dirty="0"/>
              <a:t>Μ</a:t>
            </a:r>
            <a:r>
              <a:rPr spc="15" dirty="0"/>
              <a:t>ο</a:t>
            </a:r>
            <a:r>
              <a:rPr spc="25" dirty="0"/>
              <a:t>ν</a:t>
            </a:r>
            <a:r>
              <a:rPr dirty="0"/>
              <a:t>τ</a:t>
            </a:r>
            <a:r>
              <a:rPr spc="-30" dirty="0"/>
              <a:t>έ</a:t>
            </a:r>
            <a:r>
              <a:rPr spc="-35" dirty="0"/>
              <a:t>λ</a:t>
            </a:r>
            <a:r>
              <a:rPr dirty="0"/>
              <a:t>α</a:t>
            </a:r>
            <a:r>
              <a:rPr spc="-110" dirty="0"/>
              <a:t> </a:t>
            </a:r>
            <a:r>
              <a:rPr spc="-90" dirty="0"/>
              <a:t>ε</a:t>
            </a:r>
            <a:r>
              <a:rPr spc="-15" dirty="0"/>
              <a:t>σ</a:t>
            </a:r>
            <a:r>
              <a:rPr spc="-10" dirty="0"/>
              <a:t>ω</a:t>
            </a:r>
            <a:r>
              <a:rPr dirty="0"/>
              <a:t>τ</a:t>
            </a:r>
            <a:r>
              <a:rPr spc="-20" dirty="0"/>
              <a:t>ε</a:t>
            </a:r>
            <a:r>
              <a:rPr dirty="0"/>
              <a:t>ρ</a:t>
            </a:r>
            <a:r>
              <a:rPr spc="-10" dirty="0"/>
              <a:t>ι</a:t>
            </a:r>
            <a:r>
              <a:rPr spc="-110" dirty="0"/>
              <a:t>κ</a:t>
            </a:r>
            <a:r>
              <a:rPr spc="-30" dirty="0"/>
              <a:t>ώ</a:t>
            </a:r>
            <a:r>
              <a:rPr dirty="0"/>
              <a:t>ν</a:t>
            </a:r>
            <a:r>
              <a:rPr spc="-20" dirty="0"/>
              <a:t> </a:t>
            </a:r>
            <a:r>
              <a:rPr spc="-55" dirty="0" smtClean="0"/>
              <a:t>χ</a:t>
            </a:r>
            <a:r>
              <a:rPr spc="-15" dirty="0" smtClean="0"/>
              <a:t>ώ</a:t>
            </a:r>
            <a:r>
              <a:rPr dirty="0" smtClean="0"/>
              <a:t>ρ</a:t>
            </a:r>
            <a:r>
              <a:rPr spc="-30" dirty="0" smtClean="0"/>
              <a:t>ω</a:t>
            </a:r>
            <a:r>
              <a:rPr dirty="0" smtClean="0"/>
              <a:t>ν</a:t>
            </a:r>
            <a:r>
              <a:rPr lang="en-US" dirty="0" smtClean="0"/>
              <a:t> (</a:t>
            </a:r>
            <a:r>
              <a:rPr lang="el-GR" dirty="0" smtClean="0"/>
              <a:t>3</a:t>
            </a:r>
            <a:r>
              <a:rPr lang="en-US" dirty="0" smtClean="0"/>
              <a:t>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3338965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template 13">
      <a:dk1>
        <a:srgbClr val="4D4D4D"/>
      </a:dk1>
      <a:lt1>
        <a:srgbClr val="FFFFFF"/>
      </a:lt1>
      <a:dk2>
        <a:srgbClr val="000000"/>
      </a:dk2>
      <a:lt2>
        <a:srgbClr val="554E33"/>
      </a:lt2>
      <a:accent1>
        <a:srgbClr val="FBF32A"/>
      </a:accent1>
      <a:accent2>
        <a:srgbClr val="BFA622"/>
      </a:accent2>
      <a:accent3>
        <a:srgbClr val="FFFFFF"/>
      </a:accent3>
      <a:accent4>
        <a:srgbClr val="404040"/>
      </a:accent4>
      <a:accent5>
        <a:srgbClr val="FDF8AC"/>
      </a:accent5>
      <a:accent6>
        <a:srgbClr val="AD961E"/>
      </a:accent6>
      <a:hlink>
        <a:srgbClr val="E5D361"/>
      </a:hlink>
      <a:folHlink>
        <a:srgbClr val="EAEAEA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 algn="just">
          <a:spcAft>
            <a:spcPts val="600"/>
          </a:spcAft>
          <a:defRPr sz="28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spDef>
    <a:txDef>
      <a:spPr/>
      <a:bodyPr vert="horz" wrap="square" lIns="0" tIns="0" rIns="0" bIns="0" rtlCol="0">
        <a:spAutoFit/>
      </a:bodyPr>
      <a:lstStyle>
        <a:defPPr marL="12700" marR="113030">
          <a:spcAft>
            <a:spcPts val="600"/>
          </a:spcAft>
          <a:tabLst>
            <a:tab pos="354330" algn="l"/>
          </a:tabLst>
          <a:defRPr sz="2600" b="1" dirty="0" smtClean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>
    <a:extraClrScheme>
      <a:clrScheme name="template 1">
        <a:dk1>
          <a:srgbClr val="4D4D4D"/>
        </a:dk1>
        <a:lt1>
          <a:srgbClr val="FFFFFF"/>
        </a:lt1>
        <a:dk2>
          <a:srgbClr val="000000"/>
        </a:dk2>
        <a:lt2>
          <a:srgbClr val="FF6600"/>
        </a:lt2>
        <a:accent1>
          <a:srgbClr val="FF9966"/>
        </a:accent1>
        <a:accent2>
          <a:srgbClr val="800000"/>
        </a:accent2>
        <a:accent3>
          <a:srgbClr val="FFFFFF"/>
        </a:accent3>
        <a:accent4>
          <a:srgbClr val="404040"/>
        </a:accent4>
        <a:accent5>
          <a:srgbClr val="FFCAB8"/>
        </a:accent5>
        <a:accent6>
          <a:srgbClr val="730000"/>
        </a:accent6>
        <a:hlink>
          <a:srgbClr val="FFCC6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000000"/>
        </a:dk2>
        <a:lt2>
          <a:srgbClr val="CC6600"/>
        </a:lt2>
        <a:accent1>
          <a:srgbClr val="FF6600"/>
        </a:accent1>
        <a:accent2>
          <a:srgbClr val="800000"/>
        </a:accent2>
        <a:accent3>
          <a:srgbClr val="FFFFFF"/>
        </a:accent3>
        <a:accent4>
          <a:srgbClr val="404040"/>
        </a:accent4>
        <a:accent5>
          <a:srgbClr val="FFB8AA"/>
        </a:accent5>
        <a:accent6>
          <a:srgbClr val="730000"/>
        </a:accent6>
        <a:hlink>
          <a:srgbClr val="FFCC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111111"/>
        </a:dk1>
        <a:lt1>
          <a:srgbClr val="FFFFFF"/>
        </a:lt1>
        <a:dk2>
          <a:srgbClr val="000000"/>
        </a:dk2>
        <a:lt2>
          <a:srgbClr val="FF6600"/>
        </a:lt2>
        <a:accent1>
          <a:srgbClr val="FF8001"/>
        </a:accent1>
        <a:accent2>
          <a:srgbClr val="D31908"/>
        </a:accent2>
        <a:accent3>
          <a:srgbClr val="FFFFFF"/>
        </a:accent3>
        <a:accent4>
          <a:srgbClr val="0D0D0D"/>
        </a:accent4>
        <a:accent5>
          <a:srgbClr val="FFC0AA"/>
        </a:accent5>
        <a:accent6>
          <a:srgbClr val="BF1606"/>
        </a:accent6>
        <a:hlink>
          <a:srgbClr val="FFCC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000000"/>
        </a:dk2>
        <a:lt2>
          <a:srgbClr val="D5E1F3"/>
        </a:lt2>
        <a:accent1>
          <a:srgbClr val="BC4417"/>
        </a:accent1>
        <a:accent2>
          <a:srgbClr val="CF9C1C"/>
        </a:accent2>
        <a:accent3>
          <a:srgbClr val="FFFFFF"/>
        </a:accent3>
        <a:accent4>
          <a:srgbClr val="404040"/>
        </a:accent4>
        <a:accent5>
          <a:srgbClr val="DAB0AB"/>
        </a:accent5>
        <a:accent6>
          <a:srgbClr val="BB8D18"/>
        </a:accent6>
        <a:hlink>
          <a:srgbClr val="E8C97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000000"/>
        </a:dk2>
        <a:lt2>
          <a:srgbClr val="C14C00"/>
        </a:lt2>
        <a:accent1>
          <a:srgbClr val="F1D509"/>
        </a:accent1>
        <a:accent2>
          <a:srgbClr val="E38D04"/>
        </a:accent2>
        <a:accent3>
          <a:srgbClr val="FFFFFF"/>
        </a:accent3>
        <a:accent4>
          <a:srgbClr val="404040"/>
        </a:accent4>
        <a:accent5>
          <a:srgbClr val="F7E7AA"/>
        </a:accent5>
        <a:accent6>
          <a:srgbClr val="CE7F03"/>
        </a:accent6>
        <a:hlink>
          <a:srgbClr val="E5E3E5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000000"/>
        </a:dk2>
        <a:lt2>
          <a:srgbClr val="986615"/>
        </a:lt2>
        <a:accent1>
          <a:srgbClr val="BF4413"/>
        </a:accent1>
        <a:accent2>
          <a:srgbClr val="FFAB21"/>
        </a:accent2>
        <a:accent3>
          <a:srgbClr val="FFFFFF"/>
        </a:accent3>
        <a:accent4>
          <a:srgbClr val="404040"/>
        </a:accent4>
        <a:accent5>
          <a:srgbClr val="DCB0AA"/>
        </a:accent5>
        <a:accent6>
          <a:srgbClr val="E79B1D"/>
        </a:accent6>
        <a:hlink>
          <a:srgbClr val="C5A379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4D4D4D"/>
        </a:dk1>
        <a:lt1>
          <a:srgbClr val="FFFFFF"/>
        </a:lt1>
        <a:dk2>
          <a:srgbClr val="000000"/>
        </a:dk2>
        <a:lt2>
          <a:srgbClr val="4A1B17"/>
        </a:lt2>
        <a:accent1>
          <a:srgbClr val="C66C00"/>
        </a:accent1>
        <a:accent2>
          <a:srgbClr val="FED416"/>
        </a:accent2>
        <a:accent3>
          <a:srgbClr val="FFFFFF"/>
        </a:accent3>
        <a:accent4>
          <a:srgbClr val="404040"/>
        </a:accent4>
        <a:accent5>
          <a:srgbClr val="DFBAAA"/>
        </a:accent5>
        <a:accent6>
          <a:srgbClr val="E6C013"/>
        </a:accent6>
        <a:hlink>
          <a:srgbClr val="FFDE93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4D4D4D"/>
        </a:dk1>
        <a:lt1>
          <a:srgbClr val="FFFFFF"/>
        </a:lt1>
        <a:dk2>
          <a:srgbClr val="000000"/>
        </a:dk2>
        <a:lt2>
          <a:srgbClr val="9B6902"/>
        </a:lt2>
        <a:accent1>
          <a:srgbClr val="C75E00"/>
        </a:accent1>
        <a:accent2>
          <a:srgbClr val="FED416"/>
        </a:accent2>
        <a:accent3>
          <a:srgbClr val="FFFFFF"/>
        </a:accent3>
        <a:accent4>
          <a:srgbClr val="404040"/>
        </a:accent4>
        <a:accent5>
          <a:srgbClr val="E0B6AA"/>
        </a:accent5>
        <a:accent6>
          <a:srgbClr val="E6C013"/>
        </a:accent6>
        <a:hlink>
          <a:srgbClr val="EE6600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9">
        <a:dk1>
          <a:srgbClr val="4D4D4D"/>
        </a:dk1>
        <a:lt1>
          <a:srgbClr val="FFFFFF"/>
        </a:lt1>
        <a:dk2>
          <a:srgbClr val="000000"/>
        </a:dk2>
        <a:lt2>
          <a:srgbClr val="BC2D00"/>
        </a:lt2>
        <a:accent1>
          <a:srgbClr val="8F9702"/>
        </a:accent1>
        <a:accent2>
          <a:srgbClr val="FB9503"/>
        </a:accent2>
        <a:accent3>
          <a:srgbClr val="FFFFFF"/>
        </a:accent3>
        <a:accent4>
          <a:srgbClr val="404040"/>
        </a:accent4>
        <a:accent5>
          <a:srgbClr val="C6C9AA"/>
        </a:accent5>
        <a:accent6>
          <a:srgbClr val="E38702"/>
        </a:accent6>
        <a:hlink>
          <a:srgbClr val="6B700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0">
        <a:dk1>
          <a:srgbClr val="4D4D4D"/>
        </a:dk1>
        <a:lt1>
          <a:srgbClr val="FFFFFF"/>
        </a:lt1>
        <a:dk2>
          <a:srgbClr val="000000"/>
        </a:dk2>
        <a:lt2>
          <a:srgbClr val="CD2B00"/>
        </a:lt2>
        <a:accent1>
          <a:srgbClr val="F98305"/>
        </a:accent1>
        <a:accent2>
          <a:srgbClr val="FAA407"/>
        </a:accent2>
        <a:accent3>
          <a:srgbClr val="FFFFFF"/>
        </a:accent3>
        <a:accent4>
          <a:srgbClr val="404040"/>
        </a:accent4>
        <a:accent5>
          <a:srgbClr val="FBC1AA"/>
        </a:accent5>
        <a:accent6>
          <a:srgbClr val="E39406"/>
        </a:accent6>
        <a:hlink>
          <a:srgbClr val="F56B06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1">
        <a:dk1>
          <a:srgbClr val="4D4D4D"/>
        </a:dk1>
        <a:lt1>
          <a:srgbClr val="FFFFFF"/>
        </a:lt1>
        <a:dk2>
          <a:srgbClr val="000000"/>
        </a:dk2>
        <a:lt2>
          <a:srgbClr val="BB5B0D"/>
        </a:lt2>
        <a:accent1>
          <a:srgbClr val="B61111"/>
        </a:accent1>
        <a:accent2>
          <a:srgbClr val="DE9200"/>
        </a:accent2>
        <a:accent3>
          <a:srgbClr val="FFFFFF"/>
        </a:accent3>
        <a:accent4>
          <a:srgbClr val="404040"/>
        </a:accent4>
        <a:accent5>
          <a:srgbClr val="D7AAAA"/>
        </a:accent5>
        <a:accent6>
          <a:srgbClr val="C98400"/>
        </a:accent6>
        <a:hlink>
          <a:srgbClr val="F9D328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2">
        <a:dk1>
          <a:srgbClr val="4D4D4D"/>
        </a:dk1>
        <a:lt1>
          <a:srgbClr val="FFFFFF"/>
        </a:lt1>
        <a:dk2>
          <a:srgbClr val="000000"/>
        </a:dk2>
        <a:lt2>
          <a:srgbClr val="C55500"/>
        </a:lt2>
        <a:accent1>
          <a:srgbClr val="E08100"/>
        </a:accent1>
        <a:accent2>
          <a:srgbClr val="FBD811"/>
        </a:accent2>
        <a:accent3>
          <a:srgbClr val="FFFFFF"/>
        </a:accent3>
        <a:accent4>
          <a:srgbClr val="404040"/>
        </a:accent4>
        <a:accent5>
          <a:srgbClr val="EDC1AA"/>
        </a:accent5>
        <a:accent6>
          <a:srgbClr val="E3C40E"/>
        </a:accent6>
        <a:hlink>
          <a:srgbClr val="D5A64A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3">
        <a:dk1>
          <a:srgbClr val="4D4D4D"/>
        </a:dk1>
        <a:lt1>
          <a:srgbClr val="FFFFFF"/>
        </a:lt1>
        <a:dk2>
          <a:srgbClr val="000000"/>
        </a:dk2>
        <a:lt2>
          <a:srgbClr val="554E33"/>
        </a:lt2>
        <a:accent1>
          <a:srgbClr val="FBF32A"/>
        </a:accent1>
        <a:accent2>
          <a:srgbClr val="BFA622"/>
        </a:accent2>
        <a:accent3>
          <a:srgbClr val="FFFFFF"/>
        </a:accent3>
        <a:accent4>
          <a:srgbClr val="404040"/>
        </a:accent4>
        <a:accent5>
          <a:srgbClr val="FDF8AC"/>
        </a:accent5>
        <a:accent6>
          <a:srgbClr val="AD961E"/>
        </a:accent6>
        <a:hlink>
          <a:srgbClr val="E5D361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32379</TotalTime>
  <Words>3500</Words>
  <Application>Microsoft Office PowerPoint</Application>
  <PresentationFormat>Προσαρμογή</PresentationFormat>
  <Paragraphs>392</Paragraphs>
  <Slides>52</Slides>
  <Notes>52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2</vt:i4>
      </vt:variant>
      <vt:variant>
        <vt:lpstr>Τίτλοι διαφανειών</vt:lpstr>
      </vt:variant>
      <vt:variant>
        <vt:i4>52</vt:i4>
      </vt:variant>
    </vt:vector>
  </HeadingPairs>
  <TitlesOfParts>
    <vt:vector size="59" baseType="lpstr">
      <vt:lpstr>Arial</vt:lpstr>
      <vt:lpstr>Calibri</vt:lpstr>
      <vt:lpstr>Times New Roman</vt:lpstr>
      <vt:lpstr>Wingdings</vt:lpstr>
      <vt:lpstr>template</vt:lpstr>
      <vt:lpstr>Equation</vt:lpstr>
      <vt:lpstr>MathType 6.0 Equation</vt:lpstr>
      <vt:lpstr>Παρουσίαση του PowerPoint</vt:lpstr>
      <vt:lpstr>Αρχές και σχεδίαση κυψελωτών συστημάτων: Βασικές έννοιες -1</vt:lpstr>
      <vt:lpstr>Αρχές και σχεδίαση κυψελωτών συστημάτων: Βασικές έννοιες -2</vt:lpstr>
      <vt:lpstr>Τεχνικές απόδοσης φυσικών διαύλων</vt:lpstr>
      <vt:lpstr>Τεχνικές πολλαπλής πρόσβασης (1)</vt:lpstr>
      <vt:lpstr>Τεχνικές πολλαπλής πρόσβασης (2)</vt:lpstr>
      <vt:lpstr>Χαρακτηριστικά FDMA</vt:lpstr>
      <vt:lpstr>Χαρακτηριστικά TDMA</vt:lpstr>
      <vt:lpstr>Χαρακτηριστικά CDMA</vt:lpstr>
      <vt:lpstr>Χαρακτηριστικά SDMA</vt:lpstr>
      <vt:lpstr>Τεχνικές Τυχαίας πρόσβασης</vt:lpstr>
      <vt:lpstr>Η έννοια της κυψέλης</vt:lpstr>
      <vt:lpstr>Κατηγοριοποίηση κυψελών -1</vt:lpstr>
      <vt:lpstr>Κατηγοριοποίηση κυψελών - 2</vt:lpstr>
      <vt:lpstr>Ιεραρχική δομή κυψελών</vt:lpstr>
      <vt:lpstr>Τεχνικές μεταπομπής</vt:lpstr>
      <vt:lpstr>Παρουσίαση του PowerPoint</vt:lpstr>
      <vt:lpstr>Εισαγωγή</vt:lpstr>
      <vt:lpstr>Ζώνες συχνοτήτων VHF &amp; UHF</vt:lpstr>
      <vt:lpstr>Μηχανισμοί διάδοσης</vt:lpstr>
      <vt:lpstr>Περίθλαση-Συμβολή</vt:lpstr>
      <vt:lpstr>Μηχανισμοί διάδοσης – στη πράξη</vt:lpstr>
      <vt:lpstr>Ραδιοκύματα</vt:lpstr>
      <vt:lpstr>Φαινόμενα διάδοσης</vt:lpstr>
      <vt:lpstr>Ραδιοδίαυλος επικοινωνίας</vt:lpstr>
      <vt:lpstr>Μοντέλα Διάδοσης</vt:lpstr>
      <vt:lpstr>Μοντέλα Διάδοσης – Βασικές έννοιες</vt:lpstr>
      <vt:lpstr>Μοντέλα Διάδοσης – Μονάδες</vt:lpstr>
      <vt:lpstr>Μοντέλα Διάδοσης</vt:lpstr>
      <vt:lpstr>Μοντέλα Διάδοσης - παραδείγματα</vt:lpstr>
      <vt:lpstr>Μοντέλο ελεύθερου χώρου (1)</vt:lpstr>
      <vt:lpstr>Μοντέλο ελεύθερου χώρου (2)</vt:lpstr>
      <vt:lpstr>Εξίσωση Radar</vt:lpstr>
      <vt:lpstr>Εξίσωση Radar (2)</vt:lpstr>
      <vt:lpstr>Μοντέλο επίπεδης γης (1)</vt:lpstr>
      <vt:lpstr>Μοντέλο επίπεδης γης (2)</vt:lpstr>
      <vt:lpstr>Παρουσίαση του PowerPoint</vt:lpstr>
      <vt:lpstr>Παρουσίαση του PowerPoint</vt:lpstr>
      <vt:lpstr>Αναλυτικά Μοντέλα διάδοσης</vt:lpstr>
      <vt:lpstr>Εμπειρικά μοντέλα διάδοσης</vt:lpstr>
      <vt:lpstr>Παρουσίαση του PowerPoint</vt:lpstr>
      <vt:lpstr>Εκθετικό μοντέλο διάδοσης (1)</vt:lpstr>
      <vt:lpstr>Εκθετικό μοντέλο διάδοσης (2)</vt:lpstr>
      <vt:lpstr>Μοντέλο Okumura-Hata (1)</vt:lpstr>
      <vt:lpstr>Μοντέλο Okumura-Hata (2)</vt:lpstr>
      <vt:lpstr>Μοντέλο Okumura-Hata (3)</vt:lpstr>
      <vt:lpstr>Συχνότητα 900 MHz  Ύψος κεραίας ΣΒ : 30 m Ύψος κεραίας ΚΣ : 1.8 m</vt:lpstr>
      <vt:lpstr>Μοντέλο COST231- Hata</vt:lpstr>
      <vt:lpstr>Μοντέλα εσωτερικών χώρων (1)</vt:lpstr>
      <vt:lpstr>Μοντέλα εσωτερικών χώρων (2)</vt:lpstr>
      <vt:lpstr>Μοντέλα εσωτερικών χώρων (2)</vt:lpstr>
      <vt:lpstr>Μοντέλα εσωτερικών χώρων (3)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Online2PDF.com</dc:creator>
  <cp:lastModifiedBy>Andreas Tsormpatzoglou</cp:lastModifiedBy>
  <cp:revision>308</cp:revision>
  <dcterms:created xsi:type="dcterms:W3CDTF">2021-10-04T13:09:22Z</dcterms:created>
  <dcterms:modified xsi:type="dcterms:W3CDTF">2021-12-02T09:35:19Z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2021-10-04T00:00:00Z</vt:filetime>
  </property>
  <property fmtid="{D5CDD505-2E9C-101B-9397-08002B2CF9AE}" pid="3" name="LastSaved">
    <vt:filetime>2021-10-04T00:00:00Z</vt:filetime>
  </property>
</Properties>
</file>