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1" r:id="rId1"/>
  </p:sldMasterIdLst>
  <p:notesMasterIdLst>
    <p:notesMasterId r:id="rId54"/>
  </p:notesMasterIdLst>
  <p:handoutMasterIdLst>
    <p:handoutMasterId r:id="rId55"/>
  </p:handoutMasterIdLst>
  <p:sldIdLst>
    <p:sldId id="567" r:id="rId2"/>
    <p:sldId id="569" r:id="rId3"/>
    <p:sldId id="570" r:id="rId4"/>
    <p:sldId id="571" r:id="rId5"/>
    <p:sldId id="572" r:id="rId6"/>
    <p:sldId id="573" r:id="rId7"/>
    <p:sldId id="574" r:id="rId8"/>
    <p:sldId id="575" r:id="rId9"/>
    <p:sldId id="576" r:id="rId10"/>
    <p:sldId id="577" r:id="rId11"/>
    <p:sldId id="578" r:id="rId12"/>
    <p:sldId id="579" r:id="rId13"/>
    <p:sldId id="580" r:id="rId14"/>
    <p:sldId id="581" r:id="rId15"/>
    <p:sldId id="582" r:id="rId16"/>
    <p:sldId id="583" r:id="rId17"/>
    <p:sldId id="584" r:id="rId18"/>
    <p:sldId id="585" r:id="rId19"/>
    <p:sldId id="586" r:id="rId20"/>
    <p:sldId id="587" r:id="rId21"/>
    <p:sldId id="588" r:id="rId22"/>
    <p:sldId id="589" r:id="rId23"/>
    <p:sldId id="590" r:id="rId24"/>
    <p:sldId id="591" r:id="rId25"/>
    <p:sldId id="592" r:id="rId26"/>
    <p:sldId id="593" r:id="rId27"/>
    <p:sldId id="594" r:id="rId28"/>
    <p:sldId id="595" r:id="rId29"/>
    <p:sldId id="596" r:id="rId30"/>
    <p:sldId id="597" r:id="rId31"/>
    <p:sldId id="598" r:id="rId32"/>
    <p:sldId id="599" r:id="rId33"/>
    <p:sldId id="600" r:id="rId34"/>
    <p:sldId id="601" r:id="rId35"/>
    <p:sldId id="602" r:id="rId36"/>
    <p:sldId id="603" r:id="rId37"/>
    <p:sldId id="604" r:id="rId38"/>
    <p:sldId id="605" r:id="rId39"/>
    <p:sldId id="606" r:id="rId40"/>
    <p:sldId id="607" r:id="rId41"/>
    <p:sldId id="608" r:id="rId42"/>
    <p:sldId id="609" r:id="rId43"/>
    <p:sldId id="610" r:id="rId44"/>
    <p:sldId id="611" r:id="rId45"/>
    <p:sldId id="612" r:id="rId46"/>
    <p:sldId id="613" r:id="rId47"/>
    <p:sldId id="614" r:id="rId48"/>
    <p:sldId id="615" r:id="rId49"/>
    <p:sldId id="616" r:id="rId50"/>
    <p:sldId id="617" r:id="rId51"/>
    <p:sldId id="618" r:id="rId52"/>
    <p:sldId id="619" r:id="rId53"/>
  </p:sldIdLst>
  <p:sldSz cx="9144000" cy="6858000" type="screen4x3"/>
  <p:notesSz cx="7099300" cy="10234613"/>
  <p:defaultTextStyle>
    <a:defPPr>
      <a:defRPr lang="en-GB"/>
    </a:defPPr>
    <a:lvl1pPr algn="l" rtl="0" eaLnBrk="0" fontAlgn="base" hangingPunct="0">
      <a:spcBef>
        <a:spcPct val="0"/>
      </a:spcBef>
      <a:spcAft>
        <a:spcPct val="0"/>
      </a:spcAft>
      <a:defRPr sz="2400" b="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b="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b="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b="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b="1" kern="1200">
        <a:solidFill>
          <a:schemeClr val="tx1"/>
        </a:solidFill>
        <a:latin typeface="Times New Roman" pitchFamily="18" charset="0"/>
        <a:ea typeface="+mn-ea"/>
        <a:cs typeface="+mn-cs"/>
      </a:defRPr>
    </a:lvl5pPr>
    <a:lvl6pPr marL="2286000" algn="l" defTabSz="914400" rtl="0" eaLnBrk="1" latinLnBrk="0" hangingPunct="1">
      <a:defRPr sz="2400" b="1" kern="1200">
        <a:solidFill>
          <a:schemeClr val="tx1"/>
        </a:solidFill>
        <a:latin typeface="Times New Roman" pitchFamily="18" charset="0"/>
        <a:ea typeface="+mn-ea"/>
        <a:cs typeface="+mn-cs"/>
      </a:defRPr>
    </a:lvl6pPr>
    <a:lvl7pPr marL="2743200" algn="l" defTabSz="914400" rtl="0" eaLnBrk="1" latinLnBrk="0" hangingPunct="1">
      <a:defRPr sz="2400" b="1" kern="1200">
        <a:solidFill>
          <a:schemeClr val="tx1"/>
        </a:solidFill>
        <a:latin typeface="Times New Roman" pitchFamily="18" charset="0"/>
        <a:ea typeface="+mn-ea"/>
        <a:cs typeface="+mn-cs"/>
      </a:defRPr>
    </a:lvl7pPr>
    <a:lvl8pPr marL="3200400" algn="l" defTabSz="914400" rtl="0" eaLnBrk="1" latinLnBrk="0" hangingPunct="1">
      <a:defRPr sz="2400" b="1" kern="1200">
        <a:solidFill>
          <a:schemeClr val="tx1"/>
        </a:solidFill>
        <a:latin typeface="Times New Roman" pitchFamily="18" charset="0"/>
        <a:ea typeface="+mn-ea"/>
        <a:cs typeface="+mn-cs"/>
      </a:defRPr>
    </a:lvl8pPr>
    <a:lvl9pPr marL="3657600" algn="l" defTabSz="914400" rtl="0" eaLnBrk="1" latinLnBrk="0" hangingPunct="1">
      <a:defRPr sz="2400" b="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247">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0000"/>
    <a:srgbClr val="818181"/>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Φωτεινό στυλ 2 - Έμφαση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C083E6E3-FA7D-4D7B-A595-EF9225AFEA82}" styleName="Φωτεινό στυλ 1 - Έμφαση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299" autoAdjust="0"/>
  </p:normalViewPr>
  <p:slideViewPr>
    <p:cSldViewPr snapToGrid="0">
      <p:cViewPr varScale="1">
        <p:scale>
          <a:sx n="61" d="100"/>
          <a:sy n="61" d="100"/>
        </p:scale>
        <p:origin x="1122" y="60"/>
      </p:cViewPr>
      <p:guideLst>
        <p:guide orient="horz" pos="2247"/>
        <p:guide pos="2880"/>
      </p:guideLst>
    </p:cSldViewPr>
  </p:slideViewPr>
  <p:notesTextViewPr>
    <p:cViewPr>
      <p:scale>
        <a:sx n="100" d="100"/>
        <a:sy n="100" d="100"/>
      </p:scale>
      <p:origin x="0" y="0"/>
    </p:cViewPr>
  </p:notesTextViewPr>
  <p:sorterViewPr>
    <p:cViewPr>
      <p:scale>
        <a:sx n="25" d="100"/>
        <a:sy n="25"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4021138" y="0"/>
            <a:ext cx="3076575" cy="511175"/>
          </a:xfrm>
          <a:prstGeom prst="rect">
            <a:avLst/>
          </a:prstGeom>
        </p:spPr>
        <p:txBody>
          <a:bodyPr vert="horz" lIns="91440" tIns="45720" rIns="91440" bIns="45720" rtlCol="0"/>
          <a:lstStyle>
            <a:lvl1pPr algn="r">
              <a:defRPr sz="1200"/>
            </a:lvl1pPr>
          </a:lstStyle>
          <a:p>
            <a:fld id="{519CD51F-87B8-4EFB-B77E-3D7C24F347AC}" type="datetimeFigureOut">
              <a:rPr lang="el-GR" smtClean="0"/>
              <a:pPr/>
              <a:t>7/5/2017</a:t>
            </a:fld>
            <a:endParaRPr lang="el-GR"/>
          </a:p>
        </p:txBody>
      </p:sp>
      <p:sp>
        <p:nvSpPr>
          <p:cNvPr id="4" name="3 - Θέση υποσέλιδου"/>
          <p:cNvSpPr>
            <a:spLocks noGrp="1"/>
          </p:cNvSpPr>
          <p:nvPr>
            <p:ph type="ftr" sz="quarter" idx="2"/>
          </p:nvPr>
        </p:nvSpPr>
        <p:spPr>
          <a:xfrm>
            <a:off x="0" y="9721850"/>
            <a:ext cx="3076575" cy="511175"/>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4021138" y="9721850"/>
            <a:ext cx="3076575" cy="511175"/>
          </a:xfrm>
          <a:prstGeom prst="rect">
            <a:avLst/>
          </a:prstGeom>
        </p:spPr>
        <p:txBody>
          <a:bodyPr vert="horz" lIns="91440" tIns="45720" rIns="91440" bIns="45720" rtlCol="0" anchor="b"/>
          <a:lstStyle>
            <a:lvl1pPr algn="r">
              <a:defRPr sz="1200"/>
            </a:lvl1pPr>
          </a:lstStyle>
          <a:p>
            <a:fld id="{0C11E71C-39CD-4553-A292-A243A1F0604B}" type="slidenum">
              <a:rPr lang="el-GR" smtClean="0"/>
              <a:pPr/>
              <a:t>‹#›</a:t>
            </a:fld>
            <a:endParaRPr lang="el-G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0098"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vl1pPr>
          </a:lstStyle>
          <a:p>
            <a:endParaRPr lang="el-GR"/>
          </a:p>
        </p:txBody>
      </p:sp>
      <p:sp>
        <p:nvSpPr>
          <p:cNvPr id="260099"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vl1pPr>
          </a:lstStyle>
          <a:p>
            <a:endParaRPr lang="el-GR"/>
          </a:p>
        </p:txBody>
      </p:sp>
      <p:sp>
        <p:nvSpPr>
          <p:cNvPr id="260100"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ffectLst/>
        </p:spPr>
      </p:sp>
      <p:sp>
        <p:nvSpPr>
          <p:cNvPr id="260101"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p>
        </p:txBody>
      </p:sp>
      <p:sp>
        <p:nvSpPr>
          <p:cNvPr id="260102"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vl1pPr>
          </a:lstStyle>
          <a:p>
            <a:endParaRPr lang="el-GR"/>
          </a:p>
        </p:txBody>
      </p:sp>
      <p:sp>
        <p:nvSpPr>
          <p:cNvPr id="260103"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vl1pPr>
          </a:lstStyle>
          <a:p>
            <a:fld id="{4F552529-25CA-421F-9FC3-1616AA9D6F39}" type="slidenum">
              <a:rPr lang="el-GR"/>
              <a:pPr/>
              <a:t>‹#›</a:t>
            </a:fld>
            <a:endParaRPr lang="el-G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 Ορθογώνιο"/>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 Ορθογώνιο"/>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 Ορθογώνιο"/>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Ορθογώνιο"/>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 Στρογγυλεμένο ορθογώνιο"/>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 Στρογγυλεμένο ορθογώνιο"/>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Ορθογώνιο"/>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a:t>Kλικ για επεξεργασία του τίτλου</a:t>
            </a:r>
            <a:endParaRPr kumimoji="0"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705600" y="4206240"/>
            <a:ext cx="960120" cy="457200"/>
          </a:xfrm>
        </p:spPr>
        <p:txBody>
          <a:bodyPr/>
          <a:lstStyle/>
          <a:p>
            <a:endParaRPr lang="en-GB"/>
          </a:p>
        </p:txBody>
      </p:sp>
      <p:sp>
        <p:nvSpPr>
          <p:cNvPr id="17" name="16 - Θέση υποσέλιδου"/>
          <p:cNvSpPr>
            <a:spLocks noGrp="1"/>
          </p:cNvSpPr>
          <p:nvPr>
            <p:ph type="ftr" sz="quarter" idx="11"/>
          </p:nvPr>
        </p:nvSpPr>
        <p:spPr>
          <a:xfrm>
            <a:off x="5410200" y="4205288"/>
            <a:ext cx="1295400" cy="457200"/>
          </a:xfrm>
        </p:spPr>
        <p:txBody>
          <a:bodyPr/>
          <a:lstStyle/>
          <a:p>
            <a:endParaRPr lang="en-GB"/>
          </a:p>
        </p:txBody>
      </p:sp>
      <p:sp>
        <p:nvSpPr>
          <p:cNvPr id="29" name="28 - Θέση αριθμού διαφάνειας"/>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74AAAA9-1B31-4FFD-9027-1CF2FC32E55C}"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6</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AAB8885C-915C-4C4D-BA77-2C3E5C8C727B}"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6</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5F21CC7D-ACCE-48A0-81FD-E594413407C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6</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CEB0CBC6-D309-4178-A1AF-F975B2DCE621}"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6</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C09ED753-81A2-426C-AC93-0626533EBD77}"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endParaRPr lang="en-GB"/>
          </a:p>
        </p:txBody>
      </p:sp>
      <p:sp>
        <p:nvSpPr>
          <p:cNvPr id="6" name="5 - Θέση υποσέλιδου"/>
          <p:cNvSpPr>
            <a:spLocks noGrp="1"/>
          </p:cNvSpPr>
          <p:nvPr>
            <p:ph type="ftr" sz="quarter" idx="11"/>
          </p:nvPr>
        </p:nvSpPr>
        <p:spPr/>
        <p:txBody>
          <a:bodyPr/>
          <a:lstStyle/>
          <a:p>
            <a:r>
              <a:rPr lang="en-US"/>
              <a:t>C</a:t>
            </a:r>
            <a:r>
              <a:rPr lang="el-GR"/>
              <a:t>: Από τη Θεωρία στην Εφαρμογή – 6</a:t>
            </a:r>
            <a:r>
              <a:rPr lang="el-GR" baseline="30000"/>
              <a:t>ο</a:t>
            </a:r>
            <a:r>
              <a:rPr lang="el-GR"/>
              <a:t> Κεφάλαιο</a:t>
            </a:r>
            <a:endParaRPr lang="en-GB"/>
          </a:p>
        </p:txBody>
      </p:sp>
      <p:sp>
        <p:nvSpPr>
          <p:cNvPr id="7" name="6 - Θέση αριθμού διαφάνειας"/>
          <p:cNvSpPr>
            <a:spLocks noGrp="1"/>
          </p:cNvSpPr>
          <p:nvPr>
            <p:ph type="sldNum" sz="quarter" idx="12"/>
          </p:nvPr>
        </p:nvSpPr>
        <p:spPr/>
        <p:txBody>
          <a:bodyPr/>
          <a:lstStyle/>
          <a:p>
            <a:fld id="{8D8F1006-66D9-442E-B133-C36528A1C8B7}"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nchor="ctr"/>
          <a:lstStyle>
            <a:lvl1pPr>
              <a:defRPr sz="4000" b="0" i="0" cap="none" baseline="0"/>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26" name="25 - Θέση ημερομηνίας"/>
          <p:cNvSpPr>
            <a:spLocks noGrp="1"/>
          </p:cNvSpPr>
          <p:nvPr>
            <p:ph type="dt" sz="half" idx="10"/>
          </p:nvPr>
        </p:nvSpPr>
        <p:spPr/>
        <p:txBody>
          <a:bodyPr rtlCol="0"/>
          <a:lstStyle/>
          <a:p>
            <a:endParaRPr lang="en-GB"/>
          </a:p>
        </p:txBody>
      </p:sp>
      <p:sp>
        <p:nvSpPr>
          <p:cNvPr id="27" name="26 - Θέση αριθμού διαφάνειας"/>
          <p:cNvSpPr>
            <a:spLocks noGrp="1"/>
          </p:cNvSpPr>
          <p:nvPr>
            <p:ph type="sldNum" sz="quarter" idx="11"/>
          </p:nvPr>
        </p:nvSpPr>
        <p:spPr/>
        <p:txBody>
          <a:bodyPr rtlCol="0"/>
          <a:lstStyle/>
          <a:p>
            <a:fld id="{FA9EFAC3-56C8-4D89-85C6-9F7B45759343}" type="slidenum">
              <a:rPr lang="en-GB" smtClean="0"/>
              <a:pPr/>
              <a:t>‹#›</a:t>
            </a:fld>
            <a:endParaRPr lang="en-GB"/>
          </a:p>
        </p:txBody>
      </p:sp>
      <p:sp>
        <p:nvSpPr>
          <p:cNvPr id="28" name="27 - Θέση υποσέλιδου"/>
          <p:cNvSpPr>
            <a:spLocks noGrp="1"/>
          </p:cNvSpPr>
          <p:nvPr>
            <p:ph type="ftr" sz="quarter" idx="12"/>
          </p:nvPr>
        </p:nvSpPr>
        <p:spPr/>
        <p:txBody>
          <a:bodyPr rtlCol="0"/>
          <a:lstStyle/>
          <a:p>
            <a:r>
              <a:rPr lang="en-US"/>
              <a:t>C</a:t>
            </a:r>
            <a:r>
              <a:rPr lang="el-GR"/>
              <a:t>: Από τη Θεωρία στην Εφαρμογή – 6</a:t>
            </a:r>
            <a:r>
              <a:rPr lang="el-GR" baseline="30000"/>
              <a:t>ο</a:t>
            </a:r>
            <a:r>
              <a:rPr lang="el-GR"/>
              <a:t> Κεφάλαιο</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a:xfrm>
            <a:off x="6583680" y="612648"/>
            <a:ext cx="957264" cy="457200"/>
          </a:xfrm>
        </p:spPr>
        <p:txBody>
          <a:bodyPr/>
          <a:lstStyle/>
          <a:p>
            <a:endParaRPr lang="en-GB"/>
          </a:p>
        </p:txBody>
      </p:sp>
      <p:sp>
        <p:nvSpPr>
          <p:cNvPr id="4" name="3 - Θέση υποσέλιδου"/>
          <p:cNvSpPr>
            <a:spLocks noGrp="1"/>
          </p:cNvSpPr>
          <p:nvPr>
            <p:ph type="ftr" sz="quarter" idx="11"/>
          </p:nvPr>
        </p:nvSpPr>
        <p:spPr>
          <a:xfrm>
            <a:off x="5257800" y="612648"/>
            <a:ext cx="1325880" cy="457200"/>
          </a:xfrm>
        </p:spPr>
        <p:txBody>
          <a:bodyPr/>
          <a:lstStyle/>
          <a:p>
            <a:r>
              <a:rPr lang="en-US"/>
              <a:t>C</a:t>
            </a:r>
            <a:r>
              <a:rPr lang="el-GR"/>
              <a:t>: Από τη Θεωρία στην Εφαρμογή – 6</a:t>
            </a:r>
            <a:r>
              <a:rPr lang="el-GR" baseline="30000"/>
              <a:t>ο</a:t>
            </a:r>
            <a:r>
              <a:rPr lang="el-GR"/>
              <a:t> Κεφάλαιο</a:t>
            </a:r>
            <a:endParaRPr lang="en-GB"/>
          </a:p>
        </p:txBody>
      </p:sp>
      <p:sp>
        <p:nvSpPr>
          <p:cNvPr id="5" name="4 - Θέση αριθμού διαφάνειας"/>
          <p:cNvSpPr>
            <a:spLocks noGrp="1"/>
          </p:cNvSpPr>
          <p:nvPr>
            <p:ph type="sldNum" sz="quarter" idx="12"/>
          </p:nvPr>
        </p:nvSpPr>
        <p:spPr>
          <a:xfrm>
            <a:off x="8174736" y="2272"/>
            <a:ext cx="762000" cy="365760"/>
          </a:xfrm>
        </p:spPr>
        <p:txBody>
          <a:bodyPr/>
          <a:lstStyle/>
          <a:p>
            <a:fld id="{AF772FDF-E660-4281-8B70-7EBAAD2C5D07}"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endParaRPr lang="en-GB"/>
          </a:p>
        </p:txBody>
      </p:sp>
      <p:sp>
        <p:nvSpPr>
          <p:cNvPr id="3" name="2 - Θέση υποσέλιδου"/>
          <p:cNvSpPr>
            <a:spLocks noGrp="1"/>
          </p:cNvSpPr>
          <p:nvPr>
            <p:ph type="ftr" sz="quarter" idx="11"/>
          </p:nvPr>
        </p:nvSpPr>
        <p:spPr/>
        <p:txBody>
          <a:bodyPr/>
          <a:lstStyle/>
          <a:p>
            <a:r>
              <a:rPr lang="en-US"/>
              <a:t>C</a:t>
            </a:r>
            <a:r>
              <a:rPr lang="el-GR"/>
              <a:t>: Από τη Θεωρία στην Εφαρμογή – 6</a:t>
            </a:r>
            <a:r>
              <a:rPr lang="el-GR" baseline="30000"/>
              <a:t>ο</a:t>
            </a:r>
            <a:r>
              <a:rPr lang="el-GR"/>
              <a:t> Κεφάλαιο</a:t>
            </a:r>
            <a:endParaRPr lang="en-GB"/>
          </a:p>
        </p:txBody>
      </p:sp>
      <p:sp>
        <p:nvSpPr>
          <p:cNvPr id="4" name="3 - Θέση αριθμού διαφάνειας"/>
          <p:cNvSpPr>
            <a:spLocks noGrp="1"/>
          </p:cNvSpPr>
          <p:nvPr>
            <p:ph type="sldNum" sz="quarter" idx="12"/>
          </p:nvPr>
        </p:nvSpPr>
        <p:spPr/>
        <p:txBody>
          <a:bodyPr/>
          <a:lstStyle/>
          <a:p>
            <a:fld id="{8FD4C1C0-F5A3-4DBF-8B74-34E7B6A3F932}"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endParaRPr lang="en-GB"/>
          </a:p>
        </p:txBody>
      </p:sp>
      <p:sp>
        <p:nvSpPr>
          <p:cNvPr id="6" name="5 - Θέση υποσέλιδου"/>
          <p:cNvSpPr>
            <a:spLocks noGrp="1"/>
          </p:cNvSpPr>
          <p:nvPr>
            <p:ph type="ftr" sz="quarter" idx="11"/>
          </p:nvPr>
        </p:nvSpPr>
        <p:spPr/>
        <p:txBody>
          <a:bodyPr/>
          <a:lstStyle/>
          <a:p>
            <a:r>
              <a:rPr lang="en-US"/>
              <a:t>C</a:t>
            </a:r>
            <a:r>
              <a:rPr lang="el-GR"/>
              <a:t>: Από τη Θεωρία στην Εφαρμογή – 6</a:t>
            </a:r>
            <a:r>
              <a:rPr lang="el-GR" baseline="30000"/>
              <a:t>ο</a:t>
            </a:r>
            <a:r>
              <a:rPr lang="el-GR"/>
              <a:t> Κεφάλαιο</a:t>
            </a:r>
            <a:endParaRPr lang="en-GB"/>
          </a:p>
        </p:txBody>
      </p:sp>
      <p:sp>
        <p:nvSpPr>
          <p:cNvPr id="7" name="6 - Θέση αριθμού διαφάνειας"/>
          <p:cNvSpPr>
            <a:spLocks noGrp="1"/>
          </p:cNvSpPr>
          <p:nvPr>
            <p:ph type="sldNum" sz="quarter" idx="12"/>
          </p:nvPr>
        </p:nvSpPr>
        <p:spPr/>
        <p:txBody>
          <a:bodyPr/>
          <a:lstStyle/>
          <a:p>
            <a:fld id="{015ABA8F-DF6F-41E0-90DD-94C2B5D24FA7}"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n-GB"/>
          </a:p>
        </p:txBody>
      </p:sp>
      <p:sp>
        <p:nvSpPr>
          <p:cNvPr id="6" name="5 - Θέση υποσέλιδου"/>
          <p:cNvSpPr>
            <a:spLocks noGrp="1"/>
          </p:cNvSpPr>
          <p:nvPr>
            <p:ph type="ftr" sz="quarter" idx="11"/>
          </p:nvPr>
        </p:nvSpPr>
        <p:spPr/>
        <p:txBody>
          <a:bodyPr/>
          <a:lstStyle/>
          <a:p>
            <a:r>
              <a:rPr lang="en-US"/>
              <a:t>C</a:t>
            </a:r>
            <a:r>
              <a:rPr lang="el-GR"/>
              <a:t>: Από τη Θεωρία στην Εφαρμογή – 6</a:t>
            </a:r>
            <a:r>
              <a:rPr lang="el-GR" baseline="30000"/>
              <a:t>ο</a:t>
            </a:r>
            <a:r>
              <a:rPr lang="el-GR"/>
              <a:t> Κεφάλαιο</a:t>
            </a:r>
            <a:endParaRPr lang="en-GB"/>
          </a:p>
        </p:txBody>
      </p:sp>
      <p:sp>
        <p:nvSpPr>
          <p:cNvPr id="7" name="6 - Θέση αριθμού διαφάνειας"/>
          <p:cNvSpPr>
            <a:spLocks noGrp="1"/>
          </p:cNvSpPr>
          <p:nvPr>
            <p:ph type="sldNum" sz="quarter" idx="12"/>
          </p:nvPr>
        </p:nvSpPr>
        <p:spPr/>
        <p:txBody>
          <a:bodyPr/>
          <a:lstStyle/>
          <a:p>
            <a:fld id="{3288ABC8-A820-4130-A551-5D86D1490164}"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Ορθογώνιο"/>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 Ορθογώνιο"/>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 Ορθογώνιο"/>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 Στρογγυλεμένο ορθογώνιο"/>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 Στρογγυλεμένο ορθογώνιο"/>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 Ορθογώνιο"/>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 Ορθογώνιο"/>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 Ορθογώνιο"/>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 Ορθογώνιο"/>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 Ορθογώνιο"/>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 Ορθογώνιο"/>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Θέση τίτλου"/>
          <p:cNvSpPr>
            <a:spLocks noGrp="1"/>
          </p:cNvSpPr>
          <p:nvPr>
            <p:ph type="title"/>
          </p:nvPr>
        </p:nvSpPr>
        <p:spPr>
          <a:xfrm>
            <a:off x="457200" y="1143000"/>
            <a:ext cx="8229600" cy="1066800"/>
          </a:xfrm>
          <a:prstGeom prst="rect">
            <a:avLst/>
          </a:prstGeom>
        </p:spPr>
        <p:txBody>
          <a:bodyPr vert="horz" anchor="ctr">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endParaRPr lang="en-GB"/>
          </a:p>
        </p:txBody>
      </p:sp>
      <p:sp>
        <p:nvSpPr>
          <p:cNvPr id="3" name="2 - Θέση υποσέλιδου"/>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r>
              <a:rPr lang="en-US"/>
              <a:t>C</a:t>
            </a:r>
            <a:r>
              <a:rPr lang="el-GR"/>
              <a:t>: Από τη Θεωρία στην Εφαρμογή – 6</a:t>
            </a:r>
            <a:r>
              <a:rPr lang="el-GR" baseline="30000"/>
              <a:t>ο</a:t>
            </a:r>
            <a:r>
              <a:rPr lang="el-GR"/>
              <a:t> Κεφάλαιο</a:t>
            </a:r>
            <a:endParaRPr lang="en-GB"/>
          </a:p>
        </p:txBody>
      </p:sp>
      <p:sp>
        <p:nvSpPr>
          <p:cNvPr id="23" name="22 - Θέση αριθμού διαφάνειας"/>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D8051BE3-7ACE-4DE9-A970-661FAC0BBE9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30.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2401887"/>
            <a:ext cx="9144000" cy="1470025"/>
          </a:xfrm>
        </p:spPr>
        <p:txBody>
          <a:bodyPr>
            <a:normAutofit/>
          </a:bodyPr>
          <a:lstStyle/>
          <a:p>
            <a:pPr algn="ctr"/>
            <a:r>
              <a:rPr lang="el-GR" b="1" dirty="0">
                <a:ln w="9525">
                  <a:solidFill>
                    <a:schemeClr val="bg1"/>
                  </a:solidFill>
                  <a:prstDash val="solid"/>
                </a:ln>
                <a:solidFill>
                  <a:schemeClr val="tx1"/>
                </a:solidFill>
                <a:effectLst>
                  <a:outerShdw blurRad="12700" dist="38100" dir="2700000" algn="tl" rotWithShape="0">
                    <a:schemeClr val="bg1">
                      <a:lumMod val="50000"/>
                    </a:schemeClr>
                  </a:outerShdw>
                </a:effectLst>
              </a:rPr>
              <a:t>Προγραμματισμός ΙΙ</a:t>
            </a:r>
          </a:p>
        </p:txBody>
      </p:sp>
      <p:sp>
        <p:nvSpPr>
          <p:cNvPr id="3" name="2 - Υπότιτλος"/>
          <p:cNvSpPr>
            <a:spLocks noGrp="1"/>
          </p:cNvSpPr>
          <p:nvPr>
            <p:ph type="subTitle" idx="1"/>
          </p:nvPr>
        </p:nvSpPr>
        <p:spPr>
          <a:xfrm>
            <a:off x="540544" y="692696"/>
            <a:ext cx="7127800" cy="5403898"/>
          </a:xfrm>
          <a:effectLst>
            <a:outerShdw blurRad="50800" dist="50800" dir="5400000" algn="ctr" rotWithShape="0">
              <a:schemeClr val="accent2">
                <a:lumMod val="75000"/>
              </a:schemeClr>
            </a:outerShdw>
          </a:effectLst>
        </p:spPr>
        <p:txBody>
          <a:bodyPr>
            <a:normAutofit fontScale="92500" lnSpcReduction="10000"/>
          </a:bodyPr>
          <a:lstStyle/>
          <a:p>
            <a:pPr algn="r"/>
            <a:r>
              <a:rPr lang="el-GR" i="1" dirty="0">
                <a:solidFill>
                  <a:schemeClr val="bg1"/>
                </a:solidFill>
              </a:rPr>
              <a:t>ΣΧΟΛΗ ΤΕΧΝΟΛΟΓΙΚΩΝ ΕΦΑΡΜΟΓΩΝ</a:t>
            </a:r>
            <a:br>
              <a:rPr lang="el-GR" dirty="0">
                <a:solidFill>
                  <a:schemeClr val="bg1"/>
                </a:solidFill>
              </a:rPr>
            </a:br>
            <a:r>
              <a:rPr lang="el-GR" sz="2600" dirty="0">
                <a:solidFill>
                  <a:schemeClr val="bg1"/>
                </a:solidFill>
              </a:rPr>
              <a:t>ΤΜΗΜΑ ΜΗΧΑΝΙΚΩΝ ΠΛΗΡΟΦΟΡΙΚΗΣ ΤΕ</a:t>
            </a:r>
            <a:endParaRPr lang="el-GR" dirty="0">
              <a:solidFill>
                <a:schemeClr val="bg1"/>
              </a:solidFill>
            </a:endParaRPr>
          </a:p>
          <a:p>
            <a:pPr algn="r"/>
            <a:endParaRPr lang="el-GR" dirty="0">
              <a:solidFill>
                <a:schemeClr val="bg1"/>
              </a:solidFill>
            </a:endParaRPr>
          </a:p>
          <a:p>
            <a:endParaRPr lang="el-GR" dirty="0">
              <a:solidFill>
                <a:schemeClr val="bg1"/>
              </a:solidFill>
            </a:endParaRPr>
          </a:p>
          <a:p>
            <a:endParaRPr lang="el-GR" dirty="0">
              <a:solidFill>
                <a:schemeClr val="bg1"/>
              </a:solidFill>
            </a:endParaRPr>
          </a:p>
          <a:p>
            <a:endParaRPr lang="el-GR" dirty="0">
              <a:solidFill>
                <a:schemeClr val="bg1"/>
              </a:solidFill>
            </a:endParaRPr>
          </a:p>
          <a:p>
            <a:pPr algn="l"/>
            <a:endParaRPr lang="el-GR" dirty="0">
              <a:solidFill>
                <a:schemeClr val="bg1"/>
              </a:solidFill>
            </a:endParaRPr>
          </a:p>
          <a:p>
            <a:pPr algn="l"/>
            <a:endParaRPr lang="el-GR" dirty="0">
              <a:solidFill>
                <a:schemeClr val="bg1"/>
              </a:solidFill>
            </a:endParaRPr>
          </a:p>
          <a:p>
            <a:pPr algn="l"/>
            <a:endParaRPr lang="el-GR" dirty="0">
              <a:solidFill>
                <a:schemeClr val="bg1"/>
              </a:solidFill>
            </a:endParaRPr>
          </a:p>
          <a:p>
            <a:pPr algn="l"/>
            <a:endParaRPr lang="el-GR" i="1" dirty="0">
              <a:solidFill>
                <a:schemeClr val="tx1"/>
              </a:solidFill>
            </a:endParaRPr>
          </a:p>
          <a:p>
            <a:r>
              <a:rPr lang="el-GR" i="1" dirty="0">
                <a:ln w="0"/>
                <a:solidFill>
                  <a:schemeClr val="tx1"/>
                </a:solidFill>
                <a:effectLst>
                  <a:outerShdw blurRad="38100" dist="19050" dir="2700000" algn="tl" rotWithShape="0">
                    <a:schemeClr val="dk1">
                      <a:alpha val="40000"/>
                    </a:schemeClr>
                  </a:outerShdw>
                </a:effectLst>
              </a:rPr>
              <a:t>Δομές &amp; Ενώσεις</a:t>
            </a:r>
          </a:p>
          <a:p>
            <a:pPr algn="l"/>
            <a:endParaRPr lang="el-GR" dirty="0">
              <a:solidFill>
                <a:schemeClr val="bg1"/>
              </a:solidFill>
            </a:endParaRPr>
          </a:p>
          <a:p>
            <a:pPr algn="l"/>
            <a:endParaRPr lang="el-GR" dirty="0">
              <a:solidFill>
                <a:schemeClr val="bg1"/>
              </a:solidFill>
            </a:endParaRPr>
          </a:p>
          <a:p>
            <a:pPr algn="r"/>
            <a:r>
              <a:rPr lang="el-GR" sz="1900" i="1" dirty="0">
                <a:solidFill>
                  <a:schemeClr val="tx1"/>
                </a:solidFill>
              </a:rPr>
              <a:t>Διδάσκων: </a:t>
            </a:r>
            <a:r>
              <a:rPr lang="el-GR" sz="1900" b="1" i="1" dirty="0">
                <a:solidFill>
                  <a:schemeClr val="tx1"/>
                </a:solidFill>
              </a:rPr>
              <a:t>Τσίπουρας Μάρκος</a:t>
            </a:r>
          </a:p>
          <a:p>
            <a:pPr algn="r"/>
            <a:r>
              <a:rPr lang="el-GR" sz="1900" i="1" dirty="0">
                <a:solidFill>
                  <a:schemeClr val="tx1"/>
                </a:solidFill>
              </a:rPr>
              <a:t>Εκπαιδευτικό Υλικό: </a:t>
            </a:r>
            <a:r>
              <a:rPr lang="el-GR" sz="1900" b="1" i="1" dirty="0">
                <a:solidFill>
                  <a:schemeClr val="tx1"/>
                </a:solidFill>
              </a:rPr>
              <a:t>«</a:t>
            </a:r>
            <a:r>
              <a:rPr lang="en-US" sz="1900" b="1" i="1" dirty="0">
                <a:solidFill>
                  <a:schemeClr val="tx1"/>
                </a:solidFill>
              </a:rPr>
              <a:t>C</a:t>
            </a:r>
            <a:r>
              <a:rPr lang="el-GR" sz="1900" b="1" i="1" dirty="0">
                <a:solidFill>
                  <a:schemeClr val="tx1"/>
                </a:solidFill>
              </a:rPr>
              <a:t>: Από τη Θεωρία στην Εφαρμογή» </a:t>
            </a:r>
          </a:p>
          <a:p>
            <a:pPr algn="r"/>
            <a:r>
              <a:rPr lang="el-GR" sz="1900" b="1" i="1" dirty="0">
                <a:solidFill>
                  <a:schemeClr val="tx1"/>
                </a:solidFill>
              </a:rPr>
              <a:t>Γ. Σ. Τσελίκης – Ν. Δ. </a:t>
            </a:r>
            <a:r>
              <a:rPr lang="el-GR" sz="1900" b="1" i="1" dirty="0" err="1">
                <a:solidFill>
                  <a:schemeClr val="tx1"/>
                </a:solidFill>
              </a:rPr>
              <a:t>Τσελίκας</a:t>
            </a:r>
            <a:endParaRPr lang="el-GR" sz="1900" b="1" i="1" dirty="0">
              <a:solidFill>
                <a:schemeClr val="tx1"/>
              </a:solidFill>
            </a:endParaRPr>
          </a:p>
        </p:txBody>
      </p:sp>
      <p:pic>
        <p:nvPicPr>
          <p:cNvPr id="6" name="Picture 73"/>
          <p:cNvPicPr>
            <a:picLocks noChangeAspect="1"/>
          </p:cNvPicPr>
          <p:nvPr/>
        </p:nvPicPr>
        <p:blipFill rotWithShape="1">
          <a:blip r:embed="rId2">
            <a:extLst>
              <a:ext uri="{BEBA8EAE-BF5A-486C-A8C5-ECC9F3942E4B}">
                <a14:imgProps xmlns:a14="http://schemas.microsoft.com/office/drawing/2010/main">
                  <a14:imgLayer r:embed="rId3">
                    <a14:imgEffect>
                      <a14:sharpenSoften amount="50000"/>
                    </a14:imgEffect>
                    <a14:imgEffect>
                      <a14:saturation sat="0"/>
                    </a14:imgEffect>
                    <a14:imgEffect>
                      <a14:brightnessContrast contrast="40000"/>
                    </a14:imgEffect>
                  </a14:imgLayer>
                </a14:imgProps>
              </a:ext>
            </a:extLst>
          </a:blip>
          <a:srcRect l="18191" r="19104" b="46681"/>
          <a:stretch/>
        </p:blipFill>
        <p:spPr>
          <a:xfrm>
            <a:off x="7772400" y="606928"/>
            <a:ext cx="914400" cy="85861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7" name="Rectangle 2"/>
          <p:cNvSpPr txBox="1">
            <a:spLocks noChangeArrowheads="1"/>
          </p:cNvSpPr>
          <p:nvPr/>
        </p:nvSpPr>
        <p:spPr>
          <a:xfrm>
            <a:off x="685800" y="568876"/>
            <a:ext cx="7086600" cy="896662"/>
          </a:xfrm>
          <a:prstGeom prst="rect">
            <a:avLst/>
          </a:prstGeom>
        </p:spPr>
        <p:txBody>
          <a:bodyPr vert="horz" anchor="b">
            <a:normAutofit/>
          </a:bodyPr>
          <a:lstStyle>
            <a:lvl1pPr algn="l" rtl="0" eaLnBrk="1" latinLnBrk="0" hangingPunct="1">
              <a:spcBef>
                <a:spcPct val="0"/>
              </a:spcBef>
              <a:buNone/>
              <a:defRPr kumimoji="0" sz="4400" kern="1200">
                <a:solidFill>
                  <a:schemeClr val="bg1"/>
                </a:solidFill>
                <a:latin typeface="+mj-lt"/>
                <a:ea typeface="+mj-ea"/>
                <a:cs typeface="+mj-cs"/>
              </a:defRPr>
            </a:lvl1pPr>
          </a:lstStyle>
          <a:p>
            <a:pPr algn="r"/>
            <a:endParaRPr lang="en-GB" altLang="el-GR" sz="3600" b="1" dirty="0">
              <a:solidFill>
                <a:srgbClr val="0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151683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69900" y="50799"/>
            <a:ext cx="8255000" cy="1143000"/>
          </a:xfrm>
        </p:spPr>
        <p:txBody>
          <a:bodyPr/>
          <a:lstStyle/>
          <a:p>
            <a:pPr eaLnBrk="1" hangingPunct="1"/>
            <a:r>
              <a:rPr lang="el-GR" altLang="el-GR">
                <a:solidFill>
                  <a:srgbClr val="FF0000"/>
                </a:solidFill>
              </a:rPr>
              <a:t>Παραδείγματα</a:t>
            </a:r>
            <a:endParaRPr lang="en-GB" altLang="el-GR">
              <a:solidFill>
                <a:srgbClr val="FF0000"/>
              </a:solidFill>
            </a:endParaRPr>
          </a:p>
        </p:txBody>
      </p:sp>
      <p:sp>
        <p:nvSpPr>
          <p:cNvPr id="13315" name="Rectangle 3" descr="Rectangle: Click to edit Master text styles&#10;Second level&#10;Third level&#10;Fourth level&#10;Fifth level"/>
          <p:cNvSpPr>
            <a:spLocks noGrp="1" noChangeArrowheads="1"/>
          </p:cNvSpPr>
          <p:nvPr>
            <p:ph type="body" idx="1"/>
          </p:nvPr>
        </p:nvSpPr>
        <p:spPr>
          <a:xfrm>
            <a:off x="0" y="863599"/>
            <a:ext cx="8775700" cy="5676900"/>
          </a:xfrm>
          <a:noFill/>
        </p:spPr>
        <p:txBody>
          <a:bodyPr/>
          <a:lstStyle/>
          <a:p>
            <a:pPr marL="914400" lvl="1" indent="-457200" eaLnBrk="1" hangingPunct="1"/>
            <a:r>
              <a:rPr lang="el-GR" altLang="el-GR" sz="1800"/>
              <a:t>Ποια αναμένεται να είναι η έξοδος των παρακάτω προγραμμάτων ???</a:t>
            </a:r>
          </a:p>
        </p:txBody>
      </p:sp>
      <p:pic>
        <p:nvPicPr>
          <p:cNvPr id="1331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2613" y="1322387"/>
            <a:ext cx="3965575" cy="27733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grpSp>
        <p:nvGrpSpPr>
          <p:cNvPr id="518150" name="Group 6"/>
          <p:cNvGrpSpPr>
            <a:grpSpLocks/>
          </p:cNvGrpSpPr>
          <p:nvPr/>
        </p:nvGrpSpPr>
        <p:grpSpPr bwMode="auto">
          <a:xfrm>
            <a:off x="4635500" y="1852612"/>
            <a:ext cx="3581400" cy="1347787"/>
            <a:chOff x="2960" y="783"/>
            <a:chExt cx="2256" cy="849"/>
          </a:xfrm>
        </p:grpSpPr>
        <p:grpSp>
          <p:nvGrpSpPr>
            <p:cNvPr id="13324" name="Group 7"/>
            <p:cNvGrpSpPr>
              <a:grpSpLocks/>
            </p:cNvGrpSpPr>
            <p:nvPr/>
          </p:nvGrpSpPr>
          <p:grpSpPr bwMode="auto">
            <a:xfrm>
              <a:off x="3104" y="1296"/>
              <a:ext cx="2112" cy="336"/>
              <a:chOff x="-432" y="2192"/>
              <a:chExt cx="2504" cy="1912"/>
            </a:xfrm>
          </p:grpSpPr>
          <p:sp>
            <p:nvSpPr>
              <p:cNvPr id="13326" name="Rectangle 8" descr="Rectangle: Click to edit Master text styles&#10;Second level&#10;Third level&#10;Fourth level&#10;Fifth level"/>
              <p:cNvSpPr>
                <a:spLocks noChangeArrowheads="1"/>
              </p:cNvSpPr>
              <p:nvPr/>
            </p:nvSpPr>
            <p:spPr bwMode="auto">
              <a:xfrm>
                <a:off x="-432" y="2224"/>
                <a:ext cx="2504" cy="1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2000"/>
                  <a:t>  </a:t>
                </a:r>
                <a:r>
                  <a:rPr lang="en-US" altLang="el-GR" sz="2000"/>
                  <a:t> </a:t>
                </a:r>
                <a:r>
                  <a:rPr lang="el-GR" altLang="el-GR" sz="2000"/>
                  <a:t>Έξοδος: </a:t>
                </a:r>
                <a:r>
                  <a:rPr lang="en-US" altLang="el-GR" sz="1800">
                    <a:solidFill>
                      <a:srgbClr val="000000"/>
                    </a:solidFill>
                    <a:latin typeface="Courier New" panose="02070309020205020404" pitchFamily="49" charset="0"/>
                  </a:rPr>
                  <a:t>Size = 24</a:t>
                </a:r>
                <a:endParaRPr lang="el-GR" altLang="el-GR" sz="1800">
                  <a:solidFill>
                    <a:srgbClr val="000000"/>
                  </a:solidFill>
                  <a:latin typeface="Courier New" panose="02070309020205020404" pitchFamily="49" charset="0"/>
                </a:endParaRPr>
              </a:p>
            </p:txBody>
          </p:sp>
          <p:sp>
            <p:nvSpPr>
              <p:cNvPr id="13327" name="Rectangle 9"/>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sp>
          <p:nvSpPr>
            <p:cNvPr id="13325" name="Freeform 10"/>
            <p:cNvSpPr>
              <a:spLocks/>
            </p:cNvSpPr>
            <p:nvPr/>
          </p:nvSpPr>
          <p:spPr bwMode="auto">
            <a:xfrm>
              <a:off x="2960" y="783"/>
              <a:ext cx="960" cy="473"/>
            </a:xfrm>
            <a:custGeom>
              <a:avLst/>
              <a:gdLst>
                <a:gd name="T0" fmla="*/ 0 w 960"/>
                <a:gd name="T1" fmla="*/ 129 h 473"/>
                <a:gd name="T2" fmla="*/ 608 w 960"/>
                <a:gd name="T3" fmla="*/ 57 h 473"/>
                <a:gd name="T4" fmla="*/ 960 w 960"/>
                <a:gd name="T5" fmla="*/ 473 h 473"/>
                <a:gd name="T6" fmla="*/ 0 60000 65536"/>
                <a:gd name="T7" fmla="*/ 0 60000 65536"/>
                <a:gd name="T8" fmla="*/ 0 60000 65536"/>
              </a:gdLst>
              <a:ahLst/>
              <a:cxnLst>
                <a:cxn ang="T6">
                  <a:pos x="T0" y="T1"/>
                </a:cxn>
                <a:cxn ang="T7">
                  <a:pos x="T2" y="T3"/>
                </a:cxn>
                <a:cxn ang="T8">
                  <a:pos x="T4" y="T5"/>
                </a:cxn>
              </a:cxnLst>
              <a:rect l="0" t="0" r="r" b="b"/>
              <a:pathLst>
                <a:path w="960" h="473">
                  <a:moveTo>
                    <a:pt x="0" y="129"/>
                  </a:moveTo>
                  <a:cubicBezTo>
                    <a:pt x="224" y="64"/>
                    <a:pt x="448" y="0"/>
                    <a:pt x="608" y="57"/>
                  </a:cubicBezTo>
                  <a:cubicBezTo>
                    <a:pt x="768" y="114"/>
                    <a:pt x="864" y="293"/>
                    <a:pt x="960" y="473"/>
                  </a:cubicBezTo>
                </a:path>
              </a:pathLst>
            </a:custGeom>
            <a:noFill/>
            <a:ln w="9525" cap="flat" cmpd="sng">
              <a:solidFill>
                <a:srgbClr val="000000"/>
              </a:solidFill>
              <a:prstDash val="solid"/>
              <a:round/>
              <a:headEnd type="none" w="med" len="med"/>
              <a:tailEnd type="triangle" w="med" len="me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grpSp>
      <p:grpSp>
        <p:nvGrpSpPr>
          <p:cNvPr id="518155" name="Group 11"/>
          <p:cNvGrpSpPr>
            <a:grpSpLocks/>
          </p:cNvGrpSpPr>
          <p:nvPr/>
        </p:nvGrpSpPr>
        <p:grpSpPr bwMode="auto">
          <a:xfrm>
            <a:off x="800100" y="4952999"/>
            <a:ext cx="3759200" cy="1373188"/>
            <a:chOff x="536" y="3104"/>
            <a:chExt cx="2368" cy="865"/>
          </a:xfrm>
        </p:grpSpPr>
        <p:grpSp>
          <p:nvGrpSpPr>
            <p:cNvPr id="13320" name="Group 12"/>
            <p:cNvGrpSpPr>
              <a:grpSpLocks/>
            </p:cNvGrpSpPr>
            <p:nvPr/>
          </p:nvGrpSpPr>
          <p:grpSpPr bwMode="auto">
            <a:xfrm>
              <a:off x="536" y="3104"/>
              <a:ext cx="2112" cy="336"/>
              <a:chOff x="-432" y="2192"/>
              <a:chExt cx="2504" cy="1912"/>
            </a:xfrm>
          </p:grpSpPr>
          <p:sp>
            <p:nvSpPr>
              <p:cNvPr id="13322" name="Rectangle 13" descr="Rectangle: Click to edit Master text styles&#10;Second level&#10;Third level&#10;Fourth level&#10;Fifth level"/>
              <p:cNvSpPr>
                <a:spLocks noChangeArrowheads="1"/>
              </p:cNvSpPr>
              <p:nvPr/>
            </p:nvSpPr>
            <p:spPr bwMode="auto">
              <a:xfrm>
                <a:off x="-432" y="2224"/>
                <a:ext cx="2504" cy="1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2000"/>
                  <a:t>  </a:t>
                </a:r>
                <a:r>
                  <a:rPr lang="en-US" altLang="el-GR" sz="2000"/>
                  <a:t> </a:t>
                </a:r>
                <a:r>
                  <a:rPr lang="el-GR" altLang="el-GR" sz="2000"/>
                  <a:t>Έξοδος: </a:t>
                </a:r>
                <a:r>
                  <a:rPr lang="en-US" altLang="el-GR" sz="1800">
                    <a:solidFill>
                      <a:srgbClr val="000000"/>
                    </a:solidFill>
                    <a:latin typeface="Courier New" panose="02070309020205020404" pitchFamily="49" charset="0"/>
                  </a:rPr>
                  <a:t>Size = 28</a:t>
                </a:r>
                <a:endParaRPr lang="el-GR" altLang="el-GR" sz="1800">
                  <a:solidFill>
                    <a:srgbClr val="000000"/>
                  </a:solidFill>
                  <a:latin typeface="Courier New" panose="02070309020205020404" pitchFamily="49" charset="0"/>
                </a:endParaRPr>
              </a:p>
            </p:txBody>
          </p:sp>
          <p:sp>
            <p:nvSpPr>
              <p:cNvPr id="13323" name="Rectangle 14"/>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sp>
          <p:nvSpPr>
            <p:cNvPr id="13321" name="Freeform 15"/>
            <p:cNvSpPr>
              <a:spLocks/>
            </p:cNvSpPr>
            <p:nvPr/>
          </p:nvSpPr>
          <p:spPr bwMode="auto">
            <a:xfrm>
              <a:off x="1656" y="3480"/>
              <a:ext cx="1248" cy="489"/>
            </a:xfrm>
            <a:custGeom>
              <a:avLst/>
              <a:gdLst>
                <a:gd name="T0" fmla="*/ 1248 w 1248"/>
                <a:gd name="T1" fmla="*/ 392 h 489"/>
                <a:gd name="T2" fmla="*/ 368 w 1248"/>
                <a:gd name="T3" fmla="*/ 424 h 489"/>
                <a:gd name="T4" fmla="*/ 0 w 1248"/>
                <a:gd name="T5" fmla="*/ 0 h 489"/>
                <a:gd name="T6" fmla="*/ 0 60000 65536"/>
                <a:gd name="T7" fmla="*/ 0 60000 65536"/>
                <a:gd name="T8" fmla="*/ 0 60000 65536"/>
              </a:gdLst>
              <a:ahLst/>
              <a:cxnLst>
                <a:cxn ang="T6">
                  <a:pos x="T0" y="T1"/>
                </a:cxn>
                <a:cxn ang="T7">
                  <a:pos x="T2" y="T3"/>
                </a:cxn>
                <a:cxn ang="T8">
                  <a:pos x="T4" y="T5"/>
                </a:cxn>
              </a:cxnLst>
              <a:rect l="0" t="0" r="r" b="b"/>
              <a:pathLst>
                <a:path w="1248" h="489">
                  <a:moveTo>
                    <a:pt x="1248" y="392"/>
                  </a:moveTo>
                  <a:cubicBezTo>
                    <a:pt x="912" y="440"/>
                    <a:pt x="576" y="489"/>
                    <a:pt x="368" y="424"/>
                  </a:cubicBezTo>
                  <a:cubicBezTo>
                    <a:pt x="160" y="359"/>
                    <a:pt x="64" y="69"/>
                    <a:pt x="0" y="0"/>
                  </a:cubicBezTo>
                </a:path>
              </a:pathLst>
            </a:custGeom>
            <a:noFill/>
            <a:ln w="9525" cap="flat" cmpd="sng">
              <a:solidFill>
                <a:srgbClr val="000000"/>
              </a:solidFill>
              <a:prstDash val="solid"/>
              <a:round/>
              <a:headEnd type="none" w="med" len="med"/>
              <a:tailEnd type="triangle" w="med" len="me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grpSp>
      <p:pic>
        <p:nvPicPr>
          <p:cNvPr id="518160"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92650" y="3910012"/>
            <a:ext cx="4273550" cy="27527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56600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18150"/>
                                        </p:tgtEl>
                                        <p:attrNameLst>
                                          <p:attrName>style.visibility</p:attrName>
                                        </p:attrNameLst>
                                      </p:cBhvr>
                                      <p:to>
                                        <p:strVal val="visible"/>
                                      </p:to>
                                    </p:set>
                                    <p:animEffect transition="in" filter="blinds(horizontal)">
                                      <p:cBhvr>
                                        <p:cTn id="7" dur="500"/>
                                        <p:tgtEl>
                                          <p:spTgt spid="5181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518160"/>
                                        </p:tgtEl>
                                        <p:attrNameLst>
                                          <p:attrName>style.visibility</p:attrName>
                                        </p:attrNameLst>
                                      </p:cBhvr>
                                      <p:to>
                                        <p:strVal val="visible"/>
                                      </p:to>
                                    </p:set>
                                    <p:animEffect transition="in" filter="blinds(horizontal)">
                                      <p:cBhvr>
                                        <p:cTn id="12" dur="500"/>
                                        <p:tgtEl>
                                          <p:spTgt spid="51816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518155"/>
                                        </p:tgtEl>
                                        <p:attrNameLst>
                                          <p:attrName>style.visibility</p:attrName>
                                        </p:attrNameLst>
                                      </p:cBhvr>
                                      <p:to>
                                        <p:strVal val="visible"/>
                                      </p:to>
                                    </p:set>
                                    <p:animEffect transition="in" filter="blinds(horizontal)">
                                      <p:cBhvr>
                                        <p:cTn id="17" dur="500"/>
                                        <p:tgtEl>
                                          <p:spTgt spid="518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descr="Rectangle: Click to edit Master text styles&#10;Second level&#10;Third level&#10;Fourth level&#10;Fifth level"/>
          <p:cNvSpPr>
            <a:spLocks noGrp="1" noChangeArrowheads="1"/>
          </p:cNvSpPr>
          <p:nvPr>
            <p:ph type="body" idx="1"/>
          </p:nvPr>
        </p:nvSpPr>
        <p:spPr>
          <a:xfrm>
            <a:off x="-177800" y="900952"/>
            <a:ext cx="9321800" cy="5676900"/>
          </a:xfrm>
        </p:spPr>
        <p:txBody>
          <a:bodyPr/>
          <a:lstStyle/>
          <a:p>
            <a:pPr marL="914400" lvl="1" indent="-457200" eaLnBrk="1" hangingPunct="1"/>
            <a:r>
              <a:rPr lang="el-GR" altLang="el-GR" sz="2000"/>
              <a:t>Ένα πρότυπο δομής μπορεί να δηλωθεί εναλλακτικά με χρήση του προσδιοριστικού </a:t>
            </a:r>
            <a:r>
              <a:rPr lang="el-GR" altLang="el-GR" sz="2000">
                <a:solidFill>
                  <a:srgbClr val="0000FF"/>
                </a:solidFill>
                <a:latin typeface="Courier New" panose="02070309020205020404" pitchFamily="49" charset="0"/>
              </a:rPr>
              <a:t>typedef</a:t>
            </a:r>
            <a:endParaRPr lang="en-US" altLang="el-GR" sz="2000">
              <a:solidFill>
                <a:srgbClr val="0000FF"/>
              </a:solidFill>
              <a:latin typeface="Courier New" panose="02070309020205020404" pitchFamily="49" charset="0"/>
            </a:endParaRPr>
          </a:p>
          <a:p>
            <a:pPr marL="914400" lvl="1" indent="-457200" eaLnBrk="1" hangingPunct="1"/>
            <a:endParaRPr lang="en-US" altLang="el-GR" sz="1200"/>
          </a:p>
          <a:p>
            <a:pPr marL="914400" lvl="1" indent="-457200" eaLnBrk="1" hangingPunct="1"/>
            <a:r>
              <a:rPr lang="el-GR" altLang="el-GR" sz="2000"/>
              <a:t>Σε αυτή την περίπτωση το όνομα του προτύπου εισάγεται μετά το δεξί άγκιστρο</a:t>
            </a:r>
            <a:r>
              <a:rPr lang="en-US" altLang="el-GR" sz="2000"/>
              <a:t>, </a:t>
            </a:r>
            <a:r>
              <a:rPr lang="el-GR" altLang="el-GR" sz="2000"/>
              <a:t>π.χ.</a:t>
            </a:r>
          </a:p>
          <a:p>
            <a:pPr marL="914400" lvl="1" indent="-457200" eaLnBrk="1" hangingPunct="1"/>
            <a:endParaRPr lang="el-GR" altLang="el-GR" sz="2000"/>
          </a:p>
          <a:p>
            <a:pPr marL="914400" lvl="1" indent="-457200" eaLnBrk="1" hangingPunct="1"/>
            <a:endParaRPr lang="el-GR" altLang="el-GR" sz="2000"/>
          </a:p>
          <a:p>
            <a:pPr marL="914400" lvl="1" indent="-457200" eaLnBrk="1" hangingPunct="1"/>
            <a:endParaRPr lang="el-GR" altLang="el-GR" sz="2000"/>
          </a:p>
          <a:p>
            <a:pPr marL="914400" lvl="1" indent="-457200" eaLnBrk="1" hangingPunct="1"/>
            <a:endParaRPr lang="el-GR" altLang="el-GR" sz="1400"/>
          </a:p>
          <a:p>
            <a:pPr marL="914400" lvl="1" indent="-457200" eaLnBrk="1" hangingPunct="1"/>
            <a:r>
              <a:rPr lang="el-GR" altLang="el-GR" sz="2000"/>
              <a:t>Αν το πρότυπο μίας δομής έχει δηλωθεί με χρήση της εντολής </a:t>
            </a:r>
            <a:r>
              <a:rPr lang="el-GR" altLang="el-GR" sz="2000">
                <a:solidFill>
                  <a:srgbClr val="0000FF"/>
                </a:solidFill>
                <a:latin typeface="Courier New" panose="02070309020205020404" pitchFamily="49" charset="0"/>
              </a:rPr>
              <a:t>typedef</a:t>
            </a:r>
            <a:r>
              <a:rPr lang="el-GR" altLang="el-GR" sz="2000"/>
              <a:t>, τότε </a:t>
            </a:r>
            <a:r>
              <a:rPr lang="el-GR" altLang="el-GR" sz="2000" u="sng">
                <a:solidFill>
                  <a:srgbClr val="FF0000"/>
                </a:solidFill>
              </a:rPr>
              <a:t>δεν προσθέτουμε τη λέξη</a:t>
            </a:r>
            <a:r>
              <a:rPr lang="el-GR" altLang="el-GR" sz="2000"/>
              <a:t> </a:t>
            </a:r>
            <a:r>
              <a:rPr lang="el-GR" altLang="el-GR" sz="2000">
                <a:solidFill>
                  <a:srgbClr val="0000FF"/>
                </a:solidFill>
                <a:latin typeface="Courier New" panose="02070309020205020404" pitchFamily="49" charset="0"/>
              </a:rPr>
              <a:t>struct</a:t>
            </a:r>
            <a:r>
              <a:rPr lang="el-GR" altLang="el-GR" sz="2000"/>
              <a:t> πριν από τη δήλωση μίας δομής</a:t>
            </a:r>
          </a:p>
          <a:p>
            <a:pPr marL="914400" lvl="1" indent="-457200" eaLnBrk="1" hangingPunct="1"/>
            <a:endParaRPr lang="el-GR" altLang="el-GR" sz="1400"/>
          </a:p>
          <a:p>
            <a:pPr marL="914400" lvl="1" indent="-457200" eaLnBrk="1" hangingPunct="1"/>
            <a:r>
              <a:rPr lang="el-GR" altLang="el-GR" sz="2000"/>
              <a:t>Δηλ. αν είχαμε δηλώσει την παραπάνω δομή (</a:t>
            </a:r>
            <a:r>
              <a:rPr lang="en-US" altLang="el-GR" sz="2000">
                <a:solidFill>
                  <a:srgbClr val="000000"/>
                </a:solidFill>
                <a:latin typeface="Courier New" panose="02070309020205020404" pitchFamily="49" charset="0"/>
              </a:rPr>
              <a:t>book</a:t>
            </a:r>
            <a:r>
              <a:rPr lang="el-GR" altLang="el-GR" sz="2000"/>
              <a:t>), θα μπορούσαμε να δηλώσουμε τις μεταβλητές </a:t>
            </a:r>
            <a:r>
              <a:rPr lang="en-US" altLang="el-GR" sz="2000">
                <a:solidFill>
                  <a:srgbClr val="000000"/>
                </a:solidFill>
                <a:latin typeface="Courier New" panose="02070309020205020404" pitchFamily="49" charset="0"/>
              </a:rPr>
              <a:t>book_1</a:t>
            </a:r>
            <a:r>
              <a:rPr lang="el-GR" altLang="el-GR" sz="2000"/>
              <a:t> και </a:t>
            </a:r>
            <a:r>
              <a:rPr lang="en-US" altLang="el-GR" sz="2000">
                <a:solidFill>
                  <a:srgbClr val="000000"/>
                </a:solidFill>
                <a:latin typeface="Courier New" panose="02070309020205020404" pitchFamily="49" charset="0"/>
              </a:rPr>
              <a:t>book_</a:t>
            </a:r>
            <a:r>
              <a:rPr lang="el-GR" altLang="el-GR" sz="2000">
                <a:solidFill>
                  <a:srgbClr val="000000"/>
                </a:solidFill>
                <a:latin typeface="Courier New" panose="02070309020205020404" pitchFamily="49" charset="0"/>
              </a:rPr>
              <a:t>2</a:t>
            </a:r>
            <a:r>
              <a:rPr lang="el-GR" altLang="el-GR" sz="2000"/>
              <a:t> ως εξής:</a:t>
            </a:r>
          </a:p>
        </p:txBody>
      </p:sp>
      <p:pic>
        <p:nvPicPr>
          <p:cNvPr id="14339"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2353515"/>
            <a:ext cx="2647950" cy="13747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14340" name="Rectangle 2"/>
          <p:cNvSpPr>
            <a:spLocks noGrp="1" noChangeArrowheads="1"/>
          </p:cNvSpPr>
          <p:nvPr>
            <p:ph type="title"/>
          </p:nvPr>
        </p:nvSpPr>
        <p:spPr>
          <a:xfrm>
            <a:off x="469900" y="50052"/>
            <a:ext cx="8255000" cy="1143000"/>
          </a:xfrm>
        </p:spPr>
        <p:txBody>
          <a:bodyPr/>
          <a:lstStyle/>
          <a:p>
            <a:pPr eaLnBrk="1" hangingPunct="1"/>
            <a:r>
              <a:rPr lang="el-GR" altLang="el-GR" sz="2400">
                <a:solidFill>
                  <a:srgbClr val="FF0000"/>
                </a:solidFill>
              </a:rPr>
              <a:t>Δήλωση Δομής με χρήση του προσδιοριστικού </a:t>
            </a:r>
            <a:r>
              <a:rPr lang="en-US" altLang="el-GR" sz="2400">
                <a:latin typeface="Courier New" panose="02070309020205020404" pitchFamily="49" charset="0"/>
              </a:rPr>
              <a:t>typedef</a:t>
            </a:r>
            <a:endParaRPr lang="en-GB" altLang="el-GR" sz="2400">
              <a:latin typeface="Courier New" panose="02070309020205020404" pitchFamily="49" charset="0"/>
            </a:endParaRPr>
          </a:p>
        </p:txBody>
      </p:sp>
      <p:sp>
        <p:nvSpPr>
          <p:cNvPr id="14341" name="Oval 9"/>
          <p:cNvSpPr>
            <a:spLocks noChangeArrowheads="1"/>
          </p:cNvSpPr>
          <p:nvPr/>
        </p:nvSpPr>
        <p:spPr bwMode="auto">
          <a:xfrm>
            <a:off x="3340100" y="3415552"/>
            <a:ext cx="901700" cy="292100"/>
          </a:xfrm>
          <a:prstGeom prst="ellipse">
            <a:avLst/>
          </a:prstGeom>
          <a:noFill/>
          <a:ln w="9525">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pic>
        <p:nvPicPr>
          <p:cNvPr id="14342"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7675" y="5947615"/>
            <a:ext cx="2960688" cy="4730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43778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69900" y="50052"/>
            <a:ext cx="8255000" cy="1143000"/>
          </a:xfrm>
        </p:spPr>
        <p:txBody>
          <a:bodyPr/>
          <a:lstStyle/>
          <a:p>
            <a:pPr eaLnBrk="1" hangingPunct="1"/>
            <a:r>
              <a:rPr lang="el-GR" altLang="el-GR">
                <a:solidFill>
                  <a:srgbClr val="FF0000"/>
                </a:solidFill>
              </a:rPr>
              <a:t>Παρατηρήσεις</a:t>
            </a:r>
            <a:endParaRPr lang="en-GB" altLang="el-GR">
              <a:solidFill>
                <a:srgbClr val="FF0000"/>
              </a:solidFill>
            </a:endParaRPr>
          </a:p>
        </p:txBody>
      </p:sp>
      <p:sp>
        <p:nvSpPr>
          <p:cNvPr id="15363" name="Rectangle 3" descr="Rectangle: Click to edit Master text styles&#10;Second level&#10;Third level&#10;Fourth level&#10;Fifth level"/>
          <p:cNvSpPr>
            <a:spLocks noGrp="1" noChangeArrowheads="1"/>
          </p:cNvSpPr>
          <p:nvPr>
            <p:ph type="body" idx="1"/>
          </p:nvPr>
        </p:nvSpPr>
        <p:spPr>
          <a:xfrm>
            <a:off x="-177800" y="900952"/>
            <a:ext cx="9321800" cy="5829300"/>
          </a:xfrm>
        </p:spPr>
        <p:txBody>
          <a:bodyPr/>
          <a:lstStyle/>
          <a:p>
            <a:pPr marL="914400" lvl="1" indent="-457200" eaLnBrk="1" hangingPunct="1">
              <a:lnSpc>
                <a:spcPct val="80000"/>
              </a:lnSpc>
            </a:pPr>
            <a:r>
              <a:rPr lang="el-GR" altLang="el-GR" sz="2000"/>
              <a:t>Συνήθως, το προσδιοριστικό </a:t>
            </a:r>
            <a:r>
              <a:rPr lang="el-GR" altLang="el-GR" sz="2000">
                <a:solidFill>
                  <a:srgbClr val="0000FF"/>
                </a:solidFill>
                <a:latin typeface="Courier New" panose="02070309020205020404" pitchFamily="49" charset="0"/>
              </a:rPr>
              <a:t>typedef</a:t>
            </a:r>
            <a:r>
              <a:rPr lang="el-GR" altLang="el-GR" sz="2000"/>
              <a:t> χρησιμοποιείται για τη δημιουργία συνωνύμων με βασικούς τύπους δεδομένων</a:t>
            </a:r>
          </a:p>
          <a:p>
            <a:pPr marL="914400" lvl="1" indent="-457200" eaLnBrk="1" hangingPunct="1">
              <a:lnSpc>
                <a:spcPct val="80000"/>
              </a:lnSpc>
            </a:pPr>
            <a:endParaRPr lang="el-GR" altLang="el-GR" sz="2000"/>
          </a:p>
          <a:p>
            <a:pPr marL="914400" lvl="1" indent="-457200" eaLnBrk="1" hangingPunct="1">
              <a:lnSpc>
                <a:spcPct val="80000"/>
              </a:lnSpc>
            </a:pPr>
            <a:r>
              <a:rPr lang="el-GR" altLang="el-GR" sz="2000"/>
              <a:t>Π.χ. με τη δήλωση: </a:t>
            </a:r>
            <a:endParaRPr lang="en-US" altLang="el-GR" sz="2000"/>
          </a:p>
          <a:p>
            <a:pPr marL="914400" lvl="1" indent="-457200" eaLnBrk="1" hangingPunct="1">
              <a:lnSpc>
                <a:spcPct val="80000"/>
              </a:lnSpc>
            </a:pPr>
            <a:endParaRPr lang="el-GR" altLang="el-GR" sz="600"/>
          </a:p>
          <a:p>
            <a:pPr marL="914400" lvl="1" indent="-457200" eaLnBrk="1" hangingPunct="1">
              <a:lnSpc>
                <a:spcPct val="80000"/>
              </a:lnSpc>
              <a:buFont typeface="Wingdings" panose="05000000000000000000" pitchFamily="2" charset="2"/>
              <a:buNone/>
            </a:pPr>
            <a:r>
              <a:rPr lang="el-GR" altLang="el-GR" sz="2000">
                <a:solidFill>
                  <a:srgbClr val="0000FF"/>
                </a:solidFill>
                <a:latin typeface="Courier New" panose="02070309020205020404" pitchFamily="49" charset="0"/>
              </a:rPr>
              <a:t>		</a:t>
            </a:r>
            <a:r>
              <a:rPr lang="en-US" altLang="el-GR" sz="2000">
                <a:solidFill>
                  <a:srgbClr val="0000FF"/>
                </a:solidFill>
                <a:latin typeface="Courier New" panose="02070309020205020404" pitchFamily="49" charset="0"/>
              </a:rPr>
              <a:t>      </a:t>
            </a:r>
            <a:r>
              <a:rPr lang="el-GR" altLang="el-GR" sz="2000">
                <a:solidFill>
                  <a:srgbClr val="0000FF"/>
                </a:solidFill>
                <a:latin typeface="Courier New" panose="02070309020205020404" pitchFamily="49" charset="0"/>
              </a:rPr>
              <a:t>typedef </a:t>
            </a:r>
            <a:r>
              <a:rPr lang="en-US" altLang="el-GR" sz="2000">
                <a:solidFill>
                  <a:srgbClr val="0000FF"/>
                </a:solidFill>
                <a:latin typeface="Courier New" panose="02070309020205020404" pitchFamily="49" charset="0"/>
              </a:rPr>
              <a:t>unsigned </a:t>
            </a:r>
            <a:r>
              <a:rPr lang="el-GR" altLang="el-GR" sz="2000">
                <a:solidFill>
                  <a:srgbClr val="0000FF"/>
                </a:solidFill>
                <a:latin typeface="Courier New" panose="02070309020205020404" pitchFamily="49" charset="0"/>
              </a:rPr>
              <a:t>int </a:t>
            </a:r>
            <a:r>
              <a:rPr lang="en-US" altLang="el-GR" sz="2000">
                <a:solidFill>
                  <a:srgbClr val="000000"/>
                </a:solidFill>
                <a:latin typeface="Courier New" panose="02070309020205020404" pitchFamily="49" charset="0"/>
              </a:rPr>
              <a:t>size_t</a:t>
            </a:r>
            <a:r>
              <a:rPr lang="el-GR" altLang="el-GR" sz="2000">
                <a:solidFill>
                  <a:srgbClr val="000000"/>
                </a:solidFill>
                <a:latin typeface="Courier New" panose="02070309020205020404" pitchFamily="49" charset="0"/>
              </a:rPr>
              <a:t>;</a:t>
            </a:r>
            <a:r>
              <a:rPr lang="el-GR" altLang="el-GR"/>
              <a:t> </a:t>
            </a:r>
          </a:p>
          <a:p>
            <a:pPr marL="914400" lvl="1" indent="-457200" eaLnBrk="1" hangingPunct="1">
              <a:lnSpc>
                <a:spcPct val="80000"/>
              </a:lnSpc>
              <a:buFont typeface="Wingdings" panose="05000000000000000000" pitchFamily="2" charset="2"/>
              <a:buNone/>
            </a:pPr>
            <a:r>
              <a:rPr lang="el-GR" altLang="el-GR"/>
              <a:t>	</a:t>
            </a:r>
            <a:r>
              <a:rPr lang="el-GR" altLang="el-GR" sz="2000"/>
              <a:t>δημιουργείται ένας νέος τύπος δεδομένων που ονομάζεται </a:t>
            </a:r>
            <a:r>
              <a:rPr lang="en-US" altLang="el-GR" sz="2000">
                <a:solidFill>
                  <a:srgbClr val="000000"/>
                </a:solidFill>
                <a:latin typeface="Courier New" panose="02070309020205020404" pitchFamily="49" charset="0"/>
              </a:rPr>
              <a:t>size_t</a:t>
            </a:r>
            <a:r>
              <a:rPr lang="el-GR" altLang="el-GR" sz="2000"/>
              <a:t> και είναι συνώνυμο του τύπου </a:t>
            </a:r>
            <a:r>
              <a:rPr lang="en-US" altLang="el-GR" sz="2000">
                <a:solidFill>
                  <a:srgbClr val="0000FF"/>
                </a:solidFill>
                <a:latin typeface="Courier New" panose="02070309020205020404" pitchFamily="49" charset="0"/>
              </a:rPr>
              <a:t>unsigned i</a:t>
            </a:r>
            <a:r>
              <a:rPr lang="el-GR" altLang="el-GR" sz="2000">
                <a:solidFill>
                  <a:srgbClr val="0000FF"/>
                </a:solidFill>
                <a:latin typeface="Courier New" panose="02070309020205020404" pitchFamily="49" charset="0"/>
              </a:rPr>
              <a:t>nt</a:t>
            </a:r>
          </a:p>
          <a:p>
            <a:pPr marL="914400" lvl="1" indent="-457200" eaLnBrk="1" hangingPunct="1">
              <a:lnSpc>
                <a:spcPct val="80000"/>
              </a:lnSpc>
              <a:buFont typeface="Wingdings" panose="05000000000000000000" pitchFamily="2" charset="2"/>
              <a:buNone/>
            </a:pPr>
            <a:endParaRPr lang="el-GR" altLang="el-GR" sz="1200"/>
          </a:p>
          <a:p>
            <a:pPr marL="914400" lvl="1" indent="-457200" eaLnBrk="1" hangingPunct="1">
              <a:lnSpc>
                <a:spcPct val="80000"/>
              </a:lnSpc>
              <a:buFont typeface="Wingdings" panose="05000000000000000000" pitchFamily="2" charset="2"/>
              <a:buNone/>
            </a:pPr>
            <a:r>
              <a:rPr lang="el-GR" altLang="el-GR" sz="2000"/>
              <a:t>	Δηλ. οι δηλώσεις: </a:t>
            </a:r>
            <a:endParaRPr lang="en-US" altLang="el-GR" sz="2000"/>
          </a:p>
          <a:p>
            <a:pPr marL="914400" lvl="1" indent="-457200" eaLnBrk="1" hangingPunct="1">
              <a:lnSpc>
                <a:spcPct val="80000"/>
              </a:lnSpc>
              <a:buFont typeface="Wingdings" panose="05000000000000000000" pitchFamily="2" charset="2"/>
              <a:buNone/>
            </a:pPr>
            <a:endParaRPr lang="en-US" altLang="el-GR" sz="1000"/>
          </a:p>
          <a:p>
            <a:pPr marL="914400" lvl="1" indent="-457200" eaLnBrk="1" hangingPunct="1">
              <a:lnSpc>
                <a:spcPct val="80000"/>
              </a:lnSpc>
              <a:buFont typeface="Wingdings" panose="05000000000000000000" pitchFamily="2" charset="2"/>
              <a:buNone/>
            </a:pPr>
            <a:r>
              <a:rPr lang="en-US" altLang="el-GR" sz="2000">
                <a:solidFill>
                  <a:srgbClr val="0000FF"/>
                </a:solidFill>
                <a:latin typeface="Courier New" panose="02070309020205020404" pitchFamily="49" charset="0"/>
              </a:rPr>
              <a:t>		unsigned </a:t>
            </a:r>
            <a:r>
              <a:rPr lang="el-GR" altLang="el-GR" sz="2000">
                <a:solidFill>
                  <a:srgbClr val="0000FF"/>
                </a:solidFill>
                <a:latin typeface="Courier New" panose="02070309020205020404" pitchFamily="49" charset="0"/>
              </a:rPr>
              <a:t>int</a:t>
            </a:r>
            <a:r>
              <a:rPr lang="el-GR" altLang="el-GR" sz="2000">
                <a:solidFill>
                  <a:srgbClr val="000000"/>
                </a:solidFill>
                <a:latin typeface="Courier New" panose="02070309020205020404" pitchFamily="49" charset="0"/>
              </a:rPr>
              <a:t> i;</a:t>
            </a:r>
            <a:r>
              <a:rPr lang="en-US" altLang="el-GR" sz="2000">
                <a:solidFill>
                  <a:srgbClr val="000000"/>
                </a:solidFill>
                <a:latin typeface="Courier New" panose="02070309020205020404" pitchFamily="49" charset="0"/>
              </a:rPr>
              <a:t>  </a:t>
            </a:r>
            <a:r>
              <a:rPr lang="el-GR" altLang="el-GR" sz="2000"/>
              <a:t> και</a:t>
            </a:r>
            <a:r>
              <a:rPr lang="en-US" altLang="el-GR" sz="2000"/>
              <a:t> </a:t>
            </a:r>
            <a:r>
              <a:rPr lang="el-GR" altLang="el-GR" sz="2000"/>
              <a:t> </a:t>
            </a:r>
            <a:r>
              <a:rPr lang="en-US" altLang="el-GR" sz="2000"/>
              <a:t> </a:t>
            </a:r>
            <a:r>
              <a:rPr lang="el-GR" altLang="el-GR" sz="2000"/>
              <a:t> </a:t>
            </a:r>
            <a:r>
              <a:rPr lang="en-US" altLang="el-GR" sz="2000">
                <a:solidFill>
                  <a:srgbClr val="000000"/>
                </a:solidFill>
                <a:latin typeface="Courier New" panose="02070309020205020404" pitchFamily="49" charset="0"/>
              </a:rPr>
              <a:t>size_</a:t>
            </a:r>
            <a:r>
              <a:rPr lang="el-GR" altLang="el-GR" sz="2000">
                <a:solidFill>
                  <a:srgbClr val="000000"/>
                </a:solidFill>
                <a:latin typeface="Courier New" panose="02070309020205020404" pitchFamily="49" charset="0"/>
              </a:rPr>
              <a:t>t i;</a:t>
            </a:r>
            <a:r>
              <a:rPr lang="el-GR" altLang="el-GR" sz="2000"/>
              <a:t> </a:t>
            </a:r>
            <a:r>
              <a:rPr lang="en-US" altLang="el-GR" sz="2000"/>
              <a:t>  </a:t>
            </a:r>
            <a:r>
              <a:rPr lang="el-GR" altLang="el-GR" sz="2000" u="sng">
                <a:solidFill>
                  <a:srgbClr val="FF0000"/>
                </a:solidFill>
              </a:rPr>
              <a:t>είναι ισοδύναμες</a:t>
            </a:r>
          </a:p>
          <a:p>
            <a:pPr marL="914400" lvl="1" indent="-457200" eaLnBrk="1" hangingPunct="1">
              <a:lnSpc>
                <a:spcPct val="80000"/>
              </a:lnSpc>
              <a:buFont typeface="Wingdings" panose="05000000000000000000" pitchFamily="2" charset="2"/>
              <a:buNone/>
            </a:pPr>
            <a:endParaRPr lang="el-GR" altLang="el-GR" sz="2000"/>
          </a:p>
          <a:p>
            <a:pPr marL="914400" lvl="1" indent="-457200" eaLnBrk="1" hangingPunct="1">
              <a:lnSpc>
                <a:spcPct val="80000"/>
              </a:lnSpc>
            </a:pPr>
            <a:r>
              <a:rPr lang="el-GR" altLang="el-GR" sz="2000"/>
              <a:t>Π.χ. με τη δήλωση:</a:t>
            </a:r>
            <a:endParaRPr lang="en-US" altLang="el-GR" sz="2000"/>
          </a:p>
          <a:p>
            <a:pPr marL="914400" lvl="1" indent="-457200" eaLnBrk="1" hangingPunct="1">
              <a:lnSpc>
                <a:spcPct val="80000"/>
              </a:lnSpc>
            </a:pPr>
            <a:endParaRPr lang="el-GR" altLang="el-GR" sz="300"/>
          </a:p>
          <a:p>
            <a:pPr marL="914400" lvl="1" indent="-457200" eaLnBrk="1" hangingPunct="1">
              <a:lnSpc>
                <a:spcPct val="80000"/>
              </a:lnSpc>
              <a:buFont typeface="Wingdings" panose="05000000000000000000" pitchFamily="2" charset="2"/>
              <a:buNone/>
            </a:pPr>
            <a:r>
              <a:rPr lang="el-GR" altLang="el-GR"/>
              <a:t>		</a:t>
            </a:r>
            <a:r>
              <a:rPr lang="el-GR" altLang="el-GR" sz="2000">
                <a:solidFill>
                  <a:srgbClr val="0000FF"/>
                </a:solidFill>
                <a:latin typeface="Courier New" panose="02070309020205020404" pitchFamily="49" charset="0"/>
              </a:rPr>
              <a:t>	  typedef int </a:t>
            </a:r>
            <a:r>
              <a:rPr lang="el-GR" altLang="el-GR" sz="2000">
                <a:solidFill>
                  <a:srgbClr val="000000"/>
                </a:solidFill>
                <a:latin typeface="Courier New" panose="02070309020205020404" pitchFamily="49" charset="0"/>
              </a:rPr>
              <a:t>arr[100];</a:t>
            </a:r>
            <a:r>
              <a:rPr lang="el-GR" altLang="el-GR"/>
              <a:t> </a:t>
            </a:r>
          </a:p>
          <a:p>
            <a:pPr marL="914400" lvl="1" indent="-457200" eaLnBrk="1" hangingPunct="1">
              <a:lnSpc>
                <a:spcPct val="80000"/>
              </a:lnSpc>
              <a:buFont typeface="Wingdings" panose="05000000000000000000" pitchFamily="2" charset="2"/>
              <a:buNone/>
            </a:pPr>
            <a:r>
              <a:rPr lang="el-GR" altLang="el-GR"/>
              <a:t>	</a:t>
            </a:r>
            <a:r>
              <a:rPr lang="el-GR" altLang="el-GR" sz="2000"/>
              <a:t>δημιουργείται ένας νέος τύπος δεδομένων που ονομάζεται </a:t>
            </a:r>
            <a:r>
              <a:rPr lang="el-GR" altLang="el-GR" sz="2000">
                <a:solidFill>
                  <a:srgbClr val="000000"/>
                </a:solidFill>
                <a:latin typeface="Courier New" panose="02070309020205020404" pitchFamily="49" charset="0"/>
              </a:rPr>
              <a:t>arr</a:t>
            </a:r>
            <a:r>
              <a:rPr lang="el-GR" altLang="el-GR" sz="2000"/>
              <a:t> και είναι ένας πίνακας 100 ακεραίων</a:t>
            </a:r>
          </a:p>
          <a:p>
            <a:pPr marL="914400" lvl="1" indent="-457200" eaLnBrk="1" hangingPunct="1">
              <a:lnSpc>
                <a:spcPct val="80000"/>
              </a:lnSpc>
              <a:buFont typeface="Wingdings" panose="05000000000000000000" pitchFamily="2" charset="2"/>
              <a:buNone/>
            </a:pPr>
            <a:endParaRPr lang="el-GR" altLang="el-GR" sz="1400"/>
          </a:p>
          <a:p>
            <a:pPr marL="914400" lvl="1" indent="-457200" eaLnBrk="1" hangingPunct="1">
              <a:lnSpc>
                <a:spcPct val="80000"/>
              </a:lnSpc>
              <a:buFont typeface="Wingdings" panose="05000000000000000000" pitchFamily="2" charset="2"/>
              <a:buNone/>
            </a:pPr>
            <a:r>
              <a:rPr lang="el-GR" altLang="el-GR" sz="2000"/>
              <a:t>	Δηλ. με τη δήλωση:      </a:t>
            </a:r>
            <a:r>
              <a:rPr lang="el-GR" altLang="el-GR" sz="2000">
                <a:solidFill>
                  <a:srgbClr val="000000"/>
                </a:solidFill>
                <a:latin typeface="Courier New" panose="02070309020205020404" pitchFamily="49" charset="0"/>
              </a:rPr>
              <a:t>arr arr1;</a:t>
            </a:r>
            <a:r>
              <a:rPr lang="el-GR" altLang="el-GR" sz="2000"/>
              <a:t> </a:t>
            </a:r>
          </a:p>
          <a:p>
            <a:pPr marL="914400" lvl="1" indent="-457200" eaLnBrk="1" hangingPunct="1">
              <a:lnSpc>
                <a:spcPct val="80000"/>
              </a:lnSpc>
              <a:buFont typeface="Wingdings" panose="05000000000000000000" pitchFamily="2" charset="2"/>
              <a:buNone/>
            </a:pPr>
            <a:r>
              <a:rPr lang="el-GR" altLang="el-GR" sz="2000"/>
              <a:t>	η μεταβλητή </a:t>
            </a:r>
            <a:r>
              <a:rPr lang="el-GR" altLang="el-GR" sz="2000">
                <a:solidFill>
                  <a:srgbClr val="000000"/>
                </a:solidFill>
                <a:latin typeface="Courier New" panose="02070309020205020404" pitchFamily="49" charset="0"/>
              </a:rPr>
              <a:t>arr1</a:t>
            </a:r>
            <a:r>
              <a:rPr lang="el-GR" altLang="el-GR" sz="2000"/>
              <a:t> είναι και αυτή ένας πίνακας 100 ακεραίων</a:t>
            </a:r>
          </a:p>
        </p:txBody>
      </p:sp>
      <p:sp>
        <p:nvSpPr>
          <p:cNvPr id="15364" name="Rectangle 4"/>
          <p:cNvSpPr>
            <a:spLocks noChangeArrowheads="1"/>
          </p:cNvSpPr>
          <p:nvPr/>
        </p:nvSpPr>
        <p:spPr bwMode="auto">
          <a:xfrm>
            <a:off x="3619500" y="5904752"/>
            <a:ext cx="1828800" cy="3302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15365" name="Rectangle 5"/>
          <p:cNvSpPr>
            <a:spLocks noChangeArrowheads="1"/>
          </p:cNvSpPr>
          <p:nvPr/>
        </p:nvSpPr>
        <p:spPr bwMode="auto">
          <a:xfrm>
            <a:off x="2717800" y="4672852"/>
            <a:ext cx="3644900" cy="4572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15366" name="Rectangle 6"/>
          <p:cNvSpPr>
            <a:spLocks noChangeArrowheads="1"/>
          </p:cNvSpPr>
          <p:nvPr/>
        </p:nvSpPr>
        <p:spPr bwMode="auto">
          <a:xfrm>
            <a:off x="1651000" y="3745752"/>
            <a:ext cx="2425700" cy="3937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15367" name="Rectangle 7"/>
          <p:cNvSpPr>
            <a:spLocks noChangeArrowheads="1"/>
          </p:cNvSpPr>
          <p:nvPr/>
        </p:nvSpPr>
        <p:spPr bwMode="auto">
          <a:xfrm>
            <a:off x="5003800" y="3745752"/>
            <a:ext cx="1701800" cy="3937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15368" name="Rectangle 8"/>
          <p:cNvSpPr>
            <a:spLocks noChangeArrowheads="1"/>
          </p:cNvSpPr>
          <p:nvPr/>
        </p:nvSpPr>
        <p:spPr bwMode="auto">
          <a:xfrm>
            <a:off x="2489200" y="2145552"/>
            <a:ext cx="4508500" cy="4318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2445761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69900" y="63499"/>
            <a:ext cx="8255000" cy="1143000"/>
          </a:xfrm>
        </p:spPr>
        <p:txBody>
          <a:bodyPr/>
          <a:lstStyle/>
          <a:p>
            <a:pPr eaLnBrk="1" hangingPunct="1"/>
            <a:r>
              <a:rPr lang="el-GR" altLang="el-GR" sz="2800">
                <a:solidFill>
                  <a:srgbClr val="FF0000"/>
                </a:solidFill>
              </a:rPr>
              <a:t>Αρχικοποίηση πεδίων δομής (Ι)</a:t>
            </a:r>
            <a:endParaRPr lang="en-GB" altLang="el-GR" sz="2800">
              <a:latin typeface="Courier New" panose="02070309020205020404" pitchFamily="49" charset="0"/>
            </a:endParaRPr>
          </a:p>
        </p:txBody>
      </p:sp>
      <p:sp>
        <p:nvSpPr>
          <p:cNvPr id="16387" name="Rectangle 3" descr="Rectangle: Click to edit Master text styles&#10;Second level&#10;Third level&#10;Fourth level&#10;Fifth level"/>
          <p:cNvSpPr>
            <a:spLocks noGrp="1" noChangeArrowheads="1"/>
          </p:cNvSpPr>
          <p:nvPr>
            <p:ph type="body" idx="1"/>
          </p:nvPr>
        </p:nvSpPr>
        <p:spPr>
          <a:xfrm>
            <a:off x="-177800" y="914399"/>
            <a:ext cx="9105900" cy="5676900"/>
          </a:xfrm>
        </p:spPr>
        <p:txBody>
          <a:bodyPr/>
          <a:lstStyle/>
          <a:p>
            <a:pPr marL="914400" lvl="1" indent="-457200" eaLnBrk="1" hangingPunct="1"/>
            <a:r>
              <a:rPr lang="el-GR" altLang="el-GR" sz="1800"/>
              <a:t>Ο πιο συνηθισμένος τρόπος για να προσπελάσουμε τα πεδία μίας δομής είναι να γράψουμε </a:t>
            </a:r>
            <a:r>
              <a:rPr lang="el-GR" altLang="el-GR" sz="1800" u="sng">
                <a:solidFill>
                  <a:srgbClr val="FF0000"/>
                </a:solidFill>
              </a:rPr>
              <a:t>το όνομα της δομής</a:t>
            </a:r>
            <a:r>
              <a:rPr lang="el-GR" altLang="el-GR" sz="1800"/>
              <a:t> να προσθέσουμε τον </a:t>
            </a:r>
            <a:r>
              <a:rPr lang="el-GR" altLang="el-GR" sz="1800" u="sng">
                <a:solidFill>
                  <a:srgbClr val="FF0000"/>
                </a:solidFill>
              </a:rPr>
              <a:t>τελεστή τελεία</a:t>
            </a:r>
            <a:r>
              <a:rPr lang="el-GR" altLang="el-GR" sz="1800"/>
              <a:t> (</a:t>
            </a:r>
            <a:r>
              <a:rPr lang="el-GR" altLang="el-GR" sz="1800">
                <a:solidFill>
                  <a:srgbClr val="000000"/>
                </a:solidFill>
                <a:latin typeface="Courier New" panose="02070309020205020404" pitchFamily="49" charset="0"/>
              </a:rPr>
              <a:t>.</a:t>
            </a:r>
            <a:r>
              <a:rPr lang="el-GR" altLang="el-GR" sz="1800"/>
              <a:t>) και μετά </a:t>
            </a:r>
            <a:r>
              <a:rPr lang="el-GR" altLang="el-GR" sz="1800" u="sng">
                <a:solidFill>
                  <a:srgbClr val="FF0000"/>
                </a:solidFill>
              </a:rPr>
              <a:t>το όνομα του πεδίου</a:t>
            </a:r>
            <a:r>
              <a:rPr lang="el-GR" altLang="el-GR" sz="1800">
                <a:solidFill>
                  <a:srgbClr val="FF0000"/>
                </a:solidFill>
              </a:rPr>
              <a:t> που μας ενδιαφέρει</a:t>
            </a:r>
          </a:p>
          <a:p>
            <a:pPr marL="914400" lvl="1" indent="-457200" eaLnBrk="1" hangingPunct="1"/>
            <a:endParaRPr lang="el-GR" altLang="el-GR" sz="500"/>
          </a:p>
          <a:p>
            <a:pPr marL="914400" lvl="1" indent="-457200" eaLnBrk="1" hangingPunct="1"/>
            <a:r>
              <a:rPr lang="el-GR" altLang="el-GR" sz="1800"/>
              <a:t>Το επόμενο πρόγραμμα δηλώνει το πρότυπο μίας δομής με όνομα </a:t>
            </a:r>
            <a:r>
              <a:rPr lang="en-US" altLang="el-GR" sz="1800">
                <a:solidFill>
                  <a:srgbClr val="000000"/>
                </a:solidFill>
                <a:latin typeface="Courier New" panose="02070309020205020404" pitchFamily="49" charset="0"/>
              </a:rPr>
              <a:t>book</a:t>
            </a:r>
            <a:r>
              <a:rPr lang="el-GR" altLang="el-GR" sz="1800"/>
              <a:t>, αρχικοποιεί τα πεδία της δομής </a:t>
            </a:r>
            <a:r>
              <a:rPr lang="en-US" altLang="el-GR" sz="1800">
                <a:solidFill>
                  <a:srgbClr val="000000"/>
                </a:solidFill>
                <a:latin typeface="Courier New" panose="02070309020205020404" pitchFamily="49" charset="0"/>
              </a:rPr>
              <a:t>book</a:t>
            </a:r>
            <a:r>
              <a:rPr lang="el-GR" altLang="el-GR" sz="1800">
                <a:solidFill>
                  <a:srgbClr val="000000"/>
                </a:solidFill>
                <a:latin typeface="Courier New" panose="02070309020205020404" pitchFamily="49" charset="0"/>
              </a:rPr>
              <a:t>_1</a:t>
            </a:r>
            <a:r>
              <a:rPr lang="el-GR" altLang="el-GR" sz="1800"/>
              <a:t> και τα εμφανίζει στην οθόνη</a:t>
            </a:r>
          </a:p>
        </p:txBody>
      </p:sp>
      <p:pic>
        <p:nvPicPr>
          <p:cNvPr id="16388"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3250" y="2539999"/>
            <a:ext cx="7978775" cy="40782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92733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69900" y="36605"/>
            <a:ext cx="8255000" cy="1143000"/>
          </a:xfrm>
        </p:spPr>
        <p:txBody>
          <a:bodyPr/>
          <a:lstStyle/>
          <a:p>
            <a:pPr eaLnBrk="1" hangingPunct="1"/>
            <a:r>
              <a:rPr lang="el-GR" altLang="el-GR" sz="2800" dirty="0">
                <a:solidFill>
                  <a:srgbClr val="FF0000"/>
                </a:solidFill>
              </a:rPr>
              <a:t>Αρχικοποίηση πεδίων δομής (ΙΙ)</a:t>
            </a:r>
            <a:endParaRPr lang="en-GB" altLang="el-GR" sz="2800" dirty="0">
              <a:solidFill>
                <a:srgbClr val="FF0000"/>
              </a:solidFill>
            </a:endParaRPr>
          </a:p>
        </p:txBody>
      </p:sp>
      <p:sp>
        <p:nvSpPr>
          <p:cNvPr id="17411" name="Rectangle 3" descr="Rectangle: Click to edit Master text styles&#10;Second level&#10;Third level&#10;Fourth level&#10;Fifth level"/>
          <p:cNvSpPr>
            <a:spLocks noGrp="1" noChangeArrowheads="1"/>
          </p:cNvSpPr>
          <p:nvPr>
            <p:ph type="body" idx="1"/>
          </p:nvPr>
        </p:nvSpPr>
        <p:spPr>
          <a:xfrm>
            <a:off x="-177800" y="887505"/>
            <a:ext cx="9105900" cy="5676900"/>
          </a:xfrm>
        </p:spPr>
        <p:txBody>
          <a:bodyPr/>
          <a:lstStyle/>
          <a:p>
            <a:pPr marL="914400" lvl="1" indent="-457200" eaLnBrk="1" hangingPunct="1"/>
            <a:r>
              <a:rPr lang="el-GR" altLang="el-GR" sz="2000" u="sng">
                <a:solidFill>
                  <a:srgbClr val="FF0000"/>
                </a:solidFill>
              </a:rPr>
              <a:t>Εναλλακτικός τρόπος</a:t>
            </a:r>
            <a:r>
              <a:rPr lang="el-GR" altLang="el-GR" sz="2000"/>
              <a:t> αρχικοποίησης μίας δομής είναι μαζί με τη δήλωσή της (αφού – εννοείται – έχει δηλωθεί το πρότυπό της)</a:t>
            </a:r>
          </a:p>
          <a:p>
            <a:pPr marL="914400" lvl="1" indent="-457200" eaLnBrk="1" hangingPunct="1"/>
            <a:endParaRPr lang="el-GR" altLang="el-GR" sz="900"/>
          </a:p>
          <a:p>
            <a:pPr marL="914400" lvl="1" indent="-457200" eaLnBrk="1" hangingPunct="1">
              <a:buFont typeface="Wingdings" panose="05000000000000000000" pitchFamily="2" charset="2"/>
              <a:buNone/>
            </a:pPr>
            <a:r>
              <a:rPr lang="el-GR" altLang="el-GR" sz="2000"/>
              <a:t>	Π.χ.  </a:t>
            </a:r>
          </a:p>
          <a:p>
            <a:pPr marL="914400" lvl="1" indent="-457200" eaLnBrk="1" hangingPunct="1">
              <a:buFont typeface="Wingdings" panose="05000000000000000000" pitchFamily="2" charset="2"/>
              <a:buNone/>
            </a:pPr>
            <a:r>
              <a:rPr lang="el-GR" altLang="el-GR" sz="2000">
                <a:solidFill>
                  <a:srgbClr val="000000"/>
                </a:solidFill>
                <a:latin typeface="Courier New" panose="02070309020205020404" pitchFamily="49" charset="0"/>
              </a:rPr>
              <a:t>	 </a:t>
            </a:r>
            <a:r>
              <a:rPr lang="el-GR" altLang="el-GR" sz="2000">
                <a:solidFill>
                  <a:srgbClr val="0000FF"/>
                </a:solidFill>
                <a:latin typeface="Courier New" panose="02070309020205020404" pitchFamily="49" charset="0"/>
              </a:rPr>
              <a:t>struct</a:t>
            </a:r>
            <a:r>
              <a:rPr lang="el-GR" altLang="el-GR" sz="2000">
                <a:solidFill>
                  <a:srgbClr val="000000"/>
                </a:solidFill>
                <a:latin typeface="Courier New" panose="02070309020205020404" pitchFamily="49" charset="0"/>
              </a:rPr>
              <a:t> </a:t>
            </a:r>
            <a:r>
              <a:rPr lang="en-US" altLang="el-GR" sz="2000">
                <a:solidFill>
                  <a:srgbClr val="000000"/>
                </a:solidFill>
                <a:latin typeface="Courier New" panose="02070309020205020404" pitchFamily="49" charset="0"/>
              </a:rPr>
              <a:t>book</a:t>
            </a:r>
            <a:r>
              <a:rPr lang="el-GR" altLang="el-GR" sz="2000">
                <a:solidFill>
                  <a:srgbClr val="000000"/>
                </a:solidFill>
                <a:latin typeface="Courier New" panose="02070309020205020404" pitchFamily="49" charset="0"/>
              </a:rPr>
              <a:t> </a:t>
            </a:r>
            <a:r>
              <a:rPr lang="en-US" altLang="el-GR" sz="2000">
                <a:solidFill>
                  <a:srgbClr val="000000"/>
                </a:solidFill>
                <a:latin typeface="Courier New" panose="02070309020205020404" pitchFamily="49" charset="0"/>
              </a:rPr>
              <a:t>book</a:t>
            </a:r>
            <a:r>
              <a:rPr lang="el-GR" altLang="el-GR" sz="2000">
                <a:solidFill>
                  <a:srgbClr val="000000"/>
                </a:solidFill>
                <a:latin typeface="Courier New" panose="02070309020205020404" pitchFamily="49" charset="0"/>
              </a:rPr>
              <a:t>_1 = {"</a:t>
            </a:r>
            <a:r>
              <a:rPr lang="en-US" altLang="el-GR" sz="2000">
                <a:solidFill>
                  <a:srgbClr val="000000"/>
                </a:solidFill>
                <a:latin typeface="Courier New" panose="02070309020205020404" pitchFamily="49" charset="0"/>
              </a:rPr>
              <a:t>Literature</a:t>
            </a:r>
            <a:r>
              <a:rPr lang="el-GR" altLang="el-GR" sz="2000">
                <a:solidFill>
                  <a:srgbClr val="000000"/>
                </a:solidFill>
                <a:latin typeface="Courier New" panose="02070309020205020404" pitchFamily="49" charset="0"/>
              </a:rPr>
              <a:t>", </a:t>
            </a:r>
            <a:r>
              <a:rPr lang="en-US" altLang="el-GR" sz="2000">
                <a:solidFill>
                  <a:srgbClr val="000000"/>
                </a:solidFill>
                <a:latin typeface="Courier New" panose="02070309020205020404" pitchFamily="49" charset="0"/>
              </a:rPr>
              <a:t>201</a:t>
            </a:r>
            <a:r>
              <a:rPr lang="el-GR" altLang="el-GR" sz="2000">
                <a:solidFill>
                  <a:srgbClr val="000000"/>
                </a:solidFill>
                <a:latin typeface="Courier New" panose="02070309020205020404" pitchFamily="49" charset="0"/>
              </a:rPr>
              <a:t>0, 1</a:t>
            </a:r>
            <a:r>
              <a:rPr lang="en-US" altLang="el-GR" sz="2000">
                <a:solidFill>
                  <a:srgbClr val="000000"/>
                </a:solidFill>
                <a:latin typeface="Courier New" panose="02070309020205020404" pitchFamily="49" charset="0"/>
              </a:rPr>
              <a:t>0</a:t>
            </a:r>
            <a:r>
              <a:rPr lang="el-GR" altLang="el-GR" sz="2000">
                <a:solidFill>
                  <a:srgbClr val="000000"/>
                </a:solidFill>
                <a:latin typeface="Courier New" panose="02070309020205020404" pitchFamily="49" charset="0"/>
              </a:rPr>
              <a:t>.8</a:t>
            </a:r>
            <a:r>
              <a:rPr lang="en-US" altLang="el-GR" sz="2000">
                <a:solidFill>
                  <a:srgbClr val="000000"/>
                </a:solidFill>
                <a:latin typeface="Courier New" panose="02070309020205020404" pitchFamily="49" charset="0"/>
              </a:rPr>
              <a:t>5</a:t>
            </a:r>
            <a:r>
              <a:rPr lang="el-GR" altLang="el-GR" sz="2000">
                <a:solidFill>
                  <a:srgbClr val="000000"/>
                </a:solidFill>
                <a:latin typeface="Courier New" panose="02070309020205020404" pitchFamily="49" charset="0"/>
              </a:rPr>
              <a:t>};</a:t>
            </a:r>
          </a:p>
          <a:p>
            <a:pPr marL="914400" lvl="1" indent="-457200" eaLnBrk="1" hangingPunct="1"/>
            <a:endParaRPr lang="el-GR" altLang="el-GR" sz="1200">
              <a:solidFill>
                <a:srgbClr val="000000"/>
              </a:solidFill>
              <a:latin typeface="Courier New" panose="02070309020205020404" pitchFamily="49" charset="0"/>
            </a:endParaRPr>
          </a:p>
          <a:p>
            <a:pPr marL="914400" lvl="1" indent="-457200" eaLnBrk="1" hangingPunct="1"/>
            <a:r>
              <a:rPr lang="el-GR" altLang="el-GR" sz="2000"/>
              <a:t>Όπως τα στοιχεία ενός πίνακα, έτσι και τα πεδία μίας δομής που δεν αρχικοποιούνται αποκτούν μηδενικές τιμές </a:t>
            </a:r>
            <a:endParaRPr lang="en-US" altLang="el-GR" sz="2000"/>
          </a:p>
          <a:p>
            <a:pPr marL="914400" lvl="1" indent="-457200" eaLnBrk="1" hangingPunct="1">
              <a:buFont typeface="Wingdings" panose="05000000000000000000" pitchFamily="2" charset="2"/>
              <a:buNone/>
            </a:pPr>
            <a:r>
              <a:rPr lang="en-US" altLang="el-GR" sz="2000"/>
              <a:t>	</a:t>
            </a:r>
            <a:r>
              <a:rPr lang="el-GR" altLang="el-GR" sz="2000"/>
              <a:t>Π.χ. </a:t>
            </a:r>
          </a:p>
          <a:p>
            <a:pPr marL="914400" lvl="1" indent="-457200" eaLnBrk="1" hangingPunct="1">
              <a:buFont typeface="Wingdings" panose="05000000000000000000" pitchFamily="2" charset="2"/>
              <a:buNone/>
            </a:pPr>
            <a:r>
              <a:rPr lang="el-GR" altLang="el-GR" sz="2000">
                <a:solidFill>
                  <a:srgbClr val="0000FF"/>
                </a:solidFill>
                <a:latin typeface="Courier New" panose="02070309020205020404" pitchFamily="49" charset="0"/>
              </a:rPr>
              <a:t>		struct</a:t>
            </a:r>
            <a:r>
              <a:rPr lang="el-GR" altLang="el-GR" sz="2000">
                <a:solidFill>
                  <a:srgbClr val="000000"/>
                </a:solidFill>
                <a:latin typeface="Courier New" panose="02070309020205020404" pitchFamily="49" charset="0"/>
              </a:rPr>
              <a:t> </a:t>
            </a:r>
            <a:r>
              <a:rPr lang="en-US" altLang="el-GR" sz="2000">
                <a:solidFill>
                  <a:srgbClr val="000000"/>
                </a:solidFill>
                <a:latin typeface="Courier New" panose="02070309020205020404" pitchFamily="49" charset="0"/>
              </a:rPr>
              <a:t>book</a:t>
            </a:r>
            <a:r>
              <a:rPr lang="el-GR" altLang="el-GR" sz="2000">
                <a:solidFill>
                  <a:srgbClr val="000000"/>
                </a:solidFill>
                <a:latin typeface="Courier New" panose="02070309020205020404" pitchFamily="49" charset="0"/>
              </a:rPr>
              <a:t> </a:t>
            </a:r>
            <a:r>
              <a:rPr lang="en-US" altLang="el-GR" sz="2000">
                <a:solidFill>
                  <a:srgbClr val="000000"/>
                </a:solidFill>
                <a:latin typeface="Courier New" panose="02070309020205020404" pitchFamily="49" charset="0"/>
              </a:rPr>
              <a:t>book</a:t>
            </a:r>
            <a:r>
              <a:rPr lang="el-GR" altLang="el-GR" sz="2000">
                <a:solidFill>
                  <a:srgbClr val="000000"/>
                </a:solidFill>
                <a:latin typeface="Courier New" panose="02070309020205020404" pitchFamily="49" charset="0"/>
              </a:rPr>
              <a:t>_1 = {"</a:t>
            </a:r>
            <a:r>
              <a:rPr lang="en-US" altLang="el-GR" sz="2000">
                <a:solidFill>
                  <a:srgbClr val="000000"/>
                </a:solidFill>
                <a:latin typeface="Courier New" panose="02070309020205020404" pitchFamily="49" charset="0"/>
              </a:rPr>
              <a:t>Literature</a:t>
            </a:r>
            <a:r>
              <a:rPr lang="el-GR" altLang="el-GR" sz="2000">
                <a:solidFill>
                  <a:srgbClr val="000000"/>
                </a:solidFill>
                <a:latin typeface="Courier New" panose="02070309020205020404" pitchFamily="49" charset="0"/>
              </a:rPr>
              <a:t>"};</a:t>
            </a:r>
            <a:endParaRPr lang="el-GR" altLang="el-GR" sz="2000"/>
          </a:p>
          <a:p>
            <a:pPr marL="914400" lvl="1" indent="-457200" eaLnBrk="1" hangingPunct="1"/>
            <a:endParaRPr lang="el-GR" altLang="el-GR" sz="2000"/>
          </a:p>
          <a:p>
            <a:pPr marL="914400" lvl="1" indent="-457200" eaLnBrk="1" hangingPunct="1"/>
            <a:r>
              <a:rPr lang="el-GR" altLang="el-GR" sz="2000"/>
              <a:t>Παρόμοια, με τη δήλωση:</a:t>
            </a:r>
          </a:p>
          <a:p>
            <a:pPr marL="914400" lvl="1" indent="-457200" eaLnBrk="1" hangingPunct="1">
              <a:buFont typeface="Wingdings" panose="05000000000000000000" pitchFamily="2" charset="2"/>
              <a:buNone/>
            </a:pPr>
            <a:r>
              <a:rPr lang="el-GR" altLang="el-GR" sz="2000">
                <a:solidFill>
                  <a:srgbClr val="0000FF"/>
                </a:solidFill>
                <a:latin typeface="Courier New" panose="02070309020205020404" pitchFamily="49" charset="0"/>
              </a:rPr>
              <a:t>   		struct</a:t>
            </a:r>
            <a:r>
              <a:rPr lang="el-GR" altLang="el-GR" sz="2000">
                <a:solidFill>
                  <a:srgbClr val="000000"/>
                </a:solidFill>
                <a:latin typeface="Courier New" panose="02070309020205020404" pitchFamily="49" charset="0"/>
              </a:rPr>
              <a:t> </a:t>
            </a:r>
            <a:r>
              <a:rPr lang="en-US" altLang="el-GR" sz="2000">
                <a:solidFill>
                  <a:srgbClr val="000000"/>
                </a:solidFill>
                <a:latin typeface="Courier New" panose="02070309020205020404" pitchFamily="49" charset="0"/>
              </a:rPr>
              <a:t>book</a:t>
            </a:r>
            <a:r>
              <a:rPr lang="el-GR" altLang="el-GR" sz="2000">
                <a:solidFill>
                  <a:srgbClr val="000000"/>
                </a:solidFill>
                <a:latin typeface="Courier New" panose="02070309020205020404" pitchFamily="49" charset="0"/>
              </a:rPr>
              <a:t> </a:t>
            </a:r>
            <a:r>
              <a:rPr lang="en-US" altLang="el-GR" sz="2000">
                <a:solidFill>
                  <a:srgbClr val="000000"/>
                </a:solidFill>
                <a:latin typeface="Courier New" panose="02070309020205020404" pitchFamily="49" charset="0"/>
              </a:rPr>
              <a:t>book</a:t>
            </a:r>
            <a:r>
              <a:rPr lang="el-GR" altLang="el-GR" sz="2000">
                <a:solidFill>
                  <a:srgbClr val="000000"/>
                </a:solidFill>
                <a:latin typeface="Courier New" panose="02070309020205020404" pitchFamily="49" charset="0"/>
              </a:rPr>
              <a:t>_1 = {0} ;</a:t>
            </a:r>
          </a:p>
          <a:p>
            <a:pPr marL="914400" lvl="1" indent="-457200" eaLnBrk="1" hangingPunct="1">
              <a:buFont typeface="Wingdings" panose="05000000000000000000" pitchFamily="2" charset="2"/>
              <a:buNone/>
            </a:pPr>
            <a:endParaRPr lang="el-GR" altLang="el-GR" sz="1200">
              <a:solidFill>
                <a:srgbClr val="000000"/>
              </a:solidFill>
              <a:latin typeface="Courier New" panose="02070309020205020404" pitchFamily="49" charset="0"/>
            </a:endParaRPr>
          </a:p>
          <a:p>
            <a:pPr marL="914400" lvl="1" indent="-457200" eaLnBrk="1" hangingPunct="1">
              <a:buFont typeface="Wingdings" panose="05000000000000000000" pitchFamily="2" charset="2"/>
              <a:buNone/>
            </a:pPr>
            <a:r>
              <a:rPr lang="el-GR" altLang="el-GR" sz="2000"/>
              <a:t>	οι χαρακτήρες του πεδίου </a:t>
            </a:r>
            <a:r>
              <a:rPr lang="en-US" altLang="el-GR" sz="2000">
                <a:solidFill>
                  <a:srgbClr val="000000"/>
                </a:solidFill>
                <a:latin typeface="Courier New" panose="02070309020205020404" pitchFamily="49" charset="0"/>
              </a:rPr>
              <a:t>title </a:t>
            </a:r>
            <a:r>
              <a:rPr lang="el-GR" altLang="el-GR" sz="2000"/>
              <a:t>αρχικοποιούνται με τον τερματικό χαρακτήρα (</a:t>
            </a:r>
            <a:r>
              <a:rPr lang="el-GR" altLang="el-GR" sz="2000">
                <a:solidFill>
                  <a:srgbClr val="000000"/>
                </a:solidFill>
                <a:latin typeface="Courier New" panose="02070309020205020404" pitchFamily="49" charset="0"/>
              </a:rPr>
              <a:t>'\0'</a:t>
            </a:r>
            <a:r>
              <a:rPr lang="el-GR" altLang="el-GR" sz="2000"/>
              <a:t>) και τα πεδία </a:t>
            </a:r>
            <a:r>
              <a:rPr lang="en-US" altLang="el-GR" sz="2000">
                <a:solidFill>
                  <a:srgbClr val="000000"/>
                </a:solidFill>
                <a:latin typeface="Courier New" panose="02070309020205020404" pitchFamily="49" charset="0"/>
              </a:rPr>
              <a:t>year</a:t>
            </a:r>
            <a:r>
              <a:rPr lang="el-GR" altLang="el-GR" sz="2000"/>
              <a:t> και </a:t>
            </a:r>
            <a:r>
              <a:rPr lang="en-US" altLang="el-GR" sz="2000">
                <a:solidFill>
                  <a:srgbClr val="000000"/>
                </a:solidFill>
                <a:latin typeface="Courier New" panose="02070309020205020404" pitchFamily="49" charset="0"/>
              </a:rPr>
              <a:t>price</a:t>
            </a:r>
            <a:r>
              <a:rPr lang="el-GR" altLang="el-GR" sz="2000"/>
              <a:t> με </a:t>
            </a:r>
            <a:r>
              <a:rPr lang="el-GR" altLang="el-GR" sz="2000">
                <a:solidFill>
                  <a:srgbClr val="000000"/>
                </a:solidFill>
                <a:latin typeface="Courier New" panose="02070309020205020404" pitchFamily="49" charset="0"/>
              </a:rPr>
              <a:t>0</a:t>
            </a:r>
            <a:endParaRPr lang="el-GR" altLang="el-GR" sz="2000">
              <a:solidFill>
                <a:srgbClr val="000000"/>
              </a:solidFill>
            </a:endParaRPr>
          </a:p>
          <a:p>
            <a:pPr marL="914400" lvl="1" indent="-457200" eaLnBrk="1" hangingPunct="1">
              <a:buFont typeface="Wingdings" panose="05000000000000000000" pitchFamily="2" charset="2"/>
              <a:buNone/>
            </a:pPr>
            <a:endParaRPr lang="el-GR" altLang="el-GR" sz="2000">
              <a:solidFill>
                <a:srgbClr val="000000"/>
              </a:solidFill>
              <a:latin typeface="Courier New" panose="02070309020205020404" pitchFamily="49" charset="0"/>
            </a:endParaRPr>
          </a:p>
        </p:txBody>
      </p:sp>
      <p:sp>
        <p:nvSpPr>
          <p:cNvPr id="17412" name="Rectangle 5"/>
          <p:cNvSpPr>
            <a:spLocks noChangeArrowheads="1"/>
          </p:cNvSpPr>
          <p:nvPr/>
        </p:nvSpPr>
        <p:spPr bwMode="auto">
          <a:xfrm>
            <a:off x="838200" y="2081305"/>
            <a:ext cx="7721600" cy="4445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nvGrpSpPr>
          <p:cNvPr id="524311" name="Group 23"/>
          <p:cNvGrpSpPr>
            <a:grpSpLocks/>
          </p:cNvGrpSpPr>
          <p:nvPr/>
        </p:nvGrpSpPr>
        <p:grpSpPr bwMode="auto">
          <a:xfrm>
            <a:off x="3860800" y="1687605"/>
            <a:ext cx="5753100" cy="635000"/>
            <a:chOff x="2432" y="936"/>
            <a:chExt cx="3624" cy="400"/>
          </a:xfrm>
        </p:grpSpPr>
        <p:sp>
          <p:nvSpPr>
            <p:cNvPr id="17422" name="Rectangle 7" descr="Rectangle: Click to edit Master text styles&#10;Second level&#10;Third level&#10;Fourth level&#10;Fifth level"/>
            <p:cNvSpPr>
              <a:spLocks noChangeArrowheads="1"/>
            </p:cNvSpPr>
            <p:nvPr/>
          </p:nvSpPr>
          <p:spPr bwMode="auto">
            <a:xfrm>
              <a:off x="2432" y="968"/>
              <a:ext cx="3624" cy="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US" altLang="el-GR" sz="1400">
                  <a:solidFill>
                    <a:srgbClr val="000000"/>
                  </a:solidFill>
                  <a:latin typeface="Courier New" panose="02070309020205020404" pitchFamily="49" charset="0"/>
                </a:rPr>
                <a:t>book</a:t>
              </a:r>
              <a:r>
                <a:rPr lang="el-GR" altLang="el-GR" sz="1400">
                  <a:solidFill>
                    <a:srgbClr val="000000"/>
                  </a:solidFill>
                  <a:latin typeface="Courier New" panose="02070309020205020404" pitchFamily="49" charset="0"/>
                </a:rPr>
                <a:t>_1.</a:t>
              </a:r>
              <a:r>
                <a:rPr lang="en-US" altLang="el-GR" sz="1400">
                  <a:solidFill>
                    <a:srgbClr val="000000"/>
                  </a:solidFill>
                  <a:latin typeface="Courier New" panose="02070309020205020404" pitchFamily="49" charset="0"/>
                </a:rPr>
                <a:t>title</a:t>
              </a:r>
              <a:r>
                <a:rPr lang="el-GR" altLang="el-GR" sz="1400">
                  <a:solidFill>
                    <a:srgbClr val="000000"/>
                  </a:solidFill>
                  <a:latin typeface="Courier New" panose="02070309020205020404" pitchFamily="49" charset="0"/>
                </a:rPr>
                <a:t> </a:t>
              </a:r>
              <a:r>
                <a:rPr lang="en-US" altLang="el-GR" sz="1400">
                  <a:solidFill>
                    <a:srgbClr val="000000"/>
                  </a:solidFill>
                  <a:latin typeface="Courier New" panose="02070309020205020404" pitchFamily="49" charset="0"/>
                </a:rPr>
                <a:t>   book</a:t>
              </a:r>
              <a:r>
                <a:rPr lang="el-GR" altLang="el-GR" sz="1400">
                  <a:solidFill>
                    <a:srgbClr val="000000"/>
                  </a:solidFill>
                  <a:latin typeface="Courier New" panose="02070309020205020404" pitchFamily="49" charset="0"/>
                </a:rPr>
                <a:t>_1.</a:t>
              </a:r>
              <a:r>
                <a:rPr lang="en-US" altLang="el-GR" sz="1400">
                  <a:solidFill>
                    <a:srgbClr val="000000"/>
                  </a:solidFill>
                  <a:latin typeface="Courier New" panose="02070309020205020404" pitchFamily="49" charset="0"/>
                </a:rPr>
                <a:t>year</a:t>
              </a:r>
              <a:r>
                <a:rPr lang="el-GR" altLang="el-GR" sz="1400">
                  <a:solidFill>
                    <a:srgbClr val="000000"/>
                  </a:solidFill>
                  <a:latin typeface="Courier New" panose="02070309020205020404" pitchFamily="49" charset="0"/>
                </a:rPr>
                <a:t> </a:t>
              </a:r>
              <a:r>
                <a:rPr lang="en-US" altLang="el-GR" sz="1400">
                  <a:solidFill>
                    <a:srgbClr val="000000"/>
                  </a:solidFill>
                  <a:latin typeface="Courier New" panose="02070309020205020404" pitchFamily="49" charset="0"/>
                </a:rPr>
                <a:t>   book</a:t>
              </a:r>
              <a:r>
                <a:rPr lang="el-GR" altLang="el-GR" sz="1400">
                  <a:solidFill>
                    <a:srgbClr val="000000"/>
                  </a:solidFill>
                  <a:latin typeface="Courier New" panose="02070309020205020404" pitchFamily="49" charset="0"/>
                </a:rPr>
                <a:t>_1.</a:t>
              </a:r>
              <a:r>
                <a:rPr lang="en-US" altLang="el-GR" sz="1400">
                  <a:solidFill>
                    <a:srgbClr val="000000"/>
                  </a:solidFill>
                  <a:latin typeface="Courier New" panose="02070309020205020404" pitchFamily="49" charset="0"/>
                </a:rPr>
                <a:t>price</a:t>
              </a:r>
            </a:p>
          </p:txBody>
        </p:sp>
        <p:sp>
          <p:nvSpPr>
            <p:cNvPr id="17423" name="Oval 8"/>
            <p:cNvSpPr>
              <a:spLocks noChangeArrowheads="1"/>
            </p:cNvSpPr>
            <p:nvPr/>
          </p:nvSpPr>
          <p:spPr bwMode="auto">
            <a:xfrm>
              <a:off x="2728" y="936"/>
              <a:ext cx="896" cy="224"/>
            </a:xfrm>
            <a:prstGeom prst="ellipse">
              <a:avLst/>
            </a:prstGeom>
            <a:noFill/>
            <a:ln w="9525" algn="ctr">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17424" name="Line 9"/>
            <p:cNvSpPr>
              <a:spLocks noChangeShapeType="1"/>
            </p:cNvSpPr>
            <p:nvPr/>
          </p:nvSpPr>
          <p:spPr bwMode="auto">
            <a:xfrm>
              <a:off x="3216" y="1144"/>
              <a:ext cx="0" cy="152"/>
            </a:xfrm>
            <a:prstGeom prst="line">
              <a:avLst/>
            </a:prstGeom>
            <a:noFill/>
            <a:ln w="9525">
              <a:solidFill>
                <a:srgbClr val="FF0000"/>
              </a:solidFill>
              <a:round/>
              <a:headEnd/>
              <a:tailEnd type="triangle" w="med" len="me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wrap="none" anchor="ctr"/>
            <a:lstStyle/>
            <a:p>
              <a:endParaRPr lang="el-GR"/>
            </a:p>
          </p:txBody>
        </p:sp>
        <p:sp>
          <p:nvSpPr>
            <p:cNvPr id="17425" name="Oval 10"/>
            <p:cNvSpPr>
              <a:spLocks noChangeArrowheads="1"/>
            </p:cNvSpPr>
            <p:nvPr/>
          </p:nvSpPr>
          <p:spPr bwMode="auto">
            <a:xfrm>
              <a:off x="3776" y="936"/>
              <a:ext cx="896" cy="224"/>
            </a:xfrm>
            <a:prstGeom prst="ellipse">
              <a:avLst/>
            </a:prstGeom>
            <a:noFill/>
            <a:ln w="9525" algn="ctr">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17426" name="Line 11"/>
            <p:cNvSpPr>
              <a:spLocks noChangeShapeType="1"/>
            </p:cNvSpPr>
            <p:nvPr/>
          </p:nvSpPr>
          <p:spPr bwMode="auto">
            <a:xfrm>
              <a:off x="4264" y="1144"/>
              <a:ext cx="0" cy="152"/>
            </a:xfrm>
            <a:prstGeom prst="line">
              <a:avLst/>
            </a:prstGeom>
            <a:noFill/>
            <a:ln w="9525">
              <a:solidFill>
                <a:srgbClr val="FF0000"/>
              </a:solidFill>
              <a:round/>
              <a:headEnd/>
              <a:tailEnd type="triangle" w="med" len="me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wrap="none" anchor="ctr"/>
            <a:lstStyle/>
            <a:p>
              <a:endParaRPr lang="el-GR"/>
            </a:p>
          </p:txBody>
        </p:sp>
        <p:sp>
          <p:nvSpPr>
            <p:cNvPr id="17427" name="Oval 12"/>
            <p:cNvSpPr>
              <a:spLocks noChangeArrowheads="1"/>
            </p:cNvSpPr>
            <p:nvPr/>
          </p:nvSpPr>
          <p:spPr bwMode="auto">
            <a:xfrm>
              <a:off x="4784" y="936"/>
              <a:ext cx="896" cy="224"/>
            </a:xfrm>
            <a:prstGeom prst="ellipse">
              <a:avLst/>
            </a:prstGeom>
            <a:noFill/>
            <a:ln w="9525" algn="ctr">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17428" name="Line 13"/>
            <p:cNvSpPr>
              <a:spLocks noChangeShapeType="1"/>
            </p:cNvSpPr>
            <p:nvPr/>
          </p:nvSpPr>
          <p:spPr bwMode="auto">
            <a:xfrm flipH="1">
              <a:off x="4888" y="1136"/>
              <a:ext cx="64" cy="96"/>
            </a:xfrm>
            <a:prstGeom prst="line">
              <a:avLst/>
            </a:prstGeom>
            <a:noFill/>
            <a:ln w="9525">
              <a:solidFill>
                <a:srgbClr val="FF0000"/>
              </a:solidFill>
              <a:round/>
              <a:headEnd/>
              <a:tailEnd type="triangle" w="med" len="me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wrap="none" anchor="ctr"/>
            <a:lstStyle/>
            <a:p>
              <a:endParaRPr lang="el-GR"/>
            </a:p>
          </p:txBody>
        </p:sp>
      </p:grpSp>
      <p:grpSp>
        <p:nvGrpSpPr>
          <p:cNvPr id="524313" name="Group 25"/>
          <p:cNvGrpSpPr>
            <a:grpSpLocks/>
          </p:cNvGrpSpPr>
          <p:nvPr/>
        </p:nvGrpSpPr>
        <p:grpSpPr bwMode="auto">
          <a:xfrm>
            <a:off x="3048000" y="3287805"/>
            <a:ext cx="6286500" cy="635000"/>
            <a:chOff x="1920" y="1944"/>
            <a:chExt cx="3960" cy="400"/>
          </a:xfrm>
        </p:grpSpPr>
        <p:sp>
          <p:nvSpPr>
            <p:cNvPr id="17417" name="Oval 14"/>
            <p:cNvSpPr>
              <a:spLocks noChangeArrowheads="1"/>
            </p:cNvSpPr>
            <p:nvPr/>
          </p:nvSpPr>
          <p:spPr bwMode="auto">
            <a:xfrm>
              <a:off x="2208" y="1944"/>
              <a:ext cx="896" cy="224"/>
            </a:xfrm>
            <a:prstGeom prst="ellipse">
              <a:avLst/>
            </a:prstGeom>
            <a:noFill/>
            <a:ln w="9525" algn="ctr">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17418" name="Line 15"/>
            <p:cNvSpPr>
              <a:spLocks noChangeShapeType="1"/>
            </p:cNvSpPr>
            <p:nvPr/>
          </p:nvSpPr>
          <p:spPr bwMode="auto">
            <a:xfrm>
              <a:off x="2976" y="2136"/>
              <a:ext cx="512" cy="152"/>
            </a:xfrm>
            <a:prstGeom prst="line">
              <a:avLst/>
            </a:prstGeom>
            <a:noFill/>
            <a:ln w="9525">
              <a:solidFill>
                <a:srgbClr val="FF0000"/>
              </a:solidFill>
              <a:round/>
              <a:headEnd/>
              <a:tailEnd type="triangle" w="med" len="me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wrap="none" anchor="ctr"/>
            <a:lstStyle/>
            <a:p>
              <a:endParaRPr lang="el-GR"/>
            </a:p>
          </p:txBody>
        </p:sp>
        <p:sp>
          <p:nvSpPr>
            <p:cNvPr id="17419" name="Oval 16"/>
            <p:cNvSpPr>
              <a:spLocks noChangeArrowheads="1"/>
            </p:cNvSpPr>
            <p:nvPr/>
          </p:nvSpPr>
          <p:spPr bwMode="auto">
            <a:xfrm>
              <a:off x="3264" y="1944"/>
              <a:ext cx="1216" cy="224"/>
            </a:xfrm>
            <a:prstGeom prst="ellipse">
              <a:avLst/>
            </a:prstGeom>
            <a:noFill/>
            <a:ln w="9525" algn="ctr">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17420" name="Oval 18"/>
            <p:cNvSpPr>
              <a:spLocks noChangeArrowheads="1"/>
            </p:cNvSpPr>
            <p:nvPr/>
          </p:nvSpPr>
          <p:spPr bwMode="auto">
            <a:xfrm>
              <a:off x="4512" y="1944"/>
              <a:ext cx="1248" cy="224"/>
            </a:xfrm>
            <a:prstGeom prst="ellipse">
              <a:avLst/>
            </a:prstGeom>
            <a:noFill/>
            <a:ln w="9525" algn="ctr">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17421" name="Rectangle 20" descr="Rectangle: Click to edit Master text styles&#10;Second level&#10;Third level&#10;Fourth level&#10;Fifth level"/>
            <p:cNvSpPr>
              <a:spLocks noChangeArrowheads="1"/>
            </p:cNvSpPr>
            <p:nvPr/>
          </p:nvSpPr>
          <p:spPr bwMode="auto">
            <a:xfrm>
              <a:off x="1920" y="1976"/>
              <a:ext cx="3960" cy="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US" altLang="el-GR" sz="1400">
                  <a:solidFill>
                    <a:srgbClr val="000000"/>
                  </a:solidFill>
                  <a:latin typeface="Courier New" panose="02070309020205020404" pitchFamily="49" charset="0"/>
                </a:rPr>
                <a:t>book</a:t>
              </a:r>
              <a:r>
                <a:rPr lang="el-GR" altLang="el-GR" sz="1400">
                  <a:solidFill>
                    <a:srgbClr val="000000"/>
                  </a:solidFill>
                  <a:latin typeface="Courier New" panose="02070309020205020404" pitchFamily="49" charset="0"/>
                </a:rPr>
                <a:t>_1.</a:t>
              </a:r>
              <a:r>
                <a:rPr lang="en-US" altLang="el-GR" sz="1400">
                  <a:solidFill>
                    <a:srgbClr val="000000"/>
                  </a:solidFill>
                  <a:latin typeface="Courier New" panose="02070309020205020404" pitchFamily="49" charset="0"/>
                </a:rPr>
                <a:t>title</a:t>
              </a:r>
              <a:r>
                <a:rPr lang="el-GR" altLang="el-GR" sz="1400">
                  <a:solidFill>
                    <a:srgbClr val="000000"/>
                  </a:solidFill>
                  <a:latin typeface="Courier New" panose="02070309020205020404" pitchFamily="49" charset="0"/>
                </a:rPr>
                <a:t> </a:t>
              </a:r>
              <a:r>
                <a:rPr lang="en-US" altLang="el-GR" sz="1400">
                  <a:solidFill>
                    <a:srgbClr val="000000"/>
                  </a:solidFill>
                  <a:latin typeface="Courier New" panose="02070309020205020404" pitchFamily="49" charset="0"/>
                </a:rPr>
                <a:t>   book</a:t>
              </a:r>
              <a:r>
                <a:rPr lang="el-GR" altLang="el-GR" sz="1400">
                  <a:solidFill>
                    <a:srgbClr val="000000"/>
                  </a:solidFill>
                  <a:latin typeface="Courier New" panose="02070309020205020404" pitchFamily="49" charset="0"/>
                </a:rPr>
                <a:t>_1.</a:t>
              </a:r>
              <a:r>
                <a:rPr lang="en-US" altLang="el-GR" sz="1400">
                  <a:solidFill>
                    <a:srgbClr val="000000"/>
                  </a:solidFill>
                  <a:latin typeface="Courier New" panose="02070309020205020404" pitchFamily="49" charset="0"/>
                </a:rPr>
                <a:t>year</a:t>
              </a:r>
              <a:r>
                <a:rPr lang="el-GR" altLang="el-GR" sz="1400">
                  <a:solidFill>
                    <a:srgbClr val="000000"/>
                  </a:solidFill>
                  <a:latin typeface="Courier New" panose="02070309020205020404" pitchFamily="49" charset="0"/>
                </a:rPr>
                <a:t> = 0 </a:t>
              </a:r>
              <a:r>
                <a:rPr lang="en-US" altLang="el-GR" sz="1400">
                  <a:solidFill>
                    <a:srgbClr val="000000"/>
                  </a:solidFill>
                  <a:latin typeface="Courier New" panose="02070309020205020404" pitchFamily="49" charset="0"/>
                </a:rPr>
                <a:t>   book</a:t>
              </a:r>
              <a:r>
                <a:rPr lang="el-GR" altLang="el-GR" sz="1400">
                  <a:solidFill>
                    <a:srgbClr val="000000"/>
                  </a:solidFill>
                  <a:latin typeface="Courier New" panose="02070309020205020404" pitchFamily="49" charset="0"/>
                </a:rPr>
                <a:t>_1.</a:t>
              </a:r>
              <a:r>
                <a:rPr lang="en-US" altLang="el-GR" sz="1400">
                  <a:solidFill>
                    <a:srgbClr val="000000"/>
                  </a:solidFill>
                  <a:latin typeface="Courier New" panose="02070309020205020404" pitchFamily="49" charset="0"/>
                </a:rPr>
                <a:t>price</a:t>
              </a:r>
              <a:r>
                <a:rPr lang="el-GR" altLang="el-GR" sz="1400">
                  <a:solidFill>
                    <a:srgbClr val="000000"/>
                  </a:solidFill>
                  <a:latin typeface="Courier New" panose="02070309020205020404" pitchFamily="49" charset="0"/>
                </a:rPr>
                <a:t> = 0</a:t>
              </a:r>
              <a:endParaRPr lang="en-US" altLang="el-GR" sz="1400">
                <a:solidFill>
                  <a:srgbClr val="000000"/>
                </a:solidFill>
                <a:latin typeface="Courier New" panose="02070309020205020404" pitchFamily="49" charset="0"/>
              </a:endParaRPr>
            </a:p>
          </p:txBody>
        </p:sp>
      </p:grpSp>
      <p:sp>
        <p:nvSpPr>
          <p:cNvPr id="17415" name="Rectangle 21"/>
          <p:cNvSpPr>
            <a:spLocks noChangeArrowheads="1"/>
          </p:cNvSpPr>
          <p:nvPr/>
        </p:nvSpPr>
        <p:spPr bwMode="auto">
          <a:xfrm>
            <a:off x="1574800" y="3719605"/>
            <a:ext cx="5816600" cy="4445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17416" name="Rectangle 22"/>
          <p:cNvSpPr>
            <a:spLocks noChangeArrowheads="1"/>
          </p:cNvSpPr>
          <p:nvPr/>
        </p:nvSpPr>
        <p:spPr bwMode="auto">
          <a:xfrm>
            <a:off x="2425700" y="4811805"/>
            <a:ext cx="4267200" cy="4445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25525267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24311"/>
                                        </p:tgtEl>
                                        <p:attrNameLst>
                                          <p:attrName>style.visibility</p:attrName>
                                        </p:attrNameLst>
                                      </p:cBhvr>
                                      <p:to>
                                        <p:strVal val="visible"/>
                                      </p:to>
                                    </p:set>
                                    <p:animEffect transition="in" filter="blinds(horizontal)">
                                      <p:cBhvr>
                                        <p:cTn id="7" dur="500"/>
                                        <p:tgtEl>
                                          <p:spTgt spid="5243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524313"/>
                                        </p:tgtEl>
                                        <p:attrNameLst>
                                          <p:attrName>style.visibility</p:attrName>
                                        </p:attrNameLst>
                                      </p:cBhvr>
                                      <p:to>
                                        <p:strVal val="visible"/>
                                      </p:to>
                                    </p:set>
                                    <p:animEffect transition="in" filter="blinds(horizontal)">
                                      <p:cBhvr>
                                        <p:cTn id="12" dur="500"/>
                                        <p:tgtEl>
                                          <p:spTgt spid="5243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69900" y="34286"/>
            <a:ext cx="8255000" cy="1143000"/>
          </a:xfrm>
        </p:spPr>
        <p:txBody>
          <a:bodyPr>
            <a:normAutofit/>
          </a:bodyPr>
          <a:lstStyle/>
          <a:p>
            <a:pPr eaLnBrk="1" hangingPunct="1"/>
            <a:r>
              <a:rPr lang="el-GR" altLang="el-GR" sz="2800" dirty="0">
                <a:solidFill>
                  <a:srgbClr val="FF0000"/>
                </a:solidFill>
              </a:rPr>
              <a:t>Αρχικοποίηση πεδίων δομής (ΙΙΙ)</a:t>
            </a:r>
            <a:endParaRPr lang="en-GB" altLang="el-GR" sz="2800" dirty="0">
              <a:solidFill>
                <a:srgbClr val="FF0000"/>
              </a:solidFill>
            </a:endParaRPr>
          </a:p>
        </p:txBody>
      </p:sp>
      <p:sp>
        <p:nvSpPr>
          <p:cNvPr id="18435" name="Rectangle 3" descr="Rectangle: Click to edit Master text styles&#10;Second level&#10;Third level&#10;Fourth level&#10;Fifth level"/>
          <p:cNvSpPr>
            <a:spLocks noGrp="1" noChangeArrowheads="1"/>
          </p:cNvSpPr>
          <p:nvPr>
            <p:ph type="body" idx="1"/>
          </p:nvPr>
        </p:nvSpPr>
        <p:spPr>
          <a:xfrm>
            <a:off x="-177800" y="900952"/>
            <a:ext cx="9105900" cy="5676900"/>
          </a:xfrm>
        </p:spPr>
        <p:txBody>
          <a:bodyPr/>
          <a:lstStyle/>
          <a:p>
            <a:pPr marL="914400" lvl="1" indent="-457200" eaLnBrk="1" hangingPunct="1"/>
            <a:r>
              <a:rPr lang="el-GR" altLang="el-GR"/>
              <a:t>Τέλος, </a:t>
            </a:r>
            <a:r>
              <a:rPr lang="el-GR" altLang="el-GR">
                <a:solidFill>
                  <a:srgbClr val="FF0000"/>
                </a:solidFill>
              </a:rPr>
              <a:t>η δήλωση μίας δομής</a:t>
            </a:r>
            <a:r>
              <a:rPr lang="el-GR" altLang="el-GR"/>
              <a:t> </a:t>
            </a:r>
            <a:r>
              <a:rPr lang="el-GR" altLang="el-GR">
                <a:solidFill>
                  <a:srgbClr val="FF0000"/>
                </a:solidFill>
              </a:rPr>
              <a:t>μαζί με τη δήλωση του προτύπου της</a:t>
            </a:r>
            <a:r>
              <a:rPr lang="el-GR" altLang="el-GR"/>
              <a:t> </a:t>
            </a:r>
            <a:r>
              <a:rPr lang="el-GR" altLang="el-GR" u="sng">
                <a:solidFill>
                  <a:srgbClr val="FF0000"/>
                </a:solidFill>
              </a:rPr>
              <a:t>μπορεί να επεκταθεί</a:t>
            </a:r>
            <a:r>
              <a:rPr lang="el-GR" altLang="el-GR"/>
              <a:t> για την απόδοση αρχικών τιμών στα πεδία της</a:t>
            </a:r>
          </a:p>
          <a:p>
            <a:pPr marL="914400" lvl="1" indent="-457200" eaLnBrk="1" hangingPunct="1"/>
            <a:endParaRPr lang="el-GR" altLang="el-GR"/>
          </a:p>
          <a:p>
            <a:pPr marL="914400" lvl="1" indent="-457200" eaLnBrk="1" hangingPunct="1">
              <a:buFont typeface="Wingdings" panose="05000000000000000000" pitchFamily="2" charset="2"/>
              <a:buNone/>
            </a:pPr>
            <a:r>
              <a:rPr lang="el-GR" altLang="el-GR"/>
              <a:t>	Π.χ.</a:t>
            </a:r>
          </a:p>
        </p:txBody>
      </p:sp>
      <p:pic>
        <p:nvPicPr>
          <p:cNvPr id="18436" name="Picture 1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6013" y="2855165"/>
            <a:ext cx="4333875" cy="13620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26999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9900" y="90393"/>
            <a:ext cx="8255000" cy="1143000"/>
          </a:xfrm>
        </p:spPr>
        <p:txBody>
          <a:bodyPr/>
          <a:lstStyle/>
          <a:p>
            <a:pPr eaLnBrk="1" hangingPunct="1"/>
            <a:r>
              <a:rPr lang="el-GR" altLang="el-GR">
                <a:solidFill>
                  <a:srgbClr val="FF0000"/>
                </a:solidFill>
              </a:rPr>
              <a:t>Δείκτης σε πεδίο δομής</a:t>
            </a:r>
            <a:endParaRPr lang="en-GB" altLang="el-GR">
              <a:latin typeface="Courier New" panose="02070309020205020404" pitchFamily="49" charset="0"/>
            </a:endParaRPr>
          </a:p>
        </p:txBody>
      </p:sp>
      <p:sp>
        <p:nvSpPr>
          <p:cNvPr id="19459" name="Rectangle 3" descr="Rectangle: Click to edit Master text styles&#10;Second level&#10;Third level&#10;Fourth level&#10;Fifth level"/>
          <p:cNvSpPr>
            <a:spLocks noGrp="1" noChangeArrowheads="1"/>
          </p:cNvSpPr>
          <p:nvPr>
            <p:ph type="body" idx="1"/>
          </p:nvPr>
        </p:nvSpPr>
        <p:spPr>
          <a:xfrm>
            <a:off x="-177800" y="941293"/>
            <a:ext cx="9105900" cy="5676900"/>
          </a:xfrm>
        </p:spPr>
        <p:txBody>
          <a:bodyPr/>
          <a:lstStyle/>
          <a:p>
            <a:pPr marL="914400" lvl="1" indent="-457200" eaLnBrk="1" hangingPunct="1"/>
            <a:r>
              <a:rPr lang="el-GR" altLang="el-GR" sz="2000"/>
              <a:t>Όπως χρησιμοποιούμε έναν δείκτη σε μία μεταβλητή, μπορούμε να τον χρησιμοποιήσουμε και σε ένα πεδίο μίας δομής</a:t>
            </a:r>
          </a:p>
          <a:p>
            <a:pPr marL="914400" lvl="1" indent="-457200" eaLnBrk="1" hangingPunct="1">
              <a:buFont typeface="Wingdings" panose="05000000000000000000" pitchFamily="2" charset="2"/>
              <a:buNone/>
            </a:pPr>
            <a:r>
              <a:rPr lang="el-GR" altLang="el-GR" sz="2000"/>
              <a:t>	</a:t>
            </a:r>
          </a:p>
          <a:p>
            <a:pPr marL="914400" lvl="1" indent="-457200" eaLnBrk="1" hangingPunct="1">
              <a:buFont typeface="Wingdings" panose="05000000000000000000" pitchFamily="2" charset="2"/>
              <a:buNone/>
            </a:pPr>
            <a:r>
              <a:rPr lang="el-GR" altLang="el-GR" sz="2000"/>
              <a:t>	Π.χ. δείτε πώς </a:t>
            </a:r>
          </a:p>
          <a:p>
            <a:pPr marL="914400" lvl="1" indent="-457200" eaLnBrk="1" hangingPunct="1">
              <a:buFont typeface="Wingdings" panose="05000000000000000000" pitchFamily="2" charset="2"/>
              <a:buNone/>
            </a:pPr>
            <a:r>
              <a:rPr lang="el-GR" altLang="el-GR" sz="2000"/>
              <a:t>	εμφανίζονται τα </a:t>
            </a:r>
          </a:p>
          <a:p>
            <a:pPr marL="914400" lvl="1" indent="-457200" eaLnBrk="1" hangingPunct="1">
              <a:buFont typeface="Wingdings" panose="05000000000000000000" pitchFamily="2" charset="2"/>
              <a:buNone/>
            </a:pPr>
            <a:r>
              <a:rPr lang="el-GR" altLang="el-GR" sz="2000"/>
              <a:t>	πεδία της δομής </a:t>
            </a:r>
          </a:p>
          <a:p>
            <a:pPr marL="914400" lvl="1" indent="-457200" eaLnBrk="1" hangingPunct="1">
              <a:buFont typeface="Wingdings" panose="05000000000000000000" pitchFamily="2" charset="2"/>
              <a:buNone/>
            </a:pPr>
            <a:r>
              <a:rPr lang="el-GR" altLang="el-GR" sz="2000"/>
              <a:t>	</a:t>
            </a:r>
            <a:r>
              <a:rPr lang="el-GR" altLang="el-GR" sz="2000">
                <a:solidFill>
                  <a:srgbClr val="000000"/>
                </a:solidFill>
                <a:latin typeface="Courier New" panose="02070309020205020404" pitchFamily="49" charset="0"/>
              </a:rPr>
              <a:t>book_1</a:t>
            </a:r>
            <a:r>
              <a:rPr lang="el-GR" altLang="el-GR" sz="2000"/>
              <a:t> με χρήση </a:t>
            </a:r>
          </a:p>
          <a:p>
            <a:pPr marL="914400" lvl="1" indent="-457200" eaLnBrk="1" hangingPunct="1">
              <a:buFont typeface="Wingdings" panose="05000000000000000000" pitchFamily="2" charset="2"/>
              <a:buNone/>
            </a:pPr>
            <a:r>
              <a:rPr lang="el-GR" altLang="el-GR" sz="2000"/>
              <a:t>	δεικτών</a:t>
            </a:r>
          </a:p>
        </p:txBody>
      </p:sp>
      <p:pic>
        <p:nvPicPr>
          <p:cNvPr id="19460"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300" y="1668368"/>
            <a:ext cx="4737100" cy="50133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29648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69900" y="90393"/>
            <a:ext cx="8255000" cy="1143000"/>
          </a:xfrm>
        </p:spPr>
        <p:txBody>
          <a:bodyPr/>
          <a:lstStyle/>
          <a:p>
            <a:pPr eaLnBrk="1" hangingPunct="1"/>
            <a:r>
              <a:rPr lang="el-GR" altLang="el-GR">
                <a:solidFill>
                  <a:srgbClr val="FF0000"/>
                </a:solidFill>
              </a:rPr>
              <a:t>Αντιγραφή και Σύγκριση δομών</a:t>
            </a:r>
            <a:endParaRPr lang="en-GB" altLang="el-GR">
              <a:latin typeface="Courier New" panose="02070309020205020404" pitchFamily="49" charset="0"/>
            </a:endParaRPr>
          </a:p>
        </p:txBody>
      </p:sp>
      <p:sp>
        <p:nvSpPr>
          <p:cNvPr id="20483" name="Rectangle 3" descr="Rectangle: Click to edit Master text styles&#10;Second level&#10;Third level&#10;Fourth level&#10;Fifth level"/>
          <p:cNvSpPr>
            <a:spLocks noGrp="1" noChangeArrowheads="1"/>
          </p:cNvSpPr>
          <p:nvPr>
            <p:ph type="body" idx="1"/>
          </p:nvPr>
        </p:nvSpPr>
        <p:spPr>
          <a:xfrm>
            <a:off x="-177800" y="941293"/>
            <a:ext cx="9105900" cy="5676900"/>
          </a:xfrm>
        </p:spPr>
        <p:txBody>
          <a:bodyPr/>
          <a:lstStyle/>
          <a:p>
            <a:pPr marL="914400" lvl="1" indent="-457200" eaLnBrk="1" hangingPunct="1"/>
            <a:r>
              <a:rPr lang="el-GR" altLang="el-GR" sz="2000"/>
              <a:t>Για την αντιγραφή μιας δομής σε μία άλλη χρησιμοποιείται ο τελεστής </a:t>
            </a:r>
            <a:r>
              <a:rPr lang="el-GR" altLang="el-GR" sz="2000">
                <a:solidFill>
                  <a:srgbClr val="000000"/>
                </a:solidFill>
                <a:latin typeface="Courier New" panose="02070309020205020404" pitchFamily="49" charset="0"/>
              </a:rPr>
              <a:t>=</a:t>
            </a:r>
            <a:r>
              <a:rPr lang="el-GR" altLang="el-GR" sz="2000"/>
              <a:t> </a:t>
            </a:r>
          </a:p>
          <a:p>
            <a:pPr marL="914400" lvl="1" indent="-457200" eaLnBrk="1" hangingPunct="1"/>
            <a:r>
              <a:rPr lang="el-GR" altLang="el-GR" sz="2000"/>
              <a:t>Για να εκτελεστεί η αντιγραφή, οι δομές </a:t>
            </a:r>
            <a:r>
              <a:rPr lang="el-GR" altLang="el-GR" sz="2000" u="sng">
                <a:solidFill>
                  <a:srgbClr val="FF0000"/>
                </a:solidFill>
              </a:rPr>
              <a:t>πρέπει να είναι του ίδιου τύπου</a:t>
            </a:r>
            <a:r>
              <a:rPr lang="el-GR" altLang="el-GR" sz="2000"/>
              <a:t>. Π.χ.</a:t>
            </a:r>
          </a:p>
        </p:txBody>
      </p:sp>
      <p:pic>
        <p:nvPicPr>
          <p:cNvPr id="20484" name="Picture 7" descr="blue_dang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800" y="1484218"/>
            <a:ext cx="5588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5"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1100" y="2603406"/>
            <a:ext cx="7146925" cy="38385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20240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9900" y="50052"/>
            <a:ext cx="8255000" cy="1143000"/>
          </a:xfrm>
        </p:spPr>
        <p:txBody>
          <a:bodyPr/>
          <a:lstStyle/>
          <a:p>
            <a:pPr eaLnBrk="1" hangingPunct="1"/>
            <a:r>
              <a:rPr lang="el-GR" altLang="el-GR">
                <a:solidFill>
                  <a:srgbClr val="FF0000"/>
                </a:solidFill>
              </a:rPr>
              <a:t>Παρατηρήσεις (Ι)</a:t>
            </a:r>
            <a:endParaRPr lang="en-GB" altLang="el-GR">
              <a:solidFill>
                <a:srgbClr val="FF0000"/>
              </a:solidFill>
            </a:endParaRPr>
          </a:p>
        </p:txBody>
      </p:sp>
      <p:sp>
        <p:nvSpPr>
          <p:cNvPr id="21507" name="Rectangle 3" descr="Rectangle: Click to edit Master text styles&#10;Second level&#10;Third level&#10;Fourth level&#10;Fifth level"/>
          <p:cNvSpPr>
            <a:spLocks noGrp="1" noChangeArrowheads="1"/>
          </p:cNvSpPr>
          <p:nvPr>
            <p:ph type="body" idx="1"/>
          </p:nvPr>
        </p:nvSpPr>
        <p:spPr>
          <a:xfrm>
            <a:off x="-177800" y="900952"/>
            <a:ext cx="9055100" cy="5676900"/>
          </a:xfrm>
        </p:spPr>
        <p:txBody>
          <a:bodyPr/>
          <a:lstStyle/>
          <a:p>
            <a:pPr marL="914400" lvl="1" indent="-457200" eaLnBrk="1" hangingPunct="1"/>
            <a:r>
              <a:rPr lang="el-GR" altLang="el-GR" sz="2000"/>
              <a:t>Με την εντολή: </a:t>
            </a:r>
          </a:p>
          <a:p>
            <a:pPr marL="914400" lvl="1" indent="-457200" eaLnBrk="1" hangingPunct="1">
              <a:buFont typeface="Wingdings" panose="05000000000000000000" pitchFamily="2" charset="2"/>
              <a:buNone/>
            </a:pPr>
            <a:r>
              <a:rPr lang="el-GR" altLang="el-GR" sz="2000">
                <a:solidFill>
                  <a:srgbClr val="000000"/>
                </a:solidFill>
                <a:latin typeface="Courier New" panose="02070309020205020404" pitchFamily="49" charset="0"/>
              </a:rPr>
              <a:t>			     </a:t>
            </a:r>
            <a:r>
              <a:rPr lang="en-US" altLang="el-GR" sz="2000">
                <a:solidFill>
                  <a:srgbClr val="000000"/>
                </a:solidFill>
                <a:latin typeface="Courier New" panose="02070309020205020404" pitchFamily="49" charset="0"/>
              </a:rPr>
              <a:t>stud</a:t>
            </a:r>
            <a:r>
              <a:rPr lang="el-GR" altLang="el-GR" sz="2000">
                <a:solidFill>
                  <a:srgbClr val="000000"/>
                </a:solidFill>
                <a:latin typeface="Courier New" panose="02070309020205020404" pitchFamily="49" charset="0"/>
              </a:rPr>
              <a:t>2 = </a:t>
            </a:r>
            <a:r>
              <a:rPr lang="en-US" altLang="el-GR" sz="2000">
                <a:solidFill>
                  <a:srgbClr val="000000"/>
                </a:solidFill>
                <a:latin typeface="Courier New" panose="02070309020205020404" pitchFamily="49" charset="0"/>
              </a:rPr>
              <a:t>stud</a:t>
            </a:r>
            <a:r>
              <a:rPr lang="el-GR" altLang="el-GR" sz="2000">
                <a:solidFill>
                  <a:srgbClr val="000000"/>
                </a:solidFill>
                <a:latin typeface="Courier New" panose="02070309020205020404" pitchFamily="49" charset="0"/>
              </a:rPr>
              <a:t>1;</a:t>
            </a:r>
            <a:r>
              <a:rPr lang="el-GR" altLang="el-GR" sz="2000"/>
              <a:t> </a:t>
            </a:r>
          </a:p>
          <a:p>
            <a:pPr marL="914400" lvl="1" indent="-457200" eaLnBrk="1" hangingPunct="1">
              <a:buFont typeface="Wingdings" panose="05000000000000000000" pitchFamily="2" charset="2"/>
              <a:buNone/>
            </a:pPr>
            <a:endParaRPr lang="el-GR" altLang="el-GR" sz="2000"/>
          </a:p>
          <a:p>
            <a:pPr marL="914400" lvl="1" indent="-457200" eaLnBrk="1" hangingPunct="1">
              <a:buFont typeface="Wingdings" panose="05000000000000000000" pitchFamily="2" charset="2"/>
              <a:buNone/>
            </a:pPr>
            <a:r>
              <a:rPr lang="el-GR" altLang="el-GR" sz="2000"/>
              <a:t>	οι τιμές των πεδίων της δομής </a:t>
            </a:r>
            <a:r>
              <a:rPr lang="en-US" altLang="el-GR" sz="2000">
                <a:solidFill>
                  <a:srgbClr val="000000"/>
                </a:solidFill>
                <a:latin typeface="Courier New" panose="02070309020205020404" pitchFamily="49" charset="0"/>
              </a:rPr>
              <a:t>stud</a:t>
            </a:r>
            <a:r>
              <a:rPr lang="el-GR" altLang="el-GR" sz="2000">
                <a:solidFill>
                  <a:srgbClr val="000000"/>
                </a:solidFill>
                <a:latin typeface="Courier New" panose="02070309020205020404" pitchFamily="49" charset="0"/>
              </a:rPr>
              <a:t>1</a:t>
            </a:r>
            <a:r>
              <a:rPr lang="el-GR" altLang="el-GR" sz="2000"/>
              <a:t> αντιγράφονται στα αντίστοιχα πεδία της δομής </a:t>
            </a:r>
            <a:r>
              <a:rPr lang="en-US" altLang="el-GR" sz="2000">
                <a:solidFill>
                  <a:srgbClr val="000000"/>
                </a:solidFill>
                <a:latin typeface="Courier New" panose="02070309020205020404" pitchFamily="49" charset="0"/>
              </a:rPr>
              <a:t>stud</a:t>
            </a:r>
            <a:r>
              <a:rPr lang="el-GR" altLang="el-GR" sz="2000">
                <a:solidFill>
                  <a:srgbClr val="000000"/>
                </a:solidFill>
                <a:latin typeface="Courier New" panose="02070309020205020404" pitchFamily="49" charset="0"/>
              </a:rPr>
              <a:t>2</a:t>
            </a:r>
          </a:p>
          <a:p>
            <a:pPr marL="914400" lvl="1" indent="-457200" eaLnBrk="1" hangingPunct="1">
              <a:buFont typeface="Wingdings" panose="05000000000000000000" pitchFamily="2" charset="2"/>
              <a:buNone/>
            </a:pPr>
            <a:endParaRPr lang="el-GR" altLang="el-GR" sz="2000"/>
          </a:p>
          <a:p>
            <a:pPr marL="914400" lvl="1" indent="-457200" eaLnBrk="1" hangingPunct="1">
              <a:buFont typeface="Wingdings" panose="05000000000000000000" pitchFamily="2" charset="2"/>
              <a:buNone/>
            </a:pPr>
            <a:r>
              <a:rPr lang="el-GR" altLang="el-GR" sz="2000"/>
              <a:t>	Δηλαδή, η παραπάνω εντολή είναι ισοδύναμη με:</a:t>
            </a:r>
          </a:p>
          <a:p>
            <a:pPr marL="914400" lvl="1" indent="-457200" eaLnBrk="1" hangingPunct="1">
              <a:buFont typeface="Wingdings" panose="05000000000000000000" pitchFamily="2" charset="2"/>
              <a:buNone/>
            </a:pPr>
            <a:r>
              <a:rPr lang="el-GR" altLang="el-GR" sz="2000"/>
              <a:t>			 </a:t>
            </a:r>
          </a:p>
          <a:p>
            <a:pPr marL="914400" lvl="1" indent="-457200" eaLnBrk="1" hangingPunct="1">
              <a:buFont typeface="Wingdings" panose="05000000000000000000" pitchFamily="2" charset="2"/>
              <a:buNone/>
            </a:pPr>
            <a:r>
              <a:rPr lang="el-GR" altLang="el-GR" sz="2000"/>
              <a:t>	                  </a:t>
            </a:r>
            <a:r>
              <a:rPr lang="el-GR" altLang="el-GR" sz="2000">
                <a:solidFill>
                  <a:srgbClr val="000000"/>
                </a:solidFill>
                <a:latin typeface="Courier New" panose="02070309020205020404" pitchFamily="49" charset="0"/>
              </a:rPr>
              <a:t>s</a:t>
            </a:r>
            <a:r>
              <a:rPr lang="en-US" altLang="el-GR" sz="2000">
                <a:solidFill>
                  <a:srgbClr val="000000"/>
                </a:solidFill>
                <a:latin typeface="Courier New" panose="02070309020205020404" pitchFamily="49" charset="0"/>
              </a:rPr>
              <a:t>t</a:t>
            </a:r>
            <a:r>
              <a:rPr lang="el-GR" altLang="el-GR" sz="2000">
                <a:solidFill>
                  <a:srgbClr val="000000"/>
                </a:solidFill>
                <a:latin typeface="Courier New" panose="02070309020205020404" pitchFamily="49" charset="0"/>
              </a:rPr>
              <a:t>ud2.</a:t>
            </a:r>
            <a:r>
              <a:rPr lang="en-US" altLang="el-GR" sz="2000">
                <a:solidFill>
                  <a:srgbClr val="000000"/>
                </a:solidFill>
                <a:latin typeface="Courier New" panose="02070309020205020404" pitchFamily="49" charset="0"/>
              </a:rPr>
              <a:t>code</a:t>
            </a:r>
            <a:r>
              <a:rPr lang="el-GR" altLang="el-GR" sz="2000">
                <a:solidFill>
                  <a:srgbClr val="000000"/>
                </a:solidFill>
                <a:latin typeface="Courier New" panose="02070309020205020404" pitchFamily="49" charset="0"/>
              </a:rPr>
              <a:t> = </a:t>
            </a:r>
            <a:r>
              <a:rPr lang="en-US" altLang="el-GR" sz="2000">
                <a:solidFill>
                  <a:srgbClr val="000000"/>
                </a:solidFill>
                <a:latin typeface="Courier New" panose="02070309020205020404" pitchFamily="49" charset="0"/>
              </a:rPr>
              <a:t>stud</a:t>
            </a:r>
            <a:r>
              <a:rPr lang="el-GR" altLang="el-GR" sz="2000">
                <a:solidFill>
                  <a:srgbClr val="000000"/>
                </a:solidFill>
                <a:latin typeface="Courier New" panose="02070309020205020404" pitchFamily="49" charset="0"/>
              </a:rPr>
              <a:t>1.</a:t>
            </a:r>
            <a:r>
              <a:rPr lang="en-US" altLang="el-GR" sz="2000">
                <a:solidFill>
                  <a:srgbClr val="000000"/>
                </a:solidFill>
                <a:latin typeface="Courier New" panose="02070309020205020404" pitchFamily="49" charset="0"/>
              </a:rPr>
              <a:t>code</a:t>
            </a:r>
            <a:r>
              <a:rPr lang="el-GR" altLang="el-GR" sz="2000">
                <a:solidFill>
                  <a:srgbClr val="000000"/>
                </a:solidFill>
                <a:latin typeface="Courier New" panose="02070309020205020404" pitchFamily="49" charset="0"/>
              </a:rPr>
              <a:t>;</a:t>
            </a:r>
          </a:p>
          <a:p>
            <a:pPr marL="914400" lvl="1" indent="-457200" eaLnBrk="1" hangingPunct="1">
              <a:buFont typeface="Wingdings" panose="05000000000000000000" pitchFamily="2" charset="2"/>
              <a:buNone/>
            </a:pPr>
            <a:r>
              <a:rPr lang="el-GR" altLang="el-GR" sz="2000">
                <a:solidFill>
                  <a:srgbClr val="000000"/>
                </a:solidFill>
                <a:latin typeface="Courier New" panose="02070309020205020404" pitchFamily="49" charset="0"/>
              </a:rPr>
              <a:t>			 s</a:t>
            </a:r>
            <a:r>
              <a:rPr lang="en-US" altLang="el-GR" sz="2000">
                <a:solidFill>
                  <a:srgbClr val="000000"/>
                </a:solidFill>
                <a:latin typeface="Courier New" panose="02070309020205020404" pitchFamily="49" charset="0"/>
              </a:rPr>
              <a:t>t</a:t>
            </a:r>
            <a:r>
              <a:rPr lang="el-GR" altLang="el-GR" sz="2000">
                <a:solidFill>
                  <a:srgbClr val="000000"/>
                </a:solidFill>
                <a:latin typeface="Courier New" panose="02070309020205020404" pitchFamily="49" charset="0"/>
              </a:rPr>
              <a:t>ud2.gr</a:t>
            </a:r>
            <a:r>
              <a:rPr lang="en-US" altLang="el-GR" sz="2000">
                <a:solidFill>
                  <a:srgbClr val="000000"/>
                </a:solidFill>
                <a:latin typeface="Courier New" panose="02070309020205020404" pitchFamily="49" charset="0"/>
              </a:rPr>
              <a:t>d</a:t>
            </a:r>
            <a:r>
              <a:rPr lang="el-GR" altLang="el-GR" sz="2000">
                <a:solidFill>
                  <a:srgbClr val="000000"/>
                </a:solidFill>
                <a:latin typeface="Courier New" panose="02070309020205020404" pitchFamily="49" charset="0"/>
              </a:rPr>
              <a:t> = s</a:t>
            </a:r>
            <a:r>
              <a:rPr lang="en-US" altLang="el-GR" sz="2000">
                <a:solidFill>
                  <a:srgbClr val="000000"/>
                </a:solidFill>
                <a:latin typeface="Courier New" panose="02070309020205020404" pitchFamily="49" charset="0"/>
              </a:rPr>
              <a:t>t</a:t>
            </a:r>
            <a:r>
              <a:rPr lang="el-GR" altLang="el-GR" sz="2000">
                <a:solidFill>
                  <a:srgbClr val="000000"/>
                </a:solidFill>
                <a:latin typeface="Courier New" panose="02070309020205020404" pitchFamily="49" charset="0"/>
              </a:rPr>
              <a:t>ud1.grd;</a:t>
            </a:r>
            <a:endParaRPr lang="en-US" altLang="el-GR" sz="2000">
              <a:solidFill>
                <a:srgbClr val="000000"/>
              </a:solidFill>
              <a:latin typeface="Courier New" panose="02070309020205020404" pitchFamily="49" charset="0"/>
            </a:endParaRPr>
          </a:p>
          <a:p>
            <a:pPr marL="914400" lvl="1" indent="-457200" eaLnBrk="1" hangingPunct="1">
              <a:buFont typeface="Wingdings" panose="05000000000000000000" pitchFamily="2" charset="2"/>
              <a:buNone/>
            </a:pPr>
            <a:endParaRPr lang="en-US" altLang="el-GR" sz="2000">
              <a:solidFill>
                <a:srgbClr val="000000"/>
              </a:solidFill>
              <a:latin typeface="Courier New" panose="02070309020205020404" pitchFamily="49" charset="0"/>
            </a:endParaRPr>
          </a:p>
          <a:p>
            <a:pPr marL="914400" lvl="1" indent="-457200" eaLnBrk="1" hangingPunct="1">
              <a:buFont typeface="Wingdings" panose="05000000000000000000" pitchFamily="2" charset="2"/>
              <a:buNone/>
            </a:pPr>
            <a:endParaRPr lang="en-US" altLang="el-GR" sz="2000"/>
          </a:p>
          <a:p>
            <a:pPr marL="914400" lvl="1" indent="-457200" eaLnBrk="1" hangingPunct="1"/>
            <a:r>
              <a:rPr lang="el-GR" altLang="el-GR" sz="2000"/>
              <a:t>Αν οι </a:t>
            </a:r>
            <a:r>
              <a:rPr lang="el-GR" altLang="el-GR" sz="2000">
                <a:solidFill>
                  <a:srgbClr val="000000"/>
                </a:solidFill>
                <a:latin typeface="Courier New" panose="02070309020205020404" pitchFamily="49" charset="0"/>
              </a:rPr>
              <a:t>stud1</a:t>
            </a:r>
            <a:r>
              <a:rPr lang="el-GR" altLang="el-GR" sz="2000"/>
              <a:t> και </a:t>
            </a:r>
            <a:r>
              <a:rPr lang="el-GR" altLang="el-GR" sz="2000">
                <a:solidFill>
                  <a:srgbClr val="000000"/>
                </a:solidFill>
                <a:latin typeface="Courier New" panose="02070309020205020404" pitchFamily="49" charset="0"/>
              </a:rPr>
              <a:t>stud2</a:t>
            </a:r>
            <a:r>
              <a:rPr lang="el-GR" altLang="el-GR" sz="2000"/>
              <a:t> </a:t>
            </a:r>
            <a:r>
              <a:rPr lang="el-GR" altLang="el-GR" sz="2000" u="sng">
                <a:solidFill>
                  <a:srgbClr val="FF0000"/>
                </a:solidFill>
              </a:rPr>
              <a:t>δεν ήταν</a:t>
            </a:r>
            <a:r>
              <a:rPr lang="el-GR" altLang="el-GR" sz="2000"/>
              <a:t> μεταβλητές </a:t>
            </a:r>
            <a:r>
              <a:rPr lang="el-GR" altLang="el-GR" sz="2000" u="sng">
                <a:solidFill>
                  <a:srgbClr val="FF0000"/>
                </a:solidFill>
              </a:rPr>
              <a:t>του ίδιου προτύπου</a:t>
            </a:r>
            <a:r>
              <a:rPr lang="el-GR" altLang="el-GR" sz="2000"/>
              <a:t> </a:t>
            </a:r>
            <a:r>
              <a:rPr lang="el-GR" altLang="el-GR" sz="2000" u="sng">
                <a:solidFill>
                  <a:srgbClr val="FF0000"/>
                </a:solidFill>
              </a:rPr>
              <a:t>δομής</a:t>
            </a:r>
            <a:r>
              <a:rPr lang="el-GR" altLang="el-GR" sz="2000"/>
              <a:t>, η εντολή </a:t>
            </a:r>
            <a:r>
              <a:rPr lang="el-GR" altLang="el-GR" sz="2000">
                <a:solidFill>
                  <a:srgbClr val="000000"/>
                </a:solidFill>
                <a:latin typeface="Courier New" panose="02070309020205020404" pitchFamily="49" charset="0"/>
              </a:rPr>
              <a:t>stud2 = stud1;</a:t>
            </a:r>
            <a:r>
              <a:rPr lang="el-GR" altLang="el-GR" sz="2000"/>
              <a:t> δεν θα μεταγλωττιζόταν, ακόμα κι αν τα δύο διαφορετικά πρότυπα δομής περιείχαν τα ίδια ακριβώς πεδία και σε αριθμό και σε τύπο δεδομένων</a:t>
            </a:r>
          </a:p>
        </p:txBody>
      </p:sp>
      <p:sp>
        <p:nvSpPr>
          <p:cNvPr id="21508" name="Rectangle 5"/>
          <p:cNvSpPr>
            <a:spLocks noChangeArrowheads="1"/>
          </p:cNvSpPr>
          <p:nvPr/>
        </p:nvSpPr>
        <p:spPr bwMode="auto">
          <a:xfrm>
            <a:off x="3022600" y="1218452"/>
            <a:ext cx="3048000" cy="4826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21509" name="Rectangle 6"/>
          <p:cNvSpPr>
            <a:spLocks noChangeArrowheads="1"/>
          </p:cNvSpPr>
          <p:nvPr/>
        </p:nvSpPr>
        <p:spPr bwMode="auto">
          <a:xfrm>
            <a:off x="2400300" y="3669552"/>
            <a:ext cx="4762500" cy="10287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pic>
        <p:nvPicPr>
          <p:cNvPr id="21510" name="Picture 7" descr="blue_dang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3200" y="5076077"/>
            <a:ext cx="5588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715763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69900" y="50052"/>
            <a:ext cx="8255000" cy="1143000"/>
          </a:xfrm>
        </p:spPr>
        <p:txBody>
          <a:bodyPr/>
          <a:lstStyle/>
          <a:p>
            <a:pPr eaLnBrk="1" hangingPunct="1"/>
            <a:r>
              <a:rPr lang="el-GR" altLang="el-GR">
                <a:solidFill>
                  <a:srgbClr val="FF0000"/>
                </a:solidFill>
              </a:rPr>
              <a:t>Παρατηρήσεις (ΙΙ)</a:t>
            </a:r>
            <a:endParaRPr lang="en-GB" altLang="el-GR">
              <a:solidFill>
                <a:srgbClr val="FF0000"/>
              </a:solidFill>
            </a:endParaRPr>
          </a:p>
        </p:txBody>
      </p:sp>
      <p:sp>
        <p:nvSpPr>
          <p:cNvPr id="22531" name="Rectangle 3" descr="Rectangle: Click to edit Master text styles&#10;Second level&#10;Third level&#10;Fourth level&#10;Fifth level"/>
          <p:cNvSpPr>
            <a:spLocks noGrp="1" noChangeArrowheads="1"/>
          </p:cNvSpPr>
          <p:nvPr>
            <p:ph type="body" idx="1"/>
          </p:nvPr>
        </p:nvSpPr>
        <p:spPr>
          <a:xfrm>
            <a:off x="-177800" y="900952"/>
            <a:ext cx="9055100" cy="5676900"/>
          </a:xfrm>
        </p:spPr>
        <p:txBody>
          <a:bodyPr/>
          <a:lstStyle/>
          <a:p>
            <a:pPr marL="914400" lvl="1" indent="-457200" eaLnBrk="1" hangingPunct="1"/>
            <a:r>
              <a:rPr lang="el-GR" altLang="el-GR" sz="2000"/>
              <a:t>Εκτός από την ανάθεση </a:t>
            </a:r>
            <a:r>
              <a:rPr lang="el-GR" altLang="el-GR" sz="2000" u="sng">
                <a:solidFill>
                  <a:srgbClr val="FF0000"/>
                </a:solidFill>
              </a:rPr>
              <a:t>καμία</a:t>
            </a:r>
            <a:r>
              <a:rPr lang="el-GR" altLang="el-GR" sz="2000"/>
              <a:t> άλλη ενέργεια δεν επιτρέπεται μεταξύ δομών</a:t>
            </a:r>
            <a:endParaRPr lang="en-US" altLang="el-GR" sz="2000"/>
          </a:p>
          <a:p>
            <a:pPr marL="914400" lvl="1" indent="-457200" eaLnBrk="1" hangingPunct="1"/>
            <a:endParaRPr lang="en-US" altLang="el-GR" sz="2000"/>
          </a:p>
          <a:p>
            <a:pPr marL="914400" lvl="1" indent="-457200" eaLnBrk="1" hangingPunct="1"/>
            <a:r>
              <a:rPr lang="el-GR" altLang="el-GR" sz="2000"/>
              <a:t>Π.χ. οι τελεστές </a:t>
            </a:r>
            <a:r>
              <a:rPr lang="el-GR" altLang="el-GR" sz="2000">
                <a:solidFill>
                  <a:srgbClr val="000000"/>
                </a:solidFill>
                <a:latin typeface="Courier New" panose="02070309020205020404" pitchFamily="49" charset="0"/>
              </a:rPr>
              <a:t>==</a:t>
            </a:r>
            <a:r>
              <a:rPr lang="el-GR" altLang="el-GR" sz="2000"/>
              <a:t> και </a:t>
            </a:r>
            <a:r>
              <a:rPr lang="el-GR" altLang="el-GR" sz="2000">
                <a:solidFill>
                  <a:srgbClr val="000000"/>
                </a:solidFill>
                <a:latin typeface="Courier New" panose="02070309020205020404" pitchFamily="49" charset="0"/>
              </a:rPr>
              <a:t>!= </a:t>
            </a:r>
            <a:r>
              <a:rPr lang="el-GR" altLang="el-GR" sz="2000"/>
              <a:t>δεν μπορούν να χρησιμοποιηθούν για τον έλεγχο της ισότητας δύο δομών</a:t>
            </a:r>
          </a:p>
          <a:p>
            <a:pPr marL="914400" lvl="1" indent="-457200" eaLnBrk="1" hangingPunct="1">
              <a:buFont typeface="Wingdings" panose="05000000000000000000" pitchFamily="2" charset="2"/>
              <a:buNone/>
            </a:pPr>
            <a:r>
              <a:rPr lang="el-GR" altLang="el-GR" sz="1000"/>
              <a:t>	</a:t>
            </a:r>
            <a:endParaRPr lang="el-GR" altLang="el-GR" sz="700"/>
          </a:p>
          <a:p>
            <a:pPr marL="914400" lvl="1" indent="-457200" eaLnBrk="1" hangingPunct="1">
              <a:buFont typeface="Wingdings" panose="05000000000000000000" pitchFamily="2" charset="2"/>
              <a:buNone/>
            </a:pPr>
            <a:r>
              <a:rPr lang="el-GR" altLang="el-GR" sz="2000"/>
              <a:t>	Δηλαδή, </a:t>
            </a:r>
            <a:r>
              <a:rPr lang="el-GR" altLang="el-GR" sz="2000" u="sng">
                <a:solidFill>
                  <a:srgbClr val="FF0000"/>
                </a:solidFill>
              </a:rPr>
              <a:t>δεν επιτρέπεται</a:t>
            </a:r>
            <a:r>
              <a:rPr lang="el-GR" altLang="el-GR" sz="2000"/>
              <a:t> να γράψετε: </a:t>
            </a:r>
          </a:p>
          <a:p>
            <a:pPr marL="914400" lvl="1" indent="-457200" eaLnBrk="1" hangingPunct="1">
              <a:buFont typeface="Wingdings" panose="05000000000000000000" pitchFamily="2" charset="2"/>
              <a:buNone/>
            </a:pPr>
            <a:endParaRPr lang="el-GR" altLang="el-GR" sz="2000"/>
          </a:p>
          <a:p>
            <a:pPr marL="914400" lvl="1" indent="-457200" eaLnBrk="1" hangingPunct="1">
              <a:buFont typeface="Wingdings" panose="05000000000000000000" pitchFamily="2" charset="2"/>
              <a:buNone/>
            </a:pPr>
            <a:r>
              <a:rPr lang="en-GB" altLang="el-GR" sz="2000">
                <a:solidFill>
                  <a:srgbClr val="0000FF"/>
                </a:solidFill>
                <a:latin typeface="Courier New" panose="02070309020205020404" pitchFamily="49" charset="0"/>
              </a:rPr>
              <a:t>  if</a:t>
            </a:r>
            <a:r>
              <a:rPr lang="el-GR" altLang="el-GR" sz="2000">
                <a:solidFill>
                  <a:srgbClr val="000000"/>
                </a:solidFill>
                <a:latin typeface="Courier New" panose="02070309020205020404" pitchFamily="49" charset="0"/>
              </a:rPr>
              <a:t>(</a:t>
            </a:r>
            <a:r>
              <a:rPr lang="en-GB" altLang="el-GR" sz="2000">
                <a:solidFill>
                  <a:srgbClr val="000000"/>
                </a:solidFill>
                <a:latin typeface="Courier New" panose="02070309020205020404" pitchFamily="49" charset="0"/>
              </a:rPr>
              <a:t>stud</a:t>
            </a:r>
            <a:r>
              <a:rPr lang="el-GR" altLang="el-GR" sz="2000">
                <a:solidFill>
                  <a:srgbClr val="000000"/>
                </a:solidFill>
                <a:latin typeface="Courier New" panose="02070309020205020404" pitchFamily="49" charset="0"/>
              </a:rPr>
              <a:t>1 == </a:t>
            </a:r>
            <a:r>
              <a:rPr lang="en-GB" altLang="el-GR" sz="2000">
                <a:solidFill>
                  <a:srgbClr val="000000"/>
                </a:solidFill>
                <a:latin typeface="Courier New" panose="02070309020205020404" pitchFamily="49" charset="0"/>
              </a:rPr>
              <a:t>stud</a:t>
            </a:r>
            <a:r>
              <a:rPr lang="el-GR" altLang="el-GR" sz="2000">
                <a:solidFill>
                  <a:srgbClr val="000000"/>
                </a:solidFill>
                <a:latin typeface="Courier New" panose="02070309020205020404" pitchFamily="49" charset="0"/>
              </a:rPr>
              <a:t>2)</a:t>
            </a:r>
            <a:r>
              <a:rPr lang="el-GR" altLang="el-GR"/>
              <a:t>       </a:t>
            </a:r>
            <a:r>
              <a:rPr lang="el-GR" altLang="el-GR" sz="2000"/>
              <a:t>ή           </a:t>
            </a:r>
            <a:r>
              <a:rPr lang="en-GB" altLang="el-GR" sz="2000">
                <a:solidFill>
                  <a:srgbClr val="0000FF"/>
                </a:solidFill>
                <a:latin typeface="Courier New" panose="02070309020205020404" pitchFamily="49" charset="0"/>
              </a:rPr>
              <a:t>if</a:t>
            </a:r>
            <a:r>
              <a:rPr lang="el-GR" altLang="el-GR" sz="2000">
                <a:solidFill>
                  <a:srgbClr val="000000"/>
                </a:solidFill>
                <a:latin typeface="Courier New" panose="02070309020205020404" pitchFamily="49" charset="0"/>
              </a:rPr>
              <a:t>(</a:t>
            </a:r>
            <a:r>
              <a:rPr lang="en-GB" altLang="el-GR" sz="2000">
                <a:solidFill>
                  <a:srgbClr val="000000"/>
                </a:solidFill>
                <a:latin typeface="Courier New" panose="02070309020205020404" pitchFamily="49" charset="0"/>
              </a:rPr>
              <a:t>stud</a:t>
            </a:r>
            <a:r>
              <a:rPr lang="el-GR" altLang="el-GR" sz="2000">
                <a:solidFill>
                  <a:srgbClr val="000000"/>
                </a:solidFill>
                <a:latin typeface="Courier New" panose="02070309020205020404" pitchFamily="49" charset="0"/>
              </a:rPr>
              <a:t>1 != </a:t>
            </a:r>
            <a:r>
              <a:rPr lang="en-GB" altLang="el-GR" sz="2000">
                <a:solidFill>
                  <a:srgbClr val="000000"/>
                </a:solidFill>
                <a:latin typeface="Courier New" panose="02070309020205020404" pitchFamily="49" charset="0"/>
              </a:rPr>
              <a:t>stud</a:t>
            </a:r>
            <a:r>
              <a:rPr lang="el-GR" altLang="el-GR" sz="2000">
                <a:solidFill>
                  <a:srgbClr val="000000"/>
                </a:solidFill>
                <a:latin typeface="Courier New" panose="02070309020205020404" pitchFamily="49" charset="0"/>
              </a:rPr>
              <a:t>2)</a:t>
            </a:r>
            <a:r>
              <a:rPr lang="el-GR" altLang="el-GR"/>
              <a:t> </a:t>
            </a:r>
          </a:p>
          <a:p>
            <a:pPr marL="914400" lvl="1" indent="-457200" eaLnBrk="1" hangingPunct="1">
              <a:buFont typeface="Wingdings" panose="05000000000000000000" pitchFamily="2" charset="2"/>
              <a:buNone/>
            </a:pPr>
            <a:endParaRPr lang="el-GR" altLang="el-GR" sz="1600"/>
          </a:p>
          <a:p>
            <a:pPr marL="914400" lvl="1" indent="-457200" eaLnBrk="1" hangingPunct="1"/>
            <a:r>
              <a:rPr lang="el-GR" altLang="el-GR" sz="2000"/>
              <a:t>Αν πρέπει </a:t>
            </a:r>
            <a:r>
              <a:rPr lang="el-GR" altLang="el-GR" sz="2000" u="sng">
                <a:solidFill>
                  <a:srgbClr val="FF0000"/>
                </a:solidFill>
              </a:rPr>
              <a:t>να γίνει έλεγχος</a:t>
            </a:r>
            <a:r>
              <a:rPr lang="el-GR" altLang="el-GR" sz="2000"/>
              <a:t> αν δύο δομές περιέχουν τα ίδια ακριβώς δεδομένα, πρέπει αναγκαστικά να λάβει χώρα σύγκριση </a:t>
            </a:r>
            <a:r>
              <a:rPr lang="el-GR" altLang="el-GR" sz="2000" u="sng">
                <a:solidFill>
                  <a:srgbClr val="FF0000"/>
                </a:solidFill>
              </a:rPr>
              <a:t>όλων των πεδίων</a:t>
            </a:r>
            <a:r>
              <a:rPr lang="el-GR" altLang="el-GR" sz="2000">
                <a:solidFill>
                  <a:srgbClr val="FF0000"/>
                </a:solidFill>
              </a:rPr>
              <a:t> </a:t>
            </a:r>
            <a:r>
              <a:rPr lang="el-GR" altLang="el-GR" sz="2000"/>
              <a:t>των δομών </a:t>
            </a:r>
            <a:r>
              <a:rPr lang="el-GR" altLang="el-GR" sz="2000" u="sng">
                <a:solidFill>
                  <a:srgbClr val="FF0000"/>
                </a:solidFill>
              </a:rPr>
              <a:t>ένα προς ένα</a:t>
            </a:r>
            <a:r>
              <a:rPr lang="el-GR" altLang="el-GR" sz="2000"/>
              <a:t> και </a:t>
            </a:r>
            <a:r>
              <a:rPr lang="el-GR" altLang="el-GR" sz="2000" u="sng">
                <a:solidFill>
                  <a:srgbClr val="FF0000"/>
                </a:solidFill>
              </a:rPr>
              <a:t>ξεχωριστά</a:t>
            </a:r>
            <a:r>
              <a:rPr lang="el-GR" altLang="el-GR" sz="2000"/>
              <a:t> </a:t>
            </a:r>
          </a:p>
          <a:p>
            <a:pPr marL="914400" lvl="1" indent="-457200" eaLnBrk="1" hangingPunct="1"/>
            <a:endParaRPr lang="el-GR" altLang="el-GR" sz="1200"/>
          </a:p>
          <a:p>
            <a:pPr marL="914400" lvl="1" indent="-457200" eaLnBrk="1" hangingPunct="1">
              <a:buFont typeface="Wingdings" panose="05000000000000000000" pitchFamily="2" charset="2"/>
              <a:buNone/>
            </a:pPr>
            <a:r>
              <a:rPr lang="el-GR" altLang="el-GR" sz="2000"/>
              <a:t>	Δηλαδή: </a:t>
            </a:r>
          </a:p>
          <a:p>
            <a:pPr marL="914400" lvl="1" indent="-457200" eaLnBrk="1" hangingPunct="1">
              <a:buFont typeface="Wingdings" panose="05000000000000000000" pitchFamily="2" charset="2"/>
              <a:buNone/>
            </a:pPr>
            <a:endParaRPr lang="el-GR" altLang="el-GR" sz="1800">
              <a:solidFill>
                <a:srgbClr val="000000"/>
              </a:solidFill>
              <a:latin typeface="Courier New" panose="02070309020205020404" pitchFamily="49" charset="0"/>
            </a:endParaRPr>
          </a:p>
        </p:txBody>
      </p:sp>
      <p:sp>
        <p:nvSpPr>
          <p:cNvPr id="22532" name="Rectangle 6"/>
          <p:cNvSpPr>
            <a:spLocks noChangeArrowheads="1"/>
          </p:cNvSpPr>
          <p:nvPr/>
        </p:nvSpPr>
        <p:spPr bwMode="auto">
          <a:xfrm>
            <a:off x="419100" y="3466352"/>
            <a:ext cx="3200400" cy="6223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22533" name="Rectangle 7"/>
          <p:cNvSpPr>
            <a:spLocks noChangeArrowheads="1"/>
          </p:cNvSpPr>
          <p:nvPr/>
        </p:nvSpPr>
        <p:spPr bwMode="auto">
          <a:xfrm>
            <a:off x="5397500" y="3428252"/>
            <a:ext cx="3200400" cy="6223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22534" name="Rectangle 8"/>
          <p:cNvSpPr>
            <a:spLocks noChangeArrowheads="1"/>
          </p:cNvSpPr>
          <p:nvPr/>
        </p:nvSpPr>
        <p:spPr bwMode="auto">
          <a:xfrm>
            <a:off x="215900" y="5930152"/>
            <a:ext cx="8699500" cy="4318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22535" name="Rectangle 9" descr="Rectangle: Click to edit Master text styles&#10;Second level&#10;Third level&#10;Fourth level&#10;Fifth level"/>
          <p:cNvSpPr>
            <a:spLocks noChangeArrowheads="1"/>
          </p:cNvSpPr>
          <p:nvPr/>
        </p:nvSpPr>
        <p:spPr bwMode="auto">
          <a:xfrm>
            <a:off x="-266700" y="5980952"/>
            <a:ext cx="9410700"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GB" altLang="el-GR" sz="1800">
                <a:solidFill>
                  <a:srgbClr val="0000FF"/>
                </a:solidFill>
                <a:latin typeface="Courier New" panose="02070309020205020404" pitchFamily="49" charset="0"/>
              </a:rPr>
              <a:t>   if</a:t>
            </a:r>
            <a:r>
              <a:rPr lang="en-GB" altLang="el-GR" sz="1800">
                <a:solidFill>
                  <a:srgbClr val="000000"/>
                </a:solidFill>
                <a:latin typeface="Courier New" panose="02070309020205020404" pitchFamily="49" charset="0"/>
              </a:rPr>
              <a:t>((stud1.code == stud2.code)</a:t>
            </a:r>
            <a:r>
              <a:rPr lang="el-GR" altLang="el-GR" sz="1800">
                <a:solidFill>
                  <a:srgbClr val="000000"/>
                </a:solidFill>
                <a:latin typeface="Courier New" panose="02070309020205020404" pitchFamily="49" charset="0"/>
              </a:rPr>
              <a:t> &amp;</a:t>
            </a:r>
            <a:r>
              <a:rPr lang="en-GB" altLang="el-GR" sz="1800">
                <a:solidFill>
                  <a:srgbClr val="000000"/>
                </a:solidFill>
                <a:latin typeface="Courier New" panose="02070309020205020404" pitchFamily="49" charset="0"/>
              </a:rPr>
              <a:t>&amp;</a:t>
            </a:r>
            <a:r>
              <a:rPr lang="el-GR" altLang="el-GR" sz="1800">
                <a:solidFill>
                  <a:srgbClr val="000000"/>
                </a:solidFill>
                <a:latin typeface="Courier New" panose="02070309020205020404" pitchFamily="49" charset="0"/>
              </a:rPr>
              <a:t> (</a:t>
            </a:r>
            <a:r>
              <a:rPr lang="en-GB" altLang="el-GR" sz="1800">
                <a:solidFill>
                  <a:srgbClr val="000000"/>
                </a:solidFill>
                <a:latin typeface="Courier New" panose="02070309020205020404" pitchFamily="49" charset="0"/>
              </a:rPr>
              <a:t>stud</a:t>
            </a:r>
            <a:r>
              <a:rPr lang="el-GR" altLang="el-GR" sz="1800">
                <a:solidFill>
                  <a:srgbClr val="000000"/>
                </a:solidFill>
                <a:latin typeface="Courier New" panose="02070309020205020404" pitchFamily="49" charset="0"/>
              </a:rPr>
              <a:t>1.grd == </a:t>
            </a:r>
            <a:r>
              <a:rPr lang="en-GB" altLang="el-GR" sz="1800">
                <a:solidFill>
                  <a:srgbClr val="000000"/>
                </a:solidFill>
                <a:latin typeface="Courier New" panose="02070309020205020404" pitchFamily="49" charset="0"/>
              </a:rPr>
              <a:t>stud</a:t>
            </a:r>
            <a:r>
              <a:rPr lang="el-GR" altLang="el-GR" sz="1800">
                <a:solidFill>
                  <a:srgbClr val="000000"/>
                </a:solidFill>
                <a:latin typeface="Courier New" panose="02070309020205020404" pitchFamily="49" charset="0"/>
              </a:rPr>
              <a:t>2.grd))</a:t>
            </a:r>
          </a:p>
        </p:txBody>
      </p:sp>
    </p:spTree>
    <p:extLst>
      <p:ext uri="{BB962C8B-B14F-4D97-AF65-F5344CB8AC3E}">
        <p14:creationId xmlns:p14="http://schemas.microsoft.com/office/powerpoint/2010/main" val="2343751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69900" y="50052"/>
            <a:ext cx="8255000" cy="1143000"/>
          </a:xfrm>
        </p:spPr>
        <p:txBody>
          <a:bodyPr/>
          <a:lstStyle/>
          <a:p>
            <a:pPr eaLnBrk="1" hangingPunct="1"/>
            <a:r>
              <a:rPr lang="el-GR" altLang="el-GR">
                <a:solidFill>
                  <a:srgbClr val="FF0000"/>
                </a:solidFill>
              </a:rPr>
              <a:t>Δομές</a:t>
            </a:r>
            <a:r>
              <a:rPr lang="en-US" altLang="el-GR">
                <a:solidFill>
                  <a:srgbClr val="FF0000"/>
                </a:solidFill>
              </a:rPr>
              <a:t> (Structures)</a:t>
            </a:r>
            <a:endParaRPr lang="en-GB" altLang="el-GR">
              <a:solidFill>
                <a:srgbClr val="FF0000"/>
              </a:solidFill>
            </a:endParaRPr>
          </a:p>
        </p:txBody>
      </p:sp>
      <p:sp>
        <p:nvSpPr>
          <p:cNvPr id="5123" name="Rectangle 3" descr="Rectangle: Click to edit Master text styles&#10;Second level&#10;Third level&#10;Fourth level&#10;Fifth level"/>
          <p:cNvSpPr>
            <a:spLocks noGrp="1" noChangeArrowheads="1"/>
          </p:cNvSpPr>
          <p:nvPr>
            <p:ph type="body" idx="1"/>
          </p:nvPr>
        </p:nvSpPr>
        <p:spPr>
          <a:xfrm>
            <a:off x="-177800" y="900952"/>
            <a:ext cx="9055100" cy="5676900"/>
          </a:xfrm>
        </p:spPr>
        <p:txBody>
          <a:bodyPr/>
          <a:lstStyle/>
          <a:p>
            <a:pPr marL="914400" lvl="1" indent="-457200" eaLnBrk="1" hangingPunct="1">
              <a:lnSpc>
                <a:spcPct val="90000"/>
              </a:lnSpc>
            </a:pPr>
            <a:endParaRPr lang="el-GR" altLang="el-GR" sz="2000"/>
          </a:p>
          <a:p>
            <a:pPr marL="914400" lvl="1" indent="-457200" eaLnBrk="1" hangingPunct="1">
              <a:lnSpc>
                <a:spcPct val="90000"/>
              </a:lnSpc>
            </a:pPr>
            <a:r>
              <a:rPr lang="el-GR" altLang="el-GR" sz="2000" u="sng">
                <a:solidFill>
                  <a:srgbClr val="FF0000"/>
                </a:solidFill>
              </a:rPr>
              <a:t>Δομή (</a:t>
            </a:r>
            <a:r>
              <a:rPr lang="en-US" altLang="el-GR" sz="2000" u="sng">
                <a:solidFill>
                  <a:srgbClr val="FF0000"/>
                </a:solidFill>
              </a:rPr>
              <a:t>structure)</a:t>
            </a:r>
            <a:r>
              <a:rPr lang="en-US" altLang="el-GR" sz="2000"/>
              <a:t> </a:t>
            </a:r>
            <a:r>
              <a:rPr lang="el-GR" altLang="el-GR" sz="2000"/>
              <a:t>στη </a:t>
            </a:r>
            <a:r>
              <a:rPr lang="en-US" altLang="el-GR" sz="2000"/>
              <a:t>C</a:t>
            </a:r>
            <a:r>
              <a:rPr lang="el-GR" altLang="el-GR" sz="2000"/>
              <a:t> είναι </a:t>
            </a:r>
            <a:r>
              <a:rPr lang="el-GR" altLang="el-GR" sz="2000">
                <a:solidFill>
                  <a:srgbClr val="FF0000"/>
                </a:solidFill>
              </a:rPr>
              <a:t>μία </a:t>
            </a:r>
            <a:r>
              <a:rPr lang="el-GR" altLang="el-GR" sz="2000" u="sng">
                <a:solidFill>
                  <a:srgbClr val="FF0000"/>
                </a:solidFill>
              </a:rPr>
              <a:t>συλλογή</a:t>
            </a:r>
            <a:r>
              <a:rPr lang="el-GR" altLang="el-GR" sz="2000">
                <a:solidFill>
                  <a:srgbClr val="FF0000"/>
                </a:solidFill>
              </a:rPr>
              <a:t> από μεταβλητές</a:t>
            </a:r>
            <a:r>
              <a:rPr lang="el-GR" altLang="el-GR" sz="2000"/>
              <a:t> </a:t>
            </a:r>
            <a:r>
              <a:rPr lang="el-GR" altLang="el-GR" sz="2000" u="sng">
                <a:solidFill>
                  <a:srgbClr val="FF0000"/>
                </a:solidFill>
              </a:rPr>
              <a:t>οποιουδήποτε</a:t>
            </a:r>
            <a:r>
              <a:rPr lang="el-GR" altLang="el-GR" sz="2000">
                <a:solidFill>
                  <a:srgbClr val="FF0000"/>
                </a:solidFill>
              </a:rPr>
              <a:t> τύπου</a:t>
            </a:r>
            <a:r>
              <a:rPr lang="el-GR" altLang="el-GR" sz="2000"/>
              <a:t>, οι οποίες συνήθως χρησιμοποιούνται για </a:t>
            </a:r>
            <a:r>
              <a:rPr lang="el-GR" altLang="el-GR" sz="2000" u="sng">
                <a:solidFill>
                  <a:srgbClr val="FF0000"/>
                </a:solidFill>
              </a:rPr>
              <a:t>την ομαδοποίηση πληροφορίας</a:t>
            </a:r>
            <a:r>
              <a:rPr lang="el-GR" altLang="el-GR" sz="2000"/>
              <a:t> που περιγράφει μία λογική οντότητα</a:t>
            </a:r>
            <a:endParaRPr lang="en-US" altLang="el-GR" sz="2000"/>
          </a:p>
          <a:p>
            <a:pPr marL="914400" lvl="1" indent="-457200" eaLnBrk="1" hangingPunct="1">
              <a:lnSpc>
                <a:spcPct val="90000"/>
              </a:lnSpc>
            </a:pPr>
            <a:endParaRPr lang="en-US" altLang="el-GR" sz="2000"/>
          </a:p>
          <a:p>
            <a:pPr marL="914400" lvl="1" indent="-457200" eaLnBrk="1" hangingPunct="1">
              <a:lnSpc>
                <a:spcPct val="90000"/>
              </a:lnSpc>
            </a:pPr>
            <a:endParaRPr lang="en-US" altLang="el-GR" sz="2000"/>
          </a:p>
          <a:p>
            <a:pPr marL="914400" lvl="1" indent="-457200" eaLnBrk="1" hangingPunct="1">
              <a:lnSpc>
                <a:spcPct val="90000"/>
              </a:lnSpc>
              <a:buFont typeface="Wingdings" panose="05000000000000000000" pitchFamily="2" charset="2"/>
              <a:buNone/>
            </a:pPr>
            <a:r>
              <a:rPr lang="en-US" altLang="el-GR" sz="2000"/>
              <a:t>	</a:t>
            </a:r>
            <a:r>
              <a:rPr lang="el-GR" altLang="el-GR" sz="2000"/>
              <a:t>Π.χ. μία δομή μπορεί να περιέχει πληροφορίες για μία εταιρεία, όπως την επωνυμία της, το έτος ίδρυσης, το Α.Φ.Μ, τη διεύθυνσή της, το αντικείμενο εργασιών της, τον αριθμό των υπαλλήλων της, στοιχεία επικοινωνίας, κτλ...</a:t>
            </a:r>
            <a:r>
              <a:rPr lang="el-GR" altLang="el-GR"/>
              <a:t> </a:t>
            </a:r>
            <a:endParaRPr lang="en-US" altLang="el-GR"/>
          </a:p>
        </p:txBody>
      </p:sp>
    </p:spTree>
    <p:extLst>
      <p:ext uri="{BB962C8B-B14F-4D97-AF65-F5344CB8AC3E}">
        <p14:creationId xmlns:p14="http://schemas.microsoft.com/office/powerpoint/2010/main" val="5317858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975" y="1652492"/>
            <a:ext cx="7419975" cy="50038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23555" name="Rectangle 3"/>
          <p:cNvSpPr>
            <a:spLocks noGrp="1" noChangeArrowheads="1"/>
          </p:cNvSpPr>
          <p:nvPr>
            <p:ph type="title"/>
          </p:nvPr>
        </p:nvSpPr>
        <p:spPr>
          <a:xfrm>
            <a:off x="469900" y="303226"/>
            <a:ext cx="8255000" cy="1143000"/>
          </a:xfrm>
        </p:spPr>
        <p:txBody>
          <a:bodyPr>
            <a:normAutofit fontScale="90000"/>
          </a:bodyPr>
          <a:lstStyle/>
          <a:p>
            <a:pPr eaLnBrk="1" hangingPunct="1"/>
            <a:r>
              <a:rPr lang="el-GR" altLang="el-GR" dirty="0">
                <a:solidFill>
                  <a:srgbClr val="FF0000"/>
                </a:solidFill>
              </a:rPr>
              <a:t>Παράδειγμα δομής που περιέχει πίνακες</a:t>
            </a:r>
            <a:endParaRPr lang="en-GB" altLang="el-GR" dirty="0">
              <a:solidFill>
                <a:srgbClr val="FF0000"/>
              </a:solidFill>
            </a:endParaRPr>
          </a:p>
        </p:txBody>
      </p:sp>
      <p:sp>
        <p:nvSpPr>
          <p:cNvPr id="23556" name="Rectangle 4" descr="Rectangle: Click to edit Master text styles&#10;Second level&#10;Third level&#10;Fourth level&#10;Fifth level"/>
          <p:cNvSpPr>
            <a:spLocks noGrp="1" noChangeArrowheads="1"/>
          </p:cNvSpPr>
          <p:nvPr>
            <p:ph type="body" idx="1"/>
          </p:nvPr>
        </p:nvSpPr>
        <p:spPr>
          <a:xfrm>
            <a:off x="-177800" y="1331256"/>
            <a:ext cx="9055100" cy="5676900"/>
          </a:xfrm>
        </p:spPr>
        <p:txBody>
          <a:bodyPr/>
          <a:lstStyle/>
          <a:p>
            <a:pPr marL="914400" lvl="1" indent="-457200" eaLnBrk="1" hangingPunct="1">
              <a:lnSpc>
                <a:spcPct val="90000"/>
              </a:lnSpc>
            </a:pPr>
            <a:r>
              <a:rPr lang="el-GR" altLang="el-GR" sz="2000" dirty="0"/>
              <a:t>Ποια είναι η έξοδος του παρακάτω προγράμματος ???</a:t>
            </a:r>
          </a:p>
          <a:p>
            <a:pPr marL="914400" lvl="1" indent="-457200" eaLnBrk="1" hangingPunct="1">
              <a:lnSpc>
                <a:spcPct val="90000"/>
              </a:lnSpc>
            </a:pPr>
            <a:endParaRPr lang="el-GR" altLang="el-GR" sz="2000" dirty="0"/>
          </a:p>
          <a:p>
            <a:pPr marL="914400" lvl="1" indent="-457200" eaLnBrk="1" hangingPunct="1">
              <a:lnSpc>
                <a:spcPct val="90000"/>
              </a:lnSpc>
            </a:pPr>
            <a:endParaRPr lang="el-GR" altLang="el-GR" sz="2000" dirty="0"/>
          </a:p>
          <a:p>
            <a:pPr marL="914400" lvl="1" indent="-457200" eaLnBrk="1" hangingPunct="1">
              <a:lnSpc>
                <a:spcPct val="90000"/>
              </a:lnSpc>
            </a:pPr>
            <a:endParaRPr lang="el-GR" altLang="el-GR" sz="2000" dirty="0"/>
          </a:p>
          <a:p>
            <a:pPr marL="914400" lvl="1" indent="-457200" eaLnBrk="1" hangingPunct="1">
              <a:lnSpc>
                <a:spcPct val="90000"/>
              </a:lnSpc>
            </a:pPr>
            <a:endParaRPr lang="el-GR" altLang="el-GR" sz="2000" dirty="0"/>
          </a:p>
          <a:p>
            <a:pPr marL="914400" lvl="1" indent="-457200" eaLnBrk="1" hangingPunct="1">
              <a:lnSpc>
                <a:spcPct val="90000"/>
              </a:lnSpc>
            </a:pPr>
            <a:endParaRPr lang="el-GR" altLang="el-GR" sz="2000" dirty="0"/>
          </a:p>
          <a:p>
            <a:pPr marL="914400" lvl="1" indent="-457200" eaLnBrk="1" hangingPunct="1">
              <a:lnSpc>
                <a:spcPct val="90000"/>
              </a:lnSpc>
            </a:pPr>
            <a:endParaRPr lang="el-GR" altLang="el-GR" sz="2000" dirty="0"/>
          </a:p>
          <a:p>
            <a:pPr marL="914400" lvl="1" indent="-457200" eaLnBrk="1" hangingPunct="1">
              <a:lnSpc>
                <a:spcPct val="90000"/>
              </a:lnSpc>
            </a:pPr>
            <a:endParaRPr lang="el-GR" altLang="el-GR" sz="2000" dirty="0"/>
          </a:p>
        </p:txBody>
      </p:sp>
      <p:grpSp>
        <p:nvGrpSpPr>
          <p:cNvPr id="528389" name="Group 5"/>
          <p:cNvGrpSpPr>
            <a:grpSpLocks/>
          </p:cNvGrpSpPr>
          <p:nvPr/>
        </p:nvGrpSpPr>
        <p:grpSpPr bwMode="auto">
          <a:xfrm>
            <a:off x="4114800" y="2604992"/>
            <a:ext cx="4660900" cy="876300"/>
            <a:chOff x="-432" y="2192"/>
            <a:chExt cx="2504" cy="1912"/>
          </a:xfrm>
        </p:grpSpPr>
        <p:sp>
          <p:nvSpPr>
            <p:cNvPr id="23558" name="Rectangle 6" descr="Rectangle: Click to edit Master text styles&#10;Second level&#10;Third level&#10;Fourth level&#10;Fifth level"/>
            <p:cNvSpPr>
              <a:spLocks noChangeArrowheads="1"/>
            </p:cNvSpPr>
            <p:nvPr/>
          </p:nvSpPr>
          <p:spPr bwMode="auto">
            <a:xfrm>
              <a:off x="-432" y="2224"/>
              <a:ext cx="2504" cy="188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US" altLang="el-GR" sz="2000"/>
                <a:t>      </a:t>
              </a:r>
              <a:r>
                <a:rPr lang="el-GR" altLang="el-GR" sz="2000" u="sng"/>
                <a:t>Έξοδος:</a:t>
              </a:r>
              <a:r>
                <a:rPr lang="el-GR" altLang="el-GR" sz="2000"/>
                <a:t> </a:t>
              </a:r>
            </a:p>
            <a:p>
              <a:pPr lvl="1" eaLnBrk="1" hangingPunct="1">
                <a:buFont typeface="Wingdings" panose="05000000000000000000" pitchFamily="2" charset="2"/>
                <a:buNone/>
              </a:pPr>
              <a:r>
                <a:rPr lang="en-US" altLang="el-GR" sz="1800">
                  <a:solidFill>
                    <a:srgbClr val="000000"/>
                  </a:solidFill>
                  <a:latin typeface="Courier New" panose="02070309020205020404" pitchFamily="49" charset="0"/>
                </a:rPr>
                <a:t>     Values: somebody s s</a:t>
              </a:r>
              <a:r>
                <a:rPr lang="el-GR" altLang="el-GR" sz="2000"/>
                <a:t>	</a:t>
              </a:r>
            </a:p>
          </p:txBody>
        </p:sp>
        <p:sp>
          <p:nvSpPr>
            <p:cNvPr id="23559" name="Rectangle 7"/>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spTree>
    <p:extLst>
      <p:ext uri="{BB962C8B-B14F-4D97-AF65-F5344CB8AC3E}">
        <p14:creationId xmlns:p14="http://schemas.microsoft.com/office/powerpoint/2010/main" val="21936918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28389"/>
                                        </p:tgtEl>
                                        <p:attrNameLst>
                                          <p:attrName>style.visibility</p:attrName>
                                        </p:attrNameLst>
                                      </p:cBhvr>
                                      <p:to>
                                        <p:strVal val="visible"/>
                                      </p:to>
                                    </p:set>
                                    <p:animEffect transition="in" filter="blinds(horizontal)">
                                      <p:cBhvr>
                                        <p:cTn id="7" dur="500"/>
                                        <p:tgtEl>
                                          <p:spTgt spid="5283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title"/>
          </p:nvPr>
        </p:nvSpPr>
        <p:spPr>
          <a:xfrm>
            <a:off x="469900" y="307866"/>
            <a:ext cx="8255000" cy="1143000"/>
          </a:xfrm>
        </p:spPr>
        <p:txBody>
          <a:bodyPr>
            <a:normAutofit fontScale="90000"/>
          </a:bodyPr>
          <a:lstStyle/>
          <a:p>
            <a:pPr eaLnBrk="1" hangingPunct="1"/>
            <a:r>
              <a:rPr lang="el-GR" altLang="el-GR">
                <a:solidFill>
                  <a:srgbClr val="FF0000"/>
                </a:solidFill>
              </a:rPr>
              <a:t>Παράδειγμα δομής που περιέχει δείκτες</a:t>
            </a:r>
            <a:endParaRPr lang="en-GB" altLang="el-GR">
              <a:solidFill>
                <a:srgbClr val="FF0000"/>
              </a:solidFill>
            </a:endParaRPr>
          </a:p>
        </p:txBody>
      </p:sp>
      <p:sp>
        <p:nvSpPr>
          <p:cNvPr id="24579" name="Rectangle 4" descr="Rectangle: Click to edit Master text styles&#10;Second level&#10;Third level&#10;Fourth level&#10;Fifth level"/>
          <p:cNvSpPr>
            <a:spLocks noGrp="1" noChangeArrowheads="1"/>
          </p:cNvSpPr>
          <p:nvPr>
            <p:ph type="body" idx="1"/>
          </p:nvPr>
        </p:nvSpPr>
        <p:spPr>
          <a:xfrm>
            <a:off x="-177800" y="1411022"/>
            <a:ext cx="9055100" cy="5676900"/>
          </a:xfrm>
        </p:spPr>
        <p:txBody>
          <a:bodyPr/>
          <a:lstStyle/>
          <a:p>
            <a:pPr marL="914400" lvl="1" indent="-457200" eaLnBrk="1" hangingPunct="1">
              <a:lnSpc>
                <a:spcPct val="90000"/>
              </a:lnSpc>
            </a:pPr>
            <a:r>
              <a:rPr lang="el-GR" altLang="el-GR" sz="2000" dirty="0"/>
              <a:t>Ποια είναι η έξοδος του παρακάτω προγράμματος ???</a:t>
            </a:r>
          </a:p>
          <a:p>
            <a:pPr marL="914400" lvl="1" indent="-457200" eaLnBrk="1" hangingPunct="1">
              <a:lnSpc>
                <a:spcPct val="90000"/>
              </a:lnSpc>
            </a:pPr>
            <a:endParaRPr lang="el-GR" altLang="el-GR" sz="2000" dirty="0"/>
          </a:p>
          <a:p>
            <a:pPr marL="914400" lvl="1" indent="-457200" eaLnBrk="1" hangingPunct="1">
              <a:lnSpc>
                <a:spcPct val="90000"/>
              </a:lnSpc>
            </a:pPr>
            <a:endParaRPr lang="el-GR" altLang="el-GR" sz="2000" dirty="0"/>
          </a:p>
          <a:p>
            <a:pPr marL="914400" lvl="1" indent="-457200" eaLnBrk="1" hangingPunct="1">
              <a:lnSpc>
                <a:spcPct val="90000"/>
              </a:lnSpc>
            </a:pPr>
            <a:endParaRPr lang="el-GR" altLang="el-GR" sz="2000" dirty="0"/>
          </a:p>
          <a:p>
            <a:pPr marL="914400" lvl="1" indent="-457200" eaLnBrk="1" hangingPunct="1">
              <a:lnSpc>
                <a:spcPct val="90000"/>
              </a:lnSpc>
            </a:pPr>
            <a:endParaRPr lang="el-GR" altLang="el-GR" sz="2000" dirty="0"/>
          </a:p>
          <a:p>
            <a:pPr marL="914400" lvl="1" indent="-457200" eaLnBrk="1" hangingPunct="1">
              <a:lnSpc>
                <a:spcPct val="90000"/>
              </a:lnSpc>
            </a:pPr>
            <a:endParaRPr lang="el-GR" altLang="el-GR" sz="2000" dirty="0"/>
          </a:p>
          <a:p>
            <a:pPr marL="914400" lvl="1" indent="-457200" eaLnBrk="1" hangingPunct="1">
              <a:lnSpc>
                <a:spcPct val="90000"/>
              </a:lnSpc>
            </a:pPr>
            <a:endParaRPr lang="el-GR" altLang="el-GR" sz="2000" dirty="0"/>
          </a:p>
          <a:p>
            <a:pPr marL="914400" lvl="1" indent="-457200" eaLnBrk="1" hangingPunct="1">
              <a:lnSpc>
                <a:spcPct val="90000"/>
              </a:lnSpc>
            </a:pPr>
            <a:endParaRPr lang="el-GR" altLang="el-GR" sz="2000" dirty="0"/>
          </a:p>
        </p:txBody>
      </p:sp>
      <p:pic>
        <p:nvPicPr>
          <p:cNvPr id="24580"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975" y="1869810"/>
            <a:ext cx="6916738" cy="45878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grpSp>
        <p:nvGrpSpPr>
          <p:cNvPr id="529413" name="Group 5"/>
          <p:cNvGrpSpPr>
            <a:grpSpLocks/>
          </p:cNvGrpSpPr>
          <p:nvPr/>
        </p:nvGrpSpPr>
        <p:grpSpPr bwMode="auto">
          <a:xfrm>
            <a:off x="5613400" y="3481122"/>
            <a:ext cx="3276600" cy="876300"/>
            <a:chOff x="-432" y="2192"/>
            <a:chExt cx="2504" cy="1912"/>
          </a:xfrm>
        </p:grpSpPr>
        <p:sp>
          <p:nvSpPr>
            <p:cNvPr id="24582" name="Rectangle 6" descr="Rectangle: Click to edit Master text styles&#10;Second level&#10;Third level&#10;Fourth level&#10;Fifth level"/>
            <p:cNvSpPr>
              <a:spLocks noChangeArrowheads="1"/>
            </p:cNvSpPr>
            <p:nvPr/>
          </p:nvSpPr>
          <p:spPr bwMode="auto">
            <a:xfrm>
              <a:off x="-432" y="2224"/>
              <a:ext cx="2504" cy="188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US" altLang="el-GR" sz="2000"/>
                <a:t>      </a:t>
              </a:r>
              <a:r>
                <a:rPr lang="el-GR" altLang="el-GR" sz="2000" u="sng"/>
                <a:t>Έξοδος:</a:t>
              </a:r>
              <a:r>
                <a:rPr lang="el-GR" altLang="el-GR" sz="2000"/>
                <a:t> </a:t>
              </a:r>
            </a:p>
            <a:p>
              <a:pPr lvl="1" eaLnBrk="1" hangingPunct="1">
                <a:buFont typeface="Wingdings" panose="05000000000000000000" pitchFamily="2" charset="2"/>
                <a:buNone/>
              </a:pPr>
              <a:r>
                <a:rPr lang="el-GR" altLang="el-GR" sz="1800">
                  <a:solidFill>
                    <a:srgbClr val="000000"/>
                  </a:solidFill>
                  <a:latin typeface="Courier New" panose="02070309020205020404" pitchFamily="49" charset="0"/>
                </a:rPr>
                <a:t>    </a:t>
              </a:r>
              <a:r>
                <a:rPr lang="en-US" altLang="el-GR" sz="1800">
                  <a:solidFill>
                    <a:srgbClr val="000000"/>
                  </a:solidFill>
                  <a:latin typeface="Courier New" panose="02070309020205020404" pitchFamily="49" charset="0"/>
                </a:rPr>
                <a:t> ebody </a:t>
              </a:r>
              <a:r>
                <a:rPr lang="el-GR" altLang="el-GR" sz="1800">
                  <a:solidFill>
                    <a:srgbClr val="000000"/>
                  </a:solidFill>
                  <a:latin typeface="Courier New" panose="02070309020205020404" pitchFamily="49" charset="0"/>
                </a:rPr>
                <a:t>8.50</a:t>
              </a:r>
              <a:endParaRPr lang="el-GR" altLang="el-GR" sz="2000"/>
            </a:p>
          </p:txBody>
        </p:sp>
        <p:sp>
          <p:nvSpPr>
            <p:cNvPr id="24583" name="Rectangle 7"/>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spTree>
    <p:extLst>
      <p:ext uri="{BB962C8B-B14F-4D97-AF65-F5344CB8AC3E}">
        <p14:creationId xmlns:p14="http://schemas.microsoft.com/office/powerpoint/2010/main" val="5456475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29413"/>
                                        </p:tgtEl>
                                        <p:attrNameLst>
                                          <p:attrName>style.visibility</p:attrName>
                                        </p:attrNameLst>
                                      </p:cBhvr>
                                      <p:to>
                                        <p:strVal val="visible"/>
                                      </p:to>
                                    </p:set>
                                    <p:animEffect transition="in" filter="blinds(horizontal)">
                                      <p:cBhvr>
                                        <p:cTn id="7" dur="500"/>
                                        <p:tgtEl>
                                          <p:spTgt spid="5294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69900" y="87155"/>
            <a:ext cx="8255000" cy="1143000"/>
          </a:xfrm>
        </p:spPr>
        <p:txBody>
          <a:bodyPr/>
          <a:lstStyle/>
          <a:p>
            <a:pPr eaLnBrk="1" hangingPunct="1"/>
            <a:r>
              <a:rPr lang="el-GR" altLang="el-GR">
                <a:solidFill>
                  <a:srgbClr val="FF0000"/>
                </a:solidFill>
              </a:rPr>
              <a:t>Δομή που περιέχει δομή</a:t>
            </a:r>
            <a:endParaRPr lang="en-GB" altLang="el-GR">
              <a:latin typeface="Courier New" panose="02070309020205020404" pitchFamily="49" charset="0"/>
            </a:endParaRPr>
          </a:p>
        </p:txBody>
      </p:sp>
      <p:sp>
        <p:nvSpPr>
          <p:cNvPr id="25603" name="Rectangle 3" descr="Rectangle: Click to edit Master text styles&#10;Second level&#10;Third level&#10;Fourth level&#10;Fifth level"/>
          <p:cNvSpPr>
            <a:spLocks noGrp="1" noChangeArrowheads="1"/>
          </p:cNvSpPr>
          <p:nvPr>
            <p:ph type="body" idx="1"/>
          </p:nvPr>
        </p:nvSpPr>
        <p:spPr>
          <a:xfrm>
            <a:off x="-177800" y="938055"/>
            <a:ext cx="9105900" cy="5676900"/>
          </a:xfrm>
        </p:spPr>
        <p:txBody>
          <a:bodyPr/>
          <a:lstStyle/>
          <a:p>
            <a:pPr marL="914400" lvl="1" indent="-457200" eaLnBrk="1" hangingPunct="1"/>
            <a:r>
              <a:rPr lang="el-GR" altLang="el-GR" sz="2000"/>
              <a:t>Μία δομή μπορεί να περιέχει μία ή περισσότερες δομές, οι οποίες ονομάζονται </a:t>
            </a:r>
            <a:r>
              <a:rPr lang="el-GR" altLang="el-GR" sz="2000" u="sng">
                <a:solidFill>
                  <a:srgbClr val="FF0000"/>
                </a:solidFill>
              </a:rPr>
              <a:t>ένθετες δομές (</a:t>
            </a:r>
            <a:r>
              <a:rPr lang="en-US" altLang="el-GR" sz="2000" u="sng">
                <a:solidFill>
                  <a:srgbClr val="FF0000"/>
                </a:solidFill>
              </a:rPr>
              <a:t>nested structures)</a:t>
            </a:r>
            <a:endParaRPr lang="el-GR" altLang="el-GR" sz="2000" u="sng">
              <a:solidFill>
                <a:srgbClr val="FF0000"/>
              </a:solidFill>
            </a:endParaRPr>
          </a:p>
          <a:p>
            <a:pPr marL="914400" lvl="1" indent="-457200" eaLnBrk="1" hangingPunct="1"/>
            <a:endParaRPr lang="el-GR" altLang="el-GR" sz="2000"/>
          </a:p>
          <a:p>
            <a:pPr marL="914400" lvl="1" indent="-457200" eaLnBrk="1" hangingPunct="1"/>
            <a:r>
              <a:rPr lang="el-GR" altLang="el-GR" sz="2000"/>
              <a:t>Το πρότυπο μιας </a:t>
            </a:r>
            <a:r>
              <a:rPr lang="el-GR" altLang="el-GR" sz="2000" u="sng">
                <a:solidFill>
                  <a:srgbClr val="FF0000"/>
                </a:solidFill>
              </a:rPr>
              <a:t>ένθετη δομής</a:t>
            </a:r>
            <a:r>
              <a:rPr lang="el-GR" altLang="el-GR" sz="2000"/>
              <a:t> πρέπει </a:t>
            </a:r>
            <a:r>
              <a:rPr lang="el-GR" altLang="el-GR" sz="2000" u="sng">
                <a:solidFill>
                  <a:srgbClr val="FF0000"/>
                </a:solidFill>
              </a:rPr>
              <a:t>να δηλώνεται πριν</a:t>
            </a:r>
            <a:r>
              <a:rPr lang="el-GR" altLang="el-GR" sz="2000"/>
              <a:t> από τη δήλωση της δομής στην οποία περιέχεται, αλλιώς ο μεταγλωττιστής θα εμφανίσει μήνυμα λάθους</a:t>
            </a:r>
            <a:endParaRPr lang="en-US" altLang="el-GR" sz="2000"/>
          </a:p>
          <a:p>
            <a:pPr marL="914400" lvl="1" indent="-457200" eaLnBrk="1" hangingPunct="1"/>
            <a:endParaRPr lang="en-US" altLang="el-GR" sz="2000"/>
          </a:p>
          <a:p>
            <a:pPr marL="914400" lvl="1" indent="-457200" eaLnBrk="1" hangingPunct="1"/>
            <a:r>
              <a:rPr lang="el-GR" altLang="el-GR" sz="2000"/>
              <a:t>Για να προσπελάσουμε τα πεδία μίας δομής που περιέχεται μέσα σε μία άλλη δομή </a:t>
            </a:r>
            <a:r>
              <a:rPr lang="el-GR" altLang="el-GR" sz="2000" u="sng">
                <a:solidFill>
                  <a:srgbClr val="FF0000"/>
                </a:solidFill>
              </a:rPr>
              <a:t>χρησιμοποιούμε δύο φορές</a:t>
            </a:r>
            <a:r>
              <a:rPr lang="el-GR" altLang="el-GR" sz="2000"/>
              <a:t> τον τελεστή τελεία (</a:t>
            </a:r>
            <a:r>
              <a:rPr lang="el-GR" altLang="el-GR" sz="2000">
                <a:solidFill>
                  <a:srgbClr val="000000"/>
                </a:solidFill>
                <a:latin typeface="Courier New" panose="02070309020205020404" pitchFamily="49" charset="0"/>
              </a:rPr>
              <a:t>.</a:t>
            </a:r>
            <a:r>
              <a:rPr lang="el-GR" altLang="el-GR" sz="2000"/>
              <a:t>)</a:t>
            </a:r>
          </a:p>
          <a:p>
            <a:pPr marL="914400" lvl="1" indent="-457200" eaLnBrk="1" hangingPunct="1"/>
            <a:endParaRPr lang="el-GR" altLang="el-GR" sz="2000"/>
          </a:p>
          <a:p>
            <a:pPr marL="914400" lvl="1" indent="-457200" eaLnBrk="1" hangingPunct="1"/>
            <a:r>
              <a:rPr lang="el-GR" altLang="el-GR" sz="2000" u="sng">
                <a:solidFill>
                  <a:srgbClr val="FF0000"/>
                </a:solidFill>
              </a:rPr>
              <a:t>Την πρώτη φορά</a:t>
            </a:r>
            <a:r>
              <a:rPr lang="el-GR" altLang="el-GR" sz="2000"/>
              <a:t> ανάμεσα στο όνομα της εξωτερικής και της ένθετης δομής και </a:t>
            </a:r>
            <a:r>
              <a:rPr lang="el-GR" altLang="el-GR" sz="2000" u="sng">
                <a:solidFill>
                  <a:srgbClr val="FF0000"/>
                </a:solidFill>
              </a:rPr>
              <a:t>τη δεύτερη φορά</a:t>
            </a:r>
            <a:r>
              <a:rPr lang="el-GR" altLang="el-GR" sz="2000"/>
              <a:t> ανάμεσα στο όνομα της ένθετης δομής και το όνομα του πεδίου που μας ενδιαφέρει (το οποίο ανήκει στην ένθετη δομή)</a:t>
            </a:r>
          </a:p>
        </p:txBody>
      </p:sp>
    </p:spTree>
    <p:extLst>
      <p:ext uri="{BB962C8B-B14F-4D97-AF65-F5344CB8AC3E}">
        <p14:creationId xmlns:p14="http://schemas.microsoft.com/office/powerpoint/2010/main" val="7054511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title"/>
          </p:nvPr>
        </p:nvSpPr>
        <p:spPr>
          <a:xfrm>
            <a:off x="469900" y="102918"/>
            <a:ext cx="8674100" cy="1143000"/>
          </a:xfrm>
        </p:spPr>
        <p:txBody>
          <a:bodyPr>
            <a:normAutofit fontScale="90000"/>
          </a:bodyPr>
          <a:lstStyle/>
          <a:p>
            <a:pPr eaLnBrk="1" hangingPunct="1"/>
            <a:r>
              <a:rPr lang="el-GR" altLang="el-GR" dirty="0">
                <a:solidFill>
                  <a:srgbClr val="FF0000"/>
                </a:solidFill>
              </a:rPr>
              <a:t>Παράδειγμα δομής που περιέχει δομή </a:t>
            </a:r>
            <a:r>
              <a:rPr lang="el-GR" altLang="el-GR" sz="2700" dirty="0">
                <a:solidFill>
                  <a:srgbClr val="FF0000"/>
                </a:solidFill>
              </a:rPr>
              <a:t>(1/2)</a:t>
            </a:r>
            <a:endParaRPr lang="en-GB" altLang="el-GR" dirty="0">
              <a:solidFill>
                <a:srgbClr val="FF0000"/>
              </a:solidFill>
            </a:endParaRPr>
          </a:p>
        </p:txBody>
      </p:sp>
      <p:sp>
        <p:nvSpPr>
          <p:cNvPr id="26627" name="Rectangle 4" descr="Rectangle: Click to edit Master text styles&#10;Second level&#10;Third level&#10;Fourth level&#10;Fifth level"/>
          <p:cNvSpPr>
            <a:spLocks noGrp="1" noChangeArrowheads="1"/>
          </p:cNvSpPr>
          <p:nvPr>
            <p:ph type="body" idx="1"/>
          </p:nvPr>
        </p:nvSpPr>
        <p:spPr>
          <a:xfrm>
            <a:off x="-177800" y="1158772"/>
            <a:ext cx="9055100" cy="5676900"/>
          </a:xfrm>
        </p:spPr>
        <p:txBody>
          <a:bodyPr/>
          <a:lstStyle/>
          <a:p>
            <a:pPr marL="914400" lvl="1" indent="-457200" eaLnBrk="1" hangingPunct="1">
              <a:lnSpc>
                <a:spcPct val="90000"/>
              </a:lnSpc>
            </a:pPr>
            <a:r>
              <a:rPr lang="el-GR" altLang="el-GR" sz="2000"/>
              <a:t>Ποια είναι η έξοδος του παρακάτω προγράμματος ???</a:t>
            </a:r>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p:txBody>
      </p:sp>
      <p:pic>
        <p:nvPicPr>
          <p:cNvPr id="26628"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2513" y="1885847"/>
            <a:ext cx="7478712" cy="38036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61539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title"/>
          </p:nvPr>
        </p:nvSpPr>
        <p:spPr>
          <a:xfrm>
            <a:off x="469900" y="102920"/>
            <a:ext cx="8674100" cy="1143000"/>
          </a:xfrm>
        </p:spPr>
        <p:txBody>
          <a:bodyPr>
            <a:normAutofit fontScale="90000"/>
          </a:bodyPr>
          <a:lstStyle/>
          <a:p>
            <a:pPr eaLnBrk="1" hangingPunct="1"/>
            <a:r>
              <a:rPr lang="el-GR" altLang="el-GR" dirty="0">
                <a:solidFill>
                  <a:srgbClr val="FF0000"/>
                </a:solidFill>
              </a:rPr>
              <a:t>Παράδειγμα δομής που περιέχει δομή </a:t>
            </a:r>
            <a:r>
              <a:rPr lang="el-GR" altLang="el-GR" sz="2700" dirty="0">
                <a:solidFill>
                  <a:srgbClr val="FF0000"/>
                </a:solidFill>
              </a:rPr>
              <a:t>(2/2)</a:t>
            </a:r>
            <a:endParaRPr lang="en-GB" altLang="el-GR" dirty="0">
              <a:solidFill>
                <a:srgbClr val="FF0000"/>
              </a:solidFill>
            </a:endParaRPr>
          </a:p>
        </p:txBody>
      </p:sp>
      <p:sp>
        <p:nvSpPr>
          <p:cNvPr id="27651" name="Rectangle 4" descr="Rectangle: Click to edit Master text styles&#10;Second level&#10;Third level&#10;Fourth level&#10;Fifth level"/>
          <p:cNvSpPr>
            <a:spLocks noGrp="1" noChangeArrowheads="1"/>
          </p:cNvSpPr>
          <p:nvPr>
            <p:ph type="body" idx="1"/>
          </p:nvPr>
        </p:nvSpPr>
        <p:spPr>
          <a:xfrm>
            <a:off x="-177800" y="953820"/>
            <a:ext cx="9055100" cy="5676900"/>
          </a:xfrm>
        </p:spPr>
        <p:txBody>
          <a:bodyPr/>
          <a:lstStyle/>
          <a:p>
            <a:pPr marL="914400" lvl="1" indent="-457200" eaLnBrk="1" hangingPunct="1">
              <a:lnSpc>
                <a:spcPct val="90000"/>
              </a:lnSpc>
              <a:buFont typeface="Wingdings" panose="05000000000000000000" pitchFamily="2" charset="2"/>
              <a:buNone/>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p:txBody>
      </p:sp>
      <p:grpSp>
        <p:nvGrpSpPr>
          <p:cNvPr id="532485" name="Group 5"/>
          <p:cNvGrpSpPr>
            <a:grpSpLocks/>
          </p:cNvGrpSpPr>
          <p:nvPr/>
        </p:nvGrpSpPr>
        <p:grpSpPr bwMode="auto">
          <a:xfrm>
            <a:off x="469900" y="5754420"/>
            <a:ext cx="6451600" cy="876300"/>
            <a:chOff x="-432" y="2192"/>
            <a:chExt cx="2504" cy="1912"/>
          </a:xfrm>
        </p:grpSpPr>
        <p:sp>
          <p:nvSpPr>
            <p:cNvPr id="27654" name="Rectangle 6" descr="Rectangle: Click to edit Master text styles&#10;Second level&#10;Third level&#10;Fourth level&#10;Fifth level"/>
            <p:cNvSpPr>
              <a:spLocks noChangeArrowheads="1"/>
            </p:cNvSpPr>
            <p:nvPr/>
          </p:nvSpPr>
          <p:spPr bwMode="auto">
            <a:xfrm>
              <a:off x="-432" y="2224"/>
              <a:ext cx="2504" cy="18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2000"/>
                <a:t>       </a:t>
              </a:r>
              <a:r>
                <a:rPr lang="en-US" altLang="el-GR" sz="2000"/>
                <a:t>     </a:t>
              </a:r>
              <a:r>
                <a:rPr lang="el-GR" altLang="el-GR" sz="2000" u="sng"/>
                <a:t>Έξοδος:</a:t>
              </a:r>
              <a:r>
                <a:rPr lang="el-GR" altLang="el-GR" sz="2000"/>
                <a:t> </a:t>
              </a:r>
            </a:p>
            <a:p>
              <a:pPr lvl="1" eaLnBrk="1" hangingPunct="1">
                <a:buFont typeface="Wingdings" panose="05000000000000000000" pitchFamily="2" charset="2"/>
                <a:buNone/>
              </a:pPr>
              <a:r>
                <a:rPr lang="el-GR" altLang="el-GR" sz="1800">
                  <a:solidFill>
                    <a:srgbClr val="000000"/>
                  </a:solidFill>
                  <a:latin typeface="Courier New" panose="02070309020205020404" pitchFamily="49" charset="0"/>
                </a:rPr>
                <a:t>		</a:t>
              </a:r>
              <a:r>
                <a:rPr lang="en-US" altLang="el-GR" sz="1800">
                  <a:solidFill>
                    <a:srgbClr val="000000"/>
                  </a:solidFill>
                  <a:latin typeface="Courier New" panose="02070309020205020404" pitchFamily="49" charset="0"/>
                </a:rPr>
                <a:t>The product</a:t>
              </a:r>
              <a:r>
                <a:rPr lang="el-GR" altLang="el-GR" sz="1800">
                  <a:solidFill>
                    <a:srgbClr val="000000"/>
                  </a:solidFill>
                  <a:latin typeface="Courier New" panose="02070309020205020404" pitchFamily="49" charset="0"/>
                </a:rPr>
                <a:t>’</a:t>
              </a:r>
              <a:r>
                <a:rPr lang="en-US" altLang="el-GR" sz="1800">
                  <a:solidFill>
                    <a:srgbClr val="000000"/>
                  </a:solidFill>
                  <a:latin typeface="Courier New" panose="02070309020205020404" pitchFamily="49" charset="0"/>
                </a:rPr>
                <a:t>s life is 3 years</a:t>
              </a:r>
              <a:r>
                <a:rPr lang="el-GR" altLang="el-GR" sz="2000"/>
                <a:t>	</a:t>
              </a:r>
            </a:p>
          </p:txBody>
        </p:sp>
        <p:sp>
          <p:nvSpPr>
            <p:cNvPr id="27655" name="Rectangle 7"/>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pic>
        <p:nvPicPr>
          <p:cNvPr id="27653"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125" y="1261795"/>
            <a:ext cx="7672388" cy="38798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99706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32485"/>
                                        </p:tgtEl>
                                        <p:attrNameLst>
                                          <p:attrName>style.visibility</p:attrName>
                                        </p:attrNameLst>
                                      </p:cBhvr>
                                      <p:to>
                                        <p:strVal val="visible"/>
                                      </p:to>
                                    </p:set>
                                    <p:animEffect transition="in" filter="blinds(horizontal)">
                                      <p:cBhvr>
                                        <p:cTn id="7" dur="500"/>
                                        <p:tgtEl>
                                          <p:spTgt spid="5324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69900" y="87152"/>
            <a:ext cx="8255000" cy="1143000"/>
          </a:xfrm>
        </p:spPr>
        <p:txBody>
          <a:bodyPr/>
          <a:lstStyle/>
          <a:p>
            <a:pPr eaLnBrk="1" hangingPunct="1"/>
            <a:r>
              <a:rPr lang="el-GR" altLang="el-GR" sz="2800">
                <a:solidFill>
                  <a:srgbClr val="FF0000"/>
                </a:solidFill>
              </a:rPr>
              <a:t>Πεδία Δομής με μέγεθος </a:t>
            </a:r>
            <a:r>
              <a:rPr lang="en-US" altLang="el-GR" sz="2800">
                <a:solidFill>
                  <a:srgbClr val="FF0000"/>
                </a:solidFill>
              </a:rPr>
              <a:t>bit</a:t>
            </a:r>
            <a:r>
              <a:rPr lang="el-GR" altLang="el-GR" sz="2800">
                <a:solidFill>
                  <a:srgbClr val="FF0000"/>
                </a:solidFill>
              </a:rPr>
              <a:t> (Ι)</a:t>
            </a:r>
            <a:endParaRPr lang="en-GB" altLang="el-GR" sz="2800">
              <a:latin typeface="Courier New" panose="02070309020205020404" pitchFamily="49" charset="0"/>
            </a:endParaRPr>
          </a:p>
        </p:txBody>
      </p:sp>
      <p:sp>
        <p:nvSpPr>
          <p:cNvPr id="28675" name="Rectangle 3" descr="Rectangle: Click to edit Master text styles&#10;Second level&#10;Third level&#10;Fourth level&#10;Fifth level"/>
          <p:cNvSpPr>
            <a:spLocks noGrp="1" noChangeArrowheads="1"/>
          </p:cNvSpPr>
          <p:nvPr>
            <p:ph type="body" idx="1"/>
          </p:nvPr>
        </p:nvSpPr>
        <p:spPr>
          <a:xfrm>
            <a:off x="-177800" y="938052"/>
            <a:ext cx="9105900" cy="5676900"/>
          </a:xfrm>
        </p:spPr>
        <p:txBody>
          <a:bodyPr/>
          <a:lstStyle/>
          <a:p>
            <a:pPr marL="914400" lvl="1" indent="-457200" eaLnBrk="1" hangingPunct="1"/>
            <a:r>
              <a:rPr lang="el-GR" altLang="el-GR" sz="2000"/>
              <a:t>Ένα πεδίο δομής μπορεί να περιέχει πεδία, των οποίων το μέγεθος να δηλώνεται σαν ένας </a:t>
            </a:r>
            <a:r>
              <a:rPr lang="el-GR" altLang="el-GR" sz="2000" u="sng">
                <a:solidFill>
                  <a:srgbClr val="FF0000"/>
                </a:solidFill>
              </a:rPr>
              <a:t>συγκεκριμένος αριθμός από bits</a:t>
            </a:r>
          </a:p>
          <a:p>
            <a:pPr marL="914400" lvl="1" indent="-457200" eaLnBrk="1" hangingPunct="1"/>
            <a:endParaRPr lang="en-US" altLang="el-GR" sz="1600" u="sng">
              <a:solidFill>
                <a:srgbClr val="FF0000"/>
              </a:solidFill>
            </a:endParaRPr>
          </a:p>
          <a:p>
            <a:pPr marL="914400" lvl="1" indent="-457200" eaLnBrk="1" hangingPunct="1"/>
            <a:r>
              <a:rPr lang="el-GR" altLang="el-GR" sz="2000"/>
              <a:t>Ένα τέτοιο πεδίο ονομάζεται </a:t>
            </a:r>
            <a:r>
              <a:rPr lang="el-GR" altLang="el-GR" sz="2000">
                <a:solidFill>
                  <a:srgbClr val="FF0000"/>
                </a:solidFill>
              </a:rPr>
              <a:t>πεδίο bit</a:t>
            </a:r>
            <a:r>
              <a:rPr lang="el-GR" altLang="el-GR" sz="2000"/>
              <a:t> και δηλώνεται με τον ακόλουθο τρόπο: </a:t>
            </a:r>
            <a:endParaRPr lang="en-US" altLang="el-GR" sz="2000"/>
          </a:p>
          <a:p>
            <a:pPr marL="914400" lvl="1" indent="-457200" eaLnBrk="1" hangingPunct="1"/>
            <a:endParaRPr lang="el-GR" altLang="el-GR" sz="1000"/>
          </a:p>
          <a:p>
            <a:pPr marL="914400" lvl="1" indent="-457200" eaLnBrk="1" hangingPunct="1">
              <a:buFont typeface="Wingdings" panose="05000000000000000000" pitchFamily="2" charset="2"/>
              <a:buNone/>
            </a:pPr>
            <a:r>
              <a:rPr lang="en-US" altLang="el-GR" sz="2000">
                <a:solidFill>
                  <a:srgbClr val="000000"/>
                </a:solidFill>
                <a:latin typeface="Courier New" panose="02070309020205020404" pitchFamily="49" charset="0"/>
              </a:rPr>
              <a:t>	 </a:t>
            </a:r>
            <a:r>
              <a:rPr lang="el-GR" altLang="el-GR" sz="2000">
                <a:solidFill>
                  <a:srgbClr val="0000FF"/>
                </a:solidFill>
                <a:latin typeface="Courier New" panose="02070309020205020404" pitchFamily="49" charset="0"/>
              </a:rPr>
              <a:t>τύπος_δεδομένων</a:t>
            </a:r>
            <a:r>
              <a:rPr lang="el-GR" altLang="el-GR" sz="2000">
                <a:solidFill>
                  <a:srgbClr val="000000"/>
                </a:solidFill>
                <a:latin typeface="Courier New" panose="02070309020205020404" pitchFamily="49" charset="0"/>
              </a:rPr>
              <a:t> όνομα_πεδίου_bit : αριθμός_bits;</a:t>
            </a:r>
          </a:p>
          <a:p>
            <a:pPr marL="914400" lvl="1" indent="-457200" eaLnBrk="1" hangingPunct="1"/>
            <a:endParaRPr lang="en-US" altLang="el-GR" sz="1200">
              <a:solidFill>
                <a:srgbClr val="000000"/>
              </a:solidFill>
              <a:latin typeface="Courier New" panose="02070309020205020404" pitchFamily="49" charset="0"/>
            </a:endParaRPr>
          </a:p>
          <a:p>
            <a:pPr marL="914400" lvl="1" indent="-457200" eaLnBrk="1" hangingPunct="1"/>
            <a:r>
              <a:rPr lang="el-GR" altLang="el-GR" sz="2000"/>
              <a:t>Δηλαδή, η δήλωση ενός </a:t>
            </a:r>
            <a:r>
              <a:rPr lang="el-GR" altLang="el-GR" sz="2000">
                <a:solidFill>
                  <a:srgbClr val="FF0000"/>
                </a:solidFill>
              </a:rPr>
              <a:t>πεδίου bit</a:t>
            </a:r>
            <a:r>
              <a:rPr lang="el-GR" altLang="el-GR" sz="2000"/>
              <a:t> γίνεται με τη χρήση της </a:t>
            </a:r>
            <a:r>
              <a:rPr lang="el-GR" altLang="el-GR" sz="2000">
                <a:solidFill>
                  <a:srgbClr val="FF0000"/>
                </a:solidFill>
              </a:rPr>
              <a:t>άνω-κάτω τελείας</a:t>
            </a:r>
            <a:r>
              <a:rPr lang="el-GR" altLang="el-GR" sz="2000"/>
              <a:t> </a:t>
            </a:r>
            <a:r>
              <a:rPr lang="el-GR" altLang="el-GR" sz="2000">
                <a:solidFill>
                  <a:srgbClr val="000000"/>
                </a:solidFill>
                <a:latin typeface="Courier New" panose="02070309020205020404" pitchFamily="49" charset="0"/>
              </a:rPr>
              <a:t>:</a:t>
            </a:r>
            <a:r>
              <a:rPr lang="el-GR" altLang="el-GR" sz="2000"/>
              <a:t> ανάμεσα </a:t>
            </a:r>
            <a:r>
              <a:rPr lang="el-GR" altLang="el-GR" sz="2000" u="sng">
                <a:solidFill>
                  <a:srgbClr val="FF0000"/>
                </a:solidFill>
              </a:rPr>
              <a:t>στο όνομα του πεδίου</a:t>
            </a:r>
            <a:r>
              <a:rPr lang="el-GR" altLang="el-GR" sz="2000"/>
              <a:t> και </a:t>
            </a:r>
            <a:r>
              <a:rPr lang="el-GR" altLang="el-GR" sz="2000" u="sng">
                <a:solidFill>
                  <a:srgbClr val="FF0000"/>
                </a:solidFill>
              </a:rPr>
              <a:t>τον αριθμό των bits</a:t>
            </a:r>
            <a:r>
              <a:rPr lang="el-GR" altLang="el-GR" sz="2000"/>
              <a:t> που θα έχει</a:t>
            </a:r>
            <a:endParaRPr lang="en-US" altLang="el-GR" sz="2000"/>
          </a:p>
          <a:p>
            <a:pPr marL="914400" lvl="1" indent="-457200" eaLnBrk="1" hangingPunct="1"/>
            <a:endParaRPr lang="en-US" altLang="el-GR" sz="1600"/>
          </a:p>
          <a:p>
            <a:pPr marL="914400" lvl="1" indent="-457200" eaLnBrk="1" hangingPunct="1"/>
            <a:r>
              <a:rPr lang="el-GR" altLang="el-GR" sz="2000"/>
              <a:t>Η προσπέλαση των </a:t>
            </a:r>
            <a:r>
              <a:rPr lang="el-GR" altLang="el-GR" sz="2000">
                <a:solidFill>
                  <a:srgbClr val="FF0000"/>
                </a:solidFill>
              </a:rPr>
              <a:t>πεδίων bit</a:t>
            </a:r>
            <a:r>
              <a:rPr lang="el-GR" altLang="el-GR" sz="2000"/>
              <a:t> γίνεται με τους ίδιους τρόπους, όπως και με τα απλά πεδία μίας δομής</a:t>
            </a:r>
            <a:endParaRPr lang="en-US" altLang="el-GR" sz="2000"/>
          </a:p>
          <a:p>
            <a:pPr marL="914400" lvl="1" indent="-457200" eaLnBrk="1" hangingPunct="1"/>
            <a:endParaRPr lang="en-US" altLang="el-GR" sz="1600"/>
          </a:p>
          <a:p>
            <a:pPr marL="914400" lvl="1" indent="-457200" eaLnBrk="1" hangingPunct="1"/>
            <a:r>
              <a:rPr lang="el-GR" altLang="el-GR" sz="2000"/>
              <a:t>Οι περισσότεροι μεταγλωττιστές εκτός από τον τύπο </a:t>
            </a:r>
            <a:r>
              <a:rPr lang="el-GR" altLang="el-GR" sz="2000">
                <a:solidFill>
                  <a:srgbClr val="0000FF"/>
                </a:solidFill>
                <a:latin typeface="Courier New" panose="02070309020205020404" pitchFamily="49" charset="0"/>
              </a:rPr>
              <a:t>int</a:t>
            </a:r>
            <a:r>
              <a:rPr lang="el-GR" altLang="el-GR" sz="2000"/>
              <a:t> υποστηρίζουν και τους τύπους </a:t>
            </a:r>
            <a:r>
              <a:rPr lang="el-GR" altLang="el-GR" sz="2000">
                <a:solidFill>
                  <a:srgbClr val="0000FF"/>
                </a:solidFill>
                <a:latin typeface="Courier New" panose="02070309020205020404" pitchFamily="49" charset="0"/>
              </a:rPr>
              <a:t>char</a:t>
            </a:r>
            <a:r>
              <a:rPr lang="el-GR" altLang="el-GR" sz="2000"/>
              <a:t>, </a:t>
            </a:r>
            <a:r>
              <a:rPr lang="el-GR" altLang="el-GR" sz="2000">
                <a:solidFill>
                  <a:srgbClr val="0000FF"/>
                </a:solidFill>
                <a:latin typeface="Courier New" panose="02070309020205020404" pitchFamily="49" charset="0"/>
              </a:rPr>
              <a:t>short</a:t>
            </a:r>
            <a:r>
              <a:rPr lang="el-GR" altLang="el-GR" sz="2000"/>
              <a:t> και </a:t>
            </a:r>
            <a:r>
              <a:rPr lang="el-GR" altLang="el-GR" sz="2000">
                <a:solidFill>
                  <a:srgbClr val="0000FF"/>
                </a:solidFill>
                <a:latin typeface="Courier New" panose="02070309020205020404" pitchFamily="49" charset="0"/>
              </a:rPr>
              <a:t>long</a:t>
            </a:r>
            <a:r>
              <a:rPr lang="el-GR" altLang="el-GR" sz="2000"/>
              <a:t> ως επιτρεπτούς τύπους δεδομένων ενός </a:t>
            </a:r>
            <a:r>
              <a:rPr lang="el-GR" altLang="el-GR" sz="2000">
                <a:solidFill>
                  <a:srgbClr val="FF0000"/>
                </a:solidFill>
              </a:rPr>
              <a:t>πεδίου bit</a:t>
            </a:r>
          </a:p>
        </p:txBody>
      </p:sp>
      <p:sp>
        <p:nvSpPr>
          <p:cNvPr id="28676" name="Rectangle 4"/>
          <p:cNvSpPr>
            <a:spLocks noChangeArrowheads="1"/>
          </p:cNvSpPr>
          <p:nvPr/>
        </p:nvSpPr>
        <p:spPr bwMode="auto">
          <a:xfrm>
            <a:off x="622300" y="2652552"/>
            <a:ext cx="7988300" cy="5969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41249375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49903" name="Group 15"/>
          <p:cNvGrpSpPr>
            <a:grpSpLocks/>
          </p:cNvGrpSpPr>
          <p:nvPr/>
        </p:nvGrpSpPr>
        <p:grpSpPr bwMode="auto">
          <a:xfrm>
            <a:off x="5111968" y="4546160"/>
            <a:ext cx="4000500" cy="876300"/>
            <a:chOff x="-432" y="2192"/>
            <a:chExt cx="2504" cy="1912"/>
          </a:xfrm>
        </p:grpSpPr>
        <p:sp>
          <p:nvSpPr>
            <p:cNvPr id="29711" name="Rectangle 16" descr="Rectangle: Click to edit Master text styles&#10;Second level&#10;Third level&#10;Fourth level&#10;Fifth level"/>
            <p:cNvSpPr>
              <a:spLocks noChangeArrowheads="1"/>
            </p:cNvSpPr>
            <p:nvPr/>
          </p:nvSpPr>
          <p:spPr bwMode="auto">
            <a:xfrm>
              <a:off x="-432" y="2224"/>
              <a:ext cx="2504" cy="188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US" altLang="el-GR" sz="2000"/>
                <a:t>      </a:t>
              </a:r>
              <a:r>
                <a:rPr lang="el-GR" altLang="el-GR" sz="2000" u="sng"/>
                <a:t>Μέγεθος </a:t>
              </a:r>
              <a:r>
                <a:rPr lang="en-US" altLang="el-GR" sz="2000" u="sng"/>
                <a:t>bit</a:t>
              </a:r>
              <a:r>
                <a:rPr lang="el-GR" altLang="el-GR" sz="2000" u="sng"/>
                <a:t>:</a:t>
              </a:r>
              <a:r>
                <a:rPr lang="el-GR" altLang="el-GR" sz="2000"/>
                <a:t> </a:t>
              </a:r>
              <a:r>
                <a:rPr lang="el-GR" altLang="el-GR" sz="1800">
                  <a:solidFill>
                    <a:srgbClr val="000000"/>
                  </a:solidFill>
                  <a:latin typeface="Courier New" panose="02070309020205020404" pitchFamily="49" charset="0"/>
                </a:rPr>
                <a:t>4</a:t>
              </a:r>
            </a:p>
            <a:p>
              <a:pPr lvl="1" eaLnBrk="1" hangingPunct="1">
                <a:buFont typeface="Wingdings" panose="05000000000000000000" pitchFamily="2" charset="2"/>
                <a:buNone/>
              </a:pPr>
              <a:r>
                <a:rPr lang="en-US" altLang="el-GR" sz="1800">
                  <a:solidFill>
                    <a:srgbClr val="000000"/>
                  </a:solidFill>
                  <a:latin typeface="Courier New" panose="02070309020205020404" pitchFamily="49" charset="0"/>
                </a:rPr>
                <a:t>     </a:t>
              </a:r>
              <a:r>
                <a:rPr lang="el-GR" altLang="el-GR" sz="2000" u="sng"/>
                <a:t>Εύρος τιμών:</a:t>
              </a:r>
              <a:r>
                <a:rPr lang="el-GR" altLang="el-GR" sz="1800">
                  <a:solidFill>
                    <a:srgbClr val="000000"/>
                  </a:solidFill>
                  <a:latin typeface="Courier New" panose="02070309020205020404" pitchFamily="49" charset="0"/>
                </a:rPr>
                <a:t> 0 – 15</a:t>
              </a:r>
            </a:p>
          </p:txBody>
        </p:sp>
        <p:sp>
          <p:nvSpPr>
            <p:cNvPr id="29712" name="Rectangle 17"/>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grpSp>
        <p:nvGrpSpPr>
          <p:cNvPr id="549900" name="Group 12"/>
          <p:cNvGrpSpPr>
            <a:grpSpLocks/>
          </p:cNvGrpSpPr>
          <p:nvPr/>
        </p:nvGrpSpPr>
        <p:grpSpPr bwMode="auto">
          <a:xfrm>
            <a:off x="4883368" y="1421960"/>
            <a:ext cx="4000500" cy="876300"/>
            <a:chOff x="-432" y="2192"/>
            <a:chExt cx="2504" cy="1912"/>
          </a:xfrm>
        </p:grpSpPr>
        <p:sp>
          <p:nvSpPr>
            <p:cNvPr id="29709" name="Rectangle 13" descr="Rectangle: Click to edit Master text styles&#10;Second level&#10;Third level&#10;Fourth level&#10;Fifth level"/>
            <p:cNvSpPr>
              <a:spLocks noChangeArrowheads="1"/>
            </p:cNvSpPr>
            <p:nvPr/>
          </p:nvSpPr>
          <p:spPr bwMode="auto">
            <a:xfrm>
              <a:off x="-432" y="2224"/>
              <a:ext cx="2504" cy="188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US" altLang="el-GR" sz="2000"/>
                <a:t>      </a:t>
              </a:r>
              <a:r>
                <a:rPr lang="el-GR" altLang="el-GR" sz="2000" u="sng"/>
                <a:t>Μέγεθος </a:t>
              </a:r>
              <a:r>
                <a:rPr lang="en-US" altLang="el-GR" sz="2000" u="sng"/>
                <a:t>bit</a:t>
              </a:r>
              <a:r>
                <a:rPr lang="el-GR" altLang="el-GR" sz="2000" u="sng"/>
                <a:t>:</a:t>
              </a:r>
              <a:r>
                <a:rPr lang="el-GR" altLang="el-GR" sz="2000"/>
                <a:t> </a:t>
              </a:r>
              <a:r>
                <a:rPr lang="en-US" altLang="el-GR" sz="1800">
                  <a:solidFill>
                    <a:srgbClr val="000000"/>
                  </a:solidFill>
                  <a:latin typeface="Courier New" panose="02070309020205020404" pitchFamily="49" charset="0"/>
                </a:rPr>
                <a:t>1</a:t>
              </a:r>
              <a:endParaRPr lang="el-GR" altLang="el-GR" sz="1800">
                <a:solidFill>
                  <a:srgbClr val="000000"/>
                </a:solidFill>
                <a:latin typeface="Courier New" panose="02070309020205020404" pitchFamily="49" charset="0"/>
              </a:endParaRPr>
            </a:p>
            <a:p>
              <a:pPr lvl="1" eaLnBrk="1" hangingPunct="1">
                <a:buFont typeface="Wingdings" panose="05000000000000000000" pitchFamily="2" charset="2"/>
                <a:buNone/>
              </a:pPr>
              <a:r>
                <a:rPr lang="en-US" altLang="el-GR" sz="1800">
                  <a:solidFill>
                    <a:srgbClr val="000000"/>
                  </a:solidFill>
                  <a:latin typeface="Courier New" panose="02070309020205020404" pitchFamily="49" charset="0"/>
                </a:rPr>
                <a:t>     </a:t>
              </a:r>
              <a:r>
                <a:rPr lang="el-GR" altLang="el-GR" sz="2000" u="sng"/>
                <a:t>Εύρος τιμών:</a:t>
              </a:r>
              <a:r>
                <a:rPr lang="el-GR" altLang="el-GR" sz="1800">
                  <a:solidFill>
                    <a:srgbClr val="000000"/>
                  </a:solidFill>
                  <a:latin typeface="Courier New" panose="02070309020205020404" pitchFamily="49" charset="0"/>
                </a:rPr>
                <a:t> 0 – 1</a:t>
              </a:r>
            </a:p>
          </p:txBody>
        </p:sp>
        <p:sp>
          <p:nvSpPr>
            <p:cNvPr id="29710" name="Rectangle 14"/>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sp>
        <p:nvSpPr>
          <p:cNvPr id="29700" name="Rectangle 3" descr="Rectangle: Click to edit Master text styles&#10;Second level&#10;Third level&#10;Fourth level&#10;Fifth level"/>
          <p:cNvSpPr>
            <a:spLocks noGrp="1" noChangeArrowheads="1"/>
          </p:cNvSpPr>
          <p:nvPr>
            <p:ph type="body" idx="1"/>
          </p:nvPr>
        </p:nvSpPr>
        <p:spPr>
          <a:xfrm>
            <a:off x="-177800" y="938052"/>
            <a:ext cx="9105900" cy="5676900"/>
          </a:xfrm>
        </p:spPr>
        <p:txBody>
          <a:bodyPr/>
          <a:lstStyle/>
          <a:p>
            <a:pPr marL="914400" lvl="1" indent="-457200" algn="just" eaLnBrk="1" hangingPunct="1">
              <a:buFont typeface="Wingdings" panose="05000000000000000000" pitchFamily="2" charset="2"/>
              <a:buNone/>
            </a:pPr>
            <a:r>
              <a:rPr lang="el-GR" altLang="el-GR" sz="2000"/>
              <a:t>	</a:t>
            </a:r>
            <a:r>
              <a:rPr lang="el-GR" altLang="el-GR" sz="2000" u="sng"/>
              <a:t>Παράδειγμα:</a:t>
            </a:r>
          </a:p>
          <a:p>
            <a:pPr marL="914400" lvl="1" indent="-457200" algn="just" eaLnBrk="1" hangingPunct="1"/>
            <a:endParaRPr lang="el-GR" altLang="el-GR" sz="2000" u="sng"/>
          </a:p>
          <a:p>
            <a:pPr marL="914400" lvl="1" indent="-457200" algn="just" eaLnBrk="1" hangingPunct="1"/>
            <a:endParaRPr lang="el-GR" altLang="el-GR" sz="2000"/>
          </a:p>
          <a:p>
            <a:pPr marL="914400" lvl="1" indent="-457200" algn="just" eaLnBrk="1" hangingPunct="1"/>
            <a:endParaRPr lang="el-GR" altLang="el-GR" sz="2000"/>
          </a:p>
          <a:p>
            <a:pPr marL="914400" lvl="1" indent="-457200" eaLnBrk="1" hangingPunct="1">
              <a:buFont typeface="Wingdings" panose="05000000000000000000" pitchFamily="2" charset="2"/>
              <a:buNone/>
            </a:pPr>
            <a:r>
              <a:rPr lang="el-GR" altLang="el-GR" sz="2000">
                <a:solidFill>
                  <a:srgbClr val="000000"/>
                </a:solidFill>
                <a:latin typeface="Courier New" panose="02070309020205020404" pitchFamily="49" charset="0"/>
              </a:rPr>
              <a:t>	</a:t>
            </a:r>
            <a:r>
              <a:rPr lang="en-GB" altLang="el-GR" sz="2000">
                <a:solidFill>
                  <a:srgbClr val="0000FF"/>
                </a:solidFill>
                <a:latin typeface="Courier New" panose="02070309020205020404" pitchFamily="49" charset="0"/>
              </a:rPr>
              <a:t>struct</a:t>
            </a:r>
            <a:r>
              <a:rPr lang="en-GB" altLang="el-GR" sz="2000">
                <a:solidFill>
                  <a:srgbClr val="000000"/>
                </a:solidFill>
                <a:latin typeface="Courier New" panose="02070309020205020404" pitchFamily="49" charset="0"/>
              </a:rPr>
              <a:t> person</a:t>
            </a:r>
          </a:p>
          <a:p>
            <a:pPr marL="914400" lvl="1" indent="-457200" eaLnBrk="1" hangingPunct="1">
              <a:buFont typeface="Wingdings" panose="05000000000000000000" pitchFamily="2" charset="2"/>
              <a:buNone/>
            </a:pPr>
            <a:r>
              <a:rPr lang="el-GR" altLang="el-GR" sz="2000">
                <a:solidFill>
                  <a:srgbClr val="000000"/>
                </a:solidFill>
                <a:latin typeface="Courier New" panose="02070309020205020404" pitchFamily="49" charset="0"/>
              </a:rPr>
              <a:t>	</a:t>
            </a:r>
            <a:r>
              <a:rPr lang="en-GB" altLang="el-GR" sz="2000">
                <a:solidFill>
                  <a:srgbClr val="000000"/>
                </a:solidFill>
                <a:latin typeface="Courier New" panose="02070309020205020404" pitchFamily="49" charset="0"/>
              </a:rPr>
              <a:t>{</a:t>
            </a:r>
          </a:p>
          <a:p>
            <a:pPr marL="914400" lvl="1" indent="-457200" eaLnBrk="1" hangingPunct="1">
              <a:buFont typeface="Wingdings" panose="05000000000000000000" pitchFamily="2" charset="2"/>
              <a:buNone/>
            </a:pPr>
            <a:r>
              <a:rPr lang="el-GR" altLang="el-GR" sz="2000">
                <a:solidFill>
                  <a:srgbClr val="000000"/>
                </a:solidFill>
                <a:latin typeface="Courier New" panose="02070309020205020404" pitchFamily="49" charset="0"/>
              </a:rPr>
              <a:t>	</a:t>
            </a:r>
            <a:r>
              <a:rPr lang="en-GB" altLang="el-GR" sz="2000">
                <a:solidFill>
                  <a:srgbClr val="000000"/>
                </a:solidFill>
                <a:latin typeface="Courier New" panose="02070309020205020404" pitchFamily="49" charset="0"/>
              </a:rPr>
              <a:t>	</a:t>
            </a:r>
            <a:r>
              <a:rPr lang="en-GB" altLang="el-GR" sz="2000">
                <a:solidFill>
                  <a:srgbClr val="0000FF"/>
                </a:solidFill>
                <a:latin typeface="Courier New" panose="02070309020205020404" pitchFamily="49" charset="0"/>
              </a:rPr>
              <a:t>unsigned char</a:t>
            </a:r>
            <a:r>
              <a:rPr lang="en-GB" altLang="el-GR" sz="2000">
                <a:solidFill>
                  <a:srgbClr val="000000"/>
                </a:solidFill>
                <a:latin typeface="Courier New" panose="02070309020205020404" pitchFamily="49" charset="0"/>
              </a:rPr>
              <a:t> sex : 1;</a:t>
            </a:r>
          </a:p>
          <a:p>
            <a:pPr marL="914400" lvl="1" indent="-457200" eaLnBrk="1" hangingPunct="1">
              <a:buFont typeface="Wingdings" panose="05000000000000000000" pitchFamily="2" charset="2"/>
              <a:buNone/>
            </a:pPr>
            <a:r>
              <a:rPr lang="el-GR" altLang="el-GR" sz="2000">
                <a:solidFill>
                  <a:srgbClr val="000000"/>
                </a:solidFill>
                <a:latin typeface="Courier New" panose="02070309020205020404" pitchFamily="49" charset="0"/>
              </a:rPr>
              <a:t>	</a:t>
            </a:r>
            <a:r>
              <a:rPr lang="en-GB" altLang="el-GR" sz="2000">
                <a:solidFill>
                  <a:srgbClr val="000000"/>
                </a:solidFill>
                <a:latin typeface="Courier New" panose="02070309020205020404" pitchFamily="49" charset="0"/>
              </a:rPr>
              <a:t>	</a:t>
            </a:r>
            <a:r>
              <a:rPr lang="en-GB" altLang="el-GR" sz="2000">
                <a:solidFill>
                  <a:srgbClr val="0000FF"/>
                </a:solidFill>
                <a:latin typeface="Courier New" panose="02070309020205020404" pitchFamily="49" charset="0"/>
              </a:rPr>
              <a:t>unsigned char </a:t>
            </a:r>
            <a:r>
              <a:rPr lang="en-GB" altLang="el-GR" sz="2000">
                <a:solidFill>
                  <a:srgbClr val="000000"/>
                </a:solidFill>
                <a:latin typeface="Courier New" panose="02070309020205020404" pitchFamily="49" charset="0"/>
              </a:rPr>
              <a:t>married : 1;</a:t>
            </a:r>
          </a:p>
          <a:p>
            <a:pPr marL="914400" lvl="1" indent="-457200" eaLnBrk="1" hangingPunct="1">
              <a:buFont typeface="Wingdings" panose="05000000000000000000" pitchFamily="2" charset="2"/>
              <a:buNone/>
            </a:pPr>
            <a:r>
              <a:rPr lang="el-GR" altLang="el-GR" sz="2000">
                <a:solidFill>
                  <a:srgbClr val="000000"/>
                </a:solidFill>
                <a:latin typeface="Courier New" panose="02070309020205020404" pitchFamily="49" charset="0"/>
              </a:rPr>
              <a:t>	</a:t>
            </a:r>
            <a:r>
              <a:rPr lang="en-GB" altLang="el-GR" sz="2000">
                <a:solidFill>
                  <a:srgbClr val="000000"/>
                </a:solidFill>
                <a:latin typeface="Courier New" panose="02070309020205020404" pitchFamily="49" charset="0"/>
              </a:rPr>
              <a:t>	</a:t>
            </a:r>
            <a:r>
              <a:rPr lang="en-GB" altLang="el-GR" sz="2000">
                <a:solidFill>
                  <a:srgbClr val="0000FF"/>
                </a:solidFill>
                <a:latin typeface="Courier New" panose="02070309020205020404" pitchFamily="49" charset="0"/>
              </a:rPr>
              <a:t>unsigned char</a:t>
            </a:r>
            <a:r>
              <a:rPr lang="en-GB" altLang="el-GR" sz="2000">
                <a:solidFill>
                  <a:srgbClr val="000000"/>
                </a:solidFill>
                <a:latin typeface="Courier New" panose="02070309020205020404" pitchFamily="49" charset="0"/>
              </a:rPr>
              <a:t> children : 4;</a:t>
            </a:r>
          </a:p>
          <a:p>
            <a:pPr marL="914400" lvl="1" indent="-457200" eaLnBrk="1" hangingPunct="1">
              <a:buFont typeface="Wingdings" panose="05000000000000000000" pitchFamily="2" charset="2"/>
              <a:buNone/>
            </a:pPr>
            <a:r>
              <a:rPr lang="el-GR" altLang="el-GR" sz="2000">
                <a:solidFill>
                  <a:srgbClr val="000000"/>
                </a:solidFill>
                <a:latin typeface="Courier New" panose="02070309020205020404" pitchFamily="49" charset="0"/>
              </a:rPr>
              <a:t>	</a:t>
            </a:r>
            <a:r>
              <a:rPr lang="en-GB" altLang="el-GR" sz="2000">
                <a:solidFill>
                  <a:srgbClr val="000000"/>
                </a:solidFill>
                <a:latin typeface="Courier New" panose="02070309020205020404" pitchFamily="49" charset="0"/>
              </a:rPr>
              <a:t>	</a:t>
            </a:r>
            <a:r>
              <a:rPr lang="el-GR" altLang="el-GR" sz="2000">
                <a:solidFill>
                  <a:srgbClr val="0000FF"/>
                </a:solidFill>
                <a:latin typeface="Courier New" panose="02070309020205020404" pitchFamily="49" charset="0"/>
              </a:rPr>
              <a:t>char</a:t>
            </a:r>
            <a:r>
              <a:rPr lang="el-GR" altLang="el-GR" sz="2000">
                <a:solidFill>
                  <a:srgbClr val="000000"/>
                </a:solidFill>
                <a:latin typeface="Courier New" panose="02070309020205020404" pitchFamily="49" charset="0"/>
              </a:rPr>
              <a:t> name[30];</a:t>
            </a:r>
          </a:p>
          <a:p>
            <a:pPr marL="914400" lvl="1" indent="-457200" eaLnBrk="1" hangingPunct="1">
              <a:buFont typeface="Wingdings" panose="05000000000000000000" pitchFamily="2" charset="2"/>
              <a:buNone/>
            </a:pPr>
            <a:r>
              <a:rPr lang="el-GR" altLang="el-GR" sz="2000">
                <a:solidFill>
                  <a:srgbClr val="000000"/>
                </a:solidFill>
                <a:latin typeface="Courier New" panose="02070309020205020404" pitchFamily="49" charset="0"/>
              </a:rPr>
              <a:t>	};</a:t>
            </a:r>
            <a:endParaRPr lang="en-US" altLang="el-GR" sz="2000">
              <a:solidFill>
                <a:srgbClr val="000000"/>
              </a:solidFill>
              <a:latin typeface="Courier New" panose="02070309020205020404" pitchFamily="49" charset="0"/>
            </a:endParaRPr>
          </a:p>
        </p:txBody>
      </p:sp>
      <p:sp>
        <p:nvSpPr>
          <p:cNvPr id="29701" name="Rectangle 2"/>
          <p:cNvSpPr>
            <a:spLocks noGrp="1" noChangeArrowheads="1"/>
          </p:cNvSpPr>
          <p:nvPr>
            <p:ph type="title"/>
          </p:nvPr>
        </p:nvSpPr>
        <p:spPr>
          <a:xfrm>
            <a:off x="469900" y="87152"/>
            <a:ext cx="8255000" cy="1143000"/>
          </a:xfrm>
        </p:spPr>
        <p:txBody>
          <a:bodyPr/>
          <a:lstStyle/>
          <a:p>
            <a:pPr eaLnBrk="1" hangingPunct="1"/>
            <a:r>
              <a:rPr lang="el-GR" altLang="el-GR" sz="2800">
                <a:solidFill>
                  <a:srgbClr val="FF0000"/>
                </a:solidFill>
              </a:rPr>
              <a:t>Πεδία Δομής με μέγεθος </a:t>
            </a:r>
            <a:r>
              <a:rPr lang="en-US" altLang="el-GR" sz="2800">
                <a:solidFill>
                  <a:srgbClr val="FF0000"/>
                </a:solidFill>
              </a:rPr>
              <a:t>bit</a:t>
            </a:r>
            <a:r>
              <a:rPr lang="el-GR" altLang="el-GR" sz="2800">
                <a:solidFill>
                  <a:srgbClr val="FF0000"/>
                </a:solidFill>
              </a:rPr>
              <a:t> (ΙΙ)</a:t>
            </a:r>
            <a:endParaRPr lang="en-GB" altLang="el-GR" sz="2800">
              <a:latin typeface="Courier New" panose="02070309020205020404" pitchFamily="49" charset="0"/>
            </a:endParaRPr>
          </a:p>
        </p:txBody>
      </p:sp>
      <p:sp>
        <p:nvSpPr>
          <p:cNvPr id="29702" name="Rectangle 7"/>
          <p:cNvSpPr>
            <a:spLocks noChangeArrowheads="1"/>
          </p:cNvSpPr>
          <p:nvPr/>
        </p:nvSpPr>
        <p:spPr bwMode="auto">
          <a:xfrm>
            <a:off x="705068" y="2285560"/>
            <a:ext cx="5207000" cy="24892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549906" name="Oval 18"/>
          <p:cNvSpPr>
            <a:spLocks noChangeArrowheads="1"/>
          </p:cNvSpPr>
          <p:nvPr/>
        </p:nvSpPr>
        <p:spPr bwMode="auto">
          <a:xfrm>
            <a:off x="3765768" y="3682560"/>
            <a:ext cx="2070100" cy="406400"/>
          </a:xfrm>
          <a:prstGeom prst="ellipse">
            <a:avLst/>
          </a:prstGeom>
          <a:noFill/>
          <a:ln w="9525">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549907" name="Line 19"/>
          <p:cNvSpPr>
            <a:spLocks noChangeShapeType="1"/>
          </p:cNvSpPr>
          <p:nvPr/>
        </p:nvSpPr>
        <p:spPr bwMode="auto">
          <a:xfrm>
            <a:off x="5175468" y="4114360"/>
            <a:ext cx="1473200" cy="419100"/>
          </a:xfrm>
          <a:prstGeom prst="line">
            <a:avLst/>
          </a:prstGeom>
          <a:noFill/>
          <a:ln w="9525">
            <a:solidFill>
              <a:srgbClr val="FF0000"/>
            </a:solidFill>
            <a:round/>
            <a:headEnd/>
            <a:tailEnd type="triangle" w="med" len="me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wrap="none" anchor="ctr"/>
          <a:lstStyle/>
          <a:p>
            <a:endParaRPr lang="el-GR"/>
          </a:p>
        </p:txBody>
      </p:sp>
      <p:sp>
        <p:nvSpPr>
          <p:cNvPr id="549913" name="Oval 25"/>
          <p:cNvSpPr>
            <a:spLocks noChangeArrowheads="1"/>
          </p:cNvSpPr>
          <p:nvPr/>
        </p:nvSpPr>
        <p:spPr bwMode="auto">
          <a:xfrm>
            <a:off x="3803868" y="2882460"/>
            <a:ext cx="1346200" cy="457200"/>
          </a:xfrm>
          <a:prstGeom prst="ellipse">
            <a:avLst/>
          </a:prstGeom>
          <a:noFill/>
          <a:ln w="9525">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549914" name="Oval 26"/>
          <p:cNvSpPr>
            <a:spLocks noChangeArrowheads="1"/>
          </p:cNvSpPr>
          <p:nvPr/>
        </p:nvSpPr>
        <p:spPr bwMode="auto">
          <a:xfrm>
            <a:off x="3753068" y="3288860"/>
            <a:ext cx="1993900" cy="457200"/>
          </a:xfrm>
          <a:prstGeom prst="ellipse">
            <a:avLst/>
          </a:prstGeom>
          <a:noFill/>
          <a:ln w="9525">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549915" name="Line 27"/>
          <p:cNvSpPr>
            <a:spLocks noChangeShapeType="1"/>
          </p:cNvSpPr>
          <p:nvPr/>
        </p:nvSpPr>
        <p:spPr bwMode="auto">
          <a:xfrm flipV="1">
            <a:off x="4756368" y="2260160"/>
            <a:ext cx="1778000" cy="647700"/>
          </a:xfrm>
          <a:prstGeom prst="line">
            <a:avLst/>
          </a:prstGeom>
          <a:noFill/>
          <a:ln w="9525">
            <a:solidFill>
              <a:srgbClr val="FF0000"/>
            </a:solidFill>
            <a:round/>
            <a:headEnd/>
            <a:tailEnd type="triangle" w="med" len="me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wrap="none" anchor="ctr"/>
          <a:lstStyle/>
          <a:p>
            <a:endParaRPr lang="el-GR"/>
          </a:p>
        </p:txBody>
      </p:sp>
      <p:sp>
        <p:nvSpPr>
          <p:cNvPr id="549916" name="Line 28"/>
          <p:cNvSpPr>
            <a:spLocks noChangeShapeType="1"/>
          </p:cNvSpPr>
          <p:nvPr/>
        </p:nvSpPr>
        <p:spPr bwMode="auto">
          <a:xfrm flipV="1">
            <a:off x="5277068" y="2310960"/>
            <a:ext cx="2082800" cy="977900"/>
          </a:xfrm>
          <a:prstGeom prst="line">
            <a:avLst/>
          </a:prstGeom>
          <a:noFill/>
          <a:ln w="9525">
            <a:solidFill>
              <a:srgbClr val="FF0000"/>
            </a:solidFill>
            <a:round/>
            <a:headEnd/>
            <a:tailEnd type="triangle" w="med" len="me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wrap="none" anchor="ctr"/>
          <a:lstStyle/>
          <a:p>
            <a:endParaRPr lang="el-GR"/>
          </a:p>
        </p:txBody>
      </p:sp>
    </p:spTree>
    <p:extLst>
      <p:ext uri="{BB962C8B-B14F-4D97-AF65-F5344CB8AC3E}">
        <p14:creationId xmlns:p14="http://schemas.microsoft.com/office/powerpoint/2010/main" val="38547771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49900"/>
                                        </p:tgtEl>
                                        <p:attrNameLst>
                                          <p:attrName>style.visibility</p:attrName>
                                        </p:attrNameLst>
                                      </p:cBhvr>
                                      <p:to>
                                        <p:strVal val="visible"/>
                                      </p:to>
                                    </p:set>
                                    <p:animEffect transition="in" filter="blinds(horizontal)">
                                      <p:cBhvr>
                                        <p:cTn id="7" dur="500"/>
                                        <p:tgtEl>
                                          <p:spTgt spid="549900"/>
                                        </p:tgtEl>
                                      </p:cBhvr>
                                    </p:animEffect>
                                  </p:childTnLst>
                                </p:cTn>
                              </p:par>
                              <p:par>
                                <p:cTn id="8" presetID="3" presetClass="entr" presetSubtype="10" fill="hold" nodeType="withEffect">
                                  <p:stCondLst>
                                    <p:cond delay="0"/>
                                  </p:stCondLst>
                                  <p:childTnLst>
                                    <p:set>
                                      <p:cBhvr>
                                        <p:cTn id="9" dur="1" fill="hold">
                                          <p:stCondLst>
                                            <p:cond delay="0"/>
                                          </p:stCondLst>
                                        </p:cTn>
                                        <p:tgtEl>
                                          <p:spTgt spid="549915"/>
                                        </p:tgtEl>
                                        <p:attrNameLst>
                                          <p:attrName>style.visibility</p:attrName>
                                        </p:attrNameLst>
                                      </p:cBhvr>
                                      <p:to>
                                        <p:strVal val="visible"/>
                                      </p:to>
                                    </p:set>
                                    <p:animEffect transition="in" filter="blinds(horizontal)">
                                      <p:cBhvr>
                                        <p:cTn id="10" dur="500"/>
                                        <p:tgtEl>
                                          <p:spTgt spid="549915"/>
                                        </p:tgtEl>
                                      </p:cBhvr>
                                    </p:animEffect>
                                  </p:childTnLst>
                                </p:cTn>
                              </p:par>
                              <p:par>
                                <p:cTn id="11" presetID="3" presetClass="entr" presetSubtype="10" fill="hold" nodeType="withEffect">
                                  <p:stCondLst>
                                    <p:cond delay="0"/>
                                  </p:stCondLst>
                                  <p:childTnLst>
                                    <p:set>
                                      <p:cBhvr>
                                        <p:cTn id="12" dur="1" fill="hold">
                                          <p:stCondLst>
                                            <p:cond delay="0"/>
                                          </p:stCondLst>
                                        </p:cTn>
                                        <p:tgtEl>
                                          <p:spTgt spid="549916"/>
                                        </p:tgtEl>
                                        <p:attrNameLst>
                                          <p:attrName>style.visibility</p:attrName>
                                        </p:attrNameLst>
                                      </p:cBhvr>
                                      <p:to>
                                        <p:strVal val="visible"/>
                                      </p:to>
                                    </p:set>
                                    <p:animEffect transition="in" filter="blinds(horizontal)">
                                      <p:cBhvr>
                                        <p:cTn id="13" dur="500"/>
                                        <p:tgtEl>
                                          <p:spTgt spid="549916"/>
                                        </p:tgtEl>
                                      </p:cBhvr>
                                    </p:animEffect>
                                  </p:childTnLst>
                                </p:cTn>
                              </p:par>
                              <p:par>
                                <p:cTn id="14" presetID="3" presetClass="entr" presetSubtype="10" fill="hold" nodeType="withEffect">
                                  <p:stCondLst>
                                    <p:cond delay="0"/>
                                  </p:stCondLst>
                                  <p:childTnLst>
                                    <p:set>
                                      <p:cBhvr>
                                        <p:cTn id="15" dur="1" fill="hold">
                                          <p:stCondLst>
                                            <p:cond delay="0"/>
                                          </p:stCondLst>
                                        </p:cTn>
                                        <p:tgtEl>
                                          <p:spTgt spid="549914"/>
                                        </p:tgtEl>
                                        <p:attrNameLst>
                                          <p:attrName>style.visibility</p:attrName>
                                        </p:attrNameLst>
                                      </p:cBhvr>
                                      <p:to>
                                        <p:strVal val="visible"/>
                                      </p:to>
                                    </p:set>
                                    <p:animEffect transition="in" filter="blinds(horizontal)">
                                      <p:cBhvr>
                                        <p:cTn id="16" dur="500"/>
                                        <p:tgtEl>
                                          <p:spTgt spid="549914"/>
                                        </p:tgtEl>
                                      </p:cBhvr>
                                    </p:animEffect>
                                  </p:childTnLst>
                                </p:cTn>
                              </p:par>
                              <p:par>
                                <p:cTn id="17" presetID="3" presetClass="entr" presetSubtype="10" fill="hold" nodeType="withEffect">
                                  <p:stCondLst>
                                    <p:cond delay="0"/>
                                  </p:stCondLst>
                                  <p:childTnLst>
                                    <p:set>
                                      <p:cBhvr>
                                        <p:cTn id="18" dur="1" fill="hold">
                                          <p:stCondLst>
                                            <p:cond delay="0"/>
                                          </p:stCondLst>
                                        </p:cTn>
                                        <p:tgtEl>
                                          <p:spTgt spid="549913"/>
                                        </p:tgtEl>
                                        <p:attrNameLst>
                                          <p:attrName>style.visibility</p:attrName>
                                        </p:attrNameLst>
                                      </p:cBhvr>
                                      <p:to>
                                        <p:strVal val="visible"/>
                                      </p:to>
                                    </p:set>
                                    <p:animEffect transition="in" filter="blinds(horizontal)">
                                      <p:cBhvr>
                                        <p:cTn id="19" dur="500"/>
                                        <p:tgtEl>
                                          <p:spTgt spid="549913"/>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 presetClass="entr" presetSubtype="10" fill="hold" nodeType="clickEffect">
                                  <p:stCondLst>
                                    <p:cond delay="0"/>
                                  </p:stCondLst>
                                  <p:childTnLst>
                                    <p:set>
                                      <p:cBhvr>
                                        <p:cTn id="23" dur="1" fill="hold">
                                          <p:stCondLst>
                                            <p:cond delay="0"/>
                                          </p:stCondLst>
                                        </p:cTn>
                                        <p:tgtEl>
                                          <p:spTgt spid="549903"/>
                                        </p:tgtEl>
                                        <p:attrNameLst>
                                          <p:attrName>style.visibility</p:attrName>
                                        </p:attrNameLst>
                                      </p:cBhvr>
                                      <p:to>
                                        <p:strVal val="visible"/>
                                      </p:to>
                                    </p:set>
                                    <p:animEffect transition="in" filter="blinds(horizontal)">
                                      <p:cBhvr>
                                        <p:cTn id="24" dur="500"/>
                                        <p:tgtEl>
                                          <p:spTgt spid="549903"/>
                                        </p:tgtEl>
                                      </p:cBhvr>
                                    </p:animEffect>
                                  </p:childTnLst>
                                </p:cTn>
                              </p:par>
                              <p:par>
                                <p:cTn id="25" presetID="3" presetClass="entr" presetSubtype="10" fill="hold" nodeType="withEffect">
                                  <p:stCondLst>
                                    <p:cond delay="0"/>
                                  </p:stCondLst>
                                  <p:childTnLst>
                                    <p:set>
                                      <p:cBhvr>
                                        <p:cTn id="26" dur="1" fill="hold">
                                          <p:stCondLst>
                                            <p:cond delay="0"/>
                                          </p:stCondLst>
                                        </p:cTn>
                                        <p:tgtEl>
                                          <p:spTgt spid="549907"/>
                                        </p:tgtEl>
                                        <p:attrNameLst>
                                          <p:attrName>style.visibility</p:attrName>
                                        </p:attrNameLst>
                                      </p:cBhvr>
                                      <p:to>
                                        <p:strVal val="visible"/>
                                      </p:to>
                                    </p:set>
                                    <p:animEffect transition="in" filter="blinds(horizontal)">
                                      <p:cBhvr>
                                        <p:cTn id="27" dur="500"/>
                                        <p:tgtEl>
                                          <p:spTgt spid="549907"/>
                                        </p:tgtEl>
                                      </p:cBhvr>
                                    </p:animEffect>
                                  </p:childTnLst>
                                </p:cTn>
                              </p:par>
                              <p:par>
                                <p:cTn id="28" presetID="3" presetClass="entr" presetSubtype="10" fill="hold" nodeType="withEffect">
                                  <p:stCondLst>
                                    <p:cond delay="0"/>
                                  </p:stCondLst>
                                  <p:childTnLst>
                                    <p:set>
                                      <p:cBhvr>
                                        <p:cTn id="29" dur="1" fill="hold">
                                          <p:stCondLst>
                                            <p:cond delay="0"/>
                                          </p:stCondLst>
                                        </p:cTn>
                                        <p:tgtEl>
                                          <p:spTgt spid="549906"/>
                                        </p:tgtEl>
                                        <p:attrNameLst>
                                          <p:attrName>style.visibility</p:attrName>
                                        </p:attrNameLst>
                                      </p:cBhvr>
                                      <p:to>
                                        <p:strVal val="visible"/>
                                      </p:to>
                                    </p:set>
                                    <p:animEffect transition="in" filter="blinds(horizontal)">
                                      <p:cBhvr>
                                        <p:cTn id="30" dur="500"/>
                                        <p:tgtEl>
                                          <p:spTgt spid="5499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69900" y="87153"/>
            <a:ext cx="8255000" cy="1143000"/>
          </a:xfrm>
        </p:spPr>
        <p:txBody>
          <a:bodyPr/>
          <a:lstStyle/>
          <a:p>
            <a:pPr eaLnBrk="1" hangingPunct="1"/>
            <a:r>
              <a:rPr lang="el-GR" altLang="el-GR" sz="2800">
                <a:solidFill>
                  <a:srgbClr val="FF0000"/>
                </a:solidFill>
              </a:rPr>
              <a:t>Πεδία Δομής με μέγεθος </a:t>
            </a:r>
            <a:r>
              <a:rPr lang="en-US" altLang="el-GR" sz="2800">
                <a:solidFill>
                  <a:srgbClr val="FF0000"/>
                </a:solidFill>
              </a:rPr>
              <a:t>bit</a:t>
            </a:r>
            <a:r>
              <a:rPr lang="el-GR" altLang="el-GR" sz="2800">
                <a:solidFill>
                  <a:srgbClr val="FF0000"/>
                </a:solidFill>
              </a:rPr>
              <a:t> (ΙΙΙ)</a:t>
            </a:r>
            <a:endParaRPr lang="en-GB" altLang="el-GR" sz="2800">
              <a:latin typeface="Courier New" panose="02070309020205020404" pitchFamily="49" charset="0"/>
            </a:endParaRPr>
          </a:p>
        </p:txBody>
      </p:sp>
      <p:sp>
        <p:nvSpPr>
          <p:cNvPr id="30723" name="Rectangle 3" descr="Rectangle: Click to edit Master text styles&#10;Second level&#10;Third level&#10;Fourth level&#10;Fifth level"/>
          <p:cNvSpPr>
            <a:spLocks noGrp="1" noChangeArrowheads="1"/>
          </p:cNvSpPr>
          <p:nvPr>
            <p:ph type="body" idx="1"/>
          </p:nvPr>
        </p:nvSpPr>
        <p:spPr>
          <a:xfrm>
            <a:off x="-177800" y="938053"/>
            <a:ext cx="9105900" cy="5842000"/>
          </a:xfrm>
        </p:spPr>
        <p:txBody>
          <a:bodyPr/>
          <a:lstStyle/>
          <a:p>
            <a:pPr marL="914400" lvl="1" indent="-457200" eaLnBrk="1" hangingPunct="1">
              <a:lnSpc>
                <a:spcPct val="90000"/>
              </a:lnSpc>
            </a:pPr>
            <a:r>
              <a:rPr lang="el-GR" altLang="el-GR" sz="1800"/>
              <a:t>Για την αποθήκευση των τιμών του προηγούμενου παραδείγματος απαιτούνται συνολικά</a:t>
            </a:r>
            <a:r>
              <a:rPr lang="en-US" altLang="el-GR" sz="1800"/>
              <a:t>:</a:t>
            </a:r>
            <a:r>
              <a:rPr lang="el-GR" altLang="el-GR" sz="1800"/>
              <a:t> </a:t>
            </a:r>
            <a:r>
              <a:rPr lang="el-GR" altLang="el-GR" sz="1800">
                <a:solidFill>
                  <a:srgbClr val="000000"/>
                </a:solidFill>
                <a:latin typeface="Courier New" panose="02070309020205020404" pitchFamily="49" charset="0"/>
              </a:rPr>
              <a:t>1</a:t>
            </a:r>
            <a:r>
              <a:rPr lang="en-US" altLang="el-GR" sz="1800">
                <a:solidFill>
                  <a:srgbClr val="000000"/>
                </a:solidFill>
                <a:latin typeface="Courier New" panose="02070309020205020404" pitchFamily="49" charset="0"/>
              </a:rPr>
              <a:t> </a:t>
            </a:r>
            <a:r>
              <a:rPr lang="el-GR" altLang="el-GR" sz="1800">
                <a:solidFill>
                  <a:srgbClr val="000000"/>
                </a:solidFill>
                <a:latin typeface="Courier New" panose="02070309020205020404" pitchFamily="49" charset="0"/>
              </a:rPr>
              <a:t>+</a:t>
            </a:r>
            <a:r>
              <a:rPr lang="en-US" altLang="el-GR" sz="1800">
                <a:solidFill>
                  <a:srgbClr val="000000"/>
                </a:solidFill>
                <a:latin typeface="Courier New" panose="02070309020205020404" pitchFamily="49" charset="0"/>
              </a:rPr>
              <a:t> </a:t>
            </a:r>
            <a:r>
              <a:rPr lang="el-GR" altLang="el-GR" sz="1800">
                <a:solidFill>
                  <a:srgbClr val="000000"/>
                </a:solidFill>
                <a:latin typeface="Courier New" panose="02070309020205020404" pitchFamily="49" charset="0"/>
              </a:rPr>
              <a:t>1</a:t>
            </a:r>
            <a:r>
              <a:rPr lang="en-US" altLang="el-GR" sz="1800">
                <a:solidFill>
                  <a:srgbClr val="000000"/>
                </a:solidFill>
                <a:latin typeface="Courier New" panose="02070309020205020404" pitchFamily="49" charset="0"/>
              </a:rPr>
              <a:t> </a:t>
            </a:r>
            <a:r>
              <a:rPr lang="el-GR" altLang="el-GR" sz="1800">
                <a:solidFill>
                  <a:srgbClr val="000000"/>
                </a:solidFill>
                <a:latin typeface="Courier New" panose="02070309020205020404" pitchFamily="49" charset="0"/>
              </a:rPr>
              <a:t>+</a:t>
            </a:r>
            <a:r>
              <a:rPr lang="en-US" altLang="el-GR" sz="1800">
                <a:solidFill>
                  <a:srgbClr val="000000"/>
                </a:solidFill>
                <a:latin typeface="Courier New" panose="02070309020205020404" pitchFamily="49" charset="0"/>
              </a:rPr>
              <a:t> </a:t>
            </a:r>
            <a:r>
              <a:rPr lang="el-GR" altLang="el-GR" sz="1800">
                <a:solidFill>
                  <a:srgbClr val="000000"/>
                </a:solidFill>
                <a:latin typeface="Courier New" panose="02070309020205020404" pitchFamily="49" charset="0"/>
              </a:rPr>
              <a:t>4 = 6</a:t>
            </a:r>
            <a:r>
              <a:rPr lang="el-GR" altLang="el-GR" sz="1800"/>
              <a:t> bits</a:t>
            </a:r>
          </a:p>
          <a:p>
            <a:pPr marL="914400" lvl="1" indent="-457200" eaLnBrk="1" hangingPunct="1">
              <a:lnSpc>
                <a:spcPct val="90000"/>
              </a:lnSpc>
            </a:pPr>
            <a:endParaRPr lang="el-GR" altLang="el-GR" sz="1400"/>
          </a:p>
          <a:p>
            <a:pPr marL="914400" lvl="1" indent="-457200" eaLnBrk="1" hangingPunct="1">
              <a:lnSpc>
                <a:spcPct val="90000"/>
              </a:lnSpc>
            </a:pPr>
            <a:r>
              <a:rPr lang="el-GR" altLang="el-GR" sz="1800"/>
              <a:t>Αφού ο τύπος δεδομένων των πεδίων είναι </a:t>
            </a:r>
            <a:r>
              <a:rPr lang="el-GR" altLang="el-GR" sz="1800">
                <a:solidFill>
                  <a:srgbClr val="0000FF"/>
                </a:solidFill>
                <a:latin typeface="Courier New" panose="02070309020205020404" pitchFamily="49" charset="0"/>
              </a:rPr>
              <a:t>unsigned char</a:t>
            </a:r>
            <a:r>
              <a:rPr lang="el-GR" altLang="el-GR" sz="1800"/>
              <a:t>, τότε ο μεταγλωττιστής </a:t>
            </a:r>
            <a:r>
              <a:rPr lang="el-GR" altLang="el-GR" sz="1800">
                <a:solidFill>
                  <a:srgbClr val="FF0000"/>
                </a:solidFill>
              </a:rPr>
              <a:t>δεσμεύει</a:t>
            </a:r>
            <a:r>
              <a:rPr lang="el-GR" altLang="el-GR" sz="1800"/>
              <a:t> </a:t>
            </a:r>
            <a:r>
              <a:rPr lang="el-GR" altLang="el-GR" sz="1800">
                <a:solidFill>
                  <a:srgbClr val="000000"/>
                </a:solidFill>
                <a:latin typeface="Courier New" panose="02070309020205020404" pitchFamily="49" charset="0"/>
              </a:rPr>
              <a:t>1</a:t>
            </a:r>
            <a:r>
              <a:rPr lang="el-GR" altLang="el-GR" sz="1800"/>
              <a:t> </a:t>
            </a:r>
            <a:r>
              <a:rPr lang="en-US" altLang="el-GR" sz="1800"/>
              <a:t>byte</a:t>
            </a:r>
            <a:r>
              <a:rPr lang="el-GR" altLang="el-GR" sz="1800"/>
              <a:t> μνήμης, από το οποίο τα </a:t>
            </a:r>
            <a:r>
              <a:rPr lang="el-GR" altLang="el-GR" sz="1800">
                <a:solidFill>
                  <a:srgbClr val="000000"/>
                </a:solidFill>
                <a:latin typeface="Courier New" panose="02070309020205020404" pitchFamily="49" charset="0"/>
              </a:rPr>
              <a:t>2</a:t>
            </a:r>
            <a:r>
              <a:rPr lang="el-GR" altLang="el-GR" sz="1800"/>
              <a:t> bits </a:t>
            </a:r>
            <a:r>
              <a:rPr lang="el-GR" altLang="el-GR" sz="1800">
                <a:solidFill>
                  <a:srgbClr val="FF0000"/>
                </a:solidFill>
              </a:rPr>
              <a:t>δεν χρησιμοποιούνται</a:t>
            </a:r>
          </a:p>
          <a:p>
            <a:pPr marL="914400" lvl="1" indent="-457200" eaLnBrk="1" hangingPunct="1">
              <a:lnSpc>
                <a:spcPct val="90000"/>
              </a:lnSpc>
            </a:pPr>
            <a:endParaRPr lang="el-GR" altLang="el-GR" sz="1400"/>
          </a:p>
          <a:p>
            <a:pPr marL="914400" lvl="1" indent="-457200" eaLnBrk="1" hangingPunct="1">
              <a:lnSpc>
                <a:spcPct val="90000"/>
              </a:lnSpc>
            </a:pPr>
            <a:r>
              <a:rPr lang="el-GR" altLang="el-GR" sz="1800"/>
              <a:t>Αν ο τύπος δεδομένων των πεδίων είχε δηλωθεί σαν </a:t>
            </a:r>
            <a:r>
              <a:rPr lang="el-GR" altLang="el-GR" sz="1800">
                <a:solidFill>
                  <a:srgbClr val="0000FF"/>
                </a:solidFill>
                <a:latin typeface="Courier New" panose="02070309020205020404" pitchFamily="49" charset="0"/>
              </a:rPr>
              <a:t>unsigned int</a:t>
            </a:r>
            <a:r>
              <a:rPr lang="el-GR" altLang="el-GR" sz="1800"/>
              <a:t> αντί για </a:t>
            </a:r>
            <a:r>
              <a:rPr lang="el-GR" altLang="el-GR" sz="1800">
                <a:solidFill>
                  <a:srgbClr val="0000FF"/>
                </a:solidFill>
                <a:latin typeface="Courier New" panose="02070309020205020404" pitchFamily="49" charset="0"/>
              </a:rPr>
              <a:t>unsigned char</a:t>
            </a:r>
            <a:r>
              <a:rPr lang="el-GR" altLang="el-GR" sz="1800"/>
              <a:t>, τότε ο μεταγλωττιστής θα </a:t>
            </a:r>
            <a:r>
              <a:rPr lang="el-GR" altLang="el-GR" sz="1800">
                <a:solidFill>
                  <a:srgbClr val="FF0000"/>
                </a:solidFill>
              </a:rPr>
              <a:t>δέσμευε</a:t>
            </a:r>
            <a:r>
              <a:rPr lang="el-GR" altLang="el-GR" sz="1800"/>
              <a:t> </a:t>
            </a:r>
            <a:r>
              <a:rPr lang="el-GR" altLang="el-GR" sz="1800">
                <a:solidFill>
                  <a:srgbClr val="000000"/>
                </a:solidFill>
                <a:latin typeface="Courier New" panose="02070309020205020404" pitchFamily="49" charset="0"/>
              </a:rPr>
              <a:t>4</a:t>
            </a:r>
            <a:r>
              <a:rPr lang="el-GR" altLang="el-GR" sz="1800"/>
              <a:t> </a:t>
            </a:r>
            <a:r>
              <a:rPr lang="en-US" altLang="el-GR" sz="1800"/>
              <a:t>bytes</a:t>
            </a:r>
            <a:r>
              <a:rPr lang="el-GR" altLang="el-GR" sz="1800"/>
              <a:t> μνήμης και </a:t>
            </a:r>
            <a:r>
              <a:rPr lang="el-GR" altLang="el-GR" sz="1800">
                <a:solidFill>
                  <a:srgbClr val="FF0000"/>
                </a:solidFill>
              </a:rPr>
              <a:t>δεν θα χρησιμοποιούσε</a:t>
            </a:r>
            <a:r>
              <a:rPr lang="en-US" altLang="el-GR" sz="1800"/>
              <a:t>: </a:t>
            </a:r>
            <a:r>
              <a:rPr lang="en-US" altLang="el-GR" sz="1800">
                <a:solidFill>
                  <a:srgbClr val="000000"/>
                </a:solidFill>
                <a:latin typeface="Courier New" panose="02070309020205020404" pitchFamily="49" charset="0"/>
              </a:rPr>
              <a:t>(4 </a:t>
            </a:r>
            <a:r>
              <a:rPr lang="el-GR" altLang="el-GR" sz="1800">
                <a:solidFill>
                  <a:srgbClr val="000000"/>
                </a:solidFill>
                <a:latin typeface="Courier New" panose="02070309020205020404" pitchFamily="49" charset="0"/>
              </a:rPr>
              <a:t>*</a:t>
            </a:r>
            <a:r>
              <a:rPr lang="en-US" altLang="el-GR" sz="1800">
                <a:solidFill>
                  <a:srgbClr val="000000"/>
                </a:solidFill>
                <a:latin typeface="Courier New" panose="02070309020205020404" pitchFamily="49" charset="0"/>
              </a:rPr>
              <a:t> </a:t>
            </a:r>
            <a:r>
              <a:rPr lang="el-GR" altLang="el-GR" sz="1800">
                <a:solidFill>
                  <a:srgbClr val="000000"/>
                </a:solidFill>
                <a:latin typeface="Courier New" panose="02070309020205020404" pitchFamily="49" charset="0"/>
              </a:rPr>
              <a:t>8</a:t>
            </a:r>
            <a:r>
              <a:rPr lang="en-US" altLang="el-GR" sz="1800">
                <a:solidFill>
                  <a:srgbClr val="000000"/>
                </a:solidFill>
                <a:latin typeface="Courier New" panose="02070309020205020404" pitchFamily="49" charset="0"/>
              </a:rPr>
              <a:t>) </a:t>
            </a:r>
            <a:r>
              <a:rPr lang="el-GR" altLang="el-GR" sz="1800">
                <a:solidFill>
                  <a:srgbClr val="000000"/>
                </a:solidFill>
                <a:latin typeface="Courier New" panose="02070309020205020404" pitchFamily="49" charset="0"/>
              </a:rPr>
              <a:t>-</a:t>
            </a:r>
            <a:r>
              <a:rPr lang="en-US" altLang="el-GR" sz="1800">
                <a:solidFill>
                  <a:srgbClr val="000000"/>
                </a:solidFill>
                <a:latin typeface="Courier New" panose="02070309020205020404" pitchFamily="49" charset="0"/>
              </a:rPr>
              <a:t> </a:t>
            </a:r>
            <a:r>
              <a:rPr lang="el-GR" altLang="el-GR" sz="1800">
                <a:solidFill>
                  <a:srgbClr val="000000"/>
                </a:solidFill>
                <a:latin typeface="Courier New" panose="02070309020205020404" pitchFamily="49" charset="0"/>
              </a:rPr>
              <a:t>6 = 26</a:t>
            </a:r>
            <a:r>
              <a:rPr lang="el-GR" altLang="el-GR" sz="1800"/>
              <a:t> bits</a:t>
            </a:r>
          </a:p>
          <a:p>
            <a:pPr marL="914400" lvl="1" indent="-457200" eaLnBrk="1" hangingPunct="1">
              <a:lnSpc>
                <a:spcPct val="90000"/>
              </a:lnSpc>
            </a:pPr>
            <a:endParaRPr lang="el-GR" altLang="el-GR" sz="1400"/>
          </a:p>
          <a:p>
            <a:pPr marL="914400" lvl="1" indent="-457200" eaLnBrk="1" hangingPunct="1">
              <a:lnSpc>
                <a:spcPct val="90000"/>
              </a:lnSpc>
            </a:pPr>
            <a:r>
              <a:rPr lang="el-GR" altLang="el-GR" sz="1800"/>
              <a:t>Το </a:t>
            </a:r>
            <a:r>
              <a:rPr lang="el-GR" altLang="el-GR" sz="1800">
                <a:solidFill>
                  <a:srgbClr val="FF0000"/>
                </a:solidFill>
              </a:rPr>
              <a:t>μεγάλο πλεονέκτημα</a:t>
            </a:r>
            <a:r>
              <a:rPr lang="el-GR" altLang="el-GR" sz="1800"/>
              <a:t> της χρήσης των πεδίων bit είναι </a:t>
            </a:r>
            <a:r>
              <a:rPr lang="el-GR" altLang="el-GR" sz="1800" u="sng">
                <a:solidFill>
                  <a:srgbClr val="FF0000"/>
                </a:solidFill>
              </a:rPr>
              <a:t>η εξοικονόμηση μνήμης</a:t>
            </a:r>
          </a:p>
          <a:p>
            <a:pPr marL="914400" lvl="1" indent="-457200" eaLnBrk="1" hangingPunct="1">
              <a:lnSpc>
                <a:spcPct val="90000"/>
              </a:lnSpc>
            </a:pPr>
            <a:endParaRPr lang="el-GR" altLang="el-GR" sz="1400">
              <a:solidFill>
                <a:srgbClr val="FF0000"/>
              </a:solidFill>
            </a:endParaRPr>
          </a:p>
          <a:p>
            <a:pPr marL="914400" lvl="1" indent="-457200" eaLnBrk="1" hangingPunct="1">
              <a:lnSpc>
                <a:spcPct val="90000"/>
              </a:lnSpc>
            </a:pPr>
            <a:r>
              <a:rPr lang="el-GR" altLang="el-GR" sz="1800"/>
              <a:t>Στο προηγούμενο παράδειγμα ο μεταγλωττιστής δεσμεύει </a:t>
            </a:r>
            <a:r>
              <a:rPr lang="el-GR" altLang="el-GR" sz="1800">
                <a:solidFill>
                  <a:srgbClr val="000000"/>
                </a:solidFill>
                <a:latin typeface="Courier New" panose="02070309020205020404" pitchFamily="49" charset="0"/>
              </a:rPr>
              <a:t>1</a:t>
            </a:r>
            <a:r>
              <a:rPr lang="el-GR" altLang="el-GR" sz="1800"/>
              <a:t> </a:t>
            </a:r>
            <a:r>
              <a:rPr lang="en-US" altLang="el-GR" sz="1800"/>
              <a:t>byte</a:t>
            </a:r>
            <a:r>
              <a:rPr lang="el-GR" altLang="el-GR" sz="1800"/>
              <a:t> μνήμης αντί για </a:t>
            </a:r>
            <a:r>
              <a:rPr lang="el-GR" altLang="el-GR" sz="1800">
                <a:solidFill>
                  <a:srgbClr val="000000"/>
                </a:solidFill>
                <a:latin typeface="Courier New" panose="02070309020205020404" pitchFamily="49" charset="0"/>
              </a:rPr>
              <a:t>3</a:t>
            </a:r>
            <a:r>
              <a:rPr lang="el-GR" altLang="el-GR" sz="1800"/>
              <a:t> </a:t>
            </a:r>
            <a:r>
              <a:rPr lang="en-US" altLang="el-GR" sz="1800"/>
              <a:t>bytes</a:t>
            </a:r>
            <a:r>
              <a:rPr lang="el-GR" altLang="el-GR" sz="1800"/>
              <a:t> που θα δέσμευε αν δεν χρησιμοποιούσαμε πεδία bit (δηλ. για κάθε αποθήκευση των στοιχείων μίας εγγραφής εξοικονομούμε </a:t>
            </a:r>
            <a:r>
              <a:rPr lang="el-GR" altLang="el-GR" sz="1800">
                <a:solidFill>
                  <a:srgbClr val="000000"/>
                </a:solidFill>
                <a:latin typeface="Courier New" panose="02070309020205020404" pitchFamily="49" charset="0"/>
              </a:rPr>
              <a:t>2</a:t>
            </a:r>
            <a:r>
              <a:rPr lang="el-GR" altLang="el-GR" sz="1800"/>
              <a:t> </a:t>
            </a:r>
            <a:r>
              <a:rPr lang="en-US" altLang="el-GR" sz="1800"/>
              <a:t>bytes</a:t>
            </a:r>
            <a:r>
              <a:rPr lang="el-GR" altLang="el-GR" sz="1800"/>
              <a:t>)</a:t>
            </a:r>
          </a:p>
          <a:p>
            <a:pPr marL="914400" lvl="1" indent="-457200" eaLnBrk="1" hangingPunct="1">
              <a:lnSpc>
                <a:spcPct val="90000"/>
              </a:lnSpc>
            </a:pPr>
            <a:endParaRPr lang="el-GR" altLang="el-GR" sz="1400"/>
          </a:p>
          <a:p>
            <a:pPr marL="914400" lvl="1" indent="-457200" eaLnBrk="1" hangingPunct="1">
              <a:lnSpc>
                <a:spcPct val="90000"/>
              </a:lnSpc>
            </a:pPr>
            <a:r>
              <a:rPr lang="el-GR" altLang="el-GR" sz="1800"/>
              <a:t>Άρα, αν έπρεπε να αποθηκεύσουμε σε ένα αρχείο </a:t>
            </a:r>
            <a:r>
              <a:rPr lang="el-GR" altLang="el-GR" sz="1800">
                <a:solidFill>
                  <a:srgbClr val="000000"/>
                </a:solidFill>
                <a:latin typeface="Courier New" panose="02070309020205020404" pitchFamily="49" charset="0"/>
              </a:rPr>
              <a:t>200.000</a:t>
            </a:r>
            <a:r>
              <a:rPr lang="el-GR" altLang="el-GR" sz="1800"/>
              <a:t> εγγραφές, θα εξοικονομούσαμε </a:t>
            </a:r>
            <a:r>
              <a:rPr lang="el-GR" altLang="el-GR" sz="1800">
                <a:solidFill>
                  <a:srgbClr val="000000"/>
                </a:solidFill>
                <a:latin typeface="Courier New" panose="02070309020205020404" pitchFamily="49" charset="0"/>
              </a:rPr>
              <a:t>400.000</a:t>
            </a:r>
            <a:r>
              <a:rPr lang="el-GR" altLang="el-GR" sz="1800"/>
              <a:t> </a:t>
            </a:r>
            <a:r>
              <a:rPr lang="en-US" altLang="el-GR" sz="1800"/>
              <a:t>bytes</a:t>
            </a:r>
            <a:r>
              <a:rPr lang="el-GR" altLang="el-GR" sz="1800"/>
              <a:t> μνήμης, κ.ο.κ. </a:t>
            </a:r>
          </a:p>
        </p:txBody>
      </p:sp>
    </p:spTree>
    <p:extLst>
      <p:ext uri="{BB962C8B-B14F-4D97-AF65-F5344CB8AC3E}">
        <p14:creationId xmlns:p14="http://schemas.microsoft.com/office/powerpoint/2010/main" val="23118403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69900" y="118678"/>
            <a:ext cx="8255000" cy="1143000"/>
          </a:xfrm>
        </p:spPr>
        <p:txBody>
          <a:bodyPr/>
          <a:lstStyle/>
          <a:p>
            <a:pPr eaLnBrk="1" hangingPunct="1"/>
            <a:r>
              <a:rPr lang="el-GR" altLang="el-GR">
                <a:solidFill>
                  <a:srgbClr val="FF0000"/>
                </a:solidFill>
              </a:rPr>
              <a:t>Παρατηρήσεις (Ι)</a:t>
            </a:r>
            <a:endParaRPr lang="en-GB" altLang="el-GR">
              <a:solidFill>
                <a:srgbClr val="FF0000"/>
              </a:solidFill>
            </a:endParaRPr>
          </a:p>
        </p:txBody>
      </p:sp>
      <p:sp>
        <p:nvSpPr>
          <p:cNvPr id="31747" name="Rectangle 3" descr="Rectangle: Click to edit Master text styles&#10;Second level&#10;Third level&#10;Fourth level&#10;Fifth level"/>
          <p:cNvSpPr>
            <a:spLocks noGrp="1" noChangeArrowheads="1"/>
          </p:cNvSpPr>
          <p:nvPr>
            <p:ph type="body" idx="1"/>
          </p:nvPr>
        </p:nvSpPr>
        <p:spPr>
          <a:xfrm>
            <a:off x="-177800" y="1096578"/>
            <a:ext cx="9055100" cy="5676900"/>
          </a:xfrm>
        </p:spPr>
        <p:txBody>
          <a:bodyPr/>
          <a:lstStyle/>
          <a:p>
            <a:pPr marL="914400" lvl="1" indent="-457200" eaLnBrk="1" hangingPunct="1"/>
            <a:r>
              <a:rPr lang="el-GR" altLang="el-GR" sz="2000"/>
              <a:t>Για </a:t>
            </a:r>
            <a:r>
              <a:rPr lang="el-GR" altLang="el-GR" sz="2000">
                <a:solidFill>
                  <a:srgbClr val="FF0000"/>
                </a:solidFill>
              </a:rPr>
              <a:t>βέλτιστη εξοικονόμηση</a:t>
            </a:r>
            <a:r>
              <a:rPr lang="el-GR" altLang="el-GR" sz="2000"/>
              <a:t> μνήμης </a:t>
            </a:r>
            <a:r>
              <a:rPr lang="el-GR" altLang="el-GR" sz="2000">
                <a:solidFill>
                  <a:srgbClr val="FF0000"/>
                </a:solidFill>
              </a:rPr>
              <a:t>οι δηλώσεις των πεδίων bit</a:t>
            </a:r>
            <a:r>
              <a:rPr lang="el-GR" altLang="el-GR" sz="2000"/>
              <a:t> συνίσταται </a:t>
            </a:r>
            <a:r>
              <a:rPr lang="el-GR" altLang="el-GR" sz="2000">
                <a:solidFill>
                  <a:srgbClr val="FF0000"/>
                </a:solidFill>
              </a:rPr>
              <a:t>να γίνονται όλες μαζί</a:t>
            </a:r>
            <a:r>
              <a:rPr lang="el-GR" altLang="el-GR" sz="2000"/>
              <a:t> και να μην παρεμβάλλονται δηλώσεις απλών πεδίων μεταξύ των</a:t>
            </a:r>
          </a:p>
          <a:p>
            <a:pPr marL="914400" lvl="1" indent="-457200" eaLnBrk="1" hangingPunct="1"/>
            <a:endParaRPr lang="el-GR" altLang="el-GR" sz="2000"/>
          </a:p>
          <a:p>
            <a:pPr marL="914400" lvl="1" indent="-457200" eaLnBrk="1" hangingPunct="1"/>
            <a:r>
              <a:rPr lang="el-GR" altLang="el-GR" sz="2000"/>
              <a:t>Κατά τη δήλωση μίας δομής, προτείνεται τα </a:t>
            </a:r>
            <a:r>
              <a:rPr lang="el-GR" altLang="el-GR" sz="2000">
                <a:solidFill>
                  <a:srgbClr val="FF0000"/>
                </a:solidFill>
              </a:rPr>
              <a:t>πεδία bit</a:t>
            </a:r>
            <a:r>
              <a:rPr lang="el-GR" altLang="el-GR" sz="2000"/>
              <a:t> να δηλώνονται στην αρχή της δομής</a:t>
            </a:r>
          </a:p>
          <a:p>
            <a:pPr marL="914400" lvl="1" indent="-457200" eaLnBrk="1" hangingPunct="1"/>
            <a:endParaRPr lang="el-GR" altLang="el-GR" sz="2000"/>
          </a:p>
          <a:p>
            <a:pPr marL="914400" lvl="1" indent="-457200" eaLnBrk="1" hangingPunct="1"/>
            <a:r>
              <a:rPr lang="el-GR" altLang="el-GR" sz="2000"/>
              <a:t>Όταν εκχωρείται μία τιμή σε ένα </a:t>
            </a:r>
            <a:r>
              <a:rPr lang="el-GR" altLang="el-GR" sz="2000">
                <a:solidFill>
                  <a:srgbClr val="FF0000"/>
                </a:solidFill>
              </a:rPr>
              <a:t>πεδίο bit</a:t>
            </a:r>
            <a:r>
              <a:rPr lang="el-GR" altLang="el-GR" sz="2000"/>
              <a:t>, τότε αυτή η τιμή </a:t>
            </a:r>
            <a:r>
              <a:rPr lang="el-GR" altLang="el-GR" sz="2000" u="sng">
                <a:solidFill>
                  <a:srgbClr val="FF0000"/>
                </a:solidFill>
              </a:rPr>
              <a:t>δεν θα πρέπει</a:t>
            </a:r>
            <a:r>
              <a:rPr lang="el-GR" altLang="el-GR" sz="2000">
                <a:solidFill>
                  <a:srgbClr val="FF0000"/>
                </a:solidFill>
              </a:rPr>
              <a:t> να κωδικοποιείται σε περισσότερα bits</a:t>
            </a:r>
            <a:r>
              <a:rPr lang="el-GR" altLang="el-GR" sz="2000"/>
              <a:t> </a:t>
            </a:r>
            <a:r>
              <a:rPr lang="el-GR" altLang="el-GR" sz="2000">
                <a:solidFill>
                  <a:srgbClr val="FF0000"/>
                </a:solidFill>
              </a:rPr>
              <a:t>από ότι το μέγεθος του πεδίου</a:t>
            </a:r>
            <a:r>
              <a:rPr lang="el-GR" altLang="el-GR" sz="2000"/>
              <a:t>, διότι – σε μία τέτοια περίπτωση - είναι πολύ πιθανό να εισάγουμε λογικό λάθος (</a:t>
            </a:r>
            <a:r>
              <a:rPr lang="en-US" altLang="el-GR" sz="2000"/>
              <a:t>bug) </a:t>
            </a:r>
            <a:r>
              <a:rPr lang="el-GR" altLang="el-GR" sz="2000"/>
              <a:t>στον κώδικά μας</a:t>
            </a:r>
            <a:endParaRPr lang="el-GR" altLang="el-GR" sz="2000">
              <a:solidFill>
                <a:srgbClr val="000000"/>
              </a:solidFill>
              <a:latin typeface="Courier New" panose="02070309020205020404" pitchFamily="49" charset="0"/>
            </a:endParaRPr>
          </a:p>
          <a:p>
            <a:pPr marL="914400" lvl="1" indent="-457200" eaLnBrk="1" hangingPunct="1"/>
            <a:endParaRPr lang="el-GR" altLang="el-GR" sz="2000"/>
          </a:p>
        </p:txBody>
      </p:sp>
    </p:spTree>
    <p:extLst>
      <p:ext uri="{BB962C8B-B14F-4D97-AF65-F5344CB8AC3E}">
        <p14:creationId xmlns:p14="http://schemas.microsoft.com/office/powerpoint/2010/main" val="26914480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69900" y="118685"/>
            <a:ext cx="8255000" cy="1143000"/>
          </a:xfrm>
        </p:spPr>
        <p:txBody>
          <a:bodyPr/>
          <a:lstStyle/>
          <a:p>
            <a:pPr eaLnBrk="1" hangingPunct="1"/>
            <a:r>
              <a:rPr lang="el-GR" altLang="el-GR">
                <a:solidFill>
                  <a:srgbClr val="FF0000"/>
                </a:solidFill>
              </a:rPr>
              <a:t>Παρατηρήσεις (Ι</a:t>
            </a:r>
            <a:r>
              <a:rPr lang="en-US" altLang="el-GR">
                <a:solidFill>
                  <a:srgbClr val="FF0000"/>
                </a:solidFill>
              </a:rPr>
              <a:t>I</a:t>
            </a:r>
            <a:r>
              <a:rPr lang="el-GR" altLang="el-GR">
                <a:solidFill>
                  <a:srgbClr val="FF0000"/>
                </a:solidFill>
              </a:rPr>
              <a:t>)</a:t>
            </a:r>
            <a:endParaRPr lang="en-GB" altLang="el-GR">
              <a:solidFill>
                <a:srgbClr val="FF0000"/>
              </a:solidFill>
            </a:endParaRPr>
          </a:p>
        </p:txBody>
      </p:sp>
      <p:sp>
        <p:nvSpPr>
          <p:cNvPr id="32771" name="Rectangle 3" descr="Rectangle: Click to edit Master text styles&#10;Second level&#10;Third level&#10;Fourth level&#10;Fifth level"/>
          <p:cNvSpPr>
            <a:spLocks noGrp="1" noChangeArrowheads="1"/>
          </p:cNvSpPr>
          <p:nvPr>
            <p:ph type="body" idx="1"/>
          </p:nvPr>
        </p:nvSpPr>
        <p:spPr>
          <a:xfrm>
            <a:off x="-177800" y="1096585"/>
            <a:ext cx="9055100" cy="5676900"/>
          </a:xfrm>
        </p:spPr>
        <p:txBody>
          <a:bodyPr/>
          <a:lstStyle/>
          <a:p>
            <a:pPr marL="914400" lvl="1" indent="-457200" eaLnBrk="1" hangingPunct="1"/>
            <a:endParaRPr lang="en-US" altLang="el-GR" sz="2000"/>
          </a:p>
          <a:p>
            <a:pPr marL="914400" lvl="1" indent="-457200" eaLnBrk="1" hangingPunct="1"/>
            <a:endParaRPr lang="en-US" altLang="el-GR" sz="2000"/>
          </a:p>
          <a:p>
            <a:pPr marL="914400" lvl="1" indent="-457200" eaLnBrk="1" hangingPunct="1"/>
            <a:endParaRPr lang="en-US" altLang="el-GR" sz="2000"/>
          </a:p>
          <a:p>
            <a:pPr marL="914400" lvl="1" indent="-457200" eaLnBrk="1" hangingPunct="1"/>
            <a:endParaRPr lang="en-US" altLang="el-GR" sz="2000"/>
          </a:p>
          <a:p>
            <a:pPr marL="914400" lvl="1" indent="-457200" eaLnBrk="1" hangingPunct="1"/>
            <a:endParaRPr lang="en-US" altLang="el-GR" sz="2000"/>
          </a:p>
          <a:p>
            <a:pPr marL="914400" lvl="1" indent="-457200" eaLnBrk="1" hangingPunct="1"/>
            <a:endParaRPr lang="en-US" altLang="el-GR" sz="2000"/>
          </a:p>
          <a:p>
            <a:pPr marL="914400" lvl="1" indent="-457200" eaLnBrk="1" hangingPunct="1"/>
            <a:endParaRPr lang="en-US" altLang="el-GR" sz="2000"/>
          </a:p>
          <a:p>
            <a:pPr marL="914400" lvl="1" indent="-457200" eaLnBrk="1" hangingPunct="1"/>
            <a:endParaRPr lang="en-US" altLang="el-GR" sz="2000"/>
          </a:p>
          <a:p>
            <a:pPr marL="914400" lvl="1" indent="-457200" eaLnBrk="1" hangingPunct="1"/>
            <a:endParaRPr lang="en-US" altLang="el-GR" sz="2000"/>
          </a:p>
          <a:p>
            <a:pPr marL="914400" lvl="1" indent="-457200" eaLnBrk="1" hangingPunct="1"/>
            <a:endParaRPr lang="en-US" altLang="el-GR" sz="2000"/>
          </a:p>
          <a:p>
            <a:pPr marL="914400" lvl="1" indent="-457200" eaLnBrk="1" hangingPunct="1"/>
            <a:endParaRPr lang="en-US" altLang="el-GR" sz="2000"/>
          </a:p>
          <a:p>
            <a:pPr marL="914400" lvl="1" indent="-457200" eaLnBrk="1" hangingPunct="1"/>
            <a:r>
              <a:rPr lang="el-GR" altLang="el-GR" sz="2000"/>
              <a:t>Γιατί είναι λανθασμένη η παραπάνω εκχώρηση???</a:t>
            </a:r>
          </a:p>
        </p:txBody>
      </p:sp>
      <p:pic>
        <p:nvPicPr>
          <p:cNvPr id="3277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8738" y="979110"/>
            <a:ext cx="6443662" cy="40195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32773" name="Rectangle 5"/>
          <p:cNvSpPr>
            <a:spLocks noChangeArrowheads="1"/>
          </p:cNvSpPr>
          <p:nvPr/>
        </p:nvSpPr>
        <p:spPr bwMode="auto">
          <a:xfrm>
            <a:off x="2019300" y="4004885"/>
            <a:ext cx="5816600" cy="292100"/>
          </a:xfrm>
          <a:prstGeom prst="rect">
            <a:avLst/>
          </a:prstGeom>
          <a:noFill/>
          <a:ln w="9525" algn="ctr">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nvGrpSpPr>
          <p:cNvPr id="555014" name="Group 6"/>
          <p:cNvGrpSpPr>
            <a:grpSpLocks/>
          </p:cNvGrpSpPr>
          <p:nvPr/>
        </p:nvGrpSpPr>
        <p:grpSpPr bwMode="auto">
          <a:xfrm>
            <a:off x="-2336800" y="5516185"/>
            <a:ext cx="11480800" cy="1219200"/>
            <a:chOff x="-432" y="2192"/>
            <a:chExt cx="2504" cy="1912"/>
          </a:xfrm>
        </p:grpSpPr>
        <p:sp>
          <p:nvSpPr>
            <p:cNvPr id="32775" name="Rectangle 7" descr="Rectangle: Click to edit Master text styles&#10;Second level&#10;Third level&#10;Fourth level&#10;Fifth level"/>
            <p:cNvSpPr>
              <a:spLocks noChangeArrowheads="1"/>
            </p:cNvSpPr>
            <p:nvPr/>
          </p:nvSpPr>
          <p:spPr bwMode="auto">
            <a:xfrm>
              <a:off x="-432" y="2224"/>
              <a:ext cx="2504" cy="18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algn="just" eaLnBrk="1" hangingPunct="1">
                <a:buFont typeface="Wingdings" panose="05000000000000000000" pitchFamily="2" charset="2"/>
                <a:buNone/>
              </a:pPr>
              <a:r>
                <a:rPr lang="el-GR" altLang="el-GR" sz="1600"/>
                <a:t>		          Η τιμή </a:t>
              </a:r>
              <a:r>
                <a:rPr lang="el-GR" altLang="el-GR" sz="1600">
                  <a:solidFill>
                    <a:srgbClr val="000000"/>
                  </a:solidFill>
                  <a:latin typeface="Courier New" panose="02070309020205020404" pitchFamily="49" charset="0"/>
                </a:rPr>
                <a:t>2</a:t>
              </a:r>
              <a:r>
                <a:rPr lang="el-GR" altLang="el-GR" sz="1600"/>
                <a:t> απαιτεί 2 bits για να κωδικοποιηθεί (</a:t>
              </a:r>
              <a:r>
                <a:rPr lang="el-GR" altLang="el-GR" sz="1600">
                  <a:solidFill>
                    <a:srgbClr val="000000"/>
                  </a:solidFill>
                  <a:latin typeface="Courier New" panose="02070309020205020404" pitchFamily="49" charset="0"/>
                </a:rPr>
                <a:t>10</a:t>
              </a:r>
              <a:r>
                <a:rPr lang="el-GR" altLang="el-GR" sz="1600" baseline="-25000">
                  <a:solidFill>
                    <a:srgbClr val="000000"/>
                  </a:solidFill>
                  <a:latin typeface="Courier New" panose="02070309020205020404" pitchFamily="49" charset="0"/>
                </a:rPr>
                <a:t>2</a:t>
              </a:r>
              <a:r>
                <a:rPr lang="el-GR" altLang="el-GR" sz="1600"/>
                <a:t>) και όχι 1, όπως καθορίζεται στο 			μέγεθος του πεδίου. Τελικά, στο πεδίο </a:t>
              </a:r>
              <a:r>
                <a:rPr lang="el-GR" altLang="el-GR" sz="1600">
                  <a:solidFill>
                    <a:srgbClr val="000000"/>
                  </a:solidFill>
                  <a:latin typeface="Courier New" panose="02070309020205020404" pitchFamily="49" charset="0"/>
                </a:rPr>
                <a:t>married</a:t>
              </a:r>
              <a:r>
                <a:rPr lang="el-GR" altLang="el-GR" sz="1600"/>
                <a:t> θα αποθηκευτεί το bit που θεωρεί ο 		μεταγλωττιστής ως «χαμηλότερης σημασίας». Αν π.χ. αποθηκευτεί το δεξιότερο </a:t>
              </a:r>
              <a:r>
                <a:rPr lang="en-US" altLang="el-GR" sz="1600"/>
                <a:t>bit</a:t>
              </a:r>
              <a:r>
                <a:rPr lang="el-GR" altLang="el-GR" sz="1600"/>
                <a:t>, </a:t>
              </a:r>
              <a:r>
                <a:rPr lang="en-US" altLang="el-GR" sz="1600"/>
                <a:t>			</a:t>
              </a:r>
              <a:r>
                <a:rPr lang="el-GR" altLang="el-GR" sz="1600"/>
                <a:t>τότε το</a:t>
              </a:r>
              <a:r>
                <a:rPr lang="en-US" altLang="el-GR" sz="1600"/>
                <a:t> </a:t>
              </a:r>
              <a:r>
                <a:rPr lang="el-GR" altLang="el-GR" sz="1600"/>
                <a:t>πρόγραμμα θα εμφανίσει: </a:t>
              </a:r>
              <a:r>
                <a:rPr lang="el-GR" altLang="el-GR" sz="1600">
                  <a:solidFill>
                    <a:srgbClr val="000000"/>
                  </a:solidFill>
                  <a:latin typeface="Courier New" panose="02070309020205020404" pitchFamily="49" charset="0"/>
                </a:rPr>
                <a:t>Married = 0</a:t>
              </a:r>
              <a:r>
                <a:rPr lang="el-GR" altLang="el-GR" sz="2000"/>
                <a:t>	</a:t>
              </a:r>
            </a:p>
          </p:txBody>
        </p:sp>
        <p:sp>
          <p:nvSpPr>
            <p:cNvPr id="32776" name="Rectangle 8"/>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spTree>
    <p:extLst>
      <p:ext uri="{BB962C8B-B14F-4D97-AF65-F5344CB8AC3E}">
        <p14:creationId xmlns:p14="http://schemas.microsoft.com/office/powerpoint/2010/main" val="40109370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55014"/>
                                        </p:tgtEl>
                                        <p:attrNameLst>
                                          <p:attrName>style.visibility</p:attrName>
                                        </p:attrNameLst>
                                      </p:cBhvr>
                                      <p:to>
                                        <p:strVal val="visible"/>
                                      </p:to>
                                    </p:set>
                                    <p:animEffect transition="in" filter="blinds(horizontal)">
                                      <p:cBhvr>
                                        <p:cTn id="7" dur="500"/>
                                        <p:tgtEl>
                                          <p:spTgt spid="5550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69900" y="50052"/>
            <a:ext cx="8255000" cy="1143000"/>
          </a:xfrm>
        </p:spPr>
        <p:txBody>
          <a:bodyPr/>
          <a:lstStyle/>
          <a:p>
            <a:pPr eaLnBrk="1" hangingPunct="1"/>
            <a:r>
              <a:rPr lang="el-GR" altLang="el-GR">
                <a:solidFill>
                  <a:srgbClr val="FF0000"/>
                </a:solidFill>
              </a:rPr>
              <a:t>Πρότυπο Δομής (Ι)</a:t>
            </a:r>
            <a:endParaRPr lang="en-GB" altLang="el-GR">
              <a:solidFill>
                <a:srgbClr val="FF0000"/>
              </a:solidFill>
            </a:endParaRPr>
          </a:p>
        </p:txBody>
      </p:sp>
      <p:sp>
        <p:nvSpPr>
          <p:cNvPr id="6147" name="Rectangle 3" descr="Rectangle: Click to edit Master text styles&#10;Second level&#10;Third level&#10;Fourth level&#10;Fifth level"/>
          <p:cNvSpPr>
            <a:spLocks noGrp="1" noChangeArrowheads="1"/>
          </p:cNvSpPr>
          <p:nvPr>
            <p:ph type="body" idx="1"/>
          </p:nvPr>
        </p:nvSpPr>
        <p:spPr>
          <a:xfrm>
            <a:off x="-177800" y="900952"/>
            <a:ext cx="9055100" cy="5676900"/>
          </a:xfrm>
        </p:spPr>
        <p:txBody>
          <a:bodyPr/>
          <a:lstStyle/>
          <a:p>
            <a:pPr marL="914400" lvl="1" indent="-457200" eaLnBrk="1" hangingPunct="1">
              <a:lnSpc>
                <a:spcPct val="90000"/>
              </a:lnSpc>
            </a:pPr>
            <a:r>
              <a:rPr lang="el-GR" altLang="el-GR" sz="2000">
                <a:solidFill>
                  <a:srgbClr val="FF0000"/>
                </a:solidFill>
              </a:rPr>
              <a:t>Το </a:t>
            </a:r>
            <a:r>
              <a:rPr lang="el-GR" altLang="el-GR" sz="2000" u="sng">
                <a:solidFill>
                  <a:srgbClr val="FF0000"/>
                </a:solidFill>
              </a:rPr>
              <a:t>πρότυπο</a:t>
            </a:r>
            <a:r>
              <a:rPr lang="el-GR" altLang="el-GR" sz="2000">
                <a:solidFill>
                  <a:srgbClr val="FF0000"/>
                </a:solidFill>
              </a:rPr>
              <a:t> μίας δομής </a:t>
            </a:r>
            <a:r>
              <a:rPr lang="el-GR" altLang="el-GR" sz="2000"/>
              <a:t>καθορίζει </a:t>
            </a:r>
            <a:r>
              <a:rPr lang="el-GR" altLang="el-GR" sz="2000" u="sng">
                <a:solidFill>
                  <a:srgbClr val="FF0000"/>
                </a:solidFill>
              </a:rPr>
              <a:t>τον τύπο</a:t>
            </a:r>
            <a:r>
              <a:rPr lang="el-GR" altLang="el-GR" sz="2000"/>
              <a:t> και </a:t>
            </a:r>
            <a:r>
              <a:rPr lang="el-GR" altLang="el-GR" sz="2000" u="sng">
                <a:solidFill>
                  <a:srgbClr val="FF0000"/>
                </a:solidFill>
              </a:rPr>
              <a:t>το πλήθος</a:t>
            </a:r>
            <a:r>
              <a:rPr lang="el-GR" altLang="el-GR" sz="2000"/>
              <a:t> των μεταβλητών που περιέχει μία δομή</a:t>
            </a:r>
          </a:p>
          <a:p>
            <a:pPr marL="914400" lvl="1" indent="-457200" eaLnBrk="1" hangingPunct="1">
              <a:lnSpc>
                <a:spcPct val="90000"/>
              </a:lnSpc>
            </a:pPr>
            <a:endParaRPr lang="el-GR" altLang="el-GR" sz="900"/>
          </a:p>
          <a:p>
            <a:pPr marL="914400" lvl="1" indent="-457200" eaLnBrk="1" hangingPunct="1">
              <a:lnSpc>
                <a:spcPct val="90000"/>
              </a:lnSpc>
            </a:pPr>
            <a:r>
              <a:rPr lang="el-GR" altLang="el-GR" sz="2000"/>
              <a:t>Μία δομή μπορεί να περιέχει μεταβλητές οποιουδήποτε τύπου, συμπεριλαμβανομένων δεικτών, πινάκων, ακόμα και άλλων δομών</a:t>
            </a:r>
          </a:p>
          <a:p>
            <a:pPr marL="914400" lvl="1" indent="-457200" eaLnBrk="1" hangingPunct="1">
              <a:lnSpc>
                <a:spcPct val="90000"/>
              </a:lnSpc>
            </a:pPr>
            <a:endParaRPr lang="el-GR" altLang="el-GR" sz="1000"/>
          </a:p>
          <a:p>
            <a:pPr marL="914400" lvl="1" indent="-457200" eaLnBrk="1" hangingPunct="1">
              <a:lnSpc>
                <a:spcPct val="90000"/>
              </a:lnSpc>
            </a:pPr>
            <a:r>
              <a:rPr lang="el-GR" altLang="el-GR" sz="2000"/>
              <a:t>Η γενική περίπτωση δήλωσης του προτύπου μίας δομής είναι:</a:t>
            </a:r>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r>
              <a:rPr lang="el-GR" altLang="el-GR" sz="2000"/>
              <a:t>Παραδείγματα προτύπων δομών:</a:t>
            </a:r>
            <a:endParaRPr lang="en-US" altLang="el-GR"/>
          </a:p>
        </p:txBody>
      </p:sp>
      <p:pic>
        <p:nvPicPr>
          <p:cNvPr id="6148"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2175" y="5072902"/>
            <a:ext cx="1924050" cy="12493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6149"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1850" y="5071315"/>
            <a:ext cx="2181225" cy="12477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615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09788" y="2791665"/>
            <a:ext cx="4586287" cy="16541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6151"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53138" y="4571252"/>
            <a:ext cx="2300287" cy="20669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14829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69900" y="118684"/>
            <a:ext cx="8255000" cy="1143000"/>
          </a:xfrm>
        </p:spPr>
        <p:txBody>
          <a:bodyPr/>
          <a:lstStyle/>
          <a:p>
            <a:pPr eaLnBrk="1" hangingPunct="1"/>
            <a:r>
              <a:rPr lang="el-GR" altLang="el-GR">
                <a:solidFill>
                  <a:srgbClr val="FF0000"/>
                </a:solidFill>
              </a:rPr>
              <a:t>Παρατηρήσεις (Ι</a:t>
            </a:r>
            <a:r>
              <a:rPr lang="en-US" altLang="el-GR">
                <a:solidFill>
                  <a:srgbClr val="FF0000"/>
                </a:solidFill>
              </a:rPr>
              <a:t>II</a:t>
            </a:r>
            <a:r>
              <a:rPr lang="el-GR" altLang="el-GR">
                <a:solidFill>
                  <a:srgbClr val="FF0000"/>
                </a:solidFill>
              </a:rPr>
              <a:t>)</a:t>
            </a:r>
            <a:endParaRPr lang="en-GB" altLang="el-GR">
              <a:solidFill>
                <a:srgbClr val="FF0000"/>
              </a:solidFill>
            </a:endParaRPr>
          </a:p>
        </p:txBody>
      </p:sp>
      <p:sp>
        <p:nvSpPr>
          <p:cNvPr id="33795" name="Rectangle 3" descr="Rectangle: Click to edit Master text styles&#10;Second level&#10;Third level&#10;Fourth level&#10;Fifth level"/>
          <p:cNvSpPr>
            <a:spLocks noGrp="1" noChangeArrowheads="1"/>
          </p:cNvSpPr>
          <p:nvPr>
            <p:ph type="body" idx="1"/>
          </p:nvPr>
        </p:nvSpPr>
        <p:spPr>
          <a:xfrm>
            <a:off x="-177800" y="1007684"/>
            <a:ext cx="9055100" cy="5676900"/>
          </a:xfrm>
        </p:spPr>
        <p:txBody>
          <a:bodyPr/>
          <a:lstStyle/>
          <a:p>
            <a:pPr marL="914400" lvl="1" indent="-457200" eaLnBrk="1" hangingPunct="1"/>
            <a:r>
              <a:rPr lang="el-GR" altLang="el-GR" sz="2000"/>
              <a:t>Ο κύριος </a:t>
            </a:r>
            <a:r>
              <a:rPr lang="el-GR" altLang="el-GR" sz="2000">
                <a:solidFill>
                  <a:srgbClr val="FF0000"/>
                </a:solidFill>
              </a:rPr>
              <a:t>περιορισμός</a:t>
            </a:r>
            <a:r>
              <a:rPr lang="el-GR" altLang="el-GR" sz="2000"/>
              <a:t> των </a:t>
            </a:r>
            <a:r>
              <a:rPr lang="el-GR" altLang="el-GR" sz="2000">
                <a:solidFill>
                  <a:srgbClr val="FF0000"/>
                </a:solidFill>
              </a:rPr>
              <a:t>πεδίων bit</a:t>
            </a:r>
            <a:r>
              <a:rPr lang="el-GR" altLang="el-GR" sz="2000"/>
              <a:t> είναι ότι </a:t>
            </a:r>
            <a:r>
              <a:rPr lang="el-GR" altLang="el-GR" sz="2000">
                <a:solidFill>
                  <a:srgbClr val="FF0000"/>
                </a:solidFill>
              </a:rPr>
              <a:t>ένας δείκτης </a:t>
            </a:r>
            <a:r>
              <a:rPr lang="el-GR" altLang="el-GR" sz="2000" u="sng">
                <a:solidFill>
                  <a:srgbClr val="FF0000"/>
                </a:solidFill>
              </a:rPr>
              <a:t>δεν μπορεί να δείξει</a:t>
            </a:r>
            <a:r>
              <a:rPr lang="el-GR" altLang="el-GR" sz="2000">
                <a:solidFill>
                  <a:srgbClr val="FF0000"/>
                </a:solidFill>
              </a:rPr>
              <a:t> στη διεύθυνση ενός πεδίου </a:t>
            </a:r>
            <a:r>
              <a:rPr lang="en-US" altLang="el-GR" sz="2000">
                <a:solidFill>
                  <a:srgbClr val="FF0000"/>
                </a:solidFill>
              </a:rPr>
              <a:t>bit</a:t>
            </a:r>
          </a:p>
          <a:p>
            <a:pPr marL="914400" lvl="1" indent="-457200" eaLnBrk="1" hangingPunct="1"/>
            <a:r>
              <a:rPr lang="el-GR" altLang="el-GR" sz="2000"/>
              <a:t>Δηλαδή, στο παρακάτω πρόγραμμα ο μεταγλωττιστής θα εμφάνιζε μήνυμα λάθους</a:t>
            </a:r>
          </a:p>
        </p:txBody>
      </p:sp>
      <p:pic>
        <p:nvPicPr>
          <p:cNvPr id="3379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4138" y="2404684"/>
            <a:ext cx="6721475" cy="43053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33797" name="Rectangle 5"/>
          <p:cNvSpPr>
            <a:spLocks noChangeArrowheads="1"/>
          </p:cNvSpPr>
          <p:nvPr/>
        </p:nvSpPr>
        <p:spPr bwMode="auto">
          <a:xfrm>
            <a:off x="1231900" y="5744784"/>
            <a:ext cx="6997700" cy="292100"/>
          </a:xfrm>
          <a:prstGeom prst="rect">
            <a:avLst/>
          </a:prstGeom>
          <a:noFill/>
          <a:ln w="9525" algn="ctr">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7713084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69900" y="118682"/>
            <a:ext cx="8255000" cy="1143000"/>
          </a:xfrm>
        </p:spPr>
        <p:txBody>
          <a:bodyPr/>
          <a:lstStyle/>
          <a:p>
            <a:pPr eaLnBrk="1" hangingPunct="1"/>
            <a:r>
              <a:rPr lang="el-GR" altLang="el-GR">
                <a:solidFill>
                  <a:srgbClr val="FF0000"/>
                </a:solidFill>
              </a:rPr>
              <a:t>Παρατηρήσεις (Ι</a:t>
            </a:r>
            <a:r>
              <a:rPr lang="en-US" altLang="el-GR">
                <a:solidFill>
                  <a:srgbClr val="FF0000"/>
                </a:solidFill>
              </a:rPr>
              <a:t>V</a:t>
            </a:r>
            <a:r>
              <a:rPr lang="el-GR" altLang="el-GR">
                <a:solidFill>
                  <a:srgbClr val="FF0000"/>
                </a:solidFill>
              </a:rPr>
              <a:t>)</a:t>
            </a:r>
            <a:endParaRPr lang="en-GB" altLang="el-GR">
              <a:solidFill>
                <a:srgbClr val="FF0000"/>
              </a:solidFill>
            </a:endParaRPr>
          </a:p>
        </p:txBody>
      </p:sp>
      <p:sp>
        <p:nvSpPr>
          <p:cNvPr id="34819" name="Rectangle 3" descr="Rectangle: Click to edit Master text styles&#10;Second level&#10;Third level&#10;Fourth level&#10;Fifth level"/>
          <p:cNvSpPr>
            <a:spLocks noGrp="1" noChangeArrowheads="1"/>
          </p:cNvSpPr>
          <p:nvPr>
            <p:ph type="body" idx="1"/>
          </p:nvPr>
        </p:nvSpPr>
        <p:spPr>
          <a:xfrm>
            <a:off x="-177800" y="1007682"/>
            <a:ext cx="9055100" cy="5676900"/>
          </a:xfrm>
        </p:spPr>
        <p:txBody>
          <a:bodyPr/>
          <a:lstStyle/>
          <a:p>
            <a:pPr marL="914400" lvl="1" indent="-457200" eaLnBrk="1" hangingPunct="1"/>
            <a:r>
              <a:rPr lang="el-GR" altLang="el-GR" sz="2000"/>
              <a:t>Η τιμή ενός πεδίου bit μπορεί να είναι θετική ή αρνητική, ανάλογα με το αν ο μεταγλωττιστής διαχειρίζεται το bit υψηλότερης σημασίας </a:t>
            </a:r>
            <a:r>
              <a:rPr lang="el-GR" altLang="el-GR" sz="2000" u="sng">
                <a:solidFill>
                  <a:srgbClr val="FF0000"/>
                </a:solidFill>
              </a:rPr>
              <a:t>σαν πρόσημο</a:t>
            </a:r>
            <a:endParaRPr lang="en-US" altLang="el-GR" sz="2000" u="sng">
              <a:solidFill>
                <a:srgbClr val="FF0000"/>
              </a:solidFill>
            </a:endParaRPr>
          </a:p>
          <a:p>
            <a:pPr marL="914400" lvl="1" indent="-457200" eaLnBrk="1" hangingPunct="1"/>
            <a:endParaRPr lang="en-US" altLang="el-GR" sz="2000" u="sng">
              <a:solidFill>
                <a:srgbClr val="FF0000"/>
              </a:solidFill>
            </a:endParaRPr>
          </a:p>
          <a:p>
            <a:pPr marL="914400" lvl="1" indent="-457200" eaLnBrk="1" hangingPunct="1"/>
            <a:r>
              <a:rPr lang="el-GR" altLang="el-GR" sz="2000"/>
              <a:t>Για να αποφύγετε την περίπτωση του προσήμου, να δηλώνετε τα πεδία bit με τον τύπο </a:t>
            </a:r>
            <a:r>
              <a:rPr lang="el-GR" altLang="el-GR" sz="2000">
                <a:solidFill>
                  <a:srgbClr val="0000FF"/>
                </a:solidFill>
                <a:latin typeface="Courier New" panose="02070309020205020404" pitchFamily="49" charset="0"/>
              </a:rPr>
              <a:t>unsigned</a:t>
            </a:r>
            <a:endParaRPr lang="en-US" altLang="el-GR" sz="2000">
              <a:solidFill>
                <a:srgbClr val="0000FF"/>
              </a:solidFill>
              <a:latin typeface="Courier New" panose="02070309020205020404" pitchFamily="49" charset="0"/>
            </a:endParaRPr>
          </a:p>
          <a:p>
            <a:pPr marL="914400" lvl="1" indent="-457200" eaLnBrk="1" hangingPunct="1"/>
            <a:endParaRPr lang="en-US" altLang="el-GR" sz="2000"/>
          </a:p>
          <a:p>
            <a:pPr marL="914400" lvl="1" indent="-457200" eaLnBrk="1" hangingPunct="1"/>
            <a:r>
              <a:rPr lang="el-GR" altLang="el-GR" sz="2000"/>
              <a:t>Αν το μέγεθος ενός πεδίου bit είναι ένα bit, πρέπει υποχρεωτικά να δηλωθεί ως </a:t>
            </a:r>
            <a:r>
              <a:rPr lang="el-GR" altLang="el-GR" sz="2000">
                <a:solidFill>
                  <a:srgbClr val="0000FF"/>
                </a:solidFill>
                <a:latin typeface="Courier New" panose="02070309020205020404" pitchFamily="49" charset="0"/>
              </a:rPr>
              <a:t>unsigned</a:t>
            </a:r>
            <a:r>
              <a:rPr lang="el-GR" altLang="el-GR" sz="2000"/>
              <a:t>, γιατί </a:t>
            </a:r>
            <a:r>
              <a:rPr lang="el-GR" altLang="el-GR" sz="2000" u="sng">
                <a:solidFill>
                  <a:srgbClr val="FF0000"/>
                </a:solidFill>
              </a:rPr>
              <a:t>ένα bit δεν μπορεί να έχει πρόσημο</a:t>
            </a:r>
            <a:endParaRPr lang="en-US" altLang="el-GR" sz="2000" u="sng">
              <a:solidFill>
                <a:srgbClr val="FF0000"/>
              </a:solidFill>
            </a:endParaRPr>
          </a:p>
          <a:p>
            <a:pPr marL="914400" lvl="1" indent="-457200" eaLnBrk="1" hangingPunct="1"/>
            <a:endParaRPr lang="en-US" altLang="el-GR" sz="2000" u="sng"/>
          </a:p>
          <a:p>
            <a:pPr marL="914400" lvl="1" indent="-457200" eaLnBrk="1" hangingPunct="1"/>
            <a:endParaRPr lang="en-US" altLang="el-GR" sz="2000"/>
          </a:p>
        </p:txBody>
      </p:sp>
    </p:spTree>
    <p:extLst>
      <p:ext uri="{BB962C8B-B14F-4D97-AF65-F5344CB8AC3E}">
        <p14:creationId xmlns:p14="http://schemas.microsoft.com/office/powerpoint/2010/main" val="2227484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69900" y="87151"/>
            <a:ext cx="8255000" cy="1143000"/>
          </a:xfrm>
        </p:spPr>
        <p:txBody>
          <a:bodyPr/>
          <a:lstStyle/>
          <a:p>
            <a:pPr eaLnBrk="1" hangingPunct="1"/>
            <a:r>
              <a:rPr lang="el-GR" altLang="el-GR" sz="2800">
                <a:solidFill>
                  <a:srgbClr val="FF0000"/>
                </a:solidFill>
              </a:rPr>
              <a:t>Δείκτης σε Δομή (Ι)</a:t>
            </a:r>
            <a:endParaRPr lang="en-GB" altLang="el-GR" sz="2800">
              <a:latin typeface="Courier New" panose="02070309020205020404" pitchFamily="49" charset="0"/>
            </a:endParaRPr>
          </a:p>
        </p:txBody>
      </p:sp>
      <p:sp>
        <p:nvSpPr>
          <p:cNvPr id="35843" name="Rectangle 3" descr="Rectangle: Click to edit Master text styles&#10;Second level&#10;Third level&#10;Fourth level&#10;Fifth level"/>
          <p:cNvSpPr>
            <a:spLocks noGrp="1" noChangeArrowheads="1"/>
          </p:cNvSpPr>
          <p:nvPr>
            <p:ph type="body" idx="1"/>
          </p:nvPr>
        </p:nvSpPr>
        <p:spPr>
          <a:xfrm>
            <a:off x="-177800" y="938051"/>
            <a:ext cx="9321800" cy="5676900"/>
          </a:xfrm>
        </p:spPr>
        <p:txBody>
          <a:bodyPr/>
          <a:lstStyle/>
          <a:p>
            <a:pPr marL="914400" lvl="1" indent="-457200" eaLnBrk="1" hangingPunct="1">
              <a:lnSpc>
                <a:spcPct val="90000"/>
              </a:lnSpc>
            </a:pPr>
            <a:r>
              <a:rPr lang="el-GR" altLang="el-GR" sz="2000"/>
              <a:t>Ένας δείκτης σε μία δομή χρησιμοποιείται με τον ίδιο τρόπο όπως κάθε άλλος δείκτης</a:t>
            </a:r>
          </a:p>
          <a:p>
            <a:pPr marL="914400" lvl="1" indent="-457200" eaLnBrk="1" hangingPunct="1">
              <a:lnSpc>
                <a:spcPct val="90000"/>
              </a:lnSpc>
            </a:pPr>
            <a:endParaRPr lang="el-GR" altLang="el-GR" sz="1200"/>
          </a:p>
          <a:p>
            <a:pPr marL="914400" lvl="1" indent="-457200" eaLnBrk="1" hangingPunct="1">
              <a:lnSpc>
                <a:spcPct val="90000"/>
              </a:lnSpc>
              <a:buFont typeface="Wingdings" panose="05000000000000000000" pitchFamily="2" charset="2"/>
              <a:buNone/>
            </a:pPr>
            <a:r>
              <a:rPr lang="el-GR" altLang="el-GR" sz="2000"/>
              <a:t>	Π.χ. με τη εντολή: </a:t>
            </a:r>
          </a:p>
          <a:p>
            <a:pPr marL="914400" lvl="1" indent="-457200" eaLnBrk="1" hangingPunct="1">
              <a:lnSpc>
                <a:spcPct val="90000"/>
              </a:lnSpc>
              <a:buFont typeface="Wingdings" panose="05000000000000000000" pitchFamily="2" charset="2"/>
              <a:buNone/>
            </a:pPr>
            <a:endParaRPr lang="el-GR" altLang="el-GR" sz="200"/>
          </a:p>
          <a:p>
            <a:pPr marL="914400" lvl="1" indent="-457200" eaLnBrk="1" hangingPunct="1">
              <a:lnSpc>
                <a:spcPct val="90000"/>
              </a:lnSpc>
              <a:buFont typeface="Wingdings" panose="05000000000000000000" pitchFamily="2" charset="2"/>
              <a:buNone/>
            </a:pPr>
            <a:r>
              <a:rPr lang="el-GR" altLang="el-GR" sz="2000">
                <a:solidFill>
                  <a:srgbClr val="000000"/>
                </a:solidFill>
                <a:latin typeface="Courier New" panose="02070309020205020404" pitchFamily="49" charset="0"/>
              </a:rPr>
              <a:t>			</a:t>
            </a:r>
            <a:r>
              <a:rPr lang="el-GR" altLang="el-GR" sz="2000">
                <a:solidFill>
                  <a:srgbClr val="0000FF"/>
                </a:solidFill>
                <a:latin typeface="Courier New" panose="02070309020205020404" pitchFamily="49" charset="0"/>
              </a:rPr>
              <a:t>struct</a:t>
            </a:r>
            <a:r>
              <a:rPr lang="el-GR" altLang="el-GR" sz="2000">
                <a:solidFill>
                  <a:srgbClr val="000000"/>
                </a:solidFill>
                <a:latin typeface="Courier New" panose="02070309020205020404" pitchFamily="49" charset="0"/>
              </a:rPr>
              <a:t> student *stud_ptr; </a:t>
            </a:r>
          </a:p>
          <a:p>
            <a:pPr marL="914400" lvl="1" indent="-457200" eaLnBrk="1" hangingPunct="1">
              <a:lnSpc>
                <a:spcPct val="90000"/>
              </a:lnSpc>
              <a:buFont typeface="Wingdings" panose="05000000000000000000" pitchFamily="2" charset="2"/>
              <a:buNone/>
            </a:pPr>
            <a:endParaRPr lang="el-GR" altLang="el-GR" sz="700">
              <a:solidFill>
                <a:srgbClr val="000000"/>
              </a:solidFill>
              <a:latin typeface="Courier New" panose="02070309020205020404" pitchFamily="49" charset="0"/>
            </a:endParaRPr>
          </a:p>
          <a:p>
            <a:pPr marL="914400" lvl="1" indent="-457200" eaLnBrk="1" hangingPunct="1">
              <a:lnSpc>
                <a:spcPct val="90000"/>
              </a:lnSpc>
              <a:buFont typeface="Wingdings" panose="05000000000000000000" pitchFamily="2" charset="2"/>
              <a:buNone/>
            </a:pPr>
            <a:r>
              <a:rPr lang="el-GR" altLang="el-GR" sz="2000"/>
              <a:t>	η μεταβλητή </a:t>
            </a:r>
            <a:r>
              <a:rPr lang="el-GR" altLang="el-GR" sz="2000">
                <a:solidFill>
                  <a:srgbClr val="000000"/>
                </a:solidFill>
                <a:latin typeface="Courier New" panose="02070309020205020404" pitchFamily="49" charset="0"/>
              </a:rPr>
              <a:t>stud_ptr</a:t>
            </a:r>
            <a:r>
              <a:rPr lang="el-GR" altLang="el-GR" sz="2000"/>
              <a:t> δηλώνεται </a:t>
            </a:r>
            <a:r>
              <a:rPr lang="el-GR" altLang="el-GR" sz="2000" u="sng">
                <a:solidFill>
                  <a:srgbClr val="FF0000"/>
                </a:solidFill>
              </a:rPr>
              <a:t>ως δείκτης προς κάποια δομή τύπου</a:t>
            </a:r>
            <a:r>
              <a:rPr lang="el-GR" altLang="el-GR" sz="2000"/>
              <a:t> </a:t>
            </a:r>
            <a:r>
              <a:rPr lang="el-GR" altLang="el-GR" sz="2000">
                <a:solidFill>
                  <a:srgbClr val="000000"/>
                </a:solidFill>
                <a:latin typeface="Courier New" panose="02070309020205020404" pitchFamily="49" charset="0"/>
              </a:rPr>
              <a:t>student </a:t>
            </a:r>
          </a:p>
          <a:p>
            <a:pPr marL="914400" lvl="1" indent="-457200" eaLnBrk="1" hangingPunct="1">
              <a:lnSpc>
                <a:spcPct val="90000"/>
              </a:lnSpc>
              <a:buFont typeface="Wingdings" panose="05000000000000000000" pitchFamily="2" charset="2"/>
              <a:buNone/>
            </a:pPr>
            <a:endParaRPr lang="el-GR" altLang="el-GR" sz="1200">
              <a:solidFill>
                <a:srgbClr val="000000"/>
              </a:solidFill>
              <a:latin typeface="Courier New" panose="02070309020205020404" pitchFamily="49" charset="0"/>
            </a:endParaRPr>
          </a:p>
          <a:p>
            <a:pPr marL="914400" lvl="1" indent="-457200" eaLnBrk="1" hangingPunct="1">
              <a:lnSpc>
                <a:spcPct val="90000"/>
              </a:lnSpc>
            </a:pPr>
            <a:r>
              <a:rPr lang="el-GR" altLang="el-GR" sz="2000"/>
              <a:t>Υπενθυμίζεται ότι </a:t>
            </a:r>
            <a:r>
              <a:rPr lang="el-GR" altLang="el-GR" sz="2000">
                <a:solidFill>
                  <a:srgbClr val="FF0000"/>
                </a:solidFill>
              </a:rPr>
              <a:t>ένας δείκτης</a:t>
            </a:r>
            <a:r>
              <a:rPr lang="el-GR" altLang="el-GR" sz="2000"/>
              <a:t>, πριν χρησιμοποιηθεί, </a:t>
            </a:r>
            <a:r>
              <a:rPr lang="el-GR" altLang="el-GR" sz="2000">
                <a:solidFill>
                  <a:srgbClr val="FF0000"/>
                </a:solidFill>
              </a:rPr>
              <a:t>πρέπει να </a:t>
            </a:r>
            <a:r>
              <a:rPr lang="el-GR" altLang="el-GR" sz="2000" u="sng">
                <a:solidFill>
                  <a:srgbClr val="FF0000"/>
                </a:solidFill>
              </a:rPr>
              <a:t>έχει σαν τιμή</a:t>
            </a:r>
            <a:r>
              <a:rPr lang="el-GR" altLang="el-GR" sz="2000">
                <a:solidFill>
                  <a:srgbClr val="FF0000"/>
                </a:solidFill>
              </a:rPr>
              <a:t> τη διεύθυνση κάποιας μεταβλητής</a:t>
            </a:r>
            <a:r>
              <a:rPr lang="el-GR" altLang="el-GR" sz="2000"/>
              <a:t>, ή ισοδύναμα </a:t>
            </a:r>
            <a:r>
              <a:rPr lang="el-GR" altLang="el-GR" sz="2000" u="sng">
                <a:solidFill>
                  <a:srgbClr val="FF0000"/>
                </a:solidFill>
              </a:rPr>
              <a:t>να «δείχνει»</a:t>
            </a:r>
            <a:r>
              <a:rPr lang="el-GR" altLang="el-GR" sz="2000">
                <a:solidFill>
                  <a:srgbClr val="FF0000"/>
                </a:solidFill>
              </a:rPr>
              <a:t> σε κάποια υπαρκτή μεταβλητή</a:t>
            </a:r>
          </a:p>
          <a:p>
            <a:pPr marL="914400" lvl="1" indent="-457200" eaLnBrk="1" hangingPunct="1">
              <a:lnSpc>
                <a:spcPct val="90000"/>
              </a:lnSpc>
            </a:pPr>
            <a:endParaRPr lang="el-GR" altLang="el-GR" sz="500">
              <a:solidFill>
                <a:srgbClr val="FF0000"/>
              </a:solidFill>
            </a:endParaRPr>
          </a:p>
          <a:p>
            <a:pPr marL="914400" lvl="1" indent="-457200" eaLnBrk="1" hangingPunct="1">
              <a:lnSpc>
                <a:spcPct val="90000"/>
              </a:lnSpc>
              <a:buFont typeface="Wingdings" panose="05000000000000000000" pitchFamily="2" charset="2"/>
              <a:buNone/>
            </a:pPr>
            <a:r>
              <a:rPr lang="el-GR" altLang="el-GR" sz="2000">
                <a:solidFill>
                  <a:srgbClr val="000000"/>
                </a:solidFill>
                <a:latin typeface="Courier New" panose="02070309020205020404" pitchFamily="49" charset="0"/>
              </a:rPr>
              <a:t>			</a:t>
            </a:r>
            <a:r>
              <a:rPr lang="en-GB" altLang="el-GR" sz="2000">
                <a:solidFill>
                  <a:srgbClr val="0000FF"/>
                </a:solidFill>
                <a:latin typeface="Courier New" panose="02070309020205020404" pitchFamily="49" charset="0"/>
              </a:rPr>
              <a:t>struct</a:t>
            </a:r>
            <a:r>
              <a:rPr lang="en-GB" altLang="el-GR" sz="2000">
                <a:solidFill>
                  <a:srgbClr val="000000"/>
                </a:solidFill>
                <a:latin typeface="Courier New" panose="02070309020205020404" pitchFamily="49" charset="0"/>
              </a:rPr>
              <a:t> student </a:t>
            </a:r>
            <a:r>
              <a:rPr lang="el-GR" altLang="el-GR" sz="2000">
                <a:solidFill>
                  <a:srgbClr val="000000"/>
                </a:solidFill>
                <a:latin typeface="Courier New" panose="02070309020205020404" pitchFamily="49" charset="0"/>
              </a:rPr>
              <a:t>*</a:t>
            </a:r>
            <a:r>
              <a:rPr lang="en-GB" altLang="el-GR" sz="2000">
                <a:solidFill>
                  <a:srgbClr val="000000"/>
                </a:solidFill>
                <a:latin typeface="Courier New" panose="02070309020205020404" pitchFamily="49" charset="0"/>
              </a:rPr>
              <a:t>stud_ptr;</a:t>
            </a:r>
          </a:p>
          <a:p>
            <a:pPr marL="914400" lvl="1" indent="-457200" eaLnBrk="1" hangingPunct="1">
              <a:lnSpc>
                <a:spcPct val="90000"/>
              </a:lnSpc>
              <a:buFont typeface="Wingdings" panose="05000000000000000000" pitchFamily="2" charset="2"/>
              <a:buNone/>
            </a:pPr>
            <a:r>
              <a:rPr lang="el-GR" altLang="el-GR" sz="2000">
                <a:solidFill>
                  <a:srgbClr val="000000"/>
                </a:solidFill>
                <a:latin typeface="Courier New" panose="02070309020205020404" pitchFamily="49" charset="0"/>
              </a:rPr>
              <a:t>			</a:t>
            </a:r>
            <a:r>
              <a:rPr lang="en-GB" altLang="el-GR" sz="2000">
                <a:solidFill>
                  <a:srgbClr val="0000FF"/>
                </a:solidFill>
                <a:latin typeface="Courier New" panose="02070309020205020404" pitchFamily="49" charset="0"/>
              </a:rPr>
              <a:t>struct</a:t>
            </a:r>
            <a:r>
              <a:rPr lang="en-GB" altLang="el-GR" sz="2000">
                <a:solidFill>
                  <a:srgbClr val="000000"/>
                </a:solidFill>
                <a:latin typeface="Courier New" panose="02070309020205020404" pitchFamily="49" charset="0"/>
              </a:rPr>
              <a:t> student stud;</a:t>
            </a:r>
            <a:endParaRPr lang="el-GR" altLang="el-GR" sz="2000">
              <a:solidFill>
                <a:srgbClr val="000000"/>
              </a:solidFill>
              <a:latin typeface="Courier New" panose="02070309020205020404" pitchFamily="49" charset="0"/>
            </a:endParaRPr>
          </a:p>
          <a:p>
            <a:pPr marL="914400" lvl="1" indent="-457200" eaLnBrk="1" hangingPunct="1">
              <a:lnSpc>
                <a:spcPct val="90000"/>
              </a:lnSpc>
              <a:buFont typeface="Wingdings" panose="05000000000000000000" pitchFamily="2" charset="2"/>
              <a:buNone/>
            </a:pPr>
            <a:r>
              <a:rPr lang="el-GR" altLang="el-GR" sz="2000">
                <a:solidFill>
                  <a:srgbClr val="000000"/>
                </a:solidFill>
                <a:latin typeface="Courier New" panose="02070309020205020404" pitchFamily="49" charset="0"/>
              </a:rPr>
              <a:t>			stud_ptr = &amp;stud;</a:t>
            </a:r>
          </a:p>
          <a:p>
            <a:pPr marL="914400" lvl="1" indent="-457200" eaLnBrk="1" hangingPunct="1">
              <a:lnSpc>
                <a:spcPct val="90000"/>
              </a:lnSpc>
              <a:buFont typeface="Wingdings" panose="05000000000000000000" pitchFamily="2" charset="2"/>
              <a:buNone/>
            </a:pPr>
            <a:endParaRPr lang="el-GR" altLang="el-GR" sz="2000">
              <a:solidFill>
                <a:srgbClr val="000000"/>
              </a:solidFill>
              <a:latin typeface="Courier New" panose="02070309020205020404" pitchFamily="49" charset="0"/>
            </a:endParaRPr>
          </a:p>
          <a:p>
            <a:pPr marL="914400" lvl="1" indent="-457200" eaLnBrk="1" hangingPunct="1">
              <a:lnSpc>
                <a:spcPct val="90000"/>
              </a:lnSpc>
            </a:pPr>
            <a:r>
              <a:rPr lang="el-GR" altLang="el-GR" sz="2000"/>
              <a:t>Με την τελευταία εντολή ο δείκτης </a:t>
            </a:r>
            <a:r>
              <a:rPr lang="el-GR" altLang="el-GR" sz="2000">
                <a:solidFill>
                  <a:srgbClr val="000000"/>
                </a:solidFill>
                <a:latin typeface="Courier New" panose="02070309020205020404" pitchFamily="49" charset="0"/>
              </a:rPr>
              <a:t>stud_ptr</a:t>
            </a:r>
            <a:r>
              <a:rPr lang="el-GR" altLang="el-GR" sz="2000"/>
              <a:t> δείχνει στη διεύθυνση της μνήμης που έχει αποθηκευτεί η δομή </a:t>
            </a:r>
            <a:r>
              <a:rPr lang="el-GR" altLang="el-GR" sz="2000">
                <a:solidFill>
                  <a:srgbClr val="000000"/>
                </a:solidFill>
                <a:latin typeface="Courier New" panose="02070309020205020404" pitchFamily="49" charset="0"/>
              </a:rPr>
              <a:t>stud</a:t>
            </a:r>
            <a:r>
              <a:rPr lang="el-GR" altLang="el-GR" sz="2000"/>
              <a:t> και συγκεκριμένα στη διεύθυνση μνήμης </a:t>
            </a:r>
            <a:r>
              <a:rPr lang="el-GR" altLang="el-GR" sz="2000" u="sng">
                <a:solidFill>
                  <a:srgbClr val="FF0000"/>
                </a:solidFill>
              </a:rPr>
              <a:t>του πρώτου πεδίου</a:t>
            </a:r>
            <a:r>
              <a:rPr lang="el-GR" altLang="el-GR" sz="2000"/>
              <a:t> της δομής </a:t>
            </a:r>
            <a:r>
              <a:rPr lang="el-GR" altLang="el-GR" sz="2000">
                <a:solidFill>
                  <a:srgbClr val="000000"/>
                </a:solidFill>
                <a:latin typeface="Courier New" panose="02070309020205020404" pitchFamily="49" charset="0"/>
              </a:rPr>
              <a:t>stud</a:t>
            </a:r>
          </a:p>
        </p:txBody>
      </p:sp>
      <p:sp>
        <p:nvSpPr>
          <p:cNvPr id="35844" name="Rectangle 4"/>
          <p:cNvSpPr>
            <a:spLocks noChangeArrowheads="1"/>
          </p:cNvSpPr>
          <p:nvPr/>
        </p:nvSpPr>
        <p:spPr bwMode="auto">
          <a:xfrm>
            <a:off x="2286000" y="2055651"/>
            <a:ext cx="4508500" cy="4826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35845" name="Rectangle 5"/>
          <p:cNvSpPr>
            <a:spLocks noChangeArrowheads="1"/>
          </p:cNvSpPr>
          <p:nvPr/>
        </p:nvSpPr>
        <p:spPr bwMode="auto">
          <a:xfrm>
            <a:off x="2273300" y="4367051"/>
            <a:ext cx="4546600" cy="10668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17853908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69900" y="87151"/>
            <a:ext cx="8255000" cy="1143000"/>
          </a:xfrm>
        </p:spPr>
        <p:txBody>
          <a:bodyPr/>
          <a:lstStyle/>
          <a:p>
            <a:pPr eaLnBrk="1" hangingPunct="1"/>
            <a:r>
              <a:rPr lang="el-GR" altLang="el-GR" sz="2800">
                <a:solidFill>
                  <a:srgbClr val="FF0000"/>
                </a:solidFill>
              </a:rPr>
              <a:t>Δείκτης σε Δομή (ΙΙ)</a:t>
            </a:r>
            <a:endParaRPr lang="en-GB" altLang="el-GR" sz="2800">
              <a:latin typeface="Courier New" panose="02070309020205020404" pitchFamily="49" charset="0"/>
            </a:endParaRPr>
          </a:p>
        </p:txBody>
      </p:sp>
      <p:sp>
        <p:nvSpPr>
          <p:cNvPr id="36867" name="Rectangle 3" descr="Rectangle: Click to edit Master text styles&#10;Second level&#10;Third level&#10;Fourth level&#10;Fifth level"/>
          <p:cNvSpPr>
            <a:spLocks noGrp="1" noChangeArrowheads="1"/>
          </p:cNvSpPr>
          <p:nvPr>
            <p:ph type="body" idx="1"/>
          </p:nvPr>
        </p:nvSpPr>
        <p:spPr>
          <a:xfrm>
            <a:off x="-177800" y="938051"/>
            <a:ext cx="9105900" cy="5676900"/>
          </a:xfrm>
        </p:spPr>
        <p:txBody>
          <a:bodyPr/>
          <a:lstStyle/>
          <a:p>
            <a:pPr marL="914400" lvl="1" indent="-457200" eaLnBrk="1" hangingPunct="1"/>
            <a:r>
              <a:rPr lang="el-GR" altLang="el-GR" sz="2000"/>
              <a:t>Χρησιμοποιώντας τον τελεστή </a:t>
            </a:r>
            <a:r>
              <a:rPr lang="el-GR" altLang="el-GR" sz="2000">
                <a:solidFill>
                  <a:srgbClr val="000000"/>
                </a:solidFill>
                <a:latin typeface="Courier New" panose="02070309020205020404" pitchFamily="49" charset="0"/>
              </a:rPr>
              <a:t>*</a:t>
            </a:r>
            <a:r>
              <a:rPr lang="el-GR" altLang="el-GR" sz="2000"/>
              <a:t> πριν από το όνομα του δείκτη, αποκτούμε πρόσβαση στο περιεχόμενο της μνήμης που δείχνει ο δείκτης, άρα μπορούμε να προσπελάσουμε τα πεδία μίας δομής</a:t>
            </a:r>
          </a:p>
          <a:p>
            <a:pPr marL="914400" lvl="1" indent="-457200" eaLnBrk="1" hangingPunct="1"/>
            <a:endParaRPr lang="el-GR" altLang="el-GR" sz="2000"/>
          </a:p>
          <a:p>
            <a:pPr marL="914400" lvl="1" indent="-457200" eaLnBrk="1" hangingPunct="1"/>
            <a:r>
              <a:rPr lang="el-GR" altLang="el-GR" sz="2000"/>
              <a:t>Π.χ.</a:t>
            </a:r>
          </a:p>
        </p:txBody>
      </p:sp>
      <p:pic>
        <p:nvPicPr>
          <p:cNvPr id="36868"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89100" y="2081051"/>
            <a:ext cx="6337300" cy="45275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grpSp>
        <p:nvGrpSpPr>
          <p:cNvPr id="534536" name="Group 8"/>
          <p:cNvGrpSpPr>
            <a:grpSpLocks/>
          </p:cNvGrpSpPr>
          <p:nvPr/>
        </p:nvGrpSpPr>
        <p:grpSpPr bwMode="auto">
          <a:xfrm>
            <a:off x="3390900" y="3782851"/>
            <a:ext cx="5600700" cy="622300"/>
            <a:chOff x="-432" y="2192"/>
            <a:chExt cx="2504" cy="1912"/>
          </a:xfrm>
        </p:grpSpPr>
        <p:sp>
          <p:nvSpPr>
            <p:cNvPr id="36870" name="Rectangle 9" descr="Rectangle: Click to edit Master text styles&#10;Second level&#10;Third level&#10;Fourth level&#10;Fifth level"/>
            <p:cNvSpPr>
              <a:spLocks noChangeArrowheads="1"/>
            </p:cNvSpPr>
            <p:nvPr/>
          </p:nvSpPr>
          <p:spPr bwMode="auto">
            <a:xfrm>
              <a:off x="-432" y="2224"/>
              <a:ext cx="2504" cy="188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US" altLang="el-GR" sz="2000"/>
                <a:t>     </a:t>
              </a:r>
              <a:r>
                <a:rPr lang="el-GR" altLang="el-GR" sz="2000"/>
                <a:t>    </a:t>
              </a:r>
              <a:r>
                <a:rPr lang="el-GR" altLang="el-GR" sz="2000" u="sng"/>
                <a:t>Έξοδος:</a:t>
              </a:r>
              <a:r>
                <a:rPr lang="en-US" altLang="el-GR" sz="2000"/>
                <a:t> </a:t>
              </a:r>
              <a:r>
                <a:rPr lang="en-US" altLang="el-GR" sz="1800">
                  <a:solidFill>
                    <a:srgbClr val="000000"/>
                  </a:solidFill>
                  <a:latin typeface="Courier New" panose="02070309020205020404" pitchFamily="49" charset="0"/>
                </a:rPr>
                <a:t> N: somebody G: 6.70</a:t>
              </a:r>
              <a:endParaRPr lang="el-GR" altLang="el-GR" sz="1800">
                <a:solidFill>
                  <a:srgbClr val="000000"/>
                </a:solidFill>
                <a:latin typeface="Courier New" panose="02070309020205020404" pitchFamily="49" charset="0"/>
              </a:endParaRPr>
            </a:p>
            <a:p>
              <a:pPr lvl="1" eaLnBrk="1" hangingPunct="1">
                <a:buFont typeface="Wingdings" panose="05000000000000000000" pitchFamily="2" charset="2"/>
                <a:buNone/>
              </a:pPr>
              <a:r>
                <a:rPr lang="el-GR" altLang="el-GR" sz="2000"/>
                <a:t>	</a:t>
              </a:r>
            </a:p>
          </p:txBody>
        </p:sp>
        <p:sp>
          <p:nvSpPr>
            <p:cNvPr id="36871" name="Rectangle 10"/>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spTree>
    <p:extLst>
      <p:ext uri="{BB962C8B-B14F-4D97-AF65-F5344CB8AC3E}">
        <p14:creationId xmlns:p14="http://schemas.microsoft.com/office/powerpoint/2010/main" val="36296573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34536"/>
                                        </p:tgtEl>
                                        <p:attrNameLst>
                                          <p:attrName>style.visibility</p:attrName>
                                        </p:attrNameLst>
                                      </p:cBhvr>
                                      <p:to>
                                        <p:strVal val="visible"/>
                                      </p:to>
                                    </p:set>
                                    <p:animEffect transition="in" filter="blinds(horizontal)">
                                      <p:cBhvr>
                                        <p:cTn id="7" dur="500"/>
                                        <p:tgtEl>
                                          <p:spTgt spid="5345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69900" y="87154"/>
            <a:ext cx="8255000" cy="1143000"/>
          </a:xfrm>
        </p:spPr>
        <p:txBody>
          <a:bodyPr/>
          <a:lstStyle/>
          <a:p>
            <a:pPr eaLnBrk="1" hangingPunct="1"/>
            <a:r>
              <a:rPr lang="el-GR" altLang="el-GR" sz="2800">
                <a:solidFill>
                  <a:srgbClr val="FF0000"/>
                </a:solidFill>
              </a:rPr>
              <a:t>Δείκτης σε Δομή (ΙΙΙ)</a:t>
            </a:r>
            <a:endParaRPr lang="en-GB" altLang="el-GR" sz="2800">
              <a:latin typeface="Courier New" panose="02070309020205020404" pitchFamily="49" charset="0"/>
            </a:endParaRPr>
          </a:p>
        </p:txBody>
      </p:sp>
      <p:sp>
        <p:nvSpPr>
          <p:cNvPr id="37891" name="Rectangle 3" descr="Rectangle: Click to edit Master text styles&#10;Second level&#10;Third level&#10;Fourth level&#10;Fifth level"/>
          <p:cNvSpPr>
            <a:spLocks noGrp="1" noChangeArrowheads="1"/>
          </p:cNvSpPr>
          <p:nvPr>
            <p:ph type="body" idx="1"/>
          </p:nvPr>
        </p:nvSpPr>
        <p:spPr>
          <a:xfrm>
            <a:off x="-177800" y="938054"/>
            <a:ext cx="8864600" cy="5676900"/>
          </a:xfrm>
        </p:spPr>
        <p:txBody>
          <a:bodyPr/>
          <a:lstStyle/>
          <a:p>
            <a:pPr marL="914400" lvl="1" indent="-457200" eaLnBrk="1" hangingPunct="1">
              <a:lnSpc>
                <a:spcPct val="80000"/>
              </a:lnSpc>
            </a:pPr>
            <a:r>
              <a:rPr lang="el-GR" altLang="el-GR" sz="1800" dirty="0"/>
              <a:t>Ένας </a:t>
            </a:r>
            <a:r>
              <a:rPr lang="el-GR" altLang="el-GR" sz="1800" u="sng" dirty="0">
                <a:solidFill>
                  <a:srgbClr val="FF0000"/>
                </a:solidFill>
              </a:rPr>
              <a:t>εναλλακτικός τρόπος</a:t>
            </a:r>
            <a:r>
              <a:rPr lang="el-GR" altLang="el-GR" sz="1800" dirty="0"/>
              <a:t> για να αποκτήσουμε πρόσβαση στα πεδία μίας δομής με χρήση δείκτη είναι </a:t>
            </a:r>
            <a:r>
              <a:rPr lang="el-GR" altLang="el-GR" sz="1800" u="sng" dirty="0">
                <a:solidFill>
                  <a:srgbClr val="FF0000"/>
                </a:solidFill>
              </a:rPr>
              <a:t>χρησιμοποιώντας τον τελεστή</a:t>
            </a:r>
            <a:r>
              <a:rPr lang="el-GR" altLang="el-GR" sz="1800" dirty="0"/>
              <a:t> </a:t>
            </a:r>
            <a:r>
              <a:rPr lang="el-GR" altLang="el-GR" sz="1800" dirty="0">
                <a:solidFill>
                  <a:srgbClr val="000000"/>
                </a:solidFill>
                <a:latin typeface="Courier New" panose="02070309020205020404" pitchFamily="49" charset="0"/>
              </a:rPr>
              <a:t>-&gt;</a:t>
            </a:r>
            <a:r>
              <a:rPr lang="el-GR" altLang="el-GR" sz="1800" dirty="0"/>
              <a:t> αντί του τελεστή τελεία (</a:t>
            </a:r>
            <a:r>
              <a:rPr lang="el-GR" altLang="el-GR" sz="1800" dirty="0">
                <a:solidFill>
                  <a:srgbClr val="000000"/>
                </a:solidFill>
                <a:latin typeface="Courier New" panose="02070309020205020404" pitchFamily="49" charset="0"/>
              </a:rPr>
              <a:t>.</a:t>
            </a:r>
            <a:r>
              <a:rPr lang="el-GR" altLang="el-GR" sz="1800" dirty="0"/>
              <a:t>)</a:t>
            </a:r>
          </a:p>
          <a:p>
            <a:pPr marL="914400" lvl="1" indent="-457200" eaLnBrk="1" hangingPunct="1">
              <a:lnSpc>
                <a:spcPct val="80000"/>
              </a:lnSpc>
            </a:pPr>
            <a:endParaRPr lang="el-GR" altLang="el-GR" sz="1800" dirty="0"/>
          </a:p>
          <a:p>
            <a:pPr marL="914400" lvl="1" indent="-457200" eaLnBrk="1" hangingPunct="1">
              <a:lnSpc>
                <a:spcPct val="80000"/>
              </a:lnSpc>
            </a:pPr>
            <a:r>
              <a:rPr lang="el-GR" altLang="el-GR" sz="1800" dirty="0"/>
              <a:t>Ο συγκεκριμένος τελεστής (</a:t>
            </a:r>
            <a:r>
              <a:rPr lang="el-GR" altLang="el-GR" sz="1800" dirty="0">
                <a:solidFill>
                  <a:srgbClr val="000000"/>
                </a:solidFill>
                <a:latin typeface="Courier New" panose="02070309020205020404" pitchFamily="49" charset="0"/>
              </a:rPr>
              <a:t>-&gt;</a:t>
            </a:r>
            <a:r>
              <a:rPr lang="el-GR" altLang="el-GR" sz="1800" dirty="0"/>
              <a:t>) </a:t>
            </a:r>
            <a:r>
              <a:rPr lang="el-GR" altLang="el-GR" sz="1800" u="sng" dirty="0">
                <a:solidFill>
                  <a:srgbClr val="FF0000"/>
                </a:solidFill>
              </a:rPr>
              <a:t>συνηθίζεται</a:t>
            </a:r>
            <a:r>
              <a:rPr lang="el-GR" altLang="el-GR" sz="1800" dirty="0">
                <a:solidFill>
                  <a:srgbClr val="FF0000"/>
                </a:solidFill>
              </a:rPr>
              <a:t> να χρησιμοποιείται </a:t>
            </a:r>
            <a:r>
              <a:rPr lang="el-GR" altLang="el-GR" sz="1800" u="sng" dirty="0">
                <a:solidFill>
                  <a:srgbClr val="FF0000"/>
                </a:solidFill>
              </a:rPr>
              <a:t>στις δυναμικές δομές δεδομένων</a:t>
            </a:r>
          </a:p>
          <a:p>
            <a:pPr marL="914400" lvl="1" indent="-457200" eaLnBrk="1" hangingPunct="1">
              <a:lnSpc>
                <a:spcPct val="80000"/>
              </a:lnSpc>
            </a:pPr>
            <a:endParaRPr lang="el-GR" altLang="el-GR" sz="1800" u="sng" dirty="0">
              <a:solidFill>
                <a:srgbClr val="FF0000"/>
              </a:solidFill>
            </a:endParaRPr>
          </a:p>
          <a:p>
            <a:pPr marL="914400" lvl="1" indent="-457200" eaLnBrk="1" hangingPunct="1">
              <a:lnSpc>
                <a:spcPct val="80000"/>
              </a:lnSpc>
            </a:pPr>
            <a:r>
              <a:rPr lang="el-GR" altLang="el-GR" sz="1800" dirty="0"/>
              <a:t>Δηλαδή, για τη δομή: </a:t>
            </a:r>
          </a:p>
          <a:p>
            <a:pPr marL="914400" lvl="1" indent="-457200" eaLnBrk="1" hangingPunct="1">
              <a:lnSpc>
                <a:spcPct val="80000"/>
              </a:lnSpc>
              <a:buFont typeface="Wingdings" panose="05000000000000000000" pitchFamily="2" charset="2"/>
              <a:buNone/>
            </a:pPr>
            <a:r>
              <a:rPr lang="el-GR" altLang="el-GR" sz="1800" dirty="0">
                <a:solidFill>
                  <a:srgbClr val="000000"/>
                </a:solidFill>
                <a:latin typeface="Courier New" panose="02070309020205020404" pitchFamily="49" charset="0"/>
              </a:rPr>
              <a:t>			  </a:t>
            </a:r>
            <a:r>
              <a:rPr lang="en-GB" altLang="el-GR" sz="1800" dirty="0">
                <a:solidFill>
                  <a:srgbClr val="0000FF"/>
                </a:solidFill>
                <a:latin typeface="Courier New" panose="02070309020205020404" pitchFamily="49" charset="0"/>
              </a:rPr>
              <a:t>struct</a:t>
            </a:r>
            <a:r>
              <a:rPr lang="en-GB" altLang="el-GR" sz="1800" dirty="0">
                <a:solidFill>
                  <a:srgbClr val="000000"/>
                </a:solidFill>
                <a:latin typeface="Courier New" panose="02070309020205020404" pitchFamily="49" charset="0"/>
              </a:rPr>
              <a:t> student </a:t>
            </a:r>
          </a:p>
          <a:p>
            <a:pPr marL="914400" lvl="1" indent="-457200" eaLnBrk="1" hangingPunct="1">
              <a:lnSpc>
                <a:spcPct val="80000"/>
              </a:lnSpc>
              <a:buFont typeface="Wingdings" panose="05000000000000000000" pitchFamily="2" charset="2"/>
              <a:buNone/>
            </a:pPr>
            <a:r>
              <a:rPr lang="el-GR" altLang="el-GR" sz="1800" dirty="0">
                <a:solidFill>
                  <a:srgbClr val="000000"/>
                </a:solidFill>
                <a:latin typeface="Courier New" panose="02070309020205020404" pitchFamily="49" charset="0"/>
              </a:rPr>
              <a:t>			  </a:t>
            </a:r>
            <a:r>
              <a:rPr lang="en-GB" altLang="el-GR" sz="1800" dirty="0">
                <a:solidFill>
                  <a:srgbClr val="000000"/>
                </a:solidFill>
                <a:latin typeface="Courier New" panose="02070309020205020404" pitchFamily="49" charset="0"/>
              </a:rPr>
              <a:t>{</a:t>
            </a:r>
          </a:p>
          <a:p>
            <a:pPr marL="914400" lvl="1" indent="-457200" eaLnBrk="1" hangingPunct="1">
              <a:lnSpc>
                <a:spcPct val="80000"/>
              </a:lnSpc>
              <a:buFont typeface="Wingdings" panose="05000000000000000000" pitchFamily="2" charset="2"/>
              <a:buNone/>
            </a:pPr>
            <a:r>
              <a:rPr lang="el-GR" altLang="el-GR" sz="1800" dirty="0">
                <a:solidFill>
                  <a:srgbClr val="000000"/>
                </a:solidFill>
                <a:latin typeface="Courier New" panose="02070309020205020404" pitchFamily="49" charset="0"/>
              </a:rPr>
              <a:t>	</a:t>
            </a:r>
            <a:r>
              <a:rPr lang="en-GB" altLang="el-GR" sz="1800" dirty="0">
                <a:solidFill>
                  <a:srgbClr val="000000"/>
                </a:solidFill>
                <a:latin typeface="Courier New" panose="02070309020205020404" pitchFamily="49" charset="0"/>
              </a:rPr>
              <a:t>	</a:t>
            </a:r>
            <a:r>
              <a:rPr lang="el-GR" altLang="el-GR" sz="1800" dirty="0">
                <a:solidFill>
                  <a:srgbClr val="000000"/>
                </a:solidFill>
                <a:latin typeface="Courier New" panose="02070309020205020404" pitchFamily="49" charset="0"/>
              </a:rPr>
              <a:t>		</a:t>
            </a:r>
            <a:r>
              <a:rPr lang="en-GB" altLang="el-GR" sz="1800" dirty="0">
                <a:solidFill>
                  <a:srgbClr val="0000FF"/>
                </a:solidFill>
                <a:latin typeface="Courier New" panose="02070309020205020404" pitchFamily="49" charset="0"/>
              </a:rPr>
              <a:t>char</a:t>
            </a:r>
            <a:r>
              <a:rPr lang="en-GB" altLang="el-GR" sz="1800" dirty="0">
                <a:solidFill>
                  <a:srgbClr val="000000"/>
                </a:solidFill>
                <a:latin typeface="Courier New" panose="02070309020205020404" pitchFamily="49" charset="0"/>
              </a:rPr>
              <a:t> name[50];</a:t>
            </a:r>
          </a:p>
          <a:p>
            <a:pPr marL="914400" lvl="1" indent="-457200" eaLnBrk="1" hangingPunct="1">
              <a:lnSpc>
                <a:spcPct val="80000"/>
              </a:lnSpc>
              <a:buFont typeface="Wingdings" panose="05000000000000000000" pitchFamily="2" charset="2"/>
              <a:buNone/>
            </a:pPr>
            <a:r>
              <a:rPr lang="el-GR" altLang="el-GR" sz="1800" dirty="0">
                <a:solidFill>
                  <a:srgbClr val="000000"/>
                </a:solidFill>
                <a:latin typeface="Courier New" panose="02070309020205020404" pitchFamily="49" charset="0"/>
              </a:rPr>
              <a:t>			</a:t>
            </a:r>
            <a:r>
              <a:rPr lang="en-GB" altLang="el-GR" sz="1800" dirty="0">
                <a:solidFill>
                  <a:srgbClr val="000000"/>
                </a:solidFill>
                <a:latin typeface="Courier New" panose="02070309020205020404" pitchFamily="49" charset="0"/>
              </a:rPr>
              <a:t>	</a:t>
            </a:r>
            <a:r>
              <a:rPr lang="en-GB" altLang="el-GR" sz="1800" dirty="0">
                <a:solidFill>
                  <a:srgbClr val="0000FF"/>
                </a:solidFill>
                <a:latin typeface="Courier New" panose="02070309020205020404" pitchFamily="49" charset="0"/>
              </a:rPr>
              <a:t>float</a:t>
            </a:r>
            <a:r>
              <a:rPr lang="en-GB" altLang="el-GR" sz="1800" dirty="0">
                <a:solidFill>
                  <a:srgbClr val="000000"/>
                </a:solidFill>
                <a:latin typeface="Courier New" panose="02070309020205020404" pitchFamily="49" charset="0"/>
              </a:rPr>
              <a:t> grade;</a:t>
            </a:r>
          </a:p>
          <a:p>
            <a:pPr marL="914400" lvl="1" indent="-457200" eaLnBrk="1" hangingPunct="1">
              <a:lnSpc>
                <a:spcPct val="80000"/>
              </a:lnSpc>
              <a:buFont typeface="Wingdings" panose="05000000000000000000" pitchFamily="2" charset="2"/>
              <a:buNone/>
            </a:pPr>
            <a:r>
              <a:rPr lang="el-GR" altLang="el-GR" sz="1800" dirty="0">
                <a:solidFill>
                  <a:srgbClr val="000000"/>
                </a:solidFill>
                <a:latin typeface="Courier New" panose="02070309020205020404" pitchFamily="49" charset="0"/>
              </a:rPr>
              <a:t>			  </a:t>
            </a:r>
            <a:r>
              <a:rPr lang="en-GB" altLang="el-GR" sz="1800" dirty="0">
                <a:solidFill>
                  <a:srgbClr val="000000"/>
                </a:solidFill>
                <a:latin typeface="Courier New" panose="02070309020205020404" pitchFamily="49" charset="0"/>
              </a:rPr>
              <a:t>};</a:t>
            </a:r>
            <a:endParaRPr lang="el-GR" altLang="el-GR" sz="1800" dirty="0">
              <a:solidFill>
                <a:srgbClr val="000000"/>
              </a:solidFill>
              <a:latin typeface="Courier New" panose="02070309020205020404" pitchFamily="49" charset="0"/>
            </a:endParaRPr>
          </a:p>
          <a:p>
            <a:pPr marL="914400" lvl="1" indent="-457200" eaLnBrk="1" hangingPunct="1">
              <a:lnSpc>
                <a:spcPct val="80000"/>
              </a:lnSpc>
            </a:pPr>
            <a:endParaRPr lang="el-GR" altLang="el-GR" sz="900" dirty="0">
              <a:solidFill>
                <a:srgbClr val="000000"/>
              </a:solidFill>
              <a:latin typeface="Courier New" panose="02070309020205020404" pitchFamily="49" charset="0"/>
            </a:endParaRPr>
          </a:p>
          <a:p>
            <a:pPr marL="914400" lvl="1" indent="-457200" eaLnBrk="1" hangingPunct="1">
              <a:lnSpc>
                <a:spcPct val="80000"/>
              </a:lnSpc>
              <a:buFont typeface="Wingdings" panose="05000000000000000000" pitchFamily="2" charset="2"/>
              <a:buNone/>
            </a:pPr>
            <a:r>
              <a:rPr lang="el-GR" altLang="el-GR" sz="1800" dirty="0"/>
              <a:t>	</a:t>
            </a:r>
          </a:p>
          <a:p>
            <a:pPr marL="914400" lvl="1" indent="-457200" eaLnBrk="1" hangingPunct="1">
              <a:lnSpc>
                <a:spcPct val="80000"/>
              </a:lnSpc>
              <a:buFont typeface="Wingdings" panose="05000000000000000000" pitchFamily="2" charset="2"/>
              <a:buNone/>
            </a:pPr>
            <a:r>
              <a:rPr lang="el-GR" altLang="el-GR" sz="1800" dirty="0"/>
              <a:t>	Αν: 	         </a:t>
            </a:r>
            <a:r>
              <a:rPr lang="en-GB" altLang="el-GR" sz="1800" dirty="0">
                <a:solidFill>
                  <a:srgbClr val="0000FF"/>
                </a:solidFill>
                <a:latin typeface="Courier New" panose="02070309020205020404" pitchFamily="49" charset="0"/>
              </a:rPr>
              <a:t>struct</a:t>
            </a:r>
            <a:r>
              <a:rPr lang="en-GB" altLang="el-GR" sz="1800" dirty="0">
                <a:solidFill>
                  <a:srgbClr val="000000"/>
                </a:solidFill>
                <a:latin typeface="Courier New" panose="02070309020205020404" pitchFamily="49" charset="0"/>
              </a:rPr>
              <a:t> student </a:t>
            </a:r>
            <a:r>
              <a:rPr lang="el-GR" altLang="el-GR" sz="1800" dirty="0">
                <a:solidFill>
                  <a:srgbClr val="000000"/>
                </a:solidFill>
                <a:latin typeface="Courier New" panose="02070309020205020404" pitchFamily="49" charset="0"/>
              </a:rPr>
              <a:t>*</a:t>
            </a:r>
            <a:r>
              <a:rPr lang="en-GB" altLang="el-GR" sz="1800" dirty="0" err="1">
                <a:solidFill>
                  <a:srgbClr val="000000"/>
                </a:solidFill>
                <a:latin typeface="Courier New" panose="02070309020205020404" pitchFamily="49" charset="0"/>
              </a:rPr>
              <a:t>stud_ptr</a:t>
            </a:r>
            <a:r>
              <a:rPr lang="en-GB" altLang="el-GR" sz="1800" dirty="0">
                <a:solidFill>
                  <a:srgbClr val="000000"/>
                </a:solidFill>
                <a:latin typeface="Courier New" panose="02070309020205020404" pitchFamily="49" charset="0"/>
              </a:rPr>
              <a:t>;</a:t>
            </a:r>
            <a:endParaRPr lang="el-GR" altLang="el-GR" sz="1800" dirty="0"/>
          </a:p>
          <a:p>
            <a:pPr marL="914400" lvl="1" indent="-457200" eaLnBrk="1" hangingPunct="1">
              <a:lnSpc>
                <a:spcPct val="80000"/>
              </a:lnSpc>
              <a:buFont typeface="Wingdings" panose="05000000000000000000" pitchFamily="2" charset="2"/>
              <a:buNone/>
            </a:pPr>
            <a:r>
              <a:rPr lang="el-GR" altLang="el-GR" sz="1800" dirty="0"/>
              <a:t>	</a:t>
            </a:r>
          </a:p>
          <a:p>
            <a:pPr marL="914400" lvl="1" indent="-457200" eaLnBrk="1" hangingPunct="1">
              <a:lnSpc>
                <a:spcPct val="80000"/>
              </a:lnSpc>
              <a:buFont typeface="Wingdings" panose="05000000000000000000" pitchFamily="2" charset="2"/>
              <a:buNone/>
            </a:pPr>
            <a:r>
              <a:rPr lang="el-GR" altLang="el-GR" sz="1800" dirty="0"/>
              <a:t>	οι παρακάτω εκφράσεις, είναι ισοδύναμες:</a:t>
            </a:r>
          </a:p>
          <a:p>
            <a:pPr marL="914400" lvl="1" indent="-457200" eaLnBrk="1" hangingPunct="1">
              <a:lnSpc>
                <a:spcPct val="80000"/>
              </a:lnSpc>
            </a:pPr>
            <a:endParaRPr lang="el-GR" altLang="el-GR" sz="1800" dirty="0"/>
          </a:p>
          <a:p>
            <a:pPr marL="914400" lvl="1" indent="-457200" eaLnBrk="1" hangingPunct="1">
              <a:lnSpc>
                <a:spcPct val="80000"/>
              </a:lnSpc>
              <a:buFont typeface="Wingdings" panose="05000000000000000000" pitchFamily="2" charset="2"/>
              <a:buNone/>
            </a:pP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stud_ptr</a:t>
            </a:r>
            <a:r>
              <a:rPr lang="el-GR" altLang="el-GR" sz="1800" dirty="0">
                <a:solidFill>
                  <a:srgbClr val="000000"/>
                </a:solidFill>
                <a:latin typeface="Courier New" panose="02070309020205020404" pitchFamily="49" charset="0"/>
              </a:rPr>
              <a:t>-&gt;</a:t>
            </a:r>
            <a:r>
              <a:rPr lang="el-GR" altLang="el-GR" sz="1800" dirty="0" err="1">
                <a:solidFill>
                  <a:srgbClr val="000000"/>
                </a:solidFill>
                <a:latin typeface="Courier New" panose="02070309020205020404" pitchFamily="49" charset="0"/>
              </a:rPr>
              <a:t>name</a:t>
            </a:r>
            <a:r>
              <a:rPr lang="el-GR" altLang="el-GR" sz="1800" dirty="0">
                <a:solidFill>
                  <a:srgbClr val="000000"/>
                </a:solidFill>
                <a:latin typeface="Courier New" panose="02070309020205020404" pitchFamily="49" charset="0"/>
              </a:rPr>
              <a:t>	</a:t>
            </a:r>
            <a:r>
              <a:rPr lang="el-GR" altLang="el-GR" sz="1800" dirty="0"/>
              <a:t>ισοδύναμη με</a:t>
            </a: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stud_ptr</a:t>
            </a:r>
            <a:r>
              <a:rPr lang="el-GR" altLang="el-GR" sz="1800" dirty="0">
                <a:solidFill>
                  <a:srgbClr val="000000"/>
                </a:solidFill>
                <a:latin typeface="Courier New" panose="02070309020205020404" pitchFamily="49" charset="0"/>
              </a:rPr>
              <a:t>).</a:t>
            </a:r>
            <a:r>
              <a:rPr lang="el-GR" altLang="el-GR" sz="1800" dirty="0" err="1">
                <a:solidFill>
                  <a:srgbClr val="000000"/>
                </a:solidFill>
                <a:latin typeface="Courier New" panose="02070309020205020404" pitchFamily="49" charset="0"/>
              </a:rPr>
              <a:t>name</a:t>
            </a:r>
            <a:endParaRPr lang="el-GR" altLang="el-GR" sz="1800" dirty="0">
              <a:solidFill>
                <a:srgbClr val="000000"/>
              </a:solidFill>
              <a:latin typeface="Courier New" panose="02070309020205020404" pitchFamily="49" charset="0"/>
            </a:endParaRPr>
          </a:p>
          <a:p>
            <a:pPr marL="914400" lvl="1" indent="-457200" eaLnBrk="1" hangingPunct="1">
              <a:lnSpc>
                <a:spcPct val="80000"/>
              </a:lnSpc>
              <a:buFont typeface="Wingdings" panose="05000000000000000000" pitchFamily="2" charset="2"/>
              <a:buNone/>
            </a:pPr>
            <a:r>
              <a:rPr lang="el-GR" altLang="el-GR" sz="1800" dirty="0">
                <a:solidFill>
                  <a:srgbClr val="000000"/>
                </a:solidFill>
                <a:latin typeface="Courier New" panose="02070309020205020404" pitchFamily="49" charset="0"/>
              </a:rPr>
              <a:t>	</a:t>
            </a:r>
            <a:r>
              <a:rPr lang="en-GB" altLang="el-GR" sz="1800" dirty="0" err="1">
                <a:solidFill>
                  <a:srgbClr val="000000"/>
                </a:solidFill>
                <a:latin typeface="Courier New" panose="02070309020205020404" pitchFamily="49" charset="0"/>
              </a:rPr>
              <a:t>stud_ptr</a:t>
            </a:r>
            <a:r>
              <a:rPr lang="en-GB" altLang="el-GR" sz="1800" dirty="0">
                <a:solidFill>
                  <a:srgbClr val="000000"/>
                </a:solidFill>
                <a:latin typeface="Courier New" panose="02070309020205020404" pitchFamily="49" charset="0"/>
              </a:rPr>
              <a:t>-&gt;grade	</a:t>
            </a:r>
            <a:r>
              <a:rPr lang="el-GR" altLang="el-GR" sz="1800" dirty="0"/>
              <a:t>ισοδύναμη με	</a:t>
            </a:r>
            <a:r>
              <a:rPr lang="el-GR" altLang="el-GR" sz="1800" dirty="0">
                <a:solidFill>
                  <a:srgbClr val="000000"/>
                </a:solidFill>
              </a:rPr>
              <a:t>     </a:t>
            </a:r>
            <a:r>
              <a:rPr lang="en-GB" altLang="el-GR" sz="1800" dirty="0">
                <a:solidFill>
                  <a:srgbClr val="000000"/>
                </a:solidFill>
                <a:latin typeface="Courier New" panose="02070309020205020404" pitchFamily="49" charset="0"/>
              </a:rPr>
              <a:t>(*</a:t>
            </a:r>
            <a:r>
              <a:rPr lang="en-GB" altLang="el-GR" sz="1800" dirty="0" err="1">
                <a:solidFill>
                  <a:srgbClr val="000000"/>
                </a:solidFill>
                <a:latin typeface="Courier New" panose="02070309020205020404" pitchFamily="49" charset="0"/>
              </a:rPr>
              <a:t>stud_ptr</a:t>
            </a:r>
            <a:r>
              <a:rPr lang="en-GB" altLang="el-GR" sz="1800" dirty="0">
                <a:solidFill>
                  <a:srgbClr val="000000"/>
                </a:solidFill>
                <a:latin typeface="Courier New" panose="02070309020205020404" pitchFamily="49" charset="0"/>
              </a:rPr>
              <a:t>).grade </a:t>
            </a:r>
            <a:endParaRPr lang="el-GR" altLang="el-GR" sz="1800" dirty="0">
              <a:solidFill>
                <a:srgbClr val="000000"/>
              </a:solidFill>
              <a:latin typeface="Courier New" panose="02070309020205020404" pitchFamily="49" charset="0"/>
            </a:endParaRPr>
          </a:p>
        </p:txBody>
      </p:sp>
      <p:sp>
        <p:nvSpPr>
          <p:cNvPr id="37892" name="Rectangle 5"/>
          <p:cNvSpPr>
            <a:spLocks noChangeArrowheads="1"/>
          </p:cNvSpPr>
          <p:nvPr/>
        </p:nvSpPr>
        <p:spPr bwMode="auto">
          <a:xfrm>
            <a:off x="2489200" y="2850058"/>
            <a:ext cx="3403600" cy="14224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37893" name="Rectangle 6"/>
          <p:cNvSpPr>
            <a:spLocks noChangeArrowheads="1"/>
          </p:cNvSpPr>
          <p:nvPr/>
        </p:nvSpPr>
        <p:spPr bwMode="auto">
          <a:xfrm>
            <a:off x="2097246" y="4498428"/>
            <a:ext cx="3784600" cy="4318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37894" name="Rectangle 7"/>
          <p:cNvSpPr>
            <a:spLocks noChangeArrowheads="1"/>
          </p:cNvSpPr>
          <p:nvPr/>
        </p:nvSpPr>
        <p:spPr bwMode="auto">
          <a:xfrm>
            <a:off x="495300" y="5451368"/>
            <a:ext cx="8178800" cy="9017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40114622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69900" y="87152"/>
            <a:ext cx="8255000" cy="1143000"/>
          </a:xfrm>
        </p:spPr>
        <p:txBody>
          <a:bodyPr/>
          <a:lstStyle/>
          <a:p>
            <a:pPr eaLnBrk="1" hangingPunct="1"/>
            <a:r>
              <a:rPr lang="el-GR" altLang="el-GR" sz="2800">
                <a:solidFill>
                  <a:srgbClr val="FF0000"/>
                </a:solidFill>
              </a:rPr>
              <a:t>Δείκτης σε Δομή (Ι</a:t>
            </a:r>
            <a:r>
              <a:rPr lang="en-US" altLang="el-GR" sz="2800">
                <a:solidFill>
                  <a:srgbClr val="FF0000"/>
                </a:solidFill>
              </a:rPr>
              <a:t>V</a:t>
            </a:r>
            <a:r>
              <a:rPr lang="el-GR" altLang="el-GR" sz="2800">
                <a:solidFill>
                  <a:srgbClr val="FF0000"/>
                </a:solidFill>
              </a:rPr>
              <a:t>)</a:t>
            </a:r>
            <a:endParaRPr lang="en-GB" altLang="el-GR" sz="2800">
              <a:latin typeface="Courier New" panose="02070309020205020404" pitchFamily="49" charset="0"/>
            </a:endParaRPr>
          </a:p>
        </p:txBody>
      </p:sp>
      <p:sp>
        <p:nvSpPr>
          <p:cNvPr id="38915" name="Rectangle 3" descr="Rectangle: Click to edit Master text styles&#10;Second level&#10;Third level&#10;Fourth level&#10;Fifth level"/>
          <p:cNvSpPr>
            <a:spLocks noGrp="1" noChangeArrowheads="1"/>
          </p:cNvSpPr>
          <p:nvPr>
            <p:ph type="body" idx="1"/>
          </p:nvPr>
        </p:nvSpPr>
        <p:spPr>
          <a:xfrm>
            <a:off x="-177800" y="938052"/>
            <a:ext cx="9105900" cy="5676900"/>
          </a:xfrm>
        </p:spPr>
        <p:txBody>
          <a:bodyPr/>
          <a:lstStyle/>
          <a:p>
            <a:pPr marL="914400" lvl="1" indent="-457200" eaLnBrk="1" hangingPunct="1"/>
            <a:r>
              <a:rPr lang="el-GR" altLang="el-GR" sz="2000"/>
              <a:t>Π.χ.</a:t>
            </a:r>
            <a:r>
              <a:rPr lang="en-US" altLang="el-GR" sz="2000"/>
              <a:t> </a:t>
            </a:r>
            <a:r>
              <a:rPr lang="el-GR" altLang="el-GR" sz="2000"/>
              <a:t>το προηγούμενο παράδειγμα θα μπορούσε να γραφεί με χρήση του τελεστή </a:t>
            </a:r>
            <a:r>
              <a:rPr lang="el-GR" altLang="el-GR" sz="2000">
                <a:solidFill>
                  <a:srgbClr val="000000"/>
                </a:solidFill>
                <a:latin typeface="Courier New" panose="02070309020205020404" pitchFamily="49" charset="0"/>
              </a:rPr>
              <a:t>-&gt;</a:t>
            </a:r>
            <a:r>
              <a:rPr lang="el-GR" altLang="el-GR" sz="2000"/>
              <a:t> αντί του τελεστή τελεία (</a:t>
            </a:r>
            <a:r>
              <a:rPr lang="el-GR" altLang="el-GR" sz="2000">
                <a:solidFill>
                  <a:srgbClr val="000000"/>
                </a:solidFill>
                <a:latin typeface="Courier New" panose="02070309020205020404" pitchFamily="49" charset="0"/>
              </a:rPr>
              <a:t>.</a:t>
            </a:r>
            <a:r>
              <a:rPr lang="el-GR" altLang="el-GR" sz="2000"/>
              <a:t>) ως εξής:</a:t>
            </a:r>
          </a:p>
        </p:txBody>
      </p:sp>
      <p:pic>
        <p:nvPicPr>
          <p:cNvPr id="3891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6475" y="1758790"/>
            <a:ext cx="7213600" cy="45053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grpSp>
        <p:nvGrpSpPr>
          <p:cNvPr id="571398" name="Group 6"/>
          <p:cNvGrpSpPr>
            <a:grpSpLocks/>
          </p:cNvGrpSpPr>
          <p:nvPr/>
        </p:nvGrpSpPr>
        <p:grpSpPr bwMode="auto">
          <a:xfrm>
            <a:off x="3390900" y="3389152"/>
            <a:ext cx="5600700" cy="622300"/>
            <a:chOff x="-432" y="2192"/>
            <a:chExt cx="2504" cy="1912"/>
          </a:xfrm>
        </p:grpSpPr>
        <p:sp>
          <p:nvSpPr>
            <p:cNvPr id="38918" name="Rectangle 7" descr="Rectangle: Click to edit Master text styles&#10;Second level&#10;Third level&#10;Fourth level&#10;Fifth level"/>
            <p:cNvSpPr>
              <a:spLocks noChangeArrowheads="1"/>
            </p:cNvSpPr>
            <p:nvPr/>
          </p:nvSpPr>
          <p:spPr bwMode="auto">
            <a:xfrm>
              <a:off x="-432" y="2224"/>
              <a:ext cx="2504" cy="188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US" altLang="el-GR" sz="2000"/>
                <a:t>     </a:t>
              </a:r>
              <a:r>
                <a:rPr lang="el-GR" altLang="el-GR" sz="2000"/>
                <a:t>    </a:t>
              </a:r>
              <a:r>
                <a:rPr lang="el-GR" altLang="el-GR" sz="2000" u="sng"/>
                <a:t>Έξοδος:</a:t>
              </a:r>
              <a:r>
                <a:rPr lang="en-US" altLang="el-GR" sz="2000"/>
                <a:t> </a:t>
              </a:r>
              <a:r>
                <a:rPr lang="en-US" altLang="el-GR" sz="1800">
                  <a:solidFill>
                    <a:srgbClr val="000000"/>
                  </a:solidFill>
                  <a:latin typeface="Courier New" panose="02070309020205020404" pitchFamily="49" charset="0"/>
                </a:rPr>
                <a:t> N: somebody G: 6.70</a:t>
              </a:r>
              <a:endParaRPr lang="el-GR" altLang="el-GR" sz="1800">
                <a:solidFill>
                  <a:srgbClr val="000000"/>
                </a:solidFill>
                <a:latin typeface="Courier New" panose="02070309020205020404" pitchFamily="49" charset="0"/>
              </a:endParaRPr>
            </a:p>
            <a:p>
              <a:pPr lvl="1" eaLnBrk="1" hangingPunct="1">
                <a:buFont typeface="Wingdings" panose="05000000000000000000" pitchFamily="2" charset="2"/>
                <a:buNone/>
              </a:pPr>
              <a:r>
                <a:rPr lang="el-GR" altLang="el-GR" sz="2000"/>
                <a:t>	</a:t>
              </a:r>
            </a:p>
          </p:txBody>
        </p:sp>
        <p:sp>
          <p:nvSpPr>
            <p:cNvPr id="38919" name="Rectangle 8"/>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spTree>
    <p:extLst>
      <p:ext uri="{BB962C8B-B14F-4D97-AF65-F5344CB8AC3E}">
        <p14:creationId xmlns:p14="http://schemas.microsoft.com/office/powerpoint/2010/main" val="8972006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71398"/>
                                        </p:tgtEl>
                                        <p:attrNameLst>
                                          <p:attrName>style.visibility</p:attrName>
                                        </p:attrNameLst>
                                      </p:cBhvr>
                                      <p:to>
                                        <p:strVal val="visible"/>
                                      </p:to>
                                    </p:set>
                                    <p:animEffect transition="in" filter="blinds(horizontal)">
                                      <p:cBhvr>
                                        <p:cTn id="7" dur="500"/>
                                        <p:tgtEl>
                                          <p:spTgt spid="5713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69900" y="55621"/>
            <a:ext cx="8255000" cy="1143000"/>
          </a:xfrm>
        </p:spPr>
        <p:txBody>
          <a:bodyPr/>
          <a:lstStyle/>
          <a:p>
            <a:pPr eaLnBrk="1" hangingPunct="1"/>
            <a:r>
              <a:rPr lang="el-GR" altLang="el-GR">
                <a:solidFill>
                  <a:srgbClr val="FF0000"/>
                </a:solidFill>
              </a:rPr>
              <a:t>Παρατηρήσεις</a:t>
            </a:r>
            <a:endParaRPr lang="en-GB" altLang="el-GR">
              <a:solidFill>
                <a:srgbClr val="FF0000"/>
              </a:solidFill>
            </a:endParaRPr>
          </a:p>
        </p:txBody>
      </p:sp>
      <p:sp>
        <p:nvSpPr>
          <p:cNvPr id="39939" name="Rectangle 3" descr="Rectangle: Click to edit Master text styles&#10;Second level&#10;Third level&#10;Fourth level&#10;Fifth level"/>
          <p:cNvSpPr>
            <a:spLocks noGrp="1" noChangeArrowheads="1"/>
          </p:cNvSpPr>
          <p:nvPr>
            <p:ph type="body" idx="1"/>
          </p:nvPr>
        </p:nvSpPr>
        <p:spPr>
          <a:xfrm>
            <a:off x="-177800" y="1033521"/>
            <a:ext cx="9055100" cy="5676900"/>
          </a:xfrm>
        </p:spPr>
        <p:txBody>
          <a:bodyPr/>
          <a:lstStyle/>
          <a:p>
            <a:pPr marL="914400" lvl="1" indent="-457200" eaLnBrk="1" hangingPunct="1"/>
            <a:r>
              <a:rPr lang="el-GR" altLang="el-GR" sz="2000"/>
              <a:t>Για να αποκτήσουμε πρόσβαση στα πεδία μίας δομής με χρήση δείκτη προτιμάται η χρήση του τελεστή </a:t>
            </a:r>
            <a:r>
              <a:rPr lang="el-GR" altLang="el-GR" sz="2000">
                <a:solidFill>
                  <a:srgbClr val="000000"/>
                </a:solidFill>
                <a:latin typeface="Courier New" panose="02070309020205020404" pitchFamily="49" charset="0"/>
              </a:rPr>
              <a:t>-&gt;</a:t>
            </a:r>
          </a:p>
          <a:p>
            <a:pPr marL="914400" lvl="1" indent="-457200" eaLnBrk="1" hangingPunct="1"/>
            <a:endParaRPr lang="el-GR" altLang="el-GR" sz="2000"/>
          </a:p>
          <a:p>
            <a:pPr marL="914400" lvl="1" indent="-457200" eaLnBrk="1" hangingPunct="1"/>
            <a:r>
              <a:rPr lang="el-GR" altLang="el-GR" sz="2000"/>
              <a:t>Για έναν δείκτη σε δομή ισχύουν οι ίδιοι κανόνες αριθμητικής που ισχύουν για τους απλούς δείκτες</a:t>
            </a:r>
          </a:p>
          <a:p>
            <a:pPr marL="914400" lvl="1" indent="-457200" eaLnBrk="1" hangingPunct="1">
              <a:buFont typeface="Wingdings" panose="05000000000000000000" pitchFamily="2" charset="2"/>
              <a:buNone/>
            </a:pPr>
            <a:r>
              <a:rPr lang="el-GR" altLang="el-GR" sz="2000"/>
              <a:t>	Π.χ. αν </a:t>
            </a:r>
            <a:r>
              <a:rPr lang="el-GR" altLang="el-GR" sz="2000">
                <a:solidFill>
                  <a:srgbClr val="FF0000"/>
                </a:solidFill>
              </a:rPr>
              <a:t>αυξηθεί η τιμή του δείκτη </a:t>
            </a:r>
            <a:r>
              <a:rPr lang="el-GR" altLang="el-GR" sz="2000" u="sng">
                <a:solidFill>
                  <a:srgbClr val="FF0000"/>
                </a:solidFill>
              </a:rPr>
              <a:t>κατά ένα</a:t>
            </a:r>
            <a:r>
              <a:rPr lang="el-GR" altLang="el-GR" sz="2000"/>
              <a:t>, τότε </a:t>
            </a:r>
            <a:r>
              <a:rPr lang="el-GR" altLang="el-GR" sz="2000">
                <a:solidFill>
                  <a:srgbClr val="FF0000"/>
                </a:solidFill>
              </a:rPr>
              <a:t>η τιμή του δείκτη θα αυξηθεί </a:t>
            </a:r>
            <a:r>
              <a:rPr lang="el-GR" altLang="el-GR" sz="2000" u="sng">
                <a:solidFill>
                  <a:srgbClr val="FF0000"/>
                </a:solidFill>
              </a:rPr>
              <a:t>κατά το μέγεθος της δομής</a:t>
            </a:r>
            <a:r>
              <a:rPr lang="el-GR" altLang="el-GR" sz="2000">
                <a:solidFill>
                  <a:srgbClr val="FF0000"/>
                </a:solidFill>
              </a:rPr>
              <a:t> </a:t>
            </a:r>
            <a:r>
              <a:rPr lang="el-GR" altLang="el-GR" sz="2000"/>
              <a:t>στην οποία δείχνει</a:t>
            </a:r>
            <a:r>
              <a:rPr lang="el-GR" altLang="el-GR"/>
              <a:t> </a:t>
            </a:r>
          </a:p>
          <a:p>
            <a:pPr marL="914400" lvl="1" indent="-457200" eaLnBrk="1" hangingPunct="1">
              <a:buFont typeface="Wingdings" panose="05000000000000000000" pitchFamily="2" charset="2"/>
              <a:buNone/>
            </a:pPr>
            <a:endParaRPr lang="el-GR" altLang="el-GR"/>
          </a:p>
          <a:p>
            <a:pPr marL="914400" lvl="1" indent="-457200" eaLnBrk="1" hangingPunct="1"/>
            <a:r>
              <a:rPr lang="el-GR" altLang="el-GR" sz="2000"/>
              <a:t>Η συνηθέστερη χρήση δεικτών σε δομές είναι κατά </a:t>
            </a:r>
            <a:r>
              <a:rPr lang="el-GR" altLang="el-GR" sz="2000" u="sng">
                <a:solidFill>
                  <a:srgbClr val="FF0000"/>
                </a:solidFill>
              </a:rPr>
              <a:t>τη δημιουργία δυναμικών δομών δεδομένων</a:t>
            </a:r>
            <a:r>
              <a:rPr lang="el-GR" altLang="el-GR" sz="2000"/>
              <a:t>, όπως </a:t>
            </a:r>
            <a:r>
              <a:rPr lang="el-GR" altLang="el-GR" sz="2000">
                <a:solidFill>
                  <a:srgbClr val="FF0000"/>
                </a:solidFill>
              </a:rPr>
              <a:t>λίστες</a:t>
            </a:r>
            <a:r>
              <a:rPr lang="el-GR" altLang="el-GR" sz="2000"/>
              <a:t>, </a:t>
            </a:r>
            <a:r>
              <a:rPr lang="el-GR" altLang="el-GR" sz="2000">
                <a:solidFill>
                  <a:srgbClr val="FF0000"/>
                </a:solidFill>
              </a:rPr>
              <a:t>στοίβες</a:t>
            </a:r>
            <a:r>
              <a:rPr lang="el-GR" altLang="el-GR" sz="2000"/>
              <a:t> και </a:t>
            </a:r>
            <a:r>
              <a:rPr lang="el-GR" altLang="el-GR" sz="2000">
                <a:solidFill>
                  <a:srgbClr val="FF0000"/>
                </a:solidFill>
              </a:rPr>
              <a:t>ουρές</a:t>
            </a:r>
            <a:endParaRPr lang="el-GR" altLang="el-GR">
              <a:solidFill>
                <a:srgbClr val="FF0000"/>
              </a:solidFill>
            </a:endParaRPr>
          </a:p>
        </p:txBody>
      </p:sp>
    </p:spTree>
    <p:extLst>
      <p:ext uri="{BB962C8B-B14F-4D97-AF65-F5344CB8AC3E}">
        <p14:creationId xmlns:p14="http://schemas.microsoft.com/office/powerpoint/2010/main" val="20999136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69900" y="55620"/>
            <a:ext cx="8255000" cy="1143000"/>
          </a:xfrm>
        </p:spPr>
        <p:txBody>
          <a:bodyPr/>
          <a:lstStyle/>
          <a:p>
            <a:pPr eaLnBrk="1" hangingPunct="1"/>
            <a:r>
              <a:rPr lang="el-GR" altLang="el-GR">
                <a:solidFill>
                  <a:srgbClr val="FF0000"/>
                </a:solidFill>
              </a:rPr>
              <a:t>Πίνακας Δομών</a:t>
            </a:r>
            <a:endParaRPr lang="en-GB" altLang="el-GR">
              <a:solidFill>
                <a:srgbClr val="FF0000"/>
              </a:solidFill>
            </a:endParaRPr>
          </a:p>
        </p:txBody>
      </p:sp>
      <p:sp>
        <p:nvSpPr>
          <p:cNvPr id="40963" name="Rectangle 3" descr="Rectangle: Click to edit Master text styles&#10;Second level&#10;Third level&#10;Fourth level&#10;Fifth level"/>
          <p:cNvSpPr>
            <a:spLocks noGrp="1" noChangeArrowheads="1"/>
          </p:cNvSpPr>
          <p:nvPr>
            <p:ph type="body" idx="1"/>
          </p:nvPr>
        </p:nvSpPr>
        <p:spPr>
          <a:xfrm>
            <a:off x="-177800" y="1033520"/>
            <a:ext cx="9055100" cy="5676900"/>
          </a:xfrm>
        </p:spPr>
        <p:txBody>
          <a:bodyPr/>
          <a:lstStyle/>
          <a:p>
            <a:pPr marL="914400" lvl="1" indent="-457200" eaLnBrk="1" hangingPunct="1">
              <a:lnSpc>
                <a:spcPct val="90000"/>
              </a:lnSpc>
            </a:pPr>
            <a:r>
              <a:rPr lang="el-GR" altLang="el-GR" sz="2000"/>
              <a:t>Ένας </a:t>
            </a:r>
            <a:r>
              <a:rPr lang="el-GR" altLang="el-GR" sz="2000" u="sng">
                <a:solidFill>
                  <a:srgbClr val="FF0000"/>
                </a:solidFill>
              </a:rPr>
              <a:t>πίνακας δομών</a:t>
            </a:r>
            <a:r>
              <a:rPr lang="el-GR" altLang="el-GR" sz="2000"/>
              <a:t> είναι ένας πίνακας, του οποίου </a:t>
            </a:r>
            <a:r>
              <a:rPr lang="el-GR" altLang="el-GR" sz="2000" u="sng">
                <a:solidFill>
                  <a:srgbClr val="FF0000"/>
                </a:solidFill>
              </a:rPr>
              <a:t>κάθε στοιχείο είναι μία δομή</a:t>
            </a:r>
            <a:r>
              <a:rPr lang="el-GR" altLang="el-GR"/>
              <a:t> </a:t>
            </a:r>
          </a:p>
          <a:p>
            <a:pPr marL="914400" lvl="1" indent="-457200" eaLnBrk="1" hangingPunct="1">
              <a:lnSpc>
                <a:spcPct val="90000"/>
              </a:lnSpc>
            </a:pPr>
            <a:endParaRPr lang="el-GR" altLang="el-GR" sz="1000"/>
          </a:p>
          <a:p>
            <a:pPr marL="914400" lvl="1" indent="-457200" eaLnBrk="1" hangingPunct="1">
              <a:lnSpc>
                <a:spcPct val="90000"/>
              </a:lnSpc>
              <a:buFont typeface="Wingdings" panose="05000000000000000000" pitchFamily="2" charset="2"/>
              <a:buNone/>
            </a:pPr>
            <a:r>
              <a:rPr lang="el-GR" altLang="el-GR" sz="2000"/>
              <a:t>	Π.χ. αν έχουμε δηλώσει τη δομή:</a:t>
            </a:r>
          </a:p>
          <a:p>
            <a:pPr marL="914400" lvl="1" indent="-457200" eaLnBrk="1" hangingPunct="1">
              <a:lnSpc>
                <a:spcPct val="90000"/>
              </a:lnSpc>
              <a:buFont typeface="Wingdings" panose="05000000000000000000" pitchFamily="2" charset="2"/>
              <a:buNone/>
            </a:pPr>
            <a:endParaRPr lang="el-GR" altLang="el-GR" sz="800"/>
          </a:p>
          <a:p>
            <a:pPr marL="914400" lvl="1" indent="-457200" eaLnBrk="1" hangingPunct="1">
              <a:lnSpc>
                <a:spcPct val="90000"/>
              </a:lnSpc>
              <a:buFont typeface="Wingdings" panose="05000000000000000000" pitchFamily="2" charset="2"/>
              <a:buNone/>
            </a:pPr>
            <a:r>
              <a:rPr lang="el-GR" altLang="el-GR" sz="2000">
                <a:solidFill>
                  <a:srgbClr val="000000"/>
                </a:solidFill>
                <a:latin typeface="Courier New" panose="02070309020205020404" pitchFamily="49" charset="0"/>
              </a:rPr>
              <a:t>			 </a:t>
            </a:r>
            <a:r>
              <a:rPr lang="en-GB" altLang="el-GR" sz="2000">
                <a:solidFill>
                  <a:srgbClr val="0000FF"/>
                </a:solidFill>
                <a:latin typeface="Courier New" panose="02070309020205020404" pitchFamily="49" charset="0"/>
              </a:rPr>
              <a:t>struct</a:t>
            </a:r>
            <a:r>
              <a:rPr lang="en-GB" altLang="el-GR" sz="2000">
                <a:solidFill>
                  <a:srgbClr val="000000"/>
                </a:solidFill>
                <a:latin typeface="Courier New" panose="02070309020205020404" pitchFamily="49" charset="0"/>
              </a:rPr>
              <a:t> student</a:t>
            </a:r>
          </a:p>
          <a:p>
            <a:pPr marL="914400" lvl="1" indent="-457200" eaLnBrk="1" hangingPunct="1">
              <a:lnSpc>
                <a:spcPct val="90000"/>
              </a:lnSpc>
              <a:buFont typeface="Wingdings" panose="05000000000000000000" pitchFamily="2" charset="2"/>
              <a:buNone/>
            </a:pPr>
            <a:r>
              <a:rPr lang="el-GR" altLang="el-GR" sz="2000">
                <a:solidFill>
                  <a:srgbClr val="000000"/>
                </a:solidFill>
                <a:latin typeface="Courier New" panose="02070309020205020404" pitchFamily="49" charset="0"/>
              </a:rPr>
              <a:t>			 </a:t>
            </a:r>
            <a:r>
              <a:rPr lang="en-GB" altLang="el-GR" sz="2000">
                <a:solidFill>
                  <a:srgbClr val="000000"/>
                </a:solidFill>
                <a:latin typeface="Courier New" panose="02070309020205020404" pitchFamily="49" charset="0"/>
              </a:rPr>
              <a:t>{</a:t>
            </a:r>
          </a:p>
          <a:p>
            <a:pPr marL="1333500" lvl="2" indent="-419100" eaLnBrk="1" hangingPunct="1">
              <a:lnSpc>
                <a:spcPct val="90000"/>
              </a:lnSpc>
              <a:buFont typeface="Wingdings" panose="05000000000000000000" pitchFamily="2" charset="2"/>
              <a:buNone/>
            </a:pPr>
            <a:r>
              <a:rPr lang="en-GB" altLang="el-GR">
                <a:solidFill>
                  <a:srgbClr val="000000"/>
                </a:solidFill>
                <a:latin typeface="Courier New" panose="02070309020205020404" pitchFamily="49" charset="0"/>
              </a:rPr>
              <a:t>	</a:t>
            </a:r>
            <a:r>
              <a:rPr lang="el-GR" altLang="el-GR">
                <a:solidFill>
                  <a:srgbClr val="000000"/>
                </a:solidFill>
                <a:latin typeface="Courier New" panose="02070309020205020404" pitchFamily="49" charset="0"/>
              </a:rPr>
              <a:t>		 	</a:t>
            </a:r>
            <a:r>
              <a:rPr lang="en-GB" altLang="el-GR">
                <a:solidFill>
                  <a:srgbClr val="0000FF"/>
                </a:solidFill>
                <a:latin typeface="Courier New" panose="02070309020205020404" pitchFamily="49" charset="0"/>
              </a:rPr>
              <a:t>char</a:t>
            </a:r>
            <a:r>
              <a:rPr lang="en-GB" altLang="el-GR">
                <a:solidFill>
                  <a:srgbClr val="000000"/>
                </a:solidFill>
                <a:latin typeface="Courier New" panose="02070309020205020404" pitchFamily="49" charset="0"/>
              </a:rPr>
              <a:t> name[50];</a:t>
            </a:r>
          </a:p>
          <a:p>
            <a:pPr marL="914400" lvl="1" indent="-457200" eaLnBrk="1" hangingPunct="1">
              <a:lnSpc>
                <a:spcPct val="90000"/>
              </a:lnSpc>
              <a:buFont typeface="Wingdings" panose="05000000000000000000" pitchFamily="2" charset="2"/>
              <a:buNone/>
            </a:pPr>
            <a:r>
              <a:rPr lang="el-GR" altLang="el-GR" sz="2000">
                <a:solidFill>
                  <a:srgbClr val="000000"/>
                </a:solidFill>
                <a:latin typeface="Courier New" panose="02070309020205020404" pitchFamily="49" charset="0"/>
              </a:rPr>
              <a:t>	</a:t>
            </a:r>
            <a:r>
              <a:rPr lang="en-GB" altLang="el-GR" sz="2000">
                <a:solidFill>
                  <a:srgbClr val="000000"/>
                </a:solidFill>
                <a:latin typeface="Courier New" panose="02070309020205020404" pitchFamily="49" charset="0"/>
              </a:rPr>
              <a:t>	</a:t>
            </a:r>
            <a:r>
              <a:rPr lang="el-GR" altLang="el-GR" sz="2000">
                <a:solidFill>
                  <a:srgbClr val="000000"/>
                </a:solidFill>
                <a:latin typeface="Courier New" panose="02070309020205020404" pitchFamily="49" charset="0"/>
              </a:rPr>
              <a:t>		</a:t>
            </a:r>
            <a:r>
              <a:rPr lang="en-GB" altLang="el-GR" sz="2000">
                <a:solidFill>
                  <a:srgbClr val="0000FF"/>
                </a:solidFill>
                <a:latin typeface="Courier New" panose="02070309020205020404" pitchFamily="49" charset="0"/>
              </a:rPr>
              <a:t>int</a:t>
            </a:r>
            <a:r>
              <a:rPr lang="en-GB" altLang="el-GR" sz="2000">
                <a:solidFill>
                  <a:srgbClr val="000000"/>
                </a:solidFill>
                <a:latin typeface="Courier New" panose="02070309020205020404" pitchFamily="49" charset="0"/>
              </a:rPr>
              <a:t> </a:t>
            </a:r>
            <a:r>
              <a:rPr lang="en-US" altLang="el-GR" sz="2000">
                <a:solidFill>
                  <a:srgbClr val="000000"/>
                </a:solidFill>
                <a:latin typeface="Courier New" panose="02070309020205020404" pitchFamily="49" charset="0"/>
              </a:rPr>
              <a:t>code</a:t>
            </a:r>
            <a:r>
              <a:rPr lang="en-GB" altLang="el-GR" sz="2000">
                <a:solidFill>
                  <a:srgbClr val="000000"/>
                </a:solidFill>
                <a:latin typeface="Courier New" panose="02070309020205020404" pitchFamily="49" charset="0"/>
              </a:rPr>
              <a:t>;</a:t>
            </a:r>
          </a:p>
          <a:p>
            <a:pPr marL="914400" lvl="1" indent="-457200" eaLnBrk="1" hangingPunct="1">
              <a:lnSpc>
                <a:spcPct val="90000"/>
              </a:lnSpc>
              <a:buFont typeface="Wingdings" panose="05000000000000000000" pitchFamily="2" charset="2"/>
              <a:buNone/>
            </a:pPr>
            <a:r>
              <a:rPr lang="el-GR" altLang="el-GR" sz="2000">
                <a:solidFill>
                  <a:srgbClr val="000000"/>
                </a:solidFill>
                <a:latin typeface="Courier New" panose="02070309020205020404" pitchFamily="49" charset="0"/>
              </a:rPr>
              <a:t>	</a:t>
            </a:r>
            <a:r>
              <a:rPr lang="en-GB" altLang="el-GR" sz="2000">
                <a:solidFill>
                  <a:srgbClr val="000000"/>
                </a:solidFill>
                <a:latin typeface="Courier New" panose="02070309020205020404" pitchFamily="49" charset="0"/>
              </a:rPr>
              <a:t>	</a:t>
            </a:r>
            <a:r>
              <a:rPr lang="el-GR" altLang="el-GR" sz="2000">
                <a:solidFill>
                  <a:srgbClr val="000000"/>
                </a:solidFill>
                <a:latin typeface="Courier New" panose="02070309020205020404" pitchFamily="49" charset="0"/>
              </a:rPr>
              <a:t>		</a:t>
            </a:r>
            <a:r>
              <a:rPr lang="en-GB" altLang="el-GR" sz="2000">
                <a:solidFill>
                  <a:srgbClr val="0000FF"/>
                </a:solidFill>
                <a:latin typeface="Courier New" panose="02070309020205020404" pitchFamily="49" charset="0"/>
              </a:rPr>
              <a:t>float</a:t>
            </a:r>
            <a:r>
              <a:rPr lang="en-GB" altLang="el-GR" sz="2000">
                <a:solidFill>
                  <a:srgbClr val="000000"/>
                </a:solidFill>
                <a:latin typeface="Courier New" panose="02070309020205020404" pitchFamily="49" charset="0"/>
              </a:rPr>
              <a:t> grd;</a:t>
            </a:r>
          </a:p>
          <a:p>
            <a:pPr marL="914400" lvl="1" indent="-457200" eaLnBrk="1" hangingPunct="1">
              <a:lnSpc>
                <a:spcPct val="90000"/>
              </a:lnSpc>
              <a:buFont typeface="Wingdings" panose="05000000000000000000" pitchFamily="2" charset="2"/>
              <a:buNone/>
            </a:pPr>
            <a:r>
              <a:rPr lang="el-GR" altLang="el-GR" sz="2000">
                <a:solidFill>
                  <a:srgbClr val="000000"/>
                </a:solidFill>
                <a:latin typeface="Courier New" panose="02070309020205020404" pitchFamily="49" charset="0"/>
              </a:rPr>
              <a:t>			 </a:t>
            </a:r>
            <a:r>
              <a:rPr lang="en-GB" altLang="el-GR" sz="2000">
                <a:solidFill>
                  <a:srgbClr val="000000"/>
                </a:solidFill>
                <a:latin typeface="Courier New" panose="02070309020205020404" pitchFamily="49" charset="0"/>
              </a:rPr>
              <a:t>};</a:t>
            </a:r>
            <a:endParaRPr lang="el-GR" altLang="el-GR" sz="2000">
              <a:solidFill>
                <a:srgbClr val="000000"/>
              </a:solidFill>
              <a:latin typeface="Courier New" panose="02070309020205020404" pitchFamily="49" charset="0"/>
            </a:endParaRPr>
          </a:p>
          <a:p>
            <a:pPr marL="914400" lvl="1" indent="-457200" eaLnBrk="1" hangingPunct="1">
              <a:lnSpc>
                <a:spcPct val="90000"/>
              </a:lnSpc>
              <a:buFont typeface="Wingdings" panose="05000000000000000000" pitchFamily="2" charset="2"/>
              <a:buNone/>
            </a:pPr>
            <a:r>
              <a:rPr lang="el-GR" altLang="el-GR" sz="2000"/>
              <a:t>	</a:t>
            </a:r>
          </a:p>
          <a:p>
            <a:pPr marL="914400" lvl="1" indent="-457200" eaLnBrk="1" hangingPunct="1">
              <a:lnSpc>
                <a:spcPct val="90000"/>
              </a:lnSpc>
              <a:buFont typeface="Wingdings" panose="05000000000000000000" pitchFamily="2" charset="2"/>
              <a:buNone/>
            </a:pPr>
            <a:r>
              <a:rPr lang="el-GR" altLang="el-GR" sz="2000"/>
              <a:t>	τότε η δήλωση: </a:t>
            </a:r>
          </a:p>
          <a:p>
            <a:pPr marL="914400" lvl="1" indent="-457200" eaLnBrk="1" hangingPunct="1">
              <a:lnSpc>
                <a:spcPct val="90000"/>
              </a:lnSpc>
              <a:buFont typeface="Wingdings" panose="05000000000000000000" pitchFamily="2" charset="2"/>
              <a:buNone/>
            </a:pPr>
            <a:r>
              <a:rPr lang="el-GR" altLang="el-GR" sz="2000"/>
              <a:t>			</a:t>
            </a:r>
            <a:r>
              <a:rPr lang="el-GR" altLang="el-GR" sz="2000">
                <a:solidFill>
                  <a:srgbClr val="0000FF"/>
                </a:solidFill>
                <a:latin typeface="Courier New" panose="02070309020205020404" pitchFamily="49" charset="0"/>
              </a:rPr>
              <a:t>struct</a:t>
            </a:r>
            <a:r>
              <a:rPr lang="el-GR" altLang="el-GR" sz="2000">
                <a:solidFill>
                  <a:srgbClr val="000000"/>
                </a:solidFill>
                <a:latin typeface="Courier New" panose="02070309020205020404" pitchFamily="49" charset="0"/>
              </a:rPr>
              <a:t> student stud[</a:t>
            </a:r>
            <a:r>
              <a:rPr lang="en-US" altLang="el-GR" sz="2000">
                <a:solidFill>
                  <a:srgbClr val="000000"/>
                </a:solidFill>
                <a:latin typeface="Courier New" panose="02070309020205020404" pitchFamily="49" charset="0"/>
              </a:rPr>
              <a:t>100</a:t>
            </a:r>
            <a:r>
              <a:rPr lang="el-GR" altLang="el-GR" sz="2000">
                <a:solidFill>
                  <a:srgbClr val="000000"/>
                </a:solidFill>
                <a:latin typeface="Courier New" panose="02070309020205020404" pitchFamily="49" charset="0"/>
              </a:rPr>
              <a:t>];</a:t>
            </a:r>
            <a:r>
              <a:rPr lang="el-GR" altLang="el-GR"/>
              <a:t> </a:t>
            </a:r>
          </a:p>
          <a:p>
            <a:pPr marL="914400" lvl="1" indent="-457200" eaLnBrk="1" hangingPunct="1">
              <a:lnSpc>
                <a:spcPct val="90000"/>
              </a:lnSpc>
              <a:buFont typeface="Wingdings" panose="05000000000000000000" pitchFamily="2" charset="2"/>
              <a:buNone/>
            </a:pPr>
            <a:endParaRPr lang="el-GR" altLang="el-GR" sz="1400"/>
          </a:p>
          <a:p>
            <a:pPr marL="914400" lvl="1" indent="-457200" eaLnBrk="1" hangingPunct="1">
              <a:lnSpc>
                <a:spcPct val="90000"/>
              </a:lnSpc>
              <a:buFont typeface="Wingdings" panose="05000000000000000000" pitchFamily="2" charset="2"/>
              <a:buNone/>
            </a:pPr>
            <a:r>
              <a:rPr lang="el-GR" altLang="el-GR" sz="2000"/>
              <a:t>	σημαίνει ότι η μεταβλητή </a:t>
            </a:r>
            <a:r>
              <a:rPr lang="el-GR" altLang="el-GR" sz="2000">
                <a:solidFill>
                  <a:srgbClr val="000000"/>
                </a:solidFill>
                <a:latin typeface="Courier New" panose="02070309020205020404" pitchFamily="49" charset="0"/>
              </a:rPr>
              <a:t>stud </a:t>
            </a:r>
            <a:r>
              <a:rPr lang="el-GR" altLang="el-GR" sz="2000"/>
              <a:t>είναι ένας πίνακας </a:t>
            </a:r>
            <a:r>
              <a:rPr lang="en-US" altLang="el-GR" sz="2000"/>
              <a:t>100</a:t>
            </a:r>
            <a:r>
              <a:rPr lang="el-GR" altLang="el-GR" sz="2000"/>
              <a:t> στοιχείων, και το κάθε στοιχείο του πίνακα είναι μία δομή τύπου </a:t>
            </a:r>
            <a:r>
              <a:rPr lang="el-GR" altLang="el-GR" sz="2000">
                <a:solidFill>
                  <a:srgbClr val="000000"/>
                </a:solidFill>
                <a:latin typeface="Courier New" panose="02070309020205020404" pitchFamily="49" charset="0"/>
              </a:rPr>
              <a:t>student </a:t>
            </a:r>
          </a:p>
        </p:txBody>
      </p:sp>
      <p:sp>
        <p:nvSpPr>
          <p:cNvPr id="40964" name="Rectangle 4"/>
          <p:cNvSpPr>
            <a:spLocks noChangeArrowheads="1"/>
          </p:cNvSpPr>
          <p:nvPr/>
        </p:nvSpPr>
        <p:spPr bwMode="auto">
          <a:xfrm>
            <a:off x="2273300" y="2227320"/>
            <a:ext cx="4305300" cy="22352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40965" name="Rectangle 5"/>
          <p:cNvSpPr>
            <a:spLocks noChangeArrowheads="1"/>
          </p:cNvSpPr>
          <p:nvPr/>
        </p:nvSpPr>
        <p:spPr bwMode="auto">
          <a:xfrm>
            <a:off x="2286000" y="4898696"/>
            <a:ext cx="4368800" cy="4445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953224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69900" y="55621"/>
            <a:ext cx="8255000" cy="1143000"/>
          </a:xfrm>
        </p:spPr>
        <p:txBody>
          <a:bodyPr/>
          <a:lstStyle/>
          <a:p>
            <a:pPr eaLnBrk="1" hangingPunct="1"/>
            <a:r>
              <a:rPr lang="el-GR" altLang="el-GR">
                <a:solidFill>
                  <a:srgbClr val="FF0000"/>
                </a:solidFill>
              </a:rPr>
              <a:t>Αρχικοποίηση Πίνακα Δομών (Ι)</a:t>
            </a:r>
            <a:endParaRPr lang="en-GB" altLang="el-GR">
              <a:solidFill>
                <a:srgbClr val="FF0000"/>
              </a:solidFill>
            </a:endParaRPr>
          </a:p>
        </p:txBody>
      </p:sp>
      <p:sp>
        <p:nvSpPr>
          <p:cNvPr id="41987" name="Rectangle 3" descr="Rectangle: Click to edit Master text styles&#10;Second level&#10;Third level&#10;Fourth level&#10;Fifth level"/>
          <p:cNvSpPr>
            <a:spLocks noGrp="1" noChangeArrowheads="1"/>
          </p:cNvSpPr>
          <p:nvPr>
            <p:ph type="body" idx="1"/>
          </p:nvPr>
        </p:nvSpPr>
        <p:spPr>
          <a:xfrm>
            <a:off x="-177800" y="1033521"/>
            <a:ext cx="9055100" cy="5676900"/>
          </a:xfrm>
        </p:spPr>
        <p:txBody>
          <a:bodyPr/>
          <a:lstStyle/>
          <a:p>
            <a:pPr marL="914400" lvl="1" indent="-457200" eaLnBrk="1" hangingPunct="1">
              <a:lnSpc>
                <a:spcPct val="80000"/>
              </a:lnSpc>
            </a:pPr>
            <a:r>
              <a:rPr lang="el-GR" altLang="el-GR" sz="2000" u="sng">
                <a:solidFill>
                  <a:srgbClr val="FF0000"/>
                </a:solidFill>
              </a:rPr>
              <a:t>Α’ Τρόπος (κατά τη δήλωση του πίνακα δομών)</a:t>
            </a:r>
          </a:p>
          <a:p>
            <a:pPr marL="914400" lvl="1" indent="-457200" eaLnBrk="1" hangingPunct="1">
              <a:lnSpc>
                <a:spcPct val="80000"/>
              </a:lnSpc>
              <a:buFont typeface="Wingdings" panose="05000000000000000000" pitchFamily="2" charset="2"/>
              <a:buNone/>
            </a:pPr>
            <a:r>
              <a:rPr lang="el-GR" altLang="el-GR" sz="1800"/>
              <a:t>	Π.χ. για τη δομή: </a:t>
            </a:r>
          </a:p>
          <a:p>
            <a:pPr marL="914400" lvl="1" indent="-457200" eaLnBrk="1" hangingPunct="1">
              <a:lnSpc>
                <a:spcPct val="80000"/>
              </a:lnSpc>
              <a:buFont typeface="Wingdings" panose="05000000000000000000" pitchFamily="2" charset="2"/>
              <a:buNone/>
            </a:pPr>
            <a:r>
              <a:rPr lang="el-GR" altLang="el-GR" sz="2000">
                <a:solidFill>
                  <a:srgbClr val="0000FF"/>
                </a:solidFill>
                <a:latin typeface="Courier New" panose="02070309020205020404" pitchFamily="49" charset="0"/>
              </a:rPr>
              <a:t>			 </a:t>
            </a:r>
          </a:p>
          <a:p>
            <a:pPr marL="914400" lvl="1" indent="-457200" eaLnBrk="1" hangingPunct="1">
              <a:lnSpc>
                <a:spcPct val="80000"/>
              </a:lnSpc>
              <a:buFont typeface="Wingdings" panose="05000000000000000000" pitchFamily="2" charset="2"/>
              <a:buNone/>
            </a:pPr>
            <a:r>
              <a:rPr lang="el-GR" altLang="el-GR" sz="2000">
                <a:solidFill>
                  <a:srgbClr val="0000FF"/>
                </a:solidFill>
                <a:latin typeface="Courier New" panose="02070309020205020404" pitchFamily="49" charset="0"/>
              </a:rPr>
              <a:t>		</a:t>
            </a:r>
            <a:r>
              <a:rPr lang="el-GR" altLang="el-GR" sz="1800">
                <a:solidFill>
                  <a:srgbClr val="000000"/>
                </a:solidFill>
                <a:latin typeface="Courier New" panose="02070309020205020404" pitchFamily="49" charset="0"/>
              </a:rPr>
              <a:t>	 </a:t>
            </a:r>
            <a:r>
              <a:rPr lang="en-GB" altLang="el-GR" sz="1800">
                <a:solidFill>
                  <a:srgbClr val="0000FF"/>
                </a:solidFill>
                <a:latin typeface="Courier New" panose="02070309020205020404" pitchFamily="49" charset="0"/>
              </a:rPr>
              <a:t>struct</a:t>
            </a:r>
            <a:r>
              <a:rPr lang="en-GB" altLang="el-GR" sz="1800">
                <a:solidFill>
                  <a:srgbClr val="000000"/>
                </a:solidFill>
                <a:latin typeface="Courier New" panose="02070309020205020404" pitchFamily="49" charset="0"/>
              </a:rPr>
              <a:t> student</a:t>
            </a:r>
          </a:p>
          <a:p>
            <a:pPr marL="914400" lvl="1" indent="-457200" eaLnBrk="1" hangingPunct="1">
              <a:lnSpc>
                <a:spcPct val="80000"/>
              </a:lnSpc>
              <a:buFont typeface="Wingdings" panose="05000000000000000000" pitchFamily="2" charset="2"/>
              <a:buNone/>
            </a:pPr>
            <a:r>
              <a:rPr lang="el-GR" altLang="el-GR" sz="1800">
                <a:solidFill>
                  <a:srgbClr val="000000"/>
                </a:solidFill>
                <a:latin typeface="Courier New" panose="02070309020205020404" pitchFamily="49" charset="0"/>
              </a:rPr>
              <a:t>			 </a:t>
            </a:r>
            <a:r>
              <a:rPr lang="en-GB" altLang="el-GR" sz="1800">
                <a:solidFill>
                  <a:srgbClr val="000000"/>
                </a:solidFill>
                <a:latin typeface="Courier New" panose="02070309020205020404" pitchFamily="49" charset="0"/>
              </a:rPr>
              <a:t>{</a:t>
            </a:r>
          </a:p>
          <a:p>
            <a:pPr marL="1333500" lvl="2" indent="-419100" eaLnBrk="1" hangingPunct="1">
              <a:lnSpc>
                <a:spcPct val="80000"/>
              </a:lnSpc>
              <a:buFont typeface="Wingdings" panose="05000000000000000000" pitchFamily="2" charset="2"/>
              <a:buNone/>
            </a:pPr>
            <a:r>
              <a:rPr lang="en-GB" altLang="el-GR" sz="1800">
                <a:solidFill>
                  <a:srgbClr val="000000"/>
                </a:solidFill>
                <a:latin typeface="Courier New" panose="02070309020205020404" pitchFamily="49" charset="0"/>
              </a:rPr>
              <a:t>	</a:t>
            </a:r>
            <a:r>
              <a:rPr lang="el-GR" altLang="el-GR" sz="1800">
                <a:solidFill>
                  <a:srgbClr val="000000"/>
                </a:solidFill>
                <a:latin typeface="Courier New" panose="02070309020205020404" pitchFamily="49" charset="0"/>
              </a:rPr>
              <a:t>		 	</a:t>
            </a:r>
            <a:r>
              <a:rPr lang="en-GB" altLang="el-GR" sz="1800">
                <a:solidFill>
                  <a:srgbClr val="0000FF"/>
                </a:solidFill>
                <a:latin typeface="Courier New" panose="02070309020205020404" pitchFamily="49" charset="0"/>
              </a:rPr>
              <a:t>char</a:t>
            </a:r>
            <a:r>
              <a:rPr lang="en-GB" altLang="el-GR" sz="1800">
                <a:solidFill>
                  <a:srgbClr val="000000"/>
                </a:solidFill>
                <a:latin typeface="Courier New" panose="02070309020205020404" pitchFamily="49" charset="0"/>
              </a:rPr>
              <a:t> name[50];</a:t>
            </a:r>
          </a:p>
          <a:p>
            <a:pPr marL="914400" lvl="1" indent="-457200" eaLnBrk="1" hangingPunct="1">
              <a:lnSpc>
                <a:spcPct val="80000"/>
              </a:lnSpc>
              <a:buFont typeface="Wingdings" panose="05000000000000000000" pitchFamily="2" charset="2"/>
              <a:buNone/>
            </a:pPr>
            <a:r>
              <a:rPr lang="el-GR" altLang="el-GR" sz="1800">
                <a:solidFill>
                  <a:srgbClr val="000000"/>
                </a:solidFill>
                <a:latin typeface="Courier New" panose="02070309020205020404" pitchFamily="49" charset="0"/>
              </a:rPr>
              <a:t>	</a:t>
            </a:r>
            <a:r>
              <a:rPr lang="en-GB" altLang="el-GR" sz="1800">
                <a:solidFill>
                  <a:srgbClr val="000000"/>
                </a:solidFill>
                <a:latin typeface="Courier New" panose="02070309020205020404" pitchFamily="49" charset="0"/>
              </a:rPr>
              <a:t>	</a:t>
            </a:r>
            <a:r>
              <a:rPr lang="el-GR" altLang="el-GR" sz="1800">
                <a:solidFill>
                  <a:srgbClr val="000000"/>
                </a:solidFill>
                <a:latin typeface="Courier New" panose="02070309020205020404" pitchFamily="49" charset="0"/>
              </a:rPr>
              <a:t>		</a:t>
            </a:r>
            <a:r>
              <a:rPr lang="en-GB" altLang="el-GR" sz="1800">
                <a:solidFill>
                  <a:srgbClr val="0000FF"/>
                </a:solidFill>
                <a:latin typeface="Courier New" panose="02070309020205020404" pitchFamily="49" charset="0"/>
              </a:rPr>
              <a:t>int</a:t>
            </a:r>
            <a:r>
              <a:rPr lang="en-GB" altLang="el-GR" sz="1800">
                <a:solidFill>
                  <a:srgbClr val="000000"/>
                </a:solidFill>
                <a:latin typeface="Courier New" panose="02070309020205020404" pitchFamily="49" charset="0"/>
              </a:rPr>
              <a:t> code;</a:t>
            </a:r>
          </a:p>
          <a:p>
            <a:pPr marL="914400" lvl="1" indent="-457200" eaLnBrk="1" hangingPunct="1">
              <a:lnSpc>
                <a:spcPct val="80000"/>
              </a:lnSpc>
              <a:buFont typeface="Wingdings" panose="05000000000000000000" pitchFamily="2" charset="2"/>
              <a:buNone/>
            </a:pPr>
            <a:r>
              <a:rPr lang="el-GR" altLang="el-GR" sz="1800">
                <a:solidFill>
                  <a:srgbClr val="000000"/>
                </a:solidFill>
                <a:latin typeface="Courier New" panose="02070309020205020404" pitchFamily="49" charset="0"/>
              </a:rPr>
              <a:t>	</a:t>
            </a:r>
            <a:r>
              <a:rPr lang="en-GB" altLang="el-GR" sz="1800">
                <a:solidFill>
                  <a:srgbClr val="000000"/>
                </a:solidFill>
                <a:latin typeface="Courier New" panose="02070309020205020404" pitchFamily="49" charset="0"/>
              </a:rPr>
              <a:t>	</a:t>
            </a:r>
            <a:r>
              <a:rPr lang="el-GR" altLang="el-GR" sz="1800">
                <a:solidFill>
                  <a:srgbClr val="000000"/>
                </a:solidFill>
                <a:latin typeface="Courier New" panose="02070309020205020404" pitchFamily="49" charset="0"/>
              </a:rPr>
              <a:t>		</a:t>
            </a:r>
            <a:r>
              <a:rPr lang="en-GB" altLang="el-GR" sz="1800">
                <a:solidFill>
                  <a:srgbClr val="0000FF"/>
                </a:solidFill>
                <a:latin typeface="Courier New" panose="02070309020205020404" pitchFamily="49" charset="0"/>
              </a:rPr>
              <a:t>float</a:t>
            </a:r>
            <a:r>
              <a:rPr lang="en-GB" altLang="el-GR" sz="1800">
                <a:solidFill>
                  <a:srgbClr val="000000"/>
                </a:solidFill>
                <a:latin typeface="Courier New" panose="02070309020205020404" pitchFamily="49" charset="0"/>
              </a:rPr>
              <a:t> grd;</a:t>
            </a:r>
          </a:p>
          <a:p>
            <a:pPr marL="914400" lvl="1" indent="-457200" eaLnBrk="1" hangingPunct="1">
              <a:lnSpc>
                <a:spcPct val="80000"/>
              </a:lnSpc>
              <a:buFont typeface="Wingdings" panose="05000000000000000000" pitchFamily="2" charset="2"/>
              <a:buNone/>
            </a:pPr>
            <a:r>
              <a:rPr lang="el-GR" altLang="el-GR" sz="1800">
                <a:solidFill>
                  <a:srgbClr val="000000"/>
                </a:solidFill>
                <a:latin typeface="Courier New" panose="02070309020205020404" pitchFamily="49" charset="0"/>
              </a:rPr>
              <a:t>			 </a:t>
            </a:r>
            <a:r>
              <a:rPr lang="en-GB" altLang="el-GR" sz="1800">
                <a:solidFill>
                  <a:srgbClr val="000000"/>
                </a:solidFill>
                <a:latin typeface="Courier New" panose="02070309020205020404" pitchFamily="49" charset="0"/>
              </a:rPr>
              <a:t>};</a:t>
            </a:r>
            <a:endParaRPr lang="el-GR" altLang="el-GR" sz="1800">
              <a:solidFill>
                <a:srgbClr val="000000"/>
              </a:solidFill>
              <a:latin typeface="Courier New" panose="02070309020205020404" pitchFamily="49" charset="0"/>
            </a:endParaRPr>
          </a:p>
          <a:p>
            <a:pPr marL="914400" lvl="1" indent="-457200" eaLnBrk="1" hangingPunct="1">
              <a:lnSpc>
                <a:spcPct val="80000"/>
              </a:lnSpc>
              <a:buFont typeface="Wingdings" panose="05000000000000000000" pitchFamily="2" charset="2"/>
              <a:buNone/>
            </a:pPr>
            <a:endParaRPr lang="el-GR" altLang="el-GR" sz="1800">
              <a:solidFill>
                <a:srgbClr val="000000"/>
              </a:solidFill>
              <a:latin typeface="Courier New" panose="02070309020205020404" pitchFamily="49" charset="0"/>
            </a:endParaRPr>
          </a:p>
          <a:p>
            <a:pPr marL="914400" lvl="1" indent="-457200" eaLnBrk="1" hangingPunct="1">
              <a:lnSpc>
                <a:spcPct val="80000"/>
              </a:lnSpc>
              <a:buFont typeface="Wingdings" panose="05000000000000000000" pitchFamily="2" charset="2"/>
              <a:buNone/>
            </a:pPr>
            <a:r>
              <a:rPr lang="el-GR" altLang="el-GR" sz="1800"/>
              <a:t>	με την παρακάτω αρχικοποίηση: </a:t>
            </a:r>
          </a:p>
          <a:p>
            <a:pPr marL="914400" lvl="1" indent="-457200" eaLnBrk="1" hangingPunct="1">
              <a:lnSpc>
                <a:spcPct val="80000"/>
              </a:lnSpc>
              <a:buFont typeface="Wingdings" panose="05000000000000000000" pitchFamily="2" charset="2"/>
              <a:buNone/>
            </a:pPr>
            <a:endParaRPr lang="el-GR" altLang="el-GR" sz="1800"/>
          </a:p>
          <a:p>
            <a:pPr marL="914400" lvl="1" indent="-457200" eaLnBrk="1" hangingPunct="1">
              <a:lnSpc>
                <a:spcPct val="80000"/>
              </a:lnSpc>
              <a:buFont typeface="Wingdings" panose="05000000000000000000" pitchFamily="2" charset="2"/>
              <a:buNone/>
            </a:pPr>
            <a:r>
              <a:rPr lang="el-GR" altLang="el-GR" sz="1800">
                <a:solidFill>
                  <a:srgbClr val="000000"/>
                </a:solidFill>
                <a:latin typeface="Courier New" panose="02070309020205020404" pitchFamily="49" charset="0"/>
              </a:rPr>
              <a:t>		</a:t>
            </a:r>
            <a:r>
              <a:rPr lang="en-GB" altLang="el-GR" sz="1800">
                <a:solidFill>
                  <a:srgbClr val="0000FF"/>
                </a:solidFill>
                <a:latin typeface="Courier New" panose="02070309020205020404" pitchFamily="49" charset="0"/>
              </a:rPr>
              <a:t>struct</a:t>
            </a:r>
            <a:r>
              <a:rPr lang="en-GB" altLang="el-GR" sz="1800">
                <a:solidFill>
                  <a:srgbClr val="000000"/>
                </a:solidFill>
                <a:latin typeface="Courier New" panose="02070309020205020404" pitchFamily="49" charset="0"/>
              </a:rPr>
              <a:t> student stud</a:t>
            </a:r>
            <a:r>
              <a:rPr lang="el-GR" altLang="el-GR" sz="1800">
                <a:solidFill>
                  <a:srgbClr val="000000"/>
                </a:solidFill>
                <a:latin typeface="Courier New" panose="02070309020205020404" pitchFamily="49" charset="0"/>
              </a:rPr>
              <a:t>[] = {{"</a:t>
            </a:r>
            <a:r>
              <a:rPr lang="en-GB" altLang="el-GR" sz="1800">
                <a:solidFill>
                  <a:srgbClr val="000000"/>
                </a:solidFill>
                <a:latin typeface="Courier New" panose="02070309020205020404" pitchFamily="49" charset="0"/>
              </a:rPr>
              <a:t>nick stergiou</a:t>
            </a:r>
            <a:r>
              <a:rPr lang="el-GR" altLang="el-GR" sz="1800">
                <a:solidFill>
                  <a:srgbClr val="000000"/>
                </a:solidFill>
                <a:latin typeface="Courier New" panose="02070309020205020404" pitchFamily="49" charset="0"/>
              </a:rPr>
              <a:t>",</a:t>
            </a:r>
            <a:r>
              <a:rPr lang="en-US" altLang="el-GR" sz="1800">
                <a:solidFill>
                  <a:srgbClr val="000000"/>
                </a:solidFill>
                <a:latin typeface="Courier New" panose="02070309020205020404" pitchFamily="49" charset="0"/>
              </a:rPr>
              <a:t>555</a:t>
            </a:r>
            <a:r>
              <a:rPr lang="el-GR" altLang="el-GR" sz="1800">
                <a:solidFill>
                  <a:srgbClr val="000000"/>
                </a:solidFill>
                <a:latin typeface="Courier New" panose="02070309020205020404" pitchFamily="49" charset="0"/>
              </a:rPr>
              <a:t>,7.3},</a:t>
            </a:r>
          </a:p>
          <a:p>
            <a:pPr marL="914400" lvl="1" indent="-457200" eaLnBrk="1" hangingPunct="1">
              <a:lnSpc>
                <a:spcPct val="80000"/>
              </a:lnSpc>
              <a:buFont typeface="Wingdings" panose="05000000000000000000" pitchFamily="2" charset="2"/>
              <a:buNone/>
            </a:pPr>
            <a:r>
              <a:rPr lang="el-GR" altLang="el-GR" sz="1800">
                <a:solidFill>
                  <a:srgbClr val="000000"/>
                </a:solidFill>
                <a:latin typeface="Courier New" panose="02070309020205020404" pitchFamily="49" charset="0"/>
              </a:rPr>
              <a:t>					     {"</a:t>
            </a:r>
            <a:r>
              <a:rPr lang="en-US" altLang="el-GR" sz="1800">
                <a:solidFill>
                  <a:srgbClr val="000000"/>
                </a:solidFill>
                <a:latin typeface="Courier New" panose="02070309020205020404" pitchFamily="49" charset="0"/>
              </a:rPr>
              <a:t>john nikas</a:t>
            </a:r>
            <a:r>
              <a:rPr lang="el-GR" altLang="el-GR" sz="1800">
                <a:solidFill>
                  <a:srgbClr val="000000"/>
                </a:solidFill>
                <a:latin typeface="Courier New" panose="02070309020205020404" pitchFamily="49" charset="0"/>
              </a:rPr>
              <a:t>",</a:t>
            </a:r>
            <a:r>
              <a:rPr lang="en-US" altLang="el-GR" sz="1800">
                <a:solidFill>
                  <a:srgbClr val="000000"/>
                </a:solidFill>
                <a:latin typeface="Courier New" panose="02070309020205020404" pitchFamily="49" charset="0"/>
              </a:rPr>
              <a:t>556</a:t>
            </a:r>
            <a:r>
              <a:rPr lang="el-GR" altLang="el-GR" sz="1800">
                <a:solidFill>
                  <a:srgbClr val="000000"/>
                </a:solidFill>
                <a:latin typeface="Courier New" panose="02070309020205020404" pitchFamily="49" charset="0"/>
              </a:rPr>
              <a:t>,5.8},</a:t>
            </a:r>
          </a:p>
          <a:p>
            <a:pPr marL="914400" lvl="1" indent="-457200" eaLnBrk="1" hangingPunct="1">
              <a:lnSpc>
                <a:spcPct val="80000"/>
              </a:lnSpc>
              <a:buFont typeface="Wingdings" panose="05000000000000000000" pitchFamily="2" charset="2"/>
              <a:buNone/>
            </a:pPr>
            <a:r>
              <a:rPr lang="el-GR" altLang="el-GR" sz="1800">
                <a:solidFill>
                  <a:srgbClr val="000000"/>
                </a:solidFill>
                <a:latin typeface="Courier New" panose="02070309020205020404" pitchFamily="49" charset="0"/>
              </a:rPr>
              <a:t>					     {"</a:t>
            </a:r>
            <a:r>
              <a:rPr lang="en-US" altLang="el-GR" sz="1800">
                <a:solidFill>
                  <a:srgbClr val="000000"/>
                </a:solidFill>
                <a:latin typeface="Courier New" panose="02070309020205020404" pitchFamily="49" charset="0"/>
              </a:rPr>
              <a:t>peter karras</a:t>
            </a:r>
            <a:r>
              <a:rPr lang="el-GR" altLang="el-GR" sz="1800">
                <a:solidFill>
                  <a:srgbClr val="000000"/>
                </a:solidFill>
                <a:latin typeface="Courier New" panose="02070309020205020404" pitchFamily="49" charset="0"/>
              </a:rPr>
              <a:t>",</a:t>
            </a:r>
            <a:r>
              <a:rPr lang="en-US" altLang="el-GR" sz="1800">
                <a:solidFill>
                  <a:srgbClr val="000000"/>
                </a:solidFill>
                <a:latin typeface="Courier New" panose="02070309020205020404" pitchFamily="49" charset="0"/>
              </a:rPr>
              <a:t>557</a:t>
            </a:r>
            <a:r>
              <a:rPr lang="el-GR" altLang="el-GR" sz="1800">
                <a:solidFill>
                  <a:srgbClr val="000000"/>
                </a:solidFill>
                <a:latin typeface="Courier New" panose="02070309020205020404" pitchFamily="49" charset="0"/>
              </a:rPr>
              <a:t>,6.7}}; </a:t>
            </a:r>
          </a:p>
          <a:p>
            <a:pPr marL="914400" lvl="1" indent="-457200" eaLnBrk="1" hangingPunct="1">
              <a:lnSpc>
                <a:spcPct val="80000"/>
              </a:lnSpc>
              <a:buFont typeface="Wingdings" panose="05000000000000000000" pitchFamily="2" charset="2"/>
              <a:buNone/>
            </a:pPr>
            <a:endParaRPr lang="el-GR" altLang="el-GR" sz="1800">
              <a:solidFill>
                <a:srgbClr val="000000"/>
              </a:solidFill>
              <a:latin typeface="Courier New" panose="02070309020205020404" pitchFamily="49" charset="0"/>
            </a:endParaRPr>
          </a:p>
          <a:p>
            <a:pPr marL="914400" lvl="1" indent="-457200" eaLnBrk="1" hangingPunct="1">
              <a:lnSpc>
                <a:spcPct val="80000"/>
              </a:lnSpc>
              <a:buFont typeface="Wingdings" panose="05000000000000000000" pitchFamily="2" charset="2"/>
              <a:buNone/>
            </a:pPr>
            <a:r>
              <a:rPr lang="el-GR" altLang="el-GR" sz="1800"/>
              <a:t>	η τιμή του πεδίου</a:t>
            </a:r>
            <a:r>
              <a:rPr lang="el-GR" altLang="el-GR" sz="2000"/>
              <a:t> </a:t>
            </a:r>
            <a:r>
              <a:rPr lang="en-GB" altLang="el-GR" sz="1800">
                <a:solidFill>
                  <a:srgbClr val="000000"/>
                </a:solidFill>
                <a:latin typeface="Courier New" panose="02070309020205020404" pitchFamily="49" charset="0"/>
              </a:rPr>
              <a:t>stud</a:t>
            </a:r>
            <a:r>
              <a:rPr lang="el-GR" altLang="el-GR" sz="1800">
                <a:solidFill>
                  <a:srgbClr val="000000"/>
                </a:solidFill>
                <a:latin typeface="Courier New" panose="02070309020205020404" pitchFamily="49" charset="0"/>
              </a:rPr>
              <a:t>[0].</a:t>
            </a:r>
            <a:r>
              <a:rPr lang="en-GB" altLang="el-GR" sz="1800">
                <a:solidFill>
                  <a:srgbClr val="000000"/>
                </a:solidFill>
                <a:latin typeface="Courier New" panose="02070309020205020404" pitchFamily="49" charset="0"/>
              </a:rPr>
              <a:t>name</a:t>
            </a:r>
            <a:r>
              <a:rPr lang="en-GB" altLang="el-GR" sz="2000"/>
              <a:t> </a:t>
            </a:r>
            <a:r>
              <a:rPr lang="el-GR" altLang="el-GR" sz="1800"/>
              <a:t>γίνεται</a:t>
            </a:r>
            <a:r>
              <a:rPr lang="el-GR" altLang="el-GR" sz="2000"/>
              <a:t> </a:t>
            </a:r>
            <a:r>
              <a:rPr lang="el-GR" altLang="el-GR" sz="1800">
                <a:solidFill>
                  <a:srgbClr val="000000"/>
                </a:solidFill>
                <a:latin typeface="Courier New" panose="02070309020205020404" pitchFamily="49" charset="0"/>
              </a:rPr>
              <a:t>"</a:t>
            </a:r>
            <a:r>
              <a:rPr lang="en-GB" altLang="el-GR" sz="1800">
                <a:solidFill>
                  <a:srgbClr val="000000"/>
                </a:solidFill>
                <a:latin typeface="Courier New" panose="02070309020205020404" pitchFamily="49" charset="0"/>
              </a:rPr>
              <a:t>nick stergiou</a:t>
            </a:r>
            <a:r>
              <a:rPr lang="el-GR" altLang="el-GR" sz="1800">
                <a:solidFill>
                  <a:srgbClr val="000000"/>
                </a:solidFill>
                <a:latin typeface="Courier New" panose="02070309020205020404" pitchFamily="49" charset="0"/>
              </a:rPr>
              <a:t>"</a:t>
            </a:r>
            <a:r>
              <a:rPr lang="el-GR" altLang="el-GR" sz="2000"/>
              <a:t> </a:t>
            </a:r>
          </a:p>
          <a:p>
            <a:pPr marL="914400" lvl="1" indent="-457200" eaLnBrk="1" hangingPunct="1">
              <a:lnSpc>
                <a:spcPct val="80000"/>
              </a:lnSpc>
              <a:buFont typeface="Wingdings" panose="05000000000000000000" pitchFamily="2" charset="2"/>
              <a:buNone/>
            </a:pPr>
            <a:r>
              <a:rPr lang="el-GR" altLang="el-GR" sz="1800"/>
              <a:t>	η τιμή του πεδίου</a:t>
            </a:r>
            <a:r>
              <a:rPr lang="el-GR" altLang="el-GR" sz="2000"/>
              <a:t> </a:t>
            </a:r>
            <a:r>
              <a:rPr lang="en-GB" altLang="el-GR" sz="1800">
                <a:solidFill>
                  <a:srgbClr val="000000"/>
                </a:solidFill>
                <a:latin typeface="Courier New" panose="02070309020205020404" pitchFamily="49" charset="0"/>
              </a:rPr>
              <a:t>stud</a:t>
            </a:r>
            <a:r>
              <a:rPr lang="el-GR" altLang="el-GR" sz="1800">
                <a:solidFill>
                  <a:srgbClr val="000000"/>
                </a:solidFill>
                <a:latin typeface="Courier New" panose="02070309020205020404" pitchFamily="49" charset="0"/>
              </a:rPr>
              <a:t>[1].</a:t>
            </a:r>
            <a:r>
              <a:rPr lang="en-US" altLang="el-GR" sz="1800">
                <a:solidFill>
                  <a:srgbClr val="000000"/>
                </a:solidFill>
                <a:latin typeface="Courier New" panose="02070309020205020404" pitchFamily="49" charset="0"/>
              </a:rPr>
              <a:t>code</a:t>
            </a:r>
            <a:r>
              <a:rPr lang="en-GB" altLang="el-GR" sz="2000"/>
              <a:t> </a:t>
            </a:r>
            <a:r>
              <a:rPr lang="el-GR" altLang="el-GR" sz="1800"/>
              <a:t>γίνεται</a:t>
            </a:r>
            <a:r>
              <a:rPr lang="el-GR" altLang="el-GR" sz="2000"/>
              <a:t> </a:t>
            </a:r>
            <a:r>
              <a:rPr lang="en-US" altLang="el-GR" sz="1800">
                <a:solidFill>
                  <a:srgbClr val="000000"/>
                </a:solidFill>
                <a:latin typeface="Courier New" panose="02070309020205020404" pitchFamily="49" charset="0"/>
              </a:rPr>
              <a:t>556</a:t>
            </a:r>
            <a:endParaRPr lang="el-GR" altLang="el-GR" sz="2000"/>
          </a:p>
          <a:p>
            <a:pPr marL="914400" lvl="1" indent="-457200" eaLnBrk="1" hangingPunct="1">
              <a:lnSpc>
                <a:spcPct val="80000"/>
              </a:lnSpc>
              <a:buFont typeface="Wingdings" panose="05000000000000000000" pitchFamily="2" charset="2"/>
              <a:buNone/>
            </a:pPr>
            <a:r>
              <a:rPr lang="el-GR" altLang="el-GR" sz="1800"/>
              <a:t>	η τιμή του πεδίου</a:t>
            </a:r>
            <a:r>
              <a:rPr lang="el-GR" altLang="el-GR" sz="2000"/>
              <a:t> </a:t>
            </a:r>
            <a:r>
              <a:rPr lang="en-GB" altLang="el-GR" sz="1800">
                <a:solidFill>
                  <a:srgbClr val="000000"/>
                </a:solidFill>
                <a:latin typeface="Courier New" panose="02070309020205020404" pitchFamily="49" charset="0"/>
              </a:rPr>
              <a:t>stud</a:t>
            </a:r>
            <a:r>
              <a:rPr lang="el-GR" altLang="el-GR" sz="1800">
                <a:solidFill>
                  <a:srgbClr val="000000"/>
                </a:solidFill>
                <a:latin typeface="Courier New" panose="02070309020205020404" pitchFamily="49" charset="0"/>
              </a:rPr>
              <a:t>[</a:t>
            </a:r>
            <a:r>
              <a:rPr lang="en-US" altLang="el-GR" sz="1800">
                <a:solidFill>
                  <a:srgbClr val="000000"/>
                </a:solidFill>
                <a:latin typeface="Courier New" panose="02070309020205020404" pitchFamily="49" charset="0"/>
              </a:rPr>
              <a:t>2</a:t>
            </a:r>
            <a:r>
              <a:rPr lang="el-GR" altLang="el-GR" sz="1800">
                <a:solidFill>
                  <a:srgbClr val="000000"/>
                </a:solidFill>
                <a:latin typeface="Courier New" panose="02070309020205020404" pitchFamily="49" charset="0"/>
              </a:rPr>
              <a:t>].</a:t>
            </a:r>
            <a:r>
              <a:rPr lang="en-GB" altLang="el-GR" sz="1800">
                <a:solidFill>
                  <a:srgbClr val="000000"/>
                </a:solidFill>
                <a:latin typeface="Courier New" panose="02070309020205020404" pitchFamily="49" charset="0"/>
              </a:rPr>
              <a:t>grd</a:t>
            </a:r>
            <a:r>
              <a:rPr lang="en-GB" altLang="el-GR" sz="2000"/>
              <a:t> </a:t>
            </a:r>
            <a:r>
              <a:rPr lang="el-GR" altLang="el-GR" sz="1800"/>
              <a:t>γίνεται</a:t>
            </a:r>
            <a:r>
              <a:rPr lang="el-GR" altLang="el-GR" sz="2000"/>
              <a:t> </a:t>
            </a:r>
            <a:r>
              <a:rPr lang="en-US" altLang="el-GR" sz="1800">
                <a:solidFill>
                  <a:srgbClr val="000000"/>
                </a:solidFill>
                <a:latin typeface="Courier New" panose="02070309020205020404" pitchFamily="49" charset="0"/>
              </a:rPr>
              <a:t>6.7</a:t>
            </a:r>
            <a:endParaRPr lang="el-GR" altLang="el-GR" sz="1800">
              <a:solidFill>
                <a:srgbClr val="000000"/>
              </a:solidFill>
              <a:latin typeface="Courier New" panose="02070309020205020404" pitchFamily="49" charset="0"/>
            </a:endParaRPr>
          </a:p>
        </p:txBody>
      </p:sp>
      <p:sp>
        <p:nvSpPr>
          <p:cNvPr id="41988" name="Rectangle 6"/>
          <p:cNvSpPr>
            <a:spLocks noChangeArrowheads="1"/>
          </p:cNvSpPr>
          <p:nvPr/>
        </p:nvSpPr>
        <p:spPr bwMode="auto">
          <a:xfrm>
            <a:off x="2451100" y="1782821"/>
            <a:ext cx="3365500" cy="19304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41989" name="Rectangle 7"/>
          <p:cNvSpPr>
            <a:spLocks noChangeArrowheads="1"/>
          </p:cNvSpPr>
          <p:nvPr/>
        </p:nvSpPr>
        <p:spPr bwMode="auto">
          <a:xfrm>
            <a:off x="1066800" y="4044737"/>
            <a:ext cx="7734300" cy="11049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18974611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69900" y="55621"/>
            <a:ext cx="8255000" cy="1143000"/>
          </a:xfrm>
        </p:spPr>
        <p:txBody>
          <a:bodyPr/>
          <a:lstStyle/>
          <a:p>
            <a:pPr eaLnBrk="1" hangingPunct="1"/>
            <a:r>
              <a:rPr lang="el-GR" altLang="el-GR">
                <a:solidFill>
                  <a:srgbClr val="FF0000"/>
                </a:solidFill>
              </a:rPr>
              <a:t>Αρχικοποίηση Πίνακα Δομών (Ι</a:t>
            </a:r>
            <a:r>
              <a:rPr lang="en-US" altLang="el-GR">
                <a:solidFill>
                  <a:srgbClr val="FF0000"/>
                </a:solidFill>
              </a:rPr>
              <a:t>I</a:t>
            </a:r>
            <a:r>
              <a:rPr lang="el-GR" altLang="el-GR">
                <a:solidFill>
                  <a:srgbClr val="FF0000"/>
                </a:solidFill>
              </a:rPr>
              <a:t>)</a:t>
            </a:r>
            <a:endParaRPr lang="en-GB" altLang="el-GR">
              <a:solidFill>
                <a:srgbClr val="FF0000"/>
              </a:solidFill>
            </a:endParaRPr>
          </a:p>
        </p:txBody>
      </p:sp>
      <p:sp>
        <p:nvSpPr>
          <p:cNvPr id="43011" name="Rectangle 3" descr="Rectangle: Click to edit Master text styles&#10;Second level&#10;Third level&#10;Fourth level&#10;Fifth level"/>
          <p:cNvSpPr>
            <a:spLocks noGrp="1" noChangeArrowheads="1"/>
          </p:cNvSpPr>
          <p:nvPr>
            <p:ph type="body" idx="1"/>
          </p:nvPr>
        </p:nvSpPr>
        <p:spPr>
          <a:xfrm>
            <a:off x="-177800" y="1033521"/>
            <a:ext cx="9055100" cy="5676900"/>
          </a:xfrm>
        </p:spPr>
        <p:txBody>
          <a:bodyPr/>
          <a:lstStyle/>
          <a:p>
            <a:pPr marL="914400" lvl="1" indent="-457200" eaLnBrk="1" hangingPunct="1">
              <a:lnSpc>
                <a:spcPct val="90000"/>
              </a:lnSpc>
            </a:pPr>
            <a:r>
              <a:rPr lang="en-US" altLang="el-GR" sz="2000" u="sng">
                <a:solidFill>
                  <a:srgbClr val="FF0000"/>
                </a:solidFill>
              </a:rPr>
              <a:t>B</a:t>
            </a:r>
            <a:r>
              <a:rPr lang="el-GR" altLang="el-GR" sz="2000" u="sng">
                <a:solidFill>
                  <a:srgbClr val="FF0000"/>
                </a:solidFill>
              </a:rPr>
              <a:t>’ Τρόπος (απευθείας ενσωμάτωση στη δήλωση του προτύπου της δομής)</a:t>
            </a:r>
            <a:endParaRPr lang="el-GR" altLang="el-GR" sz="2000"/>
          </a:p>
          <a:p>
            <a:pPr marL="914400" lvl="1" indent="-457200" eaLnBrk="1" hangingPunct="1">
              <a:lnSpc>
                <a:spcPct val="90000"/>
              </a:lnSpc>
              <a:buFont typeface="Wingdings" panose="05000000000000000000" pitchFamily="2" charset="2"/>
              <a:buNone/>
            </a:pPr>
            <a:r>
              <a:rPr lang="el-GR" altLang="el-GR" sz="2000"/>
              <a:t>	Π.χ. : </a:t>
            </a:r>
            <a:r>
              <a:rPr lang="el-GR" altLang="el-GR">
                <a:solidFill>
                  <a:srgbClr val="0000FF"/>
                </a:solidFill>
                <a:latin typeface="Courier New" panose="02070309020205020404" pitchFamily="49" charset="0"/>
              </a:rPr>
              <a:t>	 </a:t>
            </a:r>
          </a:p>
          <a:p>
            <a:pPr marL="914400" lvl="1" indent="-457200" eaLnBrk="1" hangingPunct="1">
              <a:lnSpc>
                <a:spcPct val="90000"/>
              </a:lnSpc>
              <a:buFont typeface="Wingdings" panose="05000000000000000000" pitchFamily="2" charset="2"/>
              <a:buNone/>
            </a:pPr>
            <a:r>
              <a:rPr lang="el-GR" altLang="el-GR" sz="2000">
                <a:solidFill>
                  <a:srgbClr val="0000FF"/>
                </a:solidFill>
                <a:latin typeface="Courier New" panose="02070309020205020404" pitchFamily="49" charset="0"/>
              </a:rPr>
              <a:t>		</a:t>
            </a:r>
            <a:r>
              <a:rPr lang="el-GR" altLang="el-GR" sz="1800">
                <a:solidFill>
                  <a:srgbClr val="000000"/>
                </a:solidFill>
                <a:latin typeface="Courier New" panose="02070309020205020404" pitchFamily="49" charset="0"/>
              </a:rPr>
              <a:t>	 </a:t>
            </a:r>
            <a:r>
              <a:rPr lang="en-GB" altLang="el-GR" sz="1800">
                <a:solidFill>
                  <a:srgbClr val="0000FF"/>
                </a:solidFill>
                <a:latin typeface="Courier New" panose="02070309020205020404" pitchFamily="49" charset="0"/>
              </a:rPr>
              <a:t>struct</a:t>
            </a:r>
            <a:r>
              <a:rPr lang="en-GB" altLang="el-GR" sz="1800">
                <a:solidFill>
                  <a:srgbClr val="000000"/>
                </a:solidFill>
                <a:latin typeface="Courier New" panose="02070309020205020404" pitchFamily="49" charset="0"/>
              </a:rPr>
              <a:t> student</a:t>
            </a:r>
          </a:p>
          <a:p>
            <a:pPr marL="914400" lvl="1" indent="-457200" eaLnBrk="1" hangingPunct="1">
              <a:lnSpc>
                <a:spcPct val="90000"/>
              </a:lnSpc>
              <a:buFont typeface="Wingdings" panose="05000000000000000000" pitchFamily="2" charset="2"/>
              <a:buNone/>
            </a:pPr>
            <a:r>
              <a:rPr lang="el-GR" altLang="el-GR" sz="1800">
                <a:solidFill>
                  <a:srgbClr val="000000"/>
                </a:solidFill>
                <a:latin typeface="Courier New" panose="02070309020205020404" pitchFamily="49" charset="0"/>
              </a:rPr>
              <a:t>			 </a:t>
            </a:r>
            <a:r>
              <a:rPr lang="en-GB" altLang="el-GR" sz="1800">
                <a:solidFill>
                  <a:srgbClr val="000000"/>
                </a:solidFill>
                <a:latin typeface="Courier New" panose="02070309020205020404" pitchFamily="49" charset="0"/>
              </a:rPr>
              <a:t>{</a:t>
            </a:r>
          </a:p>
          <a:p>
            <a:pPr marL="1333500" lvl="2" indent="-419100" eaLnBrk="1" hangingPunct="1">
              <a:lnSpc>
                <a:spcPct val="90000"/>
              </a:lnSpc>
              <a:buFont typeface="Wingdings" panose="05000000000000000000" pitchFamily="2" charset="2"/>
              <a:buNone/>
            </a:pPr>
            <a:r>
              <a:rPr lang="en-GB" altLang="el-GR" sz="1800">
                <a:solidFill>
                  <a:srgbClr val="000000"/>
                </a:solidFill>
                <a:latin typeface="Courier New" panose="02070309020205020404" pitchFamily="49" charset="0"/>
              </a:rPr>
              <a:t>	</a:t>
            </a:r>
            <a:r>
              <a:rPr lang="el-GR" altLang="el-GR" sz="1800">
                <a:solidFill>
                  <a:srgbClr val="000000"/>
                </a:solidFill>
                <a:latin typeface="Courier New" panose="02070309020205020404" pitchFamily="49" charset="0"/>
              </a:rPr>
              <a:t>		 	</a:t>
            </a:r>
            <a:r>
              <a:rPr lang="en-GB" altLang="el-GR" sz="1800">
                <a:solidFill>
                  <a:srgbClr val="0000FF"/>
                </a:solidFill>
                <a:latin typeface="Courier New" panose="02070309020205020404" pitchFamily="49" charset="0"/>
              </a:rPr>
              <a:t>char</a:t>
            </a:r>
            <a:r>
              <a:rPr lang="en-GB" altLang="el-GR" sz="1800">
                <a:solidFill>
                  <a:srgbClr val="000000"/>
                </a:solidFill>
                <a:latin typeface="Courier New" panose="02070309020205020404" pitchFamily="49" charset="0"/>
              </a:rPr>
              <a:t> name[50];</a:t>
            </a:r>
          </a:p>
          <a:p>
            <a:pPr marL="914400" lvl="1" indent="-457200" eaLnBrk="1" hangingPunct="1">
              <a:lnSpc>
                <a:spcPct val="90000"/>
              </a:lnSpc>
              <a:buFont typeface="Wingdings" panose="05000000000000000000" pitchFamily="2" charset="2"/>
              <a:buNone/>
            </a:pPr>
            <a:r>
              <a:rPr lang="el-GR" altLang="el-GR" sz="1800">
                <a:solidFill>
                  <a:srgbClr val="000000"/>
                </a:solidFill>
                <a:latin typeface="Courier New" panose="02070309020205020404" pitchFamily="49" charset="0"/>
              </a:rPr>
              <a:t>	</a:t>
            </a:r>
            <a:r>
              <a:rPr lang="en-GB" altLang="el-GR" sz="1800">
                <a:solidFill>
                  <a:srgbClr val="000000"/>
                </a:solidFill>
                <a:latin typeface="Courier New" panose="02070309020205020404" pitchFamily="49" charset="0"/>
              </a:rPr>
              <a:t>	</a:t>
            </a:r>
            <a:r>
              <a:rPr lang="el-GR" altLang="el-GR" sz="1800">
                <a:solidFill>
                  <a:srgbClr val="000000"/>
                </a:solidFill>
                <a:latin typeface="Courier New" panose="02070309020205020404" pitchFamily="49" charset="0"/>
              </a:rPr>
              <a:t>		</a:t>
            </a:r>
            <a:r>
              <a:rPr lang="en-GB" altLang="el-GR" sz="1800">
                <a:solidFill>
                  <a:srgbClr val="0000FF"/>
                </a:solidFill>
                <a:latin typeface="Courier New" panose="02070309020205020404" pitchFamily="49" charset="0"/>
              </a:rPr>
              <a:t>int</a:t>
            </a:r>
            <a:r>
              <a:rPr lang="en-GB" altLang="el-GR" sz="1800">
                <a:solidFill>
                  <a:srgbClr val="000000"/>
                </a:solidFill>
                <a:latin typeface="Courier New" panose="02070309020205020404" pitchFamily="49" charset="0"/>
              </a:rPr>
              <a:t> code;</a:t>
            </a:r>
          </a:p>
          <a:p>
            <a:pPr marL="914400" lvl="1" indent="-457200" eaLnBrk="1" hangingPunct="1">
              <a:lnSpc>
                <a:spcPct val="90000"/>
              </a:lnSpc>
              <a:buFont typeface="Wingdings" panose="05000000000000000000" pitchFamily="2" charset="2"/>
              <a:buNone/>
            </a:pPr>
            <a:r>
              <a:rPr lang="el-GR" altLang="el-GR" sz="1800">
                <a:solidFill>
                  <a:srgbClr val="000000"/>
                </a:solidFill>
                <a:latin typeface="Courier New" panose="02070309020205020404" pitchFamily="49" charset="0"/>
              </a:rPr>
              <a:t>	</a:t>
            </a:r>
            <a:r>
              <a:rPr lang="en-GB" altLang="el-GR" sz="1800">
                <a:solidFill>
                  <a:srgbClr val="000000"/>
                </a:solidFill>
                <a:latin typeface="Courier New" panose="02070309020205020404" pitchFamily="49" charset="0"/>
              </a:rPr>
              <a:t>	</a:t>
            </a:r>
            <a:r>
              <a:rPr lang="el-GR" altLang="el-GR" sz="1800">
                <a:solidFill>
                  <a:srgbClr val="000000"/>
                </a:solidFill>
                <a:latin typeface="Courier New" panose="02070309020205020404" pitchFamily="49" charset="0"/>
              </a:rPr>
              <a:t>		</a:t>
            </a:r>
            <a:r>
              <a:rPr lang="en-GB" altLang="el-GR" sz="1800">
                <a:solidFill>
                  <a:srgbClr val="0000FF"/>
                </a:solidFill>
                <a:latin typeface="Courier New" panose="02070309020205020404" pitchFamily="49" charset="0"/>
              </a:rPr>
              <a:t>float</a:t>
            </a:r>
            <a:r>
              <a:rPr lang="en-GB" altLang="el-GR" sz="1800">
                <a:solidFill>
                  <a:srgbClr val="000000"/>
                </a:solidFill>
                <a:latin typeface="Courier New" panose="02070309020205020404" pitchFamily="49" charset="0"/>
              </a:rPr>
              <a:t> grd;</a:t>
            </a:r>
          </a:p>
          <a:p>
            <a:pPr marL="914400" lvl="1" indent="-457200" eaLnBrk="1" hangingPunct="1">
              <a:lnSpc>
                <a:spcPct val="90000"/>
              </a:lnSpc>
              <a:buFont typeface="Wingdings" panose="05000000000000000000" pitchFamily="2" charset="2"/>
              <a:buNone/>
            </a:pPr>
            <a:r>
              <a:rPr lang="el-GR" altLang="el-GR" sz="1800">
                <a:solidFill>
                  <a:srgbClr val="000000"/>
                </a:solidFill>
                <a:latin typeface="Courier New" panose="02070309020205020404" pitchFamily="49" charset="0"/>
              </a:rPr>
              <a:t>			 </a:t>
            </a:r>
            <a:r>
              <a:rPr lang="en-GB" altLang="el-GR" sz="1800">
                <a:solidFill>
                  <a:srgbClr val="000000"/>
                </a:solidFill>
                <a:latin typeface="Courier New" panose="02070309020205020404" pitchFamily="49" charset="0"/>
              </a:rPr>
              <a:t>} stud</a:t>
            </a:r>
            <a:r>
              <a:rPr lang="el-GR" altLang="el-GR" sz="1800">
                <a:solidFill>
                  <a:srgbClr val="000000"/>
                </a:solidFill>
                <a:latin typeface="Courier New" panose="02070309020205020404" pitchFamily="49" charset="0"/>
              </a:rPr>
              <a:t>[] = {{"</a:t>
            </a:r>
            <a:r>
              <a:rPr lang="en-GB" altLang="el-GR" sz="1800">
                <a:solidFill>
                  <a:srgbClr val="000000"/>
                </a:solidFill>
                <a:latin typeface="Courier New" panose="02070309020205020404" pitchFamily="49" charset="0"/>
              </a:rPr>
              <a:t>nick stergiou</a:t>
            </a:r>
            <a:r>
              <a:rPr lang="el-GR" altLang="el-GR" sz="1800">
                <a:solidFill>
                  <a:srgbClr val="000000"/>
                </a:solidFill>
                <a:latin typeface="Courier New" panose="02070309020205020404" pitchFamily="49" charset="0"/>
              </a:rPr>
              <a:t>",</a:t>
            </a:r>
            <a:r>
              <a:rPr lang="en-US" altLang="el-GR" sz="1800">
                <a:solidFill>
                  <a:srgbClr val="000000"/>
                </a:solidFill>
                <a:latin typeface="Courier New" panose="02070309020205020404" pitchFamily="49" charset="0"/>
              </a:rPr>
              <a:t>555</a:t>
            </a:r>
            <a:r>
              <a:rPr lang="el-GR" altLang="el-GR" sz="1800">
                <a:solidFill>
                  <a:srgbClr val="000000"/>
                </a:solidFill>
                <a:latin typeface="Courier New" panose="02070309020205020404" pitchFamily="49" charset="0"/>
              </a:rPr>
              <a:t>,7.3},</a:t>
            </a:r>
          </a:p>
          <a:p>
            <a:pPr marL="914400" lvl="1" indent="-457200" eaLnBrk="1" hangingPunct="1">
              <a:lnSpc>
                <a:spcPct val="90000"/>
              </a:lnSpc>
              <a:buFont typeface="Wingdings" panose="05000000000000000000" pitchFamily="2" charset="2"/>
              <a:buNone/>
            </a:pPr>
            <a:r>
              <a:rPr lang="el-GR" altLang="el-GR" sz="1800">
                <a:solidFill>
                  <a:srgbClr val="000000"/>
                </a:solidFill>
                <a:latin typeface="Courier New" panose="02070309020205020404" pitchFamily="49" charset="0"/>
              </a:rPr>
              <a:t>				     </a:t>
            </a:r>
            <a:r>
              <a:rPr lang="en-US" altLang="el-GR" sz="1800">
                <a:solidFill>
                  <a:srgbClr val="000000"/>
                </a:solidFill>
                <a:latin typeface="Courier New" panose="02070309020205020404" pitchFamily="49" charset="0"/>
              </a:rPr>
              <a:t>  </a:t>
            </a:r>
            <a:r>
              <a:rPr lang="el-GR" altLang="el-GR" sz="1800">
                <a:solidFill>
                  <a:srgbClr val="000000"/>
                </a:solidFill>
                <a:latin typeface="Courier New" panose="02070309020205020404" pitchFamily="49" charset="0"/>
              </a:rPr>
              <a:t>{"</a:t>
            </a:r>
            <a:r>
              <a:rPr lang="en-US" altLang="el-GR" sz="1800">
                <a:solidFill>
                  <a:srgbClr val="000000"/>
                </a:solidFill>
                <a:latin typeface="Courier New" panose="02070309020205020404" pitchFamily="49" charset="0"/>
              </a:rPr>
              <a:t>john nikas</a:t>
            </a:r>
            <a:r>
              <a:rPr lang="el-GR" altLang="el-GR" sz="1800">
                <a:solidFill>
                  <a:srgbClr val="000000"/>
                </a:solidFill>
                <a:latin typeface="Courier New" panose="02070309020205020404" pitchFamily="49" charset="0"/>
              </a:rPr>
              <a:t>",</a:t>
            </a:r>
            <a:r>
              <a:rPr lang="en-US" altLang="el-GR" sz="1800">
                <a:solidFill>
                  <a:srgbClr val="000000"/>
                </a:solidFill>
                <a:latin typeface="Courier New" panose="02070309020205020404" pitchFamily="49" charset="0"/>
              </a:rPr>
              <a:t>556</a:t>
            </a:r>
            <a:r>
              <a:rPr lang="el-GR" altLang="el-GR" sz="1800">
                <a:solidFill>
                  <a:srgbClr val="000000"/>
                </a:solidFill>
                <a:latin typeface="Courier New" panose="02070309020205020404" pitchFamily="49" charset="0"/>
              </a:rPr>
              <a:t>,5.8},</a:t>
            </a:r>
          </a:p>
          <a:p>
            <a:pPr marL="914400" lvl="1" indent="-457200" eaLnBrk="1" hangingPunct="1">
              <a:lnSpc>
                <a:spcPct val="90000"/>
              </a:lnSpc>
              <a:buFont typeface="Wingdings" panose="05000000000000000000" pitchFamily="2" charset="2"/>
              <a:buNone/>
            </a:pPr>
            <a:r>
              <a:rPr lang="el-GR" altLang="el-GR" sz="1800">
                <a:solidFill>
                  <a:srgbClr val="000000"/>
                </a:solidFill>
                <a:latin typeface="Courier New" panose="02070309020205020404" pitchFamily="49" charset="0"/>
              </a:rPr>
              <a:t>				     </a:t>
            </a:r>
            <a:r>
              <a:rPr lang="en-US" altLang="el-GR" sz="1800">
                <a:solidFill>
                  <a:srgbClr val="000000"/>
                </a:solidFill>
                <a:latin typeface="Courier New" panose="02070309020205020404" pitchFamily="49" charset="0"/>
              </a:rPr>
              <a:t> </a:t>
            </a:r>
            <a:r>
              <a:rPr lang="el-GR" altLang="el-GR" sz="1800">
                <a:solidFill>
                  <a:srgbClr val="000000"/>
                </a:solidFill>
                <a:latin typeface="Courier New" panose="02070309020205020404" pitchFamily="49" charset="0"/>
              </a:rPr>
              <a:t>{"</a:t>
            </a:r>
            <a:r>
              <a:rPr lang="en-US" altLang="el-GR" sz="1800">
                <a:solidFill>
                  <a:srgbClr val="000000"/>
                </a:solidFill>
                <a:latin typeface="Courier New" panose="02070309020205020404" pitchFamily="49" charset="0"/>
              </a:rPr>
              <a:t>peter karras</a:t>
            </a:r>
            <a:r>
              <a:rPr lang="el-GR" altLang="el-GR" sz="1800">
                <a:solidFill>
                  <a:srgbClr val="000000"/>
                </a:solidFill>
                <a:latin typeface="Courier New" panose="02070309020205020404" pitchFamily="49" charset="0"/>
              </a:rPr>
              <a:t>",</a:t>
            </a:r>
            <a:r>
              <a:rPr lang="en-US" altLang="el-GR" sz="1800">
                <a:solidFill>
                  <a:srgbClr val="000000"/>
                </a:solidFill>
                <a:latin typeface="Courier New" panose="02070309020205020404" pitchFamily="49" charset="0"/>
              </a:rPr>
              <a:t>557</a:t>
            </a:r>
            <a:r>
              <a:rPr lang="el-GR" altLang="el-GR" sz="1800">
                <a:solidFill>
                  <a:srgbClr val="000000"/>
                </a:solidFill>
                <a:latin typeface="Courier New" panose="02070309020205020404" pitchFamily="49" charset="0"/>
              </a:rPr>
              <a:t>,6.7}}; </a:t>
            </a:r>
            <a:endParaRPr lang="el-GR" altLang="el-GR" sz="1600">
              <a:solidFill>
                <a:srgbClr val="000000"/>
              </a:solidFill>
              <a:latin typeface="Courier New" panose="02070309020205020404" pitchFamily="49" charset="0"/>
            </a:endParaRPr>
          </a:p>
          <a:p>
            <a:pPr marL="914400" lvl="1" indent="-457200" eaLnBrk="1" hangingPunct="1">
              <a:lnSpc>
                <a:spcPct val="90000"/>
              </a:lnSpc>
              <a:buFont typeface="Wingdings" panose="05000000000000000000" pitchFamily="2" charset="2"/>
              <a:buNone/>
            </a:pPr>
            <a:endParaRPr lang="el-GR" altLang="el-GR" sz="1800">
              <a:solidFill>
                <a:srgbClr val="000000"/>
              </a:solidFill>
              <a:latin typeface="Courier New" panose="02070309020205020404" pitchFamily="49" charset="0"/>
            </a:endParaRPr>
          </a:p>
          <a:p>
            <a:pPr marL="914400" lvl="1" indent="-457200" eaLnBrk="1" hangingPunct="1">
              <a:lnSpc>
                <a:spcPct val="90000"/>
              </a:lnSpc>
              <a:buFont typeface="Wingdings" panose="05000000000000000000" pitchFamily="2" charset="2"/>
              <a:buNone/>
            </a:pPr>
            <a:endParaRPr lang="el-GR" altLang="el-GR" sz="1800">
              <a:solidFill>
                <a:srgbClr val="000000"/>
              </a:solidFill>
              <a:latin typeface="Courier New" panose="02070309020205020404" pitchFamily="49" charset="0"/>
            </a:endParaRPr>
          </a:p>
          <a:p>
            <a:pPr marL="914400" lvl="1" indent="-457200" eaLnBrk="1" hangingPunct="1">
              <a:lnSpc>
                <a:spcPct val="90000"/>
              </a:lnSpc>
            </a:pPr>
            <a:r>
              <a:rPr lang="el-GR" altLang="el-GR" sz="2000"/>
              <a:t>Και με τους 2 τρόπους αρχικοποίησης, τα </a:t>
            </a:r>
            <a:r>
              <a:rPr lang="el-GR" altLang="el-GR" sz="2000">
                <a:solidFill>
                  <a:srgbClr val="FF0000"/>
                </a:solidFill>
              </a:rPr>
              <a:t>εσωτερικά άγκιστρα</a:t>
            </a:r>
            <a:r>
              <a:rPr lang="el-GR" altLang="el-GR" sz="2000"/>
              <a:t> </a:t>
            </a:r>
            <a:r>
              <a:rPr lang="el-GR" altLang="el-GR" sz="2000" u="sng">
                <a:solidFill>
                  <a:srgbClr val="FF0000"/>
                </a:solidFill>
              </a:rPr>
              <a:t>μπορούν να παραλειφθούν</a:t>
            </a:r>
            <a:r>
              <a:rPr lang="el-GR" altLang="el-GR" sz="2000"/>
              <a:t> (προτείνεται όμως να χρησιμοποιούνται, ώστε ο κώδικας να είναι περισσότερο ευανάγνωστος, δηλ. να ξεχωρίζουν μεταξύ τους οι δομές)</a:t>
            </a:r>
          </a:p>
          <a:p>
            <a:pPr marL="914400" lvl="1" indent="-457200" eaLnBrk="1" hangingPunct="1">
              <a:lnSpc>
                <a:spcPct val="90000"/>
              </a:lnSpc>
              <a:buFont typeface="Wingdings" panose="05000000000000000000" pitchFamily="2" charset="2"/>
              <a:buNone/>
            </a:pPr>
            <a:endParaRPr lang="el-GR" altLang="el-GR" sz="2000"/>
          </a:p>
        </p:txBody>
      </p:sp>
      <p:sp>
        <p:nvSpPr>
          <p:cNvPr id="43012" name="Rectangle 5"/>
          <p:cNvSpPr>
            <a:spLocks noChangeArrowheads="1"/>
          </p:cNvSpPr>
          <p:nvPr/>
        </p:nvSpPr>
        <p:spPr bwMode="auto">
          <a:xfrm>
            <a:off x="2006600" y="1947921"/>
            <a:ext cx="6362700" cy="27686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2866038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69900" y="50052"/>
            <a:ext cx="8255000" cy="1143000"/>
          </a:xfrm>
        </p:spPr>
        <p:txBody>
          <a:bodyPr/>
          <a:lstStyle/>
          <a:p>
            <a:pPr eaLnBrk="1" hangingPunct="1"/>
            <a:r>
              <a:rPr lang="el-GR" altLang="el-GR">
                <a:solidFill>
                  <a:srgbClr val="FF0000"/>
                </a:solidFill>
              </a:rPr>
              <a:t>Πρότυπο Δομής (ΙΙ)</a:t>
            </a:r>
            <a:endParaRPr lang="en-GB" altLang="el-GR">
              <a:solidFill>
                <a:srgbClr val="FF0000"/>
              </a:solidFill>
            </a:endParaRPr>
          </a:p>
        </p:txBody>
      </p:sp>
      <p:sp>
        <p:nvSpPr>
          <p:cNvPr id="7171" name="Rectangle 3" descr="Rectangle: Click to edit Master text styles&#10;Second level&#10;Third level&#10;Fourth level&#10;Fifth level"/>
          <p:cNvSpPr>
            <a:spLocks noGrp="1" noChangeArrowheads="1"/>
          </p:cNvSpPr>
          <p:nvPr>
            <p:ph type="body" idx="1"/>
          </p:nvPr>
        </p:nvSpPr>
        <p:spPr>
          <a:xfrm>
            <a:off x="-177800" y="900952"/>
            <a:ext cx="9055100" cy="5676900"/>
          </a:xfrm>
        </p:spPr>
        <p:txBody>
          <a:bodyPr/>
          <a:lstStyle/>
          <a:p>
            <a:pPr marL="914400" lvl="1" indent="-457200" eaLnBrk="1" hangingPunct="1">
              <a:lnSpc>
                <a:spcPct val="90000"/>
              </a:lnSpc>
            </a:pPr>
            <a:r>
              <a:rPr lang="el-GR" altLang="el-GR" sz="2000"/>
              <a:t>Όπως φαίνεται από τα προηγούμενα παραδείγματα, </a:t>
            </a:r>
            <a:r>
              <a:rPr lang="el-GR" altLang="el-GR" sz="2000" u="sng">
                <a:solidFill>
                  <a:srgbClr val="FF0000"/>
                </a:solidFill>
              </a:rPr>
              <a:t>η χρησιμότητα</a:t>
            </a:r>
            <a:r>
              <a:rPr lang="el-GR" altLang="el-GR" sz="2000"/>
              <a:t> </a:t>
            </a:r>
            <a:r>
              <a:rPr lang="el-GR" altLang="el-GR" sz="2000">
                <a:solidFill>
                  <a:srgbClr val="FF0000"/>
                </a:solidFill>
              </a:rPr>
              <a:t>μίας δομής είναι </a:t>
            </a:r>
            <a:r>
              <a:rPr lang="el-GR" altLang="el-GR" sz="2000" u="sng">
                <a:solidFill>
                  <a:srgbClr val="FF0000"/>
                </a:solidFill>
              </a:rPr>
              <a:t>η ομαδοποίηση διαφορετικού είδους πληροφορίας</a:t>
            </a:r>
            <a:r>
              <a:rPr lang="el-GR" altLang="el-GR" sz="2000"/>
              <a:t> για την περιγραφή μίας οντότητας</a:t>
            </a:r>
          </a:p>
          <a:p>
            <a:pPr marL="914400" lvl="1" indent="-457200" eaLnBrk="1" hangingPunct="1">
              <a:lnSpc>
                <a:spcPct val="90000"/>
              </a:lnSpc>
            </a:pPr>
            <a:endParaRPr lang="el-GR" altLang="el-GR" sz="2000"/>
          </a:p>
          <a:p>
            <a:pPr marL="914400" lvl="1" indent="-457200" eaLnBrk="1" hangingPunct="1">
              <a:lnSpc>
                <a:spcPct val="90000"/>
              </a:lnSpc>
            </a:pPr>
            <a:r>
              <a:rPr lang="el-GR" altLang="el-GR" sz="2000"/>
              <a:t>Το πόσα και ποια πεδία θα περιέχονται σε μία δομή εξαρτάται από τον προγραμματιστή και τους σκοπούς του προγράμματος</a:t>
            </a:r>
          </a:p>
          <a:p>
            <a:pPr marL="914400" lvl="1" indent="-457200" eaLnBrk="1" hangingPunct="1">
              <a:lnSpc>
                <a:spcPct val="90000"/>
              </a:lnSpc>
            </a:pPr>
            <a:endParaRPr lang="el-GR" altLang="el-GR" sz="2000"/>
          </a:p>
          <a:p>
            <a:pPr marL="914400" lvl="1" indent="-457200" eaLnBrk="1" hangingPunct="1">
              <a:lnSpc>
                <a:spcPct val="90000"/>
              </a:lnSpc>
            </a:pPr>
            <a:r>
              <a:rPr lang="el-GR" altLang="el-GR" sz="2000"/>
              <a:t>Αν, για παράδειγμα, το πρόγραμμα απαιτεί να υπάρχει ένα πεδίο που να δηλώνει το βάρος του ανθρώπου και ένα άλλο πεδίο που να δηλώνει τη διεύθυνση κατοικίας του, τότε η δομή </a:t>
            </a:r>
            <a:r>
              <a:rPr lang="el-GR" altLang="el-GR" sz="2000">
                <a:solidFill>
                  <a:srgbClr val="000000"/>
                </a:solidFill>
                <a:latin typeface="Courier New" panose="02070309020205020404" pitchFamily="49" charset="0"/>
              </a:rPr>
              <a:t>person </a:t>
            </a:r>
            <a:r>
              <a:rPr lang="el-GR" altLang="el-GR" sz="2000"/>
              <a:t>του  προηγούμενου παραδείγματος θα έπρεπε π.χ. να έχει την ακόλουθη μορφή:</a:t>
            </a:r>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p:txBody>
      </p:sp>
      <p:pic>
        <p:nvPicPr>
          <p:cNvPr id="7172"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1325" y="4477590"/>
            <a:ext cx="2978150" cy="19065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24836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69900" y="55622"/>
            <a:ext cx="8255000" cy="1143000"/>
          </a:xfrm>
        </p:spPr>
        <p:txBody>
          <a:bodyPr/>
          <a:lstStyle/>
          <a:p>
            <a:pPr eaLnBrk="1" hangingPunct="1"/>
            <a:r>
              <a:rPr lang="el-GR" altLang="el-GR">
                <a:solidFill>
                  <a:srgbClr val="FF0000"/>
                </a:solidFill>
              </a:rPr>
              <a:t>Παρατηρήσεις (Ι)</a:t>
            </a:r>
            <a:endParaRPr lang="en-GB" altLang="el-GR">
              <a:solidFill>
                <a:srgbClr val="FF0000"/>
              </a:solidFill>
            </a:endParaRPr>
          </a:p>
        </p:txBody>
      </p:sp>
      <p:sp>
        <p:nvSpPr>
          <p:cNvPr id="44035" name="Rectangle 3" descr="Rectangle: Click to edit Master text styles&#10;Second level&#10;Third level&#10;Fourth level&#10;Fifth level"/>
          <p:cNvSpPr>
            <a:spLocks noGrp="1" noChangeArrowheads="1"/>
          </p:cNvSpPr>
          <p:nvPr>
            <p:ph type="body" idx="1"/>
          </p:nvPr>
        </p:nvSpPr>
        <p:spPr>
          <a:xfrm>
            <a:off x="-177800" y="1033522"/>
            <a:ext cx="9055100" cy="5676900"/>
          </a:xfrm>
        </p:spPr>
        <p:txBody>
          <a:bodyPr/>
          <a:lstStyle/>
          <a:p>
            <a:pPr marL="914400" lvl="1" indent="-457200" eaLnBrk="1" hangingPunct="1"/>
            <a:r>
              <a:rPr lang="el-GR" altLang="el-GR" sz="2000"/>
              <a:t>Οι </a:t>
            </a:r>
            <a:r>
              <a:rPr lang="el-GR" altLang="el-GR" sz="2000" u="sng">
                <a:solidFill>
                  <a:srgbClr val="FF0000"/>
                </a:solidFill>
              </a:rPr>
              <a:t>πίνακες δομών</a:t>
            </a:r>
            <a:r>
              <a:rPr lang="el-GR" altLang="el-GR" sz="2000"/>
              <a:t> χρησιμοποιούνται </a:t>
            </a:r>
            <a:r>
              <a:rPr lang="el-GR" altLang="el-GR" sz="2000" u="sng">
                <a:solidFill>
                  <a:srgbClr val="FF0000"/>
                </a:solidFill>
              </a:rPr>
              <a:t>πολύ συχνά</a:t>
            </a:r>
            <a:r>
              <a:rPr lang="el-GR" altLang="el-GR" sz="2000"/>
              <a:t> σε προγράμματα που απαιτείται </a:t>
            </a:r>
            <a:r>
              <a:rPr lang="el-GR" altLang="el-GR" sz="2000" u="sng">
                <a:solidFill>
                  <a:srgbClr val="FF0000"/>
                </a:solidFill>
              </a:rPr>
              <a:t>αποθήκευση πληροφορίας</a:t>
            </a:r>
            <a:r>
              <a:rPr lang="el-GR" altLang="el-GR" sz="2000"/>
              <a:t> που αντιστοιχεί σε </a:t>
            </a:r>
            <a:r>
              <a:rPr lang="el-GR" altLang="el-GR" sz="2000" u="sng">
                <a:solidFill>
                  <a:srgbClr val="FF0000"/>
                </a:solidFill>
              </a:rPr>
              <a:t>διαφορετικές καταχωρήσεις</a:t>
            </a:r>
            <a:r>
              <a:rPr lang="el-GR" altLang="el-GR" sz="2000"/>
              <a:t> (π.χ. ένα πρόγραμμα για την καταχώρηση των στοιχείων των υπαλλήλων μίας εταιρείας, των στοιχείων των φοιτητών μίας σχολής, της πληροφορίας των προϊόντων μίας αποθήκης, κτλ...)</a:t>
            </a:r>
          </a:p>
          <a:p>
            <a:pPr marL="914400" lvl="1" indent="-457200" eaLnBrk="1" hangingPunct="1"/>
            <a:endParaRPr lang="el-GR" altLang="el-GR" sz="2000"/>
          </a:p>
          <a:p>
            <a:pPr marL="914400" lvl="1" indent="-457200" eaLnBrk="1" hangingPunct="1"/>
            <a:r>
              <a:rPr lang="el-GR" altLang="el-GR" sz="2000"/>
              <a:t>Δηλαδή, οι πίνακες δομών μπορούν να χρησιμοποιηθούν σαν μία </a:t>
            </a:r>
            <a:r>
              <a:rPr lang="el-GR" altLang="el-GR" sz="2000" u="sng">
                <a:solidFill>
                  <a:srgbClr val="FF0000"/>
                </a:solidFill>
              </a:rPr>
              <a:t>βάση δεδομένων</a:t>
            </a:r>
          </a:p>
          <a:p>
            <a:pPr marL="914400" lvl="1" indent="-457200" eaLnBrk="1" hangingPunct="1"/>
            <a:endParaRPr lang="el-GR" altLang="el-GR" sz="2000" u="sng">
              <a:solidFill>
                <a:srgbClr val="FF0000"/>
              </a:solidFill>
            </a:endParaRPr>
          </a:p>
          <a:p>
            <a:pPr marL="914400" lvl="1" indent="-457200" eaLnBrk="1" hangingPunct="1"/>
            <a:r>
              <a:rPr lang="el-GR" altLang="el-GR" sz="2000"/>
              <a:t>Όταν γίνεται η δήλωση του πίνακα δομών μπορούμε να θέσουμε την τιμή </a:t>
            </a:r>
            <a:r>
              <a:rPr lang="el-GR" altLang="el-GR" sz="2000">
                <a:solidFill>
                  <a:srgbClr val="000000"/>
                </a:solidFill>
                <a:latin typeface="Courier New" panose="02070309020205020404" pitchFamily="49" charset="0"/>
              </a:rPr>
              <a:t>0</a:t>
            </a:r>
            <a:r>
              <a:rPr lang="el-GR" altLang="el-GR" sz="2000"/>
              <a:t> σε όλα τα πεδία κάθε δομής</a:t>
            </a:r>
          </a:p>
          <a:p>
            <a:pPr marL="914400" lvl="1" indent="-457200" eaLnBrk="1" hangingPunct="1"/>
            <a:endParaRPr lang="el-GR" altLang="el-GR" sz="1400"/>
          </a:p>
          <a:p>
            <a:pPr marL="914400" lvl="1" indent="-457200" eaLnBrk="1" hangingPunct="1">
              <a:buFont typeface="Wingdings" panose="05000000000000000000" pitchFamily="2" charset="2"/>
              <a:buNone/>
            </a:pPr>
            <a:r>
              <a:rPr lang="el-GR" altLang="el-GR" sz="2000"/>
              <a:t>	Π.χ. αν γράψουμε: </a:t>
            </a:r>
          </a:p>
          <a:p>
            <a:pPr marL="914400" lvl="1" indent="-457200" eaLnBrk="1" hangingPunct="1">
              <a:buFont typeface="Wingdings" panose="05000000000000000000" pitchFamily="2" charset="2"/>
              <a:buNone/>
            </a:pPr>
            <a:endParaRPr lang="el-GR" altLang="el-GR" sz="700"/>
          </a:p>
          <a:p>
            <a:pPr marL="914400" lvl="1" indent="-457200" eaLnBrk="1" hangingPunct="1">
              <a:buFont typeface="Wingdings" panose="05000000000000000000" pitchFamily="2" charset="2"/>
              <a:buNone/>
            </a:pPr>
            <a:r>
              <a:rPr lang="el-GR" altLang="el-GR" sz="2000"/>
              <a:t>		</a:t>
            </a:r>
            <a:r>
              <a:rPr lang="en-US" altLang="el-GR" sz="2000"/>
              <a:t>     </a:t>
            </a:r>
            <a:r>
              <a:rPr lang="el-GR" altLang="el-GR" sz="2000">
                <a:solidFill>
                  <a:srgbClr val="0000FF"/>
                </a:solidFill>
                <a:latin typeface="Courier New" panose="02070309020205020404" pitchFamily="49" charset="0"/>
              </a:rPr>
              <a:t>struct</a:t>
            </a:r>
            <a:r>
              <a:rPr lang="el-GR" altLang="el-GR" sz="2000">
                <a:solidFill>
                  <a:srgbClr val="000000"/>
                </a:solidFill>
                <a:latin typeface="Courier New" panose="02070309020205020404" pitchFamily="49" charset="0"/>
              </a:rPr>
              <a:t> student stud[</a:t>
            </a:r>
            <a:r>
              <a:rPr lang="en-US" altLang="el-GR" sz="2000">
                <a:solidFill>
                  <a:srgbClr val="000000"/>
                </a:solidFill>
                <a:latin typeface="Courier New" panose="02070309020205020404" pitchFamily="49" charset="0"/>
              </a:rPr>
              <a:t>100</a:t>
            </a:r>
            <a:r>
              <a:rPr lang="el-GR" altLang="el-GR" sz="2000">
                <a:solidFill>
                  <a:srgbClr val="000000"/>
                </a:solidFill>
                <a:latin typeface="Courier New" panose="02070309020205020404" pitchFamily="49" charset="0"/>
              </a:rPr>
              <a:t>] = {0}</a:t>
            </a:r>
          </a:p>
          <a:p>
            <a:pPr marL="914400" lvl="1" indent="-457200" eaLnBrk="1" hangingPunct="1">
              <a:buFont typeface="Wingdings" panose="05000000000000000000" pitchFamily="2" charset="2"/>
              <a:buNone/>
            </a:pPr>
            <a:endParaRPr lang="el-GR" altLang="el-GR" sz="900">
              <a:solidFill>
                <a:srgbClr val="000000"/>
              </a:solidFill>
              <a:latin typeface="Courier New" panose="02070309020205020404" pitchFamily="49" charset="0"/>
            </a:endParaRPr>
          </a:p>
          <a:p>
            <a:pPr marL="914400" lvl="1" indent="-457200" eaLnBrk="1" hangingPunct="1">
              <a:buFont typeface="Wingdings" panose="05000000000000000000" pitchFamily="2" charset="2"/>
              <a:buNone/>
            </a:pPr>
            <a:r>
              <a:rPr lang="el-GR" altLang="el-GR" sz="2000"/>
              <a:t>	τότε όλα τα πεδία κάθε δομής αποκτούν την τιμή </a:t>
            </a:r>
            <a:r>
              <a:rPr lang="el-GR" altLang="el-GR" sz="2000">
                <a:solidFill>
                  <a:srgbClr val="000000"/>
                </a:solidFill>
                <a:latin typeface="Courier New" panose="02070309020205020404" pitchFamily="49" charset="0"/>
              </a:rPr>
              <a:t>0</a:t>
            </a:r>
          </a:p>
        </p:txBody>
      </p:sp>
      <p:sp>
        <p:nvSpPr>
          <p:cNvPr id="44036" name="Rectangle 4"/>
          <p:cNvSpPr>
            <a:spLocks noChangeArrowheads="1"/>
          </p:cNvSpPr>
          <p:nvPr/>
        </p:nvSpPr>
        <p:spPr bwMode="auto">
          <a:xfrm>
            <a:off x="1871713" y="5214882"/>
            <a:ext cx="4978400" cy="5715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37819183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69900" y="55622"/>
            <a:ext cx="8255000" cy="1143000"/>
          </a:xfrm>
        </p:spPr>
        <p:txBody>
          <a:bodyPr/>
          <a:lstStyle/>
          <a:p>
            <a:pPr eaLnBrk="1" hangingPunct="1"/>
            <a:r>
              <a:rPr lang="el-GR" altLang="el-GR">
                <a:solidFill>
                  <a:srgbClr val="FF0000"/>
                </a:solidFill>
              </a:rPr>
              <a:t>Παρατηρήσεις (ΙΙ)</a:t>
            </a:r>
            <a:endParaRPr lang="en-GB" altLang="el-GR">
              <a:solidFill>
                <a:srgbClr val="FF0000"/>
              </a:solidFill>
            </a:endParaRPr>
          </a:p>
        </p:txBody>
      </p:sp>
      <p:sp>
        <p:nvSpPr>
          <p:cNvPr id="45059" name="Rectangle 3" descr="Rectangle: Click to edit Master text styles&#10;Second level&#10;Third level&#10;Fourth level&#10;Fifth level"/>
          <p:cNvSpPr>
            <a:spLocks noGrp="1" noChangeArrowheads="1"/>
          </p:cNvSpPr>
          <p:nvPr>
            <p:ph type="body" idx="1"/>
          </p:nvPr>
        </p:nvSpPr>
        <p:spPr>
          <a:xfrm>
            <a:off x="-177800" y="1033522"/>
            <a:ext cx="9055100" cy="5676900"/>
          </a:xfrm>
        </p:spPr>
        <p:txBody>
          <a:bodyPr/>
          <a:lstStyle/>
          <a:p>
            <a:pPr marL="914400" lvl="1" indent="-457200" eaLnBrk="1" hangingPunct="1">
              <a:lnSpc>
                <a:spcPct val="80000"/>
              </a:lnSpc>
            </a:pPr>
            <a:r>
              <a:rPr lang="el-GR" altLang="el-GR" sz="2000"/>
              <a:t>Για τους πίνακες δομών ισχύουν όλοι οι κανόνες που ισχύουν για τους απλούς πίνακες</a:t>
            </a:r>
          </a:p>
          <a:p>
            <a:pPr marL="914400" lvl="1" indent="-457200" eaLnBrk="1" hangingPunct="1">
              <a:lnSpc>
                <a:spcPct val="80000"/>
              </a:lnSpc>
              <a:buFont typeface="Wingdings" panose="05000000000000000000" pitchFamily="2" charset="2"/>
              <a:buNone/>
            </a:pPr>
            <a:r>
              <a:rPr lang="el-GR" altLang="el-GR" sz="2000"/>
              <a:t>	</a:t>
            </a:r>
          </a:p>
          <a:p>
            <a:pPr marL="914400" lvl="1" indent="-457200" eaLnBrk="1" hangingPunct="1">
              <a:lnSpc>
                <a:spcPct val="80000"/>
              </a:lnSpc>
              <a:buFont typeface="Wingdings" panose="05000000000000000000" pitchFamily="2" charset="2"/>
              <a:buNone/>
            </a:pPr>
            <a:r>
              <a:rPr lang="el-GR" altLang="el-GR" sz="2000"/>
              <a:t>	Π.χ. για την προηγούμενη δομή </a:t>
            </a:r>
            <a:r>
              <a:rPr lang="en-US" altLang="el-GR" sz="2000">
                <a:solidFill>
                  <a:srgbClr val="000000"/>
                </a:solidFill>
                <a:latin typeface="Courier New" panose="02070309020205020404" pitchFamily="49" charset="0"/>
              </a:rPr>
              <a:t>stud</a:t>
            </a:r>
            <a:r>
              <a:rPr lang="en-US" altLang="el-GR" sz="2000"/>
              <a:t> </a:t>
            </a:r>
            <a:r>
              <a:rPr lang="el-GR" altLang="el-GR" sz="2000"/>
              <a:t>(με πρότυπο </a:t>
            </a:r>
            <a:r>
              <a:rPr lang="en-US" altLang="el-GR" sz="2000">
                <a:solidFill>
                  <a:srgbClr val="000000"/>
                </a:solidFill>
                <a:latin typeface="Courier New" panose="02070309020205020404" pitchFamily="49" charset="0"/>
              </a:rPr>
              <a:t>student</a:t>
            </a:r>
            <a:r>
              <a:rPr lang="el-GR" altLang="el-GR" sz="2000"/>
              <a:t>)</a:t>
            </a:r>
            <a:r>
              <a:rPr lang="en-US" altLang="el-GR" sz="2000"/>
              <a:t> </a:t>
            </a:r>
            <a:r>
              <a:rPr lang="el-GR" altLang="el-GR" sz="2000"/>
              <a:t>αφού </a:t>
            </a:r>
            <a:r>
              <a:rPr lang="el-GR" altLang="el-GR" sz="2000" u="sng">
                <a:solidFill>
                  <a:srgbClr val="FF0000"/>
                </a:solidFill>
              </a:rPr>
              <a:t>το όνομα ενός πίνακα</a:t>
            </a:r>
            <a:r>
              <a:rPr lang="el-GR" altLang="el-GR" sz="2000"/>
              <a:t> </a:t>
            </a:r>
            <a:r>
              <a:rPr lang="el-GR" altLang="el-GR" sz="2000" u="sng">
                <a:solidFill>
                  <a:srgbClr val="FF0000"/>
                </a:solidFill>
              </a:rPr>
              <a:t>είναι δείκτης</a:t>
            </a:r>
            <a:r>
              <a:rPr lang="el-GR" altLang="el-GR" sz="2000"/>
              <a:t> στη διεύθυνση του 1ου στοιχείου του, τότε: </a:t>
            </a:r>
          </a:p>
          <a:p>
            <a:pPr marL="1333500" lvl="2" indent="-419100" eaLnBrk="1" hangingPunct="1">
              <a:lnSpc>
                <a:spcPct val="80000"/>
              </a:lnSpc>
            </a:pPr>
            <a:r>
              <a:rPr lang="el-GR" altLang="el-GR" sz="2000"/>
              <a:t>το </a:t>
            </a:r>
            <a:r>
              <a:rPr lang="el-GR" altLang="el-GR" sz="2000">
                <a:solidFill>
                  <a:srgbClr val="000000"/>
                </a:solidFill>
                <a:latin typeface="Courier New" panose="02070309020205020404" pitchFamily="49" charset="0"/>
              </a:rPr>
              <a:t>*stud</a:t>
            </a:r>
            <a:r>
              <a:rPr lang="el-GR" altLang="el-GR" sz="2000"/>
              <a:t> είναι ισοδύναμο με </a:t>
            </a:r>
            <a:r>
              <a:rPr lang="el-GR" altLang="el-GR" sz="2000">
                <a:solidFill>
                  <a:srgbClr val="000000"/>
                </a:solidFill>
                <a:latin typeface="Courier New" panose="02070309020205020404" pitchFamily="49" charset="0"/>
              </a:rPr>
              <a:t>stud[0]</a:t>
            </a:r>
            <a:r>
              <a:rPr lang="el-GR" altLang="el-GR" sz="2000"/>
              <a:t> </a:t>
            </a:r>
          </a:p>
          <a:p>
            <a:pPr marL="1333500" lvl="2" indent="-419100" eaLnBrk="1" hangingPunct="1">
              <a:lnSpc>
                <a:spcPct val="80000"/>
              </a:lnSpc>
            </a:pPr>
            <a:r>
              <a:rPr lang="el-GR" altLang="el-GR" sz="2000"/>
              <a:t>το </a:t>
            </a:r>
            <a:r>
              <a:rPr lang="el-GR" altLang="el-GR" sz="2000">
                <a:solidFill>
                  <a:srgbClr val="000000"/>
                </a:solidFill>
                <a:latin typeface="Courier New" panose="02070309020205020404" pitchFamily="49" charset="0"/>
              </a:rPr>
              <a:t>*(stud + 1)</a:t>
            </a:r>
            <a:r>
              <a:rPr lang="el-GR" altLang="el-GR" sz="2000"/>
              <a:t> είναι ισοδύναμο με </a:t>
            </a:r>
            <a:r>
              <a:rPr lang="el-GR" altLang="el-GR" sz="2000">
                <a:solidFill>
                  <a:srgbClr val="000000"/>
                </a:solidFill>
                <a:latin typeface="Courier New" panose="02070309020205020404" pitchFamily="49" charset="0"/>
              </a:rPr>
              <a:t>stud[1]</a:t>
            </a:r>
            <a:r>
              <a:rPr lang="el-GR" altLang="el-GR" sz="2000"/>
              <a:t> </a:t>
            </a:r>
          </a:p>
          <a:p>
            <a:pPr marL="1333500" lvl="2" indent="-419100" eaLnBrk="1" hangingPunct="1">
              <a:lnSpc>
                <a:spcPct val="80000"/>
              </a:lnSpc>
            </a:pPr>
            <a:r>
              <a:rPr lang="el-GR" altLang="el-GR" sz="2000"/>
              <a:t>το </a:t>
            </a:r>
            <a:r>
              <a:rPr lang="el-GR" altLang="el-GR" sz="2000">
                <a:solidFill>
                  <a:srgbClr val="000000"/>
                </a:solidFill>
                <a:latin typeface="Courier New" panose="02070309020205020404" pitchFamily="49" charset="0"/>
              </a:rPr>
              <a:t>*(stud + 2)</a:t>
            </a:r>
            <a:r>
              <a:rPr lang="el-GR" altLang="el-GR" sz="2000"/>
              <a:t> είναι ισοδύναμο με </a:t>
            </a:r>
            <a:r>
              <a:rPr lang="el-GR" altLang="el-GR" sz="2000">
                <a:solidFill>
                  <a:srgbClr val="000000"/>
                </a:solidFill>
                <a:latin typeface="Courier New" panose="02070309020205020404" pitchFamily="49" charset="0"/>
              </a:rPr>
              <a:t>stud[2]</a:t>
            </a:r>
            <a:r>
              <a:rPr lang="el-GR" altLang="el-GR" sz="2000"/>
              <a:t> κ.ο.κ. </a:t>
            </a:r>
          </a:p>
          <a:p>
            <a:pPr marL="914400" lvl="1" indent="-457200" eaLnBrk="1" hangingPunct="1">
              <a:lnSpc>
                <a:spcPct val="80000"/>
              </a:lnSpc>
            </a:pPr>
            <a:endParaRPr lang="el-GR" altLang="el-GR" sz="2000"/>
          </a:p>
          <a:p>
            <a:pPr marL="914400" lvl="1" indent="-457200" eaLnBrk="1" hangingPunct="1">
              <a:lnSpc>
                <a:spcPct val="80000"/>
              </a:lnSpc>
            </a:pPr>
            <a:r>
              <a:rPr lang="el-GR" altLang="el-GR" sz="2000"/>
              <a:t>Άρα, αν θέλουμε να προσπελάσουμε το πεδίο </a:t>
            </a:r>
            <a:r>
              <a:rPr lang="en-US" altLang="el-GR" sz="2000">
                <a:solidFill>
                  <a:srgbClr val="000000"/>
                </a:solidFill>
                <a:latin typeface="Courier New" panose="02070309020205020404" pitchFamily="49" charset="0"/>
              </a:rPr>
              <a:t>grd</a:t>
            </a:r>
            <a:r>
              <a:rPr lang="el-GR" altLang="el-GR" sz="2000"/>
              <a:t> του τρίτου υπαλλήλου, οι εκφράσεις </a:t>
            </a:r>
            <a:r>
              <a:rPr lang="el-GR" altLang="el-GR" sz="2000">
                <a:solidFill>
                  <a:srgbClr val="000000"/>
                </a:solidFill>
                <a:latin typeface="Courier New" panose="02070309020205020404" pitchFamily="49" charset="0"/>
              </a:rPr>
              <a:t>stud[2].</a:t>
            </a:r>
            <a:r>
              <a:rPr lang="en-US" altLang="el-GR" sz="2000">
                <a:solidFill>
                  <a:srgbClr val="000000"/>
                </a:solidFill>
                <a:latin typeface="Courier New" panose="02070309020205020404" pitchFamily="49" charset="0"/>
              </a:rPr>
              <a:t>grd</a:t>
            </a:r>
            <a:r>
              <a:rPr lang="el-GR" altLang="el-GR" sz="2000"/>
              <a:t> και </a:t>
            </a:r>
            <a:r>
              <a:rPr lang="el-GR" altLang="el-GR" sz="2000">
                <a:solidFill>
                  <a:srgbClr val="000000"/>
                </a:solidFill>
                <a:latin typeface="Courier New" panose="02070309020205020404" pitchFamily="49" charset="0"/>
              </a:rPr>
              <a:t>(*(stud + 2)).</a:t>
            </a:r>
            <a:r>
              <a:rPr lang="en-US" altLang="el-GR" sz="2000">
                <a:solidFill>
                  <a:srgbClr val="000000"/>
                </a:solidFill>
                <a:latin typeface="Courier New" panose="02070309020205020404" pitchFamily="49" charset="0"/>
              </a:rPr>
              <a:t>grd </a:t>
            </a:r>
            <a:r>
              <a:rPr lang="el-GR" altLang="el-GR" sz="2000"/>
              <a:t>είναι ισοδύναμες (οι παρενθέσεις στη δεύτερη περίπτωση είναι απαραίτητες λόγω των προτεραιοτήτων)</a:t>
            </a:r>
          </a:p>
          <a:p>
            <a:pPr marL="914400" lvl="1" indent="-457200" eaLnBrk="1" hangingPunct="1">
              <a:lnSpc>
                <a:spcPct val="80000"/>
              </a:lnSpc>
            </a:pPr>
            <a:endParaRPr lang="el-GR" altLang="el-GR" sz="2000"/>
          </a:p>
          <a:p>
            <a:pPr marL="914400" lvl="1" indent="-457200" eaLnBrk="1" hangingPunct="1">
              <a:lnSpc>
                <a:spcPct val="80000"/>
              </a:lnSpc>
            </a:pPr>
            <a:r>
              <a:rPr lang="el-GR" altLang="el-GR" sz="2000"/>
              <a:t>Προφανώς, ο χειρισμός ενός πίνακα δομών </a:t>
            </a:r>
            <a:r>
              <a:rPr lang="el-GR" altLang="el-GR" sz="2000">
                <a:solidFill>
                  <a:srgbClr val="FF0000"/>
                </a:solidFill>
              </a:rPr>
              <a:t>με χρήση </a:t>
            </a:r>
            <a:r>
              <a:rPr lang="el-GR" altLang="el-GR" sz="2000" u="sng">
                <a:solidFill>
                  <a:srgbClr val="FF0000"/>
                </a:solidFill>
              </a:rPr>
              <a:t>της θέσης</a:t>
            </a:r>
            <a:r>
              <a:rPr lang="el-GR" altLang="el-GR" sz="2000">
                <a:solidFill>
                  <a:srgbClr val="FF0000"/>
                </a:solidFill>
              </a:rPr>
              <a:t> του κάθε στοιχείου στον πίνακα</a:t>
            </a:r>
            <a:r>
              <a:rPr lang="el-GR" altLang="el-GR" sz="2000"/>
              <a:t>, είναι </a:t>
            </a:r>
            <a:r>
              <a:rPr lang="el-GR" altLang="el-GR" sz="2000" u="sng">
                <a:solidFill>
                  <a:srgbClr val="FF0000"/>
                </a:solidFill>
              </a:rPr>
              <a:t>πιο απλός</a:t>
            </a:r>
            <a:r>
              <a:rPr lang="el-GR" altLang="el-GR" sz="2000"/>
              <a:t> και </a:t>
            </a:r>
            <a:r>
              <a:rPr lang="el-GR" altLang="el-GR" sz="2000" u="sng">
                <a:solidFill>
                  <a:srgbClr val="FF0000"/>
                </a:solidFill>
              </a:rPr>
              <a:t>ευανάγνωστος</a:t>
            </a:r>
            <a:r>
              <a:rPr lang="el-GR" altLang="el-GR" sz="2000"/>
              <a:t> από τον αντίστοιχο χειρισμό με δείκτη</a:t>
            </a:r>
          </a:p>
          <a:p>
            <a:pPr marL="914400" lvl="1" indent="-457200" eaLnBrk="1" hangingPunct="1">
              <a:lnSpc>
                <a:spcPct val="80000"/>
              </a:lnSpc>
              <a:buFont typeface="Wingdings" panose="05000000000000000000" pitchFamily="2" charset="2"/>
              <a:buNone/>
            </a:pPr>
            <a:r>
              <a:rPr lang="el-GR" altLang="el-GR" sz="2000"/>
              <a:t>			</a:t>
            </a:r>
          </a:p>
        </p:txBody>
      </p:sp>
    </p:spTree>
    <p:extLst>
      <p:ext uri="{BB962C8B-B14F-4D97-AF65-F5344CB8AC3E}">
        <p14:creationId xmlns:p14="http://schemas.microsoft.com/office/powerpoint/2010/main" val="12252487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9900" y="55618"/>
            <a:ext cx="8483600" cy="1143000"/>
          </a:xfrm>
        </p:spPr>
        <p:txBody>
          <a:bodyPr/>
          <a:lstStyle/>
          <a:p>
            <a:pPr eaLnBrk="1" hangingPunct="1"/>
            <a:r>
              <a:rPr lang="el-GR" altLang="el-GR" sz="2800">
                <a:solidFill>
                  <a:srgbClr val="FF0000"/>
                </a:solidFill>
              </a:rPr>
              <a:t>Συνάρτηση με παράμετρο Δομή</a:t>
            </a:r>
            <a:endParaRPr lang="en-GB" altLang="el-GR" sz="2800">
              <a:solidFill>
                <a:srgbClr val="FF0000"/>
              </a:solidFill>
            </a:endParaRPr>
          </a:p>
        </p:txBody>
      </p:sp>
      <p:sp>
        <p:nvSpPr>
          <p:cNvPr id="46083" name="Rectangle 3" descr="Rectangle: Click to edit Master text styles&#10;Second level&#10;Third level&#10;Fourth level&#10;Fifth level"/>
          <p:cNvSpPr>
            <a:spLocks noGrp="1" noChangeArrowheads="1"/>
          </p:cNvSpPr>
          <p:nvPr>
            <p:ph type="body" idx="1"/>
          </p:nvPr>
        </p:nvSpPr>
        <p:spPr>
          <a:xfrm>
            <a:off x="-177800" y="957318"/>
            <a:ext cx="9055100" cy="5676900"/>
          </a:xfrm>
        </p:spPr>
        <p:txBody>
          <a:bodyPr/>
          <a:lstStyle/>
          <a:p>
            <a:pPr marL="914400" lvl="1" indent="-457200" eaLnBrk="1" hangingPunct="1">
              <a:lnSpc>
                <a:spcPct val="90000"/>
              </a:lnSpc>
            </a:pPr>
            <a:r>
              <a:rPr lang="el-GR" altLang="el-GR" sz="2000"/>
              <a:t>Μία δομή μπορεί να διοχετευθεί σαν παράμετρος σε μία συνάρτηση είτε με κλήση </a:t>
            </a:r>
            <a:r>
              <a:rPr lang="el-GR" altLang="el-GR" sz="2000">
                <a:solidFill>
                  <a:srgbClr val="FF0000"/>
                </a:solidFill>
              </a:rPr>
              <a:t>μέσω τιμής</a:t>
            </a:r>
            <a:r>
              <a:rPr lang="el-GR" altLang="el-GR" sz="2000"/>
              <a:t> είτε με κλήση </a:t>
            </a:r>
            <a:r>
              <a:rPr lang="el-GR" altLang="el-GR" sz="2000">
                <a:solidFill>
                  <a:srgbClr val="FF0000"/>
                </a:solidFill>
              </a:rPr>
              <a:t>μέσω αναφοράς</a:t>
            </a:r>
          </a:p>
          <a:p>
            <a:pPr marL="914400" lvl="1" indent="-457200" eaLnBrk="1" hangingPunct="1">
              <a:lnSpc>
                <a:spcPct val="90000"/>
              </a:lnSpc>
            </a:pPr>
            <a:endParaRPr lang="el-GR" altLang="el-GR" sz="1200"/>
          </a:p>
          <a:p>
            <a:pPr marL="914400" lvl="1" indent="-457200" eaLnBrk="1" hangingPunct="1"/>
            <a:r>
              <a:rPr lang="el-GR" altLang="el-GR" sz="2000"/>
              <a:t>Υπενθυμίζεται ότι, όταν γίνεται κλήση συνάρτησης </a:t>
            </a:r>
            <a:r>
              <a:rPr lang="el-GR" altLang="el-GR" sz="2000">
                <a:solidFill>
                  <a:srgbClr val="FF0000"/>
                </a:solidFill>
              </a:rPr>
              <a:t>μέσω τιμής</a:t>
            </a:r>
            <a:r>
              <a:rPr lang="el-GR" altLang="el-GR" sz="2000"/>
              <a:t>, τότε στη συνάρτηση διοχετεύονται </a:t>
            </a:r>
            <a:r>
              <a:rPr lang="el-GR" altLang="el-GR" sz="2000">
                <a:solidFill>
                  <a:srgbClr val="FF0000"/>
                </a:solidFill>
              </a:rPr>
              <a:t>αντίγραφα</a:t>
            </a:r>
            <a:r>
              <a:rPr lang="el-GR" altLang="el-GR" sz="2000"/>
              <a:t> των παραμέτρων του προγράμματος που την καλεί</a:t>
            </a:r>
          </a:p>
          <a:p>
            <a:pPr marL="914400" lvl="1" indent="-457200" eaLnBrk="1" hangingPunct="1"/>
            <a:r>
              <a:rPr lang="el-GR" altLang="el-GR" sz="2000"/>
              <a:t>Επομένως, οποιαδήποτε αλλαγή γίνει στις τιμές των πεδίων της δομής μέσα στη συνάρτηση </a:t>
            </a:r>
            <a:r>
              <a:rPr lang="el-GR" altLang="el-GR" sz="2000">
                <a:solidFill>
                  <a:srgbClr val="FF0000"/>
                </a:solidFill>
              </a:rPr>
              <a:t>δεν επηρεάζει</a:t>
            </a:r>
            <a:r>
              <a:rPr lang="el-GR" altLang="el-GR" sz="2000"/>
              <a:t> τις αντίστοιχες τιμές των πεδίων της δομής που διοχετεύθηκε στη συνάρτηση, γιατί οι τυχόν αλλαγές γίνονται σε αντίγραφό της</a:t>
            </a:r>
          </a:p>
          <a:p>
            <a:pPr marL="914400" lvl="1" indent="-457200" eaLnBrk="1" hangingPunct="1"/>
            <a:endParaRPr lang="el-GR" altLang="el-GR" sz="2000"/>
          </a:p>
          <a:p>
            <a:pPr marL="914400" lvl="1" indent="-457200" algn="just" eaLnBrk="1" hangingPunct="1"/>
            <a:r>
              <a:rPr lang="el-GR" altLang="el-GR" sz="2000">
                <a:solidFill>
                  <a:srgbClr val="FF0000"/>
                </a:solidFill>
              </a:rPr>
              <a:t>Αντίθετα</a:t>
            </a:r>
            <a:r>
              <a:rPr lang="el-GR" altLang="el-GR" sz="2000"/>
              <a:t>, σε περίπτωση κλήσης </a:t>
            </a:r>
            <a:r>
              <a:rPr lang="el-GR" altLang="el-GR" sz="2000">
                <a:solidFill>
                  <a:srgbClr val="FF0000"/>
                </a:solidFill>
              </a:rPr>
              <a:t>μέσω αναφοράς</a:t>
            </a:r>
            <a:r>
              <a:rPr lang="el-GR" altLang="el-GR" sz="2000"/>
              <a:t>, στη συνάρτηση διοχετεύονται </a:t>
            </a:r>
            <a:r>
              <a:rPr lang="el-GR" altLang="el-GR" sz="2000">
                <a:solidFill>
                  <a:srgbClr val="FF0000"/>
                </a:solidFill>
              </a:rPr>
              <a:t>οι διευθύνσεις μνήμης</a:t>
            </a:r>
            <a:r>
              <a:rPr lang="el-GR" altLang="el-GR" sz="2000"/>
              <a:t> των παραμέτρων του προγράμματος που την καλεί και όχι αντίγραφά τους, όπως προηγουμένως</a:t>
            </a:r>
          </a:p>
          <a:p>
            <a:pPr marL="914400" lvl="1" indent="-457200" algn="just" eaLnBrk="1" hangingPunct="1"/>
            <a:r>
              <a:rPr lang="el-GR" altLang="el-GR" sz="2000"/>
              <a:t>Επομένως, αφού η συνάρτηση έχει πρόσβαση στη διεύθυνση της δομής του προγράμματος που την κάλεσε, τότε </a:t>
            </a:r>
            <a:r>
              <a:rPr lang="el-GR" altLang="el-GR" sz="2000">
                <a:solidFill>
                  <a:srgbClr val="FF0000"/>
                </a:solidFill>
              </a:rPr>
              <a:t>μπορεί να μεταβάλλει</a:t>
            </a:r>
            <a:r>
              <a:rPr lang="el-GR" altLang="el-GR" sz="2000"/>
              <a:t> τις τιμές των πεδίων της</a:t>
            </a:r>
            <a:endParaRPr lang="en-US" altLang="el-GR" sz="2000"/>
          </a:p>
        </p:txBody>
      </p:sp>
    </p:spTree>
    <p:extLst>
      <p:ext uri="{BB962C8B-B14F-4D97-AF65-F5344CB8AC3E}">
        <p14:creationId xmlns:p14="http://schemas.microsoft.com/office/powerpoint/2010/main" val="25371944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descr="Rectangle: Click to edit Master text styles&#10;Second level&#10;Third level&#10;Fourth level&#10;Fifth level"/>
          <p:cNvSpPr>
            <a:spLocks noGrp="1" noChangeArrowheads="1"/>
          </p:cNvSpPr>
          <p:nvPr>
            <p:ph type="body" idx="1"/>
          </p:nvPr>
        </p:nvSpPr>
        <p:spPr>
          <a:xfrm>
            <a:off x="-177800" y="843023"/>
            <a:ext cx="9055100" cy="5676900"/>
          </a:xfrm>
        </p:spPr>
        <p:txBody>
          <a:bodyPr/>
          <a:lstStyle/>
          <a:p>
            <a:pPr marL="914400" lvl="1" indent="-457200" eaLnBrk="1" hangingPunct="1"/>
            <a:r>
              <a:rPr lang="el-GR" altLang="el-GR" sz="2000" dirty="0"/>
              <a:t>Π.χ. αν θεωρήσουμε ότι έχει δηλωθεί η παρακάτω δομή:</a:t>
            </a:r>
          </a:p>
          <a:p>
            <a:pPr marL="914400" lvl="1" indent="-457200" eaLnBrk="1" hangingPunct="1">
              <a:buFont typeface="Wingdings" panose="05000000000000000000" pitchFamily="2" charset="2"/>
              <a:buNone/>
            </a:pPr>
            <a:r>
              <a:rPr lang="el-GR" altLang="el-GR" sz="3200" dirty="0">
                <a:solidFill>
                  <a:srgbClr val="000000"/>
                </a:solidFill>
              </a:rPr>
              <a:t>			</a:t>
            </a:r>
            <a:r>
              <a:rPr lang="en-GB" altLang="el-GR" sz="1800" dirty="0">
                <a:solidFill>
                  <a:srgbClr val="0000FF"/>
                </a:solidFill>
                <a:latin typeface="Courier New" panose="02070309020205020404" pitchFamily="49" charset="0"/>
              </a:rPr>
              <a:t>struct</a:t>
            </a:r>
            <a:r>
              <a:rPr lang="en-GB" altLang="el-GR" sz="1800" dirty="0">
                <a:solidFill>
                  <a:srgbClr val="000000"/>
                </a:solidFill>
                <a:latin typeface="Courier New" panose="02070309020205020404" pitchFamily="49" charset="0"/>
              </a:rPr>
              <a:t> student</a:t>
            </a:r>
          </a:p>
          <a:p>
            <a:pPr marL="914400" lvl="1" indent="-457200" eaLnBrk="1" hangingPunct="1">
              <a:buFont typeface="Wingdings" panose="05000000000000000000" pitchFamily="2" charset="2"/>
              <a:buNone/>
            </a:pPr>
            <a:r>
              <a:rPr lang="el-GR" altLang="el-GR" sz="1800" dirty="0">
                <a:solidFill>
                  <a:srgbClr val="000000"/>
                </a:solidFill>
                <a:latin typeface="Courier New" panose="02070309020205020404" pitchFamily="49" charset="0"/>
              </a:rPr>
              <a:t>			</a:t>
            </a:r>
            <a:r>
              <a:rPr lang="en-GB" altLang="el-GR" sz="1800" dirty="0">
                <a:solidFill>
                  <a:srgbClr val="000000"/>
                </a:solidFill>
                <a:latin typeface="Courier New" panose="02070309020205020404" pitchFamily="49" charset="0"/>
              </a:rPr>
              <a:t>{</a:t>
            </a:r>
          </a:p>
          <a:p>
            <a:pPr marL="914400" lvl="1" indent="-457200" eaLnBrk="1" hangingPunct="1">
              <a:buFont typeface="Wingdings" panose="05000000000000000000" pitchFamily="2" charset="2"/>
              <a:buNone/>
            </a:pPr>
            <a:r>
              <a:rPr lang="el-GR" altLang="el-GR" sz="1800" dirty="0">
                <a:solidFill>
                  <a:srgbClr val="000000"/>
                </a:solidFill>
                <a:latin typeface="Courier New" panose="02070309020205020404" pitchFamily="49" charset="0"/>
              </a:rPr>
              <a:t>	</a:t>
            </a:r>
            <a:r>
              <a:rPr lang="en-GB" altLang="el-GR" sz="1800" dirty="0">
                <a:solidFill>
                  <a:srgbClr val="000000"/>
                </a:solidFill>
                <a:latin typeface="Courier New" panose="02070309020205020404" pitchFamily="49" charset="0"/>
              </a:rPr>
              <a:t>	</a:t>
            </a:r>
            <a:r>
              <a:rPr lang="el-GR" altLang="el-GR" sz="1800" dirty="0">
                <a:solidFill>
                  <a:srgbClr val="000000"/>
                </a:solidFill>
                <a:latin typeface="Courier New" panose="02070309020205020404" pitchFamily="49" charset="0"/>
              </a:rPr>
              <a:t>		</a:t>
            </a:r>
            <a:r>
              <a:rPr lang="en-GB" altLang="el-GR" sz="1800" dirty="0">
                <a:solidFill>
                  <a:srgbClr val="0000FF"/>
                </a:solidFill>
                <a:latin typeface="Courier New" panose="02070309020205020404" pitchFamily="49" charset="0"/>
              </a:rPr>
              <a:t>char</a:t>
            </a:r>
            <a:r>
              <a:rPr lang="en-GB" altLang="el-GR" sz="1800" dirty="0">
                <a:solidFill>
                  <a:srgbClr val="000000"/>
                </a:solidFill>
                <a:latin typeface="Courier New" panose="02070309020205020404" pitchFamily="49" charset="0"/>
              </a:rPr>
              <a:t> name[50];</a:t>
            </a:r>
          </a:p>
          <a:p>
            <a:pPr marL="914400" lvl="1" indent="-457200" eaLnBrk="1" hangingPunct="1">
              <a:buFont typeface="Wingdings" panose="05000000000000000000" pitchFamily="2" charset="2"/>
              <a:buNone/>
            </a:pPr>
            <a:r>
              <a:rPr lang="el-GR" altLang="el-GR" sz="1800" dirty="0">
                <a:solidFill>
                  <a:srgbClr val="000000"/>
                </a:solidFill>
                <a:latin typeface="Courier New" panose="02070309020205020404" pitchFamily="49" charset="0"/>
              </a:rPr>
              <a:t>	</a:t>
            </a:r>
            <a:r>
              <a:rPr lang="en-GB" altLang="el-GR" sz="1800" dirty="0">
                <a:solidFill>
                  <a:srgbClr val="000000"/>
                </a:solidFill>
                <a:latin typeface="Courier New" panose="02070309020205020404" pitchFamily="49" charset="0"/>
              </a:rPr>
              <a:t>	</a:t>
            </a:r>
            <a:r>
              <a:rPr lang="el-GR" altLang="el-GR" sz="1800" dirty="0">
                <a:solidFill>
                  <a:srgbClr val="000000"/>
                </a:solidFill>
                <a:latin typeface="Courier New" panose="02070309020205020404" pitchFamily="49" charset="0"/>
              </a:rPr>
              <a:t>		</a:t>
            </a:r>
            <a:r>
              <a:rPr lang="en-GB" altLang="el-GR" sz="1800" dirty="0" err="1">
                <a:solidFill>
                  <a:srgbClr val="0000FF"/>
                </a:solidFill>
                <a:latin typeface="Courier New" panose="02070309020205020404" pitchFamily="49" charset="0"/>
              </a:rPr>
              <a:t>int</a:t>
            </a:r>
            <a:r>
              <a:rPr lang="en-GB" altLang="el-GR" sz="1800" dirty="0">
                <a:solidFill>
                  <a:srgbClr val="000000"/>
                </a:solidFill>
                <a:latin typeface="Courier New" panose="02070309020205020404" pitchFamily="49" charset="0"/>
              </a:rPr>
              <a:t> </a:t>
            </a:r>
            <a:r>
              <a:rPr lang="en-US" altLang="el-GR" sz="1800" dirty="0">
                <a:solidFill>
                  <a:srgbClr val="000000"/>
                </a:solidFill>
                <a:latin typeface="Courier New" panose="02070309020205020404" pitchFamily="49" charset="0"/>
              </a:rPr>
              <a:t>code</a:t>
            </a:r>
            <a:r>
              <a:rPr lang="en-GB" altLang="el-GR" sz="1800" dirty="0">
                <a:solidFill>
                  <a:srgbClr val="000000"/>
                </a:solidFill>
                <a:latin typeface="Courier New" panose="02070309020205020404" pitchFamily="49" charset="0"/>
              </a:rPr>
              <a:t>;</a:t>
            </a:r>
          </a:p>
          <a:p>
            <a:pPr marL="914400" lvl="1" indent="-457200" eaLnBrk="1" hangingPunct="1">
              <a:buFont typeface="Wingdings" panose="05000000000000000000" pitchFamily="2" charset="2"/>
              <a:buNone/>
            </a:pPr>
            <a:r>
              <a:rPr lang="el-GR" altLang="el-GR" sz="1800" dirty="0">
                <a:solidFill>
                  <a:srgbClr val="000000"/>
                </a:solidFill>
                <a:latin typeface="Courier New" panose="02070309020205020404" pitchFamily="49" charset="0"/>
              </a:rPr>
              <a:t>	</a:t>
            </a:r>
            <a:r>
              <a:rPr lang="en-GB" altLang="el-GR" sz="1800" dirty="0">
                <a:solidFill>
                  <a:srgbClr val="000000"/>
                </a:solidFill>
                <a:latin typeface="Courier New" panose="02070309020205020404" pitchFamily="49" charset="0"/>
              </a:rPr>
              <a:t>	</a:t>
            </a:r>
            <a:r>
              <a:rPr lang="el-GR" altLang="el-GR" sz="1800" dirty="0">
                <a:solidFill>
                  <a:srgbClr val="000000"/>
                </a:solidFill>
                <a:latin typeface="Courier New" panose="02070309020205020404" pitchFamily="49" charset="0"/>
              </a:rPr>
              <a:t>		</a:t>
            </a:r>
            <a:r>
              <a:rPr lang="en-GB" altLang="el-GR" sz="1800" dirty="0">
                <a:solidFill>
                  <a:srgbClr val="0000FF"/>
                </a:solidFill>
                <a:latin typeface="Courier New" panose="02070309020205020404" pitchFamily="49" charset="0"/>
              </a:rPr>
              <a:t>float</a:t>
            </a:r>
            <a:r>
              <a:rPr lang="en-GB" altLang="el-GR" sz="1800" dirty="0">
                <a:solidFill>
                  <a:srgbClr val="000000"/>
                </a:solidFill>
                <a:latin typeface="Courier New" panose="02070309020205020404" pitchFamily="49" charset="0"/>
              </a:rPr>
              <a:t> </a:t>
            </a:r>
            <a:r>
              <a:rPr lang="en-GB" altLang="el-GR" sz="1800" dirty="0" err="1">
                <a:solidFill>
                  <a:srgbClr val="000000"/>
                </a:solidFill>
                <a:latin typeface="Courier New" panose="02070309020205020404" pitchFamily="49" charset="0"/>
              </a:rPr>
              <a:t>grd</a:t>
            </a:r>
            <a:r>
              <a:rPr lang="en-GB" altLang="el-GR" sz="1800" dirty="0">
                <a:solidFill>
                  <a:srgbClr val="000000"/>
                </a:solidFill>
                <a:latin typeface="Courier New" panose="02070309020205020404" pitchFamily="49" charset="0"/>
              </a:rPr>
              <a:t>;</a:t>
            </a:r>
          </a:p>
          <a:p>
            <a:pPr marL="914400" lvl="1" indent="-457200" eaLnBrk="1" hangingPunct="1">
              <a:buFont typeface="Wingdings" panose="05000000000000000000" pitchFamily="2" charset="2"/>
              <a:buNone/>
            </a:pPr>
            <a:r>
              <a:rPr lang="el-GR" altLang="el-GR" sz="1800" dirty="0">
                <a:solidFill>
                  <a:srgbClr val="000000"/>
                </a:solidFill>
                <a:latin typeface="Courier New" panose="02070309020205020404" pitchFamily="49" charset="0"/>
              </a:rPr>
              <a:t>			</a:t>
            </a:r>
            <a:r>
              <a:rPr lang="en-GB" altLang="el-GR" sz="1800" dirty="0">
                <a:solidFill>
                  <a:srgbClr val="000000"/>
                </a:solidFill>
                <a:latin typeface="Courier New" panose="02070309020205020404" pitchFamily="49" charset="0"/>
              </a:rPr>
              <a:t>};</a:t>
            </a:r>
            <a:endParaRPr lang="el-GR" altLang="el-GR" sz="1600" dirty="0">
              <a:solidFill>
                <a:srgbClr val="000000"/>
              </a:solidFill>
              <a:latin typeface="Courier New" panose="02070309020205020404" pitchFamily="49" charset="0"/>
            </a:endParaRPr>
          </a:p>
          <a:p>
            <a:pPr marL="914400" lvl="1" indent="-457200" eaLnBrk="1" hangingPunct="1"/>
            <a:r>
              <a:rPr lang="el-GR" altLang="el-GR" sz="2000" dirty="0"/>
              <a:t>Και έχει δηλωθεί κι η παρακάτω συνάρτηση: </a:t>
            </a:r>
          </a:p>
          <a:p>
            <a:pPr marL="914400" lvl="1" indent="-457200" eaLnBrk="1" hangingPunct="1"/>
            <a:endParaRPr lang="el-GR" altLang="el-GR" sz="1000" dirty="0"/>
          </a:p>
          <a:p>
            <a:pPr marL="914400" lvl="1" indent="-457200" eaLnBrk="1" hangingPunct="1">
              <a:buFont typeface="Wingdings" panose="05000000000000000000" pitchFamily="2" charset="2"/>
              <a:buNone/>
            </a:pPr>
            <a:r>
              <a:rPr lang="en-US" altLang="el-GR" sz="2000" dirty="0"/>
              <a:t>	</a:t>
            </a:r>
            <a:r>
              <a:rPr lang="el-GR" altLang="el-GR" sz="2000" dirty="0"/>
              <a:t>	   </a:t>
            </a:r>
            <a:r>
              <a:rPr lang="el-GR" altLang="el-GR" sz="1800" dirty="0" err="1">
                <a:solidFill>
                  <a:srgbClr val="0000FF"/>
                </a:solidFill>
                <a:latin typeface="Courier New" panose="02070309020205020404" pitchFamily="49" charset="0"/>
              </a:rPr>
              <a:t>void</a:t>
            </a:r>
            <a:r>
              <a:rPr lang="el-GR" altLang="el-GR" sz="1800" dirty="0">
                <a:solidFill>
                  <a:srgbClr val="000000"/>
                </a:solidFill>
                <a:latin typeface="Courier New" panose="02070309020205020404" pitchFamily="49" charset="0"/>
              </a:rPr>
              <a:t> </a:t>
            </a:r>
            <a:r>
              <a:rPr lang="en-US" altLang="el-GR" sz="1800" dirty="0" err="1">
                <a:solidFill>
                  <a:srgbClr val="000000"/>
                </a:solidFill>
                <a:latin typeface="Courier New" panose="02070309020205020404" pitchFamily="49" charset="0"/>
              </a:rPr>
              <a:t>funct</a:t>
            </a:r>
            <a:r>
              <a:rPr lang="el-GR" altLang="el-GR" sz="1800" dirty="0">
                <a:solidFill>
                  <a:srgbClr val="000000"/>
                </a:solidFill>
                <a:latin typeface="Courier New" panose="02070309020205020404" pitchFamily="49" charset="0"/>
              </a:rPr>
              <a:t>(</a:t>
            </a:r>
            <a:r>
              <a:rPr lang="el-GR" altLang="el-GR" sz="1800" dirty="0" err="1">
                <a:solidFill>
                  <a:srgbClr val="0000FF"/>
                </a:solidFill>
                <a:latin typeface="Courier New" panose="02070309020205020404" pitchFamily="49" charset="0"/>
              </a:rPr>
              <a:t>struct</a:t>
            </a: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student</a:t>
            </a:r>
            <a:r>
              <a:rPr lang="el-GR" altLang="el-GR" sz="1800" dirty="0">
                <a:solidFill>
                  <a:srgbClr val="000000"/>
                </a:solidFill>
                <a:latin typeface="Courier New" panose="02070309020205020404" pitchFamily="49" charset="0"/>
              </a:rPr>
              <a:t> stud_1); </a:t>
            </a:r>
          </a:p>
          <a:p>
            <a:pPr marL="914400" lvl="1" indent="-457200" eaLnBrk="1" hangingPunct="1"/>
            <a:endParaRPr lang="el-GR" altLang="el-GR" sz="1000" dirty="0"/>
          </a:p>
          <a:p>
            <a:pPr marL="914400" lvl="1" indent="-457200" eaLnBrk="1" hangingPunct="1"/>
            <a:r>
              <a:rPr lang="el-GR" altLang="el-GR" sz="2000" dirty="0"/>
              <a:t>Αφού επίσης δηλωθεί και </a:t>
            </a:r>
            <a:r>
              <a:rPr lang="el-GR" altLang="el-GR" sz="2000" dirty="0" err="1"/>
              <a:t>αρχικοποιηθεί</a:t>
            </a:r>
            <a:r>
              <a:rPr lang="el-GR" altLang="el-GR" sz="2000" dirty="0"/>
              <a:t> μία μεταβλητή-δομή</a:t>
            </a:r>
            <a:r>
              <a:rPr lang="en-US" altLang="el-GR" sz="2000" dirty="0"/>
              <a:t> (</a:t>
            </a:r>
            <a:r>
              <a:rPr lang="el-GR" altLang="el-GR" sz="2000" dirty="0"/>
              <a:t>π.χ. </a:t>
            </a:r>
            <a:r>
              <a:rPr lang="en-US" altLang="el-GR" sz="2000" dirty="0">
                <a:solidFill>
                  <a:srgbClr val="000000"/>
                </a:solidFill>
                <a:latin typeface="Courier New" panose="02070309020205020404" pitchFamily="49" charset="0"/>
              </a:rPr>
              <a:t>stud</a:t>
            </a:r>
            <a:r>
              <a:rPr lang="en-US" altLang="el-GR" sz="2000" dirty="0"/>
              <a:t>)</a:t>
            </a:r>
            <a:r>
              <a:rPr lang="el-GR" altLang="el-GR" sz="2000" dirty="0"/>
              <a:t> τύπου </a:t>
            </a:r>
            <a:r>
              <a:rPr lang="en-US" altLang="el-GR" sz="2000" dirty="0">
                <a:solidFill>
                  <a:srgbClr val="000000"/>
                </a:solidFill>
                <a:latin typeface="Courier New" panose="02070309020205020404" pitchFamily="49" charset="0"/>
              </a:rPr>
              <a:t>student</a:t>
            </a:r>
            <a:r>
              <a:rPr lang="en-US" altLang="el-GR" sz="2000" dirty="0"/>
              <a:t>:</a:t>
            </a:r>
            <a:endParaRPr lang="el-GR" altLang="el-GR" sz="2000" dirty="0"/>
          </a:p>
          <a:p>
            <a:pPr marL="914400" lvl="1" indent="-457200" eaLnBrk="1" hangingPunct="1">
              <a:buFont typeface="Wingdings" panose="05000000000000000000" pitchFamily="2" charset="2"/>
              <a:buNone/>
            </a:pPr>
            <a:r>
              <a:rPr lang="el-GR" altLang="el-GR" sz="2000" dirty="0">
                <a:solidFill>
                  <a:srgbClr val="000000"/>
                </a:solidFill>
                <a:latin typeface="Courier New" panose="02070309020205020404" pitchFamily="49" charset="0"/>
              </a:rPr>
              <a:t>		</a:t>
            </a:r>
            <a:r>
              <a:rPr lang="el-GR" altLang="el-GR" sz="1800" dirty="0">
                <a:solidFill>
                  <a:srgbClr val="000000"/>
                </a:solidFill>
                <a:latin typeface="Courier New" panose="02070309020205020404" pitchFamily="49" charset="0"/>
              </a:rPr>
              <a:t>	</a:t>
            </a:r>
            <a:r>
              <a:rPr lang="en-GB" altLang="el-GR" sz="1800" dirty="0">
                <a:solidFill>
                  <a:srgbClr val="0000FF"/>
                </a:solidFill>
                <a:latin typeface="Courier New" panose="02070309020205020404" pitchFamily="49" charset="0"/>
              </a:rPr>
              <a:t>struct</a:t>
            </a:r>
            <a:r>
              <a:rPr lang="en-GB" altLang="el-GR" sz="1800" dirty="0">
                <a:solidFill>
                  <a:srgbClr val="000000"/>
                </a:solidFill>
                <a:latin typeface="Courier New" panose="02070309020205020404" pitchFamily="49" charset="0"/>
              </a:rPr>
              <a:t> student stud;</a:t>
            </a:r>
          </a:p>
          <a:p>
            <a:pPr marL="914400" lvl="1" indent="-457200" eaLnBrk="1" hangingPunct="1">
              <a:buFont typeface="Wingdings" panose="05000000000000000000" pitchFamily="2" charset="2"/>
              <a:buNone/>
            </a:pPr>
            <a:r>
              <a:rPr lang="el-GR" altLang="el-GR" sz="1800" dirty="0">
                <a:solidFill>
                  <a:srgbClr val="000000"/>
                </a:solidFill>
                <a:latin typeface="Courier New" panose="02070309020205020404" pitchFamily="49" charset="0"/>
              </a:rPr>
              <a:t>		</a:t>
            </a:r>
            <a:r>
              <a:rPr lang="en-GB" altLang="el-GR" sz="1800" dirty="0">
                <a:solidFill>
                  <a:srgbClr val="000000"/>
                </a:solidFill>
                <a:latin typeface="Courier New" panose="02070309020205020404" pitchFamily="49" charset="0"/>
              </a:rPr>
              <a:t>	</a:t>
            </a:r>
            <a:r>
              <a:rPr lang="en-GB" altLang="el-GR" sz="1800" dirty="0" err="1">
                <a:solidFill>
                  <a:srgbClr val="000000"/>
                </a:solidFill>
                <a:latin typeface="Courier New" panose="02070309020205020404" pitchFamily="49" charset="0"/>
              </a:rPr>
              <a:t>strcpy</a:t>
            </a:r>
            <a:r>
              <a:rPr lang="en-GB" altLang="el-GR" sz="1800" dirty="0">
                <a:solidFill>
                  <a:srgbClr val="000000"/>
                </a:solidFill>
                <a:latin typeface="Courier New" panose="02070309020205020404" pitchFamily="49" charset="0"/>
              </a:rPr>
              <a:t>(stud.name,</a:t>
            </a:r>
            <a:r>
              <a:rPr lang="el-GR" altLang="el-GR" sz="1800" dirty="0">
                <a:solidFill>
                  <a:srgbClr val="000000"/>
                </a:solidFill>
                <a:latin typeface="Courier New" panose="02070309020205020404" pitchFamily="49" charset="0"/>
              </a:rPr>
              <a:t> </a:t>
            </a:r>
            <a:r>
              <a:rPr lang="en-GB" altLang="el-GR" sz="1800" dirty="0">
                <a:solidFill>
                  <a:srgbClr val="000000"/>
                </a:solidFill>
                <a:latin typeface="Courier New" panose="02070309020205020404" pitchFamily="49" charset="0"/>
              </a:rPr>
              <a:t>"somebody");</a:t>
            </a:r>
          </a:p>
          <a:p>
            <a:pPr marL="914400" lvl="1" indent="-457200" eaLnBrk="1" hangingPunct="1">
              <a:buFont typeface="Wingdings" panose="05000000000000000000" pitchFamily="2" charset="2"/>
              <a:buNone/>
            </a:pPr>
            <a:r>
              <a:rPr lang="el-GR" altLang="el-GR" sz="1800" dirty="0">
                <a:solidFill>
                  <a:srgbClr val="000000"/>
                </a:solidFill>
                <a:latin typeface="Courier New" panose="02070309020205020404" pitchFamily="49" charset="0"/>
              </a:rPr>
              <a:t>	</a:t>
            </a:r>
            <a:r>
              <a:rPr lang="en-GB" altLang="el-GR" sz="1800" dirty="0">
                <a:solidFill>
                  <a:srgbClr val="000000"/>
                </a:solidFill>
                <a:latin typeface="Courier New" panose="02070309020205020404" pitchFamily="49" charset="0"/>
              </a:rPr>
              <a:t>	</a:t>
            </a: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stud</a:t>
            </a:r>
            <a:r>
              <a:rPr lang="el-GR" altLang="el-GR" sz="1800" dirty="0">
                <a:solidFill>
                  <a:srgbClr val="000000"/>
                </a:solidFill>
                <a:latin typeface="Courier New" panose="02070309020205020404" pitchFamily="49" charset="0"/>
              </a:rPr>
              <a:t>.</a:t>
            </a:r>
            <a:r>
              <a:rPr lang="en-US" altLang="el-GR" sz="1800" dirty="0">
                <a:solidFill>
                  <a:srgbClr val="000000"/>
                </a:solidFill>
                <a:latin typeface="Courier New" panose="02070309020205020404" pitchFamily="49" charset="0"/>
              </a:rPr>
              <a:t>code</a:t>
            </a:r>
            <a:r>
              <a:rPr lang="el-GR" altLang="el-GR" sz="1800" dirty="0">
                <a:solidFill>
                  <a:srgbClr val="000000"/>
                </a:solidFill>
                <a:latin typeface="Courier New" panose="02070309020205020404" pitchFamily="49" charset="0"/>
              </a:rPr>
              <a:t> = </a:t>
            </a:r>
            <a:r>
              <a:rPr lang="en-US" altLang="el-GR" sz="1800" dirty="0">
                <a:solidFill>
                  <a:srgbClr val="000000"/>
                </a:solidFill>
                <a:latin typeface="Courier New" panose="02070309020205020404" pitchFamily="49" charset="0"/>
              </a:rPr>
              <a:t>555</a:t>
            </a:r>
            <a:r>
              <a:rPr lang="el-GR" altLang="el-GR" sz="1800" dirty="0">
                <a:solidFill>
                  <a:srgbClr val="000000"/>
                </a:solidFill>
                <a:latin typeface="Courier New" panose="02070309020205020404" pitchFamily="49" charset="0"/>
              </a:rPr>
              <a:t>;</a:t>
            </a:r>
          </a:p>
          <a:p>
            <a:pPr marL="914400" lvl="1" indent="-457200" eaLnBrk="1" hangingPunct="1">
              <a:buFont typeface="Wingdings" panose="05000000000000000000" pitchFamily="2" charset="2"/>
              <a:buNone/>
            </a:pP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stud.grd</a:t>
            </a:r>
            <a:r>
              <a:rPr lang="el-GR" altLang="el-GR" sz="1800" dirty="0">
                <a:solidFill>
                  <a:srgbClr val="000000"/>
                </a:solidFill>
                <a:latin typeface="Courier New" panose="02070309020205020404" pitchFamily="49" charset="0"/>
              </a:rPr>
              <a:t> = </a:t>
            </a:r>
            <a:r>
              <a:rPr lang="en-US" altLang="el-GR" sz="1800" dirty="0">
                <a:solidFill>
                  <a:srgbClr val="000000"/>
                </a:solidFill>
                <a:latin typeface="Courier New" panose="02070309020205020404" pitchFamily="49" charset="0"/>
              </a:rPr>
              <a:t>7</a:t>
            </a:r>
            <a:r>
              <a:rPr lang="el-GR" altLang="el-GR" sz="1800" dirty="0">
                <a:solidFill>
                  <a:srgbClr val="000000"/>
                </a:solidFill>
                <a:latin typeface="Courier New" panose="02070309020205020404" pitchFamily="49" charset="0"/>
              </a:rPr>
              <a:t>;</a:t>
            </a:r>
          </a:p>
          <a:p>
            <a:pPr marL="914400" lvl="1" indent="-457200" eaLnBrk="1" hangingPunct="1">
              <a:buFont typeface="Wingdings" panose="05000000000000000000" pitchFamily="2" charset="2"/>
              <a:buNone/>
            </a:pPr>
            <a:endParaRPr lang="en-US" altLang="el-GR" sz="1800" dirty="0">
              <a:solidFill>
                <a:srgbClr val="000000"/>
              </a:solidFill>
              <a:latin typeface="Courier New" panose="02070309020205020404" pitchFamily="49" charset="0"/>
            </a:endParaRPr>
          </a:p>
        </p:txBody>
      </p:sp>
      <p:grpSp>
        <p:nvGrpSpPr>
          <p:cNvPr id="557066" name="Group 10"/>
          <p:cNvGrpSpPr>
            <a:grpSpLocks/>
          </p:cNvGrpSpPr>
          <p:nvPr/>
        </p:nvGrpSpPr>
        <p:grpSpPr bwMode="auto">
          <a:xfrm>
            <a:off x="6146800" y="2621023"/>
            <a:ext cx="2997200" cy="1054100"/>
            <a:chOff x="-432" y="2192"/>
            <a:chExt cx="2504" cy="1912"/>
          </a:xfrm>
        </p:grpSpPr>
        <p:sp>
          <p:nvSpPr>
            <p:cNvPr id="47114" name="Rectangle 11" descr="Rectangle: Click to edit Master text styles&#10;Second level&#10;Third level&#10;Fourth level&#10;Fifth level"/>
            <p:cNvSpPr>
              <a:spLocks noChangeArrowheads="1"/>
            </p:cNvSpPr>
            <p:nvPr/>
          </p:nvSpPr>
          <p:spPr bwMode="auto">
            <a:xfrm>
              <a:off x="-432" y="2224"/>
              <a:ext cx="2504" cy="188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US" altLang="el-GR" sz="1600"/>
                <a:t>  </a:t>
              </a:r>
              <a:r>
                <a:rPr lang="el-GR" altLang="el-GR" sz="1600" u="sng"/>
                <a:t>Όρισμα συνάρτησης:</a:t>
              </a:r>
              <a:endParaRPr lang="el-GR" altLang="el-GR" sz="1400" u="sng">
                <a:solidFill>
                  <a:srgbClr val="000000"/>
                </a:solidFill>
                <a:latin typeface="Courier New" panose="02070309020205020404" pitchFamily="49" charset="0"/>
              </a:endParaRPr>
            </a:p>
            <a:p>
              <a:pPr lvl="1" eaLnBrk="1" hangingPunct="1">
                <a:buFont typeface="Wingdings" panose="05000000000000000000" pitchFamily="2" charset="2"/>
                <a:buNone/>
              </a:pPr>
              <a:r>
                <a:rPr lang="el-GR" altLang="el-GR" sz="1600"/>
                <a:t>   δομή τύπου</a:t>
              </a:r>
              <a:r>
                <a:rPr lang="el-GR" altLang="el-GR" sz="1800"/>
                <a:t> </a:t>
              </a:r>
              <a:r>
                <a:rPr lang="el-GR" altLang="el-GR" sz="1600">
                  <a:solidFill>
                    <a:srgbClr val="000000"/>
                  </a:solidFill>
                  <a:latin typeface="Courier New" panose="02070309020205020404" pitchFamily="49" charset="0"/>
                </a:rPr>
                <a:t>student</a:t>
              </a:r>
              <a:r>
                <a:rPr lang="el-GR" altLang="el-GR">
                  <a:solidFill>
                    <a:srgbClr val="000000"/>
                  </a:solidFill>
                  <a:latin typeface="Courier New" panose="02070309020205020404" pitchFamily="49" charset="0"/>
                </a:rPr>
                <a:t> </a:t>
              </a:r>
            </a:p>
          </p:txBody>
        </p:sp>
        <p:sp>
          <p:nvSpPr>
            <p:cNvPr id="47115" name="Rectangle 12"/>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sp>
        <p:nvSpPr>
          <p:cNvPr id="47108" name="Rectangle 2"/>
          <p:cNvSpPr>
            <a:spLocks noGrp="1" noChangeArrowheads="1"/>
          </p:cNvSpPr>
          <p:nvPr>
            <p:ph type="title"/>
          </p:nvPr>
        </p:nvSpPr>
        <p:spPr>
          <a:xfrm>
            <a:off x="469900" y="55623"/>
            <a:ext cx="8483600" cy="1143000"/>
          </a:xfrm>
        </p:spPr>
        <p:txBody>
          <a:bodyPr/>
          <a:lstStyle/>
          <a:p>
            <a:pPr eaLnBrk="1" hangingPunct="1"/>
            <a:r>
              <a:rPr lang="el-GR" altLang="el-GR" sz="2800">
                <a:solidFill>
                  <a:srgbClr val="FF0000"/>
                </a:solidFill>
              </a:rPr>
              <a:t>Κλήση μέσω τιμής (Ι)</a:t>
            </a:r>
            <a:endParaRPr lang="en-GB" altLang="el-GR" sz="2800">
              <a:solidFill>
                <a:srgbClr val="FF0000"/>
              </a:solidFill>
            </a:endParaRPr>
          </a:p>
        </p:txBody>
      </p:sp>
      <p:sp>
        <p:nvSpPr>
          <p:cNvPr id="47109" name="Rectangle 4"/>
          <p:cNvSpPr>
            <a:spLocks noChangeArrowheads="1"/>
          </p:cNvSpPr>
          <p:nvPr/>
        </p:nvSpPr>
        <p:spPr bwMode="auto">
          <a:xfrm>
            <a:off x="1912877" y="1441235"/>
            <a:ext cx="4597400" cy="1825734"/>
          </a:xfrm>
          <a:prstGeom prst="rect">
            <a:avLst/>
          </a:prstGeom>
          <a:noFill/>
          <a:ln w="9525" algn="ctr">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47110" name="Rectangle 5"/>
          <p:cNvSpPr>
            <a:spLocks noChangeArrowheads="1"/>
          </p:cNvSpPr>
          <p:nvPr/>
        </p:nvSpPr>
        <p:spPr bwMode="auto">
          <a:xfrm>
            <a:off x="1684277" y="3778035"/>
            <a:ext cx="5067300" cy="533400"/>
          </a:xfrm>
          <a:prstGeom prst="rect">
            <a:avLst/>
          </a:prstGeom>
          <a:noFill/>
          <a:ln w="9525" algn="ctr">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47111" name="Rectangle 6"/>
          <p:cNvSpPr>
            <a:spLocks noChangeArrowheads="1"/>
          </p:cNvSpPr>
          <p:nvPr/>
        </p:nvSpPr>
        <p:spPr bwMode="auto">
          <a:xfrm>
            <a:off x="1925577" y="5048035"/>
            <a:ext cx="4597400" cy="1346200"/>
          </a:xfrm>
          <a:prstGeom prst="rect">
            <a:avLst/>
          </a:prstGeom>
          <a:noFill/>
          <a:ln w="9525" algn="ctr">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557071" name="Rectangle 15"/>
          <p:cNvSpPr>
            <a:spLocks noChangeArrowheads="1"/>
          </p:cNvSpPr>
          <p:nvPr/>
        </p:nvSpPr>
        <p:spPr bwMode="auto">
          <a:xfrm>
            <a:off x="3335277" y="3828835"/>
            <a:ext cx="2933700" cy="431800"/>
          </a:xfrm>
          <a:prstGeom prst="rect">
            <a:avLst/>
          </a:prstGeom>
          <a:noFill/>
          <a:ln w="9525" algn="ctr">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557072" name="Line 16"/>
          <p:cNvSpPr>
            <a:spLocks noChangeShapeType="1"/>
          </p:cNvSpPr>
          <p:nvPr/>
        </p:nvSpPr>
        <p:spPr bwMode="auto">
          <a:xfrm flipV="1">
            <a:off x="6268976" y="3617787"/>
            <a:ext cx="1487658" cy="436582"/>
          </a:xfrm>
          <a:prstGeom prst="line">
            <a:avLst/>
          </a:prstGeom>
          <a:noFill/>
          <a:ln w="9525">
            <a:solidFill>
              <a:srgbClr val="FF0000"/>
            </a:solidFill>
            <a:round/>
            <a:headEnd/>
            <a:tailEnd type="triangle" w="med" len="me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wrap="none" anchor="ctr"/>
          <a:lstStyle/>
          <a:p>
            <a:endParaRPr lang="el-GR"/>
          </a:p>
        </p:txBody>
      </p:sp>
    </p:spTree>
    <p:extLst>
      <p:ext uri="{BB962C8B-B14F-4D97-AF65-F5344CB8AC3E}">
        <p14:creationId xmlns:p14="http://schemas.microsoft.com/office/powerpoint/2010/main" val="23379032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57066"/>
                                        </p:tgtEl>
                                        <p:attrNameLst>
                                          <p:attrName>style.visibility</p:attrName>
                                        </p:attrNameLst>
                                      </p:cBhvr>
                                      <p:to>
                                        <p:strVal val="visible"/>
                                      </p:to>
                                    </p:set>
                                    <p:animEffect transition="in" filter="blinds(horizontal)">
                                      <p:cBhvr>
                                        <p:cTn id="7" dur="500"/>
                                        <p:tgtEl>
                                          <p:spTgt spid="557066"/>
                                        </p:tgtEl>
                                      </p:cBhvr>
                                    </p:animEffect>
                                  </p:childTnLst>
                                </p:cTn>
                              </p:par>
                              <p:par>
                                <p:cTn id="8" presetID="3" presetClass="entr" presetSubtype="10" fill="hold" nodeType="withEffect">
                                  <p:stCondLst>
                                    <p:cond delay="0"/>
                                  </p:stCondLst>
                                  <p:childTnLst>
                                    <p:set>
                                      <p:cBhvr>
                                        <p:cTn id="9" dur="1" fill="hold">
                                          <p:stCondLst>
                                            <p:cond delay="0"/>
                                          </p:stCondLst>
                                        </p:cTn>
                                        <p:tgtEl>
                                          <p:spTgt spid="557072"/>
                                        </p:tgtEl>
                                        <p:attrNameLst>
                                          <p:attrName>style.visibility</p:attrName>
                                        </p:attrNameLst>
                                      </p:cBhvr>
                                      <p:to>
                                        <p:strVal val="visible"/>
                                      </p:to>
                                    </p:set>
                                    <p:animEffect transition="in" filter="blinds(horizontal)">
                                      <p:cBhvr>
                                        <p:cTn id="10" dur="500"/>
                                        <p:tgtEl>
                                          <p:spTgt spid="557072"/>
                                        </p:tgtEl>
                                      </p:cBhvr>
                                    </p:animEffect>
                                  </p:childTnLst>
                                </p:cTn>
                              </p:par>
                              <p:par>
                                <p:cTn id="11" presetID="3" presetClass="entr" presetSubtype="10" fill="hold" nodeType="withEffect">
                                  <p:stCondLst>
                                    <p:cond delay="0"/>
                                  </p:stCondLst>
                                  <p:childTnLst>
                                    <p:set>
                                      <p:cBhvr>
                                        <p:cTn id="12" dur="1" fill="hold">
                                          <p:stCondLst>
                                            <p:cond delay="0"/>
                                          </p:stCondLst>
                                        </p:cTn>
                                        <p:tgtEl>
                                          <p:spTgt spid="557071"/>
                                        </p:tgtEl>
                                        <p:attrNameLst>
                                          <p:attrName>style.visibility</p:attrName>
                                        </p:attrNameLst>
                                      </p:cBhvr>
                                      <p:to>
                                        <p:strVal val="visible"/>
                                      </p:to>
                                    </p:set>
                                    <p:animEffect transition="in" filter="blinds(horizontal)">
                                      <p:cBhvr>
                                        <p:cTn id="13" dur="500"/>
                                        <p:tgtEl>
                                          <p:spTgt spid="5570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69900" y="55620"/>
            <a:ext cx="8483600" cy="1143000"/>
          </a:xfrm>
        </p:spPr>
        <p:txBody>
          <a:bodyPr/>
          <a:lstStyle/>
          <a:p>
            <a:pPr eaLnBrk="1" hangingPunct="1"/>
            <a:r>
              <a:rPr lang="el-GR" altLang="el-GR" sz="2800">
                <a:solidFill>
                  <a:srgbClr val="FF0000"/>
                </a:solidFill>
              </a:rPr>
              <a:t>Κλήση μέσω τιμής (ΙΙ)</a:t>
            </a:r>
            <a:endParaRPr lang="en-GB" altLang="el-GR" sz="2800">
              <a:solidFill>
                <a:srgbClr val="FF0000"/>
              </a:solidFill>
            </a:endParaRPr>
          </a:p>
        </p:txBody>
      </p:sp>
      <p:sp>
        <p:nvSpPr>
          <p:cNvPr id="48131" name="Rectangle 3" descr="Rectangle: Click to edit Master text styles&#10;Second level&#10;Third level&#10;Fourth level&#10;Fifth level"/>
          <p:cNvSpPr>
            <a:spLocks noGrp="1" noChangeArrowheads="1"/>
          </p:cNvSpPr>
          <p:nvPr>
            <p:ph type="body" idx="1"/>
          </p:nvPr>
        </p:nvSpPr>
        <p:spPr>
          <a:xfrm>
            <a:off x="-177800" y="843020"/>
            <a:ext cx="9055100" cy="5676900"/>
          </a:xfrm>
        </p:spPr>
        <p:txBody>
          <a:bodyPr/>
          <a:lstStyle/>
          <a:p>
            <a:pPr marL="914400" lvl="1" indent="-457200" eaLnBrk="1" hangingPunct="1"/>
            <a:r>
              <a:rPr lang="el-GR" altLang="el-GR" sz="2000"/>
              <a:t>Κατά την κλήση της συνάρτησης</a:t>
            </a:r>
            <a:r>
              <a:rPr lang="en-US" altLang="el-GR" sz="2000"/>
              <a:t> </a:t>
            </a:r>
            <a:r>
              <a:rPr lang="el-GR" altLang="el-GR" sz="2000">
                <a:solidFill>
                  <a:srgbClr val="FF0000"/>
                </a:solidFill>
              </a:rPr>
              <a:t>μέσω τιμής</a:t>
            </a:r>
            <a:r>
              <a:rPr lang="el-GR" altLang="el-GR" sz="2000"/>
              <a:t> (π.χ. από το κύριο πρόγραμμα, δηλ. μέσα από τη συνάρτηση </a:t>
            </a:r>
            <a:r>
              <a:rPr lang="en-US" altLang="el-GR" sz="1800">
                <a:solidFill>
                  <a:srgbClr val="000000"/>
                </a:solidFill>
                <a:latin typeface="Courier New" panose="02070309020205020404" pitchFamily="49" charset="0"/>
              </a:rPr>
              <a:t>main()</a:t>
            </a:r>
            <a:r>
              <a:rPr lang="en-US" altLang="el-GR" sz="2000"/>
              <a:t>)</a:t>
            </a:r>
            <a:r>
              <a:rPr lang="el-GR" altLang="el-GR" sz="2000"/>
              <a:t>:</a:t>
            </a:r>
          </a:p>
          <a:p>
            <a:pPr marL="914400" lvl="1" indent="-457200" eaLnBrk="1" hangingPunct="1">
              <a:buFont typeface="Wingdings" panose="05000000000000000000" pitchFamily="2" charset="2"/>
              <a:buNone/>
            </a:pPr>
            <a:r>
              <a:rPr lang="el-GR" altLang="el-GR" sz="3200">
                <a:solidFill>
                  <a:srgbClr val="000000"/>
                </a:solidFill>
              </a:rPr>
              <a:t> 			      </a:t>
            </a:r>
            <a:r>
              <a:rPr lang="en-US" altLang="el-GR" sz="1800">
                <a:solidFill>
                  <a:srgbClr val="000000"/>
                </a:solidFill>
                <a:latin typeface="Courier New" panose="02070309020205020404" pitchFamily="49" charset="0"/>
              </a:rPr>
              <a:t>funct</a:t>
            </a:r>
            <a:r>
              <a:rPr lang="el-GR" altLang="el-GR" sz="1800">
                <a:solidFill>
                  <a:srgbClr val="000000"/>
                </a:solidFill>
                <a:latin typeface="Courier New" panose="02070309020205020404" pitchFamily="49" charset="0"/>
              </a:rPr>
              <a:t>(stud);</a:t>
            </a:r>
          </a:p>
          <a:p>
            <a:pPr marL="914400" lvl="1" indent="-457200" eaLnBrk="1" hangingPunct="1">
              <a:buFont typeface="Wingdings" panose="05000000000000000000" pitchFamily="2" charset="2"/>
              <a:buNone/>
            </a:pPr>
            <a:endParaRPr lang="el-GR" altLang="el-GR" sz="900">
              <a:solidFill>
                <a:srgbClr val="000000"/>
              </a:solidFill>
              <a:latin typeface="Courier New" panose="02070309020205020404" pitchFamily="49" charset="0"/>
            </a:endParaRPr>
          </a:p>
          <a:p>
            <a:pPr marL="914400" lvl="1" indent="-457200" eaLnBrk="1" hangingPunct="1">
              <a:buFont typeface="Wingdings" panose="05000000000000000000" pitchFamily="2" charset="2"/>
              <a:buNone/>
            </a:pPr>
            <a:r>
              <a:rPr lang="en-US" altLang="el-GR" sz="2000"/>
              <a:t>	</a:t>
            </a:r>
            <a:r>
              <a:rPr lang="el-GR" altLang="el-GR" sz="2000"/>
              <a:t>δημιουργείται προσωρινά στη μνήμη η μεταβλητή </a:t>
            </a:r>
            <a:r>
              <a:rPr lang="el-GR" altLang="el-GR" sz="1800">
                <a:solidFill>
                  <a:srgbClr val="000000"/>
                </a:solidFill>
                <a:latin typeface="Courier New" panose="02070309020205020404" pitchFamily="49" charset="0"/>
              </a:rPr>
              <a:t>stud_1</a:t>
            </a:r>
            <a:r>
              <a:rPr lang="el-GR" altLang="el-GR" sz="2000"/>
              <a:t>, η οποία αποτελεί </a:t>
            </a:r>
            <a:r>
              <a:rPr lang="el-GR" altLang="el-GR" sz="2000">
                <a:solidFill>
                  <a:srgbClr val="FF0000"/>
                </a:solidFill>
              </a:rPr>
              <a:t>αντίγραφο</a:t>
            </a:r>
            <a:r>
              <a:rPr lang="el-GR" altLang="el-GR" sz="2000"/>
              <a:t> της μεταβλητής </a:t>
            </a:r>
            <a:r>
              <a:rPr lang="el-GR" altLang="el-GR" sz="1800">
                <a:solidFill>
                  <a:srgbClr val="000000"/>
                </a:solidFill>
                <a:latin typeface="Courier New" panose="02070309020205020404" pitchFamily="49" charset="0"/>
              </a:rPr>
              <a:t>stud</a:t>
            </a:r>
            <a:endParaRPr lang="el-GR" altLang="el-GR" sz="2000"/>
          </a:p>
          <a:p>
            <a:pPr marL="914400" lvl="1" indent="-457200" eaLnBrk="1" hangingPunct="1"/>
            <a:endParaRPr lang="el-GR" altLang="el-GR" sz="1400"/>
          </a:p>
          <a:p>
            <a:pPr marL="914400" lvl="1" indent="-457200" eaLnBrk="1" hangingPunct="1"/>
            <a:r>
              <a:rPr lang="el-GR" altLang="el-GR" sz="2000"/>
              <a:t>Αντίγραφο σημαίνει ότι οι αρχικές τιμές των πεδίων της δομής </a:t>
            </a:r>
            <a:r>
              <a:rPr lang="el-GR" altLang="el-GR" sz="1800">
                <a:solidFill>
                  <a:srgbClr val="000000"/>
                </a:solidFill>
                <a:latin typeface="Courier New" panose="02070309020205020404" pitchFamily="49" charset="0"/>
              </a:rPr>
              <a:t>stud_1</a:t>
            </a:r>
            <a:r>
              <a:rPr lang="el-GR" altLang="el-GR" sz="2000"/>
              <a:t> θα γίνουν ίσες με τις αντίστοιχες τιμές των πεδίων της δομής </a:t>
            </a:r>
            <a:r>
              <a:rPr lang="el-GR" altLang="el-GR" sz="1800">
                <a:solidFill>
                  <a:srgbClr val="000000"/>
                </a:solidFill>
                <a:latin typeface="Courier New" panose="02070309020205020404" pitchFamily="49" charset="0"/>
              </a:rPr>
              <a:t>stud</a:t>
            </a:r>
            <a:r>
              <a:rPr lang="el-GR" altLang="el-GR"/>
              <a:t> </a:t>
            </a:r>
            <a:endParaRPr lang="en-US" altLang="el-GR"/>
          </a:p>
          <a:p>
            <a:pPr marL="914400" lvl="1" indent="-457200" eaLnBrk="1" hangingPunct="1"/>
            <a:endParaRPr lang="el-GR" altLang="el-GR" sz="1000"/>
          </a:p>
          <a:p>
            <a:pPr marL="914400" lvl="1" indent="-457200" eaLnBrk="1" hangingPunct="1"/>
            <a:r>
              <a:rPr lang="el-GR" altLang="el-GR" sz="2000"/>
              <a:t>Η μεταβλητή </a:t>
            </a:r>
            <a:r>
              <a:rPr lang="el-GR" altLang="el-GR" sz="1800">
                <a:solidFill>
                  <a:srgbClr val="000000"/>
                </a:solidFill>
                <a:latin typeface="Courier New" panose="02070309020205020404" pitchFamily="49" charset="0"/>
              </a:rPr>
              <a:t>stud_1</a:t>
            </a:r>
            <a:r>
              <a:rPr lang="el-GR" altLang="el-GR" sz="2000"/>
              <a:t> δεν έχει καμία σχέση με τη μεταβλητή </a:t>
            </a:r>
            <a:r>
              <a:rPr lang="el-GR" altLang="el-GR" sz="1800">
                <a:solidFill>
                  <a:srgbClr val="000000"/>
                </a:solidFill>
                <a:latin typeface="Courier New" panose="02070309020205020404" pitchFamily="49" charset="0"/>
              </a:rPr>
              <a:t>stud</a:t>
            </a:r>
            <a:r>
              <a:rPr lang="el-GR" altLang="el-GR" sz="2000"/>
              <a:t> του κυρίως προγράμματος, αφού βρίσκονται σε διαφορετικές θέσεις μνήμης </a:t>
            </a:r>
            <a:endParaRPr lang="en-US" altLang="el-GR" sz="2000"/>
          </a:p>
          <a:p>
            <a:pPr marL="914400" lvl="1" indent="-457200" eaLnBrk="1" hangingPunct="1"/>
            <a:endParaRPr lang="el-GR" altLang="el-GR" sz="1200"/>
          </a:p>
          <a:p>
            <a:pPr marL="914400" lvl="1" indent="-457200" eaLnBrk="1" hangingPunct="1"/>
            <a:r>
              <a:rPr lang="el-GR" altLang="el-GR" sz="2000"/>
              <a:t>Επομένως, οποιαδήποτε αλλαγή γίνει στις τιμές των πεδίων της δομής </a:t>
            </a:r>
            <a:r>
              <a:rPr lang="el-GR" altLang="el-GR" sz="1800">
                <a:solidFill>
                  <a:srgbClr val="000000"/>
                </a:solidFill>
                <a:latin typeface="Courier New" panose="02070309020205020404" pitchFamily="49" charset="0"/>
              </a:rPr>
              <a:t>stud_1</a:t>
            </a:r>
            <a:r>
              <a:rPr lang="el-GR" altLang="el-GR" sz="2000"/>
              <a:t> </a:t>
            </a:r>
            <a:r>
              <a:rPr lang="el-GR" altLang="el-GR" sz="2000">
                <a:solidFill>
                  <a:srgbClr val="FF0000"/>
                </a:solidFill>
              </a:rPr>
              <a:t>δεν επηρεάζει</a:t>
            </a:r>
            <a:r>
              <a:rPr lang="el-GR" altLang="el-GR" sz="2000"/>
              <a:t> τις αντίστοιχες τιμές των πεδίων της δομής </a:t>
            </a:r>
            <a:r>
              <a:rPr lang="el-GR" altLang="el-GR" sz="1800">
                <a:solidFill>
                  <a:srgbClr val="000000"/>
                </a:solidFill>
                <a:latin typeface="Courier New" panose="02070309020205020404" pitchFamily="49" charset="0"/>
              </a:rPr>
              <a:t>stud </a:t>
            </a:r>
            <a:endParaRPr lang="en-US" altLang="el-GR" sz="1800">
              <a:solidFill>
                <a:srgbClr val="000000"/>
              </a:solidFill>
              <a:latin typeface="Courier New" panose="02070309020205020404" pitchFamily="49" charset="0"/>
            </a:endParaRPr>
          </a:p>
        </p:txBody>
      </p:sp>
      <p:sp>
        <p:nvSpPr>
          <p:cNvPr id="48132" name="Rectangle 8"/>
          <p:cNvSpPr>
            <a:spLocks noChangeArrowheads="1"/>
          </p:cNvSpPr>
          <p:nvPr/>
        </p:nvSpPr>
        <p:spPr bwMode="auto">
          <a:xfrm>
            <a:off x="3003769" y="1598889"/>
            <a:ext cx="2082800" cy="533400"/>
          </a:xfrm>
          <a:prstGeom prst="rect">
            <a:avLst/>
          </a:prstGeom>
          <a:noFill/>
          <a:ln w="9525" algn="ctr">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1616841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descr="Rectangle: Click to edit Master text styles&#10;Second level&#10;Third level&#10;Fourth level&#10;Fifth level"/>
          <p:cNvSpPr>
            <a:spLocks noGrp="1" noChangeArrowheads="1"/>
          </p:cNvSpPr>
          <p:nvPr>
            <p:ph type="body" idx="1"/>
          </p:nvPr>
        </p:nvSpPr>
        <p:spPr>
          <a:xfrm>
            <a:off x="-177800" y="843021"/>
            <a:ext cx="9055100" cy="5676900"/>
          </a:xfrm>
        </p:spPr>
        <p:txBody>
          <a:bodyPr/>
          <a:lstStyle/>
          <a:p>
            <a:pPr marL="914400" lvl="1" indent="-457200" eaLnBrk="1" hangingPunct="1"/>
            <a:r>
              <a:rPr lang="el-GR" altLang="el-GR" sz="2000" dirty="0"/>
              <a:t>Π.χ. αν θεωρήσουμε ότι έχει δηλωθεί η παρακάτω δομή:</a:t>
            </a:r>
          </a:p>
          <a:p>
            <a:pPr marL="914400" lvl="1" indent="-457200" eaLnBrk="1" hangingPunct="1">
              <a:buFont typeface="Wingdings" panose="05000000000000000000" pitchFamily="2" charset="2"/>
              <a:buNone/>
            </a:pPr>
            <a:r>
              <a:rPr lang="el-GR" altLang="el-GR" sz="3200" dirty="0">
                <a:solidFill>
                  <a:srgbClr val="000000"/>
                </a:solidFill>
              </a:rPr>
              <a:t>			</a:t>
            </a:r>
            <a:r>
              <a:rPr lang="en-GB" altLang="el-GR" sz="1800" dirty="0">
                <a:solidFill>
                  <a:srgbClr val="0000FF"/>
                </a:solidFill>
                <a:latin typeface="Courier New" panose="02070309020205020404" pitchFamily="49" charset="0"/>
              </a:rPr>
              <a:t>struct</a:t>
            </a:r>
            <a:r>
              <a:rPr lang="en-GB" altLang="el-GR" sz="1800" dirty="0">
                <a:solidFill>
                  <a:srgbClr val="000000"/>
                </a:solidFill>
                <a:latin typeface="Courier New" panose="02070309020205020404" pitchFamily="49" charset="0"/>
              </a:rPr>
              <a:t> student</a:t>
            </a:r>
          </a:p>
          <a:p>
            <a:pPr marL="914400" lvl="1" indent="-457200" eaLnBrk="1" hangingPunct="1">
              <a:buFont typeface="Wingdings" panose="05000000000000000000" pitchFamily="2" charset="2"/>
              <a:buNone/>
            </a:pPr>
            <a:r>
              <a:rPr lang="el-GR" altLang="el-GR" sz="1800" dirty="0">
                <a:solidFill>
                  <a:srgbClr val="000000"/>
                </a:solidFill>
                <a:latin typeface="Courier New" panose="02070309020205020404" pitchFamily="49" charset="0"/>
              </a:rPr>
              <a:t>			</a:t>
            </a:r>
            <a:r>
              <a:rPr lang="en-GB" altLang="el-GR" sz="1800" dirty="0">
                <a:solidFill>
                  <a:srgbClr val="000000"/>
                </a:solidFill>
                <a:latin typeface="Courier New" panose="02070309020205020404" pitchFamily="49" charset="0"/>
              </a:rPr>
              <a:t>{</a:t>
            </a:r>
          </a:p>
          <a:p>
            <a:pPr marL="914400" lvl="1" indent="-457200" eaLnBrk="1" hangingPunct="1">
              <a:buFont typeface="Wingdings" panose="05000000000000000000" pitchFamily="2" charset="2"/>
              <a:buNone/>
            </a:pPr>
            <a:r>
              <a:rPr lang="el-GR" altLang="el-GR" sz="1800" dirty="0">
                <a:solidFill>
                  <a:srgbClr val="000000"/>
                </a:solidFill>
                <a:latin typeface="Courier New" panose="02070309020205020404" pitchFamily="49" charset="0"/>
              </a:rPr>
              <a:t>	</a:t>
            </a:r>
            <a:r>
              <a:rPr lang="en-GB" altLang="el-GR" sz="1800" dirty="0">
                <a:solidFill>
                  <a:srgbClr val="000000"/>
                </a:solidFill>
                <a:latin typeface="Courier New" panose="02070309020205020404" pitchFamily="49" charset="0"/>
              </a:rPr>
              <a:t>	</a:t>
            </a:r>
            <a:r>
              <a:rPr lang="el-GR" altLang="el-GR" sz="1800" dirty="0">
                <a:solidFill>
                  <a:srgbClr val="000000"/>
                </a:solidFill>
                <a:latin typeface="Courier New" panose="02070309020205020404" pitchFamily="49" charset="0"/>
              </a:rPr>
              <a:t>		</a:t>
            </a:r>
            <a:r>
              <a:rPr lang="en-GB" altLang="el-GR" sz="1800" dirty="0">
                <a:solidFill>
                  <a:srgbClr val="0000FF"/>
                </a:solidFill>
                <a:latin typeface="Courier New" panose="02070309020205020404" pitchFamily="49" charset="0"/>
              </a:rPr>
              <a:t>char</a:t>
            </a:r>
            <a:r>
              <a:rPr lang="en-GB" altLang="el-GR" sz="1800" dirty="0">
                <a:solidFill>
                  <a:srgbClr val="000000"/>
                </a:solidFill>
                <a:latin typeface="Courier New" panose="02070309020205020404" pitchFamily="49" charset="0"/>
              </a:rPr>
              <a:t> name[50];</a:t>
            </a:r>
          </a:p>
          <a:p>
            <a:pPr marL="914400" lvl="1" indent="-457200" eaLnBrk="1" hangingPunct="1">
              <a:buFont typeface="Wingdings" panose="05000000000000000000" pitchFamily="2" charset="2"/>
              <a:buNone/>
            </a:pPr>
            <a:r>
              <a:rPr lang="el-GR" altLang="el-GR" sz="1800" dirty="0">
                <a:solidFill>
                  <a:srgbClr val="000000"/>
                </a:solidFill>
                <a:latin typeface="Courier New" panose="02070309020205020404" pitchFamily="49" charset="0"/>
              </a:rPr>
              <a:t>	</a:t>
            </a:r>
            <a:r>
              <a:rPr lang="en-GB" altLang="el-GR" sz="1800" dirty="0">
                <a:solidFill>
                  <a:srgbClr val="000000"/>
                </a:solidFill>
                <a:latin typeface="Courier New" panose="02070309020205020404" pitchFamily="49" charset="0"/>
              </a:rPr>
              <a:t>	</a:t>
            </a:r>
            <a:r>
              <a:rPr lang="el-GR" altLang="el-GR" sz="1800" dirty="0">
                <a:solidFill>
                  <a:srgbClr val="000000"/>
                </a:solidFill>
                <a:latin typeface="Courier New" panose="02070309020205020404" pitchFamily="49" charset="0"/>
              </a:rPr>
              <a:t>		</a:t>
            </a:r>
            <a:r>
              <a:rPr lang="en-GB" altLang="el-GR" sz="1800" dirty="0" err="1">
                <a:solidFill>
                  <a:srgbClr val="0000FF"/>
                </a:solidFill>
                <a:latin typeface="Courier New" panose="02070309020205020404" pitchFamily="49" charset="0"/>
              </a:rPr>
              <a:t>int</a:t>
            </a:r>
            <a:r>
              <a:rPr lang="en-GB" altLang="el-GR" sz="1800" dirty="0">
                <a:solidFill>
                  <a:srgbClr val="000000"/>
                </a:solidFill>
                <a:latin typeface="Courier New" panose="02070309020205020404" pitchFamily="49" charset="0"/>
              </a:rPr>
              <a:t> code;</a:t>
            </a:r>
          </a:p>
          <a:p>
            <a:pPr marL="914400" lvl="1" indent="-457200" eaLnBrk="1" hangingPunct="1">
              <a:buFont typeface="Wingdings" panose="05000000000000000000" pitchFamily="2" charset="2"/>
              <a:buNone/>
            </a:pPr>
            <a:r>
              <a:rPr lang="el-GR" altLang="el-GR" sz="1800" dirty="0">
                <a:solidFill>
                  <a:srgbClr val="000000"/>
                </a:solidFill>
                <a:latin typeface="Courier New" panose="02070309020205020404" pitchFamily="49" charset="0"/>
              </a:rPr>
              <a:t>	</a:t>
            </a:r>
            <a:r>
              <a:rPr lang="en-GB" altLang="el-GR" sz="1800" dirty="0">
                <a:solidFill>
                  <a:srgbClr val="000000"/>
                </a:solidFill>
                <a:latin typeface="Courier New" panose="02070309020205020404" pitchFamily="49" charset="0"/>
              </a:rPr>
              <a:t>	</a:t>
            </a:r>
            <a:r>
              <a:rPr lang="el-GR" altLang="el-GR" sz="1800" dirty="0">
                <a:solidFill>
                  <a:srgbClr val="000000"/>
                </a:solidFill>
                <a:latin typeface="Courier New" panose="02070309020205020404" pitchFamily="49" charset="0"/>
              </a:rPr>
              <a:t>		</a:t>
            </a:r>
            <a:r>
              <a:rPr lang="en-GB" altLang="el-GR" sz="1800" dirty="0">
                <a:solidFill>
                  <a:srgbClr val="0000FF"/>
                </a:solidFill>
                <a:latin typeface="Courier New" panose="02070309020205020404" pitchFamily="49" charset="0"/>
              </a:rPr>
              <a:t>float</a:t>
            </a:r>
            <a:r>
              <a:rPr lang="en-GB" altLang="el-GR" sz="1800" dirty="0">
                <a:solidFill>
                  <a:srgbClr val="000000"/>
                </a:solidFill>
                <a:latin typeface="Courier New" panose="02070309020205020404" pitchFamily="49" charset="0"/>
              </a:rPr>
              <a:t> </a:t>
            </a:r>
            <a:r>
              <a:rPr lang="en-GB" altLang="el-GR" sz="1800" dirty="0" err="1">
                <a:solidFill>
                  <a:srgbClr val="000000"/>
                </a:solidFill>
                <a:latin typeface="Courier New" panose="02070309020205020404" pitchFamily="49" charset="0"/>
              </a:rPr>
              <a:t>grd</a:t>
            </a:r>
            <a:r>
              <a:rPr lang="en-GB" altLang="el-GR" sz="1800" dirty="0">
                <a:solidFill>
                  <a:srgbClr val="000000"/>
                </a:solidFill>
                <a:latin typeface="Courier New" panose="02070309020205020404" pitchFamily="49" charset="0"/>
              </a:rPr>
              <a:t>;</a:t>
            </a:r>
          </a:p>
          <a:p>
            <a:pPr marL="914400" lvl="1" indent="-457200" eaLnBrk="1" hangingPunct="1">
              <a:buFont typeface="Wingdings" panose="05000000000000000000" pitchFamily="2" charset="2"/>
              <a:buNone/>
            </a:pPr>
            <a:r>
              <a:rPr lang="el-GR" altLang="el-GR" sz="1800" dirty="0">
                <a:solidFill>
                  <a:srgbClr val="000000"/>
                </a:solidFill>
                <a:latin typeface="Courier New" panose="02070309020205020404" pitchFamily="49" charset="0"/>
              </a:rPr>
              <a:t>			</a:t>
            </a:r>
            <a:r>
              <a:rPr lang="en-GB" altLang="el-GR" sz="1800" dirty="0">
                <a:solidFill>
                  <a:srgbClr val="000000"/>
                </a:solidFill>
                <a:latin typeface="Courier New" panose="02070309020205020404" pitchFamily="49" charset="0"/>
              </a:rPr>
              <a:t>};</a:t>
            </a:r>
            <a:endParaRPr lang="el-GR" altLang="el-GR" sz="1600" dirty="0">
              <a:solidFill>
                <a:srgbClr val="000000"/>
              </a:solidFill>
              <a:latin typeface="Courier New" panose="02070309020205020404" pitchFamily="49" charset="0"/>
            </a:endParaRPr>
          </a:p>
          <a:p>
            <a:pPr marL="914400" lvl="1" indent="-457200" eaLnBrk="1" hangingPunct="1"/>
            <a:r>
              <a:rPr lang="el-GR" altLang="el-GR" sz="2000" dirty="0"/>
              <a:t>Και έχει δηλωθεί κι η παρακάτω συνάρτηση: </a:t>
            </a:r>
          </a:p>
          <a:p>
            <a:pPr marL="914400" lvl="1" indent="-457200" eaLnBrk="1" hangingPunct="1"/>
            <a:endParaRPr lang="el-GR" altLang="el-GR" sz="1000" dirty="0"/>
          </a:p>
          <a:p>
            <a:pPr marL="914400" lvl="1" indent="-457200" eaLnBrk="1" hangingPunct="1">
              <a:buFont typeface="Wingdings" panose="05000000000000000000" pitchFamily="2" charset="2"/>
              <a:buNone/>
            </a:pPr>
            <a:r>
              <a:rPr lang="en-US" altLang="el-GR" sz="2000" dirty="0"/>
              <a:t>	</a:t>
            </a:r>
            <a:r>
              <a:rPr lang="el-GR" altLang="el-GR" sz="2000" dirty="0"/>
              <a:t>	   </a:t>
            </a:r>
            <a:r>
              <a:rPr lang="el-GR" altLang="el-GR" sz="1800" dirty="0" err="1">
                <a:solidFill>
                  <a:srgbClr val="0000FF"/>
                </a:solidFill>
                <a:latin typeface="Courier New" panose="02070309020205020404" pitchFamily="49" charset="0"/>
              </a:rPr>
              <a:t>void</a:t>
            </a:r>
            <a:r>
              <a:rPr lang="el-GR" altLang="el-GR" sz="1800" dirty="0">
                <a:solidFill>
                  <a:srgbClr val="000000"/>
                </a:solidFill>
                <a:latin typeface="Courier New" panose="02070309020205020404" pitchFamily="49" charset="0"/>
              </a:rPr>
              <a:t> </a:t>
            </a:r>
            <a:r>
              <a:rPr lang="en-US" altLang="el-GR" sz="1800" dirty="0" err="1">
                <a:solidFill>
                  <a:srgbClr val="000000"/>
                </a:solidFill>
                <a:latin typeface="Courier New" panose="02070309020205020404" pitchFamily="49" charset="0"/>
              </a:rPr>
              <a:t>funct</a:t>
            </a:r>
            <a:r>
              <a:rPr lang="el-GR" altLang="el-GR" sz="1800" dirty="0">
                <a:solidFill>
                  <a:srgbClr val="000000"/>
                </a:solidFill>
                <a:latin typeface="Courier New" panose="02070309020205020404" pitchFamily="49" charset="0"/>
              </a:rPr>
              <a:t>(</a:t>
            </a:r>
            <a:r>
              <a:rPr lang="el-GR" altLang="el-GR" sz="1800" dirty="0" err="1">
                <a:solidFill>
                  <a:srgbClr val="0000FF"/>
                </a:solidFill>
                <a:latin typeface="Courier New" panose="02070309020205020404" pitchFamily="49" charset="0"/>
              </a:rPr>
              <a:t>struct</a:t>
            </a: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student</a:t>
            </a: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stud</a:t>
            </a:r>
            <a:r>
              <a:rPr lang="el-GR" altLang="el-GR" sz="1800" dirty="0">
                <a:solidFill>
                  <a:srgbClr val="000000"/>
                </a:solidFill>
                <a:latin typeface="Courier New" panose="02070309020205020404" pitchFamily="49" charset="0"/>
              </a:rPr>
              <a:t>_</a:t>
            </a:r>
            <a:r>
              <a:rPr lang="en-US" altLang="el-GR" sz="1800" dirty="0" err="1">
                <a:solidFill>
                  <a:srgbClr val="000000"/>
                </a:solidFill>
                <a:latin typeface="Courier New" panose="02070309020205020404" pitchFamily="49" charset="0"/>
              </a:rPr>
              <a:t>ptr</a:t>
            </a:r>
            <a:r>
              <a:rPr lang="el-GR" altLang="el-GR" sz="1800" dirty="0">
                <a:solidFill>
                  <a:srgbClr val="000000"/>
                </a:solidFill>
                <a:latin typeface="Courier New" panose="02070309020205020404" pitchFamily="49" charset="0"/>
              </a:rPr>
              <a:t>); </a:t>
            </a:r>
          </a:p>
          <a:p>
            <a:pPr marL="914400" lvl="1" indent="-457200" eaLnBrk="1" hangingPunct="1"/>
            <a:endParaRPr lang="el-GR" altLang="el-GR" sz="1000" dirty="0"/>
          </a:p>
          <a:p>
            <a:pPr marL="914400" lvl="1" indent="-457200" eaLnBrk="1" hangingPunct="1"/>
            <a:r>
              <a:rPr lang="el-GR" altLang="el-GR" sz="2000" dirty="0"/>
              <a:t>Αφού επίσης δηλωθεί και </a:t>
            </a:r>
            <a:r>
              <a:rPr lang="el-GR" altLang="el-GR" sz="2000" dirty="0" err="1"/>
              <a:t>αρχικοποιηθεί</a:t>
            </a:r>
            <a:r>
              <a:rPr lang="el-GR" altLang="el-GR" sz="2000" dirty="0"/>
              <a:t> μία μεταβλητή-δομή</a:t>
            </a:r>
            <a:r>
              <a:rPr lang="en-US" altLang="el-GR" sz="2000" dirty="0"/>
              <a:t> (</a:t>
            </a:r>
            <a:r>
              <a:rPr lang="el-GR" altLang="el-GR" sz="2000" dirty="0"/>
              <a:t>π.χ. </a:t>
            </a:r>
            <a:r>
              <a:rPr lang="en-US" altLang="el-GR" sz="2000" dirty="0">
                <a:solidFill>
                  <a:srgbClr val="000000"/>
                </a:solidFill>
                <a:latin typeface="Courier New" panose="02070309020205020404" pitchFamily="49" charset="0"/>
              </a:rPr>
              <a:t>stud</a:t>
            </a:r>
            <a:r>
              <a:rPr lang="en-US" altLang="el-GR" sz="2000" dirty="0"/>
              <a:t>)</a:t>
            </a:r>
            <a:r>
              <a:rPr lang="el-GR" altLang="el-GR" sz="2000" dirty="0"/>
              <a:t> τύπου </a:t>
            </a:r>
            <a:r>
              <a:rPr lang="en-US" altLang="el-GR" sz="2000" dirty="0">
                <a:solidFill>
                  <a:srgbClr val="000000"/>
                </a:solidFill>
                <a:latin typeface="Courier New" panose="02070309020205020404" pitchFamily="49" charset="0"/>
              </a:rPr>
              <a:t>student</a:t>
            </a:r>
            <a:r>
              <a:rPr lang="en-US" altLang="el-GR" sz="2000" dirty="0"/>
              <a:t>:</a:t>
            </a:r>
            <a:endParaRPr lang="el-GR" altLang="el-GR" sz="2000" dirty="0"/>
          </a:p>
          <a:p>
            <a:pPr marL="914400" lvl="1" indent="-457200" eaLnBrk="1" hangingPunct="1">
              <a:buFont typeface="Wingdings" panose="05000000000000000000" pitchFamily="2" charset="2"/>
              <a:buNone/>
            </a:pPr>
            <a:r>
              <a:rPr lang="el-GR" altLang="el-GR" sz="2000" dirty="0">
                <a:solidFill>
                  <a:srgbClr val="000000"/>
                </a:solidFill>
                <a:latin typeface="Courier New" panose="02070309020205020404" pitchFamily="49" charset="0"/>
              </a:rPr>
              <a:t>		</a:t>
            </a:r>
            <a:r>
              <a:rPr lang="el-GR" altLang="el-GR" sz="1800" dirty="0">
                <a:solidFill>
                  <a:srgbClr val="000000"/>
                </a:solidFill>
                <a:latin typeface="Courier New" panose="02070309020205020404" pitchFamily="49" charset="0"/>
              </a:rPr>
              <a:t>	</a:t>
            </a:r>
            <a:r>
              <a:rPr lang="en-GB" altLang="el-GR" sz="1800" dirty="0">
                <a:solidFill>
                  <a:srgbClr val="0000FF"/>
                </a:solidFill>
                <a:latin typeface="Courier New" panose="02070309020205020404" pitchFamily="49" charset="0"/>
              </a:rPr>
              <a:t>struct</a:t>
            </a:r>
            <a:r>
              <a:rPr lang="en-GB" altLang="el-GR" sz="1800" dirty="0">
                <a:solidFill>
                  <a:srgbClr val="000000"/>
                </a:solidFill>
                <a:latin typeface="Courier New" panose="02070309020205020404" pitchFamily="49" charset="0"/>
              </a:rPr>
              <a:t> student stud;</a:t>
            </a:r>
          </a:p>
          <a:p>
            <a:pPr marL="914400" lvl="1" indent="-457200" eaLnBrk="1" hangingPunct="1">
              <a:buFont typeface="Wingdings" panose="05000000000000000000" pitchFamily="2" charset="2"/>
              <a:buNone/>
            </a:pPr>
            <a:r>
              <a:rPr lang="el-GR" altLang="el-GR" sz="1800" dirty="0">
                <a:solidFill>
                  <a:srgbClr val="000000"/>
                </a:solidFill>
                <a:latin typeface="Courier New" panose="02070309020205020404" pitchFamily="49" charset="0"/>
              </a:rPr>
              <a:t>		</a:t>
            </a:r>
            <a:r>
              <a:rPr lang="en-GB" altLang="el-GR" sz="1800" dirty="0">
                <a:solidFill>
                  <a:srgbClr val="000000"/>
                </a:solidFill>
                <a:latin typeface="Courier New" panose="02070309020205020404" pitchFamily="49" charset="0"/>
              </a:rPr>
              <a:t>	</a:t>
            </a:r>
            <a:r>
              <a:rPr lang="en-GB" altLang="el-GR" sz="1800" dirty="0" err="1">
                <a:solidFill>
                  <a:srgbClr val="000000"/>
                </a:solidFill>
                <a:latin typeface="Courier New" panose="02070309020205020404" pitchFamily="49" charset="0"/>
              </a:rPr>
              <a:t>strcpy</a:t>
            </a:r>
            <a:r>
              <a:rPr lang="en-GB" altLang="el-GR" sz="1800" dirty="0">
                <a:solidFill>
                  <a:srgbClr val="000000"/>
                </a:solidFill>
                <a:latin typeface="Courier New" panose="02070309020205020404" pitchFamily="49" charset="0"/>
              </a:rPr>
              <a:t>(stud.name,</a:t>
            </a:r>
            <a:r>
              <a:rPr lang="el-GR" altLang="el-GR" sz="1800" dirty="0">
                <a:solidFill>
                  <a:srgbClr val="000000"/>
                </a:solidFill>
                <a:latin typeface="Courier New" panose="02070309020205020404" pitchFamily="49" charset="0"/>
              </a:rPr>
              <a:t> </a:t>
            </a:r>
            <a:r>
              <a:rPr lang="en-GB" altLang="el-GR" sz="1800" dirty="0">
                <a:solidFill>
                  <a:srgbClr val="000000"/>
                </a:solidFill>
                <a:latin typeface="Courier New" panose="02070309020205020404" pitchFamily="49" charset="0"/>
              </a:rPr>
              <a:t>"somebody");</a:t>
            </a:r>
          </a:p>
          <a:p>
            <a:pPr marL="914400" lvl="1" indent="-457200" eaLnBrk="1" hangingPunct="1">
              <a:buFont typeface="Wingdings" panose="05000000000000000000" pitchFamily="2" charset="2"/>
              <a:buNone/>
            </a:pPr>
            <a:r>
              <a:rPr lang="el-GR" altLang="el-GR" sz="1800" dirty="0">
                <a:solidFill>
                  <a:srgbClr val="000000"/>
                </a:solidFill>
                <a:latin typeface="Courier New" panose="02070309020205020404" pitchFamily="49" charset="0"/>
              </a:rPr>
              <a:t>	</a:t>
            </a:r>
            <a:r>
              <a:rPr lang="en-GB" altLang="el-GR" sz="1800" dirty="0">
                <a:solidFill>
                  <a:srgbClr val="000000"/>
                </a:solidFill>
                <a:latin typeface="Courier New" panose="02070309020205020404" pitchFamily="49" charset="0"/>
              </a:rPr>
              <a:t>	</a:t>
            </a: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stud</a:t>
            </a:r>
            <a:r>
              <a:rPr lang="el-GR" altLang="el-GR" sz="1800" dirty="0">
                <a:solidFill>
                  <a:srgbClr val="000000"/>
                </a:solidFill>
                <a:latin typeface="Courier New" panose="02070309020205020404" pitchFamily="49" charset="0"/>
              </a:rPr>
              <a:t>.</a:t>
            </a:r>
            <a:r>
              <a:rPr lang="en-US" altLang="el-GR" sz="1800" dirty="0">
                <a:solidFill>
                  <a:srgbClr val="000000"/>
                </a:solidFill>
                <a:latin typeface="Courier New" panose="02070309020205020404" pitchFamily="49" charset="0"/>
              </a:rPr>
              <a:t>code</a:t>
            </a:r>
            <a:r>
              <a:rPr lang="el-GR" altLang="el-GR" sz="1800" dirty="0">
                <a:solidFill>
                  <a:srgbClr val="000000"/>
                </a:solidFill>
                <a:latin typeface="Courier New" panose="02070309020205020404" pitchFamily="49" charset="0"/>
              </a:rPr>
              <a:t> = </a:t>
            </a:r>
            <a:r>
              <a:rPr lang="en-US" altLang="el-GR" sz="1800" dirty="0">
                <a:solidFill>
                  <a:srgbClr val="000000"/>
                </a:solidFill>
                <a:latin typeface="Courier New" panose="02070309020205020404" pitchFamily="49" charset="0"/>
              </a:rPr>
              <a:t>555</a:t>
            </a:r>
            <a:r>
              <a:rPr lang="el-GR" altLang="el-GR" sz="1800" dirty="0">
                <a:solidFill>
                  <a:srgbClr val="000000"/>
                </a:solidFill>
                <a:latin typeface="Courier New" panose="02070309020205020404" pitchFamily="49" charset="0"/>
              </a:rPr>
              <a:t>;</a:t>
            </a:r>
          </a:p>
          <a:p>
            <a:pPr marL="914400" lvl="1" indent="-457200" eaLnBrk="1" hangingPunct="1">
              <a:buFont typeface="Wingdings" panose="05000000000000000000" pitchFamily="2" charset="2"/>
              <a:buNone/>
            </a:pP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stud.grd</a:t>
            </a:r>
            <a:r>
              <a:rPr lang="el-GR" altLang="el-GR" sz="1800" dirty="0">
                <a:solidFill>
                  <a:srgbClr val="000000"/>
                </a:solidFill>
                <a:latin typeface="Courier New" panose="02070309020205020404" pitchFamily="49" charset="0"/>
              </a:rPr>
              <a:t> = </a:t>
            </a:r>
            <a:r>
              <a:rPr lang="en-US" altLang="el-GR" sz="1800" dirty="0">
                <a:solidFill>
                  <a:srgbClr val="000000"/>
                </a:solidFill>
                <a:latin typeface="Courier New" panose="02070309020205020404" pitchFamily="49" charset="0"/>
              </a:rPr>
              <a:t>7</a:t>
            </a:r>
            <a:r>
              <a:rPr lang="el-GR" altLang="el-GR" sz="1800" dirty="0">
                <a:solidFill>
                  <a:srgbClr val="000000"/>
                </a:solidFill>
                <a:latin typeface="Courier New" panose="02070309020205020404" pitchFamily="49" charset="0"/>
              </a:rPr>
              <a:t>;</a:t>
            </a:r>
          </a:p>
          <a:p>
            <a:pPr marL="914400" lvl="1" indent="-457200" eaLnBrk="1" hangingPunct="1">
              <a:buFont typeface="Wingdings" panose="05000000000000000000" pitchFamily="2" charset="2"/>
              <a:buNone/>
            </a:pPr>
            <a:endParaRPr lang="en-US" altLang="el-GR" sz="1800" dirty="0">
              <a:solidFill>
                <a:srgbClr val="000000"/>
              </a:solidFill>
              <a:latin typeface="Courier New" panose="02070309020205020404" pitchFamily="49" charset="0"/>
            </a:endParaRPr>
          </a:p>
        </p:txBody>
      </p:sp>
      <p:grpSp>
        <p:nvGrpSpPr>
          <p:cNvPr id="563203" name="Group 3"/>
          <p:cNvGrpSpPr>
            <a:grpSpLocks/>
          </p:cNvGrpSpPr>
          <p:nvPr/>
        </p:nvGrpSpPr>
        <p:grpSpPr bwMode="auto">
          <a:xfrm>
            <a:off x="6146800" y="2621021"/>
            <a:ext cx="2997200" cy="1054100"/>
            <a:chOff x="-432" y="2192"/>
            <a:chExt cx="2504" cy="1912"/>
          </a:xfrm>
        </p:grpSpPr>
        <p:sp>
          <p:nvSpPr>
            <p:cNvPr id="49162" name="Rectangle 4" descr="Rectangle: Click to edit Master text styles&#10;Second level&#10;Third level&#10;Fourth level&#10;Fifth level"/>
            <p:cNvSpPr>
              <a:spLocks noChangeArrowheads="1"/>
            </p:cNvSpPr>
            <p:nvPr/>
          </p:nvSpPr>
          <p:spPr bwMode="auto">
            <a:xfrm>
              <a:off x="-432" y="2224"/>
              <a:ext cx="2504" cy="188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US" altLang="el-GR" sz="1600"/>
                <a:t>  </a:t>
              </a:r>
              <a:r>
                <a:rPr lang="el-GR" altLang="el-GR" sz="1600" u="sng"/>
                <a:t>Όρισμα συνάρτησης:</a:t>
              </a:r>
              <a:endParaRPr lang="el-GR" altLang="el-GR" sz="1400" u="sng">
                <a:solidFill>
                  <a:srgbClr val="000000"/>
                </a:solidFill>
                <a:latin typeface="Courier New" panose="02070309020205020404" pitchFamily="49" charset="0"/>
              </a:endParaRPr>
            </a:p>
            <a:p>
              <a:pPr lvl="1" eaLnBrk="1" hangingPunct="1">
                <a:buFont typeface="Wingdings" panose="05000000000000000000" pitchFamily="2" charset="2"/>
                <a:buNone/>
              </a:pPr>
              <a:r>
                <a:rPr lang="el-GR" altLang="el-GR" sz="1600"/>
                <a:t>   	δείκτης σε δομή τύπου</a:t>
              </a:r>
              <a:r>
                <a:rPr lang="el-GR" altLang="el-GR" sz="1800"/>
                <a:t> </a:t>
              </a:r>
              <a:r>
                <a:rPr lang="el-GR" altLang="el-GR" sz="1600">
                  <a:solidFill>
                    <a:srgbClr val="000000"/>
                  </a:solidFill>
                  <a:latin typeface="Courier New" panose="02070309020205020404" pitchFamily="49" charset="0"/>
                </a:rPr>
                <a:t>student</a:t>
              </a:r>
              <a:r>
                <a:rPr lang="el-GR" altLang="el-GR">
                  <a:solidFill>
                    <a:srgbClr val="000000"/>
                  </a:solidFill>
                  <a:latin typeface="Courier New" panose="02070309020205020404" pitchFamily="49" charset="0"/>
                </a:rPr>
                <a:t> </a:t>
              </a:r>
            </a:p>
          </p:txBody>
        </p:sp>
        <p:sp>
          <p:nvSpPr>
            <p:cNvPr id="49163" name="Rectangle 5"/>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sp>
        <p:nvSpPr>
          <p:cNvPr id="49156" name="Rectangle 6"/>
          <p:cNvSpPr>
            <a:spLocks noGrp="1" noChangeArrowheads="1"/>
          </p:cNvSpPr>
          <p:nvPr>
            <p:ph type="title"/>
          </p:nvPr>
        </p:nvSpPr>
        <p:spPr>
          <a:xfrm>
            <a:off x="469900" y="55621"/>
            <a:ext cx="8483600" cy="1143000"/>
          </a:xfrm>
        </p:spPr>
        <p:txBody>
          <a:bodyPr/>
          <a:lstStyle/>
          <a:p>
            <a:pPr eaLnBrk="1" hangingPunct="1"/>
            <a:r>
              <a:rPr lang="el-GR" altLang="el-GR" sz="2800">
                <a:solidFill>
                  <a:srgbClr val="FF0000"/>
                </a:solidFill>
              </a:rPr>
              <a:t>Κλήση μέσω αναφοράς (Ι)</a:t>
            </a:r>
            <a:endParaRPr lang="en-GB" altLang="el-GR" sz="2800">
              <a:solidFill>
                <a:srgbClr val="FF0000"/>
              </a:solidFill>
            </a:endParaRPr>
          </a:p>
        </p:txBody>
      </p:sp>
      <p:sp>
        <p:nvSpPr>
          <p:cNvPr id="49157" name="Rectangle 7"/>
          <p:cNvSpPr>
            <a:spLocks noChangeArrowheads="1"/>
          </p:cNvSpPr>
          <p:nvPr/>
        </p:nvSpPr>
        <p:spPr bwMode="auto">
          <a:xfrm>
            <a:off x="2133600" y="1372919"/>
            <a:ext cx="4597400" cy="1905000"/>
          </a:xfrm>
          <a:prstGeom prst="rect">
            <a:avLst/>
          </a:prstGeom>
          <a:noFill/>
          <a:ln w="9525" algn="ctr">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49158" name="Rectangle 8"/>
          <p:cNvSpPr>
            <a:spLocks noChangeArrowheads="1"/>
          </p:cNvSpPr>
          <p:nvPr/>
        </p:nvSpPr>
        <p:spPr bwMode="auto">
          <a:xfrm>
            <a:off x="1746250" y="3776721"/>
            <a:ext cx="5397500" cy="533400"/>
          </a:xfrm>
          <a:prstGeom prst="rect">
            <a:avLst/>
          </a:prstGeom>
          <a:noFill/>
          <a:ln w="9525" algn="ctr">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49159" name="Rectangle 9"/>
          <p:cNvSpPr>
            <a:spLocks noChangeArrowheads="1"/>
          </p:cNvSpPr>
          <p:nvPr/>
        </p:nvSpPr>
        <p:spPr bwMode="auto">
          <a:xfrm>
            <a:off x="2413000" y="5027489"/>
            <a:ext cx="4597400" cy="1346200"/>
          </a:xfrm>
          <a:prstGeom prst="rect">
            <a:avLst/>
          </a:prstGeom>
          <a:noFill/>
          <a:ln w="9525" algn="ctr">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563210" name="Rectangle 10"/>
          <p:cNvSpPr>
            <a:spLocks noChangeArrowheads="1"/>
          </p:cNvSpPr>
          <p:nvPr/>
        </p:nvSpPr>
        <p:spPr bwMode="auto">
          <a:xfrm>
            <a:off x="3429000" y="3827521"/>
            <a:ext cx="3314700" cy="431800"/>
          </a:xfrm>
          <a:prstGeom prst="rect">
            <a:avLst/>
          </a:prstGeom>
          <a:noFill/>
          <a:ln w="9525" algn="ctr">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563211" name="Line 11"/>
          <p:cNvSpPr>
            <a:spLocks noChangeShapeType="1"/>
          </p:cNvSpPr>
          <p:nvPr/>
        </p:nvSpPr>
        <p:spPr bwMode="auto">
          <a:xfrm flipV="1">
            <a:off x="6743700" y="3617785"/>
            <a:ext cx="1070350" cy="498802"/>
          </a:xfrm>
          <a:prstGeom prst="line">
            <a:avLst/>
          </a:prstGeom>
          <a:noFill/>
          <a:ln w="9525">
            <a:solidFill>
              <a:srgbClr val="FF0000"/>
            </a:solidFill>
            <a:round/>
            <a:headEnd/>
            <a:tailEnd type="triangle" w="med" len="me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wrap="none" anchor="ctr"/>
          <a:lstStyle/>
          <a:p>
            <a:endParaRPr lang="el-GR"/>
          </a:p>
        </p:txBody>
      </p:sp>
    </p:spTree>
    <p:extLst>
      <p:ext uri="{BB962C8B-B14F-4D97-AF65-F5344CB8AC3E}">
        <p14:creationId xmlns:p14="http://schemas.microsoft.com/office/powerpoint/2010/main" val="37182719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63203"/>
                                        </p:tgtEl>
                                        <p:attrNameLst>
                                          <p:attrName>style.visibility</p:attrName>
                                        </p:attrNameLst>
                                      </p:cBhvr>
                                      <p:to>
                                        <p:strVal val="visible"/>
                                      </p:to>
                                    </p:set>
                                    <p:animEffect transition="in" filter="blinds(horizontal)">
                                      <p:cBhvr>
                                        <p:cTn id="7" dur="500"/>
                                        <p:tgtEl>
                                          <p:spTgt spid="563203"/>
                                        </p:tgtEl>
                                      </p:cBhvr>
                                    </p:animEffect>
                                  </p:childTnLst>
                                </p:cTn>
                              </p:par>
                              <p:par>
                                <p:cTn id="8" presetID="3" presetClass="entr" presetSubtype="10" fill="hold" nodeType="withEffect">
                                  <p:stCondLst>
                                    <p:cond delay="0"/>
                                  </p:stCondLst>
                                  <p:childTnLst>
                                    <p:set>
                                      <p:cBhvr>
                                        <p:cTn id="9" dur="1" fill="hold">
                                          <p:stCondLst>
                                            <p:cond delay="0"/>
                                          </p:stCondLst>
                                        </p:cTn>
                                        <p:tgtEl>
                                          <p:spTgt spid="563211"/>
                                        </p:tgtEl>
                                        <p:attrNameLst>
                                          <p:attrName>style.visibility</p:attrName>
                                        </p:attrNameLst>
                                      </p:cBhvr>
                                      <p:to>
                                        <p:strVal val="visible"/>
                                      </p:to>
                                    </p:set>
                                    <p:animEffect transition="in" filter="blinds(horizontal)">
                                      <p:cBhvr>
                                        <p:cTn id="10" dur="500"/>
                                        <p:tgtEl>
                                          <p:spTgt spid="563211"/>
                                        </p:tgtEl>
                                      </p:cBhvr>
                                    </p:animEffect>
                                  </p:childTnLst>
                                </p:cTn>
                              </p:par>
                              <p:par>
                                <p:cTn id="11" presetID="3" presetClass="entr" presetSubtype="10" fill="hold" nodeType="withEffect">
                                  <p:stCondLst>
                                    <p:cond delay="0"/>
                                  </p:stCondLst>
                                  <p:childTnLst>
                                    <p:set>
                                      <p:cBhvr>
                                        <p:cTn id="12" dur="1" fill="hold">
                                          <p:stCondLst>
                                            <p:cond delay="0"/>
                                          </p:stCondLst>
                                        </p:cTn>
                                        <p:tgtEl>
                                          <p:spTgt spid="563210"/>
                                        </p:tgtEl>
                                        <p:attrNameLst>
                                          <p:attrName>style.visibility</p:attrName>
                                        </p:attrNameLst>
                                      </p:cBhvr>
                                      <p:to>
                                        <p:strVal val="visible"/>
                                      </p:to>
                                    </p:set>
                                    <p:animEffect transition="in" filter="blinds(horizontal)">
                                      <p:cBhvr>
                                        <p:cTn id="13" dur="500"/>
                                        <p:tgtEl>
                                          <p:spTgt spid="5632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69900" y="55620"/>
            <a:ext cx="8483600" cy="1143000"/>
          </a:xfrm>
        </p:spPr>
        <p:txBody>
          <a:bodyPr/>
          <a:lstStyle/>
          <a:p>
            <a:pPr eaLnBrk="1" hangingPunct="1"/>
            <a:r>
              <a:rPr lang="el-GR" altLang="el-GR" sz="2800">
                <a:solidFill>
                  <a:srgbClr val="FF0000"/>
                </a:solidFill>
              </a:rPr>
              <a:t>Κλήση μέσω αναφοράς (ΙΙ)</a:t>
            </a:r>
            <a:endParaRPr lang="en-GB" altLang="el-GR" sz="2800">
              <a:solidFill>
                <a:srgbClr val="FF0000"/>
              </a:solidFill>
            </a:endParaRPr>
          </a:p>
        </p:txBody>
      </p:sp>
      <p:sp>
        <p:nvSpPr>
          <p:cNvPr id="50179" name="Rectangle 3" descr="Rectangle: Click to edit Master text styles&#10;Second level&#10;Third level&#10;Fourth level&#10;Fifth level"/>
          <p:cNvSpPr>
            <a:spLocks noGrp="1" noChangeArrowheads="1"/>
          </p:cNvSpPr>
          <p:nvPr>
            <p:ph type="body" idx="1"/>
          </p:nvPr>
        </p:nvSpPr>
        <p:spPr>
          <a:xfrm>
            <a:off x="-177800" y="843020"/>
            <a:ext cx="9055100" cy="5676900"/>
          </a:xfrm>
        </p:spPr>
        <p:txBody>
          <a:bodyPr/>
          <a:lstStyle/>
          <a:p>
            <a:pPr marL="914400" lvl="1" indent="-457200" eaLnBrk="1" hangingPunct="1"/>
            <a:r>
              <a:rPr lang="el-GR" altLang="el-GR" sz="2000"/>
              <a:t>Κατά την κλήση της συνάρτησης</a:t>
            </a:r>
            <a:r>
              <a:rPr lang="en-US" altLang="el-GR" sz="2000"/>
              <a:t> </a:t>
            </a:r>
            <a:r>
              <a:rPr lang="el-GR" altLang="el-GR" sz="2000">
                <a:solidFill>
                  <a:srgbClr val="FF0000"/>
                </a:solidFill>
              </a:rPr>
              <a:t>μέσω αναφοράς</a:t>
            </a:r>
            <a:r>
              <a:rPr lang="el-GR" altLang="el-GR" sz="2000"/>
              <a:t> (π.χ. από το κύριο πρόγραμμα, δηλ. μέσα από τη συνάρτηση </a:t>
            </a:r>
            <a:r>
              <a:rPr lang="en-US" altLang="el-GR" sz="1800">
                <a:solidFill>
                  <a:srgbClr val="000000"/>
                </a:solidFill>
                <a:latin typeface="Courier New" panose="02070309020205020404" pitchFamily="49" charset="0"/>
              </a:rPr>
              <a:t>main()</a:t>
            </a:r>
            <a:r>
              <a:rPr lang="en-US" altLang="el-GR" sz="2000"/>
              <a:t>)</a:t>
            </a:r>
            <a:r>
              <a:rPr lang="el-GR" altLang="el-GR" sz="2000"/>
              <a:t>:</a:t>
            </a:r>
          </a:p>
          <a:p>
            <a:pPr marL="914400" lvl="1" indent="-457200" eaLnBrk="1" hangingPunct="1">
              <a:buFont typeface="Wingdings" panose="05000000000000000000" pitchFamily="2" charset="2"/>
              <a:buNone/>
            </a:pPr>
            <a:r>
              <a:rPr lang="el-GR" altLang="el-GR" sz="3200">
                <a:solidFill>
                  <a:srgbClr val="000000"/>
                </a:solidFill>
              </a:rPr>
              <a:t> 			      </a:t>
            </a:r>
            <a:r>
              <a:rPr lang="en-US" altLang="el-GR" sz="1800">
                <a:solidFill>
                  <a:srgbClr val="000000"/>
                </a:solidFill>
                <a:latin typeface="Courier New" panose="02070309020205020404" pitchFamily="49" charset="0"/>
              </a:rPr>
              <a:t>funct</a:t>
            </a:r>
            <a:r>
              <a:rPr lang="el-GR" altLang="el-GR" sz="1800">
                <a:solidFill>
                  <a:srgbClr val="000000"/>
                </a:solidFill>
                <a:latin typeface="Courier New" panose="02070309020205020404" pitchFamily="49" charset="0"/>
              </a:rPr>
              <a:t>(&amp;stud);</a:t>
            </a:r>
          </a:p>
          <a:p>
            <a:pPr marL="914400" lvl="1" indent="-457200" eaLnBrk="1" hangingPunct="1">
              <a:buFont typeface="Wingdings" panose="05000000000000000000" pitchFamily="2" charset="2"/>
              <a:buNone/>
            </a:pPr>
            <a:endParaRPr lang="el-GR" altLang="el-GR" sz="900">
              <a:solidFill>
                <a:srgbClr val="000000"/>
              </a:solidFill>
              <a:latin typeface="Courier New" panose="02070309020205020404" pitchFamily="49" charset="0"/>
            </a:endParaRPr>
          </a:p>
          <a:p>
            <a:pPr marL="914400" lvl="1" indent="-457200" eaLnBrk="1" hangingPunct="1"/>
            <a:r>
              <a:rPr lang="el-GR" altLang="el-GR" sz="2000"/>
              <a:t>στη συνάρτηση διοχετεύονται </a:t>
            </a:r>
            <a:r>
              <a:rPr lang="el-GR" altLang="el-GR" sz="2000">
                <a:solidFill>
                  <a:srgbClr val="FF0000"/>
                </a:solidFill>
              </a:rPr>
              <a:t>οι διευθύνσεις μνήμης</a:t>
            </a:r>
            <a:r>
              <a:rPr lang="el-GR" altLang="el-GR" sz="2000"/>
              <a:t> των παραμέτρων του προγράμματος που την καλεί και όχι αντίγραφά τους, όπως προηγουμένως</a:t>
            </a:r>
          </a:p>
          <a:p>
            <a:pPr marL="914400" lvl="1" indent="-457200" eaLnBrk="1" hangingPunct="1"/>
            <a:endParaRPr lang="el-GR" altLang="el-GR" sz="2000"/>
          </a:p>
          <a:p>
            <a:pPr marL="914400" lvl="1" indent="-457200" eaLnBrk="1" hangingPunct="1"/>
            <a:r>
              <a:rPr lang="el-GR" altLang="el-GR" sz="2000"/>
              <a:t>Επομένως, αφού η συνάρτηση έχει πρόσβαση στη διεύθυνση της δομής του προγράμματος που την κάλεσε, τότε </a:t>
            </a:r>
            <a:r>
              <a:rPr lang="el-GR" altLang="el-GR" sz="2000">
                <a:solidFill>
                  <a:srgbClr val="FF0000"/>
                </a:solidFill>
              </a:rPr>
              <a:t>μπορεί να μεταβάλλει</a:t>
            </a:r>
            <a:r>
              <a:rPr lang="el-GR" altLang="el-GR" sz="2000"/>
              <a:t> τις τιμές των πεδίων της</a:t>
            </a:r>
          </a:p>
        </p:txBody>
      </p:sp>
      <p:sp>
        <p:nvSpPr>
          <p:cNvPr id="50180" name="Rectangle 4"/>
          <p:cNvSpPr>
            <a:spLocks noChangeArrowheads="1"/>
          </p:cNvSpPr>
          <p:nvPr/>
        </p:nvSpPr>
        <p:spPr bwMode="auto">
          <a:xfrm>
            <a:off x="3066822" y="1598888"/>
            <a:ext cx="2082800" cy="533400"/>
          </a:xfrm>
          <a:prstGeom prst="rect">
            <a:avLst/>
          </a:prstGeom>
          <a:noFill/>
          <a:ln w="9525" algn="ctr">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224992159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69900" y="55623"/>
            <a:ext cx="8255000" cy="1143000"/>
          </a:xfrm>
        </p:spPr>
        <p:txBody>
          <a:bodyPr/>
          <a:lstStyle/>
          <a:p>
            <a:pPr eaLnBrk="1" hangingPunct="1"/>
            <a:r>
              <a:rPr lang="el-GR" altLang="el-GR">
                <a:solidFill>
                  <a:srgbClr val="FF0000"/>
                </a:solidFill>
              </a:rPr>
              <a:t>Παρατηρήσεις</a:t>
            </a:r>
            <a:endParaRPr lang="en-GB" altLang="el-GR">
              <a:solidFill>
                <a:srgbClr val="FF0000"/>
              </a:solidFill>
            </a:endParaRPr>
          </a:p>
        </p:txBody>
      </p:sp>
      <p:sp>
        <p:nvSpPr>
          <p:cNvPr id="51203" name="Rectangle 3" descr="Rectangle: Click to edit Master text styles&#10;Second level&#10;Third level&#10;Fourth level&#10;Fifth level"/>
          <p:cNvSpPr>
            <a:spLocks noGrp="1" noChangeArrowheads="1"/>
          </p:cNvSpPr>
          <p:nvPr>
            <p:ph type="body" idx="1"/>
          </p:nvPr>
        </p:nvSpPr>
        <p:spPr>
          <a:xfrm>
            <a:off x="-177800" y="1033523"/>
            <a:ext cx="9055100" cy="5676900"/>
          </a:xfrm>
        </p:spPr>
        <p:txBody>
          <a:bodyPr/>
          <a:lstStyle/>
          <a:p>
            <a:pPr marL="914400" lvl="1" indent="-457200" eaLnBrk="1" hangingPunct="1"/>
            <a:r>
              <a:rPr lang="el-GR" altLang="el-GR" sz="2000"/>
              <a:t>Για τη μεταβίβαση μίας δομής σε μία συνάρτηση προτείνεται να γίνεται χρήση κλήσης </a:t>
            </a:r>
            <a:r>
              <a:rPr lang="el-GR" altLang="el-GR" sz="2000">
                <a:solidFill>
                  <a:srgbClr val="FF0000"/>
                </a:solidFill>
              </a:rPr>
              <a:t>μέσω αναφοράς</a:t>
            </a:r>
            <a:r>
              <a:rPr lang="el-GR" altLang="el-GR" sz="2000"/>
              <a:t>, ακόμα και αν δεν απαιτείται αλλαγή στις τιμές των πεδίων της</a:t>
            </a:r>
          </a:p>
          <a:p>
            <a:pPr marL="914400" lvl="1" indent="-457200" eaLnBrk="1" hangingPunct="1"/>
            <a:endParaRPr lang="el-GR" altLang="el-GR" sz="1800"/>
          </a:p>
          <a:p>
            <a:pPr marL="914400" lvl="1" indent="-457200" eaLnBrk="1" hangingPunct="1"/>
            <a:r>
              <a:rPr lang="el-GR" altLang="el-GR" sz="2000"/>
              <a:t>Ο κύριος λόγος είναι γιατί </a:t>
            </a:r>
            <a:r>
              <a:rPr lang="el-GR" altLang="el-GR" sz="2000">
                <a:solidFill>
                  <a:srgbClr val="FF0000"/>
                </a:solidFill>
              </a:rPr>
              <a:t>αποφεύγεται η διαδικασία δημιουργίας αντιγράφου της δομής στη στοίβα</a:t>
            </a:r>
            <a:r>
              <a:rPr lang="el-GR" altLang="el-GR" sz="2000"/>
              <a:t>, άρα </a:t>
            </a:r>
            <a:r>
              <a:rPr lang="el-GR" altLang="el-GR" sz="2000">
                <a:solidFill>
                  <a:srgbClr val="FF0000"/>
                </a:solidFill>
              </a:rPr>
              <a:t>το πρόγραμμα εκτελείται πιο γρήγορα</a:t>
            </a:r>
          </a:p>
          <a:p>
            <a:pPr marL="914400" lvl="1" indent="-457200" eaLnBrk="1" hangingPunct="1"/>
            <a:endParaRPr lang="el-GR" altLang="el-GR" sz="1800"/>
          </a:p>
          <a:p>
            <a:pPr marL="914400" lvl="1" indent="-457200" eaLnBrk="1" hangingPunct="1"/>
            <a:r>
              <a:rPr lang="el-GR" altLang="el-GR" sz="2000"/>
              <a:t>Σε περίπτωση που η συνάρτηση δεν πρέπει να αλλάξει τις τιμές των πεδίων της δομής, τότε ο προγραμματιστής, για να είναι σίγουρος ότι κάτι τέτοιο δεν θα συμβεί στο μέλλον, μπορεί να προσθέσει στη δήλωση της συνάρτησης τη λέξη </a:t>
            </a:r>
            <a:r>
              <a:rPr lang="el-GR" altLang="el-GR" sz="2000">
                <a:solidFill>
                  <a:srgbClr val="0000FF"/>
                </a:solidFill>
                <a:latin typeface="Courier New" panose="02070309020205020404" pitchFamily="49" charset="0"/>
              </a:rPr>
              <a:t>const</a:t>
            </a:r>
            <a:r>
              <a:rPr lang="el-GR" altLang="el-GR" sz="2000"/>
              <a:t> πριν από τη λέξη </a:t>
            </a:r>
            <a:r>
              <a:rPr lang="el-GR" altLang="el-GR" sz="2000">
                <a:solidFill>
                  <a:srgbClr val="0000FF"/>
                </a:solidFill>
                <a:latin typeface="Courier New" panose="02070309020205020404" pitchFamily="49" charset="0"/>
              </a:rPr>
              <a:t>struct</a:t>
            </a:r>
            <a:r>
              <a:rPr lang="el-GR" altLang="el-GR" sz="2000"/>
              <a:t>, δηλαδή να δηλώσει τον δείκτη </a:t>
            </a:r>
            <a:r>
              <a:rPr lang="el-GR" altLang="el-GR" sz="2000">
                <a:solidFill>
                  <a:srgbClr val="000000"/>
                </a:solidFill>
                <a:latin typeface="Courier New" panose="02070309020205020404" pitchFamily="49" charset="0"/>
              </a:rPr>
              <a:t>stud_</a:t>
            </a:r>
            <a:r>
              <a:rPr lang="en-US" altLang="el-GR" sz="2000">
                <a:solidFill>
                  <a:srgbClr val="000000"/>
                </a:solidFill>
                <a:latin typeface="Courier New" panose="02070309020205020404" pitchFamily="49" charset="0"/>
              </a:rPr>
              <a:t>ptr</a:t>
            </a:r>
            <a:r>
              <a:rPr lang="el-GR" altLang="el-GR" sz="2000">
                <a:solidFill>
                  <a:srgbClr val="000000"/>
                </a:solidFill>
                <a:latin typeface="Courier New" panose="02070309020205020404" pitchFamily="49" charset="0"/>
              </a:rPr>
              <a:t> </a:t>
            </a:r>
            <a:r>
              <a:rPr lang="el-GR" altLang="el-GR" sz="2000"/>
              <a:t>ως </a:t>
            </a:r>
            <a:r>
              <a:rPr lang="el-GR" altLang="el-GR" sz="2000">
                <a:solidFill>
                  <a:srgbClr val="0000FF"/>
                </a:solidFill>
                <a:latin typeface="Courier New" panose="02070309020205020404" pitchFamily="49" charset="0"/>
              </a:rPr>
              <a:t>const</a:t>
            </a:r>
          </a:p>
          <a:p>
            <a:pPr marL="914400" lvl="1" indent="-457200" eaLnBrk="1" hangingPunct="1"/>
            <a:endParaRPr lang="el-GR" altLang="el-GR" sz="1800">
              <a:solidFill>
                <a:srgbClr val="0000FF"/>
              </a:solidFill>
              <a:latin typeface="Courier New" panose="02070309020205020404" pitchFamily="49" charset="0"/>
            </a:endParaRPr>
          </a:p>
          <a:p>
            <a:pPr marL="914400" lvl="1" indent="-457200" eaLnBrk="1" hangingPunct="1"/>
            <a:r>
              <a:rPr lang="el-GR" altLang="el-GR" sz="2000"/>
              <a:t>Π.χ. </a:t>
            </a:r>
          </a:p>
          <a:p>
            <a:pPr marL="914400" lvl="1" indent="-457200" eaLnBrk="1" hangingPunct="1"/>
            <a:endParaRPr lang="el-GR" altLang="el-GR" sz="1000"/>
          </a:p>
          <a:p>
            <a:pPr marL="914400" lvl="1" indent="-457200" eaLnBrk="1" hangingPunct="1">
              <a:buFont typeface="Wingdings" panose="05000000000000000000" pitchFamily="2" charset="2"/>
              <a:buNone/>
            </a:pPr>
            <a:r>
              <a:rPr lang="el-GR" altLang="el-GR" sz="2000">
                <a:solidFill>
                  <a:srgbClr val="0000FF"/>
                </a:solidFill>
                <a:latin typeface="Courier New" panose="02070309020205020404" pitchFamily="49" charset="0"/>
              </a:rPr>
              <a:t>	</a:t>
            </a:r>
            <a:r>
              <a:rPr lang="en-US" altLang="el-GR" sz="2000">
                <a:solidFill>
                  <a:srgbClr val="0000FF"/>
                </a:solidFill>
                <a:latin typeface="Courier New" panose="02070309020205020404" pitchFamily="49" charset="0"/>
              </a:rPr>
              <a:t>    </a:t>
            </a:r>
            <a:r>
              <a:rPr lang="el-GR" altLang="el-GR" sz="2000">
                <a:solidFill>
                  <a:srgbClr val="0000FF"/>
                </a:solidFill>
                <a:latin typeface="Courier New" panose="02070309020205020404" pitchFamily="49" charset="0"/>
              </a:rPr>
              <a:t>void</a:t>
            </a:r>
            <a:r>
              <a:rPr lang="el-GR" altLang="el-GR" sz="2000">
                <a:solidFill>
                  <a:srgbClr val="000000"/>
                </a:solidFill>
                <a:latin typeface="Courier New" panose="02070309020205020404" pitchFamily="49" charset="0"/>
              </a:rPr>
              <a:t> </a:t>
            </a:r>
            <a:r>
              <a:rPr lang="en-US" altLang="el-GR" sz="2000">
                <a:solidFill>
                  <a:srgbClr val="000000"/>
                </a:solidFill>
                <a:latin typeface="Courier New" panose="02070309020205020404" pitchFamily="49" charset="0"/>
              </a:rPr>
              <a:t>funct</a:t>
            </a:r>
            <a:r>
              <a:rPr lang="el-GR" altLang="el-GR" sz="2000">
                <a:solidFill>
                  <a:srgbClr val="000000"/>
                </a:solidFill>
                <a:latin typeface="Courier New" panose="02070309020205020404" pitchFamily="49" charset="0"/>
              </a:rPr>
              <a:t>(</a:t>
            </a:r>
            <a:r>
              <a:rPr lang="en-US" altLang="el-GR" sz="2000">
                <a:solidFill>
                  <a:srgbClr val="0000FF"/>
                </a:solidFill>
                <a:latin typeface="Courier New" panose="02070309020205020404" pitchFamily="49" charset="0"/>
              </a:rPr>
              <a:t>const struct</a:t>
            </a:r>
            <a:r>
              <a:rPr lang="el-GR" altLang="el-GR" sz="2000">
                <a:solidFill>
                  <a:srgbClr val="000000"/>
                </a:solidFill>
                <a:latin typeface="Courier New" panose="02070309020205020404" pitchFamily="49" charset="0"/>
              </a:rPr>
              <a:t> student *stud_</a:t>
            </a:r>
            <a:r>
              <a:rPr lang="en-US" altLang="el-GR" sz="2000">
                <a:solidFill>
                  <a:srgbClr val="000000"/>
                </a:solidFill>
                <a:latin typeface="Courier New" panose="02070309020205020404" pitchFamily="49" charset="0"/>
              </a:rPr>
              <a:t>ptr</a:t>
            </a:r>
            <a:r>
              <a:rPr lang="el-GR" altLang="el-GR" sz="2000">
                <a:solidFill>
                  <a:srgbClr val="000000"/>
                </a:solidFill>
                <a:latin typeface="Courier New" panose="02070309020205020404" pitchFamily="49" charset="0"/>
              </a:rPr>
              <a:t>);</a:t>
            </a:r>
          </a:p>
        </p:txBody>
      </p:sp>
      <p:sp>
        <p:nvSpPr>
          <p:cNvPr id="51204" name="Rectangle 5"/>
          <p:cNvSpPr>
            <a:spLocks noChangeArrowheads="1"/>
          </p:cNvSpPr>
          <p:nvPr/>
        </p:nvSpPr>
        <p:spPr bwMode="auto">
          <a:xfrm>
            <a:off x="1282700" y="5974259"/>
            <a:ext cx="6731000" cy="533400"/>
          </a:xfrm>
          <a:prstGeom prst="rect">
            <a:avLst/>
          </a:prstGeom>
          <a:noFill/>
          <a:ln w="9525" algn="ctr">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51205" name="Rectangle 6"/>
          <p:cNvSpPr>
            <a:spLocks noChangeArrowheads="1"/>
          </p:cNvSpPr>
          <p:nvPr/>
        </p:nvSpPr>
        <p:spPr bwMode="auto">
          <a:xfrm>
            <a:off x="3098800" y="6025059"/>
            <a:ext cx="774700" cy="393700"/>
          </a:xfrm>
          <a:prstGeom prst="rect">
            <a:avLst/>
          </a:prstGeom>
          <a:noFill/>
          <a:ln w="9525" algn="ctr">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6671080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69900" y="55622"/>
            <a:ext cx="8255000" cy="1143000"/>
          </a:xfrm>
        </p:spPr>
        <p:txBody>
          <a:bodyPr/>
          <a:lstStyle/>
          <a:p>
            <a:pPr eaLnBrk="1" hangingPunct="1"/>
            <a:r>
              <a:rPr lang="el-GR" altLang="el-GR">
                <a:solidFill>
                  <a:srgbClr val="FF0000"/>
                </a:solidFill>
              </a:rPr>
              <a:t>Ενώσεις (</a:t>
            </a:r>
            <a:r>
              <a:rPr lang="en-US" altLang="el-GR">
                <a:solidFill>
                  <a:srgbClr val="FF0000"/>
                </a:solidFill>
              </a:rPr>
              <a:t>Unions)</a:t>
            </a:r>
            <a:endParaRPr lang="en-GB" altLang="el-GR">
              <a:solidFill>
                <a:srgbClr val="FF0000"/>
              </a:solidFill>
            </a:endParaRPr>
          </a:p>
        </p:txBody>
      </p:sp>
      <p:sp>
        <p:nvSpPr>
          <p:cNvPr id="52227" name="Rectangle 3" descr="Rectangle: Click to edit Master text styles&#10;Second level&#10;Third level&#10;Fourth level&#10;Fifth level"/>
          <p:cNvSpPr>
            <a:spLocks noGrp="1" noChangeArrowheads="1"/>
          </p:cNvSpPr>
          <p:nvPr>
            <p:ph type="body" idx="1"/>
          </p:nvPr>
        </p:nvSpPr>
        <p:spPr>
          <a:xfrm>
            <a:off x="-177800" y="906522"/>
            <a:ext cx="9055100" cy="5676900"/>
          </a:xfrm>
        </p:spPr>
        <p:txBody>
          <a:bodyPr/>
          <a:lstStyle/>
          <a:p>
            <a:pPr marL="914400" lvl="1" indent="-457200" eaLnBrk="1" hangingPunct="1">
              <a:lnSpc>
                <a:spcPct val="90000"/>
              </a:lnSpc>
            </a:pPr>
            <a:endParaRPr lang="el-GR" altLang="el-GR" sz="2000"/>
          </a:p>
          <a:p>
            <a:pPr marL="914400" lvl="1" indent="-457200" eaLnBrk="1" hangingPunct="1">
              <a:lnSpc>
                <a:spcPct val="90000"/>
              </a:lnSpc>
            </a:pPr>
            <a:r>
              <a:rPr lang="el-GR" altLang="el-GR" sz="2000"/>
              <a:t>Μία </a:t>
            </a:r>
            <a:r>
              <a:rPr lang="el-GR" altLang="el-GR" sz="2000" u="sng">
                <a:solidFill>
                  <a:srgbClr val="FF0000"/>
                </a:solidFill>
              </a:rPr>
              <a:t>ένωση</a:t>
            </a:r>
            <a:r>
              <a:rPr lang="en-US" altLang="el-GR" sz="2000" u="sng">
                <a:solidFill>
                  <a:srgbClr val="FF0000"/>
                </a:solidFill>
              </a:rPr>
              <a:t> (union)</a:t>
            </a:r>
            <a:r>
              <a:rPr lang="el-GR" altLang="el-GR" sz="2000"/>
              <a:t> στη </a:t>
            </a:r>
            <a:r>
              <a:rPr lang="en-US" altLang="el-GR" sz="2000"/>
              <a:t>C </a:t>
            </a:r>
            <a:r>
              <a:rPr lang="el-GR" altLang="el-GR" sz="2000"/>
              <a:t>μοιάζει με μία δομή</a:t>
            </a:r>
            <a:r>
              <a:rPr lang="en-US" altLang="el-GR" sz="2000"/>
              <a:t> (structure)</a:t>
            </a:r>
            <a:r>
              <a:rPr lang="el-GR" altLang="el-GR" sz="2000"/>
              <a:t>, με τη </a:t>
            </a:r>
            <a:r>
              <a:rPr lang="el-GR" altLang="el-GR" sz="2000">
                <a:solidFill>
                  <a:srgbClr val="FF0000"/>
                </a:solidFill>
              </a:rPr>
              <a:t>σημαντική</a:t>
            </a:r>
            <a:r>
              <a:rPr lang="el-GR" altLang="el-GR" sz="2000"/>
              <a:t> όμως </a:t>
            </a:r>
            <a:r>
              <a:rPr lang="el-GR" altLang="el-GR" sz="2000">
                <a:solidFill>
                  <a:srgbClr val="FF0000"/>
                </a:solidFill>
              </a:rPr>
              <a:t>διαφορά</a:t>
            </a:r>
            <a:r>
              <a:rPr lang="el-GR" altLang="el-GR" sz="2000"/>
              <a:t>, ότι </a:t>
            </a:r>
            <a:r>
              <a:rPr lang="el-GR" altLang="el-GR" sz="2000" u="sng">
                <a:solidFill>
                  <a:srgbClr val="FF0000"/>
                </a:solidFill>
              </a:rPr>
              <a:t>μόνο</a:t>
            </a:r>
            <a:r>
              <a:rPr lang="el-GR" altLang="el-GR" sz="2000">
                <a:solidFill>
                  <a:srgbClr val="FF0000"/>
                </a:solidFill>
              </a:rPr>
              <a:t> ένα πεδίο της ένωσης</a:t>
            </a:r>
            <a:r>
              <a:rPr lang="el-GR" altLang="el-GR" sz="2000"/>
              <a:t> </a:t>
            </a:r>
            <a:r>
              <a:rPr lang="el-GR" altLang="el-GR" sz="2000" u="sng">
                <a:solidFill>
                  <a:srgbClr val="FF0000"/>
                </a:solidFill>
              </a:rPr>
              <a:t>μπορεί να προσπελαύνεται κάθε φορά</a:t>
            </a:r>
            <a:endParaRPr lang="en-US" altLang="el-GR" sz="2000" u="sng">
              <a:solidFill>
                <a:srgbClr val="FF0000"/>
              </a:solidFill>
            </a:endParaRPr>
          </a:p>
          <a:p>
            <a:pPr marL="914400" lvl="1" indent="-457200" eaLnBrk="1" hangingPunct="1">
              <a:lnSpc>
                <a:spcPct val="90000"/>
              </a:lnSpc>
            </a:pPr>
            <a:endParaRPr lang="en-US" altLang="el-GR" sz="2000"/>
          </a:p>
          <a:p>
            <a:pPr marL="914400" lvl="1" indent="-457200" eaLnBrk="1" hangingPunct="1">
              <a:lnSpc>
                <a:spcPct val="90000"/>
              </a:lnSpc>
            </a:pPr>
            <a:r>
              <a:rPr lang="el-GR" altLang="el-GR" sz="2000"/>
              <a:t>Αυτό συμβαίνει, γιατί τα πεδία μίας ένωσης δεν καταλαμβάνουν ξεχωριστό χώρο στη μνήμη, αλλά </a:t>
            </a:r>
            <a:r>
              <a:rPr lang="el-GR" altLang="el-GR" sz="2000" u="sng">
                <a:solidFill>
                  <a:srgbClr val="FF0000"/>
                </a:solidFill>
              </a:rPr>
              <a:t>έναν κοινό χώρο μνήμης</a:t>
            </a:r>
            <a:endParaRPr lang="en-US" altLang="el-GR" u="sng">
              <a:solidFill>
                <a:srgbClr val="FF0000"/>
              </a:solidFill>
            </a:endParaRPr>
          </a:p>
        </p:txBody>
      </p:sp>
    </p:spTree>
    <p:extLst>
      <p:ext uri="{BB962C8B-B14F-4D97-AF65-F5344CB8AC3E}">
        <p14:creationId xmlns:p14="http://schemas.microsoft.com/office/powerpoint/2010/main" val="392565221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69900" y="55622"/>
            <a:ext cx="8255000" cy="1143000"/>
          </a:xfrm>
        </p:spPr>
        <p:txBody>
          <a:bodyPr/>
          <a:lstStyle/>
          <a:p>
            <a:pPr eaLnBrk="1" hangingPunct="1"/>
            <a:r>
              <a:rPr lang="el-GR" altLang="el-GR">
                <a:solidFill>
                  <a:srgbClr val="FF0000"/>
                </a:solidFill>
              </a:rPr>
              <a:t>Δήλωση Ένωσης</a:t>
            </a:r>
            <a:endParaRPr lang="en-GB" altLang="el-GR">
              <a:solidFill>
                <a:srgbClr val="FF0000"/>
              </a:solidFill>
            </a:endParaRPr>
          </a:p>
        </p:txBody>
      </p:sp>
      <p:sp>
        <p:nvSpPr>
          <p:cNvPr id="53251" name="Rectangle 3" descr="Rectangle: Click to edit Master text styles&#10;Second level&#10;Third level&#10;Fourth level&#10;Fifth level"/>
          <p:cNvSpPr>
            <a:spLocks noGrp="1" noChangeArrowheads="1"/>
          </p:cNvSpPr>
          <p:nvPr>
            <p:ph type="body" idx="1"/>
          </p:nvPr>
        </p:nvSpPr>
        <p:spPr>
          <a:xfrm>
            <a:off x="-177800" y="906522"/>
            <a:ext cx="9055100" cy="5676900"/>
          </a:xfrm>
        </p:spPr>
        <p:txBody>
          <a:bodyPr/>
          <a:lstStyle/>
          <a:p>
            <a:pPr marL="914400" lvl="1" indent="-457200" eaLnBrk="1" hangingPunct="1">
              <a:lnSpc>
                <a:spcPct val="90000"/>
              </a:lnSpc>
            </a:pPr>
            <a:r>
              <a:rPr lang="el-GR" altLang="el-GR" sz="2000"/>
              <a:t>Το πρότυπο μίας ένωσης </a:t>
            </a:r>
            <a:r>
              <a:rPr lang="el-GR" altLang="el-GR" sz="2000" u="sng">
                <a:solidFill>
                  <a:srgbClr val="FF0000"/>
                </a:solidFill>
              </a:rPr>
              <a:t>δηλώνεται με τον ίδιο τρόπο </a:t>
            </a:r>
            <a:r>
              <a:rPr lang="el-GR" altLang="el-GR" sz="2000"/>
              <a:t>όπως δηλώνεται και το πρότυπο μίας δομής με τη διαφορά ότι αντί της λέξης </a:t>
            </a:r>
            <a:r>
              <a:rPr lang="el-GR" altLang="el-GR" sz="2000">
                <a:solidFill>
                  <a:srgbClr val="0000FF"/>
                </a:solidFill>
                <a:latin typeface="Courier New" panose="02070309020205020404" pitchFamily="49" charset="0"/>
              </a:rPr>
              <a:t>struct</a:t>
            </a:r>
            <a:r>
              <a:rPr lang="el-GR" altLang="el-GR" sz="2000"/>
              <a:t> χρησιμοποιείται η λέξη </a:t>
            </a:r>
            <a:r>
              <a:rPr lang="el-GR" altLang="el-GR" sz="2000">
                <a:solidFill>
                  <a:srgbClr val="0000FF"/>
                </a:solidFill>
                <a:latin typeface="Courier New" panose="02070309020205020404" pitchFamily="49" charset="0"/>
              </a:rPr>
              <a:t>union</a:t>
            </a:r>
          </a:p>
          <a:p>
            <a:pPr marL="914400" lvl="1" indent="-457200" eaLnBrk="1" hangingPunct="1">
              <a:lnSpc>
                <a:spcPct val="90000"/>
              </a:lnSpc>
            </a:pPr>
            <a:endParaRPr lang="el-GR" altLang="el-GR" sz="2000">
              <a:solidFill>
                <a:srgbClr val="0000FF"/>
              </a:solidFill>
              <a:latin typeface="Courier New" panose="02070309020205020404" pitchFamily="49" charset="0"/>
            </a:endParaRPr>
          </a:p>
          <a:p>
            <a:pPr marL="914400" lvl="1" indent="-457200" eaLnBrk="1" hangingPunct="1">
              <a:lnSpc>
                <a:spcPct val="90000"/>
              </a:lnSpc>
            </a:pPr>
            <a:r>
              <a:rPr lang="el-GR" altLang="el-GR" sz="2000"/>
              <a:t>Όπως και στην περίπτωση των δομών, έτσι και στις ενώσεις, </a:t>
            </a:r>
            <a:r>
              <a:rPr lang="el-GR" altLang="el-GR" sz="2000" u="sng">
                <a:solidFill>
                  <a:srgbClr val="FF0000"/>
                </a:solidFill>
              </a:rPr>
              <a:t>το πρότυπο</a:t>
            </a:r>
            <a:r>
              <a:rPr lang="el-GR" altLang="el-GR" sz="2000">
                <a:solidFill>
                  <a:srgbClr val="FF0000"/>
                </a:solidFill>
              </a:rPr>
              <a:t> μίας ένωσης </a:t>
            </a:r>
            <a:r>
              <a:rPr lang="el-GR" altLang="el-GR" sz="2000" u="sng">
                <a:solidFill>
                  <a:srgbClr val="FF0000"/>
                </a:solidFill>
              </a:rPr>
              <a:t>δεν αποτελεί μεταβλητή</a:t>
            </a:r>
            <a:r>
              <a:rPr lang="el-GR" altLang="el-GR" sz="2000"/>
              <a:t>, δηλαδή, όταν δηλώνεται το πρότυπο μίας ένωσης, δεν δεσμεύεται μνήμη για την αποθήκευσή του</a:t>
            </a:r>
          </a:p>
          <a:p>
            <a:pPr marL="914400" lvl="1" indent="-457200" eaLnBrk="1" hangingPunct="1">
              <a:lnSpc>
                <a:spcPct val="90000"/>
              </a:lnSpc>
              <a:buFont typeface="Wingdings" panose="05000000000000000000" pitchFamily="2" charset="2"/>
              <a:buNone/>
            </a:pPr>
            <a:endParaRPr lang="el-GR" altLang="el-GR" sz="2000"/>
          </a:p>
          <a:p>
            <a:pPr marL="914400" lvl="1" indent="-457200" eaLnBrk="1" hangingPunct="1">
              <a:lnSpc>
                <a:spcPct val="90000"/>
              </a:lnSpc>
            </a:pPr>
            <a:r>
              <a:rPr lang="el-GR" altLang="el-GR" sz="2000"/>
              <a:t>Προφανώς, αντίστοιχα με τις δομές, όταν δηλώνεται μία ένωση, ο μεταγλωττιστής δεσμεύει μνήμη για την αποθήκευσή της</a:t>
            </a:r>
          </a:p>
          <a:p>
            <a:pPr marL="914400" lvl="1" indent="-457200" eaLnBrk="1" hangingPunct="1">
              <a:lnSpc>
                <a:spcPct val="90000"/>
              </a:lnSpc>
            </a:pPr>
            <a:endParaRPr lang="el-GR" altLang="el-GR" sz="2000"/>
          </a:p>
          <a:p>
            <a:pPr marL="914400" lvl="1" indent="-457200" eaLnBrk="1" hangingPunct="1">
              <a:lnSpc>
                <a:spcPct val="90000"/>
              </a:lnSpc>
            </a:pPr>
            <a:r>
              <a:rPr lang="el-GR" altLang="el-GR" sz="2000"/>
              <a:t>Το μέγεθος της μνήμης που δεσμεύεται </a:t>
            </a:r>
            <a:r>
              <a:rPr lang="el-GR" altLang="el-GR" sz="2000" u="sng">
                <a:solidFill>
                  <a:srgbClr val="FF0000"/>
                </a:solidFill>
              </a:rPr>
              <a:t>είναι ίσο</a:t>
            </a:r>
            <a:r>
              <a:rPr lang="el-GR" altLang="el-GR" sz="2000">
                <a:solidFill>
                  <a:srgbClr val="FF0000"/>
                </a:solidFill>
              </a:rPr>
              <a:t> με τη μνήμη που δεσμεύεται για </a:t>
            </a:r>
            <a:r>
              <a:rPr lang="el-GR" altLang="el-GR" sz="2000" u="sng">
                <a:solidFill>
                  <a:srgbClr val="FF0000"/>
                </a:solidFill>
              </a:rPr>
              <a:t>το μεγαλύτερο πεδίο</a:t>
            </a:r>
            <a:r>
              <a:rPr lang="el-GR" altLang="el-GR" sz="2000"/>
              <a:t> της ένωσης</a:t>
            </a:r>
          </a:p>
          <a:p>
            <a:pPr marL="914400" lvl="1" indent="-457200" eaLnBrk="1" hangingPunct="1">
              <a:lnSpc>
                <a:spcPct val="90000"/>
              </a:lnSpc>
            </a:pPr>
            <a:endParaRPr lang="el-GR" altLang="el-GR" sz="2000"/>
          </a:p>
          <a:p>
            <a:pPr marL="914400" lvl="1" indent="-457200" eaLnBrk="1" hangingPunct="1">
              <a:lnSpc>
                <a:spcPct val="90000"/>
              </a:lnSpc>
            </a:pPr>
            <a:r>
              <a:rPr lang="el-GR" altLang="el-GR" sz="2000"/>
              <a:t>Δηλαδή, </a:t>
            </a:r>
            <a:r>
              <a:rPr lang="el-GR" altLang="el-GR" sz="2000">
                <a:solidFill>
                  <a:srgbClr val="FF0000"/>
                </a:solidFill>
              </a:rPr>
              <a:t>τα πεδία μιας ένωσης αποθηκεύονται</a:t>
            </a:r>
            <a:r>
              <a:rPr lang="el-GR" altLang="el-GR" sz="2000"/>
              <a:t> σε έναν </a:t>
            </a:r>
            <a:r>
              <a:rPr lang="el-GR" altLang="el-GR" sz="2000" u="sng">
                <a:solidFill>
                  <a:srgbClr val="FF0000"/>
                </a:solidFill>
              </a:rPr>
              <a:t>κοινό χώρο μνήμης</a:t>
            </a:r>
            <a:r>
              <a:rPr lang="el-GR" altLang="el-GR" sz="2000"/>
              <a:t> και όχι σε ξεχωριστή μνήμη το καθένα (όπως συμβαίνει στις δομές)</a:t>
            </a:r>
            <a:endParaRPr lang="en-US" altLang="el-GR" sz="2000"/>
          </a:p>
        </p:txBody>
      </p:sp>
    </p:spTree>
    <p:extLst>
      <p:ext uri="{BB962C8B-B14F-4D97-AF65-F5344CB8AC3E}">
        <p14:creationId xmlns:p14="http://schemas.microsoft.com/office/powerpoint/2010/main" val="2919179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69900" y="50052"/>
            <a:ext cx="8255000" cy="1143000"/>
          </a:xfrm>
        </p:spPr>
        <p:txBody>
          <a:bodyPr/>
          <a:lstStyle/>
          <a:p>
            <a:pPr eaLnBrk="1" hangingPunct="1"/>
            <a:r>
              <a:rPr lang="el-GR" altLang="el-GR">
                <a:solidFill>
                  <a:srgbClr val="FF0000"/>
                </a:solidFill>
              </a:rPr>
              <a:t>Παρατηρήσεις</a:t>
            </a:r>
            <a:endParaRPr lang="en-GB" altLang="el-GR">
              <a:solidFill>
                <a:srgbClr val="FF0000"/>
              </a:solidFill>
            </a:endParaRPr>
          </a:p>
        </p:txBody>
      </p:sp>
      <p:sp>
        <p:nvSpPr>
          <p:cNvPr id="8195" name="Rectangle 3" descr="Rectangle: Click to edit Master text styles&#10;Second level&#10;Third level&#10;Fourth level&#10;Fifth level"/>
          <p:cNvSpPr>
            <a:spLocks noGrp="1" noChangeArrowheads="1"/>
          </p:cNvSpPr>
          <p:nvPr>
            <p:ph type="body" idx="1"/>
          </p:nvPr>
        </p:nvSpPr>
        <p:spPr>
          <a:xfrm>
            <a:off x="-177800" y="900952"/>
            <a:ext cx="9055100" cy="5676900"/>
          </a:xfrm>
        </p:spPr>
        <p:txBody>
          <a:bodyPr/>
          <a:lstStyle/>
          <a:p>
            <a:pPr marL="914400" lvl="1" indent="-457200" eaLnBrk="1" hangingPunct="1">
              <a:lnSpc>
                <a:spcPct val="90000"/>
              </a:lnSpc>
            </a:pPr>
            <a:endParaRPr lang="el-GR" altLang="el-GR" sz="2000" u="sng">
              <a:solidFill>
                <a:srgbClr val="FF0000"/>
              </a:solidFill>
            </a:endParaRPr>
          </a:p>
          <a:p>
            <a:pPr marL="914400" lvl="1" indent="-457200" eaLnBrk="1" hangingPunct="1">
              <a:lnSpc>
                <a:spcPct val="90000"/>
              </a:lnSpc>
            </a:pPr>
            <a:r>
              <a:rPr lang="el-GR" altLang="el-GR" sz="2000" u="sng">
                <a:solidFill>
                  <a:srgbClr val="FF0000"/>
                </a:solidFill>
              </a:rPr>
              <a:t>Το πρότυπο</a:t>
            </a:r>
            <a:r>
              <a:rPr lang="el-GR" altLang="el-GR" sz="2000">
                <a:solidFill>
                  <a:srgbClr val="FF0000"/>
                </a:solidFill>
              </a:rPr>
              <a:t> μίας δομής αποτελεί </a:t>
            </a:r>
            <a:r>
              <a:rPr lang="el-GR" altLang="el-GR" sz="2000" u="sng">
                <a:solidFill>
                  <a:srgbClr val="FF0000"/>
                </a:solidFill>
              </a:rPr>
              <a:t>δήλωση ενός τύπου</a:t>
            </a:r>
            <a:r>
              <a:rPr lang="el-GR" altLang="el-GR" sz="2000">
                <a:solidFill>
                  <a:srgbClr val="FF0000"/>
                </a:solidFill>
              </a:rPr>
              <a:t> και </a:t>
            </a:r>
            <a:r>
              <a:rPr lang="el-GR" altLang="el-GR" sz="2000" u="sng">
                <a:solidFill>
                  <a:srgbClr val="FF0000"/>
                </a:solidFill>
              </a:rPr>
              <a:t>όχι δήλωση μεταβλητής</a:t>
            </a:r>
            <a:r>
              <a:rPr lang="el-GR" altLang="el-GR" sz="2000"/>
              <a:t>, δηλαδή, όταν δηλώνεται το πρότυπο μίας δομής, ο μεταγλωττιστής δεν δεσμεύει μνήμη για την αποθήκευσή του</a:t>
            </a:r>
          </a:p>
          <a:p>
            <a:pPr marL="914400" lvl="1" indent="-457200" eaLnBrk="1" hangingPunct="1">
              <a:lnSpc>
                <a:spcPct val="90000"/>
              </a:lnSpc>
            </a:pPr>
            <a:endParaRPr lang="el-GR" altLang="el-GR" sz="2000"/>
          </a:p>
          <a:p>
            <a:pPr marL="914400" lvl="1" indent="-457200" eaLnBrk="1" hangingPunct="1">
              <a:lnSpc>
                <a:spcPct val="90000"/>
              </a:lnSpc>
            </a:pPr>
            <a:r>
              <a:rPr lang="el-GR" altLang="el-GR" sz="2000">
                <a:solidFill>
                  <a:srgbClr val="FF0000"/>
                </a:solidFill>
              </a:rPr>
              <a:t>Συνήθως</a:t>
            </a:r>
            <a:r>
              <a:rPr lang="el-GR" altLang="el-GR" sz="2000"/>
              <a:t>, το πρότυπο μίας δομής </a:t>
            </a:r>
            <a:r>
              <a:rPr lang="el-GR" altLang="el-GR" sz="2000">
                <a:solidFill>
                  <a:srgbClr val="FF0000"/>
                </a:solidFill>
              </a:rPr>
              <a:t>δηλώνεται με </a:t>
            </a:r>
            <a:r>
              <a:rPr lang="el-GR" altLang="el-GR" sz="2000" u="sng">
                <a:solidFill>
                  <a:srgbClr val="FF0000"/>
                </a:solidFill>
              </a:rPr>
              <a:t>καθολική εμβέλεια</a:t>
            </a:r>
            <a:r>
              <a:rPr lang="el-GR" altLang="el-GR" sz="2000">
                <a:solidFill>
                  <a:srgbClr val="FF0000"/>
                </a:solidFill>
              </a:rPr>
              <a:t> πριν από τη συνάρτηση</a:t>
            </a:r>
            <a:r>
              <a:rPr lang="el-GR" altLang="el-GR" sz="2000">
                <a:solidFill>
                  <a:srgbClr val="000000"/>
                </a:solidFill>
                <a:latin typeface="Courier New" panose="02070309020205020404" pitchFamily="49" charset="0"/>
              </a:rPr>
              <a:t> main()</a:t>
            </a:r>
            <a:r>
              <a:rPr lang="el-GR" altLang="el-GR" sz="2000"/>
              <a:t>, </a:t>
            </a:r>
            <a:r>
              <a:rPr lang="el-GR" altLang="el-GR" sz="2000">
                <a:solidFill>
                  <a:srgbClr val="FF0000"/>
                </a:solidFill>
              </a:rPr>
              <a:t>ώστε να είναι ορατό </a:t>
            </a:r>
            <a:r>
              <a:rPr lang="el-GR" altLang="el-GR" sz="2000"/>
              <a:t>σε όλο το πρόγραμμα</a:t>
            </a:r>
          </a:p>
          <a:p>
            <a:pPr marL="914400" lvl="1" indent="-457200" eaLnBrk="1" hangingPunct="1">
              <a:lnSpc>
                <a:spcPct val="90000"/>
              </a:lnSpc>
            </a:pPr>
            <a:endParaRPr lang="el-GR" altLang="el-GR" sz="2000"/>
          </a:p>
          <a:p>
            <a:pPr marL="914400" lvl="1" indent="-457200" eaLnBrk="1" hangingPunct="1">
              <a:lnSpc>
                <a:spcPct val="90000"/>
              </a:lnSpc>
            </a:pPr>
            <a:r>
              <a:rPr lang="el-GR" altLang="el-GR" sz="2000"/>
              <a:t>Αν το πρότυπο μίας δομής δηλωθεί μέσα στο σώμα μίας συνάρτησης, τότε η εμβέλειά του – προφανώς – είναι </a:t>
            </a:r>
            <a:r>
              <a:rPr lang="el-GR" altLang="el-GR" sz="2000">
                <a:solidFill>
                  <a:srgbClr val="FF0000"/>
                </a:solidFill>
              </a:rPr>
              <a:t>τοπική</a:t>
            </a:r>
          </a:p>
          <a:p>
            <a:pPr marL="914400" lvl="1" indent="-457200" eaLnBrk="1" hangingPunct="1">
              <a:lnSpc>
                <a:spcPct val="90000"/>
              </a:lnSpc>
            </a:pPr>
            <a:endParaRPr lang="el-GR" altLang="el-GR" sz="2000"/>
          </a:p>
          <a:p>
            <a:pPr marL="914400" lvl="1" indent="-457200" eaLnBrk="1" hangingPunct="1">
              <a:lnSpc>
                <a:spcPct val="90000"/>
              </a:lnSpc>
            </a:pPr>
            <a:r>
              <a:rPr lang="el-GR" altLang="el-GR" sz="2000"/>
              <a:t>Σε αυτή την περίπτωση, οι υπόλοιπες συναρτήσεις του προγράμματος </a:t>
            </a:r>
            <a:r>
              <a:rPr lang="el-GR" altLang="el-GR" sz="2000">
                <a:solidFill>
                  <a:srgbClr val="FF0000"/>
                </a:solidFill>
              </a:rPr>
              <a:t>αγνοούν</a:t>
            </a:r>
            <a:r>
              <a:rPr lang="el-GR" altLang="el-GR" sz="2000"/>
              <a:t> την ύπαρξή του και δεν μπορούν να το χρησιμοποιήσουν για να δηλώσουν δομές τέτοιου τύπου</a:t>
            </a:r>
          </a:p>
        </p:txBody>
      </p:sp>
    </p:spTree>
    <p:extLst>
      <p:ext uri="{BB962C8B-B14F-4D97-AF65-F5344CB8AC3E}">
        <p14:creationId xmlns:p14="http://schemas.microsoft.com/office/powerpoint/2010/main" val="243037557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69900" y="55621"/>
            <a:ext cx="8255000" cy="1143000"/>
          </a:xfrm>
        </p:spPr>
        <p:txBody>
          <a:bodyPr/>
          <a:lstStyle/>
          <a:p>
            <a:pPr eaLnBrk="1" hangingPunct="1"/>
            <a:r>
              <a:rPr lang="el-GR" altLang="el-GR">
                <a:solidFill>
                  <a:srgbClr val="FF0000"/>
                </a:solidFill>
              </a:rPr>
              <a:t>Παράδειγμα</a:t>
            </a:r>
            <a:endParaRPr lang="en-GB" altLang="el-GR">
              <a:solidFill>
                <a:srgbClr val="FF0000"/>
              </a:solidFill>
            </a:endParaRPr>
          </a:p>
        </p:txBody>
      </p:sp>
      <p:sp>
        <p:nvSpPr>
          <p:cNvPr id="54275" name="Rectangle 3" descr="Rectangle: Click to edit Master text styles&#10;Second level&#10;Third level&#10;Fourth level&#10;Fifth level"/>
          <p:cNvSpPr>
            <a:spLocks noGrp="1" noChangeArrowheads="1"/>
          </p:cNvSpPr>
          <p:nvPr>
            <p:ph type="body" idx="1"/>
          </p:nvPr>
        </p:nvSpPr>
        <p:spPr>
          <a:xfrm>
            <a:off x="-177800" y="906521"/>
            <a:ext cx="9055100" cy="5676900"/>
          </a:xfrm>
        </p:spPr>
        <p:txBody>
          <a:bodyPr/>
          <a:lstStyle/>
          <a:p>
            <a:pPr marL="914400" lvl="1" indent="-457200" eaLnBrk="1" hangingPunct="1"/>
            <a:r>
              <a:rPr lang="el-GR" altLang="el-GR" sz="2000"/>
              <a:t>Ποια είναι η έξοδος του παρακάτω προγράμματος ???</a:t>
            </a:r>
            <a:endParaRPr lang="en-US" altLang="el-GR" sz="2000"/>
          </a:p>
        </p:txBody>
      </p:sp>
      <p:pic>
        <p:nvPicPr>
          <p:cNvPr id="542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6750" y="1768534"/>
            <a:ext cx="5268913" cy="31226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grpSp>
        <p:nvGrpSpPr>
          <p:cNvPr id="545797" name="Group 5"/>
          <p:cNvGrpSpPr>
            <a:grpSpLocks/>
          </p:cNvGrpSpPr>
          <p:nvPr/>
        </p:nvGrpSpPr>
        <p:grpSpPr bwMode="auto">
          <a:xfrm>
            <a:off x="2171700" y="5389621"/>
            <a:ext cx="3860800" cy="622300"/>
            <a:chOff x="-432" y="2192"/>
            <a:chExt cx="2504" cy="1912"/>
          </a:xfrm>
        </p:grpSpPr>
        <p:sp>
          <p:nvSpPr>
            <p:cNvPr id="54278" name="Rectangle 6" descr="Rectangle: Click to edit Master text styles&#10;Second level&#10;Third level&#10;Fourth level&#10;Fifth level"/>
            <p:cNvSpPr>
              <a:spLocks noChangeArrowheads="1"/>
            </p:cNvSpPr>
            <p:nvPr/>
          </p:nvSpPr>
          <p:spPr bwMode="auto">
            <a:xfrm>
              <a:off x="-432" y="2224"/>
              <a:ext cx="2504" cy="188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US" altLang="el-GR" sz="2000"/>
                <a:t>     </a:t>
              </a:r>
              <a:r>
                <a:rPr lang="el-GR" altLang="el-GR" sz="2000" u="sng"/>
                <a:t>Έξοδος:</a:t>
              </a:r>
              <a:r>
                <a:rPr lang="en-US" altLang="el-GR" sz="2000"/>
                <a:t> </a:t>
              </a:r>
              <a:r>
                <a:rPr lang="en-US" altLang="el-GR" sz="1800">
                  <a:solidFill>
                    <a:srgbClr val="000000"/>
                  </a:solidFill>
                  <a:latin typeface="Courier New" panose="02070309020205020404" pitchFamily="49" charset="0"/>
                </a:rPr>
                <a:t> Size: 8</a:t>
              </a:r>
              <a:endParaRPr lang="el-GR" altLang="el-GR" sz="1800">
                <a:solidFill>
                  <a:srgbClr val="000000"/>
                </a:solidFill>
                <a:latin typeface="Courier New" panose="02070309020205020404" pitchFamily="49" charset="0"/>
              </a:endParaRPr>
            </a:p>
            <a:p>
              <a:pPr lvl="1" eaLnBrk="1" hangingPunct="1">
                <a:buFont typeface="Wingdings" panose="05000000000000000000" pitchFamily="2" charset="2"/>
                <a:buNone/>
              </a:pPr>
              <a:r>
                <a:rPr lang="el-GR" altLang="el-GR" sz="2000"/>
                <a:t>	</a:t>
              </a:r>
            </a:p>
          </p:txBody>
        </p:sp>
        <p:sp>
          <p:nvSpPr>
            <p:cNvPr id="54279" name="Rectangle 7"/>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spTree>
    <p:extLst>
      <p:ext uri="{BB962C8B-B14F-4D97-AF65-F5344CB8AC3E}">
        <p14:creationId xmlns:p14="http://schemas.microsoft.com/office/powerpoint/2010/main" val="5969202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45797"/>
                                        </p:tgtEl>
                                        <p:attrNameLst>
                                          <p:attrName>style.visibility</p:attrName>
                                        </p:attrNameLst>
                                      </p:cBhvr>
                                      <p:to>
                                        <p:strVal val="visible"/>
                                      </p:to>
                                    </p:set>
                                    <p:animEffect transition="in" filter="blinds(horizontal)">
                                      <p:cBhvr>
                                        <p:cTn id="7" dur="500"/>
                                        <p:tgtEl>
                                          <p:spTgt spid="5457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69900" y="55622"/>
            <a:ext cx="8255000" cy="1143000"/>
          </a:xfrm>
        </p:spPr>
        <p:txBody>
          <a:bodyPr/>
          <a:lstStyle/>
          <a:p>
            <a:pPr eaLnBrk="1" hangingPunct="1"/>
            <a:r>
              <a:rPr lang="el-GR" altLang="el-GR">
                <a:solidFill>
                  <a:srgbClr val="FF0000"/>
                </a:solidFill>
              </a:rPr>
              <a:t>Πρόσβαση πεδίων Ένωσης</a:t>
            </a:r>
            <a:endParaRPr lang="en-GB" altLang="el-GR">
              <a:solidFill>
                <a:srgbClr val="FF0000"/>
              </a:solidFill>
            </a:endParaRPr>
          </a:p>
        </p:txBody>
      </p:sp>
      <p:sp>
        <p:nvSpPr>
          <p:cNvPr id="55299" name="Rectangle 3" descr="Rectangle: Click to edit Master text styles&#10;Second level&#10;Third level&#10;Fourth level&#10;Fifth level"/>
          <p:cNvSpPr>
            <a:spLocks noGrp="1" noChangeArrowheads="1"/>
          </p:cNvSpPr>
          <p:nvPr>
            <p:ph type="body" idx="1"/>
          </p:nvPr>
        </p:nvSpPr>
        <p:spPr>
          <a:xfrm>
            <a:off x="-177800" y="906522"/>
            <a:ext cx="9055100" cy="5676900"/>
          </a:xfrm>
        </p:spPr>
        <p:txBody>
          <a:bodyPr/>
          <a:lstStyle/>
          <a:p>
            <a:pPr marL="914400" lvl="1" indent="-457200" eaLnBrk="1" hangingPunct="1"/>
            <a:endParaRPr lang="el-GR" altLang="el-GR" sz="2000"/>
          </a:p>
          <a:p>
            <a:pPr marL="914400" lvl="1" indent="-457200" eaLnBrk="1" hangingPunct="1"/>
            <a:r>
              <a:rPr lang="el-GR" altLang="el-GR" sz="2000"/>
              <a:t>Τα πεδία μίας ένωσης μπορούν να προσπελαστούν </a:t>
            </a:r>
            <a:r>
              <a:rPr lang="el-GR" altLang="el-GR" sz="2000" u="sng">
                <a:solidFill>
                  <a:srgbClr val="FF0000"/>
                </a:solidFill>
              </a:rPr>
              <a:t>με τους ίδιους ακριβώς τρόπους</a:t>
            </a:r>
            <a:r>
              <a:rPr lang="el-GR" altLang="el-GR" sz="2000"/>
              <a:t> που προσπελαύνονται και τα πεδία μίας δομής</a:t>
            </a:r>
          </a:p>
          <a:p>
            <a:pPr marL="914400" lvl="1" indent="-457200" eaLnBrk="1" hangingPunct="1"/>
            <a:endParaRPr lang="el-GR" altLang="el-GR" sz="2000"/>
          </a:p>
          <a:p>
            <a:pPr marL="914400" lvl="1" indent="-457200" eaLnBrk="1" hangingPunct="1"/>
            <a:r>
              <a:rPr lang="el-GR" altLang="el-GR" sz="2000"/>
              <a:t>Ωστόσο, επειδή όλα τα πεδία αποθηκεύονται </a:t>
            </a:r>
            <a:r>
              <a:rPr lang="el-GR" altLang="el-GR" sz="2000" u="sng">
                <a:solidFill>
                  <a:srgbClr val="FF0000"/>
                </a:solidFill>
              </a:rPr>
              <a:t>σε κοινή μνήμη</a:t>
            </a:r>
            <a:r>
              <a:rPr lang="el-GR" altLang="el-GR" sz="2000"/>
              <a:t>, μόνο </a:t>
            </a:r>
            <a:r>
              <a:rPr lang="el-GR" altLang="el-GR" sz="2000" u="sng">
                <a:solidFill>
                  <a:srgbClr val="FF0000"/>
                </a:solidFill>
              </a:rPr>
              <a:t>το τελευταίο πεδίο</a:t>
            </a:r>
            <a:r>
              <a:rPr lang="el-GR" altLang="el-GR" sz="2000"/>
              <a:t> στο οποίο εκχωρήθηκε μία τιμή </a:t>
            </a:r>
            <a:r>
              <a:rPr lang="el-GR" altLang="el-GR" sz="2000">
                <a:solidFill>
                  <a:srgbClr val="FF0000"/>
                </a:solidFill>
              </a:rPr>
              <a:t>μπορεί να χρησιμοποιηθεί</a:t>
            </a:r>
            <a:r>
              <a:rPr lang="el-GR" altLang="el-GR" sz="2000"/>
              <a:t> (όλα τα υπόλοιπα πεδία χάνουν τις προηγούμενες τιμές που πιθανόν τους είχαν ανατεθεί και αποκτούν νέες </a:t>
            </a:r>
            <a:r>
              <a:rPr lang="el-GR" altLang="el-GR" sz="2000">
                <a:solidFill>
                  <a:srgbClr val="FF0000"/>
                </a:solidFill>
              </a:rPr>
              <a:t>τυχαίες τιμές</a:t>
            </a:r>
            <a:r>
              <a:rPr lang="el-GR" altLang="el-GR" sz="2000"/>
              <a:t>)</a:t>
            </a:r>
            <a:endParaRPr lang="en-US" altLang="el-GR" sz="2000"/>
          </a:p>
        </p:txBody>
      </p:sp>
    </p:spTree>
    <p:extLst>
      <p:ext uri="{BB962C8B-B14F-4D97-AF65-F5344CB8AC3E}">
        <p14:creationId xmlns:p14="http://schemas.microsoft.com/office/powerpoint/2010/main" val="280506965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700" y="1520886"/>
            <a:ext cx="6940550" cy="4613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56323" name="Rectangle 2"/>
          <p:cNvSpPr>
            <a:spLocks noGrp="1" noChangeArrowheads="1"/>
          </p:cNvSpPr>
          <p:nvPr>
            <p:ph type="title"/>
          </p:nvPr>
        </p:nvSpPr>
        <p:spPr>
          <a:xfrm>
            <a:off x="469900" y="55623"/>
            <a:ext cx="8255000" cy="1143000"/>
          </a:xfrm>
        </p:spPr>
        <p:txBody>
          <a:bodyPr/>
          <a:lstStyle/>
          <a:p>
            <a:pPr eaLnBrk="1" hangingPunct="1"/>
            <a:r>
              <a:rPr lang="el-GR" altLang="el-GR">
                <a:solidFill>
                  <a:srgbClr val="FF0000"/>
                </a:solidFill>
              </a:rPr>
              <a:t>Παράδειγμα</a:t>
            </a:r>
            <a:endParaRPr lang="en-GB" altLang="el-GR">
              <a:solidFill>
                <a:srgbClr val="FF0000"/>
              </a:solidFill>
            </a:endParaRPr>
          </a:p>
        </p:txBody>
      </p:sp>
      <p:sp>
        <p:nvSpPr>
          <p:cNvPr id="56324" name="Rectangle 3" descr="Rectangle: Click to edit Master text styles&#10;Second level&#10;Third level&#10;Fourth level&#10;Fifth level"/>
          <p:cNvSpPr>
            <a:spLocks noGrp="1" noChangeArrowheads="1"/>
          </p:cNvSpPr>
          <p:nvPr>
            <p:ph type="body" idx="1"/>
          </p:nvPr>
        </p:nvSpPr>
        <p:spPr>
          <a:xfrm>
            <a:off x="-177800" y="906523"/>
            <a:ext cx="9055100" cy="5676900"/>
          </a:xfrm>
        </p:spPr>
        <p:txBody>
          <a:bodyPr/>
          <a:lstStyle/>
          <a:p>
            <a:pPr marL="914400" lvl="1" indent="-457200" eaLnBrk="1" hangingPunct="1"/>
            <a:r>
              <a:rPr lang="el-GR" altLang="el-GR" sz="2000"/>
              <a:t>Ποια είναι η έξοδος του παρακάτω προγράμματος ???</a:t>
            </a:r>
            <a:endParaRPr lang="en-US" altLang="el-GR" sz="2000"/>
          </a:p>
        </p:txBody>
      </p:sp>
      <p:grpSp>
        <p:nvGrpSpPr>
          <p:cNvPr id="547845" name="Group 5"/>
          <p:cNvGrpSpPr>
            <a:grpSpLocks/>
          </p:cNvGrpSpPr>
          <p:nvPr/>
        </p:nvGrpSpPr>
        <p:grpSpPr bwMode="auto">
          <a:xfrm>
            <a:off x="2197100" y="1897123"/>
            <a:ext cx="6794500" cy="1778000"/>
            <a:chOff x="-432" y="2192"/>
            <a:chExt cx="2504" cy="1912"/>
          </a:xfrm>
        </p:grpSpPr>
        <p:sp>
          <p:nvSpPr>
            <p:cNvPr id="56326" name="Rectangle 6" descr="Rectangle: Click to edit Master text styles&#10;Second level&#10;Third level&#10;Fourth level&#10;Fifth level"/>
            <p:cNvSpPr>
              <a:spLocks noChangeArrowheads="1"/>
            </p:cNvSpPr>
            <p:nvPr/>
          </p:nvSpPr>
          <p:spPr bwMode="auto">
            <a:xfrm>
              <a:off x="-432" y="2224"/>
              <a:ext cx="2504" cy="188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US" altLang="el-GR" sz="2000"/>
                <a:t>     </a:t>
              </a:r>
              <a:r>
                <a:rPr lang="el-GR" altLang="el-GR" sz="2000"/>
                <a:t>      </a:t>
              </a:r>
              <a:r>
                <a:rPr lang="el-GR" altLang="el-GR" sz="2000" u="sng"/>
                <a:t>Έξοδος:</a:t>
              </a:r>
              <a:r>
                <a:rPr lang="en-US" altLang="el-GR" sz="2000"/>
                <a:t> </a:t>
              </a:r>
              <a:r>
                <a:rPr lang="en-US" altLang="el-GR" sz="1800">
                  <a:solidFill>
                    <a:srgbClr val="000000"/>
                  </a:solidFill>
                  <a:latin typeface="Courier New" panose="02070309020205020404" pitchFamily="49" charset="0"/>
                </a:rPr>
                <a:t> </a:t>
              </a:r>
              <a:endParaRPr lang="el-GR" altLang="el-GR" sz="1800">
                <a:solidFill>
                  <a:srgbClr val="000000"/>
                </a:solidFill>
                <a:latin typeface="Courier New" panose="02070309020205020404" pitchFamily="49" charset="0"/>
              </a:endParaRPr>
            </a:p>
            <a:p>
              <a:pPr lvl="1" eaLnBrk="1" hangingPunct="1">
                <a:buFont typeface="Wingdings" panose="05000000000000000000" pitchFamily="2" charset="2"/>
                <a:buNone/>
              </a:pPr>
              <a:r>
                <a:rPr lang="el-GR" altLang="el-GR" sz="1800">
                  <a:solidFill>
                    <a:srgbClr val="000000"/>
                  </a:solidFill>
                  <a:latin typeface="Courier New" panose="02070309020205020404" pitchFamily="49" charset="0"/>
                </a:rPr>
                <a:t>	      </a:t>
              </a:r>
              <a:r>
                <a:rPr lang="en-US" altLang="el-GR" sz="1800">
                  <a:solidFill>
                    <a:srgbClr val="000000"/>
                  </a:solidFill>
                  <a:latin typeface="Courier New" panose="02070309020205020404" pitchFamily="49" charset="0"/>
                </a:rPr>
                <a:t>a  </a:t>
              </a:r>
              <a:r>
                <a:rPr lang="el-GR" altLang="el-GR" sz="1800">
                  <a:solidFill>
                    <a:srgbClr val="FF0000"/>
                  </a:solidFill>
                  <a:latin typeface="Courier New" panose="02070309020205020404" pitchFamily="49" charset="0"/>
                </a:rPr>
                <a:t>τυχαία τιμή</a:t>
              </a:r>
              <a:r>
                <a:rPr lang="el-GR" altLang="el-GR" sz="1800">
                  <a:solidFill>
                    <a:srgbClr val="000000"/>
                  </a:solidFill>
                  <a:latin typeface="Courier New" panose="02070309020205020404" pitchFamily="49" charset="0"/>
                </a:rPr>
                <a:t>  </a:t>
              </a:r>
              <a:r>
                <a:rPr lang="el-GR" altLang="el-GR" sz="1800">
                  <a:solidFill>
                    <a:srgbClr val="FF0000"/>
                  </a:solidFill>
                  <a:latin typeface="Courier New" panose="02070309020205020404" pitchFamily="49" charset="0"/>
                </a:rPr>
                <a:t>τυχαία τιμή</a:t>
              </a:r>
            </a:p>
            <a:p>
              <a:pPr lvl="1" eaLnBrk="1" hangingPunct="1">
                <a:buFont typeface="Wingdings" panose="05000000000000000000" pitchFamily="2" charset="2"/>
                <a:buNone/>
              </a:pPr>
              <a:r>
                <a:rPr lang="el-GR" altLang="el-GR" sz="2000"/>
                <a:t>	       </a:t>
              </a:r>
              <a:r>
                <a:rPr lang="el-GR" altLang="el-GR" sz="1800">
                  <a:solidFill>
                    <a:srgbClr val="FF0000"/>
                  </a:solidFill>
                  <a:latin typeface="Courier New" panose="02070309020205020404" pitchFamily="49" charset="0"/>
                </a:rPr>
                <a:t>τυχαία τιμή</a:t>
              </a:r>
              <a:r>
                <a:rPr lang="el-GR" altLang="el-GR" sz="1800">
                  <a:solidFill>
                    <a:srgbClr val="000000"/>
                  </a:solidFill>
                  <a:latin typeface="Courier New" panose="02070309020205020404" pitchFamily="49" charset="0"/>
                </a:rPr>
                <a:t>  64  </a:t>
              </a:r>
              <a:r>
                <a:rPr lang="el-GR" altLang="el-GR" sz="1800">
                  <a:solidFill>
                    <a:srgbClr val="FF0000"/>
                  </a:solidFill>
                  <a:latin typeface="Courier New" panose="02070309020205020404" pitchFamily="49" charset="0"/>
                </a:rPr>
                <a:t>τυχαία τιμή</a:t>
              </a:r>
              <a:endParaRPr lang="el-GR" altLang="el-GR" sz="1800">
                <a:solidFill>
                  <a:srgbClr val="000000"/>
                </a:solidFill>
                <a:latin typeface="Courier New" panose="02070309020205020404" pitchFamily="49" charset="0"/>
              </a:endParaRPr>
            </a:p>
            <a:p>
              <a:pPr lvl="1" eaLnBrk="1" hangingPunct="1">
                <a:buFont typeface="Wingdings" panose="05000000000000000000" pitchFamily="2" charset="2"/>
                <a:buNone/>
              </a:pPr>
              <a:r>
                <a:rPr lang="el-GR" altLang="el-GR" sz="1800">
                  <a:solidFill>
                    <a:srgbClr val="000000"/>
                  </a:solidFill>
                  <a:latin typeface="Courier New" panose="02070309020205020404" pitchFamily="49" charset="0"/>
                </a:rPr>
                <a:t>         </a:t>
              </a:r>
              <a:r>
                <a:rPr lang="el-GR" altLang="el-GR" sz="1800">
                  <a:solidFill>
                    <a:srgbClr val="FF0000"/>
                  </a:solidFill>
                  <a:latin typeface="Courier New" panose="02070309020205020404" pitchFamily="49" charset="0"/>
                </a:rPr>
                <a:t>τυχαία τιμή</a:t>
              </a:r>
              <a:r>
                <a:rPr lang="el-GR" altLang="el-GR" sz="1800">
                  <a:solidFill>
                    <a:srgbClr val="000000"/>
                  </a:solidFill>
                  <a:latin typeface="Courier New" panose="02070309020205020404" pitchFamily="49" charset="0"/>
                </a:rPr>
                <a:t>  </a:t>
              </a:r>
              <a:r>
                <a:rPr lang="el-GR" altLang="el-GR" sz="1800">
                  <a:solidFill>
                    <a:srgbClr val="FF0000"/>
                  </a:solidFill>
                  <a:latin typeface="Courier New" panose="02070309020205020404" pitchFamily="49" charset="0"/>
                </a:rPr>
                <a:t>τυχαία τιμή  </a:t>
              </a:r>
              <a:r>
                <a:rPr lang="el-GR" altLang="el-GR" sz="1800">
                  <a:solidFill>
                    <a:srgbClr val="000000"/>
                  </a:solidFill>
                  <a:latin typeface="Courier New" panose="02070309020205020404" pitchFamily="49" charset="0"/>
                </a:rPr>
                <a:t>12.480000</a:t>
              </a:r>
            </a:p>
          </p:txBody>
        </p:sp>
        <p:sp>
          <p:nvSpPr>
            <p:cNvPr id="56327" name="Rectangle 7"/>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spTree>
    <p:extLst>
      <p:ext uri="{BB962C8B-B14F-4D97-AF65-F5344CB8AC3E}">
        <p14:creationId xmlns:p14="http://schemas.microsoft.com/office/powerpoint/2010/main" val="23614448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47845"/>
                                        </p:tgtEl>
                                        <p:attrNameLst>
                                          <p:attrName>style.visibility</p:attrName>
                                        </p:attrNameLst>
                                      </p:cBhvr>
                                      <p:to>
                                        <p:strVal val="visible"/>
                                      </p:to>
                                    </p:set>
                                    <p:animEffect transition="in" filter="blinds(horizontal)">
                                      <p:cBhvr>
                                        <p:cTn id="7" dur="500"/>
                                        <p:tgtEl>
                                          <p:spTgt spid="5478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69900" y="50052"/>
            <a:ext cx="8255000" cy="1143000"/>
          </a:xfrm>
        </p:spPr>
        <p:txBody>
          <a:bodyPr/>
          <a:lstStyle/>
          <a:p>
            <a:pPr eaLnBrk="1" hangingPunct="1"/>
            <a:r>
              <a:rPr lang="el-GR" altLang="el-GR">
                <a:solidFill>
                  <a:srgbClr val="FF0000"/>
                </a:solidFill>
              </a:rPr>
              <a:t>Δήλωση Δομής</a:t>
            </a:r>
            <a:endParaRPr lang="en-GB" altLang="el-GR">
              <a:solidFill>
                <a:srgbClr val="FF0000"/>
              </a:solidFill>
            </a:endParaRPr>
          </a:p>
        </p:txBody>
      </p:sp>
      <p:sp>
        <p:nvSpPr>
          <p:cNvPr id="9219" name="Rectangle 3" descr="Rectangle: Click to edit Master text styles&#10;Second level&#10;Third level&#10;Fourth level&#10;Fifth level"/>
          <p:cNvSpPr>
            <a:spLocks noGrp="1" noChangeArrowheads="1"/>
          </p:cNvSpPr>
          <p:nvPr>
            <p:ph type="body" idx="1"/>
          </p:nvPr>
        </p:nvSpPr>
        <p:spPr>
          <a:xfrm>
            <a:off x="-177800" y="900952"/>
            <a:ext cx="9055100" cy="5676900"/>
          </a:xfrm>
        </p:spPr>
        <p:txBody>
          <a:bodyPr/>
          <a:lstStyle/>
          <a:p>
            <a:pPr marL="914400" lvl="1" indent="-457200" eaLnBrk="1" hangingPunct="1">
              <a:lnSpc>
                <a:spcPct val="90000"/>
              </a:lnSpc>
            </a:pPr>
            <a:r>
              <a:rPr lang="el-GR" altLang="el-GR" sz="2000"/>
              <a:t>Μία μεταβλητή, της οποίας ο τύπος είναι δομή μπορεί να δηλωθεί με έναν από τους παρακάτω δύο τρόπους</a:t>
            </a:r>
          </a:p>
          <a:p>
            <a:pPr marL="914400" lvl="1" indent="-457200" eaLnBrk="1" hangingPunct="1">
              <a:lnSpc>
                <a:spcPct val="90000"/>
              </a:lnSpc>
            </a:pPr>
            <a:endParaRPr lang="el-GR" altLang="el-GR" sz="2000" u="sng">
              <a:solidFill>
                <a:srgbClr val="FF0000"/>
              </a:solidFill>
            </a:endParaRPr>
          </a:p>
          <a:p>
            <a:pPr marL="914400" lvl="1" indent="-457200" eaLnBrk="1" hangingPunct="1">
              <a:lnSpc>
                <a:spcPct val="90000"/>
              </a:lnSpc>
            </a:pPr>
            <a:r>
              <a:rPr lang="el-GR" altLang="el-GR" sz="2000" u="sng">
                <a:solidFill>
                  <a:srgbClr val="FF0000"/>
                </a:solidFill>
              </a:rPr>
              <a:t>Α’ Τρόπος (θεωρώντας ότι έχει δηλωθεί το πρότυπό της)</a:t>
            </a:r>
          </a:p>
          <a:p>
            <a:pPr marL="914400" lvl="1" indent="-457200" eaLnBrk="1" hangingPunct="1">
              <a:lnSpc>
                <a:spcPct val="90000"/>
              </a:lnSpc>
              <a:buFont typeface="Wingdings" panose="05000000000000000000" pitchFamily="2" charset="2"/>
              <a:buNone/>
            </a:pPr>
            <a:r>
              <a:rPr lang="el-GR" altLang="el-GR" sz="2000"/>
              <a:t>	Γενική μορφή δήλωσης:</a:t>
            </a:r>
          </a:p>
          <a:p>
            <a:pPr marL="914400" lvl="1" indent="-457200" eaLnBrk="1" hangingPunct="1">
              <a:lnSpc>
                <a:spcPct val="90000"/>
              </a:lnSpc>
              <a:buFont typeface="Wingdings" panose="05000000000000000000" pitchFamily="2" charset="2"/>
              <a:buNone/>
            </a:pPr>
            <a:endParaRPr lang="el-GR" altLang="el-GR" sz="2000"/>
          </a:p>
          <a:p>
            <a:pPr marL="914400" lvl="1" indent="-457200" eaLnBrk="1" hangingPunct="1">
              <a:lnSpc>
                <a:spcPct val="90000"/>
              </a:lnSpc>
              <a:buFont typeface="Wingdings" panose="05000000000000000000" pitchFamily="2" charset="2"/>
              <a:buNone/>
            </a:pPr>
            <a:endParaRPr lang="el-GR" altLang="el-GR" sz="3200"/>
          </a:p>
          <a:p>
            <a:pPr marL="914400" lvl="1" indent="-457200" eaLnBrk="1" hangingPunct="1">
              <a:lnSpc>
                <a:spcPct val="90000"/>
              </a:lnSpc>
              <a:buFont typeface="Wingdings" panose="05000000000000000000" pitchFamily="2" charset="2"/>
              <a:buNone/>
            </a:pPr>
            <a:r>
              <a:rPr lang="el-GR" altLang="el-GR" sz="2000"/>
              <a:t>	Π.χ.</a:t>
            </a:r>
          </a:p>
          <a:p>
            <a:pPr marL="914400" lvl="1" indent="-457200" eaLnBrk="1" hangingPunct="1">
              <a:lnSpc>
                <a:spcPct val="90000"/>
              </a:lnSpc>
              <a:buFont typeface="Wingdings" panose="05000000000000000000" pitchFamily="2" charset="2"/>
              <a:buNone/>
            </a:pPr>
            <a:endParaRPr lang="el-GR" altLang="el-GR" sz="2000"/>
          </a:p>
          <a:p>
            <a:pPr marL="914400" lvl="1" indent="-457200" eaLnBrk="1" hangingPunct="1">
              <a:lnSpc>
                <a:spcPct val="90000"/>
              </a:lnSpc>
            </a:pPr>
            <a:endParaRPr lang="el-GR" altLang="el-GR" sz="2000" u="sng">
              <a:solidFill>
                <a:srgbClr val="FF0000"/>
              </a:solidFill>
            </a:endParaRPr>
          </a:p>
          <a:p>
            <a:pPr marL="914400" lvl="1" indent="-457200" eaLnBrk="1" hangingPunct="1">
              <a:lnSpc>
                <a:spcPct val="90000"/>
              </a:lnSpc>
            </a:pPr>
            <a:endParaRPr lang="el-GR" altLang="el-GR" sz="2000" u="sng">
              <a:solidFill>
                <a:srgbClr val="FF0000"/>
              </a:solidFill>
            </a:endParaRPr>
          </a:p>
          <a:p>
            <a:pPr marL="914400" lvl="1" indent="-457200" eaLnBrk="1" hangingPunct="1">
              <a:lnSpc>
                <a:spcPct val="90000"/>
              </a:lnSpc>
            </a:pPr>
            <a:r>
              <a:rPr lang="el-GR" altLang="el-GR" sz="2000" u="sng">
                <a:solidFill>
                  <a:srgbClr val="FF0000"/>
                </a:solidFill>
              </a:rPr>
              <a:t>Β’ Τρόπος (δήλωση ταυτόχρονα με τη δήλωση του προτύπου της)</a:t>
            </a:r>
          </a:p>
          <a:p>
            <a:pPr marL="914400" lvl="1" indent="-457200" eaLnBrk="1" hangingPunct="1">
              <a:lnSpc>
                <a:spcPct val="90000"/>
              </a:lnSpc>
              <a:buFont typeface="Wingdings" panose="05000000000000000000" pitchFamily="2" charset="2"/>
              <a:buNone/>
            </a:pPr>
            <a:r>
              <a:rPr lang="el-GR" altLang="el-GR" sz="2000"/>
              <a:t>	Π.χ.</a:t>
            </a:r>
          </a:p>
          <a:p>
            <a:pPr marL="914400" lvl="1" indent="-457200" eaLnBrk="1" hangingPunct="1">
              <a:lnSpc>
                <a:spcPct val="90000"/>
              </a:lnSpc>
            </a:pPr>
            <a:endParaRPr lang="el-GR" altLang="el-GR" sz="2000"/>
          </a:p>
        </p:txBody>
      </p:sp>
      <p:pic>
        <p:nvPicPr>
          <p:cNvPr id="922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4588" y="2575765"/>
            <a:ext cx="6905625" cy="4603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922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70200" y="3542552"/>
            <a:ext cx="3009900" cy="4286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9222"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79663" y="4069602"/>
            <a:ext cx="4059237" cy="4953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9223"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14663" y="5114177"/>
            <a:ext cx="2835275" cy="14525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771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9900" y="50052"/>
            <a:ext cx="8255000" cy="1143000"/>
          </a:xfrm>
        </p:spPr>
        <p:txBody>
          <a:bodyPr/>
          <a:lstStyle/>
          <a:p>
            <a:pPr eaLnBrk="1" hangingPunct="1"/>
            <a:r>
              <a:rPr lang="el-GR" altLang="el-GR">
                <a:solidFill>
                  <a:srgbClr val="FF0000"/>
                </a:solidFill>
              </a:rPr>
              <a:t>Παρατηρήσεις (Ι)</a:t>
            </a:r>
            <a:endParaRPr lang="en-GB" altLang="el-GR">
              <a:solidFill>
                <a:srgbClr val="FF0000"/>
              </a:solidFill>
            </a:endParaRPr>
          </a:p>
        </p:txBody>
      </p:sp>
      <p:sp>
        <p:nvSpPr>
          <p:cNvPr id="10243" name="Rectangle 3" descr="Rectangle: Click to edit Master text styles&#10;Second level&#10;Third level&#10;Fourth level&#10;Fifth level"/>
          <p:cNvSpPr>
            <a:spLocks noGrp="1" noChangeArrowheads="1"/>
          </p:cNvSpPr>
          <p:nvPr>
            <p:ph type="body" idx="1"/>
          </p:nvPr>
        </p:nvSpPr>
        <p:spPr>
          <a:xfrm>
            <a:off x="-177800" y="900952"/>
            <a:ext cx="9055100" cy="5676900"/>
          </a:xfrm>
        </p:spPr>
        <p:txBody>
          <a:bodyPr/>
          <a:lstStyle/>
          <a:p>
            <a:pPr marL="914400" lvl="1" indent="-457200" eaLnBrk="1" hangingPunct="1">
              <a:lnSpc>
                <a:spcPct val="90000"/>
              </a:lnSpc>
            </a:pPr>
            <a:r>
              <a:rPr lang="el-GR" altLang="el-GR" sz="2000"/>
              <a:t>Όταν δηλώνεται μία δομή ο μεταγλωττιστής </a:t>
            </a:r>
            <a:r>
              <a:rPr lang="el-GR" altLang="el-GR" sz="2000">
                <a:solidFill>
                  <a:srgbClr val="FF0000"/>
                </a:solidFill>
              </a:rPr>
              <a:t>δεσμεύει μνήμη</a:t>
            </a:r>
            <a:r>
              <a:rPr lang="el-GR" altLang="el-GR" sz="2000"/>
              <a:t> για την αποθήκευσή της</a:t>
            </a:r>
          </a:p>
          <a:p>
            <a:pPr marL="914400" lvl="1" indent="-457200" eaLnBrk="1" hangingPunct="1">
              <a:lnSpc>
                <a:spcPct val="90000"/>
              </a:lnSpc>
            </a:pPr>
            <a:endParaRPr lang="el-GR" altLang="el-GR" sz="1200"/>
          </a:p>
          <a:p>
            <a:pPr marL="914400" lvl="1" indent="-457200" eaLnBrk="1" hangingPunct="1">
              <a:lnSpc>
                <a:spcPct val="90000"/>
              </a:lnSpc>
            </a:pPr>
            <a:r>
              <a:rPr lang="el-GR" altLang="el-GR" sz="2000"/>
              <a:t>Το μέγεθος της μνήμης που δεσμεύεται είναι </a:t>
            </a:r>
            <a:r>
              <a:rPr lang="el-GR" altLang="el-GR" sz="2000" u="sng">
                <a:solidFill>
                  <a:srgbClr val="FF0000"/>
                </a:solidFill>
              </a:rPr>
              <a:t>τουλάχιστον ίσο</a:t>
            </a:r>
            <a:r>
              <a:rPr lang="el-GR" altLang="el-GR" sz="2000"/>
              <a:t> με το άθροισμα της μνήμης που δεσμεύεται </a:t>
            </a:r>
            <a:r>
              <a:rPr lang="el-GR" altLang="el-GR" sz="2000">
                <a:solidFill>
                  <a:srgbClr val="FF0000"/>
                </a:solidFill>
              </a:rPr>
              <a:t>για καθένα από τα πεδία της</a:t>
            </a:r>
            <a:r>
              <a:rPr lang="el-GR" altLang="el-GR"/>
              <a:t> </a:t>
            </a:r>
          </a:p>
          <a:p>
            <a:pPr marL="914400" lvl="1" indent="-457200" eaLnBrk="1" hangingPunct="1">
              <a:lnSpc>
                <a:spcPct val="90000"/>
              </a:lnSpc>
            </a:pPr>
            <a:endParaRPr lang="el-GR" altLang="el-GR" sz="1200"/>
          </a:p>
          <a:p>
            <a:pPr marL="914400" lvl="1" indent="-457200" eaLnBrk="1" hangingPunct="1">
              <a:lnSpc>
                <a:spcPct val="90000"/>
              </a:lnSpc>
            </a:pPr>
            <a:r>
              <a:rPr lang="el-GR" altLang="el-GR" sz="2000"/>
              <a:t>Συνεπώς, η έξοδος του προγράμματος αναμένεται να είναι </a:t>
            </a:r>
            <a:r>
              <a:rPr lang="el-GR" altLang="el-GR" sz="2000">
                <a:solidFill>
                  <a:srgbClr val="000000"/>
                </a:solidFill>
                <a:latin typeface="Courier New" panose="02070309020205020404" pitchFamily="49" charset="0"/>
              </a:rPr>
              <a:t>12</a:t>
            </a:r>
            <a:r>
              <a:rPr lang="el-GR" altLang="el-GR" sz="2000"/>
              <a:t>...</a:t>
            </a:r>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800"/>
          </a:p>
          <a:p>
            <a:pPr marL="914400" lvl="1" indent="-457200" eaLnBrk="1" hangingPunct="1">
              <a:lnSpc>
                <a:spcPct val="90000"/>
              </a:lnSpc>
              <a:buFont typeface="Wingdings" panose="05000000000000000000" pitchFamily="2" charset="2"/>
              <a:buNone/>
            </a:pPr>
            <a:r>
              <a:rPr lang="el-GR" altLang="el-GR" sz="2000"/>
              <a:t>	...και όντως, είναι </a:t>
            </a:r>
            <a:r>
              <a:rPr lang="el-GR" altLang="el-GR" sz="2000">
                <a:solidFill>
                  <a:srgbClr val="000000"/>
                </a:solidFill>
                <a:latin typeface="Courier New" panose="02070309020205020404" pitchFamily="49" charset="0"/>
              </a:rPr>
              <a:t>12</a:t>
            </a:r>
            <a:r>
              <a:rPr lang="el-GR" altLang="el-GR" sz="2000">
                <a:solidFill>
                  <a:srgbClr val="000000"/>
                </a:solidFill>
              </a:rPr>
              <a:t> </a:t>
            </a:r>
            <a:r>
              <a:rPr lang="el-GR" altLang="el-GR" sz="2000"/>
              <a:t>!!</a:t>
            </a:r>
          </a:p>
        </p:txBody>
      </p:sp>
      <p:pic>
        <p:nvPicPr>
          <p:cNvPr id="10244"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1275" y="3217115"/>
            <a:ext cx="4133850" cy="31210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6089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69900" y="50052"/>
            <a:ext cx="8255000" cy="1143000"/>
          </a:xfrm>
        </p:spPr>
        <p:txBody>
          <a:bodyPr/>
          <a:lstStyle/>
          <a:p>
            <a:pPr eaLnBrk="1" hangingPunct="1"/>
            <a:r>
              <a:rPr lang="el-GR" altLang="el-GR">
                <a:solidFill>
                  <a:srgbClr val="FF0000"/>
                </a:solidFill>
              </a:rPr>
              <a:t>Παρατηρήσεις (ΙΙ)</a:t>
            </a:r>
            <a:endParaRPr lang="en-GB" altLang="el-GR">
              <a:solidFill>
                <a:srgbClr val="FF0000"/>
              </a:solidFill>
            </a:endParaRPr>
          </a:p>
        </p:txBody>
      </p:sp>
      <p:sp>
        <p:nvSpPr>
          <p:cNvPr id="11267" name="Rectangle 3" descr="Rectangle: Click to edit Master text styles&#10;Second level&#10;Third level&#10;Fourth level&#10;Fifth level"/>
          <p:cNvSpPr>
            <a:spLocks noGrp="1" noChangeArrowheads="1"/>
          </p:cNvSpPr>
          <p:nvPr>
            <p:ph type="body" idx="1"/>
          </p:nvPr>
        </p:nvSpPr>
        <p:spPr>
          <a:xfrm>
            <a:off x="-177800" y="900952"/>
            <a:ext cx="9321800" cy="5676900"/>
          </a:xfrm>
        </p:spPr>
        <p:txBody>
          <a:bodyPr/>
          <a:lstStyle/>
          <a:p>
            <a:pPr marL="914400" lvl="1" indent="-457200" eaLnBrk="1" hangingPunct="1">
              <a:lnSpc>
                <a:spcPct val="90000"/>
              </a:lnSpc>
              <a:buFont typeface="Wingdings" panose="05000000000000000000" pitchFamily="2" charset="2"/>
              <a:buNone/>
            </a:pPr>
            <a:r>
              <a:rPr lang="el-GR" altLang="el-GR" sz="1800"/>
              <a:t>Συνεπώς, ποια αναμένεται να είναι η έξοδος του παρακάτω προγράμματος???</a:t>
            </a:r>
            <a:endParaRPr lang="el-GR" altLang="el-GR" sz="1600"/>
          </a:p>
          <a:p>
            <a:pPr marL="914400" lvl="1" indent="-457200" eaLnBrk="1" hangingPunct="1">
              <a:lnSpc>
                <a:spcPct val="90000"/>
              </a:lnSpc>
            </a:pPr>
            <a:endParaRPr lang="el-GR" altLang="el-GR" sz="18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a:p>
            <a:pPr marL="914400" lvl="1" indent="-457200" eaLnBrk="1" hangingPunct="1">
              <a:lnSpc>
                <a:spcPct val="90000"/>
              </a:lnSpc>
            </a:pPr>
            <a:endParaRPr lang="el-GR" altLang="el-GR" sz="2000"/>
          </a:p>
        </p:txBody>
      </p:sp>
      <p:grpSp>
        <p:nvGrpSpPr>
          <p:cNvPr id="516102" name="Group 6"/>
          <p:cNvGrpSpPr>
            <a:grpSpLocks/>
          </p:cNvGrpSpPr>
          <p:nvPr/>
        </p:nvGrpSpPr>
        <p:grpSpPr bwMode="auto">
          <a:xfrm>
            <a:off x="-901700" y="4964952"/>
            <a:ext cx="5295900" cy="1384300"/>
            <a:chOff x="-432" y="2192"/>
            <a:chExt cx="2504" cy="1912"/>
          </a:xfrm>
        </p:grpSpPr>
        <p:sp>
          <p:nvSpPr>
            <p:cNvPr id="11273" name="Rectangle 7" descr="Rectangle: Click to edit Master text styles&#10;Second level&#10;Third level&#10;Fourth level&#10;Fifth level"/>
            <p:cNvSpPr>
              <a:spLocks noChangeArrowheads="1"/>
            </p:cNvSpPr>
            <p:nvPr/>
          </p:nvSpPr>
          <p:spPr bwMode="auto">
            <a:xfrm>
              <a:off x="-432" y="2224"/>
              <a:ext cx="2504" cy="1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2000"/>
                <a:t>       Απαντήσατε </a:t>
              </a:r>
              <a:r>
                <a:rPr lang="el-GR" altLang="el-GR" sz="1800">
                  <a:solidFill>
                    <a:srgbClr val="000000"/>
                  </a:solidFill>
                  <a:latin typeface="Courier New" panose="02070309020205020404" pitchFamily="49" charset="0"/>
                </a:rPr>
                <a:t>13</a:t>
              </a:r>
            </a:p>
            <a:p>
              <a:pPr lvl="1" eaLnBrk="1" hangingPunct="1">
                <a:buFont typeface="Wingdings" panose="05000000000000000000" pitchFamily="2" charset="2"/>
                <a:buNone/>
              </a:pPr>
              <a:r>
                <a:rPr lang="el-GR" altLang="el-GR" sz="2000"/>
                <a:t>	   αλλά εμφανίστηκε... </a:t>
              </a:r>
              <a:r>
                <a:rPr lang="el-GR" altLang="el-GR" sz="1800">
                  <a:solidFill>
                    <a:srgbClr val="000000"/>
                  </a:solidFill>
                  <a:latin typeface="Courier New" panose="02070309020205020404" pitchFamily="49" charset="0"/>
                </a:rPr>
                <a:t>16</a:t>
              </a:r>
              <a:r>
                <a:rPr lang="el-GR" altLang="el-GR" sz="2000"/>
                <a:t> ???</a:t>
              </a:r>
            </a:p>
            <a:p>
              <a:pPr lvl="1" eaLnBrk="1" hangingPunct="1">
                <a:buFont typeface="Wingdings" panose="05000000000000000000" pitchFamily="2" charset="2"/>
                <a:buNone/>
              </a:pPr>
              <a:r>
                <a:rPr lang="el-GR" altLang="el-GR" sz="2000"/>
                <a:t>	   </a:t>
              </a:r>
              <a:r>
                <a:rPr lang="en-US" altLang="el-GR" sz="2000"/>
                <a:t>Don’t panic...</a:t>
              </a:r>
              <a:endParaRPr lang="el-GR" altLang="el-GR" sz="2000"/>
            </a:p>
          </p:txBody>
        </p:sp>
        <p:sp>
          <p:nvSpPr>
            <p:cNvPr id="11274" name="Rectangle 8"/>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sp>
        <p:nvSpPr>
          <p:cNvPr id="516105" name="Rectangle 9" descr="Rectangle: Click to edit Master text styles&#10;Second level&#10;Third level&#10;Fourth level&#10;Fifth level"/>
          <p:cNvSpPr>
            <a:spLocks noChangeArrowheads="1"/>
          </p:cNvSpPr>
          <p:nvPr/>
        </p:nvSpPr>
        <p:spPr bwMode="auto">
          <a:xfrm>
            <a:off x="3721100" y="4952252"/>
            <a:ext cx="5270500" cy="123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1800"/>
              <a:t>		</a:t>
            </a:r>
            <a:r>
              <a:rPr lang="el-GR" altLang="el-GR" sz="1600"/>
              <a:t>Για την αποφυγή λαθών στον υπολογισμό της μνήμης που καταλαμβάνει μία δομή να χρησιμοποιείτε πάντα τον τελεστή </a:t>
            </a:r>
            <a:r>
              <a:rPr lang="el-GR" altLang="el-GR" sz="1600">
                <a:solidFill>
                  <a:srgbClr val="0000FF"/>
                </a:solidFill>
                <a:latin typeface="Courier New" panose="02070309020205020404" pitchFamily="49" charset="0"/>
              </a:rPr>
              <a:t>sizeof</a:t>
            </a:r>
            <a:r>
              <a:rPr lang="el-GR" altLang="el-GR" sz="1600"/>
              <a:t> και να μην μπαίνετε στη διαδικασία να προσθέτετε τη μνήμη που δεσμεύουν ξεχωριστά τα πεδία της</a:t>
            </a:r>
          </a:p>
        </p:txBody>
      </p:sp>
      <p:pic>
        <p:nvPicPr>
          <p:cNvPr id="516106" name="Picture 10" descr="blue_dang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64100" y="4809377"/>
            <a:ext cx="5588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6107" name="Rectangle 11"/>
          <p:cNvSpPr>
            <a:spLocks noChangeArrowheads="1"/>
          </p:cNvSpPr>
          <p:nvPr/>
        </p:nvSpPr>
        <p:spPr bwMode="auto">
          <a:xfrm>
            <a:off x="4610100" y="4774452"/>
            <a:ext cx="4330700" cy="1778000"/>
          </a:xfrm>
          <a:prstGeom prst="rect">
            <a:avLst/>
          </a:prstGeom>
          <a:noFill/>
          <a:ln w="9525" algn="ctr">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pic>
        <p:nvPicPr>
          <p:cNvPr id="11272"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1238" y="1269252"/>
            <a:ext cx="4371975" cy="34417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62506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16102"/>
                                        </p:tgtEl>
                                        <p:attrNameLst>
                                          <p:attrName>style.visibility</p:attrName>
                                        </p:attrNameLst>
                                      </p:cBhvr>
                                      <p:to>
                                        <p:strVal val="visible"/>
                                      </p:to>
                                    </p:set>
                                    <p:animEffect transition="in" filter="blinds(horizontal)">
                                      <p:cBhvr>
                                        <p:cTn id="7" dur="500"/>
                                        <p:tgtEl>
                                          <p:spTgt spid="5161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16105"/>
                                        </p:tgtEl>
                                        <p:attrNameLst>
                                          <p:attrName>style.visibility</p:attrName>
                                        </p:attrNameLst>
                                      </p:cBhvr>
                                      <p:to>
                                        <p:strVal val="visible"/>
                                      </p:to>
                                    </p:set>
                                    <p:animEffect transition="in" filter="blinds(horizontal)">
                                      <p:cBhvr>
                                        <p:cTn id="12" dur="500"/>
                                        <p:tgtEl>
                                          <p:spTgt spid="516105"/>
                                        </p:tgtEl>
                                      </p:cBhvr>
                                    </p:animEffect>
                                  </p:childTnLst>
                                </p:cTn>
                              </p:par>
                              <p:par>
                                <p:cTn id="13" presetID="3" presetClass="entr" presetSubtype="10" fill="hold" nodeType="withEffect">
                                  <p:stCondLst>
                                    <p:cond delay="0"/>
                                  </p:stCondLst>
                                  <p:childTnLst>
                                    <p:set>
                                      <p:cBhvr>
                                        <p:cTn id="14" dur="1" fill="hold">
                                          <p:stCondLst>
                                            <p:cond delay="0"/>
                                          </p:stCondLst>
                                        </p:cTn>
                                        <p:tgtEl>
                                          <p:spTgt spid="516106"/>
                                        </p:tgtEl>
                                        <p:attrNameLst>
                                          <p:attrName>style.visibility</p:attrName>
                                        </p:attrNameLst>
                                      </p:cBhvr>
                                      <p:to>
                                        <p:strVal val="visible"/>
                                      </p:to>
                                    </p:set>
                                    <p:animEffect transition="in" filter="blinds(horizontal)">
                                      <p:cBhvr>
                                        <p:cTn id="15" dur="500"/>
                                        <p:tgtEl>
                                          <p:spTgt spid="516106"/>
                                        </p:tgtEl>
                                      </p:cBhvr>
                                    </p:animEffect>
                                  </p:childTnLst>
                                </p:cTn>
                              </p:par>
                              <p:par>
                                <p:cTn id="16" presetID="3" presetClass="entr" presetSubtype="10" fill="hold" nodeType="withEffect">
                                  <p:stCondLst>
                                    <p:cond delay="0"/>
                                  </p:stCondLst>
                                  <p:childTnLst>
                                    <p:set>
                                      <p:cBhvr>
                                        <p:cTn id="17" dur="1" fill="hold">
                                          <p:stCondLst>
                                            <p:cond delay="0"/>
                                          </p:stCondLst>
                                        </p:cTn>
                                        <p:tgtEl>
                                          <p:spTgt spid="516107"/>
                                        </p:tgtEl>
                                        <p:attrNameLst>
                                          <p:attrName>style.visibility</p:attrName>
                                        </p:attrNameLst>
                                      </p:cBhvr>
                                      <p:to>
                                        <p:strVal val="visible"/>
                                      </p:to>
                                    </p:set>
                                    <p:animEffect transition="in" filter="blinds(horizontal)">
                                      <p:cBhvr>
                                        <p:cTn id="18" dur="500"/>
                                        <p:tgtEl>
                                          <p:spTgt spid="5161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610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69900" y="50052"/>
            <a:ext cx="8255000" cy="1143000"/>
          </a:xfrm>
        </p:spPr>
        <p:txBody>
          <a:bodyPr/>
          <a:lstStyle/>
          <a:p>
            <a:pPr eaLnBrk="1" hangingPunct="1"/>
            <a:r>
              <a:rPr lang="el-GR" altLang="el-GR">
                <a:solidFill>
                  <a:srgbClr val="FF0000"/>
                </a:solidFill>
              </a:rPr>
              <a:t>Παρατηρήσεις (ΙΙΙ)</a:t>
            </a:r>
            <a:endParaRPr lang="en-GB" altLang="el-GR">
              <a:solidFill>
                <a:srgbClr val="FF0000"/>
              </a:solidFill>
            </a:endParaRPr>
          </a:p>
        </p:txBody>
      </p:sp>
      <p:sp>
        <p:nvSpPr>
          <p:cNvPr id="12291" name="Rectangle 3" descr="Rectangle: Click to edit Master text styles&#10;Second level&#10;Third level&#10;Fourth level&#10;Fifth level"/>
          <p:cNvSpPr>
            <a:spLocks noGrp="1" noChangeArrowheads="1"/>
          </p:cNvSpPr>
          <p:nvPr>
            <p:ph type="body" idx="1"/>
          </p:nvPr>
        </p:nvSpPr>
        <p:spPr>
          <a:xfrm>
            <a:off x="-177800" y="900952"/>
            <a:ext cx="9055100" cy="5676900"/>
          </a:xfrm>
        </p:spPr>
        <p:txBody>
          <a:bodyPr/>
          <a:lstStyle/>
          <a:p>
            <a:pPr marL="914400" lvl="1" indent="-457200" eaLnBrk="1" hangingPunct="1"/>
            <a:r>
              <a:rPr lang="el-GR" altLang="el-GR" sz="2000"/>
              <a:t>Θυμηθείτε ότι το μέγεθος της μνήμης που δεσμεύεται είναι </a:t>
            </a:r>
            <a:r>
              <a:rPr lang="el-GR" altLang="el-GR" sz="2000" u="sng">
                <a:solidFill>
                  <a:srgbClr val="FF0000"/>
                </a:solidFill>
              </a:rPr>
              <a:t>τουλάχιστον ίσο</a:t>
            </a:r>
            <a:r>
              <a:rPr lang="el-GR" altLang="el-GR" sz="2000"/>
              <a:t> (και όχι απαραίτητα </a:t>
            </a:r>
            <a:r>
              <a:rPr lang="el-GR" altLang="el-GR" sz="2000" u="sng">
                <a:solidFill>
                  <a:srgbClr val="FF0000"/>
                </a:solidFill>
              </a:rPr>
              <a:t>ακριβώς ίσο</a:t>
            </a:r>
            <a:r>
              <a:rPr lang="el-GR" altLang="el-GR" sz="2000"/>
              <a:t>) με το άθροισμα της μνήμης που δεσμεύεται για καθένα από τα πεδία της</a:t>
            </a:r>
          </a:p>
          <a:p>
            <a:pPr marL="914400" lvl="1" indent="-457200" eaLnBrk="1" hangingPunct="1"/>
            <a:endParaRPr lang="el-GR" altLang="el-GR" sz="2000"/>
          </a:p>
          <a:p>
            <a:pPr marL="914400" lvl="1" indent="-457200" eaLnBrk="1" hangingPunct="1"/>
            <a:r>
              <a:rPr lang="el-GR" altLang="el-GR" sz="2000"/>
              <a:t>Στην πράξη, </a:t>
            </a:r>
            <a:r>
              <a:rPr lang="el-GR" altLang="el-GR" sz="2000">
                <a:solidFill>
                  <a:srgbClr val="FF0000"/>
                </a:solidFill>
              </a:rPr>
              <a:t>το μέγεθος</a:t>
            </a:r>
            <a:r>
              <a:rPr lang="el-GR" altLang="el-GR" sz="2000"/>
              <a:t> της μνήμης που δεσμεύεται για μία δομή </a:t>
            </a:r>
            <a:r>
              <a:rPr lang="el-GR" altLang="el-GR" sz="2000" u="sng">
                <a:solidFill>
                  <a:srgbClr val="FF0000"/>
                </a:solidFill>
              </a:rPr>
              <a:t>εξαρτάται από τον υπολογιστή</a:t>
            </a:r>
            <a:r>
              <a:rPr lang="el-GR" altLang="el-GR" sz="2000"/>
              <a:t> που εκτελείται το πρόγραμμα </a:t>
            </a:r>
            <a:r>
              <a:rPr lang="el-GR" altLang="el-GR" sz="2000" u="sng">
                <a:solidFill>
                  <a:srgbClr val="FF0000"/>
                </a:solidFill>
              </a:rPr>
              <a:t>και</a:t>
            </a:r>
            <a:r>
              <a:rPr lang="el-GR" altLang="el-GR" sz="2000"/>
              <a:t> </a:t>
            </a:r>
            <a:r>
              <a:rPr lang="el-GR" altLang="el-GR" sz="2000" u="sng">
                <a:solidFill>
                  <a:srgbClr val="FF0000"/>
                </a:solidFill>
              </a:rPr>
              <a:t>από τους τύπους των πεδίων δεδομένων</a:t>
            </a:r>
          </a:p>
          <a:p>
            <a:pPr marL="914400" lvl="1" indent="-457200" eaLnBrk="1" hangingPunct="1"/>
            <a:endParaRPr lang="el-GR" altLang="el-GR" sz="2000"/>
          </a:p>
          <a:p>
            <a:pPr marL="914400" lvl="1" indent="-457200" eaLnBrk="1" hangingPunct="1"/>
            <a:r>
              <a:rPr lang="el-GR" altLang="el-GR" sz="2000"/>
              <a:t>Π.χ., μπορεί να απαιτείται κάθε πεδίο της δομής να αποθηκεύεται σε μία θέση μνήμης που η τιμή της να είναι πολλαπλάσια κάποιου αριθμού (συνήθως του 4) ή πολλαπλάσια του αριθμού των οκτάδων που δεσμεύει ο μεγαλύτερος τύπος δεδομένων των πεδίων της δομής</a:t>
            </a:r>
          </a:p>
          <a:p>
            <a:pPr marL="914400" lvl="1" indent="-457200" eaLnBrk="1" hangingPunct="1"/>
            <a:endParaRPr lang="el-GR" altLang="el-GR"/>
          </a:p>
          <a:p>
            <a:pPr marL="914400" lvl="1" indent="-457200" eaLnBrk="1" hangingPunct="1"/>
            <a:endParaRPr lang="el-GR" altLang="el-GR"/>
          </a:p>
        </p:txBody>
      </p:sp>
    </p:spTree>
    <p:extLst>
      <p:ext uri="{BB962C8B-B14F-4D97-AF65-F5344CB8AC3E}">
        <p14:creationId xmlns:p14="http://schemas.microsoft.com/office/powerpoint/2010/main" val="8633749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12529</TotalTime>
  <Words>2523</Words>
  <Application>Microsoft Office PowerPoint</Application>
  <PresentationFormat>Προβολή στην οθόνη (4:3)</PresentationFormat>
  <Paragraphs>530</Paragraphs>
  <Slides>52</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52</vt:i4>
      </vt:variant>
    </vt:vector>
  </HeadingPairs>
  <TitlesOfParts>
    <vt:vector size="60" baseType="lpstr">
      <vt:lpstr>Comic Sans MS</vt:lpstr>
      <vt:lpstr>Courier New</vt:lpstr>
      <vt:lpstr>Georgia</vt:lpstr>
      <vt:lpstr>Times New Roman</vt:lpstr>
      <vt:lpstr>Trebuchet MS</vt:lpstr>
      <vt:lpstr>Wingdings</vt:lpstr>
      <vt:lpstr>Wingdings 2</vt:lpstr>
      <vt:lpstr>Αστικό</vt:lpstr>
      <vt:lpstr>Προγραμματισμός ΙΙ</vt:lpstr>
      <vt:lpstr>Δομές (Structures)</vt:lpstr>
      <vt:lpstr>Πρότυπο Δομής (Ι)</vt:lpstr>
      <vt:lpstr>Πρότυπο Δομής (ΙΙ)</vt:lpstr>
      <vt:lpstr>Παρατηρήσεις</vt:lpstr>
      <vt:lpstr>Δήλωση Δομής</vt:lpstr>
      <vt:lpstr>Παρατηρήσεις (Ι)</vt:lpstr>
      <vt:lpstr>Παρατηρήσεις (ΙΙ)</vt:lpstr>
      <vt:lpstr>Παρατηρήσεις (ΙΙΙ)</vt:lpstr>
      <vt:lpstr>Παραδείγματα</vt:lpstr>
      <vt:lpstr>Δήλωση Δομής με χρήση του προσδιοριστικού typedef</vt:lpstr>
      <vt:lpstr>Παρατηρήσεις</vt:lpstr>
      <vt:lpstr>Αρχικοποίηση πεδίων δομής (Ι)</vt:lpstr>
      <vt:lpstr>Αρχικοποίηση πεδίων δομής (ΙΙ)</vt:lpstr>
      <vt:lpstr>Αρχικοποίηση πεδίων δομής (ΙΙΙ)</vt:lpstr>
      <vt:lpstr>Δείκτης σε πεδίο δομής</vt:lpstr>
      <vt:lpstr>Αντιγραφή και Σύγκριση δομών</vt:lpstr>
      <vt:lpstr>Παρατηρήσεις (Ι)</vt:lpstr>
      <vt:lpstr>Παρατηρήσεις (ΙΙ)</vt:lpstr>
      <vt:lpstr>Παράδειγμα δομής που περιέχει πίνακες</vt:lpstr>
      <vt:lpstr>Παράδειγμα δομής που περιέχει δείκτες</vt:lpstr>
      <vt:lpstr>Δομή που περιέχει δομή</vt:lpstr>
      <vt:lpstr>Παράδειγμα δομής που περιέχει δομή (1/2)</vt:lpstr>
      <vt:lpstr>Παράδειγμα δομής που περιέχει δομή (2/2)</vt:lpstr>
      <vt:lpstr>Πεδία Δομής με μέγεθος bit (Ι)</vt:lpstr>
      <vt:lpstr>Πεδία Δομής με μέγεθος bit (ΙΙ)</vt:lpstr>
      <vt:lpstr>Πεδία Δομής με μέγεθος bit (ΙΙΙ)</vt:lpstr>
      <vt:lpstr>Παρατηρήσεις (Ι)</vt:lpstr>
      <vt:lpstr>Παρατηρήσεις (ΙI)</vt:lpstr>
      <vt:lpstr>Παρατηρήσεις (ΙII)</vt:lpstr>
      <vt:lpstr>Παρατηρήσεις (ΙV)</vt:lpstr>
      <vt:lpstr>Δείκτης σε Δομή (Ι)</vt:lpstr>
      <vt:lpstr>Δείκτης σε Δομή (ΙΙ)</vt:lpstr>
      <vt:lpstr>Δείκτης σε Δομή (ΙΙΙ)</vt:lpstr>
      <vt:lpstr>Δείκτης σε Δομή (ΙV)</vt:lpstr>
      <vt:lpstr>Παρατηρήσεις</vt:lpstr>
      <vt:lpstr>Πίνακας Δομών</vt:lpstr>
      <vt:lpstr>Αρχικοποίηση Πίνακα Δομών (Ι)</vt:lpstr>
      <vt:lpstr>Αρχικοποίηση Πίνακα Δομών (ΙI)</vt:lpstr>
      <vt:lpstr>Παρατηρήσεις (Ι)</vt:lpstr>
      <vt:lpstr>Παρατηρήσεις (ΙΙ)</vt:lpstr>
      <vt:lpstr>Συνάρτηση με παράμετρο Δομή</vt:lpstr>
      <vt:lpstr>Κλήση μέσω τιμής (Ι)</vt:lpstr>
      <vt:lpstr>Κλήση μέσω τιμής (ΙΙ)</vt:lpstr>
      <vt:lpstr>Κλήση μέσω αναφοράς (Ι)</vt:lpstr>
      <vt:lpstr>Κλήση μέσω αναφοράς (ΙΙ)</vt:lpstr>
      <vt:lpstr>Παρατηρήσεις</vt:lpstr>
      <vt:lpstr>Ενώσεις (Unions)</vt:lpstr>
      <vt:lpstr>Δήλωση Ένωσης</vt:lpstr>
      <vt:lpstr>Παράδειγμα</vt:lpstr>
      <vt:lpstr>Πρόσβαση πεδίων Ένωσης</vt:lpstr>
      <vt:lpstr>Παράδειγμα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6</dc:title>
  <dc:subject>C: Από τη Θεωρία στην Εφαρμογή (Γ. Σ. Τσελίκης, Ν. Δ. Τσελίκας)</dc:subject>
  <dc:creator>Μάρκος Τσίπουρας</dc:creator>
  <cp:lastModifiedBy>Μάρκος Τσίπουρας</cp:lastModifiedBy>
  <cp:revision>376</cp:revision>
  <dcterms:created xsi:type="dcterms:W3CDTF">2004-10-17T06:32:39Z</dcterms:created>
  <dcterms:modified xsi:type="dcterms:W3CDTF">2017-05-07T18:18:56Z</dcterms:modified>
</cp:coreProperties>
</file>