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1" r:id="rId1"/>
  </p:sldMasterIdLst>
  <p:notesMasterIdLst>
    <p:notesMasterId r:id="rId9"/>
  </p:notesMasterIdLst>
  <p:sldIdLst>
    <p:sldId id="465" r:id="rId2"/>
    <p:sldId id="494" r:id="rId3"/>
    <p:sldId id="492" r:id="rId4"/>
    <p:sldId id="495" r:id="rId5"/>
    <p:sldId id="496" r:id="rId6"/>
    <p:sldId id="497" r:id="rId7"/>
    <p:sldId id="493" r:id="rId8"/>
  </p:sldIdLst>
  <p:sldSz cx="9144000" cy="6858000" type="screen4x3"/>
  <p:notesSz cx="7099300" cy="10234613"/>
  <p:defaultTextStyle>
    <a:defPPr>
      <a:defRPr lang="en-GB"/>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2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FF0000"/>
    <a:srgbClr val="818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807" autoAdjust="0"/>
  </p:normalViewPr>
  <p:slideViewPr>
    <p:cSldViewPr snapToGrid="0">
      <p:cViewPr varScale="1">
        <p:scale>
          <a:sx n="65" d="100"/>
          <a:sy n="65" d="100"/>
        </p:scale>
        <p:origin x="1452" y="60"/>
      </p:cViewPr>
      <p:guideLst>
        <p:guide orient="horz" pos="2247"/>
        <p:guide pos="2880"/>
      </p:guideLst>
    </p:cSldViewPr>
  </p:slideViewPr>
  <p:notesTextViewPr>
    <p:cViewPr>
      <p:scale>
        <a:sx n="100" d="100"/>
        <a:sy n="100" d="100"/>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009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l-GR"/>
          </a:p>
        </p:txBody>
      </p:sp>
      <p:sp>
        <p:nvSpPr>
          <p:cNvPr id="26009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l-GR"/>
          </a:p>
        </p:txBody>
      </p:sp>
      <p:sp>
        <p:nvSpPr>
          <p:cNvPr id="260100"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ffectLst/>
        </p:spPr>
      </p:sp>
      <p:sp>
        <p:nvSpPr>
          <p:cNvPr id="26010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p>
        </p:txBody>
      </p:sp>
      <p:sp>
        <p:nvSpPr>
          <p:cNvPr id="26010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l-GR"/>
          </a:p>
        </p:txBody>
      </p:sp>
      <p:sp>
        <p:nvSpPr>
          <p:cNvPr id="26010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EAB1BD9A-843A-498A-AB47-85E26B8A2486}"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endParaRPr lang="en-GB"/>
          </a:p>
        </p:txBody>
      </p:sp>
      <p:sp>
        <p:nvSpPr>
          <p:cNvPr id="17" name="16 - Θέση υποσέλιδου"/>
          <p:cNvSpPr>
            <a:spLocks noGrp="1"/>
          </p:cNvSpPr>
          <p:nvPr>
            <p:ph type="ftr" sz="quarter" idx="11"/>
          </p:nvPr>
        </p:nvSpPr>
        <p:spPr>
          <a:xfrm>
            <a:off x="5410200" y="4205288"/>
            <a:ext cx="1295400" cy="457200"/>
          </a:xfrm>
        </p:spPr>
        <p:txBody>
          <a:bodyPr/>
          <a:lstStyle/>
          <a:p>
            <a:endParaRPr lang="en-GB"/>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213EC1B9-BEE2-4E56-A99A-84F9CE2F1FAA}"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35C87FE1-68FD-4393-9C38-790BC85BB28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55A6B3DF-8E37-4DBC-90EC-9121F9071A2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4FABD40E-4ACC-4ECE-A3EF-ADA08C4C68D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3671DD85-40E1-4B6E-9E96-90F1DD8EF5B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58E8F8F6-8226-4B84-9080-E2C54B4F86E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endParaRPr lang="en-GB"/>
          </a:p>
        </p:txBody>
      </p:sp>
      <p:sp>
        <p:nvSpPr>
          <p:cNvPr id="27" name="26 - Θέση αριθμού διαφάνειας"/>
          <p:cNvSpPr>
            <a:spLocks noGrp="1"/>
          </p:cNvSpPr>
          <p:nvPr>
            <p:ph type="sldNum" sz="quarter" idx="11"/>
          </p:nvPr>
        </p:nvSpPr>
        <p:spPr/>
        <p:txBody>
          <a:bodyPr rtlCol="0"/>
          <a:lstStyle/>
          <a:p>
            <a:fld id="{EDAAD06E-0EEA-40E6-9BC4-1F8FD6D01229}" type="slidenum">
              <a:rPr lang="en-GB" smtClean="0"/>
              <a:pPr/>
              <a:t>‹#›</a:t>
            </a:fld>
            <a:endParaRPr lang="en-GB"/>
          </a:p>
        </p:txBody>
      </p:sp>
      <p:sp>
        <p:nvSpPr>
          <p:cNvPr id="28" name="27 - Θέση υποσέλιδου"/>
          <p:cNvSpPr>
            <a:spLocks noGrp="1"/>
          </p:cNvSpPr>
          <p:nvPr>
            <p:ph type="ftr" sz="quarter" idx="12"/>
          </p:nvPr>
        </p:nvSpPr>
        <p:spPr/>
        <p:txBody>
          <a:bodyPr rtlCol="0"/>
          <a:lstStyle/>
          <a:p>
            <a:r>
              <a:rPr lang="en-US"/>
              <a:t>C</a:t>
            </a:r>
            <a:r>
              <a:rPr lang="el-GR"/>
              <a:t>: Από τη Θεωρία στην Εφαρμογή – 7</a:t>
            </a:r>
            <a:r>
              <a:rPr lang="el-GR" baseline="30000"/>
              <a:t>ο</a:t>
            </a:r>
            <a:r>
              <a:rPr lang="el-GR"/>
              <a:t> Κεφάλαιο</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endParaRPr lang="en-GB"/>
          </a:p>
        </p:txBody>
      </p:sp>
      <p:sp>
        <p:nvSpPr>
          <p:cNvPr id="4" name="3 - Θέση υποσέλιδου"/>
          <p:cNvSpPr>
            <a:spLocks noGrp="1"/>
          </p:cNvSpPr>
          <p:nvPr>
            <p:ph type="ftr" sz="quarter" idx="11"/>
          </p:nvPr>
        </p:nvSpPr>
        <p:spPr>
          <a:xfrm>
            <a:off x="5257800" y="612648"/>
            <a:ext cx="1325880" cy="457200"/>
          </a:xfrm>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ED46FB9-9256-46DC-BAB3-6B6939F2E2D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n-GB"/>
          </a:p>
        </p:txBody>
      </p:sp>
      <p:sp>
        <p:nvSpPr>
          <p:cNvPr id="3" name="2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4" name="3 - Θέση αριθμού διαφάνειας"/>
          <p:cNvSpPr>
            <a:spLocks noGrp="1"/>
          </p:cNvSpPr>
          <p:nvPr>
            <p:ph type="sldNum" sz="quarter" idx="12"/>
          </p:nvPr>
        </p:nvSpPr>
        <p:spPr/>
        <p:txBody>
          <a:bodyPr/>
          <a:lstStyle/>
          <a:p>
            <a:fld id="{BDFF5E37-46EA-43D8-9717-AFE4791890A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A41F2484-63BC-418C-8FA3-F0779BAAA66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871287AA-A042-489B-B328-C5A5BD7C0D7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en-GB"/>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a:t>C</a:t>
            </a:r>
            <a:r>
              <a:rPr lang="el-GR"/>
              <a:t>: Από τη Θεωρία στην Εφαρμογή – 7</a:t>
            </a:r>
            <a:r>
              <a:rPr lang="el-GR" baseline="30000"/>
              <a:t>ο</a:t>
            </a:r>
            <a:r>
              <a:rPr lang="el-GR"/>
              <a:t> Κεφάλαιο</a:t>
            </a:r>
            <a:endParaRPr lang="en-GB"/>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7F9B35D-0E35-4AFD-AB46-C27ACB248D1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2401887"/>
            <a:ext cx="9144000" cy="1470025"/>
          </a:xfrm>
        </p:spPr>
        <p:txBody>
          <a:bodyPr>
            <a:normAutofit/>
          </a:bodyPr>
          <a:lstStyle/>
          <a:p>
            <a:pPr algn="ctr"/>
            <a:r>
              <a:rPr lang="el-GR" b="1" dirty="0">
                <a:ln w="9525">
                  <a:solidFill>
                    <a:schemeClr val="bg1"/>
                  </a:solidFill>
                  <a:prstDash val="solid"/>
                </a:ln>
                <a:solidFill>
                  <a:schemeClr val="tx1"/>
                </a:solidFill>
                <a:effectLst>
                  <a:outerShdw blurRad="12700" dist="38100" dir="2700000" algn="tl" rotWithShape="0">
                    <a:schemeClr val="bg1">
                      <a:lumMod val="50000"/>
                    </a:schemeClr>
                  </a:outerShdw>
                </a:effectLst>
              </a:rPr>
              <a:t>Προγραμματισμός ΙΙ - Εργαστήριο</a:t>
            </a:r>
          </a:p>
        </p:txBody>
      </p:sp>
      <p:sp>
        <p:nvSpPr>
          <p:cNvPr id="3" name="2 - Υπότιτλος"/>
          <p:cNvSpPr>
            <a:spLocks noGrp="1"/>
          </p:cNvSpPr>
          <p:nvPr>
            <p:ph type="subTitle" idx="1"/>
          </p:nvPr>
        </p:nvSpPr>
        <p:spPr>
          <a:xfrm>
            <a:off x="540544" y="692696"/>
            <a:ext cx="7127800" cy="5403898"/>
          </a:xfrm>
          <a:effectLst>
            <a:outerShdw blurRad="50800" dist="50800" dir="5400000" algn="ctr" rotWithShape="0">
              <a:schemeClr val="accent2">
                <a:lumMod val="75000"/>
              </a:schemeClr>
            </a:outerShdw>
          </a:effectLst>
        </p:spPr>
        <p:txBody>
          <a:bodyPr>
            <a:normAutofit fontScale="92500" lnSpcReduction="10000"/>
          </a:bodyPr>
          <a:lstStyle/>
          <a:p>
            <a:pPr algn="r"/>
            <a:r>
              <a:rPr lang="el-GR" i="1" dirty="0">
                <a:solidFill>
                  <a:schemeClr val="bg1"/>
                </a:solidFill>
              </a:rPr>
              <a:t>ΣΧΟΛΗ ΤΕΧΝΟΛΟΓΙΚΩΝ ΕΦΑΡΜΟΓΩΝ</a:t>
            </a:r>
            <a:br>
              <a:rPr lang="el-GR" dirty="0">
                <a:solidFill>
                  <a:schemeClr val="bg1"/>
                </a:solidFill>
              </a:rPr>
            </a:br>
            <a:r>
              <a:rPr lang="el-GR" sz="2600" dirty="0">
                <a:solidFill>
                  <a:schemeClr val="bg1"/>
                </a:solidFill>
              </a:rPr>
              <a:t>ΤΜΗΜΑ ΜΗΧΑΝΙΚΩΝ ΠΛΗΡΟΦΟΡΙΚΗΣ ΤΕ</a:t>
            </a:r>
            <a:endParaRPr lang="el-GR" dirty="0">
              <a:solidFill>
                <a:schemeClr val="bg1"/>
              </a:solidFill>
            </a:endParaRPr>
          </a:p>
          <a:p>
            <a:pPr algn="r"/>
            <a:endParaRPr lang="el-GR" dirty="0">
              <a:solidFill>
                <a:schemeClr val="bg1"/>
              </a:solidFill>
            </a:endParaRPr>
          </a:p>
          <a:p>
            <a:endParaRPr lang="el-GR" dirty="0">
              <a:solidFill>
                <a:schemeClr val="bg1"/>
              </a:solidFill>
            </a:endParaRPr>
          </a:p>
          <a:p>
            <a:endParaRPr lang="el-GR" dirty="0">
              <a:solidFill>
                <a:schemeClr val="bg1"/>
              </a:solidFill>
            </a:endParaRPr>
          </a:p>
          <a:p>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i="1" dirty="0">
              <a:solidFill>
                <a:schemeClr val="tx1"/>
              </a:solidFill>
            </a:endParaRPr>
          </a:p>
          <a:p>
            <a:r>
              <a:rPr lang="el-GR" i="1" dirty="0">
                <a:ln w="0"/>
                <a:solidFill>
                  <a:schemeClr val="tx1"/>
                </a:solidFill>
                <a:effectLst>
                  <a:outerShdw blurRad="38100" dist="19050" dir="2700000" algn="tl" rotWithShape="0">
                    <a:schemeClr val="dk1">
                      <a:alpha val="40000"/>
                    </a:schemeClr>
                  </a:outerShdw>
                </a:effectLst>
              </a:rPr>
              <a:t>Δείκτες</a:t>
            </a:r>
          </a:p>
          <a:p>
            <a:pPr algn="l"/>
            <a:endParaRPr lang="el-GR" dirty="0">
              <a:solidFill>
                <a:schemeClr val="bg1"/>
              </a:solidFill>
            </a:endParaRPr>
          </a:p>
          <a:p>
            <a:pPr algn="l"/>
            <a:endParaRPr lang="el-GR" dirty="0">
              <a:solidFill>
                <a:schemeClr val="bg1"/>
              </a:solidFill>
            </a:endParaRPr>
          </a:p>
          <a:p>
            <a:pPr algn="r"/>
            <a:r>
              <a:rPr lang="el-GR" sz="1900" i="1" dirty="0">
                <a:solidFill>
                  <a:schemeClr val="tx1"/>
                </a:solidFill>
              </a:rPr>
              <a:t>Διδάσκων: </a:t>
            </a:r>
            <a:r>
              <a:rPr lang="el-GR" sz="1900" b="1" i="1" dirty="0">
                <a:solidFill>
                  <a:schemeClr val="tx1"/>
                </a:solidFill>
              </a:rPr>
              <a:t>Τσίπουρας Μάρκος</a:t>
            </a:r>
          </a:p>
          <a:p>
            <a:pPr algn="r"/>
            <a:r>
              <a:rPr lang="el-GR" sz="1900" i="1" dirty="0">
                <a:solidFill>
                  <a:schemeClr val="tx1"/>
                </a:solidFill>
              </a:rPr>
              <a:t>Εκπαιδευτικό Υλικό: </a:t>
            </a:r>
            <a:r>
              <a:rPr lang="el-GR" sz="1900" b="1" i="1" dirty="0">
                <a:solidFill>
                  <a:schemeClr val="tx1"/>
                </a:solidFill>
              </a:rPr>
              <a:t>«</a:t>
            </a:r>
            <a:r>
              <a:rPr lang="en-US" sz="1900" b="1" i="1" dirty="0">
                <a:solidFill>
                  <a:schemeClr val="tx1"/>
                </a:solidFill>
              </a:rPr>
              <a:t>C</a:t>
            </a:r>
            <a:r>
              <a:rPr lang="el-GR" sz="1900" b="1" i="1" dirty="0">
                <a:solidFill>
                  <a:schemeClr val="tx1"/>
                </a:solidFill>
              </a:rPr>
              <a:t>: Από τη Θεωρία στην Εφαρμογή» </a:t>
            </a:r>
          </a:p>
          <a:p>
            <a:pPr algn="r"/>
            <a:r>
              <a:rPr lang="el-GR" sz="1900" b="1" i="1" dirty="0">
                <a:solidFill>
                  <a:schemeClr val="tx1"/>
                </a:solidFill>
              </a:rPr>
              <a:t>Γ. Σ. Τσελίκης – Ν. Δ. </a:t>
            </a:r>
            <a:r>
              <a:rPr lang="el-GR" sz="1900" b="1" i="1" dirty="0" err="1">
                <a:solidFill>
                  <a:schemeClr val="tx1"/>
                </a:solidFill>
              </a:rPr>
              <a:t>Τσελίκας</a:t>
            </a:r>
            <a:endParaRPr lang="el-GR" sz="1900" b="1" i="1" dirty="0">
              <a:solidFill>
                <a:schemeClr val="tx1"/>
              </a:solidFill>
            </a:endParaRPr>
          </a:p>
        </p:txBody>
      </p:sp>
      <p:pic>
        <p:nvPicPr>
          <p:cNvPr id="6" name="Picture 73"/>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Effect>
                      <a14:saturation sat="0"/>
                    </a14:imgEffect>
                    <a14:imgEffect>
                      <a14:brightnessContrast contrast="40000"/>
                    </a14:imgEffect>
                  </a14:imgLayer>
                </a14:imgProps>
              </a:ext>
            </a:extLst>
          </a:blip>
          <a:srcRect l="18191" r="19104" b="46681"/>
          <a:stretch/>
        </p:blipFill>
        <p:spPr>
          <a:xfrm>
            <a:off x="7772400" y="606928"/>
            <a:ext cx="914400" cy="8586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Rectangle 2"/>
          <p:cNvSpPr txBox="1">
            <a:spLocks noChangeArrowheads="1"/>
          </p:cNvSpPr>
          <p:nvPr/>
        </p:nvSpPr>
        <p:spPr>
          <a:xfrm>
            <a:off x="685800" y="568876"/>
            <a:ext cx="7086600" cy="896662"/>
          </a:xfrm>
          <a:prstGeom prst="rect">
            <a:avLst/>
          </a:prstGeom>
        </p:spPr>
        <p:txBody>
          <a:bodyPr vert="horz" anchor="b">
            <a:normAutofit/>
          </a:bodyPr>
          <a:lstStyle>
            <a:lvl1pPr algn="l" rtl="0" eaLnBrk="1" latinLnBrk="0" hangingPunct="1">
              <a:spcBef>
                <a:spcPct val="0"/>
              </a:spcBef>
              <a:buNone/>
              <a:defRPr kumimoji="0" sz="4400" kern="1200">
                <a:solidFill>
                  <a:schemeClr val="bg1"/>
                </a:solidFill>
                <a:latin typeface="+mj-lt"/>
                <a:ea typeface="+mj-ea"/>
                <a:cs typeface="+mj-cs"/>
              </a:defRPr>
            </a:lvl1pPr>
          </a:lstStyle>
          <a:p>
            <a:pPr algn="r"/>
            <a:endParaRPr lang="en-GB" altLang="el-GR" sz="3600" b="1" dirty="0">
              <a:solidFill>
                <a:srgbClr val="0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4316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descr="Rectangle: Click to edit Master text styles&#10;Second level&#10;Third level&#10;Fourth level&#10;Fifth level"/>
          <p:cNvSpPr>
            <a:spLocks noGrp="1" noChangeArrowheads="1"/>
          </p:cNvSpPr>
          <p:nvPr>
            <p:ph idx="1"/>
          </p:nvPr>
        </p:nvSpPr>
        <p:spPr>
          <a:xfrm>
            <a:off x="0" y="1066800"/>
            <a:ext cx="8686800" cy="5880100"/>
          </a:xfrm>
        </p:spPr>
        <p:txBody>
          <a:bodyPr>
            <a:normAutofit/>
          </a:bodyPr>
          <a:lstStyle/>
          <a:p>
            <a:pPr marL="925830" lvl="1" indent="-514350" algn="just">
              <a:buFont typeface="+mj-lt"/>
              <a:buAutoNum type="arabicPeriod"/>
            </a:pPr>
            <a:r>
              <a:rPr lang="el-GR" dirty="0">
                <a:solidFill>
                  <a:schemeClr val="tx1"/>
                </a:solidFill>
              </a:rPr>
              <a:t>Κατασκευάστε ένα πρόγραμμα το οποίο να διαβάζει δύο ακέραιους, τους οποίους να αποθηκεύει σε δύο δείκτες για ακέραιους. Με χρήση αυτών των δεικτών, αποθηκεύστε το άθροισμά τους σε έναν άλλον δείκτη σε ακέραιο και εμφανίστε τα περιεχόμενα του κάθε δείκτη.</a:t>
            </a:r>
            <a:endParaRPr lang="el-GR" sz="2000" i="1" dirty="0">
              <a:solidFill>
                <a:schemeClr val="tx1"/>
              </a:solidFill>
            </a:endParaRPr>
          </a:p>
          <a:p>
            <a:pPr marL="411480" lvl="1" indent="0" algn="just">
              <a:buNone/>
            </a:pPr>
            <a:endParaRPr lang="el-GR" dirty="0">
              <a:solidFill>
                <a:schemeClr val="tx1"/>
              </a:solidFill>
            </a:endParaRPr>
          </a:p>
          <a:p>
            <a:pPr marL="925830" lvl="1" indent="-514350" algn="just">
              <a:buFont typeface="+mj-lt"/>
              <a:buAutoNum type="arabicPeriod"/>
            </a:pPr>
            <a:endParaRPr lang="el-GR" dirty="0">
              <a:solidFill>
                <a:schemeClr val="tx1"/>
              </a:solidFill>
            </a:endParaRPr>
          </a:p>
          <a:p>
            <a:pPr marL="925830" lvl="1" indent="-514350" algn="just">
              <a:buFont typeface="+mj-lt"/>
              <a:buAutoNum type="arabicPeriod"/>
            </a:pPr>
            <a:endParaRPr lang="el-GR" dirty="0">
              <a:solidFill>
                <a:schemeClr val="tx1"/>
              </a:solidFill>
            </a:endParaRPr>
          </a:p>
        </p:txBody>
      </p:sp>
      <p:sp>
        <p:nvSpPr>
          <p:cNvPr id="9" name="5 - Θέση αριθμού διαφάνειας"/>
          <p:cNvSpPr>
            <a:spLocks noGrp="1"/>
          </p:cNvSpPr>
          <p:nvPr>
            <p:ph type="sldNum" sz="quarter" idx="12"/>
          </p:nvPr>
        </p:nvSpPr>
        <p:spPr/>
        <p:txBody>
          <a:bodyPr/>
          <a:lstStyle/>
          <a:p>
            <a:fld id="{F69332AD-4F9F-4859-B5CB-28FCDDDC43AA}" type="slidenum">
              <a:rPr lang="en-GB"/>
              <a:pPr/>
              <a:t>2</a:t>
            </a:fld>
            <a:endParaRPr lang="en-GB"/>
          </a:p>
        </p:txBody>
      </p:sp>
      <p:sp>
        <p:nvSpPr>
          <p:cNvPr id="126980" name="Text Box 4"/>
          <p:cNvSpPr txBox="1">
            <a:spLocks noChangeArrowheads="1"/>
          </p:cNvSpPr>
          <p:nvPr/>
        </p:nvSpPr>
        <p:spPr bwMode="auto">
          <a:xfrm>
            <a:off x="5334000" y="1447800"/>
            <a:ext cx="3505200" cy="304800"/>
          </a:xfrm>
          <a:prstGeom prst="rect">
            <a:avLst/>
          </a:prstGeom>
          <a:noFill/>
          <a:ln w="9525">
            <a:noFill/>
            <a:miter lim="800000"/>
            <a:headEnd/>
            <a:tailEnd/>
          </a:ln>
          <a:effectLst/>
        </p:spPr>
        <p:txBody>
          <a:bodyPr>
            <a:spAutoFit/>
          </a:bodyPr>
          <a:lstStyle/>
          <a:p>
            <a:pPr>
              <a:spcBef>
                <a:spcPct val="50000"/>
              </a:spcBef>
            </a:pPr>
            <a:endParaRPr lang="el-GR" sz="1400">
              <a:solidFill>
                <a:srgbClr val="000000"/>
              </a:solidFill>
              <a:cs typeface="Times New Roman" pitchFamily="18" charset="0"/>
            </a:endParaRPr>
          </a:p>
        </p:txBody>
      </p:sp>
      <p:sp>
        <p:nvSpPr>
          <p:cNvPr id="10" name="9 - Τίτλος"/>
          <p:cNvSpPr>
            <a:spLocks noGrp="1"/>
          </p:cNvSpPr>
          <p:nvPr>
            <p:ph type="title"/>
          </p:nvPr>
        </p:nvSpPr>
        <p:spPr>
          <a:xfrm>
            <a:off x="457200" y="0"/>
            <a:ext cx="8229600" cy="1066800"/>
          </a:xfrm>
        </p:spPr>
        <p:txBody>
          <a:bodyPr>
            <a:normAutofit/>
          </a:bodyPr>
          <a:lstStyle/>
          <a:p>
            <a:r>
              <a:rPr lang="el-GR" dirty="0">
                <a:solidFill>
                  <a:srgbClr val="FF0000"/>
                </a:solidFill>
              </a:rPr>
              <a:t>Ασκήσεις</a:t>
            </a:r>
            <a:endParaRPr lang="el-GR" dirty="0"/>
          </a:p>
        </p:txBody>
      </p:sp>
    </p:spTree>
    <p:extLst>
      <p:ext uri="{BB962C8B-B14F-4D97-AF65-F5344CB8AC3E}">
        <p14:creationId xmlns:p14="http://schemas.microsoft.com/office/powerpoint/2010/main" val="4209009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2"/>
          <p:cNvSpPr>
            <a:spLocks noGrp="1" noChangeArrowheads="1"/>
          </p:cNvSpPr>
          <p:nvPr>
            <p:ph type="title"/>
          </p:nvPr>
        </p:nvSpPr>
        <p:spPr>
          <a:xfrm>
            <a:off x="457200" y="-7372"/>
            <a:ext cx="8229600" cy="1066800"/>
          </a:xfrm>
        </p:spPr>
        <p:txBody>
          <a:bodyPr/>
          <a:lstStyle/>
          <a:p>
            <a:r>
              <a:rPr lang="el-GR" dirty="0">
                <a:solidFill>
                  <a:srgbClr val="FF0000"/>
                </a:solidFill>
              </a:rPr>
              <a:t>Ασκήσεις</a:t>
            </a:r>
            <a:endParaRPr lang="en-GB" altLang="el-GR" dirty="0">
              <a:solidFill>
                <a:srgbClr val="000000"/>
              </a:solidFill>
              <a:latin typeface="Courier New" panose="02070309020205020404" pitchFamily="49" charset="0"/>
            </a:endParaRPr>
          </a:p>
        </p:txBody>
      </p:sp>
      <p:pic>
        <p:nvPicPr>
          <p:cNvPr id="4301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86" y="781050"/>
            <a:ext cx="9000546" cy="599419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4507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descr="Rectangle: Click to edit Master text styles&#10;Second level&#10;Third level&#10;Fourth level&#10;Fifth level"/>
          <p:cNvSpPr>
            <a:spLocks noGrp="1" noChangeArrowheads="1"/>
          </p:cNvSpPr>
          <p:nvPr>
            <p:ph idx="1"/>
          </p:nvPr>
        </p:nvSpPr>
        <p:spPr>
          <a:xfrm>
            <a:off x="0" y="1066800"/>
            <a:ext cx="8686800" cy="5880100"/>
          </a:xfrm>
        </p:spPr>
        <p:txBody>
          <a:bodyPr>
            <a:normAutofit/>
          </a:bodyPr>
          <a:lstStyle/>
          <a:p>
            <a:pPr marL="925830" lvl="1" indent="-514350">
              <a:buFont typeface="+mj-lt"/>
              <a:buAutoNum type="arabicPeriod" startAt="2"/>
            </a:pPr>
            <a:r>
              <a:rPr lang="el-GR" sz="2400" dirty="0">
                <a:solidFill>
                  <a:schemeClr val="tx1"/>
                </a:solidFill>
              </a:rPr>
              <a:t>Στο προηγούμενο πρόγραμμα προσθέστε και τις υπόλοιπες βασικές πράξεις (αφαίρεση, πολλαπλασιασμό, διαίρεση). </a:t>
            </a:r>
          </a:p>
          <a:p>
            <a:pPr marL="411480" lvl="1" indent="0">
              <a:buNone/>
            </a:pPr>
            <a:r>
              <a:rPr lang="el-GR" sz="2400" dirty="0">
                <a:solidFill>
                  <a:schemeClr val="tx1"/>
                </a:solidFill>
              </a:rPr>
              <a:t>	π.χ. αν οι τιμές είναι 5 και 4 τότε να εμφανίζει:</a:t>
            </a:r>
          </a:p>
          <a:p>
            <a:pPr marL="411480" lvl="1" indent="0">
              <a:buNone/>
            </a:pPr>
            <a:r>
              <a:rPr lang="el-GR" sz="2400" i="1" dirty="0">
                <a:solidFill>
                  <a:schemeClr val="tx1"/>
                </a:solidFill>
              </a:rPr>
              <a:t>	</a:t>
            </a:r>
            <a:r>
              <a:rPr lang="el-GR" sz="2000" i="1" dirty="0">
                <a:solidFill>
                  <a:schemeClr val="tx1"/>
                </a:solidFill>
              </a:rPr>
              <a:t>5 + 4 = 9</a:t>
            </a:r>
          </a:p>
          <a:p>
            <a:pPr marL="411480" lvl="1" indent="0">
              <a:buNone/>
            </a:pPr>
            <a:r>
              <a:rPr lang="el-GR" sz="2000" i="1" dirty="0">
                <a:solidFill>
                  <a:schemeClr val="tx1"/>
                </a:solidFill>
              </a:rPr>
              <a:t>	5 – 4 = 1</a:t>
            </a:r>
          </a:p>
          <a:p>
            <a:pPr marL="411480" lvl="1" indent="0">
              <a:buNone/>
            </a:pPr>
            <a:r>
              <a:rPr lang="el-GR" sz="2000" i="1" dirty="0">
                <a:solidFill>
                  <a:schemeClr val="tx1"/>
                </a:solidFill>
              </a:rPr>
              <a:t>	5 * 4 = 20</a:t>
            </a:r>
          </a:p>
          <a:p>
            <a:pPr marL="411480" lvl="1" indent="0">
              <a:buNone/>
            </a:pPr>
            <a:r>
              <a:rPr lang="el-GR" sz="2000" i="1" dirty="0">
                <a:solidFill>
                  <a:schemeClr val="tx1"/>
                </a:solidFill>
              </a:rPr>
              <a:t>	5 \ 4 = 1.25  </a:t>
            </a:r>
          </a:p>
          <a:p>
            <a:pPr marL="411480" lvl="1" indent="0">
              <a:buNone/>
            </a:pPr>
            <a:endParaRPr lang="el-GR" sz="2000" i="1" dirty="0">
              <a:solidFill>
                <a:schemeClr val="tx1"/>
              </a:solidFill>
            </a:endParaRPr>
          </a:p>
          <a:p>
            <a:pPr marL="411480" lvl="1" indent="0">
              <a:buNone/>
            </a:pPr>
            <a:endParaRPr lang="el-GR" dirty="0">
              <a:solidFill>
                <a:schemeClr val="tx1"/>
              </a:solidFill>
            </a:endParaRPr>
          </a:p>
          <a:p>
            <a:pPr marL="925830" lvl="1" indent="-514350">
              <a:buFont typeface="+mj-lt"/>
              <a:buAutoNum type="arabicPeriod"/>
            </a:pPr>
            <a:endParaRPr lang="el-GR" dirty="0">
              <a:solidFill>
                <a:schemeClr val="tx1"/>
              </a:solidFill>
            </a:endParaRPr>
          </a:p>
          <a:p>
            <a:pPr marL="925830" lvl="1" indent="-514350">
              <a:buFont typeface="+mj-lt"/>
              <a:buAutoNum type="arabicPeriod"/>
            </a:pPr>
            <a:endParaRPr lang="el-GR" dirty="0">
              <a:solidFill>
                <a:schemeClr val="tx1"/>
              </a:solidFill>
            </a:endParaRPr>
          </a:p>
        </p:txBody>
      </p:sp>
      <p:sp>
        <p:nvSpPr>
          <p:cNvPr id="9" name="5 - Θέση αριθμού διαφάνειας"/>
          <p:cNvSpPr>
            <a:spLocks noGrp="1"/>
          </p:cNvSpPr>
          <p:nvPr>
            <p:ph type="sldNum" sz="quarter" idx="12"/>
          </p:nvPr>
        </p:nvSpPr>
        <p:spPr/>
        <p:txBody>
          <a:bodyPr/>
          <a:lstStyle/>
          <a:p>
            <a:fld id="{F69332AD-4F9F-4859-B5CB-28FCDDDC43AA}" type="slidenum">
              <a:rPr lang="en-GB"/>
              <a:pPr/>
              <a:t>4</a:t>
            </a:fld>
            <a:endParaRPr lang="en-GB"/>
          </a:p>
        </p:txBody>
      </p:sp>
      <p:sp>
        <p:nvSpPr>
          <p:cNvPr id="126980" name="Text Box 4"/>
          <p:cNvSpPr txBox="1">
            <a:spLocks noChangeArrowheads="1"/>
          </p:cNvSpPr>
          <p:nvPr/>
        </p:nvSpPr>
        <p:spPr bwMode="auto">
          <a:xfrm>
            <a:off x="5334000" y="1447800"/>
            <a:ext cx="3505200" cy="304800"/>
          </a:xfrm>
          <a:prstGeom prst="rect">
            <a:avLst/>
          </a:prstGeom>
          <a:noFill/>
          <a:ln w="9525">
            <a:noFill/>
            <a:miter lim="800000"/>
            <a:headEnd/>
            <a:tailEnd/>
          </a:ln>
          <a:effectLst/>
        </p:spPr>
        <p:txBody>
          <a:bodyPr>
            <a:spAutoFit/>
          </a:bodyPr>
          <a:lstStyle/>
          <a:p>
            <a:pPr>
              <a:spcBef>
                <a:spcPct val="50000"/>
              </a:spcBef>
            </a:pPr>
            <a:endParaRPr lang="el-GR" sz="1400">
              <a:solidFill>
                <a:srgbClr val="000000"/>
              </a:solidFill>
              <a:cs typeface="Times New Roman" pitchFamily="18" charset="0"/>
            </a:endParaRPr>
          </a:p>
        </p:txBody>
      </p:sp>
      <p:sp>
        <p:nvSpPr>
          <p:cNvPr id="10" name="9 - Τίτλος"/>
          <p:cNvSpPr>
            <a:spLocks noGrp="1"/>
          </p:cNvSpPr>
          <p:nvPr>
            <p:ph type="title"/>
          </p:nvPr>
        </p:nvSpPr>
        <p:spPr>
          <a:xfrm>
            <a:off x="457200" y="0"/>
            <a:ext cx="8229600" cy="1066800"/>
          </a:xfrm>
        </p:spPr>
        <p:txBody>
          <a:bodyPr>
            <a:normAutofit/>
          </a:bodyPr>
          <a:lstStyle/>
          <a:p>
            <a:r>
              <a:rPr lang="el-GR" dirty="0">
                <a:solidFill>
                  <a:srgbClr val="FF0000"/>
                </a:solidFill>
              </a:rPr>
              <a:t>Ασκήσεις</a:t>
            </a:r>
            <a:endParaRPr lang="el-GR" dirty="0"/>
          </a:p>
        </p:txBody>
      </p:sp>
    </p:spTree>
    <p:extLst>
      <p:ext uri="{BB962C8B-B14F-4D97-AF65-F5344CB8AC3E}">
        <p14:creationId xmlns:p14="http://schemas.microsoft.com/office/powerpoint/2010/main" val="3455572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descr="Rectangle: Click to edit Master text styles&#10;Second level&#10;Third level&#10;Fourth level&#10;Fifth level"/>
          <p:cNvSpPr>
            <a:spLocks noGrp="1" noChangeArrowheads="1"/>
          </p:cNvSpPr>
          <p:nvPr>
            <p:ph idx="1"/>
          </p:nvPr>
        </p:nvSpPr>
        <p:spPr>
          <a:xfrm>
            <a:off x="0" y="1066800"/>
            <a:ext cx="8936038" cy="5880100"/>
          </a:xfrm>
        </p:spPr>
        <p:txBody>
          <a:bodyPr>
            <a:normAutofit/>
          </a:bodyPr>
          <a:lstStyle/>
          <a:p>
            <a:pPr marL="925830" lvl="1" indent="-514350" algn="just">
              <a:buFont typeface="+mj-lt"/>
              <a:buAutoNum type="arabicPeriod" startAt="3"/>
            </a:pPr>
            <a:r>
              <a:rPr lang="el-GR" sz="2400" dirty="0">
                <a:solidFill>
                  <a:schemeClr val="tx1"/>
                </a:solidFill>
              </a:rPr>
              <a:t>Κατασκευάστε ένα πρόγραμμα το οποίο να διαβάζει δύο ακέραιους, τους οποίους να αποθηκεύει σε δύο δείκτες για ακέραιους</a:t>
            </a:r>
            <a:r>
              <a:rPr lang="en-US" sz="2400" dirty="0">
                <a:solidFill>
                  <a:schemeClr val="tx1"/>
                </a:solidFill>
              </a:rPr>
              <a:t> </a:t>
            </a:r>
            <a:r>
              <a:rPr lang="el-GR" sz="2400" dirty="0">
                <a:solidFill>
                  <a:schemeClr val="tx1"/>
                </a:solidFill>
              </a:rPr>
              <a:t>και με χρήση των δεικτών να τους εμφανίζει στην οθόνη. Στην συνέχεια να κάνει αντιμετάθεση των δεικτών και να εμφανίζει στην οθόνη τους </a:t>
            </a:r>
            <a:r>
              <a:rPr lang="el-GR" sz="2400" dirty="0">
                <a:solidFill>
                  <a:schemeClr val="tx1"/>
                </a:solidFill>
              </a:rPr>
              <a:t>ακέραιους</a:t>
            </a:r>
            <a:r>
              <a:rPr lang="en-US" sz="2400" dirty="0">
                <a:solidFill>
                  <a:schemeClr val="tx1"/>
                </a:solidFill>
              </a:rPr>
              <a:t> </a:t>
            </a:r>
            <a:r>
              <a:rPr lang="el-GR" sz="2400" dirty="0">
                <a:solidFill>
                  <a:schemeClr val="tx1"/>
                </a:solidFill>
              </a:rPr>
              <a:t>και με χρήση των δεικτών </a:t>
            </a:r>
            <a:r>
              <a:rPr lang="el-GR" sz="2400" dirty="0">
                <a:solidFill>
                  <a:schemeClr val="tx1"/>
                </a:solidFill>
              </a:rPr>
              <a:t>.  </a:t>
            </a:r>
            <a:endParaRPr lang="el-GR" sz="1800" i="1" dirty="0">
              <a:solidFill>
                <a:schemeClr val="tx1"/>
              </a:solidFill>
            </a:endParaRPr>
          </a:p>
        </p:txBody>
      </p:sp>
      <p:sp>
        <p:nvSpPr>
          <p:cNvPr id="9" name="5 - Θέση αριθμού διαφάνειας"/>
          <p:cNvSpPr>
            <a:spLocks noGrp="1"/>
          </p:cNvSpPr>
          <p:nvPr>
            <p:ph type="sldNum" sz="quarter" idx="12"/>
          </p:nvPr>
        </p:nvSpPr>
        <p:spPr/>
        <p:txBody>
          <a:bodyPr/>
          <a:lstStyle/>
          <a:p>
            <a:fld id="{F69332AD-4F9F-4859-B5CB-28FCDDDC43AA}" type="slidenum">
              <a:rPr lang="en-GB"/>
              <a:pPr/>
              <a:t>5</a:t>
            </a:fld>
            <a:endParaRPr lang="en-GB"/>
          </a:p>
        </p:txBody>
      </p:sp>
      <p:sp>
        <p:nvSpPr>
          <p:cNvPr id="10" name="9 - Τίτλος"/>
          <p:cNvSpPr>
            <a:spLocks noGrp="1"/>
          </p:cNvSpPr>
          <p:nvPr>
            <p:ph type="title"/>
          </p:nvPr>
        </p:nvSpPr>
        <p:spPr>
          <a:xfrm>
            <a:off x="457200" y="0"/>
            <a:ext cx="8229600" cy="1066800"/>
          </a:xfrm>
        </p:spPr>
        <p:txBody>
          <a:bodyPr>
            <a:normAutofit/>
          </a:bodyPr>
          <a:lstStyle/>
          <a:p>
            <a:r>
              <a:rPr lang="el-GR" dirty="0">
                <a:solidFill>
                  <a:srgbClr val="FF0000"/>
                </a:solidFill>
              </a:rPr>
              <a:t>Ασκήσεις</a:t>
            </a:r>
            <a:endParaRPr lang="el-GR" dirty="0"/>
          </a:p>
        </p:txBody>
      </p:sp>
    </p:spTree>
    <p:extLst>
      <p:ext uri="{BB962C8B-B14F-4D97-AF65-F5344CB8AC3E}">
        <p14:creationId xmlns:p14="http://schemas.microsoft.com/office/powerpoint/2010/main" val="3125762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5 - Θέση αριθμού διαφάνειας"/>
          <p:cNvSpPr>
            <a:spLocks noGrp="1"/>
          </p:cNvSpPr>
          <p:nvPr>
            <p:ph type="sldNum" sz="quarter" idx="12"/>
          </p:nvPr>
        </p:nvSpPr>
        <p:spPr/>
        <p:txBody>
          <a:bodyPr/>
          <a:lstStyle/>
          <a:p>
            <a:fld id="{F69332AD-4F9F-4859-B5CB-28FCDDDC43AA}" type="slidenum">
              <a:rPr lang="en-GB"/>
              <a:pPr/>
              <a:t>6</a:t>
            </a:fld>
            <a:endParaRPr lang="en-GB"/>
          </a:p>
        </p:txBody>
      </p:sp>
      <p:sp>
        <p:nvSpPr>
          <p:cNvPr id="10" name="9 - Τίτλος"/>
          <p:cNvSpPr>
            <a:spLocks noGrp="1"/>
          </p:cNvSpPr>
          <p:nvPr>
            <p:ph type="title"/>
          </p:nvPr>
        </p:nvSpPr>
        <p:spPr>
          <a:xfrm>
            <a:off x="457200" y="0"/>
            <a:ext cx="8229600" cy="1066800"/>
          </a:xfrm>
        </p:spPr>
        <p:txBody>
          <a:bodyPr>
            <a:normAutofit/>
          </a:bodyPr>
          <a:lstStyle/>
          <a:p>
            <a:r>
              <a:rPr lang="el-GR" dirty="0">
                <a:solidFill>
                  <a:srgbClr val="FF0000"/>
                </a:solidFill>
              </a:rPr>
              <a:t>Ασκήσεις</a:t>
            </a:r>
            <a:endParaRPr lang="el-GR" dirty="0"/>
          </a:p>
        </p:txBody>
      </p:sp>
      <p:sp>
        <p:nvSpPr>
          <p:cNvPr id="2" name="Ορθογώνιο 1"/>
          <p:cNvSpPr/>
          <p:nvPr/>
        </p:nvSpPr>
        <p:spPr>
          <a:xfrm>
            <a:off x="457200" y="917912"/>
            <a:ext cx="7943850" cy="5940088"/>
          </a:xfrm>
          <a:prstGeom prst="rect">
            <a:avLst/>
          </a:prstGeom>
        </p:spPr>
        <p:txBody>
          <a:bodyPr wrap="square">
            <a:spAutoFit/>
          </a:bodyPr>
          <a:lstStyle/>
          <a:p>
            <a:r>
              <a:rPr lang="en-US" sz="2000" b="0" dirty="0">
                <a:latin typeface="Consolas" panose="020B0609020204030204" pitchFamily="49" charset="0"/>
              </a:rPr>
              <a:t>#include &lt;</a:t>
            </a:r>
            <a:r>
              <a:rPr lang="en-US" sz="2000" b="0" dirty="0" err="1">
                <a:latin typeface="Consolas" panose="020B0609020204030204" pitchFamily="49" charset="0"/>
              </a:rPr>
              <a:t>stdio.h</a:t>
            </a:r>
            <a:r>
              <a:rPr lang="en-US" sz="2000" b="0" dirty="0">
                <a:latin typeface="Consolas" panose="020B0609020204030204" pitchFamily="49" charset="0"/>
              </a:rPr>
              <a:t>&gt;</a:t>
            </a:r>
          </a:p>
          <a:p>
            <a:endParaRPr lang="en-US" sz="2000" b="0" dirty="0">
              <a:latin typeface="Consolas" panose="020B0609020204030204" pitchFamily="49" charset="0"/>
            </a:endParaRPr>
          </a:p>
          <a:p>
            <a:r>
              <a:rPr lang="en-US" sz="2000" b="0" dirty="0" err="1">
                <a:latin typeface="Consolas" panose="020B0609020204030204" pitchFamily="49" charset="0"/>
              </a:rPr>
              <a:t>int</a:t>
            </a:r>
            <a:r>
              <a:rPr lang="en-US" sz="2000" b="0" dirty="0">
                <a:latin typeface="Consolas" panose="020B0609020204030204" pitchFamily="49" charset="0"/>
              </a:rPr>
              <a:t> main()</a:t>
            </a:r>
          </a:p>
          <a:p>
            <a:r>
              <a:rPr lang="en-US" sz="2000" b="0" dirty="0">
                <a:latin typeface="Consolas" panose="020B0609020204030204" pitchFamily="49" charset="0"/>
              </a:rPr>
              <a:t>{</a:t>
            </a:r>
          </a:p>
          <a:p>
            <a:r>
              <a:rPr lang="en-US" sz="2000" b="0" dirty="0">
                <a:latin typeface="Consolas" panose="020B0609020204030204" pitchFamily="49" charset="0"/>
              </a:rPr>
              <a:t>    </a:t>
            </a:r>
            <a:r>
              <a:rPr lang="en-US" sz="2000" b="0" dirty="0" err="1">
                <a:latin typeface="Consolas" panose="020B0609020204030204" pitchFamily="49" charset="0"/>
              </a:rPr>
              <a:t>int</a:t>
            </a:r>
            <a:r>
              <a:rPr lang="en-US" sz="2000" b="0" dirty="0">
                <a:latin typeface="Consolas" panose="020B0609020204030204" pitchFamily="49" charset="0"/>
              </a:rPr>
              <a:t> </a:t>
            </a:r>
            <a:r>
              <a:rPr lang="en-US" sz="2000" b="0" dirty="0" err="1">
                <a:latin typeface="Consolas" panose="020B0609020204030204" pitchFamily="49" charset="0"/>
              </a:rPr>
              <a:t>a,b</a:t>
            </a:r>
            <a:r>
              <a:rPr lang="en-US" sz="2000" b="0" dirty="0">
                <a:latin typeface="Consolas" panose="020B0609020204030204" pitchFamily="49" charset="0"/>
              </a:rPr>
              <a:t>;</a:t>
            </a:r>
          </a:p>
          <a:p>
            <a:r>
              <a:rPr lang="en-US" sz="2000" b="0" dirty="0">
                <a:latin typeface="Consolas" panose="020B0609020204030204" pitchFamily="49" charset="0"/>
              </a:rPr>
              <a:t>    </a:t>
            </a:r>
            <a:r>
              <a:rPr lang="en-US" sz="2000" b="0" dirty="0" err="1">
                <a:latin typeface="Consolas" panose="020B0609020204030204" pitchFamily="49" charset="0"/>
              </a:rPr>
              <a:t>int</a:t>
            </a:r>
            <a:r>
              <a:rPr lang="en-US" sz="2000" b="0" dirty="0">
                <a:latin typeface="Consolas" panose="020B0609020204030204" pitchFamily="49" charset="0"/>
              </a:rPr>
              <a:t> *pa,*</a:t>
            </a:r>
            <a:r>
              <a:rPr lang="en-US" sz="2000" b="0" dirty="0" err="1">
                <a:latin typeface="Consolas" panose="020B0609020204030204" pitchFamily="49" charset="0"/>
              </a:rPr>
              <a:t>pb</a:t>
            </a:r>
            <a:r>
              <a:rPr lang="en-US" sz="2000" b="0" dirty="0">
                <a:latin typeface="Consolas" panose="020B0609020204030204" pitchFamily="49" charset="0"/>
              </a:rPr>
              <a:t>,*t;</a:t>
            </a:r>
          </a:p>
          <a:p>
            <a:r>
              <a:rPr lang="en-US" sz="2000" b="0" dirty="0">
                <a:latin typeface="Consolas" panose="020B0609020204030204" pitchFamily="49" charset="0"/>
              </a:rPr>
              <a:t>    </a:t>
            </a:r>
          </a:p>
          <a:p>
            <a:r>
              <a:rPr lang="en-US" sz="2000" b="0" dirty="0">
                <a:latin typeface="Consolas" panose="020B0609020204030204" pitchFamily="49" charset="0"/>
              </a:rPr>
              <a:t>    pa = &amp;a;</a:t>
            </a:r>
          </a:p>
          <a:p>
            <a:r>
              <a:rPr lang="en-US" sz="2000" b="0" dirty="0">
                <a:latin typeface="Consolas" panose="020B0609020204030204" pitchFamily="49" charset="0"/>
              </a:rPr>
              <a:t>    </a:t>
            </a:r>
            <a:r>
              <a:rPr lang="en-US" sz="2000" b="0" dirty="0" err="1">
                <a:latin typeface="Consolas" panose="020B0609020204030204" pitchFamily="49" charset="0"/>
              </a:rPr>
              <a:t>pb</a:t>
            </a:r>
            <a:r>
              <a:rPr lang="en-US" sz="2000" b="0" dirty="0">
                <a:latin typeface="Consolas" panose="020B0609020204030204" pitchFamily="49" charset="0"/>
              </a:rPr>
              <a:t> = &amp;b;</a:t>
            </a:r>
          </a:p>
          <a:p>
            <a:r>
              <a:rPr lang="en-US" sz="2000" b="0" dirty="0">
                <a:latin typeface="Consolas" panose="020B0609020204030204" pitchFamily="49" charset="0"/>
              </a:rPr>
              <a:t>	 </a:t>
            </a:r>
          </a:p>
          <a:p>
            <a:r>
              <a:rPr lang="en-US" sz="2000" b="0" dirty="0">
                <a:latin typeface="Consolas" panose="020B0609020204030204" pitchFamily="49" charset="0"/>
              </a:rPr>
              <a:t>    </a:t>
            </a:r>
            <a:r>
              <a:rPr lang="en-US" sz="2000" b="0" dirty="0" err="1">
                <a:latin typeface="Consolas" panose="020B0609020204030204" pitchFamily="49" charset="0"/>
              </a:rPr>
              <a:t>printf</a:t>
            </a:r>
            <a:r>
              <a:rPr lang="en-US" sz="2000" b="0" dirty="0">
                <a:latin typeface="Consolas" panose="020B0609020204030204" pitchFamily="49" charset="0"/>
              </a:rPr>
              <a:t>("</a:t>
            </a:r>
            <a:r>
              <a:rPr lang="en-US" sz="2000" b="0" dirty="0" err="1">
                <a:latin typeface="Consolas" panose="020B0609020204030204" pitchFamily="49" charset="0"/>
              </a:rPr>
              <a:t>Gine</a:t>
            </a:r>
            <a:r>
              <a:rPr lang="en-US" sz="2000" b="0" dirty="0">
                <a:latin typeface="Consolas" panose="020B0609020204030204" pitchFamily="49" charset="0"/>
              </a:rPr>
              <a:t> numbers:");</a:t>
            </a:r>
          </a:p>
          <a:p>
            <a:r>
              <a:rPr lang="en-US" sz="2000" b="0" dirty="0">
                <a:latin typeface="Consolas" panose="020B0609020204030204" pitchFamily="49" charset="0"/>
              </a:rPr>
              <a:t>    </a:t>
            </a:r>
            <a:r>
              <a:rPr lang="en-US" sz="2000" b="0" dirty="0" err="1">
                <a:latin typeface="Consolas" panose="020B0609020204030204" pitchFamily="49" charset="0"/>
              </a:rPr>
              <a:t>scanf</a:t>
            </a:r>
            <a:r>
              <a:rPr lang="en-US" sz="2000" b="0" dirty="0">
                <a:latin typeface="Consolas" panose="020B0609020204030204" pitchFamily="49" charset="0"/>
              </a:rPr>
              <a:t>("%</a:t>
            </a:r>
            <a:r>
              <a:rPr lang="en-US" sz="2000" b="0" dirty="0" err="1">
                <a:latin typeface="Consolas" panose="020B0609020204030204" pitchFamily="49" charset="0"/>
              </a:rPr>
              <a:t>i%i</a:t>
            </a:r>
            <a:r>
              <a:rPr lang="en-US" sz="2000" b="0" dirty="0">
                <a:latin typeface="Consolas" panose="020B0609020204030204" pitchFamily="49" charset="0"/>
              </a:rPr>
              <a:t>",</a:t>
            </a:r>
            <a:r>
              <a:rPr lang="en-US" sz="2000" b="0" dirty="0" err="1">
                <a:latin typeface="Consolas" panose="020B0609020204030204" pitchFamily="49" charset="0"/>
              </a:rPr>
              <a:t>pa,pb</a:t>
            </a:r>
            <a:r>
              <a:rPr lang="en-US" sz="2000" b="0" dirty="0">
                <a:latin typeface="Consolas" panose="020B0609020204030204" pitchFamily="49" charset="0"/>
              </a:rPr>
              <a:t>);</a:t>
            </a:r>
          </a:p>
          <a:p>
            <a:r>
              <a:rPr lang="en-US" sz="2000" b="0" dirty="0">
                <a:latin typeface="Consolas" panose="020B0609020204030204" pitchFamily="49" charset="0"/>
              </a:rPr>
              <a:t>    </a:t>
            </a:r>
          </a:p>
          <a:p>
            <a:r>
              <a:rPr lang="en-US" sz="2000" b="0" dirty="0">
                <a:latin typeface="Consolas" panose="020B0609020204030204" pitchFamily="49" charset="0"/>
              </a:rPr>
              <a:t>    </a:t>
            </a:r>
            <a:r>
              <a:rPr lang="en-US" sz="2000" b="0" dirty="0" err="1">
                <a:latin typeface="Consolas" panose="020B0609020204030204" pitchFamily="49" charset="0"/>
              </a:rPr>
              <a:t>printf</a:t>
            </a:r>
            <a:r>
              <a:rPr lang="en-US" sz="2000" b="0" dirty="0">
                <a:latin typeface="Consolas" panose="020B0609020204030204" pitchFamily="49" charset="0"/>
              </a:rPr>
              <a:t>("a=%</a:t>
            </a:r>
            <a:r>
              <a:rPr lang="en-US" sz="2000" b="0" dirty="0" err="1">
                <a:latin typeface="Consolas" panose="020B0609020204030204" pitchFamily="49" charset="0"/>
              </a:rPr>
              <a:t>i</a:t>
            </a:r>
            <a:r>
              <a:rPr lang="en-US" sz="2000" b="0" dirty="0">
                <a:latin typeface="Consolas" panose="020B0609020204030204" pitchFamily="49" charset="0"/>
              </a:rPr>
              <a:t>  b=%</a:t>
            </a:r>
            <a:r>
              <a:rPr lang="en-US" sz="2000" b="0" dirty="0" err="1">
                <a:latin typeface="Consolas" panose="020B0609020204030204" pitchFamily="49" charset="0"/>
              </a:rPr>
              <a:t>i</a:t>
            </a:r>
            <a:r>
              <a:rPr lang="en-US" sz="2000" b="0" dirty="0">
                <a:latin typeface="Consolas" panose="020B0609020204030204" pitchFamily="49" charset="0"/>
              </a:rPr>
              <a:t>\n",*pa,*</a:t>
            </a:r>
            <a:r>
              <a:rPr lang="en-US" sz="2000" b="0" dirty="0" err="1">
                <a:latin typeface="Consolas" panose="020B0609020204030204" pitchFamily="49" charset="0"/>
              </a:rPr>
              <a:t>pb</a:t>
            </a:r>
            <a:r>
              <a:rPr lang="en-US" sz="2000" b="0" dirty="0">
                <a:latin typeface="Consolas" panose="020B0609020204030204" pitchFamily="49" charset="0"/>
              </a:rPr>
              <a:t>);</a:t>
            </a:r>
          </a:p>
          <a:p>
            <a:r>
              <a:rPr lang="en-US" sz="2000" b="0" dirty="0">
                <a:latin typeface="Consolas" panose="020B0609020204030204" pitchFamily="49" charset="0"/>
              </a:rPr>
              <a:t>    t = pa;</a:t>
            </a:r>
          </a:p>
          <a:p>
            <a:r>
              <a:rPr lang="en-US" sz="2000" b="0" dirty="0">
                <a:latin typeface="Consolas" panose="020B0609020204030204" pitchFamily="49" charset="0"/>
              </a:rPr>
              <a:t>    pa = </a:t>
            </a:r>
            <a:r>
              <a:rPr lang="en-US" sz="2000" b="0" dirty="0" err="1">
                <a:latin typeface="Consolas" panose="020B0609020204030204" pitchFamily="49" charset="0"/>
              </a:rPr>
              <a:t>pb</a:t>
            </a:r>
            <a:r>
              <a:rPr lang="en-US" sz="2000" b="0" dirty="0">
                <a:latin typeface="Consolas" panose="020B0609020204030204" pitchFamily="49" charset="0"/>
              </a:rPr>
              <a:t>;</a:t>
            </a:r>
          </a:p>
          <a:p>
            <a:r>
              <a:rPr lang="en-US" sz="2000" b="0" dirty="0">
                <a:latin typeface="Consolas" panose="020B0609020204030204" pitchFamily="49" charset="0"/>
              </a:rPr>
              <a:t>    </a:t>
            </a:r>
            <a:r>
              <a:rPr lang="en-US" sz="2000" b="0" dirty="0" err="1">
                <a:latin typeface="Consolas" panose="020B0609020204030204" pitchFamily="49" charset="0"/>
              </a:rPr>
              <a:t>pb</a:t>
            </a:r>
            <a:r>
              <a:rPr lang="en-US" sz="2000" b="0" dirty="0">
                <a:latin typeface="Consolas" panose="020B0609020204030204" pitchFamily="49" charset="0"/>
              </a:rPr>
              <a:t> = t;</a:t>
            </a:r>
          </a:p>
          <a:p>
            <a:r>
              <a:rPr lang="en-US" sz="2000" b="0" dirty="0">
                <a:latin typeface="Consolas" panose="020B0609020204030204" pitchFamily="49" charset="0"/>
              </a:rPr>
              <a:t>    </a:t>
            </a:r>
            <a:r>
              <a:rPr lang="en-US" sz="2000" b="0" dirty="0" err="1">
                <a:latin typeface="Consolas" panose="020B0609020204030204" pitchFamily="49" charset="0"/>
              </a:rPr>
              <a:t>printf</a:t>
            </a:r>
            <a:r>
              <a:rPr lang="en-US" sz="2000" b="0" dirty="0">
                <a:latin typeface="Consolas" panose="020B0609020204030204" pitchFamily="49" charset="0"/>
              </a:rPr>
              <a:t>("a=%</a:t>
            </a:r>
            <a:r>
              <a:rPr lang="en-US" sz="2000" b="0" dirty="0" err="1">
                <a:latin typeface="Consolas" panose="020B0609020204030204" pitchFamily="49" charset="0"/>
              </a:rPr>
              <a:t>i</a:t>
            </a:r>
            <a:r>
              <a:rPr lang="en-US" sz="2000" b="0" dirty="0">
                <a:latin typeface="Consolas" panose="020B0609020204030204" pitchFamily="49" charset="0"/>
              </a:rPr>
              <a:t>  b=%</a:t>
            </a:r>
            <a:r>
              <a:rPr lang="en-US" sz="2000" b="0" dirty="0" err="1">
                <a:latin typeface="Consolas" panose="020B0609020204030204" pitchFamily="49" charset="0"/>
              </a:rPr>
              <a:t>i</a:t>
            </a:r>
            <a:r>
              <a:rPr lang="en-US" sz="2000" b="0" dirty="0">
                <a:latin typeface="Consolas" panose="020B0609020204030204" pitchFamily="49" charset="0"/>
              </a:rPr>
              <a:t>\n",*pa,*</a:t>
            </a:r>
            <a:r>
              <a:rPr lang="en-US" sz="2000" b="0" dirty="0" err="1">
                <a:latin typeface="Consolas" panose="020B0609020204030204" pitchFamily="49" charset="0"/>
              </a:rPr>
              <a:t>pb</a:t>
            </a:r>
            <a:r>
              <a:rPr lang="en-US" sz="2000" b="0" dirty="0">
                <a:latin typeface="Consolas" panose="020B0609020204030204" pitchFamily="49" charset="0"/>
              </a:rPr>
              <a:t>);</a:t>
            </a:r>
          </a:p>
          <a:p>
            <a:r>
              <a:rPr lang="en-US" sz="2000" b="0" dirty="0">
                <a:latin typeface="Consolas" panose="020B0609020204030204" pitchFamily="49" charset="0"/>
              </a:rPr>
              <a:t>}</a:t>
            </a:r>
            <a:endParaRPr lang="el-GR" sz="2000" b="0" dirty="0">
              <a:latin typeface="Consolas" panose="020B0609020204030204" pitchFamily="49" charset="0"/>
            </a:endParaRPr>
          </a:p>
        </p:txBody>
      </p:sp>
    </p:spTree>
    <p:extLst>
      <p:ext uri="{BB962C8B-B14F-4D97-AF65-F5344CB8AC3E}">
        <p14:creationId xmlns:p14="http://schemas.microsoft.com/office/powerpoint/2010/main" val="1828870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descr="Rectangle: Click to edit Master text styles&#10;Second level&#10;Third level&#10;Fourth level&#10;Fifth level"/>
          <p:cNvSpPr>
            <a:spLocks noGrp="1" noChangeArrowheads="1"/>
          </p:cNvSpPr>
          <p:nvPr>
            <p:ph idx="1"/>
          </p:nvPr>
        </p:nvSpPr>
        <p:spPr>
          <a:xfrm>
            <a:off x="0" y="1066800"/>
            <a:ext cx="8936038" cy="5880100"/>
          </a:xfrm>
        </p:spPr>
        <p:txBody>
          <a:bodyPr>
            <a:normAutofit/>
          </a:bodyPr>
          <a:lstStyle/>
          <a:p>
            <a:pPr marL="411480" lvl="1" indent="0">
              <a:buNone/>
            </a:pPr>
            <a:r>
              <a:rPr lang="el-GR" sz="2400" dirty="0">
                <a:solidFill>
                  <a:schemeClr val="tx1"/>
                </a:solidFill>
              </a:rPr>
              <a:t>Υλοποιήστε το παρακάτω πρόγραμμα με χρήση μόνο δεικτών:</a:t>
            </a:r>
          </a:p>
          <a:p>
            <a:pPr marL="925830" lvl="1" indent="-514350">
              <a:buFont typeface="+mj-lt"/>
              <a:buAutoNum type="arabicPeriod" startAt="4"/>
            </a:pPr>
            <a:r>
              <a:rPr lang="el-GR" sz="2400" dirty="0">
                <a:solidFill>
                  <a:schemeClr val="tx1"/>
                </a:solidFill>
              </a:rPr>
              <a:t>Σε τρεις διαφορετικούς αγώνες πρόκρισης για την Ολυμπιάδα του Σίδνεϋ στο άλμα εις μήκος ένας αθλητής πέτυχε τις επιδόσεις </a:t>
            </a:r>
            <a:r>
              <a:rPr lang="el-GR" sz="2400" dirty="0" err="1">
                <a:solidFill>
                  <a:schemeClr val="tx1"/>
                </a:solidFill>
              </a:rPr>
              <a:t>a,b,c</a:t>
            </a:r>
            <a:r>
              <a:rPr lang="el-GR" sz="2400" dirty="0">
                <a:solidFill>
                  <a:schemeClr val="tx1"/>
                </a:solidFill>
              </a:rPr>
              <a:t>. Να γραφεί πρόγραμμα που:</a:t>
            </a:r>
          </a:p>
          <a:p>
            <a:pPr marL="1448118" lvl="3" indent="-514350">
              <a:buFont typeface="+mj-lt"/>
              <a:buAutoNum type="alphaLcPeriod"/>
            </a:pPr>
            <a:r>
              <a:rPr lang="el-GR" sz="2000" dirty="0">
                <a:solidFill>
                  <a:schemeClr val="tx1"/>
                </a:solidFill>
              </a:rPr>
              <a:t>να διαβάζει τις τιμές των επιδόσεων a, b, c</a:t>
            </a:r>
          </a:p>
          <a:p>
            <a:pPr marL="1448118" lvl="3" indent="-514350">
              <a:buFont typeface="+mj-lt"/>
              <a:buAutoNum type="alphaLcPeriod"/>
            </a:pPr>
            <a:r>
              <a:rPr lang="el-GR" sz="2000" dirty="0">
                <a:solidFill>
                  <a:schemeClr val="tx1"/>
                </a:solidFill>
              </a:rPr>
              <a:t>να υπολογίζει και να εμφανίζει τη μέση τιμή των παραπάνω τιμών</a:t>
            </a:r>
          </a:p>
          <a:p>
            <a:pPr marL="1448118" lvl="3" indent="-514350">
              <a:buFont typeface="+mj-lt"/>
              <a:buAutoNum type="alphaLcPeriod"/>
            </a:pPr>
            <a:r>
              <a:rPr lang="el-GR" sz="2000" dirty="0">
                <a:solidFill>
                  <a:schemeClr val="tx1"/>
                </a:solidFill>
              </a:rPr>
              <a:t>να εμφανίζει μήνυμα «ΠΡΟΚΡΙΘΗΚΕ» αν η παραπάνω μέση τιμή είναι μεγαλύτερη των 8 μέτρων. </a:t>
            </a:r>
            <a:br>
              <a:rPr lang="el-GR" sz="2000" dirty="0">
                <a:solidFill>
                  <a:schemeClr val="tx1"/>
                </a:solidFill>
              </a:rPr>
            </a:br>
            <a:r>
              <a:rPr lang="el-GR" sz="2000" dirty="0">
                <a:solidFill>
                  <a:schemeClr val="tx1"/>
                </a:solidFill>
              </a:rPr>
              <a:t>				</a:t>
            </a:r>
            <a:r>
              <a:rPr lang="el-GR" sz="1600" i="1" dirty="0">
                <a:solidFill>
                  <a:schemeClr val="tx1"/>
                </a:solidFill>
              </a:rPr>
              <a:t>Πανελλαδικές εξετάσεις 1999-2000.</a:t>
            </a:r>
            <a:endParaRPr lang="el-GR" sz="2400" dirty="0">
              <a:solidFill>
                <a:schemeClr val="tx1"/>
              </a:solidFill>
            </a:endParaRPr>
          </a:p>
        </p:txBody>
      </p:sp>
      <p:sp>
        <p:nvSpPr>
          <p:cNvPr id="9" name="5 - Θέση αριθμού διαφάνειας"/>
          <p:cNvSpPr>
            <a:spLocks noGrp="1"/>
          </p:cNvSpPr>
          <p:nvPr>
            <p:ph type="sldNum" sz="quarter" idx="12"/>
          </p:nvPr>
        </p:nvSpPr>
        <p:spPr/>
        <p:txBody>
          <a:bodyPr/>
          <a:lstStyle/>
          <a:p>
            <a:fld id="{F69332AD-4F9F-4859-B5CB-28FCDDDC43AA}" type="slidenum">
              <a:rPr lang="en-GB"/>
              <a:pPr/>
              <a:t>7</a:t>
            </a:fld>
            <a:endParaRPr lang="en-GB"/>
          </a:p>
        </p:txBody>
      </p:sp>
      <p:sp>
        <p:nvSpPr>
          <p:cNvPr id="10" name="9 - Τίτλος"/>
          <p:cNvSpPr>
            <a:spLocks noGrp="1"/>
          </p:cNvSpPr>
          <p:nvPr>
            <p:ph type="title"/>
          </p:nvPr>
        </p:nvSpPr>
        <p:spPr>
          <a:xfrm>
            <a:off x="457200" y="0"/>
            <a:ext cx="8229600" cy="1066800"/>
          </a:xfrm>
        </p:spPr>
        <p:txBody>
          <a:bodyPr>
            <a:normAutofit/>
          </a:bodyPr>
          <a:lstStyle/>
          <a:p>
            <a:r>
              <a:rPr lang="el-GR" dirty="0">
                <a:solidFill>
                  <a:srgbClr val="FF0000"/>
                </a:solidFill>
              </a:rPr>
              <a:t>Ασκήσεις</a:t>
            </a:r>
            <a:endParaRPr lang="el-GR" dirty="0"/>
          </a:p>
        </p:txBody>
      </p:sp>
    </p:spTree>
    <p:extLst>
      <p:ext uri="{BB962C8B-B14F-4D97-AF65-F5344CB8AC3E}">
        <p14:creationId xmlns:p14="http://schemas.microsoft.com/office/powerpoint/2010/main" val="20952471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13546</TotalTime>
  <Words>245</Words>
  <Application>Microsoft Office PowerPoint</Application>
  <PresentationFormat>Προβολή στην οθόνη (4:3)</PresentationFormat>
  <Paragraphs>62</Paragraphs>
  <Slides>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7</vt:i4>
      </vt:variant>
    </vt:vector>
  </HeadingPairs>
  <TitlesOfParts>
    <vt:vector size="14" baseType="lpstr">
      <vt:lpstr>Consolas</vt:lpstr>
      <vt:lpstr>Courier New</vt:lpstr>
      <vt:lpstr>Georgia</vt:lpstr>
      <vt:lpstr>Times New Roman</vt:lpstr>
      <vt:lpstr>Trebuchet MS</vt:lpstr>
      <vt:lpstr>Wingdings 2</vt:lpstr>
      <vt:lpstr>Αστικό</vt:lpstr>
      <vt:lpstr>Προγραμματισμός ΙΙ - Εργαστήριο</vt:lpstr>
      <vt:lpstr>Ασκήσεις</vt:lpstr>
      <vt:lpstr>Ασκήσεις</vt:lpstr>
      <vt:lpstr>Ασκήσεις</vt:lpstr>
      <vt:lpstr>Ασκήσεις</vt:lpstr>
      <vt:lpstr>Ασκήσεις</vt:lpstr>
      <vt:lpstr>Ασκήσεις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dc:title>
  <dc:subject>C: Από τη Θεωρία στην Εφαρμογή (Γ. Σ. Τσελίκης, Ν. Δ. Τσελίκας)</dc:subject>
  <dc:creator>Μάρκος Τσίπουρας</dc:creator>
  <cp:lastModifiedBy>Μάρκος Τσίπουρας</cp:lastModifiedBy>
  <cp:revision>441</cp:revision>
  <dcterms:created xsi:type="dcterms:W3CDTF">2004-10-17T06:32:39Z</dcterms:created>
  <dcterms:modified xsi:type="dcterms:W3CDTF">2017-03-21T11:43:41Z</dcterms:modified>
</cp:coreProperties>
</file>