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2" r:id="rId1"/>
  </p:sldMasterIdLst>
  <p:notesMasterIdLst>
    <p:notesMasterId r:id="rId15"/>
  </p:notesMasterIdLst>
  <p:sldIdLst>
    <p:sldId id="370" r:id="rId2"/>
    <p:sldId id="371" r:id="rId3"/>
    <p:sldId id="385" r:id="rId4"/>
    <p:sldId id="373" r:id="rId5"/>
    <p:sldId id="374" r:id="rId6"/>
    <p:sldId id="376" r:id="rId7"/>
    <p:sldId id="377" r:id="rId8"/>
    <p:sldId id="390" r:id="rId9"/>
    <p:sldId id="389" r:id="rId10"/>
    <p:sldId id="386" r:id="rId11"/>
    <p:sldId id="387" r:id="rId12"/>
    <p:sldId id="388" r:id="rId13"/>
    <p:sldId id="384" r:id="rId14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00"/>
    <a:srgbClr val="FF0000"/>
    <a:srgbClr val="81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l-GR"/>
          </a:p>
        </p:txBody>
      </p:sp>
      <p:sp>
        <p:nvSpPr>
          <p:cNvPr id="135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C003A0-DC42-46E9-92E9-256DE1BBDF14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B843FA7-29A4-4C1E-8AB5-BA5C73C6E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EB121-D8C0-4630-96A4-51214DE5591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7C1CE-CF4B-4665-B1E2-D51A827F6CE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A08B7-A387-41F9-9D1C-6A60C75D7BE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33F76-1EA4-4A37-8BE9-57450265BC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A803-E111-4F8F-B35E-16DD0B3CE5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18A8BB-BCC4-46D6-BB93-DA92CAC7B3A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20B9ECC-EE8A-4F3D-B351-BBCF11FFC9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F6F46-C997-4D29-92DE-067D72F1B0A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D2C20-4450-4BC2-A524-79B820B5EEF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25009-EFCE-431E-8E27-6023EBE3ECF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1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19E8485-BB53-4F73-B731-C6694B1CC1C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YmJowr8G2w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Κατακλείδα – Συμπεράσματα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6742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Συναρτήσεις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45AC-28DE-44F4-A649-5985D8FCB78A}" type="slidenum">
              <a:rPr lang="en-GB"/>
              <a:pPr/>
              <a:t>10</a:t>
            </a:fld>
            <a:endParaRPr lang="en-GB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63" y="1971348"/>
            <a:ext cx="8045450" cy="2870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848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Ορθογώνιο: Στρογγύλεμα γωνιών 11"/>
          <p:cNvSpPr/>
          <p:nvPr/>
        </p:nvSpPr>
        <p:spPr>
          <a:xfrm>
            <a:off x="4603168" y="1312606"/>
            <a:ext cx="3952568" cy="5058697"/>
          </a:xfrm>
          <a:prstGeom prst="roundRect">
            <a:avLst>
              <a:gd name="adj" fmla="val 472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Ορθογώνιο: Στρογγύλεμα γωνιών 1"/>
          <p:cNvSpPr/>
          <p:nvPr/>
        </p:nvSpPr>
        <p:spPr>
          <a:xfrm>
            <a:off x="353961" y="1312606"/>
            <a:ext cx="3952568" cy="5058697"/>
          </a:xfrm>
          <a:prstGeom prst="roundRect">
            <a:avLst>
              <a:gd name="adj" fmla="val 47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Δομές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45AC-28DE-44F4-A649-5985D8FCB78A}" type="slidenum">
              <a:rPr lang="en-GB"/>
              <a:pPr/>
              <a:t>11</a:t>
            </a:fld>
            <a:endParaRPr lang="en-GB"/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662" y="1752928"/>
            <a:ext cx="3214074" cy="16686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0662" y="5464605"/>
            <a:ext cx="3214075" cy="56748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32" y="1752927"/>
            <a:ext cx="3343758" cy="249460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32" y="5464605"/>
            <a:ext cx="3343758" cy="56748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7431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altLang="el-GR" sz="3600" dirty="0">
                <a:solidFill>
                  <a:srgbClr val="FF0000"/>
                </a:solidFill>
              </a:rPr>
              <a:t>Αρχεία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45AC-28DE-44F4-A649-5985D8FCB78A}" type="slidenum">
              <a:rPr lang="en-GB"/>
              <a:pPr/>
              <a:t>12</a:t>
            </a:fld>
            <a:endParaRPr lang="en-GB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33421"/>
            <a:ext cx="7389813" cy="4495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906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81000" y="838200"/>
            <a:ext cx="8458200" cy="4737100"/>
          </a:xfrm>
        </p:spPr>
        <p:txBody>
          <a:bodyPr>
            <a:normAutofit/>
          </a:bodyPr>
          <a:lstStyle/>
          <a:p>
            <a:r>
              <a:rPr lang="en-US" sz="2400" dirty="0"/>
              <a:t>OOP</a:t>
            </a:r>
            <a:endParaRPr lang="el-GR" sz="2400" dirty="0"/>
          </a:p>
          <a:p>
            <a:pPr lvl="1"/>
            <a:r>
              <a:rPr lang="en-US" sz="2000" dirty="0"/>
              <a:t>Object Oriented Programming </a:t>
            </a:r>
            <a:br>
              <a:rPr lang="el-GR" sz="2000" dirty="0"/>
            </a:br>
            <a:r>
              <a:rPr lang="en-US" sz="2000" dirty="0"/>
              <a:t>(</a:t>
            </a:r>
            <a:r>
              <a:rPr lang="el-GR" sz="2000" dirty="0"/>
              <a:t>Αντικειμενοστραφής Προγραμματισμός</a:t>
            </a:r>
            <a:r>
              <a:rPr lang="en-US" sz="2000" dirty="0"/>
              <a:t>)</a:t>
            </a: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το μέλλον σας ως προγραμματιστές…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5D84-EEB6-45C6-9365-EFAF13975836}" type="slidenum">
              <a:rPr lang="en-GB"/>
              <a:pPr/>
              <a:t>13</a:t>
            </a:fld>
            <a:endParaRPr lang="en-GB"/>
          </a:p>
        </p:txBody>
      </p:sp>
      <p:pic>
        <p:nvPicPr>
          <p:cNvPr id="2" name="aYmJowr8G2w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838200"/>
            <a:ext cx="7869936" cy="590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209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013" y="1536968"/>
            <a:ext cx="6768723" cy="4980448"/>
          </a:xfrm>
          <a:prstGeom prst="rect">
            <a:avLst/>
          </a:prstGeom>
        </p:spPr>
      </p:pic>
      <p:sp>
        <p:nvSpPr>
          <p:cNvPr id="1044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381000" y="838200"/>
            <a:ext cx="8458200" cy="4737100"/>
          </a:xfrm>
        </p:spPr>
        <p:txBody>
          <a:bodyPr>
            <a:normAutofit/>
          </a:bodyPr>
          <a:lstStyle/>
          <a:p>
            <a:r>
              <a:rPr lang="el-GR" sz="2400" dirty="0"/>
              <a:t>Προγραμματισμός ΙΙ</a:t>
            </a:r>
          </a:p>
          <a:p>
            <a:pPr lvl="1"/>
            <a:r>
              <a:rPr lang="el-GR" sz="2000" dirty="0"/>
              <a:t>Αναζήτηση - Ταξινόμηση</a:t>
            </a:r>
          </a:p>
          <a:p>
            <a:pPr lvl="1"/>
            <a:r>
              <a:rPr lang="el-GR" sz="2000" dirty="0"/>
              <a:t>Δυσδιάστατοι Πίνακες </a:t>
            </a:r>
          </a:p>
          <a:p>
            <a:pPr lvl="1"/>
            <a:r>
              <a:rPr lang="el-GR" sz="2000" dirty="0"/>
              <a:t>Δείκτες</a:t>
            </a:r>
            <a:endParaRPr lang="en-US" sz="2000" dirty="0"/>
          </a:p>
          <a:p>
            <a:pPr lvl="1"/>
            <a:r>
              <a:rPr lang="el-GR" sz="2000" dirty="0"/>
              <a:t>Χαρακτήρες</a:t>
            </a:r>
          </a:p>
          <a:p>
            <a:pPr lvl="1"/>
            <a:r>
              <a:rPr lang="el-GR" sz="2000" dirty="0"/>
              <a:t>Αλφαριθμητικά</a:t>
            </a:r>
          </a:p>
          <a:p>
            <a:pPr lvl="1"/>
            <a:r>
              <a:rPr lang="el-GR" sz="2000" dirty="0"/>
              <a:t>Συναρτήσεις</a:t>
            </a:r>
          </a:p>
          <a:p>
            <a:pPr lvl="1"/>
            <a:r>
              <a:rPr lang="el-GR" sz="2000" dirty="0"/>
              <a:t>Δομές</a:t>
            </a:r>
          </a:p>
          <a:p>
            <a:pPr lvl="1"/>
            <a:r>
              <a:rPr lang="el-GR" sz="2000" dirty="0"/>
              <a:t>Αρχεία</a:t>
            </a: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Ο δρόμος μέχρι εδώ …</a:t>
            </a:r>
            <a:endParaRPr lang="en-GB" sz="3600" dirty="0">
              <a:solidFill>
                <a:srgbClr val="FF0000"/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95D84-EEB6-45C6-9365-EFAF13975836}" type="slidenum">
              <a:rPr lang="en-GB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139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Αναζήτηση - Ταξινόμηση</a:t>
            </a:r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E95CE-0667-46A9-A786-EB967F1D6227}" type="slidenum">
              <a:rPr lang="en-GB"/>
              <a:pPr/>
              <a:t>3</a:t>
            </a:fld>
            <a:endParaRPr lang="en-GB"/>
          </a:p>
        </p:txBody>
      </p: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956377"/>
              </p:ext>
            </p:extLst>
          </p:nvPr>
        </p:nvGraphicFramePr>
        <p:xfrm>
          <a:off x="162232" y="1695450"/>
          <a:ext cx="8774504" cy="478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val="1436486322"/>
                    </a:ext>
                  </a:extLst>
                </a:gridCol>
                <a:gridCol w="4512220">
                  <a:extLst>
                    <a:ext uri="{9D8B030D-6E8A-4147-A177-3AD203B41FA5}">
                      <a16:colId xmlns:a16="http://schemas.microsoft.com/office/drawing/2014/main" val="153465460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20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Σειριακή Αναζήτηση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20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Ταξινόμηση Φυσαλίδας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793699"/>
                  </a:ext>
                </a:extLst>
              </a:tr>
              <a:tr h="16606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j-lt"/>
                        </a:rPr>
                        <a:t>printf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(“Give key:”);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+mj-lt"/>
                        </a:rPr>
                        <a:t>scanf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(“%</a:t>
                      </a:r>
                      <a:r>
                        <a:rPr lang="en-US" sz="1400" dirty="0" err="1">
                          <a:effectLst/>
                          <a:latin typeface="+mj-lt"/>
                        </a:rPr>
                        <a:t>i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”, &amp;key);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=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while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=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-1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&amp;&amp;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&lt;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{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if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Α[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] =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key)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{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}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en-US" sz="1400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++;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}</a:t>
                      </a:r>
                      <a:b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endParaRPr kumimoji="0" lang="en-US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if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 == -1)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{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400" dirty="0" err="1">
                          <a:effectLst/>
                          <a:latin typeface="+mj-lt"/>
                        </a:rPr>
                        <a:t>printf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(“Not found\n”);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else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{</a:t>
                      </a: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l-GR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400" dirty="0" err="1">
                          <a:effectLst/>
                          <a:latin typeface="+mj-lt"/>
                        </a:rPr>
                        <a:t>printf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(“Found in </a:t>
                      </a:r>
                      <a:r>
                        <a:rPr lang="en-US" sz="1400" dirty="0" err="1">
                          <a:effectLst/>
                          <a:latin typeface="+mj-lt"/>
                        </a:rPr>
                        <a:t>pos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:%d\n”, p);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for (</a:t>
                      </a:r>
                      <a:r>
                        <a:rPr lang="en-US" sz="1400" dirty="0" err="1">
                          <a:effectLst/>
                          <a:latin typeface="+mj-lt"/>
                        </a:rPr>
                        <a:t>i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=</a:t>
                      </a:r>
                      <a:r>
                        <a:rPr lang="el-GR" sz="1400" dirty="0">
                          <a:effectLst/>
                          <a:latin typeface="+mj-lt"/>
                        </a:rPr>
                        <a:t>1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; </a:t>
                      </a:r>
                      <a:r>
                        <a:rPr lang="en-US" sz="1400" dirty="0" err="1">
                          <a:effectLst/>
                          <a:latin typeface="+mj-lt"/>
                        </a:rPr>
                        <a:t>i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&lt;10; </a:t>
                      </a:r>
                      <a:r>
                        <a:rPr lang="en-US" sz="1400" dirty="0" err="1">
                          <a:effectLst/>
                          <a:latin typeface="+mj-lt"/>
                        </a:rPr>
                        <a:t>i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++)</a:t>
                      </a:r>
                      <a:endParaRPr lang="el-GR" sz="1400" dirty="0">
                        <a:effectLst/>
                        <a:latin typeface="+mj-lt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dirty="0">
                          <a:effectLst/>
                          <a:latin typeface="+mj-lt"/>
                        </a:rPr>
                        <a:t>{</a:t>
                      </a:r>
                      <a:endParaRPr lang="en-US" sz="1400" dirty="0">
                        <a:effectLst/>
                        <a:latin typeface="+mj-lt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      for (j=9; j&gt;=</a:t>
                      </a:r>
                      <a:r>
                        <a:rPr lang="en-US" sz="1400" dirty="0" err="1">
                          <a:effectLst/>
                          <a:latin typeface="+mj-lt"/>
                        </a:rPr>
                        <a:t>i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; j--)</a:t>
                      </a:r>
                      <a:endParaRPr lang="el-GR" sz="1400" dirty="0">
                        <a:effectLst/>
                        <a:latin typeface="+mj-lt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      </a:t>
                      </a:r>
                      <a:r>
                        <a:rPr lang="el-GR" sz="1400" dirty="0">
                          <a:effectLst/>
                          <a:latin typeface="+mj-lt"/>
                        </a:rPr>
                        <a:t>{</a:t>
                      </a:r>
                      <a:endParaRPr lang="en-US" sz="1400" dirty="0">
                        <a:effectLst/>
                        <a:latin typeface="+mj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if (A[j-1] &gt; A[j])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{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      temp = A[j-1];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      A[j-1] = A[j];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      A[j] = temp;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      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 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4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}</a:t>
                      </a:r>
                      <a:endParaRPr kumimoji="0" lang="el-GR" sz="14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09151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7901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Δυσδιάστατοι Πίνακες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E95CE-0667-46A9-A786-EB967F1D6227}" type="slidenum">
              <a:rPr lang="en-GB"/>
              <a:pPr/>
              <a:t>4</a:t>
            </a:fld>
            <a:endParaRPr lang="en-GB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1600200"/>
            <a:ext cx="7967662" cy="304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4549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09700"/>
            <a:ext cx="8458200" cy="5448300"/>
          </a:xfrm>
          <a:noFill/>
          <a:ln/>
        </p:spPr>
        <p:txBody>
          <a:bodyPr/>
          <a:lstStyle/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lvl="1">
              <a:lnSpc>
                <a:spcPct val="80000"/>
              </a:lnSpc>
            </a:pPr>
            <a:endParaRPr lang="el-GR" dirty="0"/>
          </a:p>
          <a:p>
            <a:pPr marL="411480" lvl="1" indent="0">
              <a:lnSpc>
                <a:spcPct val="80000"/>
              </a:lnSpc>
              <a:buNone/>
            </a:pPr>
            <a:endParaRPr lang="en-US" sz="3600" dirty="0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Δείκτες</a:t>
            </a:r>
          </a:p>
        </p:txBody>
      </p:sp>
      <p:sp>
        <p:nvSpPr>
          <p:cNvPr id="6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86B46-A6FF-4BE5-A92E-0810FA3A9EAE}" type="slidenum">
              <a:rPr lang="en-GB"/>
              <a:pPr/>
              <a:t>5</a:t>
            </a:fld>
            <a:endParaRPr lang="en-GB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4" y="1606141"/>
            <a:ext cx="7720012" cy="2922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876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Χαρακτήρες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45AC-28DE-44F4-A649-5985D8FCB78A}" type="slidenum">
              <a:rPr lang="en-GB"/>
              <a:pPr/>
              <a:t>6</a:t>
            </a:fld>
            <a:endParaRPr lang="en-GB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1066800"/>
            <a:ext cx="6664325" cy="565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2365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Αλφαριθμητικά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45AC-28DE-44F4-A649-5985D8FCB78A}" type="slidenum">
              <a:rPr lang="en-GB"/>
              <a:pPr/>
              <a:t>7</a:t>
            </a:fld>
            <a:endParaRPr lang="en-GB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1927122"/>
            <a:ext cx="7988300" cy="635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" name="TextBox 1"/>
          <p:cNvSpPr txBox="1"/>
          <p:nvPr/>
        </p:nvSpPr>
        <p:spPr>
          <a:xfrm>
            <a:off x="1070390" y="2059956"/>
            <a:ext cx="6939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str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[8] = {'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m','e','s','s','a','g','e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','\0'};</a:t>
            </a: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725" y="3151081"/>
            <a:ext cx="3787775" cy="2559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51081"/>
            <a:ext cx="3787775" cy="2559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366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Δείκτες &amp; Αλφαριθμητικά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45AC-28DE-44F4-A649-5985D8FCB78A}" type="slidenum">
              <a:rPr lang="en-GB"/>
              <a:pPr/>
              <a:t>8</a:t>
            </a:fld>
            <a:endParaRPr lang="en-GB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141" y="2104458"/>
            <a:ext cx="5097463" cy="2079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Object 9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087095107"/>
              </p:ext>
            </p:extLst>
          </p:nvPr>
        </p:nvGraphicFramePr>
        <p:xfrm>
          <a:off x="981229" y="4874645"/>
          <a:ext cx="73469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Visio" r:id="rId4" imgW="12568987" imgH="748526" progId="Visio.Drawing.11">
                  <p:embed/>
                </p:oleObj>
              </mc:Choice>
              <mc:Fallback>
                <p:oleObj name="Visio" r:id="rId4" imgW="12568987" imgH="748526" progId="Visio.Drawing.11">
                  <p:embed/>
                  <p:pic>
                    <p:nvPicPr>
                      <p:cNvPr id="44954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229" y="4874645"/>
                        <a:ext cx="73469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99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rgbClr val="0000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9500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23300" cy="1066800"/>
          </a:xfrm>
        </p:spPr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2Δ Πίνακες, Δείκτες &amp; Αλφαριθμητικά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145AC-28DE-44F4-A649-5985D8FCB78A}" type="slidenum">
              <a:rPr lang="en-GB"/>
              <a:pPr/>
              <a:t>9</a:t>
            </a:fld>
            <a:endParaRPr lang="en-GB"/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893499260"/>
              </p:ext>
            </p:extLst>
          </p:nvPr>
        </p:nvGraphicFramePr>
        <p:xfrm>
          <a:off x="702239" y="1870944"/>
          <a:ext cx="7797380" cy="2966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Visio" r:id="rId3" imgW="10336306" imgH="3930233" progId="Visio.Drawing.11">
                  <p:embed/>
                </p:oleObj>
              </mc:Choice>
              <mc:Fallback>
                <p:oleObj name="Visio" r:id="rId3" imgW="10336306" imgH="3930233" progId="Visio.Drawing.11">
                  <p:embed/>
                  <p:pic>
                    <p:nvPicPr>
                      <p:cNvPr id="5027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239" y="1870944"/>
                        <a:ext cx="7797380" cy="2966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13209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6073</TotalTime>
  <Words>176</Words>
  <Application>Microsoft Office PowerPoint</Application>
  <PresentationFormat>Προβολή στην οθόνη (4:3)</PresentationFormat>
  <Paragraphs>90</Paragraphs>
  <Slides>13</Slides>
  <Notes>0</Notes>
  <HiddenSlides>0</HiddenSlides>
  <MMClips>1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0" baseType="lpstr">
      <vt:lpstr>Courier New</vt:lpstr>
      <vt:lpstr>Georgia</vt:lpstr>
      <vt:lpstr>Times New Roman</vt:lpstr>
      <vt:lpstr>Trebuchet MS</vt:lpstr>
      <vt:lpstr>Wingdings 2</vt:lpstr>
      <vt:lpstr>Αστικό</vt:lpstr>
      <vt:lpstr>Visio</vt:lpstr>
      <vt:lpstr>Προγραμματισμός ΙΙ</vt:lpstr>
      <vt:lpstr>Ο δρόμος μέχρι εδώ …</vt:lpstr>
      <vt:lpstr>Αναζήτηση - Ταξινόμηση</vt:lpstr>
      <vt:lpstr>Δυσδιάστατοι Πίνακες </vt:lpstr>
      <vt:lpstr>Δείκτες</vt:lpstr>
      <vt:lpstr>Χαρακτήρες</vt:lpstr>
      <vt:lpstr>Αλφαριθμητικά</vt:lpstr>
      <vt:lpstr>Δείκτες &amp; Αλφαριθμητικά</vt:lpstr>
      <vt:lpstr>2Δ Πίνακες, Δείκτες &amp; Αλφαριθμητικά</vt:lpstr>
      <vt:lpstr>Συναρτήσεις</vt:lpstr>
      <vt:lpstr>Δομές</vt:lpstr>
      <vt:lpstr>Αρχεία</vt:lpstr>
      <vt:lpstr>το μέλλον σας ως προγραμματιστές…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dc:creator>Μάρκος Τσίπουρας</dc:creator>
  <cp:lastModifiedBy>Μάρκος Τσίπουρας</cp:lastModifiedBy>
  <cp:revision>9</cp:revision>
  <dcterms:created xsi:type="dcterms:W3CDTF">2004-10-17T06:32:39Z</dcterms:created>
  <dcterms:modified xsi:type="dcterms:W3CDTF">2017-06-06T21:50:28Z</dcterms:modified>
</cp:coreProperties>
</file>