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12"/>
  </p:notesMasterIdLst>
  <p:sldIdLst>
    <p:sldId id="465" r:id="rId2"/>
    <p:sldId id="474" r:id="rId3"/>
    <p:sldId id="469" r:id="rId4"/>
    <p:sldId id="477" r:id="rId5"/>
    <p:sldId id="478" r:id="rId6"/>
    <p:sldId id="479" r:id="rId7"/>
    <p:sldId id="473" r:id="rId8"/>
    <p:sldId id="481" r:id="rId9"/>
    <p:sldId id="482" r:id="rId10"/>
    <p:sldId id="483" r:id="rId11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81818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7" autoAdjust="0"/>
  </p:normalViewPr>
  <p:slideViewPr>
    <p:cSldViewPr snapToGrid="0">
      <p:cViewPr>
        <p:scale>
          <a:sx n="80" d="100"/>
          <a:sy n="80" d="100"/>
        </p:scale>
        <p:origin x="984" y="-222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279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676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7499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8011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6364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52325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52529-25CA-421F-9FC3-1616AA9D6F39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24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Επαναληπτικές Ασκήσεις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void </a:t>
            </a:r>
            <a:r>
              <a:rPr lang="en-US" sz="2000" dirty="0" err="1">
                <a:latin typeface="Consolas" panose="020B0609020204030204" pitchFamily="49" charset="0"/>
              </a:rPr>
              <a:t>showTeam</a:t>
            </a:r>
            <a:r>
              <a:rPr lang="en-US" sz="2000" dirty="0">
                <a:latin typeface="Consolas" panose="020B0609020204030204" pitchFamily="49" charset="0"/>
              </a:rPr>
              <a:t>()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{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</a:t>
            </a:r>
            <a:r>
              <a:rPr lang="en-US" sz="2000" dirty="0" err="1">
                <a:latin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</a:rPr>
              <a:t>i,j</a:t>
            </a:r>
            <a:r>
              <a:rPr lang="en-US" sz="2000" dirty="0">
                <a:latin typeface="Consolas" panose="020B0609020204030204" pitchFamily="49" charset="0"/>
              </a:rPr>
              <a:t>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for(</a:t>
            </a:r>
            <a:r>
              <a:rPr lang="en-US" sz="2000" dirty="0" err="1">
                <a:latin typeface="Consolas" panose="020B0609020204030204" pitchFamily="49" charset="0"/>
              </a:rPr>
              <a:t>i</a:t>
            </a:r>
            <a:r>
              <a:rPr lang="en-US" sz="2000" dirty="0">
                <a:latin typeface="Consolas" panose="020B0609020204030204" pitchFamily="49" charset="0"/>
              </a:rPr>
              <a:t>=0;i&lt;3;i++)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{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	</a:t>
            </a:r>
            <a:r>
              <a:rPr lang="en-US" sz="2000" dirty="0" err="1">
                <a:latin typeface="Consolas" panose="020B0609020204030204" pitchFamily="49" charset="0"/>
              </a:rPr>
              <a:t>printf</a:t>
            </a:r>
            <a:r>
              <a:rPr lang="en-US" sz="2000" dirty="0">
                <a:latin typeface="Consolas" panose="020B0609020204030204" pitchFamily="49" charset="0"/>
              </a:rPr>
              <a:t>("</a:t>
            </a:r>
            <a:r>
              <a:rPr lang="en-US" sz="2000" dirty="0" err="1">
                <a:latin typeface="Consolas" panose="020B0609020204030204" pitchFamily="49" charset="0"/>
              </a:rPr>
              <a:t>Onoma</a:t>
            </a:r>
            <a:r>
              <a:rPr lang="en-US" sz="2000" dirty="0">
                <a:latin typeface="Consolas" panose="020B0609020204030204" pitchFamily="49" charset="0"/>
              </a:rPr>
              <a:t>:%15s </a:t>
            </a:r>
            <a:r>
              <a:rPr lang="en-US" sz="2000" dirty="0" err="1">
                <a:latin typeface="Consolas" panose="020B0609020204030204" pitchFamily="49" charset="0"/>
              </a:rPr>
              <a:t>Numero</a:t>
            </a:r>
            <a:r>
              <a:rPr lang="en-US" sz="2000" dirty="0">
                <a:latin typeface="Consolas" panose="020B0609020204030204" pitchFamily="49" charset="0"/>
              </a:rPr>
              <a:t>:%3i MO </a:t>
            </a:r>
            <a:r>
              <a:rPr lang="en-US" sz="2000" dirty="0" err="1">
                <a:latin typeface="Consolas" panose="020B0609020204030204" pitchFamily="49" charset="0"/>
              </a:rPr>
              <a:t>ponton</a:t>
            </a:r>
            <a:r>
              <a:rPr lang="en-US" sz="2000" dirty="0">
                <a:latin typeface="Consolas" panose="020B0609020204030204" pitchFamily="49" charset="0"/>
              </a:rPr>
              <a:t>:%5.2f (",</a:t>
            </a:r>
            <a:r>
              <a:rPr lang="el-GR" sz="2000" dirty="0">
                <a:latin typeface="Consolas" panose="020B0609020204030204" pitchFamily="49" charset="0"/>
              </a:rPr>
              <a:t> 			  </a:t>
            </a:r>
            <a:r>
              <a:rPr lang="en-US" sz="2000" dirty="0">
                <a:latin typeface="Consolas" panose="020B0609020204030204" pitchFamily="49" charset="0"/>
              </a:rPr>
              <a:t>team[</a:t>
            </a:r>
            <a:r>
              <a:rPr lang="en-US" sz="2000" dirty="0" err="1">
                <a:latin typeface="Consolas" panose="020B0609020204030204" pitchFamily="49" charset="0"/>
              </a:rPr>
              <a:t>i</a:t>
            </a:r>
            <a:r>
              <a:rPr lang="en-US" sz="2000" dirty="0">
                <a:latin typeface="Consolas" panose="020B0609020204030204" pitchFamily="49" charset="0"/>
              </a:rPr>
              <a:t>].</a:t>
            </a:r>
            <a:r>
              <a:rPr lang="en-US" sz="2000" dirty="0" err="1">
                <a:latin typeface="Consolas" panose="020B0609020204030204" pitchFamily="49" charset="0"/>
              </a:rPr>
              <a:t>name,team</a:t>
            </a:r>
            <a:r>
              <a:rPr lang="en-US" sz="2000" dirty="0">
                <a:latin typeface="Consolas" panose="020B0609020204030204" pitchFamily="49" charset="0"/>
              </a:rPr>
              <a:t>[</a:t>
            </a:r>
            <a:r>
              <a:rPr lang="en-US" sz="2000" dirty="0" err="1">
                <a:latin typeface="Consolas" panose="020B0609020204030204" pitchFamily="49" charset="0"/>
              </a:rPr>
              <a:t>i</a:t>
            </a:r>
            <a:r>
              <a:rPr lang="en-US" sz="2000" dirty="0">
                <a:latin typeface="Consolas" panose="020B0609020204030204" pitchFamily="49" charset="0"/>
              </a:rPr>
              <a:t>].</a:t>
            </a:r>
            <a:r>
              <a:rPr lang="en-US" sz="2000" dirty="0" err="1">
                <a:latin typeface="Consolas" panose="020B0609020204030204" pitchFamily="49" charset="0"/>
              </a:rPr>
              <a:t>num</a:t>
            </a:r>
            <a:r>
              <a:rPr lang="en-US" sz="2000" dirty="0">
                <a:latin typeface="Consolas" panose="020B0609020204030204" pitchFamily="49" charset="0"/>
              </a:rPr>
              <a:t>, team[</a:t>
            </a:r>
            <a:r>
              <a:rPr lang="en-US" sz="2000" dirty="0" err="1">
                <a:latin typeface="Consolas" panose="020B0609020204030204" pitchFamily="49" charset="0"/>
              </a:rPr>
              <a:t>i</a:t>
            </a:r>
            <a:r>
              <a:rPr lang="en-US" sz="2000" dirty="0">
                <a:latin typeface="Consolas" panose="020B0609020204030204" pitchFamily="49" charset="0"/>
              </a:rPr>
              <a:t>].</a:t>
            </a:r>
            <a:r>
              <a:rPr lang="en-US" sz="2000" dirty="0" err="1">
                <a:latin typeface="Consolas" panose="020B0609020204030204" pitchFamily="49" charset="0"/>
              </a:rPr>
              <a:t>mo</a:t>
            </a:r>
            <a:r>
              <a:rPr lang="en-US" sz="2000" dirty="0">
                <a:latin typeface="Consolas" panose="020B0609020204030204" pitchFamily="49" charset="0"/>
              </a:rPr>
              <a:t>);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	for (j=0; j&lt;5; </a:t>
            </a:r>
            <a:r>
              <a:rPr lang="en-US" sz="2000" dirty="0" err="1">
                <a:latin typeface="Consolas" panose="020B0609020204030204" pitchFamily="49" charset="0"/>
              </a:rPr>
              <a:t>j++</a:t>
            </a:r>
            <a:r>
              <a:rPr lang="en-US" sz="2000" dirty="0">
                <a:latin typeface="Consolas" panose="020B0609020204030204" pitchFamily="49" charset="0"/>
              </a:rPr>
              <a:t>)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	{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		</a:t>
            </a:r>
            <a:r>
              <a:rPr lang="en-US" sz="2000" dirty="0" err="1">
                <a:latin typeface="Consolas" panose="020B0609020204030204" pitchFamily="49" charset="0"/>
              </a:rPr>
              <a:t>printf</a:t>
            </a:r>
            <a:r>
              <a:rPr lang="en-US" sz="2000" dirty="0">
                <a:latin typeface="Consolas" panose="020B0609020204030204" pitchFamily="49" charset="0"/>
              </a:rPr>
              <a:t>("%3i",team[</a:t>
            </a:r>
            <a:r>
              <a:rPr lang="en-US" sz="2000" dirty="0" err="1">
                <a:latin typeface="Consolas" panose="020B0609020204030204" pitchFamily="49" charset="0"/>
              </a:rPr>
              <a:t>i</a:t>
            </a:r>
            <a:r>
              <a:rPr lang="en-US" sz="2000" dirty="0">
                <a:latin typeface="Consolas" panose="020B0609020204030204" pitchFamily="49" charset="0"/>
              </a:rPr>
              <a:t>].points[j]);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	}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	</a:t>
            </a:r>
            <a:r>
              <a:rPr lang="en-US" sz="2000" dirty="0" err="1">
                <a:latin typeface="Consolas" panose="020B0609020204030204" pitchFamily="49" charset="0"/>
              </a:rPr>
              <a:t>printf</a:t>
            </a:r>
            <a:r>
              <a:rPr lang="en-US" sz="2000" dirty="0">
                <a:latin typeface="Consolas" panose="020B0609020204030204" pitchFamily="49" charset="0"/>
              </a:rPr>
              <a:t>(")\n");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}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10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229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880100"/>
          </a:xfrm>
        </p:spPr>
        <p:txBody>
          <a:bodyPr>
            <a:normAutofit fontScale="92500" lnSpcReduction="10000"/>
          </a:bodyPr>
          <a:lstStyle/>
          <a:p>
            <a:pPr marL="925830" lvl="1" indent="-514350">
              <a:buFont typeface="+mj-lt"/>
              <a:buAutoNum type="arabicPeriod"/>
            </a:pPr>
            <a:r>
              <a:rPr lang="el-GR" sz="1700" dirty="0">
                <a:solidFill>
                  <a:schemeClr val="tx1"/>
                </a:solidFill>
              </a:rPr>
              <a:t>Να γραφεί πρόγραμμα το οποίο να ορίζει μια δομή </a:t>
            </a:r>
            <a:r>
              <a:rPr lang="en-US" sz="1700" dirty="0">
                <a:solidFill>
                  <a:schemeClr val="tx1"/>
                </a:solidFill>
              </a:rPr>
              <a:t>time </a:t>
            </a:r>
            <a:r>
              <a:rPr lang="el-GR" sz="1700" dirty="0">
                <a:solidFill>
                  <a:schemeClr val="tx1"/>
                </a:solidFill>
              </a:rPr>
              <a:t>με πεδία για ώρες, λεπτά και δευτερόλεπτα (ακέραιοι). </a:t>
            </a:r>
            <a:br>
              <a:rPr lang="el-GR" sz="1700" dirty="0">
                <a:solidFill>
                  <a:schemeClr val="tx1"/>
                </a:solidFill>
              </a:rPr>
            </a:br>
            <a:r>
              <a:rPr lang="el-GR" sz="1700" dirty="0">
                <a:solidFill>
                  <a:schemeClr val="tx1"/>
                </a:solidFill>
              </a:rPr>
              <a:t>Στην συνέχεια να υλοποιηθούν συναρτήσεις με βάση τα </a:t>
            </a:r>
            <a:r>
              <a:rPr lang="el-GR" sz="1700" dirty="0" err="1">
                <a:solidFill>
                  <a:schemeClr val="tx1"/>
                </a:solidFill>
              </a:rPr>
              <a:t>πρώτυπα</a:t>
            </a:r>
            <a:r>
              <a:rPr lang="el-GR" sz="1700" dirty="0">
                <a:solidFill>
                  <a:schemeClr val="tx1"/>
                </a:solidFill>
              </a:rPr>
              <a:t>:</a:t>
            </a:r>
          </a:p>
          <a:p>
            <a:pPr marL="411480" lvl="1" indent="0">
              <a:buNone/>
            </a:pPr>
            <a:endParaRPr lang="el-GR" sz="1700" dirty="0">
              <a:solidFill>
                <a:schemeClr val="tx1"/>
              </a:solidFill>
            </a:endParaRPr>
          </a:p>
          <a:p>
            <a:pPr marL="354013" indent="-236538"/>
            <a:r>
              <a:rPr lang="el-GR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time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l-GR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inputTime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();      // διαβάζει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και επιστρέφει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l-GR" sz="1600" dirty="0">
                <a:latin typeface="Consolas" panose="020B0609020204030204" pitchFamily="49" charset="0"/>
              </a:rPr>
              <a:t>μια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time</a:t>
            </a:r>
            <a:endParaRPr lang="el-GR" sz="16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354013" indent="-236538"/>
            <a:r>
              <a:rPr lang="el-GR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int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 Time2Secs(</a:t>
            </a:r>
            <a:r>
              <a:rPr lang="el-GR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time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 t); // μετατρέπει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time 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σε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sec 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και επιστρέφει </a:t>
            </a:r>
            <a:r>
              <a:rPr lang="en-US" sz="1600" dirty="0">
                <a:latin typeface="Consolas" panose="020B0609020204030204" pitchFamily="49" charset="0"/>
              </a:rPr>
              <a:t>sec</a:t>
            </a:r>
            <a:endParaRPr lang="el-GR" sz="1600" dirty="0">
              <a:latin typeface="Consolas" panose="020B0609020204030204" pitchFamily="49" charset="0"/>
            </a:endParaRPr>
          </a:p>
          <a:p>
            <a:pPr marL="354013" indent="-236538"/>
            <a:r>
              <a:rPr lang="en-US" sz="1600" dirty="0">
                <a:latin typeface="Consolas" panose="020B0609020204030204" pitchFamily="49" charset="0"/>
              </a:rPr>
              <a:t>time 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Secs2Time(</a:t>
            </a:r>
            <a:r>
              <a:rPr lang="en-US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s);	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// μετατρέπει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sec 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σε 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time 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και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επιστρέφει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</a:rPr>
              <a:t>time</a:t>
            </a:r>
            <a:endParaRPr lang="el-GR" sz="16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354013" indent="-236538"/>
            <a:r>
              <a:rPr lang="el-GR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void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l-GR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printTime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(</a:t>
            </a:r>
            <a:r>
              <a:rPr lang="el-GR" sz="1600" dirty="0" err="1">
                <a:solidFill>
                  <a:schemeClr val="tx1"/>
                </a:solidFill>
                <a:latin typeface="Consolas" panose="020B0609020204030204" pitchFamily="49" charset="0"/>
              </a:rPr>
              <a:t>time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 t);</a:t>
            </a:r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l-GR" sz="1600" dirty="0">
                <a:solidFill>
                  <a:schemeClr val="tx1"/>
                </a:solidFill>
                <a:latin typeface="Consolas" panose="020B0609020204030204" pitchFamily="49" charset="0"/>
              </a:rPr>
              <a:t>// εκτυπώνει </a:t>
            </a:r>
            <a:r>
              <a:rPr lang="el-GR" sz="1600" dirty="0">
                <a:latin typeface="Consolas" panose="020B0609020204030204" pitchFamily="49" charset="0"/>
              </a:rPr>
              <a:t>μια </a:t>
            </a:r>
            <a:r>
              <a:rPr lang="en-US" sz="1600" dirty="0">
                <a:latin typeface="Consolas" panose="020B0609020204030204" pitchFamily="49" charset="0"/>
              </a:rPr>
              <a:t>time</a:t>
            </a:r>
            <a:endParaRPr lang="el-GR" sz="16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1447038" lvl="3" indent="-514350">
              <a:buFont typeface="+mj-lt"/>
              <a:buAutoNum type="arabicPeriod"/>
            </a:pPr>
            <a:endParaRPr lang="el-GR" sz="1700" dirty="0">
              <a:solidFill>
                <a:schemeClr val="tx1"/>
              </a:solidFill>
            </a:endParaRPr>
          </a:p>
          <a:p>
            <a:pPr marL="932688" lvl="3" indent="0">
              <a:buNone/>
            </a:pPr>
            <a:r>
              <a:rPr lang="el-GR" sz="1700" dirty="0">
                <a:solidFill>
                  <a:schemeClr val="tx1"/>
                </a:solidFill>
              </a:rPr>
              <a:t>Στην συνέχεια να γραφεί κυρίως πρόγραμμα το οποίο να δέχεται δύο ώρες σε μορφή: </a:t>
            </a:r>
            <a:r>
              <a:rPr lang="el-GR" sz="1700" i="1" dirty="0">
                <a:solidFill>
                  <a:srgbClr val="0000FF"/>
                </a:solidFill>
              </a:rPr>
              <a:t>ΩΩ:ΛΛ:ΔΔ </a:t>
            </a:r>
            <a:r>
              <a:rPr lang="el-GR" sz="1700" dirty="0">
                <a:solidFill>
                  <a:schemeClr val="tx1"/>
                </a:solidFill>
              </a:rPr>
              <a:t>που να αποθηκεύονται με χρήση της δομής </a:t>
            </a:r>
            <a:r>
              <a:rPr lang="en-US" sz="1700" dirty="0">
                <a:solidFill>
                  <a:schemeClr val="tx1"/>
                </a:solidFill>
              </a:rPr>
              <a:t>time, </a:t>
            </a:r>
            <a:r>
              <a:rPr lang="el-GR" sz="1700" dirty="0">
                <a:solidFill>
                  <a:schemeClr val="tx1"/>
                </a:solidFill>
              </a:rPr>
              <a:t>και να εμφανίζει την διαφορά τους </a:t>
            </a:r>
            <a:r>
              <a:rPr lang="en-US" sz="1700" dirty="0">
                <a:solidFill>
                  <a:schemeClr val="tx1"/>
                </a:solidFill>
              </a:rPr>
              <a:t> </a:t>
            </a:r>
            <a:r>
              <a:rPr lang="el-GR" sz="1700" dirty="0">
                <a:solidFill>
                  <a:schemeClr val="tx1"/>
                </a:solidFill>
              </a:rPr>
              <a:t>σε ώρες, λεπτά και δευτερόλεπτα.</a:t>
            </a:r>
          </a:p>
          <a:p>
            <a:pPr marL="932688" lvl="3" indent="0">
              <a:buNone/>
            </a:pPr>
            <a:endParaRPr lang="el-GR" sz="1700" dirty="0">
              <a:solidFill>
                <a:schemeClr val="tx1"/>
              </a:solidFill>
            </a:endParaRPr>
          </a:p>
          <a:p>
            <a:pPr marL="932688" lvl="3" indent="0">
              <a:buNone/>
            </a:pPr>
            <a:r>
              <a:rPr lang="el-GR" sz="1700" dirty="0">
                <a:solidFill>
                  <a:schemeClr val="tx1"/>
                </a:solidFill>
              </a:rPr>
              <a:t>π.χ. για είσοδο: </a:t>
            </a:r>
          </a:p>
          <a:p>
            <a:pPr marL="411480" lvl="1" indent="0">
              <a:buNone/>
            </a:pPr>
            <a:r>
              <a:rPr lang="el-GR" sz="1700" dirty="0">
                <a:solidFill>
                  <a:schemeClr val="tx1"/>
                </a:solidFill>
              </a:rPr>
              <a:t>	</a:t>
            </a:r>
            <a:r>
              <a:rPr lang="en-US" sz="1700" dirty="0">
                <a:solidFill>
                  <a:schemeClr val="tx1"/>
                </a:solidFill>
              </a:rPr>
              <a:t>	</a:t>
            </a:r>
            <a:r>
              <a:rPr lang="el-GR" sz="1700" i="1" dirty="0">
                <a:solidFill>
                  <a:schemeClr val="tx1"/>
                </a:solidFill>
              </a:rPr>
              <a:t>09:42:12	</a:t>
            </a:r>
            <a:endParaRPr lang="en-US" sz="1700" i="1" dirty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r>
              <a:rPr lang="en-US" sz="1700" i="1" dirty="0">
                <a:solidFill>
                  <a:schemeClr val="tx1"/>
                </a:solidFill>
              </a:rPr>
              <a:t>		</a:t>
            </a:r>
            <a:r>
              <a:rPr lang="el-GR" sz="1700" i="1" dirty="0">
                <a:solidFill>
                  <a:schemeClr val="tx1"/>
                </a:solidFill>
              </a:rPr>
              <a:t>14:</a:t>
            </a:r>
            <a:r>
              <a:rPr lang="en-US" sz="1700" i="1" dirty="0">
                <a:solidFill>
                  <a:schemeClr val="tx1"/>
                </a:solidFill>
              </a:rPr>
              <a:t>07</a:t>
            </a:r>
            <a:r>
              <a:rPr lang="el-GR" sz="1700" i="1" dirty="0">
                <a:solidFill>
                  <a:schemeClr val="tx1"/>
                </a:solidFill>
              </a:rPr>
              <a:t>:</a:t>
            </a:r>
            <a:r>
              <a:rPr lang="en-US" sz="1700" i="1" dirty="0">
                <a:solidFill>
                  <a:schemeClr val="tx1"/>
                </a:solidFill>
              </a:rPr>
              <a:t>51</a:t>
            </a:r>
            <a:endParaRPr lang="el-GR" sz="1700" i="1" dirty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r>
              <a:rPr lang="el-GR" sz="1700" dirty="0">
                <a:solidFill>
                  <a:schemeClr val="tx1"/>
                </a:solidFill>
              </a:rPr>
              <a:t> 	να εμφανίζει</a:t>
            </a:r>
            <a:r>
              <a:rPr lang="en-US" sz="1700" dirty="0">
                <a:solidFill>
                  <a:schemeClr val="tx1"/>
                </a:solidFill>
              </a:rPr>
              <a:t>:</a:t>
            </a:r>
            <a:endParaRPr lang="el-GR" sz="1700" dirty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r>
              <a:rPr lang="el-GR" sz="1700" dirty="0">
                <a:solidFill>
                  <a:schemeClr val="tx1"/>
                </a:solidFill>
              </a:rPr>
              <a:t>		</a:t>
            </a:r>
            <a:r>
              <a:rPr lang="en-US" sz="1700" i="1" dirty="0">
                <a:solidFill>
                  <a:schemeClr val="tx1"/>
                </a:solidFill>
              </a:rPr>
              <a:t>04:25:39</a:t>
            </a:r>
            <a:endParaRPr lang="el-GR" sz="1700" i="1" dirty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endParaRPr lang="el-GR" sz="1700" i="1" dirty="0">
              <a:solidFill>
                <a:schemeClr val="tx1"/>
              </a:solidFill>
            </a:endParaRPr>
          </a:p>
          <a:p>
            <a:pPr lvl="1"/>
            <a:r>
              <a:rPr lang="el-GR" sz="1700" b="1" i="1" dirty="0">
                <a:solidFill>
                  <a:schemeClr val="tx1"/>
                </a:solidFill>
              </a:rPr>
              <a:t>Όλα τα παραπάνω να πραγματοποιούνται με χρήση των συναρτήσεων.</a:t>
            </a:r>
          </a:p>
          <a:p>
            <a:pPr lvl="1"/>
            <a:r>
              <a:rPr lang="el-GR" sz="1700" b="1" i="1" dirty="0">
                <a:solidFill>
                  <a:schemeClr val="tx1"/>
                </a:solidFill>
              </a:rPr>
              <a:t>Αν κάποια τιμή είναι &lt;10 να εμφανίζεται το «0» στην πρώτη θέση (π.χ. «04» και όχι «4»).</a:t>
            </a:r>
            <a:endParaRPr lang="el-GR" sz="2400" i="1" dirty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endParaRPr lang="el-GR" sz="2400" i="1" dirty="0">
              <a:solidFill>
                <a:schemeClr val="tx1"/>
              </a:solidFill>
            </a:endParaRPr>
          </a:p>
          <a:p>
            <a:pPr marL="925830" lvl="1" indent="-514350">
              <a:buFont typeface="+mj-lt"/>
              <a:buAutoNum type="arabicPeriod" startAt="4"/>
            </a:pPr>
            <a:endParaRPr lang="el-GR" sz="2400" dirty="0">
              <a:solidFill>
                <a:schemeClr val="tx1"/>
              </a:solidFill>
            </a:endParaRPr>
          </a:p>
          <a:p>
            <a:pPr marL="411480" lvl="1" indent="0">
              <a:buNone/>
            </a:pPr>
            <a:endParaRPr lang="el-GR" sz="2400" dirty="0">
              <a:solidFill>
                <a:schemeClr val="tx1"/>
              </a:solidFill>
            </a:endParaRPr>
          </a:p>
          <a:p>
            <a:pPr marL="925830" lvl="1" indent="-514350">
              <a:buFont typeface="+mj-lt"/>
              <a:buAutoNum type="arabicPeriod"/>
            </a:pPr>
            <a:endParaRPr lang="el-GR" sz="2400" dirty="0">
              <a:solidFill>
                <a:schemeClr val="tx1"/>
              </a:solidFill>
            </a:endParaRP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2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47101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14992" y="1004340"/>
            <a:ext cx="3952324" cy="5493899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#include &lt;</a:t>
            </a:r>
            <a:r>
              <a:rPr lang="en-US" sz="2000" dirty="0" err="1">
                <a:latin typeface="Consolas" panose="020B0609020204030204" pitchFamily="49" charset="0"/>
              </a:rPr>
              <a:t>stdio.h</a:t>
            </a:r>
            <a:r>
              <a:rPr lang="en-US" sz="2000" dirty="0">
                <a:latin typeface="Consolas" panose="020B0609020204030204" pitchFamily="49" charset="0"/>
              </a:rPr>
              <a:t>&gt;</a:t>
            </a:r>
          </a:p>
          <a:p>
            <a:pPr marL="109728" indent="0">
              <a:buNone/>
            </a:pPr>
            <a:endParaRPr lang="en-US" sz="2000" dirty="0">
              <a:latin typeface="Consolas" panose="020B0609020204030204" pitchFamily="49" charset="0"/>
            </a:endParaRP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typedef struct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{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</a:t>
            </a:r>
            <a:r>
              <a:rPr lang="en-US" sz="2000" dirty="0" err="1">
                <a:latin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</a:rPr>
              <a:t> h;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</a:t>
            </a:r>
            <a:r>
              <a:rPr lang="en-US" sz="2000" dirty="0" err="1">
                <a:latin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</a:rPr>
              <a:t> m;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</a:t>
            </a:r>
            <a:r>
              <a:rPr lang="en-US" sz="2000" dirty="0" err="1">
                <a:latin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</a:rPr>
              <a:t> s;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} time;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time </a:t>
            </a:r>
            <a:r>
              <a:rPr lang="en-US" sz="2000" dirty="0" err="1">
                <a:latin typeface="Consolas" panose="020B0609020204030204" pitchFamily="49" charset="0"/>
              </a:rPr>
              <a:t>inputTime</a:t>
            </a:r>
            <a:r>
              <a:rPr lang="en-US" sz="2000" dirty="0">
                <a:latin typeface="Consolas" panose="020B0609020204030204" pitchFamily="49" charset="0"/>
              </a:rPr>
              <a:t>(); </a:t>
            </a:r>
          </a:p>
          <a:p>
            <a:pPr marL="109728" indent="0">
              <a:buNone/>
            </a:pPr>
            <a:r>
              <a:rPr lang="en-US" sz="2000" dirty="0" err="1">
                <a:latin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</a:rPr>
              <a:t> Time2Secs(time t);  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time Secs2Time(</a:t>
            </a:r>
            <a:r>
              <a:rPr lang="en-US" sz="2000" dirty="0" err="1">
                <a:latin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</a:rPr>
              <a:t> s);	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void </a:t>
            </a:r>
            <a:r>
              <a:rPr lang="en-US" sz="2000" dirty="0" err="1">
                <a:latin typeface="Consolas" panose="020B0609020204030204" pitchFamily="49" charset="0"/>
              </a:rPr>
              <a:t>printTime</a:t>
            </a:r>
            <a:r>
              <a:rPr lang="en-US" sz="2000" dirty="0">
                <a:latin typeface="Consolas" panose="020B0609020204030204" pitchFamily="49" charset="0"/>
              </a:rPr>
              <a:t>(time t); 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59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4</a:t>
            </a:fld>
            <a:endParaRPr lang="en-GB"/>
          </a:p>
        </p:txBody>
      </p:sp>
      <p:sp>
        <p:nvSpPr>
          <p:cNvPr id="7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208271" y="473397"/>
            <a:ext cx="5115898" cy="26532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time </a:t>
            </a:r>
            <a:r>
              <a:rPr lang="en-US" sz="1600" b="0" dirty="0" err="1">
                <a:latin typeface="Consolas" panose="020B0609020204030204" pitchFamily="49" charset="0"/>
              </a:rPr>
              <a:t>inputTime</a:t>
            </a:r>
            <a:r>
              <a:rPr lang="en-US" sz="1600" b="0" dirty="0">
                <a:latin typeface="Consolas" panose="020B0609020204030204" pitchFamily="49" charset="0"/>
              </a:rPr>
              <a:t>()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{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time t;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  <a:r>
              <a:rPr lang="en-US" sz="1600" b="0" dirty="0" err="1">
                <a:latin typeface="Consolas" panose="020B0609020204030204" pitchFamily="49" charset="0"/>
              </a:rPr>
              <a:t>printf</a:t>
            </a:r>
            <a:r>
              <a:rPr lang="en-US" sz="1600" b="0" dirty="0">
                <a:latin typeface="Consolas" panose="020B0609020204030204" pitchFamily="49" charset="0"/>
              </a:rPr>
              <a:t>("Give time (</a:t>
            </a:r>
            <a:r>
              <a:rPr lang="en-US" sz="1600" b="0" dirty="0" err="1">
                <a:latin typeface="Consolas" panose="020B0609020204030204" pitchFamily="49" charset="0"/>
              </a:rPr>
              <a:t>hh:mm:ss</a:t>
            </a:r>
            <a:r>
              <a:rPr lang="en-US" sz="1600" b="0" dirty="0">
                <a:latin typeface="Consolas" panose="020B0609020204030204" pitchFamily="49" charset="0"/>
              </a:rPr>
              <a:t>):");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  <a:r>
              <a:rPr lang="en-US" sz="1600" b="0" dirty="0" err="1">
                <a:latin typeface="Consolas" panose="020B0609020204030204" pitchFamily="49" charset="0"/>
              </a:rPr>
              <a:t>scanf</a:t>
            </a:r>
            <a:r>
              <a:rPr lang="en-US" sz="1600" b="0" dirty="0">
                <a:latin typeface="Consolas" panose="020B0609020204030204" pitchFamily="49" charset="0"/>
              </a:rPr>
              <a:t>("%</a:t>
            </a:r>
            <a:r>
              <a:rPr lang="en-US" sz="1600" b="0" dirty="0" err="1">
                <a:latin typeface="Consolas" panose="020B0609020204030204" pitchFamily="49" charset="0"/>
              </a:rPr>
              <a:t>i</a:t>
            </a:r>
            <a:r>
              <a:rPr lang="en-US" sz="1600" b="0" dirty="0">
                <a:latin typeface="Consolas" panose="020B0609020204030204" pitchFamily="49" charset="0"/>
              </a:rPr>
              <a:t>:%</a:t>
            </a:r>
            <a:r>
              <a:rPr lang="en-US" sz="1600" b="0" dirty="0" err="1">
                <a:latin typeface="Consolas" panose="020B0609020204030204" pitchFamily="49" charset="0"/>
              </a:rPr>
              <a:t>i</a:t>
            </a:r>
            <a:r>
              <a:rPr lang="en-US" sz="1600" b="0" dirty="0">
                <a:latin typeface="Consolas" panose="020B0609020204030204" pitchFamily="49" charset="0"/>
              </a:rPr>
              <a:t>:%</a:t>
            </a:r>
            <a:r>
              <a:rPr lang="en-US" sz="1600" b="0" dirty="0" err="1">
                <a:latin typeface="Consolas" panose="020B0609020204030204" pitchFamily="49" charset="0"/>
              </a:rPr>
              <a:t>i</a:t>
            </a:r>
            <a:r>
              <a:rPr lang="en-US" sz="1600" b="0" dirty="0">
                <a:latin typeface="Consolas" panose="020B0609020204030204" pitchFamily="49" charset="0"/>
              </a:rPr>
              <a:t>", &amp;</a:t>
            </a:r>
            <a:r>
              <a:rPr lang="en-US" sz="1600" b="0" dirty="0" err="1">
                <a:latin typeface="Consolas" panose="020B0609020204030204" pitchFamily="49" charset="0"/>
              </a:rPr>
              <a:t>t.h</a:t>
            </a:r>
            <a:r>
              <a:rPr lang="en-US" sz="1600" b="0" dirty="0">
                <a:latin typeface="Consolas" panose="020B0609020204030204" pitchFamily="49" charset="0"/>
              </a:rPr>
              <a:t>, &amp;</a:t>
            </a:r>
            <a:r>
              <a:rPr lang="en-US" sz="1600" b="0" dirty="0" err="1">
                <a:latin typeface="Consolas" panose="020B0609020204030204" pitchFamily="49" charset="0"/>
              </a:rPr>
              <a:t>t.m</a:t>
            </a:r>
            <a:r>
              <a:rPr lang="en-US" sz="1600" b="0" dirty="0">
                <a:latin typeface="Consolas" panose="020B0609020204030204" pitchFamily="49" charset="0"/>
              </a:rPr>
              <a:t>, &amp;</a:t>
            </a:r>
            <a:r>
              <a:rPr lang="en-US" sz="1600" b="0" dirty="0" err="1">
                <a:latin typeface="Consolas" panose="020B0609020204030204" pitchFamily="49" charset="0"/>
              </a:rPr>
              <a:t>t.s</a:t>
            </a:r>
            <a:r>
              <a:rPr lang="en-US" sz="1600" b="0" dirty="0">
                <a:latin typeface="Consolas" panose="020B0609020204030204" pitchFamily="49" charset="0"/>
              </a:rPr>
              <a:t>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return t;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0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5806059" y="1851047"/>
            <a:ext cx="3130677" cy="296297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time Secs2Time(</a:t>
            </a:r>
            <a:r>
              <a:rPr lang="en-US" sz="1600" b="0" dirty="0" err="1">
                <a:latin typeface="Consolas" panose="020B0609020204030204" pitchFamily="49" charset="0"/>
              </a:rPr>
              <a:t>int</a:t>
            </a:r>
            <a:r>
              <a:rPr lang="en-US" sz="1600" b="0" dirty="0">
                <a:latin typeface="Consolas" panose="020B0609020204030204" pitchFamily="49" charset="0"/>
              </a:rPr>
              <a:t> s)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{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time t;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  <a:r>
              <a:rPr lang="en-US" sz="1600" b="0" dirty="0" err="1">
                <a:latin typeface="Consolas" panose="020B0609020204030204" pitchFamily="49" charset="0"/>
              </a:rPr>
              <a:t>t.h</a:t>
            </a:r>
            <a:r>
              <a:rPr lang="en-US" sz="1600" b="0" dirty="0">
                <a:latin typeface="Consolas" panose="020B0609020204030204" pitchFamily="49" charset="0"/>
              </a:rPr>
              <a:t> = s/3600;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  <a:r>
              <a:rPr lang="en-US" sz="1600" b="0" dirty="0" err="1">
                <a:latin typeface="Consolas" panose="020B0609020204030204" pitchFamily="49" charset="0"/>
              </a:rPr>
              <a:t>t.m</a:t>
            </a:r>
            <a:r>
              <a:rPr lang="en-US" sz="1600" b="0" dirty="0">
                <a:latin typeface="Consolas" panose="020B0609020204030204" pitchFamily="49" charset="0"/>
              </a:rPr>
              <a:t> = (s%3600)/60;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  <a:r>
              <a:rPr lang="en-US" sz="1600" b="0" dirty="0" err="1">
                <a:latin typeface="Consolas" panose="020B0609020204030204" pitchFamily="49" charset="0"/>
              </a:rPr>
              <a:t>t.s</a:t>
            </a:r>
            <a:r>
              <a:rPr lang="en-US" sz="1600" b="0" dirty="0">
                <a:latin typeface="Consolas" panose="020B0609020204030204" pitchFamily="49" charset="0"/>
              </a:rPr>
              <a:t> = s%60;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return t;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}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endParaRPr lang="en-US" sz="1600" b="0" dirty="0">
              <a:latin typeface="Consolas" panose="020B0609020204030204" pitchFamily="49" charset="0"/>
            </a:endParaRP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endParaRPr lang="en-US" sz="1600" b="0" dirty="0">
              <a:latin typeface="Consolas" panose="020B0609020204030204" pitchFamily="49" charset="0"/>
            </a:endParaRPr>
          </a:p>
        </p:txBody>
      </p:sp>
      <p:sp>
        <p:nvSpPr>
          <p:cNvPr id="11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208271" y="3555211"/>
            <a:ext cx="5115898" cy="125881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 err="1">
                <a:latin typeface="Consolas" panose="020B0609020204030204" pitchFamily="49" charset="0"/>
              </a:rPr>
              <a:t>int</a:t>
            </a:r>
            <a:r>
              <a:rPr lang="en-US" sz="1600" b="0" dirty="0">
                <a:latin typeface="Consolas" panose="020B0609020204030204" pitchFamily="49" charset="0"/>
              </a:rPr>
              <a:t> Time2Secs(time t)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{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return 3600*</a:t>
            </a:r>
            <a:r>
              <a:rPr lang="en-US" sz="1600" b="0" dirty="0" err="1">
                <a:latin typeface="Consolas" panose="020B0609020204030204" pitchFamily="49" charset="0"/>
              </a:rPr>
              <a:t>t.h</a:t>
            </a:r>
            <a:r>
              <a:rPr lang="en-US" sz="1600" b="0" dirty="0">
                <a:latin typeface="Consolas" panose="020B0609020204030204" pitchFamily="49" charset="0"/>
              </a:rPr>
              <a:t> + 60*</a:t>
            </a:r>
            <a:r>
              <a:rPr lang="en-US" sz="1600" b="0" dirty="0" err="1">
                <a:latin typeface="Consolas" panose="020B0609020204030204" pitchFamily="49" charset="0"/>
              </a:rPr>
              <a:t>t.m</a:t>
            </a:r>
            <a:r>
              <a:rPr lang="en-US" sz="1600" b="0" dirty="0">
                <a:latin typeface="Consolas" panose="020B0609020204030204" pitchFamily="49" charset="0"/>
              </a:rPr>
              <a:t> + </a:t>
            </a:r>
            <a:r>
              <a:rPr lang="en-US" sz="1600" b="0" dirty="0" err="1">
                <a:latin typeface="Consolas" panose="020B0609020204030204" pitchFamily="49" charset="0"/>
              </a:rPr>
              <a:t>t.s</a:t>
            </a:r>
            <a:r>
              <a:rPr lang="en-US" sz="1600" b="0" dirty="0">
                <a:latin typeface="Consolas" panose="020B0609020204030204" pitchFamily="49" charset="0"/>
              </a:rPr>
              <a:t>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2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2404993" y="5242578"/>
            <a:ext cx="6531743" cy="11998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void </a:t>
            </a:r>
            <a:r>
              <a:rPr lang="en-US" sz="1600" b="0" dirty="0" err="1">
                <a:latin typeface="Consolas" panose="020B0609020204030204" pitchFamily="49" charset="0"/>
              </a:rPr>
              <a:t>printTime</a:t>
            </a:r>
            <a:r>
              <a:rPr lang="en-US" sz="1600" b="0" dirty="0">
                <a:latin typeface="Consolas" panose="020B0609020204030204" pitchFamily="49" charset="0"/>
              </a:rPr>
              <a:t>(time t)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{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	</a:t>
            </a:r>
            <a:r>
              <a:rPr lang="en-US" sz="1600" b="0" dirty="0" err="1">
                <a:latin typeface="Consolas" panose="020B0609020204030204" pitchFamily="49" charset="0"/>
              </a:rPr>
              <a:t>printf</a:t>
            </a:r>
            <a:r>
              <a:rPr lang="en-US" sz="1600" b="0" dirty="0">
                <a:latin typeface="Consolas" panose="020B0609020204030204" pitchFamily="49" charset="0"/>
              </a:rPr>
              <a:t>("Time: %02d:%02d:%02d\n", </a:t>
            </a:r>
            <a:r>
              <a:rPr lang="en-US" sz="1600" b="0" dirty="0" err="1">
                <a:latin typeface="Consolas" panose="020B0609020204030204" pitchFamily="49" charset="0"/>
              </a:rPr>
              <a:t>t.h</a:t>
            </a:r>
            <a:r>
              <a:rPr lang="en-US" sz="1600" b="0" dirty="0">
                <a:latin typeface="Consolas" panose="020B0609020204030204" pitchFamily="49" charset="0"/>
              </a:rPr>
              <a:t>, </a:t>
            </a:r>
            <a:r>
              <a:rPr lang="en-US" sz="1600" b="0" dirty="0" err="1">
                <a:latin typeface="Consolas" panose="020B0609020204030204" pitchFamily="49" charset="0"/>
              </a:rPr>
              <a:t>t.m</a:t>
            </a:r>
            <a:r>
              <a:rPr lang="en-US" sz="1600" b="0" dirty="0">
                <a:latin typeface="Consolas" panose="020B0609020204030204" pitchFamily="49" charset="0"/>
              </a:rPr>
              <a:t>, </a:t>
            </a:r>
            <a:r>
              <a:rPr lang="en-US" sz="1600" b="0" dirty="0" err="1">
                <a:latin typeface="Consolas" panose="020B0609020204030204" pitchFamily="49" charset="0"/>
              </a:rPr>
              <a:t>t.s</a:t>
            </a:r>
            <a:r>
              <a:rPr lang="en-US" sz="1600" b="0" dirty="0">
                <a:latin typeface="Consolas" panose="020B0609020204030204" pitchFamily="49" charset="0"/>
              </a:rPr>
              <a:t>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16624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5</a:t>
            </a:fld>
            <a:endParaRPr lang="en-GB"/>
          </a:p>
        </p:txBody>
      </p:sp>
      <p:sp>
        <p:nvSpPr>
          <p:cNvPr id="6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252759" y="547137"/>
            <a:ext cx="3952324" cy="5493899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 err="1">
                <a:latin typeface="Consolas" panose="020B0609020204030204" pitchFamily="49" charset="0"/>
              </a:rPr>
              <a:t>int</a:t>
            </a:r>
            <a:r>
              <a:rPr lang="en-US" sz="2000" b="0" dirty="0">
                <a:latin typeface="Consolas" panose="020B0609020204030204" pitchFamily="49" charset="0"/>
              </a:rPr>
              <a:t> main()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{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time t1, t2, td;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</a:t>
            </a:r>
            <a:r>
              <a:rPr lang="en-US" sz="2000" b="0" dirty="0" err="1">
                <a:latin typeface="Consolas" panose="020B0609020204030204" pitchFamily="49" charset="0"/>
              </a:rPr>
              <a:t>int</a:t>
            </a:r>
            <a:r>
              <a:rPr lang="en-US" sz="2000" b="0" dirty="0">
                <a:latin typeface="Consolas" panose="020B0609020204030204" pitchFamily="49" charset="0"/>
              </a:rPr>
              <a:t> s1, s2, </a:t>
            </a:r>
            <a:r>
              <a:rPr lang="en-US" sz="2000" b="0" dirty="0" err="1">
                <a:latin typeface="Consolas" panose="020B0609020204030204" pitchFamily="49" charset="0"/>
              </a:rPr>
              <a:t>sd</a:t>
            </a:r>
            <a:r>
              <a:rPr lang="en-US" sz="2000" b="0" dirty="0">
                <a:latin typeface="Consolas" panose="020B0609020204030204" pitchFamily="49" charset="0"/>
              </a:rPr>
              <a:t>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t1 = </a:t>
            </a:r>
            <a:r>
              <a:rPr lang="en-US" sz="2000" b="0" dirty="0" err="1">
                <a:latin typeface="Consolas" panose="020B0609020204030204" pitchFamily="49" charset="0"/>
              </a:rPr>
              <a:t>inputTime</a:t>
            </a:r>
            <a:r>
              <a:rPr lang="en-US" sz="2000" b="0" dirty="0">
                <a:latin typeface="Consolas" panose="020B0609020204030204" pitchFamily="49" charset="0"/>
              </a:rPr>
              <a:t>();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t2 = </a:t>
            </a:r>
            <a:r>
              <a:rPr lang="en-US" sz="2000" b="0" dirty="0" err="1">
                <a:latin typeface="Consolas" panose="020B0609020204030204" pitchFamily="49" charset="0"/>
              </a:rPr>
              <a:t>inputTime</a:t>
            </a:r>
            <a:r>
              <a:rPr lang="en-US" sz="2000" b="0" dirty="0">
                <a:latin typeface="Consolas" panose="020B0609020204030204" pitchFamily="49" charset="0"/>
              </a:rPr>
              <a:t>();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s1 = Time2Secs(t1);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s2 = Time2Secs(t2);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</a:t>
            </a:r>
            <a:r>
              <a:rPr lang="en-US" sz="2000" b="0" dirty="0" err="1">
                <a:latin typeface="Consolas" panose="020B0609020204030204" pitchFamily="49" charset="0"/>
              </a:rPr>
              <a:t>sd</a:t>
            </a:r>
            <a:r>
              <a:rPr lang="en-US" sz="2000" b="0" dirty="0">
                <a:latin typeface="Consolas" panose="020B0609020204030204" pitchFamily="49" charset="0"/>
              </a:rPr>
              <a:t> = s2 - s1;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td = Secs2Time(</a:t>
            </a:r>
            <a:r>
              <a:rPr lang="en-US" sz="2000" b="0" dirty="0" err="1">
                <a:latin typeface="Consolas" panose="020B0609020204030204" pitchFamily="49" charset="0"/>
              </a:rPr>
              <a:t>sd</a:t>
            </a:r>
            <a:r>
              <a:rPr lang="en-US" sz="2000" b="0" dirty="0">
                <a:latin typeface="Consolas" panose="020B0609020204030204" pitchFamily="49" charset="0"/>
              </a:rPr>
              <a:t>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	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</a:t>
            </a:r>
            <a:r>
              <a:rPr lang="en-US" sz="2000" b="0" dirty="0" err="1">
                <a:latin typeface="Consolas" panose="020B0609020204030204" pitchFamily="49" charset="0"/>
              </a:rPr>
              <a:t>printTime</a:t>
            </a:r>
            <a:r>
              <a:rPr lang="en-US" sz="2000" b="0" dirty="0">
                <a:latin typeface="Consolas" panose="020B0609020204030204" pitchFamily="49" charset="0"/>
              </a:rPr>
              <a:t>(td);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	return 0;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 dirty="0">
                <a:latin typeface="Consolas" panose="020B0609020204030204" pitchFamily="49" charset="0"/>
              </a:rPr>
              <a:t>}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endParaRPr lang="en-US" sz="2000" b="0" dirty="0">
              <a:latin typeface="Consolas" panose="020B0609020204030204" pitchFamily="49" charset="0"/>
            </a:endParaRP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endParaRPr lang="en-US" sz="2000" b="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363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799"/>
            <a:ext cx="8860536" cy="5584724"/>
          </a:xfrm>
        </p:spPr>
        <p:txBody>
          <a:bodyPr>
            <a:normAutofit lnSpcReduction="10000"/>
          </a:bodyPr>
          <a:lstStyle/>
          <a:p>
            <a:pPr marL="109728" lvl="0" indent="0" algn="just">
              <a:buNone/>
            </a:pPr>
            <a:r>
              <a:rPr lang="el-GR" sz="1800" dirty="0"/>
              <a:t>Κατά τη διάρκεια ενός πρωταθλήματος μπάσκετ 3</a:t>
            </a:r>
            <a:r>
              <a:rPr lang="en-US" sz="1800" dirty="0"/>
              <a:t>x</a:t>
            </a:r>
            <a:r>
              <a:rPr lang="el-GR" sz="1800" dirty="0"/>
              <a:t>3 μια ομάδα που αποτελείται από 3 παίκτες έδωσε πέντε αγώνες. Να γραφεί πρόγραμμα το οποίο χρησιμοποιώντας μια κατάλληλη δομή </a:t>
            </a:r>
            <a:r>
              <a:rPr lang="en-US" sz="1800" dirty="0"/>
              <a:t>player </a:t>
            </a:r>
            <a:r>
              <a:rPr lang="el-GR" sz="1800" dirty="0"/>
              <a:t>να αποθηκεύει για κάθε παίχτη όνομα, αριθμό φανέλας, πόντους ανά αγώνα και μέσο όρο πόντων σε όλους τους αγώνες. Τα δεδομένα για όλους τους παίχτες να αποθηκεύονται σε κατάλληλο πίνακα </a:t>
            </a:r>
            <a:r>
              <a:rPr lang="en-US" sz="1800" dirty="0"/>
              <a:t>team </a:t>
            </a:r>
            <a:r>
              <a:rPr lang="el-GR" sz="1800" dirty="0"/>
              <a:t>με στοιχεία δομές </a:t>
            </a:r>
            <a:r>
              <a:rPr lang="en-US" sz="1800" dirty="0"/>
              <a:t>player</a:t>
            </a:r>
            <a:r>
              <a:rPr lang="el-GR" sz="1800" dirty="0"/>
              <a:t>.</a:t>
            </a:r>
          </a:p>
          <a:p>
            <a:pPr marL="109728" lvl="0" indent="0" algn="just">
              <a:buNone/>
            </a:pPr>
            <a:endParaRPr lang="el-GR" sz="1800" dirty="0">
              <a:solidFill>
                <a:schemeClr val="tx1"/>
              </a:solidFill>
            </a:endParaRPr>
          </a:p>
          <a:p>
            <a:pPr marL="109728" lvl="0" indent="0" algn="just">
              <a:buNone/>
            </a:pPr>
            <a:r>
              <a:rPr lang="el-GR" sz="1700" dirty="0">
                <a:solidFill>
                  <a:schemeClr val="tx1"/>
                </a:solidFill>
              </a:rPr>
              <a:t>Στην συνέχεια να υλοποιηθούν συναρτήσεις με βάση τα </a:t>
            </a:r>
            <a:r>
              <a:rPr lang="el-GR" sz="1700" dirty="0" err="1">
                <a:solidFill>
                  <a:schemeClr val="tx1"/>
                </a:solidFill>
              </a:rPr>
              <a:t>πρώτυπα</a:t>
            </a:r>
            <a:r>
              <a:rPr lang="el-GR" sz="1700" dirty="0">
                <a:solidFill>
                  <a:schemeClr val="tx1"/>
                </a:solidFill>
              </a:rPr>
              <a:t>:</a:t>
            </a:r>
          </a:p>
          <a:p>
            <a:pPr marL="354013" indent="-236538"/>
            <a:r>
              <a:rPr lang="en-US" sz="1600" dirty="0">
                <a:latin typeface="Consolas" panose="020B0609020204030204" pitchFamily="49" charset="0"/>
              </a:rPr>
              <a:t>void </a:t>
            </a:r>
            <a:r>
              <a:rPr lang="en-US" sz="1600" dirty="0" err="1">
                <a:latin typeface="Consolas" panose="020B0609020204030204" pitchFamily="49" charset="0"/>
              </a:rPr>
              <a:t>readData</a:t>
            </a:r>
            <a:r>
              <a:rPr lang="en-US" sz="1600" dirty="0">
                <a:latin typeface="Consolas" panose="020B0609020204030204" pitchFamily="49" charset="0"/>
              </a:rPr>
              <a:t>();</a:t>
            </a:r>
            <a:r>
              <a:rPr lang="el-GR" sz="1600" dirty="0">
                <a:latin typeface="Consolas" panose="020B0609020204030204" pitchFamily="49" charset="0"/>
              </a:rPr>
              <a:t> //διαβάζει όνομα, αριθμό και πόντους για όλους τους 	    		    //παίχτες &amp; υπολογίζει τον μέσο όρο πόντων</a:t>
            </a:r>
            <a:endParaRPr lang="en-US" sz="1600" dirty="0">
              <a:latin typeface="Consolas" panose="020B0609020204030204" pitchFamily="49" charset="0"/>
            </a:endParaRPr>
          </a:p>
          <a:p>
            <a:pPr marL="354013" indent="-236538"/>
            <a:r>
              <a:rPr lang="en-US" sz="1600" dirty="0">
                <a:latin typeface="Consolas" panose="020B0609020204030204" pitchFamily="49" charset="0"/>
              </a:rPr>
              <a:t>void </a:t>
            </a:r>
            <a:r>
              <a:rPr lang="en-US" sz="1600" dirty="0" err="1">
                <a:latin typeface="Consolas" panose="020B0609020204030204" pitchFamily="49" charset="0"/>
              </a:rPr>
              <a:t>sortTeam</a:t>
            </a:r>
            <a:r>
              <a:rPr lang="en-US" sz="1600" dirty="0">
                <a:latin typeface="Consolas" panose="020B0609020204030204" pitchFamily="49" charset="0"/>
              </a:rPr>
              <a:t>();</a:t>
            </a:r>
            <a:r>
              <a:rPr lang="el-GR" sz="1600" dirty="0">
                <a:latin typeface="Consolas" panose="020B0609020204030204" pitchFamily="49" charset="0"/>
              </a:rPr>
              <a:t> //ταξινομεί τους παίχτες με το μέσο όρο πόντων σε 			    //φθίνουσα σειρά</a:t>
            </a:r>
            <a:endParaRPr lang="en-US" sz="1600" dirty="0">
              <a:latin typeface="Consolas" panose="020B0609020204030204" pitchFamily="49" charset="0"/>
            </a:endParaRPr>
          </a:p>
          <a:p>
            <a:pPr marL="354013" indent="-236538"/>
            <a:r>
              <a:rPr lang="en-US" sz="1600" dirty="0">
                <a:latin typeface="Consolas" panose="020B0609020204030204" pitchFamily="49" charset="0"/>
              </a:rPr>
              <a:t>void </a:t>
            </a:r>
            <a:r>
              <a:rPr lang="en-US" sz="1600" dirty="0" err="1">
                <a:latin typeface="Consolas" panose="020B0609020204030204" pitchFamily="49" charset="0"/>
              </a:rPr>
              <a:t>showTeam</a:t>
            </a:r>
            <a:r>
              <a:rPr lang="en-US" sz="1600" dirty="0">
                <a:latin typeface="Consolas" panose="020B0609020204030204" pitchFamily="49" charset="0"/>
              </a:rPr>
              <a:t>();</a:t>
            </a:r>
            <a:r>
              <a:rPr lang="el-GR" sz="1600" dirty="0">
                <a:latin typeface="Consolas" panose="020B0609020204030204" pitchFamily="49" charset="0"/>
              </a:rPr>
              <a:t> //εμφανίζει ολόκληρη την ομάδα (π.χ.):</a:t>
            </a:r>
            <a:endParaRPr lang="el-GR" sz="1800" dirty="0"/>
          </a:p>
          <a:p>
            <a:pPr marL="109728" indent="0" algn="just">
              <a:buNone/>
            </a:pP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Νούμερο: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 6   MO </a:t>
            </a: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πόντων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:15.60 ( 19 14 15 12 18)</a:t>
            </a:r>
          </a:p>
          <a:p>
            <a:pPr marL="109728" indent="0" algn="just">
              <a:buNone/>
            </a:pP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Νούμερο: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 4 </a:t>
            </a: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  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MO </a:t>
            </a: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πόντων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: 7.80 (  7  8  9  8  7)</a:t>
            </a:r>
            <a:endParaRPr lang="el-GR" sz="1800" b="1" i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109728" indent="0" algn="just">
              <a:buNone/>
            </a:pP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Νούμερο: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12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MO </a:t>
            </a: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πόντων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: </a:t>
            </a: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3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.</a:t>
            </a: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0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0 (  </a:t>
            </a: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2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  </a:t>
            </a: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4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  </a:t>
            </a: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2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  </a:t>
            </a: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4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  </a:t>
            </a:r>
            <a:r>
              <a:rPr lang="el-GR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3</a:t>
            </a:r>
            <a:r>
              <a:rPr lang="it-IT" sz="1800" b="1" i="1" dirty="0">
                <a:solidFill>
                  <a:srgbClr val="0000FF"/>
                </a:solidFill>
                <a:latin typeface="Consolas" panose="020B0609020204030204" pitchFamily="49" charset="0"/>
              </a:rPr>
              <a:t>)</a:t>
            </a:r>
          </a:p>
          <a:p>
            <a:pPr marL="109728" indent="0" algn="just">
              <a:buNone/>
            </a:pPr>
            <a:endParaRPr lang="el-GR" sz="1800" b="1" i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109728" indent="0" algn="just">
              <a:buNone/>
            </a:pPr>
            <a:r>
              <a:rPr lang="el-GR" sz="1800" dirty="0"/>
              <a:t>Στην συνέχεια να γραφεί κυρίως πρόγραμμα το οποίο θα χρησιμοποιεί τις συναρτήσεις για να εισαγάγει τα στοιχεία για μια ομάδα και να τα εμφανίσει ταξινομημένα με βάση την παραπάνω μορφοποίηση. 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244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296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#include &lt;</a:t>
            </a:r>
            <a:r>
              <a:rPr lang="en-US" sz="2000" dirty="0" err="1">
                <a:latin typeface="Consolas" panose="020B0609020204030204" pitchFamily="49" charset="0"/>
              </a:rPr>
              <a:t>stdio.h</a:t>
            </a:r>
            <a:r>
              <a:rPr lang="en-US" sz="2000" dirty="0">
                <a:latin typeface="Consolas" panose="020B0609020204030204" pitchFamily="49" charset="0"/>
              </a:rPr>
              <a:t>&gt;</a:t>
            </a:r>
          </a:p>
          <a:p>
            <a:pPr marL="109728" indent="0">
              <a:buNone/>
            </a:pPr>
            <a:endParaRPr lang="en-US" sz="2000" dirty="0">
              <a:latin typeface="Consolas" panose="020B0609020204030204" pitchFamily="49" charset="0"/>
            </a:endParaRP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typedef struct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{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char name[20];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</a:t>
            </a:r>
            <a:r>
              <a:rPr lang="en-US" sz="2000" dirty="0" err="1">
                <a:latin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</a:rPr>
              <a:t>num</a:t>
            </a:r>
            <a:r>
              <a:rPr lang="en-US" sz="2000" dirty="0">
                <a:latin typeface="Consolas" panose="020B0609020204030204" pitchFamily="49" charset="0"/>
              </a:rPr>
              <a:t>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</a:t>
            </a:r>
            <a:r>
              <a:rPr lang="en-US" sz="2000" dirty="0" err="1">
                <a:latin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</a:rPr>
              <a:t> points[5];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float </a:t>
            </a:r>
            <a:r>
              <a:rPr lang="en-US" sz="2000" dirty="0" err="1">
                <a:latin typeface="Consolas" panose="020B0609020204030204" pitchFamily="49" charset="0"/>
              </a:rPr>
              <a:t>mo</a:t>
            </a:r>
            <a:r>
              <a:rPr lang="en-US" sz="2000" dirty="0">
                <a:latin typeface="Consolas" panose="020B0609020204030204" pitchFamily="49" charset="0"/>
              </a:rPr>
              <a:t>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} player;</a:t>
            </a:r>
          </a:p>
          <a:p>
            <a:pPr marL="109728" indent="0">
              <a:buNone/>
            </a:pPr>
            <a:endParaRPr lang="en-US" sz="2000" dirty="0">
              <a:latin typeface="Consolas" panose="020B0609020204030204" pitchFamily="49" charset="0"/>
            </a:endParaRP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player team[3];</a:t>
            </a:r>
          </a:p>
          <a:p>
            <a:pPr marL="109728" indent="0">
              <a:buNone/>
            </a:pPr>
            <a:endParaRPr lang="en-US" sz="2000" dirty="0">
              <a:latin typeface="Consolas" panose="020B0609020204030204" pitchFamily="49" charset="0"/>
            </a:endParaRP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void </a:t>
            </a:r>
            <a:r>
              <a:rPr lang="en-US" sz="2000" dirty="0" err="1">
                <a:latin typeface="Consolas" panose="020B0609020204030204" pitchFamily="49" charset="0"/>
              </a:rPr>
              <a:t>readData</a:t>
            </a:r>
            <a:r>
              <a:rPr lang="en-US" sz="2000" dirty="0">
                <a:latin typeface="Consolas" panose="020B0609020204030204" pitchFamily="49" charset="0"/>
              </a:rPr>
              <a:t>();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void </a:t>
            </a:r>
            <a:r>
              <a:rPr lang="en-US" sz="2000" dirty="0" err="1">
                <a:latin typeface="Consolas" panose="020B0609020204030204" pitchFamily="49" charset="0"/>
              </a:rPr>
              <a:t>sortTeam</a:t>
            </a:r>
            <a:r>
              <a:rPr lang="en-US" sz="2000" dirty="0">
                <a:latin typeface="Consolas" panose="020B0609020204030204" pitchFamily="49" charset="0"/>
              </a:rPr>
              <a:t>();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void </a:t>
            </a:r>
            <a:r>
              <a:rPr lang="en-US" sz="2000" dirty="0" err="1">
                <a:latin typeface="Consolas" panose="020B0609020204030204" pitchFamily="49" charset="0"/>
              </a:rPr>
              <a:t>showTeam</a:t>
            </a:r>
            <a:r>
              <a:rPr lang="en-US" sz="2000" dirty="0">
                <a:latin typeface="Consolas" panose="020B0609020204030204" pitchFamily="49" charset="0"/>
              </a:rPr>
              <a:t>();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7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  <p:sp>
        <p:nvSpPr>
          <p:cNvPr id="5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4476307" y="2521687"/>
            <a:ext cx="2711304" cy="2881425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>
                <a:latin typeface="Consolas" panose="020B0609020204030204" pitchFamily="49" charset="0"/>
              </a:rPr>
              <a:t>int main()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>
                <a:latin typeface="Consolas" panose="020B0609020204030204" pitchFamily="49" charset="0"/>
              </a:rPr>
              <a:t>{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>
                <a:latin typeface="Consolas" panose="020B0609020204030204" pitchFamily="49" charset="0"/>
              </a:rPr>
              <a:t>	readData();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>
                <a:latin typeface="Consolas" panose="020B0609020204030204" pitchFamily="49" charset="0"/>
              </a:rPr>
              <a:t>	sortTeam();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>
                <a:latin typeface="Consolas" panose="020B0609020204030204" pitchFamily="49" charset="0"/>
              </a:rPr>
              <a:t>	showTeam();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>
                <a:latin typeface="Consolas" panose="020B0609020204030204" pitchFamily="49" charset="0"/>
              </a:rPr>
              <a:t>	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>
                <a:latin typeface="Consolas" panose="020B0609020204030204" pitchFamily="49" charset="0"/>
              </a:rPr>
              <a:t>	return 0;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2000" b="0">
                <a:latin typeface="Consolas" panose="020B0609020204030204" pitchFamily="49" charset="0"/>
              </a:rPr>
              <a:t>}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endParaRPr lang="en-US" sz="2000" b="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935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668594"/>
            <a:ext cx="9144000" cy="5791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void </a:t>
            </a:r>
            <a:r>
              <a:rPr lang="en-US" sz="1400" dirty="0" err="1">
                <a:latin typeface="Consolas" panose="020B0609020204030204" pitchFamily="49" charset="0"/>
              </a:rPr>
              <a:t>readData</a:t>
            </a:r>
            <a:r>
              <a:rPr lang="en-US" sz="1400" dirty="0">
                <a:latin typeface="Consolas" panose="020B0609020204030204" pitchFamily="49" charset="0"/>
              </a:rPr>
              <a:t>()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{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</a:t>
            </a:r>
            <a:r>
              <a:rPr lang="en-US" sz="1400" dirty="0" err="1">
                <a:latin typeface="Consolas" panose="020B0609020204030204" pitchFamily="49" charset="0"/>
              </a:rPr>
              <a:t>int</a:t>
            </a:r>
            <a:r>
              <a:rPr lang="en-US" sz="1400" dirty="0">
                <a:latin typeface="Consolas" panose="020B0609020204030204" pitchFamily="49" charset="0"/>
              </a:rPr>
              <a:t> </a:t>
            </a:r>
            <a:r>
              <a:rPr lang="en-US" sz="1400" dirty="0" err="1">
                <a:latin typeface="Consolas" panose="020B0609020204030204" pitchFamily="49" charset="0"/>
              </a:rPr>
              <a:t>i,j</a:t>
            </a:r>
            <a:r>
              <a:rPr lang="en-US" sz="1400" dirty="0">
                <a:latin typeface="Consolas" panose="020B0609020204030204" pitchFamily="49" charset="0"/>
              </a:rPr>
              <a:t>;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float sum;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for(</a:t>
            </a: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=0;i&lt;3;i++)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{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</a:t>
            </a:r>
            <a:r>
              <a:rPr lang="en-US" sz="1400" dirty="0" err="1">
                <a:latin typeface="Consolas" panose="020B0609020204030204" pitchFamily="49" charset="0"/>
              </a:rPr>
              <a:t>fflush</a:t>
            </a:r>
            <a:r>
              <a:rPr lang="en-US" sz="1400" dirty="0">
                <a:latin typeface="Consolas" panose="020B0609020204030204" pitchFamily="49" charset="0"/>
              </a:rPr>
              <a:t>(stdin);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</a:t>
            </a:r>
            <a:r>
              <a:rPr lang="en-US" sz="1400" dirty="0" err="1">
                <a:latin typeface="Consolas" panose="020B0609020204030204" pitchFamily="49" charset="0"/>
              </a:rPr>
              <a:t>printf</a:t>
            </a:r>
            <a:r>
              <a:rPr lang="en-US" sz="1400" dirty="0">
                <a:latin typeface="Consolas" panose="020B0609020204030204" pitchFamily="49" charset="0"/>
              </a:rPr>
              <a:t>("</a:t>
            </a:r>
            <a:r>
              <a:rPr lang="en-US" sz="1400" dirty="0" err="1">
                <a:latin typeface="Consolas" panose="020B0609020204030204" pitchFamily="49" charset="0"/>
              </a:rPr>
              <a:t>Onoma</a:t>
            </a:r>
            <a:r>
              <a:rPr lang="en-US" sz="1400" dirty="0">
                <a:latin typeface="Consolas" panose="020B0609020204030204" pitchFamily="49" charset="0"/>
              </a:rPr>
              <a:t>:");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gets(team[</a:t>
            </a: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].name);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</a:t>
            </a:r>
            <a:r>
              <a:rPr lang="en-US" sz="1400" dirty="0" err="1">
                <a:latin typeface="Consolas" panose="020B0609020204030204" pitchFamily="49" charset="0"/>
              </a:rPr>
              <a:t>printf</a:t>
            </a:r>
            <a:r>
              <a:rPr lang="en-US" sz="1400" dirty="0">
                <a:latin typeface="Consolas" panose="020B0609020204030204" pitchFamily="49" charset="0"/>
              </a:rPr>
              <a:t>("</a:t>
            </a:r>
            <a:r>
              <a:rPr lang="en-US" sz="1400" dirty="0" err="1">
                <a:latin typeface="Consolas" panose="020B0609020204030204" pitchFamily="49" charset="0"/>
              </a:rPr>
              <a:t>Arithmos</a:t>
            </a:r>
            <a:r>
              <a:rPr lang="en-US" sz="1400" dirty="0">
                <a:latin typeface="Consolas" panose="020B0609020204030204" pitchFamily="49" charset="0"/>
              </a:rPr>
              <a:t>:");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</a:t>
            </a:r>
            <a:r>
              <a:rPr lang="en-US" sz="1400" dirty="0" err="1">
                <a:latin typeface="Consolas" panose="020B0609020204030204" pitchFamily="49" charset="0"/>
              </a:rPr>
              <a:t>scanf</a:t>
            </a:r>
            <a:r>
              <a:rPr lang="en-US" sz="1400" dirty="0">
                <a:latin typeface="Consolas" panose="020B0609020204030204" pitchFamily="49" charset="0"/>
              </a:rPr>
              <a:t>("%d", &amp;team[</a:t>
            </a: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].</a:t>
            </a:r>
            <a:r>
              <a:rPr lang="en-US" sz="1400" dirty="0" err="1">
                <a:latin typeface="Consolas" panose="020B0609020204030204" pitchFamily="49" charset="0"/>
              </a:rPr>
              <a:t>num</a:t>
            </a:r>
            <a:r>
              <a:rPr lang="en-US" sz="1400" dirty="0">
                <a:latin typeface="Consolas" panose="020B0609020204030204" pitchFamily="49" charset="0"/>
              </a:rPr>
              <a:t>);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sum = 0;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for(j=0;j&lt;5;j++)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{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	</a:t>
            </a:r>
            <a:r>
              <a:rPr lang="en-US" sz="1400" dirty="0" err="1">
                <a:latin typeface="Consolas" panose="020B0609020204030204" pitchFamily="49" charset="0"/>
              </a:rPr>
              <a:t>printf</a:t>
            </a:r>
            <a:r>
              <a:rPr lang="en-US" sz="1400" dirty="0">
                <a:latin typeface="Consolas" panose="020B0609020204030204" pitchFamily="49" charset="0"/>
              </a:rPr>
              <a:t>("Dose </a:t>
            </a:r>
            <a:r>
              <a:rPr lang="en-US" sz="1400" dirty="0" err="1">
                <a:latin typeface="Consolas" panose="020B0609020204030204" pitchFamily="49" charset="0"/>
              </a:rPr>
              <a:t>pontous</a:t>
            </a:r>
            <a:r>
              <a:rPr lang="en-US" sz="1400" dirty="0">
                <a:latin typeface="Consolas" panose="020B0609020204030204" pitchFamily="49" charset="0"/>
              </a:rPr>
              <a:t> (</a:t>
            </a:r>
            <a:r>
              <a:rPr lang="en-US" sz="1400" dirty="0" err="1">
                <a:latin typeface="Consolas" panose="020B0609020204030204" pitchFamily="49" charset="0"/>
              </a:rPr>
              <a:t>paixnidi</a:t>
            </a:r>
            <a:r>
              <a:rPr lang="en-US" sz="1400" dirty="0">
                <a:latin typeface="Consolas" panose="020B0609020204030204" pitchFamily="49" charset="0"/>
              </a:rPr>
              <a:t> %d):",j+1);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	</a:t>
            </a:r>
            <a:r>
              <a:rPr lang="en-US" sz="1400" dirty="0" err="1">
                <a:latin typeface="Consolas" panose="020B0609020204030204" pitchFamily="49" charset="0"/>
              </a:rPr>
              <a:t>scanf</a:t>
            </a:r>
            <a:r>
              <a:rPr lang="en-US" sz="1400" dirty="0">
                <a:latin typeface="Consolas" panose="020B0609020204030204" pitchFamily="49" charset="0"/>
              </a:rPr>
              <a:t>("%d", &amp;team[</a:t>
            </a: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].points[j]);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	sum += team[</a:t>
            </a: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].points[j];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}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	team[</a:t>
            </a:r>
            <a:r>
              <a:rPr lang="en-US" sz="1400" dirty="0" err="1">
                <a:latin typeface="Consolas" panose="020B0609020204030204" pitchFamily="49" charset="0"/>
              </a:rPr>
              <a:t>i</a:t>
            </a:r>
            <a:r>
              <a:rPr lang="en-US" sz="1400" dirty="0">
                <a:latin typeface="Consolas" panose="020B0609020204030204" pitchFamily="49" charset="0"/>
              </a:rPr>
              <a:t>].</a:t>
            </a:r>
            <a:r>
              <a:rPr lang="en-US" sz="1400" dirty="0" err="1">
                <a:latin typeface="Consolas" panose="020B0609020204030204" pitchFamily="49" charset="0"/>
              </a:rPr>
              <a:t>mo</a:t>
            </a:r>
            <a:r>
              <a:rPr lang="en-US" sz="1400" dirty="0">
                <a:latin typeface="Consolas" panose="020B0609020204030204" pitchFamily="49" charset="0"/>
              </a:rPr>
              <a:t> = sum/5;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	}</a:t>
            </a:r>
          </a:p>
          <a:p>
            <a:pPr marL="109728" indent="0">
              <a:buNone/>
            </a:pPr>
            <a:r>
              <a:rPr lang="en-US" sz="14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4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void </a:t>
            </a:r>
            <a:r>
              <a:rPr lang="en-US" sz="2000" dirty="0" err="1">
                <a:latin typeface="Consolas" panose="020B0609020204030204" pitchFamily="49" charset="0"/>
              </a:rPr>
              <a:t>sortTeam</a:t>
            </a:r>
            <a:r>
              <a:rPr lang="en-US" sz="2000" dirty="0">
                <a:latin typeface="Consolas" panose="020B0609020204030204" pitchFamily="49" charset="0"/>
              </a:rPr>
              <a:t>()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{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</a:t>
            </a:r>
            <a:r>
              <a:rPr lang="en-US" sz="2000" dirty="0" err="1">
                <a:latin typeface="Consolas" panose="020B0609020204030204" pitchFamily="49" charset="0"/>
              </a:rPr>
              <a:t>int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</a:rPr>
              <a:t>i</a:t>
            </a:r>
            <a:r>
              <a:rPr lang="en-US" sz="2000" dirty="0">
                <a:latin typeface="Consolas" panose="020B0609020204030204" pitchFamily="49" charset="0"/>
              </a:rPr>
              <a:t>,</a:t>
            </a:r>
            <a:r>
              <a:rPr lang="el-GR" sz="2000" dirty="0">
                <a:latin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</a:rPr>
              <a:t>j;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player temp;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for(</a:t>
            </a:r>
            <a:r>
              <a:rPr lang="en-US" sz="2000" dirty="0" err="1">
                <a:latin typeface="Consolas" panose="020B0609020204030204" pitchFamily="49" charset="0"/>
              </a:rPr>
              <a:t>i</a:t>
            </a:r>
            <a:r>
              <a:rPr lang="en-US" sz="2000" dirty="0">
                <a:latin typeface="Consolas" panose="020B0609020204030204" pitchFamily="49" charset="0"/>
              </a:rPr>
              <a:t>=1; </a:t>
            </a:r>
            <a:r>
              <a:rPr lang="en-US" sz="2000" dirty="0" err="1">
                <a:latin typeface="Consolas" panose="020B0609020204030204" pitchFamily="49" charset="0"/>
              </a:rPr>
              <a:t>i</a:t>
            </a:r>
            <a:r>
              <a:rPr lang="en-US" sz="2000" dirty="0">
                <a:latin typeface="Consolas" panose="020B0609020204030204" pitchFamily="49" charset="0"/>
              </a:rPr>
              <a:t>&lt;3; </a:t>
            </a:r>
            <a:r>
              <a:rPr lang="en-US" sz="2000" dirty="0" err="1">
                <a:latin typeface="Consolas" panose="020B0609020204030204" pitchFamily="49" charset="0"/>
              </a:rPr>
              <a:t>i</a:t>
            </a:r>
            <a:r>
              <a:rPr lang="en-US" sz="2000" dirty="0">
                <a:latin typeface="Consolas" panose="020B0609020204030204" pitchFamily="49" charset="0"/>
              </a:rPr>
              <a:t>++)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	for(j=2; j&gt;=</a:t>
            </a:r>
            <a:r>
              <a:rPr lang="en-US" sz="2000" dirty="0" err="1">
                <a:latin typeface="Consolas" panose="020B0609020204030204" pitchFamily="49" charset="0"/>
              </a:rPr>
              <a:t>i</a:t>
            </a:r>
            <a:r>
              <a:rPr lang="en-US" sz="2000" dirty="0">
                <a:latin typeface="Consolas" panose="020B0609020204030204" pitchFamily="49" charset="0"/>
              </a:rPr>
              <a:t>; j--)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		if(team[j].</a:t>
            </a:r>
            <a:r>
              <a:rPr lang="en-US" sz="2000" dirty="0" err="1">
                <a:latin typeface="Consolas" panose="020B0609020204030204" pitchFamily="49" charset="0"/>
              </a:rPr>
              <a:t>mo</a:t>
            </a:r>
            <a:r>
              <a:rPr lang="en-US" sz="2000" dirty="0">
                <a:latin typeface="Consolas" panose="020B0609020204030204" pitchFamily="49" charset="0"/>
              </a:rPr>
              <a:t> &gt; team[j-1].</a:t>
            </a:r>
            <a:r>
              <a:rPr lang="en-US" sz="2000" dirty="0" err="1">
                <a:latin typeface="Consolas" panose="020B0609020204030204" pitchFamily="49" charset="0"/>
              </a:rPr>
              <a:t>mo</a:t>
            </a:r>
            <a:r>
              <a:rPr lang="en-US" sz="2000" dirty="0">
                <a:latin typeface="Consolas" panose="020B0609020204030204" pitchFamily="49" charset="0"/>
              </a:rPr>
              <a:t>)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		{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			temp = team[j];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			team[j] = team[j-1];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			team[j-1] = temp;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			}</a:t>
            </a:r>
          </a:p>
          <a:p>
            <a:pPr marL="109728" indent="0">
              <a:buNone/>
            </a:pPr>
            <a:r>
              <a:rPr lang="en-US" sz="20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32AD-4F9F-4859-B5CB-28FCDDDC43AA}" type="slidenum">
              <a:rPr lang="en-GB"/>
              <a:pPr/>
              <a:t>9</a:t>
            </a:fld>
            <a:endParaRPr lang="en-GB"/>
          </a:p>
        </p:txBody>
      </p:sp>
      <p:sp>
        <p:nvSpPr>
          <p:cNvPr id="10" name="9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897772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15324</TotalTime>
  <Words>204</Words>
  <Application>Microsoft Office PowerPoint</Application>
  <PresentationFormat>Προβολή στην οθόνη (4:3)</PresentationFormat>
  <Paragraphs>201</Paragraphs>
  <Slides>10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7" baseType="lpstr">
      <vt:lpstr>Consolas</vt:lpstr>
      <vt:lpstr>Courier New</vt:lpstr>
      <vt:lpstr>Georgia</vt:lpstr>
      <vt:lpstr>Times New Roman</vt:lpstr>
      <vt:lpstr>Trebuchet MS</vt:lpstr>
      <vt:lpstr>Wingdings 2</vt:lpstr>
      <vt:lpstr>Αστικό</vt:lpstr>
      <vt:lpstr>Προγραμματισμός ΙΙ</vt:lpstr>
      <vt:lpstr>Ασκήσεις</vt:lpstr>
      <vt:lpstr>Παρουσίαση του PowerPoint</vt:lpstr>
      <vt:lpstr>Παρουσίαση του PowerPoint</vt:lpstr>
      <vt:lpstr>Παρουσίαση του PowerPoint</vt:lpstr>
      <vt:lpstr>Ασκήσεις</vt:lpstr>
      <vt:lpstr>Ασκήσεις</vt:lpstr>
      <vt:lpstr>Παρουσίαση του PowerPoint</vt:lpstr>
      <vt:lpstr>Ασκήσεις</vt:lpstr>
      <vt:lpstr>Ασκήσεις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Προγραμματισμός ΙΙ</dc:title>
  <dc:creator>Μάρκος Τσίπουρας</dc:creator>
  <cp:lastModifiedBy>Μάρκος Τσίπουρας</cp:lastModifiedBy>
  <cp:revision>97</cp:revision>
  <dcterms:created xsi:type="dcterms:W3CDTF">2004-10-17T06:32:39Z</dcterms:created>
  <dcterms:modified xsi:type="dcterms:W3CDTF">2017-05-31T14:34:16Z</dcterms:modified>
</cp:coreProperties>
</file>