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8"/>
  </p:notesMasterIdLst>
  <p:sldIdLst>
    <p:sldId id="465" r:id="rId2"/>
    <p:sldId id="480" r:id="rId3"/>
    <p:sldId id="481" r:id="rId4"/>
    <p:sldId id="482" r:id="rId5"/>
    <p:sldId id="483" r:id="rId6"/>
    <p:sldId id="484" r:id="rId7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38" d="100"/>
          <a:sy n="38" d="100"/>
        </p:scale>
        <p:origin x="498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 - Εργαστήριο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Πίνακες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3585412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r>
              <a:rPr lang="el-GR" sz="2400" dirty="0"/>
              <a:t>Μια εταιρεία έχει </a:t>
            </a:r>
            <a:r>
              <a:rPr lang="en-US" sz="2400" dirty="0"/>
              <a:t>5</a:t>
            </a:r>
            <a:r>
              <a:rPr lang="el-GR" sz="2400" dirty="0"/>
              <a:t> πωλητές που διακινούν τα προϊόντα της και διατηρεί τις πωλήσεις κάθε πωλητή ανά δίμηνο για ένα έτος. Να δοθεί γραφεί πρόγραμμα που να υπολογίζει και να εμφανίζει:</a:t>
            </a:r>
          </a:p>
          <a:p>
            <a:pPr lvl="0"/>
            <a:r>
              <a:rPr lang="el-GR" sz="2400" dirty="0"/>
              <a:t>τις συγκεντρωτικές πωλήσεις της εταιρείας για το έτος</a:t>
            </a:r>
          </a:p>
          <a:p>
            <a:pPr lvl="0"/>
            <a:r>
              <a:rPr lang="el-GR" sz="2400" dirty="0"/>
              <a:t>τον μέσο όρο διμηνιαίων πωλήσεων της εταιρείας</a:t>
            </a:r>
          </a:p>
          <a:p>
            <a:pPr lvl="0"/>
            <a:r>
              <a:rPr lang="el-GR" sz="2400" dirty="0"/>
              <a:t>τον καλύτερο πωλητή, και τη διαφορά πωλήσεων του καλύτερου και του χειρότερου πωλητή</a:t>
            </a:r>
          </a:p>
          <a:p>
            <a:pPr lvl="0"/>
            <a:r>
              <a:rPr lang="el-GR" sz="2400" dirty="0"/>
              <a:t>το δίμηνο που η εταιρεία είχε τις περισσότερες πωλήσεις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08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4527884" cy="5590674"/>
          </a:xfrm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i,j</a:t>
            </a:r>
            <a:r>
              <a:rPr lang="en-US" sz="1600" dirty="0"/>
              <a:t>, d;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A[5][6] = {{1,2,4,2,3,2},</a:t>
            </a:r>
          </a:p>
          <a:p>
            <a:pPr marL="109728" lvl="0" indent="0">
              <a:buNone/>
            </a:pPr>
            <a:r>
              <a:rPr lang="en-US" sz="1600" dirty="0"/>
              <a:t>	               {3,2,2,3,6,1},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{2,2,4,2,2,5},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{5,2,1,2,3,2},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               </a:t>
            </a:r>
            <a:r>
              <a:rPr lang="en-US" sz="1600" dirty="0"/>
              <a:t>{2,2,2,4,5,2}};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sum, </a:t>
            </a:r>
            <a:r>
              <a:rPr lang="en-US" sz="1600" dirty="0" err="1"/>
              <a:t>sumc</a:t>
            </a:r>
            <a:r>
              <a:rPr lang="en-US" sz="1600" dirty="0"/>
              <a:t>[6], </a:t>
            </a:r>
            <a:r>
              <a:rPr lang="en-US" sz="1600" dirty="0" err="1"/>
              <a:t>sumr</a:t>
            </a:r>
            <a:r>
              <a:rPr lang="en-US" sz="1600" dirty="0"/>
              <a:t>[5];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maxsumr</a:t>
            </a:r>
            <a:r>
              <a:rPr lang="en-US" sz="1600" dirty="0"/>
              <a:t>, </a:t>
            </a:r>
            <a:r>
              <a:rPr lang="en-US" sz="1600" dirty="0" err="1"/>
              <a:t>maxpsumr</a:t>
            </a:r>
            <a:r>
              <a:rPr lang="en-US" sz="1600" dirty="0"/>
              <a:t>, </a:t>
            </a:r>
            <a:r>
              <a:rPr lang="en-US" sz="1600" dirty="0" err="1"/>
              <a:t>minsumr</a:t>
            </a:r>
            <a:r>
              <a:rPr lang="en-US" sz="1600" dirty="0"/>
              <a:t>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maxsumc</a:t>
            </a:r>
            <a:r>
              <a:rPr lang="en-US" sz="1600" dirty="0"/>
              <a:t>, </a:t>
            </a:r>
            <a:r>
              <a:rPr lang="en-US" sz="1600" dirty="0" err="1"/>
              <a:t>maxpsumc</a:t>
            </a:r>
            <a:r>
              <a:rPr lang="en-US" sz="1600" dirty="0"/>
              <a:t>;</a:t>
            </a:r>
          </a:p>
          <a:p>
            <a:pPr marL="109728" lvl="0" indent="0">
              <a:buNone/>
            </a:pPr>
            <a:r>
              <a:rPr lang="en-US" sz="1600" dirty="0"/>
              <a:t>	float </a:t>
            </a:r>
            <a:r>
              <a:rPr lang="en-US" sz="1600" dirty="0" err="1"/>
              <a:t>moc</a:t>
            </a:r>
            <a:r>
              <a:rPr lang="en-US" sz="1600" dirty="0"/>
              <a:t>[6];</a:t>
            </a:r>
          </a:p>
          <a:p>
            <a:pPr marL="109728" lvl="0" indent="0">
              <a:buNone/>
            </a:pPr>
            <a:r>
              <a:rPr lang="en-US" sz="1600" dirty="0"/>
              <a:t>			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3</a:t>
            </a:fld>
            <a:endParaRPr lang="en-GB"/>
          </a:p>
        </p:txBody>
      </p:sp>
      <p:sp>
        <p:nvSpPr>
          <p:cNvPr id="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5037220" y="3818021"/>
            <a:ext cx="3872163" cy="2839452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sum =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&lt;5;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{ 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     	for (j=0; j&lt;6; </a:t>
            </a:r>
            <a:r>
              <a:rPr lang="en-US" sz="1600" b="0" dirty="0" err="1"/>
              <a:t>j++</a:t>
            </a:r>
            <a:r>
              <a:rPr lang="en-US" sz="1600" b="0" dirty="0"/>
              <a:t>)   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sum += A[</a:t>
            </a:r>
            <a:r>
              <a:rPr lang="en-US" sz="1600" b="0" dirty="0" err="1"/>
              <a:t>i</a:t>
            </a:r>
            <a:r>
              <a:rPr lang="en-US" sz="1600" b="0" dirty="0"/>
              <a:t>][j];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 err="1"/>
              <a:t>printf</a:t>
            </a:r>
            <a:r>
              <a:rPr lang="en-US" sz="1600" b="0" dirty="0"/>
              <a:t>("</a:t>
            </a:r>
            <a:r>
              <a:rPr lang="en-US" sz="1600" b="0" dirty="0" err="1"/>
              <a:t>Synolikes</a:t>
            </a:r>
            <a:r>
              <a:rPr lang="en-US" sz="1600" b="0" dirty="0"/>
              <a:t> </a:t>
            </a:r>
            <a:r>
              <a:rPr lang="en-US" sz="1600" b="0" dirty="0" err="1"/>
              <a:t>Poliseis</a:t>
            </a:r>
            <a:r>
              <a:rPr lang="en-US" sz="1600" b="0" dirty="0"/>
              <a:t>: %</a:t>
            </a:r>
            <a:r>
              <a:rPr lang="en-US" sz="1600" b="0" dirty="0" err="1"/>
              <a:t>i</a:t>
            </a:r>
            <a:r>
              <a:rPr lang="en-US" sz="1600" b="0" dirty="0"/>
              <a:t>\n",</a:t>
            </a:r>
            <a:r>
              <a:rPr lang="el-GR" sz="1600" b="0" dirty="0"/>
              <a:t> </a:t>
            </a:r>
            <a:r>
              <a:rPr lang="en-US" sz="1600" b="0" dirty="0"/>
              <a:t>sum);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0933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4816642" cy="4291263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for (j=0; j&lt;6; </a:t>
            </a:r>
            <a:r>
              <a:rPr lang="en-US" sz="1600" dirty="0" err="1"/>
              <a:t>j++</a:t>
            </a:r>
            <a:r>
              <a:rPr lang="en-US" sz="1600" dirty="0"/>
              <a:t>)</a:t>
            </a:r>
          </a:p>
          <a:p>
            <a:pPr marL="109728" lvl="0" indent="0">
              <a:buNone/>
            </a:pPr>
            <a:r>
              <a:rPr lang="en-US" sz="1600" dirty="0"/>
              <a:t>{   </a:t>
            </a:r>
          </a:p>
          <a:p>
            <a:pPr marL="109728" lvl="0" indent="0">
              <a:buNone/>
            </a:pPr>
            <a:r>
              <a:rPr lang="en-US" sz="1600" dirty="0"/>
              <a:t>    	</a:t>
            </a:r>
            <a:r>
              <a:rPr lang="en-US" sz="1600" dirty="0" err="1"/>
              <a:t>sumc</a:t>
            </a:r>
            <a:r>
              <a:rPr lang="en-US" sz="1600" dirty="0"/>
              <a:t>[j] = 0; </a:t>
            </a:r>
          </a:p>
          <a:p>
            <a:pPr marL="109728" lvl="0" indent="0">
              <a:buNone/>
            </a:pPr>
            <a:r>
              <a:rPr lang="en-US" sz="1600" dirty="0"/>
              <a:t>     	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     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	</a:t>
            </a:r>
            <a:r>
              <a:rPr lang="en-US" sz="1600" dirty="0" err="1"/>
              <a:t>sumc</a:t>
            </a:r>
            <a:r>
              <a:rPr lang="en-US" sz="1600" dirty="0"/>
              <a:t>[j] += A[</a:t>
            </a:r>
            <a:r>
              <a:rPr lang="en-US" sz="1600" dirty="0" err="1"/>
              <a:t>i</a:t>
            </a:r>
            <a:r>
              <a:rPr lang="en-US" sz="1600" dirty="0"/>
              <a:t>][j];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moc</a:t>
            </a:r>
            <a:r>
              <a:rPr lang="en-US" sz="1600" dirty="0"/>
              <a:t>[j] = </a:t>
            </a:r>
            <a:r>
              <a:rPr lang="en-US" sz="1600" dirty="0" err="1"/>
              <a:t>sumc</a:t>
            </a:r>
            <a:r>
              <a:rPr lang="en-US" sz="1600" dirty="0"/>
              <a:t>[j]/5.0;</a:t>
            </a:r>
          </a:p>
          <a:p>
            <a:pPr marL="109728" lvl="0" indent="0">
              <a:buNone/>
            </a:pPr>
            <a:r>
              <a:rPr lang="en-US" sz="1600" dirty="0"/>
              <a:t>}</a:t>
            </a:r>
            <a:endParaRPr lang="el-GR" sz="1600" dirty="0"/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Mesos</a:t>
            </a:r>
            <a:r>
              <a:rPr lang="en-US" sz="1600" dirty="0"/>
              <a:t> </a:t>
            </a:r>
            <a:r>
              <a:rPr lang="en-US" sz="1600" dirty="0" err="1"/>
              <a:t>oros</a:t>
            </a:r>
            <a:r>
              <a:rPr lang="en-US" sz="1600" dirty="0"/>
              <a:t> </a:t>
            </a:r>
            <a:r>
              <a:rPr lang="en-US" sz="1600" dirty="0" err="1"/>
              <a:t>diminiaion</a:t>
            </a:r>
            <a:r>
              <a:rPr lang="en-US" sz="1600" dirty="0"/>
              <a:t> </a:t>
            </a:r>
            <a:r>
              <a:rPr lang="en-US" sz="1600" dirty="0" err="1"/>
              <a:t>poliseon</a:t>
            </a:r>
            <a:r>
              <a:rPr lang="en-US" sz="1600" dirty="0"/>
              <a:t>:\n");</a:t>
            </a:r>
          </a:p>
          <a:p>
            <a:pPr marL="109728" lvl="0" indent="0">
              <a:buNone/>
            </a:pPr>
            <a:r>
              <a:rPr lang="en-US" sz="1600" dirty="0"/>
              <a:t>for (j=0;j&lt;6;j++)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("%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Dimino</a:t>
            </a:r>
            <a:r>
              <a:rPr lang="en-US" sz="1600" dirty="0"/>
              <a:t>: %5.2f\n",j+1,moc[j]);</a:t>
            </a:r>
          </a:p>
          <a:p>
            <a:pPr marL="109728" lvl="0" indent="0">
              <a:buNone/>
            </a:pPr>
            <a:r>
              <a:rPr lang="en-US" sz="1600" dirty="0"/>
              <a:t>}	</a:t>
            </a:r>
          </a:p>
          <a:p>
            <a:pPr marL="109728" lvl="0" indent="0">
              <a:buNone/>
            </a:pPr>
            <a:endParaRPr lang="en-US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4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019674" y="1066799"/>
            <a:ext cx="315506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Synolikes</a:t>
            </a:r>
            <a:r>
              <a:rPr lang="en-US" sz="1400" dirty="0"/>
              <a:t> </a:t>
            </a:r>
            <a:r>
              <a:rPr lang="en-US" sz="1400" dirty="0" err="1"/>
              <a:t>Poliseis</a:t>
            </a:r>
            <a:r>
              <a:rPr lang="en-US" sz="1400" dirty="0"/>
              <a:t>: 80</a:t>
            </a:r>
          </a:p>
          <a:p>
            <a:r>
              <a:rPr lang="en-US" sz="1400" dirty="0" err="1"/>
              <a:t>Mesos</a:t>
            </a:r>
            <a:r>
              <a:rPr lang="en-US" sz="1400" dirty="0"/>
              <a:t> </a:t>
            </a:r>
            <a:r>
              <a:rPr lang="en-US" sz="1400" dirty="0" err="1"/>
              <a:t>oros</a:t>
            </a:r>
            <a:r>
              <a:rPr lang="en-US" sz="1400" dirty="0"/>
              <a:t> </a:t>
            </a:r>
            <a:r>
              <a:rPr lang="en-US" sz="1400" dirty="0" err="1"/>
              <a:t>diminiaion</a:t>
            </a:r>
            <a:r>
              <a:rPr lang="en-US" sz="1400" dirty="0"/>
              <a:t> </a:t>
            </a:r>
            <a:r>
              <a:rPr lang="en-US" sz="1400" dirty="0" err="1"/>
              <a:t>poliseon</a:t>
            </a:r>
            <a:r>
              <a:rPr lang="en-US" sz="1400" dirty="0"/>
              <a:t>:</a:t>
            </a:r>
          </a:p>
          <a:p>
            <a:r>
              <a:rPr lang="en-US" sz="1400" dirty="0"/>
              <a:t>1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2 </a:t>
            </a:r>
            <a:r>
              <a:rPr lang="en-US" sz="1400" dirty="0" err="1"/>
              <a:t>Dimino</a:t>
            </a:r>
            <a:r>
              <a:rPr lang="en-US" sz="1400" dirty="0"/>
              <a:t>:  2.00</a:t>
            </a:r>
          </a:p>
          <a:p>
            <a:r>
              <a:rPr lang="en-US" sz="1400" dirty="0"/>
              <a:t>3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4 </a:t>
            </a:r>
            <a:r>
              <a:rPr lang="en-US" sz="1400" dirty="0" err="1"/>
              <a:t>Dimino</a:t>
            </a:r>
            <a:r>
              <a:rPr lang="en-US" sz="1400" dirty="0"/>
              <a:t>:  2.60</a:t>
            </a:r>
          </a:p>
          <a:p>
            <a:r>
              <a:rPr lang="en-US" sz="1400" dirty="0"/>
              <a:t>5 </a:t>
            </a:r>
            <a:r>
              <a:rPr lang="en-US" sz="1400" dirty="0" err="1"/>
              <a:t>Dimino</a:t>
            </a:r>
            <a:r>
              <a:rPr lang="en-US" sz="1400" dirty="0"/>
              <a:t>:  3.80</a:t>
            </a:r>
          </a:p>
          <a:p>
            <a:r>
              <a:rPr lang="en-US" sz="1400" dirty="0"/>
              <a:t>6 </a:t>
            </a:r>
            <a:r>
              <a:rPr lang="en-US" sz="1400" dirty="0" err="1"/>
              <a:t>Dimino</a:t>
            </a:r>
            <a:r>
              <a:rPr lang="en-US" sz="1400" dirty="0"/>
              <a:t>:  2.40</a:t>
            </a:r>
          </a:p>
          <a:p>
            <a:r>
              <a:rPr lang="en-US" sz="1400" dirty="0" err="1"/>
              <a:t>Kalyteros</a:t>
            </a:r>
            <a:r>
              <a:rPr lang="en-US" sz="1400" dirty="0"/>
              <a:t> politis:2</a:t>
            </a:r>
          </a:p>
          <a:p>
            <a:r>
              <a:rPr lang="en-US" sz="1400" dirty="0" err="1"/>
              <a:t>Diafora</a:t>
            </a:r>
            <a:r>
              <a:rPr lang="en-US" sz="1400" dirty="0"/>
              <a:t> poliseon:3</a:t>
            </a:r>
          </a:p>
          <a:p>
            <a:r>
              <a:rPr lang="en-US" sz="1400" dirty="0" err="1"/>
              <a:t>Dimino</a:t>
            </a:r>
            <a:r>
              <a:rPr lang="en-US" sz="1400" dirty="0"/>
              <a:t> me max poliseis:5</a:t>
            </a:r>
          </a:p>
          <a:p>
            <a:endParaRPr lang="en-US" sz="1400" dirty="0"/>
          </a:p>
          <a:p>
            <a:r>
              <a:rPr lang="en-US" sz="1400" dirty="0"/>
              <a:t>--------------------------------</a:t>
            </a:r>
          </a:p>
          <a:p>
            <a:r>
              <a:rPr lang="en-US" sz="1400" dirty="0"/>
              <a:t>Process exited after 0.4707 seconds with return value 0</a:t>
            </a:r>
          </a:p>
          <a:p>
            <a:r>
              <a:rPr lang="en-US" sz="1400" dirty="0"/>
              <a:t>Press any key to continue . . .</a:t>
            </a:r>
          </a:p>
          <a:p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104550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199" y="1066800"/>
            <a:ext cx="4423531" cy="5622758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&lt;5;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lvl="0" indent="0">
              <a:buNone/>
            </a:pPr>
            <a:r>
              <a:rPr lang="en-US" sz="1600" dirty="0"/>
              <a:t>{   </a:t>
            </a:r>
          </a:p>
          <a:p>
            <a:pPr marL="109728" lvl="0" indent="0">
              <a:buNone/>
            </a:pPr>
            <a:r>
              <a:rPr lang="en-US" sz="1600" dirty="0"/>
              <a:t>    	</a:t>
            </a:r>
            <a:r>
              <a:rPr lang="en-US" sz="1600" dirty="0" err="1"/>
              <a:t>sumr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0; </a:t>
            </a:r>
          </a:p>
          <a:p>
            <a:pPr marL="109728" lvl="0" indent="0">
              <a:buNone/>
            </a:pPr>
            <a:r>
              <a:rPr lang="en-US" sz="1600" dirty="0"/>
              <a:t>     	for (j=0; j&lt;6; </a:t>
            </a:r>
            <a:r>
              <a:rPr lang="en-US" sz="1600" dirty="0" err="1"/>
              <a:t>j++</a:t>
            </a:r>
            <a:r>
              <a:rPr lang="en-US" sz="1600" dirty="0"/>
              <a:t>)     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sumr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+= A[</a:t>
            </a:r>
            <a:r>
              <a:rPr lang="en-US" sz="1600" dirty="0" err="1"/>
              <a:t>i</a:t>
            </a:r>
            <a:r>
              <a:rPr lang="en-US" sz="1600" dirty="0"/>
              <a:t>][j];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  <a:p>
            <a:pPr marL="109728" lvl="0" indent="0">
              <a:buNone/>
            </a:pPr>
            <a:r>
              <a:rPr lang="en-US" sz="1600" dirty="0" err="1"/>
              <a:t>maxsumr</a:t>
            </a:r>
            <a:r>
              <a:rPr lang="en-US" sz="1600" dirty="0"/>
              <a:t> = </a:t>
            </a:r>
            <a:r>
              <a:rPr lang="en-US" sz="1600" dirty="0" err="1"/>
              <a:t>sumr</a:t>
            </a:r>
            <a:r>
              <a:rPr lang="en-US" sz="1600" dirty="0"/>
              <a:t>[0];</a:t>
            </a:r>
          </a:p>
          <a:p>
            <a:pPr marL="109728" lvl="0" indent="0">
              <a:buNone/>
            </a:pPr>
            <a:r>
              <a:rPr lang="en-US" sz="1600" dirty="0" err="1"/>
              <a:t>maxpsumr</a:t>
            </a:r>
            <a:r>
              <a:rPr lang="en-US" sz="1600" dirty="0"/>
              <a:t> = 0;</a:t>
            </a:r>
          </a:p>
          <a:p>
            <a:pPr marL="109728" lvl="0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=0;i&lt;5;i++)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if (</a:t>
            </a:r>
            <a:r>
              <a:rPr lang="en-US" sz="1600" dirty="0" err="1"/>
              <a:t>sumr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]&gt;</a:t>
            </a:r>
            <a:r>
              <a:rPr lang="en-US" sz="1600" dirty="0" err="1"/>
              <a:t>maxsumr</a:t>
            </a:r>
            <a:r>
              <a:rPr lang="en-US" sz="1600" dirty="0"/>
              <a:t>)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	</a:t>
            </a:r>
            <a:r>
              <a:rPr lang="en-US" sz="1600" dirty="0" err="1"/>
              <a:t>maxsumr</a:t>
            </a:r>
            <a:r>
              <a:rPr lang="en-US" sz="1600" dirty="0"/>
              <a:t> = </a:t>
            </a:r>
            <a:r>
              <a:rPr lang="en-US" sz="1600" dirty="0" err="1"/>
              <a:t>sumr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lvl="0" indent="0">
              <a:buNone/>
            </a:pPr>
            <a:r>
              <a:rPr lang="en-US" sz="1600" dirty="0"/>
              <a:t>    		</a:t>
            </a:r>
            <a:r>
              <a:rPr lang="en-US" sz="1600" dirty="0" err="1"/>
              <a:t>maxpsumr</a:t>
            </a:r>
            <a:r>
              <a:rPr lang="en-US" sz="1600" dirty="0"/>
              <a:t> = </a:t>
            </a:r>
            <a:r>
              <a:rPr lang="en-US" sz="1600" dirty="0" err="1"/>
              <a:t>i</a:t>
            </a:r>
            <a:r>
              <a:rPr lang="en-US" sz="1600" dirty="0"/>
              <a:t>;	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Kalyteros</a:t>
            </a:r>
            <a:r>
              <a:rPr lang="en-US" sz="1600" dirty="0"/>
              <a:t> </a:t>
            </a:r>
            <a:r>
              <a:rPr lang="en-US" sz="1600" dirty="0" err="1"/>
              <a:t>politis</a:t>
            </a:r>
            <a:r>
              <a:rPr lang="en-US" sz="1600" dirty="0"/>
              <a:t>:%</a:t>
            </a:r>
            <a:r>
              <a:rPr lang="en-US" sz="1600" dirty="0" err="1"/>
              <a:t>i</a:t>
            </a:r>
            <a:r>
              <a:rPr lang="en-US" sz="1600" dirty="0"/>
              <a:t>\n",maxpsumr+1);</a:t>
            </a:r>
          </a:p>
          <a:p>
            <a:pPr marL="109728" lvl="0" indent="0">
              <a:buNone/>
            </a:pPr>
            <a:endParaRPr lang="en-US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5</a:t>
            </a:fld>
            <a:endParaRPr lang="en-GB"/>
          </a:p>
        </p:txBody>
      </p:sp>
      <p:sp>
        <p:nvSpPr>
          <p:cNvPr id="2" name="Ορθογώνιο 1"/>
          <p:cNvSpPr/>
          <p:nvPr/>
        </p:nvSpPr>
        <p:spPr>
          <a:xfrm>
            <a:off x="4572000" y="4135013"/>
            <a:ext cx="4437006" cy="2554545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109728" lvl="0" indent="0">
              <a:buNone/>
            </a:pP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 = </a:t>
            </a:r>
            <a:r>
              <a:rPr lang="en-US" sz="1600" b="0" dirty="0" err="1">
                <a:latin typeface="+mn-lt"/>
              </a:rPr>
              <a:t>sumr</a:t>
            </a:r>
            <a:r>
              <a:rPr lang="en-US" sz="1600" b="0" dirty="0">
                <a:latin typeface="+mn-lt"/>
              </a:rPr>
              <a:t>[0];</a:t>
            </a:r>
            <a:endParaRPr lang="el-GR" sz="1600" b="0" dirty="0">
              <a:latin typeface="+mn-lt"/>
            </a:endParaRP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for (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=0;i&lt;5;i++)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{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if (</a:t>
            </a:r>
            <a:r>
              <a:rPr lang="en-US" sz="1600" b="0" dirty="0" err="1">
                <a:latin typeface="+mn-lt"/>
              </a:rPr>
              <a:t>sumr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]&lt;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)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{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</a:t>
            </a:r>
            <a:r>
              <a:rPr lang="el-GR" sz="1600" b="0" dirty="0">
                <a:latin typeface="+mn-lt"/>
              </a:rPr>
              <a:t>	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 = </a:t>
            </a:r>
            <a:r>
              <a:rPr lang="en-US" sz="1600" b="0" dirty="0" err="1">
                <a:latin typeface="+mn-lt"/>
              </a:rPr>
              <a:t>sumr</a:t>
            </a:r>
            <a:r>
              <a:rPr lang="en-US" sz="1600" b="0" dirty="0">
                <a:latin typeface="+mn-lt"/>
              </a:rPr>
              <a:t>[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];	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	}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}</a:t>
            </a:r>
          </a:p>
          <a:p>
            <a:pPr marL="109728" lvl="0" indent="0">
              <a:buNone/>
            </a:pPr>
            <a:r>
              <a:rPr lang="en-US" sz="1600" b="0" dirty="0">
                <a:latin typeface="+mn-lt"/>
              </a:rPr>
              <a:t>d = </a:t>
            </a:r>
            <a:r>
              <a:rPr lang="en-US" sz="1600" b="0" dirty="0" err="1">
                <a:latin typeface="+mn-lt"/>
              </a:rPr>
              <a:t>maxsumr</a:t>
            </a:r>
            <a:r>
              <a:rPr lang="en-US" sz="1600" b="0" dirty="0">
                <a:latin typeface="+mn-lt"/>
              </a:rPr>
              <a:t> - </a:t>
            </a:r>
            <a:r>
              <a:rPr lang="en-US" sz="1600" b="0" dirty="0" err="1">
                <a:latin typeface="+mn-lt"/>
              </a:rPr>
              <a:t>minsumr</a:t>
            </a:r>
            <a:r>
              <a:rPr lang="en-US" sz="1600" b="0" dirty="0">
                <a:latin typeface="+mn-lt"/>
              </a:rPr>
              <a:t>;</a:t>
            </a:r>
          </a:p>
          <a:p>
            <a:pPr marL="109728" lvl="0" indent="0">
              <a:buNone/>
            </a:pPr>
            <a:r>
              <a:rPr lang="en-US" sz="1600" b="0" dirty="0" err="1">
                <a:latin typeface="+mn-lt"/>
              </a:rPr>
              <a:t>printf</a:t>
            </a:r>
            <a:r>
              <a:rPr lang="en-US" sz="1600" b="0" dirty="0">
                <a:latin typeface="+mn-lt"/>
              </a:rPr>
              <a:t>("</a:t>
            </a:r>
            <a:r>
              <a:rPr lang="en-US" sz="1600" b="0" dirty="0" err="1">
                <a:latin typeface="+mn-lt"/>
              </a:rPr>
              <a:t>Diafora</a:t>
            </a:r>
            <a:r>
              <a:rPr lang="en-US" sz="1600" b="0" dirty="0">
                <a:latin typeface="+mn-lt"/>
              </a:rPr>
              <a:t> </a:t>
            </a:r>
            <a:r>
              <a:rPr lang="en-US" sz="1600" b="0" dirty="0" err="1">
                <a:latin typeface="+mn-lt"/>
              </a:rPr>
              <a:t>poliseon</a:t>
            </a:r>
            <a:r>
              <a:rPr lang="en-US" sz="1600" b="0" dirty="0">
                <a:latin typeface="+mn-lt"/>
              </a:rPr>
              <a:t>:%</a:t>
            </a:r>
            <a:r>
              <a:rPr lang="en-US" sz="1600" b="0" dirty="0" err="1">
                <a:latin typeface="+mn-lt"/>
              </a:rPr>
              <a:t>i</a:t>
            </a:r>
            <a:r>
              <a:rPr lang="en-US" sz="1600" b="0" dirty="0">
                <a:latin typeface="+mn-lt"/>
              </a:rPr>
              <a:t>\</a:t>
            </a:r>
            <a:r>
              <a:rPr lang="en-US" sz="1600" b="0" dirty="0" err="1">
                <a:latin typeface="+mn-lt"/>
              </a:rPr>
              <a:t>n",d</a:t>
            </a:r>
            <a:r>
              <a:rPr lang="en-US" sz="1600" b="0" dirty="0">
                <a:latin typeface="+mn-lt"/>
              </a:rPr>
              <a:t>);</a:t>
            </a:r>
            <a:endParaRPr lang="el-GR" sz="16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131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3585412"/>
          </a:xfrm>
          <a:ln>
            <a:solidFill>
              <a:srgbClr val="0000FF"/>
            </a:solidFill>
          </a:ln>
        </p:spPr>
        <p:txBody>
          <a:bodyPr>
            <a:normAutofit fontScale="70000" lnSpcReduction="20000"/>
          </a:bodyPr>
          <a:lstStyle/>
          <a:p>
            <a:pPr marL="109728" lv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maxsumc</a:t>
            </a:r>
            <a:r>
              <a:rPr lang="en-US" sz="2400" dirty="0"/>
              <a:t> = </a:t>
            </a:r>
            <a:r>
              <a:rPr lang="en-US" sz="2400" dirty="0" err="1"/>
              <a:t>sumc</a:t>
            </a:r>
            <a:r>
              <a:rPr lang="en-US" sz="2400" dirty="0"/>
              <a:t>[0];</a:t>
            </a:r>
          </a:p>
          <a:p>
            <a:pPr marL="109728" lv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maxpsumc</a:t>
            </a:r>
            <a:r>
              <a:rPr lang="en-US" sz="2400" dirty="0"/>
              <a:t> = 0;</a:t>
            </a:r>
          </a:p>
          <a:p>
            <a:pPr marL="109728" lvl="0" indent="0">
              <a:buNone/>
            </a:pPr>
            <a:r>
              <a:rPr lang="en-US" sz="2400" dirty="0"/>
              <a:t>	for (j=0;j&lt;6;j++)</a:t>
            </a:r>
          </a:p>
          <a:p>
            <a:pPr marL="109728" lvl="0" indent="0">
              <a:buNone/>
            </a:pPr>
            <a:r>
              <a:rPr lang="en-US" sz="2400" dirty="0"/>
              <a:t>	{</a:t>
            </a:r>
          </a:p>
          <a:p>
            <a:pPr marL="109728" lvl="0" indent="0">
              <a:buNone/>
            </a:pPr>
            <a:r>
              <a:rPr lang="en-US" sz="2400" dirty="0"/>
              <a:t>		if (</a:t>
            </a:r>
            <a:r>
              <a:rPr lang="en-US" sz="2400" dirty="0" err="1"/>
              <a:t>sumc</a:t>
            </a:r>
            <a:r>
              <a:rPr lang="en-US" sz="2400" dirty="0"/>
              <a:t>[j]&gt;</a:t>
            </a:r>
            <a:r>
              <a:rPr lang="en-US" sz="2400" dirty="0" err="1"/>
              <a:t>maxsumc</a:t>
            </a:r>
            <a:r>
              <a:rPr lang="en-US" sz="2400" dirty="0"/>
              <a:t>)</a:t>
            </a:r>
          </a:p>
          <a:p>
            <a:pPr marL="109728" lvl="0" indent="0">
              <a:buNone/>
            </a:pPr>
            <a:r>
              <a:rPr lang="en-US" sz="2400" dirty="0"/>
              <a:t>		{</a:t>
            </a:r>
          </a:p>
          <a:p>
            <a:pPr marL="109728" lvl="0" indent="0">
              <a:buNone/>
            </a:pPr>
            <a:r>
              <a:rPr lang="en-US" sz="2400" dirty="0"/>
              <a:t>			</a:t>
            </a:r>
            <a:r>
              <a:rPr lang="en-US" sz="2400" dirty="0" err="1"/>
              <a:t>maxsumc</a:t>
            </a:r>
            <a:r>
              <a:rPr lang="en-US" sz="2400" dirty="0"/>
              <a:t> = </a:t>
            </a:r>
            <a:r>
              <a:rPr lang="en-US" sz="2400" dirty="0" err="1"/>
              <a:t>sumc</a:t>
            </a:r>
            <a:r>
              <a:rPr lang="en-US" sz="2400" dirty="0"/>
              <a:t>[j];</a:t>
            </a:r>
          </a:p>
          <a:p>
            <a:pPr marL="109728" lvl="0" indent="0">
              <a:buNone/>
            </a:pPr>
            <a:r>
              <a:rPr lang="en-US" sz="2400" dirty="0"/>
              <a:t>    			</a:t>
            </a:r>
            <a:r>
              <a:rPr lang="en-US" sz="2400" dirty="0" err="1"/>
              <a:t>maxpsumc</a:t>
            </a:r>
            <a:r>
              <a:rPr lang="en-US" sz="2400" dirty="0"/>
              <a:t> = j;	</a:t>
            </a:r>
          </a:p>
          <a:p>
            <a:pPr marL="109728" lvl="0" indent="0">
              <a:buNone/>
            </a:pPr>
            <a:r>
              <a:rPr lang="en-US" sz="2400" dirty="0"/>
              <a:t>		}</a:t>
            </a:r>
          </a:p>
          <a:p>
            <a:pPr marL="109728" lvl="0" indent="0">
              <a:buNone/>
            </a:pPr>
            <a:r>
              <a:rPr lang="en-US" sz="2400" dirty="0"/>
              <a:t>	}</a:t>
            </a:r>
          </a:p>
          <a:p>
            <a:pPr marL="109728" lv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("</a:t>
            </a:r>
            <a:r>
              <a:rPr lang="en-US" sz="2400" dirty="0" err="1"/>
              <a:t>Dimino</a:t>
            </a:r>
            <a:r>
              <a:rPr lang="en-US" sz="2400" dirty="0"/>
              <a:t> me max </a:t>
            </a:r>
            <a:r>
              <a:rPr lang="en-US" sz="2400" dirty="0" err="1"/>
              <a:t>poliseis</a:t>
            </a:r>
            <a:r>
              <a:rPr lang="en-US" sz="2400" dirty="0"/>
              <a:t>:%</a:t>
            </a:r>
            <a:r>
              <a:rPr lang="en-US" sz="2400" dirty="0" err="1"/>
              <a:t>i</a:t>
            </a:r>
            <a:r>
              <a:rPr lang="en-US" sz="2400" dirty="0"/>
              <a:t>\n",maxpsumc+1);</a:t>
            </a:r>
          </a:p>
          <a:p>
            <a:pPr marL="109728" lvl="0" indent="0">
              <a:buNone/>
            </a:pPr>
            <a:r>
              <a:rPr lang="en-US" sz="2400" dirty="0"/>
              <a:t>	</a:t>
            </a:r>
          </a:p>
          <a:p>
            <a:pPr marL="109728" lvl="0" indent="0">
              <a:buNone/>
            </a:pPr>
            <a:r>
              <a:rPr lang="en-US" sz="2400" dirty="0"/>
              <a:t>	return 0;</a:t>
            </a:r>
          </a:p>
          <a:p>
            <a:pPr marL="109728" lvl="0" indent="0">
              <a:buNone/>
            </a:pPr>
            <a:r>
              <a:rPr lang="en-US" sz="2400" dirty="0"/>
              <a:t>}</a:t>
            </a:r>
            <a:endParaRPr lang="el-GR" sz="24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</a:t>
            </a:r>
            <a:r>
              <a:rPr lang="en-US" dirty="0">
                <a:solidFill>
                  <a:srgbClr val="FF0000"/>
                </a:solidFill>
              </a:rPr>
              <a:t>V)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484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13153</TotalTime>
  <Words>235</Words>
  <Application>Microsoft Office PowerPoint</Application>
  <PresentationFormat>Προβολή στην οθόνη (4:3)</PresentationFormat>
  <Paragraphs>128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Courier New</vt:lpstr>
      <vt:lpstr>Georgia</vt:lpstr>
      <vt:lpstr>Times New Roman</vt:lpstr>
      <vt:lpstr>Trebuchet MS</vt:lpstr>
      <vt:lpstr>Wingdings 2</vt:lpstr>
      <vt:lpstr>Αστικό</vt:lpstr>
      <vt:lpstr>Προγραμματισμός ΙΙ - Εργαστήριο</vt:lpstr>
      <vt:lpstr>Ασκήσεις</vt:lpstr>
      <vt:lpstr>Λύση (Ι)</vt:lpstr>
      <vt:lpstr>Λύση (ΙΙ)</vt:lpstr>
      <vt:lpstr>Λύση (ΙΙΙ)</vt:lpstr>
      <vt:lpstr>Λύση (ΙV)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subject>C: Από τη Θεωρία στην Εφαρμογή (Γ. Σ. Τσελίκης, Ν. Δ. Τσελίκας)</dc:subject>
  <dc:creator>Μάρκος Τσίπουρας</dc:creator>
  <cp:lastModifiedBy>Μάρκος Τσίπουρας</cp:lastModifiedBy>
  <cp:revision>415</cp:revision>
  <dcterms:created xsi:type="dcterms:W3CDTF">2004-10-17T06:32:39Z</dcterms:created>
  <dcterms:modified xsi:type="dcterms:W3CDTF">2017-03-04T23:38:42Z</dcterms:modified>
</cp:coreProperties>
</file>