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41"/>
  </p:notesMasterIdLst>
  <p:handoutMasterIdLst>
    <p:handoutMasterId r:id="rId42"/>
  </p:handoutMasterIdLst>
  <p:sldIdLst>
    <p:sldId id="256" r:id="rId2"/>
    <p:sldId id="257" r:id="rId3"/>
    <p:sldId id="385" r:id="rId4"/>
    <p:sldId id="259" r:id="rId5"/>
    <p:sldId id="258" r:id="rId6"/>
    <p:sldId id="386" r:id="rId7"/>
    <p:sldId id="387" r:id="rId8"/>
    <p:sldId id="391" r:id="rId9"/>
    <p:sldId id="392" r:id="rId10"/>
    <p:sldId id="260" r:id="rId11"/>
    <p:sldId id="388" r:id="rId12"/>
    <p:sldId id="389" r:id="rId13"/>
    <p:sldId id="265" r:id="rId14"/>
    <p:sldId id="261" r:id="rId15"/>
    <p:sldId id="262" r:id="rId16"/>
    <p:sldId id="390" r:id="rId17"/>
    <p:sldId id="263" r:id="rId18"/>
    <p:sldId id="264" r:id="rId19"/>
    <p:sldId id="266" r:id="rId20"/>
    <p:sldId id="267" r:id="rId21"/>
    <p:sldId id="396" r:id="rId22"/>
    <p:sldId id="397" r:id="rId23"/>
    <p:sldId id="398" r:id="rId24"/>
    <p:sldId id="393" r:id="rId25"/>
    <p:sldId id="268" r:id="rId26"/>
    <p:sldId id="269" r:id="rId27"/>
    <p:sldId id="395" r:id="rId28"/>
    <p:sldId id="400" r:id="rId29"/>
    <p:sldId id="270" r:id="rId30"/>
    <p:sldId id="399" r:id="rId31"/>
    <p:sldId id="401" r:id="rId32"/>
    <p:sldId id="271" r:id="rId33"/>
    <p:sldId id="272" r:id="rId34"/>
    <p:sldId id="278" r:id="rId35"/>
    <p:sldId id="279" r:id="rId36"/>
    <p:sldId id="280" r:id="rId37"/>
    <p:sldId id="402" r:id="rId38"/>
    <p:sldId id="281" r:id="rId39"/>
    <p:sldId id="282" r:id="rId40"/>
  </p:sldIdLst>
  <p:sldSz cx="10693400" cy="7556500"/>
  <p:notesSz cx="10693400" cy="75565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0"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2380" userDrawn="1">
          <p15:clr>
            <a:srgbClr val="A4A3A4"/>
          </p15:clr>
        </p15:guide>
        <p15:guide id="2" pos="33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Tsormpatzoglou" initials="AT" lastIdx="1" clrIdx="0">
    <p:extLst>
      <p:ext uri="{19B8F6BF-5375-455C-9EA6-DF929625EA0E}">
        <p15:presenceInfo xmlns:p15="http://schemas.microsoft.com/office/powerpoint/2012/main" userId="54d95e34320680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0629" autoAdjust="0"/>
  </p:normalViewPr>
  <p:slideViewPr>
    <p:cSldViewPr>
      <p:cViewPr varScale="1">
        <p:scale>
          <a:sx n="55" d="100"/>
          <a:sy n="55" d="100"/>
        </p:scale>
        <p:origin x="1260" y="36"/>
      </p:cViewPr>
      <p:guideLst>
        <p:guide orient="horz" pos="2380"/>
        <p:guide pos="3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1" d="100"/>
          <a:sy n="61" d="100"/>
        </p:scale>
        <p:origin x="1660" y="48"/>
      </p:cViewPr>
      <p:guideLst>
        <p:guide orient="horz" pos="2380"/>
        <p:guide pos="33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36D3076E-2762-49BB-A2CD-86931778983D}" type="datetimeFigureOut">
              <a:rPr lang="el-GR" smtClean="0"/>
              <a:t>10/11/2021</a:t>
            </a:fld>
            <a:endParaRPr lang="el-GR"/>
          </a:p>
        </p:txBody>
      </p:sp>
      <p:sp>
        <p:nvSpPr>
          <p:cNvPr id="4" name="Θέση υποσέλιδου 3"/>
          <p:cNvSpPr>
            <a:spLocks noGrp="1"/>
          </p:cNvSpPr>
          <p:nvPr>
            <p:ph type="ftr" sz="quarter" idx="2"/>
          </p:nvPr>
        </p:nvSpPr>
        <p:spPr>
          <a:xfrm>
            <a:off x="0" y="7177088"/>
            <a:ext cx="4633913" cy="379412"/>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6057900" y="7177088"/>
            <a:ext cx="4632325" cy="379412"/>
          </a:xfrm>
          <a:prstGeom prst="rect">
            <a:avLst/>
          </a:prstGeom>
        </p:spPr>
        <p:txBody>
          <a:bodyPr vert="horz" lIns="91440" tIns="45720" rIns="91440" bIns="45720" rtlCol="0" anchor="b"/>
          <a:lstStyle>
            <a:lvl1pPr algn="r">
              <a:defRPr sz="1200"/>
            </a:lvl1pPr>
          </a:lstStyle>
          <a:p>
            <a:fld id="{46D5A9DD-FDC0-4DBA-87FB-58DBD8BC00D5}" type="slidenum">
              <a:rPr lang="el-GR" smtClean="0"/>
              <a:t>‹#›</a:t>
            </a:fld>
            <a:endParaRPr lang="el-GR"/>
          </a:p>
        </p:txBody>
      </p:sp>
    </p:spTree>
    <p:extLst>
      <p:ext uri="{BB962C8B-B14F-4D97-AF65-F5344CB8AC3E}">
        <p14:creationId xmlns:p14="http://schemas.microsoft.com/office/powerpoint/2010/main" val="7433116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7208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l.wikipedia.org/wiki/%CE%93%CE%AD%CF%86%CF%85%CF%81%CE%B5%CF%82_(%CE%94%CE%AF%CE%BA%CF%84%CF%85%CE%B1_%CE%A5%CF%80%CE%BF%CE%BB%CE%BF%CE%B3%CE%B9%CF%83%CF%84%CF%8E%CE%BD)"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el.wikipedia.org/wiki/%CE%9A%CE%AC%CF%81%CF%84%CE%B1_%CE%B4%CE%B9%CE%BA%CF%84%CF%8D%CE%BF%CF%85" TargetMode="External"/><Relationship Id="rId5" Type="http://schemas.openxmlformats.org/officeDocument/2006/relationships/hyperlink" Target="https://el.wikipedia.org/wiki/%CE%94%CF%81%CE%BF%CE%BC%CE%BF%CE%BB%CE%BF%CE%B3%CE%B7%CF%84%CE%AE%CF%82" TargetMode="External"/><Relationship Id="rId4" Type="http://schemas.openxmlformats.org/officeDocument/2006/relationships/hyperlink" Target="https://el.wikipedia.org/wiki/%CE%9C%CE%B5%CF%84%CE%B1%CE%B3%CF%89%CE%B3%CE%AD%CE%B1%CF%82"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502295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smtClean="0"/>
              <a:t>LTE=Long Term Evolution</a:t>
            </a:r>
          </a:p>
          <a:p>
            <a:r>
              <a:rPr lang="en-US" dirty="0" err="1" smtClean="0"/>
              <a:t>Wimax</a:t>
            </a:r>
            <a:r>
              <a:rPr lang="en-US" dirty="0" smtClean="0"/>
              <a:t>=</a:t>
            </a:r>
            <a:r>
              <a:rPr lang="en-US" sz="1200" b="0" i="0" kern="1200" dirty="0" smtClean="0">
                <a:solidFill>
                  <a:schemeClr val="tx1"/>
                </a:solidFill>
                <a:effectLst/>
                <a:latin typeface="+mn-lt"/>
                <a:ea typeface="+mn-ea"/>
                <a:cs typeface="+mn-cs"/>
              </a:rPr>
              <a:t>Worldwide Interoperability for Microwave Access </a:t>
            </a:r>
            <a:r>
              <a:rPr lang="el-GR" sz="1200" b="0" i="0" kern="1200" dirty="0" err="1" smtClean="0">
                <a:solidFill>
                  <a:schemeClr val="tx1"/>
                </a:solidFill>
                <a:effectLst/>
                <a:latin typeface="+mn-lt"/>
                <a:ea typeface="+mn-ea"/>
                <a:cs typeface="+mn-cs"/>
              </a:rPr>
              <a:t>φτανει</a:t>
            </a:r>
            <a:r>
              <a:rPr lang="el-GR" sz="1200" b="0" i="0" kern="1200" baseline="0" dirty="0" smtClean="0">
                <a:solidFill>
                  <a:schemeClr val="tx1"/>
                </a:solidFill>
                <a:effectLst/>
                <a:latin typeface="+mn-lt"/>
                <a:ea typeface="+mn-ea"/>
                <a:cs typeface="+mn-cs"/>
              </a:rPr>
              <a:t> τα 35 χιλιόμετρα</a:t>
            </a:r>
            <a:endParaRPr lang="en-US" dirty="0" smtClean="0"/>
          </a:p>
          <a:p>
            <a:r>
              <a:rPr lang="en-US" dirty="0" smtClean="0"/>
              <a:t>4g=LTE+WIMAX</a:t>
            </a:r>
          </a:p>
          <a:p>
            <a:r>
              <a:rPr lang="en-US" dirty="0" smtClean="0"/>
              <a:t>TETRA=</a:t>
            </a:r>
            <a:r>
              <a:rPr lang="el-GR" dirty="0" smtClean="0"/>
              <a:t>ασύρματο</a:t>
            </a:r>
            <a:r>
              <a:rPr lang="el-GR" baseline="0" dirty="0" smtClean="0"/>
              <a:t> δίκτυο που χρησιμοποιούν </a:t>
            </a:r>
            <a:r>
              <a:rPr lang="el-GR" baseline="0" dirty="0" err="1" smtClean="0"/>
              <a:t>αστυνομιες</a:t>
            </a:r>
            <a:r>
              <a:rPr lang="el-GR" baseline="0" dirty="0" smtClean="0"/>
              <a:t>, </a:t>
            </a:r>
            <a:r>
              <a:rPr lang="el-GR" baseline="0" dirty="0" err="1" smtClean="0"/>
              <a:t>ασθενοφορα</a:t>
            </a:r>
            <a:r>
              <a:rPr lang="el-GR" baseline="0" dirty="0" smtClean="0"/>
              <a:t> </a:t>
            </a:r>
            <a:r>
              <a:rPr lang="el-GR" baseline="0" dirty="0" err="1" smtClean="0"/>
              <a:t>κτλ</a:t>
            </a:r>
            <a:endParaRPr dirty="0"/>
          </a:p>
        </p:txBody>
      </p:sp>
    </p:spTree>
    <p:extLst>
      <p:ext uri="{BB962C8B-B14F-4D97-AF65-F5344CB8AC3E}">
        <p14:creationId xmlns:p14="http://schemas.microsoft.com/office/powerpoint/2010/main" val="244560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541713" y="944563"/>
            <a:ext cx="3609975" cy="2551112"/>
          </a:xfrm>
          <a:prstGeom prst="rect">
            <a:avLst/>
          </a:prstGeom>
          <a:noFill/>
          <a:ln w="12700">
            <a:solidFill>
              <a:prstClr val="black"/>
            </a:solidFill>
          </a:ln>
        </p:spPr>
      </p:sp>
      <p:sp>
        <p:nvSpPr>
          <p:cNvPr id="3" name="Θέση σημειώσεων 2"/>
          <p:cNvSpPr>
            <a:spLocks noGrp="1"/>
          </p:cNvSpPr>
          <p:nvPr>
            <p:ph type="body" idx="1"/>
          </p:nvPr>
        </p:nvSpPr>
        <p:spPr>
          <a:xfrm>
            <a:off x="1069975" y="3636963"/>
            <a:ext cx="8553450" cy="2974975"/>
          </a:xfrm>
          <a:prstGeom prst="rect">
            <a:avLst/>
          </a:prstGeom>
        </p:spPr>
        <p:txBody>
          <a:bodyPr/>
          <a:lstStyle/>
          <a:p>
            <a:r>
              <a:rPr lang="el-GR" dirty="0" err="1" smtClean="0"/>
              <a:t>Διαμεταγωγή</a:t>
            </a:r>
            <a:endParaRPr lang="el-GR" dirty="0" smtClean="0"/>
          </a:p>
          <a:p>
            <a:r>
              <a:rPr lang="el-GR" dirty="0" err="1" smtClean="0"/>
              <a:t>Διεκπαιρεωτική</a:t>
            </a:r>
            <a:r>
              <a:rPr lang="el-GR" dirty="0" smtClean="0"/>
              <a:t> ικανότητα</a:t>
            </a:r>
          </a:p>
          <a:p>
            <a:r>
              <a:rPr lang="el-GR" sz="1200" b="0" i="0" kern="1200" dirty="0" smtClean="0">
                <a:solidFill>
                  <a:schemeClr val="tx1"/>
                </a:solidFill>
                <a:effectLst/>
                <a:latin typeface="+mn-lt"/>
                <a:ea typeface="+mn-ea"/>
                <a:cs typeface="+mn-cs"/>
              </a:rPr>
              <a:t>ταχύτητα μεταφοράς πληροφορίας</a:t>
            </a:r>
            <a:endParaRPr lang="el-GR" dirty="0"/>
          </a:p>
        </p:txBody>
      </p:sp>
    </p:spTree>
    <p:extLst>
      <p:ext uri="{BB962C8B-B14F-4D97-AF65-F5344CB8AC3E}">
        <p14:creationId xmlns:p14="http://schemas.microsoft.com/office/powerpoint/2010/main" val="85919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541713" y="944563"/>
            <a:ext cx="3609975" cy="2551112"/>
          </a:xfrm>
          <a:prstGeom prst="rect">
            <a:avLst/>
          </a:prstGeom>
          <a:noFill/>
          <a:ln w="12700">
            <a:solidFill>
              <a:prstClr val="black"/>
            </a:solidFill>
          </a:ln>
        </p:spPr>
      </p:sp>
      <p:sp>
        <p:nvSpPr>
          <p:cNvPr id="3" name="Θέση σημειώσεων 2"/>
          <p:cNvSpPr>
            <a:spLocks noGrp="1"/>
          </p:cNvSpPr>
          <p:nvPr>
            <p:ph type="body" idx="1"/>
          </p:nvPr>
        </p:nvSpPr>
        <p:spPr>
          <a:xfrm>
            <a:off x="1069975" y="3636963"/>
            <a:ext cx="8553450" cy="2974975"/>
          </a:xfrm>
          <a:prstGeom prst="rect">
            <a:avLst/>
          </a:prstGeom>
        </p:spPr>
        <p:txBody>
          <a:bodyPr/>
          <a:lstStyle/>
          <a:p>
            <a:r>
              <a:rPr lang="el-GR" sz="1200" b="0" i="0" kern="1200" dirty="0" smtClean="0">
                <a:solidFill>
                  <a:schemeClr val="tx1"/>
                </a:solidFill>
                <a:effectLst/>
                <a:latin typeface="+mn-lt"/>
                <a:ea typeface="+mn-ea"/>
                <a:cs typeface="+mn-cs"/>
              </a:rPr>
              <a:t>Οι </a:t>
            </a:r>
            <a:r>
              <a:rPr lang="el-GR" sz="1200" b="0" i="1" kern="1200" dirty="0" err="1" smtClean="0">
                <a:solidFill>
                  <a:schemeClr val="tx1"/>
                </a:solidFill>
                <a:effectLst/>
                <a:latin typeface="+mn-lt"/>
                <a:ea typeface="+mn-ea"/>
                <a:cs typeface="+mn-cs"/>
              </a:rPr>
              <a:t>επαναλήπτες</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repeaters</a:t>
            </a:r>
            <a:r>
              <a:rPr lang="el-GR" sz="1200" b="0" i="0" kern="1200" dirty="0" smtClean="0">
                <a:solidFill>
                  <a:schemeClr val="tx1"/>
                </a:solidFill>
                <a:effectLst/>
                <a:latin typeface="+mn-lt"/>
                <a:ea typeface="+mn-ea"/>
                <a:cs typeface="+mn-cs"/>
              </a:rPr>
              <a:t>) που μεταφέρουν την πληροφορία από την μια ζεύξη στην άλλη ενισχυμένη. Χρησιμοποιούνται όταν έχουμε μεγαλύτερη απόσταση από αυτή που μπορεί να υποστηρίξει μια ζεύξη για να ενισχύσουν το σήμα.</a:t>
            </a:r>
          </a:p>
          <a:p>
            <a:r>
              <a:rPr lang="el-GR" sz="1200" b="0" i="0" kern="1200" dirty="0" smtClean="0">
                <a:solidFill>
                  <a:schemeClr val="tx1"/>
                </a:solidFill>
                <a:effectLst/>
                <a:latin typeface="+mn-lt"/>
                <a:ea typeface="+mn-ea"/>
                <a:cs typeface="+mn-cs"/>
              </a:rPr>
              <a:t>Οι </a:t>
            </a:r>
            <a:r>
              <a:rPr lang="el-GR" sz="1200" b="0" i="1" u="none" strike="noStrike" kern="1200" dirty="0" err="1" smtClean="0">
                <a:solidFill>
                  <a:schemeClr val="tx1"/>
                </a:solidFill>
                <a:effectLst/>
                <a:latin typeface="+mn-lt"/>
                <a:ea typeface="+mn-ea"/>
                <a:cs typeface="+mn-cs"/>
              </a:rPr>
              <a:t>διανεμητες</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hubs</a:t>
            </a:r>
            <a:r>
              <a:rPr lang="el-GR" sz="1200" b="0" i="0" kern="1200" dirty="0" smtClean="0">
                <a:solidFill>
                  <a:schemeClr val="tx1"/>
                </a:solidFill>
                <a:effectLst/>
                <a:latin typeface="+mn-lt"/>
                <a:ea typeface="+mn-ea"/>
                <a:cs typeface="+mn-cs"/>
              </a:rPr>
              <a:t>) που λαμβάνουν την πληροφορία από μία ζεύξη και την μεταβιβάζουν σε όλες τις άλλες.</a:t>
            </a:r>
          </a:p>
          <a:p>
            <a:r>
              <a:rPr lang="el-GR" sz="1200" b="0" i="0" kern="1200" dirty="0" smtClean="0">
                <a:solidFill>
                  <a:schemeClr val="tx1"/>
                </a:solidFill>
                <a:effectLst/>
                <a:latin typeface="+mn-lt"/>
                <a:ea typeface="+mn-ea"/>
                <a:cs typeface="+mn-cs"/>
              </a:rPr>
              <a:t>Οι </a:t>
            </a:r>
            <a:r>
              <a:rPr lang="el-GR" sz="1200" b="0" i="1" u="none" strike="noStrike" kern="1200" dirty="0" smtClean="0">
                <a:solidFill>
                  <a:schemeClr val="tx1"/>
                </a:solidFill>
                <a:effectLst/>
                <a:latin typeface="+mn-lt"/>
                <a:ea typeface="+mn-ea"/>
                <a:cs typeface="+mn-cs"/>
                <a:hlinkClick r:id="rId3" tooltip="Γέφυρες (Δίκτυα Υπολογιστών)"/>
              </a:rPr>
              <a:t>γέφυρες</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bridges</a:t>
            </a:r>
            <a:r>
              <a:rPr lang="el-GR" sz="1200" b="0" i="0" kern="1200" dirty="0" smtClean="0">
                <a:solidFill>
                  <a:schemeClr val="tx1"/>
                </a:solidFill>
                <a:effectLst/>
                <a:latin typeface="+mn-lt"/>
                <a:ea typeface="+mn-ea"/>
                <a:cs typeface="+mn-cs"/>
              </a:rPr>
              <a:t>) που λαμβάνουν την πληροφορία από μία ζεύξη και την μεταβιβάζουν σε μια δεύτερη αν ο προορίζεται </a:t>
            </a:r>
            <a:r>
              <a:rPr lang="el-GR" sz="1200" b="0" i="0" kern="1200" dirty="0" err="1" smtClean="0">
                <a:solidFill>
                  <a:schemeClr val="tx1"/>
                </a:solidFill>
                <a:effectLst/>
                <a:latin typeface="+mn-lt"/>
                <a:ea typeface="+mn-ea"/>
                <a:cs typeface="+mn-cs"/>
              </a:rPr>
              <a:t>γι</a:t>
            </a:r>
            <a:r>
              <a:rPr lang="el-GR" sz="1200" b="0" i="0" kern="1200" dirty="0" smtClean="0">
                <a:solidFill>
                  <a:schemeClr val="tx1"/>
                </a:solidFill>
                <a:effectLst/>
                <a:latin typeface="+mn-lt"/>
                <a:ea typeface="+mn-ea"/>
                <a:cs typeface="+mn-cs"/>
              </a:rPr>
              <a:t> αυτήν.</a:t>
            </a:r>
          </a:p>
          <a:p>
            <a:r>
              <a:rPr lang="el-GR" sz="1200" b="0" i="0" kern="1200" dirty="0" smtClean="0">
                <a:solidFill>
                  <a:schemeClr val="tx1"/>
                </a:solidFill>
                <a:effectLst/>
                <a:latin typeface="+mn-lt"/>
                <a:ea typeface="+mn-ea"/>
                <a:cs typeface="+mn-cs"/>
              </a:rPr>
              <a:t>Οι </a:t>
            </a:r>
            <a:r>
              <a:rPr lang="el-GR" sz="1200" b="0" i="1" u="none" strike="noStrike" kern="1200" dirty="0" err="1" smtClean="0">
                <a:solidFill>
                  <a:schemeClr val="tx1"/>
                </a:solidFill>
                <a:effectLst/>
                <a:latin typeface="+mn-lt"/>
                <a:ea typeface="+mn-ea"/>
                <a:cs typeface="+mn-cs"/>
                <a:hlinkClick r:id="rId4" tooltip="Μεταγωγέας"/>
              </a:rPr>
              <a:t>μεταγωγείς</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switches</a:t>
            </a:r>
            <a:r>
              <a:rPr lang="el-GR" sz="1200" b="0" i="0" kern="1200" dirty="0" smtClean="0">
                <a:solidFill>
                  <a:schemeClr val="tx1"/>
                </a:solidFill>
                <a:effectLst/>
                <a:latin typeface="+mn-lt"/>
                <a:ea typeface="+mn-ea"/>
                <a:cs typeface="+mn-cs"/>
              </a:rPr>
              <a:t>) που κάνουν ότι οι πλήμνες και οι γέφυρες μαζί. Λαμβάνουν την πληροφορία από μια ζεύξη (όπως οι πλήμνες) και την μεταβιβάζουν μόνο στη ζεύξη για την οποία προορίζεται (όπως οι γέφυρες).</a:t>
            </a:r>
          </a:p>
          <a:p>
            <a:r>
              <a:rPr lang="el-GR" sz="1200" b="0" i="0" kern="1200" dirty="0" smtClean="0">
                <a:solidFill>
                  <a:schemeClr val="tx1"/>
                </a:solidFill>
                <a:effectLst/>
                <a:latin typeface="+mn-lt"/>
                <a:ea typeface="+mn-ea"/>
                <a:cs typeface="+mn-cs"/>
              </a:rPr>
              <a:t>Οι </a:t>
            </a:r>
            <a:r>
              <a:rPr lang="el-GR" sz="1200" b="0" i="1" u="none" strike="noStrike" kern="1200" dirty="0" err="1" smtClean="0">
                <a:solidFill>
                  <a:schemeClr val="tx1"/>
                </a:solidFill>
                <a:effectLst/>
                <a:latin typeface="+mn-lt"/>
                <a:ea typeface="+mn-ea"/>
                <a:cs typeface="+mn-cs"/>
                <a:hlinkClick r:id="rId5" tooltip="Δρομολογητής"/>
              </a:rPr>
              <a:t>δρομολογητές</a:t>
            </a:r>
            <a:r>
              <a:rPr lang="el-GR" sz="1200" b="0" i="0" kern="1200" dirty="0" smtClean="0">
                <a:solidFill>
                  <a:schemeClr val="tx1"/>
                </a:solidFill>
                <a:effectLst/>
                <a:latin typeface="+mn-lt"/>
                <a:ea typeface="+mn-ea"/>
                <a:cs typeface="+mn-cs"/>
              </a:rPr>
              <a:t> (</a:t>
            </a:r>
            <a:r>
              <a:rPr lang="el-GR" sz="1200" b="0" i="0" kern="1200" dirty="0" err="1" smtClean="0">
                <a:solidFill>
                  <a:schemeClr val="tx1"/>
                </a:solidFill>
                <a:effectLst/>
                <a:latin typeface="+mn-lt"/>
                <a:ea typeface="+mn-ea"/>
                <a:cs typeface="+mn-cs"/>
              </a:rPr>
              <a:t>routers</a:t>
            </a:r>
            <a:r>
              <a:rPr lang="el-GR" sz="1200" b="0" i="0" kern="1200" dirty="0" smtClean="0">
                <a:solidFill>
                  <a:schemeClr val="tx1"/>
                </a:solidFill>
                <a:effectLst/>
                <a:latin typeface="+mn-lt"/>
                <a:ea typeface="+mn-ea"/>
                <a:cs typeface="+mn-cs"/>
              </a:rPr>
              <a:t>) που επεξεργάζονται την πληροφορία και την προωθούν σε άλλα δίκτυα.</a:t>
            </a:r>
          </a:p>
          <a:p>
            <a:r>
              <a:rPr lang="el-GR" sz="1200" b="0" i="0" kern="1200" dirty="0" smtClean="0">
                <a:solidFill>
                  <a:schemeClr val="tx1"/>
                </a:solidFill>
                <a:effectLst/>
                <a:latin typeface="+mn-lt"/>
                <a:ea typeface="+mn-ea"/>
                <a:cs typeface="+mn-cs"/>
              </a:rPr>
              <a:t>Οι </a:t>
            </a:r>
            <a:r>
              <a:rPr lang="el-GR" sz="1200" b="0" i="1" u="none" strike="noStrike" kern="1200" dirty="0" smtClean="0">
                <a:solidFill>
                  <a:schemeClr val="tx1"/>
                </a:solidFill>
                <a:effectLst/>
                <a:latin typeface="+mn-lt"/>
                <a:ea typeface="+mn-ea"/>
                <a:cs typeface="+mn-cs"/>
                <a:hlinkClick r:id="rId6" tooltip="Κάρτα δικτύου"/>
              </a:rPr>
              <a:t>ελεγκτές διασύνδεσης δικτύου</a:t>
            </a:r>
            <a:r>
              <a:rPr lang="el-GR" sz="1200" b="0" i="0" kern="1200" dirty="0" smtClean="0">
                <a:solidFill>
                  <a:schemeClr val="tx1"/>
                </a:solidFill>
                <a:effectLst/>
                <a:latin typeface="+mn-lt"/>
                <a:ea typeface="+mn-ea"/>
                <a:cs typeface="+mn-cs"/>
              </a:rPr>
              <a:t> (NIC) η </a:t>
            </a:r>
            <a:r>
              <a:rPr lang="el-GR" sz="1200" b="0" i="0" kern="1200" dirty="0" err="1" smtClean="0">
                <a:solidFill>
                  <a:schemeClr val="tx1"/>
                </a:solidFill>
                <a:effectLst/>
                <a:latin typeface="+mn-lt"/>
                <a:ea typeface="+mn-ea"/>
                <a:cs typeface="+mn-cs"/>
              </a:rPr>
              <a:t>διεπαφή</a:t>
            </a:r>
            <a:r>
              <a:rPr lang="el-GR" sz="1200" b="0" i="0" kern="1200" dirty="0" smtClean="0">
                <a:solidFill>
                  <a:schemeClr val="tx1"/>
                </a:solidFill>
                <a:effectLst/>
                <a:latin typeface="+mn-lt"/>
                <a:ea typeface="+mn-ea"/>
                <a:cs typeface="+mn-cs"/>
              </a:rPr>
              <a:t> που επιτρέπει σε μια συσκευή να συνδεθεί μέσω ζεύξης.</a:t>
            </a:r>
          </a:p>
          <a:p>
            <a:endParaRPr lang="el-GR" dirty="0"/>
          </a:p>
        </p:txBody>
      </p:sp>
    </p:spTree>
    <p:extLst>
      <p:ext uri="{BB962C8B-B14F-4D97-AF65-F5344CB8AC3E}">
        <p14:creationId xmlns:p14="http://schemas.microsoft.com/office/powerpoint/2010/main" val="176187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119204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86297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92654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292985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563028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652841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5648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07722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714463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3556985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2796591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944235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561364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1339728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25750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3634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63262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24109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541713" y="944563"/>
            <a:ext cx="3609975" cy="2551112"/>
          </a:xfrm>
          <a:prstGeom prst="rect">
            <a:avLst/>
          </a:prstGeom>
          <a:noFill/>
          <a:ln w="12700">
            <a:solidFill>
              <a:prstClr val="black"/>
            </a:solidFill>
          </a:ln>
        </p:spPr>
      </p:sp>
      <p:sp>
        <p:nvSpPr>
          <p:cNvPr id="3" name="Θέση σημειώσεων 2"/>
          <p:cNvSpPr>
            <a:spLocks noGrp="1"/>
          </p:cNvSpPr>
          <p:nvPr>
            <p:ph type="body" idx="1"/>
          </p:nvPr>
        </p:nvSpPr>
        <p:spPr>
          <a:xfrm>
            <a:off x="1069975" y="3636963"/>
            <a:ext cx="8553450" cy="2974975"/>
          </a:xfrm>
          <a:prstGeom prst="rect">
            <a:avLst/>
          </a:prstGeom>
        </p:spPr>
        <p:txBody>
          <a:bodyPr/>
          <a:lstStyle/>
          <a:p>
            <a:endParaRPr lang="el-GR"/>
          </a:p>
        </p:txBody>
      </p:sp>
    </p:spTree>
    <p:extLst>
      <p:ext uri="{BB962C8B-B14F-4D97-AF65-F5344CB8AC3E}">
        <p14:creationId xmlns:p14="http://schemas.microsoft.com/office/powerpoint/2010/main" val="3964173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69322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4241904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424395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95601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590916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04179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37768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1831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22954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00574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541713" y="944563"/>
            <a:ext cx="3609975" cy="2551112"/>
          </a:xfrm>
          <a:prstGeom prst="rect">
            <a:avLst/>
          </a:prstGeom>
          <a:noFill/>
          <a:ln w="12700">
            <a:solidFill>
              <a:prstClr val="black"/>
            </a:solidFill>
          </a:ln>
        </p:spPr>
      </p:sp>
      <p:sp>
        <p:nvSpPr>
          <p:cNvPr id="3" name="Θέση σημειώσεων 2"/>
          <p:cNvSpPr>
            <a:spLocks noGrp="1"/>
          </p:cNvSpPr>
          <p:nvPr>
            <p:ph type="body" idx="1"/>
          </p:nvPr>
        </p:nvSpPr>
        <p:spPr>
          <a:xfrm>
            <a:off x="1069975" y="3636963"/>
            <a:ext cx="8553450" cy="2974975"/>
          </a:xfrm>
          <a:prstGeom prst="rect">
            <a:avLst/>
          </a:prstGeom>
        </p:spPr>
        <p:txBody>
          <a:bodyPr/>
          <a:lstStyle/>
          <a:p>
            <a:endParaRPr lang="el-GR" dirty="0"/>
          </a:p>
        </p:txBody>
      </p:sp>
    </p:spTree>
    <p:extLst>
      <p:ext uri="{BB962C8B-B14F-4D97-AF65-F5344CB8AC3E}">
        <p14:creationId xmlns:p14="http://schemas.microsoft.com/office/powerpoint/2010/main" val="402294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541713" y="944563"/>
            <a:ext cx="3609975" cy="2551112"/>
          </a:xfrm>
          <a:prstGeom prst="rect">
            <a:avLst/>
          </a:prstGeom>
          <a:noFill/>
          <a:ln w="12700">
            <a:solidFill>
              <a:prstClr val="black"/>
            </a:solidFill>
          </a:ln>
        </p:spPr>
      </p:sp>
      <p:sp>
        <p:nvSpPr>
          <p:cNvPr id="3" name="Θέση σημειώσεων 2"/>
          <p:cNvSpPr>
            <a:spLocks noGrp="1"/>
          </p:cNvSpPr>
          <p:nvPr>
            <p:ph type="body" idx="1"/>
          </p:nvPr>
        </p:nvSpPr>
        <p:spPr>
          <a:xfrm>
            <a:off x="1069975" y="3636963"/>
            <a:ext cx="8553450" cy="2974975"/>
          </a:xfrm>
          <a:prstGeom prst="rect">
            <a:avLst/>
          </a:prstGeom>
        </p:spPr>
        <p:txBody>
          <a:bodyPr/>
          <a:lstStyle/>
          <a:p>
            <a:endParaRPr lang="el-GR" dirty="0"/>
          </a:p>
        </p:txBody>
      </p:sp>
    </p:spTree>
    <p:extLst>
      <p:ext uri="{BB962C8B-B14F-4D97-AF65-F5344CB8AC3E}">
        <p14:creationId xmlns:p14="http://schemas.microsoft.com/office/powerpoint/2010/main" val="2138089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541713" y="944563"/>
            <a:ext cx="3609975" cy="2551112"/>
          </a:xfrm>
          <a:prstGeom prst="rect">
            <a:avLst/>
          </a:prstGeom>
          <a:noFill/>
          <a:ln w="12700">
            <a:solidFill>
              <a:prstClr val="black"/>
            </a:solidFill>
          </a:ln>
        </p:spPr>
      </p:sp>
      <p:sp>
        <p:nvSpPr>
          <p:cNvPr id="3" name="Θέση σημειώσεων 2"/>
          <p:cNvSpPr>
            <a:spLocks noGrp="1"/>
          </p:cNvSpPr>
          <p:nvPr>
            <p:ph type="body" idx="1"/>
          </p:nvPr>
        </p:nvSpPr>
        <p:spPr>
          <a:xfrm>
            <a:off x="1069975" y="3636963"/>
            <a:ext cx="8553450" cy="2974975"/>
          </a:xfrm>
          <a:prstGeom prst="rect">
            <a:avLst/>
          </a:prstGeom>
        </p:spPr>
        <p:txBody>
          <a:bodyPr/>
          <a:lstStyle/>
          <a:p>
            <a:endParaRPr lang="el-GR" dirty="0"/>
          </a:p>
        </p:txBody>
      </p:sp>
    </p:spTree>
    <p:extLst>
      <p:ext uri="{BB962C8B-B14F-4D97-AF65-F5344CB8AC3E}">
        <p14:creationId xmlns:p14="http://schemas.microsoft.com/office/powerpoint/2010/main" val="2533519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541713" y="944563"/>
            <a:ext cx="3609975" cy="2551112"/>
          </a:xfrm>
          <a:prstGeom prst="rect">
            <a:avLst/>
          </a:prstGeom>
          <a:noFill/>
          <a:ln w="12700">
            <a:solidFill>
              <a:prstClr val="black"/>
            </a:solidFill>
          </a:ln>
        </p:spPr>
      </p:sp>
      <p:sp>
        <p:nvSpPr>
          <p:cNvPr id="3" name="Θέση σημειώσεων 2"/>
          <p:cNvSpPr>
            <a:spLocks noGrp="1"/>
          </p:cNvSpPr>
          <p:nvPr>
            <p:ph type="body" idx="1"/>
          </p:nvPr>
        </p:nvSpPr>
        <p:spPr>
          <a:xfrm>
            <a:off x="1069975" y="3636963"/>
            <a:ext cx="8553450" cy="2974975"/>
          </a:xfrm>
          <a:prstGeom prst="rect">
            <a:avLst/>
          </a:prstGeom>
        </p:spPr>
        <p:txBody>
          <a:bodyPr/>
          <a:lstStyle/>
          <a:p>
            <a:endParaRPr lang="el-GR" dirty="0"/>
          </a:p>
        </p:txBody>
      </p:sp>
    </p:spTree>
    <p:extLst>
      <p:ext uri="{BB962C8B-B14F-4D97-AF65-F5344CB8AC3E}">
        <p14:creationId xmlns:p14="http://schemas.microsoft.com/office/powerpoint/2010/main" val="417640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23280" y="5523942"/>
            <a:ext cx="8376497" cy="1222684"/>
          </a:xfrm>
        </p:spPr>
        <p:txBody>
          <a:bodyPr/>
          <a:lstStyle>
            <a:lvl1pPr algn="l">
              <a:defRPr sz="3526"/>
            </a:lvl1pPr>
          </a:lstStyle>
          <a:p>
            <a:pPr lvl="0"/>
            <a:r>
              <a:rPr lang="el-GR" noProof="0" smtClean="0"/>
              <a:t>Στυλ κύριου τίτλου</a:t>
            </a:r>
            <a:endParaRPr lang="ru-RU" noProof="0" smtClean="0"/>
          </a:p>
        </p:txBody>
      </p:sp>
      <p:sp>
        <p:nvSpPr>
          <p:cNvPr id="5123" name="Rectangle 3"/>
          <p:cNvSpPr>
            <a:spLocks noGrp="1" noChangeArrowheads="1"/>
          </p:cNvSpPr>
          <p:nvPr>
            <p:ph type="subTitle" idx="1"/>
          </p:nvPr>
        </p:nvSpPr>
        <p:spPr>
          <a:xfrm>
            <a:off x="423280" y="6501739"/>
            <a:ext cx="8376497" cy="767894"/>
          </a:xfrm>
          <a:effectLst>
            <a:outerShdw dist="17961" dir="2700000" algn="ctr" rotWithShape="0">
              <a:schemeClr val="bg1"/>
            </a:outerShdw>
          </a:effectLst>
        </p:spPr>
        <p:txBody>
          <a:bodyPr/>
          <a:lstStyle>
            <a:lvl1pPr marL="0" indent="0">
              <a:buFontTx/>
              <a:buNone/>
              <a:defRPr sz="2645" b="1">
                <a:solidFill>
                  <a:schemeClr val="bg2"/>
                </a:solidFill>
              </a:defRPr>
            </a:lvl1pPr>
          </a:lstStyle>
          <a:p>
            <a:pPr lvl="0"/>
            <a:r>
              <a:rPr lang="el-GR" noProof="0" smtClean="0"/>
              <a:t>Στυλ κύριου υπότιτλου</a:t>
            </a:r>
            <a:endParaRPr lang="ru-RU" noProof="0" smtClean="0"/>
          </a:p>
        </p:txBody>
      </p:sp>
    </p:spTree>
    <p:extLst>
      <p:ext uri="{BB962C8B-B14F-4D97-AF65-F5344CB8AC3E}">
        <p14:creationId xmlns:p14="http://schemas.microsoft.com/office/powerpoint/2010/main" val="2921231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95530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315233" y="440796"/>
            <a:ext cx="2168384" cy="690755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1810081" y="440796"/>
            <a:ext cx="6326928" cy="690755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293772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a:xfrm>
            <a:off x="4018918" y="6628581"/>
            <a:ext cx="2658109" cy="542290"/>
          </a:xfrm>
          <a:prstGeom prst="rect">
            <a:avLst/>
          </a:prstGeom>
        </p:spPr>
        <p:txBody>
          <a:bodyPr lIns="0" tIns="0" rIns="0" bIns="0"/>
          <a:lstStyle>
            <a:lvl1pPr>
              <a:defRPr sz="1200" b="0" i="0">
                <a:solidFill>
                  <a:srgbClr val="878787"/>
                </a:solidFill>
                <a:latin typeface="Calibri"/>
                <a:cs typeface="Calibri"/>
              </a:defRPr>
            </a:lvl1pPr>
          </a:lstStyle>
          <a:p>
            <a:pPr marL="12065" marR="5080" indent="-1905" algn="ctr">
              <a:lnSpc>
                <a:spcPct val="99600"/>
              </a:lnSpc>
            </a:pPr>
            <a:endParaRPr dirty="0"/>
          </a:p>
        </p:txBody>
      </p:sp>
      <p:sp>
        <p:nvSpPr>
          <p:cNvPr id="4" name="Holder 4"/>
          <p:cNvSpPr>
            <a:spLocks noGrp="1"/>
          </p:cNvSpPr>
          <p:nvPr>
            <p:ph type="dt" sz="half" idx="6"/>
          </p:nvPr>
        </p:nvSpPr>
        <p:spPr>
          <a:xfrm>
            <a:off x="534987" y="7027545"/>
            <a:ext cx="2460942" cy="377825"/>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a:xfrm>
            <a:off x="9193029" y="6811461"/>
            <a:ext cx="206375" cy="177800"/>
          </a:xfrm>
          <a:prstGeom prst="rect">
            <a:avLst/>
          </a:prstGeom>
        </p:spPr>
        <p:txBody>
          <a:bodyPr lIns="0" tIns="0" rIns="0" bIns="0"/>
          <a:lstStyle>
            <a:lvl1pPr>
              <a:defRPr sz="1200" b="0" i="0">
                <a:solidFill>
                  <a:srgbClr val="878787"/>
                </a:solidFill>
                <a:latin typeface="Calibri"/>
                <a:cs typeface="Calibri"/>
              </a:defRPr>
            </a:lvl1pPr>
          </a:lstStyle>
          <a:p>
            <a:pPr marL="101600">
              <a:lnSpc>
                <a:spcPct val="100000"/>
              </a:lnSpc>
            </a:pPr>
            <a:fld id="{81D60167-4931-47E6-BA6A-407CBD079E47}" type="slidenum">
              <a:rPr spc="-10" dirty="0"/>
              <a:t>‹#›</a:t>
            </a:fld>
            <a:endParaRPr spc="-10" dirty="0"/>
          </a:p>
        </p:txBody>
      </p:sp>
    </p:spTree>
    <p:extLst>
      <p:ext uri="{BB962C8B-B14F-4D97-AF65-F5344CB8AC3E}">
        <p14:creationId xmlns:p14="http://schemas.microsoft.com/office/powerpoint/2010/main" val="46123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36380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9602" y="1883878"/>
            <a:ext cx="9223058" cy="3143294"/>
          </a:xfrm>
        </p:spPr>
        <p:txBody>
          <a:bodyPr anchor="b"/>
          <a:lstStyle>
            <a:lvl1pPr>
              <a:defRPr sz="6611"/>
            </a:lvl1pPr>
          </a:lstStyle>
          <a:p>
            <a:r>
              <a:rPr lang="el-GR" smtClean="0"/>
              <a:t>Στυλ κύριου τίτλου</a:t>
            </a:r>
            <a:endParaRPr lang="el-GR"/>
          </a:p>
        </p:txBody>
      </p:sp>
      <p:sp>
        <p:nvSpPr>
          <p:cNvPr id="3" name="Θέση κειμένου 2"/>
          <p:cNvSpPr>
            <a:spLocks noGrp="1"/>
          </p:cNvSpPr>
          <p:nvPr>
            <p:ph type="body" idx="1"/>
          </p:nvPr>
        </p:nvSpPr>
        <p:spPr>
          <a:xfrm>
            <a:off x="729602" y="5056909"/>
            <a:ext cx="9223058" cy="1652984"/>
          </a:xfrm>
        </p:spPr>
        <p:txBody>
          <a:bodyPr/>
          <a:lstStyle>
            <a:lvl1pPr marL="0" indent="0">
              <a:buNone/>
              <a:defRPr sz="2645"/>
            </a:lvl1pPr>
            <a:lvl2pPr marL="503789" indent="0">
              <a:buNone/>
              <a:defRPr sz="2204"/>
            </a:lvl2pPr>
            <a:lvl3pPr marL="1007577" indent="0">
              <a:buNone/>
              <a:defRPr sz="1983"/>
            </a:lvl3pPr>
            <a:lvl4pPr marL="1511366" indent="0">
              <a:buNone/>
              <a:defRPr sz="1763"/>
            </a:lvl4pPr>
            <a:lvl5pPr marL="2015155" indent="0">
              <a:buNone/>
              <a:defRPr sz="1763"/>
            </a:lvl5pPr>
            <a:lvl6pPr marL="2518943" indent="0">
              <a:buNone/>
              <a:defRPr sz="1763"/>
            </a:lvl6pPr>
            <a:lvl7pPr marL="3022732" indent="0">
              <a:buNone/>
              <a:defRPr sz="1763"/>
            </a:lvl7pPr>
            <a:lvl8pPr marL="3526521" indent="0">
              <a:buNone/>
              <a:defRPr sz="1763"/>
            </a:lvl8pPr>
            <a:lvl9pPr marL="4030309" indent="0">
              <a:buNone/>
              <a:defRPr sz="1763"/>
            </a:lvl9pPr>
          </a:lstStyle>
          <a:p>
            <a:pPr lvl="0"/>
            <a:r>
              <a:rPr lang="el-GR" smtClean="0"/>
              <a:t>Στυλ υποδείγματος κειμένου</a:t>
            </a:r>
          </a:p>
        </p:txBody>
      </p:sp>
    </p:spTree>
    <p:extLst>
      <p:ext uri="{BB962C8B-B14F-4D97-AF65-F5344CB8AC3E}">
        <p14:creationId xmlns:p14="http://schemas.microsoft.com/office/powerpoint/2010/main" val="401239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1810081" y="1873383"/>
            <a:ext cx="4247656" cy="547496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235961" y="1873383"/>
            <a:ext cx="4247656" cy="547496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8058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737028" y="402314"/>
            <a:ext cx="9223058" cy="1460574"/>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737029" y="1852393"/>
            <a:ext cx="4524273"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737029" y="2760222"/>
            <a:ext cx="4524273" cy="405987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5413534" y="1852393"/>
            <a:ext cx="4546552" cy="907829"/>
          </a:xfrm>
        </p:spPr>
        <p:txBody>
          <a:bodyPr anchor="b"/>
          <a:lstStyle>
            <a:lvl1pPr marL="0" indent="0">
              <a:buNone/>
              <a:defRPr sz="2645" b="1"/>
            </a:lvl1pPr>
            <a:lvl2pPr marL="503789" indent="0">
              <a:buNone/>
              <a:defRPr sz="2204" b="1"/>
            </a:lvl2pPr>
            <a:lvl3pPr marL="1007577" indent="0">
              <a:buNone/>
              <a:defRPr sz="1983" b="1"/>
            </a:lvl3pPr>
            <a:lvl4pPr marL="1511366" indent="0">
              <a:buNone/>
              <a:defRPr sz="1763" b="1"/>
            </a:lvl4pPr>
            <a:lvl5pPr marL="2015155" indent="0">
              <a:buNone/>
              <a:defRPr sz="1763" b="1"/>
            </a:lvl5pPr>
            <a:lvl6pPr marL="2518943" indent="0">
              <a:buNone/>
              <a:defRPr sz="1763" b="1"/>
            </a:lvl6pPr>
            <a:lvl7pPr marL="3022732" indent="0">
              <a:buNone/>
              <a:defRPr sz="1763" b="1"/>
            </a:lvl7pPr>
            <a:lvl8pPr marL="3526521" indent="0">
              <a:buNone/>
              <a:defRPr sz="1763" b="1"/>
            </a:lvl8pPr>
            <a:lvl9pPr marL="4030309" indent="0">
              <a:buNone/>
              <a:defRPr sz="1763"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5413534" y="2760222"/>
            <a:ext cx="4546552" cy="405987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449275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val="284236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4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37029" y="503767"/>
            <a:ext cx="3449364" cy="1763183"/>
          </a:xfrm>
        </p:spPr>
        <p:txBody>
          <a:bodyPr anchor="b"/>
          <a:lstStyle>
            <a:lvl1pPr>
              <a:defRPr sz="3526"/>
            </a:lvl1pPr>
          </a:lstStyle>
          <a:p>
            <a:r>
              <a:rPr lang="el-GR" smtClean="0"/>
              <a:t>Στυλ κύριου τίτλου</a:t>
            </a:r>
            <a:endParaRPr lang="el-GR"/>
          </a:p>
        </p:txBody>
      </p:sp>
      <p:sp>
        <p:nvSpPr>
          <p:cNvPr id="3" name="Θέση περιεχομένου 2"/>
          <p:cNvSpPr>
            <a:spLocks noGrp="1"/>
          </p:cNvSpPr>
          <p:nvPr>
            <p:ph idx="1"/>
          </p:nvPr>
        </p:nvSpPr>
        <p:spPr>
          <a:xfrm>
            <a:off x="4546552" y="1087996"/>
            <a:ext cx="5413534" cy="5370013"/>
          </a:xfrm>
        </p:spPr>
        <p:txBody>
          <a:bodyPr/>
          <a:lstStyle>
            <a:lvl1pPr>
              <a:defRPr sz="3526"/>
            </a:lvl1pPr>
            <a:lvl2pPr>
              <a:defRPr sz="3085"/>
            </a:lvl2pPr>
            <a:lvl3pPr>
              <a:defRPr sz="2645"/>
            </a:lvl3pPr>
            <a:lvl4pPr>
              <a:defRPr sz="2204"/>
            </a:lvl4pPr>
            <a:lvl5pPr>
              <a:defRPr sz="2204"/>
            </a:lvl5pPr>
            <a:lvl6pPr>
              <a:defRPr sz="2204"/>
            </a:lvl6pPr>
            <a:lvl7pPr>
              <a:defRPr sz="2204"/>
            </a:lvl7pPr>
            <a:lvl8pPr>
              <a:defRPr sz="2204"/>
            </a:lvl8pPr>
            <a:lvl9pPr>
              <a:defRPr sz="2204"/>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737029" y="2266950"/>
            <a:ext cx="3449364"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el-GR" smtClean="0"/>
              <a:t>Στυλ υποδείγματος κειμένου</a:t>
            </a:r>
          </a:p>
        </p:txBody>
      </p:sp>
    </p:spTree>
    <p:extLst>
      <p:ext uri="{BB962C8B-B14F-4D97-AF65-F5344CB8AC3E}">
        <p14:creationId xmlns:p14="http://schemas.microsoft.com/office/powerpoint/2010/main" val="390301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37029" y="503767"/>
            <a:ext cx="3449364" cy="1763183"/>
          </a:xfrm>
        </p:spPr>
        <p:txBody>
          <a:bodyPr anchor="b"/>
          <a:lstStyle>
            <a:lvl1pPr>
              <a:defRPr sz="3526"/>
            </a:lvl1pPr>
          </a:lstStyle>
          <a:p>
            <a:r>
              <a:rPr lang="el-GR" smtClean="0"/>
              <a:t>Στυλ κύριου τίτλου</a:t>
            </a:r>
            <a:endParaRPr lang="el-GR"/>
          </a:p>
        </p:txBody>
      </p:sp>
      <p:sp>
        <p:nvSpPr>
          <p:cNvPr id="3" name="Θέση εικόνας 2"/>
          <p:cNvSpPr>
            <a:spLocks noGrp="1"/>
          </p:cNvSpPr>
          <p:nvPr>
            <p:ph type="pic" idx="1"/>
          </p:nvPr>
        </p:nvSpPr>
        <p:spPr>
          <a:xfrm>
            <a:off x="4546552" y="1087996"/>
            <a:ext cx="5413534" cy="5370013"/>
          </a:xfrm>
        </p:spPr>
        <p:txBody>
          <a:bodyPr/>
          <a:lstStyle>
            <a:lvl1pPr marL="0" indent="0">
              <a:buNone/>
              <a:defRPr sz="3526"/>
            </a:lvl1pPr>
            <a:lvl2pPr marL="503789" indent="0">
              <a:buNone/>
              <a:defRPr sz="3085"/>
            </a:lvl2pPr>
            <a:lvl3pPr marL="1007577" indent="0">
              <a:buNone/>
              <a:defRPr sz="2645"/>
            </a:lvl3pPr>
            <a:lvl4pPr marL="1511366" indent="0">
              <a:buNone/>
              <a:defRPr sz="2204"/>
            </a:lvl4pPr>
            <a:lvl5pPr marL="2015155" indent="0">
              <a:buNone/>
              <a:defRPr sz="2204"/>
            </a:lvl5pPr>
            <a:lvl6pPr marL="2518943" indent="0">
              <a:buNone/>
              <a:defRPr sz="2204"/>
            </a:lvl6pPr>
            <a:lvl7pPr marL="3022732" indent="0">
              <a:buNone/>
              <a:defRPr sz="2204"/>
            </a:lvl7pPr>
            <a:lvl8pPr marL="3526521" indent="0">
              <a:buNone/>
              <a:defRPr sz="2204"/>
            </a:lvl8pPr>
            <a:lvl9pPr marL="4030309" indent="0">
              <a:buNone/>
              <a:defRPr sz="2204"/>
            </a:lvl9pPr>
          </a:lstStyle>
          <a:p>
            <a:r>
              <a:rPr lang="el-GR" smtClean="0"/>
              <a:t>Κάντε κλικ στο εικονίδιο για να προσθέσετε εικόνα</a:t>
            </a:r>
            <a:endParaRPr lang="el-GR"/>
          </a:p>
        </p:txBody>
      </p:sp>
      <p:sp>
        <p:nvSpPr>
          <p:cNvPr id="4" name="Θέση κειμένου 3"/>
          <p:cNvSpPr>
            <a:spLocks noGrp="1"/>
          </p:cNvSpPr>
          <p:nvPr>
            <p:ph type="body" sz="half" idx="2"/>
          </p:nvPr>
        </p:nvSpPr>
        <p:spPr>
          <a:xfrm>
            <a:off x="737029" y="2266950"/>
            <a:ext cx="3449364" cy="4199805"/>
          </a:xfrm>
        </p:spPr>
        <p:txBody>
          <a:bodyPr/>
          <a:lstStyle>
            <a:lvl1pPr marL="0" indent="0">
              <a:buNone/>
              <a:defRPr sz="1763"/>
            </a:lvl1pPr>
            <a:lvl2pPr marL="503789" indent="0">
              <a:buNone/>
              <a:defRPr sz="1543"/>
            </a:lvl2pPr>
            <a:lvl3pPr marL="1007577" indent="0">
              <a:buNone/>
              <a:defRPr sz="1322"/>
            </a:lvl3pPr>
            <a:lvl4pPr marL="1511366" indent="0">
              <a:buNone/>
              <a:defRPr sz="1102"/>
            </a:lvl4pPr>
            <a:lvl5pPr marL="2015155" indent="0">
              <a:buNone/>
              <a:defRPr sz="1102"/>
            </a:lvl5pPr>
            <a:lvl6pPr marL="2518943" indent="0">
              <a:buNone/>
              <a:defRPr sz="1102"/>
            </a:lvl6pPr>
            <a:lvl7pPr marL="3022732" indent="0">
              <a:buNone/>
              <a:defRPr sz="1102"/>
            </a:lvl7pPr>
            <a:lvl8pPr marL="3526521" indent="0">
              <a:buNone/>
              <a:defRPr sz="1102"/>
            </a:lvl8pPr>
            <a:lvl9pPr marL="4030309" indent="0">
              <a:buNone/>
              <a:defRPr sz="1102"/>
            </a:lvl9pPr>
          </a:lstStyle>
          <a:p>
            <a:pPr lvl="0"/>
            <a:r>
              <a:rPr lang="el-GR" smtClean="0"/>
              <a:t>Στυλ υποδείγματος κειμένου</a:t>
            </a:r>
          </a:p>
        </p:txBody>
      </p:sp>
    </p:spTree>
    <p:extLst>
      <p:ext uri="{BB962C8B-B14F-4D97-AF65-F5344CB8AC3E}">
        <p14:creationId xmlns:p14="http://schemas.microsoft.com/office/powerpoint/2010/main" val="244944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47964" y="440796"/>
            <a:ext cx="8335654" cy="559741"/>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endParaRPr lang="ru-RU" smtClean="0"/>
          </a:p>
        </p:txBody>
      </p:sp>
      <p:sp>
        <p:nvSpPr>
          <p:cNvPr id="1027" name="Rectangle 3"/>
          <p:cNvSpPr>
            <a:spLocks noGrp="1" noChangeArrowheads="1"/>
          </p:cNvSpPr>
          <p:nvPr>
            <p:ph type="body" idx="1"/>
          </p:nvPr>
        </p:nvSpPr>
        <p:spPr bwMode="auto">
          <a:xfrm>
            <a:off x="1810081" y="1873383"/>
            <a:ext cx="8673536" cy="547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ru-RU" smtClean="0"/>
          </a:p>
        </p:txBody>
      </p:sp>
    </p:spTree>
    <p:extLst>
      <p:ext uri="{BB962C8B-B14F-4D97-AF65-F5344CB8AC3E}">
        <p14:creationId xmlns:p14="http://schemas.microsoft.com/office/powerpoint/2010/main" val="392033703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r" rtl="0" eaLnBrk="1" fontAlgn="base" hangingPunct="1">
        <a:spcBef>
          <a:spcPct val="0"/>
        </a:spcBef>
        <a:spcAft>
          <a:spcPct val="0"/>
        </a:spcAft>
        <a:defRPr sz="3967" b="1" kern="1200">
          <a:solidFill>
            <a:schemeClr val="bg2"/>
          </a:solidFill>
          <a:latin typeface="+mj-lt"/>
          <a:ea typeface="+mj-ea"/>
          <a:cs typeface="+mj-cs"/>
        </a:defRPr>
      </a:lvl1pPr>
      <a:lvl2pPr algn="r" rtl="0" eaLnBrk="1" fontAlgn="base" hangingPunct="1">
        <a:spcBef>
          <a:spcPct val="0"/>
        </a:spcBef>
        <a:spcAft>
          <a:spcPct val="0"/>
        </a:spcAft>
        <a:defRPr sz="3967" b="1">
          <a:solidFill>
            <a:schemeClr val="bg2"/>
          </a:solidFill>
          <a:latin typeface="Arial" panose="020B0604020202020204" pitchFamily="34" charset="0"/>
        </a:defRPr>
      </a:lvl2pPr>
      <a:lvl3pPr algn="r" rtl="0" eaLnBrk="1" fontAlgn="base" hangingPunct="1">
        <a:spcBef>
          <a:spcPct val="0"/>
        </a:spcBef>
        <a:spcAft>
          <a:spcPct val="0"/>
        </a:spcAft>
        <a:defRPr sz="3967" b="1">
          <a:solidFill>
            <a:schemeClr val="bg2"/>
          </a:solidFill>
          <a:latin typeface="Arial" panose="020B0604020202020204" pitchFamily="34" charset="0"/>
        </a:defRPr>
      </a:lvl3pPr>
      <a:lvl4pPr algn="r" rtl="0" eaLnBrk="1" fontAlgn="base" hangingPunct="1">
        <a:spcBef>
          <a:spcPct val="0"/>
        </a:spcBef>
        <a:spcAft>
          <a:spcPct val="0"/>
        </a:spcAft>
        <a:defRPr sz="3967" b="1">
          <a:solidFill>
            <a:schemeClr val="bg2"/>
          </a:solidFill>
          <a:latin typeface="Arial" panose="020B0604020202020204" pitchFamily="34" charset="0"/>
        </a:defRPr>
      </a:lvl4pPr>
      <a:lvl5pPr algn="r" rtl="0" eaLnBrk="1" fontAlgn="base" hangingPunct="1">
        <a:spcBef>
          <a:spcPct val="0"/>
        </a:spcBef>
        <a:spcAft>
          <a:spcPct val="0"/>
        </a:spcAft>
        <a:defRPr sz="3967" b="1">
          <a:solidFill>
            <a:schemeClr val="bg2"/>
          </a:solidFill>
          <a:latin typeface="Arial" panose="020B0604020202020204" pitchFamily="34" charset="0"/>
        </a:defRPr>
      </a:lvl5pPr>
      <a:lvl6pPr marL="503789" algn="r" rtl="0" eaLnBrk="1" fontAlgn="base" hangingPunct="1">
        <a:spcBef>
          <a:spcPct val="0"/>
        </a:spcBef>
        <a:spcAft>
          <a:spcPct val="0"/>
        </a:spcAft>
        <a:defRPr sz="3967" b="1">
          <a:solidFill>
            <a:schemeClr val="bg2"/>
          </a:solidFill>
          <a:latin typeface="Arial" panose="020B0604020202020204" pitchFamily="34" charset="0"/>
        </a:defRPr>
      </a:lvl6pPr>
      <a:lvl7pPr marL="1007577" algn="r" rtl="0" eaLnBrk="1" fontAlgn="base" hangingPunct="1">
        <a:spcBef>
          <a:spcPct val="0"/>
        </a:spcBef>
        <a:spcAft>
          <a:spcPct val="0"/>
        </a:spcAft>
        <a:defRPr sz="3967" b="1">
          <a:solidFill>
            <a:schemeClr val="bg2"/>
          </a:solidFill>
          <a:latin typeface="Arial" panose="020B0604020202020204" pitchFamily="34" charset="0"/>
        </a:defRPr>
      </a:lvl7pPr>
      <a:lvl8pPr marL="1511366" algn="r" rtl="0" eaLnBrk="1" fontAlgn="base" hangingPunct="1">
        <a:spcBef>
          <a:spcPct val="0"/>
        </a:spcBef>
        <a:spcAft>
          <a:spcPct val="0"/>
        </a:spcAft>
        <a:defRPr sz="3967" b="1">
          <a:solidFill>
            <a:schemeClr val="bg2"/>
          </a:solidFill>
          <a:latin typeface="Arial" panose="020B0604020202020204" pitchFamily="34" charset="0"/>
        </a:defRPr>
      </a:lvl8pPr>
      <a:lvl9pPr marL="2015155" algn="r" rtl="0" eaLnBrk="1" fontAlgn="base" hangingPunct="1">
        <a:spcBef>
          <a:spcPct val="0"/>
        </a:spcBef>
        <a:spcAft>
          <a:spcPct val="0"/>
        </a:spcAft>
        <a:defRPr sz="3967" b="1">
          <a:solidFill>
            <a:schemeClr val="bg2"/>
          </a:solidFill>
          <a:latin typeface="Arial" panose="020B0604020202020204" pitchFamily="34" charset="0"/>
        </a:defRPr>
      </a:lvl9pPr>
    </p:titleStyle>
    <p:bodyStyle>
      <a:lvl1pPr marL="377842" indent="-377842" algn="l" rtl="0" eaLnBrk="1" fontAlgn="base" hangingPunct="1">
        <a:spcBef>
          <a:spcPct val="20000"/>
        </a:spcBef>
        <a:spcAft>
          <a:spcPct val="0"/>
        </a:spcAft>
        <a:buChar char="•"/>
        <a:defRPr sz="3085" kern="1200">
          <a:solidFill>
            <a:schemeClr val="tx1"/>
          </a:solidFill>
          <a:latin typeface="+mn-lt"/>
          <a:ea typeface="+mn-ea"/>
          <a:cs typeface="+mn-cs"/>
        </a:defRPr>
      </a:lvl1pPr>
      <a:lvl2pPr marL="818657" indent="-314868" algn="l" rtl="0" eaLnBrk="1" fontAlgn="base" hangingPunct="1">
        <a:spcBef>
          <a:spcPct val="20000"/>
        </a:spcBef>
        <a:spcAft>
          <a:spcPct val="0"/>
        </a:spcAft>
        <a:buChar char="–"/>
        <a:defRPr sz="2645" b="1" kern="1200">
          <a:solidFill>
            <a:schemeClr val="tx1"/>
          </a:solidFill>
          <a:latin typeface="+mn-lt"/>
          <a:ea typeface="+mn-ea"/>
          <a:cs typeface="+mn-cs"/>
        </a:defRPr>
      </a:lvl2pPr>
      <a:lvl3pPr marL="1259472" indent="-251894" algn="l" rtl="0" eaLnBrk="1" fontAlgn="base" hangingPunct="1">
        <a:spcBef>
          <a:spcPct val="20000"/>
        </a:spcBef>
        <a:spcAft>
          <a:spcPct val="0"/>
        </a:spcAft>
        <a:buChar char="•"/>
        <a:defRPr sz="2645" kern="1200">
          <a:solidFill>
            <a:schemeClr val="tx1"/>
          </a:solidFill>
          <a:latin typeface="+mn-lt"/>
          <a:ea typeface="+mn-ea"/>
          <a:cs typeface="+mn-cs"/>
        </a:defRPr>
      </a:lvl3pPr>
      <a:lvl4pPr marL="1763260" indent="-251894" algn="l" rtl="0" eaLnBrk="1" fontAlgn="base" hangingPunct="1">
        <a:spcBef>
          <a:spcPct val="20000"/>
        </a:spcBef>
        <a:spcAft>
          <a:spcPct val="0"/>
        </a:spcAft>
        <a:buChar char="–"/>
        <a:defRPr sz="2204" kern="1200">
          <a:solidFill>
            <a:schemeClr val="tx1"/>
          </a:solidFill>
          <a:latin typeface="+mn-lt"/>
          <a:ea typeface="+mn-ea"/>
          <a:cs typeface="+mn-cs"/>
        </a:defRPr>
      </a:lvl4pPr>
      <a:lvl5pPr marL="2267049" indent="-251894" algn="l" rtl="0" eaLnBrk="1" fontAlgn="base" hangingPunct="1">
        <a:spcBef>
          <a:spcPct val="20000"/>
        </a:spcBef>
        <a:spcAft>
          <a:spcPct val="0"/>
        </a:spcAft>
        <a:buChar char="»"/>
        <a:defRPr sz="2204" kern="1200">
          <a:solidFill>
            <a:schemeClr val="tx1"/>
          </a:solidFill>
          <a:latin typeface="+mn-lt"/>
          <a:ea typeface="+mn-ea"/>
          <a:cs typeface="+mn-cs"/>
        </a:defRPr>
      </a:lvl5pPr>
      <a:lvl6pPr marL="2770838"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6pPr>
      <a:lvl7pPr marL="3274626"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7pPr>
      <a:lvl8pPr marL="3778415"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8pPr>
      <a:lvl9pPr marL="4282204" indent="-251894" algn="l" defTabSz="1007577" rtl="0" eaLnBrk="1" latinLnBrk="0" hangingPunct="1">
        <a:lnSpc>
          <a:spcPct val="90000"/>
        </a:lnSpc>
        <a:spcBef>
          <a:spcPts val="551"/>
        </a:spcBef>
        <a:buFont typeface="Arial" panose="020B0604020202020204" pitchFamily="34" charset="0"/>
        <a:buChar char="•"/>
        <a:defRPr sz="1983" kern="1200">
          <a:solidFill>
            <a:schemeClr val="tx1"/>
          </a:solidFill>
          <a:latin typeface="+mn-lt"/>
          <a:ea typeface="+mn-ea"/>
          <a:cs typeface="+mn-cs"/>
        </a:defRPr>
      </a:lvl9pPr>
    </p:bodyStyle>
    <p:otherStyle>
      <a:defPPr>
        <a:defRPr lang="el-GR"/>
      </a:defPPr>
      <a:lvl1pPr marL="0" algn="l" defTabSz="1007577" rtl="0" eaLnBrk="1" latinLnBrk="0" hangingPunct="1">
        <a:defRPr sz="1983" kern="1200">
          <a:solidFill>
            <a:schemeClr val="tx1"/>
          </a:solidFill>
          <a:latin typeface="+mn-lt"/>
          <a:ea typeface="+mn-ea"/>
          <a:cs typeface="+mn-cs"/>
        </a:defRPr>
      </a:lvl1pPr>
      <a:lvl2pPr marL="503789" algn="l" defTabSz="1007577" rtl="0" eaLnBrk="1" latinLnBrk="0" hangingPunct="1">
        <a:defRPr sz="1983" kern="1200">
          <a:solidFill>
            <a:schemeClr val="tx1"/>
          </a:solidFill>
          <a:latin typeface="+mn-lt"/>
          <a:ea typeface="+mn-ea"/>
          <a:cs typeface="+mn-cs"/>
        </a:defRPr>
      </a:lvl2pPr>
      <a:lvl3pPr marL="1007577" algn="l" defTabSz="1007577" rtl="0" eaLnBrk="1" latinLnBrk="0" hangingPunct="1">
        <a:defRPr sz="1983" kern="1200">
          <a:solidFill>
            <a:schemeClr val="tx1"/>
          </a:solidFill>
          <a:latin typeface="+mn-lt"/>
          <a:ea typeface="+mn-ea"/>
          <a:cs typeface="+mn-cs"/>
        </a:defRPr>
      </a:lvl3pPr>
      <a:lvl4pPr marL="1511366" algn="l" defTabSz="1007577" rtl="0" eaLnBrk="1" latinLnBrk="0" hangingPunct="1">
        <a:defRPr sz="1983" kern="1200">
          <a:solidFill>
            <a:schemeClr val="tx1"/>
          </a:solidFill>
          <a:latin typeface="+mn-lt"/>
          <a:ea typeface="+mn-ea"/>
          <a:cs typeface="+mn-cs"/>
        </a:defRPr>
      </a:lvl4pPr>
      <a:lvl5pPr marL="2015155" algn="l" defTabSz="1007577" rtl="0" eaLnBrk="1" latinLnBrk="0" hangingPunct="1">
        <a:defRPr sz="1983" kern="1200">
          <a:solidFill>
            <a:schemeClr val="tx1"/>
          </a:solidFill>
          <a:latin typeface="+mn-lt"/>
          <a:ea typeface="+mn-ea"/>
          <a:cs typeface="+mn-cs"/>
        </a:defRPr>
      </a:lvl5pPr>
      <a:lvl6pPr marL="2518943" algn="l" defTabSz="1007577" rtl="0" eaLnBrk="1" latinLnBrk="0" hangingPunct="1">
        <a:defRPr sz="1983" kern="1200">
          <a:solidFill>
            <a:schemeClr val="tx1"/>
          </a:solidFill>
          <a:latin typeface="+mn-lt"/>
          <a:ea typeface="+mn-ea"/>
          <a:cs typeface="+mn-cs"/>
        </a:defRPr>
      </a:lvl6pPr>
      <a:lvl7pPr marL="3022732" algn="l" defTabSz="1007577" rtl="0" eaLnBrk="1" latinLnBrk="0" hangingPunct="1">
        <a:defRPr sz="1983" kern="1200">
          <a:solidFill>
            <a:schemeClr val="tx1"/>
          </a:solidFill>
          <a:latin typeface="+mn-lt"/>
          <a:ea typeface="+mn-ea"/>
          <a:cs typeface="+mn-cs"/>
        </a:defRPr>
      </a:lvl7pPr>
      <a:lvl8pPr marL="3526521" algn="l" defTabSz="1007577" rtl="0" eaLnBrk="1" latinLnBrk="0" hangingPunct="1">
        <a:defRPr sz="1983" kern="1200">
          <a:solidFill>
            <a:schemeClr val="tx1"/>
          </a:solidFill>
          <a:latin typeface="+mn-lt"/>
          <a:ea typeface="+mn-ea"/>
          <a:cs typeface="+mn-cs"/>
        </a:defRPr>
      </a:lvl8pPr>
      <a:lvl9pPr marL="4030309" algn="l" defTabSz="1007577" rtl="0" eaLnBrk="1" latinLnBrk="0" hangingPunct="1">
        <a:defRPr sz="19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950467" y="2966970"/>
            <a:ext cx="6753859" cy="677108"/>
          </a:xfrm>
          <a:prstGeom prst="rect">
            <a:avLst/>
          </a:prstGeom>
        </p:spPr>
        <p:txBody>
          <a:bodyPr vert="horz" wrap="square" lIns="0" tIns="0" rIns="0" bIns="0" rtlCol="0">
            <a:spAutoFit/>
          </a:bodyPr>
          <a:lstStyle/>
          <a:p>
            <a:pPr marL="12700">
              <a:lnSpc>
                <a:spcPct val="100000"/>
              </a:lnSpc>
            </a:pPr>
            <a:r>
              <a:rPr sz="4400" dirty="0">
                <a:solidFill>
                  <a:schemeClr val="bg2"/>
                </a:solidFill>
                <a:effectLst>
                  <a:outerShdw blurRad="38100" dist="38100" dir="2700000" algn="tl">
                    <a:srgbClr val="000000">
                      <a:alpha val="43137"/>
                    </a:srgbClr>
                  </a:outerShdw>
                </a:effectLst>
                <a:latin typeface="Calibri"/>
                <a:cs typeface="Calibri"/>
              </a:rPr>
              <a:t>ΤΗΛ</a:t>
            </a:r>
            <a:r>
              <a:rPr sz="4400" spc="-15" dirty="0">
                <a:solidFill>
                  <a:schemeClr val="bg2"/>
                </a:solidFill>
                <a:effectLst>
                  <a:outerShdw blurRad="38100" dist="38100" dir="2700000" algn="tl">
                    <a:srgbClr val="000000">
                      <a:alpha val="43137"/>
                    </a:srgbClr>
                  </a:outerShdw>
                </a:effectLst>
                <a:latin typeface="Calibri"/>
                <a:cs typeface="Calibri"/>
              </a:rPr>
              <a:t>Ε</a:t>
            </a:r>
            <a:r>
              <a:rPr sz="4400" dirty="0">
                <a:solidFill>
                  <a:schemeClr val="bg2"/>
                </a:solidFill>
                <a:effectLst>
                  <a:outerShdw blurRad="38100" dist="38100" dir="2700000" algn="tl">
                    <a:srgbClr val="000000">
                      <a:alpha val="43137"/>
                    </a:srgbClr>
                  </a:outerShdw>
                </a:effectLst>
                <a:latin typeface="Calibri"/>
                <a:cs typeface="Calibri"/>
              </a:rPr>
              <a:t>Π</a:t>
            </a:r>
            <a:r>
              <a:rPr sz="4400" spc="-10" dirty="0">
                <a:solidFill>
                  <a:schemeClr val="bg2"/>
                </a:solidFill>
                <a:effectLst>
                  <a:outerShdw blurRad="38100" dist="38100" dir="2700000" algn="tl">
                    <a:srgbClr val="000000">
                      <a:alpha val="43137"/>
                    </a:srgbClr>
                  </a:outerShdw>
                </a:effectLst>
                <a:latin typeface="Calibri"/>
                <a:cs typeface="Calibri"/>
              </a:rPr>
              <a:t>Ι</a:t>
            </a:r>
            <a:r>
              <a:rPr sz="4400" spc="-190" dirty="0">
                <a:solidFill>
                  <a:schemeClr val="bg2"/>
                </a:solidFill>
                <a:effectLst>
                  <a:outerShdw blurRad="38100" dist="38100" dir="2700000" algn="tl">
                    <a:srgbClr val="000000">
                      <a:alpha val="43137"/>
                    </a:srgbClr>
                  </a:outerShdw>
                </a:effectLst>
                <a:latin typeface="Calibri"/>
                <a:cs typeface="Calibri"/>
              </a:rPr>
              <a:t>Κ</a:t>
            </a:r>
            <a:r>
              <a:rPr sz="4400" dirty="0">
                <a:solidFill>
                  <a:schemeClr val="bg2"/>
                </a:solidFill>
                <a:effectLst>
                  <a:outerShdw blurRad="38100" dist="38100" dir="2700000" algn="tl">
                    <a:srgbClr val="000000">
                      <a:alpha val="43137"/>
                    </a:srgbClr>
                  </a:outerShdw>
                </a:effectLst>
                <a:latin typeface="Calibri"/>
                <a:cs typeface="Calibri"/>
              </a:rPr>
              <a:t>Ο</a:t>
            </a:r>
            <a:r>
              <a:rPr sz="4400" spc="-20" dirty="0">
                <a:solidFill>
                  <a:schemeClr val="bg2"/>
                </a:solidFill>
                <a:effectLst>
                  <a:outerShdw blurRad="38100" dist="38100" dir="2700000" algn="tl">
                    <a:srgbClr val="000000">
                      <a:alpha val="43137"/>
                    </a:srgbClr>
                  </a:outerShdw>
                </a:effectLst>
                <a:latin typeface="Calibri"/>
                <a:cs typeface="Calibri"/>
              </a:rPr>
              <a:t>Ι</a:t>
            </a:r>
            <a:r>
              <a:rPr sz="4400" spc="-5" dirty="0">
                <a:solidFill>
                  <a:schemeClr val="bg2"/>
                </a:solidFill>
                <a:effectLst>
                  <a:outerShdw blurRad="38100" dist="38100" dir="2700000" algn="tl">
                    <a:srgbClr val="000000">
                      <a:alpha val="43137"/>
                    </a:srgbClr>
                  </a:outerShdw>
                </a:effectLst>
                <a:latin typeface="Calibri"/>
                <a:cs typeface="Calibri"/>
              </a:rPr>
              <a:t>Ν</a:t>
            </a:r>
            <a:r>
              <a:rPr sz="4400" dirty="0">
                <a:solidFill>
                  <a:schemeClr val="bg2"/>
                </a:solidFill>
                <a:effectLst>
                  <a:outerShdw blurRad="38100" dist="38100" dir="2700000" algn="tl">
                    <a:srgbClr val="000000">
                      <a:alpha val="43137"/>
                    </a:srgbClr>
                  </a:outerShdw>
                </a:effectLst>
                <a:latin typeface="Calibri"/>
                <a:cs typeface="Calibri"/>
              </a:rPr>
              <a:t>ΩΝΙ</a:t>
            </a:r>
            <a:r>
              <a:rPr sz="4400" spc="-25" dirty="0">
                <a:solidFill>
                  <a:schemeClr val="bg2"/>
                </a:solidFill>
                <a:effectLst>
                  <a:outerShdw blurRad="38100" dist="38100" dir="2700000" algn="tl">
                    <a:srgbClr val="000000">
                      <a:alpha val="43137"/>
                    </a:srgbClr>
                  </a:outerShdw>
                </a:effectLst>
                <a:latin typeface="Calibri"/>
                <a:cs typeface="Calibri"/>
              </a:rPr>
              <a:t>Α</a:t>
            </a:r>
            <a:r>
              <a:rPr sz="4400" dirty="0">
                <a:solidFill>
                  <a:schemeClr val="bg2"/>
                </a:solidFill>
                <a:effectLst>
                  <a:outerShdw blurRad="38100" dist="38100" dir="2700000" algn="tl">
                    <a:srgbClr val="000000">
                      <a:alpha val="43137"/>
                    </a:srgbClr>
                  </a:outerShdw>
                </a:effectLst>
                <a:latin typeface="Calibri"/>
                <a:cs typeface="Calibri"/>
              </a:rPr>
              <a:t>ΚΑ</a:t>
            </a:r>
            <a:r>
              <a:rPr sz="4400" spc="-185" dirty="0">
                <a:solidFill>
                  <a:schemeClr val="bg2"/>
                </a:solidFill>
                <a:effectLst>
                  <a:outerShdw blurRad="38100" dist="38100" dir="2700000" algn="tl">
                    <a:srgbClr val="000000">
                      <a:alpha val="43137"/>
                    </a:srgbClr>
                  </a:outerShdw>
                </a:effectLst>
                <a:latin typeface="Calibri"/>
                <a:cs typeface="Calibri"/>
              </a:rPr>
              <a:t> </a:t>
            </a:r>
            <a:r>
              <a:rPr sz="4400" dirty="0">
                <a:solidFill>
                  <a:schemeClr val="bg2"/>
                </a:solidFill>
                <a:effectLst>
                  <a:outerShdw blurRad="38100" dist="38100" dir="2700000" algn="tl">
                    <a:srgbClr val="000000">
                      <a:alpha val="43137"/>
                    </a:srgbClr>
                  </a:outerShdw>
                </a:effectLst>
                <a:latin typeface="Calibri"/>
                <a:cs typeface="Calibri"/>
              </a:rPr>
              <a:t>ΔΙ</a:t>
            </a:r>
            <a:r>
              <a:rPr sz="4400" spc="-20" dirty="0">
                <a:solidFill>
                  <a:schemeClr val="bg2"/>
                </a:solidFill>
                <a:effectLst>
                  <a:outerShdw blurRad="38100" dist="38100" dir="2700000" algn="tl">
                    <a:srgbClr val="000000">
                      <a:alpha val="43137"/>
                    </a:srgbClr>
                  </a:outerShdw>
                </a:effectLst>
                <a:latin typeface="Calibri"/>
                <a:cs typeface="Calibri"/>
              </a:rPr>
              <a:t>Κ</a:t>
            </a:r>
            <a:r>
              <a:rPr sz="4400" spc="5" dirty="0">
                <a:solidFill>
                  <a:schemeClr val="bg2"/>
                </a:solidFill>
                <a:effectLst>
                  <a:outerShdw blurRad="38100" dist="38100" dir="2700000" algn="tl">
                    <a:srgbClr val="000000">
                      <a:alpha val="43137"/>
                    </a:srgbClr>
                  </a:outerShdw>
                </a:effectLst>
                <a:latin typeface="Calibri"/>
                <a:cs typeface="Calibri"/>
              </a:rPr>
              <a:t>Τ</a:t>
            </a:r>
            <a:r>
              <a:rPr sz="4400" spc="-310" dirty="0">
                <a:solidFill>
                  <a:schemeClr val="bg2"/>
                </a:solidFill>
                <a:effectLst>
                  <a:outerShdw blurRad="38100" dist="38100" dir="2700000" algn="tl">
                    <a:srgbClr val="000000">
                      <a:alpha val="43137"/>
                    </a:srgbClr>
                  </a:outerShdw>
                </a:effectLst>
                <a:latin typeface="Calibri"/>
                <a:cs typeface="Calibri"/>
              </a:rPr>
              <a:t>Υ</a:t>
            </a:r>
            <a:r>
              <a:rPr sz="4400" dirty="0">
                <a:solidFill>
                  <a:schemeClr val="bg2"/>
                </a:solidFill>
                <a:effectLst>
                  <a:outerShdw blurRad="38100" dist="38100" dir="2700000" algn="tl">
                    <a:srgbClr val="000000">
                      <a:alpha val="43137"/>
                    </a:srgbClr>
                  </a:outerShdw>
                </a:effectLst>
                <a:latin typeface="Calibri"/>
                <a:cs typeface="Calibri"/>
              </a:rPr>
              <a:t>Α</a:t>
            </a:r>
            <a:r>
              <a:rPr sz="4400" spc="-55" dirty="0">
                <a:solidFill>
                  <a:schemeClr val="bg2"/>
                </a:solidFill>
                <a:effectLst>
                  <a:outerShdw blurRad="38100" dist="38100" dir="2700000" algn="tl">
                    <a:srgbClr val="000000">
                      <a:alpha val="43137"/>
                    </a:srgbClr>
                  </a:outerShdw>
                </a:effectLst>
                <a:latin typeface="Calibri"/>
                <a:cs typeface="Calibri"/>
              </a:rPr>
              <a:t> </a:t>
            </a:r>
            <a:r>
              <a:rPr sz="4400" spc="-10" dirty="0">
                <a:solidFill>
                  <a:schemeClr val="bg2"/>
                </a:solidFill>
                <a:effectLst>
                  <a:outerShdw blurRad="38100" dist="38100" dir="2700000" algn="tl">
                    <a:srgbClr val="000000">
                      <a:alpha val="43137"/>
                    </a:srgbClr>
                  </a:outerShdw>
                </a:effectLst>
                <a:latin typeface="Calibri"/>
                <a:cs typeface="Calibri"/>
              </a:rPr>
              <a:t>ΙΙ</a:t>
            </a:r>
            <a:endParaRPr sz="4400" dirty="0">
              <a:solidFill>
                <a:schemeClr val="bg2"/>
              </a:solidFill>
              <a:effectLst>
                <a:outerShdw blurRad="38100" dist="38100" dir="2700000" algn="tl">
                  <a:srgbClr val="000000">
                    <a:alpha val="43137"/>
                  </a:srgbClr>
                </a:outerShdw>
              </a:effectLst>
              <a:latin typeface="Calibri"/>
              <a:cs typeface="Calibri"/>
            </a:endParaRPr>
          </a:p>
        </p:txBody>
      </p:sp>
      <p:sp>
        <p:nvSpPr>
          <p:cNvPr id="3" name="Ορθογώνιο 2"/>
          <p:cNvSpPr/>
          <p:nvPr/>
        </p:nvSpPr>
        <p:spPr>
          <a:xfrm>
            <a:off x="2887236" y="4311650"/>
            <a:ext cx="4889544" cy="461665"/>
          </a:xfrm>
          <a:prstGeom prst="rect">
            <a:avLst/>
          </a:prstGeom>
        </p:spPr>
        <p:txBody>
          <a:bodyPr wrap="none">
            <a:spAutoFit/>
          </a:bodyPr>
          <a:lstStyle/>
          <a:p>
            <a:pPr algn="ctr"/>
            <a:r>
              <a:rPr lang="el-GR" sz="2400" b="1" dirty="0" smtClean="0">
                <a:latin typeface="Calibri" panose="020F0502020204030204" pitchFamily="34" charset="0"/>
                <a:cs typeface="Calibri" panose="020F0502020204030204" pitchFamily="34" charset="0"/>
              </a:rPr>
              <a:t>Διδάσκων</a:t>
            </a:r>
            <a:r>
              <a:rPr lang="el-GR" sz="2400" dirty="0" smtClean="0">
                <a:latin typeface="Calibri" panose="020F0502020204030204" pitchFamily="34" charset="0"/>
                <a:cs typeface="Calibri" panose="020F0502020204030204" pitchFamily="34" charset="0"/>
              </a:rPr>
              <a:t>: Τσορμπατζόγλου Ανδρέας</a:t>
            </a:r>
            <a:endParaRPr lang="el-GR" sz="24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501650"/>
            <a:ext cx="7920487" cy="677108"/>
          </a:xfrm>
          <a:prstGeom prst="rect">
            <a:avLst/>
          </a:prstGeom>
        </p:spPr>
        <p:txBody>
          <a:bodyPr vert="horz" wrap="square" lIns="0" tIns="0" rIns="0" bIns="0" rtlCol="0">
            <a:spAutoFit/>
          </a:bodyPr>
          <a:lstStyle/>
          <a:p>
            <a:pPr marL="2198370">
              <a:lnSpc>
                <a:spcPct val="100000"/>
              </a:lnSpc>
            </a:pPr>
            <a:r>
              <a:rPr dirty="0">
                <a:solidFill>
                  <a:schemeClr val="accent4"/>
                </a:solidFill>
              </a:rPr>
              <a:t>Όρ</a:t>
            </a:r>
            <a:r>
              <a:rPr spc="-5" dirty="0">
                <a:solidFill>
                  <a:schemeClr val="accent4"/>
                </a:solidFill>
              </a:rPr>
              <a:t>α</a:t>
            </a:r>
            <a:r>
              <a:rPr spc="-25" dirty="0">
                <a:solidFill>
                  <a:schemeClr val="accent4"/>
                </a:solidFill>
              </a:rPr>
              <a:t>μ</a:t>
            </a:r>
            <a:r>
              <a:rPr dirty="0">
                <a:solidFill>
                  <a:schemeClr val="accent4"/>
                </a:solidFill>
              </a:rPr>
              <a:t>α</a:t>
            </a:r>
            <a:r>
              <a:rPr spc="-120" dirty="0">
                <a:solidFill>
                  <a:schemeClr val="accent4"/>
                </a:solidFill>
              </a:rPr>
              <a:t> </a:t>
            </a:r>
            <a:r>
              <a:rPr dirty="0">
                <a:solidFill>
                  <a:schemeClr val="accent4"/>
                </a:solidFill>
                <a:latin typeface="Calibri"/>
                <a:cs typeface="Calibri"/>
              </a:rPr>
              <a:t>-</a:t>
            </a:r>
            <a:r>
              <a:rPr spc="-110" dirty="0">
                <a:solidFill>
                  <a:schemeClr val="accent4"/>
                </a:solidFill>
                <a:latin typeface="Times New Roman"/>
                <a:cs typeface="Times New Roman"/>
              </a:rPr>
              <a:t> </a:t>
            </a:r>
            <a:r>
              <a:rPr spc="-20" dirty="0">
                <a:solidFill>
                  <a:schemeClr val="accent4"/>
                </a:solidFill>
              </a:rPr>
              <a:t>Σ</a:t>
            </a:r>
            <a:r>
              <a:rPr spc="-40" dirty="0">
                <a:solidFill>
                  <a:schemeClr val="accent4"/>
                </a:solidFill>
              </a:rPr>
              <a:t>τ</a:t>
            </a:r>
            <a:r>
              <a:rPr spc="-10" dirty="0">
                <a:solidFill>
                  <a:schemeClr val="accent4"/>
                </a:solidFill>
              </a:rPr>
              <a:t>ό</a:t>
            </a:r>
            <a:r>
              <a:rPr spc="-65" dirty="0">
                <a:solidFill>
                  <a:schemeClr val="accent4"/>
                </a:solidFill>
              </a:rPr>
              <a:t>χ</a:t>
            </a:r>
            <a:r>
              <a:rPr spc="-20" dirty="0">
                <a:solidFill>
                  <a:schemeClr val="accent4"/>
                </a:solidFill>
              </a:rPr>
              <a:t>ο</a:t>
            </a:r>
            <a:r>
              <a:rPr dirty="0">
                <a:solidFill>
                  <a:schemeClr val="accent4"/>
                </a:solidFill>
              </a:rPr>
              <a:t>ς</a:t>
            </a:r>
          </a:p>
        </p:txBody>
      </p:sp>
      <p:sp>
        <p:nvSpPr>
          <p:cNvPr id="3" name="object 3"/>
          <p:cNvSpPr txBox="1"/>
          <p:nvPr/>
        </p:nvSpPr>
        <p:spPr>
          <a:xfrm>
            <a:off x="1460500" y="1873250"/>
            <a:ext cx="7790180" cy="419858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800" spc="-10" dirty="0">
                <a:latin typeface="Calibri" panose="020F0502020204030204" pitchFamily="34" charset="0"/>
                <a:cs typeface="Calibri" panose="020F0502020204030204" pitchFamily="34" charset="0"/>
              </a:rPr>
              <a:t>Α</a:t>
            </a:r>
            <a:r>
              <a:rPr sz="2800" spc="-5" dirty="0">
                <a:latin typeface="Calibri" panose="020F0502020204030204" pitchFamily="34" charset="0"/>
                <a:cs typeface="Calibri" panose="020F0502020204030204" pitchFamily="34" charset="0"/>
              </a:rPr>
              <a:t>σ</a:t>
            </a:r>
            <a:r>
              <a:rPr sz="2800" dirty="0">
                <a:latin typeface="Calibri" panose="020F0502020204030204" pitchFamily="34" charset="0"/>
                <a:cs typeface="Calibri" panose="020F0502020204030204" pitchFamily="34" charset="0"/>
              </a:rPr>
              <a:t>ύρ</a:t>
            </a:r>
            <a:r>
              <a:rPr sz="2800" spc="-25" dirty="0">
                <a:latin typeface="Calibri" panose="020F0502020204030204" pitchFamily="34" charset="0"/>
                <a:cs typeface="Calibri" panose="020F0502020204030204" pitchFamily="34" charset="0"/>
              </a:rPr>
              <a:t>μ</a:t>
            </a:r>
            <a:r>
              <a:rPr sz="2800" spc="-20" dirty="0">
                <a:latin typeface="Calibri" panose="020F0502020204030204" pitchFamily="34" charset="0"/>
                <a:cs typeface="Calibri" panose="020F0502020204030204" pitchFamily="34" charset="0"/>
              </a:rPr>
              <a:t>α</a:t>
            </a:r>
            <a:r>
              <a:rPr sz="2800" spc="-15" dirty="0">
                <a:latin typeface="Calibri" panose="020F0502020204030204" pitchFamily="34" charset="0"/>
                <a:cs typeface="Calibri" panose="020F0502020204030204" pitchFamily="34" charset="0"/>
              </a:rPr>
              <a:t>τ</a:t>
            </a:r>
            <a:r>
              <a:rPr sz="2800" dirty="0">
                <a:latin typeface="Calibri" panose="020F0502020204030204" pitchFamily="34" charset="0"/>
                <a:cs typeface="Calibri" panose="020F0502020204030204" pitchFamily="34" charset="0"/>
              </a:rPr>
              <a:t>α</a:t>
            </a:r>
            <a:r>
              <a:rPr sz="2800" spc="-130" dirty="0">
                <a:latin typeface="Calibri" panose="020F0502020204030204" pitchFamily="34" charset="0"/>
                <a:cs typeface="Calibri" panose="020F0502020204030204" pitchFamily="34" charset="0"/>
              </a:rPr>
              <a:t> </a:t>
            </a:r>
            <a:r>
              <a:rPr sz="2800" spc="15" dirty="0">
                <a:latin typeface="Calibri" panose="020F0502020204030204" pitchFamily="34" charset="0"/>
                <a:cs typeface="Calibri" panose="020F0502020204030204" pitchFamily="34" charset="0"/>
              </a:rPr>
              <a:t>δ</a:t>
            </a:r>
            <a:r>
              <a:rPr sz="2800" spc="10" dirty="0">
                <a:latin typeface="Calibri" panose="020F0502020204030204" pitchFamily="34" charset="0"/>
                <a:cs typeface="Calibri" panose="020F0502020204030204" pitchFamily="34" charset="0"/>
              </a:rPr>
              <a:t>ί</a:t>
            </a:r>
            <a:r>
              <a:rPr sz="2800" spc="-20" dirty="0">
                <a:latin typeface="Calibri" panose="020F0502020204030204" pitchFamily="34" charset="0"/>
                <a:cs typeface="Calibri" panose="020F0502020204030204" pitchFamily="34" charset="0"/>
              </a:rPr>
              <a:t>κ</a:t>
            </a:r>
            <a:r>
              <a:rPr sz="2800" spc="20" dirty="0">
                <a:latin typeface="Calibri" panose="020F0502020204030204" pitchFamily="34" charset="0"/>
                <a:cs typeface="Calibri" panose="020F0502020204030204" pitchFamily="34" charset="0"/>
              </a:rPr>
              <a:t>τ</a:t>
            </a:r>
            <a:r>
              <a:rPr sz="2800" dirty="0">
                <a:latin typeface="Calibri" panose="020F0502020204030204" pitchFamily="34" charset="0"/>
                <a:cs typeface="Calibri" panose="020F0502020204030204" pitchFamily="34" charset="0"/>
              </a:rPr>
              <a:t>υα</a:t>
            </a:r>
            <a:r>
              <a:rPr sz="2800" spc="-105" dirty="0">
                <a:latin typeface="Calibri" panose="020F0502020204030204" pitchFamily="34" charset="0"/>
                <a:cs typeface="Calibri" panose="020F0502020204030204" pitchFamily="34" charset="0"/>
              </a:rPr>
              <a:t> </a:t>
            </a:r>
            <a:r>
              <a:rPr sz="2800" dirty="0">
                <a:latin typeface="Calibri" panose="020F0502020204030204" pitchFamily="34" charset="0"/>
                <a:cs typeface="Calibri" panose="020F0502020204030204" pitchFamily="34" charset="0"/>
              </a:rPr>
              <a:t>ε</a:t>
            </a:r>
            <a:r>
              <a:rPr sz="2800" spc="15" dirty="0">
                <a:latin typeface="Calibri" panose="020F0502020204030204" pitchFamily="34" charset="0"/>
                <a:cs typeface="Calibri" panose="020F0502020204030204" pitchFamily="34" charset="0"/>
              </a:rPr>
              <a:t>π</a:t>
            </a:r>
            <a:r>
              <a:rPr sz="2800" spc="10" dirty="0">
                <a:latin typeface="Calibri" panose="020F0502020204030204" pitchFamily="34" charset="0"/>
                <a:cs typeface="Calibri" panose="020F0502020204030204" pitchFamily="34" charset="0"/>
              </a:rPr>
              <a:t>ι</a:t>
            </a:r>
            <a:r>
              <a:rPr sz="2800" spc="-114" dirty="0">
                <a:latin typeface="Calibri" panose="020F0502020204030204" pitchFamily="34" charset="0"/>
                <a:cs typeface="Calibri" panose="020F0502020204030204" pitchFamily="34" charset="0"/>
              </a:rPr>
              <a:t>κ</a:t>
            </a:r>
            <a:r>
              <a:rPr sz="2800" dirty="0">
                <a:latin typeface="Calibri" panose="020F0502020204030204" pitchFamily="34" charset="0"/>
                <a:cs typeface="Calibri" panose="020F0502020204030204" pitchFamily="34" charset="0"/>
              </a:rPr>
              <a:t>ο</a:t>
            </a:r>
            <a:r>
              <a:rPr sz="2800" spc="-40" dirty="0">
                <a:latin typeface="Calibri" panose="020F0502020204030204" pitchFamily="34" charset="0"/>
                <a:cs typeface="Calibri" panose="020F0502020204030204" pitchFamily="34" charset="0"/>
              </a:rPr>
              <a:t>ι</a:t>
            </a:r>
            <a:r>
              <a:rPr sz="2800" spc="-15" dirty="0">
                <a:latin typeface="Calibri" panose="020F0502020204030204" pitchFamily="34" charset="0"/>
                <a:cs typeface="Calibri" panose="020F0502020204030204" pitchFamily="34" charset="0"/>
              </a:rPr>
              <a:t>ν</a:t>
            </a:r>
            <a:r>
              <a:rPr sz="2800" spc="-10" dirty="0">
                <a:latin typeface="Calibri" panose="020F0502020204030204" pitchFamily="34" charset="0"/>
                <a:cs typeface="Calibri" panose="020F0502020204030204" pitchFamily="34" charset="0"/>
              </a:rPr>
              <a:t>ω</a:t>
            </a:r>
            <a:r>
              <a:rPr sz="2800" dirty="0">
                <a:latin typeface="Calibri" panose="020F0502020204030204" pitchFamily="34" charset="0"/>
                <a:cs typeface="Calibri" panose="020F0502020204030204" pitchFamily="34" charset="0"/>
              </a:rPr>
              <a:t>ν</a:t>
            </a:r>
            <a:r>
              <a:rPr sz="2800" spc="10" dirty="0">
                <a:latin typeface="Calibri" panose="020F0502020204030204" pitchFamily="34" charset="0"/>
                <a:cs typeface="Calibri" panose="020F0502020204030204" pitchFamily="34" charset="0"/>
              </a:rPr>
              <a:t>ι</a:t>
            </a:r>
            <a:r>
              <a:rPr sz="2800" spc="-25" dirty="0">
                <a:latin typeface="Calibri" panose="020F0502020204030204" pitchFamily="34" charset="0"/>
                <a:cs typeface="Calibri" panose="020F0502020204030204" pitchFamily="34" charset="0"/>
              </a:rPr>
              <a:t>ώ</a:t>
            </a:r>
            <a:r>
              <a:rPr sz="2800" dirty="0">
                <a:latin typeface="Calibri" panose="020F0502020204030204" pitchFamily="34" charset="0"/>
                <a:cs typeface="Calibri" panose="020F0502020204030204" pitchFamily="34" charset="0"/>
              </a:rPr>
              <a:t>ν</a:t>
            </a:r>
            <a:r>
              <a:rPr sz="2800" spc="-185"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a:t>
            </a:r>
            <a:endParaRPr sz="2800" dirty="0">
              <a:latin typeface="Calibri" panose="020F0502020204030204" pitchFamily="34" charset="0"/>
              <a:cs typeface="Calibri" panose="020F0502020204030204" pitchFamily="34" charset="0"/>
            </a:endParaRPr>
          </a:p>
          <a:p>
            <a:pPr marL="756285" lvl="1" indent="-286385">
              <a:lnSpc>
                <a:spcPct val="100000"/>
              </a:lnSpc>
              <a:spcBef>
                <a:spcPts val="355"/>
              </a:spcBef>
              <a:buFont typeface="Arial"/>
              <a:buChar char="–"/>
              <a:tabLst>
                <a:tab pos="756920" algn="l"/>
              </a:tabLst>
            </a:pPr>
            <a:r>
              <a:rPr sz="2800" spc="-25" dirty="0">
                <a:latin typeface="Calibri" panose="020F0502020204030204" pitchFamily="34" charset="0"/>
                <a:cs typeface="Calibri" panose="020F0502020204030204" pitchFamily="34" charset="0"/>
              </a:rPr>
              <a:t>Πο</a:t>
            </a:r>
            <a:r>
              <a:rPr sz="2800" spc="10" dirty="0">
                <a:latin typeface="Calibri" panose="020F0502020204030204" pitchFamily="34" charset="0"/>
                <a:cs typeface="Calibri" panose="020F0502020204030204" pitchFamily="34" charset="0"/>
              </a:rPr>
              <a:t>λ</a:t>
            </a:r>
            <a:r>
              <a:rPr sz="2800" spc="-65" dirty="0">
                <a:latin typeface="Calibri" panose="020F0502020204030204" pitchFamily="34" charset="0"/>
                <a:cs typeface="Calibri" panose="020F0502020204030204" pitchFamily="34" charset="0"/>
              </a:rPr>
              <a:t>λ</a:t>
            </a:r>
            <a:r>
              <a:rPr sz="2800" spc="-25" dirty="0">
                <a:latin typeface="Calibri" panose="020F0502020204030204" pitchFamily="34" charset="0"/>
                <a:cs typeface="Calibri" panose="020F0502020204030204" pitchFamily="34" charset="0"/>
              </a:rPr>
              <a:t>α</a:t>
            </a:r>
            <a:r>
              <a:rPr sz="2800" spc="-20" dirty="0">
                <a:latin typeface="Calibri" panose="020F0502020204030204" pitchFamily="34" charset="0"/>
                <a:cs typeface="Calibri" panose="020F0502020204030204" pitchFamily="34" charset="0"/>
              </a:rPr>
              <a:t>π</a:t>
            </a:r>
            <a:r>
              <a:rPr sz="2800" spc="-65" dirty="0">
                <a:latin typeface="Calibri" panose="020F0502020204030204" pitchFamily="34" charset="0"/>
                <a:cs typeface="Calibri" panose="020F0502020204030204" pitchFamily="34" charset="0"/>
              </a:rPr>
              <a:t>λ</a:t>
            </a:r>
            <a:r>
              <a:rPr sz="2800" spc="-35" dirty="0">
                <a:latin typeface="Calibri" panose="020F0502020204030204" pitchFamily="34" charset="0"/>
                <a:cs typeface="Calibri" panose="020F0502020204030204" pitchFamily="34" charset="0"/>
              </a:rPr>
              <a:t>ώ</a:t>
            </a:r>
            <a:r>
              <a:rPr sz="2800" spc="-15" dirty="0">
                <a:latin typeface="Calibri" panose="020F0502020204030204" pitchFamily="34" charset="0"/>
                <a:cs typeface="Calibri" panose="020F0502020204030204" pitchFamily="34" charset="0"/>
              </a:rPr>
              <a:t>ν</a:t>
            </a:r>
            <a:r>
              <a:rPr sz="2800" spc="-20" dirty="0">
                <a:latin typeface="Calibri" panose="020F0502020204030204" pitchFamily="34" charset="0"/>
                <a:cs typeface="Calibri" panose="020F0502020204030204" pitchFamily="34" charset="0"/>
              </a:rPr>
              <a:t> </a:t>
            </a:r>
            <a:r>
              <a:rPr sz="2800" spc="-40" dirty="0">
                <a:latin typeface="Calibri" panose="020F0502020204030204" pitchFamily="34" charset="0"/>
                <a:cs typeface="Calibri" panose="020F0502020204030204" pitchFamily="34" charset="0"/>
              </a:rPr>
              <a:t>υ</a:t>
            </a:r>
            <a:r>
              <a:rPr sz="2800" spc="-10" dirty="0">
                <a:latin typeface="Calibri" panose="020F0502020204030204" pitchFamily="34" charset="0"/>
                <a:cs typeface="Calibri" panose="020F0502020204030204" pitchFamily="34" charset="0"/>
              </a:rPr>
              <a:t>π</a:t>
            </a:r>
            <a:r>
              <a:rPr sz="2800" spc="-20" dirty="0">
                <a:latin typeface="Calibri" panose="020F0502020204030204" pitchFamily="34" charset="0"/>
                <a:cs typeface="Calibri" panose="020F0502020204030204" pitchFamily="34" charset="0"/>
              </a:rPr>
              <a:t>η</a:t>
            </a:r>
            <a:r>
              <a:rPr sz="2800" dirty="0">
                <a:latin typeface="Calibri" panose="020F0502020204030204" pitchFamily="34" charset="0"/>
                <a:cs typeface="Calibri" panose="020F0502020204030204" pitchFamily="34" charset="0"/>
              </a:rPr>
              <a:t>ρ</a:t>
            </a:r>
            <a:r>
              <a:rPr sz="2800" spc="-70" dirty="0">
                <a:latin typeface="Calibri" panose="020F0502020204030204" pitchFamily="34" charset="0"/>
                <a:cs typeface="Calibri" panose="020F0502020204030204" pitchFamily="34" charset="0"/>
              </a:rPr>
              <a:t>ε</a:t>
            </a:r>
            <a:r>
              <a:rPr sz="2800" spc="-15" dirty="0">
                <a:latin typeface="Calibri" panose="020F0502020204030204" pitchFamily="34" charset="0"/>
                <a:cs typeface="Calibri" panose="020F0502020204030204" pitchFamily="34" charset="0"/>
              </a:rPr>
              <a:t>σι</a:t>
            </a:r>
            <a:r>
              <a:rPr sz="2800" spc="-35" dirty="0">
                <a:latin typeface="Calibri" panose="020F0502020204030204" pitchFamily="34" charset="0"/>
                <a:cs typeface="Calibri" panose="020F0502020204030204" pitchFamily="34" charset="0"/>
              </a:rPr>
              <a:t>ώ</a:t>
            </a:r>
            <a:r>
              <a:rPr sz="2800" spc="-15" dirty="0">
                <a:latin typeface="Calibri" panose="020F0502020204030204" pitchFamily="34" charset="0"/>
                <a:cs typeface="Calibri" panose="020F0502020204030204" pitchFamily="34" charset="0"/>
              </a:rPr>
              <a:t>ν</a:t>
            </a:r>
            <a:r>
              <a:rPr sz="2800" spc="-45" dirty="0">
                <a:latin typeface="Calibri" panose="020F0502020204030204" pitchFamily="34" charset="0"/>
                <a:cs typeface="Calibri" panose="020F0502020204030204" pitchFamily="34" charset="0"/>
              </a:rPr>
              <a:t> </a:t>
            </a:r>
            <a:r>
              <a:rPr sz="2800" spc="-10" dirty="0">
                <a:latin typeface="Calibri" panose="020F0502020204030204" pitchFamily="34" charset="0"/>
                <a:cs typeface="Calibri" panose="020F0502020204030204" pitchFamily="34" charset="0"/>
              </a:rPr>
              <a:t>(</a:t>
            </a:r>
            <a:r>
              <a:rPr sz="2800" spc="-40" dirty="0">
                <a:latin typeface="Calibri" panose="020F0502020204030204" pitchFamily="34" charset="0"/>
                <a:cs typeface="Calibri" panose="020F0502020204030204" pitchFamily="34" charset="0"/>
              </a:rPr>
              <a:t>ε</a:t>
            </a:r>
            <a:r>
              <a:rPr sz="2800" spc="-25" dirty="0">
                <a:latin typeface="Calibri" panose="020F0502020204030204" pitchFamily="34" charset="0"/>
                <a:cs typeface="Calibri" panose="020F0502020204030204" pitchFamily="34" charset="0"/>
              </a:rPr>
              <a:t>ρ</a:t>
            </a:r>
            <a:r>
              <a:rPr sz="2800" spc="-15" dirty="0">
                <a:latin typeface="Calibri" panose="020F0502020204030204" pitchFamily="34" charset="0"/>
                <a:cs typeface="Calibri" panose="020F0502020204030204" pitchFamily="34" charset="0"/>
              </a:rPr>
              <a:t>γ</a:t>
            </a:r>
            <a:r>
              <a:rPr sz="2800" spc="-60" dirty="0">
                <a:latin typeface="Calibri" panose="020F0502020204030204" pitchFamily="34" charset="0"/>
                <a:cs typeface="Calibri" panose="020F0502020204030204" pitchFamily="34" charset="0"/>
              </a:rPr>
              <a:t>α</a:t>
            </a:r>
            <a:r>
              <a:rPr sz="2800" spc="-15" dirty="0">
                <a:latin typeface="Calibri" panose="020F0502020204030204" pitchFamily="34" charset="0"/>
                <a:cs typeface="Calibri" panose="020F0502020204030204" pitchFamily="34" charset="0"/>
              </a:rPr>
              <a:t>σί</a:t>
            </a:r>
            <a:r>
              <a:rPr sz="2800" spc="-25" dirty="0">
                <a:latin typeface="Calibri" panose="020F0502020204030204" pitchFamily="34" charset="0"/>
                <a:cs typeface="Calibri" panose="020F0502020204030204" pitchFamily="34" charset="0"/>
              </a:rPr>
              <a:t>α</a:t>
            </a:r>
            <a:r>
              <a:rPr sz="2800" spc="-10" dirty="0">
                <a:latin typeface="Calibri" panose="020F0502020204030204" pitchFamily="34" charset="0"/>
                <a:cs typeface="Calibri" panose="020F0502020204030204" pitchFamily="34" charset="0"/>
              </a:rPr>
              <a:t>,</a:t>
            </a:r>
            <a:r>
              <a:rPr sz="2800" spc="-30" dirty="0">
                <a:latin typeface="Calibri" panose="020F0502020204030204" pitchFamily="34" charset="0"/>
                <a:cs typeface="Calibri" panose="020F0502020204030204" pitchFamily="34" charset="0"/>
              </a:rPr>
              <a:t> </a:t>
            </a:r>
            <a:r>
              <a:rPr sz="2800" spc="-15" dirty="0">
                <a:latin typeface="Calibri" panose="020F0502020204030204" pitchFamily="34" charset="0"/>
                <a:cs typeface="Calibri" panose="020F0502020204030204" pitchFamily="34" charset="0"/>
              </a:rPr>
              <a:t>δι</a:t>
            </a:r>
            <a:r>
              <a:rPr sz="2800" spc="-55" dirty="0">
                <a:latin typeface="Calibri" panose="020F0502020204030204" pitchFamily="34" charset="0"/>
                <a:cs typeface="Calibri" panose="020F0502020204030204" pitchFamily="34" charset="0"/>
              </a:rPr>
              <a:t>α</a:t>
            </a:r>
            <a:r>
              <a:rPr sz="2800" spc="-5" dirty="0">
                <a:latin typeface="Calibri" panose="020F0502020204030204" pitchFamily="34" charset="0"/>
                <a:cs typeface="Calibri" panose="020F0502020204030204" pitchFamily="34" charset="0"/>
              </a:rPr>
              <a:t>σ</a:t>
            </a:r>
            <a:r>
              <a:rPr sz="2800" spc="-80" dirty="0">
                <a:latin typeface="Calibri" panose="020F0502020204030204" pitchFamily="34" charset="0"/>
                <a:cs typeface="Calibri" panose="020F0502020204030204" pitchFamily="34" charset="0"/>
              </a:rPr>
              <a:t>κέ</a:t>
            </a:r>
            <a:r>
              <a:rPr sz="2800" spc="-5" dirty="0">
                <a:latin typeface="Calibri" panose="020F0502020204030204" pitchFamily="34" charset="0"/>
                <a:cs typeface="Calibri" panose="020F0502020204030204" pitchFamily="34" charset="0"/>
              </a:rPr>
              <a:t>δ</a:t>
            </a:r>
            <a:r>
              <a:rPr sz="2800" spc="-60" dirty="0">
                <a:latin typeface="Calibri" panose="020F0502020204030204" pitchFamily="34" charset="0"/>
                <a:cs typeface="Calibri" panose="020F0502020204030204" pitchFamily="34" charset="0"/>
              </a:rPr>
              <a:t>α</a:t>
            </a:r>
            <a:r>
              <a:rPr sz="2800" spc="-15" dirty="0">
                <a:latin typeface="Calibri" panose="020F0502020204030204" pitchFamily="34" charset="0"/>
                <a:cs typeface="Calibri" panose="020F0502020204030204" pitchFamily="34" charset="0"/>
              </a:rPr>
              <a:t>σ</a:t>
            </a:r>
            <a:r>
              <a:rPr sz="2800" spc="-20" dirty="0">
                <a:latin typeface="Calibri" panose="020F0502020204030204" pitchFamily="34" charset="0"/>
                <a:cs typeface="Calibri" panose="020F0502020204030204" pitchFamily="34" charset="0"/>
              </a:rPr>
              <a:t>η</a:t>
            </a:r>
            <a:r>
              <a:rPr sz="2800" spc="-10" dirty="0">
                <a:latin typeface="Calibri" panose="020F0502020204030204" pitchFamily="34" charset="0"/>
                <a:cs typeface="Calibri" panose="020F0502020204030204" pitchFamily="34" charset="0"/>
              </a:rPr>
              <a:t>)</a:t>
            </a:r>
            <a:endParaRPr sz="2800" dirty="0">
              <a:latin typeface="Calibri" panose="020F0502020204030204" pitchFamily="34" charset="0"/>
              <a:cs typeface="Calibri" panose="020F0502020204030204" pitchFamily="34" charset="0"/>
            </a:endParaRPr>
          </a:p>
          <a:p>
            <a:pPr marL="756285" lvl="1" indent="-286385">
              <a:lnSpc>
                <a:spcPct val="100000"/>
              </a:lnSpc>
              <a:spcBef>
                <a:spcPts val="335"/>
              </a:spcBef>
              <a:buFont typeface="Arial"/>
              <a:buChar char="–"/>
              <a:tabLst>
                <a:tab pos="756920" algn="l"/>
              </a:tabLst>
            </a:pPr>
            <a:r>
              <a:rPr sz="2800" spc="-10" dirty="0">
                <a:latin typeface="Calibri" panose="020F0502020204030204" pitchFamily="34" charset="0"/>
                <a:cs typeface="Calibri" panose="020F0502020204030204" pitchFamily="34" charset="0"/>
              </a:rPr>
              <a:t>Υ</a:t>
            </a:r>
            <a:r>
              <a:rPr sz="2800" spc="-20" dirty="0">
                <a:latin typeface="Calibri" panose="020F0502020204030204" pitchFamily="34" charset="0"/>
                <a:cs typeface="Calibri" panose="020F0502020204030204" pitchFamily="34" charset="0"/>
              </a:rPr>
              <a:t>ψη</a:t>
            </a:r>
            <a:r>
              <a:rPr sz="2800" spc="-40" dirty="0">
                <a:latin typeface="Calibri" panose="020F0502020204030204" pitchFamily="34" charset="0"/>
                <a:cs typeface="Calibri" panose="020F0502020204030204" pitchFamily="34" charset="0"/>
              </a:rPr>
              <a:t>λ</a:t>
            </a:r>
            <a:r>
              <a:rPr sz="2800" spc="-15" dirty="0">
                <a:latin typeface="Calibri" panose="020F0502020204030204" pitchFamily="34" charset="0"/>
                <a:cs typeface="Calibri" panose="020F0502020204030204" pitchFamily="34" charset="0"/>
              </a:rPr>
              <a:t>ού</a:t>
            </a:r>
            <a:r>
              <a:rPr sz="2800" spc="-50" dirty="0">
                <a:latin typeface="Calibri" panose="020F0502020204030204" pitchFamily="34" charset="0"/>
                <a:cs typeface="Calibri" panose="020F0502020204030204" pitchFamily="34" charset="0"/>
              </a:rPr>
              <a:t> </a:t>
            </a:r>
            <a:r>
              <a:rPr sz="2800" dirty="0">
                <a:latin typeface="Calibri" panose="020F0502020204030204" pitchFamily="34" charset="0"/>
                <a:cs typeface="Calibri" panose="020F0502020204030204" pitchFamily="34" charset="0"/>
              </a:rPr>
              <a:t>ρ</a:t>
            </a:r>
            <a:r>
              <a:rPr sz="2800" spc="-40" dirty="0">
                <a:latin typeface="Calibri" panose="020F0502020204030204" pitchFamily="34" charset="0"/>
                <a:cs typeface="Calibri" panose="020F0502020204030204" pitchFamily="34" charset="0"/>
              </a:rPr>
              <a:t>υ</a:t>
            </a:r>
            <a:r>
              <a:rPr sz="2800" spc="-15" dirty="0">
                <a:latin typeface="Calibri" panose="020F0502020204030204" pitchFamily="34" charset="0"/>
                <a:cs typeface="Calibri" panose="020F0502020204030204" pitchFamily="34" charset="0"/>
              </a:rPr>
              <a:t>θ</a:t>
            </a:r>
            <a:r>
              <a:rPr sz="2800" spc="-60" dirty="0">
                <a:latin typeface="Calibri" panose="020F0502020204030204" pitchFamily="34" charset="0"/>
                <a:cs typeface="Calibri" panose="020F0502020204030204" pitchFamily="34" charset="0"/>
              </a:rPr>
              <a:t>μ</a:t>
            </a:r>
            <a:r>
              <a:rPr sz="2800" spc="-15" dirty="0">
                <a:latin typeface="Calibri" panose="020F0502020204030204" pitchFamily="34" charset="0"/>
                <a:cs typeface="Calibri" panose="020F0502020204030204" pitchFamily="34" charset="0"/>
              </a:rPr>
              <a:t>ού</a:t>
            </a:r>
            <a:endParaRPr sz="2800" dirty="0">
              <a:latin typeface="Calibri" panose="020F0502020204030204" pitchFamily="34" charset="0"/>
              <a:cs typeface="Calibri" panose="020F0502020204030204" pitchFamily="34" charset="0"/>
            </a:endParaRPr>
          </a:p>
          <a:p>
            <a:pPr marL="756285" lvl="1" indent="-286385">
              <a:lnSpc>
                <a:spcPct val="100000"/>
              </a:lnSpc>
              <a:spcBef>
                <a:spcPts val="325"/>
              </a:spcBef>
              <a:buFont typeface="Arial"/>
              <a:buChar char="–"/>
              <a:tabLst>
                <a:tab pos="756920" algn="l"/>
              </a:tabLst>
            </a:pPr>
            <a:r>
              <a:rPr sz="2800" spc="-10" dirty="0" err="1">
                <a:latin typeface="Calibri" panose="020F0502020204030204" pitchFamily="34" charset="0"/>
                <a:cs typeface="Calibri" panose="020F0502020204030204" pitchFamily="34" charset="0"/>
              </a:rPr>
              <a:t>Υ</a:t>
            </a:r>
            <a:r>
              <a:rPr sz="2800" spc="-20" dirty="0" err="1">
                <a:latin typeface="Calibri" panose="020F0502020204030204" pitchFamily="34" charset="0"/>
                <a:cs typeface="Calibri" panose="020F0502020204030204" pitchFamily="34" charset="0"/>
              </a:rPr>
              <a:t>ψη</a:t>
            </a:r>
            <a:r>
              <a:rPr sz="2800" spc="-15" dirty="0" err="1">
                <a:latin typeface="Calibri" panose="020F0502020204030204" pitchFamily="34" charset="0"/>
                <a:cs typeface="Calibri" panose="020F0502020204030204" pitchFamily="34" charset="0"/>
              </a:rPr>
              <a:t>λ</a:t>
            </a:r>
            <a:r>
              <a:rPr sz="2800" spc="-20" dirty="0" err="1">
                <a:latin typeface="Calibri" panose="020F0502020204030204" pitchFamily="34" charset="0"/>
                <a:cs typeface="Calibri" panose="020F0502020204030204" pitchFamily="34" charset="0"/>
              </a:rPr>
              <a:t>ή</a:t>
            </a:r>
            <a:r>
              <a:rPr sz="2800" spc="-15" dirty="0" err="1">
                <a:latin typeface="Calibri" panose="020F0502020204030204" pitchFamily="34" charset="0"/>
                <a:cs typeface="Calibri" panose="020F0502020204030204" pitchFamily="34" charset="0"/>
              </a:rPr>
              <a:t>ς</a:t>
            </a:r>
            <a:r>
              <a:rPr sz="2800" spc="-40" dirty="0">
                <a:latin typeface="Calibri" panose="020F0502020204030204" pitchFamily="34" charset="0"/>
                <a:cs typeface="Calibri" panose="020F0502020204030204" pitchFamily="34" charset="0"/>
              </a:rPr>
              <a:t> </a:t>
            </a:r>
            <a:r>
              <a:rPr sz="2800" spc="-15" dirty="0" smtClean="0">
                <a:latin typeface="Calibri" panose="020F0502020204030204" pitchFamily="34" charset="0"/>
                <a:cs typeface="Calibri" panose="020F0502020204030204" pitchFamily="34" charset="0"/>
              </a:rPr>
              <a:t>π</a:t>
            </a:r>
            <a:r>
              <a:rPr sz="2800" spc="-15" dirty="0" err="1" smtClean="0">
                <a:latin typeface="Calibri" panose="020F0502020204030204" pitchFamily="34" charset="0"/>
                <a:cs typeface="Calibri" panose="020F0502020204030204" pitchFamily="34" charset="0"/>
              </a:rPr>
              <a:t>οιό</a:t>
            </a:r>
            <a:r>
              <a:rPr sz="2800" spc="-20" dirty="0" err="1" smtClean="0">
                <a:latin typeface="Calibri" panose="020F0502020204030204" pitchFamily="34" charset="0"/>
                <a:cs typeface="Calibri" panose="020F0502020204030204" pitchFamily="34" charset="0"/>
              </a:rPr>
              <a:t>τ</a:t>
            </a:r>
            <a:r>
              <a:rPr sz="2800" spc="-45" dirty="0" err="1" smtClean="0">
                <a:latin typeface="Calibri" panose="020F0502020204030204" pitchFamily="34" charset="0"/>
                <a:cs typeface="Calibri" panose="020F0502020204030204" pitchFamily="34" charset="0"/>
              </a:rPr>
              <a:t>η</a:t>
            </a:r>
            <a:r>
              <a:rPr sz="2800" spc="-55" dirty="0" err="1" smtClean="0">
                <a:latin typeface="Calibri" panose="020F0502020204030204" pitchFamily="34" charset="0"/>
                <a:cs typeface="Calibri" panose="020F0502020204030204" pitchFamily="34" charset="0"/>
              </a:rPr>
              <a:t>τ</a:t>
            </a:r>
            <a:r>
              <a:rPr sz="2800" spc="-25" dirty="0" smtClean="0">
                <a:latin typeface="Calibri" panose="020F0502020204030204" pitchFamily="34" charset="0"/>
                <a:cs typeface="Calibri" panose="020F0502020204030204" pitchFamily="34" charset="0"/>
              </a:rPr>
              <a:t>α</a:t>
            </a:r>
            <a:r>
              <a:rPr sz="2800" spc="-15" dirty="0" smtClean="0">
                <a:latin typeface="Calibri" panose="020F0502020204030204" pitchFamily="34" charset="0"/>
                <a:cs typeface="Calibri" panose="020F0502020204030204" pitchFamily="34" charset="0"/>
              </a:rPr>
              <a:t>ς</a:t>
            </a:r>
            <a:endParaRPr lang="el-GR" sz="2800" spc="-15" dirty="0">
              <a:latin typeface="Calibri" panose="020F0502020204030204" pitchFamily="34" charset="0"/>
              <a:cs typeface="Calibri" panose="020F0502020204030204" pitchFamily="34" charset="0"/>
            </a:endParaRPr>
          </a:p>
          <a:p>
            <a:pPr marL="756285" lvl="1" indent="-286385">
              <a:lnSpc>
                <a:spcPct val="100000"/>
              </a:lnSpc>
              <a:spcBef>
                <a:spcPts val="325"/>
              </a:spcBef>
              <a:buFont typeface="Arial"/>
              <a:buChar char="–"/>
              <a:tabLst>
                <a:tab pos="756920" algn="l"/>
              </a:tabLst>
            </a:pPr>
            <a:r>
              <a:rPr lang="el-GR" sz="2800" spc="-15" dirty="0" smtClean="0">
                <a:latin typeface="Calibri" panose="020F0502020204030204" pitchFamily="34" charset="0"/>
                <a:cs typeface="Calibri" panose="020F0502020204030204" pitchFamily="34" charset="0"/>
              </a:rPr>
              <a:t>Υψηλής αξιοπιστίας/ασφάλειας</a:t>
            </a:r>
            <a:endParaRPr sz="2800" dirty="0">
              <a:latin typeface="Calibri" panose="020F0502020204030204" pitchFamily="34" charset="0"/>
              <a:cs typeface="Calibri" panose="020F0502020204030204" pitchFamily="34" charset="0"/>
            </a:endParaRPr>
          </a:p>
          <a:p>
            <a:pPr marL="756285" lvl="1" indent="-286385">
              <a:lnSpc>
                <a:spcPct val="100000"/>
              </a:lnSpc>
              <a:spcBef>
                <a:spcPts val="335"/>
              </a:spcBef>
              <a:buFont typeface="Arial"/>
              <a:buChar char="–"/>
              <a:tabLst>
                <a:tab pos="756920" algn="l"/>
              </a:tabLst>
            </a:pPr>
            <a:r>
              <a:rPr sz="2800" spc="-25" dirty="0">
                <a:latin typeface="Calibri" panose="020F0502020204030204" pitchFamily="34" charset="0"/>
                <a:cs typeface="Calibri" panose="020F0502020204030204" pitchFamily="34" charset="0"/>
              </a:rPr>
              <a:t>Πο</a:t>
            </a:r>
            <a:r>
              <a:rPr sz="2800" spc="10" dirty="0">
                <a:latin typeface="Calibri" panose="020F0502020204030204" pitchFamily="34" charset="0"/>
                <a:cs typeface="Calibri" panose="020F0502020204030204" pitchFamily="34" charset="0"/>
              </a:rPr>
              <a:t>λ</a:t>
            </a:r>
            <a:r>
              <a:rPr sz="2800" spc="-65" dirty="0">
                <a:latin typeface="Calibri" panose="020F0502020204030204" pitchFamily="34" charset="0"/>
                <a:cs typeface="Calibri" panose="020F0502020204030204" pitchFamily="34" charset="0"/>
              </a:rPr>
              <a:t>λ</a:t>
            </a:r>
            <a:r>
              <a:rPr sz="2800" spc="-25" dirty="0">
                <a:latin typeface="Calibri" panose="020F0502020204030204" pitchFamily="34" charset="0"/>
                <a:cs typeface="Calibri" panose="020F0502020204030204" pitchFamily="34" charset="0"/>
              </a:rPr>
              <a:t>α</a:t>
            </a:r>
            <a:r>
              <a:rPr sz="2800" spc="-20" dirty="0">
                <a:latin typeface="Calibri" panose="020F0502020204030204" pitchFamily="34" charset="0"/>
                <a:cs typeface="Calibri" panose="020F0502020204030204" pitchFamily="34" charset="0"/>
              </a:rPr>
              <a:t>π</a:t>
            </a:r>
            <a:r>
              <a:rPr sz="2800" spc="-65" dirty="0">
                <a:latin typeface="Calibri" panose="020F0502020204030204" pitchFamily="34" charset="0"/>
                <a:cs typeface="Calibri" panose="020F0502020204030204" pitchFamily="34" charset="0"/>
              </a:rPr>
              <a:t>λ</a:t>
            </a:r>
            <a:r>
              <a:rPr sz="2800" spc="-35" dirty="0">
                <a:latin typeface="Calibri" panose="020F0502020204030204" pitchFamily="34" charset="0"/>
                <a:cs typeface="Calibri" panose="020F0502020204030204" pitchFamily="34" charset="0"/>
              </a:rPr>
              <a:t>ώ</a:t>
            </a:r>
            <a:r>
              <a:rPr sz="2800" spc="-15" dirty="0">
                <a:latin typeface="Calibri" panose="020F0502020204030204" pitchFamily="34" charset="0"/>
                <a:cs typeface="Calibri" panose="020F0502020204030204" pitchFamily="34" charset="0"/>
              </a:rPr>
              <a:t>ν</a:t>
            </a:r>
            <a:r>
              <a:rPr sz="2800" spc="-20" dirty="0">
                <a:latin typeface="Calibri" panose="020F0502020204030204" pitchFamily="34" charset="0"/>
                <a:cs typeface="Calibri" panose="020F0502020204030204" pitchFamily="34" charset="0"/>
              </a:rPr>
              <a:t> χ</a:t>
            </a:r>
            <a:r>
              <a:rPr sz="2800" dirty="0">
                <a:latin typeface="Calibri" panose="020F0502020204030204" pitchFamily="34" charset="0"/>
                <a:cs typeface="Calibri" panose="020F0502020204030204" pitchFamily="34" charset="0"/>
              </a:rPr>
              <a:t>ρ</a:t>
            </a:r>
            <a:r>
              <a:rPr sz="2800" spc="-20" dirty="0">
                <a:latin typeface="Calibri" panose="020F0502020204030204" pitchFamily="34" charset="0"/>
                <a:cs typeface="Calibri" panose="020F0502020204030204" pitchFamily="34" charset="0"/>
              </a:rPr>
              <a:t>η</a:t>
            </a:r>
            <a:r>
              <a:rPr sz="2800" spc="-5" dirty="0">
                <a:latin typeface="Calibri" panose="020F0502020204030204" pitchFamily="34" charset="0"/>
                <a:cs typeface="Calibri" panose="020F0502020204030204" pitchFamily="34" charset="0"/>
              </a:rPr>
              <a:t>στ</a:t>
            </a:r>
            <a:r>
              <a:rPr sz="2800" spc="-35" dirty="0">
                <a:latin typeface="Calibri" panose="020F0502020204030204" pitchFamily="34" charset="0"/>
                <a:cs typeface="Calibri" panose="020F0502020204030204" pitchFamily="34" charset="0"/>
              </a:rPr>
              <a:t>ώ</a:t>
            </a:r>
            <a:r>
              <a:rPr sz="2800" spc="-15" dirty="0">
                <a:latin typeface="Calibri" panose="020F0502020204030204" pitchFamily="34" charset="0"/>
                <a:cs typeface="Calibri" panose="020F0502020204030204" pitchFamily="34" charset="0"/>
              </a:rPr>
              <a:t>ν</a:t>
            </a:r>
            <a:r>
              <a:rPr sz="2800" spc="-45" dirty="0">
                <a:latin typeface="Calibri" panose="020F0502020204030204" pitchFamily="34" charset="0"/>
                <a:cs typeface="Calibri" panose="020F0502020204030204" pitchFamily="34" charset="0"/>
              </a:rPr>
              <a:t> </a:t>
            </a:r>
            <a:r>
              <a:rPr sz="2800" spc="-15" dirty="0">
                <a:latin typeface="Calibri" panose="020F0502020204030204" pitchFamily="34" charset="0"/>
                <a:cs typeface="Calibri" panose="020F0502020204030204" pitchFamily="34" charset="0"/>
              </a:rPr>
              <a:t>ο</a:t>
            </a:r>
            <a:r>
              <a:rPr sz="2800" spc="-10" dirty="0">
                <a:latin typeface="Calibri" panose="020F0502020204030204" pitchFamily="34" charset="0"/>
                <a:cs typeface="Calibri" panose="020F0502020204030204" pitchFamily="34" charset="0"/>
              </a:rPr>
              <a:t>πο</a:t>
            </a:r>
            <a:r>
              <a:rPr sz="2800" spc="-40" dirty="0">
                <a:latin typeface="Calibri" panose="020F0502020204030204" pitchFamily="34" charset="0"/>
                <a:cs typeface="Calibri" panose="020F0502020204030204" pitchFamily="34" charset="0"/>
              </a:rPr>
              <a:t>υ</a:t>
            </a:r>
            <a:r>
              <a:rPr sz="2800" spc="-5" dirty="0">
                <a:latin typeface="Calibri" panose="020F0502020204030204" pitchFamily="34" charset="0"/>
                <a:cs typeface="Calibri" panose="020F0502020204030204" pitchFamily="34" charset="0"/>
              </a:rPr>
              <a:t>δ</a:t>
            </a:r>
            <a:r>
              <a:rPr sz="2800" spc="-15" dirty="0">
                <a:latin typeface="Calibri" panose="020F0502020204030204" pitchFamily="34" charset="0"/>
                <a:cs typeface="Calibri" panose="020F0502020204030204" pitchFamily="34" charset="0"/>
              </a:rPr>
              <a:t>ήπ</a:t>
            </a:r>
            <a:r>
              <a:rPr sz="2800" spc="-10" dirty="0">
                <a:latin typeface="Calibri" panose="020F0502020204030204" pitchFamily="34" charset="0"/>
                <a:cs typeface="Calibri" panose="020F0502020204030204" pitchFamily="34" charset="0"/>
              </a:rPr>
              <a:t>ο</a:t>
            </a:r>
            <a:r>
              <a:rPr sz="2800" spc="-20" dirty="0">
                <a:latin typeface="Calibri" panose="020F0502020204030204" pitchFamily="34" charset="0"/>
                <a:cs typeface="Calibri" panose="020F0502020204030204" pitchFamily="34" charset="0"/>
              </a:rPr>
              <a:t>τ</a:t>
            </a:r>
            <a:r>
              <a:rPr sz="2800" spc="-30" dirty="0">
                <a:latin typeface="Calibri" panose="020F0502020204030204" pitchFamily="34" charset="0"/>
                <a:cs typeface="Calibri" panose="020F0502020204030204" pitchFamily="34" charset="0"/>
              </a:rPr>
              <a:t>ε</a:t>
            </a:r>
            <a:r>
              <a:rPr sz="2800" spc="-10" dirty="0">
                <a:latin typeface="Calibri" panose="020F0502020204030204" pitchFamily="34" charset="0"/>
                <a:cs typeface="Calibri" panose="020F0502020204030204" pitchFamily="34" charset="0"/>
              </a:rPr>
              <a:t>,</a:t>
            </a:r>
            <a:r>
              <a:rPr sz="2800" spc="-130" dirty="0">
                <a:latin typeface="Calibri" panose="020F0502020204030204" pitchFamily="34" charset="0"/>
                <a:cs typeface="Calibri" panose="020F0502020204030204" pitchFamily="34" charset="0"/>
              </a:rPr>
              <a:t> </a:t>
            </a:r>
            <a:r>
              <a:rPr sz="2800" spc="-10" dirty="0" smtClean="0">
                <a:latin typeface="Calibri" panose="020F0502020204030204" pitchFamily="34" charset="0"/>
                <a:cs typeface="Calibri" panose="020F0502020204030204" pitchFamily="34" charset="0"/>
              </a:rPr>
              <a:t>οπ</a:t>
            </a:r>
            <a:r>
              <a:rPr sz="2800" spc="-15" dirty="0" smtClean="0">
                <a:latin typeface="Calibri" panose="020F0502020204030204" pitchFamily="34" charset="0"/>
                <a:cs typeface="Calibri" panose="020F0502020204030204" pitchFamily="34" charset="0"/>
              </a:rPr>
              <a:t>ο</a:t>
            </a:r>
            <a:r>
              <a:rPr sz="2800" spc="-20" dirty="0" smtClean="0">
                <a:latin typeface="Calibri" panose="020F0502020204030204" pitchFamily="34" charset="0"/>
                <a:cs typeface="Calibri" panose="020F0502020204030204" pitchFamily="34" charset="0"/>
              </a:rPr>
              <a:t>τ</a:t>
            </a:r>
            <a:r>
              <a:rPr sz="2800" spc="-80" dirty="0" smtClean="0">
                <a:latin typeface="Calibri" panose="020F0502020204030204" pitchFamily="34" charset="0"/>
                <a:cs typeface="Calibri" panose="020F0502020204030204" pitchFamily="34" charset="0"/>
              </a:rPr>
              <a:t>ε</a:t>
            </a:r>
            <a:r>
              <a:rPr sz="2800" spc="-5" dirty="0" smtClean="0">
                <a:latin typeface="Calibri" panose="020F0502020204030204" pitchFamily="34" charset="0"/>
                <a:cs typeface="Calibri" panose="020F0502020204030204" pitchFamily="34" charset="0"/>
              </a:rPr>
              <a:t>δ</a:t>
            </a:r>
            <a:r>
              <a:rPr sz="2800" spc="-15" dirty="0" smtClean="0">
                <a:latin typeface="Calibri" panose="020F0502020204030204" pitchFamily="34" charset="0"/>
                <a:cs typeface="Calibri" panose="020F0502020204030204" pitchFamily="34" charset="0"/>
              </a:rPr>
              <a:t>ήπο</a:t>
            </a:r>
            <a:r>
              <a:rPr sz="2800" spc="-5" dirty="0" smtClean="0">
                <a:latin typeface="Calibri" panose="020F0502020204030204" pitchFamily="34" charset="0"/>
                <a:cs typeface="Calibri" panose="020F0502020204030204" pitchFamily="34" charset="0"/>
              </a:rPr>
              <a:t>τ</a:t>
            </a:r>
            <a:r>
              <a:rPr sz="2800" spc="-15" dirty="0" smtClean="0">
                <a:latin typeface="Calibri" panose="020F0502020204030204" pitchFamily="34" charset="0"/>
                <a:cs typeface="Calibri" panose="020F0502020204030204" pitchFamily="34" charset="0"/>
              </a:rPr>
              <a:t>ε</a:t>
            </a:r>
            <a:endParaRPr lang="el-GR" sz="2800" spc="-15" dirty="0" smtClean="0">
              <a:latin typeface="Calibri" panose="020F0502020204030204" pitchFamily="34" charset="0"/>
              <a:cs typeface="Calibri" panose="020F0502020204030204" pitchFamily="34" charset="0"/>
            </a:endParaRPr>
          </a:p>
          <a:p>
            <a:pPr marL="756285" lvl="1" indent="-286385">
              <a:lnSpc>
                <a:spcPct val="100000"/>
              </a:lnSpc>
              <a:spcBef>
                <a:spcPts val="335"/>
              </a:spcBef>
              <a:buFont typeface="Arial"/>
              <a:buChar char="–"/>
              <a:tabLst>
                <a:tab pos="756920" algn="l"/>
              </a:tabLst>
            </a:pPr>
            <a:r>
              <a:rPr lang="el-GR" sz="2800" spc="-15" dirty="0" smtClean="0">
                <a:latin typeface="Calibri" panose="020F0502020204030204" pitchFamily="34" charset="0"/>
                <a:cs typeface="Calibri" panose="020F0502020204030204" pitchFamily="34" charset="0"/>
              </a:rPr>
              <a:t>Συνεχούς επεκτασιμότητας</a:t>
            </a:r>
          </a:p>
          <a:p>
            <a:pPr marL="756285" lvl="1" indent="-286385">
              <a:lnSpc>
                <a:spcPct val="100000"/>
              </a:lnSpc>
              <a:spcBef>
                <a:spcPts val="335"/>
              </a:spcBef>
              <a:buFont typeface="Arial"/>
              <a:buChar char="–"/>
              <a:tabLst>
                <a:tab pos="756920" algn="l"/>
              </a:tabLst>
            </a:pPr>
            <a:r>
              <a:rPr lang="el-GR" sz="2800" spc="-15" dirty="0" smtClean="0">
                <a:latin typeface="Calibri" panose="020F0502020204030204" pitchFamily="34" charset="0"/>
                <a:cs typeface="Calibri" panose="020F0502020204030204" pitchFamily="34" charset="0"/>
              </a:rPr>
              <a:t>Χαμηλής κατανάλωσης ενέργειας</a:t>
            </a:r>
            <a:endParaRPr sz="2800" dirty="0">
              <a:latin typeface="Calibri" panose="020F0502020204030204" pitchFamily="34" charset="0"/>
              <a:cs typeface="Calibri" panose="020F0502020204030204" pitchFamily="34" charset="0"/>
            </a:endParaRPr>
          </a:p>
          <a:p>
            <a:pPr marL="469900" lvl="1">
              <a:lnSpc>
                <a:spcPct val="100000"/>
              </a:lnSpc>
              <a:spcBef>
                <a:spcPts val="340"/>
              </a:spcBef>
              <a:tabLst>
                <a:tab pos="756920" algn="l"/>
              </a:tabLst>
            </a:pPr>
            <a:endParaRPr lang="el-GR" sz="2800" spc="-145" dirty="0" smtClean="0">
              <a:latin typeface="Calibri" panose="020F0502020204030204" pitchFamily="34" charset="0"/>
              <a:cs typeface="Calibri" panose="020F0502020204030204" pitchFamily="34" charset="0"/>
            </a:endParaRPr>
          </a:p>
        </p:txBody>
      </p:sp>
      <p:sp>
        <p:nvSpPr>
          <p:cNvPr id="6" name="TextBox 5"/>
          <p:cNvSpPr txBox="1"/>
          <p:nvPr/>
        </p:nvSpPr>
        <p:spPr>
          <a:xfrm>
            <a:off x="1389630" y="5747544"/>
            <a:ext cx="8605269" cy="1231106"/>
          </a:xfrm>
          <a:prstGeom prst="rect">
            <a:avLst/>
          </a:prstGeom>
          <a:noFill/>
        </p:spPr>
        <p:txBody>
          <a:bodyPr wrap="square" rtlCol="0">
            <a:spAutoFit/>
          </a:bodyPr>
          <a:lstStyle/>
          <a:p>
            <a:pPr marL="355600" lvl="1" indent="-355600">
              <a:buFont typeface="Arial" panose="020B0604020202020204" pitchFamily="34" charset="0"/>
              <a:buChar char="•"/>
            </a:pPr>
            <a:r>
              <a:rPr lang="el-GR" sz="2800" dirty="0" smtClean="0">
                <a:latin typeface="Calibri" panose="020F0502020204030204" pitchFamily="34" charset="0"/>
                <a:cs typeface="Calibri" panose="020F0502020204030204" pitchFamily="34" charset="0"/>
              </a:rPr>
              <a:t>Δίκτυα επικοινωνιών: </a:t>
            </a:r>
            <a:r>
              <a:rPr lang="en-US" sz="2800" dirty="0" smtClean="0">
                <a:latin typeface="Calibri" panose="020F0502020204030204" pitchFamily="34" charset="0"/>
                <a:cs typeface="Calibri" panose="020F0502020204030204" pitchFamily="34" charset="0"/>
              </a:rPr>
              <a:t>VoIP</a:t>
            </a:r>
            <a:r>
              <a:rPr lang="en-US" sz="2800" dirty="0">
                <a:latin typeface="Calibri" panose="020F0502020204030204" pitchFamily="34" charset="0"/>
                <a:cs typeface="Calibri" panose="020F0502020204030204" pitchFamily="34" charset="0"/>
              </a:rPr>
              <a:t>, GSM, </a:t>
            </a:r>
            <a:r>
              <a:rPr lang="en-US" sz="2800" dirty="0">
                <a:solidFill>
                  <a:srgbClr val="0070C0"/>
                </a:solidFill>
                <a:latin typeface="Calibri" panose="020F0502020204030204" pitchFamily="34" charset="0"/>
                <a:cs typeface="Calibri" panose="020F0502020204030204" pitchFamily="34" charset="0"/>
              </a:rPr>
              <a:t>LTE</a:t>
            </a:r>
            <a:r>
              <a:rPr lang="en-US" sz="2800" dirty="0">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WiMAX</a:t>
            </a:r>
            <a:r>
              <a:rPr lang="en-US" sz="2800" dirty="0">
                <a:latin typeface="Calibri" panose="020F0502020204030204" pitchFamily="34" charset="0"/>
                <a:cs typeface="Calibri" panose="020F0502020204030204" pitchFamily="34" charset="0"/>
              </a:rPr>
              <a:t>, TETRA, Bluetooth, </a:t>
            </a:r>
            <a:r>
              <a:rPr lang="en-US" sz="2800" dirty="0" smtClean="0">
                <a:latin typeface="Calibri" panose="020F0502020204030204" pitchFamily="34" charset="0"/>
                <a:cs typeface="Calibri" panose="020F0502020204030204" pitchFamily="34" charset="0"/>
              </a:rPr>
              <a:t>WLAN</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WPAN</a:t>
            </a:r>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WMAN, 5g</a:t>
            </a:r>
            <a:endParaRPr lang="en-US" sz="2800" dirty="0">
              <a:latin typeface="Calibri" panose="020F0502020204030204" pitchFamily="34" charset="0"/>
              <a:cs typeface="Calibri" panose="020F0502020204030204" pitchFamily="34" charset="0"/>
            </a:endParaRPr>
          </a:p>
          <a:p>
            <a:pPr algn="ctr"/>
            <a:endParaRPr lang="el-GR" dirty="0">
              <a:latin typeface="Calibri" panose="020F0502020204030204" pitchFamily="34" charset="0"/>
              <a:cs typeface="Calibri" panose="020F0502020204030204" pitchFamily="34" charset="0"/>
            </a:endParaRPr>
          </a:p>
        </p:txBody>
      </p:sp>
      <p:sp>
        <p:nvSpPr>
          <p:cNvPr id="8"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7" name="TextBox 6"/>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4C3911FC-8F58-4DC8-AC78-AE0581BAC5ED}" type="slidenum">
              <a:rPr lang="el-GR" sz="1400" b="1" smtClean="0">
                <a:solidFill>
                  <a:schemeClr val="accent2">
                    <a:lumMod val="75000"/>
                  </a:schemeClr>
                </a:solidFill>
                <a:cs typeface="Calibri"/>
              </a:rPr>
              <a:t>10</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έννοιες - 1</a:t>
            </a:r>
            <a:endParaRPr lang="el-GR" dirty="0"/>
          </a:p>
        </p:txBody>
      </p:sp>
      <p:sp>
        <p:nvSpPr>
          <p:cNvPr id="3" name="Θέση περιεχομένου 2"/>
          <p:cNvSpPr>
            <a:spLocks noGrp="1"/>
          </p:cNvSpPr>
          <p:nvPr>
            <p:ph idx="1"/>
          </p:nvPr>
        </p:nvSpPr>
        <p:spPr>
          <a:xfrm>
            <a:off x="266701" y="1797050"/>
            <a:ext cx="10242317" cy="5474964"/>
          </a:xfrm>
        </p:spPr>
        <p:txBody>
          <a:bodyPr/>
          <a:lstStyle/>
          <a:p>
            <a:pPr>
              <a:spcBef>
                <a:spcPts val="1200"/>
              </a:spcBef>
            </a:pPr>
            <a:r>
              <a:rPr lang="el-GR" sz="2600" dirty="0" smtClean="0">
                <a:latin typeface="Calibri" panose="020F0502020204030204" pitchFamily="34" charset="0"/>
                <a:cs typeface="Calibri" panose="020F0502020204030204" pitchFamily="34" charset="0"/>
              </a:rPr>
              <a:t>Ο χρόνος </a:t>
            </a:r>
            <a:r>
              <a:rPr lang="el-GR" sz="2600" dirty="0">
                <a:latin typeface="Calibri" panose="020F0502020204030204" pitchFamily="34" charset="0"/>
                <a:cs typeface="Calibri" panose="020F0502020204030204" pitchFamily="34" charset="0"/>
              </a:rPr>
              <a:t>απόκρισης του </a:t>
            </a:r>
            <a:r>
              <a:rPr lang="el-GR" sz="2600" dirty="0" smtClean="0">
                <a:latin typeface="Calibri" panose="020F0502020204030204" pitchFamily="34" charset="0"/>
                <a:cs typeface="Calibri" panose="020F0502020204030204" pitchFamily="34" charset="0"/>
              </a:rPr>
              <a:t>δικτύου (</a:t>
            </a:r>
            <a:r>
              <a:rPr lang="el-GR" sz="2600" dirty="0" err="1">
                <a:latin typeface="Calibri" panose="020F0502020204030204" pitchFamily="34" charset="0"/>
                <a:cs typeface="Calibri" panose="020F0502020204030204" pitchFamily="34" charset="0"/>
              </a:rPr>
              <a:t>network</a:t>
            </a:r>
            <a:r>
              <a:rPr lang="el-GR" sz="2600" dirty="0">
                <a:latin typeface="Calibri" panose="020F0502020204030204" pitchFamily="34" charset="0"/>
                <a:cs typeface="Calibri" panose="020F0502020204030204" pitchFamily="34" charset="0"/>
              </a:rPr>
              <a:t> </a:t>
            </a:r>
            <a:r>
              <a:rPr lang="el-GR" sz="2600" dirty="0" err="1" smtClean="0">
                <a:latin typeface="Calibri" panose="020F0502020204030204" pitchFamily="34" charset="0"/>
                <a:cs typeface="Calibri" panose="020F0502020204030204" pitchFamily="34" charset="0"/>
              </a:rPr>
              <a:t>latency</a:t>
            </a:r>
            <a:r>
              <a:rPr lang="el-GR" sz="2600" dirty="0" smtClean="0">
                <a:latin typeface="Calibri" panose="020F0502020204030204" pitchFamily="34" charset="0"/>
                <a:cs typeface="Calibri" panose="020F0502020204030204" pitchFamily="34" charset="0"/>
              </a:rPr>
              <a:t>) </a:t>
            </a:r>
            <a:r>
              <a:rPr lang="el-GR" sz="2600" dirty="0">
                <a:latin typeface="Calibri" panose="020F0502020204030204" pitchFamily="34" charset="0"/>
                <a:cs typeface="Calibri" panose="020F0502020204030204" pitchFamily="34" charset="0"/>
              </a:rPr>
              <a:t>είναι το χρονικό διάστημα που χρειάζεται για να ταξιδέψει ένα πακέτο δεδομένων από την πηγή του στον προορισμό του</a:t>
            </a:r>
            <a:r>
              <a:rPr lang="el-GR" sz="2600" dirty="0" smtClean="0">
                <a:latin typeface="Calibri" panose="020F0502020204030204" pitchFamily="34" charset="0"/>
                <a:cs typeface="Calibri" panose="020F0502020204030204" pitchFamily="34" charset="0"/>
              </a:rPr>
              <a:t>.</a:t>
            </a:r>
          </a:p>
          <a:p>
            <a:pPr>
              <a:spcBef>
                <a:spcPts val="1200"/>
              </a:spcBef>
            </a:pPr>
            <a:r>
              <a:rPr lang="el-GR" sz="2600" dirty="0">
                <a:latin typeface="Calibri" panose="020F0502020204030204" pitchFamily="34" charset="0"/>
                <a:cs typeface="Calibri" panose="020F0502020204030204" pitchFamily="34" charset="0"/>
              </a:rPr>
              <a:t>Το εύρος </a:t>
            </a:r>
            <a:r>
              <a:rPr lang="el-GR" sz="2600" dirty="0" smtClean="0">
                <a:latin typeface="Calibri" panose="020F0502020204030204" pitchFamily="34" charset="0"/>
                <a:cs typeface="Calibri" panose="020F0502020204030204" pitchFamily="34" charset="0"/>
              </a:rPr>
              <a:t>ζώνης (</a:t>
            </a:r>
            <a:r>
              <a:rPr lang="en-US" sz="2600" dirty="0" smtClean="0">
                <a:latin typeface="Calibri" panose="020F0502020204030204" pitchFamily="34" charset="0"/>
                <a:cs typeface="Calibri" panose="020F0502020204030204" pitchFamily="34" charset="0"/>
              </a:rPr>
              <a:t>bandwidth</a:t>
            </a:r>
            <a:r>
              <a:rPr lang="el-GR" sz="2600" dirty="0" smtClean="0">
                <a:latin typeface="Calibri" panose="020F0502020204030204" pitchFamily="34" charset="0"/>
                <a:cs typeface="Calibri" panose="020F0502020204030204" pitchFamily="34" charset="0"/>
              </a:rPr>
              <a:t>) </a:t>
            </a:r>
            <a:r>
              <a:rPr lang="el-GR" sz="2600" dirty="0">
                <a:latin typeface="Calibri" panose="020F0502020204030204" pitchFamily="34" charset="0"/>
                <a:cs typeface="Calibri" panose="020F0502020204030204" pitchFamily="34" charset="0"/>
              </a:rPr>
              <a:t>αναφέρεται </a:t>
            </a:r>
            <a:r>
              <a:rPr lang="el-GR" sz="2600" dirty="0" smtClean="0">
                <a:latin typeface="Calibri" panose="020F0502020204030204" pitchFamily="34" charset="0"/>
                <a:cs typeface="Calibri" panose="020F0502020204030204" pitchFamily="34" charset="0"/>
              </a:rPr>
              <a:t>στο </a:t>
            </a:r>
            <a:r>
              <a:rPr lang="el-GR" sz="2600" dirty="0">
                <a:latin typeface="Calibri" panose="020F0502020204030204" pitchFamily="34" charset="0"/>
                <a:cs typeface="Calibri" panose="020F0502020204030204" pitchFamily="34" charset="0"/>
              </a:rPr>
              <a:t>μέγιστο όγκο δεδομένων που μπορούν να μεταφερθούν μέσω της γραμμής του </a:t>
            </a:r>
            <a:r>
              <a:rPr lang="el-GR" sz="2600" dirty="0" smtClean="0">
                <a:latin typeface="Calibri" panose="020F0502020204030204" pitchFamily="34" charset="0"/>
                <a:cs typeface="Calibri" panose="020F0502020204030204" pitchFamily="34" charset="0"/>
              </a:rPr>
              <a:t>δικτύο</a:t>
            </a:r>
            <a:r>
              <a:rPr lang="el-GR" sz="2600" dirty="0">
                <a:latin typeface="Calibri" panose="020F0502020204030204" pitchFamily="34" charset="0"/>
                <a:cs typeface="Calibri" panose="020F0502020204030204" pitchFamily="34" charset="0"/>
              </a:rPr>
              <a:t>υ</a:t>
            </a:r>
            <a:r>
              <a:rPr lang="el-GR" sz="2600" dirty="0" smtClean="0">
                <a:latin typeface="Calibri" panose="020F0502020204030204" pitchFamily="34" charset="0"/>
                <a:cs typeface="Calibri" panose="020F0502020204030204" pitchFamily="34" charset="0"/>
              </a:rPr>
              <a:t> </a:t>
            </a:r>
            <a:r>
              <a:rPr lang="el-GR" sz="2600" dirty="0">
                <a:latin typeface="Calibri" panose="020F0502020204030204" pitchFamily="34" charset="0"/>
                <a:cs typeface="Calibri" panose="020F0502020204030204" pitchFamily="34" charset="0"/>
              </a:rPr>
              <a:t>σε μια δεδομένη χρονική περίοδο. </a:t>
            </a:r>
            <a:endParaRPr lang="el-GR" sz="2600" dirty="0" smtClean="0">
              <a:latin typeface="Calibri" panose="020F0502020204030204" pitchFamily="34" charset="0"/>
              <a:cs typeface="Calibri" panose="020F0502020204030204" pitchFamily="34" charset="0"/>
            </a:endParaRPr>
          </a:p>
          <a:p>
            <a:pPr>
              <a:spcBef>
                <a:spcPts val="1200"/>
              </a:spcBef>
            </a:pPr>
            <a:r>
              <a:rPr lang="el-GR" sz="2600" dirty="0" smtClean="0">
                <a:latin typeface="Calibri" panose="020F0502020204030204" pitchFamily="34" charset="0"/>
                <a:cs typeface="Calibri" panose="020F0502020204030204" pitchFamily="34" charset="0"/>
              </a:rPr>
              <a:t>Η </a:t>
            </a:r>
            <a:r>
              <a:rPr lang="el-GR" sz="2600" dirty="0" err="1" smtClean="0">
                <a:latin typeface="Calibri" panose="020F0502020204030204" pitchFamily="34" charset="0"/>
                <a:cs typeface="Calibri" panose="020F0502020204030204" pitchFamily="34" charset="0"/>
              </a:rPr>
              <a:t>ρυθμαπόδοση</a:t>
            </a:r>
            <a:r>
              <a:rPr lang="el-GR" sz="2600" dirty="0" smtClean="0">
                <a:latin typeface="Calibri" panose="020F0502020204030204" pitchFamily="34" charset="0"/>
                <a:cs typeface="Calibri" panose="020F0502020204030204" pitchFamily="34" charset="0"/>
              </a:rPr>
              <a:t> (</a:t>
            </a:r>
            <a:r>
              <a:rPr lang="en-US" sz="2600" dirty="0" smtClean="0">
                <a:latin typeface="Calibri" panose="020F0502020204030204" pitchFamily="34" charset="0"/>
                <a:cs typeface="Calibri" panose="020F0502020204030204" pitchFamily="34" charset="0"/>
              </a:rPr>
              <a:t>throughput) </a:t>
            </a:r>
            <a:r>
              <a:rPr lang="el-GR" sz="2600" dirty="0" smtClean="0">
                <a:latin typeface="Calibri" panose="020F0502020204030204" pitchFamily="34" charset="0"/>
                <a:cs typeface="Calibri" panose="020F0502020204030204" pitchFamily="34" charset="0"/>
              </a:rPr>
              <a:t>αναφέρεται στον πραγματικό όγκο δεδομένων που μεταφέρονται μέσω της γραμμής του δικτύου.</a:t>
            </a:r>
            <a:endParaRPr lang="en-US" sz="2600" dirty="0" smtClean="0">
              <a:latin typeface="Calibri" panose="020F0502020204030204" pitchFamily="34" charset="0"/>
              <a:cs typeface="Calibri" panose="020F0502020204030204" pitchFamily="34" charset="0"/>
            </a:endParaRPr>
          </a:p>
          <a:p>
            <a:pPr>
              <a:spcBef>
                <a:spcPts val="1200"/>
              </a:spcBef>
            </a:pPr>
            <a:r>
              <a:rPr lang="el-GR" sz="2600" dirty="0" smtClean="0">
                <a:latin typeface="Calibri" panose="020F0502020204030204" pitchFamily="34" charset="0"/>
                <a:cs typeface="Calibri" panose="020F0502020204030204" pitchFamily="34" charset="0"/>
              </a:rPr>
              <a:t>Χωρητικότητα (</a:t>
            </a:r>
            <a:r>
              <a:rPr lang="en-US" sz="2600" dirty="0" smtClean="0">
                <a:latin typeface="Calibri" panose="020F0502020204030204" pitchFamily="34" charset="0"/>
                <a:cs typeface="Calibri" panose="020F0502020204030204" pitchFamily="34" charset="0"/>
              </a:rPr>
              <a:t>capacity</a:t>
            </a:r>
            <a:r>
              <a:rPr lang="el-GR" sz="2600" dirty="0" smtClean="0">
                <a:latin typeface="Calibri" panose="020F0502020204030204" pitchFamily="34" charset="0"/>
                <a:cs typeface="Calibri" panose="020F0502020204030204" pitchFamily="34" charset="0"/>
              </a:rPr>
              <a:t>)</a:t>
            </a:r>
            <a:r>
              <a:rPr lang="en-US" sz="2600" dirty="0" smtClean="0">
                <a:latin typeface="Calibri" panose="020F0502020204030204" pitchFamily="34" charset="0"/>
                <a:cs typeface="Calibri" panose="020F0502020204030204" pitchFamily="34" charset="0"/>
              </a:rPr>
              <a:t> </a:t>
            </a:r>
            <a:r>
              <a:rPr lang="el-GR" sz="2600" dirty="0">
                <a:latin typeface="Calibri" panose="020F0502020204030204" pitchFamily="34" charset="0"/>
                <a:cs typeface="Calibri" panose="020F0502020204030204" pitchFamily="34" charset="0"/>
              </a:rPr>
              <a:t>ενός </a:t>
            </a:r>
            <a:r>
              <a:rPr lang="el-GR" sz="2600" dirty="0" smtClean="0">
                <a:latin typeface="Calibri" panose="020F0502020204030204" pitchFamily="34" charset="0"/>
                <a:cs typeface="Calibri" panose="020F0502020204030204" pitchFamily="34" charset="0"/>
              </a:rPr>
              <a:t>δικτύου κινητής </a:t>
            </a:r>
            <a:r>
              <a:rPr lang="el-GR" sz="2600" dirty="0">
                <a:latin typeface="Calibri" panose="020F0502020204030204" pitchFamily="34" charset="0"/>
                <a:cs typeface="Calibri" panose="020F0502020204030204" pitchFamily="34" charset="0"/>
              </a:rPr>
              <a:t>τηλεφωνίας είναι ο συνολικός όγκος δεδομένων ή φωνητικής κίνησης που το σύστημα είναι σε θέση να μεταφέρει από και προς τους </a:t>
            </a:r>
            <a:r>
              <a:rPr lang="el-GR" sz="2600" dirty="0" smtClean="0">
                <a:latin typeface="Calibri" panose="020F0502020204030204" pitchFamily="34" charset="0"/>
                <a:cs typeface="Calibri" panose="020F0502020204030204" pitchFamily="34" charset="0"/>
              </a:rPr>
              <a:t>χρήστες</a:t>
            </a:r>
            <a:r>
              <a:rPr lang="el-GR" sz="2600" dirty="0">
                <a:latin typeface="Calibri" panose="020F0502020204030204" pitchFamily="34" charset="0"/>
                <a:cs typeface="Calibri" panose="020F0502020204030204" pitchFamily="34" charset="0"/>
              </a:rPr>
              <a:t>.</a:t>
            </a:r>
          </a:p>
        </p:txBody>
      </p:sp>
      <p:sp>
        <p:nvSpPr>
          <p:cNvPr id="4" name="TextBox 3"/>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A103C936-474D-4BC8-8EE3-971C6BC32BFF}" type="slidenum">
              <a:rPr lang="el-GR" sz="1400" b="1" smtClean="0">
                <a:solidFill>
                  <a:schemeClr val="accent2">
                    <a:lumMod val="75000"/>
                  </a:schemeClr>
                </a:solidFill>
                <a:cs typeface="Calibri"/>
              </a:rPr>
              <a:t>11</a:t>
            </a:fld>
            <a:endParaRPr lang="el-GR" sz="1400" b="1" dirty="0">
              <a:solidFill>
                <a:schemeClr val="accent2">
                  <a:lumMod val="75000"/>
                </a:schemeClr>
              </a:solidFill>
              <a:cs typeface="Calibri"/>
            </a:endParaRPr>
          </a:p>
        </p:txBody>
      </p:sp>
    </p:spTree>
    <p:extLst>
      <p:ext uri="{BB962C8B-B14F-4D97-AF65-F5344CB8AC3E}">
        <p14:creationId xmlns:p14="http://schemas.microsoft.com/office/powerpoint/2010/main" val="1753701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3700" y="2406650"/>
            <a:ext cx="10166117" cy="3306308"/>
          </a:xfrm>
        </p:spPr>
        <p:txBody>
          <a:bodyPr/>
          <a:lstStyle/>
          <a:p>
            <a:pPr>
              <a:spcBef>
                <a:spcPts val="1200"/>
              </a:spcBef>
            </a:pPr>
            <a:r>
              <a:rPr lang="el-GR" sz="2400" b="1" dirty="0" smtClean="0">
                <a:latin typeface="Calibri" panose="020F0502020204030204" pitchFamily="34" charset="0"/>
                <a:cs typeface="Calibri" panose="020F0502020204030204" pitchFamily="34" charset="0"/>
              </a:rPr>
              <a:t>Ζεύξεις</a:t>
            </a:r>
            <a:r>
              <a:rPr lang="en-US" sz="2400" b="1"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Οι</a:t>
            </a:r>
            <a:r>
              <a:rPr lang="el-GR" sz="2400" dirty="0">
                <a:latin typeface="Calibri" panose="020F0502020204030204" pitchFamily="34" charset="0"/>
                <a:cs typeface="Calibri" panose="020F0502020204030204" pitchFamily="34" charset="0"/>
              </a:rPr>
              <a:t> ζεύξεις είναι τα μέσα μεταφοράς (καλούνται και φυσικά μέσα) της πληροφορίας που </a:t>
            </a:r>
            <a:r>
              <a:rPr lang="el-GR" sz="2400" dirty="0" smtClean="0">
                <a:latin typeface="Calibri" panose="020F0502020204030204" pitchFamily="34" charset="0"/>
                <a:cs typeface="Calibri" panose="020F0502020204030204" pitchFamily="34" charset="0"/>
              </a:rPr>
              <a:t>συνδέουν</a:t>
            </a:r>
            <a:r>
              <a:rPr lang="en-US" sz="2400"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τις </a:t>
            </a:r>
            <a:r>
              <a:rPr lang="el-GR" sz="2400" dirty="0">
                <a:latin typeface="Calibri" panose="020F0502020204030204" pitchFamily="34" charset="0"/>
                <a:cs typeface="Calibri" panose="020F0502020204030204" pitchFamily="34" charset="0"/>
              </a:rPr>
              <a:t>συσκευές του δικτύου </a:t>
            </a:r>
            <a:r>
              <a:rPr lang="en-US" sz="2400" dirty="0" smtClean="0">
                <a:latin typeface="Calibri" panose="020F0502020204030204" pitchFamily="34" charset="0"/>
                <a:cs typeface="Calibri" panose="020F0502020204030204" pitchFamily="34" charset="0"/>
              </a:rPr>
              <a:t>(</a:t>
            </a:r>
            <a:r>
              <a:rPr lang="el-GR" sz="2400" dirty="0" smtClean="0">
                <a:latin typeface="Calibri" panose="020F0502020204030204" pitchFamily="34" charset="0"/>
                <a:cs typeface="Calibri" panose="020F0502020204030204" pitchFamily="34" charset="0"/>
              </a:rPr>
              <a:t>ηλεκτρικά </a:t>
            </a:r>
            <a:r>
              <a:rPr lang="el-GR" sz="2400" dirty="0">
                <a:latin typeface="Calibri" panose="020F0502020204030204" pitchFamily="34" charset="0"/>
                <a:cs typeface="Calibri" panose="020F0502020204030204" pitchFamily="34" charset="0"/>
              </a:rPr>
              <a:t>καλώδια, οπτικές </a:t>
            </a:r>
            <a:r>
              <a:rPr lang="el-GR" sz="2400" dirty="0" smtClean="0">
                <a:latin typeface="Calibri" panose="020F0502020204030204" pitchFamily="34" charset="0"/>
                <a:cs typeface="Calibri" panose="020F0502020204030204" pitchFamily="34" charset="0"/>
              </a:rPr>
              <a:t>ίνες</a:t>
            </a:r>
            <a:r>
              <a:rPr lang="en-US" sz="2400"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ραδιοκύματα </a:t>
            </a:r>
            <a:r>
              <a:rPr lang="el-GR" sz="2400" dirty="0" err="1" smtClean="0">
                <a:latin typeface="Calibri" panose="020F0502020204030204" pitchFamily="34" charset="0"/>
                <a:cs typeface="Calibri" panose="020F0502020204030204" pitchFamily="34" charset="0"/>
              </a:rPr>
              <a:t>κτλ</a:t>
            </a:r>
            <a:r>
              <a:rPr lang="en-US" sz="2400" dirty="0" smtClean="0">
                <a:latin typeface="Calibri" panose="020F0502020204030204" pitchFamily="34" charset="0"/>
                <a:cs typeface="Calibri" panose="020F0502020204030204" pitchFamily="34" charset="0"/>
              </a:rPr>
              <a:t>)</a:t>
            </a:r>
            <a:r>
              <a:rPr lang="el-GR" sz="2400" dirty="0" smtClean="0">
                <a:latin typeface="Calibri" panose="020F0502020204030204" pitchFamily="34" charset="0"/>
                <a:cs typeface="Calibri" panose="020F0502020204030204" pitchFamily="34" charset="0"/>
              </a:rPr>
              <a:t>. </a:t>
            </a:r>
          </a:p>
          <a:p>
            <a:pPr>
              <a:spcBef>
                <a:spcPts val="1200"/>
              </a:spcBef>
            </a:pPr>
            <a:endParaRPr lang="en-US" sz="2400" dirty="0" smtClean="0">
              <a:latin typeface="Calibri" panose="020F0502020204030204" pitchFamily="34" charset="0"/>
              <a:cs typeface="Calibri" panose="020F0502020204030204" pitchFamily="34" charset="0"/>
            </a:endParaRPr>
          </a:p>
          <a:p>
            <a:pPr>
              <a:spcBef>
                <a:spcPts val="600"/>
              </a:spcBef>
            </a:pPr>
            <a:r>
              <a:rPr lang="el-GR" sz="2400" b="1" dirty="0" smtClean="0">
                <a:latin typeface="Calibri" panose="020F0502020204030204" pitchFamily="34" charset="0"/>
                <a:cs typeface="Calibri" panose="020F0502020204030204" pitchFamily="34" charset="0"/>
              </a:rPr>
              <a:t>Κόμβοι</a:t>
            </a:r>
            <a:r>
              <a:rPr lang="en-US" sz="2400"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Οι </a:t>
            </a:r>
            <a:r>
              <a:rPr lang="el-GR" sz="2400" dirty="0">
                <a:latin typeface="Calibri" panose="020F0502020204030204" pitchFamily="34" charset="0"/>
                <a:cs typeface="Calibri" panose="020F0502020204030204" pitchFamily="34" charset="0"/>
              </a:rPr>
              <a:t>κόμβοι </a:t>
            </a:r>
            <a:r>
              <a:rPr lang="el-GR" sz="2400" dirty="0" smtClean="0">
                <a:latin typeface="Calibri" panose="020F0502020204030204" pitchFamily="34" charset="0"/>
                <a:cs typeface="Calibri" panose="020F0502020204030204" pitchFamily="34" charset="0"/>
              </a:rPr>
              <a:t>είναι </a:t>
            </a:r>
            <a:r>
              <a:rPr lang="el-GR" sz="2400" dirty="0">
                <a:latin typeface="Calibri" panose="020F0502020204030204" pitchFamily="34" charset="0"/>
                <a:cs typeface="Calibri" panose="020F0502020204030204" pitchFamily="34" charset="0"/>
              </a:rPr>
              <a:t>οι συσκευές που χρησιμοποιούν τις ζεύξεις για να επικοινωνούν μεταξύ τους </a:t>
            </a:r>
            <a:r>
              <a:rPr lang="el-GR" sz="2400" dirty="0" smtClean="0">
                <a:latin typeface="Calibri" panose="020F0502020204030204" pitchFamily="34" charset="0"/>
                <a:cs typeface="Calibri" panose="020F0502020204030204" pitchFamily="34" charset="0"/>
              </a:rPr>
              <a:t>και εμπεριέχουν </a:t>
            </a:r>
            <a:r>
              <a:rPr lang="el-GR" sz="2400" dirty="0">
                <a:latin typeface="Calibri" panose="020F0502020204030204" pitchFamily="34" charset="0"/>
                <a:cs typeface="Calibri" panose="020F0502020204030204" pitchFamily="34" charset="0"/>
              </a:rPr>
              <a:t>μία ή περισσότερες </a:t>
            </a:r>
            <a:r>
              <a:rPr lang="el-GR" sz="2400" dirty="0" smtClean="0">
                <a:latin typeface="Calibri" panose="020F0502020204030204" pitchFamily="34" charset="0"/>
                <a:cs typeface="Calibri" panose="020F0502020204030204" pitchFamily="34" charset="0"/>
              </a:rPr>
              <a:t>άλλες συσκευές που </a:t>
            </a:r>
            <a:r>
              <a:rPr lang="el-GR" sz="2400" u="sng" dirty="0" smtClean="0">
                <a:latin typeface="Calibri" panose="020F0502020204030204" pitchFamily="34" charset="0"/>
                <a:cs typeface="Calibri" panose="020F0502020204030204" pitchFamily="34" charset="0"/>
              </a:rPr>
              <a:t>αναμεταδίδουν</a:t>
            </a:r>
            <a:r>
              <a:rPr lang="el-GR" sz="2400" dirty="0" smtClean="0">
                <a:latin typeface="Calibri" panose="020F0502020204030204" pitchFamily="34" charset="0"/>
                <a:cs typeface="Calibri" panose="020F0502020204030204" pitchFamily="34" charset="0"/>
              </a:rPr>
              <a:t> (</a:t>
            </a:r>
            <a:r>
              <a:rPr lang="el-GR" sz="2400" dirty="0" err="1">
                <a:latin typeface="Calibri" panose="020F0502020204030204" pitchFamily="34" charset="0"/>
                <a:cs typeface="Calibri" panose="020F0502020204030204" pitchFamily="34" charset="0"/>
              </a:rPr>
              <a:t>επαναλήπτες</a:t>
            </a:r>
            <a:r>
              <a:rPr lang="el-GR" sz="2400" dirty="0">
                <a:latin typeface="Calibri" panose="020F0502020204030204" pitchFamily="34" charset="0"/>
                <a:cs typeface="Calibri" panose="020F0502020204030204" pitchFamily="34" charset="0"/>
              </a:rPr>
              <a:t>, διανεμητές, γέφυρες</a:t>
            </a:r>
            <a:r>
              <a:rPr lang="en-US" sz="2400" dirty="0">
                <a:latin typeface="Calibri" panose="020F0502020204030204" pitchFamily="34" charset="0"/>
                <a:cs typeface="Calibri" panose="020F0502020204030204" pitchFamily="34" charset="0"/>
              </a:rPr>
              <a:t>, </a:t>
            </a:r>
            <a:r>
              <a:rPr lang="el-GR" sz="2400" dirty="0" err="1">
                <a:latin typeface="Calibri" panose="020F0502020204030204" pitchFamily="34" charset="0"/>
                <a:cs typeface="Calibri" panose="020F0502020204030204" pitchFamily="34" charset="0"/>
              </a:rPr>
              <a:t>μεταγωγείς</a:t>
            </a:r>
            <a:r>
              <a:rPr lang="en-US" sz="2400" dirty="0">
                <a:latin typeface="Calibri" panose="020F0502020204030204" pitchFamily="34" charset="0"/>
                <a:cs typeface="Calibri" panose="020F0502020204030204" pitchFamily="34" charset="0"/>
              </a:rPr>
              <a:t>,</a:t>
            </a:r>
            <a:r>
              <a:rPr lang="el-GR" sz="2400" dirty="0">
                <a:latin typeface="Calibri" panose="020F0502020204030204" pitchFamily="34" charset="0"/>
                <a:cs typeface="Calibri" panose="020F0502020204030204" pitchFamily="34" charset="0"/>
              </a:rPr>
              <a:t> </a:t>
            </a:r>
            <a:r>
              <a:rPr lang="el-GR" sz="2400" dirty="0" err="1">
                <a:latin typeface="Calibri" panose="020F0502020204030204" pitchFamily="34" charset="0"/>
                <a:cs typeface="Calibri" panose="020F0502020204030204" pitchFamily="34" charset="0"/>
              </a:rPr>
              <a:t>δρομολογητές</a:t>
            </a:r>
            <a:r>
              <a:rPr lang="el-GR" sz="2400" u="sng" dirty="0" smtClean="0">
                <a:latin typeface="Calibri" panose="020F0502020204030204" pitchFamily="34" charset="0"/>
                <a:cs typeface="Calibri" panose="020F0502020204030204" pitchFamily="34" charset="0"/>
              </a:rPr>
              <a:t>)</a:t>
            </a:r>
            <a:r>
              <a:rPr lang="el-GR" sz="2400" dirty="0" smtClean="0">
                <a:latin typeface="Calibri" panose="020F0502020204030204" pitchFamily="34" charset="0"/>
                <a:cs typeface="Calibri" panose="020F0502020204030204" pitchFamily="34" charset="0"/>
              </a:rPr>
              <a:t> ή </a:t>
            </a:r>
            <a:r>
              <a:rPr lang="el-GR" sz="2400" u="sng" dirty="0" smtClean="0">
                <a:latin typeface="Calibri" panose="020F0502020204030204" pitchFamily="34" charset="0"/>
                <a:cs typeface="Calibri" panose="020F0502020204030204" pitchFamily="34" charset="0"/>
              </a:rPr>
              <a:t>παράγουν-καταναλώνουν</a:t>
            </a:r>
            <a:r>
              <a:rPr lang="el-GR" sz="2400" dirty="0" smtClean="0">
                <a:latin typeface="Calibri" panose="020F0502020204030204" pitchFamily="34" charset="0"/>
                <a:cs typeface="Calibri" panose="020F0502020204030204" pitchFamily="34" charset="0"/>
              </a:rPr>
              <a:t> (σταθμοί </a:t>
            </a:r>
            <a:r>
              <a:rPr lang="el-GR" sz="2400" dirty="0">
                <a:latin typeface="Calibri" panose="020F0502020204030204" pitchFamily="34" charset="0"/>
                <a:cs typeface="Calibri" panose="020F0502020204030204" pitchFamily="34" charset="0"/>
              </a:rPr>
              <a:t>εργασίας, </a:t>
            </a:r>
            <a:r>
              <a:rPr lang="el-GR" sz="2400" dirty="0" smtClean="0">
                <a:latin typeface="Calibri" panose="020F0502020204030204" pitchFamily="34" charset="0"/>
                <a:cs typeface="Calibri" panose="020F0502020204030204" pitchFamily="34" charset="0"/>
              </a:rPr>
              <a:t>εκτυπωτές,</a:t>
            </a:r>
            <a:r>
              <a:rPr lang="en-US" sz="2400" dirty="0" smtClean="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εξυπηρετητές</a:t>
            </a:r>
            <a:r>
              <a:rPr lang="el-GR" sz="2400" dirty="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ή τηλεφωνικές συσκευές) την πληροφορία.</a:t>
            </a:r>
            <a:endParaRPr lang="el-GR" sz="2400" dirty="0">
              <a:latin typeface="Calibri" panose="020F0502020204030204" pitchFamily="34" charset="0"/>
              <a:cs typeface="Calibri" panose="020F0502020204030204" pitchFamily="34" charset="0"/>
            </a:endParaRPr>
          </a:p>
        </p:txBody>
      </p:sp>
      <p:sp>
        <p:nvSpPr>
          <p:cNvPr id="4" name="TextBox 3"/>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516D323F-95DD-46D0-B47A-BDEDAF96FF02}" type="slidenum">
              <a:rPr lang="el-GR" sz="1400" b="1">
                <a:solidFill>
                  <a:schemeClr val="accent2">
                    <a:lumMod val="75000"/>
                  </a:schemeClr>
                </a:solidFill>
                <a:cs typeface="Calibri"/>
              </a:rPr>
              <a:t>12</a:t>
            </a:fld>
            <a:endParaRPr lang="el-GR" sz="1400" b="1" dirty="0">
              <a:solidFill>
                <a:schemeClr val="accent2">
                  <a:lumMod val="75000"/>
                </a:schemeClr>
              </a:solidFill>
              <a:cs typeface="Calibri"/>
            </a:endParaRPr>
          </a:p>
        </p:txBody>
      </p:sp>
      <p:sp>
        <p:nvSpPr>
          <p:cNvPr id="6" name="Τίτλος 1"/>
          <p:cNvSpPr>
            <a:spLocks noGrp="1"/>
          </p:cNvSpPr>
          <p:nvPr>
            <p:ph type="title"/>
          </p:nvPr>
        </p:nvSpPr>
        <p:spPr>
          <a:xfrm>
            <a:off x="2147964" y="440796"/>
            <a:ext cx="8335654" cy="559741"/>
          </a:xfrm>
        </p:spPr>
        <p:txBody>
          <a:bodyPr/>
          <a:lstStyle/>
          <a:p>
            <a:r>
              <a:rPr lang="el-GR" dirty="0" smtClean="0"/>
              <a:t>Βασικές έννοιες - 2</a:t>
            </a:r>
            <a:endParaRPr lang="el-GR" dirty="0"/>
          </a:p>
        </p:txBody>
      </p:sp>
    </p:spTree>
    <p:extLst>
      <p:ext uri="{BB962C8B-B14F-4D97-AF65-F5344CB8AC3E}">
        <p14:creationId xmlns:p14="http://schemas.microsoft.com/office/powerpoint/2010/main" val="4045239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22300" y="1992303"/>
            <a:ext cx="9372600" cy="4588436"/>
          </a:xfrm>
          <a:prstGeom prst="rect">
            <a:avLst/>
          </a:prstGeom>
        </p:spPr>
        <p:txBody>
          <a:bodyPr vert="horz" wrap="square" lIns="0" tIns="0" rIns="0" bIns="0" rtlCol="0">
            <a:spAutoFit/>
          </a:bodyPr>
          <a:lstStyle/>
          <a:p>
            <a:pPr marL="353695" indent="-340995">
              <a:spcAft>
                <a:spcPts val="600"/>
              </a:spcAft>
              <a:buFont typeface="Arial"/>
              <a:buChar char="•"/>
              <a:tabLst>
                <a:tab pos="354330" algn="l"/>
              </a:tabLst>
            </a:pPr>
            <a:r>
              <a:rPr sz="2400" dirty="0">
                <a:latin typeface="Calibri" panose="020F0502020204030204" pitchFamily="34" charset="0"/>
                <a:cs typeface="Calibri" panose="020F0502020204030204" pitchFamily="34" charset="0"/>
              </a:rPr>
              <a:t>Σε ένα κόμβο του δικτύου, η φυσική μετακίνηση των </a:t>
            </a:r>
            <a:r>
              <a:rPr sz="2400" dirty="0" smtClean="0">
                <a:latin typeface="Calibri" panose="020F0502020204030204" pitchFamily="34" charset="0"/>
                <a:cs typeface="Calibri" panose="020F0502020204030204" pitchFamily="34" charset="0"/>
              </a:rPr>
              <a:t>bit</a:t>
            </a:r>
            <a:r>
              <a:rPr lang="el-GR" sz="2400" dirty="0">
                <a:latin typeface="Calibri" panose="020F0502020204030204" pitchFamily="34" charset="0"/>
                <a:cs typeface="Calibri" panose="020F0502020204030204" pitchFamily="34" charset="0"/>
              </a:rPr>
              <a:t> </a:t>
            </a:r>
            <a:r>
              <a:rPr sz="2400" dirty="0" err="1" smtClean="0">
                <a:latin typeface="Calibri" panose="020F0502020204030204" pitchFamily="34" charset="0"/>
                <a:cs typeface="Calibri" panose="020F0502020204030204" pitchFamily="34" charset="0"/>
              </a:rPr>
              <a:t>δεδομένων</a:t>
            </a:r>
            <a:r>
              <a:rPr sz="2400" dirty="0" smtClean="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από θύρα εισόδου σε θύρα εξόδου </a:t>
            </a:r>
            <a:r>
              <a:rPr sz="2400" u="heavy" dirty="0" smtClean="0">
                <a:latin typeface="Calibri" panose="020F0502020204030204" pitchFamily="34" charset="0"/>
                <a:cs typeface="Calibri" panose="020F0502020204030204" pitchFamily="34" charset="0"/>
              </a:rPr>
              <a:t>καλείται μεταγωγή </a:t>
            </a:r>
            <a:endParaRPr sz="2400" dirty="0">
              <a:latin typeface="Calibri" panose="020F0502020204030204" pitchFamily="34" charset="0"/>
              <a:cs typeface="Calibri" panose="020F0502020204030204" pitchFamily="34" charset="0"/>
            </a:endParaRPr>
          </a:p>
          <a:p>
            <a:pPr marL="756285" marR="19685" lvl="1" indent="-286385">
              <a:spcBef>
                <a:spcPts val="550"/>
              </a:spcBef>
              <a:spcAft>
                <a:spcPts val="600"/>
              </a:spcAft>
              <a:buFont typeface="Arial"/>
              <a:buChar char="–"/>
              <a:tabLst>
                <a:tab pos="747395" algn="l"/>
              </a:tabLst>
            </a:pPr>
            <a:r>
              <a:rPr sz="2400" u="heavy" dirty="0" err="1" smtClean="0">
                <a:latin typeface="Calibri" panose="020F0502020204030204" pitchFamily="34" charset="0"/>
                <a:cs typeface="Calibri" panose="020F0502020204030204" pitchFamily="34" charset="0"/>
              </a:rPr>
              <a:t>Μετ</a:t>
            </a:r>
            <a:r>
              <a:rPr sz="2400" u="heavy" dirty="0" smtClean="0">
                <a:latin typeface="Calibri" panose="020F0502020204030204" pitchFamily="34" charset="0"/>
                <a:cs typeface="Calibri" panose="020F0502020204030204" pitchFamily="34" charset="0"/>
              </a:rPr>
              <a:t>αγωγή κυκλώματος:</a:t>
            </a:r>
            <a:r>
              <a:rPr lang="el-GR" sz="2400" dirty="0">
                <a:latin typeface="Calibri" panose="020F0502020204030204" pitchFamily="34" charset="0"/>
                <a:cs typeface="Calibri" panose="020F0502020204030204" pitchFamily="34" charset="0"/>
              </a:rPr>
              <a:t> </a:t>
            </a:r>
            <a:r>
              <a:rPr lang="el-GR" sz="2400" dirty="0" smtClean="0">
                <a:latin typeface="Calibri" panose="020F0502020204030204" pitchFamily="34" charset="0"/>
                <a:cs typeface="Calibri" panose="020F0502020204030204" pitchFamily="34" charset="0"/>
              </a:rPr>
              <a:t>α</a:t>
            </a:r>
            <a:r>
              <a:rPr sz="2400" dirty="0" smtClean="0">
                <a:latin typeface="Calibri" panose="020F0502020204030204" pitchFamily="34" charset="0"/>
                <a:cs typeface="Calibri" panose="020F0502020204030204" pitchFamily="34" charset="0"/>
              </a:rPr>
              <a:t>π</a:t>
            </a:r>
            <a:r>
              <a:rPr sz="2400" dirty="0" err="1" smtClean="0">
                <a:latin typeface="Calibri" panose="020F0502020204030204" pitchFamily="34" charset="0"/>
                <a:cs typeface="Calibri" panose="020F0502020204030204" pitchFamily="34" charset="0"/>
              </a:rPr>
              <a:t>οκλειστικό</a:t>
            </a:r>
            <a:r>
              <a:rPr sz="2400" dirty="0" smtClean="0">
                <a:latin typeface="Calibri" panose="020F0502020204030204" pitchFamily="34" charset="0"/>
                <a:cs typeface="Calibri" panose="020F0502020204030204" pitchFamily="34" charset="0"/>
              </a:rPr>
              <a:t> </a:t>
            </a:r>
            <a:r>
              <a:rPr sz="2400" dirty="0">
                <a:latin typeface="Calibri" panose="020F0502020204030204" pitchFamily="34" charset="0"/>
                <a:cs typeface="Calibri" panose="020F0502020204030204" pitchFamily="34" charset="0"/>
              </a:rPr>
              <a:t>μονοπάτι επικοινωνίας – ελάχιστη καθυστέρηση μετάδοσης – PSTN, ISDN – </a:t>
            </a:r>
            <a:r>
              <a:rPr sz="2400" dirty="0" smtClean="0">
                <a:latin typeface="Calibri" panose="020F0502020204030204" pitchFamily="34" charset="0"/>
                <a:cs typeface="Calibri" panose="020F0502020204030204" pitchFamily="34" charset="0"/>
              </a:rPr>
              <a:t>Συνεχείς,</a:t>
            </a:r>
            <a:r>
              <a:rPr lang="en-US"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αποκλειστικές </a:t>
            </a:r>
            <a:r>
              <a:rPr sz="2400" dirty="0">
                <a:latin typeface="Calibri" panose="020F0502020204030204" pitchFamily="34" charset="0"/>
                <a:cs typeface="Calibri" panose="020F0502020204030204" pitchFamily="34" charset="0"/>
              </a:rPr>
              <a:t>και πρόσκαιρες κλήσεις</a:t>
            </a:r>
          </a:p>
          <a:p>
            <a:pPr marL="756285" marR="5080" lvl="1" indent="-286385">
              <a:spcBef>
                <a:spcPts val="540"/>
              </a:spcBef>
              <a:spcAft>
                <a:spcPts val="600"/>
              </a:spcAft>
              <a:buFont typeface="Arial"/>
              <a:buChar char="–"/>
              <a:tabLst>
                <a:tab pos="747395" algn="l"/>
              </a:tabLst>
            </a:pPr>
            <a:r>
              <a:rPr sz="2400" u="heavy" dirty="0" err="1" smtClean="0">
                <a:latin typeface="Calibri" panose="020F0502020204030204" pitchFamily="34" charset="0"/>
                <a:cs typeface="Calibri" panose="020F0502020204030204" pitchFamily="34" charset="0"/>
              </a:rPr>
              <a:t>Μετ</a:t>
            </a:r>
            <a:r>
              <a:rPr sz="2400" u="heavy" dirty="0" smtClean="0">
                <a:latin typeface="Calibri" panose="020F0502020204030204" pitchFamily="34" charset="0"/>
                <a:cs typeface="Calibri" panose="020F0502020204030204" pitchFamily="34" charset="0"/>
              </a:rPr>
              <a:t>αγωγή</a:t>
            </a:r>
            <a:r>
              <a:rPr lang="en-US" sz="2400" u="heavy" dirty="0" smtClean="0">
                <a:latin typeface="Calibri" panose="020F0502020204030204" pitchFamily="34" charset="0"/>
                <a:cs typeface="Calibri" panose="020F0502020204030204" pitchFamily="34" charset="0"/>
              </a:rPr>
              <a:t> </a:t>
            </a:r>
            <a:r>
              <a:rPr sz="2400" u="heavy" dirty="0" smtClean="0">
                <a:latin typeface="Calibri" panose="020F0502020204030204" pitchFamily="34" charset="0"/>
                <a:cs typeface="Calibri" panose="020F0502020204030204" pitchFamily="34" charset="0"/>
              </a:rPr>
              <a:t>πακέτ</a:t>
            </a:r>
            <a:r>
              <a:rPr lang="el-GR" sz="2400" u="heavy" dirty="0" smtClean="0">
                <a:latin typeface="Calibri" panose="020F0502020204030204" pitchFamily="34" charset="0"/>
                <a:cs typeface="Calibri" panose="020F0502020204030204" pitchFamily="34" charset="0"/>
              </a:rPr>
              <a:t>ο</a:t>
            </a:r>
            <a:r>
              <a:rPr sz="2400" u="heavy" dirty="0" smtClean="0">
                <a:latin typeface="Calibri" panose="020F0502020204030204" pitchFamily="34" charset="0"/>
                <a:cs typeface="Calibri" panose="020F0502020204030204" pitchFamily="34" charset="0"/>
              </a:rPr>
              <a:t>υ</a:t>
            </a:r>
            <a:r>
              <a:rPr sz="2400" u="heavy" dirty="0">
                <a:latin typeface="Calibri" panose="020F0502020204030204" pitchFamily="34" charset="0"/>
                <a:cs typeface="Calibri" panose="020F0502020204030204" pitchFamily="34" charset="0"/>
              </a:rPr>
              <a:t>:</a:t>
            </a:r>
            <a:r>
              <a:rPr sz="2400" dirty="0">
                <a:latin typeface="Calibri" panose="020F0502020204030204" pitchFamily="34" charset="0"/>
                <a:cs typeface="Calibri" panose="020F0502020204030204" pitchFamily="34" charset="0"/>
              </a:rPr>
              <a:t> Τα δεδομένα οργανώνονται σε πακέτα. Τα πακέτα ακολουθούν τον ίδιο ή διαφορετικό δρόμο το καθένα μέσω του δικτύου. Κουβαλούν την διεύθυνση του </a:t>
            </a:r>
            <a:r>
              <a:rPr sz="2400" dirty="0" smtClean="0">
                <a:latin typeface="Calibri" panose="020F0502020204030204" pitchFamily="34" charset="0"/>
                <a:cs typeface="Calibri" panose="020F0502020204030204" pitchFamily="34" charset="0"/>
              </a:rPr>
              <a:t>παραλήπτη</a:t>
            </a:r>
            <a:r>
              <a:rPr lang="en-US"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και </a:t>
            </a:r>
            <a:r>
              <a:rPr sz="2400" dirty="0">
                <a:latin typeface="Calibri" panose="020F0502020204030204" pitchFamily="34" charset="0"/>
                <a:cs typeface="Calibri" panose="020F0502020204030204" pitchFamily="34" charset="0"/>
              </a:rPr>
              <a:t>ένα αύξοντα αριθμό πακέτου</a:t>
            </a:r>
          </a:p>
          <a:p>
            <a:pPr marL="353695" indent="-340995">
              <a:spcAft>
                <a:spcPts val="600"/>
              </a:spcAft>
              <a:buFont typeface="Arial"/>
              <a:buChar char="•"/>
              <a:tabLst>
                <a:tab pos="354330" algn="l"/>
              </a:tabLst>
            </a:pPr>
            <a:r>
              <a:rPr sz="2400" dirty="0">
                <a:latin typeface="Calibri" panose="020F0502020204030204" pitchFamily="34" charset="0"/>
                <a:cs typeface="Calibri" panose="020F0502020204030204" pitchFamily="34" charset="0"/>
              </a:rPr>
              <a:t>Η δρομολόγηση αναλαμβάνει την </a:t>
            </a:r>
            <a:r>
              <a:rPr sz="2400" dirty="0" err="1">
                <a:latin typeface="Calibri" panose="020F0502020204030204" pitchFamily="34" charset="0"/>
                <a:cs typeface="Calibri" panose="020F0502020204030204" pitchFamily="34" charset="0"/>
              </a:rPr>
              <a:t>μετάδοση</a:t>
            </a:r>
            <a:r>
              <a:rPr sz="2400" dirty="0">
                <a:latin typeface="Calibri" panose="020F0502020204030204" pitchFamily="34" charset="0"/>
                <a:cs typeface="Calibri" panose="020F0502020204030204" pitchFamily="34" charset="0"/>
              </a:rPr>
              <a:t> </a:t>
            </a:r>
            <a:r>
              <a:rPr sz="2400" dirty="0" err="1" smtClean="0">
                <a:latin typeface="Calibri" panose="020F0502020204030204" pitchFamily="34" charset="0"/>
                <a:cs typeface="Calibri" panose="020F0502020204030204" pitchFamily="34" charset="0"/>
              </a:rPr>
              <a:t>της</a:t>
            </a:r>
            <a:r>
              <a:rPr lang="el-GR" sz="2400" dirty="0" smtClean="0">
                <a:latin typeface="Calibri" panose="020F0502020204030204" pitchFamily="34" charset="0"/>
                <a:cs typeface="Calibri" panose="020F0502020204030204" pitchFamily="34" charset="0"/>
              </a:rPr>
              <a:t> </a:t>
            </a:r>
            <a:r>
              <a:rPr sz="2400" dirty="0" smtClean="0">
                <a:latin typeface="Calibri" panose="020F0502020204030204" pitchFamily="34" charset="0"/>
                <a:cs typeface="Calibri" panose="020F0502020204030204" pitchFamily="34" charset="0"/>
              </a:rPr>
              <a:t>π</a:t>
            </a:r>
            <a:r>
              <a:rPr sz="2400" dirty="0" err="1" smtClean="0">
                <a:latin typeface="Calibri" panose="020F0502020204030204" pitchFamily="34" charset="0"/>
                <a:cs typeface="Calibri" panose="020F0502020204030204" pitchFamily="34" charset="0"/>
              </a:rPr>
              <a:t>ληροφορί</a:t>
            </a:r>
            <a:r>
              <a:rPr sz="2400" dirty="0" smtClean="0">
                <a:latin typeface="Calibri" panose="020F0502020204030204" pitchFamily="34" charset="0"/>
                <a:cs typeface="Calibri" panose="020F0502020204030204" pitchFamily="34" charset="0"/>
              </a:rPr>
              <a:t>ας </a:t>
            </a:r>
            <a:r>
              <a:rPr sz="2400" dirty="0">
                <a:latin typeface="Calibri" panose="020F0502020204030204" pitchFamily="34" charset="0"/>
                <a:cs typeface="Calibri" panose="020F0502020204030204" pitchFamily="34" charset="0"/>
              </a:rPr>
              <a:t>από τον αποστολέα στον παραλήπτη μέσω του δικτύου</a:t>
            </a:r>
          </a:p>
        </p:txBody>
      </p:sp>
      <p:sp>
        <p:nvSpPr>
          <p:cNvPr id="8"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4F06B4E0-4EAF-41CA-B1FE-4F7708F7523D}" type="slidenum">
              <a:rPr lang="el-GR" sz="1400" b="1" smtClean="0">
                <a:solidFill>
                  <a:schemeClr val="accent2">
                    <a:lumMod val="75000"/>
                  </a:schemeClr>
                </a:solidFill>
                <a:cs typeface="Calibri"/>
              </a:rPr>
              <a:t>13</a:t>
            </a:fld>
            <a:endParaRPr lang="el-GR" sz="1400" b="1" dirty="0">
              <a:solidFill>
                <a:schemeClr val="accent2">
                  <a:lumMod val="75000"/>
                </a:schemeClr>
              </a:solidFill>
              <a:cs typeface="Calibri"/>
            </a:endParaRPr>
          </a:p>
        </p:txBody>
      </p:sp>
      <p:sp>
        <p:nvSpPr>
          <p:cNvPr id="10" name="Τίτλος 1"/>
          <p:cNvSpPr>
            <a:spLocks noGrp="1"/>
          </p:cNvSpPr>
          <p:nvPr>
            <p:ph type="title"/>
          </p:nvPr>
        </p:nvSpPr>
        <p:spPr>
          <a:xfrm>
            <a:off x="2147964" y="440796"/>
            <a:ext cx="8335654" cy="559741"/>
          </a:xfrm>
        </p:spPr>
        <p:txBody>
          <a:bodyPr/>
          <a:lstStyle/>
          <a:p>
            <a:r>
              <a:rPr lang="el-GR" dirty="0" smtClean="0"/>
              <a:t>Βασικές έννοιες - 3</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534960"/>
            <a:ext cx="7920487" cy="610488"/>
          </a:xfrm>
          <a:prstGeom prst="rect">
            <a:avLst/>
          </a:prstGeom>
        </p:spPr>
        <p:txBody>
          <a:bodyPr vert="horz" wrap="square" lIns="0" tIns="0" rIns="0" bIns="0" rtlCol="0">
            <a:spAutoFit/>
          </a:bodyPr>
          <a:lstStyle/>
          <a:p>
            <a:pPr marL="1112520">
              <a:lnSpc>
                <a:spcPct val="100000"/>
              </a:lnSpc>
            </a:pPr>
            <a:r>
              <a:rPr dirty="0" err="1">
                <a:solidFill>
                  <a:schemeClr val="accent4"/>
                </a:solidFill>
              </a:rPr>
              <a:t>Π</a:t>
            </a:r>
            <a:r>
              <a:rPr spc="20" dirty="0" err="1">
                <a:solidFill>
                  <a:schemeClr val="accent4"/>
                </a:solidFill>
              </a:rPr>
              <a:t>ο</a:t>
            </a:r>
            <a:r>
              <a:rPr spc="-10" dirty="0" err="1">
                <a:solidFill>
                  <a:schemeClr val="accent4"/>
                </a:solidFill>
              </a:rPr>
              <a:t>ι</a:t>
            </a:r>
            <a:r>
              <a:rPr spc="15" dirty="0" err="1">
                <a:solidFill>
                  <a:schemeClr val="accent4"/>
                </a:solidFill>
              </a:rPr>
              <a:t>ό</a:t>
            </a:r>
            <a:r>
              <a:rPr spc="-15" dirty="0" err="1">
                <a:solidFill>
                  <a:schemeClr val="accent4"/>
                </a:solidFill>
              </a:rPr>
              <a:t>τ</a:t>
            </a:r>
            <a:r>
              <a:rPr spc="-75" dirty="0" err="1">
                <a:solidFill>
                  <a:schemeClr val="accent4"/>
                </a:solidFill>
              </a:rPr>
              <a:t>η</a:t>
            </a:r>
            <a:r>
              <a:rPr spc="-25" dirty="0" err="1">
                <a:solidFill>
                  <a:schemeClr val="accent4"/>
                </a:solidFill>
              </a:rPr>
              <a:t>τ</a:t>
            </a:r>
            <a:r>
              <a:rPr dirty="0">
                <a:solidFill>
                  <a:schemeClr val="accent4"/>
                </a:solidFill>
              </a:rPr>
              <a:t>α</a:t>
            </a:r>
            <a:r>
              <a:rPr spc="-160" dirty="0">
                <a:solidFill>
                  <a:schemeClr val="accent4"/>
                </a:solidFill>
              </a:rPr>
              <a:t> </a:t>
            </a:r>
            <a:r>
              <a:rPr dirty="0" smtClean="0">
                <a:solidFill>
                  <a:schemeClr val="accent4"/>
                </a:solidFill>
              </a:rPr>
              <a:t>Υ</a:t>
            </a:r>
            <a:r>
              <a:rPr spc="-15" dirty="0" smtClean="0">
                <a:solidFill>
                  <a:schemeClr val="accent4"/>
                </a:solidFill>
              </a:rPr>
              <a:t>π</a:t>
            </a:r>
            <a:r>
              <a:rPr dirty="0" smtClean="0">
                <a:solidFill>
                  <a:schemeClr val="accent4"/>
                </a:solidFill>
              </a:rPr>
              <a:t>ηρ</a:t>
            </a:r>
            <a:r>
              <a:rPr spc="-90" dirty="0" smtClean="0">
                <a:solidFill>
                  <a:schemeClr val="accent4"/>
                </a:solidFill>
              </a:rPr>
              <a:t>ε</a:t>
            </a:r>
            <a:r>
              <a:rPr spc="-5" dirty="0" smtClean="0">
                <a:solidFill>
                  <a:schemeClr val="accent4"/>
                </a:solidFill>
              </a:rPr>
              <a:t>σ</a:t>
            </a:r>
            <a:r>
              <a:rPr spc="-10" dirty="0" smtClean="0">
                <a:solidFill>
                  <a:schemeClr val="accent4"/>
                </a:solidFill>
              </a:rPr>
              <a:t>ί</a:t>
            </a:r>
            <a:r>
              <a:rPr spc="-5" dirty="0" smtClean="0">
                <a:solidFill>
                  <a:schemeClr val="accent4"/>
                </a:solidFill>
              </a:rPr>
              <a:t>α</a:t>
            </a:r>
            <a:r>
              <a:rPr dirty="0" smtClean="0">
                <a:solidFill>
                  <a:schemeClr val="accent4"/>
                </a:solidFill>
              </a:rPr>
              <a:t>ς</a:t>
            </a:r>
            <a:r>
              <a:rPr lang="el-GR" spc="-45" dirty="0">
                <a:solidFill>
                  <a:schemeClr val="accent4"/>
                </a:solidFill>
              </a:rPr>
              <a:t> </a:t>
            </a:r>
            <a:r>
              <a:rPr lang="el-GR" spc="-45" dirty="0" smtClean="0">
                <a:solidFill>
                  <a:schemeClr val="accent4"/>
                </a:solidFill>
              </a:rPr>
              <a:t>- </a:t>
            </a:r>
            <a:r>
              <a:rPr spc="-35" dirty="0" err="1" smtClean="0">
                <a:solidFill>
                  <a:schemeClr val="accent4"/>
                </a:solidFill>
                <a:latin typeface="Calibri"/>
                <a:cs typeface="Calibri"/>
              </a:rPr>
              <a:t>Q</a:t>
            </a:r>
            <a:r>
              <a:rPr spc="-10" dirty="0" err="1" smtClean="0">
                <a:solidFill>
                  <a:schemeClr val="accent4"/>
                </a:solidFill>
                <a:latin typeface="Calibri"/>
                <a:cs typeface="Calibri"/>
              </a:rPr>
              <a:t>o</a:t>
            </a:r>
            <a:r>
              <a:rPr spc="-25" dirty="0" err="1" smtClean="0">
                <a:solidFill>
                  <a:schemeClr val="accent4"/>
                </a:solidFill>
                <a:latin typeface="Calibri"/>
                <a:cs typeface="Calibri"/>
              </a:rPr>
              <a:t>S</a:t>
            </a:r>
            <a:endParaRPr spc="-25" dirty="0">
              <a:solidFill>
                <a:schemeClr val="accent4"/>
              </a:solidFill>
              <a:latin typeface="Calibri"/>
              <a:cs typeface="Calibri"/>
            </a:endParaRPr>
          </a:p>
        </p:txBody>
      </p:sp>
      <p:sp>
        <p:nvSpPr>
          <p:cNvPr id="3" name="object 3"/>
          <p:cNvSpPr txBox="1"/>
          <p:nvPr/>
        </p:nvSpPr>
        <p:spPr>
          <a:xfrm>
            <a:off x="546100" y="1966689"/>
            <a:ext cx="9829800" cy="4939814"/>
          </a:xfrm>
          <a:prstGeom prst="rect">
            <a:avLst/>
          </a:prstGeom>
        </p:spPr>
        <p:txBody>
          <a:bodyPr vert="horz" wrap="square" lIns="0" tIns="0" rIns="0" bIns="0" rtlCol="0">
            <a:spAutoFit/>
          </a:bodyPr>
          <a:lstStyle/>
          <a:p>
            <a:pPr marL="12700">
              <a:spcAft>
                <a:spcPts val="600"/>
              </a:spcAft>
              <a:tabLst>
                <a:tab pos="357505" algn="l"/>
              </a:tabLst>
            </a:pPr>
            <a:r>
              <a:rPr lang="el-GR" sz="2600" b="1" dirty="0" smtClean="0">
                <a:latin typeface="Calibri" panose="020F0502020204030204" pitchFamily="34" charset="0"/>
                <a:cs typeface="Calibri"/>
              </a:rPr>
              <a:t>Βασικές παράμετροι</a:t>
            </a:r>
          </a:p>
          <a:p>
            <a:pPr marL="356870" indent="-344170">
              <a:spcAft>
                <a:spcPts val="600"/>
              </a:spcAft>
              <a:buFont typeface="Arial"/>
              <a:buChar char="•"/>
              <a:tabLst>
                <a:tab pos="357505" algn="l"/>
              </a:tabLst>
            </a:pPr>
            <a:r>
              <a:rPr sz="2600" dirty="0" err="1" smtClean="0">
                <a:latin typeface="Calibri" panose="020F0502020204030204" pitchFamily="34" charset="0"/>
                <a:cs typeface="Calibri"/>
              </a:rPr>
              <a:t>Ελάχιστος</a:t>
            </a:r>
            <a:r>
              <a:rPr sz="2600" dirty="0" smtClean="0">
                <a:latin typeface="Calibri" panose="020F0502020204030204" pitchFamily="34" charset="0"/>
                <a:cs typeface="Calibri"/>
              </a:rPr>
              <a:t> </a:t>
            </a:r>
            <a:r>
              <a:rPr sz="2600" dirty="0">
                <a:latin typeface="Calibri" panose="020F0502020204030204" pitchFamily="34" charset="0"/>
                <a:cs typeface="Calibri"/>
              </a:rPr>
              <a:t>απαιτούμενος ρυθμός μετάδοσης</a:t>
            </a:r>
          </a:p>
          <a:p>
            <a:pPr marL="358140" indent="-345440">
              <a:spcAft>
                <a:spcPts val="600"/>
              </a:spcAft>
              <a:buFont typeface="Arial"/>
              <a:buChar char="•"/>
              <a:tabLst>
                <a:tab pos="358775" algn="l"/>
              </a:tabLst>
            </a:pPr>
            <a:r>
              <a:rPr sz="2600" dirty="0">
                <a:latin typeface="Calibri" panose="020F0502020204030204" pitchFamily="34" charset="0"/>
                <a:cs typeface="Calibri"/>
              </a:rPr>
              <a:t>Μέγιστος ανεκτός ρυθμός σφαλμάτων</a:t>
            </a:r>
          </a:p>
          <a:p>
            <a:pPr marL="358140" indent="-345440">
              <a:spcAft>
                <a:spcPts val="600"/>
              </a:spcAft>
              <a:buFont typeface="Arial"/>
              <a:buChar char="•"/>
              <a:tabLst>
                <a:tab pos="358775" algn="l"/>
              </a:tabLst>
            </a:pPr>
            <a:r>
              <a:rPr sz="2600" dirty="0">
                <a:latin typeface="Calibri" panose="020F0502020204030204" pitchFamily="34" charset="0"/>
                <a:cs typeface="Calibri"/>
              </a:rPr>
              <a:t>Μέγιστη α</a:t>
            </a:r>
            <a:r>
              <a:rPr sz="2600" dirty="0" err="1">
                <a:latin typeface="Calibri" panose="020F0502020204030204" pitchFamily="34" charset="0"/>
                <a:cs typeface="Calibri"/>
              </a:rPr>
              <a:t>νεκτή</a:t>
            </a:r>
            <a:r>
              <a:rPr sz="2600" dirty="0">
                <a:latin typeface="Calibri" panose="020F0502020204030204" pitchFamily="34" charset="0"/>
                <a:cs typeface="Calibri"/>
              </a:rPr>
              <a:t> </a:t>
            </a:r>
            <a:r>
              <a:rPr lang="el-GR" sz="2600" dirty="0" smtClean="0">
                <a:latin typeface="Calibri" panose="020F0502020204030204" pitchFamily="34" charset="0"/>
                <a:cs typeface="Calibri"/>
              </a:rPr>
              <a:t>χρονική </a:t>
            </a:r>
            <a:r>
              <a:rPr sz="2600" dirty="0" smtClean="0">
                <a:latin typeface="Calibri" panose="020F0502020204030204" pitchFamily="34" charset="0"/>
                <a:cs typeface="Calibri"/>
              </a:rPr>
              <a:t>κα</a:t>
            </a:r>
            <a:r>
              <a:rPr sz="2600" dirty="0" err="1" smtClean="0">
                <a:latin typeface="Calibri" panose="020F0502020204030204" pitchFamily="34" charset="0"/>
                <a:cs typeface="Calibri"/>
              </a:rPr>
              <a:t>θυστέρηση</a:t>
            </a:r>
            <a:endParaRPr sz="2600" dirty="0">
              <a:latin typeface="Calibri" panose="020F0502020204030204" pitchFamily="34" charset="0"/>
              <a:cs typeface="Times New Roman"/>
            </a:endParaRPr>
          </a:p>
          <a:p>
            <a:pPr marL="12700">
              <a:spcAft>
                <a:spcPts val="600"/>
              </a:spcAft>
            </a:pPr>
            <a:r>
              <a:rPr sz="2600" b="1" dirty="0" smtClean="0">
                <a:latin typeface="Calibri" panose="020F0502020204030204" pitchFamily="34" charset="0"/>
                <a:cs typeface="Calibri"/>
              </a:rPr>
              <a:t>Παρα</a:t>
            </a:r>
            <a:r>
              <a:rPr sz="2600" b="1" dirty="0" err="1" smtClean="0">
                <a:latin typeface="Calibri" panose="020F0502020204030204" pitchFamily="34" charset="0"/>
                <a:cs typeface="Calibri"/>
              </a:rPr>
              <a:t>δείγμ</a:t>
            </a:r>
            <a:r>
              <a:rPr sz="2600" b="1" dirty="0" smtClean="0">
                <a:latin typeface="Calibri" panose="020F0502020204030204" pitchFamily="34" charset="0"/>
                <a:cs typeface="Calibri"/>
              </a:rPr>
              <a:t>ατα:</a:t>
            </a:r>
            <a:endParaRPr sz="2600" b="1" dirty="0">
              <a:latin typeface="Calibri" panose="020F0502020204030204" pitchFamily="34" charset="0"/>
              <a:cs typeface="Calibri"/>
            </a:endParaRPr>
          </a:p>
          <a:p>
            <a:pPr marL="527685" marR="387985" indent="-514984" algn="just">
              <a:spcAft>
                <a:spcPts val="600"/>
              </a:spcAft>
              <a:buFont typeface="Calibri"/>
              <a:buAutoNum type="arabicPeriod"/>
              <a:tabLst>
                <a:tab pos="590550" algn="l"/>
              </a:tabLst>
            </a:pPr>
            <a:r>
              <a:rPr sz="2600" dirty="0">
                <a:latin typeface="Calibri" panose="020F0502020204030204" pitchFamily="34" charset="0"/>
                <a:cs typeface="Calibri"/>
              </a:rPr>
              <a:t>Υπ</a:t>
            </a:r>
            <a:r>
              <a:rPr sz="2600" dirty="0" err="1">
                <a:latin typeface="Calibri" panose="020F0502020204030204" pitchFamily="34" charset="0"/>
                <a:cs typeface="Calibri"/>
              </a:rPr>
              <a:t>ηρεσίες</a:t>
            </a:r>
            <a:r>
              <a:rPr sz="2600" dirty="0">
                <a:latin typeface="Calibri" panose="020F0502020204030204" pitchFamily="34" charset="0"/>
                <a:cs typeface="Calibri"/>
              </a:rPr>
              <a:t> </a:t>
            </a:r>
            <a:r>
              <a:rPr sz="2600" dirty="0" err="1" smtClean="0">
                <a:latin typeface="Calibri" panose="020F0502020204030204" pitchFamily="34" charset="0"/>
                <a:cs typeface="Calibri"/>
              </a:rPr>
              <a:t>φωνής</a:t>
            </a:r>
            <a:r>
              <a:rPr sz="2600" dirty="0" smtClean="0">
                <a:latin typeface="Calibri" panose="020F0502020204030204" pitchFamily="34" charset="0"/>
                <a:cs typeface="Calibri"/>
              </a:rPr>
              <a:t>:</a:t>
            </a:r>
            <a:r>
              <a:rPr sz="2600" dirty="0" smtClean="0">
                <a:latin typeface="Calibri" panose="020F0502020204030204" pitchFamily="34" charset="0"/>
                <a:cs typeface="Times New Roman"/>
              </a:rPr>
              <a:t> </a:t>
            </a:r>
            <a:r>
              <a:rPr sz="2600" dirty="0">
                <a:latin typeface="Calibri" panose="020F0502020204030204" pitchFamily="34" charset="0"/>
                <a:cs typeface="Calibri"/>
              </a:rPr>
              <a:t>Σχετικά μικρός ρυθμός μετάδοσης,</a:t>
            </a:r>
            <a:r>
              <a:rPr sz="2600" dirty="0">
                <a:latin typeface="Calibri" panose="020F0502020204030204" pitchFamily="34" charset="0"/>
                <a:cs typeface="Times New Roman"/>
              </a:rPr>
              <a:t> </a:t>
            </a:r>
            <a:r>
              <a:rPr sz="2600" dirty="0">
                <a:latin typeface="Calibri" panose="020F0502020204030204" pitchFamily="34" charset="0"/>
                <a:cs typeface="Calibri"/>
              </a:rPr>
              <a:t>ανεκτικότητα στα σφάλματα, περιορισμός στη χρονική καθυστέρηση</a:t>
            </a:r>
          </a:p>
          <a:p>
            <a:pPr marL="527685" marR="199390" indent="-514984">
              <a:spcAft>
                <a:spcPts val="600"/>
              </a:spcAft>
              <a:buFont typeface="Calibri"/>
              <a:buAutoNum type="arabicPeriod"/>
              <a:tabLst>
                <a:tab pos="528320" algn="l"/>
              </a:tabLst>
            </a:pPr>
            <a:r>
              <a:rPr sz="2600" dirty="0">
                <a:latin typeface="Calibri" panose="020F0502020204030204" pitchFamily="34" charset="0"/>
                <a:cs typeface="Calibri"/>
              </a:rPr>
              <a:t>Υπ</a:t>
            </a:r>
            <a:r>
              <a:rPr sz="2600" dirty="0" err="1">
                <a:latin typeface="Calibri" panose="020F0502020204030204" pitchFamily="34" charset="0"/>
                <a:cs typeface="Calibri"/>
              </a:rPr>
              <a:t>ηρεσίες</a:t>
            </a:r>
            <a:r>
              <a:rPr sz="2600" dirty="0">
                <a:latin typeface="Calibri" panose="020F0502020204030204" pitchFamily="34" charset="0"/>
                <a:cs typeface="Calibri"/>
              </a:rPr>
              <a:t> </a:t>
            </a:r>
            <a:r>
              <a:rPr sz="2600" dirty="0" err="1" smtClean="0">
                <a:latin typeface="Calibri" panose="020F0502020204030204" pitchFamily="34" charset="0"/>
                <a:cs typeface="Calibri"/>
              </a:rPr>
              <a:t>δεδομένων</a:t>
            </a:r>
            <a:r>
              <a:rPr sz="2600" dirty="0" smtClean="0">
                <a:latin typeface="Calibri" panose="020F0502020204030204" pitchFamily="34" charset="0"/>
                <a:cs typeface="Calibri"/>
              </a:rPr>
              <a:t>:</a:t>
            </a:r>
            <a:r>
              <a:rPr sz="2600" dirty="0" smtClean="0">
                <a:latin typeface="Calibri" panose="020F0502020204030204" pitchFamily="34" charset="0"/>
                <a:cs typeface="Times New Roman"/>
              </a:rPr>
              <a:t> </a:t>
            </a:r>
            <a:r>
              <a:rPr sz="2600" dirty="0">
                <a:latin typeface="Calibri" panose="020F0502020204030204" pitchFamily="34" charset="0"/>
                <a:cs typeface="Calibri"/>
              </a:rPr>
              <a:t>Μεγάλους ρυθμούς μετάδοσης,</a:t>
            </a:r>
            <a:r>
              <a:rPr sz="2600" dirty="0">
                <a:latin typeface="Calibri" panose="020F0502020204030204" pitchFamily="34" charset="0"/>
                <a:cs typeface="Times New Roman"/>
              </a:rPr>
              <a:t> </a:t>
            </a:r>
            <a:r>
              <a:rPr sz="2600" dirty="0">
                <a:latin typeface="Calibri" panose="020F0502020204030204" pitchFamily="34" charset="0"/>
                <a:cs typeface="Calibri"/>
              </a:rPr>
              <a:t>μικρούς ρυθμούς σφαλμάτων,</a:t>
            </a:r>
            <a:r>
              <a:rPr sz="2600" dirty="0">
                <a:latin typeface="Calibri" panose="020F0502020204030204" pitchFamily="34" charset="0"/>
                <a:cs typeface="Times New Roman"/>
              </a:rPr>
              <a:t> </a:t>
            </a:r>
            <a:r>
              <a:rPr sz="2600" dirty="0">
                <a:latin typeface="Calibri" panose="020F0502020204030204" pitchFamily="34" charset="0"/>
                <a:cs typeface="Calibri"/>
              </a:rPr>
              <a:t>ανεκτικότητα στη χρονική </a:t>
            </a:r>
            <a:r>
              <a:rPr sz="2600" dirty="0" smtClean="0">
                <a:latin typeface="Calibri" panose="020F0502020204030204" pitchFamily="34" charset="0"/>
                <a:cs typeface="Calibri"/>
              </a:rPr>
              <a:t>καθυστέρηση</a:t>
            </a:r>
            <a:endParaRPr lang="en-US" sz="2600" dirty="0" smtClean="0">
              <a:solidFill>
                <a:srgbClr val="F69445"/>
              </a:solidFill>
              <a:latin typeface="Calibri" panose="020F0502020204030204" pitchFamily="34" charset="0"/>
              <a:cs typeface="Calibri"/>
            </a:endParaRPr>
          </a:p>
          <a:p>
            <a:pPr marL="12700">
              <a:spcAft>
                <a:spcPts val="600"/>
              </a:spcAft>
            </a:pPr>
            <a:r>
              <a:rPr lang="en-US" sz="2600" dirty="0">
                <a:solidFill>
                  <a:srgbClr val="F69445"/>
                </a:solidFill>
                <a:latin typeface="Calibri" panose="020F0502020204030204" pitchFamily="34" charset="0"/>
                <a:cs typeface="Calibri"/>
              </a:rPr>
              <a:t> </a:t>
            </a:r>
            <a:r>
              <a:rPr lang="en-US" sz="2600" dirty="0" smtClean="0">
                <a:solidFill>
                  <a:srgbClr val="F69445"/>
                </a:solidFill>
                <a:latin typeface="Calibri" panose="020F0502020204030204" pitchFamily="34" charset="0"/>
                <a:cs typeface="Calibri"/>
              </a:rPr>
              <a:t>      </a:t>
            </a:r>
            <a:r>
              <a:rPr sz="2600" dirty="0" err="1" smtClean="0">
                <a:solidFill>
                  <a:srgbClr val="F69445"/>
                </a:solidFill>
                <a:latin typeface="Calibri" panose="020F0502020204030204" pitchFamily="34" charset="0"/>
                <a:cs typeface="Calibri"/>
              </a:rPr>
              <a:t>Συμ</a:t>
            </a:r>
            <a:r>
              <a:rPr sz="2600" dirty="0" smtClean="0">
                <a:solidFill>
                  <a:srgbClr val="F69445"/>
                </a:solidFill>
                <a:latin typeface="Calibri" panose="020F0502020204030204" pitchFamily="34" charset="0"/>
                <a:cs typeface="Calibri"/>
              </a:rPr>
              <a:t>πέρασμα </a:t>
            </a:r>
            <a:r>
              <a:rPr sz="2600" dirty="0">
                <a:solidFill>
                  <a:srgbClr val="F69445"/>
                </a:solidFill>
                <a:latin typeface="Calibri" panose="020F0502020204030204" pitchFamily="34" charset="0"/>
                <a:cs typeface="Calibri"/>
              </a:rPr>
              <a:t>:</a:t>
            </a:r>
            <a:r>
              <a:rPr sz="2600" dirty="0">
                <a:solidFill>
                  <a:srgbClr val="F69445"/>
                </a:solidFill>
                <a:latin typeface="Calibri" panose="020F0502020204030204" pitchFamily="34" charset="0"/>
                <a:cs typeface="Times New Roman"/>
              </a:rPr>
              <a:t> </a:t>
            </a:r>
            <a:r>
              <a:rPr sz="2600" dirty="0">
                <a:solidFill>
                  <a:srgbClr val="F69445"/>
                </a:solidFill>
                <a:latin typeface="Calibri" panose="020F0502020204030204" pitchFamily="34" charset="0"/>
                <a:cs typeface="Calibri"/>
              </a:rPr>
              <a:t>Κάθε υπηρεσία έχει τις δικές της απαιτήσεις !!!</a:t>
            </a:r>
            <a:endParaRPr sz="2600" dirty="0">
              <a:latin typeface="Calibri" panose="020F0502020204030204" pitchFamily="34" charset="0"/>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FDCD1F4A-BEE7-4ACD-A569-A4C0412F6068}" type="slidenum">
              <a:rPr lang="el-GR" sz="1400" b="1" smtClean="0">
                <a:solidFill>
                  <a:schemeClr val="accent2">
                    <a:lumMod val="75000"/>
                  </a:schemeClr>
                </a:solidFill>
                <a:cs typeface="Calibri"/>
              </a:rPr>
              <a:t>14</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14603" y="501650"/>
            <a:ext cx="7660005" cy="1231106"/>
          </a:xfrm>
          <a:prstGeom prst="rect">
            <a:avLst/>
          </a:prstGeom>
        </p:spPr>
        <p:txBody>
          <a:bodyPr vert="horz" wrap="square" lIns="0" tIns="0" rIns="0" bIns="0" rtlCol="0">
            <a:spAutoFit/>
          </a:bodyPr>
          <a:lstStyle/>
          <a:p>
            <a:pPr marR="5080" indent="-2058035" algn="ctr">
              <a:lnSpc>
                <a:spcPct val="100299"/>
              </a:lnSpc>
            </a:pPr>
            <a:r>
              <a:rPr sz="4000" spc="-25" dirty="0">
                <a:solidFill>
                  <a:schemeClr val="accent4"/>
                </a:solidFill>
                <a:latin typeface="Calibri"/>
                <a:cs typeface="Calibri"/>
              </a:rPr>
              <a:t>Ο</a:t>
            </a:r>
            <a:r>
              <a:rPr sz="4000" spc="-15" dirty="0">
                <a:solidFill>
                  <a:schemeClr val="accent4"/>
                </a:solidFill>
                <a:latin typeface="Calibri"/>
                <a:cs typeface="Calibri"/>
              </a:rPr>
              <a:t>ι</a:t>
            </a:r>
            <a:r>
              <a:rPr sz="4000" spc="-35" dirty="0">
                <a:solidFill>
                  <a:schemeClr val="accent4"/>
                </a:solidFill>
                <a:latin typeface="Calibri"/>
                <a:cs typeface="Calibri"/>
              </a:rPr>
              <a:t> </a:t>
            </a:r>
            <a:r>
              <a:rPr sz="4000" spc="-25" dirty="0">
                <a:solidFill>
                  <a:schemeClr val="accent4"/>
                </a:solidFill>
                <a:latin typeface="Calibri"/>
                <a:cs typeface="Calibri"/>
              </a:rPr>
              <a:t>πιο</a:t>
            </a:r>
            <a:r>
              <a:rPr sz="4000" dirty="0">
                <a:solidFill>
                  <a:schemeClr val="accent4"/>
                </a:solidFill>
                <a:latin typeface="Calibri"/>
                <a:cs typeface="Calibri"/>
              </a:rPr>
              <a:t> </a:t>
            </a:r>
            <a:r>
              <a:rPr sz="4000" spc="-25" dirty="0">
                <a:solidFill>
                  <a:schemeClr val="accent4"/>
                </a:solidFill>
                <a:latin typeface="Calibri"/>
                <a:cs typeface="Calibri"/>
              </a:rPr>
              <a:t>ση</a:t>
            </a:r>
            <a:r>
              <a:rPr sz="4000" spc="-40" dirty="0">
                <a:solidFill>
                  <a:schemeClr val="accent4"/>
                </a:solidFill>
                <a:latin typeface="Calibri"/>
                <a:cs typeface="Calibri"/>
              </a:rPr>
              <a:t>μ</a:t>
            </a:r>
            <a:r>
              <a:rPr sz="4000" spc="-15" dirty="0">
                <a:solidFill>
                  <a:schemeClr val="accent4"/>
                </a:solidFill>
                <a:latin typeface="Calibri"/>
                <a:cs typeface="Calibri"/>
              </a:rPr>
              <a:t>α</a:t>
            </a:r>
            <a:r>
              <a:rPr sz="4000" spc="-5" dirty="0">
                <a:solidFill>
                  <a:schemeClr val="accent4"/>
                </a:solidFill>
                <a:latin typeface="Calibri"/>
                <a:cs typeface="Calibri"/>
              </a:rPr>
              <a:t>ν</a:t>
            </a:r>
            <a:r>
              <a:rPr sz="4000" spc="-10" dirty="0">
                <a:solidFill>
                  <a:schemeClr val="accent4"/>
                </a:solidFill>
                <a:latin typeface="Calibri"/>
                <a:cs typeface="Calibri"/>
              </a:rPr>
              <a:t>τι</a:t>
            </a:r>
            <a:r>
              <a:rPr sz="4000" spc="-150" dirty="0">
                <a:solidFill>
                  <a:schemeClr val="accent4"/>
                </a:solidFill>
                <a:latin typeface="Calibri"/>
                <a:cs typeface="Calibri"/>
              </a:rPr>
              <a:t>κ</a:t>
            </a:r>
            <a:r>
              <a:rPr sz="4000" spc="-20" dirty="0">
                <a:solidFill>
                  <a:schemeClr val="accent4"/>
                </a:solidFill>
                <a:latin typeface="Calibri"/>
                <a:cs typeface="Calibri"/>
              </a:rPr>
              <a:t>ο</a:t>
            </a:r>
            <a:r>
              <a:rPr sz="4000" spc="-15" dirty="0">
                <a:solidFill>
                  <a:schemeClr val="accent4"/>
                </a:solidFill>
                <a:latin typeface="Calibri"/>
                <a:cs typeface="Calibri"/>
              </a:rPr>
              <a:t>ί</a:t>
            </a:r>
            <a:r>
              <a:rPr sz="4000" spc="-55" dirty="0">
                <a:solidFill>
                  <a:schemeClr val="accent4"/>
                </a:solidFill>
                <a:latin typeface="Calibri"/>
                <a:cs typeface="Calibri"/>
              </a:rPr>
              <a:t> </a:t>
            </a:r>
            <a:r>
              <a:rPr sz="4000" spc="-75" dirty="0">
                <a:solidFill>
                  <a:schemeClr val="accent4"/>
                </a:solidFill>
                <a:latin typeface="Calibri"/>
                <a:cs typeface="Calibri"/>
              </a:rPr>
              <a:t>π</a:t>
            </a:r>
            <a:r>
              <a:rPr sz="4000" spc="-15" dirty="0">
                <a:solidFill>
                  <a:schemeClr val="accent4"/>
                </a:solidFill>
                <a:latin typeface="Calibri"/>
                <a:cs typeface="Calibri"/>
              </a:rPr>
              <a:t>α</a:t>
            </a:r>
            <a:r>
              <a:rPr sz="4000" spc="-35" dirty="0">
                <a:solidFill>
                  <a:schemeClr val="accent4"/>
                </a:solidFill>
                <a:latin typeface="Calibri"/>
                <a:cs typeface="Calibri"/>
              </a:rPr>
              <a:t>ρά</a:t>
            </a:r>
            <a:r>
              <a:rPr sz="4000" spc="-5" dirty="0">
                <a:solidFill>
                  <a:schemeClr val="accent4"/>
                </a:solidFill>
                <a:latin typeface="Calibri"/>
                <a:cs typeface="Calibri"/>
              </a:rPr>
              <a:t>γ</a:t>
            </a:r>
            <a:r>
              <a:rPr sz="4000" spc="-20" dirty="0">
                <a:solidFill>
                  <a:schemeClr val="accent4"/>
                </a:solidFill>
                <a:latin typeface="Calibri"/>
                <a:cs typeface="Calibri"/>
              </a:rPr>
              <a:t>ο</a:t>
            </a:r>
            <a:r>
              <a:rPr sz="4000" spc="-5" dirty="0">
                <a:solidFill>
                  <a:schemeClr val="accent4"/>
                </a:solidFill>
                <a:latin typeface="Calibri"/>
                <a:cs typeface="Calibri"/>
              </a:rPr>
              <a:t>ν</a:t>
            </a:r>
            <a:r>
              <a:rPr sz="4000" spc="-10" dirty="0">
                <a:solidFill>
                  <a:schemeClr val="accent4"/>
                </a:solidFill>
                <a:latin typeface="Calibri"/>
                <a:cs typeface="Calibri"/>
              </a:rPr>
              <a:t>τ</a:t>
            </a:r>
            <a:r>
              <a:rPr sz="4000" spc="-20" dirty="0">
                <a:solidFill>
                  <a:schemeClr val="accent4"/>
                </a:solidFill>
                <a:latin typeface="Calibri"/>
                <a:cs typeface="Calibri"/>
              </a:rPr>
              <a:t>ες</a:t>
            </a:r>
            <a:r>
              <a:rPr sz="4000" spc="-40" dirty="0">
                <a:solidFill>
                  <a:schemeClr val="accent4"/>
                </a:solidFill>
                <a:latin typeface="Calibri"/>
                <a:cs typeface="Calibri"/>
              </a:rPr>
              <a:t> </a:t>
            </a:r>
            <a:r>
              <a:rPr sz="4000" spc="-5" dirty="0">
                <a:solidFill>
                  <a:schemeClr val="accent4"/>
                </a:solidFill>
                <a:latin typeface="Calibri"/>
                <a:cs typeface="Calibri"/>
              </a:rPr>
              <a:t>γ</a:t>
            </a:r>
            <a:r>
              <a:rPr sz="4000" spc="-20" dirty="0">
                <a:solidFill>
                  <a:schemeClr val="accent4"/>
                </a:solidFill>
                <a:latin typeface="Calibri"/>
                <a:cs typeface="Calibri"/>
              </a:rPr>
              <a:t>ι</a:t>
            </a:r>
            <a:r>
              <a:rPr sz="4000" spc="-25" dirty="0">
                <a:solidFill>
                  <a:schemeClr val="accent4"/>
                </a:solidFill>
                <a:latin typeface="Calibri"/>
                <a:cs typeface="Calibri"/>
              </a:rPr>
              <a:t>α</a:t>
            </a:r>
            <a:r>
              <a:rPr sz="4000" spc="-5" dirty="0">
                <a:solidFill>
                  <a:schemeClr val="accent4"/>
                </a:solidFill>
                <a:latin typeface="Calibri"/>
                <a:cs typeface="Calibri"/>
              </a:rPr>
              <a:t> </a:t>
            </a:r>
            <a:r>
              <a:rPr sz="4000" spc="-20" dirty="0" smtClean="0">
                <a:solidFill>
                  <a:schemeClr val="accent4"/>
                </a:solidFill>
                <a:latin typeface="Calibri"/>
                <a:cs typeface="Calibri"/>
              </a:rPr>
              <a:t>τα</a:t>
            </a:r>
            <a:r>
              <a:rPr lang="el-GR" sz="4000" spc="-10" dirty="0">
                <a:solidFill>
                  <a:schemeClr val="accent4"/>
                </a:solidFill>
                <a:latin typeface="Calibri"/>
                <a:cs typeface="Calibri"/>
              </a:rPr>
              <a:t> </a:t>
            </a:r>
            <a:r>
              <a:rPr sz="4000" spc="-25" dirty="0" err="1" smtClean="0">
                <a:solidFill>
                  <a:schemeClr val="accent4"/>
                </a:solidFill>
                <a:latin typeface="Calibri"/>
                <a:cs typeface="Calibri"/>
              </a:rPr>
              <a:t>δί</a:t>
            </a:r>
            <a:r>
              <a:rPr sz="4000" spc="-30" dirty="0" err="1" smtClean="0">
                <a:solidFill>
                  <a:schemeClr val="accent4"/>
                </a:solidFill>
                <a:latin typeface="Calibri"/>
                <a:cs typeface="Calibri"/>
              </a:rPr>
              <a:t>κ</a:t>
            </a:r>
            <a:r>
              <a:rPr sz="4000" spc="5" dirty="0" err="1" smtClean="0">
                <a:solidFill>
                  <a:schemeClr val="accent4"/>
                </a:solidFill>
                <a:latin typeface="Calibri"/>
                <a:cs typeface="Calibri"/>
              </a:rPr>
              <a:t>τ</a:t>
            </a:r>
            <a:r>
              <a:rPr sz="4000" spc="-45" dirty="0" err="1" smtClean="0">
                <a:solidFill>
                  <a:schemeClr val="accent4"/>
                </a:solidFill>
                <a:latin typeface="Calibri"/>
                <a:cs typeface="Calibri"/>
              </a:rPr>
              <a:t>υ</a:t>
            </a:r>
            <a:r>
              <a:rPr sz="4000" spc="-25" dirty="0" smtClean="0">
                <a:solidFill>
                  <a:schemeClr val="accent4"/>
                </a:solidFill>
                <a:latin typeface="Calibri"/>
                <a:cs typeface="Calibri"/>
              </a:rPr>
              <a:t>α</a:t>
            </a:r>
            <a:r>
              <a:rPr sz="4000" spc="-30" dirty="0" smtClean="0">
                <a:solidFill>
                  <a:schemeClr val="accent4"/>
                </a:solidFill>
                <a:latin typeface="Calibri"/>
                <a:cs typeface="Calibri"/>
              </a:rPr>
              <a:t> </a:t>
            </a:r>
            <a:r>
              <a:rPr lang="el-GR" sz="4000" spc="-30" dirty="0" smtClean="0">
                <a:solidFill>
                  <a:schemeClr val="accent4"/>
                </a:solidFill>
                <a:latin typeface="Calibri"/>
                <a:cs typeface="Calibri"/>
              </a:rPr>
              <a:t>5</a:t>
            </a:r>
            <a:r>
              <a:rPr lang="el-GR" sz="4000" spc="-30" baseline="30000" dirty="0" smtClean="0">
                <a:solidFill>
                  <a:schemeClr val="accent4"/>
                </a:solidFill>
                <a:latin typeface="Calibri"/>
                <a:cs typeface="Calibri"/>
              </a:rPr>
              <a:t>ης</a:t>
            </a:r>
            <a:r>
              <a:rPr lang="en-US" sz="4000" spc="-30" dirty="0" smtClean="0">
                <a:solidFill>
                  <a:schemeClr val="accent4"/>
                </a:solidFill>
                <a:latin typeface="Calibri"/>
                <a:cs typeface="Calibri"/>
              </a:rPr>
              <a:t> </a:t>
            </a:r>
            <a:r>
              <a:rPr lang="el-GR" sz="4000" spc="-30" dirty="0" smtClean="0">
                <a:solidFill>
                  <a:schemeClr val="accent4"/>
                </a:solidFill>
                <a:latin typeface="Calibri"/>
                <a:cs typeface="Calibri"/>
              </a:rPr>
              <a:t>γ</a:t>
            </a:r>
            <a:r>
              <a:rPr sz="4000" spc="-20" dirty="0" err="1" smtClean="0">
                <a:solidFill>
                  <a:schemeClr val="accent4"/>
                </a:solidFill>
                <a:latin typeface="Calibri"/>
                <a:cs typeface="Calibri"/>
              </a:rPr>
              <a:t>ε</a:t>
            </a:r>
            <a:r>
              <a:rPr sz="4000" spc="-30" dirty="0" err="1" smtClean="0">
                <a:solidFill>
                  <a:schemeClr val="accent4"/>
                </a:solidFill>
                <a:latin typeface="Calibri"/>
                <a:cs typeface="Calibri"/>
              </a:rPr>
              <a:t>ν</a:t>
            </a:r>
            <a:r>
              <a:rPr sz="4000" spc="-20" dirty="0" err="1" smtClean="0">
                <a:solidFill>
                  <a:schemeClr val="accent4"/>
                </a:solidFill>
                <a:latin typeface="Calibri"/>
                <a:cs typeface="Calibri"/>
              </a:rPr>
              <a:t>ιάς</a:t>
            </a:r>
            <a:r>
              <a:rPr lang="en-US" sz="4000" spc="-20" dirty="0" smtClean="0">
                <a:solidFill>
                  <a:schemeClr val="accent4"/>
                </a:solidFill>
                <a:latin typeface="Calibri"/>
                <a:cs typeface="Calibri"/>
              </a:rPr>
              <a:t> - 1</a:t>
            </a:r>
            <a:endParaRPr sz="4000" dirty="0">
              <a:solidFill>
                <a:schemeClr val="accent4"/>
              </a:solidFill>
              <a:latin typeface="Calibri"/>
              <a:cs typeface="Calibri"/>
            </a:endParaRPr>
          </a:p>
        </p:txBody>
      </p:sp>
      <p:sp>
        <p:nvSpPr>
          <p:cNvPr id="3" name="object 3"/>
          <p:cNvSpPr txBox="1"/>
          <p:nvPr/>
        </p:nvSpPr>
        <p:spPr>
          <a:xfrm>
            <a:off x="546100" y="2009651"/>
            <a:ext cx="9982200" cy="4047262"/>
          </a:xfrm>
          <a:prstGeom prst="rect">
            <a:avLst/>
          </a:prstGeom>
        </p:spPr>
        <p:txBody>
          <a:bodyPr vert="horz" wrap="square" lIns="0" tIns="0" rIns="0" bIns="0" rtlCol="0">
            <a:spAutoFit/>
          </a:bodyPr>
          <a:lstStyle/>
          <a:p>
            <a:pPr marL="356870" marR="264795" indent="-344170">
              <a:spcAft>
                <a:spcPts val="600"/>
              </a:spcAft>
              <a:buFont typeface="Arial"/>
              <a:buChar char="•"/>
              <a:tabLst>
                <a:tab pos="354330" algn="l"/>
              </a:tabLst>
            </a:pPr>
            <a:r>
              <a:rPr sz="2700" dirty="0">
                <a:latin typeface="Calibri"/>
                <a:cs typeface="Calibri"/>
              </a:rPr>
              <a:t>Υψηλών ταχυτήτων πρόσβαση χρηστών σε ευρυζωνικές υπηρεσίες σε κάθε σημείο της κυψέλης εξυπηρέτησης</a:t>
            </a:r>
          </a:p>
          <a:p>
            <a:pPr marL="356870" marR="5080" indent="-344170">
              <a:spcAft>
                <a:spcPts val="600"/>
              </a:spcAft>
              <a:buFont typeface="Arial"/>
              <a:buChar char="•"/>
              <a:tabLst>
                <a:tab pos="354330" algn="l"/>
              </a:tabLst>
            </a:pPr>
            <a:r>
              <a:rPr sz="2700" dirty="0">
                <a:latin typeface="Calibri"/>
                <a:cs typeface="Calibri"/>
              </a:rPr>
              <a:t>Ευελιξία δικτύων,</a:t>
            </a:r>
            <a:r>
              <a:rPr sz="2700" dirty="0">
                <a:latin typeface="Times New Roman"/>
                <a:cs typeface="Times New Roman"/>
              </a:rPr>
              <a:t> </a:t>
            </a:r>
            <a:r>
              <a:rPr sz="2700" dirty="0">
                <a:latin typeface="Calibri"/>
                <a:cs typeface="Calibri"/>
              </a:rPr>
              <a:t>προσαρμογή,</a:t>
            </a:r>
            <a:r>
              <a:rPr sz="2700" dirty="0">
                <a:latin typeface="Times New Roman"/>
                <a:cs typeface="Times New Roman"/>
              </a:rPr>
              <a:t> </a:t>
            </a:r>
            <a:r>
              <a:rPr sz="2700" dirty="0">
                <a:latin typeface="Calibri"/>
                <a:cs typeface="Calibri"/>
              </a:rPr>
              <a:t>ανανέωση υπηρεσιών και εφαρμογών</a:t>
            </a:r>
          </a:p>
          <a:p>
            <a:pPr marL="358140" indent="-345440">
              <a:spcAft>
                <a:spcPts val="600"/>
              </a:spcAft>
              <a:buFont typeface="Arial"/>
              <a:buChar char="•"/>
              <a:tabLst>
                <a:tab pos="358775" algn="l"/>
              </a:tabLst>
            </a:pPr>
            <a:r>
              <a:rPr sz="2700" dirty="0">
                <a:latin typeface="Calibri"/>
                <a:cs typeface="Calibri"/>
              </a:rPr>
              <a:t>Ανεκτό κόστος για το πλήθος των χρηστών</a:t>
            </a:r>
          </a:p>
          <a:p>
            <a:pPr marL="356870" marR="435609" indent="-344170">
              <a:spcAft>
                <a:spcPts val="600"/>
              </a:spcAft>
              <a:buFont typeface="Arial"/>
              <a:buChar char="•"/>
              <a:tabLst>
                <a:tab pos="354330" algn="l"/>
              </a:tabLst>
            </a:pPr>
            <a:r>
              <a:rPr sz="2700" dirty="0" err="1" smtClean="0">
                <a:latin typeface="Calibri"/>
                <a:cs typeface="Calibri"/>
              </a:rPr>
              <a:t>Δυν</a:t>
            </a:r>
            <a:r>
              <a:rPr sz="2700" dirty="0" smtClean="0">
                <a:latin typeface="Calibri"/>
                <a:cs typeface="Calibri"/>
              </a:rPr>
              <a:t>ατότητες </a:t>
            </a:r>
            <a:r>
              <a:rPr sz="2700" dirty="0">
                <a:latin typeface="Calibri"/>
                <a:cs typeface="Calibri"/>
              </a:rPr>
              <a:t>αυτό-προσαρμογής,</a:t>
            </a:r>
            <a:r>
              <a:rPr sz="2700" dirty="0">
                <a:latin typeface="Times New Roman"/>
                <a:cs typeface="Times New Roman"/>
              </a:rPr>
              <a:t> </a:t>
            </a:r>
            <a:r>
              <a:rPr sz="2700" dirty="0">
                <a:latin typeface="Calibri"/>
                <a:cs typeface="Calibri"/>
              </a:rPr>
              <a:t>αυτό-οργάνωσης των κόμβων του δικτύου για την βελτίωση της απόδοσης</a:t>
            </a:r>
          </a:p>
          <a:p>
            <a:pPr marL="356870" marR="358140" indent="-344170">
              <a:spcAft>
                <a:spcPts val="600"/>
              </a:spcAft>
              <a:buFont typeface="Arial"/>
              <a:buChar char="•"/>
              <a:tabLst>
                <a:tab pos="354330" algn="l"/>
              </a:tabLst>
            </a:pPr>
            <a:r>
              <a:rPr sz="2700" dirty="0">
                <a:latin typeface="Calibri"/>
                <a:cs typeface="Calibri"/>
              </a:rPr>
              <a:t>Δυνατότητες διαμοιρασμού των διαθέσιμων πόρων μεταξύ των </a:t>
            </a:r>
            <a:r>
              <a:rPr sz="2700" dirty="0" smtClean="0">
                <a:latin typeface="Calibri"/>
                <a:cs typeface="Calibri"/>
              </a:rPr>
              <a:t>δικτύων</a:t>
            </a:r>
            <a:endParaRPr lang="en-US" sz="2700" dirty="0" smtClean="0">
              <a:latin typeface="Calibri"/>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27905A98-D91E-40D0-828C-8CA75D590A05}" type="slidenum">
              <a:rPr lang="el-GR" sz="1400" b="1" smtClean="0">
                <a:solidFill>
                  <a:schemeClr val="accent2">
                    <a:lumMod val="75000"/>
                  </a:schemeClr>
                </a:solidFill>
                <a:cs typeface="Calibri"/>
              </a:rPr>
              <a:t>15</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14603" y="501650"/>
            <a:ext cx="7660005" cy="1231106"/>
          </a:xfrm>
          <a:prstGeom prst="rect">
            <a:avLst/>
          </a:prstGeom>
        </p:spPr>
        <p:txBody>
          <a:bodyPr vert="horz" wrap="square" lIns="0" tIns="0" rIns="0" bIns="0" rtlCol="0">
            <a:spAutoFit/>
          </a:bodyPr>
          <a:lstStyle/>
          <a:p>
            <a:pPr marR="5080" indent="-2058035" algn="ctr">
              <a:lnSpc>
                <a:spcPct val="100299"/>
              </a:lnSpc>
            </a:pPr>
            <a:r>
              <a:rPr sz="4000" spc="-25" dirty="0">
                <a:solidFill>
                  <a:schemeClr val="accent4"/>
                </a:solidFill>
                <a:latin typeface="Calibri"/>
                <a:cs typeface="Calibri"/>
              </a:rPr>
              <a:t>Ο</a:t>
            </a:r>
            <a:r>
              <a:rPr sz="4000" spc="-15" dirty="0">
                <a:solidFill>
                  <a:schemeClr val="accent4"/>
                </a:solidFill>
                <a:latin typeface="Calibri"/>
                <a:cs typeface="Calibri"/>
              </a:rPr>
              <a:t>ι</a:t>
            </a:r>
            <a:r>
              <a:rPr sz="4000" spc="-35" dirty="0">
                <a:solidFill>
                  <a:schemeClr val="accent4"/>
                </a:solidFill>
                <a:latin typeface="Calibri"/>
                <a:cs typeface="Calibri"/>
              </a:rPr>
              <a:t> </a:t>
            </a:r>
            <a:r>
              <a:rPr sz="4000" spc="-25" dirty="0">
                <a:solidFill>
                  <a:schemeClr val="accent4"/>
                </a:solidFill>
                <a:latin typeface="Calibri"/>
                <a:cs typeface="Calibri"/>
              </a:rPr>
              <a:t>πιο</a:t>
            </a:r>
            <a:r>
              <a:rPr sz="4000" dirty="0">
                <a:solidFill>
                  <a:schemeClr val="accent4"/>
                </a:solidFill>
                <a:latin typeface="Calibri"/>
                <a:cs typeface="Calibri"/>
              </a:rPr>
              <a:t> </a:t>
            </a:r>
            <a:r>
              <a:rPr sz="4000" spc="-25" dirty="0">
                <a:solidFill>
                  <a:schemeClr val="accent4"/>
                </a:solidFill>
                <a:latin typeface="Calibri"/>
                <a:cs typeface="Calibri"/>
              </a:rPr>
              <a:t>ση</a:t>
            </a:r>
            <a:r>
              <a:rPr sz="4000" spc="-40" dirty="0">
                <a:solidFill>
                  <a:schemeClr val="accent4"/>
                </a:solidFill>
                <a:latin typeface="Calibri"/>
                <a:cs typeface="Calibri"/>
              </a:rPr>
              <a:t>μ</a:t>
            </a:r>
            <a:r>
              <a:rPr sz="4000" spc="-15" dirty="0">
                <a:solidFill>
                  <a:schemeClr val="accent4"/>
                </a:solidFill>
                <a:latin typeface="Calibri"/>
                <a:cs typeface="Calibri"/>
              </a:rPr>
              <a:t>α</a:t>
            </a:r>
            <a:r>
              <a:rPr sz="4000" spc="-5" dirty="0">
                <a:solidFill>
                  <a:schemeClr val="accent4"/>
                </a:solidFill>
                <a:latin typeface="Calibri"/>
                <a:cs typeface="Calibri"/>
              </a:rPr>
              <a:t>ν</a:t>
            </a:r>
            <a:r>
              <a:rPr sz="4000" spc="-10" dirty="0">
                <a:solidFill>
                  <a:schemeClr val="accent4"/>
                </a:solidFill>
                <a:latin typeface="Calibri"/>
                <a:cs typeface="Calibri"/>
              </a:rPr>
              <a:t>τι</a:t>
            </a:r>
            <a:r>
              <a:rPr sz="4000" spc="-150" dirty="0">
                <a:solidFill>
                  <a:schemeClr val="accent4"/>
                </a:solidFill>
                <a:latin typeface="Calibri"/>
                <a:cs typeface="Calibri"/>
              </a:rPr>
              <a:t>κ</a:t>
            </a:r>
            <a:r>
              <a:rPr sz="4000" spc="-20" dirty="0">
                <a:solidFill>
                  <a:schemeClr val="accent4"/>
                </a:solidFill>
                <a:latin typeface="Calibri"/>
                <a:cs typeface="Calibri"/>
              </a:rPr>
              <a:t>ο</a:t>
            </a:r>
            <a:r>
              <a:rPr sz="4000" spc="-15" dirty="0">
                <a:solidFill>
                  <a:schemeClr val="accent4"/>
                </a:solidFill>
                <a:latin typeface="Calibri"/>
                <a:cs typeface="Calibri"/>
              </a:rPr>
              <a:t>ί</a:t>
            </a:r>
            <a:r>
              <a:rPr sz="4000" spc="-55" dirty="0">
                <a:solidFill>
                  <a:schemeClr val="accent4"/>
                </a:solidFill>
                <a:latin typeface="Calibri"/>
                <a:cs typeface="Calibri"/>
              </a:rPr>
              <a:t> </a:t>
            </a:r>
            <a:r>
              <a:rPr sz="4000" spc="-75" dirty="0">
                <a:solidFill>
                  <a:schemeClr val="accent4"/>
                </a:solidFill>
                <a:latin typeface="Calibri"/>
                <a:cs typeface="Calibri"/>
              </a:rPr>
              <a:t>π</a:t>
            </a:r>
            <a:r>
              <a:rPr sz="4000" spc="-15" dirty="0">
                <a:solidFill>
                  <a:schemeClr val="accent4"/>
                </a:solidFill>
                <a:latin typeface="Calibri"/>
                <a:cs typeface="Calibri"/>
              </a:rPr>
              <a:t>α</a:t>
            </a:r>
            <a:r>
              <a:rPr sz="4000" spc="-35" dirty="0">
                <a:solidFill>
                  <a:schemeClr val="accent4"/>
                </a:solidFill>
                <a:latin typeface="Calibri"/>
                <a:cs typeface="Calibri"/>
              </a:rPr>
              <a:t>ρά</a:t>
            </a:r>
            <a:r>
              <a:rPr sz="4000" spc="-5" dirty="0">
                <a:solidFill>
                  <a:schemeClr val="accent4"/>
                </a:solidFill>
                <a:latin typeface="Calibri"/>
                <a:cs typeface="Calibri"/>
              </a:rPr>
              <a:t>γ</a:t>
            </a:r>
            <a:r>
              <a:rPr sz="4000" spc="-20" dirty="0">
                <a:solidFill>
                  <a:schemeClr val="accent4"/>
                </a:solidFill>
                <a:latin typeface="Calibri"/>
                <a:cs typeface="Calibri"/>
              </a:rPr>
              <a:t>ο</a:t>
            </a:r>
            <a:r>
              <a:rPr sz="4000" spc="-5" dirty="0">
                <a:solidFill>
                  <a:schemeClr val="accent4"/>
                </a:solidFill>
                <a:latin typeface="Calibri"/>
                <a:cs typeface="Calibri"/>
              </a:rPr>
              <a:t>ν</a:t>
            </a:r>
            <a:r>
              <a:rPr sz="4000" spc="-10" dirty="0">
                <a:solidFill>
                  <a:schemeClr val="accent4"/>
                </a:solidFill>
                <a:latin typeface="Calibri"/>
                <a:cs typeface="Calibri"/>
              </a:rPr>
              <a:t>τ</a:t>
            </a:r>
            <a:r>
              <a:rPr sz="4000" spc="-20" dirty="0">
                <a:solidFill>
                  <a:schemeClr val="accent4"/>
                </a:solidFill>
                <a:latin typeface="Calibri"/>
                <a:cs typeface="Calibri"/>
              </a:rPr>
              <a:t>ες</a:t>
            </a:r>
            <a:r>
              <a:rPr sz="4000" spc="-40" dirty="0">
                <a:solidFill>
                  <a:schemeClr val="accent4"/>
                </a:solidFill>
                <a:latin typeface="Calibri"/>
                <a:cs typeface="Calibri"/>
              </a:rPr>
              <a:t> </a:t>
            </a:r>
            <a:r>
              <a:rPr sz="4000" spc="-5" dirty="0">
                <a:solidFill>
                  <a:schemeClr val="accent4"/>
                </a:solidFill>
                <a:latin typeface="Calibri"/>
                <a:cs typeface="Calibri"/>
              </a:rPr>
              <a:t>γ</a:t>
            </a:r>
            <a:r>
              <a:rPr sz="4000" spc="-20" dirty="0">
                <a:solidFill>
                  <a:schemeClr val="accent4"/>
                </a:solidFill>
                <a:latin typeface="Calibri"/>
                <a:cs typeface="Calibri"/>
              </a:rPr>
              <a:t>ι</a:t>
            </a:r>
            <a:r>
              <a:rPr sz="4000" spc="-25" dirty="0">
                <a:solidFill>
                  <a:schemeClr val="accent4"/>
                </a:solidFill>
                <a:latin typeface="Calibri"/>
                <a:cs typeface="Calibri"/>
              </a:rPr>
              <a:t>α</a:t>
            </a:r>
            <a:r>
              <a:rPr sz="4000" spc="-5" dirty="0">
                <a:solidFill>
                  <a:schemeClr val="accent4"/>
                </a:solidFill>
                <a:latin typeface="Calibri"/>
                <a:cs typeface="Calibri"/>
              </a:rPr>
              <a:t> </a:t>
            </a:r>
            <a:r>
              <a:rPr sz="4000" spc="-20" dirty="0" smtClean="0">
                <a:solidFill>
                  <a:schemeClr val="accent4"/>
                </a:solidFill>
                <a:latin typeface="Calibri"/>
                <a:cs typeface="Calibri"/>
              </a:rPr>
              <a:t>τα</a:t>
            </a:r>
            <a:r>
              <a:rPr lang="el-GR" sz="4000" spc="-10" dirty="0">
                <a:solidFill>
                  <a:schemeClr val="accent4"/>
                </a:solidFill>
                <a:latin typeface="Calibri"/>
                <a:cs typeface="Calibri"/>
              </a:rPr>
              <a:t> </a:t>
            </a:r>
            <a:r>
              <a:rPr sz="4000" spc="-25" dirty="0" err="1" smtClean="0">
                <a:solidFill>
                  <a:schemeClr val="accent4"/>
                </a:solidFill>
                <a:latin typeface="Calibri"/>
                <a:cs typeface="Calibri"/>
              </a:rPr>
              <a:t>δί</a:t>
            </a:r>
            <a:r>
              <a:rPr sz="4000" spc="-30" dirty="0" err="1" smtClean="0">
                <a:solidFill>
                  <a:schemeClr val="accent4"/>
                </a:solidFill>
                <a:latin typeface="Calibri"/>
                <a:cs typeface="Calibri"/>
              </a:rPr>
              <a:t>κ</a:t>
            </a:r>
            <a:r>
              <a:rPr sz="4000" spc="5" dirty="0" err="1" smtClean="0">
                <a:solidFill>
                  <a:schemeClr val="accent4"/>
                </a:solidFill>
                <a:latin typeface="Calibri"/>
                <a:cs typeface="Calibri"/>
              </a:rPr>
              <a:t>τ</a:t>
            </a:r>
            <a:r>
              <a:rPr sz="4000" spc="-45" dirty="0" err="1" smtClean="0">
                <a:solidFill>
                  <a:schemeClr val="accent4"/>
                </a:solidFill>
                <a:latin typeface="Calibri"/>
                <a:cs typeface="Calibri"/>
              </a:rPr>
              <a:t>υ</a:t>
            </a:r>
            <a:r>
              <a:rPr sz="4000" spc="-25" dirty="0" smtClean="0">
                <a:solidFill>
                  <a:schemeClr val="accent4"/>
                </a:solidFill>
                <a:latin typeface="Calibri"/>
                <a:cs typeface="Calibri"/>
              </a:rPr>
              <a:t>α</a:t>
            </a:r>
            <a:r>
              <a:rPr sz="4000" spc="-30" dirty="0" smtClean="0">
                <a:solidFill>
                  <a:schemeClr val="accent4"/>
                </a:solidFill>
                <a:latin typeface="Calibri"/>
                <a:cs typeface="Calibri"/>
              </a:rPr>
              <a:t> </a:t>
            </a:r>
            <a:r>
              <a:rPr lang="el-GR" sz="4000" spc="-30" dirty="0" smtClean="0">
                <a:solidFill>
                  <a:schemeClr val="accent4"/>
                </a:solidFill>
                <a:latin typeface="Calibri"/>
                <a:cs typeface="Calibri"/>
              </a:rPr>
              <a:t>5</a:t>
            </a:r>
            <a:r>
              <a:rPr lang="el-GR" sz="4000" spc="-30" baseline="30000" dirty="0" smtClean="0">
                <a:solidFill>
                  <a:schemeClr val="accent4"/>
                </a:solidFill>
                <a:latin typeface="Calibri"/>
                <a:cs typeface="Calibri"/>
              </a:rPr>
              <a:t>ης</a:t>
            </a:r>
            <a:r>
              <a:rPr lang="el-GR" sz="4000" spc="-30" dirty="0" smtClean="0">
                <a:solidFill>
                  <a:schemeClr val="accent4"/>
                </a:solidFill>
                <a:latin typeface="Calibri"/>
                <a:cs typeface="Calibri"/>
              </a:rPr>
              <a:t> γ</a:t>
            </a:r>
            <a:r>
              <a:rPr sz="4000" spc="-20" dirty="0" err="1" smtClean="0">
                <a:solidFill>
                  <a:schemeClr val="accent4"/>
                </a:solidFill>
                <a:latin typeface="Calibri"/>
                <a:cs typeface="Calibri"/>
              </a:rPr>
              <a:t>ε</a:t>
            </a:r>
            <a:r>
              <a:rPr sz="4000" spc="-30" dirty="0" err="1" smtClean="0">
                <a:solidFill>
                  <a:schemeClr val="accent4"/>
                </a:solidFill>
                <a:latin typeface="Calibri"/>
                <a:cs typeface="Calibri"/>
              </a:rPr>
              <a:t>ν</a:t>
            </a:r>
            <a:r>
              <a:rPr sz="4000" spc="-20" dirty="0" err="1" smtClean="0">
                <a:solidFill>
                  <a:schemeClr val="accent4"/>
                </a:solidFill>
                <a:latin typeface="Calibri"/>
                <a:cs typeface="Calibri"/>
              </a:rPr>
              <a:t>ιάς</a:t>
            </a:r>
            <a:r>
              <a:rPr lang="en-US" sz="4000" spc="-20" dirty="0" smtClean="0">
                <a:solidFill>
                  <a:schemeClr val="accent4"/>
                </a:solidFill>
                <a:latin typeface="Calibri"/>
                <a:cs typeface="Calibri"/>
              </a:rPr>
              <a:t> - 2</a:t>
            </a:r>
            <a:endParaRPr sz="4000" dirty="0">
              <a:solidFill>
                <a:schemeClr val="accent4"/>
              </a:solidFill>
              <a:latin typeface="Calibri"/>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27905A98-D91E-40D0-828C-8CA75D590A05}" type="slidenum">
              <a:rPr lang="el-GR" sz="1400" b="1" smtClean="0">
                <a:solidFill>
                  <a:schemeClr val="accent2">
                    <a:lumMod val="75000"/>
                  </a:schemeClr>
                </a:solidFill>
                <a:cs typeface="Calibri"/>
              </a:rPr>
              <a:t>16</a:t>
            </a:fld>
            <a:endParaRPr lang="el-GR" sz="1400" b="1" dirty="0">
              <a:solidFill>
                <a:schemeClr val="accent2">
                  <a:lumMod val="75000"/>
                </a:schemeClr>
              </a:solidFill>
              <a:cs typeface="Calibri"/>
            </a:endParaRPr>
          </a:p>
        </p:txBody>
      </p:sp>
      <p:sp>
        <p:nvSpPr>
          <p:cNvPr id="9" name="object 3"/>
          <p:cNvSpPr txBox="1"/>
          <p:nvPr/>
        </p:nvSpPr>
        <p:spPr>
          <a:xfrm>
            <a:off x="546100" y="2009651"/>
            <a:ext cx="9982200" cy="415498"/>
          </a:xfrm>
          <a:prstGeom prst="rect">
            <a:avLst/>
          </a:prstGeom>
        </p:spPr>
        <p:txBody>
          <a:bodyPr vert="horz" wrap="square" lIns="0" tIns="0" rIns="0" bIns="0" rtlCol="0">
            <a:spAutoFit/>
          </a:bodyPr>
          <a:lstStyle/>
          <a:p>
            <a:pPr marL="356870" marR="264795" indent="-344170">
              <a:spcAft>
                <a:spcPts val="600"/>
              </a:spcAft>
              <a:buFont typeface="Arial"/>
              <a:buChar char="•"/>
              <a:tabLst>
                <a:tab pos="354330" algn="l"/>
              </a:tabLst>
            </a:pPr>
            <a:endParaRPr lang="en-US" sz="2700" dirty="0" smtClean="0">
              <a:latin typeface="Calibri"/>
              <a:cs typeface="Calibri"/>
            </a:endParaRPr>
          </a:p>
        </p:txBody>
      </p:sp>
      <p:sp>
        <p:nvSpPr>
          <p:cNvPr id="10" name="object 3"/>
          <p:cNvSpPr txBox="1"/>
          <p:nvPr/>
        </p:nvSpPr>
        <p:spPr>
          <a:xfrm>
            <a:off x="546100" y="2009651"/>
            <a:ext cx="9982200" cy="3216265"/>
          </a:xfrm>
          <a:prstGeom prst="rect">
            <a:avLst/>
          </a:prstGeom>
        </p:spPr>
        <p:txBody>
          <a:bodyPr vert="horz" wrap="square" lIns="0" tIns="0" rIns="0" bIns="0" rtlCol="0">
            <a:spAutoFit/>
          </a:bodyPr>
          <a:lstStyle/>
          <a:p>
            <a:pPr marL="356870" marR="264795" indent="-344170">
              <a:spcAft>
                <a:spcPts val="600"/>
              </a:spcAft>
              <a:buFont typeface="Arial"/>
              <a:buChar char="•"/>
              <a:tabLst>
                <a:tab pos="354330" algn="l"/>
              </a:tabLst>
            </a:pPr>
            <a:r>
              <a:rPr lang="el-GR" sz="2700" dirty="0" err="1" smtClean="0">
                <a:latin typeface="Calibri"/>
                <a:cs typeface="Calibri"/>
              </a:rPr>
              <a:t>Κυβερνοασφάλεια</a:t>
            </a:r>
            <a:endParaRPr sz="2700" dirty="0">
              <a:latin typeface="Calibri"/>
              <a:cs typeface="Calibri"/>
            </a:endParaRPr>
          </a:p>
          <a:p>
            <a:pPr marL="356870" marR="5080" indent="-344170">
              <a:spcAft>
                <a:spcPts val="600"/>
              </a:spcAft>
              <a:buFont typeface="Arial"/>
              <a:buChar char="•"/>
              <a:tabLst>
                <a:tab pos="354330" algn="l"/>
              </a:tabLst>
            </a:pPr>
            <a:r>
              <a:rPr lang="el-GR" sz="2700" dirty="0">
                <a:latin typeface="Calibri"/>
                <a:cs typeface="Calibri"/>
              </a:rPr>
              <a:t>Βελτίωση ενεργειακής απόδοσης λειτουργίας των </a:t>
            </a:r>
            <a:r>
              <a:rPr lang="el-GR" sz="2700" dirty="0" smtClean="0">
                <a:latin typeface="Calibri"/>
                <a:cs typeface="Calibri"/>
              </a:rPr>
              <a:t>συστημάτων - Οικολογικό αποτύπωμα</a:t>
            </a:r>
          </a:p>
          <a:p>
            <a:pPr marL="356870" marR="5080" indent="-344170">
              <a:spcAft>
                <a:spcPts val="600"/>
              </a:spcAft>
              <a:buFont typeface="Arial"/>
              <a:buChar char="•"/>
              <a:tabLst>
                <a:tab pos="354330" algn="l"/>
              </a:tabLst>
            </a:pPr>
            <a:r>
              <a:rPr lang="el-GR" sz="2700" dirty="0" smtClean="0">
                <a:latin typeface="Calibri"/>
                <a:cs typeface="Calibri"/>
              </a:rPr>
              <a:t>Ασφάλεια των χρηστών από την ακτινοβολία</a:t>
            </a:r>
          </a:p>
          <a:p>
            <a:pPr marL="356870" marR="5080" indent="-344170">
              <a:spcAft>
                <a:spcPts val="600"/>
              </a:spcAft>
              <a:buFont typeface="Arial"/>
              <a:buChar char="•"/>
              <a:tabLst>
                <a:tab pos="354330" algn="l"/>
              </a:tabLst>
            </a:pPr>
            <a:r>
              <a:rPr lang="el-GR" sz="2700" dirty="0" smtClean="0">
                <a:latin typeface="Calibri"/>
                <a:cs typeface="Calibri"/>
              </a:rPr>
              <a:t>Προσαρμογή του δικτύου εντός και εκτός πόλης χωρίς εκπτώσεις στην ποιότητα των υπηρεσιών</a:t>
            </a:r>
          </a:p>
          <a:p>
            <a:pPr marL="356870" marR="5080" indent="-344170">
              <a:spcAft>
                <a:spcPts val="600"/>
              </a:spcAft>
              <a:buFont typeface="Arial"/>
              <a:buChar char="•"/>
              <a:tabLst>
                <a:tab pos="354330" algn="l"/>
              </a:tabLst>
            </a:pPr>
            <a:r>
              <a:rPr lang="el-GR" sz="2700" dirty="0" smtClean="0">
                <a:latin typeface="Calibri"/>
                <a:cs typeface="Calibri"/>
              </a:rPr>
              <a:t>Πρόβλεψη και βαθμιαία ενσωμάτωση της επόμενη τεχνολογίας</a:t>
            </a:r>
            <a:endParaRPr sz="2700" dirty="0">
              <a:latin typeface="Calibri"/>
              <a:cs typeface="Calibri"/>
            </a:endParaRPr>
          </a:p>
        </p:txBody>
      </p:sp>
    </p:spTree>
    <p:extLst>
      <p:ext uri="{BB962C8B-B14F-4D97-AF65-F5344CB8AC3E}">
        <p14:creationId xmlns:p14="http://schemas.microsoft.com/office/powerpoint/2010/main" val="2846378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501650"/>
            <a:ext cx="7920487" cy="677108"/>
          </a:xfrm>
          <a:prstGeom prst="rect">
            <a:avLst/>
          </a:prstGeom>
        </p:spPr>
        <p:txBody>
          <a:bodyPr vert="horz" wrap="square" lIns="0" tIns="0" rIns="0" bIns="0" rtlCol="0">
            <a:spAutoFit/>
          </a:bodyPr>
          <a:lstStyle/>
          <a:p>
            <a:pPr marL="635635">
              <a:lnSpc>
                <a:spcPct val="100000"/>
              </a:lnSpc>
            </a:pPr>
            <a:r>
              <a:rPr dirty="0">
                <a:solidFill>
                  <a:schemeClr val="accent4"/>
                </a:solidFill>
              </a:rPr>
              <a:t>Ο</a:t>
            </a:r>
            <a:r>
              <a:rPr spc="-25" dirty="0">
                <a:solidFill>
                  <a:schemeClr val="accent4"/>
                </a:solidFill>
              </a:rPr>
              <a:t>ρ</a:t>
            </a:r>
            <a:r>
              <a:rPr spc="15" dirty="0">
                <a:solidFill>
                  <a:schemeClr val="accent4"/>
                </a:solidFill>
              </a:rPr>
              <a:t>γ</a:t>
            </a:r>
            <a:r>
              <a:rPr dirty="0">
                <a:solidFill>
                  <a:schemeClr val="accent4"/>
                </a:solidFill>
              </a:rPr>
              <a:t>α</a:t>
            </a:r>
            <a:r>
              <a:rPr spc="-10" dirty="0">
                <a:solidFill>
                  <a:schemeClr val="accent4"/>
                </a:solidFill>
              </a:rPr>
              <a:t>ν</a:t>
            </a:r>
            <a:r>
              <a:rPr spc="5" dirty="0">
                <a:solidFill>
                  <a:schemeClr val="accent4"/>
                </a:solidFill>
              </a:rPr>
              <a:t>ι</a:t>
            </a:r>
            <a:r>
              <a:rPr spc="-5" dirty="0">
                <a:solidFill>
                  <a:schemeClr val="accent4"/>
                </a:solidFill>
              </a:rPr>
              <a:t>σ</a:t>
            </a:r>
            <a:r>
              <a:rPr spc="-25" dirty="0">
                <a:solidFill>
                  <a:schemeClr val="accent4"/>
                </a:solidFill>
              </a:rPr>
              <a:t>μ</a:t>
            </a:r>
            <a:r>
              <a:rPr spc="15" dirty="0">
                <a:solidFill>
                  <a:schemeClr val="accent4"/>
                </a:solidFill>
              </a:rPr>
              <a:t>ο</a:t>
            </a:r>
            <a:r>
              <a:rPr dirty="0">
                <a:solidFill>
                  <a:schemeClr val="accent4"/>
                </a:solidFill>
              </a:rPr>
              <a:t>ί</a:t>
            </a:r>
            <a:r>
              <a:rPr spc="-185" dirty="0">
                <a:solidFill>
                  <a:schemeClr val="accent4"/>
                </a:solidFill>
              </a:rPr>
              <a:t> </a:t>
            </a:r>
            <a:r>
              <a:rPr spc="-25" dirty="0">
                <a:solidFill>
                  <a:schemeClr val="accent4"/>
                </a:solidFill>
              </a:rPr>
              <a:t>πρ</a:t>
            </a:r>
            <a:r>
              <a:rPr spc="-20" dirty="0">
                <a:solidFill>
                  <a:schemeClr val="accent4"/>
                </a:solidFill>
              </a:rPr>
              <a:t>ο</a:t>
            </a:r>
            <a:r>
              <a:rPr spc="-35" dirty="0">
                <a:solidFill>
                  <a:schemeClr val="accent4"/>
                </a:solidFill>
              </a:rPr>
              <a:t>τυ</a:t>
            </a:r>
            <a:r>
              <a:rPr spc="-25" dirty="0">
                <a:solidFill>
                  <a:schemeClr val="accent4"/>
                </a:solidFill>
              </a:rPr>
              <a:t>π</a:t>
            </a:r>
            <a:r>
              <a:rPr spc="-20" dirty="0">
                <a:solidFill>
                  <a:schemeClr val="accent4"/>
                </a:solidFill>
              </a:rPr>
              <a:t>ο</a:t>
            </a:r>
            <a:r>
              <a:rPr spc="-25" dirty="0">
                <a:solidFill>
                  <a:schemeClr val="accent4"/>
                </a:solidFill>
              </a:rPr>
              <a:t>π</a:t>
            </a:r>
            <a:r>
              <a:rPr spc="-20" dirty="0">
                <a:solidFill>
                  <a:schemeClr val="accent4"/>
                </a:solidFill>
              </a:rPr>
              <a:t>ο</a:t>
            </a:r>
            <a:r>
              <a:rPr spc="-25" dirty="0">
                <a:solidFill>
                  <a:schemeClr val="accent4"/>
                </a:solidFill>
              </a:rPr>
              <a:t>ίη</a:t>
            </a:r>
            <a:r>
              <a:rPr spc="-5" dirty="0">
                <a:solidFill>
                  <a:schemeClr val="accent4"/>
                </a:solidFill>
              </a:rPr>
              <a:t>σ</a:t>
            </a:r>
            <a:r>
              <a:rPr spc="-40" dirty="0">
                <a:solidFill>
                  <a:schemeClr val="accent4"/>
                </a:solidFill>
              </a:rPr>
              <a:t>η</a:t>
            </a:r>
            <a:r>
              <a:rPr dirty="0">
                <a:solidFill>
                  <a:schemeClr val="accent4"/>
                </a:solidFill>
              </a:rPr>
              <a:t>ς</a:t>
            </a:r>
          </a:p>
        </p:txBody>
      </p:sp>
      <p:sp>
        <p:nvSpPr>
          <p:cNvPr id="3" name="object 3"/>
          <p:cNvSpPr txBox="1"/>
          <p:nvPr/>
        </p:nvSpPr>
        <p:spPr>
          <a:xfrm>
            <a:off x="393700" y="2108245"/>
            <a:ext cx="10287000" cy="4047262"/>
          </a:xfrm>
          <a:prstGeom prst="rect">
            <a:avLst/>
          </a:prstGeom>
        </p:spPr>
        <p:txBody>
          <a:bodyPr vert="horz" wrap="square" lIns="0" tIns="0" rIns="0" bIns="0" rtlCol="0">
            <a:spAutoFit/>
          </a:bodyPr>
          <a:lstStyle/>
          <a:p>
            <a:pPr marL="358140" indent="-345440">
              <a:spcAft>
                <a:spcPts val="600"/>
              </a:spcAft>
              <a:buFont typeface="Arial"/>
              <a:buChar char="•"/>
              <a:tabLst>
                <a:tab pos="357505" algn="l"/>
              </a:tabLst>
            </a:pPr>
            <a:r>
              <a:rPr sz="3000" dirty="0" smtClean="0">
                <a:latin typeface="Calibri"/>
                <a:cs typeface="Calibri"/>
              </a:rPr>
              <a:t>ITU:</a:t>
            </a:r>
            <a:r>
              <a:rPr sz="3000" dirty="0" smtClean="0">
                <a:latin typeface="Times New Roman"/>
                <a:cs typeface="Times New Roman"/>
              </a:rPr>
              <a:t> </a:t>
            </a:r>
            <a:r>
              <a:rPr sz="3000" dirty="0">
                <a:latin typeface="Calibri"/>
                <a:cs typeface="Calibri"/>
              </a:rPr>
              <a:t>Διεθνής ένωση τηλεπικοινωνιών</a:t>
            </a:r>
          </a:p>
          <a:p>
            <a:pPr marL="756285" lvl="1" indent="-287020">
              <a:spcAft>
                <a:spcPts val="600"/>
              </a:spcAft>
              <a:buFont typeface="Arial"/>
              <a:buChar char="–"/>
              <a:tabLst>
                <a:tab pos="756920" algn="l"/>
              </a:tabLst>
            </a:pPr>
            <a:r>
              <a:rPr sz="2600" dirty="0">
                <a:latin typeface="Calibri"/>
                <a:cs typeface="Calibri"/>
              </a:rPr>
              <a:t>ITU</a:t>
            </a:r>
            <a:r>
              <a:rPr sz="2600" dirty="0">
                <a:latin typeface="Times New Roman"/>
                <a:cs typeface="Times New Roman"/>
              </a:rPr>
              <a:t> </a:t>
            </a:r>
            <a:r>
              <a:rPr sz="2600" dirty="0">
                <a:latin typeface="Calibri"/>
                <a:cs typeface="Calibri"/>
              </a:rPr>
              <a:t>– R</a:t>
            </a:r>
            <a:r>
              <a:rPr sz="2600" dirty="0">
                <a:latin typeface="Times New Roman"/>
                <a:cs typeface="Times New Roman"/>
              </a:rPr>
              <a:t> </a:t>
            </a:r>
            <a:r>
              <a:rPr sz="2600" dirty="0">
                <a:latin typeface="Calibri"/>
                <a:cs typeface="Calibri"/>
              </a:rPr>
              <a:t>:</a:t>
            </a:r>
            <a:r>
              <a:rPr sz="2600" dirty="0">
                <a:latin typeface="Times New Roman"/>
                <a:cs typeface="Times New Roman"/>
              </a:rPr>
              <a:t> </a:t>
            </a:r>
            <a:r>
              <a:rPr sz="2600" dirty="0">
                <a:latin typeface="Calibri"/>
                <a:cs typeface="Calibri"/>
              </a:rPr>
              <a:t>τομέας ραδιοεπικοινωνιών</a:t>
            </a:r>
          </a:p>
          <a:p>
            <a:pPr marL="756285" lvl="1" indent="-287020">
              <a:spcAft>
                <a:spcPts val="600"/>
              </a:spcAft>
              <a:buFont typeface="Arial"/>
              <a:buChar char="–"/>
              <a:tabLst>
                <a:tab pos="756920" algn="l"/>
              </a:tabLst>
            </a:pPr>
            <a:r>
              <a:rPr sz="2600" dirty="0" smtClean="0">
                <a:latin typeface="Calibri"/>
                <a:cs typeface="Calibri"/>
              </a:rPr>
              <a:t>ITU</a:t>
            </a:r>
            <a:r>
              <a:rPr lang="el-GR" sz="2600" dirty="0">
                <a:latin typeface="Calibri"/>
                <a:cs typeface="Calibri"/>
              </a:rPr>
              <a:t> – </a:t>
            </a:r>
            <a:r>
              <a:rPr sz="2600" dirty="0" smtClean="0">
                <a:latin typeface="Calibri"/>
                <a:cs typeface="Calibri"/>
              </a:rPr>
              <a:t>T</a:t>
            </a:r>
            <a:r>
              <a:rPr sz="2600" dirty="0" smtClean="0">
                <a:latin typeface="Times New Roman"/>
                <a:cs typeface="Times New Roman"/>
              </a:rPr>
              <a:t> </a:t>
            </a:r>
            <a:r>
              <a:rPr sz="2600" dirty="0">
                <a:latin typeface="Calibri"/>
                <a:cs typeface="Calibri"/>
              </a:rPr>
              <a:t>:</a:t>
            </a:r>
            <a:r>
              <a:rPr sz="2600" dirty="0">
                <a:latin typeface="Times New Roman"/>
                <a:cs typeface="Times New Roman"/>
              </a:rPr>
              <a:t> </a:t>
            </a:r>
            <a:r>
              <a:rPr sz="2600" dirty="0">
                <a:latin typeface="Calibri"/>
                <a:cs typeface="Calibri"/>
              </a:rPr>
              <a:t>τομέας προτύπων</a:t>
            </a:r>
          </a:p>
          <a:p>
            <a:pPr marL="756285" lvl="1" indent="-287020">
              <a:spcAft>
                <a:spcPts val="600"/>
              </a:spcAft>
              <a:buFont typeface="Arial"/>
              <a:buChar char="–"/>
              <a:tabLst>
                <a:tab pos="756920" algn="l"/>
              </a:tabLst>
            </a:pPr>
            <a:r>
              <a:rPr sz="2600" dirty="0" smtClean="0">
                <a:latin typeface="Calibri"/>
                <a:cs typeface="Calibri"/>
              </a:rPr>
              <a:t>ITU</a:t>
            </a:r>
            <a:r>
              <a:rPr lang="el-GR" sz="2600" dirty="0">
                <a:latin typeface="Calibri"/>
                <a:cs typeface="Calibri"/>
              </a:rPr>
              <a:t> – </a:t>
            </a:r>
            <a:r>
              <a:rPr sz="2600" dirty="0" smtClean="0">
                <a:latin typeface="Calibri"/>
                <a:cs typeface="Calibri"/>
              </a:rPr>
              <a:t>D</a:t>
            </a:r>
            <a:r>
              <a:rPr sz="2600" dirty="0" smtClean="0">
                <a:latin typeface="Times New Roman"/>
                <a:cs typeface="Times New Roman"/>
              </a:rPr>
              <a:t> </a:t>
            </a:r>
            <a:r>
              <a:rPr sz="2600" dirty="0">
                <a:latin typeface="Calibri"/>
                <a:cs typeface="Calibri"/>
              </a:rPr>
              <a:t>:</a:t>
            </a:r>
            <a:r>
              <a:rPr sz="2600" dirty="0">
                <a:latin typeface="Times New Roman"/>
                <a:cs typeface="Times New Roman"/>
              </a:rPr>
              <a:t> </a:t>
            </a:r>
            <a:r>
              <a:rPr sz="2600" dirty="0">
                <a:latin typeface="Calibri"/>
                <a:cs typeface="Calibri"/>
              </a:rPr>
              <a:t>τομέας ανάπτυξης</a:t>
            </a:r>
          </a:p>
          <a:p>
            <a:pPr marL="358140" marR="538480" indent="-344170">
              <a:spcAft>
                <a:spcPts val="600"/>
              </a:spcAft>
              <a:buFont typeface="Arial"/>
              <a:buChar char="•"/>
              <a:tabLst>
                <a:tab pos="347980" algn="l"/>
              </a:tabLst>
            </a:pPr>
            <a:r>
              <a:rPr sz="3000" dirty="0" smtClean="0">
                <a:latin typeface="Calibri"/>
                <a:cs typeface="Calibri"/>
              </a:rPr>
              <a:t>ETSI:</a:t>
            </a:r>
            <a:r>
              <a:rPr sz="3000" dirty="0" smtClean="0">
                <a:latin typeface="Times New Roman"/>
                <a:cs typeface="Times New Roman"/>
              </a:rPr>
              <a:t> </a:t>
            </a:r>
            <a:r>
              <a:rPr sz="3000" dirty="0">
                <a:latin typeface="Calibri"/>
                <a:cs typeface="Calibri"/>
              </a:rPr>
              <a:t>Ευρωπαϊκό ινστιτούτο τηλεπικοινωνιακών προτύπων</a:t>
            </a:r>
          </a:p>
          <a:p>
            <a:pPr marL="356870" indent="-344170">
              <a:spcAft>
                <a:spcPts val="600"/>
              </a:spcAft>
              <a:buFont typeface="Arial"/>
              <a:buChar char="•"/>
              <a:tabLst>
                <a:tab pos="357505" algn="l"/>
              </a:tabLst>
            </a:pPr>
            <a:r>
              <a:rPr sz="3000" dirty="0" smtClean="0">
                <a:latin typeface="Calibri"/>
                <a:cs typeface="Calibri"/>
              </a:rPr>
              <a:t>ANSI:</a:t>
            </a:r>
            <a:r>
              <a:rPr sz="3000" dirty="0" smtClean="0">
                <a:latin typeface="Times New Roman"/>
                <a:cs typeface="Times New Roman"/>
              </a:rPr>
              <a:t> </a:t>
            </a:r>
            <a:r>
              <a:rPr sz="3000" dirty="0">
                <a:latin typeface="Calibri"/>
                <a:cs typeface="Calibri"/>
              </a:rPr>
              <a:t>Αμερικανικό εθνικό ίδρυμα προτυποποίησης</a:t>
            </a:r>
          </a:p>
          <a:p>
            <a:pPr marL="358140" marR="240029" indent="-345440">
              <a:spcAft>
                <a:spcPts val="600"/>
              </a:spcAft>
              <a:buFont typeface="Arial"/>
              <a:buChar char="•"/>
              <a:tabLst>
                <a:tab pos="357505" algn="l"/>
              </a:tabLst>
            </a:pPr>
            <a:r>
              <a:rPr sz="3000" dirty="0" smtClean="0">
                <a:latin typeface="Calibri"/>
                <a:cs typeface="Calibri"/>
              </a:rPr>
              <a:t>ΙΕΕΕ:</a:t>
            </a:r>
            <a:r>
              <a:rPr sz="3000" dirty="0" smtClean="0">
                <a:latin typeface="Times New Roman"/>
                <a:cs typeface="Times New Roman"/>
              </a:rPr>
              <a:t> </a:t>
            </a:r>
            <a:r>
              <a:rPr sz="3000" dirty="0">
                <a:latin typeface="Calibri"/>
                <a:cs typeface="Calibri"/>
              </a:rPr>
              <a:t>Ινστιτούτο Ηλεκτρολόγων και Ηλεκτρονικών Μηχανικών</a:t>
            </a:r>
          </a:p>
          <a:p>
            <a:pPr marL="356870" indent="-344170">
              <a:spcAft>
                <a:spcPts val="600"/>
              </a:spcAft>
              <a:buFont typeface="Arial"/>
              <a:buChar char="•"/>
              <a:tabLst>
                <a:tab pos="357505" algn="l"/>
              </a:tabLst>
            </a:pPr>
            <a:r>
              <a:rPr sz="3000" dirty="0" smtClean="0">
                <a:latin typeface="Calibri"/>
                <a:cs typeface="Calibri"/>
              </a:rPr>
              <a:t>ISO:</a:t>
            </a:r>
            <a:r>
              <a:rPr sz="3000" dirty="0" smtClean="0">
                <a:latin typeface="Times New Roman"/>
                <a:cs typeface="Times New Roman"/>
              </a:rPr>
              <a:t> </a:t>
            </a:r>
            <a:r>
              <a:rPr sz="3000" dirty="0">
                <a:latin typeface="Calibri"/>
                <a:cs typeface="Calibri"/>
              </a:rPr>
              <a:t>Διεθνής οργανισμός προτυποποίησης</a:t>
            </a: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C9D9BD37-CA81-4813-B8A2-561C18050E03}" type="slidenum">
              <a:rPr lang="el-GR" sz="1400" b="1">
                <a:solidFill>
                  <a:schemeClr val="accent2">
                    <a:lumMod val="75000"/>
                  </a:schemeClr>
                </a:solidFill>
                <a:cs typeface="Calibri"/>
              </a:rPr>
              <a:t>17</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501650"/>
            <a:ext cx="7920487" cy="615553"/>
          </a:xfrm>
          <a:prstGeom prst="rect">
            <a:avLst/>
          </a:prstGeom>
        </p:spPr>
        <p:txBody>
          <a:bodyPr vert="horz" wrap="square" lIns="0" tIns="0" rIns="0" bIns="0" rtlCol="0">
            <a:spAutoFit/>
          </a:bodyPr>
          <a:lstStyle/>
          <a:p>
            <a:pPr marL="12700">
              <a:lnSpc>
                <a:spcPct val="100000"/>
              </a:lnSpc>
            </a:pPr>
            <a:r>
              <a:rPr sz="4000" spc="-30" dirty="0">
                <a:solidFill>
                  <a:schemeClr val="accent4"/>
                </a:solidFill>
              </a:rPr>
              <a:t>Με</a:t>
            </a:r>
            <a:r>
              <a:rPr sz="4000" spc="-35" dirty="0">
                <a:solidFill>
                  <a:schemeClr val="accent4"/>
                </a:solidFill>
              </a:rPr>
              <a:t>τ</a:t>
            </a:r>
            <a:r>
              <a:rPr sz="4000" spc="-60" dirty="0">
                <a:solidFill>
                  <a:schemeClr val="accent4"/>
                </a:solidFill>
              </a:rPr>
              <a:t>ά</a:t>
            </a:r>
            <a:r>
              <a:rPr sz="4000" spc="-30" dirty="0">
                <a:solidFill>
                  <a:schemeClr val="accent4"/>
                </a:solidFill>
              </a:rPr>
              <a:t>δ</a:t>
            </a:r>
            <a:r>
              <a:rPr sz="4000" spc="-25" dirty="0">
                <a:solidFill>
                  <a:schemeClr val="accent4"/>
                </a:solidFill>
              </a:rPr>
              <a:t>οση</a:t>
            </a:r>
            <a:r>
              <a:rPr sz="4000" spc="-55" dirty="0">
                <a:solidFill>
                  <a:schemeClr val="accent4"/>
                </a:solidFill>
              </a:rPr>
              <a:t> </a:t>
            </a:r>
            <a:r>
              <a:rPr sz="4000" spc="-40" dirty="0">
                <a:solidFill>
                  <a:schemeClr val="accent4"/>
                </a:solidFill>
              </a:rPr>
              <a:t>π</a:t>
            </a:r>
            <a:r>
              <a:rPr sz="4000" spc="-35" dirty="0">
                <a:solidFill>
                  <a:schemeClr val="accent4"/>
                </a:solidFill>
              </a:rPr>
              <a:t>ο</a:t>
            </a:r>
            <a:r>
              <a:rPr sz="4000" spc="-75" dirty="0">
                <a:solidFill>
                  <a:schemeClr val="accent4"/>
                </a:solidFill>
              </a:rPr>
              <a:t>λ</a:t>
            </a:r>
            <a:r>
              <a:rPr sz="4000" spc="-45" dirty="0">
                <a:solidFill>
                  <a:schemeClr val="accent4"/>
                </a:solidFill>
              </a:rPr>
              <a:t>υ</a:t>
            </a:r>
            <a:r>
              <a:rPr sz="4000" spc="-30" dirty="0">
                <a:solidFill>
                  <a:schemeClr val="accent4"/>
                </a:solidFill>
              </a:rPr>
              <a:t>μ</a:t>
            </a:r>
            <a:r>
              <a:rPr sz="4000" spc="-70" dirty="0">
                <a:solidFill>
                  <a:schemeClr val="accent4"/>
                </a:solidFill>
              </a:rPr>
              <a:t>ε</a:t>
            </a:r>
            <a:r>
              <a:rPr sz="4000" spc="-15" dirty="0">
                <a:solidFill>
                  <a:schemeClr val="accent4"/>
                </a:solidFill>
              </a:rPr>
              <a:t>σ</a:t>
            </a:r>
            <a:r>
              <a:rPr sz="4000" spc="-10" dirty="0">
                <a:solidFill>
                  <a:schemeClr val="accent4"/>
                </a:solidFill>
              </a:rPr>
              <a:t>ι</a:t>
            </a:r>
            <a:r>
              <a:rPr sz="4000" spc="-30" dirty="0">
                <a:solidFill>
                  <a:schemeClr val="accent4"/>
                </a:solidFill>
              </a:rPr>
              <a:t>κ</a:t>
            </a:r>
            <a:r>
              <a:rPr sz="4000" spc="-20" dirty="0">
                <a:solidFill>
                  <a:schemeClr val="accent4"/>
                </a:solidFill>
              </a:rPr>
              <a:t>ής</a:t>
            </a:r>
            <a:r>
              <a:rPr sz="4000" spc="-40" dirty="0">
                <a:solidFill>
                  <a:schemeClr val="accent4"/>
                </a:solidFill>
              </a:rPr>
              <a:t> π</a:t>
            </a:r>
            <a:r>
              <a:rPr sz="4000" spc="-25" dirty="0">
                <a:solidFill>
                  <a:schemeClr val="accent4"/>
                </a:solidFill>
              </a:rPr>
              <a:t>λη</a:t>
            </a:r>
            <a:r>
              <a:rPr sz="4000" spc="-35" dirty="0">
                <a:solidFill>
                  <a:schemeClr val="accent4"/>
                </a:solidFill>
              </a:rPr>
              <a:t>ρ</a:t>
            </a:r>
            <a:r>
              <a:rPr sz="4000" spc="-20" dirty="0">
                <a:solidFill>
                  <a:schemeClr val="accent4"/>
                </a:solidFill>
              </a:rPr>
              <a:t>ο</a:t>
            </a:r>
            <a:r>
              <a:rPr sz="4000" spc="-30" dirty="0">
                <a:solidFill>
                  <a:schemeClr val="accent4"/>
                </a:solidFill>
              </a:rPr>
              <a:t>φ</a:t>
            </a:r>
            <a:r>
              <a:rPr sz="4000" spc="-10" dirty="0">
                <a:solidFill>
                  <a:schemeClr val="accent4"/>
                </a:solidFill>
              </a:rPr>
              <a:t>ο</a:t>
            </a:r>
            <a:r>
              <a:rPr sz="4000" spc="-20" dirty="0">
                <a:solidFill>
                  <a:schemeClr val="accent4"/>
                </a:solidFill>
              </a:rPr>
              <a:t>ρίας</a:t>
            </a:r>
            <a:endParaRPr sz="4000" dirty="0">
              <a:solidFill>
                <a:schemeClr val="accent4"/>
              </a:solidFill>
            </a:endParaRPr>
          </a:p>
        </p:txBody>
      </p:sp>
      <p:sp>
        <p:nvSpPr>
          <p:cNvPr id="3" name="object 3"/>
          <p:cNvSpPr txBox="1"/>
          <p:nvPr/>
        </p:nvSpPr>
        <p:spPr>
          <a:xfrm>
            <a:off x="622300" y="2101850"/>
            <a:ext cx="10058400" cy="4139595"/>
          </a:xfrm>
          <a:prstGeom prst="rect">
            <a:avLst/>
          </a:prstGeom>
        </p:spPr>
        <p:txBody>
          <a:bodyPr vert="horz" wrap="square" lIns="0" tIns="0" rIns="0" bIns="0" rtlCol="0">
            <a:spAutoFit/>
          </a:bodyPr>
          <a:lstStyle/>
          <a:p>
            <a:pPr marL="356870" indent="-344170">
              <a:spcAft>
                <a:spcPts val="600"/>
              </a:spcAft>
              <a:buFont typeface="Arial"/>
              <a:buChar char="•"/>
              <a:tabLst>
                <a:tab pos="357505" algn="l"/>
              </a:tabLst>
            </a:pPr>
            <a:r>
              <a:rPr sz="2600" dirty="0">
                <a:latin typeface="Calibri" panose="020F0502020204030204" pitchFamily="34" charset="0"/>
                <a:cs typeface="Calibri" panose="020F0502020204030204" pitchFamily="34" charset="0"/>
              </a:rPr>
              <a:t>Αποτελείται από πολλαπλά μέσα-συνιστώσες</a:t>
            </a:r>
          </a:p>
          <a:p>
            <a:pPr marL="356870">
              <a:spcAft>
                <a:spcPts val="600"/>
              </a:spcAft>
            </a:pPr>
            <a:r>
              <a:rPr sz="2600" dirty="0">
                <a:latin typeface="Calibri" panose="020F0502020204030204" pitchFamily="34" charset="0"/>
                <a:cs typeface="Calibri" panose="020F0502020204030204" pitchFamily="34" charset="0"/>
              </a:rPr>
              <a:t>(φωνή, βίντεο, εικόνες, μουσική κτλ)</a:t>
            </a:r>
          </a:p>
          <a:p>
            <a:pPr marL="356870" marR="420370" indent="-344170">
              <a:spcAft>
                <a:spcPts val="600"/>
              </a:spcAft>
              <a:buFont typeface="Arial"/>
              <a:buChar char="•"/>
              <a:tabLst>
                <a:tab pos="354330" algn="l"/>
              </a:tabLst>
            </a:pPr>
            <a:r>
              <a:rPr sz="2600" dirty="0">
                <a:latin typeface="Calibri" panose="020F0502020204030204" pitchFamily="34" charset="0"/>
                <a:cs typeface="Calibri" panose="020F0502020204030204" pitchFamily="34" charset="0"/>
              </a:rPr>
              <a:t>Οι εφαρμογές της είναι είτε διαδραστικές (ανάδραση από τον χρήστη) είτε διανεμητικές (μπορούν να ελέγχονται από τον χρήστη)</a:t>
            </a:r>
          </a:p>
          <a:p>
            <a:pPr marL="356870" indent="-344170">
              <a:spcAft>
                <a:spcPts val="600"/>
              </a:spcAft>
              <a:buFont typeface="Arial"/>
              <a:buChar char="•"/>
              <a:tabLst>
                <a:tab pos="357505" algn="l"/>
              </a:tabLst>
            </a:pPr>
            <a:r>
              <a:rPr sz="2600" dirty="0">
                <a:latin typeface="Calibri" panose="020F0502020204030204" pitchFamily="34" charset="0"/>
                <a:cs typeface="Calibri" panose="020F0502020204030204" pitchFamily="34" charset="0"/>
              </a:rPr>
              <a:t>Απαιτείται μετάδοση μεγάλου όγκου δεδομένων</a:t>
            </a:r>
          </a:p>
          <a:p>
            <a:pPr marL="356870">
              <a:spcAft>
                <a:spcPts val="600"/>
              </a:spcAft>
            </a:pPr>
            <a:r>
              <a:rPr sz="2600" dirty="0">
                <a:latin typeface="Calibri" panose="020F0502020204030204" pitchFamily="34" charset="0"/>
                <a:cs typeface="Calibri" panose="020F0502020204030204" pitchFamily="34" charset="0"/>
              </a:rPr>
              <a:t>(</a:t>
            </a:r>
            <a:r>
              <a:rPr sz="2600" dirty="0" err="1" smtClean="0">
                <a:latin typeface="Calibri" panose="020F0502020204030204" pitchFamily="34" charset="0"/>
                <a:cs typeface="Calibri" panose="020F0502020204030204" pitchFamily="34" charset="0"/>
              </a:rPr>
              <a:t>λύση</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τεχνικές συμπίεσης)</a:t>
            </a:r>
          </a:p>
          <a:p>
            <a:pPr marL="356870" marR="127635" indent="-344170">
              <a:spcAft>
                <a:spcPts val="600"/>
              </a:spcAft>
              <a:buFont typeface="Arial"/>
              <a:buChar char="•"/>
              <a:tabLst>
                <a:tab pos="354330" algn="l"/>
              </a:tabLst>
            </a:pPr>
            <a:r>
              <a:rPr sz="2600" dirty="0">
                <a:latin typeface="Calibri" panose="020F0502020204030204" pitchFamily="34" charset="0"/>
                <a:cs typeface="Calibri" panose="020F0502020204030204" pitchFamily="34" charset="0"/>
              </a:rPr>
              <a:t>Εμφανίζονται προβλήματα συγχρονισμού </a:t>
            </a:r>
            <a:r>
              <a:rPr sz="2600" dirty="0" smtClean="0">
                <a:latin typeface="Calibri" panose="020F0502020204030204" pitchFamily="34" charset="0"/>
                <a:cs typeface="Calibri" panose="020F0502020204030204" pitchFamily="34" charset="0"/>
              </a:rPr>
              <a:t>μετ</a:t>
            </a:r>
            <a:r>
              <a:rPr lang="el-GR" sz="2600" dirty="0" smtClean="0">
                <a:latin typeface="Calibri" panose="020F0502020204030204" pitchFamily="34" charset="0"/>
                <a:cs typeface="Calibri" panose="020F0502020204030204" pitchFamily="34" charset="0"/>
              </a:rPr>
              <a:t>α</a:t>
            </a:r>
            <a:r>
              <a:rPr sz="2600" dirty="0" err="1" smtClean="0">
                <a:latin typeface="Calibri" panose="020F0502020204030204" pitchFamily="34" charset="0"/>
                <a:cs typeface="Calibri" panose="020F0502020204030204" pitchFamily="34" charset="0"/>
              </a:rPr>
              <a:t>ξύ</a:t>
            </a:r>
            <a:r>
              <a:rPr sz="2600" dirty="0" smtClean="0">
                <a:latin typeface="Calibri" panose="020F0502020204030204" pitchFamily="34" charset="0"/>
                <a:cs typeface="Calibri" panose="020F0502020204030204" pitchFamily="34" charset="0"/>
              </a:rPr>
              <a:t> πακέτων:</a:t>
            </a:r>
            <a:endParaRPr sz="2600" dirty="0">
              <a:latin typeface="Calibri" panose="020F0502020204030204" pitchFamily="34" charset="0"/>
              <a:cs typeface="Calibri" panose="020F0502020204030204" pitchFamily="34" charset="0"/>
            </a:endParaRPr>
          </a:p>
          <a:p>
            <a:pPr marL="756285" lvl="1" indent="-286385">
              <a:spcAft>
                <a:spcPts val="600"/>
              </a:spcAft>
              <a:buFont typeface="Arial"/>
              <a:buChar char="–"/>
              <a:tabLst>
                <a:tab pos="756920" algn="l"/>
              </a:tabLst>
            </a:pPr>
            <a:r>
              <a:rPr sz="2600" dirty="0" err="1">
                <a:latin typeface="Calibri" panose="020F0502020204030204" pitchFamily="34" charset="0"/>
                <a:cs typeface="Calibri" panose="020F0502020204030204" pitchFamily="34" charset="0"/>
              </a:rPr>
              <a:t>Ίδι</a:t>
            </a:r>
            <a:r>
              <a:rPr sz="2600" dirty="0">
                <a:latin typeface="Calibri" panose="020F0502020204030204" pitchFamily="34" charset="0"/>
                <a:cs typeface="Calibri" panose="020F0502020204030204" pitchFamily="34" charset="0"/>
              </a:rPr>
              <a:t>ας </a:t>
            </a:r>
            <a:r>
              <a:rPr sz="2600" dirty="0" smtClean="0">
                <a:latin typeface="Calibri" panose="020F0502020204030204" pitchFamily="34" charset="0"/>
                <a:cs typeface="Calibri" panose="020F0502020204030204" pitchFamily="34" charset="0"/>
              </a:rPr>
              <a:t>συνιστώσας</a:t>
            </a:r>
            <a:r>
              <a:rPr lang="en-US" sz="2600" dirty="0" smtClean="0">
                <a:latin typeface="Calibri" panose="020F0502020204030204" pitchFamily="34" charset="0"/>
                <a:cs typeface="Calibri" panose="020F0502020204030204" pitchFamily="34" charset="0"/>
              </a:rPr>
              <a:t> - </a:t>
            </a:r>
            <a:r>
              <a:rPr lang="el-GR" sz="2600" dirty="0" smtClean="0">
                <a:latin typeface="Calibri" panose="020F0502020204030204" pitchFamily="34" charset="0"/>
                <a:cs typeface="Calibri" panose="020F0502020204030204" pitchFamily="34" charset="0"/>
              </a:rPr>
              <a:t>τρέμουλο</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(jitter)</a:t>
            </a:r>
          </a:p>
          <a:p>
            <a:pPr marL="756285" lvl="1" indent="-286385">
              <a:spcAft>
                <a:spcPts val="600"/>
              </a:spcAft>
              <a:buFont typeface="Arial"/>
              <a:buChar char="–"/>
              <a:tabLst>
                <a:tab pos="756920" algn="l"/>
              </a:tabLst>
            </a:pPr>
            <a:r>
              <a:rPr sz="2600" dirty="0" err="1">
                <a:latin typeface="Calibri" panose="020F0502020204030204" pitchFamily="34" charset="0"/>
                <a:cs typeface="Calibri" panose="020F0502020204030204" pitchFamily="34" charset="0"/>
              </a:rPr>
              <a:t>Δι</a:t>
            </a:r>
            <a:r>
              <a:rPr sz="2600" dirty="0">
                <a:latin typeface="Calibri" panose="020F0502020204030204" pitchFamily="34" charset="0"/>
                <a:cs typeface="Calibri" panose="020F0502020204030204" pitchFamily="34" charset="0"/>
              </a:rPr>
              <a:t>αφορετικής </a:t>
            </a:r>
            <a:r>
              <a:rPr sz="2600" dirty="0" smtClean="0">
                <a:latin typeface="Calibri" panose="020F0502020204030204" pitchFamily="34" charset="0"/>
                <a:cs typeface="Calibri" panose="020F0502020204030204" pitchFamily="34" charset="0"/>
              </a:rPr>
              <a:t>συνιστώσας</a:t>
            </a:r>
            <a:r>
              <a:rPr lang="el-GR" sz="2600" dirty="0" smtClean="0">
                <a:latin typeface="Calibri" panose="020F0502020204030204" pitchFamily="34" charset="0"/>
                <a:cs typeface="Calibri" panose="020F0502020204030204" pitchFamily="34" charset="0"/>
              </a:rPr>
              <a:t> – </a:t>
            </a:r>
            <a:r>
              <a:rPr sz="2600" dirty="0" smtClean="0">
                <a:latin typeface="Calibri" panose="020F0502020204030204" pitchFamily="34" charset="0"/>
                <a:cs typeface="Calibri" panose="020F0502020204030204" pitchFamily="34" charset="0"/>
              </a:rPr>
              <a:t>α</a:t>
            </a:r>
            <a:r>
              <a:rPr sz="2600" dirty="0" err="1" smtClean="0">
                <a:latin typeface="Calibri" panose="020F0502020204030204" pitchFamily="34" charset="0"/>
                <a:cs typeface="Calibri" panose="020F0502020204030204" pitchFamily="34" charset="0"/>
              </a:rPr>
              <a:t>συμμετρί</a:t>
            </a:r>
            <a:r>
              <a:rPr sz="2600" dirty="0" smtClean="0">
                <a:latin typeface="Calibri" panose="020F0502020204030204" pitchFamily="34" charset="0"/>
                <a:cs typeface="Calibri" panose="020F0502020204030204" pitchFamily="34" charset="0"/>
              </a:rPr>
              <a:t>α</a:t>
            </a:r>
            <a:r>
              <a:rPr lang="el-GR" sz="2600" dirty="0">
                <a:latin typeface="Calibri" panose="020F0502020204030204" pitchFamily="34" charset="0"/>
                <a:cs typeface="Calibri" panose="020F0502020204030204" pitchFamily="34" charset="0"/>
              </a:rPr>
              <a:t> </a:t>
            </a:r>
            <a:r>
              <a:rPr lang="el-GR" sz="2600" dirty="0" smtClean="0">
                <a:latin typeface="Calibri" panose="020F0502020204030204" pitchFamily="34" charset="0"/>
                <a:cs typeface="Calibri" panose="020F0502020204030204" pitchFamily="34" charset="0"/>
              </a:rPr>
              <a:t>(</a:t>
            </a:r>
            <a:r>
              <a:rPr lang="en-US" sz="2600" dirty="0" smtClean="0">
                <a:latin typeface="Calibri" panose="020F0502020204030204" pitchFamily="34" charset="0"/>
                <a:cs typeface="Calibri" panose="020F0502020204030204" pitchFamily="34" charset="0"/>
              </a:rPr>
              <a:t>skew)</a:t>
            </a:r>
            <a:endParaRPr sz="2600" dirty="0">
              <a:latin typeface="Calibri" panose="020F0502020204030204" pitchFamily="34" charset="0"/>
              <a:cs typeface="Calibri" panose="020F0502020204030204" pitchFamily="34" charset="0"/>
            </a:endParaRPr>
          </a:p>
        </p:txBody>
      </p:sp>
      <p:sp>
        <p:nvSpPr>
          <p:cNvPr id="8"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7932D5C8-46EE-4696-9FFD-336664F16815}" type="slidenum">
              <a:rPr lang="el-GR" sz="1400" b="1" smtClean="0">
                <a:solidFill>
                  <a:schemeClr val="accent2">
                    <a:lumMod val="75000"/>
                  </a:schemeClr>
                </a:solidFill>
                <a:cs typeface="Calibri"/>
              </a:rPr>
              <a:t>18</a:t>
            </a:fld>
            <a:endParaRPr lang="el-GR" sz="1400" b="1" dirty="0" smtClean="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501650"/>
            <a:ext cx="7920487" cy="677108"/>
          </a:xfrm>
          <a:prstGeom prst="rect">
            <a:avLst/>
          </a:prstGeom>
        </p:spPr>
        <p:txBody>
          <a:bodyPr vert="horz" wrap="square" lIns="0" tIns="0" rIns="0" bIns="0" rtlCol="0">
            <a:spAutoFit/>
          </a:bodyPr>
          <a:lstStyle/>
          <a:p>
            <a:pPr marL="756285">
              <a:lnSpc>
                <a:spcPct val="100000"/>
              </a:lnSpc>
            </a:pPr>
            <a:r>
              <a:rPr dirty="0">
                <a:solidFill>
                  <a:schemeClr val="accent4"/>
                </a:solidFill>
                <a:latin typeface="+mn-lt"/>
              </a:rPr>
              <a:t>Υ</a:t>
            </a:r>
            <a:r>
              <a:rPr spc="-15" dirty="0">
                <a:solidFill>
                  <a:schemeClr val="accent4"/>
                </a:solidFill>
                <a:latin typeface="+mn-lt"/>
              </a:rPr>
              <a:t>π</a:t>
            </a:r>
            <a:r>
              <a:rPr spc="-5" dirty="0">
                <a:solidFill>
                  <a:schemeClr val="accent4"/>
                </a:solidFill>
                <a:latin typeface="+mn-lt"/>
              </a:rPr>
              <a:t>η</a:t>
            </a:r>
            <a:r>
              <a:rPr spc="5" dirty="0">
                <a:solidFill>
                  <a:schemeClr val="accent4"/>
                </a:solidFill>
                <a:latin typeface="+mn-lt"/>
              </a:rPr>
              <a:t>ρ</a:t>
            </a:r>
            <a:r>
              <a:rPr spc="-105" dirty="0">
                <a:solidFill>
                  <a:schemeClr val="accent4"/>
                </a:solidFill>
                <a:latin typeface="+mn-lt"/>
              </a:rPr>
              <a:t>ε</a:t>
            </a:r>
            <a:r>
              <a:rPr spc="-5" dirty="0">
                <a:solidFill>
                  <a:schemeClr val="accent4"/>
                </a:solidFill>
                <a:latin typeface="+mn-lt"/>
              </a:rPr>
              <a:t>σ</a:t>
            </a:r>
            <a:r>
              <a:rPr spc="5" dirty="0">
                <a:solidFill>
                  <a:schemeClr val="accent4"/>
                </a:solidFill>
                <a:latin typeface="+mn-lt"/>
              </a:rPr>
              <a:t>ί</a:t>
            </a:r>
            <a:r>
              <a:rPr spc="-20" dirty="0">
                <a:solidFill>
                  <a:schemeClr val="accent4"/>
                </a:solidFill>
                <a:latin typeface="+mn-lt"/>
              </a:rPr>
              <a:t>ε</a:t>
            </a:r>
            <a:r>
              <a:rPr dirty="0">
                <a:solidFill>
                  <a:schemeClr val="accent4"/>
                </a:solidFill>
                <a:latin typeface="+mn-lt"/>
              </a:rPr>
              <a:t>ς</a:t>
            </a:r>
            <a:r>
              <a:rPr spc="-45" dirty="0">
                <a:solidFill>
                  <a:schemeClr val="accent4"/>
                </a:solidFill>
                <a:latin typeface="+mn-lt"/>
              </a:rPr>
              <a:t> </a:t>
            </a:r>
            <a:r>
              <a:rPr spc="-10" dirty="0">
                <a:solidFill>
                  <a:schemeClr val="accent4"/>
                </a:solidFill>
                <a:latin typeface="+mn-lt"/>
              </a:rPr>
              <a:t>Τ</a:t>
            </a:r>
            <a:r>
              <a:rPr spc="-5" dirty="0">
                <a:solidFill>
                  <a:schemeClr val="accent4"/>
                </a:solidFill>
                <a:latin typeface="+mn-lt"/>
              </a:rPr>
              <a:t>η</a:t>
            </a:r>
            <a:r>
              <a:rPr dirty="0">
                <a:solidFill>
                  <a:schemeClr val="accent4"/>
                </a:solidFill>
                <a:latin typeface="+mn-lt"/>
              </a:rPr>
              <a:t>λ/</a:t>
            </a:r>
            <a:r>
              <a:rPr spc="-100" dirty="0">
                <a:solidFill>
                  <a:schemeClr val="accent4"/>
                </a:solidFill>
                <a:latin typeface="+mn-lt"/>
              </a:rPr>
              <a:t>κ</a:t>
            </a:r>
            <a:r>
              <a:rPr spc="-45" dirty="0">
                <a:solidFill>
                  <a:schemeClr val="accent4"/>
                </a:solidFill>
                <a:latin typeface="+mn-lt"/>
              </a:rPr>
              <a:t>ώ</a:t>
            </a:r>
            <a:r>
              <a:rPr dirty="0">
                <a:solidFill>
                  <a:schemeClr val="accent4"/>
                </a:solidFill>
                <a:latin typeface="+mn-lt"/>
              </a:rPr>
              <a:t>ν</a:t>
            </a:r>
            <a:r>
              <a:rPr spc="-35" dirty="0">
                <a:solidFill>
                  <a:schemeClr val="accent4"/>
                </a:solidFill>
                <a:latin typeface="+mn-lt"/>
              </a:rPr>
              <a:t> </a:t>
            </a:r>
            <a:r>
              <a:rPr spc="-15" dirty="0">
                <a:solidFill>
                  <a:schemeClr val="accent4"/>
                </a:solidFill>
                <a:latin typeface="+mn-lt"/>
              </a:rPr>
              <a:t>Δ</a:t>
            </a:r>
            <a:r>
              <a:rPr spc="5" dirty="0">
                <a:solidFill>
                  <a:schemeClr val="accent4"/>
                </a:solidFill>
                <a:latin typeface="+mn-lt"/>
              </a:rPr>
              <a:t>ι</a:t>
            </a:r>
            <a:r>
              <a:rPr dirty="0">
                <a:solidFill>
                  <a:schemeClr val="accent4"/>
                </a:solidFill>
                <a:latin typeface="+mn-lt"/>
              </a:rPr>
              <a:t>κ</a:t>
            </a:r>
            <a:r>
              <a:rPr spc="-10" dirty="0">
                <a:solidFill>
                  <a:schemeClr val="accent4"/>
                </a:solidFill>
                <a:latin typeface="+mn-lt"/>
              </a:rPr>
              <a:t>τ</a:t>
            </a:r>
            <a:r>
              <a:rPr dirty="0">
                <a:solidFill>
                  <a:schemeClr val="accent4"/>
                </a:solidFill>
                <a:latin typeface="+mn-lt"/>
              </a:rPr>
              <a:t>ύ</a:t>
            </a:r>
            <a:r>
              <a:rPr spc="-30" dirty="0">
                <a:solidFill>
                  <a:schemeClr val="accent4"/>
                </a:solidFill>
                <a:latin typeface="+mn-lt"/>
              </a:rPr>
              <a:t>ω</a:t>
            </a:r>
            <a:r>
              <a:rPr dirty="0">
                <a:solidFill>
                  <a:schemeClr val="accent4"/>
                </a:solidFill>
                <a:latin typeface="+mn-lt"/>
              </a:rPr>
              <a:t>ν</a:t>
            </a:r>
          </a:p>
        </p:txBody>
      </p:sp>
      <p:sp>
        <p:nvSpPr>
          <p:cNvPr id="3" name="object 3"/>
          <p:cNvSpPr txBox="1"/>
          <p:nvPr/>
        </p:nvSpPr>
        <p:spPr>
          <a:xfrm>
            <a:off x="546100" y="1994278"/>
            <a:ext cx="9829799" cy="3831818"/>
          </a:xfrm>
          <a:prstGeom prst="rect">
            <a:avLst/>
          </a:prstGeom>
        </p:spPr>
        <p:txBody>
          <a:bodyPr vert="horz" wrap="square" lIns="0" tIns="0" rIns="0" bIns="0" rtlCol="0">
            <a:spAutoFit/>
          </a:bodyPr>
          <a:lstStyle/>
          <a:p>
            <a:pPr marL="356870" marR="115570" indent="-344170" algn="just">
              <a:spcAft>
                <a:spcPts val="600"/>
              </a:spcAft>
              <a:buFont typeface="Arial"/>
              <a:buChar char="•"/>
              <a:tabLst>
                <a:tab pos="354330" algn="l"/>
              </a:tabLst>
            </a:pPr>
            <a:r>
              <a:rPr sz="2600" dirty="0" err="1" smtClean="0">
                <a:latin typeface="Calibri" panose="020F0502020204030204" pitchFamily="34" charset="0"/>
                <a:cs typeface="Calibri" panose="020F0502020204030204" pitchFamily="34" charset="0"/>
              </a:rPr>
              <a:t>Με</a:t>
            </a:r>
            <a:r>
              <a:rPr lang="el-GR" sz="2600" dirty="0">
                <a:latin typeface="Calibri" panose="020F0502020204030204" pitchFamily="34" charset="0"/>
                <a:cs typeface="Calibri" panose="020F0502020204030204" pitchFamily="34" charset="0"/>
              </a:rPr>
              <a:t> </a:t>
            </a:r>
            <a:r>
              <a:rPr sz="2600" dirty="0" err="1" smtClean="0">
                <a:latin typeface="Calibri" panose="020F0502020204030204" pitchFamily="34" charset="0"/>
                <a:cs typeface="Calibri" panose="020F0502020204030204" pitchFamily="34" charset="0"/>
              </a:rPr>
              <a:t>σύνδεσ</a:t>
            </a:r>
            <a:r>
              <a:rPr lang="el-GR" sz="2600" dirty="0" smtClean="0">
                <a:latin typeface="Calibri" panose="020F0502020204030204" pitchFamily="34" charset="0"/>
                <a:cs typeface="Calibri" panose="020F0502020204030204" pitchFamily="34" charset="0"/>
              </a:rPr>
              <a:t>η</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Προηγείται πριν τη μετάδοση της πληροφορίας η εγκατάσταση της σύνδεσης (τρεις </a:t>
            </a:r>
            <a:r>
              <a:rPr sz="2600" dirty="0" smtClean="0">
                <a:latin typeface="Calibri" panose="020F0502020204030204" pitchFamily="34" charset="0"/>
                <a:cs typeface="Calibri" panose="020F0502020204030204" pitchFamily="34" charset="0"/>
              </a:rPr>
              <a:t>φάσεις:</a:t>
            </a:r>
            <a:r>
              <a:rPr lang="el-GR" sz="2600" dirty="0" smtClean="0">
                <a:latin typeface="Calibri" panose="020F0502020204030204" pitchFamily="34" charset="0"/>
                <a:cs typeface="Calibri" panose="020F0502020204030204" pitchFamily="34" charset="0"/>
              </a:rPr>
              <a:t> </a:t>
            </a:r>
            <a:r>
              <a:rPr sz="2600" dirty="0" err="1" smtClean="0">
                <a:latin typeface="Calibri" panose="020F0502020204030204" pitchFamily="34" charset="0"/>
                <a:cs typeface="Calibri" panose="020F0502020204030204" pitchFamily="34" charset="0"/>
              </a:rPr>
              <a:t>εγκ</a:t>
            </a:r>
            <a:r>
              <a:rPr sz="2600" dirty="0" smtClean="0">
                <a:latin typeface="Calibri" panose="020F0502020204030204" pitchFamily="34" charset="0"/>
                <a:cs typeface="Calibri" panose="020F0502020204030204" pitchFamily="34" charset="0"/>
              </a:rPr>
              <a:t>ατάσταση</a:t>
            </a:r>
            <a:r>
              <a:rPr lang="el-GR" sz="2600" dirty="0" smtClean="0">
                <a:latin typeface="Calibri" panose="020F0502020204030204" pitchFamily="34" charset="0"/>
                <a:cs typeface="Calibri" panose="020F0502020204030204" pitchFamily="34" charset="0"/>
              </a:rPr>
              <a:t>, </a:t>
            </a:r>
            <a:r>
              <a:rPr sz="2600" dirty="0" err="1" smtClean="0">
                <a:latin typeface="Calibri" panose="020F0502020204030204" pitchFamily="34" charset="0"/>
                <a:cs typeface="Calibri" panose="020F0502020204030204" pitchFamily="34" charset="0"/>
              </a:rPr>
              <a:t>μετάδοση</a:t>
            </a:r>
            <a:r>
              <a:rPr sz="2600" dirty="0">
                <a:latin typeface="Calibri" panose="020F0502020204030204" pitchFamily="34" charset="0"/>
                <a:cs typeface="Calibri" panose="020F0502020204030204" pitchFamily="34" charset="0"/>
              </a:rPr>
              <a:t>, απόλυση)-παρουσιάζει σταθερή καθυστέρηση</a:t>
            </a:r>
          </a:p>
          <a:p>
            <a:pPr marL="356870" marR="854710" indent="-344170" algn="just">
              <a:spcAft>
                <a:spcPts val="600"/>
              </a:spcAft>
              <a:buFont typeface="Arial"/>
              <a:buChar char="•"/>
              <a:tabLst>
                <a:tab pos="354330" algn="l"/>
              </a:tabLst>
            </a:pPr>
            <a:r>
              <a:rPr sz="2600" dirty="0" err="1">
                <a:latin typeface="Calibri" panose="020F0502020204030204" pitchFamily="34" charset="0"/>
                <a:cs typeface="Calibri" panose="020F0502020204030204" pitchFamily="34" charset="0"/>
              </a:rPr>
              <a:t>Χωρίς</a:t>
            </a:r>
            <a:r>
              <a:rPr sz="2600" dirty="0">
                <a:latin typeface="Calibri" panose="020F0502020204030204" pitchFamily="34" charset="0"/>
                <a:cs typeface="Calibri" panose="020F0502020204030204" pitchFamily="34" charset="0"/>
              </a:rPr>
              <a:t> </a:t>
            </a:r>
            <a:r>
              <a:rPr sz="2600" dirty="0" err="1" smtClean="0">
                <a:latin typeface="Calibri" panose="020F0502020204030204" pitchFamily="34" charset="0"/>
                <a:cs typeface="Calibri" panose="020F0502020204030204" pitchFamily="34" charset="0"/>
              </a:rPr>
              <a:t>σύνδεση</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Κάθε πακέτο μπορεί να α</a:t>
            </a:r>
            <a:r>
              <a:rPr sz="2600" dirty="0" err="1">
                <a:latin typeface="Calibri" panose="020F0502020204030204" pitchFamily="34" charset="0"/>
                <a:cs typeface="Calibri" panose="020F0502020204030204" pitchFamily="34" charset="0"/>
              </a:rPr>
              <a:t>κολουθήσει</a:t>
            </a:r>
            <a:r>
              <a:rPr sz="2600" dirty="0">
                <a:latin typeface="Calibri" panose="020F0502020204030204" pitchFamily="34" charset="0"/>
                <a:cs typeface="Calibri" panose="020F0502020204030204" pitchFamily="34" charset="0"/>
              </a:rPr>
              <a:t> </a:t>
            </a:r>
            <a:r>
              <a:rPr sz="2600" dirty="0" err="1" smtClean="0">
                <a:latin typeface="Calibri" panose="020F0502020204030204" pitchFamily="34" charset="0"/>
                <a:cs typeface="Calibri" panose="020F0502020204030204" pitchFamily="34" charset="0"/>
              </a:rPr>
              <a:t>δι</a:t>
            </a:r>
            <a:r>
              <a:rPr sz="2600" dirty="0" smtClean="0">
                <a:latin typeface="Calibri" panose="020F0502020204030204" pitchFamily="34" charset="0"/>
                <a:cs typeface="Calibri" panose="020F0502020204030204" pitchFamily="34" charset="0"/>
              </a:rPr>
              <a:t>αφορετικό</a:t>
            </a:r>
            <a:r>
              <a:rPr lang="el-GR" sz="2600" dirty="0">
                <a:latin typeface="Calibri" panose="020F0502020204030204" pitchFamily="34" charset="0"/>
                <a:cs typeface="Calibri" panose="020F0502020204030204" pitchFamily="34" charset="0"/>
              </a:rPr>
              <a:t> </a:t>
            </a:r>
            <a:r>
              <a:rPr sz="2600" dirty="0" err="1" smtClean="0">
                <a:latin typeface="Calibri" panose="020F0502020204030204" pitchFamily="34" charset="0"/>
                <a:cs typeface="Calibri" panose="020F0502020204030204" pitchFamily="34" charset="0"/>
              </a:rPr>
              <a:t>μονο</a:t>
            </a:r>
            <a:r>
              <a:rPr sz="2600" dirty="0" smtClean="0">
                <a:latin typeface="Calibri" panose="020F0502020204030204" pitchFamily="34" charset="0"/>
                <a:cs typeface="Calibri" panose="020F0502020204030204" pitchFamily="34" charset="0"/>
              </a:rPr>
              <a:t>πάτι</a:t>
            </a:r>
            <a:r>
              <a:rPr sz="2600" dirty="0">
                <a:latin typeface="Calibri" panose="020F0502020204030204" pitchFamily="34" charset="0"/>
                <a:cs typeface="Calibri" panose="020F0502020204030204" pitchFamily="34" charset="0"/>
              </a:rPr>
              <a:t>. Δεν </a:t>
            </a:r>
            <a:r>
              <a:rPr sz="2600" dirty="0" smtClean="0">
                <a:latin typeface="Calibri" panose="020F0502020204030204" pitchFamily="34" charset="0"/>
                <a:cs typeface="Calibri" panose="020F0502020204030204" pitchFamily="34" charset="0"/>
              </a:rPr>
              <a:t>π</a:t>
            </a:r>
            <a:r>
              <a:rPr sz="2600" dirty="0" err="1" smtClean="0">
                <a:latin typeface="Calibri" panose="020F0502020204030204" pitchFamily="34" charset="0"/>
                <a:cs typeface="Calibri" panose="020F0502020204030204" pitchFamily="34" charset="0"/>
              </a:rPr>
              <a:t>ρο</a:t>
            </a:r>
            <a:r>
              <a:rPr sz="2600" dirty="0" smtClean="0">
                <a:latin typeface="Calibri" panose="020F0502020204030204" pitchFamily="34" charset="0"/>
                <a:cs typeface="Calibri" panose="020F0502020204030204" pitchFamily="34" charset="0"/>
              </a:rPr>
              <a:t>αποφασίζεται</a:t>
            </a:r>
            <a:r>
              <a:rPr lang="el-GR" sz="2600" dirty="0">
                <a:latin typeface="Calibri" panose="020F0502020204030204" pitchFamily="34" charset="0"/>
                <a:cs typeface="Calibri" panose="020F0502020204030204" pitchFamily="34" charset="0"/>
              </a:rPr>
              <a:t> </a:t>
            </a:r>
            <a:r>
              <a:rPr sz="2600" dirty="0" err="1" smtClean="0">
                <a:latin typeface="Calibri" panose="020F0502020204030204" pitchFamily="34" charset="0"/>
                <a:cs typeface="Calibri" panose="020F0502020204030204" pitchFamily="34" charset="0"/>
              </a:rPr>
              <a:t>συγκεκριμένο</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μονοπάτι.</a:t>
            </a:r>
          </a:p>
          <a:p>
            <a:pPr marL="356870">
              <a:spcAft>
                <a:spcPts val="600"/>
              </a:spcAft>
            </a:pPr>
            <a:endParaRPr lang="el-GR" sz="2600" dirty="0" smtClean="0">
              <a:latin typeface="Calibri" panose="020F0502020204030204" pitchFamily="34" charset="0"/>
              <a:cs typeface="Calibri" panose="020F0502020204030204" pitchFamily="34" charset="0"/>
            </a:endParaRPr>
          </a:p>
          <a:p>
            <a:pPr marL="356870">
              <a:spcAft>
                <a:spcPts val="600"/>
              </a:spcAft>
            </a:pPr>
            <a:r>
              <a:rPr sz="2600" dirty="0" smtClean="0">
                <a:latin typeface="Calibri" panose="020F0502020204030204" pitchFamily="34" charset="0"/>
                <a:cs typeface="Calibri" panose="020F0502020204030204" pitchFamily="34" charset="0"/>
              </a:rPr>
              <a:t>Πα</a:t>
            </a:r>
            <a:r>
              <a:rPr sz="2600" dirty="0" err="1" smtClean="0">
                <a:latin typeface="Calibri" panose="020F0502020204030204" pitchFamily="34" charset="0"/>
                <a:cs typeface="Calibri" panose="020F0502020204030204" pitchFamily="34" charset="0"/>
              </a:rPr>
              <a:t>ρουσιάζοντ</a:t>
            </a:r>
            <a:r>
              <a:rPr sz="2600" dirty="0" smtClean="0">
                <a:latin typeface="Calibri" panose="020F0502020204030204" pitchFamily="34" charset="0"/>
                <a:cs typeface="Calibri" panose="020F0502020204030204" pitchFamily="34" charset="0"/>
              </a:rPr>
              <a:t>αι </a:t>
            </a:r>
            <a:r>
              <a:rPr sz="2600" dirty="0">
                <a:latin typeface="Calibri" panose="020F0502020204030204" pitchFamily="34" charset="0"/>
                <a:cs typeface="Calibri" panose="020F0502020204030204" pitchFamily="34" charset="0"/>
              </a:rPr>
              <a:t>αποκλίσεις στις </a:t>
            </a:r>
            <a:r>
              <a:rPr sz="2600" dirty="0" smtClean="0">
                <a:latin typeface="Calibri" panose="020F0502020204030204" pitchFamily="34" charset="0"/>
                <a:cs typeface="Calibri" panose="020F0502020204030204" pitchFamily="34" charset="0"/>
              </a:rPr>
              <a:t>καθυστερήσεις</a:t>
            </a:r>
            <a:r>
              <a:rPr lang="el-GR" sz="2600" dirty="0" smtClean="0">
                <a:latin typeface="Calibri" panose="020F0502020204030204" pitchFamily="34" charset="0"/>
                <a:cs typeface="Calibri" panose="020F0502020204030204" pitchFamily="34" charset="0"/>
              </a:rPr>
              <a:t> </a:t>
            </a:r>
            <a:r>
              <a:rPr sz="2600" dirty="0" err="1" smtClean="0">
                <a:latin typeface="Calibri" panose="020F0502020204030204" pitchFamily="34" charset="0"/>
                <a:cs typeface="Calibri" panose="020F0502020204030204" pitchFamily="34" charset="0"/>
              </a:rPr>
              <a:t>διάδοσης</a:t>
            </a:r>
            <a:r>
              <a:rPr sz="2600" dirty="0" smtClean="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από πακέτο σε πακέτο (δίκτυα μεταγωγής πακέτων)</a:t>
            </a: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7A353D74-C2D4-4FF5-8660-5EAE3CC81B20}" type="slidenum">
              <a:rPr lang="el-GR" sz="1400" b="1" smtClean="0">
                <a:solidFill>
                  <a:schemeClr val="accent2">
                    <a:lumMod val="75000"/>
                  </a:schemeClr>
                </a:solidFill>
                <a:cs typeface="Calibri"/>
              </a:rPr>
              <a:t>19</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89631" y="501650"/>
            <a:ext cx="7920487" cy="677108"/>
          </a:xfrm>
          <a:prstGeom prst="rect">
            <a:avLst/>
          </a:prstGeom>
        </p:spPr>
        <p:txBody>
          <a:bodyPr vert="horz" wrap="square" lIns="0" tIns="0" rIns="0" bIns="0" rtlCol="0">
            <a:spAutoFit/>
          </a:bodyPr>
          <a:lstStyle/>
          <a:p>
            <a:pPr marL="2579370">
              <a:lnSpc>
                <a:spcPct val="100000"/>
              </a:lnSpc>
            </a:pPr>
            <a:r>
              <a:rPr lang="el-GR" spc="-5" dirty="0" smtClean="0">
                <a:solidFill>
                  <a:schemeClr val="accent4"/>
                </a:solidFill>
              </a:rPr>
              <a:t>Πρόγραμμα</a:t>
            </a:r>
            <a:endParaRPr dirty="0">
              <a:solidFill>
                <a:schemeClr val="accent4"/>
              </a:solidFill>
            </a:endParaRPr>
          </a:p>
        </p:txBody>
      </p:sp>
      <p:sp>
        <p:nvSpPr>
          <p:cNvPr id="5" name="object 5"/>
          <p:cNvSpPr txBox="1">
            <a:spLocks noGrp="1"/>
          </p:cNvSpPr>
          <p:nvPr>
            <p:ph idx="1"/>
          </p:nvPr>
        </p:nvSpPr>
        <p:spPr>
          <a:xfrm>
            <a:off x="924180" y="3034919"/>
            <a:ext cx="8847584" cy="551561"/>
          </a:xfrm>
          <a:prstGeom prst="rect">
            <a:avLst/>
          </a:prstGeom>
        </p:spPr>
        <p:txBody>
          <a:bodyPr vert="horz" wrap="square" lIns="0" tIns="0" rIns="0" bIns="0" rtlCol="0">
            <a:spAutoFit/>
          </a:bodyPr>
          <a:lstStyle/>
          <a:p>
            <a:pPr marL="0" marR="5080" indent="0">
              <a:lnSpc>
                <a:spcPct val="119800"/>
              </a:lnSpc>
              <a:buNone/>
            </a:pPr>
            <a:r>
              <a:rPr lang="en-US" sz="3200" b="1" dirty="0" smtClean="0">
                <a:solidFill>
                  <a:srgbClr val="000000"/>
                </a:solidFill>
                <a:latin typeface="Calibri" panose="020F0502020204030204" pitchFamily="34" charset="0"/>
                <a:cs typeface="Calibri" panose="020F0502020204030204" pitchFamily="34" charset="0"/>
              </a:rPr>
              <a:t>   </a:t>
            </a:r>
            <a:r>
              <a:rPr sz="3200" b="1" dirty="0" err="1" smtClean="0">
                <a:solidFill>
                  <a:srgbClr val="000000"/>
                </a:solidFill>
                <a:latin typeface="Calibri" panose="020F0502020204030204" pitchFamily="34" charset="0"/>
                <a:cs typeface="Calibri" panose="020F0502020204030204" pitchFamily="34" charset="0"/>
              </a:rPr>
              <a:t>Θεωρί</a:t>
            </a:r>
            <a:r>
              <a:rPr sz="3200" b="1" dirty="0" smtClean="0">
                <a:solidFill>
                  <a:srgbClr val="000000"/>
                </a:solidFill>
                <a:latin typeface="Calibri" panose="020F0502020204030204" pitchFamily="34" charset="0"/>
                <a:cs typeface="Calibri" panose="020F0502020204030204" pitchFamily="34" charset="0"/>
              </a:rPr>
              <a:t>α</a:t>
            </a:r>
            <a:r>
              <a:rPr sz="3200" b="0" dirty="0" smtClean="0">
                <a:solidFill>
                  <a:srgbClr val="000000"/>
                </a:solidFill>
                <a:latin typeface="Calibri" panose="020F0502020204030204" pitchFamily="34" charset="0"/>
                <a:cs typeface="Calibri" panose="020F0502020204030204" pitchFamily="34" charset="0"/>
              </a:rPr>
              <a:t>: </a:t>
            </a:r>
            <a:r>
              <a:rPr lang="el-GR" sz="3200" b="0" dirty="0" smtClean="0">
                <a:solidFill>
                  <a:srgbClr val="000000"/>
                </a:solidFill>
                <a:latin typeface="Calibri" panose="020F0502020204030204" pitchFamily="34" charset="0"/>
                <a:cs typeface="Calibri" panose="020F0502020204030204" pitchFamily="34" charset="0"/>
              </a:rPr>
              <a:t>Πέμπτη </a:t>
            </a:r>
            <a:r>
              <a:rPr sz="3200" b="0" dirty="0" smtClean="0">
                <a:solidFill>
                  <a:srgbClr val="000000"/>
                </a:solidFill>
                <a:latin typeface="Calibri" panose="020F0502020204030204" pitchFamily="34" charset="0"/>
                <a:cs typeface="Calibri" panose="020F0502020204030204" pitchFamily="34" charset="0"/>
              </a:rPr>
              <a:t>1</a:t>
            </a:r>
            <a:r>
              <a:rPr lang="el-GR" sz="3200" b="0" dirty="0" smtClean="0">
                <a:solidFill>
                  <a:srgbClr val="000000"/>
                </a:solidFill>
                <a:latin typeface="Calibri" panose="020F0502020204030204" pitchFamily="34" charset="0"/>
                <a:cs typeface="Calibri" panose="020F0502020204030204" pitchFamily="34" charset="0"/>
              </a:rPr>
              <a:t>3</a:t>
            </a:r>
            <a:r>
              <a:rPr sz="3200" b="0" dirty="0" smtClean="0">
                <a:solidFill>
                  <a:srgbClr val="000000"/>
                </a:solidFill>
                <a:latin typeface="Calibri" panose="020F0502020204030204" pitchFamily="34" charset="0"/>
                <a:cs typeface="Calibri" panose="020F0502020204030204" pitchFamily="34" charset="0"/>
              </a:rPr>
              <a:t>:00 </a:t>
            </a:r>
            <a:r>
              <a:rPr sz="3200" b="0" dirty="0">
                <a:solidFill>
                  <a:srgbClr val="000000"/>
                </a:solidFill>
                <a:latin typeface="Calibri" panose="020F0502020204030204" pitchFamily="34" charset="0"/>
                <a:cs typeface="Calibri" panose="020F0502020204030204" pitchFamily="34" charset="0"/>
              </a:rPr>
              <a:t>– </a:t>
            </a:r>
            <a:r>
              <a:rPr sz="3200" b="0" dirty="0" smtClean="0">
                <a:solidFill>
                  <a:srgbClr val="000000"/>
                </a:solidFill>
                <a:latin typeface="Calibri" panose="020F0502020204030204" pitchFamily="34" charset="0"/>
                <a:cs typeface="Calibri" panose="020F0502020204030204" pitchFamily="34" charset="0"/>
              </a:rPr>
              <a:t>1</a:t>
            </a:r>
            <a:r>
              <a:rPr lang="el-GR" sz="3200" b="0" dirty="0" smtClean="0">
                <a:solidFill>
                  <a:srgbClr val="000000"/>
                </a:solidFill>
                <a:latin typeface="Calibri" panose="020F0502020204030204" pitchFamily="34" charset="0"/>
                <a:cs typeface="Calibri" panose="020F0502020204030204" pitchFamily="34" charset="0"/>
              </a:rPr>
              <a:t>5</a:t>
            </a:r>
            <a:r>
              <a:rPr sz="3200" b="0" dirty="0" smtClean="0">
                <a:solidFill>
                  <a:srgbClr val="000000"/>
                </a:solidFill>
                <a:latin typeface="Calibri" panose="020F0502020204030204" pitchFamily="34" charset="0"/>
                <a:cs typeface="Calibri" panose="020F0502020204030204" pitchFamily="34" charset="0"/>
              </a:rPr>
              <a:t>:00</a:t>
            </a:r>
            <a:r>
              <a:rPr lang="el-GR" sz="3200" b="0" dirty="0" smtClean="0">
                <a:solidFill>
                  <a:srgbClr val="000000"/>
                </a:solidFill>
                <a:latin typeface="Calibri" panose="020F0502020204030204" pitchFamily="34" charset="0"/>
                <a:cs typeface="Calibri" panose="020F0502020204030204" pitchFamily="34" charset="0"/>
              </a:rPr>
              <a:t>,</a:t>
            </a:r>
            <a:r>
              <a:rPr sz="3200" b="0" dirty="0" smtClean="0">
                <a:solidFill>
                  <a:srgbClr val="000000"/>
                </a:solidFill>
                <a:latin typeface="Calibri" panose="020F0502020204030204" pitchFamily="34" charset="0"/>
                <a:cs typeface="Calibri" panose="020F0502020204030204" pitchFamily="34" charset="0"/>
              </a:rPr>
              <a:t> </a:t>
            </a:r>
            <a:r>
              <a:rPr sz="3200" b="0" dirty="0" err="1">
                <a:solidFill>
                  <a:srgbClr val="000000"/>
                </a:solidFill>
                <a:latin typeface="Calibri" panose="020F0502020204030204" pitchFamily="34" charset="0"/>
                <a:cs typeface="Calibri" panose="020F0502020204030204" pitchFamily="34" charset="0"/>
              </a:rPr>
              <a:t>Αμφιθέ</a:t>
            </a:r>
            <a:r>
              <a:rPr sz="3200" b="0" dirty="0">
                <a:solidFill>
                  <a:srgbClr val="000000"/>
                </a:solidFill>
                <a:latin typeface="Calibri" panose="020F0502020204030204" pitchFamily="34" charset="0"/>
                <a:cs typeface="Calibri" panose="020F0502020204030204" pitchFamily="34" charset="0"/>
              </a:rPr>
              <a:t>ατρο </a:t>
            </a:r>
            <a:r>
              <a:rPr lang="en-US" sz="3200" b="0" dirty="0" smtClean="0">
                <a:solidFill>
                  <a:srgbClr val="000000"/>
                </a:solidFill>
                <a:latin typeface="Calibri" panose="020F0502020204030204" pitchFamily="34" charset="0"/>
                <a:cs typeface="Calibri" panose="020F0502020204030204" pitchFamily="34" charset="0"/>
              </a:rPr>
              <a:t>A</a:t>
            </a:r>
            <a:endParaRPr lang="el-GR" sz="3200" b="0" dirty="0" smtClean="0">
              <a:solidFill>
                <a:srgbClr val="000000"/>
              </a:solidFill>
              <a:latin typeface="Calibri" panose="020F0502020204030204" pitchFamily="34" charset="0"/>
              <a:cs typeface="Calibri" panose="020F0502020204030204" pitchFamily="34" charset="0"/>
            </a:endParaRPr>
          </a:p>
        </p:txBody>
      </p:sp>
      <p:sp>
        <p:nvSpPr>
          <p:cNvPr id="8" name="object 5"/>
          <p:cNvSpPr txBox="1">
            <a:spLocks/>
          </p:cNvSpPr>
          <p:nvPr/>
        </p:nvSpPr>
        <p:spPr>
          <a:xfrm>
            <a:off x="241300" y="4159250"/>
            <a:ext cx="10134600" cy="1181862"/>
          </a:xfrm>
          <a:prstGeom prst="rect">
            <a:avLst/>
          </a:prstGeom>
        </p:spPr>
        <p:txBody>
          <a:bodyPr vert="horz" wrap="square" lIns="0" tIns="0" rIns="0" bIns="0" rtlCol="0">
            <a:spAutoFit/>
          </a:bodyPr>
          <a:lstStyle>
            <a:lvl1pPr marL="0">
              <a:defRPr sz="2400" b="1" i="0">
                <a:solidFill>
                  <a:srgbClr val="4E7FBB"/>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26060" marR="5080" algn="ctr">
              <a:lnSpc>
                <a:spcPct val="119800"/>
              </a:lnSpc>
            </a:pPr>
            <a:r>
              <a:rPr lang="el-GR" sz="3200" dirty="0" smtClean="0">
                <a:solidFill>
                  <a:srgbClr val="000000"/>
                </a:solidFill>
                <a:latin typeface="Calibri" panose="020F0502020204030204" pitchFamily="34" charset="0"/>
                <a:cs typeface="Calibri" panose="020F0502020204030204" pitchFamily="34" charset="0"/>
              </a:rPr>
              <a:t>Άσκηση πράξης</a:t>
            </a:r>
            <a:r>
              <a:rPr lang="el-GR" sz="3200" b="0" dirty="0" smtClean="0">
                <a:solidFill>
                  <a:srgbClr val="000000"/>
                </a:solidFill>
                <a:latin typeface="Calibri" panose="020F0502020204030204" pitchFamily="34" charset="0"/>
                <a:cs typeface="Calibri" panose="020F0502020204030204" pitchFamily="34" charset="0"/>
              </a:rPr>
              <a:t>: Παρασκευή 10:00 – 1</a:t>
            </a:r>
            <a:r>
              <a:rPr lang="en-US" sz="3200" b="0" dirty="0" smtClean="0">
                <a:solidFill>
                  <a:srgbClr val="000000"/>
                </a:solidFill>
                <a:latin typeface="Calibri" panose="020F0502020204030204" pitchFamily="34" charset="0"/>
                <a:cs typeface="Calibri" panose="020F0502020204030204" pitchFamily="34" charset="0"/>
              </a:rPr>
              <a:t>1</a:t>
            </a:r>
            <a:r>
              <a:rPr lang="el-GR" sz="3200" b="0" dirty="0" smtClean="0">
                <a:solidFill>
                  <a:srgbClr val="000000"/>
                </a:solidFill>
                <a:latin typeface="Calibri" panose="020F0502020204030204" pitchFamily="34" charset="0"/>
                <a:cs typeface="Calibri" panose="020F0502020204030204" pitchFamily="34" charset="0"/>
              </a:rPr>
              <a:t>:00, Αμφιθέατρο </a:t>
            </a:r>
            <a:r>
              <a:rPr lang="en-US" sz="3200" b="0" dirty="0">
                <a:solidFill>
                  <a:srgbClr val="000000"/>
                </a:solidFill>
                <a:latin typeface="Calibri" panose="020F0502020204030204" pitchFamily="34" charset="0"/>
                <a:cs typeface="Calibri" panose="020F0502020204030204" pitchFamily="34" charset="0"/>
              </a:rPr>
              <a:t>A</a:t>
            </a:r>
          </a:p>
          <a:p>
            <a:pPr marL="226060" marR="5080" algn="ctr">
              <a:lnSpc>
                <a:spcPct val="119800"/>
              </a:lnSpc>
            </a:pPr>
            <a:r>
              <a:rPr lang="el-GR" sz="3200" dirty="0" smtClean="0">
                <a:solidFill>
                  <a:srgbClr val="000000"/>
                </a:solidFill>
                <a:latin typeface="Calibri" panose="020F0502020204030204" pitchFamily="34" charset="0"/>
                <a:cs typeface="Calibri" panose="020F0502020204030204" pitchFamily="34" charset="0"/>
              </a:rPr>
              <a:t>Εργαστήριο</a:t>
            </a:r>
            <a:r>
              <a:rPr lang="en-US" sz="3200" b="0" dirty="0" smtClean="0">
                <a:solidFill>
                  <a:srgbClr val="000000"/>
                </a:solidFill>
                <a:latin typeface="Calibri" panose="020F0502020204030204" pitchFamily="34" charset="0"/>
                <a:cs typeface="Calibri" panose="020F0502020204030204" pitchFamily="34" charset="0"/>
              </a:rPr>
              <a:t>: </a:t>
            </a:r>
            <a:r>
              <a:rPr lang="el-GR" sz="3200" b="0" dirty="0" smtClean="0">
                <a:solidFill>
                  <a:srgbClr val="000000"/>
                </a:solidFill>
                <a:latin typeface="Calibri" panose="020F0502020204030204" pitchFamily="34" charset="0"/>
                <a:cs typeface="Calibri" panose="020F0502020204030204" pitchFamily="34" charset="0"/>
              </a:rPr>
              <a:t>Παρασκευή 11:00 – 12:00,</a:t>
            </a:r>
            <a:r>
              <a:rPr lang="en-US" sz="3200" b="0" dirty="0" smtClean="0">
                <a:solidFill>
                  <a:srgbClr val="000000"/>
                </a:solidFill>
                <a:latin typeface="Calibri" panose="020F0502020204030204" pitchFamily="34" charset="0"/>
                <a:cs typeface="Calibri" panose="020F0502020204030204" pitchFamily="34" charset="0"/>
              </a:rPr>
              <a:t> </a:t>
            </a:r>
            <a:r>
              <a:rPr lang="el-GR" sz="3200" b="0" dirty="0" smtClean="0">
                <a:solidFill>
                  <a:srgbClr val="000000"/>
                </a:solidFill>
                <a:latin typeface="Calibri" panose="020F0502020204030204" pitchFamily="34" charset="0"/>
                <a:cs typeface="Calibri" panose="020F0502020204030204" pitchFamily="34" charset="0"/>
              </a:rPr>
              <a:t>Εργαστήριο Ε3</a:t>
            </a:r>
            <a:endParaRPr lang="el-GR" sz="3200" dirty="0">
              <a:latin typeface="Calibri" panose="020F0502020204030204" pitchFamily="34" charset="0"/>
              <a:cs typeface="Calibri" panose="020F0502020204030204" pitchFamily="34" charset="0"/>
            </a:endParaRPr>
          </a:p>
        </p:txBody>
      </p:sp>
      <p:sp>
        <p:nvSpPr>
          <p:cNvPr id="2" name="TextBox 1"/>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D8F1825C-8A40-4ABC-AD80-35693B92F7BB}" type="slidenum">
              <a:rPr lang="el-GR" sz="1400" b="1" smtClean="0">
                <a:solidFill>
                  <a:schemeClr val="accent2">
                    <a:lumMod val="75000"/>
                  </a:schemeClr>
                </a:solidFill>
                <a:cs typeface="Calibri"/>
              </a:rPr>
              <a:pPr marL="12700" marR="113030">
                <a:lnSpc>
                  <a:spcPct val="150000"/>
                </a:lnSpc>
                <a:spcBef>
                  <a:spcPts val="600"/>
                </a:spcBef>
                <a:spcAft>
                  <a:spcPts val="600"/>
                </a:spcAft>
                <a:tabLst>
                  <a:tab pos="354330" algn="l"/>
                </a:tabLst>
              </a:pPr>
              <a:t>2</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501650"/>
            <a:ext cx="7920487" cy="677108"/>
          </a:xfrm>
          <a:prstGeom prst="rect">
            <a:avLst/>
          </a:prstGeom>
        </p:spPr>
        <p:txBody>
          <a:bodyPr vert="horz" wrap="square" lIns="0" tIns="0" rIns="0" bIns="0" rtlCol="0">
            <a:spAutoFit/>
          </a:bodyPr>
          <a:lstStyle/>
          <a:p>
            <a:pPr marL="381000">
              <a:lnSpc>
                <a:spcPct val="100000"/>
              </a:lnSpc>
            </a:pPr>
            <a:r>
              <a:rPr spc="-10" dirty="0">
                <a:solidFill>
                  <a:schemeClr val="accent4"/>
                </a:solidFill>
              </a:rPr>
              <a:t>Α</a:t>
            </a:r>
            <a:r>
              <a:rPr dirty="0">
                <a:solidFill>
                  <a:schemeClr val="accent4"/>
                </a:solidFill>
              </a:rPr>
              <a:t>ν</a:t>
            </a:r>
            <a:r>
              <a:rPr spc="-25" dirty="0">
                <a:solidFill>
                  <a:schemeClr val="accent4"/>
                </a:solidFill>
              </a:rPr>
              <a:t>ά</a:t>
            </a:r>
            <a:r>
              <a:rPr spc="15" dirty="0">
                <a:solidFill>
                  <a:schemeClr val="accent4"/>
                </a:solidFill>
              </a:rPr>
              <a:t>γ</a:t>
            </a:r>
            <a:r>
              <a:rPr spc="-10" dirty="0">
                <a:solidFill>
                  <a:schemeClr val="accent4"/>
                </a:solidFill>
              </a:rPr>
              <a:t>κ</a:t>
            </a:r>
            <a:r>
              <a:rPr dirty="0">
                <a:solidFill>
                  <a:schemeClr val="accent4"/>
                </a:solidFill>
              </a:rPr>
              <a:t>η</a:t>
            </a:r>
            <a:r>
              <a:rPr spc="-120" dirty="0">
                <a:solidFill>
                  <a:schemeClr val="accent4"/>
                </a:solidFill>
              </a:rPr>
              <a:t> </a:t>
            </a:r>
            <a:r>
              <a:rPr spc="-20" dirty="0">
                <a:solidFill>
                  <a:schemeClr val="accent4"/>
                </a:solidFill>
              </a:rPr>
              <a:t>ε</a:t>
            </a:r>
            <a:r>
              <a:rPr dirty="0">
                <a:solidFill>
                  <a:schemeClr val="accent4"/>
                </a:solidFill>
              </a:rPr>
              <a:t>ν</a:t>
            </a:r>
            <a:r>
              <a:rPr spc="15" dirty="0">
                <a:solidFill>
                  <a:schemeClr val="accent4"/>
                </a:solidFill>
              </a:rPr>
              <a:t>ο</a:t>
            </a:r>
            <a:r>
              <a:rPr spc="-15" dirty="0">
                <a:solidFill>
                  <a:schemeClr val="accent4"/>
                </a:solidFill>
              </a:rPr>
              <a:t>π</a:t>
            </a:r>
            <a:r>
              <a:rPr spc="15" dirty="0">
                <a:solidFill>
                  <a:schemeClr val="accent4"/>
                </a:solidFill>
              </a:rPr>
              <a:t>ο</a:t>
            </a:r>
            <a:r>
              <a:rPr spc="5" dirty="0">
                <a:solidFill>
                  <a:schemeClr val="accent4"/>
                </a:solidFill>
              </a:rPr>
              <a:t>ί</a:t>
            </a:r>
            <a:r>
              <a:rPr dirty="0">
                <a:solidFill>
                  <a:schemeClr val="accent4"/>
                </a:solidFill>
              </a:rPr>
              <a:t>η</a:t>
            </a:r>
            <a:r>
              <a:rPr spc="-20" dirty="0">
                <a:solidFill>
                  <a:schemeClr val="accent4"/>
                </a:solidFill>
              </a:rPr>
              <a:t>σ</a:t>
            </a:r>
            <a:r>
              <a:rPr spc="-10" dirty="0">
                <a:solidFill>
                  <a:schemeClr val="accent4"/>
                </a:solidFill>
              </a:rPr>
              <a:t>η</a:t>
            </a:r>
            <a:r>
              <a:rPr dirty="0">
                <a:solidFill>
                  <a:schemeClr val="accent4"/>
                </a:solidFill>
              </a:rPr>
              <a:t>ς</a:t>
            </a:r>
            <a:r>
              <a:rPr spc="-85" dirty="0">
                <a:solidFill>
                  <a:schemeClr val="accent4"/>
                </a:solidFill>
              </a:rPr>
              <a:t> </a:t>
            </a:r>
            <a:r>
              <a:rPr dirty="0">
                <a:solidFill>
                  <a:schemeClr val="accent4"/>
                </a:solidFill>
              </a:rPr>
              <a:t>υπ</a:t>
            </a:r>
            <a:r>
              <a:rPr spc="-15" dirty="0">
                <a:solidFill>
                  <a:schemeClr val="accent4"/>
                </a:solidFill>
              </a:rPr>
              <a:t>η</a:t>
            </a:r>
            <a:r>
              <a:rPr spc="-10" dirty="0">
                <a:solidFill>
                  <a:schemeClr val="accent4"/>
                </a:solidFill>
              </a:rPr>
              <a:t>ρ</a:t>
            </a:r>
            <a:r>
              <a:rPr spc="-90" dirty="0">
                <a:solidFill>
                  <a:schemeClr val="accent4"/>
                </a:solidFill>
              </a:rPr>
              <a:t>ε</a:t>
            </a:r>
            <a:r>
              <a:rPr spc="-5" dirty="0">
                <a:solidFill>
                  <a:schemeClr val="accent4"/>
                </a:solidFill>
              </a:rPr>
              <a:t>σ</a:t>
            </a:r>
            <a:r>
              <a:rPr spc="5" dirty="0">
                <a:solidFill>
                  <a:schemeClr val="accent4"/>
                </a:solidFill>
              </a:rPr>
              <a:t>ι</a:t>
            </a:r>
            <a:r>
              <a:rPr spc="-10" dirty="0">
                <a:solidFill>
                  <a:schemeClr val="accent4"/>
                </a:solidFill>
              </a:rPr>
              <a:t>ώ</a:t>
            </a:r>
            <a:r>
              <a:rPr dirty="0">
                <a:solidFill>
                  <a:schemeClr val="accent4"/>
                </a:solidFill>
              </a:rPr>
              <a:t>ν</a:t>
            </a:r>
          </a:p>
        </p:txBody>
      </p:sp>
      <p:sp>
        <p:nvSpPr>
          <p:cNvPr id="3" name="object 3"/>
          <p:cNvSpPr txBox="1"/>
          <p:nvPr/>
        </p:nvSpPr>
        <p:spPr>
          <a:xfrm>
            <a:off x="381001" y="1968814"/>
            <a:ext cx="10223499" cy="4288353"/>
          </a:xfrm>
          <a:prstGeom prst="rect">
            <a:avLst/>
          </a:prstGeom>
        </p:spPr>
        <p:txBody>
          <a:bodyPr vert="horz" wrap="square" lIns="0" tIns="0" rIns="0" bIns="0" rtlCol="0">
            <a:spAutoFit/>
          </a:bodyPr>
          <a:lstStyle/>
          <a:p>
            <a:pPr marL="356870" marR="5080" indent="-344170">
              <a:spcAft>
                <a:spcPts val="300"/>
              </a:spcAft>
              <a:buFont typeface="Arial"/>
              <a:buChar char="•"/>
              <a:tabLst>
                <a:tab pos="354330" algn="l"/>
              </a:tabLst>
            </a:pPr>
            <a:r>
              <a:rPr sz="2200" dirty="0" err="1" smtClean="0">
                <a:latin typeface="Calibri" panose="020F0502020204030204" pitchFamily="34" charset="0"/>
                <a:cs typeface="Calibri" panose="020F0502020204030204" pitchFamily="34" charset="0"/>
              </a:rPr>
              <a:t>Οι</a:t>
            </a:r>
            <a:r>
              <a:rPr sz="2200" dirty="0" smtClean="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υπηρεσίες μετάδοσης φωνής χρησιμοποιούν δίκτυα μεταγωγής κυκλώματος</a:t>
            </a:r>
          </a:p>
          <a:p>
            <a:pPr marL="356870" marR="802005" indent="-344170">
              <a:spcBef>
                <a:spcPts val="540"/>
              </a:spcBef>
              <a:spcAft>
                <a:spcPts val="300"/>
              </a:spcAft>
              <a:buFont typeface="Arial"/>
              <a:buChar char="•"/>
              <a:tabLst>
                <a:tab pos="354330" algn="l"/>
              </a:tabLst>
            </a:pPr>
            <a:r>
              <a:rPr sz="2200" dirty="0" err="1" smtClean="0">
                <a:latin typeface="Calibri" panose="020F0502020204030204" pitchFamily="34" charset="0"/>
                <a:cs typeface="Calibri" panose="020F0502020204030204" pitchFamily="34" charset="0"/>
              </a:rPr>
              <a:t>Οι</a:t>
            </a:r>
            <a:r>
              <a:rPr sz="2200" dirty="0" smtClean="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υπηρεσίες μετάδοσης δεδομένων χρησιμοποιούν δίκτυα μεταγωγής πακέτων</a:t>
            </a:r>
          </a:p>
          <a:p>
            <a:pPr marL="355600" marR="330835" indent="-355600">
              <a:spcBef>
                <a:spcPts val="500"/>
              </a:spcBef>
              <a:spcAft>
                <a:spcPts val="300"/>
              </a:spcAft>
              <a:buFont typeface="Calibri"/>
              <a:buAutoNum type="arabicPeriod"/>
            </a:pPr>
            <a:r>
              <a:rPr sz="2200" dirty="0">
                <a:latin typeface="Calibri" panose="020F0502020204030204" pitchFamily="34" charset="0"/>
                <a:cs typeface="Calibri" panose="020F0502020204030204" pitchFamily="34" charset="0"/>
              </a:rPr>
              <a:t>GSM : δίκτυο κινητών επικοινωνιών – δίκτυο αφετηρία για την παροχή δεδομένων</a:t>
            </a:r>
          </a:p>
          <a:p>
            <a:pPr marL="355600" marR="1205865" indent="-355600">
              <a:spcBef>
                <a:spcPts val="535"/>
              </a:spcBef>
              <a:spcAft>
                <a:spcPts val="300"/>
              </a:spcAft>
              <a:buFont typeface="Calibri"/>
              <a:buAutoNum type="arabicPeriod"/>
            </a:pPr>
            <a:r>
              <a:rPr sz="2200" dirty="0">
                <a:latin typeface="Calibri" panose="020F0502020204030204" pitchFamily="34" charset="0"/>
                <a:cs typeface="Calibri" panose="020F0502020204030204" pitchFamily="34" charset="0"/>
              </a:rPr>
              <a:t>HSCSD : δίκτυο μεταγωγής κυκλώματος για μετάδοσης δεδομένων</a:t>
            </a:r>
          </a:p>
          <a:p>
            <a:pPr marL="355600" indent="-355600">
              <a:spcAft>
                <a:spcPts val="300"/>
              </a:spcAft>
              <a:buFont typeface="Calibri"/>
              <a:buAutoNum type="arabicPeriod"/>
            </a:pPr>
            <a:r>
              <a:rPr sz="2200" dirty="0">
                <a:latin typeface="Calibri" panose="020F0502020204030204" pitchFamily="34" charset="0"/>
                <a:cs typeface="Calibri" panose="020F0502020204030204" pitchFamily="34" charset="0"/>
              </a:rPr>
              <a:t>GPRS/EDGE : Αξιοποίηση της μεταγωγής πακέτου</a:t>
            </a:r>
          </a:p>
          <a:p>
            <a:pPr marL="355600" indent="-355600">
              <a:spcAft>
                <a:spcPts val="300"/>
              </a:spcAft>
              <a:buFont typeface="Calibri"/>
              <a:buAutoNum type="arabicPeriod"/>
            </a:pPr>
            <a:r>
              <a:rPr sz="2200" dirty="0">
                <a:latin typeface="Calibri" panose="020F0502020204030204" pitchFamily="34" charset="0"/>
                <a:cs typeface="Calibri" panose="020F0502020204030204" pitchFamily="34" charset="0"/>
              </a:rPr>
              <a:t>UMTS : Αξιοποίηση και των δύο τεχνολογιών μεταγωγής</a:t>
            </a:r>
          </a:p>
          <a:p>
            <a:pPr marL="355600" indent="-355600">
              <a:spcAft>
                <a:spcPts val="300"/>
              </a:spcAft>
              <a:buClr>
                <a:srgbClr val="F69445"/>
              </a:buClr>
              <a:buFont typeface="Calibri"/>
              <a:buAutoNum type="arabicPeriod" startAt="5"/>
            </a:pPr>
            <a:r>
              <a:rPr sz="2200" b="1" dirty="0">
                <a:solidFill>
                  <a:srgbClr val="F69445"/>
                </a:solidFill>
                <a:latin typeface="Calibri" panose="020F0502020204030204" pitchFamily="34" charset="0"/>
                <a:cs typeface="Calibri" panose="020F0502020204030204" pitchFamily="34" charset="0"/>
              </a:rPr>
              <a:t>IP : Ανάπτυξη δικτύων μεταγωγής πακέτων (τελικός στόχος)</a:t>
            </a:r>
            <a:endParaRPr sz="2200" dirty="0">
              <a:latin typeface="Calibri" panose="020F0502020204030204" pitchFamily="34" charset="0"/>
              <a:cs typeface="Calibri" panose="020F0502020204030204" pitchFamily="34" charset="0"/>
            </a:endParaRPr>
          </a:p>
          <a:p>
            <a:pPr marL="355600" indent="-355600">
              <a:spcAft>
                <a:spcPts val="300"/>
              </a:spcAft>
              <a:buClr>
                <a:srgbClr val="F69445"/>
              </a:buClr>
              <a:buFont typeface="Calibri"/>
              <a:buAutoNum type="arabicPeriod" startAt="5"/>
            </a:pPr>
            <a:r>
              <a:rPr sz="2200" b="1" dirty="0">
                <a:solidFill>
                  <a:srgbClr val="F69445"/>
                </a:solidFill>
                <a:latin typeface="Calibri" panose="020F0502020204030204" pitchFamily="34" charset="0"/>
                <a:cs typeface="Calibri" panose="020F0502020204030204" pitchFamily="34" charset="0"/>
              </a:rPr>
              <a:t>HSPA, LTE</a:t>
            </a:r>
            <a:endParaRPr sz="2200" dirty="0">
              <a:latin typeface="Calibri" panose="020F0502020204030204" pitchFamily="34" charset="0"/>
              <a:cs typeface="Calibri" panose="020F0502020204030204" pitchFamily="34" charset="0"/>
            </a:endParaRPr>
          </a:p>
          <a:p>
            <a:pPr marL="355600" marR="395605" indent="-355600">
              <a:spcBef>
                <a:spcPts val="525"/>
              </a:spcBef>
              <a:spcAft>
                <a:spcPts val="300"/>
              </a:spcAft>
            </a:pPr>
            <a:r>
              <a:rPr lang="en-US" sz="2200" b="1" dirty="0" smtClean="0">
                <a:solidFill>
                  <a:srgbClr val="F69445"/>
                </a:solidFill>
                <a:latin typeface="Calibri" panose="020F0502020204030204" pitchFamily="34" charset="0"/>
                <a:cs typeface="Calibri" panose="020F0502020204030204" pitchFamily="34" charset="0"/>
              </a:rPr>
              <a:t>	</a:t>
            </a:r>
            <a:r>
              <a:rPr sz="2200" b="1" dirty="0" smtClean="0">
                <a:solidFill>
                  <a:srgbClr val="F69445"/>
                </a:solidFill>
                <a:latin typeface="Calibri" panose="020F0502020204030204" pitchFamily="34" charset="0"/>
                <a:cs typeface="Calibri" panose="020F0502020204030204" pitchFamily="34" charset="0"/>
              </a:rPr>
              <a:t>ALL </a:t>
            </a:r>
            <a:r>
              <a:rPr sz="2200" b="1" dirty="0">
                <a:solidFill>
                  <a:srgbClr val="F69445"/>
                </a:solidFill>
                <a:latin typeface="Calibri" panose="020F0502020204030204" pitchFamily="34" charset="0"/>
                <a:cs typeface="Calibri" panose="020F0502020204030204" pitchFamily="34" charset="0"/>
              </a:rPr>
              <a:t>IP Networks : Μικρό κόστος για τους παρόχους, αξιοποίηση υπάρχουσας υποδομής, ευελιξία ανάπτυξης υπηρεσιών και επέκτασης δικτύου</a:t>
            </a:r>
            <a:endParaRPr sz="2200" dirty="0">
              <a:latin typeface="Calibri" panose="020F0502020204030204" pitchFamily="34" charset="0"/>
              <a:cs typeface="Calibri" panose="020F0502020204030204" pitchFamily="34" charset="0"/>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F43ECCD6-9CFE-439F-8FF7-CAEDB6FB1354}" type="slidenum">
              <a:rPr lang="el-GR" sz="1400" b="1" smtClean="0">
                <a:solidFill>
                  <a:schemeClr val="accent2">
                    <a:lumMod val="75000"/>
                  </a:schemeClr>
                </a:solidFill>
                <a:cs typeface="Calibri"/>
              </a:rPr>
              <a:t>20</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501650"/>
            <a:ext cx="7920487" cy="677108"/>
          </a:xfrm>
          <a:prstGeom prst="rect">
            <a:avLst/>
          </a:prstGeom>
        </p:spPr>
        <p:txBody>
          <a:bodyPr vert="horz" wrap="square" lIns="0" tIns="0" rIns="0" bIns="0" rtlCol="0">
            <a:spAutoFit/>
          </a:bodyPr>
          <a:lstStyle/>
          <a:p>
            <a:pPr marL="381000">
              <a:lnSpc>
                <a:spcPct val="100000"/>
              </a:lnSpc>
            </a:pPr>
            <a:r>
              <a:rPr spc="-10" dirty="0">
                <a:solidFill>
                  <a:schemeClr val="accent4"/>
                </a:solidFill>
              </a:rPr>
              <a:t>Α</a:t>
            </a:r>
            <a:r>
              <a:rPr dirty="0">
                <a:solidFill>
                  <a:schemeClr val="accent4"/>
                </a:solidFill>
              </a:rPr>
              <a:t>ν</a:t>
            </a:r>
            <a:r>
              <a:rPr spc="-25" dirty="0">
                <a:solidFill>
                  <a:schemeClr val="accent4"/>
                </a:solidFill>
              </a:rPr>
              <a:t>ά</a:t>
            </a:r>
            <a:r>
              <a:rPr spc="15" dirty="0">
                <a:solidFill>
                  <a:schemeClr val="accent4"/>
                </a:solidFill>
              </a:rPr>
              <a:t>γ</a:t>
            </a:r>
            <a:r>
              <a:rPr spc="-10" dirty="0">
                <a:solidFill>
                  <a:schemeClr val="accent4"/>
                </a:solidFill>
              </a:rPr>
              <a:t>κ</a:t>
            </a:r>
            <a:r>
              <a:rPr dirty="0">
                <a:solidFill>
                  <a:schemeClr val="accent4"/>
                </a:solidFill>
              </a:rPr>
              <a:t>η</a:t>
            </a:r>
            <a:r>
              <a:rPr spc="-120" dirty="0">
                <a:solidFill>
                  <a:schemeClr val="accent4"/>
                </a:solidFill>
              </a:rPr>
              <a:t> </a:t>
            </a:r>
            <a:r>
              <a:rPr spc="-20" dirty="0">
                <a:solidFill>
                  <a:schemeClr val="accent4"/>
                </a:solidFill>
              </a:rPr>
              <a:t>ε</a:t>
            </a:r>
            <a:r>
              <a:rPr dirty="0">
                <a:solidFill>
                  <a:schemeClr val="accent4"/>
                </a:solidFill>
              </a:rPr>
              <a:t>ν</a:t>
            </a:r>
            <a:r>
              <a:rPr spc="15" dirty="0">
                <a:solidFill>
                  <a:schemeClr val="accent4"/>
                </a:solidFill>
              </a:rPr>
              <a:t>ο</a:t>
            </a:r>
            <a:r>
              <a:rPr spc="-15" dirty="0">
                <a:solidFill>
                  <a:schemeClr val="accent4"/>
                </a:solidFill>
              </a:rPr>
              <a:t>π</a:t>
            </a:r>
            <a:r>
              <a:rPr spc="15" dirty="0">
                <a:solidFill>
                  <a:schemeClr val="accent4"/>
                </a:solidFill>
              </a:rPr>
              <a:t>ο</a:t>
            </a:r>
            <a:r>
              <a:rPr spc="5" dirty="0">
                <a:solidFill>
                  <a:schemeClr val="accent4"/>
                </a:solidFill>
              </a:rPr>
              <a:t>ί</a:t>
            </a:r>
            <a:r>
              <a:rPr dirty="0">
                <a:solidFill>
                  <a:schemeClr val="accent4"/>
                </a:solidFill>
              </a:rPr>
              <a:t>η</a:t>
            </a:r>
            <a:r>
              <a:rPr spc="-20" dirty="0">
                <a:solidFill>
                  <a:schemeClr val="accent4"/>
                </a:solidFill>
              </a:rPr>
              <a:t>σ</a:t>
            </a:r>
            <a:r>
              <a:rPr spc="-10" dirty="0">
                <a:solidFill>
                  <a:schemeClr val="accent4"/>
                </a:solidFill>
              </a:rPr>
              <a:t>η</a:t>
            </a:r>
            <a:r>
              <a:rPr dirty="0">
                <a:solidFill>
                  <a:schemeClr val="accent4"/>
                </a:solidFill>
              </a:rPr>
              <a:t>ς</a:t>
            </a:r>
            <a:r>
              <a:rPr spc="-85" dirty="0">
                <a:solidFill>
                  <a:schemeClr val="accent4"/>
                </a:solidFill>
              </a:rPr>
              <a:t> </a:t>
            </a:r>
            <a:r>
              <a:rPr dirty="0">
                <a:solidFill>
                  <a:schemeClr val="accent4"/>
                </a:solidFill>
              </a:rPr>
              <a:t>υπ</a:t>
            </a:r>
            <a:r>
              <a:rPr spc="-15" dirty="0">
                <a:solidFill>
                  <a:schemeClr val="accent4"/>
                </a:solidFill>
              </a:rPr>
              <a:t>η</a:t>
            </a:r>
            <a:r>
              <a:rPr spc="-10" dirty="0">
                <a:solidFill>
                  <a:schemeClr val="accent4"/>
                </a:solidFill>
              </a:rPr>
              <a:t>ρ</a:t>
            </a:r>
            <a:r>
              <a:rPr spc="-90" dirty="0">
                <a:solidFill>
                  <a:schemeClr val="accent4"/>
                </a:solidFill>
              </a:rPr>
              <a:t>ε</a:t>
            </a:r>
            <a:r>
              <a:rPr spc="-5" dirty="0">
                <a:solidFill>
                  <a:schemeClr val="accent4"/>
                </a:solidFill>
              </a:rPr>
              <a:t>σ</a:t>
            </a:r>
            <a:r>
              <a:rPr spc="5" dirty="0">
                <a:solidFill>
                  <a:schemeClr val="accent4"/>
                </a:solidFill>
              </a:rPr>
              <a:t>ι</a:t>
            </a:r>
            <a:r>
              <a:rPr spc="-10" dirty="0">
                <a:solidFill>
                  <a:schemeClr val="accent4"/>
                </a:solidFill>
              </a:rPr>
              <a:t>ώ</a:t>
            </a:r>
            <a:r>
              <a:rPr dirty="0">
                <a:solidFill>
                  <a:schemeClr val="accent4"/>
                </a:solidFill>
              </a:rPr>
              <a:t>ν</a:t>
            </a:r>
          </a:p>
        </p:txBody>
      </p:sp>
      <p:sp>
        <p:nvSpPr>
          <p:cNvPr id="3" name="object 3"/>
          <p:cNvSpPr txBox="1"/>
          <p:nvPr/>
        </p:nvSpPr>
        <p:spPr>
          <a:xfrm>
            <a:off x="381001" y="1968814"/>
            <a:ext cx="10223499" cy="4288353"/>
          </a:xfrm>
          <a:prstGeom prst="rect">
            <a:avLst/>
          </a:prstGeom>
        </p:spPr>
        <p:txBody>
          <a:bodyPr vert="horz" wrap="square" lIns="0" tIns="0" rIns="0" bIns="0" rtlCol="0">
            <a:spAutoFit/>
          </a:bodyPr>
          <a:lstStyle/>
          <a:p>
            <a:pPr marL="356870" marR="5080" indent="-344170">
              <a:spcAft>
                <a:spcPts val="300"/>
              </a:spcAft>
              <a:buFont typeface="Arial"/>
              <a:buChar char="•"/>
              <a:tabLst>
                <a:tab pos="354330" algn="l"/>
              </a:tabLst>
            </a:pPr>
            <a:r>
              <a:rPr sz="2200" dirty="0" err="1" smtClean="0">
                <a:latin typeface="Calibri" panose="020F0502020204030204" pitchFamily="34" charset="0"/>
                <a:cs typeface="Calibri" panose="020F0502020204030204" pitchFamily="34" charset="0"/>
              </a:rPr>
              <a:t>Οι</a:t>
            </a:r>
            <a:r>
              <a:rPr sz="2200" dirty="0" smtClean="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υπηρεσίες μετάδοσης φωνής χρησιμοποιούν δίκτυα μεταγωγής κυκλώματος</a:t>
            </a:r>
          </a:p>
          <a:p>
            <a:pPr marL="356870" marR="802005" indent="-344170">
              <a:spcBef>
                <a:spcPts val="540"/>
              </a:spcBef>
              <a:spcAft>
                <a:spcPts val="300"/>
              </a:spcAft>
              <a:buFont typeface="Arial"/>
              <a:buChar char="•"/>
              <a:tabLst>
                <a:tab pos="354330" algn="l"/>
              </a:tabLst>
            </a:pPr>
            <a:r>
              <a:rPr sz="2200" dirty="0" err="1" smtClean="0">
                <a:latin typeface="Calibri" panose="020F0502020204030204" pitchFamily="34" charset="0"/>
                <a:cs typeface="Calibri" panose="020F0502020204030204" pitchFamily="34" charset="0"/>
              </a:rPr>
              <a:t>Οι</a:t>
            </a:r>
            <a:r>
              <a:rPr sz="2200" dirty="0" smtClean="0">
                <a:latin typeface="Calibri" panose="020F0502020204030204" pitchFamily="34" charset="0"/>
                <a:cs typeface="Calibri" panose="020F0502020204030204" pitchFamily="34" charset="0"/>
              </a:rPr>
              <a:t> </a:t>
            </a:r>
            <a:r>
              <a:rPr sz="2200" dirty="0">
                <a:latin typeface="Calibri" panose="020F0502020204030204" pitchFamily="34" charset="0"/>
                <a:cs typeface="Calibri" panose="020F0502020204030204" pitchFamily="34" charset="0"/>
              </a:rPr>
              <a:t>υπηρεσίες μετάδοσης δεδομένων χρησιμοποιούν δίκτυα μεταγωγής πακέτων</a:t>
            </a:r>
          </a:p>
          <a:p>
            <a:pPr marL="355600" marR="330835" indent="-355600">
              <a:spcBef>
                <a:spcPts val="500"/>
              </a:spcBef>
              <a:spcAft>
                <a:spcPts val="300"/>
              </a:spcAft>
              <a:buFont typeface="Calibri"/>
              <a:buAutoNum type="arabicPeriod"/>
            </a:pPr>
            <a:r>
              <a:rPr sz="2200" dirty="0">
                <a:latin typeface="Calibri" panose="020F0502020204030204" pitchFamily="34" charset="0"/>
                <a:cs typeface="Calibri" panose="020F0502020204030204" pitchFamily="34" charset="0"/>
              </a:rPr>
              <a:t>GSM : δίκτυο κινητών επικοινωνιών – δίκτυο αφετηρία για την παροχή δεδομένων</a:t>
            </a:r>
          </a:p>
          <a:p>
            <a:pPr marL="355600" marR="1205865" indent="-355600">
              <a:spcBef>
                <a:spcPts val="535"/>
              </a:spcBef>
              <a:spcAft>
                <a:spcPts val="300"/>
              </a:spcAft>
              <a:buFont typeface="Calibri"/>
              <a:buAutoNum type="arabicPeriod"/>
            </a:pPr>
            <a:r>
              <a:rPr sz="2200" dirty="0">
                <a:latin typeface="Calibri" panose="020F0502020204030204" pitchFamily="34" charset="0"/>
                <a:cs typeface="Calibri" panose="020F0502020204030204" pitchFamily="34" charset="0"/>
              </a:rPr>
              <a:t>HSCSD : δίκτυο μεταγωγής κυκλώματος για μετάδοσης δεδομένων</a:t>
            </a:r>
          </a:p>
          <a:p>
            <a:pPr marL="355600" indent="-355600">
              <a:spcAft>
                <a:spcPts val="300"/>
              </a:spcAft>
              <a:buFont typeface="Calibri"/>
              <a:buAutoNum type="arabicPeriod"/>
            </a:pPr>
            <a:r>
              <a:rPr sz="2200" dirty="0">
                <a:latin typeface="Calibri" panose="020F0502020204030204" pitchFamily="34" charset="0"/>
                <a:cs typeface="Calibri" panose="020F0502020204030204" pitchFamily="34" charset="0"/>
              </a:rPr>
              <a:t>GPRS/EDGE : Αξιοποίηση της μεταγωγής πακέτου</a:t>
            </a:r>
          </a:p>
          <a:p>
            <a:pPr marL="355600" indent="-355600">
              <a:spcAft>
                <a:spcPts val="300"/>
              </a:spcAft>
              <a:buFont typeface="Calibri"/>
              <a:buAutoNum type="arabicPeriod"/>
            </a:pPr>
            <a:r>
              <a:rPr sz="2200" dirty="0">
                <a:latin typeface="Calibri" panose="020F0502020204030204" pitchFamily="34" charset="0"/>
                <a:cs typeface="Calibri" panose="020F0502020204030204" pitchFamily="34" charset="0"/>
              </a:rPr>
              <a:t>UMTS : Αξιοποίηση και των δύο τεχνολογιών μεταγωγής</a:t>
            </a:r>
          </a:p>
          <a:p>
            <a:pPr marL="355600" indent="-355600">
              <a:spcAft>
                <a:spcPts val="300"/>
              </a:spcAft>
              <a:buClr>
                <a:srgbClr val="F69445"/>
              </a:buClr>
              <a:buFont typeface="Calibri"/>
              <a:buAutoNum type="arabicPeriod" startAt="5"/>
            </a:pPr>
            <a:r>
              <a:rPr sz="2200" b="1" dirty="0">
                <a:solidFill>
                  <a:srgbClr val="F69445"/>
                </a:solidFill>
                <a:latin typeface="Calibri" panose="020F0502020204030204" pitchFamily="34" charset="0"/>
                <a:cs typeface="Calibri" panose="020F0502020204030204" pitchFamily="34" charset="0"/>
              </a:rPr>
              <a:t>IP : Ανάπτυξη δικτύων μεταγωγής πακέτων (τελικός στόχος)</a:t>
            </a:r>
            <a:endParaRPr sz="2200" dirty="0">
              <a:latin typeface="Calibri" panose="020F0502020204030204" pitchFamily="34" charset="0"/>
              <a:cs typeface="Calibri" panose="020F0502020204030204" pitchFamily="34" charset="0"/>
            </a:endParaRPr>
          </a:p>
          <a:p>
            <a:pPr marL="355600" indent="-355600">
              <a:spcAft>
                <a:spcPts val="300"/>
              </a:spcAft>
              <a:buClr>
                <a:srgbClr val="F69445"/>
              </a:buClr>
              <a:buFont typeface="Calibri"/>
              <a:buAutoNum type="arabicPeriod" startAt="5"/>
            </a:pPr>
            <a:r>
              <a:rPr sz="2200" b="1" dirty="0">
                <a:solidFill>
                  <a:srgbClr val="F69445"/>
                </a:solidFill>
                <a:latin typeface="Calibri" panose="020F0502020204030204" pitchFamily="34" charset="0"/>
                <a:cs typeface="Calibri" panose="020F0502020204030204" pitchFamily="34" charset="0"/>
              </a:rPr>
              <a:t>HSPA, LTE</a:t>
            </a:r>
            <a:endParaRPr sz="2200" dirty="0">
              <a:latin typeface="Calibri" panose="020F0502020204030204" pitchFamily="34" charset="0"/>
              <a:cs typeface="Calibri" panose="020F0502020204030204" pitchFamily="34" charset="0"/>
            </a:endParaRPr>
          </a:p>
          <a:p>
            <a:pPr marL="355600" marR="395605" indent="-355600">
              <a:spcBef>
                <a:spcPts val="525"/>
              </a:spcBef>
              <a:spcAft>
                <a:spcPts val="300"/>
              </a:spcAft>
            </a:pPr>
            <a:r>
              <a:rPr lang="en-US" sz="2200" b="1" dirty="0" smtClean="0">
                <a:solidFill>
                  <a:srgbClr val="F69445"/>
                </a:solidFill>
                <a:latin typeface="Calibri" panose="020F0502020204030204" pitchFamily="34" charset="0"/>
                <a:cs typeface="Calibri" panose="020F0502020204030204" pitchFamily="34" charset="0"/>
              </a:rPr>
              <a:t>	</a:t>
            </a:r>
            <a:r>
              <a:rPr sz="2200" b="1" dirty="0" smtClean="0">
                <a:solidFill>
                  <a:srgbClr val="F69445"/>
                </a:solidFill>
                <a:latin typeface="Calibri" panose="020F0502020204030204" pitchFamily="34" charset="0"/>
                <a:cs typeface="Calibri" panose="020F0502020204030204" pitchFamily="34" charset="0"/>
              </a:rPr>
              <a:t>ALL </a:t>
            </a:r>
            <a:r>
              <a:rPr sz="2200" b="1" dirty="0">
                <a:solidFill>
                  <a:srgbClr val="F69445"/>
                </a:solidFill>
                <a:latin typeface="Calibri" panose="020F0502020204030204" pitchFamily="34" charset="0"/>
                <a:cs typeface="Calibri" panose="020F0502020204030204" pitchFamily="34" charset="0"/>
              </a:rPr>
              <a:t>IP Networks : Μικρό κόστος για τους παρόχους, αξιοποίηση υπάρχουσας υποδομής, ευελιξία ανάπτυξης υπηρεσιών και επέκτασης δικτύου</a:t>
            </a:r>
            <a:endParaRPr sz="2200" dirty="0">
              <a:latin typeface="Calibri" panose="020F0502020204030204" pitchFamily="34" charset="0"/>
              <a:cs typeface="Calibri" panose="020F0502020204030204" pitchFamily="34" charset="0"/>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F43ECCD6-9CFE-439F-8FF7-CAEDB6FB1354}" type="slidenum">
              <a:rPr lang="el-GR" sz="1400" b="1" smtClean="0">
                <a:solidFill>
                  <a:schemeClr val="accent2">
                    <a:lumMod val="75000"/>
                  </a:schemeClr>
                </a:solidFill>
                <a:cs typeface="Calibri"/>
              </a:rPr>
              <a:t>21</a:t>
            </a:fld>
            <a:endParaRPr lang="el-GR" sz="1400" b="1" dirty="0">
              <a:solidFill>
                <a:schemeClr val="accent2">
                  <a:lumMod val="75000"/>
                </a:schemeClr>
              </a:solidFill>
              <a:cs typeface="Calibri"/>
            </a:endParaRPr>
          </a:p>
        </p:txBody>
      </p:sp>
      <p:sp>
        <p:nvSpPr>
          <p:cNvPr id="4" name="TextBox 3"/>
          <p:cNvSpPr txBox="1"/>
          <p:nvPr/>
        </p:nvSpPr>
        <p:spPr>
          <a:xfrm>
            <a:off x="1231900" y="806450"/>
            <a:ext cx="7893050" cy="6155531"/>
          </a:xfrm>
          <a:prstGeom prst="rect">
            <a:avLst/>
          </a:prstGeom>
        </p:spPr>
        <p:txBody>
          <a:bodyPr vert="horz" wrap="square" lIns="0" tIns="0" rIns="0" bIns="0" rtlCol="0">
            <a:spAutoFit/>
          </a:bodyPr>
          <a:lstStyle/>
          <a:p>
            <a:pPr marL="12700" marR="113030" algn="ctr">
              <a:spcAft>
                <a:spcPts val="600"/>
              </a:spcAft>
              <a:tabLst>
                <a:tab pos="354330" algn="l"/>
              </a:tabLst>
            </a:pPr>
            <a:r>
              <a:rPr lang="en-US" sz="40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Calibri"/>
              </a:rPr>
              <a:t>5G</a:t>
            </a:r>
            <a:endParaRPr lang="el-GR" sz="40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Calibri"/>
            </a:endParaRPr>
          </a:p>
        </p:txBody>
      </p:sp>
    </p:spTree>
    <p:extLst>
      <p:ext uri="{BB962C8B-B14F-4D97-AF65-F5344CB8AC3E}">
        <p14:creationId xmlns:p14="http://schemas.microsoft.com/office/powerpoint/2010/main" val="1902393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 name="object 68"/>
          <p:cNvSpPr txBox="1">
            <a:spLocks noGrp="1"/>
          </p:cNvSpPr>
          <p:nvPr>
            <p:ph type="title"/>
          </p:nvPr>
        </p:nvSpPr>
        <p:spPr>
          <a:xfrm>
            <a:off x="1389631" y="534960"/>
            <a:ext cx="7920487" cy="610488"/>
          </a:xfrm>
          <a:prstGeom prst="rect">
            <a:avLst/>
          </a:prstGeom>
        </p:spPr>
        <p:txBody>
          <a:bodyPr vert="horz" wrap="square" lIns="0" tIns="0" rIns="0" bIns="0" rtlCol="0">
            <a:spAutoFit/>
          </a:bodyPr>
          <a:lstStyle/>
          <a:p>
            <a:pPr marL="12700">
              <a:lnSpc>
                <a:spcPct val="100000"/>
              </a:lnSpc>
            </a:pPr>
            <a:r>
              <a:rPr spc="-10" dirty="0" err="1">
                <a:solidFill>
                  <a:schemeClr val="accent4"/>
                </a:solidFill>
              </a:rPr>
              <a:t>Μ</a:t>
            </a:r>
            <a:r>
              <a:rPr spc="15" dirty="0" err="1">
                <a:solidFill>
                  <a:schemeClr val="accent4"/>
                </a:solidFill>
              </a:rPr>
              <a:t>ο</a:t>
            </a:r>
            <a:r>
              <a:rPr spc="25" dirty="0" err="1">
                <a:solidFill>
                  <a:schemeClr val="accent4"/>
                </a:solidFill>
              </a:rPr>
              <a:t>ν</a:t>
            </a:r>
            <a:r>
              <a:rPr spc="-5" dirty="0" err="1">
                <a:solidFill>
                  <a:schemeClr val="accent4"/>
                </a:solidFill>
              </a:rPr>
              <a:t>τ</a:t>
            </a:r>
            <a:r>
              <a:rPr spc="-30" dirty="0" err="1">
                <a:solidFill>
                  <a:schemeClr val="accent4"/>
                </a:solidFill>
              </a:rPr>
              <a:t>έ</a:t>
            </a:r>
            <a:r>
              <a:rPr spc="-35" dirty="0" err="1">
                <a:solidFill>
                  <a:schemeClr val="accent4"/>
                </a:solidFill>
              </a:rPr>
              <a:t>λ</a:t>
            </a:r>
            <a:r>
              <a:rPr dirty="0">
                <a:solidFill>
                  <a:schemeClr val="accent4"/>
                </a:solidFill>
              </a:rPr>
              <a:t>α</a:t>
            </a:r>
            <a:r>
              <a:rPr spc="-110" dirty="0">
                <a:solidFill>
                  <a:schemeClr val="accent4"/>
                </a:solidFill>
              </a:rPr>
              <a:t> </a:t>
            </a:r>
            <a:r>
              <a:rPr spc="-5" dirty="0" smtClean="0">
                <a:solidFill>
                  <a:schemeClr val="accent4"/>
                </a:solidFill>
              </a:rPr>
              <a:t>α</a:t>
            </a:r>
            <a:r>
              <a:rPr spc="-10" dirty="0" smtClean="0">
                <a:solidFill>
                  <a:schemeClr val="accent4"/>
                </a:solidFill>
              </a:rPr>
              <a:t>ν</a:t>
            </a:r>
            <a:r>
              <a:rPr spc="-5" dirty="0" smtClean="0">
                <a:solidFill>
                  <a:schemeClr val="accent4"/>
                </a:solidFill>
              </a:rPr>
              <a:t>α</a:t>
            </a:r>
            <a:r>
              <a:rPr dirty="0" smtClean="0">
                <a:solidFill>
                  <a:schemeClr val="accent4"/>
                </a:solidFill>
              </a:rPr>
              <a:t>φ</a:t>
            </a:r>
            <a:r>
              <a:rPr spc="15" dirty="0" smtClean="0">
                <a:solidFill>
                  <a:schemeClr val="accent4"/>
                </a:solidFill>
              </a:rPr>
              <a:t>ο</a:t>
            </a:r>
            <a:r>
              <a:rPr dirty="0" smtClean="0">
                <a:solidFill>
                  <a:schemeClr val="accent4"/>
                </a:solidFill>
              </a:rPr>
              <a:t>ρ</a:t>
            </a:r>
            <a:r>
              <a:rPr spc="-5" dirty="0" smtClean="0">
                <a:solidFill>
                  <a:schemeClr val="accent4"/>
                </a:solidFill>
              </a:rPr>
              <a:t>ά</a:t>
            </a:r>
            <a:r>
              <a:rPr dirty="0" smtClean="0">
                <a:solidFill>
                  <a:schemeClr val="accent4"/>
                </a:solidFill>
              </a:rPr>
              <a:t>ς</a:t>
            </a:r>
            <a:endParaRPr spc="-10" dirty="0">
              <a:solidFill>
                <a:schemeClr val="accent4"/>
              </a:solidFill>
              <a:latin typeface="Calibri"/>
              <a:cs typeface="Calibri"/>
            </a:endParaRPr>
          </a:p>
        </p:txBody>
      </p:sp>
      <p:sp>
        <p:nvSpPr>
          <p:cNvPr id="8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91" name="TextBox 90"/>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EFE5B943-2060-4C60-9F91-3CC56C612007}" type="slidenum">
              <a:rPr lang="el-GR" sz="1400" b="1" smtClean="0">
                <a:solidFill>
                  <a:schemeClr val="accent2">
                    <a:lumMod val="75000"/>
                  </a:schemeClr>
                </a:solidFill>
                <a:cs typeface="Calibri"/>
              </a:rPr>
              <a:t>22</a:t>
            </a:fld>
            <a:endParaRPr lang="el-GR" sz="1400" b="1" dirty="0">
              <a:solidFill>
                <a:schemeClr val="accent2">
                  <a:lumMod val="75000"/>
                </a:schemeClr>
              </a:solidFill>
              <a:cs typeface="Calibri"/>
            </a:endParaRPr>
          </a:p>
        </p:txBody>
      </p:sp>
      <p:sp>
        <p:nvSpPr>
          <p:cNvPr id="85" name="Ορθογώνιο 84"/>
          <p:cNvSpPr/>
          <p:nvPr/>
        </p:nvSpPr>
        <p:spPr>
          <a:xfrm>
            <a:off x="698500" y="2439422"/>
            <a:ext cx="9448800" cy="3262432"/>
          </a:xfrm>
          <a:prstGeom prst="rect">
            <a:avLst/>
          </a:prstGeom>
        </p:spPr>
        <p:txBody>
          <a:bodyPr wrap="square">
            <a:spAutoFit/>
          </a:bodyPr>
          <a:lstStyle/>
          <a:p>
            <a:pPr algn="just">
              <a:spcAft>
                <a:spcPts val="600"/>
              </a:spcAft>
            </a:pPr>
            <a:r>
              <a:rPr lang="el-GR" sz="2800" dirty="0">
                <a:latin typeface="Calibri" panose="020F0502020204030204" pitchFamily="34" charset="0"/>
                <a:cs typeface="Calibri" panose="020F0502020204030204" pitchFamily="34" charset="0"/>
              </a:rPr>
              <a:t>Στα δίκτυα </a:t>
            </a:r>
            <a:r>
              <a:rPr lang="el-GR" sz="2800" dirty="0" smtClean="0">
                <a:latin typeface="Calibri" panose="020F0502020204030204" pitchFamily="34" charset="0"/>
                <a:cs typeface="Calibri" panose="020F0502020204030204" pitchFamily="34" charset="0"/>
              </a:rPr>
              <a:t>υπολογιστών και δικτύων, </a:t>
            </a:r>
            <a:r>
              <a:rPr lang="el-GR" sz="2800" dirty="0">
                <a:latin typeface="Calibri" panose="020F0502020204030204" pitchFamily="34" charset="0"/>
                <a:cs typeface="Calibri" panose="020F0502020204030204" pitchFamily="34" charset="0"/>
              </a:rPr>
              <a:t>τα μοντέλα αναφοράς δίνουν ένα </a:t>
            </a:r>
            <a:r>
              <a:rPr lang="el-GR" sz="2800" b="1" dirty="0" smtClean="0">
                <a:latin typeface="Calibri" panose="020F0502020204030204" pitchFamily="34" charset="0"/>
                <a:cs typeface="Calibri" panose="020F0502020204030204" pitchFamily="34" charset="0"/>
              </a:rPr>
              <a:t>προσχεδιασμένο</a:t>
            </a:r>
            <a:r>
              <a:rPr lang="el-GR" sz="2800" dirty="0" smtClean="0">
                <a:latin typeface="Calibri" panose="020F0502020204030204" pitchFamily="34" charset="0"/>
                <a:cs typeface="Calibri" panose="020F0502020204030204" pitchFamily="34" charset="0"/>
              </a:rPr>
              <a:t> πλαίσιο </a:t>
            </a:r>
            <a:r>
              <a:rPr lang="el-GR" sz="2800" dirty="0">
                <a:latin typeface="Calibri" panose="020F0502020204030204" pitchFamily="34" charset="0"/>
                <a:cs typeface="Calibri" panose="020F0502020204030204" pitchFamily="34" charset="0"/>
              </a:rPr>
              <a:t>που τυποποιεί την επικοινωνία μεταξύ ετερογενών </a:t>
            </a:r>
            <a:r>
              <a:rPr lang="el-GR" sz="2800" dirty="0" smtClean="0">
                <a:latin typeface="Calibri" panose="020F0502020204030204" pitchFamily="34" charset="0"/>
                <a:cs typeface="Calibri" panose="020F0502020204030204" pitchFamily="34" charset="0"/>
              </a:rPr>
              <a:t>δικτύων και διαφορετικών συσκευών. </a:t>
            </a:r>
          </a:p>
          <a:p>
            <a:pPr algn="just">
              <a:spcAft>
                <a:spcPts val="600"/>
              </a:spcAft>
            </a:pPr>
            <a:endParaRPr lang="el-GR" sz="2800" dirty="0">
              <a:latin typeface="Calibri" panose="020F0502020204030204" pitchFamily="34" charset="0"/>
              <a:cs typeface="Calibri" panose="020F0502020204030204" pitchFamily="34" charset="0"/>
            </a:endParaRPr>
          </a:p>
          <a:p>
            <a:pPr algn="just">
              <a:spcAft>
                <a:spcPts val="600"/>
              </a:spcAft>
            </a:pPr>
            <a:r>
              <a:rPr lang="el-GR" sz="2800" dirty="0" smtClean="0">
                <a:latin typeface="Calibri" panose="020F0502020204030204" pitchFamily="34" charset="0"/>
                <a:cs typeface="Calibri" panose="020F0502020204030204" pitchFamily="34" charset="0"/>
              </a:rPr>
              <a:t>Είναι ταυτόχρονα το αλφάβητο, η γλώσσα και το εννοιολογικό «λεξικό» των δικτύων.</a:t>
            </a:r>
            <a:endParaRPr lang="el-G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475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02453" y="2533635"/>
            <a:ext cx="2096770" cy="524510"/>
          </a:xfrm>
          <a:custGeom>
            <a:avLst/>
            <a:gdLst/>
            <a:ahLst/>
            <a:cxnLst/>
            <a:rect l="l" t="t" r="r" b="b"/>
            <a:pathLst>
              <a:path w="2096770" h="524510">
                <a:moveTo>
                  <a:pt x="12060" y="0"/>
                </a:moveTo>
                <a:lnTo>
                  <a:pt x="5714" y="0"/>
                </a:lnTo>
                <a:lnTo>
                  <a:pt x="0" y="5730"/>
                </a:lnTo>
                <a:lnTo>
                  <a:pt x="0" y="518159"/>
                </a:lnTo>
                <a:lnTo>
                  <a:pt x="5714" y="523890"/>
                </a:lnTo>
                <a:lnTo>
                  <a:pt x="2084710" y="523890"/>
                </a:lnTo>
                <a:lnTo>
                  <a:pt x="24134" y="511820"/>
                </a:lnTo>
                <a:lnTo>
                  <a:pt x="24134" y="499750"/>
                </a:lnTo>
                <a:lnTo>
                  <a:pt x="12060" y="499750"/>
                </a:lnTo>
                <a:lnTo>
                  <a:pt x="12060" y="0"/>
                </a:lnTo>
                <a:close/>
              </a:path>
              <a:path w="2096770" h="524510">
                <a:moveTo>
                  <a:pt x="2096780" y="24140"/>
                </a:moveTo>
                <a:lnTo>
                  <a:pt x="2084710" y="24140"/>
                </a:lnTo>
                <a:lnTo>
                  <a:pt x="2090409" y="523890"/>
                </a:lnTo>
                <a:lnTo>
                  <a:pt x="2096780" y="518159"/>
                </a:lnTo>
                <a:lnTo>
                  <a:pt x="2096780" y="24140"/>
                </a:lnTo>
                <a:close/>
              </a:path>
              <a:path w="2096770" h="524510">
                <a:moveTo>
                  <a:pt x="2090409" y="0"/>
                </a:moveTo>
                <a:lnTo>
                  <a:pt x="2084710" y="0"/>
                </a:lnTo>
                <a:lnTo>
                  <a:pt x="2072639" y="12070"/>
                </a:lnTo>
                <a:lnTo>
                  <a:pt x="24134" y="12070"/>
                </a:lnTo>
                <a:lnTo>
                  <a:pt x="12060" y="24140"/>
                </a:lnTo>
                <a:lnTo>
                  <a:pt x="12060" y="499750"/>
                </a:lnTo>
                <a:lnTo>
                  <a:pt x="24134" y="499750"/>
                </a:lnTo>
                <a:lnTo>
                  <a:pt x="24134" y="24140"/>
                </a:lnTo>
                <a:lnTo>
                  <a:pt x="2096780" y="24140"/>
                </a:lnTo>
                <a:lnTo>
                  <a:pt x="2096780" y="5730"/>
                </a:lnTo>
                <a:lnTo>
                  <a:pt x="2090409" y="0"/>
                </a:lnTo>
                <a:close/>
              </a:path>
            </a:pathLst>
          </a:custGeom>
          <a:solidFill>
            <a:srgbClr val="375C88"/>
          </a:solidFill>
        </p:spPr>
        <p:txBody>
          <a:bodyPr wrap="square" lIns="0" tIns="0" rIns="0" bIns="0" rtlCol="0"/>
          <a:lstStyle/>
          <a:p>
            <a:endParaRPr/>
          </a:p>
        </p:txBody>
      </p:sp>
      <p:sp>
        <p:nvSpPr>
          <p:cNvPr id="3" name="object 3"/>
          <p:cNvSpPr/>
          <p:nvPr/>
        </p:nvSpPr>
        <p:spPr>
          <a:xfrm>
            <a:off x="4383978" y="2557775"/>
            <a:ext cx="0" cy="2499360"/>
          </a:xfrm>
          <a:custGeom>
            <a:avLst/>
            <a:gdLst/>
            <a:ahLst/>
            <a:cxnLst/>
            <a:rect l="l" t="t" r="r" b="b"/>
            <a:pathLst>
              <a:path h="2499360">
                <a:moveTo>
                  <a:pt x="0" y="0"/>
                </a:moveTo>
                <a:lnTo>
                  <a:pt x="0" y="2499369"/>
                </a:lnTo>
              </a:path>
            </a:pathLst>
          </a:custGeom>
          <a:ln w="19039">
            <a:solidFill>
              <a:srgbClr val="375C88"/>
            </a:solidFill>
          </a:ln>
        </p:spPr>
        <p:txBody>
          <a:bodyPr wrap="square" lIns="0" tIns="0" rIns="0" bIns="0" rtlCol="0"/>
          <a:lstStyle/>
          <a:p>
            <a:endParaRPr/>
          </a:p>
        </p:txBody>
      </p:sp>
      <p:sp>
        <p:nvSpPr>
          <p:cNvPr id="4" name="object 4"/>
          <p:cNvSpPr/>
          <p:nvPr/>
        </p:nvSpPr>
        <p:spPr>
          <a:xfrm>
            <a:off x="2326587" y="2557775"/>
            <a:ext cx="2059939" cy="499745"/>
          </a:xfrm>
          <a:custGeom>
            <a:avLst/>
            <a:gdLst/>
            <a:ahLst/>
            <a:cxnLst/>
            <a:rect l="l" t="t" r="r" b="b"/>
            <a:pathLst>
              <a:path w="2059939" h="499744">
                <a:moveTo>
                  <a:pt x="2059935" y="0"/>
                </a:moveTo>
                <a:lnTo>
                  <a:pt x="2047865" y="0"/>
                </a:lnTo>
                <a:lnTo>
                  <a:pt x="2047865" y="474969"/>
                </a:lnTo>
                <a:lnTo>
                  <a:pt x="0" y="474969"/>
                </a:lnTo>
                <a:lnTo>
                  <a:pt x="0" y="487679"/>
                </a:lnTo>
                <a:lnTo>
                  <a:pt x="2059935" y="499750"/>
                </a:lnTo>
                <a:lnTo>
                  <a:pt x="2047865" y="487679"/>
                </a:lnTo>
                <a:lnTo>
                  <a:pt x="2059935" y="474969"/>
                </a:lnTo>
                <a:lnTo>
                  <a:pt x="2059935" y="0"/>
                </a:lnTo>
                <a:close/>
              </a:path>
            </a:pathLst>
          </a:custGeom>
          <a:solidFill>
            <a:srgbClr val="375C88"/>
          </a:solidFill>
        </p:spPr>
        <p:txBody>
          <a:bodyPr wrap="square" lIns="0" tIns="0" rIns="0" bIns="0" rtlCol="0"/>
          <a:lstStyle/>
          <a:p>
            <a:endParaRPr/>
          </a:p>
        </p:txBody>
      </p:sp>
      <p:sp>
        <p:nvSpPr>
          <p:cNvPr id="5" name="object 5"/>
          <p:cNvSpPr/>
          <p:nvPr/>
        </p:nvSpPr>
        <p:spPr>
          <a:xfrm>
            <a:off x="2314514" y="2533000"/>
            <a:ext cx="2072639" cy="25400"/>
          </a:xfrm>
          <a:custGeom>
            <a:avLst/>
            <a:gdLst/>
            <a:ahLst/>
            <a:cxnLst/>
            <a:rect l="l" t="t" r="r" b="b"/>
            <a:pathLst>
              <a:path w="2072639" h="25400">
                <a:moveTo>
                  <a:pt x="0" y="25410"/>
                </a:moveTo>
                <a:lnTo>
                  <a:pt x="2072649" y="25410"/>
                </a:lnTo>
                <a:lnTo>
                  <a:pt x="2072649" y="0"/>
                </a:lnTo>
                <a:lnTo>
                  <a:pt x="0" y="0"/>
                </a:lnTo>
                <a:lnTo>
                  <a:pt x="0" y="25410"/>
                </a:lnTo>
                <a:close/>
              </a:path>
            </a:pathLst>
          </a:custGeom>
          <a:solidFill>
            <a:srgbClr val="375C88"/>
          </a:solidFill>
        </p:spPr>
        <p:txBody>
          <a:bodyPr wrap="square" lIns="0" tIns="0" rIns="0" bIns="0" rtlCol="0"/>
          <a:lstStyle/>
          <a:p>
            <a:endParaRPr/>
          </a:p>
        </p:txBody>
      </p:sp>
      <p:sp>
        <p:nvSpPr>
          <p:cNvPr id="6" name="object 6"/>
          <p:cNvSpPr/>
          <p:nvPr/>
        </p:nvSpPr>
        <p:spPr>
          <a:xfrm>
            <a:off x="2302453" y="3033385"/>
            <a:ext cx="2096770" cy="524510"/>
          </a:xfrm>
          <a:custGeom>
            <a:avLst/>
            <a:gdLst/>
            <a:ahLst/>
            <a:cxnLst/>
            <a:rect l="l" t="t" r="r" b="b"/>
            <a:pathLst>
              <a:path w="2096770" h="524510">
                <a:moveTo>
                  <a:pt x="12060" y="0"/>
                </a:moveTo>
                <a:lnTo>
                  <a:pt x="5714" y="0"/>
                </a:lnTo>
                <a:lnTo>
                  <a:pt x="0" y="5730"/>
                </a:lnTo>
                <a:lnTo>
                  <a:pt x="0" y="518159"/>
                </a:lnTo>
                <a:lnTo>
                  <a:pt x="5714" y="523890"/>
                </a:lnTo>
                <a:lnTo>
                  <a:pt x="2084710" y="523890"/>
                </a:lnTo>
                <a:lnTo>
                  <a:pt x="24134" y="511820"/>
                </a:lnTo>
                <a:lnTo>
                  <a:pt x="24134" y="499750"/>
                </a:lnTo>
                <a:lnTo>
                  <a:pt x="12060" y="499750"/>
                </a:lnTo>
                <a:lnTo>
                  <a:pt x="12060" y="0"/>
                </a:lnTo>
                <a:close/>
              </a:path>
              <a:path w="2096770" h="524510">
                <a:moveTo>
                  <a:pt x="2096780" y="24140"/>
                </a:moveTo>
                <a:lnTo>
                  <a:pt x="2084710" y="24140"/>
                </a:lnTo>
                <a:lnTo>
                  <a:pt x="2090409" y="523890"/>
                </a:lnTo>
                <a:lnTo>
                  <a:pt x="2096780" y="518159"/>
                </a:lnTo>
                <a:lnTo>
                  <a:pt x="2096780" y="24140"/>
                </a:lnTo>
                <a:close/>
              </a:path>
              <a:path w="2096770" h="524510">
                <a:moveTo>
                  <a:pt x="2090409" y="0"/>
                </a:moveTo>
                <a:lnTo>
                  <a:pt x="2084710" y="0"/>
                </a:lnTo>
                <a:lnTo>
                  <a:pt x="2072639" y="12070"/>
                </a:lnTo>
                <a:lnTo>
                  <a:pt x="24134" y="12070"/>
                </a:lnTo>
                <a:lnTo>
                  <a:pt x="12060" y="24140"/>
                </a:lnTo>
                <a:lnTo>
                  <a:pt x="12060" y="499750"/>
                </a:lnTo>
                <a:lnTo>
                  <a:pt x="24134" y="499750"/>
                </a:lnTo>
                <a:lnTo>
                  <a:pt x="24134" y="24140"/>
                </a:lnTo>
                <a:lnTo>
                  <a:pt x="2096780" y="24140"/>
                </a:lnTo>
                <a:lnTo>
                  <a:pt x="2096780" y="5730"/>
                </a:lnTo>
                <a:lnTo>
                  <a:pt x="2090409" y="0"/>
                </a:lnTo>
                <a:close/>
              </a:path>
            </a:pathLst>
          </a:custGeom>
          <a:solidFill>
            <a:srgbClr val="375C88"/>
          </a:solidFill>
        </p:spPr>
        <p:txBody>
          <a:bodyPr wrap="square" lIns="0" tIns="0" rIns="0" bIns="0" rtlCol="0"/>
          <a:lstStyle/>
          <a:p>
            <a:endParaRPr/>
          </a:p>
        </p:txBody>
      </p:sp>
      <p:sp>
        <p:nvSpPr>
          <p:cNvPr id="7" name="object 7"/>
          <p:cNvSpPr/>
          <p:nvPr/>
        </p:nvSpPr>
        <p:spPr>
          <a:xfrm>
            <a:off x="2326587" y="3057525"/>
            <a:ext cx="2059939" cy="499745"/>
          </a:xfrm>
          <a:custGeom>
            <a:avLst/>
            <a:gdLst/>
            <a:ahLst/>
            <a:cxnLst/>
            <a:rect l="l" t="t" r="r" b="b"/>
            <a:pathLst>
              <a:path w="2059939" h="499744">
                <a:moveTo>
                  <a:pt x="2059935" y="0"/>
                </a:moveTo>
                <a:lnTo>
                  <a:pt x="2047865" y="0"/>
                </a:lnTo>
                <a:lnTo>
                  <a:pt x="2047865" y="474969"/>
                </a:lnTo>
                <a:lnTo>
                  <a:pt x="0" y="474969"/>
                </a:lnTo>
                <a:lnTo>
                  <a:pt x="0" y="487679"/>
                </a:lnTo>
                <a:lnTo>
                  <a:pt x="2059935" y="499750"/>
                </a:lnTo>
                <a:lnTo>
                  <a:pt x="2047865" y="487679"/>
                </a:lnTo>
                <a:lnTo>
                  <a:pt x="2059935" y="474969"/>
                </a:lnTo>
                <a:lnTo>
                  <a:pt x="2059935" y="0"/>
                </a:lnTo>
                <a:close/>
              </a:path>
            </a:pathLst>
          </a:custGeom>
          <a:solidFill>
            <a:srgbClr val="375C88"/>
          </a:solidFill>
        </p:spPr>
        <p:txBody>
          <a:bodyPr wrap="square" lIns="0" tIns="0" rIns="0" bIns="0" rtlCol="0"/>
          <a:lstStyle/>
          <a:p>
            <a:endParaRPr/>
          </a:p>
        </p:txBody>
      </p:sp>
      <p:sp>
        <p:nvSpPr>
          <p:cNvPr id="8" name="object 8"/>
          <p:cNvSpPr/>
          <p:nvPr/>
        </p:nvSpPr>
        <p:spPr>
          <a:xfrm>
            <a:off x="2314514" y="3045455"/>
            <a:ext cx="2072639" cy="0"/>
          </a:xfrm>
          <a:custGeom>
            <a:avLst/>
            <a:gdLst/>
            <a:ahLst/>
            <a:cxnLst/>
            <a:rect l="l" t="t" r="r" b="b"/>
            <a:pathLst>
              <a:path w="2072639">
                <a:moveTo>
                  <a:pt x="0" y="0"/>
                </a:moveTo>
                <a:lnTo>
                  <a:pt x="2072649" y="0"/>
                </a:lnTo>
              </a:path>
            </a:pathLst>
          </a:custGeom>
          <a:ln w="25410">
            <a:solidFill>
              <a:srgbClr val="375C88"/>
            </a:solidFill>
          </a:ln>
        </p:spPr>
        <p:txBody>
          <a:bodyPr wrap="square" lIns="0" tIns="0" rIns="0" bIns="0" rtlCol="0"/>
          <a:lstStyle/>
          <a:p>
            <a:endParaRPr/>
          </a:p>
        </p:txBody>
      </p:sp>
      <p:sp>
        <p:nvSpPr>
          <p:cNvPr id="9" name="object 9"/>
          <p:cNvSpPr/>
          <p:nvPr/>
        </p:nvSpPr>
        <p:spPr>
          <a:xfrm>
            <a:off x="2302453" y="3533135"/>
            <a:ext cx="2096770" cy="524510"/>
          </a:xfrm>
          <a:custGeom>
            <a:avLst/>
            <a:gdLst/>
            <a:ahLst/>
            <a:cxnLst/>
            <a:rect l="l" t="t" r="r" b="b"/>
            <a:pathLst>
              <a:path w="2096770" h="524510">
                <a:moveTo>
                  <a:pt x="12060" y="0"/>
                </a:moveTo>
                <a:lnTo>
                  <a:pt x="5714" y="0"/>
                </a:lnTo>
                <a:lnTo>
                  <a:pt x="0" y="5730"/>
                </a:lnTo>
                <a:lnTo>
                  <a:pt x="0" y="518159"/>
                </a:lnTo>
                <a:lnTo>
                  <a:pt x="5714" y="523890"/>
                </a:lnTo>
                <a:lnTo>
                  <a:pt x="2084710" y="523890"/>
                </a:lnTo>
                <a:lnTo>
                  <a:pt x="24134" y="511820"/>
                </a:lnTo>
                <a:lnTo>
                  <a:pt x="24134" y="499750"/>
                </a:lnTo>
                <a:lnTo>
                  <a:pt x="12060" y="499750"/>
                </a:lnTo>
                <a:lnTo>
                  <a:pt x="12060" y="0"/>
                </a:lnTo>
                <a:close/>
              </a:path>
              <a:path w="2096770" h="524510">
                <a:moveTo>
                  <a:pt x="2096780" y="24140"/>
                </a:moveTo>
                <a:lnTo>
                  <a:pt x="2084710" y="24140"/>
                </a:lnTo>
                <a:lnTo>
                  <a:pt x="2090409" y="523890"/>
                </a:lnTo>
                <a:lnTo>
                  <a:pt x="2096780" y="518159"/>
                </a:lnTo>
                <a:lnTo>
                  <a:pt x="2096780" y="24140"/>
                </a:lnTo>
                <a:close/>
              </a:path>
              <a:path w="2096770" h="524510">
                <a:moveTo>
                  <a:pt x="2090409" y="0"/>
                </a:moveTo>
                <a:lnTo>
                  <a:pt x="2084710" y="0"/>
                </a:lnTo>
                <a:lnTo>
                  <a:pt x="2072639" y="12070"/>
                </a:lnTo>
                <a:lnTo>
                  <a:pt x="24134" y="12070"/>
                </a:lnTo>
                <a:lnTo>
                  <a:pt x="12060" y="24140"/>
                </a:lnTo>
                <a:lnTo>
                  <a:pt x="12060" y="499750"/>
                </a:lnTo>
                <a:lnTo>
                  <a:pt x="24134" y="499750"/>
                </a:lnTo>
                <a:lnTo>
                  <a:pt x="24134" y="24140"/>
                </a:lnTo>
                <a:lnTo>
                  <a:pt x="2096780" y="24140"/>
                </a:lnTo>
                <a:lnTo>
                  <a:pt x="2096780" y="5730"/>
                </a:lnTo>
                <a:lnTo>
                  <a:pt x="2090409" y="0"/>
                </a:lnTo>
                <a:close/>
              </a:path>
            </a:pathLst>
          </a:custGeom>
          <a:solidFill>
            <a:srgbClr val="375C88"/>
          </a:solidFill>
        </p:spPr>
        <p:txBody>
          <a:bodyPr wrap="square" lIns="0" tIns="0" rIns="0" bIns="0" rtlCol="0"/>
          <a:lstStyle/>
          <a:p>
            <a:endParaRPr/>
          </a:p>
        </p:txBody>
      </p:sp>
      <p:sp>
        <p:nvSpPr>
          <p:cNvPr id="10" name="object 10"/>
          <p:cNvSpPr/>
          <p:nvPr/>
        </p:nvSpPr>
        <p:spPr>
          <a:xfrm>
            <a:off x="2326587" y="3557275"/>
            <a:ext cx="2059939" cy="499745"/>
          </a:xfrm>
          <a:custGeom>
            <a:avLst/>
            <a:gdLst/>
            <a:ahLst/>
            <a:cxnLst/>
            <a:rect l="l" t="t" r="r" b="b"/>
            <a:pathLst>
              <a:path w="2059939" h="499745">
                <a:moveTo>
                  <a:pt x="2059935" y="0"/>
                </a:moveTo>
                <a:lnTo>
                  <a:pt x="2047865" y="0"/>
                </a:lnTo>
                <a:lnTo>
                  <a:pt x="2047865" y="474969"/>
                </a:lnTo>
                <a:lnTo>
                  <a:pt x="0" y="474969"/>
                </a:lnTo>
                <a:lnTo>
                  <a:pt x="0" y="487679"/>
                </a:lnTo>
                <a:lnTo>
                  <a:pt x="2059935" y="499750"/>
                </a:lnTo>
                <a:lnTo>
                  <a:pt x="2047865" y="487679"/>
                </a:lnTo>
                <a:lnTo>
                  <a:pt x="2059935" y="474969"/>
                </a:lnTo>
                <a:lnTo>
                  <a:pt x="2059935" y="0"/>
                </a:lnTo>
                <a:close/>
              </a:path>
            </a:pathLst>
          </a:custGeom>
          <a:solidFill>
            <a:srgbClr val="375C88"/>
          </a:solidFill>
        </p:spPr>
        <p:txBody>
          <a:bodyPr wrap="square" lIns="0" tIns="0" rIns="0" bIns="0" rtlCol="0"/>
          <a:lstStyle/>
          <a:p>
            <a:endParaRPr/>
          </a:p>
        </p:txBody>
      </p:sp>
      <p:sp>
        <p:nvSpPr>
          <p:cNvPr id="11" name="object 11"/>
          <p:cNvSpPr/>
          <p:nvPr/>
        </p:nvSpPr>
        <p:spPr>
          <a:xfrm>
            <a:off x="2314514" y="3545205"/>
            <a:ext cx="2072639" cy="0"/>
          </a:xfrm>
          <a:custGeom>
            <a:avLst/>
            <a:gdLst/>
            <a:ahLst/>
            <a:cxnLst/>
            <a:rect l="l" t="t" r="r" b="b"/>
            <a:pathLst>
              <a:path w="2072639">
                <a:moveTo>
                  <a:pt x="0" y="0"/>
                </a:moveTo>
                <a:lnTo>
                  <a:pt x="2072649" y="0"/>
                </a:lnTo>
              </a:path>
            </a:pathLst>
          </a:custGeom>
          <a:ln w="25410">
            <a:solidFill>
              <a:srgbClr val="375C88"/>
            </a:solidFill>
          </a:ln>
        </p:spPr>
        <p:txBody>
          <a:bodyPr wrap="square" lIns="0" tIns="0" rIns="0" bIns="0" rtlCol="0"/>
          <a:lstStyle/>
          <a:p>
            <a:endParaRPr/>
          </a:p>
        </p:txBody>
      </p:sp>
      <p:sp>
        <p:nvSpPr>
          <p:cNvPr id="12" name="object 12"/>
          <p:cNvSpPr/>
          <p:nvPr/>
        </p:nvSpPr>
        <p:spPr>
          <a:xfrm>
            <a:off x="2302453" y="4032885"/>
            <a:ext cx="2096770" cy="523875"/>
          </a:xfrm>
          <a:custGeom>
            <a:avLst/>
            <a:gdLst/>
            <a:ahLst/>
            <a:cxnLst/>
            <a:rect l="l" t="t" r="r" b="b"/>
            <a:pathLst>
              <a:path w="2096770" h="523875">
                <a:moveTo>
                  <a:pt x="12060" y="0"/>
                </a:moveTo>
                <a:lnTo>
                  <a:pt x="5714" y="0"/>
                </a:lnTo>
                <a:lnTo>
                  <a:pt x="0" y="5699"/>
                </a:lnTo>
                <a:lnTo>
                  <a:pt x="0" y="520689"/>
                </a:lnTo>
                <a:lnTo>
                  <a:pt x="5714" y="523859"/>
                </a:lnTo>
                <a:lnTo>
                  <a:pt x="2084710" y="523859"/>
                </a:lnTo>
                <a:lnTo>
                  <a:pt x="24134" y="511820"/>
                </a:lnTo>
                <a:lnTo>
                  <a:pt x="24134" y="499750"/>
                </a:lnTo>
                <a:lnTo>
                  <a:pt x="12060" y="499750"/>
                </a:lnTo>
                <a:lnTo>
                  <a:pt x="12060" y="0"/>
                </a:lnTo>
                <a:close/>
              </a:path>
              <a:path w="2096770" h="523875">
                <a:moveTo>
                  <a:pt x="2096780" y="24140"/>
                </a:moveTo>
                <a:lnTo>
                  <a:pt x="2084710" y="24140"/>
                </a:lnTo>
                <a:lnTo>
                  <a:pt x="2090409" y="523859"/>
                </a:lnTo>
                <a:lnTo>
                  <a:pt x="2096780" y="520689"/>
                </a:lnTo>
                <a:lnTo>
                  <a:pt x="2096780" y="24140"/>
                </a:lnTo>
                <a:close/>
              </a:path>
              <a:path w="2096770" h="523875">
                <a:moveTo>
                  <a:pt x="2090409" y="0"/>
                </a:moveTo>
                <a:lnTo>
                  <a:pt x="2084710" y="0"/>
                </a:lnTo>
                <a:lnTo>
                  <a:pt x="2072639" y="12070"/>
                </a:lnTo>
                <a:lnTo>
                  <a:pt x="24134" y="12070"/>
                </a:lnTo>
                <a:lnTo>
                  <a:pt x="12060" y="24140"/>
                </a:lnTo>
                <a:lnTo>
                  <a:pt x="12060" y="499750"/>
                </a:lnTo>
                <a:lnTo>
                  <a:pt x="24134" y="499750"/>
                </a:lnTo>
                <a:lnTo>
                  <a:pt x="24134" y="24140"/>
                </a:lnTo>
                <a:lnTo>
                  <a:pt x="2096780" y="24140"/>
                </a:lnTo>
                <a:lnTo>
                  <a:pt x="2096780" y="5699"/>
                </a:lnTo>
                <a:lnTo>
                  <a:pt x="2090409" y="0"/>
                </a:lnTo>
                <a:close/>
              </a:path>
            </a:pathLst>
          </a:custGeom>
          <a:solidFill>
            <a:srgbClr val="375C88"/>
          </a:solidFill>
        </p:spPr>
        <p:txBody>
          <a:bodyPr wrap="square" lIns="0" tIns="0" rIns="0" bIns="0" rtlCol="0"/>
          <a:lstStyle/>
          <a:p>
            <a:endParaRPr/>
          </a:p>
        </p:txBody>
      </p:sp>
      <p:sp>
        <p:nvSpPr>
          <p:cNvPr id="13" name="object 13"/>
          <p:cNvSpPr/>
          <p:nvPr/>
        </p:nvSpPr>
        <p:spPr>
          <a:xfrm>
            <a:off x="2326587" y="4057025"/>
            <a:ext cx="2059939" cy="499745"/>
          </a:xfrm>
          <a:custGeom>
            <a:avLst/>
            <a:gdLst/>
            <a:ahLst/>
            <a:cxnLst/>
            <a:rect l="l" t="t" r="r" b="b"/>
            <a:pathLst>
              <a:path w="2059939" h="499745">
                <a:moveTo>
                  <a:pt x="2059935" y="0"/>
                </a:moveTo>
                <a:lnTo>
                  <a:pt x="2047865" y="0"/>
                </a:lnTo>
                <a:lnTo>
                  <a:pt x="2047865" y="474969"/>
                </a:lnTo>
                <a:lnTo>
                  <a:pt x="0" y="474969"/>
                </a:lnTo>
                <a:lnTo>
                  <a:pt x="0" y="487679"/>
                </a:lnTo>
                <a:lnTo>
                  <a:pt x="2059935" y="499719"/>
                </a:lnTo>
                <a:lnTo>
                  <a:pt x="2047865" y="487679"/>
                </a:lnTo>
                <a:lnTo>
                  <a:pt x="2059935" y="474969"/>
                </a:lnTo>
                <a:lnTo>
                  <a:pt x="2059935" y="0"/>
                </a:lnTo>
                <a:close/>
              </a:path>
            </a:pathLst>
          </a:custGeom>
          <a:solidFill>
            <a:srgbClr val="375C88"/>
          </a:solidFill>
        </p:spPr>
        <p:txBody>
          <a:bodyPr wrap="square" lIns="0" tIns="0" rIns="0" bIns="0" rtlCol="0"/>
          <a:lstStyle/>
          <a:p>
            <a:endParaRPr/>
          </a:p>
        </p:txBody>
      </p:sp>
      <p:sp>
        <p:nvSpPr>
          <p:cNvPr id="14" name="object 14"/>
          <p:cNvSpPr/>
          <p:nvPr/>
        </p:nvSpPr>
        <p:spPr>
          <a:xfrm>
            <a:off x="2314514" y="4044955"/>
            <a:ext cx="2072639" cy="0"/>
          </a:xfrm>
          <a:custGeom>
            <a:avLst/>
            <a:gdLst/>
            <a:ahLst/>
            <a:cxnLst/>
            <a:rect l="l" t="t" r="r" b="b"/>
            <a:pathLst>
              <a:path w="2072639">
                <a:moveTo>
                  <a:pt x="0" y="0"/>
                </a:moveTo>
                <a:lnTo>
                  <a:pt x="2072649" y="0"/>
                </a:lnTo>
              </a:path>
            </a:pathLst>
          </a:custGeom>
          <a:ln w="25410">
            <a:solidFill>
              <a:srgbClr val="375C88"/>
            </a:solidFill>
          </a:ln>
        </p:spPr>
        <p:txBody>
          <a:bodyPr wrap="square" lIns="0" tIns="0" rIns="0" bIns="0" rtlCol="0"/>
          <a:lstStyle/>
          <a:p>
            <a:endParaRPr/>
          </a:p>
        </p:txBody>
      </p:sp>
      <p:sp>
        <p:nvSpPr>
          <p:cNvPr id="15" name="object 15"/>
          <p:cNvSpPr/>
          <p:nvPr/>
        </p:nvSpPr>
        <p:spPr>
          <a:xfrm>
            <a:off x="2302453" y="4532635"/>
            <a:ext cx="2096770" cy="523875"/>
          </a:xfrm>
          <a:custGeom>
            <a:avLst/>
            <a:gdLst/>
            <a:ahLst/>
            <a:cxnLst/>
            <a:rect l="l" t="t" r="r" b="b"/>
            <a:pathLst>
              <a:path w="2096770" h="523875">
                <a:moveTo>
                  <a:pt x="12060" y="0"/>
                </a:moveTo>
                <a:lnTo>
                  <a:pt x="5714" y="0"/>
                </a:lnTo>
                <a:lnTo>
                  <a:pt x="0" y="5699"/>
                </a:lnTo>
                <a:lnTo>
                  <a:pt x="0" y="520698"/>
                </a:lnTo>
                <a:lnTo>
                  <a:pt x="5714" y="523865"/>
                </a:lnTo>
                <a:lnTo>
                  <a:pt x="2084710" y="523865"/>
                </a:lnTo>
                <a:lnTo>
                  <a:pt x="24134" y="511804"/>
                </a:lnTo>
                <a:lnTo>
                  <a:pt x="24134" y="499743"/>
                </a:lnTo>
                <a:lnTo>
                  <a:pt x="12060" y="499743"/>
                </a:lnTo>
                <a:lnTo>
                  <a:pt x="12060" y="0"/>
                </a:lnTo>
                <a:close/>
              </a:path>
              <a:path w="2096770" h="523875">
                <a:moveTo>
                  <a:pt x="2096780" y="24109"/>
                </a:moveTo>
                <a:lnTo>
                  <a:pt x="2084710" y="24109"/>
                </a:lnTo>
                <a:lnTo>
                  <a:pt x="2090409" y="523865"/>
                </a:lnTo>
                <a:lnTo>
                  <a:pt x="2096780" y="520698"/>
                </a:lnTo>
                <a:lnTo>
                  <a:pt x="2096780" y="24109"/>
                </a:lnTo>
                <a:close/>
              </a:path>
              <a:path w="2096770" h="523875">
                <a:moveTo>
                  <a:pt x="2090409" y="0"/>
                </a:moveTo>
                <a:lnTo>
                  <a:pt x="2084710" y="0"/>
                </a:lnTo>
                <a:lnTo>
                  <a:pt x="2072639" y="12070"/>
                </a:lnTo>
                <a:lnTo>
                  <a:pt x="24134" y="12070"/>
                </a:lnTo>
                <a:lnTo>
                  <a:pt x="12060" y="24109"/>
                </a:lnTo>
                <a:lnTo>
                  <a:pt x="12060" y="499743"/>
                </a:lnTo>
                <a:lnTo>
                  <a:pt x="24134" y="499743"/>
                </a:lnTo>
                <a:lnTo>
                  <a:pt x="24134" y="24109"/>
                </a:lnTo>
                <a:lnTo>
                  <a:pt x="2096780" y="24109"/>
                </a:lnTo>
                <a:lnTo>
                  <a:pt x="2096780" y="5699"/>
                </a:lnTo>
                <a:lnTo>
                  <a:pt x="2090409" y="0"/>
                </a:lnTo>
                <a:close/>
              </a:path>
            </a:pathLst>
          </a:custGeom>
          <a:solidFill>
            <a:srgbClr val="375C88"/>
          </a:solidFill>
        </p:spPr>
        <p:txBody>
          <a:bodyPr wrap="square" lIns="0" tIns="0" rIns="0" bIns="0" rtlCol="0"/>
          <a:lstStyle/>
          <a:p>
            <a:endParaRPr/>
          </a:p>
        </p:txBody>
      </p:sp>
      <p:sp>
        <p:nvSpPr>
          <p:cNvPr id="16" name="object 16"/>
          <p:cNvSpPr/>
          <p:nvPr/>
        </p:nvSpPr>
        <p:spPr>
          <a:xfrm>
            <a:off x="2326587" y="4557385"/>
            <a:ext cx="2059939" cy="500380"/>
          </a:xfrm>
          <a:custGeom>
            <a:avLst/>
            <a:gdLst/>
            <a:ahLst/>
            <a:cxnLst/>
            <a:rect l="l" t="t" r="r" b="b"/>
            <a:pathLst>
              <a:path w="2059939" h="500379">
                <a:moveTo>
                  <a:pt x="2059935" y="0"/>
                </a:moveTo>
                <a:lnTo>
                  <a:pt x="2047865" y="0"/>
                </a:lnTo>
                <a:lnTo>
                  <a:pt x="2047865" y="474994"/>
                </a:lnTo>
                <a:lnTo>
                  <a:pt x="0" y="474994"/>
                </a:lnTo>
                <a:lnTo>
                  <a:pt x="0" y="487686"/>
                </a:lnTo>
                <a:lnTo>
                  <a:pt x="2059935" y="499759"/>
                </a:lnTo>
                <a:lnTo>
                  <a:pt x="2047865" y="487686"/>
                </a:lnTo>
                <a:lnTo>
                  <a:pt x="2059935" y="474994"/>
                </a:lnTo>
                <a:lnTo>
                  <a:pt x="2059935" y="0"/>
                </a:lnTo>
                <a:close/>
              </a:path>
            </a:pathLst>
          </a:custGeom>
          <a:solidFill>
            <a:srgbClr val="375C88"/>
          </a:solidFill>
        </p:spPr>
        <p:txBody>
          <a:bodyPr wrap="square" lIns="0" tIns="0" rIns="0" bIns="0" rtlCol="0"/>
          <a:lstStyle/>
          <a:p>
            <a:endParaRPr/>
          </a:p>
        </p:txBody>
      </p:sp>
      <p:sp>
        <p:nvSpPr>
          <p:cNvPr id="17" name="object 17"/>
          <p:cNvSpPr/>
          <p:nvPr/>
        </p:nvSpPr>
        <p:spPr>
          <a:xfrm>
            <a:off x="2314514" y="4544690"/>
            <a:ext cx="2072639" cy="0"/>
          </a:xfrm>
          <a:custGeom>
            <a:avLst/>
            <a:gdLst/>
            <a:ahLst/>
            <a:cxnLst/>
            <a:rect l="l" t="t" r="r" b="b"/>
            <a:pathLst>
              <a:path w="2072639">
                <a:moveTo>
                  <a:pt x="0" y="0"/>
                </a:moveTo>
                <a:lnTo>
                  <a:pt x="2072649" y="0"/>
                </a:lnTo>
              </a:path>
            </a:pathLst>
          </a:custGeom>
          <a:ln w="25379">
            <a:solidFill>
              <a:srgbClr val="375C88"/>
            </a:solidFill>
          </a:ln>
        </p:spPr>
        <p:txBody>
          <a:bodyPr wrap="square" lIns="0" tIns="0" rIns="0" bIns="0" rtlCol="0"/>
          <a:lstStyle/>
          <a:p>
            <a:endParaRPr/>
          </a:p>
        </p:txBody>
      </p:sp>
      <p:sp>
        <p:nvSpPr>
          <p:cNvPr id="18" name="object 18"/>
          <p:cNvSpPr/>
          <p:nvPr/>
        </p:nvSpPr>
        <p:spPr>
          <a:xfrm>
            <a:off x="2302453" y="5033010"/>
            <a:ext cx="2096770" cy="667385"/>
          </a:xfrm>
          <a:custGeom>
            <a:avLst/>
            <a:gdLst/>
            <a:ahLst/>
            <a:cxnLst/>
            <a:rect l="l" t="t" r="r" b="b"/>
            <a:pathLst>
              <a:path w="2096770" h="667385">
                <a:moveTo>
                  <a:pt x="12060" y="0"/>
                </a:moveTo>
                <a:lnTo>
                  <a:pt x="5714" y="0"/>
                </a:lnTo>
                <a:lnTo>
                  <a:pt x="0" y="5714"/>
                </a:lnTo>
                <a:lnTo>
                  <a:pt x="0" y="664214"/>
                </a:lnTo>
                <a:lnTo>
                  <a:pt x="5714" y="667380"/>
                </a:lnTo>
                <a:lnTo>
                  <a:pt x="2084710" y="667380"/>
                </a:lnTo>
                <a:lnTo>
                  <a:pt x="24134" y="655319"/>
                </a:lnTo>
                <a:lnTo>
                  <a:pt x="24134" y="642615"/>
                </a:lnTo>
                <a:lnTo>
                  <a:pt x="12060" y="642615"/>
                </a:lnTo>
                <a:lnTo>
                  <a:pt x="12060" y="0"/>
                </a:lnTo>
                <a:close/>
              </a:path>
              <a:path w="2096770" h="667385">
                <a:moveTo>
                  <a:pt x="2096780" y="24134"/>
                </a:moveTo>
                <a:lnTo>
                  <a:pt x="2084710" y="24134"/>
                </a:lnTo>
                <a:lnTo>
                  <a:pt x="2090409" y="667380"/>
                </a:lnTo>
                <a:lnTo>
                  <a:pt x="2096780" y="664214"/>
                </a:lnTo>
                <a:lnTo>
                  <a:pt x="2096780" y="24134"/>
                </a:lnTo>
                <a:close/>
              </a:path>
              <a:path w="2096770" h="667385">
                <a:moveTo>
                  <a:pt x="2090409" y="0"/>
                </a:moveTo>
                <a:lnTo>
                  <a:pt x="2084710" y="0"/>
                </a:lnTo>
                <a:lnTo>
                  <a:pt x="2072639" y="12060"/>
                </a:lnTo>
                <a:lnTo>
                  <a:pt x="24134" y="12060"/>
                </a:lnTo>
                <a:lnTo>
                  <a:pt x="12060" y="24134"/>
                </a:lnTo>
                <a:lnTo>
                  <a:pt x="12060" y="642615"/>
                </a:lnTo>
                <a:lnTo>
                  <a:pt x="24134" y="642615"/>
                </a:lnTo>
                <a:lnTo>
                  <a:pt x="24134" y="24134"/>
                </a:lnTo>
                <a:lnTo>
                  <a:pt x="2096780" y="24134"/>
                </a:lnTo>
                <a:lnTo>
                  <a:pt x="2096780" y="5714"/>
                </a:lnTo>
                <a:lnTo>
                  <a:pt x="2090409" y="0"/>
                </a:lnTo>
                <a:close/>
              </a:path>
            </a:pathLst>
          </a:custGeom>
          <a:solidFill>
            <a:srgbClr val="375C88"/>
          </a:solidFill>
        </p:spPr>
        <p:txBody>
          <a:bodyPr wrap="square" lIns="0" tIns="0" rIns="0" bIns="0" rtlCol="0"/>
          <a:lstStyle/>
          <a:p>
            <a:endParaRPr/>
          </a:p>
        </p:txBody>
      </p:sp>
      <p:sp>
        <p:nvSpPr>
          <p:cNvPr id="19" name="object 19"/>
          <p:cNvSpPr/>
          <p:nvPr/>
        </p:nvSpPr>
        <p:spPr>
          <a:xfrm>
            <a:off x="2326587" y="5057144"/>
            <a:ext cx="2059939" cy="642620"/>
          </a:xfrm>
          <a:custGeom>
            <a:avLst/>
            <a:gdLst/>
            <a:ahLst/>
            <a:cxnLst/>
            <a:rect l="l" t="t" r="r" b="b"/>
            <a:pathLst>
              <a:path w="2059939" h="642620">
                <a:moveTo>
                  <a:pt x="2059935" y="0"/>
                </a:moveTo>
                <a:lnTo>
                  <a:pt x="2047865" y="0"/>
                </a:lnTo>
                <a:lnTo>
                  <a:pt x="2047865" y="618481"/>
                </a:lnTo>
                <a:lnTo>
                  <a:pt x="0" y="618481"/>
                </a:lnTo>
                <a:lnTo>
                  <a:pt x="0" y="630554"/>
                </a:lnTo>
                <a:lnTo>
                  <a:pt x="2059935" y="642615"/>
                </a:lnTo>
                <a:lnTo>
                  <a:pt x="2047865" y="630554"/>
                </a:lnTo>
                <a:lnTo>
                  <a:pt x="2059935" y="618481"/>
                </a:lnTo>
                <a:lnTo>
                  <a:pt x="2059935" y="0"/>
                </a:lnTo>
                <a:close/>
              </a:path>
            </a:pathLst>
          </a:custGeom>
          <a:solidFill>
            <a:srgbClr val="375C88"/>
          </a:solidFill>
        </p:spPr>
        <p:txBody>
          <a:bodyPr wrap="square" lIns="0" tIns="0" rIns="0" bIns="0" rtlCol="0"/>
          <a:lstStyle/>
          <a:p>
            <a:endParaRPr/>
          </a:p>
        </p:txBody>
      </p:sp>
      <p:sp>
        <p:nvSpPr>
          <p:cNvPr id="20" name="object 20"/>
          <p:cNvSpPr/>
          <p:nvPr/>
        </p:nvSpPr>
        <p:spPr>
          <a:xfrm>
            <a:off x="2314514" y="5045077"/>
            <a:ext cx="2072639" cy="0"/>
          </a:xfrm>
          <a:custGeom>
            <a:avLst/>
            <a:gdLst/>
            <a:ahLst/>
            <a:cxnLst/>
            <a:rect l="l" t="t" r="r" b="b"/>
            <a:pathLst>
              <a:path w="2072639">
                <a:moveTo>
                  <a:pt x="0" y="0"/>
                </a:moveTo>
                <a:lnTo>
                  <a:pt x="2072649" y="0"/>
                </a:lnTo>
              </a:path>
            </a:pathLst>
          </a:custGeom>
          <a:ln w="25404">
            <a:solidFill>
              <a:srgbClr val="375C88"/>
            </a:solidFill>
          </a:ln>
        </p:spPr>
        <p:txBody>
          <a:bodyPr wrap="square" lIns="0" tIns="0" rIns="0" bIns="0" rtlCol="0"/>
          <a:lstStyle/>
          <a:p>
            <a:endParaRPr/>
          </a:p>
        </p:txBody>
      </p:sp>
      <p:sp>
        <p:nvSpPr>
          <p:cNvPr id="21" name="object 21"/>
          <p:cNvSpPr/>
          <p:nvPr/>
        </p:nvSpPr>
        <p:spPr>
          <a:xfrm>
            <a:off x="2302453" y="5675626"/>
            <a:ext cx="2096770" cy="523875"/>
          </a:xfrm>
          <a:custGeom>
            <a:avLst/>
            <a:gdLst/>
            <a:ahLst/>
            <a:cxnLst/>
            <a:rect l="l" t="t" r="r" b="b"/>
            <a:pathLst>
              <a:path w="2096770" h="523875">
                <a:moveTo>
                  <a:pt x="12060" y="0"/>
                </a:moveTo>
                <a:lnTo>
                  <a:pt x="5714" y="0"/>
                </a:lnTo>
                <a:lnTo>
                  <a:pt x="0" y="5714"/>
                </a:lnTo>
                <a:lnTo>
                  <a:pt x="0" y="520708"/>
                </a:lnTo>
                <a:lnTo>
                  <a:pt x="5714" y="523874"/>
                </a:lnTo>
                <a:lnTo>
                  <a:pt x="2084710" y="523874"/>
                </a:lnTo>
                <a:lnTo>
                  <a:pt x="24134" y="511814"/>
                </a:lnTo>
                <a:lnTo>
                  <a:pt x="24134" y="499753"/>
                </a:lnTo>
                <a:lnTo>
                  <a:pt x="12060" y="499753"/>
                </a:lnTo>
                <a:lnTo>
                  <a:pt x="12060" y="0"/>
                </a:lnTo>
                <a:close/>
              </a:path>
              <a:path w="2096770" h="523875">
                <a:moveTo>
                  <a:pt x="2096780" y="24134"/>
                </a:moveTo>
                <a:lnTo>
                  <a:pt x="2084710" y="24134"/>
                </a:lnTo>
                <a:lnTo>
                  <a:pt x="2090409" y="523874"/>
                </a:lnTo>
                <a:lnTo>
                  <a:pt x="2096780" y="520708"/>
                </a:lnTo>
                <a:lnTo>
                  <a:pt x="2096780" y="24134"/>
                </a:lnTo>
                <a:close/>
              </a:path>
              <a:path w="2096770" h="523875">
                <a:moveTo>
                  <a:pt x="2090409" y="0"/>
                </a:moveTo>
                <a:lnTo>
                  <a:pt x="2084710" y="0"/>
                </a:lnTo>
                <a:lnTo>
                  <a:pt x="2072639" y="12073"/>
                </a:lnTo>
                <a:lnTo>
                  <a:pt x="24134" y="12073"/>
                </a:lnTo>
                <a:lnTo>
                  <a:pt x="12060" y="24134"/>
                </a:lnTo>
                <a:lnTo>
                  <a:pt x="12060" y="499753"/>
                </a:lnTo>
                <a:lnTo>
                  <a:pt x="24134" y="499753"/>
                </a:lnTo>
                <a:lnTo>
                  <a:pt x="24134" y="24134"/>
                </a:lnTo>
                <a:lnTo>
                  <a:pt x="2096780" y="24134"/>
                </a:lnTo>
                <a:lnTo>
                  <a:pt x="2096780" y="5714"/>
                </a:lnTo>
                <a:lnTo>
                  <a:pt x="2090409" y="0"/>
                </a:lnTo>
                <a:close/>
              </a:path>
            </a:pathLst>
          </a:custGeom>
          <a:solidFill>
            <a:srgbClr val="375C88"/>
          </a:solidFill>
        </p:spPr>
        <p:txBody>
          <a:bodyPr wrap="square" lIns="0" tIns="0" rIns="0" bIns="0" rtlCol="0"/>
          <a:lstStyle/>
          <a:p>
            <a:endParaRPr/>
          </a:p>
        </p:txBody>
      </p:sp>
      <p:sp>
        <p:nvSpPr>
          <p:cNvPr id="22" name="object 22"/>
          <p:cNvSpPr/>
          <p:nvPr/>
        </p:nvSpPr>
        <p:spPr>
          <a:xfrm>
            <a:off x="4383978" y="5700391"/>
            <a:ext cx="0" cy="499745"/>
          </a:xfrm>
          <a:custGeom>
            <a:avLst/>
            <a:gdLst/>
            <a:ahLst/>
            <a:cxnLst/>
            <a:rect l="l" t="t" r="r" b="b"/>
            <a:pathLst>
              <a:path h="499745">
                <a:moveTo>
                  <a:pt x="0" y="0"/>
                </a:moveTo>
                <a:lnTo>
                  <a:pt x="0" y="499753"/>
                </a:lnTo>
              </a:path>
            </a:pathLst>
          </a:custGeom>
          <a:ln w="19039">
            <a:solidFill>
              <a:srgbClr val="375C88"/>
            </a:solidFill>
          </a:ln>
        </p:spPr>
        <p:txBody>
          <a:bodyPr wrap="square" lIns="0" tIns="0" rIns="0" bIns="0" rtlCol="0"/>
          <a:lstStyle/>
          <a:p>
            <a:endParaRPr/>
          </a:p>
        </p:txBody>
      </p:sp>
      <p:sp>
        <p:nvSpPr>
          <p:cNvPr id="23" name="object 23"/>
          <p:cNvSpPr/>
          <p:nvPr/>
        </p:nvSpPr>
        <p:spPr>
          <a:xfrm>
            <a:off x="2326587" y="5700391"/>
            <a:ext cx="2059939" cy="499745"/>
          </a:xfrm>
          <a:custGeom>
            <a:avLst/>
            <a:gdLst/>
            <a:ahLst/>
            <a:cxnLst/>
            <a:rect l="l" t="t" r="r" b="b"/>
            <a:pathLst>
              <a:path w="2059939" h="499745">
                <a:moveTo>
                  <a:pt x="2059935" y="0"/>
                </a:moveTo>
                <a:lnTo>
                  <a:pt x="2047865" y="0"/>
                </a:lnTo>
                <a:lnTo>
                  <a:pt x="2047865" y="474988"/>
                </a:lnTo>
                <a:lnTo>
                  <a:pt x="0" y="474988"/>
                </a:lnTo>
                <a:lnTo>
                  <a:pt x="0" y="487679"/>
                </a:lnTo>
                <a:lnTo>
                  <a:pt x="2059935" y="499753"/>
                </a:lnTo>
                <a:lnTo>
                  <a:pt x="2047865" y="487679"/>
                </a:lnTo>
                <a:lnTo>
                  <a:pt x="2059935" y="474988"/>
                </a:lnTo>
                <a:lnTo>
                  <a:pt x="2059935" y="0"/>
                </a:lnTo>
                <a:close/>
              </a:path>
            </a:pathLst>
          </a:custGeom>
          <a:solidFill>
            <a:srgbClr val="375C88"/>
          </a:solidFill>
        </p:spPr>
        <p:txBody>
          <a:bodyPr wrap="square" lIns="0" tIns="0" rIns="0" bIns="0" rtlCol="0"/>
          <a:lstStyle/>
          <a:p>
            <a:endParaRPr/>
          </a:p>
        </p:txBody>
      </p:sp>
      <p:sp>
        <p:nvSpPr>
          <p:cNvPr id="24" name="object 24"/>
          <p:cNvSpPr/>
          <p:nvPr/>
        </p:nvSpPr>
        <p:spPr>
          <a:xfrm>
            <a:off x="2314514" y="5687693"/>
            <a:ext cx="2072639" cy="0"/>
          </a:xfrm>
          <a:custGeom>
            <a:avLst/>
            <a:gdLst/>
            <a:ahLst/>
            <a:cxnLst/>
            <a:rect l="l" t="t" r="r" b="b"/>
            <a:pathLst>
              <a:path w="2072639">
                <a:moveTo>
                  <a:pt x="0" y="0"/>
                </a:moveTo>
                <a:lnTo>
                  <a:pt x="2072649" y="0"/>
                </a:lnTo>
              </a:path>
            </a:pathLst>
          </a:custGeom>
          <a:ln w="25404">
            <a:solidFill>
              <a:srgbClr val="375C88"/>
            </a:solidFill>
          </a:ln>
        </p:spPr>
        <p:txBody>
          <a:bodyPr wrap="square" lIns="0" tIns="0" rIns="0" bIns="0" rtlCol="0"/>
          <a:lstStyle/>
          <a:p>
            <a:endParaRPr/>
          </a:p>
        </p:txBody>
      </p:sp>
      <p:sp>
        <p:nvSpPr>
          <p:cNvPr id="25" name="object 25"/>
          <p:cNvSpPr/>
          <p:nvPr/>
        </p:nvSpPr>
        <p:spPr>
          <a:xfrm>
            <a:off x="6374063" y="2533025"/>
            <a:ext cx="2096770" cy="523875"/>
          </a:xfrm>
          <a:custGeom>
            <a:avLst/>
            <a:gdLst/>
            <a:ahLst/>
            <a:cxnLst/>
            <a:rect l="l" t="t" r="r" b="b"/>
            <a:pathLst>
              <a:path w="2096770" h="523875">
                <a:moveTo>
                  <a:pt x="12070" y="0"/>
                </a:moveTo>
                <a:lnTo>
                  <a:pt x="5730" y="0"/>
                </a:lnTo>
                <a:lnTo>
                  <a:pt x="0" y="5699"/>
                </a:lnTo>
                <a:lnTo>
                  <a:pt x="0" y="518159"/>
                </a:lnTo>
                <a:lnTo>
                  <a:pt x="5730" y="523859"/>
                </a:lnTo>
                <a:lnTo>
                  <a:pt x="2084710" y="523859"/>
                </a:lnTo>
                <a:lnTo>
                  <a:pt x="24140" y="511789"/>
                </a:lnTo>
                <a:lnTo>
                  <a:pt x="24140" y="499719"/>
                </a:lnTo>
                <a:lnTo>
                  <a:pt x="12070" y="499719"/>
                </a:lnTo>
                <a:lnTo>
                  <a:pt x="12070" y="0"/>
                </a:lnTo>
                <a:close/>
              </a:path>
              <a:path w="2096770" h="523875">
                <a:moveTo>
                  <a:pt x="2096780" y="24109"/>
                </a:moveTo>
                <a:lnTo>
                  <a:pt x="2084710" y="24109"/>
                </a:lnTo>
                <a:lnTo>
                  <a:pt x="2090440" y="523859"/>
                </a:lnTo>
                <a:lnTo>
                  <a:pt x="2096780" y="518159"/>
                </a:lnTo>
                <a:lnTo>
                  <a:pt x="2096780" y="24109"/>
                </a:lnTo>
                <a:close/>
              </a:path>
              <a:path w="2096770" h="523875">
                <a:moveTo>
                  <a:pt x="2090440" y="0"/>
                </a:moveTo>
                <a:lnTo>
                  <a:pt x="2084710" y="0"/>
                </a:lnTo>
                <a:lnTo>
                  <a:pt x="2072639" y="12039"/>
                </a:lnTo>
                <a:lnTo>
                  <a:pt x="24140" y="12039"/>
                </a:lnTo>
                <a:lnTo>
                  <a:pt x="12070" y="24109"/>
                </a:lnTo>
                <a:lnTo>
                  <a:pt x="12070" y="499719"/>
                </a:lnTo>
                <a:lnTo>
                  <a:pt x="24140" y="499719"/>
                </a:lnTo>
                <a:lnTo>
                  <a:pt x="24140" y="24109"/>
                </a:lnTo>
                <a:lnTo>
                  <a:pt x="2096780" y="24109"/>
                </a:lnTo>
                <a:lnTo>
                  <a:pt x="2096780" y="5699"/>
                </a:lnTo>
                <a:lnTo>
                  <a:pt x="2090440" y="0"/>
                </a:lnTo>
                <a:close/>
              </a:path>
            </a:pathLst>
          </a:custGeom>
          <a:solidFill>
            <a:srgbClr val="375C88"/>
          </a:solidFill>
        </p:spPr>
        <p:txBody>
          <a:bodyPr wrap="square" lIns="0" tIns="0" rIns="0" bIns="0" rtlCol="0"/>
          <a:lstStyle/>
          <a:p>
            <a:endParaRPr/>
          </a:p>
        </p:txBody>
      </p:sp>
      <p:sp>
        <p:nvSpPr>
          <p:cNvPr id="26" name="object 26"/>
          <p:cNvSpPr/>
          <p:nvPr/>
        </p:nvSpPr>
        <p:spPr>
          <a:xfrm>
            <a:off x="8455604" y="2557775"/>
            <a:ext cx="0" cy="2498725"/>
          </a:xfrm>
          <a:custGeom>
            <a:avLst/>
            <a:gdLst/>
            <a:ahLst/>
            <a:cxnLst/>
            <a:rect l="l" t="t" r="r" b="b"/>
            <a:pathLst>
              <a:path h="2498725">
                <a:moveTo>
                  <a:pt x="0" y="0"/>
                </a:moveTo>
                <a:lnTo>
                  <a:pt x="0" y="2498725"/>
                </a:lnTo>
              </a:path>
            </a:pathLst>
          </a:custGeom>
          <a:ln w="19070">
            <a:solidFill>
              <a:srgbClr val="375C88"/>
            </a:solidFill>
          </a:ln>
        </p:spPr>
        <p:txBody>
          <a:bodyPr wrap="square" lIns="0" tIns="0" rIns="0" bIns="0" rtlCol="0"/>
          <a:lstStyle/>
          <a:p>
            <a:endParaRPr/>
          </a:p>
        </p:txBody>
      </p:sp>
      <p:sp>
        <p:nvSpPr>
          <p:cNvPr id="27" name="object 27"/>
          <p:cNvSpPr/>
          <p:nvPr/>
        </p:nvSpPr>
        <p:spPr>
          <a:xfrm>
            <a:off x="6398844" y="2557775"/>
            <a:ext cx="2059939" cy="499745"/>
          </a:xfrm>
          <a:custGeom>
            <a:avLst/>
            <a:gdLst/>
            <a:ahLst/>
            <a:cxnLst/>
            <a:rect l="l" t="t" r="r" b="b"/>
            <a:pathLst>
              <a:path w="2059940" h="499744">
                <a:moveTo>
                  <a:pt x="2059929" y="0"/>
                </a:moveTo>
                <a:lnTo>
                  <a:pt x="2047859" y="0"/>
                </a:lnTo>
                <a:lnTo>
                  <a:pt x="2047859" y="474969"/>
                </a:lnTo>
                <a:lnTo>
                  <a:pt x="0" y="474969"/>
                </a:lnTo>
                <a:lnTo>
                  <a:pt x="0" y="487679"/>
                </a:lnTo>
                <a:lnTo>
                  <a:pt x="2059929" y="499750"/>
                </a:lnTo>
                <a:lnTo>
                  <a:pt x="2047859" y="487679"/>
                </a:lnTo>
                <a:lnTo>
                  <a:pt x="2059929" y="474969"/>
                </a:lnTo>
                <a:lnTo>
                  <a:pt x="2059929" y="0"/>
                </a:lnTo>
                <a:close/>
              </a:path>
            </a:pathLst>
          </a:custGeom>
          <a:solidFill>
            <a:srgbClr val="375C88"/>
          </a:solidFill>
        </p:spPr>
        <p:txBody>
          <a:bodyPr wrap="square" lIns="0" tIns="0" rIns="0" bIns="0" rtlCol="0"/>
          <a:lstStyle/>
          <a:p>
            <a:endParaRPr/>
          </a:p>
        </p:txBody>
      </p:sp>
      <p:sp>
        <p:nvSpPr>
          <p:cNvPr id="28" name="object 28"/>
          <p:cNvSpPr/>
          <p:nvPr/>
        </p:nvSpPr>
        <p:spPr>
          <a:xfrm>
            <a:off x="6386773" y="2545080"/>
            <a:ext cx="2072639" cy="0"/>
          </a:xfrm>
          <a:custGeom>
            <a:avLst/>
            <a:gdLst/>
            <a:ahLst/>
            <a:cxnLst/>
            <a:rect l="l" t="t" r="r" b="b"/>
            <a:pathLst>
              <a:path w="2072640">
                <a:moveTo>
                  <a:pt x="0" y="0"/>
                </a:moveTo>
                <a:lnTo>
                  <a:pt x="2072639" y="0"/>
                </a:lnTo>
              </a:path>
            </a:pathLst>
          </a:custGeom>
          <a:ln w="25379">
            <a:solidFill>
              <a:srgbClr val="375C88"/>
            </a:solidFill>
          </a:ln>
        </p:spPr>
        <p:txBody>
          <a:bodyPr wrap="square" lIns="0" tIns="0" rIns="0" bIns="0" rtlCol="0"/>
          <a:lstStyle/>
          <a:p>
            <a:endParaRPr/>
          </a:p>
        </p:txBody>
      </p:sp>
      <p:sp>
        <p:nvSpPr>
          <p:cNvPr id="29" name="object 29"/>
          <p:cNvSpPr/>
          <p:nvPr/>
        </p:nvSpPr>
        <p:spPr>
          <a:xfrm>
            <a:off x="6374063" y="3032745"/>
            <a:ext cx="2096770" cy="524510"/>
          </a:xfrm>
          <a:custGeom>
            <a:avLst/>
            <a:gdLst/>
            <a:ahLst/>
            <a:cxnLst/>
            <a:rect l="l" t="t" r="r" b="b"/>
            <a:pathLst>
              <a:path w="2096770" h="524510">
                <a:moveTo>
                  <a:pt x="12070" y="0"/>
                </a:moveTo>
                <a:lnTo>
                  <a:pt x="5730" y="0"/>
                </a:lnTo>
                <a:lnTo>
                  <a:pt x="0" y="5730"/>
                </a:lnTo>
                <a:lnTo>
                  <a:pt x="0" y="518159"/>
                </a:lnTo>
                <a:lnTo>
                  <a:pt x="5730" y="523890"/>
                </a:lnTo>
                <a:lnTo>
                  <a:pt x="2084710" y="523890"/>
                </a:lnTo>
                <a:lnTo>
                  <a:pt x="24140" y="511820"/>
                </a:lnTo>
                <a:lnTo>
                  <a:pt x="24140" y="499750"/>
                </a:lnTo>
                <a:lnTo>
                  <a:pt x="12070" y="499750"/>
                </a:lnTo>
                <a:lnTo>
                  <a:pt x="12070" y="0"/>
                </a:lnTo>
                <a:close/>
              </a:path>
              <a:path w="2096770" h="524510">
                <a:moveTo>
                  <a:pt x="2096780" y="24140"/>
                </a:moveTo>
                <a:lnTo>
                  <a:pt x="2084710" y="24140"/>
                </a:lnTo>
                <a:lnTo>
                  <a:pt x="2090440" y="523890"/>
                </a:lnTo>
                <a:lnTo>
                  <a:pt x="2096780" y="518159"/>
                </a:lnTo>
                <a:lnTo>
                  <a:pt x="2096780" y="24140"/>
                </a:lnTo>
                <a:close/>
              </a:path>
              <a:path w="2096770" h="524510">
                <a:moveTo>
                  <a:pt x="2090440" y="0"/>
                </a:moveTo>
                <a:lnTo>
                  <a:pt x="2084710" y="0"/>
                </a:lnTo>
                <a:lnTo>
                  <a:pt x="2072639" y="12070"/>
                </a:lnTo>
                <a:lnTo>
                  <a:pt x="24140" y="12070"/>
                </a:lnTo>
                <a:lnTo>
                  <a:pt x="12070" y="24140"/>
                </a:lnTo>
                <a:lnTo>
                  <a:pt x="12070" y="499750"/>
                </a:lnTo>
                <a:lnTo>
                  <a:pt x="24140" y="499750"/>
                </a:lnTo>
                <a:lnTo>
                  <a:pt x="24140" y="24140"/>
                </a:lnTo>
                <a:lnTo>
                  <a:pt x="2096780" y="24140"/>
                </a:lnTo>
                <a:lnTo>
                  <a:pt x="2096780" y="5730"/>
                </a:lnTo>
                <a:lnTo>
                  <a:pt x="2090440" y="0"/>
                </a:lnTo>
                <a:close/>
              </a:path>
            </a:pathLst>
          </a:custGeom>
          <a:solidFill>
            <a:srgbClr val="375C88"/>
          </a:solidFill>
        </p:spPr>
        <p:txBody>
          <a:bodyPr wrap="square" lIns="0" tIns="0" rIns="0" bIns="0" rtlCol="0"/>
          <a:lstStyle/>
          <a:p>
            <a:endParaRPr/>
          </a:p>
        </p:txBody>
      </p:sp>
      <p:sp>
        <p:nvSpPr>
          <p:cNvPr id="30" name="object 30"/>
          <p:cNvSpPr/>
          <p:nvPr/>
        </p:nvSpPr>
        <p:spPr>
          <a:xfrm>
            <a:off x="6398844" y="3057525"/>
            <a:ext cx="2059939" cy="499745"/>
          </a:xfrm>
          <a:custGeom>
            <a:avLst/>
            <a:gdLst/>
            <a:ahLst/>
            <a:cxnLst/>
            <a:rect l="l" t="t" r="r" b="b"/>
            <a:pathLst>
              <a:path w="2059940" h="499744">
                <a:moveTo>
                  <a:pt x="2059929" y="0"/>
                </a:moveTo>
                <a:lnTo>
                  <a:pt x="2047859" y="0"/>
                </a:lnTo>
                <a:lnTo>
                  <a:pt x="2047859" y="474969"/>
                </a:lnTo>
                <a:lnTo>
                  <a:pt x="0" y="474969"/>
                </a:lnTo>
                <a:lnTo>
                  <a:pt x="0" y="487679"/>
                </a:lnTo>
                <a:lnTo>
                  <a:pt x="2059929" y="499750"/>
                </a:lnTo>
                <a:lnTo>
                  <a:pt x="2047859" y="487679"/>
                </a:lnTo>
                <a:lnTo>
                  <a:pt x="2059929" y="474969"/>
                </a:lnTo>
                <a:lnTo>
                  <a:pt x="2059929" y="0"/>
                </a:lnTo>
                <a:close/>
              </a:path>
            </a:pathLst>
          </a:custGeom>
          <a:solidFill>
            <a:srgbClr val="375C88"/>
          </a:solidFill>
        </p:spPr>
        <p:txBody>
          <a:bodyPr wrap="square" lIns="0" tIns="0" rIns="0" bIns="0" rtlCol="0"/>
          <a:lstStyle/>
          <a:p>
            <a:endParaRPr/>
          </a:p>
        </p:txBody>
      </p:sp>
      <p:sp>
        <p:nvSpPr>
          <p:cNvPr id="31" name="object 31"/>
          <p:cNvSpPr/>
          <p:nvPr/>
        </p:nvSpPr>
        <p:spPr>
          <a:xfrm>
            <a:off x="6386773" y="3044815"/>
            <a:ext cx="2072639" cy="0"/>
          </a:xfrm>
          <a:custGeom>
            <a:avLst/>
            <a:gdLst/>
            <a:ahLst/>
            <a:cxnLst/>
            <a:rect l="l" t="t" r="r" b="b"/>
            <a:pathLst>
              <a:path w="2072640">
                <a:moveTo>
                  <a:pt x="0" y="0"/>
                </a:moveTo>
                <a:lnTo>
                  <a:pt x="2072639" y="0"/>
                </a:lnTo>
              </a:path>
            </a:pathLst>
          </a:custGeom>
          <a:ln w="25410">
            <a:solidFill>
              <a:srgbClr val="375C88"/>
            </a:solidFill>
          </a:ln>
        </p:spPr>
        <p:txBody>
          <a:bodyPr wrap="square" lIns="0" tIns="0" rIns="0" bIns="0" rtlCol="0"/>
          <a:lstStyle/>
          <a:p>
            <a:endParaRPr/>
          </a:p>
        </p:txBody>
      </p:sp>
      <p:sp>
        <p:nvSpPr>
          <p:cNvPr id="32" name="object 32"/>
          <p:cNvSpPr/>
          <p:nvPr/>
        </p:nvSpPr>
        <p:spPr>
          <a:xfrm>
            <a:off x="6374063" y="3533135"/>
            <a:ext cx="2096770" cy="524510"/>
          </a:xfrm>
          <a:custGeom>
            <a:avLst/>
            <a:gdLst/>
            <a:ahLst/>
            <a:cxnLst/>
            <a:rect l="l" t="t" r="r" b="b"/>
            <a:pathLst>
              <a:path w="2096770" h="524510">
                <a:moveTo>
                  <a:pt x="12070" y="0"/>
                </a:moveTo>
                <a:lnTo>
                  <a:pt x="5730" y="0"/>
                </a:lnTo>
                <a:lnTo>
                  <a:pt x="0" y="5730"/>
                </a:lnTo>
                <a:lnTo>
                  <a:pt x="0" y="518159"/>
                </a:lnTo>
                <a:lnTo>
                  <a:pt x="5730" y="523890"/>
                </a:lnTo>
                <a:lnTo>
                  <a:pt x="2084710" y="523890"/>
                </a:lnTo>
                <a:lnTo>
                  <a:pt x="24140" y="511820"/>
                </a:lnTo>
                <a:lnTo>
                  <a:pt x="24140" y="499750"/>
                </a:lnTo>
                <a:lnTo>
                  <a:pt x="12070" y="499750"/>
                </a:lnTo>
                <a:lnTo>
                  <a:pt x="12070" y="0"/>
                </a:lnTo>
                <a:close/>
              </a:path>
              <a:path w="2096770" h="524510">
                <a:moveTo>
                  <a:pt x="2096780" y="24140"/>
                </a:moveTo>
                <a:lnTo>
                  <a:pt x="2084710" y="24140"/>
                </a:lnTo>
                <a:lnTo>
                  <a:pt x="2090440" y="523890"/>
                </a:lnTo>
                <a:lnTo>
                  <a:pt x="2096780" y="518159"/>
                </a:lnTo>
                <a:lnTo>
                  <a:pt x="2096780" y="24140"/>
                </a:lnTo>
                <a:close/>
              </a:path>
              <a:path w="2096770" h="524510">
                <a:moveTo>
                  <a:pt x="2090440" y="0"/>
                </a:moveTo>
                <a:lnTo>
                  <a:pt x="2084710" y="0"/>
                </a:lnTo>
                <a:lnTo>
                  <a:pt x="2072639" y="12070"/>
                </a:lnTo>
                <a:lnTo>
                  <a:pt x="24140" y="12070"/>
                </a:lnTo>
                <a:lnTo>
                  <a:pt x="12070" y="24140"/>
                </a:lnTo>
                <a:lnTo>
                  <a:pt x="12070" y="499750"/>
                </a:lnTo>
                <a:lnTo>
                  <a:pt x="24140" y="499750"/>
                </a:lnTo>
                <a:lnTo>
                  <a:pt x="24140" y="24140"/>
                </a:lnTo>
                <a:lnTo>
                  <a:pt x="2096780" y="24140"/>
                </a:lnTo>
                <a:lnTo>
                  <a:pt x="2096780" y="5730"/>
                </a:lnTo>
                <a:lnTo>
                  <a:pt x="2090440" y="0"/>
                </a:lnTo>
                <a:close/>
              </a:path>
            </a:pathLst>
          </a:custGeom>
          <a:solidFill>
            <a:srgbClr val="375C88"/>
          </a:solidFill>
        </p:spPr>
        <p:txBody>
          <a:bodyPr wrap="square" lIns="0" tIns="0" rIns="0" bIns="0" rtlCol="0"/>
          <a:lstStyle/>
          <a:p>
            <a:endParaRPr/>
          </a:p>
        </p:txBody>
      </p:sp>
      <p:sp>
        <p:nvSpPr>
          <p:cNvPr id="33" name="object 33"/>
          <p:cNvSpPr/>
          <p:nvPr/>
        </p:nvSpPr>
        <p:spPr>
          <a:xfrm>
            <a:off x="6398844" y="3557275"/>
            <a:ext cx="2059939" cy="499745"/>
          </a:xfrm>
          <a:custGeom>
            <a:avLst/>
            <a:gdLst/>
            <a:ahLst/>
            <a:cxnLst/>
            <a:rect l="l" t="t" r="r" b="b"/>
            <a:pathLst>
              <a:path w="2059940" h="499745">
                <a:moveTo>
                  <a:pt x="2059929" y="0"/>
                </a:moveTo>
                <a:lnTo>
                  <a:pt x="2047859" y="0"/>
                </a:lnTo>
                <a:lnTo>
                  <a:pt x="2047859" y="474969"/>
                </a:lnTo>
                <a:lnTo>
                  <a:pt x="0" y="474969"/>
                </a:lnTo>
                <a:lnTo>
                  <a:pt x="0" y="487679"/>
                </a:lnTo>
                <a:lnTo>
                  <a:pt x="2059929" y="499750"/>
                </a:lnTo>
                <a:lnTo>
                  <a:pt x="2047859" y="487679"/>
                </a:lnTo>
                <a:lnTo>
                  <a:pt x="2059929" y="474969"/>
                </a:lnTo>
                <a:lnTo>
                  <a:pt x="2059929" y="0"/>
                </a:lnTo>
                <a:close/>
              </a:path>
            </a:pathLst>
          </a:custGeom>
          <a:solidFill>
            <a:srgbClr val="375C88"/>
          </a:solidFill>
        </p:spPr>
        <p:txBody>
          <a:bodyPr wrap="square" lIns="0" tIns="0" rIns="0" bIns="0" rtlCol="0"/>
          <a:lstStyle/>
          <a:p>
            <a:endParaRPr/>
          </a:p>
        </p:txBody>
      </p:sp>
      <p:sp>
        <p:nvSpPr>
          <p:cNvPr id="34" name="object 34"/>
          <p:cNvSpPr/>
          <p:nvPr/>
        </p:nvSpPr>
        <p:spPr>
          <a:xfrm>
            <a:off x="6386773" y="3545205"/>
            <a:ext cx="2072639" cy="0"/>
          </a:xfrm>
          <a:custGeom>
            <a:avLst/>
            <a:gdLst/>
            <a:ahLst/>
            <a:cxnLst/>
            <a:rect l="l" t="t" r="r" b="b"/>
            <a:pathLst>
              <a:path w="2072640">
                <a:moveTo>
                  <a:pt x="0" y="0"/>
                </a:moveTo>
                <a:lnTo>
                  <a:pt x="2072639" y="0"/>
                </a:lnTo>
              </a:path>
            </a:pathLst>
          </a:custGeom>
          <a:ln w="25410">
            <a:solidFill>
              <a:srgbClr val="375C88"/>
            </a:solidFill>
          </a:ln>
        </p:spPr>
        <p:txBody>
          <a:bodyPr wrap="square" lIns="0" tIns="0" rIns="0" bIns="0" rtlCol="0"/>
          <a:lstStyle/>
          <a:p>
            <a:endParaRPr/>
          </a:p>
        </p:txBody>
      </p:sp>
      <p:sp>
        <p:nvSpPr>
          <p:cNvPr id="35" name="object 35"/>
          <p:cNvSpPr/>
          <p:nvPr/>
        </p:nvSpPr>
        <p:spPr>
          <a:xfrm>
            <a:off x="6374063" y="4032885"/>
            <a:ext cx="2096770" cy="523875"/>
          </a:xfrm>
          <a:custGeom>
            <a:avLst/>
            <a:gdLst/>
            <a:ahLst/>
            <a:cxnLst/>
            <a:rect l="l" t="t" r="r" b="b"/>
            <a:pathLst>
              <a:path w="2096770" h="523875">
                <a:moveTo>
                  <a:pt x="12070" y="0"/>
                </a:moveTo>
                <a:lnTo>
                  <a:pt x="5730" y="0"/>
                </a:lnTo>
                <a:lnTo>
                  <a:pt x="0" y="5699"/>
                </a:lnTo>
                <a:lnTo>
                  <a:pt x="0" y="520689"/>
                </a:lnTo>
                <a:lnTo>
                  <a:pt x="5730" y="523859"/>
                </a:lnTo>
                <a:lnTo>
                  <a:pt x="2084710" y="523859"/>
                </a:lnTo>
                <a:lnTo>
                  <a:pt x="24140" y="511820"/>
                </a:lnTo>
                <a:lnTo>
                  <a:pt x="24140" y="499750"/>
                </a:lnTo>
                <a:lnTo>
                  <a:pt x="12070" y="499750"/>
                </a:lnTo>
                <a:lnTo>
                  <a:pt x="12070" y="0"/>
                </a:lnTo>
                <a:close/>
              </a:path>
              <a:path w="2096770" h="523875">
                <a:moveTo>
                  <a:pt x="2096780" y="24140"/>
                </a:moveTo>
                <a:lnTo>
                  <a:pt x="2084710" y="24140"/>
                </a:lnTo>
                <a:lnTo>
                  <a:pt x="2090440" y="523859"/>
                </a:lnTo>
                <a:lnTo>
                  <a:pt x="2096780" y="520689"/>
                </a:lnTo>
                <a:lnTo>
                  <a:pt x="2096780" y="24140"/>
                </a:lnTo>
                <a:close/>
              </a:path>
              <a:path w="2096770" h="523875">
                <a:moveTo>
                  <a:pt x="2090440" y="0"/>
                </a:moveTo>
                <a:lnTo>
                  <a:pt x="2084710" y="0"/>
                </a:lnTo>
                <a:lnTo>
                  <a:pt x="2072639" y="12070"/>
                </a:lnTo>
                <a:lnTo>
                  <a:pt x="24140" y="12070"/>
                </a:lnTo>
                <a:lnTo>
                  <a:pt x="12070" y="24140"/>
                </a:lnTo>
                <a:lnTo>
                  <a:pt x="12070" y="499750"/>
                </a:lnTo>
                <a:lnTo>
                  <a:pt x="24140" y="499750"/>
                </a:lnTo>
                <a:lnTo>
                  <a:pt x="24140" y="24140"/>
                </a:lnTo>
                <a:lnTo>
                  <a:pt x="2096780" y="24140"/>
                </a:lnTo>
                <a:lnTo>
                  <a:pt x="2096780" y="5699"/>
                </a:lnTo>
                <a:lnTo>
                  <a:pt x="2090440" y="0"/>
                </a:lnTo>
                <a:close/>
              </a:path>
            </a:pathLst>
          </a:custGeom>
          <a:solidFill>
            <a:srgbClr val="375C88"/>
          </a:solidFill>
        </p:spPr>
        <p:txBody>
          <a:bodyPr wrap="square" lIns="0" tIns="0" rIns="0" bIns="0" rtlCol="0"/>
          <a:lstStyle/>
          <a:p>
            <a:endParaRPr/>
          </a:p>
        </p:txBody>
      </p:sp>
      <p:sp>
        <p:nvSpPr>
          <p:cNvPr id="36" name="object 36"/>
          <p:cNvSpPr/>
          <p:nvPr/>
        </p:nvSpPr>
        <p:spPr>
          <a:xfrm>
            <a:off x="6398844" y="4057025"/>
            <a:ext cx="2059939" cy="499745"/>
          </a:xfrm>
          <a:custGeom>
            <a:avLst/>
            <a:gdLst/>
            <a:ahLst/>
            <a:cxnLst/>
            <a:rect l="l" t="t" r="r" b="b"/>
            <a:pathLst>
              <a:path w="2059940" h="499745">
                <a:moveTo>
                  <a:pt x="2059929" y="0"/>
                </a:moveTo>
                <a:lnTo>
                  <a:pt x="2047859" y="0"/>
                </a:lnTo>
                <a:lnTo>
                  <a:pt x="2047859" y="474969"/>
                </a:lnTo>
                <a:lnTo>
                  <a:pt x="0" y="474969"/>
                </a:lnTo>
                <a:lnTo>
                  <a:pt x="0" y="487679"/>
                </a:lnTo>
                <a:lnTo>
                  <a:pt x="2059929" y="499719"/>
                </a:lnTo>
                <a:lnTo>
                  <a:pt x="2047859" y="487679"/>
                </a:lnTo>
                <a:lnTo>
                  <a:pt x="2059929" y="474969"/>
                </a:lnTo>
                <a:lnTo>
                  <a:pt x="2059929" y="0"/>
                </a:lnTo>
                <a:close/>
              </a:path>
            </a:pathLst>
          </a:custGeom>
          <a:solidFill>
            <a:srgbClr val="375C88"/>
          </a:solidFill>
        </p:spPr>
        <p:txBody>
          <a:bodyPr wrap="square" lIns="0" tIns="0" rIns="0" bIns="0" rtlCol="0"/>
          <a:lstStyle/>
          <a:p>
            <a:endParaRPr/>
          </a:p>
        </p:txBody>
      </p:sp>
      <p:sp>
        <p:nvSpPr>
          <p:cNvPr id="37" name="object 37"/>
          <p:cNvSpPr/>
          <p:nvPr/>
        </p:nvSpPr>
        <p:spPr>
          <a:xfrm>
            <a:off x="6386773" y="4044955"/>
            <a:ext cx="2072639" cy="0"/>
          </a:xfrm>
          <a:custGeom>
            <a:avLst/>
            <a:gdLst/>
            <a:ahLst/>
            <a:cxnLst/>
            <a:rect l="l" t="t" r="r" b="b"/>
            <a:pathLst>
              <a:path w="2072640">
                <a:moveTo>
                  <a:pt x="0" y="0"/>
                </a:moveTo>
                <a:lnTo>
                  <a:pt x="2072639" y="0"/>
                </a:lnTo>
              </a:path>
            </a:pathLst>
          </a:custGeom>
          <a:ln w="25410">
            <a:solidFill>
              <a:srgbClr val="375C88"/>
            </a:solidFill>
          </a:ln>
        </p:spPr>
        <p:txBody>
          <a:bodyPr wrap="square" lIns="0" tIns="0" rIns="0" bIns="0" rtlCol="0"/>
          <a:lstStyle/>
          <a:p>
            <a:endParaRPr/>
          </a:p>
        </p:txBody>
      </p:sp>
      <p:sp>
        <p:nvSpPr>
          <p:cNvPr id="38" name="object 38"/>
          <p:cNvSpPr/>
          <p:nvPr/>
        </p:nvSpPr>
        <p:spPr>
          <a:xfrm>
            <a:off x="6374063" y="4532635"/>
            <a:ext cx="2096770" cy="523875"/>
          </a:xfrm>
          <a:custGeom>
            <a:avLst/>
            <a:gdLst/>
            <a:ahLst/>
            <a:cxnLst/>
            <a:rect l="l" t="t" r="r" b="b"/>
            <a:pathLst>
              <a:path w="2096770" h="523875">
                <a:moveTo>
                  <a:pt x="12070" y="0"/>
                </a:moveTo>
                <a:lnTo>
                  <a:pt x="5730" y="0"/>
                </a:lnTo>
                <a:lnTo>
                  <a:pt x="0" y="5699"/>
                </a:lnTo>
                <a:lnTo>
                  <a:pt x="0" y="520698"/>
                </a:lnTo>
                <a:lnTo>
                  <a:pt x="5730" y="523865"/>
                </a:lnTo>
                <a:lnTo>
                  <a:pt x="2084710" y="523865"/>
                </a:lnTo>
                <a:lnTo>
                  <a:pt x="24140" y="511804"/>
                </a:lnTo>
                <a:lnTo>
                  <a:pt x="24140" y="499743"/>
                </a:lnTo>
                <a:lnTo>
                  <a:pt x="12070" y="499743"/>
                </a:lnTo>
                <a:lnTo>
                  <a:pt x="12070" y="0"/>
                </a:lnTo>
                <a:close/>
              </a:path>
              <a:path w="2096770" h="523875">
                <a:moveTo>
                  <a:pt x="2096780" y="24109"/>
                </a:moveTo>
                <a:lnTo>
                  <a:pt x="2084710" y="24109"/>
                </a:lnTo>
                <a:lnTo>
                  <a:pt x="2090440" y="523865"/>
                </a:lnTo>
                <a:lnTo>
                  <a:pt x="2096780" y="520698"/>
                </a:lnTo>
                <a:lnTo>
                  <a:pt x="2096780" y="24109"/>
                </a:lnTo>
                <a:close/>
              </a:path>
              <a:path w="2096770" h="523875">
                <a:moveTo>
                  <a:pt x="2090440" y="0"/>
                </a:moveTo>
                <a:lnTo>
                  <a:pt x="2084710" y="0"/>
                </a:lnTo>
                <a:lnTo>
                  <a:pt x="2072639" y="12070"/>
                </a:lnTo>
                <a:lnTo>
                  <a:pt x="24140" y="12070"/>
                </a:lnTo>
                <a:lnTo>
                  <a:pt x="12070" y="24109"/>
                </a:lnTo>
                <a:lnTo>
                  <a:pt x="12070" y="499743"/>
                </a:lnTo>
                <a:lnTo>
                  <a:pt x="24140" y="499743"/>
                </a:lnTo>
                <a:lnTo>
                  <a:pt x="24140" y="24109"/>
                </a:lnTo>
                <a:lnTo>
                  <a:pt x="2096780" y="24109"/>
                </a:lnTo>
                <a:lnTo>
                  <a:pt x="2096780" y="5699"/>
                </a:lnTo>
                <a:lnTo>
                  <a:pt x="2090440" y="0"/>
                </a:lnTo>
                <a:close/>
              </a:path>
            </a:pathLst>
          </a:custGeom>
          <a:solidFill>
            <a:srgbClr val="375C88"/>
          </a:solidFill>
        </p:spPr>
        <p:txBody>
          <a:bodyPr wrap="square" lIns="0" tIns="0" rIns="0" bIns="0" rtlCol="0"/>
          <a:lstStyle/>
          <a:p>
            <a:endParaRPr/>
          </a:p>
        </p:txBody>
      </p:sp>
      <p:sp>
        <p:nvSpPr>
          <p:cNvPr id="39" name="object 39"/>
          <p:cNvSpPr/>
          <p:nvPr/>
        </p:nvSpPr>
        <p:spPr>
          <a:xfrm>
            <a:off x="6398844" y="4556744"/>
            <a:ext cx="2059939" cy="499745"/>
          </a:xfrm>
          <a:custGeom>
            <a:avLst/>
            <a:gdLst/>
            <a:ahLst/>
            <a:cxnLst/>
            <a:rect l="l" t="t" r="r" b="b"/>
            <a:pathLst>
              <a:path w="2059940" h="499745">
                <a:moveTo>
                  <a:pt x="2059929" y="0"/>
                </a:moveTo>
                <a:lnTo>
                  <a:pt x="2047859" y="0"/>
                </a:lnTo>
                <a:lnTo>
                  <a:pt x="2047859" y="474991"/>
                </a:lnTo>
                <a:lnTo>
                  <a:pt x="0" y="474991"/>
                </a:lnTo>
                <a:lnTo>
                  <a:pt x="0" y="487695"/>
                </a:lnTo>
                <a:lnTo>
                  <a:pt x="2059929" y="499756"/>
                </a:lnTo>
                <a:lnTo>
                  <a:pt x="2047859" y="487695"/>
                </a:lnTo>
                <a:lnTo>
                  <a:pt x="2059929" y="474991"/>
                </a:lnTo>
                <a:lnTo>
                  <a:pt x="2059929" y="0"/>
                </a:lnTo>
                <a:close/>
              </a:path>
            </a:pathLst>
          </a:custGeom>
          <a:solidFill>
            <a:srgbClr val="375C88"/>
          </a:solidFill>
        </p:spPr>
        <p:txBody>
          <a:bodyPr wrap="square" lIns="0" tIns="0" rIns="0" bIns="0" rtlCol="0"/>
          <a:lstStyle/>
          <a:p>
            <a:endParaRPr/>
          </a:p>
        </p:txBody>
      </p:sp>
      <p:sp>
        <p:nvSpPr>
          <p:cNvPr id="40" name="object 40"/>
          <p:cNvSpPr/>
          <p:nvPr/>
        </p:nvSpPr>
        <p:spPr>
          <a:xfrm>
            <a:off x="6386773" y="4544690"/>
            <a:ext cx="2072639" cy="0"/>
          </a:xfrm>
          <a:custGeom>
            <a:avLst/>
            <a:gdLst/>
            <a:ahLst/>
            <a:cxnLst/>
            <a:rect l="l" t="t" r="r" b="b"/>
            <a:pathLst>
              <a:path w="2072640">
                <a:moveTo>
                  <a:pt x="0" y="0"/>
                </a:moveTo>
                <a:lnTo>
                  <a:pt x="2072639" y="0"/>
                </a:lnTo>
              </a:path>
            </a:pathLst>
          </a:custGeom>
          <a:ln w="25379">
            <a:solidFill>
              <a:srgbClr val="375C88"/>
            </a:solidFill>
          </a:ln>
        </p:spPr>
        <p:txBody>
          <a:bodyPr wrap="square" lIns="0" tIns="0" rIns="0" bIns="0" rtlCol="0"/>
          <a:lstStyle/>
          <a:p>
            <a:endParaRPr/>
          </a:p>
        </p:txBody>
      </p:sp>
      <p:sp>
        <p:nvSpPr>
          <p:cNvPr id="41" name="object 41"/>
          <p:cNvSpPr/>
          <p:nvPr/>
        </p:nvSpPr>
        <p:spPr>
          <a:xfrm>
            <a:off x="6374063" y="5032379"/>
            <a:ext cx="2096770" cy="1167130"/>
          </a:xfrm>
          <a:custGeom>
            <a:avLst/>
            <a:gdLst/>
            <a:ahLst/>
            <a:cxnLst/>
            <a:rect l="l" t="t" r="r" b="b"/>
            <a:pathLst>
              <a:path w="2096770" h="1167129">
                <a:moveTo>
                  <a:pt x="12070" y="0"/>
                </a:moveTo>
                <a:lnTo>
                  <a:pt x="5730" y="0"/>
                </a:lnTo>
                <a:lnTo>
                  <a:pt x="0" y="5714"/>
                </a:lnTo>
                <a:lnTo>
                  <a:pt x="0" y="1163954"/>
                </a:lnTo>
                <a:lnTo>
                  <a:pt x="5730" y="1167121"/>
                </a:lnTo>
                <a:lnTo>
                  <a:pt x="2084710" y="1167121"/>
                </a:lnTo>
                <a:lnTo>
                  <a:pt x="24140" y="1155060"/>
                </a:lnTo>
                <a:lnTo>
                  <a:pt x="24140" y="1142999"/>
                </a:lnTo>
                <a:lnTo>
                  <a:pt x="12070" y="1142999"/>
                </a:lnTo>
                <a:lnTo>
                  <a:pt x="12070" y="0"/>
                </a:lnTo>
                <a:close/>
              </a:path>
              <a:path w="2096770" h="1167129">
                <a:moveTo>
                  <a:pt x="2096780" y="24121"/>
                </a:moveTo>
                <a:lnTo>
                  <a:pt x="2084710" y="24121"/>
                </a:lnTo>
                <a:lnTo>
                  <a:pt x="2090440" y="1167121"/>
                </a:lnTo>
                <a:lnTo>
                  <a:pt x="2096780" y="1163954"/>
                </a:lnTo>
                <a:lnTo>
                  <a:pt x="2096780" y="24121"/>
                </a:lnTo>
                <a:close/>
              </a:path>
              <a:path w="2096770" h="1167129">
                <a:moveTo>
                  <a:pt x="2090440" y="0"/>
                </a:moveTo>
                <a:lnTo>
                  <a:pt x="2084710" y="0"/>
                </a:lnTo>
                <a:lnTo>
                  <a:pt x="2072639" y="12060"/>
                </a:lnTo>
                <a:lnTo>
                  <a:pt x="24140" y="12060"/>
                </a:lnTo>
                <a:lnTo>
                  <a:pt x="12070" y="24121"/>
                </a:lnTo>
                <a:lnTo>
                  <a:pt x="12070" y="1142999"/>
                </a:lnTo>
                <a:lnTo>
                  <a:pt x="24140" y="1142999"/>
                </a:lnTo>
                <a:lnTo>
                  <a:pt x="24140" y="24121"/>
                </a:lnTo>
                <a:lnTo>
                  <a:pt x="2096780" y="24121"/>
                </a:lnTo>
                <a:lnTo>
                  <a:pt x="2096780" y="5714"/>
                </a:lnTo>
                <a:lnTo>
                  <a:pt x="2090440" y="0"/>
                </a:lnTo>
                <a:close/>
              </a:path>
            </a:pathLst>
          </a:custGeom>
          <a:solidFill>
            <a:srgbClr val="375C88"/>
          </a:solidFill>
        </p:spPr>
        <p:txBody>
          <a:bodyPr wrap="square" lIns="0" tIns="0" rIns="0" bIns="0" rtlCol="0"/>
          <a:lstStyle/>
          <a:p>
            <a:endParaRPr/>
          </a:p>
        </p:txBody>
      </p:sp>
      <p:sp>
        <p:nvSpPr>
          <p:cNvPr id="42" name="object 42"/>
          <p:cNvSpPr/>
          <p:nvPr/>
        </p:nvSpPr>
        <p:spPr>
          <a:xfrm>
            <a:off x="6398844" y="5057144"/>
            <a:ext cx="2059939" cy="1143000"/>
          </a:xfrm>
          <a:custGeom>
            <a:avLst/>
            <a:gdLst/>
            <a:ahLst/>
            <a:cxnLst/>
            <a:rect l="l" t="t" r="r" b="b"/>
            <a:pathLst>
              <a:path w="2059940" h="1143000">
                <a:moveTo>
                  <a:pt x="2059929" y="0"/>
                </a:moveTo>
                <a:lnTo>
                  <a:pt x="2047859" y="0"/>
                </a:lnTo>
                <a:lnTo>
                  <a:pt x="2047859" y="1118234"/>
                </a:lnTo>
                <a:lnTo>
                  <a:pt x="0" y="1118234"/>
                </a:lnTo>
                <a:lnTo>
                  <a:pt x="0" y="1130295"/>
                </a:lnTo>
                <a:lnTo>
                  <a:pt x="2059929" y="1142999"/>
                </a:lnTo>
                <a:lnTo>
                  <a:pt x="2047859" y="1130295"/>
                </a:lnTo>
                <a:lnTo>
                  <a:pt x="2059929" y="1118234"/>
                </a:lnTo>
                <a:lnTo>
                  <a:pt x="2059929" y="0"/>
                </a:lnTo>
                <a:close/>
              </a:path>
            </a:pathLst>
          </a:custGeom>
          <a:solidFill>
            <a:srgbClr val="375C88"/>
          </a:solidFill>
        </p:spPr>
        <p:txBody>
          <a:bodyPr wrap="square" lIns="0" tIns="0" rIns="0" bIns="0" rtlCol="0"/>
          <a:lstStyle/>
          <a:p>
            <a:endParaRPr/>
          </a:p>
        </p:txBody>
      </p:sp>
      <p:sp>
        <p:nvSpPr>
          <p:cNvPr id="43" name="object 43"/>
          <p:cNvSpPr/>
          <p:nvPr/>
        </p:nvSpPr>
        <p:spPr>
          <a:xfrm>
            <a:off x="6386773" y="5044440"/>
            <a:ext cx="2072639" cy="0"/>
          </a:xfrm>
          <a:custGeom>
            <a:avLst/>
            <a:gdLst/>
            <a:ahLst/>
            <a:cxnLst/>
            <a:rect l="l" t="t" r="r" b="b"/>
            <a:pathLst>
              <a:path w="2072640">
                <a:moveTo>
                  <a:pt x="0" y="0"/>
                </a:moveTo>
                <a:lnTo>
                  <a:pt x="2072639" y="0"/>
                </a:lnTo>
              </a:path>
            </a:pathLst>
          </a:custGeom>
          <a:ln w="25391">
            <a:solidFill>
              <a:srgbClr val="375C88"/>
            </a:solidFill>
          </a:ln>
        </p:spPr>
        <p:txBody>
          <a:bodyPr wrap="square" lIns="0" tIns="0" rIns="0" bIns="0" rtlCol="0"/>
          <a:lstStyle/>
          <a:p>
            <a:endParaRPr/>
          </a:p>
        </p:txBody>
      </p:sp>
      <p:sp>
        <p:nvSpPr>
          <p:cNvPr id="44" name="object 44"/>
          <p:cNvSpPr/>
          <p:nvPr/>
        </p:nvSpPr>
        <p:spPr>
          <a:xfrm>
            <a:off x="6387657" y="2981965"/>
            <a:ext cx="2073275" cy="64135"/>
          </a:xfrm>
          <a:custGeom>
            <a:avLst/>
            <a:gdLst/>
            <a:ahLst/>
            <a:cxnLst/>
            <a:rect l="l" t="t" r="r" b="b"/>
            <a:pathLst>
              <a:path w="2073275" h="64135">
                <a:moveTo>
                  <a:pt x="0" y="64007"/>
                </a:moveTo>
                <a:lnTo>
                  <a:pt x="2072889" y="64007"/>
                </a:lnTo>
                <a:lnTo>
                  <a:pt x="2072889" y="0"/>
                </a:lnTo>
                <a:lnTo>
                  <a:pt x="0" y="0"/>
                </a:lnTo>
                <a:lnTo>
                  <a:pt x="0" y="64007"/>
                </a:lnTo>
                <a:close/>
              </a:path>
            </a:pathLst>
          </a:custGeom>
          <a:solidFill>
            <a:srgbClr val="BE4F4C"/>
          </a:solidFill>
        </p:spPr>
        <p:txBody>
          <a:bodyPr wrap="square" lIns="0" tIns="0" rIns="0" bIns="0" rtlCol="0"/>
          <a:lstStyle/>
          <a:p>
            <a:endParaRPr/>
          </a:p>
        </p:txBody>
      </p:sp>
      <p:sp>
        <p:nvSpPr>
          <p:cNvPr id="45" name="object 45"/>
          <p:cNvSpPr/>
          <p:nvPr/>
        </p:nvSpPr>
        <p:spPr>
          <a:xfrm>
            <a:off x="6387657" y="2545802"/>
            <a:ext cx="2073275" cy="436245"/>
          </a:xfrm>
          <a:custGeom>
            <a:avLst/>
            <a:gdLst/>
            <a:ahLst/>
            <a:cxnLst/>
            <a:rect l="l" t="t" r="r" b="b"/>
            <a:pathLst>
              <a:path w="2073275" h="436244">
                <a:moveTo>
                  <a:pt x="0" y="436162"/>
                </a:moveTo>
                <a:lnTo>
                  <a:pt x="2072889" y="436162"/>
                </a:lnTo>
                <a:lnTo>
                  <a:pt x="2072889" y="0"/>
                </a:lnTo>
                <a:lnTo>
                  <a:pt x="0" y="0"/>
                </a:lnTo>
                <a:lnTo>
                  <a:pt x="0" y="436162"/>
                </a:lnTo>
                <a:close/>
              </a:path>
            </a:pathLst>
          </a:custGeom>
          <a:solidFill>
            <a:srgbClr val="BE4F4C"/>
          </a:solidFill>
        </p:spPr>
        <p:txBody>
          <a:bodyPr wrap="square" lIns="0" tIns="0" rIns="0" bIns="0" rtlCol="0"/>
          <a:lstStyle/>
          <a:p>
            <a:endParaRPr/>
          </a:p>
        </p:txBody>
      </p:sp>
      <p:sp>
        <p:nvSpPr>
          <p:cNvPr id="46" name="object 46"/>
          <p:cNvSpPr/>
          <p:nvPr/>
        </p:nvSpPr>
        <p:spPr>
          <a:xfrm>
            <a:off x="6387657" y="3221233"/>
            <a:ext cx="2073275" cy="325120"/>
          </a:xfrm>
          <a:custGeom>
            <a:avLst/>
            <a:gdLst/>
            <a:ahLst/>
            <a:cxnLst/>
            <a:rect l="l" t="t" r="r" b="b"/>
            <a:pathLst>
              <a:path w="2073275" h="325119">
                <a:moveTo>
                  <a:pt x="0" y="324611"/>
                </a:moveTo>
                <a:lnTo>
                  <a:pt x="2072889" y="324611"/>
                </a:lnTo>
                <a:lnTo>
                  <a:pt x="2072889" y="0"/>
                </a:lnTo>
                <a:lnTo>
                  <a:pt x="0" y="0"/>
                </a:lnTo>
                <a:lnTo>
                  <a:pt x="0" y="324611"/>
                </a:lnTo>
                <a:close/>
              </a:path>
            </a:pathLst>
          </a:custGeom>
          <a:solidFill>
            <a:srgbClr val="BE4F4C"/>
          </a:solidFill>
        </p:spPr>
        <p:txBody>
          <a:bodyPr wrap="square" lIns="0" tIns="0" rIns="0" bIns="0" rtlCol="0"/>
          <a:lstStyle/>
          <a:p>
            <a:endParaRPr/>
          </a:p>
        </p:txBody>
      </p:sp>
      <p:sp>
        <p:nvSpPr>
          <p:cNvPr id="47" name="object 47"/>
          <p:cNvSpPr/>
          <p:nvPr/>
        </p:nvSpPr>
        <p:spPr>
          <a:xfrm>
            <a:off x="6387657" y="3045973"/>
            <a:ext cx="2073275" cy="175260"/>
          </a:xfrm>
          <a:custGeom>
            <a:avLst/>
            <a:gdLst/>
            <a:ahLst/>
            <a:cxnLst/>
            <a:rect l="l" t="t" r="r" b="b"/>
            <a:pathLst>
              <a:path w="2073275" h="175260">
                <a:moveTo>
                  <a:pt x="0" y="175259"/>
                </a:moveTo>
                <a:lnTo>
                  <a:pt x="2072889" y="175259"/>
                </a:lnTo>
                <a:lnTo>
                  <a:pt x="2072889" y="0"/>
                </a:lnTo>
                <a:lnTo>
                  <a:pt x="0" y="0"/>
                </a:lnTo>
                <a:lnTo>
                  <a:pt x="0" y="175259"/>
                </a:lnTo>
                <a:close/>
              </a:path>
            </a:pathLst>
          </a:custGeom>
          <a:solidFill>
            <a:srgbClr val="BE4F4C"/>
          </a:solidFill>
        </p:spPr>
        <p:txBody>
          <a:bodyPr wrap="square" lIns="0" tIns="0" rIns="0" bIns="0" rtlCol="0"/>
          <a:lstStyle/>
          <a:p>
            <a:endParaRPr/>
          </a:p>
        </p:txBody>
      </p:sp>
      <p:sp>
        <p:nvSpPr>
          <p:cNvPr id="48" name="object 48"/>
          <p:cNvSpPr/>
          <p:nvPr/>
        </p:nvSpPr>
        <p:spPr>
          <a:xfrm>
            <a:off x="6387657" y="3721105"/>
            <a:ext cx="2073275" cy="325120"/>
          </a:xfrm>
          <a:custGeom>
            <a:avLst/>
            <a:gdLst/>
            <a:ahLst/>
            <a:cxnLst/>
            <a:rect l="l" t="t" r="r" b="b"/>
            <a:pathLst>
              <a:path w="2073275" h="325120">
                <a:moveTo>
                  <a:pt x="0" y="324611"/>
                </a:moveTo>
                <a:lnTo>
                  <a:pt x="2072889" y="324611"/>
                </a:lnTo>
                <a:lnTo>
                  <a:pt x="2072889" y="0"/>
                </a:lnTo>
                <a:lnTo>
                  <a:pt x="0" y="0"/>
                </a:lnTo>
                <a:lnTo>
                  <a:pt x="0" y="324611"/>
                </a:lnTo>
                <a:close/>
              </a:path>
            </a:pathLst>
          </a:custGeom>
          <a:solidFill>
            <a:srgbClr val="BE4F4C"/>
          </a:solidFill>
        </p:spPr>
        <p:txBody>
          <a:bodyPr wrap="square" lIns="0" tIns="0" rIns="0" bIns="0" rtlCol="0"/>
          <a:lstStyle/>
          <a:p>
            <a:endParaRPr/>
          </a:p>
        </p:txBody>
      </p:sp>
      <p:sp>
        <p:nvSpPr>
          <p:cNvPr id="49" name="object 49"/>
          <p:cNvSpPr/>
          <p:nvPr/>
        </p:nvSpPr>
        <p:spPr>
          <a:xfrm>
            <a:off x="6387657" y="3545845"/>
            <a:ext cx="2073275" cy="175260"/>
          </a:xfrm>
          <a:custGeom>
            <a:avLst/>
            <a:gdLst/>
            <a:ahLst/>
            <a:cxnLst/>
            <a:rect l="l" t="t" r="r" b="b"/>
            <a:pathLst>
              <a:path w="2073275" h="175260">
                <a:moveTo>
                  <a:pt x="0" y="175259"/>
                </a:moveTo>
                <a:lnTo>
                  <a:pt x="2072889" y="175259"/>
                </a:lnTo>
                <a:lnTo>
                  <a:pt x="2072889" y="0"/>
                </a:lnTo>
                <a:lnTo>
                  <a:pt x="0" y="0"/>
                </a:lnTo>
                <a:lnTo>
                  <a:pt x="0" y="175259"/>
                </a:lnTo>
                <a:close/>
              </a:path>
            </a:pathLst>
          </a:custGeom>
          <a:solidFill>
            <a:srgbClr val="BE4F4C"/>
          </a:solidFill>
        </p:spPr>
        <p:txBody>
          <a:bodyPr wrap="square" lIns="0" tIns="0" rIns="0" bIns="0" rtlCol="0"/>
          <a:lstStyle/>
          <a:p>
            <a:endParaRPr/>
          </a:p>
        </p:txBody>
      </p:sp>
      <p:sp>
        <p:nvSpPr>
          <p:cNvPr id="50" name="object 50"/>
          <p:cNvSpPr/>
          <p:nvPr/>
        </p:nvSpPr>
        <p:spPr>
          <a:xfrm>
            <a:off x="6387657" y="4480301"/>
            <a:ext cx="2073275" cy="66040"/>
          </a:xfrm>
          <a:custGeom>
            <a:avLst/>
            <a:gdLst/>
            <a:ahLst/>
            <a:cxnLst/>
            <a:rect l="l" t="t" r="r" b="b"/>
            <a:pathLst>
              <a:path w="2073275" h="66039">
                <a:moveTo>
                  <a:pt x="0" y="65531"/>
                </a:moveTo>
                <a:lnTo>
                  <a:pt x="2072889" y="65531"/>
                </a:lnTo>
                <a:lnTo>
                  <a:pt x="2072889" y="0"/>
                </a:lnTo>
                <a:lnTo>
                  <a:pt x="0" y="0"/>
                </a:lnTo>
                <a:lnTo>
                  <a:pt x="0" y="65531"/>
                </a:lnTo>
                <a:close/>
              </a:path>
            </a:pathLst>
          </a:custGeom>
          <a:solidFill>
            <a:srgbClr val="BE4F4C"/>
          </a:solidFill>
        </p:spPr>
        <p:txBody>
          <a:bodyPr wrap="square" lIns="0" tIns="0" rIns="0" bIns="0" rtlCol="0"/>
          <a:lstStyle/>
          <a:p>
            <a:endParaRPr/>
          </a:p>
        </p:txBody>
      </p:sp>
      <p:sp>
        <p:nvSpPr>
          <p:cNvPr id="51" name="object 51"/>
          <p:cNvSpPr/>
          <p:nvPr/>
        </p:nvSpPr>
        <p:spPr>
          <a:xfrm>
            <a:off x="6387657" y="4045650"/>
            <a:ext cx="2073275" cy="434975"/>
          </a:xfrm>
          <a:custGeom>
            <a:avLst/>
            <a:gdLst/>
            <a:ahLst/>
            <a:cxnLst/>
            <a:rect l="l" t="t" r="r" b="b"/>
            <a:pathLst>
              <a:path w="2073275" h="434975">
                <a:moveTo>
                  <a:pt x="0" y="434650"/>
                </a:moveTo>
                <a:lnTo>
                  <a:pt x="2072889" y="434650"/>
                </a:lnTo>
                <a:lnTo>
                  <a:pt x="2072889" y="0"/>
                </a:lnTo>
                <a:lnTo>
                  <a:pt x="0" y="0"/>
                </a:lnTo>
                <a:lnTo>
                  <a:pt x="0" y="434650"/>
                </a:lnTo>
                <a:close/>
              </a:path>
            </a:pathLst>
          </a:custGeom>
          <a:solidFill>
            <a:srgbClr val="BE4F4C"/>
          </a:solidFill>
        </p:spPr>
        <p:txBody>
          <a:bodyPr wrap="square" lIns="0" tIns="0" rIns="0" bIns="0" rtlCol="0"/>
          <a:lstStyle/>
          <a:p>
            <a:endParaRPr/>
          </a:p>
        </p:txBody>
      </p:sp>
      <p:sp>
        <p:nvSpPr>
          <p:cNvPr id="52" name="object 52"/>
          <p:cNvSpPr/>
          <p:nvPr/>
        </p:nvSpPr>
        <p:spPr>
          <a:xfrm>
            <a:off x="6387657" y="4980173"/>
            <a:ext cx="2073275" cy="66040"/>
          </a:xfrm>
          <a:custGeom>
            <a:avLst/>
            <a:gdLst/>
            <a:ahLst/>
            <a:cxnLst/>
            <a:rect l="l" t="t" r="r" b="b"/>
            <a:pathLst>
              <a:path w="2073275" h="66039">
                <a:moveTo>
                  <a:pt x="0" y="65541"/>
                </a:moveTo>
                <a:lnTo>
                  <a:pt x="2072889" y="65541"/>
                </a:lnTo>
                <a:lnTo>
                  <a:pt x="2072889" y="0"/>
                </a:lnTo>
                <a:lnTo>
                  <a:pt x="0" y="0"/>
                </a:lnTo>
                <a:lnTo>
                  <a:pt x="0" y="65541"/>
                </a:lnTo>
                <a:close/>
              </a:path>
            </a:pathLst>
          </a:custGeom>
          <a:solidFill>
            <a:srgbClr val="BE4F4C"/>
          </a:solidFill>
        </p:spPr>
        <p:txBody>
          <a:bodyPr wrap="square" lIns="0" tIns="0" rIns="0" bIns="0" rtlCol="0"/>
          <a:lstStyle/>
          <a:p>
            <a:endParaRPr/>
          </a:p>
        </p:txBody>
      </p:sp>
      <p:sp>
        <p:nvSpPr>
          <p:cNvPr id="53" name="object 53"/>
          <p:cNvSpPr/>
          <p:nvPr/>
        </p:nvSpPr>
        <p:spPr>
          <a:xfrm>
            <a:off x="6387657" y="4545833"/>
            <a:ext cx="2073275" cy="434340"/>
          </a:xfrm>
          <a:custGeom>
            <a:avLst/>
            <a:gdLst/>
            <a:ahLst/>
            <a:cxnLst/>
            <a:rect l="l" t="t" r="r" b="b"/>
            <a:pathLst>
              <a:path w="2073275" h="434339">
                <a:moveTo>
                  <a:pt x="0" y="434339"/>
                </a:moveTo>
                <a:lnTo>
                  <a:pt x="2072889" y="434339"/>
                </a:lnTo>
                <a:lnTo>
                  <a:pt x="2072889" y="0"/>
                </a:lnTo>
                <a:lnTo>
                  <a:pt x="0" y="0"/>
                </a:lnTo>
                <a:lnTo>
                  <a:pt x="0" y="434339"/>
                </a:lnTo>
                <a:close/>
              </a:path>
            </a:pathLst>
          </a:custGeom>
          <a:solidFill>
            <a:srgbClr val="BE4F4C"/>
          </a:solidFill>
        </p:spPr>
        <p:txBody>
          <a:bodyPr wrap="square" lIns="0" tIns="0" rIns="0" bIns="0" rtlCol="0"/>
          <a:lstStyle/>
          <a:p>
            <a:endParaRPr/>
          </a:p>
        </p:txBody>
      </p:sp>
      <p:sp>
        <p:nvSpPr>
          <p:cNvPr id="54" name="object 54"/>
          <p:cNvSpPr/>
          <p:nvPr/>
        </p:nvSpPr>
        <p:spPr>
          <a:xfrm>
            <a:off x="6387657" y="6158615"/>
            <a:ext cx="2073275" cy="30480"/>
          </a:xfrm>
          <a:custGeom>
            <a:avLst/>
            <a:gdLst/>
            <a:ahLst/>
            <a:cxnLst/>
            <a:rect l="l" t="t" r="r" b="b"/>
            <a:pathLst>
              <a:path w="2073275" h="30479">
                <a:moveTo>
                  <a:pt x="0" y="30479"/>
                </a:moveTo>
                <a:lnTo>
                  <a:pt x="2072889" y="30479"/>
                </a:lnTo>
                <a:lnTo>
                  <a:pt x="2072889" y="0"/>
                </a:lnTo>
                <a:lnTo>
                  <a:pt x="0" y="0"/>
                </a:lnTo>
                <a:lnTo>
                  <a:pt x="0" y="30479"/>
                </a:lnTo>
                <a:close/>
              </a:path>
            </a:pathLst>
          </a:custGeom>
          <a:solidFill>
            <a:srgbClr val="BE4F4C"/>
          </a:solidFill>
        </p:spPr>
        <p:txBody>
          <a:bodyPr wrap="square" lIns="0" tIns="0" rIns="0" bIns="0" rtlCol="0"/>
          <a:lstStyle/>
          <a:p>
            <a:endParaRPr/>
          </a:p>
        </p:txBody>
      </p:sp>
      <p:sp>
        <p:nvSpPr>
          <p:cNvPr id="55" name="object 55"/>
          <p:cNvSpPr/>
          <p:nvPr/>
        </p:nvSpPr>
        <p:spPr>
          <a:xfrm>
            <a:off x="6387657" y="5045714"/>
            <a:ext cx="2073275" cy="381000"/>
          </a:xfrm>
          <a:custGeom>
            <a:avLst/>
            <a:gdLst/>
            <a:ahLst/>
            <a:cxnLst/>
            <a:rect l="l" t="t" r="r" b="b"/>
            <a:pathLst>
              <a:path w="2073275" h="381000">
                <a:moveTo>
                  <a:pt x="0" y="380999"/>
                </a:moveTo>
                <a:lnTo>
                  <a:pt x="2072889" y="380999"/>
                </a:lnTo>
                <a:lnTo>
                  <a:pt x="2072889" y="0"/>
                </a:lnTo>
                <a:lnTo>
                  <a:pt x="0" y="0"/>
                </a:lnTo>
                <a:lnTo>
                  <a:pt x="0" y="380999"/>
                </a:lnTo>
                <a:close/>
              </a:path>
            </a:pathLst>
          </a:custGeom>
          <a:solidFill>
            <a:srgbClr val="BE4F4C"/>
          </a:solidFill>
        </p:spPr>
        <p:txBody>
          <a:bodyPr wrap="square" lIns="0" tIns="0" rIns="0" bIns="0" rtlCol="0"/>
          <a:lstStyle/>
          <a:p>
            <a:endParaRPr/>
          </a:p>
        </p:txBody>
      </p:sp>
      <p:sp>
        <p:nvSpPr>
          <p:cNvPr id="56" name="object 56"/>
          <p:cNvSpPr/>
          <p:nvPr/>
        </p:nvSpPr>
        <p:spPr>
          <a:xfrm>
            <a:off x="6387657" y="5426714"/>
            <a:ext cx="2073275" cy="365760"/>
          </a:xfrm>
          <a:custGeom>
            <a:avLst/>
            <a:gdLst/>
            <a:ahLst/>
            <a:cxnLst/>
            <a:rect l="l" t="t" r="r" b="b"/>
            <a:pathLst>
              <a:path w="2073275" h="365760">
                <a:moveTo>
                  <a:pt x="0" y="365759"/>
                </a:moveTo>
                <a:lnTo>
                  <a:pt x="2072889" y="365759"/>
                </a:lnTo>
                <a:lnTo>
                  <a:pt x="2072889" y="0"/>
                </a:lnTo>
                <a:lnTo>
                  <a:pt x="0" y="0"/>
                </a:lnTo>
                <a:lnTo>
                  <a:pt x="0" y="365759"/>
                </a:lnTo>
                <a:close/>
              </a:path>
            </a:pathLst>
          </a:custGeom>
          <a:solidFill>
            <a:srgbClr val="BE4F4C"/>
          </a:solidFill>
        </p:spPr>
        <p:txBody>
          <a:bodyPr wrap="square" lIns="0" tIns="0" rIns="0" bIns="0" rtlCol="0"/>
          <a:lstStyle/>
          <a:p>
            <a:endParaRPr/>
          </a:p>
        </p:txBody>
      </p:sp>
      <p:sp>
        <p:nvSpPr>
          <p:cNvPr id="57" name="object 57"/>
          <p:cNvSpPr/>
          <p:nvPr/>
        </p:nvSpPr>
        <p:spPr>
          <a:xfrm>
            <a:off x="6387657" y="5792544"/>
            <a:ext cx="2073275" cy="366395"/>
          </a:xfrm>
          <a:custGeom>
            <a:avLst/>
            <a:gdLst/>
            <a:ahLst/>
            <a:cxnLst/>
            <a:rect l="l" t="t" r="r" b="b"/>
            <a:pathLst>
              <a:path w="2073275" h="366395">
                <a:moveTo>
                  <a:pt x="0" y="366070"/>
                </a:moveTo>
                <a:lnTo>
                  <a:pt x="2072889" y="366070"/>
                </a:lnTo>
                <a:lnTo>
                  <a:pt x="2072889" y="0"/>
                </a:lnTo>
                <a:lnTo>
                  <a:pt x="0" y="0"/>
                </a:lnTo>
                <a:lnTo>
                  <a:pt x="0" y="366070"/>
                </a:lnTo>
                <a:close/>
              </a:path>
            </a:pathLst>
          </a:custGeom>
          <a:solidFill>
            <a:srgbClr val="BE4F4C"/>
          </a:solidFill>
        </p:spPr>
        <p:txBody>
          <a:bodyPr wrap="square" lIns="0" tIns="0" rIns="0" bIns="0" rtlCol="0"/>
          <a:lstStyle/>
          <a:p>
            <a:endParaRPr/>
          </a:p>
        </p:txBody>
      </p:sp>
      <p:sp>
        <p:nvSpPr>
          <p:cNvPr id="58" name="object 58"/>
          <p:cNvSpPr/>
          <p:nvPr/>
        </p:nvSpPr>
        <p:spPr>
          <a:xfrm>
            <a:off x="2314895" y="2981965"/>
            <a:ext cx="2073275" cy="64135"/>
          </a:xfrm>
          <a:custGeom>
            <a:avLst/>
            <a:gdLst/>
            <a:ahLst/>
            <a:cxnLst/>
            <a:rect l="l" t="t" r="r" b="b"/>
            <a:pathLst>
              <a:path w="2073275" h="64135">
                <a:moveTo>
                  <a:pt x="0" y="64007"/>
                </a:moveTo>
                <a:lnTo>
                  <a:pt x="2072902" y="64007"/>
                </a:lnTo>
                <a:lnTo>
                  <a:pt x="2072902" y="0"/>
                </a:lnTo>
                <a:lnTo>
                  <a:pt x="0" y="0"/>
                </a:lnTo>
                <a:lnTo>
                  <a:pt x="0" y="64007"/>
                </a:lnTo>
                <a:close/>
              </a:path>
            </a:pathLst>
          </a:custGeom>
          <a:solidFill>
            <a:srgbClr val="4E7FBB"/>
          </a:solidFill>
        </p:spPr>
        <p:txBody>
          <a:bodyPr wrap="square" lIns="0" tIns="0" rIns="0" bIns="0" rtlCol="0"/>
          <a:lstStyle/>
          <a:p>
            <a:endParaRPr/>
          </a:p>
        </p:txBody>
      </p:sp>
      <p:sp>
        <p:nvSpPr>
          <p:cNvPr id="59" name="object 59"/>
          <p:cNvSpPr/>
          <p:nvPr/>
        </p:nvSpPr>
        <p:spPr>
          <a:xfrm>
            <a:off x="2314895" y="2545802"/>
            <a:ext cx="2073275" cy="436245"/>
          </a:xfrm>
          <a:custGeom>
            <a:avLst/>
            <a:gdLst/>
            <a:ahLst/>
            <a:cxnLst/>
            <a:rect l="l" t="t" r="r" b="b"/>
            <a:pathLst>
              <a:path w="2073275" h="436244">
                <a:moveTo>
                  <a:pt x="0" y="436162"/>
                </a:moveTo>
                <a:lnTo>
                  <a:pt x="2072902" y="436162"/>
                </a:lnTo>
                <a:lnTo>
                  <a:pt x="2072902" y="0"/>
                </a:lnTo>
                <a:lnTo>
                  <a:pt x="0" y="0"/>
                </a:lnTo>
                <a:lnTo>
                  <a:pt x="0" y="436162"/>
                </a:lnTo>
                <a:close/>
              </a:path>
            </a:pathLst>
          </a:custGeom>
          <a:solidFill>
            <a:srgbClr val="4E7FBB"/>
          </a:solidFill>
        </p:spPr>
        <p:txBody>
          <a:bodyPr wrap="square" lIns="0" tIns="0" rIns="0" bIns="0" rtlCol="0"/>
          <a:lstStyle/>
          <a:p>
            <a:endParaRPr/>
          </a:p>
        </p:txBody>
      </p:sp>
      <p:sp>
        <p:nvSpPr>
          <p:cNvPr id="60" name="object 60"/>
          <p:cNvSpPr/>
          <p:nvPr/>
        </p:nvSpPr>
        <p:spPr>
          <a:xfrm>
            <a:off x="2314895" y="3480313"/>
            <a:ext cx="2073275" cy="66040"/>
          </a:xfrm>
          <a:custGeom>
            <a:avLst/>
            <a:gdLst/>
            <a:ahLst/>
            <a:cxnLst/>
            <a:rect l="l" t="t" r="r" b="b"/>
            <a:pathLst>
              <a:path w="2073275" h="66039">
                <a:moveTo>
                  <a:pt x="0" y="65531"/>
                </a:moveTo>
                <a:lnTo>
                  <a:pt x="2072902" y="65531"/>
                </a:lnTo>
                <a:lnTo>
                  <a:pt x="2072902" y="0"/>
                </a:lnTo>
                <a:lnTo>
                  <a:pt x="0" y="0"/>
                </a:lnTo>
                <a:lnTo>
                  <a:pt x="0" y="65531"/>
                </a:lnTo>
                <a:close/>
              </a:path>
            </a:pathLst>
          </a:custGeom>
          <a:solidFill>
            <a:srgbClr val="4E7FBB"/>
          </a:solidFill>
        </p:spPr>
        <p:txBody>
          <a:bodyPr wrap="square" lIns="0" tIns="0" rIns="0" bIns="0" rtlCol="0"/>
          <a:lstStyle/>
          <a:p>
            <a:endParaRPr/>
          </a:p>
        </p:txBody>
      </p:sp>
      <p:sp>
        <p:nvSpPr>
          <p:cNvPr id="61" name="object 61"/>
          <p:cNvSpPr/>
          <p:nvPr/>
        </p:nvSpPr>
        <p:spPr>
          <a:xfrm>
            <a:off x="2314895" y="3045973"/>
            <a:ext cx="2073275" cy="434340"/>
          </a:xfrm>
          <a:custGeom>
            <a:avLst/>
            <a:gdLst/>
            <a:ahLst/>
            <a:cxnLst/>
            <a:rect l="l" t="t" r="r" b="b"/>
            <a:pathLst>
              <a:path w="2073275" h="434339">
                <a:moveTo>
                  <a:pt x="0" y="434339"/>
                </a:moveTo>
                <a:lnTo>
                  <a:pt x="2072902" y="434339"/>
                </a:lnTo>
                <a:lnTo>
                  <a:pt x="2072902" y="0"/>
                </a:lnTo>
                <a:lnTo>
                  <a:pt x="0" y="0"/>
                </a:lnTo>
                <a:lnTo>
                  <a:pt x="0" y="434339"/>
                </a:lnTo>
                <a:close/>
              </a:path>
            </a:pathLst>
          </a:custGeom>
          <a:solidFill>
            <a:srgbClr val="4E7FBB"/>
          </a:solidFill>
        </p:spPr>
        <p:txBody>
          <a:bodyPr wrap="square" lIns="0" tIns="0" rIns="0" bIns="0" rtlCol="0"/>
          <a:lstStyle/>
          <a:p>
            <a:endParaRPr/>
          </a:p>
        </p:txBody>
      </p:sp>
      <p:sp>
        <p:nvSpPr>
          <p:cNvPr id="62" name="object 62"/>
          <p:cNvSpPr/>
          <p:nvPr/>
        </p:nvSpPr>
        <p:spPr>
          <a:xfrm>
            <a:off x="2314895" y="3980185"/>
            <a:ext cx="2073275" cy="66040"/>
          </a:xfrm>
          <a:custGeom>
            <a:avLst/>
            <a:gdLst/>
            <a:ahLst/>
            <a:cxnLst/>
            <a:rect l="l" t="t" r="r" b="b"/>
            <a:pathLst>
              <a:path w="2073275" h="66039">
                <a:moveTo>
                  <a:pt x="0" y="65531"/>
                </a:moveTo>
                <a:lnTo>
                  <a:pt x="2072902" y="65531"/>
                </a:lnTo>
                <a:lnTo>
                  <a:pt x="2072902" y="0"/>
                </a:lnTo>
                <a:lnTo>
                  <a:pt x="0" y="0"/>
                </a:lnTo>
                <a:lnTo>
                  <a:pt x="0" y="65531"/>
                </a:lnTo>
                <a:close/>
              </a:path>
            </a:pathLst>
          </a:custGeom>
          <a:solidFill>
            <a:srgbClr val="4E7FBB"/>
          </a:solidFill>
        </p:spPr>
        <p:txBody>
          <a:bodyPr wrap="square" lIns="0" tIns="0" rIns="0" bIns="0" rtlCol="0"/>
          <a:lstStyle/>
          <a:p>
            <a:endParaRPr/>
          </a:p>
        </p:txBody>
      </p:sp>
      <p:sp>
        <p:nvSpPr>
          <p:cNvPr id="63" name="object 63"/>
          <p:cNvSpPr/>
          <p:nvPr/>
        </p:nvSpPr>
        <p:spPr>
          <a:xfrm>
            <a:off x="2314895" y="3545845"/>
            <a:ext cx="2073275" cy="434340"/>
          </a:xfrm>
          <a:custGeom>
            <a:avLst/>
            <a:gdLst/>
            <a:ahLst/>
            <a:cxnLst/>
            <a:rect l="l" t="t" r="r" b="b"/>
            <a:pathLst>
              <a:path w="2073275" h="434339">
                <a:moveTo>
                  <a:pt x="0" y="434339"/>
                </a:moveTo>
                <a:lnTo>
                  <a:pt x="2072902" y="434339"/>
                </a:lnTo>
                <a:lnTo>
                  <a:pt x="2072902" y="0"/>
                </a:lnTo>
                <a:lnTo>
                  <a:pt x="0" y="0"/>
                </a:lnTo>
                <a:lnTo>
                  <a:pt x="0" y="434339"/>
                </a:lnTo>
                <a:close/>
              </a:path>
            </a:pathLst>
          </a:custGeom>
          <a:solidFill>
            <a:srgbClr val="4E7FBB"/>
          </a:solidFill>
        </p:spPr>
        <p:txBody>
          <a:bodyPr wrap="square" lIns="0" tIns="0" rIns="0" bIns="0" rtlCol="0"/>
          <a:lstStyle/>
          <a:p>
            <a:endParaRPr/>
          </a:p>
        </p:txBody>
      </p:sp>
      <p:sp>
        <p:nvSpPr>
          <p:cNvPr id="64" name="object 64"/>
          <p:cNvSpPr txBox="1"/>
          <p:nvPr/>
        </p:nvSpPr>
        <p:spPr>
          <a:xfrm>
            <a:off x="2460697" y="2146422"/>
            <a:ext cx="5705475" cy="1917320"/>
          </a:xfrm>
          <a:prstGeom prst="rect">
            <a:avLst/>
          </a:prstGeom>
        </p:spPr>
        <p:txBody>
          <a:bodyPr vert="horz" wrap="square" lIns="0" tIns="0" rIns="0" bIns="0" rtlCol="0">
            <a:spAutoFit/>
          </a:bodyPr>
          <a:lstStyle/>
          <a:p>
            <a:pPr marL="707390">
              <a:lnSpc>
                <a:spcPct val="100000"/>
              </a:lnSpc>
              <a:tabLst>
                <a:tab pos="4508500" algn="l"/>
              </a:tabLst>
            </a:pPr>
            <a:r>
              <a:rPr sz="2400" b="1" dirty="0">
                <a:solidFill>
                  <a:srgbClr val="4E7FBB"/>
                </a:solidFill>
                <a:latin typeface="Times New Roman"/>
                <a:cs typeface="Times New Roman"/>
              </a:rPr>
              <a:t>	</a:t>
            </a:r>
            <a:r>
              <a:rPr lang="en-US" sz="2400" b="1" spc="-40" dirty="0" smtClean="0">
                <a:solidFill>
                  <a:srgbClr val="BE4F4C"/>
                </a:solidFill>
                <a:latin typeface="Calibri"/>
                <a:cs typeface="Calibri"/>
              </a:rPr>
              <a:t>                </a:t>
            </a:r>
            <a:endParaRPr sz="2400" dirty="0" smtClean="0">
              <a:latin typeface="Calibri"/>
              <a:cs typeface="Calibri"/>
            </a:endParaRPr>
          </a:p>
          <a:p>
            <a:pPr marL="12700" marR="5080" indent="139700">
              <a:lnSpc>
                <a:spcPct val="136700"/>
              </a:lnSpc>
              <a:spcBef>
                <a:spcPts val="180"/>
              </a:spcBef>
              <a:tabLst>
                <a:tab pos="4225290" algn="l"/>
              </a:tabLst>
            </a:pPr>
            <a:r>
              <a:rPr sz="2400" b="1" dirty="0" err="1" smtClean="0">
                <a:solidFill>
                  <a:srgbClr val="FFFFFF"/>
                </a:solidFill>
                <a:latin typeface="Calibri"/>
                <a:cs typeface="Calibri"/>
              </a:rPr>
              <a:t>Εφ</a:t>
            </a:r>
            <a:r>
              <a:rPr sz="2400" b="1" dirty="0" smtClean="0">
                <a:solidFill>
                  <a:srgbClr val="FFFFFF"/>
                </a:solidFill>
                <a:latin typeface="Calibri"/>
                <a:cs typeface="Calibri"/>
              </a:rPr>
              <a:t>αρ</a:t>
            </a:r>
            <a:r>
              <a:rPr sz="2400" b="1" spc="-35" dirty="0" smtClean="0">
                <a:solidFill>
                  <a:srgbClr val="FFFFFF"/>
                </a:solidFill>
                <a:latin typeface="Calibri"/>
                <a:cs typeface="Calibri"/>
              </a:rPr>
              <a:t>μ</a:t>
            </a:r>
            <a:r>
              <a:rPr sz="2400" b="1" dirty="0" smtClean="0">
                <a:solidFill>
                  <a:srgbClr val="FFFFFF"/>
                </a:solidFill>
                <a:latin typeface="Calibri"/>
                <a:cs typeface="Calibri"/>
              </a:rPr>
              <a:t>ο</a:t>
            </a:r>
            <a:r>
              <a:rPr sz="2400" b="1" spc="-5" dirty="0" smtClean="0">
                <a:solidFill>
                  <a:srgbClr val="FFFFFF"/>
                </a:solidFill>
                <a:latin typeface="Calibri"/>
                <a:cs typeface="Calibri"/>
              </a:rPr>
              <a:t>γ</a:t>
            </a:r>
            <a:r>
              <a:rPr sz="2400" b="1" spc="-10" dirty="0" smtClean="0">
                <a:solidFill>
                  <a:srgbClr val="FFFFFF"/>
                </a:solidFill>
                <a:latin typeface="Calibri"/>
                <a:cs typeface="Calibri"/>
              </a:rPr>
              <a:t>ή</a:t>
            </a:r>
            <a:r>
              <a:rPr sz="2400" b="1" dirty="0" smtClean="0">
                <a:solidFill>
                  <a:srgbClr val="FFFFFF"/>
                </a:solidFill>
                <a:latin typeface="Calibri"/>
                <a:cs typeface="Calibri"/>
              </a:rPr>
              <a:t>ς	Εφαρ</a:t>
            </a:r>
            <a:r>
              <a:rPr sz="2400" b="1" spc="-35" dirty="0" smtClean="0">
                <a:solidFill>
                  <a:srgbClr val="FFFFFF"/>
                </a:solidFill>
                <a:latin typeface="Calibri"/>
                <a:cs typeface="Calibri"/>
              </a:rPr>
              <a:t>μ</a:t>
            </a:r>
            <a:r>
              <a:rPr sz="2400" b="1" dirty="0" smtClean="0">
                <a:solidFill>
                  <a:srgbClr val="FFFFFF"/>
                </a:solidFill>
                <a:latin typeface="Calibri"/>
                <a:cs typeface="Calibri"/>
              </a:rPr>
              <a:t>ο</a:t>
            </a:r>
            <a:r>
              <a:rPr sz="2400" b="1" spc="-5" dirty="0" smtClean="0">
                <a:solidFill>
                  <a:srgbClr val="FFFFFF"/>
                </a:solidFill>
                <a:latin typeface="Calibri"/>
                <a:cs typeface="Calibri"/>
              </a:rPr>
              <a:t>γ</a:t>
            </a:r>
            <a:r>
              <a:rPr sz="2400" b="1" spc="-10" dirty="0" smtClean="0">
                <a:solidFill>
                  <a:srgbClr val="FFFFFF"/>
                </a:solidFill>
                <a:latin typeface="Calibri"/>
                <a:cs typeface="Calibri"/>
              </a:rPr>
              <a:t>ή</a:t>
            </a:r>
            <a:r>
              <a:rPr sz="2400" b="1" dirty="0" smtClean="0">
                <a:solidFill>
                  <a:srgbClr val="FFFFFF"/>
                </a:solidFill>
                <a:latin typeface="Calibri"/>
                <a:cs typeface="Calibri"/>
              </a:rPr>
              <a:t>ς </a:t>
            </a:r>
            <a:r>
              <a:rPr sz="2400" b="1" spc="-5" dirty="0" smtClean="0">
                <a:solidFill>
                  <a:srgbClr val="FFFFFF"/>
                </a:solidFill>
                <a:latin typeface="Calibri"/>
                <a:cs typeface="Calibri"/>
              </a:rPr>
              <a:t>Πα</a:t>
            </a:r>
            <a:r>
              <a:rPr sz="2400" b="1" dirty="0" smtClean="0">
                <a:solidFill>
                  <a:srgbClr val="FFFFFF"/>
                </a:solidFill>
                <a:latin typeface="Calibri"/>
                <a:cs typeface="Calibri"/>
              </a:rPr>
              <a:t>ρου</a:t>
            </a:r>
            <a:r>
              <a:rPr sz="2400" b="1" spc="-10" dirty="0" smtClean="0">
                <a:solidFill>
                  <a:srgbClr val="FFFFFF"/>
                </a:solidFill>
                <a:latin typeface="Calibri"/>
                <a:cs typeface="Calibri"/>
              </a:rPr>
              <a:t>σ</a:t>
            </a:r>
            <a:r>
              <a:rPr sz="2400" b="1" spc="5" dirty="0" smtClean="0">
                <a:solidFill>
                  <a:srgbClr val="FFFFFF"/>
                </a:solidFill>
                <a:latin typeface="Calibri"/>
                <a:cs typeface="Calibri"/>
              </a:rPr>
              <a:t>ί</a:t>
            </a:r>
            <a:r>
              <a:rPr sz="2400" b="1" spc="-25" dirty="0" smtClean="0">
                <a:solidFill>
                  <a:srgbClr val="FFFFFF"/>
                </a:solidFill>
                <a:latin typeface="Calibri"/>
                <a:cs typeface="Calibri"/>
              </a:rPr>
              <a:t>α</a:t>
            </a:r>
            <a:r>
              <a:rPr sz="2400" b="1" dirty="0" smtClean="0">
                <a:solidFill>
                  <a:srgbClr val="FFFFFF"/>
                </a:solidFill>
                <a:latin typeface="Calibri"/>
                <a:cs typeface="Calibri"/>
              </a:rPr>
              <a:t>σ</a:t>
            </a:r>
            <a:r>
              <a:rPr sz="2400" b="1" spc="-10" dirty="0" smtClean="0">
                <a:solidFill>
                  <a:srgbClr val="FFFFFF"/>
                </a:solidFill>
                <a:latin typeface="Calibri"/>
                <a:cs typeface="Calibri"/>
              </a:rPr>
              <a:t>η</a:t>
            </a:r>
            <a:r>
              <a:rPr sz="2400" b="1" dirty="0" smtClean="0">
                <a:solidFill>
                  <a:srgbClr val="FFFFFF"/>
                </a:solidFill>
                <a:latin typeface="Calibri"/>
                <a:cs typeface="Calibri"/>
              </a:rPr>
              <a:t>ς</a:t>
            </a:r>
            <a:endParaRPr sz="2400" dirty="0" smtClean="0">
              <a:latin typeface="Calibri"/>
              <a:cs typeface="Calibri"/>
            </a:endParaRPr>
          </a:p>
          <a:p>
            <a:pPr marL="332740">
              <a:lnSpc>
                <a:spcPct val="100000"/>
              </a:lnSpc>
              <a:spcBef>
                <a:spcPts val="1055"/>
              </a:spcBef>
            </a:pPr>
            <a:r>
              <a:rPr sz="2400" b="1" dirty="0" err="1" smtClean="0">
                <a:solidFill>
                  <a:srgbClr val="FFFFFF"/>
                </a:solidFill>
                <a:latin typeface="Calibri"/>
                <a:cs typeface="Calibri"/>
              </a:rPr>
              <a:t>Συνόδου</a:t>
            </a:r>
            <a:endParaRPr sz="2400" dirty="0">
              <a:latin typeface="Calibri"/>
              <a:cs typeface="Calibri"/>
            </a:endParaRPr>
          </a:p>
        </p:txBody>
      </p:sp>
      <p:sp>
        <p:nvSpPr>
          <p:cNvPr id="65" name="object 65"/>
          <p:cNvSpPr txBox="1"/>
          <p:nvPr/>
        </p:nvSpPr>
        <p:spPr>
          <a:xfrm>
            <a:off x="6670623" y="4156453"/>
            <a:ext cx="1506220" cy="330200"/>
          </a:xfrm>
          <a:prstGeom prst="rect">
            <a:avLst/>
          </a:prstGeom>
        </p:spPr>
        <p:txBody>
          <a:bodyPr vert="horz" wrap="square" lIns="0" tIns="0" rIns="0" bIns="0" rtlCol="0">
            <a:spAutoFit/>
          </a:bodyPr>
          <a:lstStyle/>
          <a:p>
            <a:pPr marL="12700">
              <a:lnSpc>
                <a:spcPct val="100000"/>
              </a:lnSpc>
            </a:pPr>
            <a:r>
              <a:rPr sz="2400" b="1" spc="-10" dirty="0">
                <a:solidFill>
                  <a:srgbClr val="FFFFFF"/>
                </a:solidFill>
                <a:latin typeface="Calibri"/>
                <a:cs typeface="Calibri"/>
              </a:rPr>
              <a:t>Μ</a:t>
            </a:r>
            <a:r>
              <a:rPr sz="2400" b="1" dirty="0">
                <a:solidFill>
                  <a:srgbClr val="FFFFFF"/>
                </a:solidFill>
                <a:latin typeface="Calibri"/>
                <a:cs typeface="Calibri"/>
              </a:rPr>
              <a:t>ε</a:t>
            </a:r>
            <a:r>
              <a:rPr sz="2400" b="1" spc="-35" dirty="0">
                <a:solidFill>
                  <a:srgbClr val="FFFFFF"/>
                </a:solidFill>
                <a:latin typeface="Calibri"/>
                <a:cs typeface="Calibri"/>
              </a:rPr>
              <a:t>τ</a:t>
            </a:r>
            <a:r>
              <a:rPr sz="2400" b="1" spc="-30" dirty="0">
                <a:solidFill>
                  <a:srgbClr val="FFFFFF"/>
                </a:solidFill>
                <a:latin typeface="Calibri"/>
                <a:cs typeface="Calibri"/>
              </a:rPr>
              <a:t>ά</a:t>
            </a:r>
            <a:r>
              <a:rPr sz="2400" b="1" dirty="0">
                <a:solidFill>
                  <a:srgbClr val="FFFFFF"/>
                </a:solidFill>
                <a:latin typeface="Calibri"/>
                <a:cs typeface="Calibri"/>
              </a:rPr>
              <a:t>δο</a:t>
            </a:r>
            <a:r>
              <a:rPr sz="2400" b="1" spc="-10" dirty="0">
                <a:solidFill>
                  <a:srgbClr val="FFFFFF"/>
                </a:solidFill>
                <a:latin typeface="Calibri"/>
                <a:cs typeface="Calibri"/>
              </a:rPr>
              <a:t>σ</a:t>
            </a:r>
            <a:r>
              <a:rPr sz="2400" b="1" spc="5" dirty="0">
                <a:solidFill>
                  <a:srgbClr val="FFFFFF"/>
                </a:solidFill>
                <a:latin typeface="Calibri"/>
                <a:cs typeface="Calibri"/>
              </a:rPr>
              <a:t>η</a:t>
            </a:r>
            <a:r>
              <a:rPr sz="2400" b="1" dirty="0">
                <a:solidFill>
                  <a:srgbClr val="FFFFFF"/>
                </a:solidFill>
                <a:latin typeface="Calibri"/>
                <a:cs typeface="Calibri"/>
              </a:rPr>
              <a:t>ς</a:t>
            </a:r>
            <a:endParaRPr sz="2400" dirty="0">
              <a:latin typeface="Calibri"/>
              <a:cs typeface="Calibri"/>
            </a:endParaRPr>
          </a:p>
        </p:txBody>
      </p:sp>
      <p:sp>
        <p:nvSpPr>
          <p:cNvPr id="66" name="object 66"/>
          <p:cNvSpPr txBox="1"/>
          <p:nvPr/>
        </p:nvSpPr>
        <p:spPr>
          <a:xfrm>
            <a:off x="6679767" y="4656579"/>
            <a:ext cx="1482090" cy="369332"/>
          </a:xfrm>
          <a:prstGeom prst="rect">
            <a:avLst/>
          </a:prstGeom>
        </p:spPr>
        <p:txBody>
          <a:bodyPr vert="horz" wrap="square" lIns="0" tIns="0" rIns="0" bIns="0" rtlCol="0">
            <a:spAutoFit/>
          </a:bodyPr>
          <a:lstStyle/>
          <a:p>
            <a:pPr marL="12700">
              <a:lnSpc>
                <a:spcPct val="100000"/>
              </a:lnSpc>
            </a:pPr>
            <a:r>
              <a:rPr lang="el-GR" sz="2400" b="1" dirty="0" smtClean="0">
                <a:solidFill>
                  <a:srgbClr val="FFFFFF"/>
                </a:solidFill>
                <a:latin typeface="Calibri"/>
                <a:cs typeface="Calibri"/>
              </a:rPr>
              <a:t>   Δ</a:t>
            </a:r>
            <a:r>
              <a:rPr sz="2400" b="1" spc="-5" dirty="0" err="1" smtClean="0">
                <a:solidFill>
                  <a:srgbClr val="FFFFFF"/>
                </a:solidFill>
                <a:latin typeface="Calibri"/>
                <a:cs typeface="Calibri"/>
              </a:rPr>
              <a:t>ι</a:t>
            </a:r>
            <a:r>
              <a:rPr sz="2400" b="1" dirty="0" err="1" smtClean="0">
                <a:solidFill>
                  <a:srgbClr val="FFFFFF"/>
                </a:solidFill>
                <a:latin typeface="Calibri"/>
                <a:cs typeface="Calibri"/>
              </a:rPr>
              <a:t>κτύου</a:t>
            </a:r>
            <a:endParaRPr sz="2400" dirty="0">
              <a:latin typeface="Calibri"/>
              <a:cs typeface="Calibri"/>
            </a:endParaRPr>
          </a:p>
        </p:txBody>
      </p:sp>
      <p:sp>
        <p:nvSpPr>
          <p:cNvPr id="69" name="object 69"/>
          <p:cNvSpPr/>
          <p:nvPr/>
        </p:nvSpPr>
        <p:spPr>
          <a:xfrm>
            <a:off x="2314895" y="4480301"/>
            <a:ext cx="2073275" cy="66040"/>
          </a:xfrm>
          <a:custGeom>
            <a:avLst/>
            <a:gdLst/>
            <a:ahLst/>
            <a:cxnLst/>
            <a:rect l="l" t="t" r="r" b="b"/>
            <a:pathLst>
              <a:path w="2073275" h="66039">
                <a:moveTo>
                  <a:pt x="0" y="65531"/>
                </a:moveTo>
                <a:lnTo>
                  <a:pt x="2072902" y="65531"/>
                </a:lnTo>
                <a:lnTo>
                  <a:pt x="2072902" y="0"/>
                </a:lnTo>
                <a:lnTo>
                  <a:pt x="0" y="0"/>
                </a:lnTo>
                <a:lnTo>
                  <a:pt x="0" y="65531"/>
                </a:lnTo>
                <a:close/>
              </a:path>
            </a:pathLst>
          </a:custGeom>
          <a:solidFill>
            <a:srgbClr val="4E7FBB"/>
          </a:solidFill>
        </p:spPr>
        <p:txBody>
          <a:bodyPr wrap="square" lIns="0" tIns="0" rIns="0" bIns="0" rtlCol="0"/>
          <a:lstStyle/>
          <a:p>
            <a:endParaRPr/>
          </a:p>
        </p:txBody>
      </p:sp>
      <p:sp>
        <p:nvSpPr>
          <p:cNvPr id="70" name="object 70"/>
          <p:cNvSpPr/>
          <p:nvPr/>
        </p:nvSpPr>
        <p:spPr>
          <a:xfrm>
            <a:off x="2314895" y="4045650"/>
            <a:ext cx="2073275" cy="434975"/>
          </a:xfrm>
          <a:custGeom>
            <a:avLst/>
            <a:gdLst/>
            <a:ahLst/>
            <a:cxnLst/>
            <a:rect l="l" t="t" r="r" b="b"/>
            <a:pathLst>
              <a:path w="2073275" h="434975">
                <a:moveTo>
                  <a:pt x="0" y="434650"/>
                </a:moveTo>
                <a:lnTo>
                  <a:pt x="2072902" y="434650"/>
                </a:lnTo>
                <a:lnTo>
                  <a:pt x="2072902" y="0"/>
                </a:lnTo>
                <a:lnTo>
                  <a:pt x="0" y="0"/>
                </a:lnTo>
                <a:lnTo>
                  <a:pt x="0" y="434650"/>
                </a:lnTo>
                <a:close/>
              </a:path>
            </a:pathLst>
          </a:custGeom>
          <a:solidFill>
            <a:srgbClr val="4E7FBB"/>
          </a:solidFill>
        </p:spPr>
        <p:txBody>
          <a:bodyPr wrap="square" lIns="0" tIns="0" rIns="0" bIns="0" rtlCol="0"/>
          <a:lstStyle/>
          <a:p>
            <a:endParaRPr/>
          </a:p>
        </p:txBody>
      </p:sp>
      <p:sp>
        <p:nvSpPr>
          <p:cNvPr id="71" name="object 71"/>
          <p:cNvSpPr txBox="1"/>
          <p:nvPr/>
        </p:nvSpPr>
        <p:spPr>
          <a:xfrm>
            <a:off x="2597857" y="4156453"/>
            <a:ext cx="1506220" cy="330200"/>
          </a:xfrm>
          <a:prstGeom prst="rect">
            <a:avLst/>
          </a:prstGeom>
        </p:spPr>
        <p:txBody>
          <a:bodyPr vert="horz" wrap="square" lIns="0" tIns="0" rIns="0" bIns="0" rtlCol="0">
            <a:spAutoFit/>
          </a:bodyPr>
          <a:lstStyle/>
          <a:p>
            <a:pPr marL="12700">
              <a:lnSpc>
                <a:spcPct val="100000"/>
              </a:lnSpc>
            </a:pPr>
            <a:r>
              <a:rPr sz="2400" b="1" spc="-10" dirty="0">
                <a:solidFill>
                  <a:srgbClr val="FFFFFF"/>
                </a:solidFill>
                <a:latin typeface="Calibri"/>
                <a:cs typeface="Calibri"/>
              </a:rPr>
              <a:t>Μ</a:t>
            </a:r>
            <a:r>
              <a:rPr sz="2400" b="1" dirty="0">
                <a:solidFill>
                  <a:srgbClr val="FFFFFF"/>
                </a:solidFill>
                <a:latin typeface="Calibri"/>
                <a:cs typeface="Calibri"/>
              </a:rPr>
              <a:t>ε</a:t>
            </a:r>
            <a:r>
              <a:rPr sz="2400" b="1" spc="-35" dirty="0">
                <a:solidFill>
                  <a:srgbClr val="FFFFFF"/>
                </a:solidFill>
                <a:latin typeface="Calibri"/>
                <a:cs typeface="Calibri"/>
              </a:rPr>
              <a:t>τ</a:t>
            </a:r>
            <a:r>
              <a:rPr sz="2400" b="1" spc="-30" dirty="0">
                <a:solidFill>
                  <a:srgbClr val="FFFFFF"/>
                </a:solidFill>
                <a:latin typeface="Calibri"/>
                <a:cs typeface="Calibri"/>
              </a:rPr>
              <a:t>ά</a:t>
            </a:r>
            <a:r>
              <a:rPr sz="2400" b="1" dirty="0">
                <a:solidFill>
                  <a:srgbClr val="FFFFFF"/>
                </a:solidFill>
                <a:latin typeface="Calibri"/>
                <a:cs typeface="Calibri"/>
              </a:rPr>
              <a:t>δο</a:t>
            </a:r>
            <a:r>
              <a:rPr sz="2400" b="1" spc="-10" dirty="0">
                <a:solidFill>
                  <a:srgbClr val="FFFFFF"/>
                </a:solidFill>
                <a:latin typeface="Calibri"/>
                <a:cs typeface="Calibri"/>
              </a:rPr>
              <a:t>σ</a:t>
            </a:r>
            <a:r>
              <a:rPr sz="2400" b="1" dirty="0">
                <a:solidFill>
                  <a:srgbClr val="FFFFFF"/>
                </a:solidFill>
                <a:latin typeface="Calibri"/>
                <a:cs typeface="Calibri"/>
              </a:rPr>
              <a:t>ης</a:t>
            </a:r>
            <a:endParaRPr sz="2400">
              <a:latin typeface="Calibri"/>
              <a:cs typeface="Calibri"/>
            </a:endParaRPr>
          </a:p>
        </p:txBody>
      </p:sp>
      <p:sp>
        <p:nvSpPr>
          <p:cNvPr id="72" name="object 72"/>
          <p:cNvSpPr/>
          <p:nvPr/>
        </p:nvSpPr>
        <p:spPr>
          <a:xfrm>
            <a:off x="2314895" y="4980173"/>
            <a:ext cx="2073275" cy="66040"/>
          </a:xfrm>
          <a:custGeom>
            <a:avLst/>
            <a:gdLst/>
            <a:ahLst/>
            <a:cxnLst/>
            <a:rect l="l" t="t" r="r" b="b"/>
            <a:pathLst>
              <a:path w="2073275" h="66039">
                <a:moveTo>
                  <a:pt x="0" y="65541"/>
                </a:moveTo>
                <a:lnTo>
                  <a:pt x="2072902" y="65541"/>
                </a:lnTo>
                <a:lnTo>
                  <a:pt x="2072902" y="0"/>
                </a:lnTo>
                <a:lnTo>
                  <a:pt x="0" y="0"/>
                </a:lnTo>
                <a:lnTo>
                  <a:pt x="0" y="65541"/>
                </a:lnTo>
                <a:close/>
              </a:path>
            </a:pathLst>
          </a:custGeom>
          <a:solidFill>
            <a:srgbClr val="4E7FBB"/>
          </a:solidFill>
        </p:spPr>
        <p:txBody>
          <a:bodyPr wrap="square" lIns="0" tIns="0" rIns="0" bIns="0" rtlCol="0"/>
          <a:lstStyle/>
          <a:p>
            <a:endParaRPr/>
          </a:p>
        </p:txBody>
      </p:sp>
      <p:sp>
        <p:nvSpPr>
          <p:cNvPr id="73" name="object 73"/>
          <p:cNvSpPr/>
          <p:nvPr/>
        </p:nvSpPr>
        <p:spPr>
          <a:xfrm>
            <a:off x="2314895" y="4545833"/>
            <a:ext cx="2073275" cy="434340"/>
          </a:xfrm>
          <a:custGeom>
            <a:avLst/>
            <a:gdLst/>
            <a:ahLst/>
            <a:cxnLst/>
            <a:rect l="l" t="t" r="r" b="b"/>
            <a:pathLst>
              <a:path w="2073275" h="434339">
                <a:moveTo>
                  <a:pt x="0" y="434339"/>
                </a:moveTo>
                <a:lnTo>
                  <a:pt x="2072902" y="434339"/>
                </a:lnTo>
                <a:lnTo>
                  <a:pt x="2072902" y="0"/>
                </a:lnTo>
                <a:lnTo>
                  <a:pt x="0" y="0"/>
                </a:lnTo>
                <a:lnTo>
                  <a:pt x="0" y="434339"/>
                </a:lnTo>
                <a:close/>
              </a:path>
            </a:pathLst>
          </a:custGeom>
          <a:solidFill>
            <a:srgbClr val="4E7FBB"/>
          </a:solidFill>
        </p:spPr>
        <p:txBody>
          <a:bodyPr wrap="square" lIns="0" tIns="0" rIns="0" bIns="0" rtlCol="0"/>
          <a:lstStyle/>
          <a:p>
            <a:endParaRPr/>
          </a:p>
        </p:txBody>
      </p:sp>
      <p:sp>
        <p:nvSpPr>
          <p:cNvPr id="74" name="object 74"/>
          <p:cNvSpPr txBox="1"/>
          <p:nvPr/>
        </p:nvSpPr>
        <p:spPr>
          <a:xfrm>
            <a:off x="2820361" y="4656579"/>
            <a:ext cx="1055370" cy="33020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Calibri"/>
                <a:cs typeface="Calibri"/>
              </a:rPr>
              <a:t>Δ</a:t>
            </a:r>
            <a:r>
              <a:rPr sz="2400" b="1" spc="5" dirty="0">
                <a:solidFill>
                  <a:srgbClr val="FFFFFF"/>
                </a:solidFill>
                <a:latin typeface="Calibri"/>
                <a:cs typeface="Calibri"/>
              </a:rPr>
              <a:t>ι</a:t>
            </a:r>
            <a:r>
              <a:rPr sz="2400" b="1" dirty="0">
                <a:solidFill>
                  <a:srgbClr val="FFFFFF"/>
                </a:solidFill>
                <a:latin typeface="Calibri"/>
                <a:cs typeface="Calibri"/>
              </a:rPr>
              <a:t>κ</a:t>
            </a:r>
            <a:r>
              <a:rPr sz="2400" b="1" spc="-10" dirty="0">
                <a:solidFill>
                  <a:srgbClr val="FFFFFF"/>
                </a:solidFill>
                <a:latin typeface="Calibri"/>
                <a:cs typeface="Calibri"/>
              </a:rPr>
              <a:t>τ</a:t>
            </a:r>
            <a:r>
              <a:rPr sz="2400" b="1" dirty="0">
                <a:solidFill>
                  <a:srgbClr val="FFFFFF"/>
                </a:solidFill>
                <a:latin typeface="Calibri"/>
                <a:cs typeface="Calibri"/>
              </a:rPr>
              <a:t>ύου</a:t>
            </a:r>
            <a:endParaRPr sz="2400" dirty="0">
              <a:latin typeface="Calibri"/>
              <a:cs typeface="Calibri"/>
            </a:endParaRPr>
          </a:p>
        </p:txBody>
      </p:sp>
      <p:sp>
        <p:nvSpPr>
          <p:cNvPr id="75" name="object 75"/>
          <p:cNvSpPr/>
          <p:nvPr/>
        </p:nvSpPr>
        <p:spPr>
          <a:xfrm>
            <a:off x="2314895" y="5367278"/>
            <a:ext cx="635" cy="321945"/>
          </a:xfrm>
          <a:custGeom>
            <a:avLst/>
            <a:gdLst/>
            <a:ahLst/>
            <a:cxnLst/>
            <a:rect l="l" t="t" r="r" b="b"/>
            <a:pathLst>
              <a:path w="635" h="321945">
                <a:moveTo>
                  <a:pt x="0" y="321563"/>
                </a:moveTo>
                <a:lnTo>
                  <a:pt x="131" y="321563"/>
                </a:lnTo>
                <a:lnTo>
                  <a:pt x="131" y="0"/>
                </a:lnTo>
                <a:lnTo>
                  <a:pt x="0" y="0"/>
                </a:lnTo>
                <a:lnTo>
                  <a:pt x="0" y="321563"/>
                </a:lnTo>
                <a:close/>
              </a:path>
            </a:pathLst>
          </a:custGeom>
          <a:solidFill>
            <a:srgbClr val="4E7FBB"/>
          </a:solidFill>
        </p:spPr>
        <p:txBody>
          <a:bodyPr wrap="square" lIns="0" tIns="0" rIns="0" bIns="0" rtlCol="0"/>
          <a:lstStyle/>
          <a:p>
            <a:endParaRPr/>
          </a:p>
        </p:txBody>
      </p:sp>
      <p:sp>
        <p:nvSpPr>
          <p:cNvPr id="76" name="object 76"/>
          <p:cNvSpPr/>
          <p:nvPr/>
        </p:nvSpPr>
        <p:spPr>
          <a:xfrm>
            <a:off x="2314895" y="5045714"/>
            <a:ext cx="2073275" cy="321945"/>
          </a:xfrm>
          <a:custGeom>
            <a:avLst/>
            <a:gdLst/>
            <a:ahLst/>
            <a:cxnLst/>
            <a:rect l="l" t="t" r="r" b="b"/>
            <a:pathLst>
              <a:path w="2073275" h="321945">
                <a:moveTo>
                  <a:pt x="0" y="321563"/>
                </a:moveTo>
                <a:lnTo>
                  <a:pt x="2072902" y="321563"/>
                </a:lnTo>
                <a:lnTo>
                  <a:pt x="2072902" y="0"/>
                </a:lnTo>
                <a:lnTo>
                  <a:pt x="0" y="0"/>
                </a:lnTo>
                <a:lnTo>
                  <a:pt x="0" y="321563"/>
                </a:lnTo>
                <a:close/>
              </a:path>
            </a:pathLst>
          </a:custGeom>
          <a:solidFill>
            <a:srgbClr val="4E7FBB"/>
          </a:solidFill>
        </p:spPr>
        <p:txBody>
          <a:bodyPr wrap="square" lIns="0" tIns="0" rIns="0" bIns="0" rtlCol="0"/>
          <a:lstStyle/>
          <a:p>
            <a:endParaRPr/>
          </a:p>
        </p:txBody>
      </p:sp>
      <p:sp>
        <p:nvSpPr>
          <p:cNvPr id="78" name="object 78"/>
          <p:cNvSpPr/>
          <p:nvPr/>
        </p:nvSpPr>
        <p:spPr>
          <a:xfrm>
            <a:off x="2314895" y="5367278"/>
            <a:ext cx="2073275" cy="321945"/>
          </a:xfrm>
          <a:custGeom>
            <a:avLst/>
            <a:gdLst/>
            <a:ahLst/>
            <a:cxnLst/>
            <a:rect l="l" t="t" r="r" b="b"/>
            <a:pathLst>
              <a:path w="2073275" h="321945">
                <a:moveTo>
                  <a:pt x="0" y="321563"/>
                </a:moveTo>
                <a:lnTo>
                  <a:pt x="2072902" y="321563"/>
                </a:lnTo>
                <a:lnTo>
                  <a:pt x="2072902" y="0"/>
                </a:lnTo>
                <a:lnTo>
                  <a:pt x="0" y="0"/>
                </a:lnTo>
                <a:lnTo>
                  <a:pt x="0" y="321563"/>
                </a:lnTo>
                <a:close/>
              </a:path>
            </a:pathLst>
          </a:custGeom>
          <a:solidFill>
            <a:srgbClr val="4E7FBB"/>
          </a:solidFill>
        </p:spPr>
        <p:txBody>
          <a:bodyPr wrap="square" lIns="0" tIns="0" rIns="0" bIns="0" rtlCol="0"/>
          <a:lstStyle/>
          <a:p>
            <a:endParaRPr/>
          </a:p>
        </p:txBody>
      </p:sp>
      <p:sp>
        <p:nvSpPr>
          <p:cNvPr id="80" name="object 80"/>
          <p:cNvSpPr/>
          <p:nvPr/>
        </p:nvSpPr>
        <p:spPr>
          <a:xfrm>
            <a:off x="2314895" y="6123563"/>
            <a:ext cx="2073275" cy="66040"/>
          </a:xfrm>
          <a:custGeom>
            <a:avLst/>
            <a:gdLst/>
            <a:ahLst/>
            <a:cxnLst/>
            <a:rect l="l" t="t" r="r" b="b"/>
            <a:pathLst>
              <a:path w="2073275" h="66039">
                <a:moveTo>
                  <a:pt x="0" y="65531"/>
                </a:moveTo>
                <a:lnTo>
                  <a:pt x="2072902" y="65531"/>
                </a:lnTo>
                <a:lnTo>
                  <a:pt x="2072902" y="0"/>
                </a:lnTo>
                <a:lnTo>
                  <a:pt x="0" y="0"/>
                </a:lnTo>
                <a:lnTo>
                  <a:pt x="0" y="65531"/>
                </a:lnTo>
                <a:close/>
              </a:path>
            </a:pathLst>
          </a:custGeom>
          <a:solidFill>
            <a:srgbClr val="4E7FBB"/>
          </a:solidFill>
        </p:spPr>
        <p:txBody>
          <a:bodyPr wrap="square" lIns="0" tIns="0" rIns="0" bIns="0" rtlCol="0"/>
          <a:lstStyle/>
          <a:p>
            <a:endParaRPr/>
          </a:p>
        </p:txBody>
      </p:sp>
      <p:sp>
        <p:nvSpPr>
          <p:cNvPr id="81" name="object 81"/>
          <p:cNvSpPr/>
          <p:nvPr/>
        </p:nvSpPr>
        <p:spPr>
          <a:xfrm>
            <a:off x="2314895" y="5688912"/>
            <a:ext cx="2073275" cy="434975"/>
          </a:xfrm>
          <a:custGeom>
            <a:avLst/>
            <a:gdLst/>
            <a:ahLst/>
            <a:cxnLst/>
            <a:rect l="l" t="t" r="r" b="b"/>
            <a:pathLst>
              <a:path w="2073275" h="434975">
                <a:moveTo>
                  <a:pt x="0" y="434650"/>
                </a:moveTo>
                <a:lnTo>
                  <a:pt x="2072902" y="434650"/>
                </a:lnTo>
                <a:lnTo>
                  <a:pt x="2072902" y="0"/>
                </a:lnTo>
                <a:lnTo>
                  <a:pt x="0" y="0"/>
                </a:lnTo>
                <a:lnTo>
                  <a:pt x="0" y="434650"/>
                </a:lnTo>
                <a:close/>
              </a:path>
            </a:pathLst>
          </a:custGeom>
          <a:solidFill>
            <a:srgbClr val="4E7FBB"/>
          </a:solidFill>
        </p:spPr>
        <p:txBody>
          <a:bodyPr wrap="square" lIns="0" tIns="0" rIns="0" bIns="0" rtlCol="0"/>
          <a:lstStyle/>
          <a:p>
            <a:endParaRPr/>
          </a:p>
        </p:txBody>
      </p:sp>
      <p:sp>
        <p:nvSpPr>
          <p:cNvPr id="82" name="object 82"/>
          <p:cNvSpPr txBox="1"/>
          <p:nvPr/>
        </p:nvSpPr>
        <p:spPr>
          <a:xfrm>
            <a:off x="2853889" y="5799961"/>
            <a:ext cx="991235" cy="33020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Calibri"/>
                <a:cs typeface="Calibri"/>
              </a:rPr>
              <a:t>Φ</a:t>
            </a:r>
            <a:r>
              <a:rPr sz="2400" b="1" dirty="0">
                <a:solidFill>
                  <a:srgbClr val="FFFFFF"/>
                </a:solidFill>
                <a:latin typeface="Calibri"/>
                <a:cs typeface="Calibri"/>
              </a:rPr>
              <a:t>υσ</a:t>
            </a:r>
            <a:r>
              <a:rPr sz="2400" b="1" spc="-5" dirty="0">
                <a:solidFill>
                  <a:srgbClr val="FFFFFF"/>
                </a:solidFill>
                <a:latin typeface="Calibri"/>
                <a:cs typeface="Calibri"/>
              </a:rPr>
              <a:t>ι</a:t>
            </a:r>
            <a:r>
              <a:rPr sz="2400" b="1" spc="-75" dirty="0">
                <a:solidFill>
                  <a:srgbClr val="FFFFFF"/>
                </a:solidFill>
                <a:latin typeface="Calibri"/>
                <a:cs typeface="Calibri"/>
              </a:rPr>
              <a:t>κ</a:t>
            </a:r>
            <a:r>
              <a:rPr sz="2400" b="1" dirty="0">
                <a:solidFill>
                  <a:srgbClr val="FFFFFF"/>
                </a:solidFill>
                <a:latin typeface="Calibri"/>
                <a:cs typeface="Calibri"/>
              </a:rPr>
              <a:t>ό</a:t>
            </a:r>
            <a:endParaRPr sz="2400">
              <a:latin typeface="Calibri"/>
              <a:cs typeface="Calibri"/>
            </a:endParaRPr>
          </a:p>
        </p:txBody>
      </p:sp>
      <p:sp>
        <p:nvSpPr>
          <p:cNvPr id="83" name="object 83"/>
          <p:cNvSpPr txBox="1"/>
          <p:nvPr/>
        </p:nvSpPr>
        <p:spPr>
          <a:xfrm>
            <a:off x="1231900" y="6470015"/>
            <a:ext cx="8110220" cy="280035"/>
          </a:xfrm>
          <a:prstGeom prst="rect">
            <a:avLst/>
          </a:prstGeom>
        </p:spPr>
        <p:txBody>
          <a:bodyPr vert="horz" wrap="square" lIns="0" tIns="0" rIns="0" bIns="0" rtlCol="0">
            <a:spAutoFit/>
          </a:bodyPr>
          <a:lstStyle/>
          <a:p>
            <a:pPr marL="12700">
              <a:lnSpc>
                <a:spcPct val="100000"/>
              </a:lnSpc>
            </a:pPr>
            <a:r>
              <a:rPr sz="2000" b="1" dirty="0">
                <a:solidFill>
                  <a:srgbClr val="F69445"/>
                </a:solidFill>
                <a:latin typeface="Calibri"/>
                <a:cs typeface="Calibri"/>
              </a:rPr>
              <a:t>Τα</a:t>
            </a:r>
            <a:r>
              <a:rPr sz="2000" b="1" spc="-45" dirty="0">
                <a:solidFill>
                  <a:srgbClr val="F69445"/>
                </a:solidFill>
                <a:latin typeface="Calibri"/>
                <a:cs typeface="Calibri"/>
              </a:rPr>
              <a:t> </a:t>
            </a:r>
            <a:r>
              <a:rPr sz="2000" b="1" spc="-15" dirty="0">
                <a:solidFill>
                  <a:srgbClr val="F69445"/>
                </a:solidFill>
                <a:latin typeface="Calibri"/>
                <a:cs typeface="Calibri"/>
              </a:rPr>
              <a:t>σ</a:t>
            </a:r>
            <a:r>
              <a:rPr sz="2000" b="1" spc="15" dirty="0">
                <a:solidFill>
                  <a:srgbClr val="F69445"/>
                </a:solidFill>
                <a:latin typeface="Calibri"/>
                <a:cs typeface="Calibri"/>
              </a:rPr>
              <a:t>υ</a:t>
            </a:r>
            <a:r>
              <a:rPr sz="2000" b="1" spc="10" dirty="0">
                <a:solidFill>
                  <a:srgbClr val="F69445"/>
                </a:solidFill>
                <a:latin typeface="Calibri"/>
                <a:cs typeface="Calibri"/>
              </a:rPr>
              <a:t>σ</a:t>
            </a:r>
            <a:r>
              <a:rPr sz="2000" b="1" spc="15" dirty="0">
                <a:solidFill>
                  <a:srgbClr val="F69445"/>
                </a:solidFill>
                <a:latin typeface="Calibri"/>
                <a:cs typeface="Calibri"/>
              </a:rPr>
              <a:t>τ</a:t>
            </a:r>
            <a:r>
              <a:rPr sz="2000" b="1" dirty="0">
                <a:solidFill>
                  <a:srgbClr val="F69445"/>
                </a:solidFill>
                <a:latin typeface="Calibri"/>
                <a:cs typeface="Calibri"/>
              </a:rPr>
              <a:t>ή</a:t>
            </a:r>
            <a:r>
              <a:rPr sz="2000" b="1" spc="-15" dirty="0">
                <a:solidFill>
                  <a:srgbClr val="F69445"/>
                </a:solidFill>
                <a:latin typeface="Calibri"/>
                <a:cs typeface="Calibri"/>
              </a:rPr>
              <a:t>μ</a:t>
            </a:r>
            <a:r>
              <a:rPr sz="2000" b="1" dirty="0">
                <a:solidFill>
                  <a:srgbClr val="F69445"/>
                </a:solidFill>
                <a:latin typeface="Calibri"/>
                <a:cs typeface="Calibri"/>
              </a:rPr>
              <a:t>α</a:t>
            </a:r>
            <a:r>
              <a:rPr sz="2000" b="1" spc="-20" dirty="0">
                <a:solidFill>
                  <a:srgbClr val="F69445"/>
                </a:solidFill>
                <a:latin typeface="Calibri"/>
                <a:cs typeface="Calibri"/>
              </a:rPr>
              <a:t>τ</a:t>
            </a:r>
            <a:r>
              <a:rPr sz="2000" b="1" dirty="0">
                <a:solidFill>
                  <a:srgbClr val="F69445"/>
                </a:solidFill>
                <a:latin typeface="Calibri"/>
                <a:cs typeface="Calibri"/>
              </a:rPr>
              <a:t>α</a:t>
            </a:r>
            <a:r>
              <a:rPr sz="2000" b="1" spc="-80" dirty="0">
                <a:solidFill>
                  <a:srgbClr val="F69445"/>
                </a:solidFill>
                <a:latin typeface="Calibri"/>
                <a:cs typeface="Calibri"/>
              </a:rPr>
              <a:t> </a:t>
            </a:r>
            <a:r>
              <a:rPr sz="2000" b="1" spc="-30" dirty="0">
                <a:solidFill>
                  <a:srgbClr val="F69445"/>
                </a:solidFill>
                <a:latin typeface="Calibri"/>
                <a:cs typeface="Calibri"/>
              </a:rPr>
              <a:t>κ</a:t>
            </a:r>
            <a:r>
              <a:rPr sz="2000" b="1" spc="-10" dirty="0">
                <a:solidFill>
                  <a:srgbClr val="F69445"/>
                </a:solidFill>
                <a:latin typeface="Calibri"/>
                <a:cs typeface="Calibri"/>
              </a:rPr>
              <a:t>ι</a:t>
            </a:r>
            <a:r>
              <a:rPr sz="2000" b="1" dirty="0">
                <a:solidFill>
                  <a:srgbClr val="F69445"/>
                </a:solidFill>
                <a:latin typeface="Calibri"/>
                <a:cs typeface="Calibri"/>
              </a:rPr>
              <a:t>ν</a:t>
            </a:r>
            <a:r>
              <a:rPr sz="2000" b="1" spc="-35" dirty="0">
                <a:solidFill>
                  <a:srgbClr val="F69445"/>
                </a:solidFill>
                <a:latin typeface="Calibri"/>
                <a:cs typeface="Calibri"/>
              </a:rPr>
              <a:t>η</a:t>
            </a:r>
            <a:r>
              <a:rPr sz="2000" b="1" spc="-20" dirty="0">
                <a:solidFill>
                  <a:srgbClr val="F69445"/>
                </a:solidFill>
                <a:latin typeface="Calibri"/>
                <a:cs typeface="Calibri"/>
              </a:rPr>
              <a:t>τ</a:t>
            </a:r>
            <a:r>
              <a:rPr sz="2000" b="1" spc="10" dirty="0">
                <a:solidFill>
                  <a:srgbClr val="F69445"/>
                </a:solidFill>
                <a:latin typeface="Calibri"/>
                <a:cs typeface="Calibri"/>
              </a:rPr>
              <a:t>ώ</a:t>
            </a:r>
            <a:r>
              <a:rPr sz="2000" b="1" dirty="0">
                <a:solidFill>
                  <a:srgbClr val="F69445"/>
                </a:solidFill>
                <a:latin typeface="Calibri"/>
                <a:cs typeface="Calibri"/>
              </a:rPr>
              <a:t>ν</a:t>
            </a:r>
            <a:r>
              <a:rPr sz="2000" b="1" spc="-65" dirty="0">
                <a:solidFill>
                  <a:srgbClr val="F69445"/>
                </a:solidFill>
                <a:latin typeface="Calibri"/>
                <a:cs typeface="Calibri"/>
              </a:rPr>
              <a:t> </a:t>
            </a:r>
            <a:r>
              <a:rPr sz="2000" b="1" spc="-10" dirty="0">
                <a:solidFill>
                  <a:srgbClr val="F69445"/>
                </a:solidFill>
                <a:latin typeface="Calibri"/>
                <a:cs typeface="Calibri"/>
              </a:rPr>
              <a:t>ε</a:t>
            </a:r>
            <a:r>
              <a:rPr sz="2000" b="1" dirty="0">
                <a:solidFill>
                  <a:srgbClr val="F69445"/>
                </a:solidFill>
                <a:latin typeface="Calibri"/>
                <a:cs typeface="Calibri"/>
              </a:rPr>
              <a:t>πι</a:t>
            </a:r>
            <a:r>
              <a:rPr sz="2000" b="1" spc="-50" dirty="0">
                <a:solidFill>
                  <a:srgbClr val="F69445"/>
                </a:solidFill>
                <a:latin typeface="Calibri"/>
                <a:cs typeface="Calibri"/>
              </a:rPr>
              <a:t>κ</a:t>
            </a:r>
            <a:r>
              <a:rPr sz="2000" b="1" dirty="0">
                <a:solidFill>
                  <a:srgbClr val="F69445"/>
                </a:solidFill>
                <a:latin typeface="Calibri"/>
                <a:cs typeface="Calibri"/>
              </a:rPr>
              <a:t>ο</a:t>
            </a:r>
            <a:r>
              <a:rPr sz="2000" b="1" spc="-10" dirty="0">
                <a:solidFill>
                  <a:srgbClr val="F69445"/>
                </a:solidFill>
                <a:latin typeface="Calibri"/>
                <a:cs typeface="Calibri"/>
              </a:rPr>
              <a:t>ιν</a:t>
            </a:r>
            <a:r>
              <a:rPr sz="2000" b="1" spc="10" dirty="0">
                <a:solidFill>
                  <a:srgbClr val="F69445"/>
                </a:solidFill>
                <a:latin typeface="Calibri"/>
                <a:cs typeface="Calibri"/>
              </a:rPr>
              <a:t>ω</a:t>
            </a:r>
            <a:r>
              <a:rPr sz="2000" b="1" dirty="0">
                <a:solidFill>
                  <a:srgbClr val="F69445"/>
                </a:solidFill>
                <a:latin typeface="Calibri"/>
                <a:cs typeface="Calibri"/>
              </a:rPr>
              <a:t>νιών</a:t>
            </a:r>
            <a:r>
              <a:rPr sz="2000" b="1" spc="-140" dirty="0">
                <a:solidFill>
                  <a:srgbClr val="F69445"/>
                </a:solidFill>
                <a:latin typeface="Calibri"/>
                <a:cs typeface="Calibri"/>
              </a:rPr>
              <a:t> </a:t>
            </a:r>
            <a:r>
              <a:rPr sz="2000" b="1" spc="-15" dirty="0">
                <a:solidFill>
                  <a:srgbClr val="F69445"/>
                </a:solidFill>
                <a:latin typeface="Calibri"/>
                <a:cs typeface="Calibri"/>
              </a:rPr>
              <a:t>β</a:t>
            </a:r>
            <a:r>
              <a:rPr sz="2000" b="1" spc="-20" dirty="0">
                <a:solidFill>
                  <a:srgbClr val="F69445"/>
                </a:solidFill>
                <a:latin typeface="Calibri"/>
                <a:cs typeface="Calibri"/>
              </a:rPr>
              <a:t>α</a:t>
            </a:r>
            <a:r>
              <a:rPr sz="2000" b="1" dirty="0">
                <a:solidFill>
                  <a:srgbClr val="F69445"/>
                </a:solidFill>
                <a:latin typeface="Calibri"/>
                <a:cs typeface="Calibri"/>
              </a:rPr>
              <a:t>σί</a:t>
            </a:r>
            <a:r>
              <a:rPr sz="2000" b="1" spc="-10" dirty="0">
                <a:solidFill>
                  <a:srgbClr val="F69445"/>
                </a:solidFill>
                <a:latin typeface="Calibri"/>
                <a:cs typeface="Calibri"/>
              </a:rPr>
              <a:t>ζ</a:t>
            </a:r>
            <a:r>
              <a:rPr sz="2000" b="1" spc="10" dirty="0">
                <a:solidFill>
                  <a:srgbClr val="F69445"/>
                </a:solidFill>
                <a:latin typeface="Calibri"/>
                <a:cs typeface="Calibri"/>
              </a:rPr>
              <a:t>ο</a:t>
            </a:r>
            <a:r>
              <a:rPr sz="2000" b="1" spc="15" dirty="0">
                <a:solidFill>
                  <a:srgbClr val="F69445"/>
                </a:solidFill>
                <a:latin typeface="Calibri"/>
                <a:cs typeface="Calibri"/>
              </a:rPr>
              <a:t>ν</a:t>
            </a:r>
            <a:r>
              <a:rPr sz="2000" b="1" spc="-20" dirty="0">
                <a:solidFill>
                  <a:srgbClr val="F69445"/>
                </a:solidFill>
                <a:latin typeface="Calibri"/>
                <a:cs typeface="Calibri"/>
              </a:rPr>
              <a:t>τ</a:t>
            </a:r>
            <a:r>
              <a:rPr sz="2000" b="1" dirty="0">
                <a:solidFill>
                  <a:srgbClr val="F69445"/>
                </a:solidFill>
                <a:latin typeface="Calibri"/>
                <a:cs typeface="Calibri"/>
              </a:rPr>
              <a:t>αι</a:t>
            </a:r>
            <a:r>
              <a:rPr sz="2000" b="1" spc="-30" dirty="0">
                <a:solidFill>
                  <a:srgbClr val="F69445"/>
                </a:solidFill>
                <a:latin typeface="Calibri"/>
                <a:cs typeface="Calibri"/>
              </a:rPr>
              <a:t> </a:t>
            </a:r>
            <a:r>
              <a:rPr sz="2000" b="1" spc="10" dirty="0">
                <a:solidFill>
                  <a:srgbClr val="F69445"/>
                </a:solidFill>
                <a:latin typeface="Calibri"/>
                <a:cs typeface="Calibri"/>
              </a:rPr>
              <a:t>σ</a:t>
            </a:r>
            <a:r>
              <a:rPr sz="2000" b="1" spc="-20" dirty="0">
                <a:solidFill>
                  <a:srgbClr val="F69445"/>
                </a:solidFill>
                <a:latin typeface="Calibri"/>
                <a:cs typeface="Calibri"/>
              </a:rPr>
              <a:t>τ</a:t>
            </a:r>
            <a:r>
              <a:rPr sz="2000" b="1" dirty="0">
                <a:solidFill>
                  <a:srgbClr val="F69445"/>
                </a:solidFill>
                <a:latin typeface="Calibri"/>
                <a:cs typeface="Calibri"/>
              </a:rPr>
              <a:t>α</a:t>
            </a:r>
            <a:r>
              <a:rPr sz="2000" b="1" spc="-30" dirty="0">
                <a:solidFill>
                  <a:srgbClr val="F69445"/>
                </a:solidFill>
                <a:latin typeface="Calibri"/>
                <a:cs typeface="Calibri"/>
              </a:rPr>
              <a:t> </a:t>
            </a:r>
            <a:r>
              <a:rPr sz="2000" b="1" spc="-15" dirty="0">
                <a:solidFill>
                  <a:srgbClr val="F69445"/>
                </a:solidFill>
                <a:latin typeface="Calibri"/>
                <a:cs typeface="Calibri"/>
              </a:rPr>
              <a:t>μ</a:t>
            </a:r>
            <a:r>
              <a:rPr sz="2000" b="1" dirty="0">
                <a:solidFill>
                  <a:srgbClr val="F69445"/>
                </a:solidFill>
                <a:latin typeface="Calibri"/>
                <a:cs typeface="Calibri"/>
              </a:rPr>
              <a:t>ο</a:t>
            </a:r>
            <a:r>
              <a:rPr sz="2000" b="1" spc="15" dirty="0">
                <a:solidFill>
                  <a:srgbClr val="F69445"/>
                </a:solidFill>
                <a:latin typeface="Calibri"/>
                <a:cs typeface="Calibri"/>
              </a:rPr>
              <a:t>ντ</a:t>
            </a:r>
            <a:r>
              <a:rPr sz="2000" b="1" spc="-10" dirty="0">
                <a:solidFill>
                  <a:srgbClr val="F69445"/>
                </a:solidFill>
                <a:latin typeface="Calibri"/>
                <a:cs typeface="Calibri"/>
              </a:rPr>
              <a:t>έ</a:t>
            </a:r>
            <a:r>
              <a:rPr sz="2000" b="1" spc="-35" dirty="0">
                <a:solidFill>
                  <a:srgbClr val="F69445"/>
                </a:solidFill>
                <a:latin typeface="Calibri"/>
                <a:cs typeface="Calibri"/>
              </a:rPr>
              <a:t>λ</a:t>
            </a:r>
            <a:r>
              <a:rPr sz="2000" b="1" dirty="0">
                <a:solidFill>
                  <a:srgbClr val="F69445"/>
                </a:solidFill>
                <a:latin typeface="Calibri"/>
                <a:cs typeface="Calibri"/>
              </a:rPr>
              <a:t>α</a:t>
            </a:r>
            <a:r>
              <a:rPr sz="2000" b="1" spc="-45" dirty="0">
                <a:solidFill>
                  <a:srgbClr val="F69445"/>
                </a:solidFill>
                <a:latin typeface="Calibri"/>
                <a:cs typeface="Calibri"/>
              </a:rPr>
              <a:t> </a:t>
            </a:r>
            <a:r>
              <a:rPr sz="2000" b="1" dirty="0">
                <a:solidFill>
                  <a:srgbClr val="F69445"/>
                </a:solidFill>
                <a:latin typeface="Calibri"/>
                <a:cs typeface="Calibri"/>
              </a:rPr>
              <a:t>ανα</a:t>
            </a:r>
            <a:r>
              <a:rPr sz="2000" b="1" spc="-10" dirty="0">
                <a:solidFill>
                  <a:srgbClr val="F69445"/>
                </a:solidFill>
                <a:latin typeface="Calibri"/>
                <a:cs typeface="Calibri"/>
              </a:rPr>
              <a:t>φ</a:t>
            </a:r>
            <a:r>
              <a:rPr sz="2000" b="1" dirty="0">
                <a:solidFill>
                  <a:srgbClr val="F69445"/>
                </a:solidFill>
                <a:latin typeface="Calibri"/>
                <a:cs typeface="Calibri"/>
              </a:rPr>
              <a:t>οράς</a:t>
            </a:r>
            <a:r>
              <a:rPr sz="2000" b="1" spc="-60" dirty="0">
                <a:solidFill>
                  <a:srgbClr val="F69445"/>
                </a:solidFill>
                <a:latin typeface="Calibri"/>
                <a:cs typeface="Calibri"/>
              </a:rPr>
              <a:t> </a:t>
            </a:r>
            <a:r>
              <a:rPr sz="2000" b="1" spc="-5" dirty="0">
                <a:solidFill>
                  <a:srgbClr val="F69445"/>
                </a:solidFill>
                <a:latin typeface="Calibri"/>
                <a:cs typeface="Calibri"/>
              </a:rPr>
              <a:t>!!!!</a:t>
            </a:r>
            <a:endParaRPr sz="2000" dirty="0">
              <a:latin typeface="Calibri"/>
              <a:cs typeface="Calibri"/>
            </a:endParaRPr>
          </a:p>
        </p:txBody>
      </p:sp>
      <p:sp>
        <p:nvSpPr>
          <p:cNvPr id="8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84" name="Ορθογώνιο 83"/>
          <p:cNvSpPr/>
          <p:nvPr/>
        </p:nvSpPr>
        <p:spPr>
          <a:xfrm>
            <a:off x="1805521" y="1776187"/>
            <a:ext cx="3102068" cy="738664"/>
          </a:xfrm>
          <a:prstGeom prst="rect">
            <a:avLst/>
          </a:prstGeom>
        </p:spPr>
        <p:txBody>
          <a:bodyPr wrap="none">
            <a:spAutoFit/>
          </a:bodyPr>
          <a:lstStyle/>
          <a:p>
            <a:pPr algn="ctr"/>
            <a:r>
              <a:rPr lang="en-US" sz="2400" b="1" spc="-5" dirty="0" smtClean="0">
                <a:solidFill>
                  <a:srgbClr val="0070C0"/>
                </a:solidFill>
                <a:latin typeface="Calibri" panose="020F0502020204030204" pitchFamily="34" charset="0"/>
                <a:cs typeface="Calibri" panose="020F0502020204030204" pitchFamily="34" charset="0"/>
              </a:rPr>
              <a:t>O</a:t>
            </a:r>
            <a:r>
              <a:rPr lang="en-US" sz="2400" b="1" spc="-10" dirty="0" smtClean="0">
                <a:solidFill>
                  <a:srgbClr val="0070C0"/>
                </a:solidFill>
                <a:latin typeface="Calibri" panose="020F0502020204030204" pitchFamily="34" charset="0"/>
                <a:cs typeface="Calibri" panose="020F0502020204030204" pitchFamily="34" charset="0"/>
              </a:rPr>
              <a:t>SI</a:t>
            </a:r>
          </a:p>
          <a:p>
            <a:pPr algn="ctr"/>
            <a:r>
              <a:rPr lang="en-US" b="1" spc="-10" dirty="0" smtClean="0">
                <a:solidFill>
                  <a:srgbClr val="0070C0"/>
                </a:solidFill>
                <a:latin typeface="Calibri" panose="020F0502020204030204" pitchFamily="34" charset="0"/>
                <a:cs typeface="Calibri" panose="020F0502020204030204" pitchFamily="34" charset="0"/>
              </a:rPr>
              <a:t>(</a:t>
            </a:r>
            <a:r>
              <a:rPr lang="en-US" dirty="0">
                <a:solidFill>
                  <a:srgbClr val="0070C0"/>
                </a:solidFill>
                <a:latin typeface="Calibri" panose="020F0502020204030204" pitchFamily="34" charset="0"/>
                <a:cs typeface="Calibri" panose="020F0502020204030204" pitchFamily="34" charset="0"/>
              </a:rPr>
              <a:t>Open System Interconnection</a:t>
            </a:r>
            <a:r>
              <a:rPr lang="en-US" b="1" spc="-10" dirty="0" smtClean="0">
                <a:solidFill>
                  <a:srgbClr val="0070C0"/>
                </a:solidFill>
                <a:latin typeface="Calibri" panose="020F0502020204030204" pitchFamily="34" charset="0"/>
                <a:cs typeface="Calibri" panose="020F0502020204030204" pitchFamily="34" charset="0"/>
              </a:rPr>
              <a:t>)</a:t>
            </a:r>
            <a:endParaRPr lang="el-GR" dirty="0">
              <a:solidFill>
                <a:srgbClr val="0070C0"/>
              </a:solidFill>
              <a:latin typeface="Calibri" panose="020F0502020204030204" pitchFamily="34" charset="0"/>
              <a:cs typeface="Calibri" panose="020F0502020204030204" pitchFamily="34" charset="0"/>
            </a:endParaRPr>
          </a:p>
        </p:txBody>
      </p:sp>
      <p:sp>
        <p:nvSpPr>
          <p:cNvPr id="86" name="Ορθογώνιο 85"/>
          <p:cNvSpPr/>
          <p:nvPr/>
        </p:nvSpPr>
        <p:spPr>
          <a:xfrm>
            <a:off x="4203700" y="1783425"/>
            <a:ext cx="5624617" cy="738664"/>
          </a:xfrm>
          <a:prstGeom prst="rect">
            <a:avLst/>
          </a:prstGeom>
        </p:spPr>
        <p:txBody>
          <a:bodyPr wrap="none">
            <a:spAutoFit/>
          </a:bodyPr>
          <a:lstStyle/>
          <a:p>
            <a:pPr marL="707390" algn="ctr">
              <a:lnSpc>
                <a:spcPct val="100000"/>
              </a:lnSpc>
              <a:tabLst>
                <a:tab pos="4508500" algn="l"/>
              </a:tabLst>
            </a:pPr>
            <a:r>
              <a:rPr lang="en-US" sz="2400" b="1" spc="-40" dirty="0" smtClean="0">
                <a:solidFill>
                  <a:srgbClr val="C00000"/>
                </a:solidFill>
                <a:latin typeface="Calibri" panose="020F0502020204030204" pitchFamily="34" charset="0"/>
                <a:cs typeface="Calibri" panose="020F0502020204030204" pitchFamily="34" charset="0"/>
              </a:rPr>
              <a:t>T</a:t>
            </a:r>
            <a:r>
              <a:rPr lang="en-US" sz="2400" b="1" dirty="0" smtClean="0">
                <a:solidFill>
                  <a:srgbClr val="C00000"/>
                </a:solidFill>
                <a:latin typeface="Calibri" panose="020F0502020204030204" pitchFamily="34" charset="0"/>
                <a:cs typeface="Calibri" panose="020F0502020204030204" pitchFamily="34" charset="0"/>
              </a:rPr>
              <a:t>C</a:t>
            </a:r>
            <a:r>
              <a:rPr lang="en-US" sz="2400" b="1" spc="-105" dirty="0" smtClean="0">
                <a:solidFill>
                  <a:srgbClr val="C00000"/>
                </a:solidFill>
                <a:latin typeface="Calibri" panose="020F0502020204030204" pitchFamily="34" charset="0"/>
                <a:cs typeface="Calibri" panose="020F0502020204030204" pitchFamily="34" charset="0"/>
              </a:rPr>
              <a:t>P</a:t>
            </a:r>
            <a:r>
              <a:rPr lang="en-US" sz="2400" b="1" spc="-5" dirty="0" smtClean="0">
                <a:solidFill>
                  <a:srgbClr val="C00000"/>
                </a:solidFill>
                <a:latin typeface="Calibri" panose="020F0502020204030204" pitchFamily="34" charset="0"/>
                <a:cs typeface="Calibri" panose="020F0502020204030204" pitchFamily="34" charset="0"/>
              </a:rPr>
              <a:t>/I</a:t>
            </a:r>
            <a:r>
              <a:rPr lang="en-US" sz="2400" b="1" dirty="0" smtClean="0">
                <a:solidFill>
                  <a:srgbClr val="C00000"/>
                </a:solidFill>
                <a:latin typeface="Calibri" panose="020F0502020204030204" pitchFamily="34" charset="0"/>
                <a:cs typeface="Calibri" panose="020F0502020204030204" pitchFamily="34" charset="0"/>
              </a:rPr>
              <a:t>P</a:t>
            </a:r>
          </a:p>
          <a:p>
            <a:pPr marL="707390" algn="ctr">
              <a:lnSpc>
                <a:spcPct val="100000"/>
              </a:lnSpc>
              <a:tabLst>
                <a:tab pos="4508500" algn="l"/>
              </a:tabLst>
            </a:pPr>
            <a:r>
              <a:rPr lang="en-US" dirty="0">
                <a:solidFill>
                  <a:srgbClr val="C00000"/>
                </a:solidFill>
                <a:latin typeface="Calibri" panose="020F0502020204030204" pitchFamily="34" charset="0"/>
                <a:cs typeface="Calibri" panose="020F0502020204030204" pitchFamily="34" charset="0"/>
              </a:rPr>
              <a:t> </a:t>
            </a:r>
            <a:r>
              <a:rPr lang="en-US" dirty="0" smtClean="0">
                <a:solidFill>
                  <a:srgbClr val="C00000"/>
                </a:solidFill>
                <a:latin typeface="Calibri" panose="020F0502020204030204" pitchFamily="34" charset="0"/>
                <a:cs typeface="Calibri" panose="020F0502020204030204" pitchFamily="34" charset="0"/>
              </a:rPr>
              <a:t>(Transmission </a:t>
            </a:r>
            <a:r>
              <a:rPr lang="en-US" dirty="0">
                <a:solidFill>
                  <a:srgbClr val="C00000"/>
                </a:solidFill>
                <a:latin typeface="Calibri" panose="020F0502020204030204" pitchFamily="34" charset="0"/>
                <a:cs typeface="Calibri" panose="020F0502020204030204" pitchFamily="34" charset="0"/>
              </a:rPr>
              <a:t>Control Protocol/ Internet </a:t>
            </a:r>
            <a:r>
              <a:rPr lang="en-US" dirty="0" smtClean="0">
                <a:solidFill>
                  <a:srgbClr val="C00000"/>
                </a:solidFill>
                <a:latin typeface="Calibri" panose="020F0502020204030204" pitchFamily="34" charset="0"/>
                <a:cs typeface="Calibri" panose="020F0502020204030204" pitchFamily="34" charset="0"/>
              </a:rPr>
              <a:t>Protocol)</a:t>
            </a:r>
            <a:endParaRPr lang="en-US" dirty="0">
              <a:solidFill>
                <a:srgbClr val="C00000"/>
              </a:solidFill>
              <a:latin typeface="Calibri" panose="020F0502020204030204" pitchFamily="34" charset="0"/>
              <a:cs typeface="Calibri" panose="020F0502020204030204" pitchFamily="34" charset="0"/>
            </a:endParaRPr>
          </a:p>
        </p:txBody>
      </p:sp>
      <p:sp>
        <p:nvSpPr>
          <p:cNvPr id="77" name="object 77"/>
          <p:cNvSpPr txBox="1"/>
          <p:nvPr/>
        </p:nvSpPr>
        <p:spPr>
          <a:xfrm>
            <a:off x="2905705" y="5276850"/>
            <a:ext cx="887094" cy="33020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Calibri"/>
                <a:cs typeface="Calibri"/>
              </a:rPr>
              <a:t>Ζεύ</a:t>
            </a:r>
            <a:r>
              <a:rPr sz="2400" b="1" spc="10" dirty="0">
                <a:solidFill>
                  <a:srgbClr val="FFFFFF"/>
                </a:solidFill>
                <a:latin typeface="Calibri"/>
                <a:cs typeface="Calibri"/>
              </a:rPr>
              <a:t>ξ</a:t>
            </a:r>
            <a:r>
              <a:rPr sz="2400" b="1" spc="-10" dirty="0">
                <a:solidFill>
                  <a:srgbClr val="FFFFFF"/>
                </a:solidFill>
                <a:latin typeface="Calibri"/>
                <a:cs typeface="Calibri"/>
              </a:rPr>
              <a:t>η</a:t>
            </a:r>
            <a:r>
              <a:rPr sz="2400" b="1" dirty="0">
                <a:solidFill>
                  <a:srgbClr val="FFFFFF"/>
                </a:solidFill>
                <a:latin typeface="Calibri"/>
                <a:cs typeface="Calibri"/>
              </a:rPr>
              <a:t>ς</a:t>
            </a:r>
            <a:endParaRPr sz="2400" dirty="0">
              <a:latin typeface="Calibri"/>
              <a:cs typeface="Calibri"/>
            </a:endParaRPr>
          </a:p>
        </p:txBody>
      </p:sp>
      <p:sp>
        <p:nvSpPr>
          <p:cNvPr id="67" name="object 67"/>
          <p:cNvSpPr txBox="1"/>
          <p:nvPr/>
        </p:nvSpPr>
        <p:spPr>
          <a:xfrm>
            <a:off x="6642100" y="5073650"/>
            <a:ext cx="1487932" cy="892552"/>
          </a:xfrm>
          <a:prstGeom prst="rect">
            <a:avLst/>
          </a:prstGeom>
        </p:spPr>
        <p:txBody>
          <a:bodyPr vert="horz" wrap="square" lIns="0" tIns="0" rIns="0" bIns="0" rtlCol="0">
            <a:spAutoFit/>
          </a:bodyPr>
          <a:lstStyle/>
          <a:p>
            <a:pPr marL="12065" marR="5080" indent="-1270" algn="ctr">
              <a:lnSpc>
                <a:spcPct val="100000"/>
              </a:lnSpc>
              <a:spcAft>
                <a:spcPts val="1200"/>
              </a:spcAft>
            </a:pPr>
            <a:r>
              <a:rPr sz="2400" b="1" spc="-5" dirty="0" err="1" smtClean="0">
                <a:solidFill>
                  <a:srgbClr val="FFFFFF"/>
                </a:solidFill>
                <a:latin typeface="Calibri"/>
                <a:cs typeface="Calibri"/>
              </a:rPr>
              <a:t>Φ</a:t>
            </a:r>
            <a:r>
              <a:rPr sz="2400" b="1" dirty="0" err="1" smtClean="0">
                <a:solidFill>
                  <a:srgbClr val="FFFFFF"/>
                </a:solidFill>
                <a:latin typeface="Calibri"/>
                <a:cs typeface="Calibri"/>
              </a:rPr>
              <a:t>υσ</a:t>
            </a:r>
            <a:r>
              <a:rPr sz="2400" b="1" spc="5" dirty="0" err="1" smtClean="0">
                <a:solidFill>
                  <a:srgbClr val="FFFFFF"/>
                </a:solidFill>
                <a:latin typeface="Calibri"/>
                <a:cs typeface="Calibri"/>
              </a:rPr>
              <a:t>ι</a:t>
            </a:r>
            <a:r>
              <a:rPr sz="2400" b="1" spc="-75" dirty="0" err="1" smtClean="0">
                <a:solidFill>
                  <a:srgbClr val="FFFFFF"/>
                </a:solidFill>
                <a:latin typeface="Calibri"/>
                <a:cs typeface="Calibri"/>
              </a:rPr>
              <a:t>κ</a:t>
            </a:r>
            <a:r>
              <a:rPr sz="2400" b="1" dirty="0" err="1" smtClean="0">
                <a:solidFill>
                  <a:srgbClr val="FFFFFF"/>
                </a:solidFill>
                <a:latin typeface="Calibri"/>
                <a:cs typeface="Calibri"/>
              </a:rPr>
              <a:t>ό</a:t>
            </a:r>
            <a:r>
              <a:rPr lang="el-GR" sz="2400" b="1" dirty="0" smtClean="0">
                <a:solidFill>
                  <a:srgbClr val="FFFFFF"/>
                </a:solidFill>
                <a:latin typeface="Calibri"/>
                <a:cs typeface="Calibri"/>
              </a:rPr>
              <a:t> και</a:t>
            </a:r>
            <a:endParaRPr lang="en-US" sz="2400" b="1" dirty="0" smtClean="0">
              <a:solidFill>
                <a:srgbClr val="FFFFFF"/>
              </a:solidFill>
              <a:latin typeface="Calibri"/>
              <a:cs typeface="Calibri"/>
            </a:endParaRPr>
          </a:p>
          <a:p>
            <a:pPr marL="12065" marR="5080" indent="-1270" algn="ctr">
              <a:lnSpc>
                <a:spcPct val="100000"/>
              </a:lnSpc>
              <a:spcAft>
                <a:spcPts val="1200"/>
              </a:spcAft>
            </a:pPr>
            <a:r>
              <a:rPr sz="2400" b="1" dirty="0" smtClean="0">
                <a:solidFill>
                  <a:srgbClr val="FFFFFF"/>
                </a:solidFill>
                <a:latin typeface="Calibri"/>
                <a:cs typeface="Calibri"/>
              </a:rPr>
              <a:t> </a:t>
            </a:r>
            <a:r>
              <a:rPr sz="2400" b="1" dirty="0" err="1" smtClean="0">
                <a:solidFill>
                  <a:srgbClr val="FFFFFF"/>
                </a:solidFill>
                <a:latin typeface="Calibri"/>
                <a:cs typeface="Calibri"/>
              </a:rPr>
              <a:t>Ζεύ</a:t>
            </a:r>
            <a:r>
              <a:rPr sz="2400" b="1" spc="10" dirty="0" err="1" smtClean="0">
                <a:solidFill>
                  <a:srgbClr val="FFFFFF"/>
                </a:solidFill>
                <a:latin typeface="Calibri"/>
                <a:cs typeface="Calibri"/>
              </a:rPr>
              <a:t>ξ</a:t>
            </a:r>
            <a:r>
              <a:rPr sz="2400" b="1" spc="-10" dirty="0" err="1" smtClean="0">
                <a:solidFill>
                  <a:srgbClr val="FFFFFF"/>
                </a:solidFill>
                <a:latin typeface="Calibri"/>
                <a:cs typeface="Calibri"/>
              </a:rPr>
              <a:t>η</a:t>
            </a:r>
            <a:r>
              <a:rPr sz="2400" b="1" dirty="0" err="1" smtClean="0">
                <a:solidFill>
                  <a:srgbClr val="FFFFFF"/>
                </a:solidFill>
                <a:latin typeface="Calibri"/>
                <a:cs typeface="Calibri"/>
              </a:rPr>
              <a:t>ς</a:t>
            </a:r>
            <a:endParaRPr sz="2400" dirty="0">
              <a:latin typeface="Calibri"/>
              <a:cs typeface="Calibri"/>
            </a:endParaRPr>
          </a:p>
        </p:txBody>
      </p:sp>
      <p:sp>
        <p:nvSpPr>
          <p:cNvPr id="91" name="TextBox 90"/>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EFE5B943-2060-4C60-9F91-3CC56C612007}" type="slidenum">
              <a:rPr lang="el-GR" sz="1400" b="1" smtClean="0">
                <a:solidFill>
                  <a:schemeClr val="accent2">
                    <a:lumMod val="75000"/>
                  </a:schemeClr>
                </a:solidFill>
                <a:cs typeface="Calibri"/>
              </a:rPr>
              <a:t>23</a:t>
            </a:fld>
            <a:endParaRPr lang="el-GR" sz="1400" b="1" dirty="0">
              <a:solidFill>
                <a:schemeClr val="accent2">
                  <a:lumMod val="75000"/>
                </a:schemeClr>
              </a:solidFill>
              <a:cs typeface="Calibri"/>
            </a:endParaRPr>
          </a:p>
        </p:txBody>
      </p:sp>
      <p:sp>
        <p:nvSpPr>
          <p:cNvPr id="88" name="object 68"/>
          <p:cNvSpPr txBox="1">
            <a:spLocks noGrp="1"/>
          </p:cNvSpPr>
          <p:nvPr>
            <p:ph type="title"/>
          </p:nvPr>
        </p:nvSpPr>
        <p:spPr>
          <a:xfrm>
            <a:off x="1389631" y="534960"/>
            <a:ext cx="8856964" cy="610488"/>
          </a:xfrm>
          <a:prstGeom prst="rect">
            <a:avLst/>
          </a:prstGeom>
        </p:spPr>
        <p:txBody>
          <a:bodyPr vert="horz" wrap="square" lIns="0" tIns="0" rIns="0" bIns="0" rtlCol="0">
            <a:spAutoFit/>
          </a:bodyPr>
          <a:lstStyle/>
          <a:p>
            <a:pPr marL="12700">
              <a:lnSpc>
                <a:spcPct val="100000"/>
              </a:lnSpc>
            </a:pPr>
            <a:r>
              <a:rPr spc="-10" dirty="0">
                <a:solidFill>
                  <a:schemeClr val="accent4"/>
                </a:solidFill>
              </a:rPr>
              <a:t>Μ</a:t>
            </a:r>
            <a:r>
              <a:rPr spc="15" dirty="0">
                <a:solidFill>
                  <a:schemeClr val="accent4"/>
                </a:solidFill>
              </a:rPr>
              <a:t>ο</a:t>
            </a:r>
            <a:r>
              <a:rPr spc="25" dirty="0">
                <a:solidFill>
                  <a:schemeClr val="accent4"/>
                </a:solidFill>
              </a:rPr>
              <a:t>ν</a:t>
            </a:r>
            <a:r>
              <a:rPr spc="-5" dirty="0">
                <a:solidFill>
                  <a:schemeClr val="accent4"/>
                </a:solidFill>
              </a:rPr>
              <a:t>τ</a:t>
            </a:r>
            <a:r>
              <a:rPr spc="-30" dirty="0">
                <a:solidFill>
                  <a:schemeClr val="accent4"/>
                </a:solidFill>
              </a:rPr>
              <a:t>έ</a:t>
            </a:r>
            <a:r>
              <a:rPr spc="-35" dirty="0">
                <a:solidFill>
                  <a:schemeClr val="accent4"/>
                </a:solidFill>
              </a:rPr>
              <a:t>λ</a:t>
            </a:r>
            <a:r>
              <a:rPr dirty="0">
                <a:solidFill>
                  <a:schemeClr val="accent4"/>
                </a:solidFill>
              </a:rPr>
              <a:t>α</a:t>
            </a:r>
            <a:r>
              <a:rPr spc="-110" dirty="0">
                <a:solidFill>
                  <a:schemeClr val="accent4"/>
                </a:solidFill>
              </a:rPr>
              <a:t> </a:t>
            </a:r>
            <a:r>
              <a:rPr spc="-5" dirty="0">
                <a:solidFill>
                  <a:schemeClr val="accent4"/>
                </a:solidFill>
              </a:rPr>
              <a:t>α</a:t>
            </a:r>
            <a:r>
              <a:rPr spc="-10" dirty="0">
                <a:solidFill>
                  <a:schemeClr val="accent4"/>
                </a:solidFill>
              </a:rPr>
              <a:t>ν</a:t>
            </a:r>
            <a:r>
              <a:rPr spc="-5" dirty="0">
                <a:solidFill>
                  <a:schemeClr val="accent4"/>
                </a:solidFill>
              </a:rPr>
              <a:t>α</a:t>
            </a:r>
            <a:r>
              <a:rPr dirty="0">
                <a:solidFill>
                  <a:schemeClr val="accent4"/>
                </a:solidFill>
              </a:rPr>
              <a:t>φ</a:t>
            </a:r>
            <a:r>
              <a:rPr spc="15" dirty="0">
                <a:solidFill>
                  <a:schemeClr val="accent4"/>
                </a:solidFill>
              </a:rPr>
              <a:t>ο</a:t>
            </a:r>
            <a:r>
              <a:rPr dirty="0">
                <a:solidFill>
                  <a:schemeClr val="accent4"/>
                </a:solidFill>
              </a:rPr>
              <a:t>ρ</a:t>
            </a:r>
            <a:r>
              <a:rPr spc="-5" dirty="0">
                <a:solidFill>
                  <a:schemeClr val="accent4"/>
                </a:solidFill>
              </a:rPr>
              <a:t>ά</a:t>
            </a:r>
            <a:r>
              <a:rPr dirty="0">
                <a:solidFill>
                  <a:schemeClr val="accent4"/>
                </a:solidFill>
              </a:rPr>
              <a:t>ς</a:t>
            </a:r>
            <a:r>
              <a:rPr spc="-145" dirty="0">
                <a:solidFill>
                  <a:schemeClr val="accent4"/>
                </a:solidFill>
              </a:rPr>
              <a:t> </a:t>
            </a:r>
            <a:r>
              <a:rPr spc="-5" dirty="0">
                <a:solidFill>
                  <a:schemeClr val="accent4"/>
                </a:solidFill>
                <a:latin typeface="Calibri"/>
                <a:cs typeface="Calibri"/>
              </a:rPr>
              <a:t>OS</a:t>
            </a:r>
            <a:r>
              <a:rPr dirty="0">
                <a:solidFill>
                  <a:schemeClr val="accent4"/>
                </a:solidFill>
                <a:latin typeface="Calibri"/>
                <a:cs typeface="Calibri"/>
              </a:rPr>
              <a:t>I</a:t>
            </a:r>
            <a:r>
              <a:rPr spc="-140" dirty="0">
                <a:solidFill>
                  <a:schemeClr val="accent4"/>
                </a:solidFill>
                <a:latin typeface="Times New Roman"/>
                <a:cs typeface="Times New Roman"/>
              </a:rPr>
              <a:t> </a:t>
            </a:r>
            <a:r>
              <a:rPr spc="-160" dirty="0">
                <a:solidFill>
                  <a:schemeClr val="accent4"/>
                </a:solidFill>
              </a:rPr>
              <a:t>κ</a:t>
            </a:r>
            <a:r>
              <a:rPr dirty="0">
                <a:solidFill>
                  <a:schemeClr val="accent4"/>
                </a:solidFill>
              </a:rPr>
              <a:t>αι</a:t>
            </a:r>
            <a:r>
              <a:rPr spc="-20" dirty="0">
                <a:solidFill>
                  <a:schemeClr val="accent4"/>
                </a:solidFill>
              </a:rPr>
              <a:t> </a:t>
            </a:r>
            <a:r>
              <a:rPr spc="-95" dirty="0" smtClean="0">
                <a:solidFill>
                  <a:schemeClr val="accent4"/>
                </a:solidFill>
                <a:latin typeface="Calibri"/>
                <a:cs typeface="Calibri"/>
              </a:rPr>
              <a:t>T</a:t>
            </a:r>
            <a:r>
              <a:rPr dirty="0" smtClean="0">
                <a:solidFill>
                  <a:schemeClr val="accent4"/>
                </a:solidFill>
                <a:latin typeface="Calibri"/>
                <a:cs typeface="Calibri"/>
              </a:rPr>
              <a:t>C</a:t>
            </a:r>
            <a:r>
              <a:rPr spc="-225" dirty="0" smtClean="0">
                <a:solidFill>
                  <a:schemeClr val="accent4"/>
                </a:solidFill>
                <a:latin typeface="Calibri"/>
                <a:cs typeface="Calibri"/>
              </a:rPr>
              <a:t>P</a:t>
            </a:r>
            <a:r>
              <a:rPr dirty="0" smtClean="0">
                <a:solidFill>
                  <a:schemeClr val="accent4"/>
                </a:solidFill>
                <a:latin typeface="Calibri"/>
                <a:cs typeface="Calibri"/>
              </a:rPr>
              <a:t>/</a:t>
            </a:r>
            <a:r>
              <a:rPr spc="-10" dirty="0" smtClean="0">
                <a:solidFill>
                  <a:schemeClr val="accent4"/>
                </a:solidFill>
                <a:latin typeface="Calibri"/>
                <a:cs typeface="Calibri"/>
              </a:rPr>
              <a:t>IP</a:t>
            </a:r>
            <a:r>
              <a:rPr lang="el-GR" spc="-10" dirty="0" smtClean="0">
                <a:solidFill>
                  <a:schemeClr val="accent4"/>
                </a:solidFill>
                <a:latin typeface="Calibri"/>
                <a:cs typeface="Calibri"/>
              </a:rPr>
              <a:t> - 2</a:t>
            </a:r>
            <a:endParaRPr spc="-10" dirty="0">
              <a:solidFill>
                <a:schemeClr val="accent4"/>
              </a:solidFill>
              <a:latin typeface="Calibri"/>
              <a:cs typeface="Calibri"/>
            </a:endParaRPr>
          </a:p>
        </p:txBody>
      </p:sp>
    </p:spTree>
    <p:extLst>
      <p:ext uri="{BB962C8B-B14F-4D97-AF65-F5344CB8AC3E}">
        <p14:creationId xmlns:p14="http://schemas.microsoft.com/office/powerpoint/2010/main" val="548859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302453" y="2533635"/>
            <a:ext cx="2096770" cy="524510"/>
          </a:xfrm>
          <a:custGeom>
            <a:avLst/>
            <a:gdLst/>
            <a:ahLst/>
            <a:cxnLst/>
            <a:rect l="l" t="t" r="r" b="b"/>
            <a:pathLst>
              <a:path w="2096770" h="524510">
                <a:moveTo>
                  <a:pt x="12060" y="0"/>
                </a:moveTo>
                <a:lnTo>
                  <a:pt x="5714" y="0"/>
                </a:lnTo>
                <a:lnTo>
                  <a:pt x="0" y="5730"/>
                </a:lnTo>
                <a:lnTo>
                  <a:pt x="0" y="518159"/>
                </a:lnTo>
                <a:lnTo>
                  <a:pt x="5714" y="523890"/>
                </a:lnTo>
                <a:lnTo>
                  <a:pt x="2084710" y="523890"/>
                </a:lnTo>
                <a:lnTo>
                  <a:pt x="24134" y="511820"/>
                </a:lnTo>
                <a:lnTo>
                  <a:pt x="24134" y="499750"/>
                </a:lnTo>
                <a:lnTo>
                  <a:pt x="12060" y="499750"/>
                </a:lnTo>
                <a:lnTo>
                  <a:pt x="12060" y="0"/>
                </a:lnTo>
                <a:close/>
              </a:path>
              <a:path w="2096770" h="524510">
                <a:moveTo>
                  <a:pt x="2096780" y="24140"/>
                </a:moveTo>
                <a:lnTo>
                  <a:pt x="2084710" y="24140"/>
                </a:lnTo>
                <a:lnTo>
                  <a:pt x="2090409" y="523890"/>
                </a:lnTo>
                <a:lnTo>
                  <a:pt x="2096780" y="518159"/>
                </a:lnTo>
                <a:lnTo>
                  <a:pt x="2096780" y="24140"/>
                </a:lnTo>
                <a:close/>
              </a:path>
              <a:path w="2096770" h="524510">
                <a:moveTo>
                  <a:pt x="2090409" y="0"/>
                </a:moveTo>
                <a:lnTo>
                  <a:pt x="2084710" y="0"/>
                </a:lnTo>
                <a:lnTo>
                  <a:pt x="2072639" y="12070"/>
                </a:lnTo>
                <a:lnTo>
                  <a:pt x="24134" y="12070"/>
                </a:lnTo>
                <a:lnTo>
                  <a:pt x="12060" y="24140"/>
                </a:lnTo>
                <a:lnTo>
                  <a:pt x="12060" y="499750"/>
                </a:lnTo>
                <a:lnTo>
                  <a:pt x="24134" y="499750"/>
                </a:lnTo>
                <a:lnTo>
                  <a:pt x="24134" y="24140"/>
                </a:lnTo>
                <a:lnTo>
                  <a:pt x="2096780" y="24140"/>
                </a:lnTo>
                <a:lnTo>
                  <a:pt x="2096780" y="5730"/>
                </a:lnTo>
                <a:lnTo>
                  <a:pt x="2090409" y="0"/>
                </a:lnTo>
                <a:close/>
              </a:path>
            </a:pathLst>
          </a:custGeom>
          <a:solidFill>
            <a:srgbClr val="375C88"/>
          </a:solidFill>
        </p:spPr>
        <p:txBody>
          <a:bodyPr wrap="square" lIns="0" tIns="0" rIns="0" bIns="0" rtlCol="0"/>
          <a:lstStyle/>
          <a:p>
            <a:endParaRPr/>
          </a:p>
        </p:txBody>
      </p:sp>
      <p:sp>
        <p:nvSpPr>
          <p:cNvPr id="3" name="object 3"/>
          <p:cNvSpPr/>
          <p:nvPr/>
        </p:nvSpPr>
        <p:spPr>
          <a:xfrm>
            <a:off x="4383978" y="2557775"/>
            <a:ext cx="0" cy="2499360"/>
          </a:xfrm>
          <a:custGeom>
            <a:avLst/>
            <a:gdLst/>
            <a:ahLst/>
            <a:cxnLst/>
            <a:rect l="l" t="t" r="r" b="b"/>
            <a:pathLst>
              <a:path h="2499360">
                <a:moveTo>
                  <a:pt x="0" y="0"/>
                </a:moveTo>
                <a:lnTo>
                  <a:pt x="0" y="2499369"/>
                </a:lnTo>
              </a:path>
            </a:pathLst>
          </a:custGeom>
          <a:ln w="19039">
            <a:solidFill>
              <a:srgbClr val="375C88"/>
            </a:solidFill>
          </a:ln>
        </p:spPr>
        <p:txBody>
          <a:bodyPr wrap="square" lIns="0" tIns="0" rIns="0" bIns="0" rtlCol="0"/>
          <a:lstStyle/>
          <a:p>
            <a:endParaRPr/>
          </a:p>
        </p:txBody>
      </p:sp>
      <p:sp>
        <p:nvSpPr>
          <p:cNvPr id="4" name="object 4"/>
          <p:cNvSpPr/>
          <p:nvPr/>
        </p:nvSpPr>
        <p:spPr>
          <a:xfrm>
            <a:off x="2326587" y="2557775"/>
            <a:ext cx="2059939" cy="499745"/>
          </a:xfrm>
          <a:custGeom>
            <a:avLst/>
            <a:gdLst/>
            <a:ahLst/>
            <a:cxnLst/>
            <a:rect l="l" t="t" r="r" b="b"/>
            <a:pathLst>
              <a:path w="2059939" h="499744">
                <a:moveTo>
                  <a:pt x="2059935" y="0"/>
                </a:moveTo>
                <a:lnTo>
                  <a:pt x="2047865" y="0"/>
                </a:lnTo>
                <a:lnTo>
                  <a:pt x="2047865" y="474969"/>
                </a:lnTo>
                <a:lnTo>
                  <a:pt x="0" y="474969"/>
                </a:lnTo>
                <a:lnTo>
                  <a:pt x="0" y="487679"/>
                </a:lnTo>
                <a:lnTo>
                  <a:pt x="2059935" y="499750"/>
                </a:lnTo>
                <a:lnTo>
                  <a:pt x="2047865" y="487679"/>
                </a:lnTo>
                <a:lnTo>
                  <a:pt x="2059935" y="474969"/>
                </a:lnTo>
                <a:lnTo>
                  <a:pt x="2059935" y="0"/>
                </a:lnTo>
                <a:close/>
              </a:path>
            </a:pathLst>
          </a:custGeom>
          <a:solidFill>
            <a:srgbClr val="375C88"/>
          </a:solidFill>
        </p:spPr>
        <p:txBody>
          <a:bodyPr wrap="square" lIns="0" tIns="0" rIns="0" bIns="0" rtlCol="0"/>
          <a:lstStyle/>
          <a:p>
            <a:endParaRPr/>
          </a:p>
        </p:txBody>
      </p:sp>
      <p:sp>
        <p:nvSpPr>
          <p:cNvPr id="5" name="object 5"/>
          <p:cNvSpPr/>
          <p:nvPr/>
        </p:nvSpPr>
        <p:spPr>
          <a:xfrm>
            <a:off x="2314514" y="2533000"/>
            <a:ext cx="2072639" cy="25400"/>
          </a:xfrm>
          <a:custGeom>
            <a:avLst/>
            <a:gdLst/>
            <a:ahLst/>
            <a:cxnLst/>
            <a:rect l="l" t="t" r="r" b="b"/>
            <a:pathLst>
              <a:path w="2072639" h="25400">
                <a:moveTo>
                  <a:pt x="0" y="25410"/>
                </a:moveTo>
                <a:lnTo>
                  <a:pt x="2072649" y="25410"/>
                </a:lnTo>
                <a:lnTo>
                  <a:pt x="2072649" y="0"/>
                </a:lnTo>
                <a:lnTo>
                  <a:pt x="0" y="0"/>
                </a:lnTo>
                <a:lnTo>
                  <a:pt x="0" y="25410"/>
                </a:lnTo>
                <a:close/>
              </a:path>
            </a:pathLst>
          </a:custGeom>
          <a:solidFill>
            <a:srgbClr val="375C88"/>
          </a:solidFill>
        </p:spPr>
        <p:txBody>
          <a:bodyPr wrap="square" lIns="0" tIns="0" rIns="0" bIns="0" rtlCol="0"/>
          <a:lstStyle/>
          <a:p>
            <a:endParaRPr/>
          </a:p>
        </p:txBody>
      </p:sp>
      <p:sp>
        <p:nvSpPr>
          <p:cNvPr id="6" name="object 6"/>
          <p:cNvSpPr/>
          <p:nvPr/>
        </p:nvSpPr>
        <p:spPr>
          <a:xfrm>
            <a:off x="2302453" y="3033385"/>
            <a:ext cx="2096770" cy="524510"/>
          </a:xfrm>
          <a:custGeom>
            <a:avLst/>
            <a:gdLst/>
            <a:ahLst/>
            <a:cxnLst/>
            <a:rect l="l" t="t" r="r" b="b"/>
            <a:pathLst>
              <a:path w="2096770" h="524510">
                <a:moveTo>
                  <a:pt x="12060" y="0"/>
                </a:moveTo>
                <a:lnTo>
                  <a:pt x="5714" y="0"/>
                </a:lnTo>
                <a:lnTo>
                  <a:pt x="0" y="5730"/>
                </a:lnTo>
                <a:lnTo>
                  <a:pt x="0" y="518159"/>
                </a:lnTo>
                <a:lnTo>
                  <a:pt x="5714" y="523890"/>
                </a:lnTo>
                <a:lnTo>
                  <a:pt x="2084710" y="523890"/>
                </a:lnTo>
                <a:lnTo>
                  <a:pt x="24134" y="511820"/>
                </a:lnTo>
                <a:lnTo>
                  <a:pt x="24134" y="499750"/>
                </a:lnTo>
                <a:lnTo>
                  <a:pt x="12060" y="499750"/>
                </a:lnTo>
                <a:lnTo>
                  <a:pt x="12060" y="0"/>
                </a:lnTo>
                <a:close/>
              </a:path>
              <a:path w="2096770" h="524510">
                <a:moveTo>
                  <a:pt x="2096780" y="24140"/>
                </a:moveTo>
                <a:lnTo>
                  <a:pt x="2084710" y="24140"/>
                </a:lnTo>
                <a:lnTo>
                  <a:pt x="2090409" y="523890"/>
                </a:lnTo>
                <a:lnTo>
                  <a:pt x="2096780" y="518159"/>
                </a:lnTo>
                <a:lnTo>
                  <a:pt x="2096780" y="24140"/>
                </a:lnTo>
                <a:close/>
              </a:path>
              <a:path w="2096770" h="524510">
                <a:moveTo>
                  <a:pt x="2090409" y="0"/>
                </a:moveTo>
                <a:lnTo>
                  <a:pt x="2084710" y="0"/>
                </a:lnTo>
                <a:lnTo>
                  <a:pt x="2072639" y="12070"/>
                </a:lnTo>
                <a:lnTo>
                  <a:pt x="24134" y="12070"/>
                </a:lnTo>
                <a:lnTo>
                  <a:pt x="12060" y="24140"/>
                </a:lnTo>
                <a:lnTo>
                  <a:pt x="12060" y="499750"/>
                </a:lnTo>
                <a:lnTo>
                  <a:pt x="24134" y="499750"/>
                </a:lnTo>
                <a:lnTo>
                  <a:pt x="24134" y="24140"/>
                </a:lnTo>
                <a:lnTo>
                  <a:pt x="2096780" y="24140"/>
                </a:lnTo>
                <a:lnTo>
                  <a:pt x="2096780" y="5730"/>
                </a:lnTo>
                <a:lnTo>
                  <a:pt x="2090409" y="0"/>
                </a:lnTo>
                <a:close/>
              </a:path>
            </a:pathLst>
          </a:custGeom>
          <a:solidFill>
            <a:srgbClr val="375C88"/>
          </a:solidFill>
        </p:spPr>
        <p:txBody>
          <a:bodyPr wrap="square" lIns="0" tIns="0" rIns="0" bIns="0" rtlCol="0"/>
          <a:lstStyle/>
          <a:p>
            <a:endParaRPr/>
          </a:p>
        </p:txBody>
      </p:sp>
      <p:sp>
        <p:nvSpPr>
          <p:cNvPr id="7" name="object 7"/>
          <p:cNvSpPr/>
          <p:nvPr/>
        </p:nvSpPr>
        <p:spPr>
          <a:xfrm>
            <a:off x="2326587" y="3057525"/>
            <a:ext cx="2059939" cy="499745"/>
          </a:xfrm>
          <a:custGeom>
            <a:avLst/>
            <a:gdLst/>
            <a:ahLst/>
            <a:cxnLst/>
            <a:rect l="l" t="t" r="r" b="b"/>
            <a:pathLst>
              <a:path w="2059939" h="499744">
                <a:moveTo>
                  <a:pt x="2059935" y="0"/>
                </a:moveTo>
                <a:lnTo>
                  <a:pt x="2047865" y="0"/>
                </a:lnTo>
                <a:lnTo>
                  <a:pt x="2047865" y="474969"/>
                </a:lnTo>
                <a:lnTo>
                  <a:pt x="0" y="474969"/>
                </a:lnTo>
                <a:lnTo>
                  <a:pt x="0" y="487679"/>
                </a:lnTo>
                <a:lnTo>
                  <a:pt x="2059935" y="499750"/>
                </a:lnTo>
                <a:lnTo>
                  <a:pt x="2047865" y="487679"/>
                </a:lnTo>
                <a:lnTo>
                  <a:pt x="2059935" y="474969"/>
                </a:lnTo>
                <a:lnTo>
                  <a:pt x="2059935" y="0"/>
                </a:lnTo>
                <a:close/>
              </a:path>
            </a:pathLst>
          </a:custGeom>
          <a:solidFill>
            <a:srgbClr val="375C88"/>
          </a:solidFill>
        </p:spPr>
        <p:txBody>
          <a:bodyPr wrap="square" lIns="0" tIns="0" rIns="0" bIns="0" rtlCol="0"/>
          <a:lstStyle/>
          <a:p>
            <a:endParaRPr/>
          </a:p>
        </p:txBody>
      </p:sp>
      <p:sp>
        <p:nvSpPr>
          <p:cNvPr id="8" name="object 8"/>
          <p:cNvSpPr/>
          <p:nvPr/>
        </p:nvSpPr>
        <p:spPr>
          <a:xfrm>
            <a:off x="2314514" y="3045455"/>
            <a:ext cx="2072639" cy="0"/>
          </a:xfrm>
          <a:custGeom>
            <a:avLst/>
            <a:gdLst/>
            <a:ahLst/>
            <a:cxnLst/>
            <a:rect l="l" t="t" r="r" b="b"/>
            <a:pathLst>
              <a:path w="2072639">
                <a:moveTo>
                  <a:pt x="0" y="0"/>
                </a:moveTo>
                <a:lnTo>
                  <a:pt x="2072649" y="0"/>
                </a:lnTo>
              </a:path>
            </a:pathLst>
          </a:custGeom>
          <a:ln w="25410">
            <a:solidFill>
              <a:srgbClr val="375C88"/>
            </a:solidFill>
          </a:ln>
        </p:spPr>
        <p:txBody>
          <a:bodyPr wrap="square" lIns="0" tIns="0" rIns="0" bIns="0" rtlCol="0"/>
          <a:lstStyle/>
          <a:p>
            <a:endParaRPr/>
          </a:p>
        </p:txBody>
      </p:sp>
      <p:sp>
        <p:nvSpPr>
          <p:cNvPr id="9" name="object 9"/>
          <p:cNvSpPr/>
          <p:nvPr/>
        </p:nvSpPr>
        <p:spPr>
          <a:xfrm>
            <a:off x="2302453" y="3533135"/>
            <a:ext cx="2096770" cy="524510"/>
          </a:xfrm>
          <a:custGeom>
            <a:avLst/>
            <a:gdLst/>
            <a:ahLst/>
            <a:cxnLst/>
            <a:rect l="l" t="t" r="r" b="b"/>
            <a:pathLst>
              <a:path w="2096770" h="524510">
                <a:moveTo>
                  <a:pt x="12060" y="0"/>
                </a:moveTo>
                <a:lnTo>
                  <a:pt x="5714" y="0"/>
                </a:lnTo>
                <a:lnTo>
                  <a:pt x="0" y="5730"/>
                </a:lnTo>
                <a:lnTo>
                  <a:pt x="0" y="518159"/>
                </a:lnTo>
                <a:lnTo>
                  <a:pt x="5714" y="523890"/>
                </a:lnTo>
                <a:lnTo>
                  <a:pt x="2084710" y="523890"/>
                </a:lnTo>
                <a:lnTo>
                  <a:pt x="24134" y="511820"/>
                </a:lnTo>
                <a:lnTo>
                  <a:pt x="24134" y="499750"/>
                </a:lnTo>
                <a:lnTo>
                  <a:pt x="12060" y="499750"/>
                </a:lnTo>
                <a:lnTo>
                  <a:pt x="12060" y="0"/>
                </a:lnTo>
                <a:close/>
              </a:path>
              <a:path w="2096770" h="524510">
                <a:moveTo>
                  <a:pt x="2096780" y="24140"/>
                </a:moveTo>
                <a:lnTo>
                  <a:pt x="2084710" y="24140"/>
                </a:lnTo>
                <a:lnTo>
                  <a:pt x="2090409" y="523890"/>
                </a:lnTo>
                <a:lnTo>
                  <a:pt x="2096780" y="518159"/>
                </a:lnTo>
                <a:lnTo>
                  <a:pt x="2096780" y="24140"/>
                </a:lnTo>
                <a:close/>
              </a:path>
              <a:path w="2096770" h="524510">
                <a:moveTo>
                  <a:pt x="2090409" y="0"/>
                </a:moveTo>
                <a:lnTo>
                  <a:pt x="2084710" y="0"/>
                </a:lnTo>
                <a:lnTo>
                  <a:pt x="2072639" y="12070"/>
                </a:lnTo>
                <a:lnTo>
                  <a:pt x="24134" y="12070"/>
                </a:lnTo>
                <a:lnTo>
                  <a:pt x="12060" y="24140"/>
                </a:lnTo>
                <a:lnTo>
                  <a:pt x="12060" y="499750"/>
                </a:lnTo>
                <a:lnTo>
                  <a:pt x="24134" y="499750"/>
                </a:lnTo>
                <a:lnTo>
                  <a:pt x="24134" y="24140"/>
                </a:lnTo>
                <a:lnTo>
                  <a:pt x="2096780" y="24140"/>
                </a:lnTo>
                <a:lnTo>
                  <a:pt x="2096780" y="5730"/>
                </a:lnTo>
                <a:lnTo>
                  <a:pt x="2090409" y="0"/>
                </a:lnTo>
                <a:close/>
              </a:path>
            </a:pathLst>
          </a:custGeom>
          <a:solidFill>
            <a:srgbClr val="375C88"/>
          </a:solidFill>
        </p:spPr>
        <p:txBody>
          <a:bodyPr wrap="square" lIns="0" tIns="0" rIns="0" bIns="0" rtlCol="0"/>
          <a:lstStyle/>
          <a:p>
            <a:endParaRPr/>
          </a:p>
        </p:txBody>
      </p:sp>
      <p:sp>
        <p:nvSpPr>
          <p:cNvPr id="10" name="object 10"/>
          <p:cNvSpPr/>
          <p:nvPr/>
        </p:nvSpPr>
        <p:spPr>
          <a:xfrm>
            <a:off x="2326587" y="3557275"/>
            <a:ext cx="2059939" cy="499745"/>
          </a:xfrm>
          <a:custGeom>
            <a:avLst/>
            <a:gdLst/>
            <a:ahLst/>
            <a:cxnLst/>
            <a:rect l="l" t="t" r="r" b="b"/>
            <a:pathLst>
              <a:path w="2059939" h="499745">
                <a:moveTo>
                  <a:pt x="2059935" y="0"/>
                </a:moveTo>
                <a:lnTo>
                  <a:pt x="2047865" y="0"/>
                </a:lnTo>
                <a:lnTo>
                  <a:pt x="2047865" y="474969"/>
                </a:lnTo>
                <a:lnTo>
                  <a:pt x="0" y="474969"/>
                </a:lnTo>
                <a:lnTo>
                  <a:pt x="0" y="487679"/>
                </a:lnTo>
                <a:lnTo>
                  <a:pt x="2059935" y="499750"/>
                </a:lnTo>
                <a:lnTo>
                  <a:pt x="2047865" y="487679"/>
                </a:lnTo>
                <a:lnTo>
                  <a:pt x="2059935" y="474969"/>
                </a:lnTo>
                <a:lnTo>
                  <a:pt x="2059935" y="0"/>
                </a:lnTo>
                <a:close/>
              </a:path>
            </a:pathLst>
          </a:custGeom>
          <a:solidFill>
            <a:srgbClr val="375C88"/>
          </a:solidFill>
        </p:spPr>
        <p:txBody>
          <a:bodyPr wrap="square" lIns="0" tIns="0" rIns="0" bIns="0" rtlCol="0"/>
          <a:lstStyle/>
          <a:p>
            <a:endParaRPr/>
          </a:p>
        </p:txBody>
      </p:sp>
      <p:sp>
        <p:nvSpPr>
          <p:cNvPr id="11" name="object 11"/>
          <p:cNvSpPr/>
          <p:nvPr/>
        </p:nvSpPr>
        <p:spPr>
          <a:xfrm>
            <a:off x="2314514" y="3545205"/>
            <a:ext cx="2072639" cy="0"/>
          </a:xfrm>
          <a:custGeom>
            <a:avLst/>
            <a:gdLst/>
            <a:ahLst/>
            <a:cxnLst/>
            <a:rect l="l" t="t" r="r" b="b"/>
            <a:pathLst>
              <a:path w="2072639">
                <a:moveTo>
                  <a:pt x="0" y="0"/>
                </a:moveTo>
                <a:lnTo>
                  <a:pt x="2072649" y="0"/>
                </a:lnTo>
              </a:path>
            </a:pathLst>
          </a:custGeom>
          <a:ln w="25410">
            <a:solidFill>
              <a:srgbClr val="375C88"/>
            </a:solidFill>
          </a:ln>
        </p:spPr>
        <p:txBody>
          <a:bodyPr wrap="square" lIns="0" tIns="0" rIns="0" bIns="0" rtlCol="0"/>
          <a:lstStyle/>
          <a:p>
            <a:endParaRPr/>
          </a:p>
        </p:txBody>
      </p:sp>
      <p:sp>
        <p:nvSpPr>
          <p:cNvPr id="12" name="object 12"/>
          <p:cNvSpPr/>
          <p:nvPr/>
        </p:nvSpPr>
        <p:spPr>
          <a:xfrm>
            <a:off x="2302453" y="4032885"/>
            <a:ext cx="2096770" cy="523875"/>
          </a:xfrm>
          <a:custGeom>
            <a:avLst/>
            <a:gdLst/>
            <a:ahLst/>
            <a:cxnLst/>
            <a:rect l="l" t="t" r="r" b="b"/>
            <a:pathLst>
              <a:path w="2096770" h="523875">
                <a:moveTo>
                  <a:pt x="12060" y="0"/>
                </a:moveTo>
                <a:lnTo>
                  <a:pt x="5714" y="0"/>
                </a:lnTo>
                <a:lnTo>
                  <a:pt x="0" y="5699"/>
                </a:lnTo>
                <a:lnTo>
                  <a:pt x="0" y="520689"/>
                </a:lnTo>
                <a:lnTo>
                  <a:pt x="5714" y="523859"/>
                </a:lnTo>
                <a:lnTo>
                  <a:pt x="2084710" y="523859"/>
                </a:lnTo>
                <a:lnTo>
                  <a:pt x="24134" y="511820"/>
                </a:lnTo>
                <a:lnTo>
                  <a:pt x="24134" y="499750"/>
                </a:lnTo>
                <a:lnTo>
                  <a:pt x="12060" y="499750"/>
                </a:lnTo>
                <a:lnTo>
                  <a:pt x="12060" y="0"/>
                </a:lnTo>
                <a:close/>
              </a:path>
              <a:path w="2096770" h="523875">
                <a:moveTo>
                  <a:pt x="2096780" y="24140"/>
                </a:moveTo>
                <a:lnTo>
                  <a:pt x="2084710" y="24140"/>
                </a:lnTo>
                <a:lnTo>
                  <a:pt x="2090409" y="523859"/>
                </a:lnTo>
                <a:lnTo>
                  <a:pt x="2096780" y="520689"/>
                </a:lnTo>
                <a:lnTo>
                  <a:pt x="2096780" y="24140"/>
                </a:lnTo>
                <a:close/>
              </a:path>
              <a:path w="2096770" h="523875">
                <a:moveTo>
                  <a:pt x="2090409" y="0"/>
                </a:moveTo>
                <a:lnTo>
                  <a:pt x="2084710" y="0"/>
                </a:lnTo>
                <a:lnTo>
                  <a:pt x="2072639" y="12070"/>
                </a:lnTo>
                <a:lnTo>
                  <a:pt x="24134" y="12070"/>
                </a:lnTo>
                <a:lnTo>
                  <a:pt x="12060" y="24140"/>
                </a:lnTo>
                <a:lnTo>
                  <a:pt x="12060" y="499750"/>
                </a:lnTo>
                <a:lnTo>
                  <a:pt x="24134" y="499750"/>
                </a:lnTo>
                <a:lnTo>
                  <a:pt x="24134" y="24140"/>
                </a:lnTo>
                <a:lnTo>
                  <a:pt x="2096780" y="24140"/>
                </a:lnTo>
                <a:lnTo>
                  <a:pt x="2096780" y="5699"/>
                </a:lnTo>
                <a:lnTo>
                  <a:pt x="2090409" y="0"/>
                </a:lnTo>
                <a:close/>
              </a:path>
            </a:pathLst>
          </a:custGeom>
          <a:solidFill>
            <a:srgbClr val="375C88"/>
          </a:solidFill>
        </p:spPr>
        <p:txBody>
          <a:bodyPr wrap="square" lIns="0" tIns="0" rIns="0" bIns="0" rtlCol="0"/>
          <a:lstStyle/>
          <a:p>
            <a:endParaRPr/>
          </a:p>
        </p:txBody>
      </p:sp>
      <p:sp>
        <p:nvSpPr>
          <p:cNvPr id="13" name="object 13"/>
          <p:cNvSpPr/>
          <p:nvPr/>
        </p:nvSpPr>
        <p:spPr>
          <a:xfrm>
            <a:off x="2326587" y="4057025"/>
            <a:ext cx="2059939" cy="499745"/>
          </a:xfrm>
          <a:custGeom>
            <a:avLst/>
            <a:gdLst/>
            <a:ahLst/>
            <a:cxnLst/>
            <a:rect l="l" t="t" r="r" b="b"/>
            <a:pathLst>
              <a:path w="2059939" h="499745">
                <a:moveTo>
                  <a:pt x="2059935" y="0"/>
                </a:moveTo>
                <a:lnTo>
                  <a:pt x="2047865" y="0"/>
                </a:lnTo>
                <a:lnTo>
                  <a:pt x="2047865" y="474969"/>
                </a:lnTo>
                <a:lnTo>
                  <a:pt x="0" y="474969"/>
                </a:lnTo>
                <a:lnTo>
                  <a:pt x="0" y="487679"/>
                </a:lnTo>
                <a:lnTo>
                  <a:pt x="2059935" y="499719"/>
                </a:lnTo>
                <a:lnTo>
                  <a:pt x="2047865" y="487679"/>
                </a:lnTo>
                <a:lnTo>
                  <a:pt x="2059935" y="474969"/>
                </a:lnTo>
                <a:lnTo>
                  <a:pt x="2059935" y="0"/>
                </a:lnTo>
                <a:close/>
              </a:path>
            </a:pathLst>
          </a:custGeom>
          <a:solidFill>
            <a:srgbClr val="375C88"/>
          </a:solidFill>
        </p:spPr>
        <p:txBody>
          <a:bodyPr wrap="square" lIns="0" tIns="0" rIns="0" bIns="0" rtlCol="0"/>
          <a:lstStyle/>
          <a:p>
            <a:endParaRPr/>
          </a:p>
        </p:txBody>
      </p:sp>
      <p:sp>
        <p:nvSpPr>
          <p:cNvPr id="14" name="object 14"/>
          <p:cNvSpPr/>
          <p:nvPr/>
        </p:nvSpPr>
        <p:spPr>
          <a:xfrm>
            <a:off x="2314514" y="4044955"/>
            <a:ext cx="2072639" cy="0"/>
          </a:xfrm>
          <a:custGeom>
            <a:avLst/>
            <a:gdLst/>
            <a:ahLst/>
            <a:cxnLst/>
            <a:rect l="l" t="t" r="r" b="b"/>
            <a:pathLst>
              <a:path w="2072639">
                <a:moveTo>
                  <a:pt x="0" y="0"/>
                </a:moveTo>
                <a:lnTo>
                  <a:pt x="2072649" y="0"/>
                </a:lnTo>
              </a:path>
            </a:pathLst>
          </a:custGeom>
          <a:ln w="25410">
            <a:solidFill>
              <a:srgbClr val="375C88"/>
            </a:solidFill>
          </a:ln>
        </p:spPr>
        <p:txBody>
          <a:bodyPr wrap="square" lIns="0" tIns="0" rIns="0" bIns="0" rtlCol="0"/>
          <a:lstStyle/>
          <a:p>
            <a:endParaRPr/>
          </a:p>
        </p:txBody>
      </p:sp>
      <p:sp>
        <p:nvSpPr>
          <p:cNvPr id="15" name="object 15"/>
          <p:cNvSpPr/>
          <p:nvPr/>
        </p:nvSpPr>
        <p:spPr>
          <a:xfrm>
            <a:off x="2302453" y="4532635"/>
            <a:ext cx="2096770" cy="523875"/>
          </a:xfrm>
          <a:custGeom>
            <a:avLst/>
            <a:gdLst/>
            <a:ahLst/>
            <a:cxnLst/>
            <a:rect l="l" t="t" r="r" b="b"/>
            <a:pathLst>
              <a:path w="2096770" h="523875">
                <a:moveTo>
                  <a:pt x="12060" y="0"/>
                </a:moveTo>
                <a:lnTo>
                  <a:pt x="5714" y="0"/>
                </a:lnTo>
                <a:lnTo>
                  <a:pt x="0" y="5699"/>
                </a:lnTo>
                <a:lnTo>
                  <a:pt x="0" y="520698"/>
                </a:lnTo>
                <a:lnTo>
                  <a:pt x="5714" y="523865"/>
                </a:lnTo>
                <a:lnTo>
                  <a:pt x="2084710" y="523865"/>
                </a:lnTo>
                <a:lnTo>
                  <a:pt x="24134" y="511804"/>
                </a:lnTo>
                <a:lnTo>
                  <a:pt x="24134" y="499743"/>
                </a:lnTo>
                <a:lnTo>
                  <a:pt x="12060" y="499743"/>
                </a:lnTo>
                <a:lnTo>
                  <a:pt x="12060" y="0"/>
                </a:lnTo>
                <a:close/>
              </a:path>
              <a:path w="2096770" h="523875">
                <a:moveTo>
                  <a:pt x="2096780" y="24109"/>
                </a:moveTo>
                <a:lnTo>
                  <a:pt x="2084710" y="24109"/>
                </a:lnTo>
                <a:lnTo>
                  <a:pt x="2090409" y="523865"/>
                </a:lnTo>
                <a:lnTo>
                  <a:pt x="2096780" y="520698"/>
                </a:lnTo>
                <a:lnTo>
                  <a:pt x="2096780" y="24109"/>
                </a:lnTo>
                <a:close/>
              </a:path>
              <a:path w="2096770" h="523875">
                <a:moveTo>
                  <a:pt x="2090409" y="0"/>
                </a:moveTo>
                <a:lnTo>
                  <a:pt x="2084710" y="0"/>
                </a:lnTo>
                <a:lnTo>
                  <a:pt x="2072639" y="12070"/>
                </a:lnTo>
                <a:lnTo>
                  <a:pt x="24134" y="12070"/>
                </a:lnTo>
                <a:lnTo>
                  <a:pt x="12060" y="24109"/>
                </a:lnTo>
                <a:lnTo>
                  <a:pt x="12060" y="499743"/>
                </a:lnTo>
                <a:lnTo>
                  <a:pt x="24134" y="499743"/>
                </a:lnTo>
                <a:lnTo>
                  <a:pt x="24134" y="24109"/>
                </a:lnTo>
                <a:lnTo>
                  <a:pt x="2096780" y="24109"/>
                </a:lnTo>
                <a:lnTo>
                  <a:pt x="2096780" y="5699"/>
                </a:lnTo>
                <a:lnTo>
                  <a:pt x="2090409" y="0"/>
                </a:lnTo>
                <a:close/>
              </a:path>
            </a:pathLst>
          </a:custGeom>
          <a:solidFill>
            <a:srgbClr val="375C88"/>
          </a:solidFill>
        </p:spPr>
        <p:txBody>
          <a:bodyPr wrap="square" lIns="0" tIns="0" rIns="0" bIns="0" rtlCol="0"/>
          <a:lstStyle/>
          <a:p>
            <a:endParaRPr/>
          </a:p>
        </p:txBody>
      </p:sp>
      <p:sp>
        <p:nvSpPr>
          <p:cNvPr id="16" name="object 16"/>
          <p:cNvSpPr/>
          <p:nvPr/>
        </p:nvSpPr>
        <p:spPr>
          <a:xfrm>
            <a:off x="2326587" y="4557385"/>
            <a:ext cx="2059939" cy="500380"/>
          </a:xfrm>
          <a:custGeom>
            <a:avLst/>
            <a:gdLst/>
            <a:ahLst/>
            <a:cxnLst/>
            <a:rect l="l" t="t" r="r" b="b"/>
            <a:pathLst>
              <a:path w="2059939" h="500379">
                <a:moveTo>
                  <a:pt x="2059935" y="0"/>
                </a:moveTo>
                <a:lnTo>
                  <a:pt x="2047865" y="0"/>
                </a:lnTo>
                <a:lnTo>
                  <a:pt x="2047865" y="474994"/>
                </a:lnTo>
                <a:lnTo>
                  <a:pt x="0" y="474994"/>
                </a:lnTo>
                <a:lnTo>
                  <a:pt x="0" y="487686"/>
                </a:lnTo>
                <a:lnTo>
                  <a:pt x="2059935" y="499759"/>
                </a:lnTo>
                <a:lnTo>
                  <a:pt x="2047865" y="487686"/>
                </a:lnTo>
                <a:lnTo>
                  <a:pt x="2059935" y="474994"/>
                </a:lnTo>
                <a:lnTo>
                  <a:pt x="2059935" y="0"/>
                </a:lnTo>
                <a:close/>
              </a:path>
            </a:pathLst>
          </a:custGeom>
          <a:solidFill>
            <a:srgbClr val="375C88"/>
          </a:solidFill>
        </p:spPr>
        <p:txBody>
          <a:bodyPr wrap="square" lIns="0" tIns="0" rIns="0" bIns="0" rtlCol="0"/>
          <a:lstStyle/>
          <a:p>
            <a:endParaRPr/>
          </a:p>
        </p:txBody>
      </p:sp>
      <p:sp>
        <p:nvSpPr>
          <p:cNvPr id="17" name="object 17"/>
          <p:cNvSpPr/>
          <p:nvPr/>
        </p:nvSpPr>
        <p:spPr>
          <a:xfrm>
            <a:off x="2314514" y="4544690"/>
            <a:ext cx="2072639" cy="0"/>
          </a:xfrm>
          <a:custGeom>
            <a:avLst/>
            <a:gdLst/>
            <a:ahLst/>
            <a:cxnLst/>
            <a:rect l="l" t="t" r="r" b="b"/>
            <a:pathLst>
              <a:path w="2072639">
                <a:moveTo>
                  <a:pt x="0" y="0"/>
                </a:moveTo>
                <a:lnTo>
                  <a:pt x="2072649" y="0"/>
                </a:lnTo>
              </a:path>
            </a:pathLst>
          </a:custGeom>
          <a:ln w="25379">
            <a:solidFill>
              <a:srgbClr val="375C88"/>
            </a:solidFill>
          </a:ln>
        </p:spPr>
        <p:txBody>
          <a:bodyPr wrap="square" lIns="0" tIns="0" rIns="0" bIns="0" rtlCol="0"/>
          <a:lstStyle/>
          <a:p>
            <a:endParaRPr/>
          </a:p>
        </p:txBody>
      </p:sp>
      <p:sp>
        <p:nvSpPr>
          <p:cNvPr id="18" name="object 18"/>
          <p:cNvSpPr/>
          <p:nvPr/>
        </p:nvSpPr>
        <p:spPr>
          <a:xfrm>
            <a:off x="2302453" y="5033010"/>
            <a:ext cx="2096770" cy="667385"/>
          </a:xfrm>
          <a:custGeom>
            <a:avLst/>
            <a:gdLst/>
            <a:ahLst/>
            <a:cxnLst/>
            <a:rect l="l" t="t" r="r" b="b"/>
            <a:pathLst>
              <a:path w="2096770" h="667385">
                <a:moveTo>
                  <a:pt x="12060" y="0"/>
                </a:moveTo>
                <a:lnTo>
                  <a:pt x="5714" y="0"/>
                </a:lnTo>
                <a:lnTo>
                  <a:pt x="0" y="5714"/>
                </a:lnTo>
                <a:lnTo>
                  <a:pt x="0" y="664214"/>
                </a:lnTo>
                <a:lnTo>
                  <a:pt x="5714" y="667380"/>
                </a:lnTo>
                <a:lnTo>
                  <a:pt x="2084710" y="667380"/>
                </a:lnTo>
                <a:lnTo>
                  <a:pt x="24134" y="655319"/>
                </a:lnTo>
                <a:lnTo>
                  <a:pt x="24134" y="642615"/>
                </a:lnTo>
                <a:lnTo>
                  <a:pt x="12060" y="642615"/>
                </a:lnTo>
                <a:lnTo>
                  <a:pt x="12060" y="0"/>
                </a:lnTo>
                <a:close/>
              </a:path>
              <a:path w="2096770" h="667385">
                <a:moveTo>
                  <a:pt x="2096780" y="24134"/>
                </a:moveTo>
                <a:lnTo>
                  <a:pt x="2084710" y="24134"/>
                </a:lnTo>
                <a:lnTo>
                  <a:pt x="2090409" y="667380"/>
                </a:lnTo>
                <a:lnTo>
                  <a:pt x="2096780" y="664214"/>
                </a:lnTo>
                <a:lnTo>
                  <a:pt x="2096780" y="24134"/>
                </a:lnTo>
                <a:close/>
              </a:path>
              <a:path w="2096770" h="667385">
                <a:moveTo>
                  <a:pt x="2090409" y="0"/>
                </a:moveTo>
                <a:lnTo>
                  <a:pt x="2084710" y="0"/>
                </a:lnTo>
                <a:lnTo>
                  <a:pt x="2072639" y="12060"/>
                </a:lnTo>
                <a:lnTo>
                  <a:pt x="24134" y="12060"/>
                </a:lnTo>
                <a:lnTo>
                  <a:pt x="12060" y="24134"/>
                </a:lnTo>
                <a:lnTo>
                  <a:pt x="12060" y="642615"/>
                </a:lnTo>
                <a:lnTo>
                  <a:pt x="24134" y="642615"/>
                </a:lnTo>
                <a:lnTo>
                  <a:pt x="24134" y="24134"/>
                </a:lnTo>
                <a:lnTo>
                  <a:pt x="2096780" y="24134"/>
                </a:lnTo>
                <a:lnTo>
                  <a:pt x="2096780" y="5714"/>
                </a:lnTo>
                <a:lnTo>
                  <a:pt x="2090409" y="0"/>
                </a:lnTo>
                <a:close/>
              </a:path>
            </a:pathLst>
          </a:custGeom>
          <a:solidFill>
            <a:srgbClr val="375C88"/>
          </a:solidFill>
        </p:spPr>
        <p:txBody>
          <a:bodyPr wrap="square" lIns="0" tIns="0" rIns="0" bIns="0" rtlCol="0"/>
          <a:lstStyle/>
          <a:p>
            <a:endParaRPr/>
          </a:p>
        </p:txBody>
      </p:sp>
      <p:sp>
        <p:nvSpPr>
          <p:cNvPr id="19" name="object 19"/>
          <p:cNvSpPr/>
          <p:nvPr/>
        </p:nvSpPr>
        <p:spPr>
          <a:xfrm>
            <a:off x="2326587" y="5057144"/>
            <a:ext cx="2059939" cy="642620"/>
          </a:xfrm>
          <a:custGeom>
            <a:avLst/>
            <a:gdLst/>
            <a:ahLst/>
            <a:cxnLst/>
            <a:rect l="l" t="t" r="r" b="b"/>
            <a:pathLst>
              <a:path w="2059939" h="642620">
                <a:moveTo>
                  <a:pt x="2059935" y="0"/>
                </a:moveTo>
                <a:lnTo>
                  <a:pt x="2047865" y="0"/>
                </a:lnTo>
                <a:lnTo>
                  <a:pt x="2047865" y="618481"/>
                </a:lnTo>
                <a:lnTo>
                  <a:pt x="0" y="618481"/>
                </a:lnTo>
                <a:lnTo>
                  <a:pt x="0" y="630554"/>
                </a:lnTo>
                <a:lnTo>
                  <a:pt x="2059935" y="642615"/>
                </a:lnTo>
                <a:lnTo>
                  <a:pt x="2047865" y="630554"/>
                </a:lnTo>
                <a:lnTo>
                  <a:pt x="2059935" y="618481"/>
                </a:lnTo>
                <a:lnTo>
                  <a:pt x="2059935" y="0"/>
                </a:lnTo>
                <a:close/>
              </a:path>
            </a:pathLst>
          </a:custGeom>
          <a:solidFill>
            <a:srgbClr val="375C88"/>
          </a:solidFill>
        </p:spPr>
        <p:txBody>
          <a:bodyPr wrap="square" lIns="0" tIns="0" rIns="0" bIns="0" rtlCol="0"/>
          <a:lstStyle/>
          <a:p>
            <a:endParaRPr/>
          </a:p>
        </p:txBody>
      </p:sp>
      <p:sp>
        <p:nvSpPr>
          <p:cNvPr id="20" name="object 20"/>
          <p:cNvSpPr/>
          <p:nvPr/>
        </p:nvSpPr>
        <p:spPr>
          <a:xfrm>
            <a:off x="2314514" y="5045077"/>
            <a:ext cx="2072639" cy="0"/>
          </a:xfrm>
          <a:custGeom>
            <a:avLst/>
            <a:gdLst/>
            <a:ahLst/>
            <a:cxnLst/>
            <a:rect l="l" t="t" r="r" b="b"/>
            <a:pathLst>
              <a:path w="2072639">
                <a:moveTo>
                  <a:pt x="0" y="0"/>
                </a:moveTo>
                <a:lnTo>
                  <a:pt x="2072649" y="0"/>
                </a:lnTo>
              </a:path>
            </a:pathLst>
          </a:custGeom>
          <a:ln w="25404">
            <a:solidFill>
              <a:srgbClr val="375C88"/>
            </a:solidFill>
          </a:ln>
        </p:spPr>
        <p:txBody>
          <a:bodyPr wrap="square" lIns="0" tIns="0" rIns="0" bIns="0" rtlCol="0"/>
          <a:lstStyle/>
          <a:p>
            <a:endParaRPr/>
          </a:p>
        </p:txBody>
      </p:sp>
      <p:sp>
        <p:nvSpPr>
          <p:cNvPr id="21" name="object 21"/>
          <p:cNvSpPr/>
          <p:nvPr/>
        </p:nvSpPr>
        <p:spPr>
          <a:xfrm>
            <a:off x="2302453" y="5675626"/>
            <a:ext cx="2096770" cy="523875"/>
          </a:xfrm>
          <a:custGeom>
            <a:avLst/>
            <a:gdLst/>
            <a:ahLst/>
            <a:cxnLst/>
            <a:rect l="l" t="t" r="r" b="b"/>
            <a:pathLst>
              <a:path w="2096770" h="523875">
                <a:moveTo>
                  <a:pt x="12060" y="0"/>
                </a:moveTo>
                <a:lnTo>
                  <a:pt x="5714" y="0"/>
                </a:lnTo>
                <a:lnTo>
                  <a:pt x="0" y="5714"/>
                </a:lnTo>
                <a:lnTo>
                  <a:pt x="0" y="520708"/>
                </a:lnTo>
                <a:lnTo>
                  <a:pt x="5714" y="523874"/>
                </a:lnTo>
                <a:lnTo>
                  <a:pt x="2084710" y="523874"/>
                </a:lnTo>
                <a:lnTo>
                  <a:pt x="24134" y="511814"/>
                </a:lnTo>
                <a:lnTo>
                  <a:pt x="24134" y="499753"/>
                </a:lnTo>
                <a:lnTo>
                  <a:pt x="12060" y="499753"/>
                </a:lnTo>
                <a:lnTo>
                  <a:pt x="12060" y="0"/>
                </a:lnTo>
                <a:close/>
              </a:path>
              <a:path w="2096770" h="523875">
                <a:moveTo>
                  <a:pt x="2096780" y="24134"/>
                </a:moveTo>
                <a:lnTo>
                  <a:pt x="2084710" y="24134"/>
                </a:lnTo>
                <a:lnTo>
                  <a:pt x="2090409" y="523874"/>
                </a:lnTo>
                <a:lnTo>
                  <a:pt x="2096780" y="520708"/>
                </a:lnTo>
                <a:lnTo>
                  <a:pt x="2096780" y="24134"/>
                </a:lnTo>
                <a:close/>
              </a:path>
              <a:path w="2096770" h="523875">
                <a:moveTo>
                  <a:pt x="2090409" y="0"/>
                </a:moveTo>
                <a:lnTo>
                  <a:pt x="2084710" y="0"/>
                </a:lnTo>
                <a:lnTo>
                  <a:pt x="2072639" y="12073"/>
                </a:lnTo>
                <a:lnTo>
                  <a:pt x="24134" y="12073"/>
                </a:lnTo>
                <a:lnTo>
                  <a:pt x="12060" y="24134"/>
                </a:lnTo>
                <a:lnTo>
                  <a:pt x="12060" y="499753"/>
                </a:lnTo>
                <a:lnTo>
                  <a:pt x="24134" y="499753"/>
                </a:lnTo>
                <a:lnTo>
                  <a:pt x="24134" y="24134"/>
                </a:lnTo>
                <a:lnTo>
                  <a:pt x="2096780" y="24134"/>
                </a:lnTo>
                <a:lnTo>
                  <a:pt x="2096780" y="5714"/>
                </a:lnTo>
                <a:lnTo>
                  <a:pt x="2090409" y="0"/>
                </a:lnTo>
                <a:close/>
              </a:path>
            </a:pathLst>
          </a:custGeom>
          <a:solidFill>
            <a:srgbClr val="375C88"/>
          </a:solidFill>
        </p:spPr>
        <p:txBody>
          <a:bodyPr wrap="square" lIns="0" tIns="0" rIns="0" bIns="0" rtlCol="0"/>
          <a:lstStyle/>
          <a:p>
            <a:endParaRPr/>
          </a:p>
        </p:txBody>
      </p:sp>
      <p:sp>
        <p:nvSpPr>
          <p:cNvPr id="22" name="object 22"/>
          <p:cNvSpPr/>
          <p:nvPr/>
        </p:nvSpPr>
        <p:spPr>
          <a:xfrm>
            <a:off x="4383978" y="5700391"/>
            <a:ext cx="0" cy="499745"/>
          </a:xfrm>
          <a:custGeom>
            <a:avLst/>
            <a:gdLst/>
            <a:ahLst/>
            <a:cxnLst/>
            <a:rect l="l" t="t" r="r" b="b"/>
            <a:pathLst>
              <a:path h="499745">
                <a:moveTo>
                  <a:pt x="0" y="0"/>
                </a:moveTo>
                <a:lnTo>
                  <a:pt x="0" y="499753"/>
                </a:lnTo>
              </a:path>
            </a:pathLst>
          </a:custGeom>
          <a:ln w="19039">
            <a:solidFill>
              <a:srgbClr val="375C88"/>
            </a:solidFill>
          </a:ln>
        </p:spPr>
        <p:txBody>
          <a:bodyPr wrap="square" lIns="0" tIns="0" rIns="0" bIns="0" rtlCol="0"/>
          <a:lstStyle/>
          <a:p>
            <a:endParaRPr/>
          </a:p>
        </p:txBody>
      </p:sp>
      <p:sp>
        <p:nvSpPr>
          <p:cNvPr id="23" name="object 23"/>
          <p:cNvSpPr/>
          <p:nvPr/>
        </p:nvSpPr>
        <p:spPr>
          <a:xfrm>
            <a:off x="2326587" y="5700391"/>
            <a:ext cx="2059939" cy="499745"/>
          </a:xfrm>
          <a:custGeom>
            <a:avLst/>
            <a:gdLst/>
            <a:ahLst/>
            <a:cxnLst/>
            <a:rect l="l" t="t" r="r" b="b"/>
            <a:pathLst>
              <a:path w="2059939" h="499745">
                <a:moveTo>
                  <a:pt x="2059935" y="0"/>
                </a:moveTo>
                <a:lnTo>
                  <a:pt x="2047865" y="0"/>
                </a:lnTo>
                <a:lnTo>
                  <a:pt x="2047865" y="474988"/>
                </a:lnTo>
                <a:lnTo>
                  <a:pt x="0" y="474988"/>
                </a:lnTo>
                <a:lnTo>
                  <a:pt x="0" y="487679"/>
                </a:lnTo>
                <a:lnTo>
                  <a:pt x="2059935" y="499753"/>
                </a:lnTo>
                <a:lnTo>
                  <a:pt x="2047865" y="487679"/>
                </a:lnTo>
                <a:lnTo>
                  <a:pt x="2059935" y="474988"/>
                </a:lnTo>
                <a:lnTo>
                  <a:pt x="2059935" y="0"/>
                </a:lnTo>
                <a:close/>
              </a:path>
            </a:pathLst>
          </a:custGeom>
          <a:solidFill>
            <a:srgbClr val="375C88"/>
          </a:solidFill>
        </p:spPr>
        <p:txBody>
          <a:bodyPr wrap="square" lIns="0" tIns="0" rIns="0" bIns="0" rtlCol="0"/>
          <a:lstStyle/>
          <a:p>
            <a:endParaRPr/>
          </a:p>
        </p:txBody>
      </p:sp>
      <p:sp>
        <p:nvSpPr>
          <p:cNvPr id="24" name="object 24"/>
          <p:cNvSpPr/>
          <p:nvPr/>
        </p:nvSpPr>
        <p:spPr>
          <a:xfrm>
            <a:off x="2314514" y="5687693"/>
            <a:ext cx="2072639" cy="0"/>
          </a:xfrm>
          <a:custGeom>
            <a:avLst/>
            <a:gdLst/>
            <a:ahLst/>
            <a:cxnLst/>
            <a:rect l="l" t="t" r="r" b="b"/>
            <a:pathLst>
              <a:path w="2072639">
                <a:moveTo>
                  <a:pt x="0" y="0"/>
                </a:moveTo>
                <a:lnTo>
                  <a:pt x="2072649" y="0"/>
                </a:lnTo>
              </a:path>
            </a:pathLst>
          </a:custGeom>
          <a:ln w="25404">
            <a:solidFill>
              <a:srgbClr val="375C88"/>
            </a:solidFill>
          </a:ln>
        </p:spPr>
        <p:txBody>
          <a:bodyPr wrap="square" lIns="0" tIns="0" rIns="0" bIns="0" rtlCol="0"/>
          <a:lstStyle/>
          <a:p>
            <a:endParaRPr/>
          </a:p>
        </p:txBody>
      </p:sp>
      <p:sp>
        <p:nvSpPr>
          <p:cNvPr id="25" name="object 25"/>
          <p:cNvSpPr/>
          <p:nvPr/>
        </p:nvSpPr>
        <p:spPr>
          <a:xfrm>
            <a:off x="6374063" y="2533025"/>
            <a:ext cx="2096770" cy="523875"/>
          </a:xfrm>
          <a:custGeom>
            <a:avLst/>
            <a:gdLst/>
            <a:ahLst/>
            <a:cxnLst/>
            <a:rect l="l" t="t" r="r" b="b"/>
            <a:pathLst>
              <a:path w="2096770" h="523875">
                <a:moveTo>
                  <a:pt x="12070" y="0"/>
                </a:moveTo>
                <a:lnTo>
                  <a:pt x="5730" y="0"/>
                </a:lnTo>
                <a:lnTo>
                  <a:pt x="0" y="5699"/>
                </a:lnTo>
                <a:lnTo>
                  <a:pt x="0" y="518159"/>
                </a:lnTo>
                <a:lnTo>
                  <a:pt x="5730" y="523859"/>
                </a:lnTo>
                <a:lnTo>
                  <a:pt x="2084710" y="523859"/>
                </a:lnTo>
                <a:lnTo>
                  <a:pt x="24140" y="511789"/>
                </a:lnTo>
                <a:lnTo>
                  <a:pt x="24140" y="499719"/>
                </a:lnTo>
                <a:lnTo>
                  <a:pt x="12070" y="499719"/>
                </a:lnTo>
                <a:lnTo>
                  <a:pt x="12070" y="0"/>
                </a:lnTo>
                <a:close/>
              </a:path>
              <a:path w="2096770" h="523875">
                <a:moveTo>
                  <a:pt x="2096780" y="24109"/>
                </a:moveTo>
                <a:lnTo>
                  <a:pt x="2084710" y="24109"/>
                </a:lnTo>
                <a:lnTo>
                  <a:pt x="2090440" y="523859"/>
                </a:lnTo>
                <a:lnTo>
                  <a:pt x="2096780" y="518159"/>
                </a:lnTo>
                <a:lnTo>
                  <a:pt x="2096780" y="24109"/>
                </a:lnTo>
                <a:close/>
              </a:path>
              <a:path w="2096770" h="523875">
                <a:moveTo>
                  <a:pt x="2090440" y="0"/>
                </a:moveTo>
                <a:lnTo>
                  <a:pt x="2084710" y="0"/>
                </a:lnTo>
                <a:lnTo>
                  <a:pt x="2072639" y="12039"/>
                </a:lnTo>
                <a:lnTo>
                  <a:pt x="24140" y="12039"/>
                </a:lnTo>
                <a:lnTo>
                  <a:pt x="12070" y="24109"/>
                </a:lnTo>
                <a:lnTo>
                  <a:pt x="12070" y="499719"/>
                </a:lnTo>
                <a:lnTo>
                  <a:pt x="24140" y="499719"/>
                </a:lnTo>
                <a:lnTo>
                  <a:pt x="24140" y="24109"/>
                </a:lnTo>
                <a:lnTo>
                  <a:pt x="2096780" y="24109"/>
                </a:lnTo>
                <a:lnTo>
                  <a:pt x="2096780" y="5699"/>
                </a:lnTo>
                <a:lnTo>
                  <a:pt x="2090440" y="0"/>
                </a:lnTo>
                <a:close/>
              </a:path>
            </a:pathLst>
          </a:custGeom>
          <a:solidFill>
            <a:srgbClr val="375C88"/>
          </a:solidFill>
        </p:spPr>
        <p:txBody>
          <a:bodyPr wrap="square" lIns="0" tIns="0" rIns="0" bIns="0" rtlCol="0"/>
          <a:lstStyle/>
          <a:p>
            <a:endParaRPr/>
          </a:p>
        </p:txBody>
      </p:sp>
      <p:sp>
        <p:nvSpPr>
          <p:cNvPr id="26" name="object 26"/>
          <p:cNvSpPr/>
          <p:nvPr/>
        </p:nvSpPr>
        <p:spPr>
          <a:xfrm>
            <a:off x="8455604" y="2557775"/>
            <a:ext cx="0" cy="2498725"/>
          </a:xfrm>
          <a:custGeom>
            <a:avLst/>
            <a:gdLst/>
            <a:ahLst/>
            <a:cxnLst/>
            <a:rect l="l" t="t" r="r" b="b"/>
            <a:pathLst>
              <a:path h="2498725">
                <a:moveTo>
                  <a:pt x="0" y="0"/>
                </a:moveTo>
                <a:lnTo>
                  <a:pt x="0" y="2498725"/>
                </a:lnTo>
              </a:path>
            </a:pathLst>
          </a:custGeom>
          <a:ln w="19070">
            <a:solidFill>
              <a:srgbClr val="375C88"/>
            </a:solidFill>
          </a:ln>
        </p:spPr>
        <p:txBody>
          <a:bodyPr wrap="square" lIns="0" tIns="0" rIns="0" bIns="0" rtlCol="0"/>
          <a:lstStyle/>
          <a:p>
            <a:endParaRPr/>
          </a:p>
        </p:txBody>
      </p:sp>
      <p:sp>
        <p:nvSpPr>
          <p:cNvPr id="27" name="object 27"/>
          <p:cNvSpPr/>
          <p:nvPr/>
        </p:nvSpPr>
        <p:spPr>
          <a:xfrm>
            <a:off x="6398844" y="2557775"/>
            <a:ext cx="2059939" cy="499745"/>
          </a:xfrm>
          <a:custGeom>
            <a:avLst/>
            <a:gdLst/>
            <a:ahLst/>
            <a:cxnLst/>
            <a:rect l="l" t="t" r="r" b="b"/>
            <a:pathLst>
              <a:path w="2059940" h="499744">
                <a:moveTo>
                  <a:pt x="2059929" y="0"/>
                </a:moveTo>
                <a:lnTo>
                  <a:pt x="2047859" y="0"/>
                </a:lnTo>
                <a:lnTo>
                  <a:pt x="2047859" y="474969"/>
                </a:lnTo>
                <a:lnTo>
                  <a:pt x="0" y="474969"/>
                </a:lnTo>
                <a:lnTo>
                  <a:pt x="0" y="487679"/>
                </a:lnTo>
                <a:lnTo>
                  <a:pt x="2059929" y="499750"/>
                </a:lnTo>
                <a:lnTo>
                  <a:pt x="2047859" y="487679"/>
                </a:lnTo>
                <a:lnTo>
                  <a:pt x="2059929" y="474969"/>
                </a:lnTo>
                <a:lnTo>
                  <a:pt x="2059929" y="0"/>
                </a:lnTo>
                <a:close/>
              </a:path>
            </a:pathLst>
          </a:custGeom>
          <a:solidFill>
            <a:srgbClr val="375C88"/>
          </a:solidFill>
        </p:spPr>
        <p:txBody>
          <a:bodyPr wrap="square" lIns="0" tIns="0" rIns="0" bIns="0" rtlCol="0"/>
          <a:lstStyle/>
          <a:p>
            <a:endParaRPr/>
          </a:p>
        </p:txBody>
      </p:sp>
      <p:sp>
        <p:nvSpPr>
          <p:cNvPr id="28" name="object 28"/>
          <p:cNvSpPr/>
          <p:nvPr/>
        </p:nvSpPr>
        <p:spPr>
          <a:xfrm>
            <a:off x="6386773" y="2545080"/>
            <a:ext cx="2072639" cy="0"/>
          </a:xfrm>
          <a:custGeom>
            <a:avLst/>
            <a:gdLst/>
            <a:ahLst/>
            <a:cxnLst/>
            <a:rect l="l" t="t" r="r" b="b"/>
            <a:pathLst>
              <a:path w="2072640">
                <a:moveTo>
                  <a:pt x="0" y="0"/>
                </a:moveTo>
                <a:lnTo>
                  <a:pt x="2072639" y="0"/>
                </a:lnTo>
              </a:path>
            </a:pathLst>
          </a:custGeom>
          <a:ln w="25379">
            <a:solidFill>
              <a:srgbClr val="375C88"/>
            </a:solidFill>
          </a:ln>
        </p:spPr>
        <p:txBody>
          <a:bodyPr wrap="square" lIns="0" tIns="0" rIns="0" bIns="0" rtlCol="0"/>
          <a:lstStyle/>
          <a:p>
            <a:endParaRPr/>
          </a:p>
        </p:txBody>
      </p:sp>
      <p:sp>
        <p:nvSpPr>
          <p:cNvPr id="29" name="object 29"/>
          <p:cNvSpPr/>
          <p:nvPr/>
        </p:nvSpPr>
        <p:spPr>
          <a:xfrm>
            <a:off x="6374063" y="3032745"/>
            <a:ext cx="2096770" cy="524510"/>
          </a:xfrm>
          <a:custGeom>
            <a:avLst/>
            <a:gdLst/>
            <a:ahLst/>
            <a:cxnLst/>
            <a:rect l="l" t="t" r="r" b="b"/>
            <a:pathLst>
              <a:path w="2096770" h="524510">
                <a:moveTo>
                  <a:pt x="12070" y="0"/>
                </a:moveTo>
                <a:lnTo>
                  <a:pt x="5730" y="0"/>
                </a:lnTo>
                <a:lnTo>
                  <a:pt x="0" y="5730"/>
                </a:lnTo>
                <a:lnTo>
                  <a:pt x="0" y="518159"/>
                </a:lnTo>
                <a:lnTo>
                  <a:pt x="5730" y="523890"/>
                </a:lnTo>
                <a:lnTo>
                  <a:pt x="2084710" y="523890"/>
                </a:lnTo>
                <a:lnTo>
                  <a:pt x="24140" y="511820"/>
                </a:lnTo>
                <a:lnTo>
                  <a:pt x="24140" y="499750"/>
                </a:lnTo>
                <a:lnTo>
                  <a:pt x="12070" y="499750"/>
                </a:lnTo>
                <a:lnTo>
                  <a:pt x="12070" y="0"/>
                </a:lnTo>
                <a:close/>
              </a:path>
              <a:path w="2096770" h="524510">
                <a:moveTo>
                  <a:pt x="2096780" y="24140"/>
                </a:moveTo>
                <a:lnTo>
                  <a:pt x="2084710" y="24140"/>
                </a:lnTo>
                <a:lnTo>
                  <a:pt x="2090440" y="523890"/>
                </a:lnTo>
                <a:lnTo>
                  <a:pt x="2096780" y="518159"/>
                </a:lnTo>
                <a:lnTo>
                  <a:pt x="2096780" y="24140"/>
                </a:lnTo>
                <a:close/>
              </a:path>
              <a:path w="2096770" h="524510">
                <a:moveTo>
                  <a:pt x="2090440" y="0"/>
                </a:moveTo>
                <a:lnTo>
                  <a:pt x="2084710" y="0"/>
                </a:lnTo>
                <a:lnTo>
                  <a:pt x="2072639" y="12070"/>
                </a:lnTo>
                <a:lnTo>
                  <a:pt x="24140" y="12070"/>
                </a:lnTo>
                <a:lnTo>
                  <a:pt x="12070" y="24140"/>
                </a:lnTo>
                <a:lnTo>
                  <a:pt x="12070" y="499750"/>
                </a:lnTo>
                <a:lnTo>
                  <a:pt x="24140" y="499750"/>
                </a:lnTo>
                <a:lnTo>
                  <a:pt x="24140" y="24140"/>
                </a:lnTo>
                <a:lnTo>
                  <a:pt x="2096780" y="24140"/>
                </a:lnTo>
                <a:lnTo>
                  <a:pt x="2096780" y="5730"/>
                </a:lnTo>
                <a:lnTo>
                  <a:pt x="2090440" y="0"/>
                </a:lnTo>
                <a:close/>
              </a:path>
            </a:pathLst>
          </a:custGeom>
          <a:solidFill>
            <a:srgbClr val="375C88"/>
          </a:solidFill>
        </p:spPr>
        <p:txBody>
          <a:bodyPr wrap="square" lIns="0" tIns="0" rIns="0" bIns="0" rtlCol="0"/>
          <a:lstStyle/>
          <a:p>
            <a:endParaRPr/>
          </a:p>
        </p:txBody>
      </p:sp>
      <p:sp>
        <p:nvSpPr>
          <p:cNvPr id="30" name="object 30"/>
          <p:cNvSpPr/>
          <p:nvPr/>
        </p:nvSpPr>
        <p:spPr>
          <a:xfrm>
            <a:off x="6398844" y="3057525"/>
            <a:ext cx="2059939" cy="499745"/>
          </a:xfrm>
          <a:custGeom>
            <a:avLst/>
            <a:gdLst/>
            <a:ahLst/>
            <a:cxnLst/>
            <a:rect l="l" t="t" r="r" b="b"/>
            <a:pathLst>
              <a:path w="2059940" h="499744">
                <a:moveTo>
                  <a:pt x="2059929" y="0"/>
                </a:moveTo>
                <a:lnTo>
                  <a:pt x="2047859" y="0"/>
                </a:lnTo>
                <a:lnTo>
                  <a:pt x="2047859" y="474969"/>
                </a:lnTo>
                <a:lnTo>
                  <a:pt x="0" y="474969"/>
                </a:lnTo>
                <a:lnTo>
                  <a:pt x="0" y="487679"/>
                </a:lnTo>
                <a:lnTo>
                  <a:pt x="2059929" y="499750"/>
                </a:lnTo>
                <a:lnTo>
                  <a:pt x="2047859" y="487679"/>
                </a:lnTo>
                <a:lnTo>
                  <a:pt x="2059929" y="474969"/>
                </a:lnTo>
                <a:lnTo>
                  <a:pt x="2059929" y="0"/>
                </a:lnTo>
                <a:close/>
              </a:path>
            </a:pathLst>
          </a:custGeom>
          <a:solidFill>
            <a:srgbClr val="375C88"/>
          </a:solidFill>
        </p:spPr>
        <p:txBody>
          <a:bodyPr wrap="square" lIns="0" tIns="0" rIns="0" bIns="0" rtlCol="0"/>
          <a:lstStyle/>
          <a:p>
            <a:endParaRPr/>
          </a:p>
        </p:txBody>
      </p:sp>
      <p:sp>
        <p:nvSpPr>
          <p:cNvPr id="31" name="object 31"/>
          <p:cNvSpPr/>
          <p:nvPr/>
        </p:nvSpPr>
        <p:spPr>
          <a:xfrm>
            <a:off x="6386773" y="3044815"/>
            <a:ext cx="2072639" cy="0"/>
          </a:xfrm>
          <a:custGeom>
            <a:avLst/>
            <a:gdLst/>
            <a:ahLst/>
            <a:cxnLst/>
            <a:rect l="l" t="t" r="r" b="b"/>
            <a:pathLst>
              <a:path w="2072640">
                <a:moveTo>
                  <a:pt x="0" y="0"/>
                </a:moveTo>
                <a:lnTo>
                  <a:pt x="2072639" y="0"/>
                </a:lnTo>
              </a:path>
            </a:pathLst>
          </a:custGeom>
          <a:ln w="25410">
            <a:solidFill>
              <a:srgbClr val="375C88"/>
            </a:solidFill>
          </a:ln>
        </p:spPr>
        <p:txBody>
          <a:bodyPr wrap="square" lIns="0" tIns="0" rIns="0" bIns="0" rtlCol="0"/>
          <a:lstStyle/>
          <a:p>
            <a:endParaRPr/>
          </a:p>
        </p:txBody>
      </p:sp>
      <p:sp>
        <p:nvSpPr>
          <p:cNvPr id="32" name="object 32"/>
          <p:cNvSpPr/>
          <p:nvPr/>
        </p:nvSpPr>
        <p:spPr>
          <a:xfrm>
            <a:off x="6374063" y="3533135"/>
            <a:ext cx="2096770" cy="524510"/>
          </a:xfrm>
          <a:custGeom>
            <a:avLst/>
            <a:gdLst/>
            <a:ahLst/>
            <a:cxnLst/>
            <a:rect l="l" t="t" r="r" b="b"/>
            <a:pathLst>
              <a:path w="2096770" h="524510">
                <a:moveTo>
                  <a:pt x="12070" y="0"/>
                </a:moveTo>
                <a:lnTo>
                  <a:pt x="5730" y="0"/>
                </a:lnTo>
                <a:lnTo>
                  <a:pt x="0" y="5730"/>
                </a:lnTo>
                <a:lnTo>
                  <a:pt x="0" y="518159"/>
                </a:lnTo>
                <a:lnTo>
                  <a:pt x="5730" y="523890"/>
                </a:lnTo>
                <a:lnTo>
                  <a:pt x="2084710" y="523890"/>
                </a:lnTo>
                <a:lnTo>
                  <a:pt x="24140" y="511820"/>
                </a:lnTo>
                <a:lnTo>
                  <a:pt x="24140" y="499750"/>
                </a:lnTo>
                <a:lnTo>
                  <a:pt x="12070" y="499750"/>
                </a:lnTo>
                <a:lnTo>
                  <a:pt x="12070" y="0"/>
                </a:lnTo>
                <a:close/>
              </a:path>
              <a:path w="2096770" h="524510">
                <a:moveTo>
                  <a:pt x="2096780" y="24140"/>
                </a:moveTo>
                <a:lnTo>
                  <a:pt x="2084710" y="24140"/>
                </a:lnTo>
                <a:lnTo>
                  <a:pt x="2090440" y="523890"/>
                </a:lnTo>
                <a:lnTo>
                  <a:pt x="2096780" y="518159"/>
                </a:lnTo>
                <a:lnTo>
                  <a:pt x="2096780" y="24140"/>
                </a:lnTo>
                <a:close/>
              </a:path>
              <a:path w="2096770" h="524510">
                <a:moveTo>
                  <a:pt x="2090440" y="0"/>
                </a:moveTo>
                <a:lnTo>
                  <a:pt x="2084710" y="0"/>
                </a:lnTo>
                <a:lnTo>
                  <a:pt x="2072639" y="12070"/>
                </a:lnTo>
                <a:lnTo>
                  <a:pt x="24140" y="12070"/>
                </a:lnTo>
                <a:lnTo>
                  <a:pt x="12070" y="24140"/>
                </a:lnTo>
                <a:lnTo>
                  <a:pt x="12070" y="499750"/>
                </a:lnTo>
                <a:lnTo>
                  <a:pt x="24140" y="499750"/>
                </a:lnTo>
                <a:lnTo>
                  <a:pt x="24140" y="24140"/>
                </a:lnTo>
                <a:lnTo>
                  <a:pt x="2096780" y="24140"/>
                </a:lnTo>
                <a:lnTo>
                  <a:pt x="2096780" y="5730"/>
                </a:lnTo>
                <a:lnTo>
                  <a:pt x="2090440" y="0"/>
                </a:lnTo>
                <a:close/>
              </a:path>
            </a:pathLst>
          </a:custGeom>
          <a:solidFill>
            <a:srgbClr val="375C88"/>
          </a:solidFill>
        </p:spPr>
        <p:txBody>
          <a:bodyPr wrap="square" lIns="0" tIns="0" rIns="0" bIns="0" rtlCol="0"/>
          <a:lstStyle/>
          <a:p>
            <a:endParaRPr/>
          </a:p>
        </p:txBody>
      </p:sp>
      <p:sp>
        <p:nvSpPr>
          <p:cNvPr id="33" name="object 33"/>
          <p:cNvSpPr/>
          <p:nvPr/>
        </p:nvSpPr>
        <p:spPr>
          <a:xfrm>
            <a:off x="6398844" y="3557275"/>
            <a:ext cx="2059939" cy="499745"/>
          </a:xfrm>
          <a:custGeom>
            <a:avLst/>
            <a:gdLst/>
            <a:ahLst/>
            <a:cxnLst/>
            <a:rect l="l" t="t" r="r" b="b"/>
            <a:pathLst>
              <a:path w="2059940" h="499745">
                <a:moveTo>
                  <a:pt x="2059929" y="0"/>
                </a:moveTo>
                <a:lnTo>
                  <a:pt x="2047859" y="0"/>
                </a:lnTo>
                <a:lnTo>
                  <a:pt x="2047859" y="474969"/>
                </a:lnTo>
                <a:lnTo>
                  <a:pt x="0" y="474969"/>
                </a:lnTo>
                <a:lnTo>
                  <a:pt x="0" y="487679"/>
                </a:lnTo>
                <a:lnTo>
                  <a:pt x="2059929" y="499750"/>
                </a:lnTo>
                <a:lnTo>
                  <a:pt x="2047859" y="487679"/>
                </a:lnTo>
                <a:lnTo>
                  <a:pt x="2059929" y="474969"/>
                </a:lnTo>
                <a:lnTo>
                  <a:pt x="2059929" y="0"/>
                </a:lnTo>
                <a:close/>
              </a:path>
            </a:pathLst>
          </a:custGeom>
          <a:solidFill>
            <a:srgbClr val="375C88"/>
          </a:solidFill>
        </p:spPr>
        <p:txBody>
          <a:bodyPr wrap="square" lIns="0" tIns="0" rIns="0" bIns="0" rtlCol="0"/>
          <a:lstStyle/>
          <a:p>
            <a:endParaRPr/>
          </a:p>
        </p:txBody>
      </p:sp>
      <p:sp>
        <p:nvSpPr>
          <p:cNvPr id="34" name="object 34"/>
          <p:cNvSpPr/>
          <p:nvPr/>
        </p:nvSpPr>
        <p:spPr>
          <a:xfrm>
            <a:off x="6386773" y="3545205"/>
            <a:ext cx="2072639" cy="0"/>
          </a:xfrm>
          <a:custGeom>
            <a:avLst/>
            <a:gdLst/>
            <a:ahLst/>
            <a:cxnLst/>
            <a:rect l="l" t="t" r="r" b="b"/>
            <a:pathLst>
              <a:path w="2072640">
                <a:moveTo>
                  <a:pt x="0" y="0"/>
                </a:moveTo>
                <a:lnTo>
                  <a:pt x="2072639" y="0"/>
                </a:lnTo>
              </a:path>
            </a:pathLst>
          </a:custGeom>
          <a:ln w="25410">
            <a:solidFill>
              <a:srgbClr val="375C88"/>
            </a:solidFill>
          </a:ln>
        </p:spPr>
        <p:txBody>
          <a:bodyPr wrap="square" lIns="0" tIns="0" rIns="0" bIns="0" rtlCol="0"/>
          <a:lstStyle/>
          <a:p>
            <a:endParaRPr/>
          </a:p>
        </p:txBody>
      </p:sp>
      <p:sp>
        <p:nvSpPr>
          <p:cNvPr id="35" name="object 35"/>
          <p:cNvSpPr/>
          <p:nvPr/>
        </p:nvSpPr>
        <p:spPr>
          <a:xfrm>
            <a:off x="6374063" y="4032885"/>
            <a:ext cx="2096770" cy="523875"/>
          </a:xfrm>
          <a:custGeom>
            <a:avLst/>
            <a:gdLst/>
            <a:ahLst/>
            <a:cxnLst/>
            <a:rect l="l" t="t" r="r" b="b"/>
            <a:pathLst>
              <a:path w="2096770" h="523875">
                <a:moveTo>
                  <a:pt x="12070" y="0"/>
                </a:moveTo>
                <a:lnTo>
                  <a:pt x="5730" y="0"/>
                </a:lnTo>
                <a:lnTo>
                  <a:pt x="0" y="5699"/>
                </a:lnTo>
                <a:lnTo>
                  <a:pt x="0" y="520689"/>
                </a:lnTo>
                <a:lnTo>
                  <a:pt x="5730" y="523859"/>
                </a:lnTo>
                <a:lnTo>
                  <a:pt x="2084710" y="523859"/>
                </a:lnTo>
                <a:lnTo>
                  <a:pt x="24140" y="511820"/>
                </a:lnTo>
                <a:lnTo>
                  <a:pt x="24140" y="499750"/>
                </a:lnTo>
                <a:lnTo>
                  <a:pt x="12070" y="499750"/>
                </a:lnTo>
                <a:lnTo>
                  <a:pt x="12070" y="0"/>
                </a:lnTo>
                <a:close/>
              </a:path>
              <a:path w="2096770" h="523875">
                <a:moveTo>
                  <a:pt x="2096780" y="24140"/>
                </a:moveTo>
                <a:lnTo>
                  <a:pt x="2084710" y="24140"/>
                </a:lnTo>
                <a:lnTo>
                  <a:pt x="2090440" y="523859"/>
                </a:lnTo>
                <a:lnTo>
                  <a:pt x="2096780" y="520689"/>
                </a:lnTo>
                <a:lnTo>
                  <a:pt x="2096780" y="24140"/>
                </a:lnTo>
                <a:close/>
              </a:path>
              <a:path w="2096770" h="523875">
                <a:moveTo>
                  <a:pt x="2090440" y="0"/>
                </a:moveTo>
                <a:lnTo>
                  <a:pt x="2084710" y="0"/>
                </a:lnTo>
                <a:lnTo>
                  <a:pt x="2072639" y="12070"/>
                </a:lnTo>
                <a:lnTo>
                  <a:pt x="24140" y="12070"/>
                </a:lnTo>
                <a:lnTo>
                  <a:pt x="12070" y="24140"/>
                </a:lnTo>
                <a:lnTo>
                  <a:pt x="12070" y="499750"/>
                </a:lnTo>
                <a:lnTo>
                  <a:pt x="24140" y="499750"/>
                </a:lnTo>
                <a:lnTo>
                  <a:pt x="24140" y="24140"/>
                </a:lnTo>
                <a:lnTo>
                  <a:pt x="2096780" y="24140"/>
                </a:lnTo>
                <a:lnTo>
                  <a:pt x="2096780" y="5699"/>
                </a:lnTo>
                <a:lnTo>
                  <a:pt x="2090440" y="0"/>
                </a:lnTo>
                <a:close/>
              </a:path>
            </a:pathLst>
          </a:custGeom>
          <a:solidFill>
            <a:srgbClr val="375C88"/>
          </a:solidFill>
        </p:spPr>
        <p:txBody>
          <a:bodyPr wrap="square" lIns="0" tIns="0" rIns="0" bIns="0" rtlCol="0"/>
          <a:lstStyle/>
          <a:p>
            <a:endParaRPr/>
          </a:p>
        </p:txBody>
      </p:sp>
      <p:sp>
        <p:nvSpPr>
          <p:cNvPr id="36" name="object 36"/>
          <p:cNvSpPr/>
          <p:nvPr/>
        </p:nvSpPr>
        <p:spPr>
          <a:xfrm>
            <a:off x="6398844" y="4057025"/>
            <a:ext cx="2059939" cy="499745"/>
          </a:xfrm>
          <a:custGeom>
            <a:avLst/>
            <a:gdLst/>
            <a:ahLst/>
            <a:cxnLst/>
            <a:rect l="l" t="t" r="r" b="b"/>
            <a:pathLst>
              <a:path w="2059940" h="499745">
                <a:moveTo>
                  <a:pt x="2059929" y="0"/>
                </a:moveTo>
                <a:lnTo>
                  <a:pt x="2047859" y="0"/>
                </a:lnTo>
                <a:lnTo>
                  <a:pt x="2047859" y="474969"/>
                </a:lnTo>
                <a:lnTo>
                  <a:pt x="0" y="474969"/>
                </a:lnTo>
                <a:lnTo>
                  <a:pt x="0" y="487679"/>
                </a:lnTo>
                <a:lnTo>
                  <a:pt x="2059929" y="499719"/>
                </a:lnTo>
                <a:lnTo>
                  <a:pt x="2047859" y="487679"/>
                </a:lnTo>
                <a:lnTo>
                  <a:pt x="2059929" y="474969"/>
                </a:lnTo>
                <a:lnTo>
                  <a:pt x="2059929" y="0"/>
                </a:lnTo>
                <a:close/>
              </a:path>
            </a:pathLst>
          </a:custGeom>
          <a:solidFill>
            <a:srgbClr val="375C88"/>
          </a:solidFill>
        </p:spPr>
        <p:txBody>
          <a:bodyPr wrap="square" lIns="0" tIns="0" rIns="0" bIns="0" rtlCol="0"/>
          <a:lstStyle/>
          <a:p>
            <a:endParaRPr/>
          </a:p>
        </p:txBody>
      </p:sp>
      <p:sp>
        <p:nvSpPr>
          <p:cNvPr id="37" name="object 37"/>
          <p:cNvSpPr/>
          <p:nvPr/>
        </p:nvSpPr>
        <p:spPr>
          <a:xfrm>
            <a:off x="6386773" y="4044955"/>
            <a:ext cx="2072639" cy="0"/>
          </a:xfrm>
          <a:custGeom>
            <a:avLst/>
            <a:gdLst/>
            <a:ahLst/>
            <a:cxnLst/>
            <a:rect l="l" t="t" r="r" b="b"/>
            <a:pathLst>
              <a:path w="2072640">
                <a:moveTo>
                  <a:pt x="0" y="0"/>
                </a:moveTo>
                <a:lnTo>
                  <a:pt x="2072639" y="0"/>
                </a:lnTo>
              </a:path>
            </a:pathLst>
          </a:custGeom>
          <a:ln w="25410">
            <a:solidFill>
              <a:srgbClr val="375C88"/>
            </a:solidFill>
          </a:ln>
        </p:spPr>
        <p:txBody>
          <a:bodyPr wrap="square" lIns="0" tIns="0" rIns="0" bIns="0" rtlCol="0"/>
          <a:lstStyle/>
          <a:p>
            <a:endParaRPr/>
          </a:p>
        </p:txBody>
      </p:sp>
      <p:sp>
        <p:nvSpPr>
          <p:cNvPr id="38" name="object 38"/>
          <p:cNvSpPr/>
          <p:nvPr/>
        </p:nvSpPr>
        <p:spPr>
          <a:xfrm>
            <a:off x="6374063" y="4532635"/>
            <a:ext cx="2096770" cy="523875"/>
          </a:xfrm>
          <a:custGeom>
            <a:avLst/>
            <a:gdLst/>
            <a:ahLst/>
            <a:cxnLst/>
            <a:rect l="l" t="t" r="r" b="b"/>
            <a:pathLst>
              <a:path w="2096770" h="523875">
                <a:moveTo>
                  <a:pt x="12070" y="0"/>
                </a:moveTo>
                <a:lnTo>
                  <a:pt x="5730" y="0"/>
                </a:lnTo>
                <a:lnTo>
                  <a:pt x="0" y="5699"/>
                </a:lnTo>
                <a:lnTo>
                  <a:pt x="0" y="520698"/>
                </a:lnTo>
                <a:lnTo>
                  <a:pt x="5730" y="523865"/>
                </a:lnTo>
                <a:lnTo>
                  <a:pt x="2084710" y="523865"/>
                </a:lnTo>
                <a:lnTo>
                  <a:pt x="24140" y="511804"/>
                </a:lnTo>
                <a:lnTo>
                  <a:pt x="24140" y="499743"/>
                </a:lnTo>
                <a:lnTo>
                  <a:pt x="12070" y="499743"/>
                </a:lnTo>
                <a:lnTo>
                  <a:pt x="12070" y="0"/>
                </a:lnTo>
                <a:close/>
              </a:path>
              <a:path w="2096770" h="523875">
                <a:moveTo>
                  <a:pt x="2096780" y="24109"/>
                </a:moveTo>
                <a:lnTo>
                  <a:pt x="2084710" y="24109"/>
                </a:lnTo>
                <a:lnTo>
                  <a:pt x="2090440" y="523865"/>
                </a:lnTo>
                <a:lnTo>
                  <a:pt x="2096780" y="520698"/>
                </a:lnTo>
                <a:lnTo>
                  <a:pt x="2096780" y="24109"/>
                </a:lnTo>
                <a:close/>
              </a:path>
              <a:path w="2096770" h="523875">
                <a:moveTo>
                  <a:pt x="2090440" y="0"/>
                </a:moveTo>
                <a:lnTo>
                  <a:pt x="2084710" y="0"/>
                </a:lnTo>
                <a:lnTo>
                  <a:pt x="2072639" y="12070"/>
                </a:lnTo>
                <a:lnTo>
                  <a:pt x="24140" y="12070"/>
                </a:lnTo>
                <a:lnTo>
                  <a:pt x="12070" y="24109"/>
                </a:lnTo>
                <a:lnTo>
                  <a:pt x="12070" y="499743"/>
                </a:lnTo>
                <a:lnTo>
                  <a:pt x="24140" y="499743"/>
                </a:lnTo>
                <a:lnTo>
                  <a:pt x="24140" y="24109"/>
                </a:lnTo>
                <a:lnTo>
                  <a:pt x="2096780" y="24109"/>
                </a:lnTo>
                <a:lnTo>
                  <a:pt x="2096780" y="5699"/>
                </a:lnTo>
                <a:lnTo>
                  <a:pt x="2090440" y="0"/>
                </a:lnTo>
                <a:close/>
              </a:path>
            </a:pathLst>
          </a:custGeom>
          <a:solidFill>
            <a:srgbClr val="375C88"/>
          </a:solidFill>
        </p:spPr>
        <p:txBody>
          <a:bodyPr wrap="square" lIns="0" tIns="0" rIns="0" bIns="0" rtlCol="0"/>
          <a:lstStyle/>
          <a:p>
            <a:endParaRPr/>
          </a:p>
        </p:txBody>
      </p:sp>
      <p:sp>
        <p:nvSpPr>
          <p:cNvPr id="39" name="object 39"/>
          <p:cNvSpPr/>
          <p:nvPr/>
        </p:nvSpPr>
        <p:spPr>
          <a:xfrm>
            <a:off x="6398844" y="4556744"/>
            <a:ext cx="2059939" cy="499745"/>
          </a:xfrm>
          <a:custGeom>
            <a:avLst/>
            <a:gdLst/>
            <a:ahLst/>
            <a:cxnLst/>
            <a:rect l="l" t="t" r="r" b="b"/>
            <a:pathLst>
              <a:path w="2059940" h="499745">
                <a:moveTo>
                  <a:pt x="2059929" y="0"/>
                </a:moveTo>
                <a:lnTo>
                  <a:pt x="2047859" y="0"/>
                </a:lnTo>
                <a:lnTo>
                  <a:pt x="2047859" y="474991"/>
                </a:lnTo>
                <a:lnTo>
                  <a:pt x="0" y="474991"/>
                </a:lnTo>
                <a:lnTo>
                  <a:pt x="0" y="487695"/>
                </a:lnTo>
                <a:lnTo>
                  <a:pt x="2059929" y="499756"/>
                </a:lnTo>
                <a:lnTo>
                  <a:pt x="2047859" y="487695"/>
                </a:lnTo>
                <a:lnTo>
                  <a:pt x="2059929" y="474991"/>
                </a:lnTo>
                <a:lnTo>
                  <a:pt x="2059929" y="0"/>
                </a:lnTo>
                <a:close/>
              </a:path>
            </a:pathLst>
          </a:custGeom>
          <a:solidFill>
            <a:srgbClr val="375C88"/>
          </a:solidFill>
        </p:spPr>
        <p:txBody>
          <a:bodyPr wrap="square" lIns="0" tIns="0" rIns="0" bIns="0" rtlCol="0"/>
          <a:lstStyle/>
          <a:p>
            <a:endParaRPr/>
          </a:p>
        </p:txBody>
      </p:sp>
      <p:sp>
        <p:nvSpPr>
          <p:cNvPr id="40" name="object 40"/>
          <p:cNvSpPr/>
          <p:nvPr/>
        </p:nvSpPr>
        <p:spPr>
          <a:xfrm>
            <a:off x="6386773" y="4544690"/>
            <a:ext cx="2072639" cy="0"/>
          </a:xfrm>
          <a:custGeom>
            <a:avLst/>
            <a:gdLst/>
            <a:ahLst/>
            <a:cxnLst/>
            <a:rect l="l" t="t" r="r" b="b"/>
            <a:pathLst>
              <a:path w="2072640">
                <a:moveTo>
                  <a:pt x="0" y="0"/>
                </a:moveTo>
                <a:lnTo>
                  <a:pt x="2072639" y="0"/>
                </a:lnTo>
              </a:path>
            </a:pathLst>
          </a:custGeom>
          <a:ln w="25379">
            <a:solidFill>
              <a:srgbClr val="375C88"/>
            </a:solidFill>
          </a:ln>
        </p:spPr>
        <p:txBody>
          <a:bodyPr wrap="square" lIns="0" tIns="0" rIns="0" bIns="0" rtlCol="0"/>
          <a:lstStyle/>
          <a:p>
            <a:endParaRPr/>
          </a:p>
        </p:txBody>
      </p:sp>
      <p:sp>
        <p:nvSpPr>
          <p:cNvPr id="41" name="object 41"/>
          <p:cNvSpPr/>
          <p:nvPr/>
        </p:nvSpPr>
        <p:spPr>
          <a:xfrm>
            <a:off x="6374063" y="5032379"/>
            <a:ext cx="2096770" cy="1167130"/>
          </a:xfrm>
          <a:custGeom>
            <a:avLst/>
            <a:gdLst/>
            <a:ahLst/>
            <a:cxnLst/>
            <a:rect l="l" t="t" r="r" b="b"/>
            <a:pathLst>
              <a:path w="2096770" h="1167129">
                <a:moveTo>
                  <a:pt x="12070" y="0"/>
                </a:moveTo>
                <a:lnTo>
                  <a:pt x="5730" y="0"/>
                </a:lnTo>
                <a:lnTo>
                  <a:pt x="0" y="5714"/>
                </a:lnTo>
                <a:lnTo>
                  <a:pt x="0" y="1163954"/>
                </a:lnTo>
                <a:lnTo>
                  <a:pt x="5730" y="1167121"/>
                </a:lnTo>
                <a:lnTo>
                  <a:pt x="2084710" y="1167121"/>
                </a:lnTo>
                <a:lnTo>
                  <a:pt x="24140" y="1155060"/>
                </a:lnTo>
                <a:lnTo>
                  <a:pt x="24140" y="1142999"/>
                </a:lnTo>
                <a:lnTo>
                  <a:pt x="12070" y="1142999"/>
                </a:lnTo>
                <a:lnTo>
                  <a:pt x="12070" y="0"/>
                </a:lnTo>
                <a:close/>
              </a:path>
              <a:path w="2096770" h="1167129">
                <a:moveTo>
                  <a:pt x="2096780" y="24121"/>
                </a:moveTo>
                <a:lnTo>
                  <a:pt x="2084710" y="24121"/>
                </a:lnTo>
                <a:lnTo>
                  <a:pt x="2090440" y="1167121"/>
                </a:lnTo>
                <a:lnTo>
                  <a:pt x="2096780" y="1163954"/>
                </a:lnTo>
                <a:lnTo>
                  <a:pt x="2096780" y="24121"/>
                </a:lnTo>
                <a:close/>
              </a:path>
              <a:path w="2096770" h="1167129">
                <a:moveTo>
                  <a:pt x="2090440" y="0"/>
                </a:moveTo>
                <a:lnTo>
                  <a:pt x="2084710" y="0"/>
                </a:lnTo>
                <a:lnTo>
                  <a:pt x="2072639" y="12060"/>
                </a:lnTo>
                <a:lnTo>
                  <a:pt x="24140" y="12060"/>
                </a:lnTo>
                <a:lnTo>
                  <a:pt x="12070" y="24121"/>
                </a:lnTo>
                <a:lnTo>
                  <a:pt x="12070" y="1142999"/>
                </a:lnTo>
                <a:lnTo>
                  <a:pt x="24140" y="1142999"/>
                </a:lnTo>
                <a:lnTo>
                  <a:pt x="24140" y="24121"/>
                </a:lnTo>
                <a:lnTo>
                  <a:pt x="2096780" y="24121"/>
                </a:lnTo>
                <a:lnTo>
                  <a:pt x="2096780" y="5714"/>
                </a:lnTo>
                <a:lnTo>
                  <a:pt x="2090440" y="0"/>
                </a:lnTo>
                <a:close/>
              </a:path>
            </a:pathLst>
          </a:custGeom>
          <a:solidFill>
            <a:srgbClr val="375C88"/>
          </a:solidFill>
        </p:spPr>
        <p:txBody>
          <a:bodyPr wrap="square" lIns="0" tIns="0" rIns="0" bIns="0" rtlCol="0"/>
          <a:lstStyle/>
          <a:p>
            <a:endParaRPr/>
          </a:p>
        </p:txBody>
      </p:sp>
      <p:sp>
        <p:nvSpPr>
          <p:cNvPr id="42" name="object 42"/>
          <p:cNvSpPr/>
          <p:nvPr/>
        </p:nvSpPr>
        <p:spPr>
          <a:xfrm>
            <a:off x="6398844" y="5057144"/>
            <a:ext cx="2059939" cy="1143000"/>
          </a:xfrm>
          <a:custGeom>
            <a:avLst/>
            <a:gdLst/>
            <a:ahLst/>
            <a:cxnLst/>
            <a:rect l="l" t="t" r="r" b="b"/>
            <a:pathLst>
              <a:path w="2059940" h="1143000">
                <a:moveTo>
                  <a:pt x="2059929" y="0"/>
                </a:moveTo>
                <a:lnTo>
                  <a:pt x="2047859" y="0"/>
                </a:lnTo>
                <a:lnTo>
                  <a:pt x="2047859" y="1118234"/>
                </a:lnTo>
                <a:lnTo>
                  <a:pt x="0" y="1118234"/>
                </a:lnTo>
                <a:lnTo>
                  <a:pt x="0" y="1130295"/>
                </a:lnTo>
                <a:lnTo>
                  <a:pt x="2059929" y="1142999"/>
                </a:lnTo>
                <a:lnTo>
                  <a:pt x="2047859" y="1130295"/>
                </a:lnTo>
                <a:lnTo>
                  <a:pt x="2059929" y="1118234"/>
                </a:lnTo>
                <a:lnTo>
                  <a:pt x="2059929" y="0"/>
                </a:lnTo>
                <a:close/>
              </a:path>
            </a:pathLst>
          </a:custGeom>
          <a:solidFill>
            <a:srgbClr val="375C88"/>
          </a:solidFill>
        </p:spPr>
        <p:txBody>
          <a:bodyPr wrap="square" lIns="0" tIns="0" rIns="0" bIns="0" rtlCol="0"/>
          <a:lstStyle/>
          <a:p>
            <a:endParaRPr/>
          </a:p>
        </p:txBody>
      </p:sp>
      <p:sp>
        <p:nvSpPr>
          <p:cNvPr id="43" name="object 43"/>
          <p:cNvSpPr/>
          <p:nvPr/>
        </p:nvSpPr>
        <p:spPr>
          <a:xfrm>
            <a:off x="6386773" y="5044440"/>
            <a:ext cx="2072639" cy="0"/>
          </a:xfrm>
          <a:custGeom>
            <a:avLst/>
            <a:gdLst/>
            <a:ahLst/>
            <a:cxnLst/>
            <a:rect l="l" t="t" r="r" b="b"/>
            <a:pathLst>
              <a:path w="2072640">
                <a:moveTo>
                  <a:pt x="0" y="0"/>
                </a:moveTo>
                <a:lnTo>
                  <a:pt x="2072639" y="0"/>
                </a:lnTo>
              </a:path>
            </a:pathLst>
          </a:custGeom>
          <a:ln w="25391">
            <a:solidFill>
              <a:srgbClr val="375C88"/>
            </a:solidFill>
          </a:ln>
        </p:spPr>
        <p:txBody>
          <a:bodyPr wrap="square" lIns="0" tIns="0" rIns="0" bIns="0" rtlCol="0"/>
          <a:lstStyle/>
          <a:p>
            <a:endParaRPr/>
          </a:p>
        </p:txBody>
      </p:sp>
      <p:sp>
        <p:nvSpPr>
          <p:cNvPr id="44" name="object 44"/>
          <p:cNvSpPr/>
          <p:nvPr/>
        </p:nvSpPr>
        <p:spPr>
          <a:xfrm>
            <a:off x="6387657" y="2981965"/>
            <a:ext cx="2073275" cy="64135"/>
          </a:xfrm>
          <a:custGeom>
            <a:avLst/>
            <a:gdLst/>
            <a:ahLst/>
            <a:cxnLst/>
            <a:rect l="l" t="t" r="r" b="b"/>
            <a:pathLst>
              <a:path w="2073275" h="64135">
                <a:moveTo>
                  <a:pt x="0" y="64007"/>
                </a:moveTo>
                <a:lnTo>
                  <a:pt x="2072889" y="64007"/>
                </a:lnTo>
                <a:lnTo>
                  <a:pt x="2072889" y="0"/>
                </a:lnTo>
                <a:lnTo>
                  <a:pt x="0" y="0"/>
                </a:lnTo>
                <a:lnTo>
                  <a:pt x="0" y="64007"/>
                </a:lnTo>
                <a:close/>
              </a:path>
            </a:pathLst>
          </a:custGeom>
          <a:solidFill>
            <a:srgbClr val="BE4F4C"/>
          </a:solidFill>
        </p:spPr>
        <p:txBody>
          <a:bodyPr wrap="square" lIns="0" tIns="0" rIns="0" bIns="0" rtlCol="0"/>
          <a:lstStyle/>
          <a:p>
            <a:endParaRPr/>
          </a:p>
        </p:txBody>
      </p:sp>
      <p:sp>
        <p:nvSpPr>
          <p:cNvPr id="45" name="object 45"/>
          <p:cNvSpPr/>
          <p:nvPr/>
        </p:nvSpPr>
        <p:spPr>
          <a:xfrm>
            <a:off x="6387657" y="2545802"/>
            <a:ext cx="2073275" cy="436245"/>
          </a:xfrm>
          <a:custGeom>
            <a:avLst/>
            <a:gdLst/>
            <a:ahLst/>
            <a:cxnLst/>
            <a:rect l="l" t="t" r="r" b="b"/>
            <a:pathLst>
              <a:path w="2073275" h="436244">
                <a:moveTo>
                  <a:pt x="0" y="436162"/>
                </a:moveTo>
                <a:lnTo>
                  <a:pt x="2072889" y="436162"/>
                </a:lnTo>
                <a:lnTo>
                  <a:pt x="2072889" y="0"/>
                </a:lnTo>
                <a:lnTo>
                  <a:pt x="0" y="0"/>
                </a:lnTo>
                <a:lnTo>
                  <a:pt x="0" y="436162"/>
                </a:lnTo>
                <a:close/>
              </a:path>
            </a:pathLst>
          </a:custGeom>
          <a:solidFill>
            <a:srgbClr val="BE4F4C"/>
          </a:solidFill>
        </p:spPr>
        <p:txBody>
          <a:bodyPr wrap="square" lIns="0" tIns="0" rIns="0" bIns="0" rtlCol="0"/>
          <a:lstStyle/>
          <a:p>
            <a:endParaRPr/>
          </a:p>
        </p:txBody>
      </p:sp>
      <p:sp>
        <p:nvSpPr>
          <p:cNvPr id="46" name="object 46"/>
          <p:cNvSpPr/>
          <p:nvPr/>
        </p:nvSpPr>
        <p:spPr>
          <a:xfrm>
            <a:off x="6387657" y="3221233"/>
            <a:ext cx="2073275" cy="325120"/>
          </a:xfrm>
          <a:custGeom>
            <a:avLst/>
            <a:gdLst/>
            <a:ahLst/>
            <a:cxnLst/>
            <a:rect l="l" t="t" r="r" b="b"/>
            <a:pathLst>
              <a:path w="2073275" h="325119">
                <a:moveTo>
                  <a:pt x="0" y="324611"/>
                </a:moveTo>
                <a:lnTo>
                  <a:pt x="2072889" y="324611"/>
                </a:lnTo>
                <a:lnTo>
                  <a:pt x="2072889" y="0"/>
                </a:lnTo>
                <a:lnTo>
                  <a:pt x="0" y="0"/>
                </a:lnTo>
                <a:lnTo>
                  <a:pt x="0" y="324611"/>
                </a:lnTo>
                <a:close/>
              </a:path>
            </a:pathLst>
          </a:custGeom>
          <a:solidFill>
            <a:srgbClr val="BE4F4C"/>
          </a:solidFill>
        </p:spPr>
        <p:txBody>
          <a:bodyPr wrap="square" lIns="0" tIns="0" rIns="0" bIns="0" rtlCol="0"/>
          <a:lstStyle/>
          <a:p>
            <a:endParaRPr/>
          </a:p>
        </p:txBody>
      </p:sp>
      <p:sp>
        <p:nvSpPr>
          <p:cNvPr id="47" name="object 47"/>
          <p:cNvSpPr/>
          <p:nvPr/>
        </p:nvSpPr>
        <p:spPr>
          <a:xfrm>
            <a:off x="6387657" y="3045973"/>
            <a:ext cx="2073275" cy="175260"/>
          </a:xfrm>
          <a:custGeom>
            <a:avLst/>
            <a:gdLst/>
            <a:ahLst/>
            <a:cxnLst/>
            <a:rect l="l" t="t" r="r" b="b"/>
            <a:pathLst>
              <a:path w="2073275" h="175260">
                <a:moveTo>
                  <a:pt x="0" y="175259"/>
                </a:moveTo>
                <a:lnTo>
                  <a:pt x="2072889" y="175259"/>
                </a:lnTo>
                <a:lnTo>
                  <a:pt x="2072889" y="0"/>
                </a:lnTo>
                <a:lnTo>
                  <a:pt x="0" y="0"/>
                </a:lnTo>
                <a:lnTo>
                  <a:pt x="0" y="175259"/>
                </a:lnTo>
                <a:close/>
              </a:path>
            </a:pathLst>
          </a:custGeom>
          <a:solidFill>
            <a:srgbClr val="BE4F4C"/>
          </a:solidFill>
        </p:spPr>
        <p:txBody>
          <a:bodyPr wrap="square" lIns="0" tIns="0" rIns="0" bIns="0" rtlCol="0"/>
          <a:lstStyle/>
          <a:p>
            <a:endParaRPr/>
          </a:p>
        </p:txBody>
      </p:sp>
      <p:sp>
        <p:nvSpPr>
          <p:cNvPr id="48" name="object 48"/>
          <p:cNvSpPr/>
          <p:nvPr/>
        </p:nvSpPr>
        <p:spPr>
          <a:xfrm>
            <a:off x="6387657" y="3721105"/>
            <a:ext cx="2073275" cy="325120"/>
          </a:xfrm>
          <a:custGeom>
            <a:avLst/>
            <a:gdLst/>
            <a:ahLst/>
            <a:cxnLst/>
            <a:rect l="l" t="t" r="r" b="b"/>
            <a:pathLst>
              <a:path w="2073275" h="325120">
                <a:moveTo>
                  <a:pt x="0" y="324611"/>
                </a:moveTo>
                <a:lnTo>
                  <a:pt x="2072889" y="324611"/>
                </a:lnTo>
                <a:lnTo>
                  <a:pt x="2072889" y="0"/>
                </a:lnTo>
                <a:lnTo>
                  <a:pt x="0" y="0"/>
                </a:lnTo>
                <a:lnTo>
                  <a:pt x="0" y="324611"/>
                </a:lnTo>
                <a:close/>
              </a:path>
            </a:pathLst>
          </a:custGeom>
          <a:solidFill>
            <a:srgbClr val="BE4F4C"/>
          </a:solidFill>
        </p:spPr>
        <p:txBody>
          <a:bodyPr wrap="square" lIns="0" tIns="0" rIns="0" bIns="0" rtlCol="0"/>
          <a:lstStyle/>
          <a:p>
            <a:endParaRPr/>
          </a:p>
        </p:txBody>
      </p:sp>
      <p:sp>
        <p:nvSpPr>
          <p:cNvPr id="49" name="object 49"/>
          <p:cNvSpPr/>
          <p:nvPr/>
        </p:nvSpPr>
        <p:spPr>
          <a:xfrm>
            <a:off x="6387657" y="3545845"/>
            <a:ext cx="2073275" cy="175260"/>
          </a:xfrm>
          <a:custGeom>
            <a:avLst/>
            <a:gdLst/>
            <a:ahLst/>
            <a:cxnLst/>
            <a:rect l="l" t="t" r="r" b="b"/>
            <a:pathLst>
              <a:path w="2073275" h="175260">
                <a:moveTo>
                  <a:pt x="0" y="175259"/>
                </a:moveTo>
                <a:lnTo>
                  <a:pt x="2072889" y="175259"/>
                </a:lnTo>
                <a:lnTo>
                  <a:pt x="2072889" y="0"/>
                </a:lnTo>
                <a:lnTo>
                  <a:pt x="0" y="0"/>
                </a:lnTo>
                <a:lnTo>
                  <a:pt x="0" y="175259"/>
                </a:lnTo>
                <a:close/>
              </a:path>
            </a:pathLst>
          </a:custGeom>
          <a:solidFill>
            <a:srgbClr val="BE4F4C"/>
          </a:solidFill>
        </p:spPr>
        <p:txBody>
          <a:bodyPr wrap="square" lIns="0" tIns="0" rIns="0" bIns="0" rtlCol="0"/>
          <a:lstStyle/>
          <a:p>
            <a:endParaRPr/>
          </a:p>
        </p:txBody>
      </p:sp>
      <p:sp>
        <p:nvSpPr>
          <p:cNvPr id="50" name="object 50"/>
          <p:cNvSpPr/>
          <p:nvPr/>
        </p:nvSpPr>
        <p:spPr>
          <a:xfrm>
            <a:off x="6387657" y="4480301"/>
            <a:ext cx="2073275" cy="66040"/>
          </a:xfrm>
          <a:custGeom>
            <a:avLst/>
            <a:gdLst/>
            <a:ahLst/>
            <a:cxnLst/>
            <a:rect l="l" t="t" r="r" b="b"/>
            <a:pathLst>
              <a:path w="2073275" h="66039">
                <a:moveTo>
                  <a:pt x="0" y="65531"/>
                </a:moveTo>
                <a:lnTo>
                  <a:pt x="2072889" y="65531"/>
                </a:lnTo>
                <a:lnTo>
                  <a:pt x="2072889" y="0"/>
                </a:lnTo>
                <a:lnTo>
                  <a:pt x="0" y="0"/>
                </a:lnTo>
                <a:lnTo>
                  <a:pt x="0" y="65531"/>
                </a:lnTo>
                <a:close/>
              </a:path>
            </a:pathLst>
          </a:custGeom>
          <a:solidFill>
            <a:srgbClr val="BE4F4C"/>
          </a:solidFill>
        </p:spPr>
        <p:txBody>
          <a:bodyPr wrap="square" lIns="0" tIns="0" rIns="0" bIns="0" rtlCol="0"/>
          <a:lstStyle/>
          <a:p>
            <a:endParaRPr/>
          </a:p>
        </p:txBody>
      </p:sp>
      <p:sp>
        <p:nvSpPr>
          <p:cNvPr id="51" name="object 51"/>
          <p:cNvSpPr/>
          <p:nvPr/>
        </p:nvSpPr>
        <p:spPr>
          <a:xfrm>
            <a:off x="6387657" y="4045650"/>
            <a:ext cx="2073275" cy="434975"/>
          </a:xfrm>
          <a:custGeom>
            <a:avLst/>
            <a:gdLst/>
            <a:ahLst/>
            <a:cxnLst/>
            <a:rect l="l" t="t" r="r" b="b"/>
            <a:pathLst>
              <a:path w="2073275" h="434975">
                <a:moveTo>
                  <a:pt x="0" y="434650"/>
                </a:moveTo>
                <a:lnTo>
                  <a:pt x="2072889" y="434650"/>
                </a:lnTo>
                <a:lnTo>
                  <a:pt x="2072889" y="0"/>
                </a:lnTo>
                <a:lnTo>
                  <a:pt x="0" y="0"/>
                </a:lnTo>
                <a:lnTo>
                  <a:pt x="0" y="434650"/>
                </a:lnTo>
                <a:close/>
              </a:path>
            </a:pathLst>
          </a:custGeom>
          <a:solidFill>
            <a:srgbClr val="BE4F4C"/>
          </a:solidFill>
        </p:spPr>
        <p:txBody>
          <a:bodyPr wrap="square" lIns="0" tIns="0" rIns="0" bIns="0" rtlCol="0"/>
          <a:lstStyle/>
          <a:p>
            <a:endParaRPr/>
          </a:p>
        </p:txBody>
      </p:sp>
      <p:sp>
        <p:nvSpPr>
          <p:cNvPr id="52" name="object 52"/>
          <p:cNvSpPr/>
          <p:nvPr/>
        </p:nvSpPr>
        <p:spPr>
          <a:xfrm>
            <a:off x="6387657" y="4980173"/>
            <a:ext cx="2073275" cy="66040"/>
          </a:xfrm>
          <a:custGeom>
            <a:avLst/>
            <a:gdLst/>
            <a:ahLst/>
            <a:cxnLst/>
            <a:rect l="l" t="t" r="r" b="b"/>
            <a:pathLst>
              <a:path w="2073275" h="66039">
                <a:moveTo>
                  <a:pt x="0" y="65541"/>
                </a:moveTo>
                <a:lnTo>
                  <a:pt x="2072889" y="65541"/>
                </a:lnTo>
                <a:lnTo>
                  <a:pt x="2072889" y="0"/>
                </a:lnTo>
                <a:lnTo>
                  <a:pt x="0" y="0"/>
                </a:lnTo>
                <a:lnTo>
                  <a:pt x="0" y="65541"/>
                </a:lnTo>
                <a:close/>
              </a:path>
            </a:pathLst>
          </a:custGeom>
          <a:solidFill>
            <a:srgbClr val="BE4F4C"/>
          </a:solidFill>
        </p:spPr>
        <p:txBody>
          <a:bodyPr wrap="square" lIns="0" tIns="0" rIns="0" bIns="0" rtlCol="0"/>
          <a:lstStyle/>
          <a:p>
            <a:endParaRPr/>
          </a:p>
        </p:txBody>
      </p:sp>
      <p:sp>
        <p:nvSpPr>
          <p:cNvPr id="53" name="object 53"/>
          <p:cNvSpPr/>
          <p:nvPr/>
        </p:nvSpPr>
        <p:spPr>
          <a:xfrm>
            <a:off x="6387657" y="4545833"/>
            <a:ext cx="2073275" cy="434340"/>
          </a:xfrm>
          <a:custGeom>
            <a:avLst/>
            <a:gdLst/>
            <a:ahLst/>
            <a:cxnLst/>
            <a:rect l="l" t="t" r="r" b="b"/>
            <a:pathLst>
              <a:path w="2073275" h="434339">
                <a:moveTo>
                  <a:pt x="0" y="434339"/>
                </a:moveTo>
                <a:lnTo>
                  <a:pt x="2072889" y="434339"/>
                </a:lnTo>
                <a:lnTo>
                  <a:pt x="2072889" y="0"/>
                </a:lnTo>
                <a:lnTo>
                  <a:pt x="0" y="0"/>
                </a:lnTo>
                <a:lnTo>
                  <a:pt x="0" y="434339"/>
                </a:lnTo>
                <a:close/>
              </a:path>
            </a:pathLst>
          </a:custGeom>
          <a:solidFill>
            <a:srgbClr val="BE4F4C"/>
          </a:solidFill>
        </p:spPr>
        <p:txBody>
          <a:bodyPr wrap="square" lIns="0" tIns="0" rIns="0" bIns="0" rtlCol="0"/>
          <a:lstStyle/>
          <a:p>
            <a:endParaRPr/>
          </a:p>
        </p:txBody>
      </p:sp>
      <p:sp>
        <p:nvSpPr>
          <p:cNvPr id="54" name="object 54"/>
          <p:cNvSpPr/>
          <p:nvPr/>
        </p:nvSpPr>
        <p:spPr>
          <a:xfrm>
            <a:off x="6387657" y="6158615"/>
            <a:ext cx="2073275" cy="30480"/>
          </a:xfrm>
          <a:custGeom>
            <a:avLst/>
            <a:gdLst/>
            <a:ahLst/>
            <a:cxnLst/>
            <a:rect l="l" t="t" r="r" b="b"/>
            <a:pathLst>
              <a:path w="2073275" h="30479">
                <a:moveTo>
                  <a:pt x="0" y="30479"/>
                </a:moveTo>
                <a:lnTo>
                  <a:pt x="2072889" y="30479"/>
                </a:lnTo>
                <a:lnTo>
                  <a:pt x="2072889" y="0"/>
                </a:lnTo>
                <a:lnTo>
                  <a:pt x="0" y="0"/>
                </a:lnTo>
                <a:lnTo>
                  <a:pt x="0" y="30479"/>
                </a:lnTo>
                <a:close/>
              </a:path>
            </a:pathLst>
          </a:custGeom>
          <a:solidFill>
            <a:srgbClr val="BE4F4C"/>
          </a:solidFill>
        </p:spPr>
        <p:txBody>
          <a:bodyPr wrap="square" lIns="0" tIns="0" rIns="0" bIns="0" rtlCol="0"/>
          <a:lstStyle/>
          <a:p>
            <a:endParaRPr/>
          </a:p>
        </p:txBody>
      </p:sp>
      <p:sp>
        <p:nvSpPr>
          <p:cNvPr id="55" name="object 55"/>
          <p:cNvSpPr/>
          <p:nvPr/>
        </p:nvSpPr>
        <p:spPr>
          <a:xfrm>
            <a:off x="6387657" y="5045714"/>
            <a:ext cx="2073275" cy="381000"/>
          </a:xfrm>
          <a:custGeom>
            <a:avLst/>
            <a:gdLst/>
            <a:ahLst/>
            <a:cxnLst/>
            <a:rect l="l" t="t" r="r" b="b"/>
            <a:pathLst>
              <a:path w="2073275" h="381000">
                <a:moveTo>
                  <a:pt x="0" y="380999"/>
                </a:moveTo>
                <a:lnTo>
                  <a:pt x="2072889" y="380999"/>
                </a:lnTo>
                <a:lnTo>
                  <a:pt x="2072889" y="0"/>
                </a:lnTo>
                <a:lnTo>
                  <a:pt x="0" y="0"/>
                </a:lnTo>
                <a:lnTo>
                  <a:pt x="0" y="380999"/>
                </a:lnTo>
                <a:close/>
              </a:path>
            </a:pathLst>
          </a:custGeom>
          <a:solidFill>
            <a:srgbClr val="BE4F4C"/>
          </a:solidFill>
        </p:spPr>
        <p:txBody>
          <a:bodyPr wrap="square" lIns="0" tIns="0" rIns="0" bIns="0" rtlCol="0"/>
          <a:lstStyle/>
          <a:p>
            <a:endParaRPr/>
          </a:p>
        </p:txBody>
      </p:sp>
      <p:sp>
        <p:nvSpPr>
          <p:cNvPr id="56" name="object 56"/>
          <p:cNvSpPr/>
          <p:nvPr/>
        </p:nvSpPr>
        <p:spPr>
          <a:xfrm>
            <a:off x="6387657" y="5426714"/>
            <a:ext cx="2073275" cy="365760"/>
          </a:xfrm>
          <a:custGeom>
            <a:avLst/>
            <a:gdLst/>
            <a:ahLst/>
            <a:cxnLst/>
            <a:rect l="l" t="t" r="r" b="b"/>
            <a:pathLst>
              <a:path w="2073275" h="365760">
                <a:moveTo>
                  <a:pt x="0" y="365759"/>
                </a:moveTo>
                <a:lnTo>
                  <a:pt x="2072889" y="365759"/>
                </a:lnTo>
                <a:lnTo>
                  <a:pt x="2072889" y="0"/>
                </a:lnTo>
                <a:lnTo>
                  <a:pt x="0" y="0"/>
                </a:lnTo>
                <a:lnTo>
                  <a:pt x="0" y="365759"/>
                </a:lnTo>
                <a:close/>
              </a:path>
            </a:pathLst>
          </a:custGeom>
          <a:solidFill>
            <a:srgbClr val="BE4F4C"/>
          </a:solidFill>
        </p:spPr>
        <p:txBody>
          <a:bodyPr wrap="square" lIns="0" tIns="0" rIns="0" bIns="0" rtlCol="0"/>
          <a:lstStyle/>
          <a:p>
            <a:endParaRPr/>
          </a:p>
        </p:txBody>
      </p:sp>
      <p:sp>
        <p:nvSpPr>
          <p:cNvPr id="57" name="object 57"/>
          <p:cNvSpPr/>
          <p:nvPr/>
        </p:nvSpPr>
        <p:spPr>
          <a:xfrm>
            <a:off x="6387657" y="5792544"/>
            <a:ext cx="2073275" cy="366395"/>
          </a:xfrm>
          <a:custGeom>
            <a:avLst/>
            <a:gdLst/>
            <a:ahLst/>
            <a:cxnLst/>
            <a:rect l="l" t="t" r="r" b="b"/>
            <a:pathLst>
              <a:path w="2073275" h="366395">
                <a:moveTo>
                  <a:pt x="0" y="366070"/>
                </a:moveTo>
                <a:lnTo>
                  <a:pt x="2072889" y="366070"/>
                </a:lnTo>
                <a:lnTo>
                  <a:pt x="2072889" y="0"/>
                </a:lnTo>
                <a:lnTo>
                  <a:pt x="0" y="0"/>
                </a:lnTo>
                <a:lnTo>
                  <a:pt x="0" y="366070"/>
                </a:lnTo>
                <a:close/>
              </a:path>
            </a:pathLst>
          </a:custGeom>
          <a:solidFill>
            <a:srgbClr val="BE4F4C"/>
          </a:solidFill>
        </p:spPr>
        <p:txBody>
          <a:bodyPr wrap="square" lIns="0" tIns="0" rIns="0" bIns="0" rtlCol="0"/>
          <a:lstStyle/>
          <a:p>
            <a:endParaRPr/>
          </a:p>
        </p:txBody>
      </p:sp>
      <p:sp>
        <p:nvSpPr>
          <p:cNvPr id="58" name="object 58"/>
          <p:cNvSpPr/>
          <p:nvPr/>
        </p:nvSpPr>
        <p:spPr>
          <a:xfrm>
            <a:off x="2314895" y="2981965"/>
            <a:ext cx="2073275" cy="64135"/>
          </a:xfrm>
          <a:custGeom>
            <a:avLst/>
            <a:gdLst/>
            <a:ahLst/>
            <a:cxnLst/>
            <a:rect l="l" t="t" r="r" b="b"/>
            <a:pathLst>
              <a:path w="2073275" h="64135">
                <a:moveTo>
                  <a:pt x="0" y="64007"/>
                </a:moveTo>
                <a:lnTo>
                  <a:pt x="2072902" y="64007"/>
                </a:lnTo>
                <a:lnTo>
                  <a:pt x="2072902" y="0"/>
                </a:lnTo>
                <a:lnTo>
                  <a:pt x="0" y="0"/>
                </a:lnTo>
                <a:lnTo>
                  <a:pt x="0" y="64007"/>
                </a:lnTo>
                <a:close/>
              </a:path>
            </a:pathLst>
          </a:custGeom>
          <a:solidFill>
            <a:srgbClr val="4E7FBB"/>
          </a:solidFill>
        </p:spPr>
        <p:txBody>
          <a:bodyPr wrap="square" lIns="0" tIns="0" rIns="0" bIns="0" rtlCol="0"/>
          <a:lstStyle/>
          <a:p>
            <a:endParaRPr/>
          </a:p>
        </p:txBody>
      </p:sp>
      <p:sp>
        <p:nvSpPr>
          <p:cNvPr id="59" name="object 59"/>
          <p:cNvSpPr/>
          <p:nvPr/>
        </p:nvSpPr>
        <p:spPr>
          <a:xfrm>
            <a:off x="2314895" y="2545802"/>
            <a:ext cx="2073275" cy="436245"/>
          </a:xfrm>
          <a:custGeom>
            <a:avLst/>
            <a:gdLst/>
            <a:ahLst/>
            <a:cxnLst/>
            <a:rect l="l" t="t" r="r" b="b"/>
            <a:pathLst>
              <a:path w="2073275" h="436244">
                <a:moveTo>
                  <a:pt x="0" y="436162"/>
                </a:moveTo>
                <a:lnTo>
                  <a:pt x="2072902" y="436162"/>
                </a:lnTo>
                <a:lnTo>
                  <a:pt x="2072902" y="0"/>
                </a:lnTo>
                <a:lnTo>
                  <a:pt x="0" y="0"/>
                </a:lnTo>
                <a:lnTo>
                  <a:pt x="0" y="436162"/>
                </a:lnTo>
                <a:close/>
              </a:path>
            </a:pathLst>
          </a:custGeom>
          <a:solidFill>
            <a:srgbClr val="4E7FBB"/>
          </a:solidFill>
        </p:spPr>
        <p:txBody>
          <a:bodyPr wrap="square" lIns="0" tIns="0" rIns="0" bIns="0" rtlCol="0"/>
          <a:lstStyle/>
          <a:p>
            <a:endParaRPr/>
          </a:p>
        </p:txBody>
      </p:sp>
      <p:sp>
        <p:nvSpPr>
          <p:cNvPr id="60" name="object 60"/>
          <p:cNvSpPr/>
          <p:nvPr/>
        </p:nvSpPr>
        <p:spPr>
          <a:xfrm>
            <a:off x="2314895" y="3480313"/>
            <a:ext cx="2073275" cy="66040"/>
          </a:xfrm>
          <a:custGeom>
            <a:avLst/>
            <a:gdLst/>
            <a:ahLst/>
            <a:cxnLst/>
            <a:rect l="l" t="t" r="r" b="b"/>
            <a:pathLst>
              <a:path w="2073275" h="66039">
                <a:moveTo>
                  <a:pt x="0" y="65531"/>
                </a:moveTo>
                <a:lnTo>
                  <a:pt x="2072902" y="65531"/>
                </a:lnTo>
                <a:lnTo>
                  <a:pt x="2072902" y="0"/>
                </a:lnTo>
                <a:lnTo>
                  <a:pt x="0" y="0"/>
                </a:lnTo>
                <a:lnTo>
                  <a:pt x="0" y="65531"/>
                </a:lnTo>
                <a:close/>
              </a:path>
            </a:pathLst>
          </a:custGeom>
          <a:solidFill>
            <a:srgbClr val="4E7FBB"/>
          </a:solidFill>
        </p:spPr>
        <p:txBody>
          <a:bodyPr wrap="square" lIns="0" tIns="0" rIns="0" bIns="0" rtlCol="0"/>
          <a:lstStyle/>
          <a:p>
            <a:endParaRPr/>
          </a:p>
        </p:txBody>
      </p:sp>
      <p:sp>
        <p:nvSpPr>
          <p:cNvPr id="61" name="object 61"/>
          <p:cNvSpPr/>
          <p:nvPr/>
        </p:nvSpPr>
        <p:spPr>
          <a:xfrm>
            <a:off x="2314895" y="3045973"/>
            <a:ext cx="2073275" cy="434340"/>
          </a:xfrm>
          <a:custGeom>
            <a:avLst/>
            <a:gdLst/>
            <a:ahLst/>
            <a:cxnLst/>
            <a:rect l="l" t="t" r="r" b="b"/>
            <a:pathLst>
              <a:path w="2073275" h="434339">
                <a:moveTo>
                  <a:pt x="0" y="434339"/>
                </a:moveTo>
                <a:lnTo>
                  <a:pt x="2072902" y="434339"/>
                </a:lnTo>
                <a:lnTo>
                  <a:pt x="2072902" y="0"/>
                </a:lnTo>
                <a:lnTo>
                  <a:pt x="0" y="0"/>
                </a:lnTo>
                <a:lnTo>
                  <a:pt x="0" y="434339"/>
                </a:lnTo>
                <a:close/>
              </a:path>
            </a:pathLst>
          </a:custGeom>
          <a:solidFill>
            <a:srgbClr val="4E7FBB"/>
          </a:solidFill>
        </p:spPr>
        <p:txBody>
          <a:bodyPr wrap="square" lIns="0" tIns="0" rIns="0" bIns="0" rtlCol="0"/>
          <a:lstStyle/>
          <a:p>
            <a:endParaRPr/>
          </a:p>
        </p:txBody>
      </p:sp>
      <p:sp>
        <p:nvSpPr>
          <p:cNvPr id="62" name="object 62"/>
          <p:cNvSpPr/>
          <p:nvPr/>
        </p:nvSpPr>
        <p:spPr>
          <a:xfrm>
            <a:off x="2314895" y="3980185"/>
            <a:ext cx="2073275" cy="66040"/>
          </a:xfrm>
          <a:custGeom>
            <a:avLst/>
            <a:gdLst/>
            <a:ahLst/>
            <a:cxnLst/>
            <a:rect l="l" t="t" r="r" b="b"/>
            <a:pathLst>
              <a:path w="2073275" h="66039">
                <a:moveTo>
                  <a:pt x="0" y="65531"/>
                </a:moveTo>
                <a:lnTo>
                  <a:pt x="2072902" y="65531"/>
                </a:lnTo>
                <a:lnTo>
                  <a:pt x="2072902" y="0"/>
                </a:lnTo>
                <a:lnTo>
                  <a:pt x="0" y="0"/>
                </a:lnTo>
                <a:lnTo>
                  <a:pt x="0" y="65531"/>
                </a:lnTo>
                <a:close/>
              </a:path>
            </a:pathLst>
          </a:custGeom>
          <a:solidFill>
            <a:srgbClr val="4E7FBB"/>
          </a:solidFill>
        </p:spPr>
        <p:txBody>
          <a:bodyPr wrap="square" lIns="0" tIns="0" rIns="0" bIns="0" rtlCol="0"/>
          <a:lstStyle/>
          <a:p>
            <a:endParaRPr/>
          </a:p>
        </p:txBody>
      </p:sp>
      <p:sp>
        <p:nvSpPr>
          <p:cNvPr id="63" name="object 63"/>
          <p:cNvSpPr/>
          <p:nvPr/>
        </p:nvSpPr>
        <p:spPr>
          <a:xfrm>
            <a:off x="2314895" y="3545845"/>
            <a:ext cx="2073275" cy="434340"/>
          </a:xfrm>
          <a:custGeom>
            <a:avLst/>
            <a:gdLst/>
            <a:ahLst/>
            <a:cxnLst/>
            <a:rect l="l" t="t" r="r" b="b"/>
            <a:pathLst>
              <a:path w="2073275" h="434339">
                <a:moveTo>
                  <a:pt x="0" y="434339"/>
                </a:moveTo>
                <a:lnTo>
                  <a:pt x="2072902" y="434339"/>
                </a:lnTo>
                <a:lnTo>
                  <a:pt x="2072902" y="0"/>
                </a:lnTo>
                <a:lnTo>
                  <a:pt x="0" y="0"/>
                </a:lnTo>
                <a:lnTo>
                  <a:pt x="0" y="434339"/>
                </a:lnTo>
                <a:close/>
              </a:path>
            </a:pathLst>
          </a:custGeom>
          <a:solidFill>
            <a:srgbClr val="4E7FBB"/>
          </a:solidFill>
        </p:spPr>
        <p:txBody>
          <a:bodyPr wrap="square" lIns="0" tIns="0" rIns="0" bIns="0" rtlCol="0"/>
          <a:lstStyle/>
          <a:p>
            <a:endParaRPr/>
          </a:p>
        </p:txBody>
      </p:sp>
      <p:sp>
        <p:nvSpPr>
          <p:cNvPr id="64" name="object 64"/>
          <p:cNvSpPr txBox="1"/>
          <p:nvPr/>
        </p:nvSpPr>
        <p:spPr>
          <a:xfrm>
            <a:off x="2460697" y="2146422"/>
            <a:ext cx="5705475" cy="1917320"/>
          </a:xfrm>
          <a:prstGeom prst="rect">
            <a:avLst/>
          </a:prstGeom>
        </p:spPr>
        <p:txBody>
          <a:bodyPr vert="horz" wrap="square" lIns="0" tIns="0" rIns="0" bIns="0" rtlCol="0">
            <a:spAutoFit/>
          </a:bodyPr>
          <a:lstStyle/>
          <a:p>
            <a:pPr marL="707390">
              <a:lnSpc>
                <a:spcPct val="100000"/>
              </a:lnSpc>
              <a:tabLst>
                <a:tab pos="4508500" algn="l"/>
              </a:tabLst>
            </a:pPr>
            <a:r>
              <a:rPr sz="2400" b="1" dirty="0">
                <a:solidFill>
                  <a:srgbClr val="4E7FBB"/>
                </a:solidFill>
                <a:latin typeface="Times New Roman"/>
                <a:cs typeface="Times New Roman"/>
              </a:rPr>
              <a:t>	</a:t>
            </a:r>
            <a:r>
              <a:rPr lang="en-US" sz="2400" b="1" spc="-40" dirty="0" smtClean="0">
                <a:solidFill>
                  <a:srgbClr val="BE4F4C"/>
                </a:solidFill>
                <a:latin typeface="Calibri"/>
                <a:cs typeface="Calibri"/>
              </a:rPr>
              <a:t>                </a:t>
            </a:r>
            <a:endParaRPr sz="2400" dirty="0" smtClean="0">
              <a:latin typeface="Calibri"/>
              <a:cs typeface="Calibri"/>
            </a:endParaRPr>
          </a:p>
          <a:p>
            <a:pPr marL="12700" marR="5080" indent="139700">
              <a:lnSpc>
                <a:spcPct val="136700"/>
              </a:lnSpc>
              <a:spcBef>
                <a:spcPts val="180"/>
              </a:spcBef>
              <a:tabLst>
                <a:tab pos="4225290" algn="l"/>
              </a:tabLst>
            </a:pPr>
            <a:r>
              <a:rPr sz="2400" b="1" dirty="0" err="1" smtClean="0">
                <a:solidFill>
                  <a:srgbClr val="FFFFFF"/>
                </a:solidFill>
                <a:latin typeface="Calibri"/>
                <a:cs typeface="Calibri"/>
              </a:rPr>
              <a:t>Εφ</a:t>
            </a:r>
            <a:r>
              <a:rPr sz="2400" b="1" dirty="0" smtClean="0">
                <a:solidFill>
                  <a:srgbClr val="FFFFFF"/>
                </a:solidFill>
                <a:latin typeface="Calibri"/>
                <a:cs typeface="Calibri"/>
              </a:rPr>
              <a:t>αρ</a:t>
            </a:r>
            <a:r>
              <a:rPr sz="2400" b="1" spc="-35" dirty="0" smtClean="0">
                <a:solidFill>
                  <a:srgbClr val="FFFFFF"/>
                </a:solidFill>
                <a:latin typeface="Calibri"/>
                <a:cs typeface="Calibri"/>
              </a:rPr>
              <a:t>μ</a:t>
            </a:r>
            <a:r>
              <a:rPr sz="2400" b="1" dirty="0" smtClean="0">
                <a:solidFill>
                  <a:srgbClr val="FFFFFF"/>
                </a:solidFill>
                <a:latin typeface="Calibri"/>
                <a:cs typeface="Calibri"/>
              </a:rPr>
              <a:t>ο</a:t>
            </a:r>
            <a:r>
              <a:rPr sz="2400" b="1" spc="-5" dirty="0" smtClean="0">
                <a:solidFill>
                  <a:srgbClr val="FFFFFF"/>
                </a:solidFill>
                <a:latin typeface="Calibri"/>
                <a:cs typeface="Calibri"/>
              </a:rPr>
              <a:t>γ</a:t>
            </a:r>
            <a:r>
              <a:rPr sz="2400" b="1" spc="-10" dirty="0" smtClean="0">
                <a:solidFill>
                  <a:srgbClr val="FFFFFF"/>
                </a:solidFill>
                <a:latin typeface="Calibri"/>
                <a:cs typeface="Calibri"/>
              </a:rPr>
              <a:t>ή</a:t>
            </a:r>
            <a:r>
              <a:rPr sz="2400" b="1" dirty="0" smtClean="0">
                <a:solidFill>
                  <a:srgbClr val="FFFFFF"/>
                </a:solidFill>
                <a:latin typeface="Calibri"/>
                <a:cs typeface="Calibri"/>
              </a:rPr>
              <a:t>ς	Εφαρ</a:t>
            </a:r>
            <a:r>
              <a:rPr sz="2400" b="1" spc="-35" dirty="0" smtClean="0">
                <a:solidFill>
                  <a:srgbClr val="FFFFFF"/>
                </a:solidFill>
                <a:latin typeface="Calibri"/>
                <a:cs typeface="Calibri"/>
              </a:rPr>
              <a:t>μ</a:t>
            </a:r>
            <a:r>
              <a:rPr sz="2400" b="1" dirty="0" smtClean="0">
                <a:solidFill>
                  <a:srgbClr val="FFFFFF"/>
                </a:solidFill>
                <a:latin typeface="Calibri"/>
                <a:cs typeface="Calibri"/>
              </a:rPr>
              <a:t>ο</a:t>
            </a:r>
            <a:r>
              <a:rPr sz="2400" b="1" spc="-5" dirty="0" smtClean="0">
                <a:solidFill>
                  <a:srgbClr val="FFFFFF"/>
                </a:solidFill>
                <a:latin typeface="Calibri"/>
                <a:cs typeface="Calibri"/>
              </a:rPr>
              <a:t>γ</a:t>
            </a:r>
            <a:r>
              <a:rPr sz="2400" b="1" spc="-10" dirty="0" smtClean="0">
                <a:solidFill>
                  <a:srgbClr val="FFFFFF"/>
                </a:solidFill>
                <a:latin typeface="Calibri"/>
                <a:cs typeface="Calibri"/>
              </a:rPr>
              <a:t>ή</a:t>
            </a:r>
            <a:r>
              <a:rPr sz="2400" b="1" dirty="0" smtClean="0">
                <a:solidFill>
                  <a:srgbClr val="FFFFFF"/>
                </a:solidFill>
                <a:latin typeface="Calibri"/>
                <a:cs typeface="Calibri"/>
              </a:rPr>
              <a:t>ς </a:t>
            </a:r>
            <a:r>
              <a:rPr sz="2400" b="1" spc="-5" dirty="0" smtClean="0">
                <a:solidFill>
                  <a:srgbClr val="FFFFFF"/>
                </a:solidFill>
                <a:latin typeface="Calibri"/>
                <a:cs typeface="Calibri"/>
              </a:rPr>
              <a:t>Πα</a:t>
            </a:r>
            <a:r>
              <a:rPr sz="2400" b="1" dirty="0" smtClean="0">
                <a:solidFill>
                  <a:srgbClr val="FFFFFF"/>
                </a:solidFill>
                <a:latin typeface="Calibri"/>
                <a:cs typeface="Calibri"/>
              </a:rPr>
              <a:t>ρου</a:t>
            </a:r>
            <a:r>
              <a:rPr sz="2400" b="1" spc="-10" dirty="0" smtClean="0">
                <a:solidFill>
                  <a:srgbClr val="FFFFFF"/>
                </a:solidFill>
                <a:latin typeface="Calibri"/>
                <a:cs typeface="Calibri"/>
              </a:rPr>
              <a:t>σ</a:t>
            </a:r>
            <a:r>
              <a:rPr sz="2400" b="1" spc="5" dirty="0" smtClean="0">
                <a:solidFill>
                  <a:srgbClr val="FFFFFF"/>
                </a:solidFill>
                <a:latin typeface="Calibri"/>
                <a:cs typeface="Calibri"/>
              </a:rPr>
              <a:t>ί</a:t>
            </a:r>
            <a:r>
              <a:rPr sz="2400" b="1" spc="-25" dirty="0" smtClean="0">
                <a:solidFill>
                  <a:srgbClr val="FFFFFF"/>
                </a:solidFill>
                <a:latin typeface="Calibri"/>
                <a:cs typeface="Calibri"/>
              </a:rPr>
              <a:t>α</a:t>
            </a:r>
            <a:r>
              <a:rPr sz="2400" b="1" dirty="0" smtClean="0">
                <a:solidFill>
                  <a:srgbClr val="FFFFFF"/>
                </a:solidFill>
                <a:latin typeface="Calibri"/>
                <a:cs typeface="Calibri"/>
              </a:rPr>
              <a:t>σ</a:t>
            </a:r>
            <a:r>
              <a:rPr sz="2400" b="1" spc="-10" dirty="0" smtClean="0">
                <a:solidFill>
                  <a:srgbClr val="FFFFFF"/>
                </a:solidFill>
                <a:latin typeface="Calibri"/>
                <a:cs typeface="Calibri"/>
              </a:rPr>
              <a:t>η</a:t>
            </a:r>
            <a:r>
              <a:rPr sz="2400" b="1" dirty="0" smtClean="0">
                <a:solidFill>
                  <a:srgbClr val="FFFFFF"/>
                </a:solidFill>
                <a:latin typeface="Calibri"/>
                <a:cs typeface="Calibri"/>
              </a:rPr>
              <a:t>ς</a:t>
            </a:r>
            <a:endParaRPr sz="2400" dirty="0" smtClean="0">
              <a:latin typeface="Calibri"/>
              <a:cs typeface="Calibri"/>
            </a:endParaRPr>
          </a:p>
          <a:p>
            <a:pPr marL="332740">
              <a:lnSpc>
                <a:spcPct val="100000"/>
              </a:lnSpc>
              <a:spcBef>
                <a:spcPts val="1055"/>
              </a:spcBef>
            </a:pPr>
            <a:r>
              <a:rPr sz="2400" b="1" dirty="0" err="1" smtClean="0">
                <a:solidFill>
                  <a:srgbClr val="FFFFFF"/>
                </a:solidFill>
                <a:latin typeface="Calibri"/>
                <a:cs typeface="Calibri"/>
              </a:rPr>
              <a:t>Συνόδου</a:t>
            </a:r>
            <a:endParaRPr sz="2400" dirty="0">
              <a:latin typeface="Calibri"/>
              <a:cs typeface="Calibri"/>
            </a:endParaRPr>
          </a:p>
        </p:txBody>
      </p:sp>
      <p:sp>
        <p:nvSpPr>
          <p:cNvPr id="65" name="object 65"/>
          <p:cNvSpPr txBox="1"/>
          <p:nvPr/>
        </p:nvSpPr>
        <p:spPr>
          <a:xfrm>
            <a:off x="6670623" y="4156453"/>
            <a:ext cx="1506220" cy="330200"/>
          </a:xfrm>
          <a:prstGeom prst="rect">
            <a:avLst/>
          </a:prstGeom>
        </p:spPr>
        <p:txBody>
          <a:bodyPr vert="horz" wrap="square" lIns="0" tIns="0" rIns="0" bIns="0" rtlCol="0">
            <a:spAutoFit/>
          </a:bodyPr>
          <a:lstStyle/>
          <a:p>
            <a:pPr marL="12700">
              <a:lnSpc>
                <a:spcPct val="100000"/>
              </a:lnSpc>
            </a:pPr>
            <a:r>
              <a:rPr sz="2400" b="1" spc="-10" dirty="0">
                <a:solidFill>
                  <a:srgbClr val="FFFFFF"/>
                </a:solidFill>
                <a:latin typeface="Calibri"/>
                <a:cs typeface="Calibri"/>
              </a:rPr>
              <a:t>Μ</a:t>
            </a:r>
            <a:r>
              <a:rPr sz="2400" b="1" dirty="0">
                <a:solidFill>
                  <a:srgbClr val="FFFFFF"/>
                </a:solidFill>
                <a:latin typeface="Calibri"/>
                <a:cs typeface="Calibri"/>
              </a:rPr>
              <a:t>ε</a:t>
            </a:r>
            <a:r>
              <a:rPr sz="2400" b="1" spc="-35" dirty="0">
                <a:solidFill>
                  <a:srgbClr val="FFFFFF"/>
                </a:solidFill>
                <a:latin typeface="Calibri"/>
                <a:cs typeface="Calibri"/>
              </a:rPr>
              <a:t>τ</a:t>
            </a:r>
            <a:r>
              <a:rPr sz="2400" b="1" spc="-30" dirty="0">
                <a:solidFill>
                  <a:srgbClr val="FFFFFF"/>
                </a:solidFill>
                <a:latin typeface="Calibri"/>
                <a:cs typeface="Calibri"/>
              </a:rPr>
              <a:t>ά</a:t>
            </a:r>
            <a:r>
              <a:rPr sz="2400" b="1" dirty="0">
                <a:solidFill>
                  <a:srgbClr val="FFFFFF"/>
                </a:solidFill>
                <a:latin typeface="Calibri"/>
                <a:cs typeface="Calibri"/>
              </a:rPr>
              <a:t>δο</a:t>
            </a:r>
            <a:r>
              <a:rPr sz="2400" b="1" spc="-10" dirty="0">
                <a:solidFill>
                  <a:srgbClr val="FFFFFF"/>
                </a:solidFill>
                <a:latin typeface="Calibri"/>
                <a:cs typeface="Calibri"/>
              </a:rPr>
              <a:t>σ</a:t>
            </a:r>
            <a:r>
              <a:rPr sz="2400" b="1" spc="5" dirty="0">
                <a:solidFill>
                  <a:srgbClr val="FFFFFF"/>
                </a:solidFill>
                <a:latin typeface="Calibri"/>
                <a:cs typeface="Calibri"/>
              </a:rPr>
              <a:t>η</a:t>
            </a:r>
            <a:r>
              <a:rPr sz="2400" b="1" dirty="0">
                <a:solidFill>
                  <a:srgbClr val="FFFFFF"/>
                </a:solidFill>
                <a:latin typeface="Calibri"/>
                <a:cs typeface="Calibri"/>
              </a:rPr>
              <a:t>ς</a:t>
            </a:r>
            <a:endParaRPr sz="2400" dirty="0">
              <a:latin typeface="Calibri"/>
              <a:cs typeface="Calibri"/>
            </a:endParaRPr>
          </a:p>
        </p:txBody>
      </p:sp>
      <p:sp>
        <p:nvSpPr>
          <p:cNvPr id="66" name="object 66"/>
          <p:cNvSpPr txBox="1"/>
          <p:nvPr/>
        </p:nvSpPr>
        <p:spPr>
          <a:xfrm>
            <a:off x="6679767" y="4656579"/>
            <a:ext cx="1482090" cy="369332"/>
          </a:xfrm>
          <a:prstGeom prst="rect">
            <a:avLst/>
          </a:prstGeom>
        </p:spPr>
        <p:txBody>
          <a:bodyPr vert="horz" wrap="square" lIns="0" tIns="0" rIns="0" bIns="0" rtlCol="0">
            <a:spAutoFit/>
          </a:bodyPr>
          <a:lstStyle/>
          <a:p>
            <a:pPr marL="12700">
              <a:lnSpc>
                <a:spcPct val="100000"/>
              </a:lnSpc>
            </a:pPr>
            <a:r>
              <a:rPr lang="el-GR" sz="2400" b="1" dirty="0" smtClean="0">
                <a:solidFill>
                  <a:srgbClr val="FFFFFF"/>
                </a:solidFill>
                <a:latin typeface="Calibri"/>
                <a:cs typeface="Calibri"/>
              </a:rPr>
              <a:t>   Δ</a:t>
            </a:r>
            <a:r>
              <a:rPr sz="2400" b="1" spc="-5" dirty="0" err="1" smtClean="0">
                <a:solidFill>
                  <a:srgbClr val="FFFFFF"/>
                </a:solidFill>
                <a:latin typeface="Calibri"/>
                <a:cs typeface="Calibri"/>
              </a:rPr>
              <a:t>ι</a:t>
            </a:r>
            <a:r>
              <a:rPr sz="2400" b="1" dirty="0" err="1" smtClean="0">
                <a:solidFill>
                  <a:srgbClr val="FFFFFF"/>
                </a:solidFill>
                <a:latin typeface="Calibri"/>
                <a:cs typeface="Calibri"/>
              </a:rPr>
              <a:t>κτύου</a:t>
            </a:r>
            <a:endParaRPr sz="2400" dirty="0">
              <a:latin typeface="Calibri"/>
              <a:cs typeface="Calibri"/>
            </a:endParaRPr>
          </a:p>
        </p:txBody>
      </p:sp>
      <p:sp>
        <p:nvSpPr>
          <p:cNvPr id="69" name="object 69"/>
          <p:cNvSpPr/>
          <p:nvPr/>
        </p:nvSpPr>
        <p:spPr>
          <a:xfrm>
            <a:off x="2314895" y="4480301"/>
            <a:ext cx="2073275" cy="66040"/>
          </a:xfrm>
          <a:custGeom>
            <a:avLst/>
            <a:gdLst/>
            <a:ahLst/>
            <a:cxnLst/>
            <a:rect l="l" t="t" r="r" b="b"/>
            <a:pathLst>
              <a:path w="2073275" h="66039">
                <a:moveTo>
                  <a:pt x="0" y="65531"/>
                </a:moveTo>
                <a:lnTo>
                  <a:pt x="2072902" y="65531"/>
                </a:lnTo>
                <a:lnTo>
                  <a:pt x="2072902" y="0"/>
                </a:lnTo>
                <a:lnTo>
                  <a:pt x="0" y="0"/>
                </a:lnTo>
                <a:lnTo>
                  <a:pt x="0" y="65531"/>
                </a:lnTo>
                <a:close/>
              </a:path>
            </a:pathLst>
          </a:custGeom>
          <a:solidFill>
            <a:srgbClr val="4E7FBB"/>
          </a:solidFill>
        </p:spPr>
        <p:txBody>
          <a:bodyPr wrap="square" lIns="0" tIns="0" rIns="0" bIns="0" rtlCol="0"/>
          <a:lstStyle/>
          <a:p>
            <a:endParaRPr/>
          </a:p>
        </p:txBody>
      </p:sp>
      <p:sp>
        <p:nvSpPr>
          <p:cNvPr id="70" name="object 70"/>
          <p:cNvSpPr/>
          <p:nvPr/>
        </p:nvSpPr>
        <p:spPr>
          <a:xfrm>
            <a:off x="2314895" y="4045650"/>
            <a:ext cx="2073275" cy="434975"/>
          </a:xfrm>
          <a:custGeom>
            <a:avLst/>
            <a:gdLst/>
            <a:ahLst/>
            <a:cxnLst/>
            <a:rect l="l" t="t" r="r" b="b"/>
            <a:pathLst>
              <a:path w="2073275" h="434975">
                <a:moveTo>
                  <a:pt x="0" y="434650"/>
                </a:moveTo>
                <a:lnTo>
                  <a:pt x="2072902" y="434650"/>
                </a:lnTo>
                <a:lnTo>
                  <a:pt x="2072902" y="0"/>
                </a:lnTo>
                <a:lnTo>
                  <a:pt x="0" y="0"/>
                </a:lnTo>
                <a:lnTo>
                  <a:pt x="0" y="434650"/>
                </a:lnTo>
                <a:close/>
              </a:path>
            </a:pathLst>
          </a:custGeom>
          <a:solidFill>
            <a:srgbClr val="4E7FBB"/>
          </a:solidFill>
        </p:spPr>
        <p:txBody>
          <a:bodyPr wrap="square" lIns="0" tIns="0" rIns="0" bIns="0" rtlCol="0"/>
          <a:lstStyle/>
          <a:p>
            <a:endParaRPr/>
          </a:p>
        </p:txBody>
      </p:sp>
      <p:sp>
        <p:nvSpPr>
          <p:cNvPr id="71" name="object 71"/>
          <p:cNvSpPr txBox="1"/>
          <p:nvPr/>
        </p:nvSpPr>
        <p:spPr>
          <a:xfrm>
            <a:off x="2597857" y="4156453"/>
            <a:ext cx="1506220" cy="330200"/>
          </a:xfrm>
          <a:prstGeom prst="rect">
            <a:avLst/>
          </a:prstGeom>
        </p:spPr>
        <p:txBody>
          <a:bodyPr vert="horz" wrap="square" lIns="0" tIns="0" rIns="0" bIns="0" rtlCol="0">
            <a:spAutoFit/>
          </a:bodyPr>
          <a:lstStyle/>
          <a:p>
            <a:pPr marL="12700">
              <a:lnSpc>
                <a:spcPct val="100000"/>
              </a:lnSpc>
            </a:pPr>
            <a:r>
              <a:rPr sz="2400" b="1" spc="-10" dirty="0">
                <a:solidFill>
                  <a:srgbClr val="FFFFFF"/>
                </a:solidFill>
                <a:latin typeface="Calibri"/>
                <a:cs typeface="Calibri"/>
              </a:rPr>
              <a:t>Μ</a:t>
            </a:r>
            <a:r>
              <a:rPr sz="2400" b="1" dirty="0">
                <a:solidFill>
                  <a:srgbClr val="FFFFFF"/>
                </a:solidFill>
                <a:latin typeface="Calibri"/>
                <a:cs typeface="Calibri"/>
              </a:rPr>
              <a:t>ε</a:t>
            </a:r>
            <a:r>
              <a:rPr sz="2400" b="1" spc="-35" dirty="0">
                <a:solidFill>
                  <a:srgbClr val="FFFFFF"/>
                </a:solidFill>
                <a:latin typeface="Calibri"/>
                <a:cs typeface="Calibri"/>
              </a:rPr>
              <a:t>τ</a:t>
            </a:r>
            <a:r>
              <a:rPr sz="2400" b="1" spc="-30" dirty="0">
                <a:solidFill>
                  <a:srgbClr val="FFFFFF"/>
                </a:solidFill>
                <a:latin typeface="Calibri"/>
                <a:cs typeface="Calibri"/>
              </a:rPr>
              <a:t>ά</a:t>
            </a:r>
            <a:r>
              <a:rPr sz="2400" b="1" dirty="0">
                <a:solidFill>
                  <a:srgbClr val="FFFFFF"/>
                </a:solidFill>
                <a:latin typeface="Calibri"/>
                <a:cs typeface="Calibri"/>
              </a:rPr>
              <a:t>δο</a:t>
            </a:r>
            <a:r>
              <a:rPr sz="2400" b="1" spc="-10" dirty="0">
                <a:solidFill>
                  <a:srgbClr val="FFFFFF"/>
                </a:solidFill>
                <a:latin typeface="Calibri"/>
                <a:cs typeface="Calibri"/>
              </a:rPr>
              <a:t>σ</a:t>
            </a:r>
            <a:r>
              <a:rPr sz="2400" b="1" dirty="0">
                <a:solidFill>
                  <a:srgbClr val="FFFFFF"/>
                </a:solidFill>
                <a:latin typeface="Calibri"/>
                <a:cs typeface="Calibri"/>
              </a:rPr>
              <a:t>ης</a:t>
            </a:r>
            <a:endParaRPr sz="2400">
              <a:latin typeface="Calibri"/>
              <a:cs typeface="Calibri"/>
            </a:endParaRPr>
          </a:p>
        </p:txBody>
      </p:sp>
      <p:sp>
        <p:nvSpPr>
          <p:cNvPr id="72" name="object 72"/>
          <p:cNvSpPr/>
          <p:nvPr/>
        </p:nvSpPr>
        <p:spPr>
          <a:xfrm>
            <a:off x="2314895" y="4980173"/>
            <a:ext cx="2073275" cy="66040"/>
          </a:xfrm>
          <a:custGeom>
            <a:avLst/>
            <a:gdLst/>
            <a:ahLst/>
            <a:cxnLst/>
            <a:rect l="l" t="t" r="r" b="b"/>
            <a:pathLst>
              <a:path w="2073275" h="66039">
                <a:moveTo>
                  <a:pt x="0" y="65541"/>
                </a:moveTo>
                <a:lnTo>
                  <a:pt x="2072902" y="65541"/>
                </a:lnTo>
                <a:lnTo>
                  <a:pt x="2072902" y="0"/>
                </a:lnTo>
                <a:lnTo>
                  <a:pt x="0" y="0"/>
                </a:lnTo>
                <a:lnTo>
                  <a:pt x="0" y="65541"/>
                </a:lnTo>
                <a:close/>
              </a:path>
            </a:pathLst>
          </a:custGeom>
          <a:solidFill>
            <a:srgbClr val="4E7FBB"/>
          </a:solidFill>
        </p:spPr>
        <p:txBody>
          <a:bodyPr wrap="square" lIns="0" tIns="0" rIns="0" bIns="0" rtlCol="0"/>
          <a:lstStyle/>
          <a:p>
            <a:endParaRPr/>
          </a:p>
        </p:txBody>
      </p:sp>
      <p:sp>
        <p:nvSpPr>
          <p:cNvPr id="73" name="object 73"/>
          <p:cNvSpPr/>
          <p:nvPr/>
        </p:nvSpPr>
        <p:spPr>
          <a:xfrm>
            <a:off x="2314895" y="4545833"/>
            <a:ext cx="2073275" cy="434340"/>
          </a:xfrm>
          <a:custGeom>
            <a:avLst/>
            <a:gdLst/>
            <a:ahLst/>
            <a:cxnLst/>
            <a:rect l="l" t="t" r="r" b="b"/>
            <a:pathLst>
              <a:path w="2073275" h="434339">
                <a:moveTo>
                  <a:pt x="0" y="434339"/>
                </a:moveTo>
                <a:lnTo>
                  <a:pt x="2072902" y="434339"/>
                </a:lnTo>
                <a:lnTo>
                  <a:pt x="2072902" y="0"/>
                </a:lnTo>
                <a:lnTo>
                  <a:pt x="0" y="0"/>
                </a:lnTo>
                <a:lnTo>
                  <a:pt x="0" y="434339"/>
                </a:lnTo>
                <a:close/>
              </a:path>
            </a:pathLst>
          </a:custGeom>
          <a:solidFill>
            <a:srgbClr val="4E7FBB"/>
          </a:solidFill>
        </p:spPr>
        <p:txBody>
          <a:bodyPr wrap="square" lIns="0" tIns="0" rIns="0" bIns="0" rtlCol="0"/>
          <a:lstStyle/>
          <a:p>
            <a:endParaRPr/>
          </a:p>
        </p:txBody>
      </p:sp>
      <p:sp>
        <p:nvSpPr>
          <p:cNvPr id="74" name="object 74"/>
          <p:cNvSpPr txBox="1"/>
          <p:nvPr/>
        </p:nvSpPr>
        <p:spPr>
          <a:xfrm>
            <a:off x="2820361" y="4656579"/>
            <a:ext cx="1055370" cy="33020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Calibri"/>
                <a:cs typeface="Calibri"/>
              </a:rPr>
              <a:t>Δ</a:t>
            </a:r>
            <a:r>
              <a:rPr sz="2400" b="1" spc="5" dirty="0">
                <a:solidFill>
                  <a:srgbClr val="FFFFFF"/>
                </a:solidFill>
                <a:latin typeface="Calibri"/>
                <a:cs typeface="Calibri"/>
              </a:rPr>
              <a:t>ι</a:t>
            </a:r>
            <a:r>
              <a:rPr sz="2400" b="1" dirty="0">
                <a:solidFill>
                  <a:srgbClr val="FFFFFF"/>
                </a:solidFill>
                <a:latin typeface="Calibri"/>
                <a:cs typeface="Calibri"/>
              </a:rPr>
              <a:t>κ</a:t>
            </a:r>
            <a:r>
              <a:rPr sz="2400" b="1" spc="-10" dirty="0">
                <a:solidFill>
                  <a:srgbClr val="FFFFFF"/>
                </a:solidFill>
                <a:latin typeface="Calibri"/>
                <a:cs typeface="Calibri"/>
              </a:rPr>
              <a:t>τ</a:t>
            </a:r>
            <a:r>
              <a:rPr sz="2400" b="1" dirty="0">
                <a:solidFill>
                  <a:srgbClr val="FFFFFF"/>
                </a:solidFill>
                <a:latin typeface="Calibri"/>
                <a:cs typeface="Calibri"/>
              </a:rPr>
              <a:t>ύου</a:t>
            </a:r>
            <a:endParaRPr sz="2400">
              <a:latin typeface="Calibri"/>
              <a:cs typeface="Calibri"/>
            </a:endParaRPr>
          </a:p>
        </p:txBody>
      </p:sp>
      <p:sp>
        <p:nvSpPr>
          <p:cNvPr id="75" name="object 75"/>
          <p:cNvSpPr/>
          <p:nvPr/>
        </p:nvSpPr>
        <p:spPr>
          <a:xfrm>
            <a:off x="2314895" y="5367278"/>
            <a:ext cx="635" cy="321945"/>
          </a:xfrm>
          <a:custGeom>
            <a:avLst/>
            <a:gdLst/>
            <a:ahLst/>
            <a:cxnLst/>
            <a:rect l="l" t="t" r="r" b="b"/>
            <a:pathLst>
              <a:path w="635" h="321945">
                <a:moveTo>
                  <a:pt x="0" y="321563"/>
                </a:moveTo>
                <a:lnTo>
                  <a:pt x="131" y="321563"/>
                </a:lnTo>
                <a:lnTo>
                  <a:pt x="131" y="0"/>
                </a:lnTo>
                <a:lnTo>
                  <a:pt x="0" y="0"/>
                </a:lnTo>
                <a:lnTo>
                  <a:pt x="0" y="321563"/>
                </a:lnTo>
                <a:close/>
              </a:path>
            </a:pathLst>
          </a:custGeom>
          <a:solidFill>
            <a:srgbClr val="4E7FBB"/>
          </a:solidFill>
        </p:spPr>
        <p:txBody>
          <a:bodyPr wrap="square" lIns="0" tIns="0" rIns="0" bIns="0" rtlCol="0"/>
          <a:lstStyle/>
          <a:p>
            <a:endParaRPr/>
          </a:p>
        </p:txBody>
      </p:sp>
      <p:sp>
        <p:nvSpPr>
          <p:cNvPr id="76" name="object 76"/>
          <p:cNvSpPr/>
          <p:nvPr/>
        </p:nvSpPr>
        <p:spPr>
          <a:xfrm>
            <a:off x="2314895" y="5045714"/>
            <a:ext cx="2073275" cy="321945"/>
          </a:xfrm>
          <a:custGeom>
            <a:avLst/>
            <a:gdLst/>
            <a:ahLst/>
            <a:cxnLst/>
            <a:rect l="l" t="t" r="r" b="b"/>
            <a:pathLst>
              <a:path w="2073275" h="321945">
                <a:moveTo>
                  <a:pt x="0" y="321563"/>
                </a:moveTo>
                <a:lnTo>
                  <a:pt x="2072902" y="321563"/>
                </a:lnTo>
                <a:lnTo>
                  <a:pt x="2072902" y="0"/>
                </a:lnTo>
                <a:lnTo>
                  <a:pt x="0" y="0"/>
                </a:lnTo>
                <a:lnTo>
                  <a:pt x="0" y="321563"/>
                </a:lnTo>
                <a:close/>
              </a:path>
            </a:pathLst>
          </a:custGeom>
          <a:solidFill>
            <a:srgbClr val="4E7FBB"/>
          </a:solidFill>
        </p:spPr>
        <p:txBody>
          <a:bodyPr wrap="square" lIns="0" tIns="0" rIns="0" bIns="0" rtlCol="0"/>
          <a:lstStyle/>
          <a:p>
            <a:endParaRPr/>
          </a:p>
        </p:txBody>
      </p:sp>
      <p:sp>
        <p:nvSpPr>
          <p:cNvPr id="78" name="object 78"/>
          <p:cNvSpPr/>
          <p:nvPr/>
        </p:nvSpPr>
        <p:spPr>
          <a:xfrm>
            <a:off x="2314895" y="5367278"/>
            <a:ext cx="2073275" cy="321945"/>
          </a:xfrm>
          <a:custGeom>
            <a:avLst/>
            <a:gdLst/>
            <a:ahLst/>
            <a:cxnLst/>
            <a:rect l="l" t="t" r="r" b="b"/>
            <a:pathLst>
              <a:path w="2073275" h="321945">
                <a:moveTo>
                  <a:pt x="0" y="321563"/>
                </a:moveTo>
                <a:lnTo>
                  <a:pt x="2072902" y="321563"/>
                </a:lnTo>
                <a:lnTo>
                  <a:pt x="2072902" y="0"/>
                </a:lnTo>
                <a:lnTo>
                  <a:pt x="0" y="0"/>
                </a:lnTo>
                <a:lnTo>
                  <a:pt x="0" y="321563"/>
                </a:lnTo>
                <a:close/>
              </a:path>
            </a:pathLst>
          </a:custGeom>
          <a:solidFill>
            <a:srgbClr val="4E7FBB"/>
          </a:solidFill>
        </p:spPr>
        <p:txBody>
          <a:bodyPr wrap="square" lIns="0" tIns="0" rIns="0" bIns="0" rtlCol="0"/>
          <a:lstStyle/>
          <a:p>
            <a:endParaRPr/>
          </a:p>
        </p:txBody>
      </p:sp>
      <p:sp>
        <p:nvSpPr>
          <p:cNvPr id="80" name="object 80"/>
          <p:cNvSpPr/>
          <p:nvPr/>
        </p:nvSpPr>
        <p:spPr>
          <a:xfrm>
            <a:off x="2314895" y="6123563"/>
            <a:ext cx="2073275" cy="66040"/>
          </a:xfrm>
          <a:custGeom>
            <a:avLst/>
            <a:gdLst/>
            <a:ahLst/>
            <a:cxnLst/>
            <a:rect l="l" t="t" r="r" b="b"/>
            <a:pathLst>
              <a:path w="2073275" h="66039">
                <a:moveTo>
                  <a:pt x="0" y="65531"/>
                </a:moveTo>
                <a:lnTo>
                  <a:pt x="2072902" y="65531"/>
                </a:lnTo>
                <a:lnTo>
                  <a:pt x="2072902" y="0"/>
                </a:lnTo>
                <a:lnTo>
                  <a:pt x="0" y="0"/>
                </a:lnTo>
                <a:lnTo>
                  <a:pt x="0" y="65531"/>
                </a:lnTo>
                <a:close/>
              </a:path>
            </a:pathLst>
          </a:custGeom>
          <a:solidFill>
            <a:srgbClr val="4E7FBB"/>
          </a:solidFill>
        </p:spPr>
        <p:txBody>
          <a:bodyPr wrap="square" lIns="0" tIns="0" rIns="0" bIns="0" rtlCol="0"/>
          <a:lstStyle/>
          <a:p>
            <a:endParaRPr/>
          </a:p>
        </p:txBody>
      </p:sp>
      <p:sp>
        <p:nvSpPr>
          <p:cNvPr id="81" name="object 81"/>
          <p:cNvSpPr/>
          <p:nvPr/>
        </p:nvSpPr>
        <p:spPr>
          <a:xfrm>
            <a:off x="2314895" y="5688912"/>
            <a:ext cx="2073275" cy="434975"/>
          </a:xfrm>
          <a:custGeom>
            <a:avLst/>
            <a:gdLst/>
            <a:ahLst/>
            <a:cxnLst/>
            <a:rect l="l" t="t" r="r" b="b"/>
            <a:pathLst>
              <a:path w="2073275" h="434975">
                <a:moveTo>
                  <a:pt x="0" y="434650"/>
                </a:moveTo>
                <a:lnTo>
                  <a:pt x="2072902" y="434650"/>
                </a:lnTo>
                <a:lnTo>
                  <a:pt x="2072902" y="0"/>
                </a:lnTo>
                <a:lnTo>
                  <a:pt x="0" y="0"/>
                </a:lnTo>
                <a:lnTo>
                  <a:pt x="0" y="434650"/>
                </a:lnTo>
                <a:close/>
              </a:path>
            </a:pathLst>
          </a:custGeom>
          <a:solidFill>
            <a:srgbClr val="4E7FBB"/>
          </a:solidFill>
        </p:spPr>
        <p:txBody>
          <a:bodyPr wrap="square" lIns="0" tIns="0" rIns="0" bIns="0" rtlCol="0"/>
          <a:lstStyle/>
          <a:p>
            <a:endParaRPr/>
          </a:p>
        </p:txBody>
      </p:sp>
      <p:sp>
        <p:nvSpPr>
          <p:cNvPr id="82" name="object 82"/>
          <p:cNvSpPr txBox="1"/>
          <p:nvPr/>
        </p:nvSpPr>
        <p:spPr>
          <a:xfrm>
            <a:off x="2853889" y="5799961"/>
            <a:ext cx="991235" cy="330200"/>
          </a:xfrm>
          <a:prstGeom prst="rect">
            <a:avLst/>
          </a:prstGeom>
        </p:spPr>
        <p:txBody>
          <a:bodyPr vert="horz" wrap="square" lIns="0" tIns="0" rIns="0" bIns="0" rtlCol="0">
            <a:spAutoFit/>
          </a:bodyPr>
          <a:lstStyle/>
          <a:p>
            <a:pPr marL="12700">
              <a:lnSpc>
                <a:spcPct val="100000"/>
              </a:lnSpc>
            </a:pPr>
            <a:r>
              <a:rPr sz="2400" b="1" spc="-5" dirty="0">
                <a:solidFill>
                  <a:srgbClr val="FFFFFF"/>
                </a:solidFill>
                <a:latin typeface="Calibri"/>
                <a:cs typeface="Calibri"/>
              </a:rPr>
              <a:t>Φ</a:t>
            </a:r>
            <a:r>
              <a:rPr sz="2400" b="1" dirty="0">
                <a:solidFill>
                  <a:srgbClr val="FFFFFF"/>
                </a:solidFill>
                <a:latin typeface="Calibri"/>
                <a:cs typeface="Calibri"/>
              </a:rPr>
              <a:t>υσ</a:t>
            </a:r>
            <a:r>
              <a:rPr sz="2400" b="1" spc="-5" dirty="0">
                <a:solidFill>
                  <a:srgbClr val="FFFFFF"/>
                </a:solidFill>
                <a:latin typeface="Calibri"/>
                <a:cs typeface="Calibri"/>
              </a:rPr>
              <a:t>ι</a:t>
            </a:r>
            <a:r>
              <a:rPr sz="2400" b="1" spc="-75" dirty="0">
                <a:solidFill>
                  <a:srgbClr val="FFFFFF"/>
                </a:solidFill>
                <a:latin typeface="Calibri"/>
                <a:cs typeface="Calibri"/>
              </a:rPr>
              <a:t>κ</a:t>
            </a:r>
            <a:r>
              <a:rPr sz="2400" b="1" dirty="0">
                <a:solidFill>
                  <a:srgbClr val="FFFFFF"/>
                </a:solidFill>
                <a:latin typeface="Calibri"/>
                <a:cs typeface="Calibri"/>
              </a:rPr>
              <a:t>ό</a:t>
            </a:r>
            <a:endParaRPr sz="2400">
              <a:latin typeface="Calibri"/>
              <a:cs typeface="Calibri"/>
            </a:endParaRPr>
          </a:p>
        </p:txBody>
      </p:sp>
      <p:sp>
        <p:nvSpPr>
          <p:cNvPr id="83" name="object 83"/>
          <p:cNvSpPr txBox="1"/>
          <p:nvPr/>
        </p:nvSpPr>
        <p:spPr>
          <a:xfrm>
            <a:off x="1231900" y="6470015"/>
            <a:ext cx="8110220" cy="280035"/>
          </a:xfrm>
          <a:prstGeom prst="rect">
            <a:avLst/>
          </a:prstGeom>
        </p:spPr>
        <p:txBody>
          <a:bodyPr vert="horz" wrap="square" lIns="0" tIns="0" rIns="0" bIns="0" rtlCol="0">
            <a:spAutoFit/>
          </a:bodyPr>
          <a:lstStyle/>
          <a:p>
            <a:pPr marL="12700">
              <a:lnSpc>
                <a:spcPct val="100000"/>
              </a:lnSpc>
            </a:pPr>
            <a:r>
              <a:rPr sz="2000" b="1" dirty="0">
                <a:solidFill>
                  <a:srgbClr val="F69445"/>
                </a:solidFill>
                <a:latin typeface="Calibri"/>
                <a:cs typeface="Calibri"/>
              </a:rPr>
              <a:t>Τα</a:t>
            </a:r>
            <a:r>
              <a:rPr sz="2000" b="1" spc="-45" dirty="0">
                <a:solidFill>
                  <a:srgbClr val="F69445"/>
                </a:solidFill>
                <a:latin typeface="Calibri"/>
                <a:cs typeface="Calibri"/>
              </a:rPr>
              <a:t> </a:t>
            </a:r>
            <a:r>
              <a:rPr sz="2000" b="1" spc="-15" dirty="0">
                <a:solidFill>
                  <a:srgbClr val="F69445"/>
                </a:solidFill>
                <a:latin typeface="Calibri"/>
                <a:cs typeface="Calibri"/>
              </a:rPr>
              <a:t>σ</a:t>
            </a:r>
            <a:r>
              <a:rPr sz="2000" b="1" spc="15" dirty="0">
                <a:solidFill>
                  <a:srgbClr val="F69445"/>
                </a:solidFill>
                <a:latin typeface="Calibri"/>
                <a:cs typeface="Calibri"/>
              </a:rPr>
              <a:t>υ</a:t>
            </a:r>
            <a:r>
              <a:rPr sz="2000" b="1" spc="10" dirty="0">
                <a:solidFill>
                  <a:srgbClr val="F69445"/>
                </a:solidFill>
                <a:latin typeface="Calibri"/>
                <a:cs typeface="Calibri"/>
              </a:rPr>
              <a:t>σ</a:t>
            </a:r>
            <a:r>
              <a:rPr sz="2000" b="1" spc="15" dirty="0">
                <a:solidFill>
                  <a:srgbClr val="F69445"/>
                </a:solidFill>
                <a:latin typeface="Calibri"/>
                <a:cs typeface="Calibri"/>
              </a:rPr>
              <a:t>τ</a:t>
            </a:r>
            <a:r>
              <a:rPr sz="2000" b="1" dirty="0">
                <a:solidFill>
                  <a:srgbClr val="F69445"/>
                </a:solidFill>
                <a:latin typeface="Calibri"/>
                <a:cs typeface="Calibri"/>
              </a:rPr>
              <a:t>ή</a:t>
            </a:r>
            <a:r>
              <a:rPr sz="2000" b="1" spc="-15" dirty="0">
                <a:solidFill>
                  <a:srgbClr val="F69445"/>
                </a:solidFill>
                <a:latin typeface="Calibri"/>
                <a:cs typeface="Calibri"/>
              </a:rPr>
              <a:t>μ</a:t>
            </a:r>
            <a:r>
              <a:rPr sz="2000" b="1" dirty="0">
                <a:solidFill>
                  <a:srgbClr val="F69445"/>
                </a:solidFill>
                <a:latin typeface="Calibri"/>
                <a:cs typeface="Calibri"/>
              </a:rPr>
              <a:t>α</a:t>
            </a:r>
            <a:r>
              <a:rPr sz="2000" b="1" spc="-20" dirty="0">
                <a:solidFill>
                  <a:srgbClr val="F69445"/>
                </a:solidFill>
                <a:latin typeface="Calibri"/>
                <a:cs typeface="Calibri"/>
              </a:rPr>
              <a:t>τ</a:t>
            </a:r>
            <a:r>
              <a:rPr sz="2000" b="1" dirty="0">
                <a:solidFill>
                  <a:srgbClr val="F69445"/>
                </a:solidFill>
                <a:latin typeface="Calibri"/>
                <a:cs typeface="Calibri"/>
              </a:rPr>
              <a:t>α</a:t>
            </a:r>
            <a:r>
              <a:rPr sz="2000" b="1" spc="-80" dirty="0">
                <a:solidFill>
                  <a:srgbClr val="F69445"/>
                </a:solidFill>
                <a:latin typeface="Calibri"/>
                <a:cs typeface="Calibri"/>
              </a:rPr>
              <a:t> </a:t>
            </a:r>
            <a:r>
              <a:rPr sz="2000" b="1" spc="-30" dirty="0">
                <a:solidFill>
                  <a:srgbClr val="F69445"/>
                </a:solidFill>
                <a:latin typeface="Calibri"/>
                <a:cs typeface="Calibri"/>
              </a:rPr>
              <a:t>κ</a:t>
            </a:r>
            <a:r>
              <a:rPr sz="2000" b="1" spc="-10" dirty="0">
                <a:solidFill>
                  <a:srgbClr val="F69445"/>
                </a:solidFill>
                <a:latin typeface="Calibri"/>
                <a:cs typeface="Calibri"/>
              </a:rPr>
              <a:t>ι</a:t>
            </a:r>
            <a:r>
              <a:rPr sz="2000" b="1" dirty="0">
                <a:solidFill>
                  <a:srgbClr val="F69445"/>
                </a:solidFill>
                <a:latin typeface="Calibri"/>
                <a:cs typeface="Calibri"/>
              </a:rPr>
              <a:t>ν</a:t>
            </a:r>
            <a:r>
              <a:rPr sz="2000" b="1" spc="-35" dirty="0">
                <a:solidFill>
                  <a:srgbClr val="F69445"/>
                </a:solidFill>
                <a:latin typeface="Calibri"/>
                <a:cs typeface="Calibri"/>
              </a:rPr>
              <a:t>η</a:t>
            </a:r>
            <a:r>
              <a:rPr sz="2000" b="1" spc="-20" dirty="0">
                <a:solidFill>
                  <a:srgbClr val="F69445"/>
                </a:solidFill>
                <a:latin typeface="Calibri"/>
                <a:cs typeface="Calibri"/>
              </a:rPr>
              <a:t>τ</a:t>
            </a:r>
            <a:r>
              <a:rPr sz="2000" b="1" spc="10" dirty="0">
                <a:solidFill>
                  <a:srgbClr val="F69445"/>
                </a:solidFill>
                <a:latin typeface="Calibri"/>
                <a:cs typeface="Calibri"/>
              </a:rPr>
              <a:t>ώ</a:t>
            </a:r>
            <a:r>
              <a:rPr sz="2000" b="1" dirty="0">
                <a:solidFill>
                  <a:srgbClr val="F69445"/>
                </a:solidFill>
                <a:latin typeface="Calibri"/>
                <a:cs typeface="Calibri"/>
              </a:rPr>
              <a:t>ν</a:t>
            </a:r>
            <a:r>
              <a:rPr sz="2000" b="1" spc="-65" dirty="0">
                <a:solidFill>
                  <a:srgbClr val="F69445"/>
                </a:solidFill>
                <a:latin typeface="Calibri"/>
                <a:cs typeface="Calibri"/>
              </a:rPr>
              <a:t> </a:t>
            </a:r>
            <a:r>
              <a:rPr sz="2000" b="1" spc="-10" dirty="0">
                <a:solidFill>
                  <a:srgbClr val="F69445"/>
                </a:solidFill>
                <a:latin typeface="Calibri"/>
                <a:cs typeface="Calibri"/>
              </a:rPr>
              <a:t>ε</a:t>
            </a:r>
            <a:r>
              <a:rPr sz="2000" b="1" dirty="0">
                <a:solidFill>
                  <a:srgbClr val="F69445"/>
                </a:solidFill>
                <a:latin typeface="Calibri"/>
                <a:cs typeface="Calibri"/>
              </a:rPr>
              <a:t>πι</a:t>
            </a:r>
            <a:r>
              <a:rPr sz="2000" b="1" spc="-50" dirty="0">
                <a:solidFill>
                  <a:srgbClr val="F69445"/>
                </a:solidFill>
                <a:latin typeface="Calibri"/>
                <a:cs typeface="Calibri"/>
              </a:rPr>
              <a:t>κ</a:t>
            </a:r>
            <a:r>
              <a:rPr sz="2000" b="1" dirty="0">
                <a:solidFill>
                  <a:srgbClr val="F69445"/>
                </a:solidFill>
                <a:latin typeface="Calibri"/>
                <a:cs typeface="Calibri"/>
              </a:rPr>
              <a:t>ο</a:t>
            </a:r>
            <a:r>
              <a:rPr sz="2000" b="1" spc="-10" dirty="0">
                <a:solidFill>
                  <a:srgbClr val="F69445"/>
                </a:solidFill>
                <a:latin typeface="Calibri"/>
                <a:cs typeface="Calibri"/>
              </a:rPr>
              <a:t>ιν</a:t>
            </a:r>
            <a:r>
              <a:rPr sz="2000" b="1" spc="10" dirty="0">
                <a:solidFill>
                  <a:srgbClr val="F69445"/>
                </a:solidFill>
                <a:latin typeface="Calibri"/>
                <a:cs typeface="Calibri"/>
              </a:rPr>
              <a:t>ω</a:t>
            </a:r>
            <a:r>
              <a:rPr sz="2000" b="1" dirty="0">
                <a:solidFill>
                  <a:srgbClr val="F69445"/>
                </a:solidFill>
                <a:latin typeface="Calibri"/>
                <a:cs typeface="Calibri"/>
              </a:rPr>
              <a:t>νιών</a:t>
            </a:r>
            <a:r>
              <a:rPr sz="2000" b="1" spc="-140" dirty="0">
                <a:solidFill>
                  <a:srgbClr val="F69445"/>
                </a:solidFill>
                <a:latin typeface="Calibri"/>
                <a:cs typeface="Calibri"/>
              </a:rPr>
              <a:t> </a:t>
            </a:r>
            <a:r>
              <a:rPr sz="2000" b="1" spc="-15" dirty="0">
                <a:solidFill>
                  <a:srgbClr val="F69445"/>
                </a:solidFill>
                <a:latin typeface="Calibri"/>
                <a:cs typeface="Calibri"/>
              </a:rPr>
              <a:t>β</a:t>
            </a:r>
            <a:r>
              <a:rPr sz="2000" b="1" spc="-20" dirty="0">
                <a:solidFill>
                  <a:srgbClr val="F69445"/>
                </a:solidFill>
                <a:latin typeface="Calibri"/>
                <a:cs typeface="Calibri"/>
              </a:rPr>
              <a:t>α</a:t>
            </a:r>
            <a:r>
              <a:rPr sz="2000" b="1" dirty="0">
                <a:solidFill>
                  <a:srgbClr val="F69445"/>
                </a:solidFill>
                <a:latin typeface="Calibri"/>
                <a:cs typeface="Calibri"/>
              </a:rPr>
              <a:t>σί</a:t>
            </a:r>
            <a:r>
              <a:rPr sz="2000" b="1" spc="-10" dirty="0">
                <a:solidFill>
                  <a:srgbClr val="F69445"/>
                </a:solidFill>
                <a:latin typeface="Calibri"/>
                <a:cs typeface="Calibri"/>
              </a:rPr>
              <a:t>ζ</a:t>
            </a:r>
            <a:r>
              <a:rPr sz="2000" b="1" spc="10" dirty="0">
                <a:solidFill>
                  <a:srgbClr val="F69445"/>
                </a:solidFill>
                <a:latin typeface="Calibri"/>
                <a:cs typeface="Calibri"/>
              </a:rPr>
              <a:t>ο</a:t>
            </a:r>
            <a:r>
              <a:rPr sz="2000" b="1" spc="15" dirty="0">
                <a:solidFill>
                  <a:srgbClr val="F69445"/>
                </a:solidFill>
                <a:latin typeface="Calibri"/>
                <a:cs typeface="Calibri"/>
              </a:rPr>
              <a:t>ν</a:t>
            </a:r>
            <a:r>
              <a:rPr sz="2000" b="1" spc="-20" dirty="0">
                <a:solidFill>
                  <a:srgbClr val="F69445"/>
                </a:solidFill>
                <a:latin typeface="Calibri"/>
                <a:cs typeface="Calibri"/>
              </a:rPr>
              <a:t>τ</a:t>
            </a:r>
            <a:r>
              <a:rPr sz="2000" b="1" dirty="0">
                <a:solidFill>
                  <a:srgbClr val="F69445"/>
                </a:solidFill>
                <a:latin typeface="Calibri"/>
                <a:cs typeface="Calibri"/>
              </a:rPr>
              <a:t>αι</a:t>
            </a:r>
            <a:r>
              <a:rPr sz="2000" b="1" spc="-30" dirty="0">
                <a:solidFill>
                  <a:srgbClr val="F69445"/>
                </a:solidFill>
                <a:latin typeface="Calibri"/>
                <a:cs typeface="Calibri"/>
              </a:rPr>
              <a:t> </a:t>
            </a:r>
            <a:r>
              <a:rPr sz="2000" b="1" spc="10" dirty="0">
                <a:solidFill>
                  <a:srgbClr val="F69445"/>
                </a:solidFill>
                <a:latin typeface="Calibri"/>
                <a:cs typeface="Calibri"/>
              </a:rPr>
              <a:t>σ</a:t>
            </a:r>
            <a:r>
              <a:rPr sz="2000" b="1" spc="-20" dirty="0">
                <a:solidFill>
                  <a:srgbClr val="F69445"/>
                </a:solidFill>
                <a:latin typeface="Calibri"/>
                <a:cs typeface="Calibri"/>
              </a:rPr>
              <a:t>τ</a:t>
            </a:r>
            <a:r>
              <a:rPr sz="2000" b="1" dirty="0">
                <a:solidFill>
                  <a:srgbClr val="F69445"/>
                </a:solidFill>
                <a:latin typeface="Calibri"/>
                <a:cs typeface="Calibri"/>
              </a:rPr>
              <a:t>α</a:t>
            </a:r>
            <a:r>
              <a:rPr sz="2000" b="1" spc="-30" dirty="0">
                <a:solidFill>
                  <a:srgbClr val="F69445"/>
                </a:solidFill>
                <a:latin typeface="Calibri"/>
                <a:cs typeface="Calibri"/>
              </a:rPr>
              <a:t> </a:t>
            </a:r>
            <a:r>
              <a:rPr sz="2000" b="1" spc="-15" dirty="0">
                <a:solidFill>
                  <a:srgbClr val="F69445"/>
                </a:solidFill>
                <a:latin typeface="Calibri"/>
                <a:cs typeface="Calibri"/>
              </a:rPr>
              <a:t>μ</a:t>
            </a:r>
            <a:r>
              <a:rPr sz="2000" b="1" dirty="0">
                <a:solidFill>
                  <a:srgbClr val="F69445"/>
                </a:solidFill>
                <a:latin typeface="Calibri"/>
                <a:cs typeface="Calibri"/>
              </a:rPr>
              <a:t>ο</a:t>
            </a:r>
            <a:r>
              <a:rPr sz="2000" b="1" spc="15" dirty="0">
                <a:solidFill>
                  <a:srgbClr val="F69445"/>
                </a:solidFill>
                <a:latin typeface="Calibri"/>
                <a:cs typeface="Calibri"/>
              </a:rPr>
              <a:t>ντ</a:t>
            </a:r>
            <a:r>
              <a:rPr sz="2000" b="1" spc="-10" dirty="0">
                <a:solidFill>
                  <a:srgbClr val="F69445"/>
                </a:solidFill>
                <a:latin typeface="Calibri"/>
                <a:cs typeface="Calibri"/>
              </a:rPr>
              <a:t>έ</a:t>
            </a:r>
            <a:r>
              <a:rPr sz="2000" b="1" spc="-35" dirty="0">
                <a:solidFill>
                  <a:srgbClr val="F69445"/>
                </a:solidFill>
                <a:latin typeface="Calibri"/>
                <a:cs typeface="Calibri"/>
              </a:rPr>
              <a:t>λ</a:t>
            </a:r>
            <a:r>
              <a:rPr sz="2000" b="1" dirty="0">
                <a:solidFill>
                  <a:srgbClr val="F69445"/>
                </a:solidFill>
                <a:latin typeface="Calibri"/>
                <a:cs typeface="Calibri"/>
              </a:rPr>
              <a:t>α</a:t>
            </a:r>
            <a:r>
              <a:rPr sz="2000" b="1" spc="-45" dirty="0">
                <a:solidFill>
                  <a:srgbClr val="F69445"/>
                </a:solidFill>
                <a:latin typeface="Calibri"/>
                <a:cs typeface="Calibri"/>
              </a:rPr>
              <a:t> </a:t>
            </a:r>
            <a:r>
              <a:rPr sz="2000" b="1" dirty="0">
                <a:solidFill>
                  <a:srgbClr val="F69445"/>
                </a:solidFill>
                <a:latin typeface="Calibri"/>
                <a:cs typeface="Calibri"/>
              </a:rPr>
              <a:t>ανα</a:t>
            </a:r>
            <a:r>
              <a:rPr sz="2000" b="1" spc="-10" dirty="0">
                <a:solidFill>
                  <a:srgbClr val="F69445"/>
                </a:solidFill>
                <a:latin typeface="Calibri"/>
                <a:cs typeface="Calibri"/>
              </a:rPr>
              <a:t>φ</a:t>
            </a:r>
            <a:r>
              <a:rPr sz="2000" b="1" dirty="0">
                <a:solidFill>
                  <a:srgbClr val="F69445"/>
                </a:solidFill>
                <a:latin typeface="Calibri"/>
                <a:cs typeface="Calibri"/>
              </a:rPr>
              <a:t>οράς</a:t>
            </a:r>
            <a:r>
              <a:rPr sz="2000" b="1" spc="-60" dirty="0">
                <a:solidFill>
                  <a:srgbClr val="F69445"/>
                </a:solidFill>
                <a:latin typeface="Calibri"/>
                <a:cs typeface="Calibri"/>
              </a:rPr>
              <a:t> </a:t>
            </a:r>
            <a:r>
              <a:rPr sz="2000" b="1" spc="-5" dirty="0">
                <a:solidFill>
                  <a:srgbClr val="F69445"/>
                </a:solidFill>
                <a:latin typeface="Calibri"/>
                <a:cs typeface="Calibri"/>
              </a:rPr>
              <a:t>!!!!</a:t>
            </a:r>
            <a:endParaRPr sz="2000" dirty="0">
              <a:latin typeface="Calibri"/>
              <a:cs typeface="Calibri"/>
            </a:endParaRPr>
          </a:p>
        </p:txBody>
      </p:sp>
      <p:sp>
        <p:nvSpPr>
          <p:cNvPr id="8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84" name="Ορθογώνιο 83"/>
          <p:cNvSpPr/>
          <p:nvPr/>
        </p:nvSpPr>
        <p:spPr>
          <a:xfrm>
            <a:off x="1805521" y="1776187"/>
            <a:ext cx="3102068" cy="738664"/>
          </a:xfrm>
          <a:prstGeom prst="rect">
            <a:avLst/>
          </a:prstGeom>
        </p:spPr>
        <p:txBody>
          <a:bodyPr wrap="none">
            <a:spAutoFit/>
          </a:bodyPr>
          <a:lstStyle/>
          <a:p>
            <a:pPr algn="ctr"/>
            <a:r>
              <a:rPr lang="en-US" sz="2400" b="1" spc="-5" dirty="0" smtClean="0">
                <a:solidFill>
                  <a:srgbClr val="0070C0"/>
                </a:solidFill>
                <a:latin typeface="Calibri" panose="020F0502020204030204" pitchFamily="34" charset="0"/>
                <a:cs typeface="Calibri" panose="020F0502020204030204" pitchFamily="34" charset="0"/>
              </a:rPr>
              <a:t>O</a:t>
            </a:r>
            <a:r>
              <a:rPr lang="en-US" sz="2400" b="1" spc="-10" dirty="0" smtClean="0">
                <a:solidFill>
                  <a:srgbClr val="0070C0"/>
                </a:solidFill>
                <a:latin typeface="Calibri" panose="020F0502020204030204" pitchFamily="34" charset="0"/>
                <a:cs typeface="Calibri" panose="020F0502020204030204" pitchFamily="34" charset="0"/>
              </a:rPr>
              <a:t>SI</a:t>
            </a:r>
          </a:p>
          <a:p>
            <a:pPr algn="ctr"/>
            <a:r>
              <a:rPr lang="en-US" b="1" spc="-10" dirty="0" smtClean="0">
                <a:solidFill>
                  <a:srgbClr val="0070C0"/>
                </a:solidFill>
                <a:latin typeface="Calibri" panose="020F0502020204030204" pitchFamily="34" charset="0"/>
                <a:cs typeface="Calibri" panose="020F0502020204030204" pitchFamily="34" charset="0"/>
              </a:rPr>
              <a:t>(</a:t>
            </a:r>
            <a:r>
              <a:rPr lang="en-US" dirty="0">
                <a:solidFill>
                  <a:srgbClr val="0070C0"/>
                </a:solidFill>
                <a:latin typeface="Calibri" panose="020F0502020204030204" pitchFamily="34" charset="0"/>
                <a:cs typeface="Calibri" panose="020F0502020204030204" pitchFamily="34" charset="0"/>
              </a:rPr>
              <a:t>Open System Interconnection</a:t>
            </a:r>
            <a:r>
              <a:rPr lang="en-US" b="1" spc="-10" dirty="0" smtClean="0">
                <a:solidFill>
                  <a:srgbClr val="0070C0"/>
                </a:solidFill>
                <a:latin typeface="Calibri" panose="020F0502020204030204" pitchFamily="34" charset="0"/>
                <a:cs typeface="Calibri" panose="020F0502020204030204" pitchFamily="34" charset="0"/>
              </a:rPr>
              <a:t>)</a:t>
            </a:r>
            <a:endParaRPr lang="el-GR" dirty="0">
              <a:solidFill>
                <a:srgbClr val="0070C0"/>
              </a:solidFill>
              <a:latin typeface="Calibri" panose="020F0502020204030204" pitchFamily="34" charset="0"/>
              <a:cs typeface="Calibri" panose="020F0502020204030204" pitchFamily="34" charset="0"/>
            </a:endParaRPr>
          </a:p>
        </p:txBody>
      </p:sp>
      <p:sp>
        <p:nvSpPr>
          <p:cNvPr id="86" name="Ορθογώνιο 85"/>
          <p:cNvSpPr/>
          <p:nvPr/>
        </p:nvSpPr>
        <p:spPr>
          <a:xfrm>
            <a:off x="4203700" y="1783425"/>
            <a:ext cx="5624617" cy="738664"/>
          </a:xfrm>
          <a:prstGeom prst="rect">
            <a:avLst/>
          </a:prstGeom>
        </p:spPr>
        <p:txBody>
          <a:bodyPr wrap="none">
            <a:spAutoFit/>
          </a:bodyPr>
          <a:lstStyle/>
          <a:p>
            <a:pPr marL="707390" algn="ctr">
              <a:lnSpc>
                <a:spcPct val="100000"/>
              </a:lnSpc>
              <a:tabLst>
                <a:tab pos="4508500" algn="l"/>
              </a:tabLst>
            </a:pPr>
            <a:r>
              <a:rPr lang="en-US" sz="2400" b="1" spc="-40" dirty="0" smtClean="0">
                <a:solidFill>
                  <a:srgbClr val="C00000"/>
                </a:solidFill>
                <a:latin typeface="Calibri" panose="020F0502020204030204" pitchFamily="34" charset="0"/>
                <a:cs typeface="Calibri" panose="020F0502020204030204" pitchFamily="34" charset="0"/>
              </a:rPr>
              <a:t>T</a:t>
            </a:r>
            <a:r>
              <a:rPr lang="en-US" sz="2400" b="1" dirty="0" smtClean="0">
                <a:solidFill>
                  <a:srgbClr val="C00000"/>
                </a:solidFill>
                <a:latin typeface="Calibri" panose="020F0502020204030204" pitchFamily="34" charset="0"/>
                <a:cs typeface="Calibri" panose="020F0502020204030204" pitchFamily="34" charset="0"/>
              </a:rPr>
              <a:t>C</a:t>
            </a:r>
            <a:r>
              <a:rPr lang="en-US" sz="2400" b="1" spc="-105" dirty="0" smtClean="0">
                <a:solidFill>
                  <a:srgbClr val="C00000"/>
                </a:solidFill>
                <a:latin typeface="Calibri" panose="020F0502020204030204" pitchFamily="34" charset="0"/>
                <a:cs typeface="Calibri" panose="020F0502020204030204" pitchFamily="34" charset="0"/>
              </a:rPr>
              <a:t>P</a:t>
            </a:r>
            <a:r>
              <a:rPr lang="en-US" sz="2400" b="1" spc="-5" dirty="0" smtClean="0">
                <a:solidFill>
                  <a:srgbClr val="C00000"/>
                </a:solidFill>
                <a:latin typeface="Calibri" panose="020F0502020204030204" pitchFamily="34" charset="0"/>
                <a:cs typeface="Calibri" panose="020F0502020204030204" pitchFamily="34" charset="0"/>
              </a:rPr>
              <a:t>/I</a:t>
            </a:r>
            <a:r>
              <a:rPr lang="en-US" sz="2400" b="1" dirty="0" smtClean="0">
                <a:solidFill>
                  <a:srgbClr val="C00000"/>
                </a:solidFill>
                <a:latin typeface="Calibri" panose="020F0502020204030204" pitchFamily="34" charset="0"/>
                <a:cs typeface="Calibri" panose="020F0502020204030204" pitchFamily="34" charset="0"/>
              </a:rPr>
              <a:t>P</a:t>
            </a:r>
          </a:p>
          <a:p>
            <a:pPr marL="707390" algn="ctr">
              <a:lnSpc>
                <a:spcPct val="100000"/>
              </a:lnSpc>
              <a:tabLst>
                <a:tab pos="4508500" algn="l"/>
              </a:tabLst>
            </a:pPr>
            <a:r>
              <a:rPr lang="en-US" dirty="0">
                <a:solidFill>
                  <a:srgbClr val="C00000"/>
                </a:solidFill>
                <a:latin typeface="Calibri" panose="020F0502020204030204" pitchFamily="34" charset="0"/>
                <a:cs typeface="Calibri" panose="020F0502020204030204" pitchFamily="34" charset="0"/>
              </a:rPr>
              <a:t> </a:t>
            </a:r>
            <a:r>
              <a:rPr lang="en-US" dirty="0" smtClean="0">
                <a:solidFill>
                  <a:srgbClr val="C00000"/>
                </a:solidFill>
                <a:latin typeface="Calibri" panose="020F0502020204030204" pitchFamily="34" charset="0"/>
                <a:cs typeface="Calibri" panose="020F0502020204030204" pitchFamily="34" charset="0"/>
              </a:rPr>
              <a:t>(Transmission </a:t>
            </a:r>
            <a:r>
              <a:rPr lang="en-US" dirty="0">
                <a:solidFill>
                  <a:srgbClr val="C00000"/>
                </a:solidFill>
                <a:latin typeface="Calibri" panose="020F0502020204030204" pitchFamily="34" charset="0"/>
                <a:cs typeface="Calibri" panose="020F0502020204030204" pitchFamily="34" charset="0"/>
              </a:rPr>
              <a:t>Control Protocol/ Internet </a:t>
            </a:r>
            <a:r>
              <a:rPr lang="en-US" dirty="0" smtClean="0">
                <a:solidFill>
                  <a:srgbClr val="C00000"/>
                </a:solidFill>
                <a:latin typeface="Calibri" panose="020F0502020204030204" pitchFamily="34" charset="0"/>
                <a:cs typeface="Calibri" panose="020F0502020204030204" pitchFamily="34" charset="0"/>
              </a:rPr>
              <a:t>Protocol)</a:t>
            </a:r>
            <a:endParaRPr lang="en-US" dirty="0">
              <a:solidFill>
                <a:srgbClr val="C00000"/>
              </a:solidFill>
              <a:latin typeface="Calibri" panose="020F0502020204030204" pitchFamily="34" charset="0"/>
              <a:cs typeface="Calibri" panose="020F0502020204030204" pitchFamily="34" charset="0"/>
            </a:endParaRPr>
          </a:p>
        </p:txBody>
      </p:sp>
      <p:sp>
        <p:nvSpPr>
          <p:cNvPr id="77" name="object 77"/>
          <p:cNvSpPr txBox="1"/>
          <p:nvPr/>
        </p:nvSpPr>
        <p:spPr>
          <a:xfrm>
            <a:off x="2905705" y="5276850"/>
            <a:ext cx="887094" cy="330200"/>
          </a:xfrm>
          <a:prstGeom prst="rect">
            <a:avLst/>
          </a:prstGeom>
        </p:spPr>
        <p:txBody>
          <a:bodyPr vert="horz" wrap="square" lIns="0" tIns="0" rIns="0" bIns="0" rtlCol="0">
            <a:spAutoFit/>
          </a:bodyPr>
          <a:lstStyle/>
          <a:p>
            <a:pPr marL="12700">
              <a:lnSpc>
                <a:spcPct val="100000"/>
              </a:lnSpc>
            </a:pPr>
            <a:r>
              <a:rPr sz="2400" b="1" dirty="0">
                <a:solidFill>
                  <a:srgbClr val="FFFFFF"/>
                </a:solidFill>
                <a:latin typeface="Calibri"/>
                <a:cs typeface="Calibri"/>
              </a:rPr>
              <a:t>Ζεύ</a:t>
            </a:r>
            <a:r>
              <a:rPr sz="2400" b="1" spc="10" dirty="0">
                <a:solidFill>
                  <a:srgbClr val="FFFFFF"/>
                </a:solidFill>
                <a:latin typeface="Calibri"/>
                <a:cs typeface="Calibri"/>
              </a:rPr>
              <a:t>ξ</a:t>
            </a:r>
            <a:r>
              <a:rPr sz="2400" b="1" spc="-10" dirty="0">
                <a:solidFill>
                  <a:srgbClr val="FFFFFF"/>
                </a:solidFill>
                <a:latin typeface="Calibri"/>
                <a:cs typeface="Calibri"/>
              </a:rPr>
              <a:t>η</a:t>
            </a:r>
            <a:r>
              <a:rPr sz="2400" b="1" dirty="0">
                <a:solidFill>
                  <a:srgbClr val="FFFFFF"/>
                </a:solidFill>
                <a:latin typeface="Calibri"/>
                <a:cs typeface="Calibri"/>
              </a:rPr>
              <a:t>ς</a:t>
            </a:r>
            <a:endParaRPr sz="2400" dirty="0">
              <a:latin typeface="Calibri"/>
              <a:cs typeface="Calibri"/>
            </a:endParaRPr>
          </a:p>
        </p:txBody>
      </p:sp>
      <p:sp>
        <p:nvSpPr>
          <p:cNvPr id="67" name="object 67"/>
          <p:cNvSpPr txBox="1"/>
          <p:nvPr/>
        </p:nvSpPr>
        <p:spPr>
          <a:xfrm>
            <a:off x="6642100" y="5073650"/>
            <a:ext cx="1487932" cy="892552"/>
          </a:xfrm>
          <a:prstGeom prst="rect">
            <a:avLst/>
          </a:prstGeom>
        </p:spPr>
        <p:txBody>
          <a:bodyPr vert="horz" wrap="square" lIns="0" tIns="0" rIns="0" bIns="0" rtlCol="0">
            <a:spAutoFit/>
          </a:bodyPr>
          <a:lstStyle/>
          <a:p>
            <a:pPr marL="12065" marR="5080" indent="-1270" algn="ctr">
              <a:lnSpc>
                <a:spcPct val="100000"/>
              </a:lnSpc>
              <a:spcAft>
                <a:spcPts val="1200"/>
              </a:spcAft>
            </a:pPr>
            <a:r>
              <a:rPr sz="2400" b="1" spc="-5" dirty="0" err="1" smtClean="0">
                <a:solidFill>
                  <a:srgbClr val="FFFFFF"/>
                </a:solidFill>
                <a:latin typeface="Calibri"/>
                <a:cs typeface="Calibri"/>
              </a:rPr>
              <a:t>Φ</a:t>
            </a:r>
            <a:r>
              <a:rPr sz="2400" b="1" dirty="0" err="1" smtClean="0">
                <a:solidFill>
                  <a:srgbClr val="FFFFFF"/>
                </a:solidFill>
                <a:latin typeface="Calibri"/>
                <a:cs typeface="Calibri"/>
              </a:rPr>
              <a:t>υσ</a:t>
            </a:r>
            <a:r>
              <a:rPr sz="2400" b="1" spc="5" dirty="0" err="1" smtClean="0">
                <a:solidFill>
                  <a:srgbClr val="FFFFFF"/>
                </a:solidFill>
                <a:latin typeface="Calibri"/>
                <a:cs typeface="Calibri"/>
              </a:rPr>
              <a:t>ι</a:t>
            </a:r>
            <a:r>
              <a:rPr sz="2400" b="1" spc="-75" dirty="0" err="1" smtClean="0">
                <a:solidFill>
                  <a:srgbClr val="FFFFFF"/>
                </a:solidFill>
                <a:latin typeface="Calibri"/>
                <a:cs typeface="Calibri"/>
              </a:rPr>
              <a:t>κ</a:t>
            </a:r>
            <a:r>
              <a:rPr sz="2400" b="1" dirty="0" err="1" smtClean="0">
                <a:solidFill>
                  <a:srgbClr val="FFFFFF"/>
                </a:solidFill>
                <a:latin typeface="Calibri"/>
                <a:cs typeface="Calibri"/>
              </a:rPr>
              <a:t>ό</a:t>
            </a:r>
            <a:r>
              <a:rPr lang="el-GR" sz="2400" b="1" dirty="0" smtClean="0">
                <a:solidFill>
                  <a:srgbClr val="FFFFFF"/>
                </a:solidFill>
                <a:latin typeface="Calibri"/>
                <a:cs typeface="Calibri"/>
              </a:rPr>
              <a:t> και</a:t>
            </a:r>
            <a:endParaRPr lang="en-US" sz="2400" b="1" dirty="0" smtClean="0">
              <a:solidFill>
                <a:srgbClr val="FFFFFF"/>
              </a:solidFill>
              <a:latin typeface="Calibri"/>
              <a:cs typeface="Calibri"/>
            </a:endParaRPr>
          </a:p>
          <a:p>
            <a:pPr marL="12065" marR="5080" indent="-1270" algn="ctr">
              <a:lnSpc>
                <a:spcPct val="100000"/>
              </a:lnSpc>
              <a:spcAft>
                <a:spcPts val="1200"/>
              </a:spcAft>
            </a:pPr>
            <a:r>
              <a:rPr sz="2400" b="1" dirty="0" smtClean="0">
                <a:solidFill>
                  <a:srgbClr val="FFFFFF"/>
                </a:solidFill>
                <a:latin typeface="Calibri"/>
                <a:cs typeface="Calibri"/>
              </a:rPr>
              <a:t> </a:t>
            </a:r>
            <a:r>
              <a:rPr sz="2400" b="1" dirty="0" err="1" smtClean="0">
                <a:solidFill>
                  <a:srgbClr val="FFFFFF"/>
                </a:solidFill>
                <a:latin typeface="Calibri"/>
                <a:cs typeface="Calibri"/>
              </a:rPr>
              <a:t>Ζεύ</a:t>
            </a:r>
            <a:r>
              <a:rPr sz="2400" b="1" spc="10" dirty="0" err="1" smtClean="0">
                <a:solidFill>
                  <a:srgbClr val="FFFFFF"/>
                </a:solidFill>
                <a:latin typeface="Calibri"/>
                <a:cs typeface="Calibri"/>
              </a:rPr>
              <a:t>ξ</a:t>
            </a:r>
            <a:r>
              <a:rPr sz="2400" b="1" spc="-10" dirty="0" err="1" smtClean="0">
                <a:solidFill>
                  <a:srgbClr val="FFFFFF"/>
                </a:solidFill>
                <a:latin typeface="Calibri"/>
                <a:cs typeface="Calibri"/>
              </a:rPr>
              <a:t>η</a:t>
            </a:r>
            <a:r>
              <a:rPr sz="2400" b="1" dirty="0" err="1" smtClean="0">
                <a:solidFill>
                  <a:srgbClr val="FFFFFF"/>
                </a:solidFill>
                <a:latin typeface="Calibri"/>
                <a:cs typeface="Calibri"/>
              </a:rPr>
              <a:t>ς</a:t>
            </a:r>
            <a:endParaRPr sz="2400" dirty="0">
              <a:latin typeface="Calibri"/>
              <a:cs typeface="Calibri"/>
            </a:endParaRPr>
          </a:p>
        </p:txBody>
      </p:sp>
      <p:sp>
        <p:nvSpPr>
          <p:cNvPr id="91" name="TextBox 90"/>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EFE5B943-2060-4C60-9F91-3CC56C612007}" type="slidenum">
              <a:rPr lang="el-GR" sz="1400" b="1" smtClean="0">
                <a:solidFill>
                  <a:schemeClr val="accent2">
                    <a:lumMod val="75000"/>
                  </a:schemeClr>
                </a:solidFill>
                <a:cs typeface="Calibri"/>
              </a:rPr>
              <a:t>24</a:t>
            </a:fld>
            <a:endParaRPr lang="el-GR" sz="1400" b="1" dirty="0">
              <a:solidFill>
                <a:schemeClr val="accent2">
                  <a:lumMod val="75000"/>
                </a:schemeClr>
              </a:solidFill>
              <a:cs typeface="Calibri"/>
            </a:endParaRPr>
          </a:p>
        </p:txBody>
      </p:sp>
      <p:sp>
        <p:nvSpPr>
          <p:cNvPr id="79" name="Πολλαπλασιασμός 78"/>
          <p:cNvSpPr/>
          <p:nvPr/>
        </p:nvSpPr>
        <p:spPr>
          <a:xfrm>
            <a:off x="1434662" y="297921"/>
            <a:ext cx="3759637" cy="7717063"/>
          </a:xfrm>
          <a:prstGeom prst="mathMultiply">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l-GR"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0" name="object 68"/>
          <p:cNvSpPr txBox="1">
            <a:spLocks noGrp="1"/>
          </p:cNvSpPr>
          <p:nvPr>
            <p:ph type="title"/>
          </p:nvPr>
        </p:nvSpPr>
        <p:spPr>
          <a:xfrm>
            <a:off x="1389631" y="534960"/>
            <a:ext cx="8856964" cy="610488"/>
          </a:xfrm>
          <a:prstGeom prst="rect">
            <a:avLst/>
          </a:prstGeom>
        </p:spPr>
        <p:txBody>
          <a:bodyPr vert="horz" wrap="square" lIns="0" tIns="0" rIns="0" bIns="0" rtlCol="0">
            <a:spAutoFit/>
          </a:bodyPr>
          <a:lstStyle/>
          <a:p>
            <a:pPr marL="12700">
              <a:lnSpc>
                <a:spcPct val="100000"/>
              </a:lnSpc>
            </a:pPr>
            <a:r>
              <a:rPr spc="-10" dirty="0">
                <a:solidFill>
                  <a:schemeClr val="accent4"/>
                </a:solidFill>
              </a:rPr>
              <a:t>Μ</a:t>
            </a:r>
            <a:r>
              <a:rPr spc="15" dirty="0">
                <a:solidFill>
                  <a:schemeClr val="accent4"/>
                </a:solidFill>
              </a:rPr>
              <a:t>ο</a:t>
            </a:r>
            <a:r>
              <a:rPr spc="25" dirty="0">
                <a:solidFill>
                  <a:schemeClr val="accent4"/>
                </a:solidFill>
              </a:rPr>
              <a:t>ν</a:t>
            </a:r>
            <a:r>
              <a:rPr spc="-5" dirty="0">
                <a:solidFill>
                  <a:schemeClr val="accent4"/>
                </a:solidFill>
              </a:rPr>
              <a:t>τ</a:t>
            </a:r>
            <a:r>
              <a:rPr spc="-30" dirty="0">
                <a:solidFill>
                  <a:schemeClr val="accent4"/>
                </a:solidFill>
              </a:rPr>
              <a:t>έ</a:t>
            </a:r>
            <a:r>
              <a:rPr spc="-35" dirty="0">
                <a:solidFill>
                  <a:schemeClr val="accent4"/>
                </a:solidFill>
              </a:rPr>
              <a:t>λ</a:t>
            </a:r>
            <a:r>
              <a:rPr dirty="0">
                <a:solidFill>
                  <a:schemeClr val="accent4"/>
                </a:solidFill>
              </a:rPr>
              <a:t>α</a:t>
            </a:r>
            <a:r>
              <a:rPr spc="-110" dirty="0">
                <a:solidFill>
                  <a:schemeClr val="accent4"/>
                </a:solidFill>
              </a:rPr>
              <a:t> </a:t>
            </a:r>
            <a:r>
              <a:rPr spc="-5" dirty="0">
                <a:solidFill>
                  <a:schemeClr val="accent4"/>
                </a:solidFill>
              </a:rPr>
              <a:t>α</a:t>
            </a:r>
            <a:r>
              <a:rPr spc="-10" dirty="0">
                <a:solidFill>
                  <a:schemeClr val="accent4"/>
                </a:solidFill>
              </a:rPr>
              <a:t>ν</a:t>
            </a:r>
            <a:r>
              <a:rPr spc="-5" dirty="0">
                <a:solidFill>
                  <a:schemeClr val="accent4"/>
                </a:solidFill>
              </a:rPr>
              <a:t>α</a:t>
            </a:r>
            <a:r>
              <a:rPr dirty="0">
                <a:solidFill>
                  <a:schemeClr val="accent4"/>
                </a:solidFill>
              </a:rPr>
              <a:t>φ</a:t>
            </a:r>
            <a:r>
              <a:rPr spc="15" dirty="0">
                <a:solidFill>
                  <a:schemeClr val="accent4"/>
                </a:solidFill>
              </a:rPr>
              <a:t>ο</a:t>
            </a:r>
            <a:r>
              <a:rPr dirty="0">
                <a:solidFill>
                  <a:schemeClr val="accent4"/>
                </a:solidFill>
              </a:rPr>
              <a:t>ρ</a:t>
            </a:r>
            <a:r>
              <a:rPr spc="-5" dirty="0">
                <a:solidFill>
                  <a:schemeClr val="accent4"/>
                </a:solidFill>
              </a:rPr>
              <a:t>ά</a:t>
            </a:r>
            <a:r>
              <a:rPr dirty="0">
                <a:solidFill>
                  <a:schemeClr val="accent4"/>
                </a:solidFill>
              </a:rPr>
              <a:t>ς</a:t>
            </a:r>
            <a:r>
              <a:rPr spc="-145" dirty="0">
                <a:solidFill>
                  <a:schemeClr val="accent4"/>
                </a:solidFill>
              </a:rPr>
              <a:t> </a:t>
            </a:r>
            <a:r>
              <a:rPr spc="-5" dirty="0">
                <a:solidFill>
                  <a:schemeClr val="accent4"/>
                </a:solidFill>
                <a:latin typeface="Calibri"/>
                <a:cs typeface="Calibri"/>
              </a:rPr>
              <a:t>OS</a:t>
            </a:r>
            <a:r>
              <a:rPr dirty="0">
                <a:solidFill>
                  <a:schemeClr val="accent4"/>
                </a:solidFill>
                <a:latin typeface="Calibri"/>
                <a:cs typeface="Calibri"/>
              </a:rPr>
              <a:t>I</a:t>
            </a:r>
            <a:r>
              <a:rPr spc="-140" dirty="0">
                <a:solidFill>
                  <a:schemeClr val="accent4"/>
                </a:solidFill>
                <a:latin typeface="Times New Roman"/>
                <a:cs typeface="Times New Roman"/>
              </a:rPr>
              <a:t> </a:t>
            </a:r>
            <a:r>
              <a:rPr spc="-160" dirty="0">
                <a:solidFill>
                  <a:schemeClr val="accent4"/>
                </a:solidFill>
              </a:rPr>
              <a:t>κ</a:t>
            </a:r>
            <a:r>
              <a:rPr dirty="0">
                <a:solidFill>
                  <a:schemeClr val="accent4"/>
                </a:solidFill>
              </a:rPr>
              <a:t>αι</a:t>
            </a:r>
            <a:r>
              <a:rPr spc="-20" dirty="0">
                <a:solidFill>
                  <a:schemeClr val="accent4"/>
                </a:solidFill>
              </a:rPr>
              <a:t> </a:t>
            </a:r>
            <a:r>
              <a:rPr spc="-95" dirty="0" smtClean="0">
                <a:solidFill>
                  <a:schemeClr val="accent4"/>
                </a:solidFill>
                <a:latin typeface="Calibri"/>
                <a:cs typeface="Calibri"/>
              </a:rPr>
              <a:t>T</a:t>
            </a:r>
            <a:r>
              <a:rPr dirty="0" smtClean="0">
                <a:solidFill>
                  <a:schemeClr val="accent4"/>
                </a:solidFill>
                <a:latin typeface="Calibri"/>
                <a:cs typeface="Calibri"/>
              </a:rPr>
              <a:t>C</a:t>
            </a:r>
            <a:r>
              <a:rPr spc="-225" dirty="0" smtClean="0">
                <a:solidFill>
                  <a:schemeClr val="accent4"/>
                </a:solidFill>
                <a:latin typeface="Calibri"/>
                <a:cs typeface="Calibri"/>
              </a:rPr>
              <a:t>P</a:t>
            </a:r>
            <a:r>
              <a:rPr dirty="0" smtClean="0">
                <a:solidFill>
                  <a:schemeClr val="accent4"/>
                </a:solidFill>
                <a:latin typeface="Calibri"/>
                <a:cs typeface="Calibri"/>
              </a:rPr>
              <a:t>/</a:t>
            </a:r>
            <a:r>
              <a:rPr spc="-10" dirty="0" smtClean="0">
                <a:solidFill>
                  <a:schemeClr val="accent4"/>
                </a:solidFill>
                <a:latin typeface="Calibri"/>
                <a:cs typeface="Calibri"/>
              </a:rPr>
              <a:t>IP</a:t>
            </a:r>
            <a:r>
              <a:rPr lang="el-GR" spc="-10" dirty="0" smtClean="0">
                <a:solidFill>
                  <a:schemeClr val="accent4"/>
                </a:solidFill>
                <a:latin typeface="Calibri"/>
                <a:cs typeface="Calibri"/>
              </a:rPr>
              <a:t> - 3</a:t>
            </a:r>
            <a:endParaRPr spc="-10" dirty="0">
              <a:solidFill>
                <a:schemeClr val="accent4"/>
              </a:solidFill>
              <a:latin typeface="Calibri"/>
              <a:cs typeface="Calibri"/>
            </a:endParaRPr>
          </a:p>
        </p:txBody>
      </p:sp>
    </p:spTree>
    <p:extLst>
      <p:ext uri="{BB962C8B-B14F-4D97-AF65-F5344CB8AC3E}">
        <p14:creationId xmlns:p14="http://schemas.microsoft.com/office/powerpoint/2010/main" val="4072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8" name="Ομάδα 107"/>
          <p:cNvGrpSpPr/>
          <p:nvPr/>
        </p:nvGrpSpPr>
        <p:grpSpPr>
          <a:xfrm>
            <a:off x="393700" y="1686125"/>
            <a:ext cx="9997975" cy="5638800"/>
            <a:chOff x="622300" y="1720850"/>
            <a:chExt cx="9997975" cy="5638800"/>
          </a:xfrm>
        </p:grpSpPr>
        <p:grpSp>
          <p:nvGrpSpPr>
            <p:cNvPr id="97" name="Ομάδα 96"/>
            <p:cNvGrpSpPr/>
            <p:nvPr/>
          </p:nvGrpSpPr>
          <p:grpSpPr>
            <a:xfrm>
              <a:off x="622300" y="1720850"/>
              <a:ext cx="7848600" cy="5638800"/>
              <a:chOff x="1308100" y="1768975"/>
              <a:chExt cx="7848600" cy="5638800"/>
            </a:xfrm>
          </p:grpSpPr>
          <p:pic>
            <p:nvPicPr>
              <p:cNvPr id="79" name="Εικόνα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1768975"/>
                <a:ext cx="5701539" cy="5638800"/>
              </a:xfrm>
              <a:prstGeom prst="rect">
                <a:avLst/>
              </a:prstGeom>
              <a:ln>
                <a:noFill/>
              </a:ln>
              <a:effectLst>
                <a:softEdge rad="112500"/>
              </a:effectLst>
            </p:spPr>
          </p:pic>
          <p:sp>
            <p:nvSpPr>
              <p:cNvPr id="85" name="TextBox 84"/>
              <p:cNvSpPr txBox="1"/>
              <p:nvPr/>
            </p:nvSpPr>
            <p:spPr>
              <a:xfrm>
                <a:off x="6248400" y="6755465"/>
                <a:ext cx="2667000" cy="369332"/>
              </a:xfrm>
              <a:prstGeom prst="rect">
                <a:avLst/>
              </a:prstGeom>
            </p:spPr>
            <p:txBody>
              <a:bodyPr vert="horz" wrap="square" lIns="0" tIns="0" rIns="0" bIns="0" rtlCol="0">
                <a:spAutoFit/>
              </a:bodyPr>
              <a:lstStyle/>
              <a:p>
                <a:pPr marL="356870" marR="113030" indent="-344170">
                  <a:spcAft>
                    <a:spcPts val="600"/>
                  </a:spcAft>
                  <a:buFont typeface="Arial"/>
                  <a:buChar char="•"/>
                  <a:tabLst>
                    <a:tab pos="354330" algn="l"/>
                  </a:tabLst>
                </a:pPr>
                <a:r>
                  <a:rPr lang="el-GR" sz="2400" b="1" dirty="0" smtClean="0">
                    <a:solidFill>
                      <a:schemeClr val="accent6">
                        <a:lumMod val="75000"/>
                      </a:schemeClr>
                    </a:solidFill>
                    <a:latin typeface="Calibri"/>
                    <a:cs typeface="Calibri"/>
                  </a:rPr>
                  <a:t>Φυσικό</a:t>
                </a:r>
                <a:endParaRPr lang="el-GR" sz="2400" b="1" dirty="0">
                  <a:solidFill>
                    <a:schemeClr val="accent6">
                      <a:lumMod val="75000"/>
                    </a:schemeClr>
                  </a:solidFill>
                  <a:cs typeface="Calibri"/>
                </a:endParaRPr>
              </a:p>
            </p:txBody>
          </p:sp>
          <p:sp>
            <p:nvSpPr>
              <p:cNvPr id="89" name="TextBox 88"/>
              <p:cNvSpPr txBox="1"/>
              <p:nvPr/>
            </p:nvSpPr>
            <p:spPr>
              <a:xfrm>
                <a:off x="6248400" y="5997929"/>
                <a:ext cx="2895600" cy="369332"/>
              </a:xfrm>
              <a:prstGeom prst="rect">
                <a:avLst/>
              </a:prstGeom>
            </p:spPr>
            <p:txBody>
              <a:bodyPr vert="horz" wrap="square" lIns="0" tIns="0" rIns="0" bIns="0" rtlCol="0">
                <a:spAutoFit/>
              </a:bodyPr>
              <a:lstStyle/>
              <a:p>
                <a:pPr marL="356870" marR="113030" indent="-344170">
                  <a:spcAft>
                    <a:spcPts val="600"/>
                  </a:spcAft>
                  <a:buFont typeface="Arial"/>
                  <a:buChar char="•"/>
                  <a:tabLst>
                    <a:tab pos="354330" algn="l"/>
                  </a:tabLst>
                </a:pPr>
                <a:r>
                  <a:rPr lang="el-GR" sz="2400" b="1" dirty="0" smtClean="0">
                    <a:solidFill>
                      <a:schemeClr val="tx2"/>
                    </a:solidFill>
                    <a:latin typeface="Calibri"/>
                    <a:cs typeface="Calibri"/>
                  </a:rPr>
                  <a:t>Ζεύ</a:t>
                </a:r>
                <a:r>
                  <a:rPr lang="el-GR" sz="2400" b="1" spc="10" dirty="0" smtClean="0">
                    <a:solidFill>
                      <a:schemeClr val="tx2"/>
                    </a:solidFill>
                    <a:latin typeface="Calibri"/>
                    <a:cs typeface="Calibri"/>
                  </a:rPr>
                  <a:t>ξ</a:t>
                </a:r>
                <a:r>
                  <a:rPr lang="el-GR" sz="2400" b="1" spc="-10" dirty="0" smtClean="0">
                    <a:solidFill>
                      <a:schemeClr val="tx2"/>
                    </a:solidFill>
                    <a:latin typeface="Calibri"/>
                    <a:cs typeface="Calibri"/>
                  </a:rPr>
                  <a:t>η</a:t>
                </a:r>
                <a:r>
                  <a:rPr lang="el-GR" sz="2400" b="1" dirty="0" smtClean="0">
                    <a:solidFill>
                      <a:schemeClr val="tx2"/>
                    </a:solidFill>
                    <a:latin typeface="Calibri"/>
                    <a:cs typeface="Calibri"/>
                  </a:rPr>
                  <a:t>ς</a:t>
                </a:r>
                <a:endParaRPr lang="el-GR" sz="2400" dirty="0">
                  <a:solidFill>
                    <a:schemeClr val="tx2"/>
                  </a:solidFill>
                  <a:latin typeface="Calibri"/>
                  <a:cs typeface="Calibri"/>
                </a:endParaRPr>
              </a:p>
            </p:txBody>
          </p:sp>
          <p:sp>
            <p:nvSpPr>
              <p:cNvPr id="92" name="TextBox 91"/>
              <p:cNvSpPr txBox="1"/>
              <p:nvPr/>
            </p:nvSpPr>
            <p:spPr>
              <a:xfrm>
                <a:off x="6248400" y="5166056"/>
                <a:ext cx="2895600" cy="369332"/>
              </a:xfrm>
              <a:prstGeom prst="rect">
                <a:avLst/>
              </a:prstGeom>
            </p:spPr>
            <p:txBody>
              <a:bodyPr vert="horz" wrap="square" lIns="0" tIns="0" rIns="0" bIns="0" rtlCol="0">
                <a:spAutoFit/>
              </a:bodyPr>
              <a:lstStyle/>
              <a:p>
                <a:pPr marL="356870" marR="113030" indent="-344170">
                  <a:spcAft>
                    <a:spcPts val="600"/>
                  </a:spcAft>
                  <a:buFont typeface="Arial"/>
                  <a:buChar char="•"/>
                  <a:tabLst>
                    <a:tab pos="354330" algn="l"/>
                  </a:tabLst>
                </a:pPr>
                <a:r>
                  <a:rPr lang="el-GR" sz="2400" b="1" dirty="0" smtClean="0">
                    <a:solidFill>
                      <a:schemeClr val="accent6">
                        <a:lumMod val="75000"/>
                      </a:schemeClr>
                    </a:solidFill>
                    <a:latin typeface="Calibri"/>
                    <a:cs typeface="Calibri"/>
                  </a:rPr>
                  <a:t>Δικτύου</a:t>
                </a:r>
                <a:endParaRPr lang="el-GR" sz="2400" b="1" dirty="0">
                  <a:solidFill>
                    <a:schemeClr val="accent6">
                      <a:lumMod val="75000"/>
                    </a:schemeClr>
                  </a:solidFill>
                  <a:latin typeface="Calibri"/>
                  <a:cs typeface="Calibri"/>
                </a:endParaRPr>
              </a:p>
            </p:txBody>
          </p:sp>
          <p:sp>
            <p:nvSpPr>
              <p:cNvPr id="93" name="TextBox 92"/>
              <p:cNvSpPr txBox="1"/>
              <p:nvPr/>
            </p:nvSpPr>
            <p:spPr>
              <a:xfrm>
                <a:off x="6261100" y="4408520"/>
                <a:ext cx="2895600" cy="369332"/>
              </a:xfrm>
              <a:prstGeom prst="rect">
                <a:avLst/>
              </a:prstGeom>
            </p:spPr>
            <p:txBody>
              <a:bodyPr vert="horz" wrap="square" lIns="0" tIns="0" rIns="0" bIns="0" rtlCol="0">
                <a:spAutoFit/>
              </a:bodyPr>
              <a:lstStyle/>
              <a:p>
                <a:pPr marL="356870" marR="113030" indent="-344170">
                  <a:spcAft>
                    <a:spcPts val="600"/>
                  </a:spcAft>
                  <a:buFont typeface="Arial"/>
                  <a:buChar char="•"/>
                  <a:tabLst>
                    <a:tab pos="354330" algn="l"/>
                  </a:tabLst>
                </a:pPr>
                <a:r>
                  <a:rPr lang="el-GR" sz="2400" b="1" dirty="0" smtClean="0">
                    <a:solidFill>
                      <a:schemeClr val="tx2"/>
                    </a:solidFill>
                    <a:latin typeface="Calibri"/>
                    <a:cs typeface="Calibri"/>
                  </a:rPr>
                  <a:t>Μετάδοσης</a:t>
                </a:r>
                <a:endParaRPr lang="el-GR" sz="2400" dirty="0">
                  <a:solidFill>
                    <a:schemeClr val="tx2"/>
                  </a:solidFill>
                  <a:latin typeface="Calibri"/>
                  <a:cs typeface="Calibri"/>
                </a:endParaRPr>
              </a:p>
            </p:txBody>
          </p:sp>
          <p:sp>
            <p:nvSpPr>
              <p:cNvPr id="94" name="TextBox 93"/>
              <p:cNvSpPr txBox="1"/>
              <p:nvPr/>
            </p:nvSpPr>
            <p:spPr>
              <a:xfrm>
                <a:off x="6248400" y="3705099"/>
                <a:ext cx="2895600" cy="369332"/>
              </a:xfrm>
              <a:prstGeom prst="rect">
                <a:avLst/>
              </a:prstGeom>
            </p:spPr>
            <p:txBody>
              <a:bodyPr vert="horz" wrap="square" lIns="0" tIns="0" rIns="0" bIns="0" rtlCol="0">
                <a:spAutoFit/>
              </a:bodyPr>
              <a:lstStyle/>
              <a:p>
                <a:pPr marL="356870" marR="113030" indent="-344170">
                  <a:spcAft>
                    <a:spcPts val="600"/>
                  </a:spcAft>
                  <a:buFont typeface="Arial"/>
                  <a:buChar char="•"/>
                  <a:tabLst>
                    <a:tab pos="354330" algn="l"/>
                  </a:tabLst>
                </a:pPr>
                <a:r>
                  <a:rPr lang="el-GR" sz="2400" b="1" dirty="0" smtClean="0">
                    <a:solidFill>
                      <a:schemeClr val="accent6">
                        <a:lumMod val="75000"/>
                      </a:schemeClr>
                    </a:solidFill>
                    <a:latin typeface="Calibri"/>
                    <a:cs typeface="Calibri"/>
                  </a:rPr>
                  <a:t>Συνόδου</a:t>
                </a:r>
                <a:endParaRPr lang="el-GR" sz="2400" dirty="0">
                  <a:solidFill>
                    <a:schemeClr val="accent6">
                      <a:lumMod val="75000"/>
                    </a:schemeClr>
                  </a:solidFill>
                  <a:latin typeface="Calibri"/>
                  <a:cs typeface="Calibri"/>
                </a:endParaRPr>
              </a:p>
            </p:txBody>
          </p:sp>
          <p:sp>
            <p:nvSpPr>
              <p:cNvPr id="95" name="TextBox 94"/>
              <p:cNvSpPr txBox="1"/>
              <p:nvPr/>
            </p:nvSpPr>
            <p:spPr>
              <a:xfrm>
                <a:off x="6235700" y="2947563"/>
                <a:ext cx="2895600" cy="369332"/>
              </a:xfrm>
              <a:prstGeom prst="rect">
                <a:avLst/>
              </a:prstGeom>
            </p:spPr>
            <p:txBody>
              <a:bodyPr vert="horz" wrap="square" lIns="0" tIns="0" rIns="0" bIns="0" rtlCol="0">
                <a:spAutoFit/>
              </a:bodyPr>
              <a:lstStyle/>
              <a:p>
                <a:pPr marL="356870" marR="113030" indent="-344170">
                  <a:spcAft>
                    <a:spcPts val="600"/>
                  </a:spcAft>
                  <a:buFont typeface="Arial"/>
                  <a:buChar char="•"/>
                  <a:tabLst>
                    <a:tab pos="354330" algn="l"/>
                  </a:tabLst>
                </a:pPr>
                <a:r>
                  <a:rPr lang="el-GR" sz="2400" b="1" dirty="0" smtClean="0">
                    <a:solidFill>
                      <a:schemeClr val="tx2"/>
                    </a:solidFill>
                    <a:latin typeface="Calibri"/>
                    <a:cs typeface="Calibri"/>
                  </a:rPr>
                  <a:t>Παρουσίασης</a:t>
                </a:r>
                <a:endParaRPr lang="el-GR" sz="2400" dirty="0">
                  <a:solidFill>
                    <a:schemeClr val="tx2"/>
                  </a:solidFill>
                  <a:latin typeface="Calibri"/>
                  <a:cs typeface="Calibri"/>
                </a:endParaRPr>
              </a:p>
            </p:txBody>
          </p:sp>
          <p:sp>
            <p:nvSpPr>
              <p:cNvPr id="96" name="TextBox 95"/>
              <p:cNvSpPr txBox="1"/>
              <p:nvPr/>
            </p:nvSpPr>
            <p:spPr>
              <a:xfrm>
                <a:off x="6261100" y="2226175"/>
                <a:ext cx="2895600" cy="369332"/>
              </a:xfrm>
              <a:prstGeom prst="rect">
                <a:avLst/>
              </a:prstGeom>
            </p:spPr>
            <p:txBody>
              <a:bodyPr vert="horz" wrap="square" lIns="0" tIns="0" rIns="0" bIns="0" rtlCol="0">
                <a:spAutoFit/>
              </a:bodyPr>
              <a:lstStyle/>
              <a:p>
                <a:pPr marL="356870" marR="113030" indent="-344170">
                  <a:spcAft>
                    <a:spcPts val="600"/>
                  </a:spcAft>
                  <a:buFont typeface="Arial"/>
                  <a:buChar char="•"/>
                  <a:tabLst>
                    <a:tab pos="354330" algn="l"/>
                  </a:tabLst>
                </a:pPr>
                <a:r>
                  <a:rPr lang="el-GR" sz="2400" b="1" dirty="0" smtClean="0">
                    <a:solidFill>
                      <a:schemeClr val="accent6">
                        <a:lumMod val="75000"/>
                      </a:schemeClr>
                    </a:solidFill>
                    <a:latin typeface="Calibri"/>
                    <a:cs typeface="Calibri"/>
                  </a:rPr>
                  <a:t>Εφαρμογής</a:t>
                </a:r>
                <a:endParaRPr lang="el-GR" sz="2400" dirty="0">
                  <a:solidFill>
                    <a:schemeClr val="accent6">
                      <a:lumMod val="75000"/>
                    </a:schemeClr>
                  </a:solidFill>
                  <a:latin typeface="Calibri"/>
                  <a:cs typeface="Calibri"/>
                </a:endParaRPr>
              </a:p>
            </p:txBody>
          </p:sp>
        </p:grpSp>
        <p:grpSp>
          <p:nvGrpSpPr>
            <p:cNvPr id="107" name="Ομάδα 106"/>
            <p:cNvGrpSpPr/>
            <p:nvPr/>
          </p:nvGrpSpPr>
          <p:grpSpPr>
            <a:xfrm>
              <a:off x="6969995" y="2228293"/>
              <a:ext cx="3650280" cy="5131357"/>
              <a:chOff x="6969995" y="2228293"/>
              <a:chExt cx="3650280" cy="5131357"/>
            </a:xfrm>
          </p:grpSpPr>
          <p:sp>
            <p:nvSpPr>
              <p:cNvPr id="100" name="TextBox 99"/>
              <p:cNvSpPr txBox="1"/>
              <p:nvPr/>
            </p:nvSpPr>
            <p:spPr>
              <a:xfrm>
                <a:off x="7023100" y="6528653"/>
                <a:ext cx="3594100" cy="830997"/>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rtlCol="0">
                <a:spAutoFit/>
              </a:bodyPr>
              <a:lstStyle/>
              <a:p>
                <a:pPr marL="36000" marR="113030">
                  <a:spcAft>
                    <a:spcPts val="600"/>
                  </a:spcAft>
                  <a:tabLst>
                    <a:tab pos="354330" algn="l"/>
                  </a:tabLst>
                </a:pPr>
                <a:r>
                  <a:rPr lang="el-GR" b="1" dirty="0">
                    <a:solidFill>
                      <a:schemeClr val="accent6">
                        <a:lumMod val="75000"/>
                      </a:schemeClr>
                    </a:solidFill>
                    <a:latin typeface="Calibri" panose="020F0502020204030204" pitchFamily="34" charset="0"/>
                    <a:cs typeface="Calibri" panose="020F0502020204030204" pitchFamily="34" charset="0"/>
                  </a:rPr>
                  <a:t>Το </a:t>
                </a:r>
                <a:r>
                  <a:rPr lang="en-US" b="1" dirty="0" smtClean="0">
                    <a:solidFill>
                      <a:schemeClr val="accent6">
                        <a:lumMod val="75000"/>
                      </a:schemeClr>
                    </a:solidFill>
                    <a:latin typeface="Calibri" panose="020F0502020204030204" pitchFamily="34" charset="0"/>
                    <a:cs typeface="Calibri" panose="020F0502020204030204" pitchFamily="34" charset="0"/>
                  </a:rPr>
                  <a:t>hardware</a:t>
                </a:r>
                <a:r>
                  <a:rPr lang="el-GR" b="1" dirty="0" smtClean="0">
                    <a:solidFill>
                      <a:schemeClr val="accent6">
                        <a:lumMod val="75000"/>
                      </a:schemeClr>
                    </a:solidFill>
                    <a:latin typeface="Calibri" panose="020F0502020204030204" pitchFamily="34" charset="0"/>
                    <a:cs typeface="Calibri" panose="020F0502020204030204" pitchFamily="34" charset="0"/>
                  </a:rPr>
                  <a:t>. </a:t>
                </a:r>
                <a:r>
                  <a:rPr lang="el-GR" b="1" dirty="0">
                    <a:solidFill>
                      <a:schemeClr val="accent6">
                        <a:lumMod val="75000"/>
                      </a:schemeClr>
                    </a:solidFill>
                    <a:latin typeface="Calibri" panose="020F0502020204030204" pitchFamily="34" charset="0"/>
                    <a:cs typeface="Calibri" panose="020F0502020204030204" pitchFamily="34" charset="0"/>
                  </a:rPr>
                  <a:t>Ο</a:t>
                </a:r>
                <a:r>
                  <a:rPr lang="el-GR" b="1" dirty="0" smtClean="0">
                    <a:solidFill>
                      <a:schemeClr val="accent6">
                        <a:lumMod val="75000"/>
                      </a:schemeClr>
                    </a:solidFill>
                    <a:latin typeface="Calibri" panose="020F0502020204030204" pitchFamily="34" charset="0"/>
                    <a:cs typeface="Calibri" panose="020F0502020204030204" pitchFamily="34" charset="0"/>
                  </a:rPr>
                  <a:t> σύνδεσμος </a:t>
                </a:r>
                <a:r>
                  <a:rPr lang="el-GR" b="1" dirty="0">
                    <a:solidFill>
                      <a:schemeClr val="accent6">
                        <a:lumMod val="75000"/>
                      </a:schemeClr>
                    </a:solidFill>
                    <a:latin typeface="Calibri" panose="020F0502020204030204" pitchFamily="34" charset="0"/>
                    <a:cs typeface="Calibri" panose="020F0502020204030204" pitchFamily="34" charset="0"/>
                  </a:rPr>
                  <a:t>προς το μέσο μετάδοσης του </a:t>
                </a:r>
                <a:r>
                  <a:rPr lang="el-GR" b="1" dirty="0" smtClean="0">
                    <a:solidFill>
                      <a:schemeClr val="accent6">
                        <a:lumMod val="75000"/>
                      </a:schemeClr>
                    </a:solidFill>
                    <a:latin typeface="Calibri" panose="020F0502020204030204" pitchFamily="34" charset="0"/>
                    <a:cs typeface="Calibri" panose="020F0502020204030204" pitchFamily="34" charset="0"/>
                  </a:rPr>
                  <a:t>δικτύου (κουτιά </a:t>
                </a:r>
                <a:r>
                  <a:rPr lang="el-GR" b="1" dirty="0" err="1">
                    <a:solidFill>
                      <a:schemeClr val="accent6">
                        <a:lumMod val="75000"/>
                      </a:schemeClr>
                    </a:solidFill>
                    <a:latin typeface="Calibri" panose="020F0502020204030204" pitchFamily="34" charset="0"/>
                    <a:cs typeface="Calibri" panose="020F0502020204030204" pitchFamily="34" charset="0"/>
                  </a:rPr>
                  <a:t>πολυπλέκτη</a:t>
                </a:r>
                <a:r>
                  <a:rPr lang="el-GR" b="1" dirty="0">
                    <a:solidFill>
                      <a:schemeClr val="accent6">
                        <a:lumMod val="75000"/>
                      </a:schemeClr>
                    </a:solidFill>
                    <a:latin typeface="Calibri" panose="020F0502020204030204" pitchFamily="34" charset="0"/>
                    <a:cs typeface="Calibri" panose="020F0502020204030204" pitchFamily="34" charset="0"/>
                  </a:rPr>
                  <a:t> και </a:t>
                </a:r>
                <a:r>
                  <a:rPr lang="el-GR" b="1" dirty="0" smtClean="0">
                    <a:solidFill>
                      <a:schemeClr val="accent6">
                        <a:lumMod val="75000"/>
                      </a:schemeClr>
                    </a:solidFill>
                    <a:latin typeface="Calibri" panose="020F0502020204030204" pitchFamily="34" charset="0"/>
                    <a:cs typeface="Calibri" panose="020F0502020204030204" pitchFamily="34" charset="0"/>
                  </a:rPr>
                  <a:t>καλώδια)</a:t>
                </a:r>
                <a:endParaRPr lang="el-GR" b="1" dirty="0">
                  <a:solidFill>
                    <a:schemeClr val="accent6">
                      <a:lumMod val="75000"/>
                    </a:schemeClr>
                  </a:solidFill>
                  <a:latin typeface="Calibri" panose="020F0502020204030204" pitchFamily="34" charset="0"/>
                  <a:cs typeface="Calibri" panose="020F0502020204030204" pitchFamily="34" charset="0"/>
                </a:endParaRPr>
              </a:p>
            </p:txBody>
          </p:sp>
          <p:sp>
            <p:nvSpPr>
              <p:cNvPr id="101" name="TextBox 100"/>
              <p:cNvSpPr txBox="1"/>
              <p:nvPr/>
            </p:nvSpPr>
            <p:spPr>
              <a:xfrm>
                <a:off x="6969995" y="5842173"/>
                <a:ext cx="3505200" cy="553998"/>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0" tIns="0" rIns="0" bIns="0" rtlCol="0">
                <a:spAutoFit/>
              </a:bodyPr>
              <a:lstStyle/>
              <a:p>
                <a:pPr marL="36000" marR="113030">
                  <a:spcAft>
                    <a:spcPts val="600"/>
                  </a:spcAft>
                  <a:tabLst>
                    <a:tab pos="354330" algn="l"/>
                  </a:tabLst>
                </a:pPr>
                <a:r>
                  <a:rPr lang="el-GR" b="1" dirty="0">
                    <a:solidFill>
                      <a:schemeClr val="tx2"/>
                    </a:solidFill>
                    <a:latin typeface="Calibri" panose="020F0502020204030204" pitchFamily="34" charset="0"/>
                    <a:cs typeface="Calibri" panose="020F0502020204030204" pitchFamily="34" charset="0"/>
                  </a:rPr>
                  <a:t>Πραγματοποιεί αποστολή και </a:t>
                </a:r>
                <a:r>
                  <a:rPr lang="el-GR" b="1" dirty="0" smtClean="0">
                    <a:solidFill>
                      <a:schemeClr val="tx2"/>
                    </a:solidFill>
                    <a:latin typeface="Calibri" panose="020F0502020204030204" pitchFamily="34" charset="0"/>
                    <a:cs typeface="Calibri" panose="020F0502020204030204" pitchFamily="34" charset="0"/>
                  </a:rPr>
                  <a:t>λήψη</a:t>
                </a:r>
                <a:r>
                  <a:rPr lang="el-GR" b="1" dirty="0">
                    <a:solidFill>
                      <a:schemeClr val="tx2"/>
                    </a:solidFill>
                    <a:latin typeface="Calibri" panose="020F0502020204030204" pitchFamily="34" charset="0"/>
                    <a:cs typeface="Calibri" panose="020F0502020204030204" pitchFamily="34" charset="0"/>
                  </a:rPr>
                  <a:t> </a:t>
                </a:r>
                <a:r>
                  <a:rPr lang="el-GR" b="1" dirty="0" smtClean="0">
                    <a:solidFill>
                      <a:schemeClr val="tx2"/>
                    </a:solidFill>
                    <a:latin typeface="Calibri" panose="020F0502020204030204" pitchFamily="34" charset="0"/>
                    <a:cs typeface="Calibri" panose="020F0502020204030204" pitchFamily="34" charset="0"/>
                  </a:rPr>
                  <a:t>μέσω </a:t>
                </a:r>
                <a:r>
                  <a:rPr lang="en-US" b="1" dirty="0" smtClean="0">
                    <a:solidFill>
                      <a:schemeClr val="tx2"/>
                    </a:solidFill>
                    <a:latin typeface="Calibri" panose="020F0502020204030204" pitchFamily="34" charset="0"/>
                    <a:cs typeface="Calibri" panose="020F0502020204030204" pitchFamily="34" charset="0"/>
                  </a:rPr>
                  <a:t>ETHERNET</a:t>
                </a:r>
                <a:endParaRPr lang="el-GR" b="1" dirty="0">
                  <a:solidFill>
                    <a:schemeClr val="tx2"/>
                  </a:solidFill>
                  <a:latin typeface="Calibri" panose="020F0502020204030204" pitchFamily="34" charset="0"/>
                  <a:cs typeface="Calibri" panose="020F0502020204030204" pitchFamily="34" charset="0"/>
                </a:endParaRPr>
              </a:p>
            </p:txBody>
          </p:sp>
          <p:sp>
            <p:nvSpPr>
              <p:cNvPr id="102" name="TextBox 101"/>
              <p:cNvSpPr txBox="1"/>
              <p:nvPr/>
            </p:nvSpPr>
            <p:spPr>
              <a:xfrm>
                <a:off x="7154979" y="4918843"/>
                <a:ext cx="2992321" cy="830997"/>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rtlCol="0">
                <a:spAutoFit/>
              </a:bodyPr>
              <a:lstStyle/>
              <a:p>
                <a:pPr marL="36000" marR="113030">
                  <a:spcAft>
                    <a:spcPts val="600"/>
                  </a:spcAft>
                  <a:tabLst>
                    <a:tab pos="354330" algn="l"/>
                  </a:tabLst>
                </a:pPr>
                <a:r>
                  <a:rPr lang="el-GR" b="1" dirty="0">
                    <a:solidFill>
                      <a:schemeClr val="accent6">
                        <a:lumMod val="75000"/>
                      </a:schemeClr>
                    </a:solidFill>
                    <a:latin typeface="Calibri" panose="020F0502020204030204" pitchFamily="34" charset="0"/>
                    <a:cs typeface="Calibri" panose="020F0502020204030204" pitchFamily="34" charset="0"/>
                  </a:rPr>
                  <a:t>Δρομολογεί το </a:t>
                </a:r>
                <a:r>
                  <a:rPr lang="el-GR" b="1" dirty="0" smtClean="0">
                    <a:solidFill>
                      <a:schemeClr val="accent6">
                        <a:lumMod val="75000"/>
                      </a:schemeClr>
                    </a:solidFill>
                    <a:latin typeface="Calibri" panose="020F0502020204030204" pitchFamily="34" charset="0"/>
                    <a:cs typeface="Calibri" panose="020F0502020204030204" pitchFamily="34" charset="0"/>
                  </a:rPr>
                  <a:t>μήνυμα</a:t>
                </a:r>
                <a:r>
                  <a:rPr lang="en-US" b="1" dirty="0" smtClean="0">
                    <a:solidFill>
                      <a:schemeClr val="accent6">
                        <a:lumMod val="75000"/>
                      </a:schemeClr>
                    </a:solidFill>
                    <a:latin typeface="Calibri" panose="020F0502020204030204" pitchFamily="34" charset="0"/>
                    <a:cs typeface="Calibri" panose="020F0502020204030204" pitchFamily="34" charset="0"/>
                  </a:rPr>
                  <a:t>, (</a:t>
                </a:r>
                <a:r>
                  <a:rPr lang="el-GR" b="1" dirty="0" smtClean="0">
                    <a:solidFill>
                      <a:schemeClr val="accent6">
                        <a:lumMod val="75000"/>
                      </a:schemeClr>
                    </a:solidFill>
                    <a:latin typeface="Calibri" panose="020F0502020204030204" pitchFamily="34" charset="0"/>
                    <a:cs typeface="Calibri" panose="020F0502020204030204" pitchFamily="34" charset="0"/>
                  </a:rPr>
                  <a:t>μετάφραση </a:t>
                </a:r>
                <a:r>
                  <a:rPr lang="el-GR" b="1" dirty="0">
                    <a:solidFill>
                      <a:schemeClr val="accent6">
                        <a:lumMod val="75000"/>
                      </a:schemeClr>
                    </a:solidFill>
                    <a:latin typeface="Calibri" panose="020F0502020204030204" pitchFamily="34" charset="0"/>
                    <a:cs typeface="Calibri" panose="020F0502020204030204" pitchFamily="34" charset="0"/>
                  </a:rPr>
                  <a:t>από λογικές σε φυσικές </a:t>
                </a:r>
                <a:r>
                  <a:rPr lang="el-GR" b="1" dirty="0" smtClean="0">
                    <a:solidFill>
                      <a:schemeClr val="accent6">
                        <a:lumMod val="75000"/>
                      </a:schemeClr>
                    </a:solidFill>
                    <a:latin typeface="Calibri" panose="020F0502020204030204" pitchFamily="34" charset="0"/>
                    <a:cs typeface="Calibri" panose="020F0502020204030204" pitchFamily="34" charset="0"/>
                  </a:rPr>
                  <a:t>διευθύνσεις)</a:t>
                </a:r>
                <a:endParaRPr lang="el-GR" b="1" dirty="0">
                  <a:solidFill>
                    <a:schemeClr val="accent6">
                      <a:lumMod val="75000"/>
                    </a:schemeClr>
                  </a:solidFill>
                  <a:latin typeface="Calibri" panose="020F0502020204030204" pitchFamily="34" charset="0"/>
                  <a:cs typeface="Calibri" panose="020F0502020204030204" pitchFamily="34" charset="0"/>
                </a:endParaRPr>
              </a:p>
            </p:txBody>
          </p:sp>
          <p:sp>
            <p:nvSpPr>
              <p:cNvPr id="103" name="TextBox 102"/>
              <p:cNvSpPr txBox="1"/>
              <p:nvPr/>
            </p:nvSpPr>
            <p:spPr>
              <a:xfrm>
                <a:off x="7556500" y="4256547"/>
                <a:ext cx="2438400" cy="553998"/>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0" tIns="0" rIns="0" bIns="0" rtlCol="0">
                <a:spAutoFit/>
              </a:bodyPr>
              <a:lstStyle/>
              <a:p>
                <a:pPr marL="36000" marR="113030">
                  <a:spcAft>
                    <a:spcPts val="600"/>
                  </a:spcAft>
                  <a:tabLst>
                    <a:tab pos="354330" algn="l"/>
                  </a:tabLst>
                </a:pPr>
                <a:r>
                  <a:rPr lang="el-GR" b="1" dirty="0">
                    <a:solidFill>
                      <a:schemeClr val="tx2"/>
                    </a:solidFill>
                    <a:latin typeface="Calibri" panose="020F0502020204030204" pitchFamily="34" charset="0"/>
                    <a:cs typeface="Calibri" panose="020F0502020204030204" pitchFamily="34" charset="0"/>
                  </a:rPr>
                  <a:t>Ελέγχει τη ροή δεδομένων στο </a:t>
                </a:r>
                <a:r>
                  <a:rPr lang="el-GR" b="1" dirty="0" smtClean="0">
                    <a:solidFill>
                      <a:schemeClr val="tx2"/>
                    </a:solidFill>
                    <a:latin typeface="Calibri" panose="020F0502020204030204" pitchFamily="34" charset="0"/>
                    <a:cs typeface="Calibri" panose="020F0502020204030204" pitchFamily="34" charset="0"/>
                  </a:rPr>
                  <a:t>δίκτυο</a:t>
                </a:r>
                <a:endParaRPr lang="el-GR" b="1" dirty="0">
                  <a:solidFill>
                    <a:schemeClr val="tx2"/>
                  </a:solidFill>
                  <a:latin typeface="Calibri" panose="020F0502020204030204" pitchFamily="34" charset="0"/>
                  <a:cs typeface="Calibri" panose="020F0502020204030204" pitchFamily="34" charset="0"/>
                </a:endParaRPr>
              </a:p>
            </p:txBody>
          </p:sp>
          <p:sp>
            <p:nvSpPr>
              <p:cNvPr id="104" name="TextBox 103"/>
              <p:cNvSpPr txBox="1"/>
              <p:nvPr/>
            </p:nvSpPr>
            <p:spPr>
              <a:xfrm>
                <a:off x="7152438" y="3593551"/>
                <a:ext cx="3462221" cy="553998"/>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rtlCol="0">
                <a:spAutoFit/>
              </a:bodyPr>
              <a:lstStyle/>
              <a:p>
                <a:pPr marL="36000" marR="113030">
                  <a:spcAft>
                    <a:spcPts val="600"/>
                  </a:spcAft>
                  <a:tabLst>
                    <a:tab pos="354330" algn="l"/>
                  </a:tabLst>
                </a:pPr>
                <a:r>
                  <a:rPr lang="el-GR" b="1" dirty="0">
                    <a:solidFill>
                      <a:schemeClr val="accent6">
                        <a:lumMod val="75000"/>
                      </a:schemeClr>
                    </a:solidFill>
                    <a:latin typeface="Calibri" panose="020F0502020204030204" pitchFamily="34" charset="0"/>
                    <a:cs typeface="Calibri" panose="020F0502020204030204" pitchFamily="34" charset="0"/>
                  </a:rPr>
                  <a:t>Επιτυγχάνει </a:t>
                </a:r>
                <a:r>
                  <a:rPr lang="el-GR" b="1" dirty="0" smtClean="0">
                    <a:solidFill>
                      <a:schemeClr val="accent6">
                        <a:lumMod val="75000"/>
                      </a:schemeClr>
                    </a:solidFill>
                    <a:latin typeface="Calibri" panose="020F0502020204030204" pitchFamily="34" charset="0"/>
                    <a:cs typeface="Calibri" panose="020F0502020204030204" pitchFamily="34" charset="0"/>
                  </a:rPr>
                  <a:t>αξιόπιστες συνδέσεις μεταξύ </a:t>
                </a:r>
                <a:r>
                  <a:rPr lang="el-GR" b="1" dirty="0">
                    <a:solidFill>
                      <a:schemeClr val="accent6">
                        <a:lumMod val="75000"/>
                      </a:schemeClr>
                    </a:solidFill>
                    <a:latin typeface="Calibri" panose="020F0502020204030204" pitchFamily="34" charset="0"/>
                    <a:cs typeface="Calibri" panose="020F0502020204030204" pitchFamily="34" charset="0"/>
                  </a:rPr>
                  <a:t>των διαδικασιών</a:t>
                </a:r>
              </a:p>
            </p:txBody>
          </p:sp>
          <p:sp>
            <p:nvSpPr>
              <p:cNvPr id="105" name="TextBox 104"/>
              <p:cNvSpPr txBox="1"/>
              <p:nvPr/>
            </p:nvSpPr>
            <p:spPr>
              <a:xfrm>
                <a:off x="7771330" y="2656679"/>
                <a:ext cx="2843329" cy="830997"/>
              </a:xfrm>
              <a:prstGeom prst="rect">
                <a:avLst/>
              </a:prstGeom>
            </p:spPr>
            <p:style>
              <a:lnRef idx="1">
                <a:schemeClr val="accent6"/>
              </a:lnRef>
              <a:fillRef idx="3">
                <a:schemeClr val="accent6"/>
              </a:fillRef>
              <a:effectRef idx="2">
                <a:schemeClr val="accent6"/>
              </a:effectRef>
              <a:fontRef idx="minor">
                <a:schemeClr val="lt1"/>
              </a:fontRef>
            </p:style>
            <p:txBody>
              <a:bodyPr vert="horz" wrap="square" lIns="0" tIns="0" rIns="0" bIns="0" rtlCol="0">
                <a:spAutoFit/>
              </a:bodyPr>
              <a:lstStyle/>
              <a:p>
                <a:pPr marL="36000" marR="113030">
                  <a:tabLst>
                    <a:tab pos="354330" algn="l"/>
                  </a:tabLst>
                </a:pPr>
                <a:r>
                  <a:rPr lang="el-GR" b="1" dirty="0" smtClean="0">
                    <a:solidFill>
                      <a:schemeClr val="tx2"/>
                    </a:solidFill>
                    <a:latin typeface="Calibri" panose="020F0502020204030204" pitchFamily="34" charset="0"/>
                    <a:cs typeface="Calibri" panose="020F0502020204030204" pitchFamily="34" charset="0"/>
                  </a:rPr>
                  <a:t>Μεταφράζει τα δεδομένα μεταξύ δικτύου και τοπικού υπολογιστή </a:t>
                </a:r>
                <a:endParaRPr lang="el-GR" b="1" dirty="0">
                  <a:solidFill>
                    <a:schemeClr val="tx2"/>
                  </a:solidFill>
                  <a:latin typeface="Calibri" panose="020F0502020204030204" pitchFamily="34" charset="0"/>
                  <a:cs typeface="Calibri" panose="020F0502020204030204" pitchFamily="34" charset="0"/>
                </a:endParaRPr>
              </a:p>
            </p:txBody>
          </p:sp>
          <p:sp>
            <p:nvSpPr>
              <p:cNvPr id="106" name="TextBox 105"/>
              <p:cNvSpPr txBox="1"/>
              <p:nvPr/>
            </p:nvSpPr>
            <p:spPr>
              <a:xfrm>
                <a:off x="7556501" y="2228293"/>
                <a:ext cx="3063774" cy="276999"/>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0" rIns="0" bIns="0" rtlCol="0">
                <a:spAutoFit/>
              </a:bodyPr>
              <a:lstStyle/>
              <a:p>
                <a:pPr marL="36000" marR="113030">
                  <a:spcAft>
                    <a:spcPts val="600"/>
                  </a:spcAft>
                  <a:tabLst>
                    <a:tab pos="354330" algn="l"/>
                  </a:tabLst>
                </a:pPr>
                <a:r>
                  <a:rPr lang="el-GR" b="1" dirty="0" smtClean="0">
                    <a:solidFill>
                      <a:schemeClr val="accent6">
                        <a:lumMod val="75000"/>
                      </a:schemeClr>
                    </a:solidFill>
                    <a:latin typeface="Calibri" panose="020F0502020204030204" pitchFamily="34" charset="0"/>
                    <a:cs typeface="Calibri" panose="020F0502020204030204" pitchFamily="34" charset="0"/>
                  </a:rPr>
                  <a:t>Λογισμικό σε επίπεδο χρήστη</a:t>
                </a:r>
                <a:endParaRPr lang="el-GR" b="1" dirty="0">
                  <a:solidFill>
                    <a:schemeClr val="accent6">
                      <a:lumMod val="75000"/>
                    </a:schemeClr>
                  </a:solidFill>
                  <a:latin typeface="Calibri" panose="020F0502020204030204" pitchFamily="34" charset="0"/>
                  <a:cs typeface="Calibri" panose="020F0502020204030204" pitchFamily="34" charset="0"/>
                </a:endParaRPr>
              </a:p>
            </p:txBody>
          </p:sp>
        </p:grpSp>
      </p:grpSp>
      <p:sp>
        <p:nvSpPr>
          <p:cNvPr id="68" name="object 68"/>
          <p:cNvSpPr txBox="1">
            <a:spLocks noGrp="1"/>
          </p:cNvSpPr>
          <p:nvPr>
            <p:ph type="title"/>
          </p:nvPr>
        </p:nvSpPr>
        <p:spPr>
          <a:xfrm>
            <a:off x="1389631" y="534960"/>
            <a:ext cx="8856964" cy="610488"/>
          </a:xfrm>
          <a:prstGeom prst="rect">
            <a:avLst/>
          </a:prstGeom>
        </p:spPr>
        <p:txBody>
          <a:bodyPr vert="horz" wrap="square" lIns="0" tIns="0" rIns="0" bIns="0" rtlCol="0">
            <a:spAutoFit/>
          </a:bodyPr>
          <a:lstStyle/>
          <a:p>
            <a:pPr marL="12700">
              <a:lnSpc>
                <a:spcPct val="100000"/>
              </a:lnSpc>
            </a:pPr>
            <a:r>
              <a:rPr spc="-10" dirty="0">
                <a:solidFill>
                  <a:schemeClr val="accent4"/>
                </a:solidFill>
              </a:rPr>
              <a:t>Μ</a:t>
            </a:r>
            <a:r>
              <a:rPr spc="15" dirty="0">
                <a:solidFill>
                  <a:schemeClr val="accent4"/>
                </a:solidFill>
              </a:rPr>
              <a:t>ο</a:t>
            </a:r>
            <a:r>
              <a:rPr spc="25" dirty="0">
                <a:solidFill>
                  <a:schemeClr val="accent4"/>
                </a:solidFill>
              </a:rPr>
              <a:t>ν</a:t>
            </a:r>
            <a:r>
              <a:rPr spc="-5" dirty="0">
                <a:solidFill>
                  <a:schemeClr val="accent4"/>
                </a:solidFill>
              </a:rPr>
              <a:t>τ</a:t>
            </a:r>
            <a:r>
              <a:rPr spc="-30" dirty="0">
                <a:solidFill>
                  <a:schemeClr val="accent4"/>
                </a:solidFill>
              </a:rPr>
              <a:t>έ</a:t>
            </a:r>
            <a:r>
              <a:rPr spc="-35" dirty="0">
                <a:solidFill>
                  <a:schemeClr val="accent4"/>
                </a:solidFill>
              </a:rPr>
              <a:t>λ</a:t>
            </a:r>
            <a:r>
              <a:rPr dirty="0">
                <a:solidFill>
                  <a:schemeClr val="accent4"/>
                </a:solidFill>
              </a:rPr>
              <a:t>α</a:t>
            </a:r>
            <a:r>
              <a:rPr spc="-110" dirty="0">
                <a:solidFill>
                  <a:schemeClr val="accent4"/>
                </a:solidFill>
              </a:rPr>
              <a:t> </a:t>
            </a:r>
            <a:r>
              <a:rPr spc="-5" dirty="0">
                <a:solidFill>
                  <a:schemeClr val="accent4"/>
                </a:solidFill>
              </a:rPr>
              <a:t>α</a:t>
            </a:r>
            <a:r>
              <a:rPr spc="-10" dirty="0">
                <a:solidFill>
                  <a:schemeClr val="accent4"/>
                </a:solidFill>
              </a:rPr>
              <a:t>ν</a:t>
            </a:r>
            <a:r>
              <a:rPr spc="-5" dirty="0">
                <a:solidFill>
                  <a:schemeClr val="accent4"/>
                </a:solidFill>
              </a:rPr>
              <a:t>α</a:t>
            </a:r>
            <a:r>
              <a:rPr dirty="0">
                <a:solidFill>
                  <a:schemeClr val="accent4"/>
                </a:solidFill>
              </a:rPr>
              <a:t>φ</a:t>
            </a:r>
            <a:r>
              <a:rPr spc="15" dirty="0">
                <a:solidFill>
                  <a:schemeClr val="accent4"/>
                </a:solidFill>
              </a:rPr>
              <a:t>ο</a:t>
            </a:r>
            <a:r>
              <a:rPr dirty="0">
                <a:solidFill>
                  <a:schemeClr val="accent4"/>
                </a:solidFill>
              </a:rPr>
              <a:t>ρ</a:t>
            </a:r>
            <a:r>
              <a:rPr spc="-5" dirty="0">
                <a:solidFill>
                  <a:schemeClr val="accent4"/>
                </a:solidFill>
              </a:rPr>
              <a:t>ά</a:t>
            </a:r>
            <a:r>
              <a:rPr dirty="0">
                <a:solidFill>
                  <a:schemeClr val="accent4"/>
                </a:solidFill>
              </a:rPr>
              <a:t>ς</a:t>
            </a:r>
            <a:r>
              <a:rPr spc="-145" dirty="0">
                <a:solidFill>
                  <a:schemeClr val="accent4"/>
                </a:solidFill>
              </a:rPr>
              <a:t> </a:t>
            </a:r>
            <a:r>
              <a:rPr spc="-5" dirty="0">
                <a:solidFill>
                  <a:schemeClr val="accent4"/>
                </a:solidFill>
                <a:latin typeface="Calibri"/>
                <a:cs typeface="Calibri"/>
              </a:rPr>
              <a:t>OS</a:t>
            </a:r>
            <a:r>
              <a:rPr dirty="0">
                <a:solidFill>
                  <a:schemeClr val="accent4"/>
                </a:solidFill>
                <a:latin typeface="Calibri"/>
                <a:cs typeface="Calibri"/>
              </a:rPr>
              <a:t>I</a:t>
            </a:r>
            <a:r>
              <a:rPr spc="-140" dirty="0">
                <a:solidFill>
                  <a:schemeClr val="accent4"/>
                </a:solidFill>
                <a:latin typeface="Times New Roman"/>
                <a:cs typeface="Times New Roman"/>
              </a:rPr>
              <a:t> </a:t>
            </a:r>
            <a:r>
              <a:rPr spc="-160" dirty="0">
                <a:solidFill>
                  <a:schemeClr val="accent4"/>
                </a:solidFill>
              </a:rPr>
              <a:t>κ</a:t>
            </a:r>
            <a:r>
              <a:rPr dirty="0">
                <a:solidFill>
                  <a:schemeClr val="accent4"/>
                </a:solidFill>
              </a:rPr>
              <a:t>αι</a:t>
            </a:r>
            <a:r>
              <a:rPr spc="-20" dirty="0">
                <a:solidFill>
                  <a:schemeClr val="accent4"/>
                </a:solidFill>
              </a:rPr>
              <a:t> </a:t>
            </a:r>
            <a:r>
              <a:rPr spc="-95" dirty="0" smtClean="0">
                <a:solidFill>
                  <a:schemeClr val="accent4"/>
                </a:solidFill>
                <a:latin typeface="Calibri"/>
                <a:cs typeface="Calibri"/>
              </a:rPr>
              <a:t>T</a:t>
            </a:r>
            <a:r>
              <a:rPr dirty="0" smtClean="0">
                <a:solidFill>
                  <a:schemeClr val="accent4"/>
                </a:solidFill>
                <a:latin typeface="Calibri"/>
                <a:cs typeface="Calibri"/>
              </a:rPr>
              <a:t>C</a:t>
            </a:r>
            <a:r>
              <a:rPr spc="-225" dirty="0" smtClean="0">
                <a:solidFill>
                  <a:schemeClr val="accent4"/>
                </a:solidFill>
                <a:latin typeface="Calibri"/>
                <a:cs typeface="Calibri"/>
              </a:rPr>
              <a:t>P</a:t>
            </a:r>
            <a:r>
              <a:rPr dirty="0" smtClean="0">
                <a:solidFill>
                  <a:schemeClr val="accent4"/>
                </a:solidFill>
                <a:latin typeface="Calibri"/>
                <a:cs typeface="Calibri"/>
              </a:rPr>
              <a:t>/</a:t>
            </a:r>
            <a:r>
              <a:rPr spc="-10" dirty="0" smtClean="0">
                <a:solidFill>
                  <a:schemeClr val="accent4"/>
                </a:solidFill>
                <a:latin typeface="Calibri"/>
                <a:cs typeface="Calibri"/>
              </a:rPr>
              <a:t>IP</a:t>
            </a:r>
            <a:r>
              <a:rPr lang="el-GR" spc="-10" dirty="0" smtClean="0">
                <a:solidFill>
                  <a:schemeClr val="accent4"/>
                </a:solidFill>
                <a:latin typeface="Calibri"/>
                <a:cs typeface="Calibri"/>
              </a:rPr>
              <a:t> - 1</a:t>
            </a:r>
            <a:endParaRPr spc="-10" dirty="0">
              <a:solidFill>
                <a:schemeClr val="accent4"/>
              </a:solidFill>
              <a:latin typeface="Calibri"/>
              <a:cs typeface="Calibri"/>
            </a:endParaRPr>
          </a:p>
        </p:txBody>
      </p:sp>
      <p:sp>
        <p:nvSpPr>
          <p:cNvPr id="91" name="TextBox 90"/>
          <p:cNvSpPr txBox="1"/>
          <p:nvPr/>
        </p:nvSpPr>
        <p:spPr>
          <a:xfrm>
            <a:off x="889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EFE5B943-2060-4C60-9F91-3CC56C612007}" type="slidenum">
              <a:rPr lang="el-GR" sz="1400" b="1" smtClean="0">
                <a:solidFill>
                  <a:schemeClr val="accent2">
                    <a:lumMod val="75000"/>
                  </a:schemeClr>
                </a:solidFill>
                <a:cs typeface="Calibri"/>
              </a:rPr>
              <a:t>25</a:t>
            </a:fld>
            <a:endParaRPr lang="el-GR" sz="1400" b="1" dirty="0">
              <a:solidFill>
                <a:schemeClr val="accent2">
                  <a:lumMod val="75000"/>
                </a:schemeClr>
              </a:solidFill>
              <a:cs typeface="Calibri"/>
            </a:endParaRPr>
          </a:p>
        </p:txBody>
      </p:sp>
      <p:sp>
        <p:nvSpPr>
          <p:cNvPr id="3" name="TextBox 2"/>
          <p:cNvSpPr txBox="1"/>
          <p:nvPr/>
        </p:nvSpPr>
        <p:spPr>
          <a:xfrm>
            <a:off x="844375" y="6895526"/>
            <a:ext cx="3254230" cy="276999"/>
          </a:xfrm>
          <a:prstGeom prst="rect">
            <a:avLst/>
          </a:prstGeom>
        </p:spPr>
        <p:txBody>
          <a:bodyPr vert="horz" wrap="square" lIns="0" tIns="0" rIns="0" bIns="0" rtlCol="0">
            <a:spAutoFit/>
          </a:bodyPr>
          <a:lstStyle/>
          <a:p>
            <a:pPr marL="12700" marR="113030">
              <a:spcAft>
                <a:spcPts val="600"/>
              </a:spcAft>
              <a:tabLst>
                <a:tab pos="354330" algn="l"/>
              </a:tabLst>
            </a:pPr>
            <a:r>
              <a:rPr lang="el-GR" b="1" dirty="0" smtClean="0">
                <a:effectLst>
                  <a:glow rad="228600">
                    <a:schemeClr val="accent1">
                      <a:satMod val="175000"/>
                      <a:alpha val="40000"/>
                    </a:schemeClr>
                  </a:glow>
                </a:effectLst>
                <a:latin typeface="Calibri" panose="020F0502020204030204" pitchFamily="34" charset="0"/>
                <a:cs typeface="Calibri" panose="020F0502020204030204" pitchFamily="34" charset="0"/>
              </a:rPr>
              <a:t>Από ποιον δρόμο θα πάει</a:t>
            </a:r>
            <a:endParaRPr lang="el-GR" b="1" dirty="0">
              <a:effectLst>
                <a:glow rad="228600">
                  <a:schemeClr val="accent1">
                    <a:satMod val="175000"/>
                    <a:alpha val="40000"/>
                  </a:schemeClr>
                </a:glow>
              </a:effectLst>
              <a:latin typeface="Calibri" panose="020F0502020204030204" pitchFamily="34" charset="0"/>
              <a:cs typeface="Calibri" panose="020F0502020204030204" pitchFamily="34" charset="0"/>
            </a:endParaRPr>
          </a:p>
        </p:txBody>
      </p:sp>
      <p:sp>
        <p:nvSpPr>
          <p:cNvPr id="24" name="TextBox 23"/>
          <p:cNvSpPr txBox="1"/>
          <p:nvPr/>
        </p:nvSpPr>
        <p:spPr>
          <a:xfrm>
            <a:off x="850899" y="6092051"/>
            <a:ext cx="2466105" cy="276999"/>
          </a:xfrm>
          <a:prstGeom prst="rect">
            <a:avLst/>
          </a:prstGeom>
        </p:spPr>
        <p:txBody>
          <a:bodyPr vert="horz" wrap="square" lIns="0" tIns="0" rIns="0" bIns="0" rtlCol="0">
            <a:spAutoFit/>
          </a:bodyPr>
          <a:lstStyle/>
          <a:p>
            <a:pPr marL="12700" marR="113030">
              <a:spcAft>
                <a:spcPts val="600"/>
              </a:spcAft>
              <a:tabLst>
                <a:tab pos="354330" algn="l"/>
              </a:tabLst>
            </a:pPr>
            <a:r>
              <a:rPr lang="el-GR" b="1" dirty="0" smtClean="0">
                <a:effectLst>
                  <a:glow rad="228600">
                    <a:schemeClr val="accent1">
                      <a:satMod val="175000"/>
                      <a:alpha val="40000"/>
                    </a:schemeClr>
                  </a:glow>
                </a:effectLst>
                <a:latin typeface="Calibri" panose="020F0502020204030204" pitchFamily="34" charset="0"/>
                <a:cs typeface="Calibri" panose="020F0502020204030204" pitchFamily="34" charset="0"/>
              </a:rPr>
              <a:t>Πού θέλω να πάει</a:t>
            </a:r>
            <a:endParaRPr lang="el-GR" b="1" dirty="0">
              <a:effectLst>
                <a:glow rad="228600">
                  <a:schemeClr val="accent1">
                    <a:satMod val="175000"/>
                    <a:alpha val="40000"/>
                  </a:schemeClr>
                </a:glow>
              </a:effectLst>
              <a:latin typeface="Calibri" panose="020F0502020204030204" pitchFamily="34" charset="0"/>
              <a:cs typeface="Calibri" panose="020F0502020204030204" pitchFamily="34" charset="0"/>
            </a:endParaRPr>
          </a:p>
        </p:txBody>
      </p:sp>
      <p:sp>
        <p:nvSpPr>
          <p:cNvPr id="25" name="TextBox 24"/>
          <p:cNvSpPr txBox="1"/>
          <p:nvPr/>
        </p:nvSpPr>
        <p:spPr>
          <a:xfrm>
            <a:off x="847107" y="5314038"/>
            <a:ext cx="3251497" cy="276999"/>
          </a:xfrm>
          <a:prstGeom prst="rect">
            <a:avLst/>
          </a:prstGeom>
        </p:spPr>
        <p:txBody>
          <a:bodyPr vert="horz" wrap="square" lIns="0" tIns="0" rIns="0" bIns="0" rtlCol="0">
            <a:spAutoFit/>
          </a:bodyPr>
          <a:lstStyle/>
          <a:p>
            <a:pPr marL="12700" marR="113030">
              <a:spcAft>
                <a:spcPts val="600"/>
              </a:spcAft>
              <a:tabLst>
                <a:tab pos="354330" algn="l"/>
              </a:tabLst>
            </a:pPr>
            <a:r>
              <a:rPr lang="el-GR" b="1" dirty="0" smtClean="0">
                <a:effectLst>
                  <a:glow rad="228600">
                    <a:schemeClr val="accent1">
                      <a:satMod val="175000"/>
                      <a:alpha val="40000"/>
                    </a:schemeClr>
                  </a:glow>
                </a:effectLst>
                <a:latin typeface="Calibri" panose="020F0502020204030204" pitchFamily="34" charset="0"/>
                <a:cs typeface="Calibri" panose="020F0502020204030204" pitchFamily="34" charset="0"/>
              </a:rPr>
              <a:t>Πώς θέλω να πάει</a:t>
            </a:r>
            <a:endParaRPr lang="el-GR" b="1" dirty="0">
              <a:effectLst>
                <a:glow rad="228600">
                  <a:schemeClr val="accent1">
                    <a:satMod val="175000"/>
                    <a:alpha val="40000"/>
                  </a:schemeClr>
                </a:glow>
              </a:effectLst>
              <a:latin typeface="Calibri" panose="020F0502020204030204" pitchFamily="34" charset="0"/>
              <a:cs typeface="Calibri" panose="020F0502020204030204" pitchFamily="34" charset="0"/>
            </a:endParaRPr>
          </a:p>
        </p:txBody>
      </p:sp>
      <p:sp>
        <p:nvSpPr>
          <p:cNvPr id="26" name="TextBox 25"/>
          <p:cNvSpPr txBox="1"/>
          <p:nvPr/>
        </p:nvSpPr>
        <p:spPr>
          <a:xfrm>
            <a:off x="847108" y="4592456"/>
            <a:ext cx="3356592" cy="276999"/>
          </a:xfrm>
          <a:prstGeom prst="rect">
            <a:avLst/>
          </a:prstGeom>
        </p:spPr>
        <p:txBody>
          <a:bodyPr vert="horz" wrap="square" lIns="0" tIns="0" rIns="0" bIns="0" rtlCol="0">
            <a:spAutoFit/>
          </a:bodyPr>
          <a:lstStyle/>
          <a:p>
            <a:pPr marL="12700" marR="113030">
              <a:spcAft>
                <a:spcPts val="600"/>
              </a:spcAft>
              <a:tabLst>
                <a:tab pos="354330" algn="l"/>
              </a:tabLst>
            </a:pPr>
            <a:r>
              <a:rPr lang="el-GR" b="1" dirty="0" smtClean="0">
                <a:effectLst>
                  <a:glow rad="228600">
                    <a:schemeClr val="accent1">
                      <a:satMod val="175000"/>
                      <a:alpha val="40000"/>
                    </a:schemeClr>
                  </a:glow>
                </a:effectLst>
                <a:latin typeface="Calibri" panose="020F0502020204030204" pitchFamily="34" charset="0"/>
                <a:cs typeface="Calibri" panose="020F0502020204030204" pitchFamily="34" charset="0"/>
              </a:rPr>
              <a:t>Εξασφαλίζω ότι μπορεί να πάει</a:t>
            </a:r>
            <a:endParaRPr lang="el-GR" b="1" dirty="0">
              <a:effectLst>
                <a:glow rad="228600">
                  <a:schemeClr val="accent1">
                    <a:satMod val="175000"/>
                    <a:alpha val="40000"/>
                  </a:schemeClr>
                </a:glow>
              </a:effectLst>
              <a:latin typeface="Calibri" panose="020F0502020204030204" pitchFamily="34" charset="0"/>
              <a:cs typeface="Calibri" panose="020F0502020204030204" pitchFamily="34" charset="0"/>
            </a:endParaRPr>
          </a:p>
        </p:txBody>
      </p:sp>
      <p:sp>
        <p:nvSpPr>
          <p:cNvPr id="27" name="TextBox 26"/>
          <p:cNvSpPr txBox="1"/>
          <p:nvPr/>
        </p:nvSpPr>
        <p:spPr>
          <a:xfrm>
            <a:off x="850899" y="3882251"/>
            <a:ext cx="3035609" cy="276999"/>
          </a:xfrm>
          <a:prstGeom prst="rect">
            <a:avLst/>
          </a:prstGeom>
        </p:spPr>
        <p:txBody>
          <a:bodyPr vert="horz" wrap="square" lIns="0" tIns="0" rIns="0" bIns="0" rtlCol="0">
            <a:spAutoFit/>
          </a:bodyPr>
          <a:lstStyle/>
          <a:p>
            <a:pPr marL="12700" marR="113030">
              <a:spcAft>
                <a:spcPts val="600"/>
              </a:spcAft>
              <a:tabLst>
                <a:tab pos="354330" algn="l"/>
              </a:tabLst>
            </a:pPr>
            <a:r>
              <a:rPr lang="el-GR" b="1" dirty="0" smtClean="0">
                <a:effectLst>
                  <a:glow rad="228600">
                    <a:schemeClr val="accent1">
                      <a:satMod val="175000"/>
                      <a:alpha val="40000"/>
                    </a:schemeClr>
                  </a:glow>
                </a:effectLst>
                <a:latin typeface="Calibri" panose="020F0502020204030204" pitchFamily="34" charset="0"/>
                <a:cs typeface="Calibri" panose="020F0502020204030204" pitchFamily="34" charset="0"/>
              </a:rPr>
              <a:t>Του δείχνω τον δρόμο</a:t>
            </a:r>
            <a:endParaRPr lang="el-GR" b="1" dirty="0">
              <a:effectLst>
                <a:glow rad="228600">
                  <a:schemeClr val="accent1">
                    <a:satMod val="175000"/>
                    <a:alpha val="40000"/>
                  </a:schemeClr>
                </a:glow>
              </a:effectLst>
              <a:latin typeface="Calibri" panose="020F0502020204030204" pitchFamily="34" charset="0"/>
              <a:cs typeface="Calibri" panose="020F0502020204030204" pitchFamily="34" charset="0"/>
            </a:endParaRPr>
          </a:p>
        </p:txBody>
      </p:sp>
      <p:sp>
        <p:nvSpPr>
          <p:cNvPr id="28" name="TextBox 27"/>
          <p:cNvSpPr txBox="1"/>
          <p:nvPr/>
        </p:nvSpPr>
        <p:spPr>
          <a:xfrm>
            <a:off x="850900" y="2358251"/>
            <a:ext cx="2895600" cy="276999"/>
          </a:xfrm>
          <a:prstGeom prst="rect">
            <a:avLst/>
          </a:prstGeom>
        </p:spPr>
        <p:txBody>
          <a:bodyPr vert="horz" wrap="square" lIns="0" tIns="0" rIns="0" bIns="0" rtlCol="0">
            <a:spAutoFit/>
          </a:bodyPr>
          <a:lstStyle/>
          <a:p>
            <a:pPr marL="12700" marR="113030">
              <a:spcAft>
                <a:spcPts val="600"/>
              </a:spcAft>
              <a:tabLst>
                <a:tab pos="354330" algn="l"/>
              </a:tabLst>
            </a:pPr>
            <a:r>
              <a:rPr lang="el-GR" b="1" dirty="0" smtClean="0">
                <a:effectLst>
                  <a:glow rad="228600">
                    <a:schemeClr val="accent1">
                      <a:satMod val="175000"/>
                      <a:alpha val="40000"/>
                    </a:schemeClr>
                  </a:glow>
                </a:effectLst>
                <a:latin typeface="Calibri" panose="020F0502020204030204" pitchFamily="34" charset="0"/>
                <a:cs typeface="Calibri" panose="020F0502020204030204" pitchFamily="34" charset="0"/>
              </a:rPr>
              <a:t>Τι θα πάει</a:t>
            </a:r>
            <a:endParaRPr lang="el-GR" b="1" dirty="0">
              <a:effectLst>
                <a:glow rad="228600">
                  <a:schemeClr val="accent1">
                    <a:satMod val="175000"/>
                    <a:alpha val="40000"/>
                  </a:schemeClr>
                </a:glow>
              </a:effectLst>
              <a:latin typeface="Calibri" panose="020F0502020204030204" pitchFamily="34" charset="0"/>
              <a:cs typeface="Calibri" panose="020F0502020204030204" pitchFamily="34" charset="0"/>
            </a:endParaRPr>
          </a:p>
        </p:txBody>
      </p:sp>
      <p:sp>
        <p:nvSpPr>
          <p:cNvPr id="29" name="TextBox 28"/>
          <p:cNvSpPr txBox="1"/>
          <p:nvPr/>
        </p:nvSpPr>
        <p:spPr>
          <a:xfrm>
            <a:off x="850900" y="3092450"/>
            <a:ext cx="3035609" cy="276999"/>
          </a:xfrm>
          <a:prstGeom prst="rect">
            <a:avLst/>
          </a:prstGeom>
        </p:spPr>
        <p:txBody>
          <a:bodyPr vert="horz" wrap="square" lIns="0" tIns="0" rIns="0" bIns="0" rtlCol="0">
            <a:spAutoFit/>
          </a:bodyPr>
          <a:lstStyle/>
          <a:p>
            <a:pPr marL="12700" marR="113030">
              <a:spcAft>
                <a:spcPts val="600"/>
              </a:spcAft>
              <a:tabLst>
                <a:tab pos="354330" algn="l"/>
              </a:tabLst>
            </a:pPr>
            <a:r>
              <a:rPr lang="el-GR" b="1" dirty="0" smtClean="0">
                <a:effectLst>
                  <a:glow rad="228600">
                    <a:schemeClr val="accent1">
                      <a:satMod val="175000"/>
                      <a:alpha val="40000"/>
                    </a:schemeClr>
                  </a:glow>
                </a:effectLst>
                <a:latin typeface="Calibri" panose="020F0502020204030204" pitchFamily="34" charset="0"/>
                <a:cs typeface="Calibri" panose="020F0502020204030204" pitchFamily="34" charset="0"/>
              </a:rPr>
              <a:t>Πάει</a:t>
            </a:r>
            <a:endParaRPr lang="el-GR" b="1" dirty="0">
              <a:effectLst>
                <a:glow rad="228600">
                  <a:schemeClr val="accent1">
                    <a:satMod val="175000"/>
                    <a:alpha val="40000"/>
                  </a:schemeClr>
                </a:glo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30525" y="273050"/>
            <a:ext cx="6607175" cy="1231106"/>
          </a:xfrm>
          <a:prstGeom prst="rect">
            <a:avLst/>
          </a:prstGeom>
        </p:spPr>
        <p:txBody>
          <a:bodyPr vert="horz" wrap="square" lIns="0" tIns="0" rIns="0" bIns="0" rtlCol="0">
            <a:spAutoFit/>
          </a:bodyPr>
          <a:lstStyle/>
          <a:p>
            <a:pPr marL="2218055" marR="5080" indent="-2205990">
              <a:lnSpc>
                <a:spcPct val="100299"/>
              </a:lnSpc>
            </a:pPr>
            <a:r>
              <a:rPr sz="4000" b="1" spc="-30" dirty="0">
                <a:solidFill>
                  <a:schemeClr val="accent4"/>
                </a:solidFill>
                <a:latin typeface="Calibri"/>
                <a:cs typeface="Calibri"/>
              </a:rPr>
              <a:t>Κ</a:t>
            </a:r>
            <a:r>
              <a:rPr sz="4000" b="1" spc="-55" dirty="0">
                <a:solidFill>
                  <a:schemeClr val="accent4"/>
                </a:solidFill>
                <a:latin typeface="Calibri"/>
                <a:cs typeface="Calibri"/>
              </a:rPr>
              <a:t>ι</a:t>
            </a:r>
            <a:r>
              <a:rPr sz="4000" b="1" spc="-30" dirty="0">
                <a:solidFill>
                  <a:schemeClr val="accent4"/>
                </a:solidFill>
                <a:latin typeface="Calibri"/>
                <a:cs typeface="Calibri"/>
              </a:rPr>
              <a:t>ν</a:t>
            </a:r>
            <a:r>
              <a:rPr sz="4000" b="1" spc="-85" dirty="0">
                <a:solidFill>
                  <a:schemeClr val="accent4"/>
                </a:solidFill>
                <a:latin typeface="Calibri"/>
                <a:cs typeface="Calibri"/>
              </a:rPr>
              <a:t>η</a:t>
            </a:r>
            <a:r>
              <a:rPr sz="4000" b="1" spc="-5" dirty="0">
                <a:solidFill>
                  <a:schemeClr val="accent4"/>
                </a:solidFill>
                <a:latin typeface="Calibri"/>
                <a:cs typeface="Calibri"/>
              </a:rPr>
              <a:t>τ</a:t>
            </a:r>
            <a:r>
              <a:rPr sz="4000" b="1" spc="-20" dirty="0">
                <a:solidFill>
                  <a:schemeClr val="accent4"/>
                </a:solidFill>
                <a:latin typeface="Calibri"/>
                <a:cs typeface="Calibri"/>
              </a:rPr>
              <a:t>ές</a:t>
            </a:r>
            <a:r>
              <a:rPr sz="4000" b="1" spc="-90" dirty="0">
                <a:solidFill>
                  <a:schemeClr val="accent4"/>
                </a:solidFill>
                <a:latin typeface="Calibri"/>
                <a:cs typeface="Calibri"/>
              </a:rPr>
              <a:t> </a:t>
            </a:r>
            <a:r>
              <a:rPr sz="4000" b="1" spc="-20" dirty="0">
                <a:solidFill>
                  <a:schemeClr val="accent4"/>
                </a:solidFill>
                <a:latin typeface="Calibri"/>
                <a:cs typeface="Calibri"/>
              </a:rPr>
              <a:t>ε</a:t>
            </a:r>
            <a:r>
              <a:rPr sz="4000" b="1" spc="-30" dirty="0">
                <a:solidFill>
                  <a:schemeClr val="accent4"/>
                </a:solidFill>
                <a:latin typeface="Calibri"/>
                <a:cs typeface="Calibri"/>
              </a:rPr>
              <a:t>π</a:t>
            </a:r>
            <a:r>
              <a:rPr sz="4000" b="1" spc="-10" dirty="0">
                <a:solidFill>
                  <a:schemeClr val="accent4"/>
                </a:solidFill>
                <a:latin typeface="Calibri"/>
                <a:cs typeface="Calibri"/>
              </a:rPr>
              <a:t>ι</a:t>
            </a:r>
            <a:r>
              <a:rPr sz="4000" b="1" spc="-150" dirty="0">
                <a:solidFill>
                  <a:schemeClr val="accent4"/>
                </a:solidFill>
                <a:latin typeface="Calibri"/>
                <a:cs typeface="Calibri"/>
              </a:rPr>
              <a:t>κ</a:t>
            </a:r>
            <a:r>
              <a:rPr sz="4000" b="1" spc="-20" dirty="0">
                <a:solidFill>
                  <a:schemeClr val="accent4"/>
                </a:solidFill>
                <a:latin typeface="Calibri"/>
                <a:cs typeface="Calibri"/>
              </a:rPr>
              <a:t>ο</a:t>
            </a:r>
            <a:r>
              <a:rPr sz="4000" b="1" spc="-45" dirty="0">
                <a:solidFill>
                  <a:schemeClr val="accent4"/>
                </a:solidFill>
                <a:latin typeface="Calibri"/>
                <a:cs typeface="Calibri"/>
              </a:rPr>
              <a:t>ι</a:t>
            </a:r>
            <a:r>
              <a:rPr sz="4000" b="1" spc="-40" dirty="0">
                <a:solidFill>
                  <a:schemeClr val="accent4"/>
                </a:solidFill>
                <a:latin typeface="Calibri"/>
                <a:cs typeface="Calibri"/>
              </a:rPr>
              <a:t>ν</a:t>
            </a:r>
            <a:r>
              <a:rPr sz="4000" b="1" spc="-65" dirty="0">
                <a:solidFill>
                  <a:schemeClr val="accent4"/>
                </a:solidFill>
                <a:latin typeface="Calibri"/>
                <a:cs typeface="Calibri"/>
              </a:rPr>
              <a:t>ω</a:t>
            </a:r>
            <a:r>
              <a:rPr sz="4000" b="1" spc="-15" dirty="0">
                <a:solidFill>
                  <a:schemeClr val="accent4"/>
                </a:solidFill>
                <a:latin typeface="Calibri"/>
                <a:cs typeface="Calibri"/>
              </a:rPr>
              <a:t>ν</a:t>
            </a:r>
            <a:r>
              <a:rPr sz="4000" b="1" spc="-20" dirty="0">
                <a:solidFill>
                  <a:schemeClr val="accent4"/>
                </a:solidFill>
                <a:latin typeface="Calibri"/>
                <a:cs typeface="Calibri"/>
              </a:rPr>
              <a:t>ίες</a:t>
            </a:r>
            <a:r>
              <a:rPr sz="4000" b="1" spc="-15" dirty="0">
                <a:solidFill>
                  <a:schemeClr val="accent4"/>
                </a:solidFill>
                <a:latin typeface="Calibri"/>
                <a:cs typeface="Calibri"/>
              </a:rPr>
              <a:t> </a:t>
            </a:r>
            <a:r>
              <a:rPr sz="4000" b="1" spc="-30" dirty="0">
                <a:solidFill>
                  <a:schemeClr val="accent4"/>
                </a:solidFill>
                <a:latin typeface="Calibri"/>
                <a:cs typeface="Calibri"/>
              </a:rPr>
              <a:t>&amp;</a:t>
            </a:r>
            <a:r>
              <a:rPr sz="4000" b="1" spc="-114" dirty="0">
                <a:solidFill>
                  <a:schemeClr val="accent4"/>
                </a:solidFill>
                <a:latin typeface="Times New Roman"/>
                <a:cs typeface="Times New Roman"/>
              </a:rPr>
              <a:t> </a:t>
            </a:r>
            <a:r>
              <a:rPr sz="4000" b="1" spc="-55" dirty="0">
                <a:solidFill>
                  <a:schemeClr val="accent4"/>
                </a:solidFill>
                <a:latin typeface="Calibri"/>
                <a:cs typeface="Calibri"/>
              </a:rPr>
              <a:t>μ</a:t>
            </a:r>
            <a:r>
              <a:rPr sz="4000" b="1" spc="-5" dirty="0">
                <a:solidFill>
                  <a:schemeClr val="accent4"/>
                </a:solidFill>
                <a:latin typeface="Calibri"/>
                <a:cs typeface="Calibri"/>
              </a:rPr>
              <a:t>ον</a:t>
            </a:r>
            <a:r>
              <a:rPr sz="4000" b="1" spc="5" dirty="0">
                <a:solidFill>
                  <a:schemeClr val="accent4"/>
                </a:solidFill>
                <a:latin typeface="Calibri"/>
                <a:cs typeface="Calibri"/>
              </a:rPr>
              <a:t>τ</a:t>
            </a:r>
            <a:r>
              <a:rPr sz="4000" b="1" spc="-20" dirty="0">
                <a:solidFill>
                  <a:schemeClr val="accent4"/>
                </a:solidFill>
                <a:latin typeface="Calibri"/>
                <a:cs typeface="Calibri"/>
              </a:rPr>
              <a:t>έ</a:t>
            </a:r>
            <a:r>
              <a:rPr sz="4000" b="1" spc="-75" dirty="0">
                <a:solidFill>
                  <a:schemeClr val="accent4"/>
                </a:solidFill>
                <a:latin typeface="Calibri"/>
                <a:cs typeface="Calibri"/>
              </a:rPr>
              <a:t>λ</a:t>
            </a:r>
            <a:r>
              <a:rPr sz="4000" b="1" spc="-25" dirty="0">
                <a:solidFill>
                  <a:schemeClr val="accent4"/>
                </a:solidFill>
                <a:latin typeface="Calibri"/>
                <a:cs typeface="Calibri"/>
              </a:rPr>
              <a:t>α</a:t>
            </a:r>
            <a:r>
              <a:rPr sz="4000" b="1" spc="-20" dirty="0">
                <a:solidFill>
                  <a:schemeClr val="accent4"/>
                </a:solidFill>
                <a:latin typeface="Calibri"/>
                <a:cs typeface="Calibri"/>
              </a:rPr>
              <a:t> α</a:t>
            </a:r>
            <a:r>
              <a:rPr sz="4000" b="1" spc="-15" dirty="0">
                <a:solidFill>
                  <a:schemeClr val="accent4"/>
                </a:solidFill>
                <a:latin typeface="Calibri"/>
                <a:cs typeface="Calibri"/>
              </a:rPr>
              <a:t>ν</a:t>
            </a:r>
            <a:r>
              <a:rPr sz="4000" b="1" spc="-25" dirty="0">
                <a:solidFill>
                  <a:schemeClr val="accent4"/>
                </a:solidFill>
                <a:latin typeface="Calibri"/>
                <a:cs typeface="Calibri"/>
              </a:rPr>
              <a:t>αφ</a:t>
            </a:r>
            <a:r>
              <a:rPr sz="4000" b="1" spc="-10" dirty="0">
                <a:solidFill>
                  <a:schemeClr val="accent4"/>
                </a:solidFill>
                <a:latin typeface="Calibri"/>
                <a:cs typeface="Calibri"/>
              </a:rPr>
              <a:t>ο</a:t>
            </a:r>
            <a:r>
              <a:rPr sz="4000" b="1" spc="-35" dirty="0">
                <a:solidFill>
                  <a:schemeClr val="accent4"/>
                </a:solidFill>
                <a:latin typeface="Calibri"/>
                <a:cs typeface="Calibri"/>
              </a:rPr>
              <a:t>ρ</a:t>
            </a:r>
            <a:r>
              <a:rPr sz="4000" b="1" spc="-20" dirty="0">
                <a:solidFill>
                  <a:schemeClr val="accent4"/>
                </a:solidFill>
                <a:latin typeface="Calibri"/>
                <a:cs typeface="Calibri"/>
              </a:rPr>
              <a:t>άς</a:t>
            </a:r>
            <a:endParaRPr sz="4000" b="1" dirty="0">
              <a:solidFill>
                <a:schemeClr val="accent4"/>
              </a:solidFill>
              <a:latin typeface="Calibri"/>
              <a:cs typeface="Calibri"/>
            </a:endParaRPr>
          </a:p>
        </p:txBody>
      </p:sp>
      <p:sp>
        <p:nvSpPr>
          <p:cNvPr id="3" name="object 3"/>
          <p:cNvSpPr txBox="1"/>
          <p:nvPr/>
        </p:nvSpPr>
        <p:spPr>
          <a:xfrm>
            <a:off x="393700" y="1797050"/>
            <a:ext cx="10210800" cy="4983416"/>
          </a:xfrm>
          <a:prstGeom prst="rect">
            <a:avLst/>
          </a:prstGeom>
        </p:spPr>
        <p:txBody>
          <a:bodyPr vert="horz" wrap="square" lIns="0" tIns="0" rIns="0" bIns="0" rtlCol="0">
            <a:spAutoFit/>
          </a:bodyPr>
          <a:lstStyle/>
          <a:p>
            <a:pPr marL="358140" indent="-345440">
              <a:spcAft>
                <a:spcPts val="600"/>
              </a:spcAft>
              <a:buFont typeface="Arial"/>
              <a:buChar char="•"/>
              <a:tabLst>
                <a:tab pos="358775" algn="l"/>
              </a:tabLst>
            </a:pPr>
            <a:r>
              <a:rPr sz="2700" b="1" dirty="0" err="1">
                <a:latin typeface="Calibri"/>
                <a:cs typeface="Calibri"/>
              </a:rPr>
              <a:t>Φυσικό</a:t>
            </a:r>
            <a:r>
              <a:rPr sz="2700" b="1" dirty="0">
                <a:latin typeface="Calibri"/>
                <a:cs typeface="Calibri"/>
              </a:rPr>
              <a:t> </a:t>
            </a:r>
            <a:r>
              <a:rPr sz="2700" b="1" dirty="0" err="1" smtClean="0">
                <a:latin typeface="Calibri"/>
                <a:cs typeface="Calibri"/>
              </a:rPr>
              <a:t>στρώμ</a:t>
            </a:r>
            <a:r>
              <a:rPr sz="2700" b="1" dirty="0" smtClean="0">
                <a:latin typeface="Calibri"/>
                <a:cs typeface="Calibri"/>
              </a:rPr>
              <a:t>α:</a:t>
            </a:r>
            <a:endParaRPr sz="2700" b="1" dirty="0">
              <a:latin typeface="Calibri"/>
              <a:cs typeface="Calibri"/>
            </a:endParaRPr>
          </a:p>
          <a:p>
            <a:pPr marL="756285" lvl="1" indent="-286385">
              <a:spcBef>
                <a:spcPts val="50"/>
              </a:spcBef>
              <a:spcAft>
                <a:spcPts val="600"/>
              </a:spcAft>
              <a:buFont typeface="Arial"/>
              <a:buChar char="–"/>
              <a:tabLst>
                <a:tab pos="756920" algn="l"/>
              </a:tabLst>
            </a:pPr>
            <a:r>
              <a:rPr sz="2400" dirty="0">
                <a:latin typeface="Calibri"/>
                <a:cs typeface="Calibri"/>
              </a:rPr>
              <a:t>Περιορισμοί:</a:t>
            </a:r>
            <a:r>
              <a:rPr sz="2400" dirty="0">
                <a:latin typeface="Times New Roman"/>
                <a:cs typeface="Times New Roman"/>
              </a:rPr>
              <a:t> </a:t>
            </a:r>
            <a:r>
              <a:rPr sz="2400" dirty="0">
                <a:latin typeface="Calibri"/>
                <a:cs typeface="Calibri"/>
              </a:rPr>
              <a:t>εύρος ζώνης (φάσμα),</a:t>
            </a:r>
            <a:r>
              <a:rPr sz="2400" dirty="0">
                <a:latin typeface="Times New Roman"/>
                <a:cs typeface="Times New Roman"/>
              </a:rPr>
              <a:t> </a:t>
            </a:r>
            <a:r>
              <a:rPr sz="2400" dirty="0">
                <a:latin typeface="Calibri"/>
                <a:cs typeface="Calibri"/>
              </a:rPr>
              <a:t>κατανάλωση ισχύος</a:t>
            </a:r>
          </a:p>
          <a:p>
            <a:pPr marL="756285" marR="549910" lvl="1" indent="-286385">
              <a:spcBef>
                <a:spcPts val="535"/>
              </a:spcBef>
              <a:spcAft>
                <a:spcPts val="600"/>
              </a:spcAft>
              <a:buFont typeface="Arial"/>
              <a:buChar char="–"/>
              <a:tabLst>
                <a:tab pos="756920" algn="l"/>
              </a:tabLst>
            </a:pPr>
            <a:r>
              <a:rPr sz="2400" dirty="0" err="1" smtClean="0">
                <a:latin typeface="Calibri"/>
                <a:cs typeface="Calibri"/>
              </a:rPr>
              <a:t>Προ</a:t>
            </a:r>
            <a:r>
              <a:rPr sz="2400" dirty="0" smtClean="0">
                <a:latin typeface="Calibri"/>
                <a:cs typeface="Calibri"/>
              </a:rPr>
              <a:t>βλήματα:</a:t>
            </a:r>
            <a:r>
              <a:rPr sz="2400" dirty="0" smtClean="0">
                <a:latin typeface="Times New Roman"/>
                <a:cs typeface="Times New Roman"/>
              </a:rPr>
              <a:t> </a:t>
            </a:r>
            <a:r>
              <a:rPr sz="2400" dirty="0">
                <a:latin typeface="Calibri"/>
                <a:cs typeface="Calibri"/>
              </a:rPr>
              <a:t>θόρυβος, παρεμβολές, παραμόρφωση,</a:t>
            </a:r>
            <a:r>
              <a:rPr sz="2400" dirty="0">
                <a:latin typeface="Times New Roman"/>
                <a:cs typeface="Times New Roman"/>
              </a:rPr>
              <a:t> </a:t>
            </a:r>
            <a:r>
              <a:rPr sz="2400" dirty="0">
                <a:latin typeface="Calibri"/>
                <a:cs typeface="Calibri"/>
              </a:rPr>
              <a:t>χρονική εξάρτηση κατάστασης διαύλου – ανάγκη για πολύπλοκες τεχνικές σε πομπό και δέκτη</a:t>
            </a:r>
          </a:p>
          <a:p>
            <a:pPr marL="434340" indent="-421640">
              <a:spcBef>
                <a:spcPts val="10"/>
              </a:spcBef>
              <a:spcAft>
                <a:spcPts val="600"/>
              </a:spcAft>
              <a:buFont typeface="Arial"/>
              <a:buChar char="•"/>
              <a:tabLst>
                <a:tab pos="434975" algn="l"/>
              </a:tabLst>
            </a:pPr>
            <a:r>
              <a:rPr sz="2700" b="1" dirty="0">
                <a:latin typeface="Calibri"/>
                <a:cs typeface="Calibri"/>
              </a:rPr>
              <a:t>Στρώμα ζεύξης </a:t>
            </a:r>
            <a:r>
              <a:rPr sz="2700" b="1" dirty="0" smtClean="0">
                <a:latin typeface="Calibri"/>
                <a:cs typeface="Calibri"/>
              </a:rPr>
              <a:t>δεδομένων:</a:t>
            </a:r>
            <a:endParaRPr sz="2700" b="1" dirty="0">
              <a:latin typeface="Calibri"/>
              <a:cs typeface="Calibri"/>
            </a:endParaRPr>
          </a:p>
          <a:p>
            <a:pPr marL="756285" marR="726440" lvl="1" indent="-286385">
              <a:spcBef>
                <a:spcPts val="585"/>
              </a:spcBef>
              <a:spcAft>
                <a:spcPts val="600"/>
              </a:spcAft>
              <a:buFont typeface="Arial"/>
              <a:buChar char="–"/>
              <a:tabLst>
                <a:tab pos="756920" algn="l"/>
              </a:tabLst>
            </a:pPr>
            <a:r>
              <a:rPr sz="2400" dirty="0">
                <a:latin typeface="Calibri"/>
                <a:cs typeface="Calibri"/>
              </a:rPr>
              <a:t>Διαμοιρασμός πόρων (συχνότητες, χρόνος, περιοχές κάλυψης)</a:t>
            </a:r>
          </a:p>
          <a:p>
            <a:pPr marL="756285" lvl="1" indent="-286385">
              <a:spcAft>
                <a:spcPts val="600"/>
              </a:spcAft>
              <a:buFont typeface="Arial"/>
              <a:buChar char="–"/>
              <a:tabLst>
                <a:tab pos="756920" algn="l"/>
              </a:tabLst>
            </a:pPr>
            <a:r>
              <a:rPr sz="2400" dirty="0">
                <a:latin typeface="Calibri"/>
                <a:cs typeface="Calibri"/>
              </a:rPr>
              <a:t>Επίπ</a:t>
            </a:r>
            <a:r>
              <a:rPr sz="2400" dirty="0" err="1">
                <a:latin typeface="Calibri"/>
                <a:cs typeface="Calibri"/>
              </a:rPr>
              <a:t>εδο</a:t>
            </a:r>
            <a:r>
              <a:rPr sz="2400" dirty="0">
                <a:latin typeface="Calibri"/>
                <a:cs typeface="Calibri"/>
              </a:rPr>
              <a:t> </a:t>
            </a:r>
            <a:r>
              <a:rPr sz="2400" dirty="0" smtClean="0">
                <a:latin typeface="Calibri"/>
                <a:cs typeface="Calibri"/>
              </a:rPr>
              <a:t>MAC:</a:t>
            </a:r>
            <a:r>
              <a:rPr sz="2400" dirty="0" smtClean="0">
                <a:latin typeface="Times New Roman"/>
                <a:cs typeface="Times New Roman"/>
              </a:rPr>
              <a:t> </a:t>
            </a:r>
            <a:r>
              <a:rPr sz="2400" dirty="0">
                <a:latin typeface="Calibri"/>
                <a:cs typeface="Calibri"/>
              </a:rPr>
              <a:t>τεχνικές μεταπομπής και ελέγχου ισχύος</a:t>
            </a:r>
          </a:p>
          <a:p>
            <a:pPr marL="358140" indent="-345440">
              <a:spcAft>
                <a:spcPts val="600"/>
              </a:spcAft>
              <a:buFont typeface="Arial"/>
              <a:buChar char="•"/>
              <a:tabLst>
                <a:tab pos="358775" algn="l"/>
              </a:tabLst>
            </a:pPr>
            <a:r>
              <a:rPr sz="2700" b="1" dirty="0" err="1">
                <a:latin typeface="Calibri"/>
                <a:cs typeface="Calibri"/>
              </a:rPr>
              <a:t>Στρώμ</a:t>
            </a:r>
            <a:r>
              <a:rPr sz="2700" b="1" dirty="0">
                <a:latin typeface="Calibri"/>
                <a:cs typeface="Calibri"/>
              </a:rPr>
              <a:t>α </a:t>
            </a:r>
            <a:r>
              <a:rPr sz="2700" b="1" dirty="0" smtClean="0">
                <a:latin typeface="Calibri"/>
                <a:cs typeface="Calibri"/>
              </a:rPr>
              <a:t>δικτύου:</a:t>
            </a:r>
            <a:endParaRPr sz="2700" b="1" dirty="0">
              <a:latin typeface="Calibri"/>
              <a:cs typeface="Calibri"/>
            </a:endParaRPr>
          </a:p>
          <a:p>
            <a:pPr marL="756285" lvl="1" indent="-286385">
              <a:spcBef>
                <a:spcPts val="60"/>
              </a:spcBef>
              <a:spcAft>
                <a:spcPts val="600"/>
              </a:spcAft>
              <a:buFont typeface="Arial"/>
              <a:buChar char="–"/>
              <a:tabLst>
                <a:tab pos="756920" algn="l"/>
              </a:tabLst>
            </a:pPr>
            <a:r>
              <a:rPr sz="2400" dirty="0">
                <a:latin typeface="Calibri"/>
                <a:cs typeface="Calibri"/>
              </a:rPr>
              <a:t>Δυναμική δρομολόγηση (ανάλογα με τη θέση του χρήστη)</a:t>
            </a:r>
          </a:p>
          <a:p>
            <a:pPr marL="756285" lvl="1" indent="-286385">
              <a:spcAft>
                <a:spcPts val="600"/>
              </a:spcAft>
              <a:buFont typeface="Arial"/>
              <a:buChar char="–"/>
              <a:tabLst>
                <a:tab pos="756920" algn="l"/>
              </a:tabLst>
            </a:pPr>
            <a:r>
              <a:rPr sz="2400" dirty="0">
                <a:latin typeface="Calibri"/>
                <a:cs typeface="Calibri"/>
              </a:rPr>
              <a:t>Ποιότητα προσφερόμενων υπηρεσιών</a:t>
            </a: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A3FCE9B9-E300-4975-9A1E-458998048DD4}" type="slidenum">
              <a:rPr lang="el-GR" sz="1400" b="1" smtClean="0">
                <a:solidFill>
                  <a:schemeClr val="accent2">
                    <a:lumMod val="75000"/>
                  </a:schemeClr>
                </a:solidFill>
                <a:cs typeface="Calibri"/>
              </a:rPr>
              <a:t>26</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36700" y="440796"/>
            <a:ext cx="8335654" cy="559741"/>
          </a:xfrm>
        </p:spPr>
        <p:txBody>
          <a:bodyPr/>
          <a:lstStyle/>
          <a:p>
            <a:r>
              <a:rPr lang="el-GR" dirty="0" smtClean="0"/>
              <a:t>5</a:t>
            </a:r>
            <a:r>
              <a:rPr lang="en-US" dirty="0" smtClean="0"/>
              <a:t>G </a:t>
            </a:r>
            <a:r>
              <a:rPr lang="el-GR" dirty="0" smtClean="0"/>
              <a:t>ΤΟΠΟΛΟΓΙΑ</a:t>
            </a: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0947" y="2451008"/>
            <a:ext cx="8546453" cy="4451442"/>
          </a:xfrm>
        </p:spPr>
      </p:pic>
      <p:sp>
        <p:nvSpPr>
          <p:cNvPr id="5" name="TextBox 4"/>
          <p:cNvSpPr txBox="1"/>
          <p:nvPr/>
        </p:nvSpPr>
        <p:spPr>
          <a:xfrm>
            <a:off x="5473700" y="1949450"/>
            <a:ext cx="4191000" cy="400110"/>
          </a:xfrm>
          <a:prstGeom prst="rect">
            <a:avLst/>
          </a:prstGeom>
        </p:spPr>
        <p:txBody>
          <a:bodyPr vert="horz" wrap="square" lIns="0" tIns="0" rIns="0" bIns="0" rtlCol="0">
            <a:spAutoFit/>
          </a:bodyPr>
          <a:lstStyle/>
          <a:p>
            <a:pPr marL="12700" marR="113030" algn="ctr">
              <a:spcAft>
                <a:spcPts val="600"/>
              </a:spcAft>
              <a:tabLst>
                <a:tab pos="354330" algn="l"/>
              </a:tabLst>
            </a:pPr>
            <a:r>
              <a:rPr lang="el-GR" sz="2600" b="1" dirty="0" smtClean="0">
                <a:solidFill>
                  <a:srgbClr val="002060"/>
                </a:solidFill>
                <a:latin typeface="Calibri" panose="020F0502020204030204" pitchFamily="34" charset="0"/>
                <a:cs typeface="Calibri" panose="020F0502020204030204" pitchFamily="34" charset="0"/>
              </a:rPr>
              <a:t>Συγκεντρωτικό σύστημα</a:t>
            </a:r>
            <a:endParaRPr lang="el-GR" sz="2600" b="1"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1308100" y="1949450"/>
            <a:ext cx="4191000" cy="400110"/>
          </a:xfrm>
          <a:prstGeom prst="rect">
            <a:avLst/>
          </a:prstGeom>
        </p:spPr>
        <p:txBody>
          <a:bodyPr vert="horz" wrap="square" lIns="0" tIns="0" rIns="0" bIns="0" rtlCol="0">
            <a:spAutoFit/>
          </a:bodyPr>
          <a:lstStyle/>
          <a:p>
            <a:pPr marL="12700" marR="113030" algn="ctr">
              <a:spcAft>
                <a:spcPts val="600"/>
              </a:spcAft>
              <a:tabLst>
                <a:tab pos="354330" algn="l"/>
              </a:tabLst>
            </a:pPr>
            <a:r>
              <a:rPr lang="el-GR" sz="2600" b="1" dirty="0" smtClean="0">
                <a:solidFill>
                  <a:srgbClr val="002060"/>
                </a:solidFill>
                <a:latin typeface="Calibri" panose="020F0502020204030204" pitchFamily="34" charset="0"/>
                <a:cs typeface="Calibri" panose="020F0502020204030204" pitchFamily="34" charset="0"/>
              </a:rPr>
              <a:t>Αποκεντρωμένο σύστημα</a:t>
            </a:r>
            <a:endParaRPr lang="el-GR" sz="2600" b="1" dirty="0">
              <a:solidFill>
                <a:srgbClr val="002060"/>
              </a:solidFill>
              <a:latin typeface="Calibri" panose="020F0502020204030204" pitchFamily="34" charset="0"/>
              <a:cs typeface="Calibri" panose="020F0502020204030204" pitchFamily="34" charset="0"/>
            </a:endParaRPr>
          </a:p>
        </p:txBody>
      </p:sp>
      <p:sp>
        <p:nvSpPr>
          <p:cNvPr id="7" name="TextBox 6"/>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F4480B2A-DF95-48C4-8A15-C20EF68E2C2F}" type="slidenum">
              <a:rPr lang="el-GR" sz="1400" b="1" smtClean="0">
                <a:solidFill>
                  <a:schemeClr val="accent2">
                    <a:lumMod val="75000"/>
                  </a:schemeClr>
                </a:solidFill>
                <a:cs typeface="Calibri"/>
              </a:rPr>
              <a:t>27</a:t>
            </a:fld>
            <a:endParaRPr lang="el-GR" sz="1400" b="1" dirty="0">
              <a:solidFill>
                <a:schemeClr val="accent2">
                  <a:lumMod val="75000"/>
                </a:schemeClr>
              </a:solidFill>
              <a:cs typeface="Calibri"/>
            </a:endParaRPr>
          </a:p>
        </p:txBody>
      </p:sp>
    </p:spTree>
    <p:extLst>
      <p:ext uri="{BB962C8B-B14F-4D97-AF65-F5344CB8AC3E}">
        <p14:creationId xmlns:p14="http://schemas.microsoft.com/office/powerpoint/2010/main" val="2703374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216075" y="4768850"/>
            <a:ext cx="4330700" cy="2255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89000" y="2811596"/>
            <a:ext cx="4191000" cy="1200329"/>
          </a:xfrm>
          <a:prstGeom prst="rect">
            <a:avLst/>
          </a:prstGeom>
        </p:spPr>
        <p:txBody>
          <a:bodyPr vert="horz" wrap="square" lIns="0" tIns="0" rIns="0" bIns="0" rtlCol="0">
            <a:spAutoFit/>
          </a:bodyPr>
          <a:lstStyle/>
          <a:p>
            <a:pPr marL="12700" marR="113030">
              <a:spcAft>
                <a:spcPts val="600"/>
              </a:spcAft>
              <a:tabLst>
                <a:tab pos="354330" algn="l"/>
              </a:tabLst>
            </a:pPr>
            <a:r>
              <a:rPr lang="el-GR" sz="2600" b="1" dirty="0" smtClean="0">
                <a:latin typeface="Calibri" panose="020F0502020204030204" pitchFamily="34" charset="0"/>
                <a:cs typeface="Calibri" panose="020F0502020204030204" pitchFamily="34" charset="0"/>
              </a:rPr>
              <a:t>Δικτύωση με βάση το λογισμικό</a:t>
            </a:r>
            <a:r>
              <a:rPr lang="en-US" sz="2600" b="1" dirty="0" smtClean="0">
                <a:latin typeface="Calibri" panose="020F0502020204030204" pitchFamily="34" charset="0"/>
                <a:cs typeface="Calibri" panose="020F0502020204030204" pitchFamily="34" charset="0"/>
              </a:rPr>
              <a:t> (software-defined networking, SDN) – </a:t>
            </a:r>
            <a:r>
              <a:rPr lang="en-US" sz="2600" b="1" dirty="0" smtClean="0">
                <a:solidFill>
                  <a:srgbClr val="FF0000"/>
                </a:solidFill>
                <a:latin typeface="Calibri" panose="020F0502020204030204" pitchFamily="34" charset="0"/>
                <a:cs typeface="Calibri" panose="020F0502020204030204" pitchFamily="34" charset="0"/>
              </a:rPr>
              <a:t>5G</a:t>
            </a:r>
            <a:endParaRPr lang="el-GR" sz="2600" b="1" dirty="0">
              <a:solidFill>
                <a:srgbClr val="FF0000"/>
              </a:solidFill>
              <a:latin typeface="Calibri" panose="020F0502020204030204" pitchFamily="34" charset="0"/>
              <a:cs typeface="Calibri" panose="020F0502020204030204" pitchFamily="34" charset="0"/>
            </a:endParaRPr>
          </a:p>
        </p:txBody>
      </p:sp>
      <p:sp>
        <p:nvSpPr>
          <p:cNvPr id="6" name="TextBox 5"/>
          <p:cNvSpPr txBox="1"/>
          <p:nvPr/>
        </p:nvSpPr>
        <p:spPr>
          <a:xfrm>
            <a:off x="6870700" y="2811595"/>
            <a:ext cx="3429000" cy="1200329"/>
          </a:xfrm>
          <a:prstGeom prst="rect">
            <a:avLst/>
          </a:prstGeom>
        </p:spPr>
        <p:txBody>
          <a:bodyPr vert="horz" wrap="square" lIns="0" tIns="0" rIns="0" bIns="0" rtlCol="0">
            <a:spAutoFit/>
          </a:bodyPr>
          <a:lstStyle/>
          <a:p>
            <a:pPr marL="12700" marR="113030">
              <a:spcAft>
                <a:spcPts val="600"/>
              </a:spcAft>
              <a:tabLst>
                <a:tab pos="354330" algn="l"/>
              </a:tabLst>
            </a:pPr>
            <a:r>
              <a:rPr lang="el-GR" sz="2600" b="1" dirty="0" smtClean="0">
                <a:latin typeface="Calibri" panose="020F0502020204030204" pitchFamily="34" charset="0"/>
                <a:cs typeface="Calibri" panose="020F0502020204030204" pitchFamily="34" charset="0"/>
              </a:rPr>
              <a:t>Δικτύωση με βάση τ</a:t>
            </a:r>
            <a:r>
              <a:rPr lang="en-US" sz="2600" b="1" dirty="0" smtClean="0">
                <a:latin typeface="Calibri" panose="020F0502020204030204" pitchFamily="34" charset="0"/>
                <a:cs typeface="Calibri" panose="020F0502020204030204" pitchFamily="34" charset="0"/>
              </a:rPr>
              <a:t>o</a:t>
            </a:r>
            <a:r>
              <a:rPr lang="el-GR" sz="2600" b="1" dirty="0" smtClean="0">
                <a:latin typeface="Calibri" panose="020F0502020204030204" pitchFamily="34" charset="0"/>
                <a:cs typeface="Calibri" panose="020F0502020204030204" pitchFamily="34" charset="0"/>
              </a:rPr>
              <a:t>ν τεχνικό εξοπλισμό (</a:t>
            </a:r>
            <a:r>
              <a:rPr lang="en-US" sz="2600" b="1" dirty="0" smtClean="0">
                <a:latin typeface="Calibri" panose="020F0502020204030204" pitchFamily="34" charset="0"/>
                <a:cs typeface="Calibri" panose="020F0502020204030204" pitchFamily="34" charset="0"/>
              </a:rPr>
              <a:t>hardware</a:t>
            </a:r>
            <a:r>
              <a:rPr lang="el-GR" sz="2600" b="1" dirty="0" smtClean="0">
                <a:latin typeface="Calibri" panose="020F0502020204030204" pitchFamily="34" charset="0"/>
                <a:cs typeface="Calibri" panose="020F0502020204030204" pitchFamily="34" charset="0"/>
              </a:rPr>
              <a:t>)</a:t>
            </a:r>
            <a:r>
              <a:rPr lang="en-US" sz="2600" b="1" dirty="0" smtClean="0">
                <a:latin typeface="Calibri" panose="020F0502020204030204" pitchFamily="34" charset="0"/>
                <a:cs typeface="Calibri" panose="020F0502020204030204" pitchFamily="34" charset="0"/>
              </a:rPr>
              <a:t> – </a:t>
            </a:r>
            <a:r>
              <a:rPr lang="en-US" sz="2600" b="1" dirty="0" smtClean="0">
                <a:solidFill>
                  <a:srgbClr val="FF0000"/>
                </a:solidFill>
                <a:latin typeface="Calibri" panose="020F0502020204030204" pitchFamily="34" charset="0"/>
                <a:cs typeface="Calibri" panose="020F0502020204030204" pitchFamily="34" charset="0"/>
              </a:rPr>
              <a:t>4G</a:t>
            </a:r>
            <a:endParaRPr lang="el-GR" sz="2600" b="1" dirty="0">
              <a:solidFill>
                <a:srgbClr val="FF0000"/>
              </a:solidFill>
              <a:latin typeface="Calibri" panose="020F0502020204030204" pitchFamily="34" charset="0"/>
              <a:cs typeface="Calibri" panose="020F0502020204030204" pitchFamily="34" charset="0"/>
            </a:endParaRPr>
          </a:p>
        </p:txBody>
      </p:sp>
      <p:cxnSp>
        <p:nvCxnSpPr>
          <p:cNvPr id="8" name="Ευθύγραμμο βέλος σύνδεσης 7"/>
          <p:cNvCxnSpPr/>
          <p:nvPr/>
        </p:nvCxnSpPr>
        <p:spPr>
          <a:xfrm flipH="1" flipV="1">
            <a:off x="2984500" y="4264234"/>
            <a:ext cx="304800" cy="733216"/>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Ευθύγραμμο βέλος σύνδεσης 9"/>
          <p:cNvCxnSpPr/>
          <p:nvPr/>
        </p:nvCxnSpPr>
        <p:spPr>
          <a:xfrm flipV="1">
            <a:off x="7404100" y="4264234"/>
            <a:ext cx="685800" cy="733216"/>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9900" y="5273466"/>
            <a:ext cx="3162300" cy="800219"/>
          </a:xfrm>
          <a:prstGeom prst="rect">
            <a:avLst/>
          </a:prstGeom>
        </p:spPr>
        <p:txBody>
          <a:bodyPr vert="horz" wrap="square" lIns="0" tIns="0" rIns="0" bIns="0" rtlCol="0">
            <a:spAutoFit/>
          </a:bodyPr>
          <a:lstStyle/>
          <a:p>
            <a:pPr marL="12700" marR="113030">
              <a:spcAft>
                <a:spcPts val="600"/>
              </a:spcAft>
              <a:tabLst>
                <a:tab pos="354330" algn="l"/>
              </a:tabLst>
            </a:pPr>
            <a:r>
              <a:rPr lang="el-GR" sz="2600" b="1" dirty="0" err="1" smtClean="0">
                <a:latin typeface="Calibri" panose="020F0502020204030204" pitchFamily="34" charset="0"/>
                <a:cs typeface="Calibri" panose="020F0502020204030204" pitchFamily="34" charset="0"/>
              </a:rPr>
              <a:t>Λογισμική</a:t>
            </a:r>
            <a:r>
              <a:rPr lang="el-GR" sz="2600" b="1" dirty="0" smtClean="0">
                <a:latin typeface="Calibri" panose="020F0502020204030204" pitchFamily="34" charset="0"/>
                <a:cs typeface="Calibri" panose="020F0502020204030204" pitchFamily="34" charset="0"/>
              </a:rPr>
              <a:t> </a:t>
            </a:r>
            <a:r>
              <a:rPr lang="el-GR" sz="2600" b="1" dirty="0" err="1" smtClean="0">
                <a:latin typeface="Calibri" panose="020F0502020204030204" pitchFamily="34" charset="0"/>
                <a:cs typeface="Calibri" panose="020F0502020204030204" pitchFamily="34" charset="0"/>
              </a:rPr>
              <a:t>υπερσυγκέντρωση</a:t>
            </a:r>
            <a:endParaRPr lang="el-GR" sz="2600" b="1" dirty="0" smtClean="0">
              <a:latin typeface="Calibri" panose="020F0502020204030204" pitchFamily="34" charset="0"/>
              <a:cs typeface="Calibri" panose="020F0502020204030204" pitchFamily="34" charset="0"/>
            </a:endParaRPr>
          </a:p>
        </p:txBody>
      </p:sp>
      <p:sp>
        <p:nvSpPr>
          <p:cNvPr id="15" name="TextBox 14"/>
          <p:cNvSpPr txBox="1"/>
          <p:nvPr/>
        </p:nvSpPr>
        <p:spPr>
          <a:xfrm>
            <a:off x="7708900" y="5258113"/>
            <a:ext cx="3162300" cy="800219"/>
          </a:xfrm>
          <a:prstGeom prst="rect">
            <a:avLst/>
          </a:prstGeom>
        </p:spPr>
        <p:txBody>
          <a:bodyPr vert="horz" wrap="square" lIns="0" tIns="0" rIns="0" bIns="0" rtlCol="0">
            <a:spAutoFit/>
          </a:bodyPr>
          <a:lstStyle/>
          <a:p>
            <a:pPr marL="12700" marR="113030">
              <a:spcAft>
                <a:spcPts val="600"/>
              </a:spcAft>
              <a:tabLst>
                <a:tab pos="354330" algn="l"/>
              </a:tabLst>
            </a:pPr>
            <a:r>
              <a:rPr lang="el-GR" sz="2600" b="1" dirty="0" smtClean="0">
                <a:latin typeface="Calibri" panose="020F0502020204030204" pitchFamily="34" charset="0"/>
                <a:cs typeface="Calibri" panose="020F0502020204030204" pitchFamily="34" charset="0"/>
              </a:rPr>
              <a:t>Τεχνική </a:t>
            </a:r>
            <a:r>
              <a:rPr lang="el-GR" sz="2600" b="1" dirty="0" err="1" smtClean="0">
                <a:latin typeface="Calibri" panose="020F0502020204030204" pitchFamily="34" charset="0"/>
                <a:cs typeface="Calibri" panose="020F0502020204030204" pitchFamily="34" charset="0"/>
              </a:rPr>
              <a:t>υπερσυγκέντρωση</a:t>
            </a:r>
            <a:endParaRPr lang="el-GR" sz="2600" b="1" dirty="0" smtClean="0">
              <a:latin typeface="Calibri" panose="020F0502020204030204" pitchFamily="34" charset="0"/>
              <a:cs typeface="Calibri" panose="020F0502020204030204" pitchFamily="34" charset="0"/>
            </a:endParaRPr>
          </a:p>
        </p:txBody>
      </p:sp>
      <p:cxnSp>
        <p:nvCxnSpPr>
          <p:cNvPr id="16" name="Ευθύγραμμο βέλος σύνδεσης 15"/>
          <p:cNvCxnSpPr/>
          <p:nvPr/>
        </p:nvCxnSpPr>
        <p:spPr>
          <a:xfrm flipH="1">
            <a:off x="2451100" y="4997450"/>
            <a:ext cx="838200" cy="45720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7404100" y="4997450"/>
            <a:ext cx="990600" cy="228600"/>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626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491" y="1644650"/>
            <a:ext cx="6890909" cy="4876800"/>
          </a:xfrm>
          <a:prstGeom prst="rect">
            <a:avLst/>
          </a:prstGeom>
          <a:ln>
            <a:noFill/>
          </a:ln>
          <a:effectLst>
            <a:softEdge rad="112500"/>
          </a:effectLst>
        </p:spPr>
      </p:pic>
      <p:sp>
        <p:nvSpPr>
          <p:cNvPr id="2" name="object 2"/>
          <p:cNvSpPr txBox="1">
            <a:spLocks noGrp="1"/>
          </p:cNvSpPr>
          <p:nvPr>
            <p:ph type="title"/>
          </p:nvPr>
        </p:nvSpPr>
        <p:spPr>
          <a:xfrm>
            <a:off x="1389631" y="534960"/>
            <a:ext cx="8529069" cy="610488"/>
          </a:xfrm>
          <a:prstGeom prst="rect">
            <a:avLst/>
          </a:prstGeom>
        </p:spPr>
        <p:txBody>
          <a:bodyPr vert="horz" wrap="square" lIns="0" tIns="0" rIns="0" bIns="0" rtlCol="0">
            <a:spAutoFit/>
          </a:bodyPr>
          <a:lstStyle/>
          <a:p>
            <a:pPr marL="1228725">
              <a:lnSpc>
                <a:spcPct val="100000"/>
              </a:lnSpc>
            </a:pPr>
            <a:r>
              <a:rPr lang="el-GR" dirty="0" smtClean="0">
                <a:solidFill>
                  <a:schemeClr val="accent4"/>
                </a:solidFill>
              </a:rPr>
              <a:t>Τύποι διαύλων επικοινωνίας</a:t>
            </a:r>
            <a:endParaRPr dirty="0">
              <a:solidFill>
                <a:schemeClr val="accent4"/>
              </a:solidFill>
            </a:endParaRPr>
          </a:p>
        </p:txBody>
      </p:sp>
      <p:sp>
        <p:nvSpPr>
          <p:cNvPr id="3" name="object 3"/>
          <p:cNvSpPr txBox="1"/>
          <p:nvPr/>
        </p:nvSpPr>
        <p:spPr>
          <a:xfrm>
            <a:off x="396754" y="1949450"/>
            <a:ext cx="3730746" cy="4462760"/>
          </a:xfrm>
          <a:prstGeom prst="rect">
            <a:avLst/>
          </a:prstGeom>
        </p:spPr>
        <p:txBody>
          <a:bodyPr vert="horz" wrap="square" lIns="0" tIns="0" rIns="0" bIns="0" rtlCol="0">
            <a:spAutoFit/>
          </a:bodyPr>
          <a:lstStyle/>
          <a:p>
            <a:pPr marL="356870" marR="113030" indent="-344170">
              <a:spcAft>
                <a:spcPts val="1200"/>
              </a:spcAft>
              <a:buFont typeface="Arial"/>
              <a:buChar char="•"/>
              <a:tabLst>
                <a:tab pos="354330" algn="l"/>
              </a:tabLst>
            </a:pPr>
            <a:r>
              <a:rPr lang="en-US" sz="2400" b="1" dirty="0" smtClean="0">
                <a:latin typeface="Calibri" panose="020F0502020204030204" pitchFamily="34" charset="0"/>
                <a:cs typeface="Calibri" panose="020F0502020204030204" pitchFamily="34" charset="0"/>
              </a:rPr>
              <a:t>Simplex</a:t>
            </a:r>
          </a:p>
          <a:p>
            <a:pPr marL="358775" marR="113030">
              <a:spcAft>
                <a:spcPts val="1200"/>
              </a:spcAft>
              <a:tabLst>
                <a:tab pos="354330" algn="l"/>
              </a:tabLst>
            </a:pPr>
            <a:r>
              <a:rPr lang="el-GR" sz="2400" dirty="0" smtClean="0">
                <a:latin typeface="Calibri" panose="020F0502020204030204" pitchFamily="34" charset="0"/>
                <a:cs typeface="Calibri" panose="020F0502020204030204" pitchFamily="34" charset="0"/>
              </a:rPr>
              <a:t>Η επικοινωνία είναι δυνατή μόνο στη μία κατεύθυνση (</a:t>
            </a:r>
            <a:r>
              <a:rPr lang="en-US" sz="2400" dirty="0" smtClean="0">
                <a:latin typeface="Calibri" panose="020F0502020204030204" pitchFamily="34" charset="0"/>
                <a:cs typeface="Calibri" panose="020F0502020204030204" pitchFamily="34" charset="0"/>
              </a:rPr>
              <a:t>beeper)</a:t>
            </a:r>
          </a:p>
          <a:p>
            <a:pPr marL="356870" marR="113030" indent="-344170">
              <a:spcAft>
                <a:spcPts val="1200"/>
              </a:spcAft>
              <a:buFont typeface="Arial"/>
              <a:buChar char="•"/>
              <a:tabLst>
                <a:tab pos="354330" algn="l"/>
              </a:tabLst>
            </a:pPr>
            <a:r>
              <a:rPr lang="en-US" sz="2400" b="1" dirty="0" smtClean="0">
                <a:latin typeface="Calibri" panose="020F0502020204030204" pitchFamily="34" charset="0"/>
                <a:cs typeface="Calibri" panose="020F0502020204030204" pitchFamily="34" charset="0"/>
              </a:rPr>
              <a:t>Half-duplex</a:t>
            </a:r>
          </a:p>
          <a:p>
            <a:pPr marL="358775" marR="113030">
              <a:spcAft>
                <a:spcPts val="1200"/>
              </a:spcAft>
              <a:tabLst>
                <a:tab pos="358775" algn="l"/>
              </a:tabLst>
            </a:pPr>
            <a:r>
              <a:rPr lang="el-GR" sz="2400" dirty="0" smtClean="0">
                <a:latin typeface="Calibri" panose="020F0502020204030204" pitchFamily="34" charset="0"/>
                <a:cs typeface="Calibri" panose="020F0502020204030204" pitchFamily="34" charset="0"/>
              </a:rPr>
              <a:t>Αμφίδρομη αλλά όχι ταυτόχρονη επικοινωνία (ασύρματοι)</a:t>
            </a:r>
            <a:endParaRPr lang="en-US" sz="2400" dirty="0" smtClean="0">
              <a:latin typeface="Calibri" panose="020F0502020204030204" pitchFamily="34" charset="0"/>
              <a:cs typeface="Calibri" panose="020F0502020204030204" pitchFamily="34" charset="0"/>
            </a:endParaRPr>
          </a:p>
          <a:p>
            <a:pPr marL="356870" marR="113030" indent="-344170">
              <a:spcAft>
                <a:spcPts val="1200"/>
              </a:spcAft>
              <a:buFont typeface="Arial"/>
              <a:buChar char="•"/>
              <a:tabLst>
                <a:tab pos="354330" algn="l"/>
              </a:tabLst>
            </a:pPr>
            <a:r>
              <a:rPr lang="en-US" sz="2400" b="1" dirty="0" smtClean="0">
                <a:latin typeface="Calibri" panose="020F0502020204030204" pitchFamily="34" charset="0"/>
                <a:cs typeface="Calibri" panose="020F0502020204030204" pitchFamily="34" charset="0"/>
              </a:rPr>
              <a:t>Full-duplex</a:t>
            </a:r>
            <a:endParaRPr lang="el-GR" sz="2400" b="1" dirty="0" smtClean="0">
              <a:latin typeface="Calibri" panose="020F0502020204030204" pitchFamily="34" charset="0"/>
              <a:cs typeface="Calibri" panose="020F0502020204030204" pitchFamily="34" charset="0"/>
            </a:endParaRPr>
          </a:p>
          <a:p>
            <a:pPr marL="358775" marR="113030">
              <a:spcAft>
                <a:spcPts val="1200"/>
              </a:spcAft>
              <a:tabLst>
                <a:tab pos="354330" algn="l"/>
              </a:tabLst>
            </a:pPr>
            <a:r>
              <a:rPr lang="el-GR" sz="2400" dirty="0" smtClean="0">
                <a:latin typeface="Calibri" panose="020F0502020204030204" pitchFamily="34" charset="0"/>
                <a:cs typeface="Calibri" panose="020F0502020204030204" pitchFamily="34" charset="0"/>
              </a:rPr>
              <a:t>Τηλέφωνα</a:t>
            </a:r>
            <a:endParaRPr sz="2400"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71D42904-800A-4D30-B894-1D3CE512080C}" type="slidenum">
              <a:rPr lang="el-GR" sz="1400" b="1" smtClean="0">
                <a:solidFill>
                  <a:schemeClr val="accent2">
                    <a:lumMod val="75000"/>
                  </a:schemeClr>
                </a:solidFill>
                <a:cs typeface="Calibri"/>
              </a:rPr>
              <a:t>29</a:t>
            </a:fld>
            <a:endParaRPr lang="el-GR" sz="1400" b="1" dirty="0">
              <a:solidFill>
                <a:schemeClr val="accent2">
                  <a:lumMod val="75000"/>
                </a:schemeClr>
              </a:solidFill>
              <a:cs typeface="Calibri"/>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3"/>
          <p:cNvSpPr txBox="1">
            <a:spLocks noGrp="1"/>
          </p:cNvSpPr>
          <p:nvPr>
            <p:ph type="title"/>
          </p:nvPr>
        </p:nvSpPr>
        <p:spPr>
          <a:xfrm>
            <a:off x="1389631" y="501650"/>
            <a:ext cx="7920487" cy="677108"/>
          </a:xfrm>
          <a:prstGeom prst="rect">
            <a:avLst/>
          </a:prstGeom>
        </p:spPr>
        <p:txBody>
          <a:bodyPr vert="horz" wrap="square" lIns="0" tIns="0" rIns="0" bIns="0" rtlCol="0">
            <a:spAutoFit/>
          </a:bodyPr>
          <a:lstStyle/>
          <a:p>
            <a:pPr marL="2579370">
              <a:lnSpc>
                <a:spcPct val="100000"/>
              </a:lnSpc>
            </a:pPr>
            <a:r>
              <a:rPr lang="el-GR" spc="-5" dirty="0" smtClean="0">
                <a:solidFill>
                  <a:schemeClr val="accent4"/>
                </a:solidFill>
              </a:rPr>
              <a:t>Επικοινωνία</a:t>
            </a:r>
            <a:endParaRPr dirty="0">
              <a:solidFill>
                <a:schemeClr val="accent4"/>
              </a:solidFill>
            </a:endParaRPr>
          </a:p>
        </p:txBody>
      </p:sp>
      <p:sp>
        <p:nvSpPr>
          <p:cNvPr id="3" name="Θέση κειμένου 2"/>
          <p:cNvSpPr>
            <a:spLocks noGrp="1"/>
          </p:cNvSpPr>
          <p:nvPr>
            <p:ph idx="1"/>
          </p:nvPr>
        </p:nvSpPr>
        <p:spPr>
          <a:xfrm>
            <a:off x="1536700" y="2863850"/>
            <a:ext cx="6553200" cy="2438400"/>
          </a:xfrm>
        </p:spPr>
        <p:txBody>
          <a:bodyPr/>
          <a:lstStyle/>
          <a:p>
            <a:r>
              <a:rPr lang="el-GR" sz="4000" b="1" dirty="0" smtClean="0">
                <a:solidFill>
                  <a:srgbClr val="000000"/>
                </a:solidFill>
                <a:latin typeface="Calibri" panose="020F0502020204030204" pitchFamily="34" charset="0"/>
                <a:cs typeface="Calibri" panose="020F0502020204030204" pitchFamily="34" charset="0"/>
              </a:rPr>
              <a:t>Γραφείο</a:t>
            </a:r>
            <a:r>
              <a:rPr lang="el-GR" sz="4000" b="0" dirty="0" smtClean="0">
                <a:solidFill>
                  <a:srgbClr val="000000"/>
                </a:solidFill>
                <a:latin typeface="Calibri" panose="020F0502020204030204" pitchFamily="34" charset="0"/>
                <a:cs typeface="Calibri" panose="020F0502020204030204" pitchFamily="34" charset="0"/>
              </a:rPr>
              <a:t>: </a:t>
            </a:r>
            <a:r>
              <a:rPr lang="en-US" sz="4000" dirty="0" smtClean="0">
                <a:solidFill>
                  <a:srgbClr val="000000"/>
                </a:solidFill>
                <a:latin typeface="Calibri" panose="020F0502020204030204" pitchFamily="34" charset="0"/>
                <a:cs typeface="Calibri" panose="020F0502020204030204" pitchFamily="34" charset="0"/>
              </a:rPr>
              <a:t>10</a:t>
            </a:r>
            <a:r>
              <a:rPr lang="el-GR" sz="4000" b="0" dirty="0" smtClean="0">
                <a:solidFill>
                  <a:srgbClr val="000000"/>
                </a:solidFill>
                <a:latin typeface="Calibri" panose="020F0502020204030204" pitchFamily="34" charset="0"/>
                <a:cs typeface="Calibri" panose="020F0502020204030204" pitchFamily="34" charset="0"/>
              </a:rPr>
              <a:t>:00 – 14:00</a:t>
            </a:r>
            <a:endParaRPr lang="en-US" sz="4000" b="0" dirty="0" smtClean="0">
              <a:solidFill>
                <a:srgbClr val="000000"/>
              </a:solidFill>
              <a:latin typeface="Calibri" panose="020F0502020204030204" pitchFamily="34" charset="0"/>
              <a:cs typeface="Calibri" panose="020F0502020204030204" pitchFamily="34" charset="0"/>
            </a:endParaRPr>
          </a:p>
          <a:p>
            <a:endParaRPr lang="en-US" sz="4000" b="0" dirty="0">
              <a:solidFill>
                <a:srgbClr val="000000"/>
              </a:solidFill>
              <a:latin typeface="Calibri" panose="020F0502020204030204" pitchFamily="34" charset="0"/>
              <a:cs typeface="Calibri" panose="020F0502020204030204" pitchFamily="34" charset="0"/>
            </a:endParaRPr>
          </a:p>
          <a:p>
            <a:r>
              <a:rPr lang="el-GR" sz="4000" b="1" dirty="0" smtClean="0">
                <a:solidFill>
                  <a:srgbClr val="000000"/>
                </a:solidFill>
                <a:latin typeface="Calibri" panose="020F0502020204030204" pitchFamily="34" charset="0"/>
                <a:cs typeface="Calibri" panose="020F0502020204030204" pitchFamily="34" charset="0"/>
              </a:rPr>
              <a:t>Email</a:t>
            </a:r>
            <a:r>
              <a:rPr lang="el-GR" sz="4000" b="0" dirty="0" smtClean="0">
                <a:solidFill>
                  <a:srgbClr val="000000"/>
                </a:solidFill>
                <a:latin typeface="Calibri" panose="020F0502020204030204" pitchFamily="34" charset="0"/>
                <a:cs typeface="Calibri" panose="020F0502020204030204" pitchFamily="34" charset="0"/>
              </a:rPr>
              <a:t>: </a:t>
            </a:r>
            <a:r>
              <a:rPr lang="en-US" sz="4000" b="0" dirty="0" smtClean="0">
                <a:solidFill>
                  <a:srgbClr val="000000"/>
                </a:solidFill>
                <a:latin typeface="Calibri" panose="020F0502020204030204" pitchFamily="34" charset="0"/>
                <a:cs typeface="Calibri" panose="020F0502020204030204" pitchFamily="34" charset="0"/>
              </a:rPr>
              <a:t>atsormpa@uoi.gr</a:t>
            </a:r>
            <a:endParaRPr lang="el-GR" sz="4000" dirty="0">
              <a:latin typeface="Calibri" panose="020F0502020204030204" pitchFamily="34" charset="0"/>
              <a:cs typeface="Calibri" panose="020F0502020204030204" pitchFamily="34" charset="0"/>
            </a:endParaRPr>
          </a:p>
        </p:txBody>
      </p:sp>
      <p:sp>
        <p:nvSpPr>
          <p:cNvPr id="4" name="TextBox 3"/>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AA5EC59C-DDF7-4433-9172-ED6739294D2A}" type="slidenum">
              <a:rPr lang="el-GR" sz="1400" b="1">
                <a:solidFill>
                  <a:schemeClr val="accent2">
                    <a:lumMod val="75000"/>
                  </a:schemeClr>
                </a:solidFill>
                <a:cs typeface="Calibri"/>
              </a:rPr>
              <a:t>3</a:t>
            </a:fld>
            <a:endParaRPr lang="el-GR" sz="1400" b="1" dirty="0">
              <a:solidFill>
                <a:schemeClr val="accent2">
                  <a:lumMod val="75000"/>
                </a:schemeClr>
              </a:solidFill>
              <a:cs typeface="Calibri"/>
            </a:endParaRPr>
          </a:p>
        </p:txBody>
      </p:sp>
    </p:spTree>
    <p:extLst>
      <p:ext uri="{BB962C8B-B14F-4D97-AF65-F5344CB8AC3E}">
        <p14:creationId xmlns:p14="http://schemas.microsoft.com/office/powerpoint/2010/main" val="29466571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229717"/>
            <a:ext cx="7920487" cy="1220975"/>
          </a:xfrm>
          <a:prstGeom prst="rect">
            <a:avLst/>
          </a:prstGeom>
        </p:spPr>
        <p:txBody>
          <a:bodyPr vert="horz" wrap="square" lIns="0" tIns="0" rIns="0" bIns="0" rtlCol="0">
            <a:spAutoFit/>
          </a:bodyPr>
          <a:lstStyle/>
          <a:p>
            <a:pPr marL="1228725">
              <a:lnSpc>
                <a:spcPct val="100000"/>
              </a:lnSpc>
            </a:pPr>
            <a:r>
              <a:rPr lang="el-GR" spc="-20" dirty="0" smtClean="0">
                <a:solidFill>
                  <a:schemeClr val="accent4"/>
                </a:solidFill>
              </a:rPr>
              <a:t>Τ</a:t>
            </a:r>
            <a:r>
              <a:rPr spc="-20" dirty="0" err="1" smtClean="0">
                <a:solidFill>
                  <a:schemeClr val="accent4"/>
                </a:solidFill>
              </a:rPr>
              <a:t>ε</a:t>
            </a:r>
            <a:r>
              <a:rPr dirty="0" err="1" smtClean="0">
                <a:solidFill>
                  <a:schemeClr val="accent4"/>
                </a:solidFill>
              </a:rPr>
              <a:t>χνι</a:t>
            </a:r>
            <a:r>
              <a:rPr spc="-70" dirty="0" err="1" smtClean="0">
                <a:solidFill>
                  <a:schemeClr val="accent4"/>
                </a:solidFill>
              </a:rPr>
              <a:t>κ</a:t>
            </a:r>
            <a:r>
              <a:rPr spc="-30" dirty="0" err="1" smtClean="0">
                <a:solidFill>
                  <a:schemeClr val="accent4"/>
                </a:solidFill>
              </a:rPr>
              <a:t>έ</a:t>
            </a:r>
            <a:r>
              <a:rPr dirty="0" err="1" smtClean="0">
                <a:solidFill>
                  <a:schemeClr val="accent4"/>
                </a:solidFill>
              </a:rPr>
              <a:t>ς</a:t>
            </a:r>
            <a:r>
              <a:rPr lang="el-GR" dirty="0">
                <a:solidFill>
                  <a:schemeClr val="accent4"/>
                </a:solidFill>
              </a:rPr>
              <a:t> </a:t>
            </a:r>
            <a:r>
              <a:rPr lang="el-GR" dirty="0" smtClean="0">
                <a:solidFill>
                  <a:schemeClr val="accent4"/>
                </a:solidFill>
              </a:rPr>
              <a:t>διαχωρισμού σήματος</a:t>
            </a:r>
            <a:endParaRPr dirty="0">
              <a:solidFill>
                <a:schemeClr val="accent4"/>
              </a:solidFill>
            </a:endParaRPr>
          </a:p>
        </p:txBody>
      </p:sp>
      <p:sp>
        <p:nvSpPr>
          <p:cNvPr id="3" name="object 3"/>
          <p:cNvSpPr txBox="1"/>
          <p:nvPr/>
        </p:nvSpPr>
        <p:spPr>
          <a:xfrm>
            <a:off x="317500" y="1769279"/>
            <a:ext cx="9982200" cy="5339923"/>
          </a:xfrm>
          <a:prstGeom prst="rect">
            <a:avLst/>
          </a:prstGeom>
        </p:spPr>
        <p:txBody>
          <a:bodyPr vert="horz" wrap="square" lIns="0" tIns="0" rIns="0" bIns="0" rtlCol="0">
            <a:spAutoFit/>
          </a:bodyPr>
          <a:lstStyle/>
          <a:p>
            <a:pPr marL="356870" marR="113030" indent="-344170">
              <a:spcAft>
                <a:spcPts val="600"/>
              </a:spcAft>
              <a:buFont typeface="Arial"/>
              <a:buChar char="•"/>
              <a:tabLst>
                <a:tab pos="354330" algn="l"/>
              </a:tabLst>
            </a:pPr>
            <a:r>
              <a:rPr sz="2400" b="1" dirty="0">
                <a:cs typeface="Calibri"/>
              </a:rPr>
              <a:t>Τα συστήματα κινητών επικοινωνιών παρέχουν ταυτόχρονα δύο διαύλους </a:t>
            </a:r>
            <a:r>
              <a:rPr sz="2400" b="1" dirty="0" smtClean="0">
                <a:cs typeface="Calibri"/>
              </a:rPr>
              <a:t>επικοινωνίας:</a:t>
            </a:r>
            <a:endParaRPr sz="2400" b="1" dirty="0">
              <a:cs typeface="Calibri"/>
            </a:endParaRPr>
          </a:p>
          <a:p>
            <a:pPr marL="285750" lvl="1" indent="-285750">
              <a:buFont typeface="Arial"/>
              <a:buChar char="–"/>
            </a:pPr>
            <a:r>
              <a:rPr sz="2400" dirty="0">
                <a:cs typeface="Calibri"/>
              </a:rPr>
              <a:t>Από </a:t>
            </a:r>
            <a:r>
              <a:rPr sz="2400" dirty="0" err="1" smtClean="0">
                <a:cs typeface="Calibri"/>
              </a:rPr>
              <a:t>τον</a:t>
            </a:r>
            <a:r>
              <a:rPr lang="el-GR" sz="2400" dirty="0" smtClean="0">
                <a:cs typeface="Calibri"/>
              </a:rPr>
              <a:t> σταθμό βάσης</a:t>
            </a:r>
            <a:r>
              <a:rPr sz="2400" dirty="0" smtClean="0">
                <a:cs typeface="Calibri"/>
              </a:rPr>
              <a:t> </a:t>
            </a:r>
            <a:r>
              <a:rPr lang="el-GR" sz="2400" dirty="0" smtClean="0">
                <a:cs typeface="Calibri"/>
              </a:rPr>
              <a:t>(</a:t>
            </a:r>
            <a:r>
              <a:rPr sz="2400" dirty="0" smtClean="0">
                <a:cs typeface="Calibri"/>
              </a:rPr>
              <a:t>ΣΒ</a:t>
            </a:r>
            <a:r>
              <a:rPr lang="el-GR" sz="2400" dirty="0" smtClean="0">
                <a:cs typeface="Calibri"/>
              </a:rPr>
              <a:t>)</a:t>
            </a:r>
            <a:r>
              <a:rPr sz="2400" dirty="0" smtClean="0">
                <a:cs typeface="Calibri"/>
              </a:rPr>
              <a:t> </a:t>
            </a:r>
            <a:r>
              <a:rPr sz="2400" dirty="0" err="1" smtClean="0">
                <a:cs typeface="Calibri"/>
              </a:rPr>
              <a:t>στο</a:t>
            </a:r>
            <a:r>
              <a:rPr lang="el-GR" sz="2400" dirty="0" smtClean="0">
                <a:cs typeface="Calibri"/>
              </a:rPr>
              <a:t>ν κινητό σταθμό</a:t>
            </a:r>
            <a:r>
              <a:rPr sz="2400" dirty="0" smtClean="0">
                <a:cs typeface="Calibri"/>
              </a:rPr>
              <a:t> </a:t>
            </a:r>
            <a:r>
              <a:rPr lang="el-GR" sz="2400" dirty="0" smtClean="0">
                <a:cs typeface="Calibri"/>
              </a:rPr>
              <a:t>(</a:t>
            </a:r>
            <a:r>
              <a:rPr sz="2400" dirty="0" smtClean="0">
                <a:cs typeface="Calibri"/>
              </a:rPr>
              <a:t>ΚΣ</a:t>
            </a:r>
            <a:r>
              <a:rPr lang="el-GR" sz="2400" dirty="0" smtClean="0">
                <a:cs typeface="Calibri"/>
              </a:rPr>
              <a:t>)</a:t>
            </a:r>
            <a:r>
              <a:rPr sz="2400" dirty="0" smtClean="0">
                <a:cs typeface="Calibri"/>
              </a:rPr>
              <a:t> </a:t>
            </a:r>
            <a:r>
              <a:rPr sz="2400" dirty="0">
                <a:cs typeface="Calibri"/>
              </a:rPr>
              <a:t>– ευθεία ή κάτω ζεύξη (DL)</a:t>
            </a:r>
          </a:p>
          <a:p>
            <a:pPr marL="285750" lvl="1" indent="-285750">
              <a:spcBef>
                <a:spcPts val="25"/>
              </a:spcBef>
              <a:spcAft>
                <a:spcPts val="600"/>
              </a:spcAft>
              <a:buFont typeface="Arial"/>
              <a:buChar char="–"/>
            </a:pPr>
            <a:r>
              <a:rPr sz="2400" dirty="0">
                <a:cs typeface="Calibri"/>
              </a:rPr>
              <a:t>Από τον ΚΣ στο ΣΒ – αντίστροφη ή άνω ζεύξη (UL</a:t>
            </a:r>
            <a:r>
              <a:rPr sz="2400" dirty="0" smtClean="0">
                <a:cs typeface="Calibri"/>
              </a:rPr>
              <a:t>)</a:t>
            </a:r>
            <a:endParaRPr lang="en-US" sz="2400" dirty="0" smtClean="0">
              <a:cs typeface="Calibri"/>
            </a:endParaRPr>
          </a:p>
          <a:p>
            <a:pPr marL="469900" lvl="1">
              <a:spcBef>
                <a:spcPts val="25"/>
              </a:spcBef>
              <a:spcAft>
                <a:spcPts val="600"/>
              </a:spcAft>
              <a:tabLst>
                <a:tab pos="756920" algn="l"/>
              </a:tabLst>
            </a:pPr>
            <a:endParaRPr sz="2400" dirty="0">
              <a:cs typeface="Calibri"/>
            </a:endParaRPr>
          </a:p>
          <a:p>
            <a:pPr marL="355600" marR="1456690" indent="-342900">
              <a:spcAft>
                <a:spcPts val="600"/>
              </a:spcAft>
              <a:buFont typeface="Arial"/>
              <a:buChar char="•"/>
            </a:pPr>
            <a:r>
              <a:rPr sz="2400" b="1" dirty="0">
                <a:cs typeface="Calibri"/>
              </a:rPr>
              <a:t>Οι δύο δίαυλοι αξιοποιούν μία από τις </a:t>
            </a:r>
            <a:r>
              <a:rPr sz="2400" b="1" dirty="0" smtClean="0">
                <a:cs typeface="Calibri"/>
              </a:rPr>
              <a:t>παρακάτω</a:t>
            </a:r>
            <a:r>
              <a:rPr lang="en-US" sz="2400" b="1" dirty="0" smtClean="0">
                <a:cs typeface="Calibri"/>
              </a:rPr>
              <a:t> </a:t>
            </a:r>
            <a:r>
              <a:rPr sz="2400" b="1" dirty="0" smtClean="0">
                <a:cs typeface="Calibri"/>
              </a:rPr>
              <a:t>τεχνικές:</a:t>
            </a:r>
            <a:endParaRPr lang="en-US" sz="2400" b="1" dirty="0" smtClean="0">
              <a:cs typeface="Calibri"/>
            </a:endParaRPr>
          </a:p>
          <a:p>
            <a:pPr marL="285750" marR="5080" lvl="1" indent="-285750">
              <a:spcBef>
                <a:spcPts val="625"/>
              </a:spcBef>
              <a:spcAft>
                <a:spcPts val="600"/>
              </a:spcAft>
              <a:buFont typeface="Arial"/>
              <a:buChar char="–"/>
            </a:pPr>
            <a:r>
              <a:rPr lang="el-GR" sz="2400" dirty="0">
                <a:cs typeface="Calibri"/>
              </a:rPr>
              <a:t>FDD</a:t>
            </a:r>
            <a:r>
              <a:rPr lang="el-GR" sz="2400" dirty="0">
                <a:cs typeface="Times New Roman"/>
              </a:rPr>
              <a:t> </a:t>
            </a:r>
            <a:r>
              <a:rPr lang="el-GR" sz="2400" dirty="0">
                <a:cs typeface="Calibri"/>
              </a:rPr>
              <a:t>:</a:t>
            </a:r>
            <a:r>
              <a:rPr lang="el-GR" sz="2400" dirty="0">
                <a:cs typeface="Times New Roman"/>
              </a:rPr>
              <a:t> </a:t>
            </a:r>
            <a:r>
              <a:rPr lang="el-GR" sz="2400" dirty="0">
                <a:cs typeface="Calibri"/>
              </a:rPr>
              <a:t>Διαφορετική συχνότητα για UL</a:t>
            </a:r>
            <a:r>
              <a:rPr lang="el-GR" sz="2400" dirty="0">
                <a:cs typeface="Times New Roman"/>
              </a:rPr>
              <a:t> </a:t>
            </a:r>
            <a:r>
              <a:rPr lang="el-GR" sz="2400" dirty="0">
                <a:cs typeface="Calibri"/>
              </a:rPr>
              <a:t>και DL</a:t>
            </a:r>
            <a:r>
              <a:rPr lang="el-GR" sz="2400" dirty="0">
                <a:cs typeface="Times New Roman"/>
              </a:rPr>
              <a:t>	</a:t>
            </a:r>
            <a:r>
              <a:rPr lang="el-GR" sz="2400" dirty="0">
                <a:cs typeface="Calibri"/>
              </a:rPr>
              <a:t>-</a:t>
            </a:r>
            <a:r>
              <a:rPr lang="el-GR" sz="2400" dirty="0">
                <a:cs typeface="Times New Roman"/>
              </a:rPr>
              <a:t> </a:t>
            </a:r>
            <a:r>
              <a:rPr lang="el-GR" sz="2400" dirty="0">
                <a:cs typeface="Calibri"/>
              </a:rPr>
              <a:t>συμμετρία ως προς το εύρος ζώνης και το ρυθμό μετάδοσης μεταξύ των UL</a:t>
            </a:r>
            <a:r>
              <a:rPr lang="el-GR" sz="2400" dirty="0">
                <a:cs typeface="Times New Roman"/>
              </a:rPr>
              <a:t> </a:t>
            </a:r>
            <a:r>
              <a:rPr lang="el-GR" sz="2400" dirty="0">
                <a:cs typeface="Calibri"/>
              </a:rPr>
              <a:t>και </a:t>
            </a:r>
            <a:r>
              <a:rPr lang="el-GR" sz="2400" dirty="0" smtClean="0">
                <a:cs typeface="Calibri"/>
              </a:rPr>
              <a:t>DL</a:t>
            </a:r>
            <a:endParaRPr lang="en-US" sz="2400" dirty="0" smtClean="0">
              <a:cs typeface="Calibri"/>
            </a:endParaRPr>
          </a:p>
          <a:p>
            <a:pPr marL="285750" marR="5080" lvl="1" indent="-285750">
              <a:spcBef>
                <a:spcPts val="625"/>
              </a:spcBef>
              <a:spcAft>
                <a:spcPts val="600"/>
              </a:spcAft>
              <a:buFont typeface="Arial"/>
              <a:buChar char="–"/>
            </a:pPr>
            <a:r>
              <a:rPr sz="2400" dirty="0" smtClean="0">
                <a:cs typeface="Calibri"/>
              </a:rPr>
              <a:t>TDD</a:t>
            </a:r>
            <a:r>
              <a:rPr sz="2400" dirty="0" smtClean="0">
                <a:cs typeface="Times New Roman"/>
              </a:rPr>
              <a:t> </a:t>
            </a:r>
            <a:r>
              <a:rPr sz="2400" dirty="0">
                <a:cs typeface="Calibri"/>
              </a:rPr>
              <a:t>:</a:t>
            </a:r>
            <a:r>
              <a:rPr sz="2400" dirty="0">
                <a:cs typeface="Times New Roman"/>
              </a:rPr>
              <a:t> </a:t>
            </a:r>
            <a:r>
              <a:rPr sz="2400" dirty="0">
                <a:cs typeface="Calibri"/>
              </a:rPr>
              <a:t>Ίδια συχνότητα αλλά διαφορετική γειτονική χρονοσχισμή για τα UL</a:t>
            </a:r>
            <a:r>
              <a:rPr sz="2400" dirty="0">
                <a:cs typeface="Times New Roman"/>
              </a:rPr>
              <a:t> </a:t>
            </a:r>
            <a:r>
              <a:rPr sz="2400" dirty="0">
                <a:cs typeface="Calibri"/>
              </a:rPr>
              <a:t>και DL</a:t>
            </a:r>
            <a:r>
              <a:rPr sz="2400" dirty="0">
                <a:cs typeface="Times New Roman"/>
              </a:rPr>
              <a:t> </a:t>
            </a:r>
            <a:r>
              <a:rPr sz="2400" dirty="0">
                <a:cs typeface="Calibri"/>
              </a:rPr>
              <a:t>– ασυμμετρία των δύο ζεύξεων :</a:t>
            </a:r>
            <a:r>
              <a:rPr sz="2400" dirty="0">
                <a:cs typeface="Times New Roman"/>
              </a:rPr>
              <a:t> </a:t>
            </a:r>
            <a:r>
              <a:rPr sz="2400" dirty="0">
                <a:cs typeface="Calibri"/>
              </a:rPr>
              <a:t>ευελιξία στην απόδοση φάσματος</a:t>
            </a: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71D42904-800A-4D30-B894-1D3CE512080C}" type="slidenum">
              <a:rPr lang="el-GR" sz="1400" b="1" smtClean="0">
                <a:solidFill>
                  <a:schemeClr val="accent2">
                    <a:lumMod val="75000"/>
                  </a:schemeClr>
                </a:solidFill>
                <a:cs typeface="Calibri"/>
              </a:rPr>
              <a:t>30</a:t>
            </a:fld>
            <a:endParaRPr lang="el-GR" sz="1400" b="1" dirty="0">
              <a:solidFill>
                <a:schemeClr val="accent2">
                  <a:lumMod val="75000"/>
                </a:schemeClr>
              </a:solidFill>
              <a:cs typeface="Calibri"/>
            </a:endParaRPr>
          </a:p>
        </p:txBody>
      </p:sp>
    </p:spTree>
    <p:extLst>
      <p:ext uri="{BB962C8B-B14F-4D97-AF65-F5344CB8AC3E}">
        <p14:creationId xmlns:p14="http://schemas.microsoft.com/office/powerpoint/2010/main" val="1833117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229717"/>
            <a:ext cx="7920487" cy="1220975"/>
          </a:xfrm>
          <a:prstGeom prst="rect">
            <a:avLst/>
          </a:prstGeom>
        </p:spPr>
        <p:txBody>
          <a:bodyPr vert="horz" wrap="square" lIns="0" tIns="0" rIns="0" bIns="0" rtlCol="0">
            <a:spAutoFit/>
          </a:bodyPr>
          <a:lstStyle/>
          <a:p>
            <a:pPr marL="1228725">
              <a:lnSpc>
                <a:spcPct val="100000"/>
              </a:lnSpc>
            </a:pPr>
            <a:r>
              <a:rPr lang="el-GR" spc="-20" dirty="0" smtClean="0">
                <a:solidFill>
                  <a:schemeClr val="accent4"/>
                </a:solidFill>
              </a:rPr>
              <a:t>Τ</a:t>
            </a:r>
            <a:r>
              <a:rPr spc="-20" dirty="0" err="1" smtClean="0">
                <a:solidFill>
                  <a:schemeClr val="accent4"/>
                </a:solidFill>
              </a:rPr>
              <a:t>ε</a:t>
            </a:r>
            <a:r>
              <a:rPr dirty="0" err="1" smtClean="0">
                <a:solidFill>
                  <a:schemeClr val="accent4"/>
                </a:solidFill>
              </a:rPr>
              <a:t>χνι</a:t>
            </a:r>
            <a:r>
              <a:rPr spc="-70" dirty="0" err="1" smtClean="0">
                <a:solidFill>
                  <a:schemeClr val="accent4"/>
                </a:solidFill>
              </a:rPr>
              <a:t>κ</a:t>
            </a:r>
            <a:r>
              <a:rPr spc="-30" dirty="0" err="1" smtClean="0">
                <a:solidFill>
                  <a:schemeClr val="accent4"/>
                </a:solidFill>
              </a:rPr>
              <a:t>έ</a:t>
            </a:r>
            <a:r>
              <a:rPr dirty="0" err="1" smtClean="0">
                <a:solidFill>
                  <a:schemeClr val="accent4"/>
                </a:solidFill>
              </a:rPr>
              <a:t>ς</a:t>
            </a:r>
            <a:r>
              <a:rPr lang="el-GR" dirty="0">
                <a:solidFill>
                  <a:schemeClr val="accent4"/>
                </a:solidFill>
              </a:rPr>
              <a:t> </a:t>
            </a:r>
            <a:r>
              <a:rPr lang="el-GR" dirty="0" smtClean="0">
                <a:solidFill>
                  <a:schemeClr val="accent4"/>
                </a:solidFill>
              </a:rPr>
              <a:t>διαχωρισμού σήματος</a:t>
            </a:r>
            <a:endParaRPr dirty="0">
              <a:solidFill>
                <a:schemeClr val="accent4"/>
              </a:solidFill>
            </a:endParaRP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71D42904-800A-4D30-B894-1D3CE512080C}" type="slidenum">
              <a:rPr lang="el-GR" sz="1400" b="1" smtClean="0">
                <a:solidFill>
                  <a:schemeClr val="accent2">
                    <a:lumMod val="75000"/>
                  </a:schemeClr>
                </a:solidFill>
                <a:cs typeface="Calibri"/>
              </a:rPr>
              <a:t>31</a:t>
            </a:fld>
            <a:endParaRPr lang="el-GR" sz="1400" b="1" dirty="0">
              <a:solidFill>
                <a:schemeClr val="accent2">
                  <a:lumMod val="75000"/>
                </a:schemeClr>
              </a:solidFill>
              <a:cs typeface="Calibri"/>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508" y="2406650"/>
            <a:ext cx="7926384" cy="3784669"/>
          </a:xfrm>
          <a:prstGeom prst="rect">
            <a:avLst/>
          </a:prstGeom>
        </p:spPr>
      </p:pic>
    </p:spTree>
    <p:extLst>
      <p:ext uri="{BB962C8B-B14F-4D97-AF65-F5344CB8AC3E}">
        <p14:creationId xmlns:p14="http://schemas.microsoft.com/office/powerpoint/2010/main" val="215209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89631" y="501650"/>
            <a:ext cx="7920487" cy="677108"/>
          </a:xfrm>
          <a:prstGeom prst="rect">
            <a:avLst/>
          </a:prstGeom>
        </p:spPr>
        <p:txBody>
          <a:bodyPr vert="horz" wrap="square" lIns="0" tIns="0" rIns="0" bIns="0" rtlCol="0">
            <a:spAutoFit/>
          </a:bodyPr>
          <a:lstStyle/>
          <a:p>
            <a:pPr marL="294640">
              <a:lnSpc>
                <a:spcPct val="100000"/>
              </a:lnSpc>
            </a:pPr>
            <a:r>
              <a:rPr dirty="0">
                <a:solidFill>
                  <a:schemeClr val="accent4"/>
                </a:solidFill>
                <a:latin typeface="Calibri"/>
                <a:cs typeface="Calibri"/>
              </a:rPr>
              <a:t>F</a:t>
            </a:r>
            <a:r>
              <a:rPr spc="10" dirty="0">
                <a:solidFill>
                  <a:schemeClr val="accent4"/>
                </a:solidFill>
                <a:latin typeface="Calibri"/>
                <a:cs typeface="Calibri"/>
              </a:rPr>
              <a:t>D</a:t>
            </a:r>
            <a:r>
              <a:rPr dirty="0">
                <a:solidFill>
                  <a:schemeClr val="accent4"/>
                </a:solidFill>
                <a:latin typeface="Calibri"/>
                <a:cs typeface="Calibri"/>
              </a:rPr>
              <a:t>D</a:t>
            </a:r>
            <a:r>
              <a:rPr spc="-190" dirty="0">
                <a:solidFill>
                  <a:schemeClr val="accent4"/>
                </a:solidFill>
                <a:latin typeface="Times New Roman"/>
                <a:cs typeface="Times New Roman"/>
              </a:rPr>
              <a:t> </a:t>
            </a:r>
            <a:r>
              <a:rPr spc="-15" dirty="0">
                <a:solidFill>
                  <a:schemeClr val="accent4"/>
                </a:solidFill>
                <a:latin typeface="Calibri"/>
                <a:cs typeface="Calibri"/>
              </a:rPr>
              <a:t>:</a:t>
            </a:r>
            <a:r>
              <a:rPr spc="-110" dirty="0">
                <a:solidFill>
                  <a:schemeClr val="accent4"/>
                </a:solidFill>
                <a:latin typeface="Times New Roman"/>
                <a:cs typeface="Times New Roman"/>
              </a:rPr>
              <a:t> </a:t>
            </a:r>
            <a:r>
              <a:rPr spc="5" dirty="0">
                <a:solidFill>
                  <a:schemeClr val="accent4"/>
                </a:solidFill>
                <a:latin typeface="Calibri"/>
                <a:cs typeface="Calibri"/>
              </a:rPr>
              <a:t>F</a:t>
            </a:r>
            <a:r>
              <a:rPr spc="-70" dirty="0">
                <a:solidFill>
                  <a:schemeClr val="accent4"/>
                </a:solidFill>
                <a:latin typeface="Calibri"/>
                <a:cs typeface="Calibri"/>
              </a:rPr>
              <a:t>r</a:t>
            </a:r>
            <a:r>
              <a:rPr dirty="0">
                <a:solidFill>
                  <a:schemeClr val="accent4"/>
                </a:solidFill>
                <a:latin typeface="Calibri"/>
                <a:cs typeface="Calibri"/>
              </a:rPr>
              <a:t>eq</a:t>
            </a:r>
            <a:r>
              <a:rPr spc="-20" dirty="0">
                <a:solidFill>
                  <a:schemeClr val="accent4"/>
                </a:solidFill>
                <a:latin typeface="Calibri"/>
                <a:cs typeface="Calibri"/>
              </a:rPr>
              <a:t>u</a:t>
            </a:r>
            <a:r>
              <a:rPr dirty="0">
                <a:solidFill>
                  <a:schemeClr val="accent4"/>
                </a:solidFill>
                <a:latin typeface="Calibri"/>
                <a:cs typeface="Calibri"/>
              </a:rPr>
              <a:t>en</a:t>
            </a:r>
            <a:r>
              <a:rPr spc="-15" dirty="0">
                <a:solidFill>
                  <a:schemeClr val="accent4"/>
                </a:solidFill>
                <a:latin typeface="Calibri"/>
                <a:cs typeface="Calibri"/>
              </a:rPr>
              <a:t>c</a:t>
            </a:r>
            <a:r>
              <a:rPr dirty="0">
                <a:solidFill>
                  <a:schemeClr val="accent4"/>
                </a:solidFill>
                <a:latin typeface="Calibri"/>
                <a:cs typeface="Calibri"/>
              </a:rPr>
              <a:t>y</a:t>
            </a:r>
            <a:r>
              <a:rPr spc="-240" dirty="0">
                <a:solidFill>
                  <a:schemeClr val="accent4"/>
                </a:solidFill>
                <a:latin typeface="Times New Roman"/>
                <a:cs typeface="Times New Roman"/>
              </a:rPr>
              <a:t> </a:t>
            </a:r>
            <a:r>
              <a:rPr dirty="0">
                <a:solidFill>
                  <a:schemeClr val="accent4"/>
                </a:solidFill>
                <a:latin typeface="Calibri"/>
                <a:cs typeface="Calibri"/>
              </a:rPr>
              <a:t>D</a:t>
            </a:r>
            <a:r>
              <a:rPr spc="-5" dirty="0">
                <a:solidFill>
                  <a:schemeClr val="accent4"/>
                </a:solidFill>
                <a:latin typeface="Calibri"/>
                <a:cs typeface="Calibri"/>
              </a:rPr>
              <a:t>i</a:t>
            </a:r>
            <a:r>
              <a:rPr dirty="0">
                <a:solidFill>
                  <a:schemeClr val="accent4"/>
                </a:solidFill>
                <a:latin typeface="Calibri"/>
                <a:cs typeface="Calibri"/>
              </a:rPr>
              <a:t>v</a:t>
            </a:r>
            <a:r>
              <a:rPr spc="-5" dirty="0">
                <a:solidFill>
                  <a:schemeClr val="accent4"/>
                </a:solidFill>
                <a:latin typeface="Calibri"/>
                <a:cs typeface="Calibri"/>
              </a:rPr>
              <a:t>i</a:t>
            </a:r>
            <a:r>
              <a:rPr spc="15" dirty="0">
                <a:solidFill>
                  <a:schemeClr val="accent4"/>
                </a:solidFill>
                <a:latin typeface="Calibri"/>
                <a:cs typeface="Calibri"/>
              </a:rPr>
              <a:t>s</a:t>
            </a:r>
            <a:r>
              <a:rPr spc="-5" dirty="0">
                <a:solidFill>
                  <a:schemeClr val="accent4"/>
                </a:solidFill>
                <a:latin typeface="Calibri"/>
                <a:cs typeface="Calibri"/>
              </a:rPr>
              <a:t>i</a:t>
            </a:r>
            <a:r>
              <a:rPr spc="15" dirty="0">
                <a:solidFill>
                  <a:schemeClr val="accent4"/>
                </a:solidFill>
                <a:latin typeface="Calibri"/>
                <a:cs typeface="Calibri"/>
              </a:rPr>
              <a:t>o</a:t>
            </a:r>
            <a:r>
              <a:rPr dirty="0">
                <a:solidFill>
                  <a:schemeClr val="accent4"/>
                </a:solidFill>
                <a:latin typeface="Calibri"/>
                <a:cs typeface="Calibri"/>
              </a:rPr>
              <a:t>n</a:t>
            </a:r>
            <a:r>
              <a:rPr spc="-250" dirty="0">
                <a:solidFill>
                  <a:schemeClr val="accent4"/>
                </a:solidFill>
                <a:latin typeface="Times New Roman"/>
                <a:cs typeface="Times New Roman"/>
              </a:rPr>
              <a:t> </a:t>
            </a:r>
            <a:r>
              <a:rPr spc="15" dirty="0">
                <a:solidFill>
                  <a:schemeClr val="accent4"/>
                </a:solidFill>
                <a:latin typeface="Calibri"/>
                <a:cs typeface="Calibri"/>
              </a:rPr>
              <a:t>D</a:t>
            </a:r>
            <a:r>
              <a:rPr dirty="0">
                <a:solidFill>
                  <a:schemeClr val="accent4"/>
                </a:solidFill>
                <a:latin typeface="Calibri"/>
                <a:cs typeface="Calibri"/>
              </a:rPr>
              <a:t>up</a:t>
            </a:r>
            <a:r>
              <a:rPr spc="-15" dirty="0">
                <a:solidFill>
                  <a:schemeClr val="accent4"/>
                </a:solidFill>
                <a:latin typeface="Calibri"/>
                <a:cs typeface="Calibri"/>
              </a:rPr>
              <a:t>l</a:t>
            </a:r>
            <a:r>
              <a:rPr spc="-80" dirty="0">
                <a:solidFill>
                  <a:schemeClr val="accent4"/>
                </a:solidFill>
                <a:latin typeface="Calibri"/>
                <a:cs typeface="Calibri"/>
              </a:rPr>
              <a:t>e</a:t>
            </a:r>
            <a:r>
              <a:rPr dirty="0">
                <a:solidFill>
                  <a:schemeClr val="accent4"/>
                </a:solidFill>
                <a:latin typeface="Calibri"/>
                <a:cs typeface="Calibri"/>
              </a:rPr>
              <a:t>x</a:t>
            </a:r>
          </a:p>
        </p:txBody>
      </p:sp>
      <p:sp>
        <p:nvSpPr>
          <p:cNvPr id="2" name="object 2"/>
          <p:cNvSpPr txBox="1"/>
          <p:nvPr/>
        </p:nvSpPr>
        <p:spPr>
          <a:xfrm>
            <a:off x="466171" y="4558546"/>
            <a:ext cx="212090" cy="1077218"/>
          </a:xfrm>
          <a:prstGeom prst="rect">
            <a:avLst/>
          </a:prstGeom>
        </p:spPr>
        <p:txBody>
          <a:bodyPr vert="horz" wrap="square" lIns="0" tIns="0" rIns="0" bIns="0" rtlCol="0">
            <a:spAutoFit/>
          </a:bodyPr>
          <a:lstStyle/>
          <a:p>
            <a:pPr marL="12700">
              <a:lnSpc>
                <a:spcPct val="100000"/>
              </a:lnSpc>
            </a:pPr>
            <a:r>
              <a:rPr sz="7000" b="1" dirty="0">
                <a:solidFill>
                  <a:srgbClr val="BE4F4C"/>
                </a:solidFill>
                <a:latin typeface="Calibri"/>
                <a:cs typeface="Calibri"/>
              </a:rPr>
              <a:t>-</a:t>
            </a:r>
            <a:endParaRPr sz="7000" dirty="0">
              <a:latin typeface="Calibri"/>
              <a:cs typeface="Calibri"/>
            </a:endParaRPr>
          </a:p>
        </p:txBody>
      </p:sp>
      <p:sp>
        <p:nvSpPr>
          <p:cNvPr id="4" name="object 4"/>
          <p:cNvSpPr txBox="1"/>
          <p:nvPr/>
        </p:nvSpPr>
        <p:spPr>
          <a:xfrm>
            <a:off x="364032" y="2328748"/>
            <a:ext cx="639269" cy="1077218"/>
          </a:xfrm>
          <a:prstGeom prst="rect">
            <a:avLst/>
          </a:prstGeom>
        </p:spPr>
        <p:txBody>
          <a:bodyPr vert="horz" wrap="square" lIns="0" tIns="0" rIns="0" bIns="0" rtlCol="0">
            <a:spAutoFit/>
          </a:bodyPr>
          <a:lstStyle/>
          <a:p>
            <a:pPr marL="12700">
              <a:lnSpc>
                <a:spcPct val="100000"/>
              </a:lnSpc>
            </a:pPr>
            <a:r>
              <a:rPr sz="7000" b="1" dirty="0">
                <a:solidFill>
                  <a:srgbClr val="4E7FBB"/>
                </a:solidFill>
                <a:latin typeface="Calibri"/>
                <a:cs typeface="Calibri"/>
              </a:rPr>
              <a:t>+</a:t>
            </a:r>
            <a:endParaRPr sz="7000" dirty="0">
              <a:latin typeface="Calibri"/>
              <a:cs typeface="Calibri"/>
            </a:endParaRPr>
          </a:p>
        </p:txBody>
      </p:sp>
      <p:sp>
        <p:nvSpPr>
          <p:cNvPr id="5" name="object 5"/>
          <p:cNvSpPr txBox="1"/>
          <p:nvPr/>
        </p:nvSpPr>
        <p:spPr>
          <a:xfrm>
            <a:off x="1003301" y="1739935"/>
            <a:ext cx="9067800" cy="2000548"/>
          </a:xfrm>
          <a:prstGeom prst="rect">
            <a:avLst/>
          </a:prstGeom>
        </p:spPr>
        <p:txBody>
          <a:bodyPr vert="horz" wrap="square" lIns="0" tIns="0" rIns="0" bIns="0" rtlCol="0">
            <a:spAutoFit/>
          </a:bodyPr>
          <a:lstStyle/>
          <a:p>
            <a:pPr marL="358775" indent="-346075">
              <a:lnSpc>
                <a:spcPct val="100000"/>
              </a:lnSpc>
              <a:spcAft>
                <a:spcPts val="600"/>
              </a:spcAft>
              <a:buClr>
                <a:srgbClr val="4E7FBB"/>
              </a:buClr>
              <a:buFont typeface="Arial"/>
              <a:buChar char="•"/>
            </a:pPr>
            <a:r>
              <a:rPr sz="2400" b="1" dirty="0">
                <a:solidFill>
                  <a:srgbClr val="4E7FBB"/>
                </a:solidFill>
                <a:latin typeface="Calibri" panose="020F0502020204030204" pitchFamily="34" charset="0"/>
                <a:cs typeface="Calibri"/>
              </a:rPr>
              <a:t>Μία κεραία εκπομπής και </a:t>
            </a:r>
            <a:r>
              <a:rPr sz="2400" b="1" dirty="0" smtClean="0">
                <a:solidFill>
                  <a:srgbClr val="4E7FBB"/>
                </a:solidFill>
                <a:latin typeface="Calibri" panose="020F0502020204030204" pitchFamily="34" charset="0"/>
                <a:cs typeface="Calibri"/>
              </a:rPr>
              <a:t>λήψης</a:t>
            </a:r>
            <a:endParaRPr lang="en-US" sz="2400" b="1" dirty="0" smtClean="0">
              <a:solidFill>
                <a:srgbClr val="4E7FBB"/>
              </a:solidFill>
              <a:latin typeface="Calibri" panose="020F0502020204030204" pitchFamily="34" charset="0"/>
              <a:cs typeface="Calibri"/>
            </a:endParaRPr>
          </a:p>
          <a:p>
            <a:pPr marL="358775" indent="-346075">
              <a:lnSpc>
                <a:spcPct val="100000"/>
              </a:lnSpc>
              <a:spcAft>
                <a:spcPts val="600"/>
              </a:spcAft>
              <a:buClr>
                <a:srgbClr val="4E7FBB"/>
              </a:buClr>
              <a:buFont typeface="Arial"/>
              <a:buChar char="•"/>
            </a:pPr>
            <a:r>
              <a:rPr lang="el-GR" sz="2400" b="1" dirty="0" smtClean="0">
                <a:solidFill>
                  <a:srgbClr val="4E7FBB"/>
                </a:solidFill>
                <a:latin typeface="Calibri" panose="020F0502020204030204" pitchFamily="34" charset="0"/>
                <a:cs typeface="Calibri"/>
              </a:rPr>
              <a:t>Συνεχής εκπομπή σε </a:t>
            </a:r>
            <a:r>
              <a:rPr lang="en-US" sz="2400" b="1" dirty="0" smtClean="0">
                <a:solidFill>
                  <a:srgbClr val="4E7FBB"/>
                </a:solidFill>
                <a:latin typeface="Calibri" panose="020F0502020204030204" pitchFamily="34" charset="0"/>
                <a:cs typeface="Calibri"/>
              </a:rPr>
              <a:t>UL-DL</a:t>
            </a:r>
            <a:r>
              <a:rPr lang="en-US" sz="2400" dirty="0" smtClean="0">
                <a:latin typeface="Calibri" panose="020F0502020204030204" pitchFamily="34" charset="0"/>
                <a:cs typeface="Calibri"/>
              </a:rPr>
              <a:t>. </a:t>
            </a:r>
            <a:r>
              <a:rPr sz="2400" b="1" dirty="0" smtClean="0">
                <a:solidFill>
                  <a:srgbClr val="4E7FBB"/>
                </a:solidFill>
                <a:latin typeface="Calibri" panose="020F0502020204030204" pitchFamily="34" charset="0"/>
                <a:cs typeface="Calibri"/>
              </a:rPr>
              <a:t>Ο </a:t>
            </a:r>
            <a:r>
              <a:rPr sz="2400" b="1" dirty="0">
                <a:solidFill>
                  <a:srgbClr val="4E7FBB"/>
                </a:solidFill>
                <a:latin typeface="Calibri" panose="020F0502020204030204" pitchFamily="34" charset="0"/>
                <a:cs typeface="Calibri"/>
              </a:rPr>
              <a:t>δέκτης εκτιμά συνεχώς την κατάσταση του διαύλου – μείωση των καθυστερήσεων</a:t>
            </a:r>
            <a:endParaRPr sz="2400" dirty="0">
              <a:latin typeface="Calibri" panose="020F0502020204030204" pitchFamily="34" charset="0"/>
              <a:cs typeface="Calibri"/>
            </a:endParaRPr>
          </a:p>
          <a:p>
            <a:pPr marL="358775" marR="21590" indent="-346075">
              <a:lnSpc>
                <a:spcPct val="100000"/>
              </a:lnSpc>
              <a:spcAft>
                <a:spcPts val="600"/>
              </a:spcAft>
              <a:buClr>
                <a:srgbClr val="4E7FBB"/>
              </a:buClr>
              <a:buFont typeface="Arial"/>
              <a:buChar char="•"/>
            </a:pPr>
            <a:r>
              <a:rPr sz="2400" b="1" dirty="0">
                <a:solidFill>
                  <a:srgbClr val="4E7FBB"/>
                </a:solidFill>
                <a:latin typeface="Calibri" panose="020F0502020204030204" pitchFamily="34" charset="0"/>
                <a:cs typeface="Calibri"/>
              </a:rPr>
              <a:t>Μεγάλη ανοχή στις παρεμβολές λόγω σχετικά </a:t>
            </a:r>
            <a:r>
              <a:rPr sz="2400" b="1" dirty="0" smtClean="0">
                <a:solidFill>
                  <a:srgbClr val="4E7FBB"/>
                </a:solidFill>
                <a:latin typeface="Calibri" panose="020F0502020204030204" pitchFamily="34" charset="0"/>
                <a:cs typeface="Calibri"/>
              </a:rPr>
              <a:t>μεγάλης</a:t>
            </a:r>
            <a:r>
              <a:rPr lang="en-US" sz="2400" b="1" dirty="0" smtClean="0">
                <a:solidFill>
                  <a:srgbClr val="4E7FBB"/>
                </a:solidFill>
                <a:latin typeface="Calibri" panose="020F0502020204030204" pitchFamily="34" charset="0"/>
                <a:cs typeface="Calibri"/>
              </a:rPr>
              <a:t> </a:t>
            </a:r>
            <a:r>
              <a:rPr sz="2400" b="1" dirty="0" smtClean="0">
                <a:solidFill>
                  <a:srgbClr val="4E7FBB"/>
                </a:solidFill>
                <a:latin typeface="Calibri" panose="020F0502020204030204" pitchFamily="34" charset="0"/>
                <a:cs typeface="Calibri"/>
              </a:rPr>
              <a:t>φασματικής </a:t>
            </a:r>
            <a:r>
              <a:rPr sz="2400" b="1" dirty="0">
                <a:solidFill>
                  <a:srgbClr val="4E7FBB"/>
                </a:solidFill>
                <a:latin typeface="Calibri" panose="020F0502020204030204" pitchFamily="34" charset="0"/>
                <a:cs typeface="Calibri"/>
              </a:rPr>
              <a:t>απόστασης UL</a:t>
            </a:r>
            <a:r>
              <a:rPr sz="2400" b="1" dirty="0">
                <a:solidFill>
                  <a:srgbClr val="4E7FBB"/>
                </a:solidFill>
                <a:latin typeface="Calibri" panose="020F0502020204030204" pitchFamily="34" charset="0"/>
                <a:cs typeface="Times New Roman"/>
              </a:rPr>
              <a:t> </a:t>
            </a:r>
            <a:r>
              <a:rPr sz="2400" b="1" dirty="0">
                <a:solidFill>
                  <a:srgbClr val="4E7FBB"/>
                </a:solidFill>
                <a:latin typeface="Calibri" panose="020F0502020204030204" pitchFamily="34" charset="0"/>
                <a:cs typeface="Calibri"/>
              </a:rPr>
              <a:t>&amp;</a:t>
            </a:r>
            <a:r>
              <a:rPr sz="2400" b="1" dirty="0">
                <a:solidFill>
                  <a:srgbClr val="4E7FBB"/>
                </a:solidFill>
                <a:latin typeface="Calibri" panose="020F0502020204030204" pitchFamily="34" charset="0"/>
                <a:cs typeface="Times New Roman"/>
              </a:rPr>
              <a:t> </a:t>
            </a:r>
            <a:r>
              <a:rPr sz="2400" b="1" dirty="0">
                <a:solidFill>
                  <a:srgbClr val="4E7FBB"/>
                </a:solidFill>
                <a:latin typeface="Calibri" panose="020F0502020204030204" pitchFamily="34" charset="0"/>
                <a:cs typeface="Calibri"/>
              </a:rPr>
              <a:t>DL</a:t>
            </a:r>
            <a:endParaRPr sz="2400" dirty="0">
              <a:latin typeface="Calibri" panose="020F0502020204030204" pitchFamily="34" charset="0"/>
              <a:cs typeface="Calibri"/>
            </a:endParaRPr>
          </a:p>
        </p:txBody>
      </p:sp>
      <p:sp>
        <p:nvSpPr>
          <p:cNvPr id="6" name="object 6"/>
          <p:cNvSpPr txBox="1"/>
          <p:nvPr/>
        </p:nvSpPr>
        <p:spPr>
          <a:xfrm>
            <a:off x="1003301" y="4114617"/>
            <a:ext cx="9296399" cy="2677656"/>
          </a:xfrm>
          <a:prstGeom prst="rect">
            <a:avLst/>
          </a:prstGeom>
        </p:spPr>
        <p:txBody>
          <a:bodyPr vert="horz" wrap="square" lIns="0" tIns="0" rIns="0" bIns="0" rtlCol="0">
            <a:spAutoFit/>
          </a:bodyPr>
          <a:lstStyle/>
          <a:p>
            <a:pPr marL="358775" indent="-358775">
              <a:spcAft>
                <a:spcPts val="600"/>
              </a:spcAft>
              <a:buClr>
                <a:srgbClr val="BE4F4C"/>
              </a:buClr>
              <a:buFont typeface="Arial"/>
              <a:buChar char="•"/>
            </a:pPr>
            <a:r>
              <a:rPr sz="2400" b="1" dirty="0">
                <a:solidFill>
                  <a:srgbClr val="BE4F4C"/>
                </a:solidFill>
                <a:latin typeface="Calibri" panose="020F0502020204030204" pitchFamily="34" charset="0"/>
                <a:cs typeface="Calibri"/>
              </a:rPr>
              <a:t>Οι UL</a:t>
            </a:r>
            <a:r>
              <a:rPr sz="2400" b="1" dirty="0">
                <a:solidFill>
                  <a:srgbClr val="BE4F4C"/>
                </a:solidFill>
                <a:latin typeface="Calibri" panose="020F0502020204030204" pitchFamily="34" charset="0"/>
                <a:cs typeface="Times New Roman"/>
              </a:rPr>
              <a:t> </a:t>
            </a:r>
            <a:r>
              <a:rPr sz="2400" b="1" dirty="0">
                <a:solidFill>
                  <a:srgbClr val="BE4F4C"/>
                </a:solidFill>
                <a:latin typeface="Calibri" panose="020F0502020204030204" pitchFamily="34" charset="0"/>
                <a:cs typeface="Calibri"/>
              </a:rPr>
              <a:t>και DL </a:t>
            </a:r>
            <a:r>
              <a:rPr sz="2400" b="1" dirty="0">
                <a:solidFill>
                  <a:srgbClr val="BE4F4C"/>
                </a:solidFill>
                <a:latin typeface="Calibri" panose="020F0502020204030204" pitchFamily="34" charset="0"/>
                <a:cs typeface="Calibri" panose="020F0502020204030204" pitchFamily="34" charset="0"/>
              </a:rPr>
              <a:t>δίαυλοι είναι ασυσχέτιστοι</a:t>
            </a:r>
            <a:endParaRPr sz="2400" dirty="0">
              <a:latin typeface="Calibri" panose="020F0502020204030204" pitchFamily="34" charset="0"/>
              <a:cs typeface="Calibri" panose="020F0502020204030204" pitchFamily="34" charset="0"/>
            </a:endParaRPr>
          </a:p>
          <a:p>
            <a:pPr marL="358775" indent="-358775">
              <a:spcAft>
                <a:spcPts val="600"/>
              </a:spcAft>
              <a:buClr>
                <a:srgbClr val="BE4F4C"/>
              </a:buClr>
              <a:buFont typeface="Arial"/>
              <a:buChar char="•"/>
            </a:pPr>
            <a:r>
              <a:rPr sz="2400" b="1" dirty="0">
                <a:solidFill>
                  <a:srgbClr val="BE4F4C"/>
                </a:solidFill>
                <a:latin typeface="Calibri" panose="020F0502020204030204" pitchFamily="34" charset="0"/>
                <a:cs typeface="Calibri" panose="020F0502020204030204" pitchFamily="34" charset="0"/>
              </a:rPr>
              <a:t>Δεν προσφέρεται μεταβλητή απόδοση φάσματος στις </a:t>
            </a:r>
            <a:r>
              <a:rPr sz="2400" b="1" dirty="0" smtClean="0">
                <a:solidFill>
                  <a:srgbClr val="BE4F4C"/>
                </a:solidFill>
                <a:latin typeface="Calibri" panose="020F0502020204030204" pitchFamily="34" charset="0"/>
                <a:cs typeface="Calibri" panose="020F0502020204030204" pitchFamily="34" charset="0"/>
              </a:rPr>
              <a:t>ζεύξεις</a:t>
            </a:r>
            <a:r>
              <a:rPr lang="en-US" sz="2400" dirty="0">
                <a:latin typeface="Calibri" panose="020F0502020204030204" pitchFamily="34" charset="0"/>
                <a:cs typeface="Calibri" panose="020F0502020204030204" pitchFamily="34" charset="0"/>
              </a:rPr>
              <a:t> </a:t>
            </a:r>
            <a:r>
              <a:rPr sz="2400" b="1" dirty="0" smtClean="0">
                <a:solidFill>
                  <a:srgbClr val="BE4F4C"/>
                </a:solidFill>
                <a:latin typeface="Calibri" panose="020F0502020204030204" pitchFamily="34" charset="0"/>
                <a:cs typeface="Calibri" panose="020F0502020204030204" pitchFamily="34" charset="0"/>
              </a:rPr>
              <a:t>UL </a:t>
            </a:r>
            <a:r>
              <a:rPr sz="2400" b="1" dirty="0">
                <a:solidFill>
                  <a:srgbClr val="BE4F4C"/>
                </a:solidFill>
                <a:latin typeface="Calibri" panose="020F0502020204030204" pitchFamily="34" charset="0"/>
                <a:cs typeface="Calibri" panose="020F0502020204030204" pitchFamily="34" charset="0"/>
              </a:rPr>
              <a:t>και DL, ούτε η ευελιξία απόδοσης φάσματος στο σύστημα</a:t>
            </a:r>
            <a:endParaRPr sz="2400" dirty="0">
              <a:latin typeface="Calibri" panose="020F0502020204030204" pitchFamily="34" charset="0"/>
              <a:cs typeface="Calibri" panose="020F0502020204030204" pitchFamily="34" charset="0"/>
            </a:endParaRPr>
          </a:p>
          <a:p>
            <a:pPr marL="358775" indent="-358775">
              <a:spcAft>
                <a:spcPts val="600"/>
              </a:spcAft>
              <a:buClr>
                <a:srgbClr val="BE4F4C"/>
              </a:buClr>
              <a:buFont typeface="Arial"/>
              <a:buChar char="•"/>
            </a:pPr>
            <a:r>
              <a:rPr sz="2400" b="1" dirty="0">
                <a:solidFill>
                  <a:srgbClr val="BE4F4C"/>
                </a:solidFill>
                <a:latin typeface="Calibri" panose="020F0502020204030204" pitchFamily="34" charset="0"/>
                <a:cs typeface="Calibri" panose="020F0502020204030204" pitchFamily="34" charset="0"/>
              </a:rPr>
              <a:t>Εισάγεται συχνοτικό διάστημα φύλαξης = σπατάλη φάσματος</a:t>
            </a:r>
            <a:endParaRPr sz="2400" dirty="0">
              <a:latin typeface="Calibri" panose="020F0502020204030204" pitchFamily="34" charset="0"/>
              <a:cs typeface="Calibri" panose="020F0502020204030204" pitchFamily="34" charset="0"/>
            </a:endParaRPr>
          </a:p>
          <a:p>
            <a:pPr marL="358775" indent="-358775">
              <a:spcAft>
                <a:spcPts val="600"/>
              </a:spcAft>
              <a:buClr>
                <a:srgbClr val="BE4F4C"/>
              </a:buClr>
              <a:buFont typeface="Arial"/>
              <a:buChar char="•"/>
            </a:pPr>
            <a:r>
              <a:rPr sz="2400" b="1" dirty="0">
                <a:solidFill>
                  <a:srgbClr val="BE4F4C"/>
                </a:solidFill>
                <a:latin typeface="Calibri" panose="020F0502020204030204" pitchFamily="34" charset="0"/>
                <a:cs typeface="Calibri" panose="020F0502020204030204" pitchFamily="34" charset="0"/>
              </a:rPr>
              <a:t>Σε ένα τερματικό : 2 LO (1 για κάθε κατεύθυνση), </a:t>
            </a:r>
            <a:r>
              <a:rPr sz="2400" b="1" dirty="0" smtClean="0">
                <a:solidFill>
                  <a:srgbClr val="BE4F4C"/>
                </a:solidFill>
                <a:latin typeface="Calibri" panose="020F0502020204030204" pitchFamily="34" charset="0"/>
                <a:cs typeface="Calibri" panose="020F0502020204030204" pitchFamily="34" charset="0"/>
              </a:rPr>
              <a:t>αποδοτικοί</a:t>
            </a:r>
            <a:r>
              <a:rPr lang="el-GR" sz="2400" b="1" dirty="0" smtClean="0">
                <a:solidFill>
                  <a:srgbClr val="BE4F4C"/>
                </a:solidFill>
                <a:latin typeface="Calibri" panose="020F0502020204030204" pitchFamily="34" charset="0"/>
                <a:cs typeface="Calibri" panose="020F0502020204030204" pitchFamily="34" charset="0"/>
              </a:rPr>
              <a:t> </a:t>
            </a:r>
            <a:r>
              <a:rPr lang="el-GR" sz="2400" b="1" dirty="0" err="1" smtClean="0">
                <a:solidFill>
                  <a:srgbClr val="BE4F4C"/>
                </a:solidFill>
                <a:latin typeface="Calibri" panose="020F0502020204030204" pitchFamily="34" charset="0"/>
                <a:cs typeface="Calibri" panose="020F0502020204030204" pitchFamily="34" charset="0"/>
              </a:rPr>
              <a:t>διαπλέκτες</a:t>
            </a:r>
            <a:r>
              <a:rPr lang="el-GR" sz="2400" b="1" dirty="0" smtClean="0">
                <a:solidFill>
                  <a:srgbClr val="BE4F4C"/>
                </a:solidFill>
                <a:latin typeface="Calibri" panose="020F0502020204030204" pitchFamily="34" charset="0"/>
                <a:cs typeface="Calibri" panose="020F0502020204030204" pitchFamily="34" charset="0"/>
              </a:rPr>
              <a:t> και φίλτρα με απότομη κλίση οπότε </a:t>
            </a:r>
            <a:r>
              <a:rPr lang="el-GR" sz="2400" b="1" dirty="0">
                <a:solidFill>
                  <a:srgbClr val="BE4F4C"/>
                </a:solidFill>
                <a:latin typeface="Calibri" panose="020F0502020204030204" pitchFamily="34" charset="0"/>
                <a:cs typeface="Calibri" panose="020F0502020204030204" pitchFamily="34" charset="0"/>
              </a:rPr>
              <a:t>αυξάνεται το κόστος</a:t>
            </a:r>
            <a:endParaRPr lang="el-GR" sz="2400" dirty="0">
              <a:latin typeface="Calibri" panose="020F0502020204030204" pitchFamily="34" charset="0"/>
              <a:cs typeface="Calibri" panose="020F0502020204030204" pitchFamily="34" charset="0"/>
            </a:endParaRPr>
          </a:p>
          <a:p>
            <a:pPr marL="321945" indent="-309245">
              <a:spcAft>
                <a:spcPts val="600"/>
              </a:spcAft>
              <a:buClr>
                <a:srgbClr val="BE4F4C"/>
              </a:buClr>
              <a:buFont typeface="Arial"/>
              <a:buChar char="•"/>
              <a:tabLst>
                <a:tab pos="322580" algn="l"/>
              </a:tabLst>
            </a:pPr>
            <a:endParaRPr lang="el-GR" sz="1000" dirty="0">
              <a:latin typeface="Calibri" panose="020F0502020204030204" pitchFamily="34" charset="0"/>
              <a:cs typeface="Calibri"/>
            </a:endParaRPr>
          </a:p>
        </p:txBody>
      </p:sp>
      <p:sp>
        <p:nvSpPr>
          <p:cNvPr id="11"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9" name="TextBox 8"/>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59E3F1E0-B1AE-4150-8ADA-1CDDEB988554}" type="slidenum">
              <a:rPr lang="el-GR" sz="1400" b="1" smtClean="0">
                <a:solidFill>
                  <a:schemeClr val="accent2">
                    <a:lumMod val="75000"/>
                  </a:schemeClr>
                </a:solidFill>
                <a:cs typeface="Calibri"/>
              </a:rPr>
              <a:t>32</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8230" y="563620"/>
            <a:ext cx="329565" cy="635000"/>
          </a:xfrm>
          <a:prstGeom prst="rect">
            <a:avLst/>
          </a:prstGeom>
        </p:spPr>
        <p:txBody>
          <a:bodyPr vert="horz" wrap="square" lIns="0" tIns="0" rIns="0" bIns="0" rtlCol="0">
            <a:spAutoFit/>
          </a:bodyPr>
          <a:lstStyle/>
          <a:p>
            <a:pPr marL="12700">
              <a:lnSpc>
                <a:spcPct val="100000"/>
              </a:lnSpc>
            </a:pPr>
            <a:r>
              <a:rPr sz="4800" b="1" dirty="0">
                <a:solidFill>
                  <a:srgbClr val="4E7FBB"/>
                </a:solidFill>
                <a:latin typeface="Calibri"/>
                <a:cs typeface="Calibri"/>
              </a:rPr>
              <a:t>+</a:t>
            </a:r>
            <a:endParaRPr sz="4800">
              <a:latin typeface="Calibri"/>
              <a:cs typeface="Calibri"/>
            </a:endParaRPr>
          </a:p>
        </p:txBody>
      </p:sp>
      <p:sp>
        <p:nvSpPr>
          <p:cNvPr id="4" name="object 4"/>
          <p:cNvSpPr txBox="1"/>
          <p:nvPr/>
        </p:nvSpPr>
        <p:spPr>
          <a:xfrm>
            <a:off x="1138230" y="1843034"/>
            <a:ext cx="9466270" cy="2031325"/>
          </a:xfrm>
          <a:prstGeom prst="rect">
            <a:avLst/>
          </a:prstGeom>
        </p:spPr>
        <p:txBody>
          <a:bodyPr vert="horz" wrap="square" lIns="0" tIns="0" rIns="0" bIns="0" rtlCol="0">
            <a:spAutoFit/>
          </a:bodyPr>
          <a:lstStyle/>
          <a:p>
            <a:pPr marL="266700" indent="-266700">
              <a:buClr>
                <a:srgbClr val="4E7FBB"/>
              </a:buClr>
              <a:buFont typeface="Arial"/>
              <a:buChar char="•"/>
            </a:pPr>
            <a:r>
              <a:rPr sz="2200" b="1" spc="-10" dirty="0">
                <a:solidFill>
                  <a:srgbClr val="0070C0"/>
                </a:solidFill>
                <a:latin typeface="Calibri" panose="020F0502020204030204" pitchFamily="34" charset="0"/>
                <a:cs typeface="Calibri" panose="020F0502020204030204" pitchFamily="34" charset="0"/>
              </a:rPr>
              <a:t>Ε</a:t>
            </a:r>
            <a:r>
              <a:rPr sz="2200" b="1" dirty="0">
                <a:solidFill>
                  <a:srgbClr val="0070C0"/>
                </a:solidFill>
                <a:latin typeface="Calibri" panose="020F0502020204030204" pitchFamily="34" charset="0"/>
                <a:cs typeface="Calibri" panose="020F0502020204030204" pitchFamily="34" charset="0"/>
              </a:rPr>
              <a:t>π</a:t>
            </a:r>
            <a:r>
              <a:rPr sz="2200" b="1" spc="-15" dirty="0">
                <a:solidFill>
                  <a:srgbClr val="0070C0"/>
                </a:solidFill>
                <a:latin typeface="Calibri" panose="020F0502020204030204" pitchFamily="34" charset="0"/>
                <a:cs typeface="Calibri" panose="020F0502020204030204" pitchFamily="34" charset="0"/>
              </a:rPr>
              <a:t>ι</a:t>
            </a:r>
            <a:r>
              <a:rPr sz="2200" b="1" spc="-35" dirty="0">
                <a:solidFill>
                  <a:srgbClr val="0070C0"/>
                </a:solidFill>
                <a:latin typeface="Calibri" panose="020F0502020204030204" pitchFamily="34" charset="0"/>
                <a:cs typeface="Calibri" panose="020F0502020204030204" pitchFamily="34" charset="0"/>
              </a:rPr>
              <a:t>τ</a:t>
            </a:r>
            <a:r>
              <a:rPr sz="2200" b="1" dirty="0">
                <a:solidFill>
                  <a:srgbClr val="0070C0"/>
                </a:solidFill>
                <a:latin typeface="Calibri" panose="020F0502020204030204" pitchFamily="34" charset="0"/>
                <a:cs typeface="Calibri" panose="020F0502020204030204" pitchFamily="34" charset="0"/>
              </a:rPr>
              <a:t>ρέπει</a:t>
            </a:r>
            <a:r>
              <a:rPr sz="2200" b="1" spc="-40" dirty="0">
                <a:solidFill>
                  <a:srgbClr val="0070C0"/>
                </a:solidFill>
                <a:latin typeface="Calibri" panose="020F0502020204030204" pitchFamily="34" charset="0"/>
                <a:cs typeface="Calibri" panose="020F0502020204030204" pitchFamily="34" charset="0"/>
              </a:rPr>
              <a:t> </a:t>
            </a:r>
            <a:r>
              <a:rPr sz="2200" b="1" dirty="0">
                <a:solidFill>
                  <a:srgbClr val="0070C0"/>
                </a:solidFill>
                <a:latin typeface="Calibri" panose="020F0502020204030204" pitchFamily="34" charset="0"/>
                <a:cs typeface="Calibri" panose="020F0502020204030204" pitchFamily="34" charset="0"/>
              </a:rPr>
              <a:t>ε</a:t>
            </a:r>
            <a:r>
              <a:rPr sz="2200" b="1" spc="-20" dirty="0">
                <a:solidFill>
                  <a:srgbClr val="0070C0"/>
                </a:solidFill>
                <a:latin typeface="Calibri" panose="020F0502020204030204" pitchFamily="34" charset="0"/>
                <a:cs typeface="Calibri" panose="020F0502020204030204" pitchFamily="34" charset="0"/>
              </a:rPr>
              <a:t>υ</a:t>
            </a:r>
            <a:r>
              <a:rPr sz="2200" b="1" dirty="0">
                <a:solidFill>
                  <a:srgbClr val="0070C0"/>
                </a:solidFill>
                <a:latin typeface="Calibri" panose="020F0502020204030204" pitchFamily="34" charset="0"/>
                <a:cs typeface="Calibri" panose="020F0502020204030204" pitchFamily="34" charset="0"/>
              </a:rPr>
              <a:t>έ</a:t>
            </a:r>
            <a:r>
              <a:rPr sz="2200" b="1" spc="-15" dirty="0">
                <a:solidFill>
                  <a:srgbClr val="0070C0"/>
                </a:solidFill>
                <a:latin typeface="Calibri" panose="020F0502020204030204" pitchFamily="34" charset="0"/>
                <a:cs typeface="Calibri" panose="020F0502020204030204" pitchFamily="34" charset="0"/>
              </a:rPr>
              <a:t>λ</a:t>
            </a:r>
            <a:r>
              <a:rPr sz="2200" b="1" spc="-5" dirty="0">
                <a:solidFill>
                  <a:srgbClr val="0070C0"/>
                </a:solidFill>
                <a:latin typeface="Calibri" panose="020F0502020204030204" pitchFamily="34" charset="0"/>
                <a:cs typeface="Calibri" panose="020F0502020204030204" pitchFamily="34" charset="0"/>
              </a:rPr>
              <a:t>ι</a:t>
            </a:r>
            <a:r>
              <a:rPr sz="2200" b="1" dirty="0">
                <a:solidFill>
                  <a:srgbClr val="0070C0"/>
                </a:solidFill>
                <a:latin typeface="Calibri" panose="020F0502020204030204" pitchFamily="34" charset="0"/>
                <a:cs typeface="Calibri" panose="020F0502020204030204" pitchFamily="34" charset="0"/>
              </a:rPr>
              <a:t>κτη</a:t>
            </a:r>
            <a:r>
              <a:rPr sz="2200" b="1" spc="-50" dirty="0">
                <a:solidFill>
                  <a:srgbClr val="0070C0"/>
                </a:solidFill>
                <a:latin typeface="Calibri" panose="020F0502020204030204" pitchFamily="34" charset="0"/>
                <a:cs typeface="Calibri" panose="020F0502020204030204" pitchFamily="34" charset="0"/>
              </a:rPr>
              <a:t> </a:t>
            </a:r>
            <a:r>
              <a:rPr sz="2200" b="1" spc="-5" dirty="0">
                <a:solidFill>
                  <a:srgbClr val="0070C0"/>
                </a:solidFill>
                <a:latin typeface="Calibri" panose="020F0502020204030204" pitchFamily="34" charset="0"/>
                <a:cs typeface="Calibri" panose="020F0502020204030204" pitchFamily="34" charset="0"/>
              </a:rPr>
              <a:t>α</a:t>
            </a:r>
            <a:r>
              <a:rPr sz="2200" b="1" dirty="0">
                <a:solidFill>
                  <a:srgbClr val="0070C0"/>
                </a:solidFill>
                <a:latin typeface="Calibri" panose="020F0502020204030204" pitchFamily="34" charset="0"/>
                <a:cs typeface="Calibri" panose="020F0502020204030204" pitchFamily="34" charset="0"/>
              </a:rPr>
              <a:t>πόδο</a:t>
            </a:r>
            <a:r>
              <a:rPr sz="2200" b="1" spc="-10" dirty="0">
                <a:solidFill>
                  <a:srgbClr val="0070C0"/>
                </a:solidFill>
                <a:latin typeface="Calibri" panose="020F0502020204030204" pitchFamily="34" charset="0"/>
                <a:cs typeface="Calibri" panose="020F0502020204030204" pitchFamily="34" charset="0"/>
              </a:rPr>
              <a:t>σ</a:t>
            </a:r>
            <a:r>
              <a:rPr sz="2200" b="1" dirty="0">
                <a:solidFill>
                  <a:srgbClr val="0070C0"/>
                </a:solidFill>
                <a:latin typeface="Calibri" panose="020F0502020204030204" pitchFamily="34" charset="0"/>
                <a:cs typeface="Calibri" panose="020F0502020204030204" pitchFamily="34" charset="0"/>
              </a:rPr>
              <a:t>η</a:t>
            </a:r>
            <a:r>
              <a:rPr sz="2200" b="1" spc="-25" dirty="0">
                <a:solidFill>
                  <a:srgbClr val="0070C0"/>
                </a:solidFill>
                <a:latin typeface="Calibri" panose="020F0502020204030204" pitchFamily="34" charset="0"/>
                <a:cs typeface="Calibri" panose="020F0502020204030204" pitchFamily="34" charset="0"/>
              </a:rPr>
              <a:t> </a:t>
            </a:r>
            <a:r>
              <a:rPr sz="2200" b="1" spc="-35" dirty="0">
                <a:solidFill>
                  <a:srgbClr val="0070C0"/>
                </a:solidFill>
                <a:latin typeface="Calibri" panose="020F0502020204030204" pitchFamily="34" charset="0"/>
                <a:cs typeface="Calibri" panose="020F0502020204030204" pitchFamily="34" charset="0"/>
              </a:rPr>
              <a:t>τ</a:t>
            </a:r>
            <a:r>
              <a:rPr sz="2200" b="1" dirty="0">
                <a:solidFill>
                  <a:srgbClr val="0070C0"/>
                </a:solidFill>
                <a:latin typeface="Calibri" panose="020F0502020204030204" pitchFamily="34" charset="0"/>
                <a:cs typeface="Calibri" panose="020F0502020204030204" pitchFamily="34" charset="0"/>
              </a:rPr>
              <a:t>ων</a:t>
            </a:r>
            <a:r>
              <a:rPr sz="2200" b="1" spc="-30" dirty="0">
                <a:solidFill>
                  <a:srgbClr val="0070C0"/>
                </a:solidFill>
                <a:latin typeface="Calibri" panose="020F0502020204030204" pitchFamily="34" charset="0"/>
                <a:cs typeface="Calibri" panose="020F0502020204030204" pitchFamily="34" charset="0"/>
              </a:rPr>
              <a:t> </a:t>
            </a:r>
            <a:r>
              <a:rPr sz="2200" b="1" dirty="0">
                <a:solidFill>
                  <a:srgbClr val="0070C0"/>
                </a:solidFill>
                <a:latin typeface="Calibri" panose="020F0502020204030204" pitchFamily="34" charset="0"/>
                <a:cs typeface="Calibri" panose="020F0502020204030204" pitchFamily="34" charset="0"/>
              </a:rPr>
              <a:t>πόρων</a:t>
            </a:r>
            <a:r>
              <a:rPr sz="2200" b="1" spc="-20" dirty="0">
                <a:solidFill>
                  <a:srgbClr val="0070C0"/>
                </a:solidFill>
                <a:latin typeface="Calibri" panose="020F0502020204030204" pitchFamily="34" charset="0"/>
                <a:cs typeface="Calibri" panose="020F0502020204030204" pitchFamily="34" charset="0"/>
              </a:rPr>
              <a:t> </a:t>
            </a:r>
            <a:r>
              <a:rPr sz="2200" b="1" spc="10" dirty="0">
                <a:solidFill>
                  <a:srgbClr val="0070C0"/>
                </a:solidFill>
                <a:latin typeface="Calibri" panose="020F0502020204030204" pitchFamily="34" charset="0"/>
                <a:cs typeface="Calibri" panose="020F0502020204030204" pitchFamily="34" charset="0"/>
              </a:rPr>
              <a:t>σ</a:t>
            </a:r>
            <a:r>
              <a:rPr sz="2200" b="1" dirty="0">
                <a:solidFill>
                  <a:srgbClr val="0070C0"/>
                </a:solidFill>
                <a:latin typeface="Calibri" panose="020F0502020204030204" pitchFamily="34" charset="0"/>
                <a:cs typeface="Calibri" panose="020F0502020204030204" pitchFamily="34" charset="0"/>
              </a:rPr>
              <a:t>τις</a:t>
            </a:r>
            <a:r>
              <a:rPr sz="2200" b="1" spc="-10" dirty="0">
                <a:solidFill>
                  <a:srgbClr val="0070C0"/>
                </a:solidFill>
                <a:latin typeface="Calibri" panose="020F0502020204030204" pitchFamily="34" charset="0"/>
                <a:cs typeface="Calibri" panose="020F0502020204030204" pitchFamily="34" charset="0"/>
              </a:rPr>
              <a:t> </a:t>
            </a:r>
            <a:r>
              <a:rPr sz="2200" b="1" spc="-15" dirty="0">
                <a:solidFill>
                  <a:srgbClr val="0070C0"/>
                </a:solidFill>
                <a:latin typeface="Calibri" panose="020F0502020204030204" pitchFamily="34" charset="0"/>
                <a:cs typeface="Calibri" panose="020F0502020204030204" pitchFamily="34" charset="0"/>
              </a:rPr>
              <a:t>UL</a:t>
            </a:r>
            <a:r>
              <a:rPr sz="2200" b="1" spc="-60" dirty="0">
                <a:solidFill>
                  <a:srgbClr val="0070C0"/>
                </a:solidFill>
                <a:latin typeface="Calibri" panose="020F0502020204030204" pitchFamily="34" charset="0"/>
                <a:cs typeface="Calibri" panose="020F0502020204030204" pitchFamily="34" charset="0"/>
              </a:rPr>
              <a:t> </a:t>
            </a:r>
            <a:r>
              <a:rPr sz="2200" b="1" spc="-20" dirty="0">
                <a:solidFill>
                  <a:srgbClr val="0070C0"/>
                </a:solidFill>
                <a:latin typeface="Calibri" panose="020F0502020204030204" pitchFamily="34" charset="0"/>
                <a:cs typeface="Calibri" panose="020F0502020204030204" pitchFamily="34" charset="0"/>
              </a:rPr>
              <a:t>&amp;</a:t>
            </a:r>
            <a:r>
              <a:rPr sz="2200" b="1" spc="-60" dirty="0">
                <a:solidFill>
                  <a:srgbClr val="0070C0"/>
                </a:solidFill>
                <a:latin typeface="Calibri" panose="020F0502020204030204" pitchFamily="34" charset="0"/>
                <a:cs typeface="Calibri" panose="020F0502020204030204" pitchFamily="34" charset="0"/>
              </a:rPr>
              <a:t> </a:t>
            </a:r>
            <a:r>
              <a:rPr sz="2200" b="1" spc="-5" dirty="0">
                <a:solidFill>
                  <a:srgbClr val="0070C0"/>
                </a:solidFill>
                <a:latin typeface="Calibri" panose="020F0502020204030204" pitchFamily="34" charset="0"/>
                <a:cs typeface="Calibri" panose="020F0502020204030204" pitchFamily="34" charset="0"/>
              </a:rPr>
              <a:t>DL</a:t>
            </a:r>
            <a:endParaRPr sz="2200" dirty="0">
              <a:solidFill>
                <a:srgbClr val="0070C0"/>
              </a:solidFill>
              <a:latin typeface="Calibri" panose="020F0502020204030204" pitchFamily="34" charset="0"/>
              <a:cs typeface="Calibri" panose="020F0502020204030204" pitchFamily="34" charset="0"/>
            </a:endParaRPr>
          </a:p>
          <a:p>
            <a:pPr marL="266700" marR="5080" indent="-266700">
              <a:buClr>
                <a:srgbClr val="4E7FBB"/>
              </a:buClr>
              <a:buFont typeface="Arial"/>
              <a:buChar char="•"/>
            </a:pPr>
            <a:r>
              <a:rPr sz="2200" b="1" spc="-5" dirty="0">
                <a:solidFill>
                  <a:srgbClr val="0070C0"/>
                </a:solidFill>
                <a:latin typeface="Calibri" panose="020F0502020204030204" pitchFamily="34" charset="0"/>
                <a:cs typeface="Calibri" panose="020F0502020204030204" pitchFamily="34" charset="0"/>
              </a:rPr>
              <a:t>Α</a:t>
            </a:r>
            <a:r>
              <a:rPr sz="2200" b="1" spc="-35" dirty="0">
                <a:solidFill>
                  <a:srgbClr val="0070C0"/>
                </a:solidFill>
                <a:latin typeface="Calibri" panose="020F0502020204030204" pitchFamily="34" charset="0"/>
                <a:cs typeface="Calibri" panose="020F0502020204030204" pitchFamily="34" charset="0"/>
              </a:rPr>
              <a:t>μ</a:t>
            </a:r>
            <a:r>
              <a:rPr sz="2200" b="1" dirty="0">
                <a:solidFill>
                  <a:srgbClr val="0070C0"/>
                </a:solidFill>
                <a:latin typeface="Calibri" panose="020F0502020204030204" pitchFamily="34" charset="0"/>
                <a:cs typeface="Calibri" panose="020F0502020204030204" pitchFamily="34" charset="0"/>
              </a:rPr>
              <a:t>ο</a:t>
            </a:r>
            <a:r>
              <a:rPr sz="2200" b="1" spc="5" dirty="0">
                <a:solidFill>
                  <a:srgbClr val="0070C0"/>
                </a:solidFill>
                <a:latin typeface="Calibri" panose="020F0502020204030204" pitchFamily="34" charset="0"/>
                <a:cs typeface="Calibri" panose="020F0502020204030204" pitchFamily="34" charset="0"/>
              </a:rPr>
              <a:t>ι</a:t>
            </a:r>
            <a:r>
              <a:rPr sz="2200" b="1" spc="10" dirty="0">
                <a:solidFill>
                  <a:srgbClr val="0070C0"/>
                </a:solidFill>
                <a:latin typeface="Calibri" panose="020F0502020204030204" pitchFamily="34" charset="0"/>
                <a:cs typeface="Calibri" panose="020F0502020204030204" pitchFamily="34" charset="0"/>
              </a:rPr>
              <a:t>β</a:t>
            </a:r>
            <a:r>
              <a:rPr sz="2200" b="1" spc="-5" dirty="0">
                <a:solidFill>
                  <a:srgbClr val="0070C0"/>
                </a:solidFill>
                <a:latin typeface="Calibri" panose="020F0502020204030204" pitchFamily="34" charset="0"/>
                <a:cs typeface="Calibri" panose="020F0502020204030204" pitchFamily="34" charset="0"/>
              </a:rPr>
              <a:t>αι</a:t>
            </a:r>
            <a:r>
              <a:rPr sz="2200" b="1" dirty="0">
                <a:solidFill>
                  <a:srgbClr val="0070C0"/>
                </a:solidFill>
                <a:latin typeface="Calibri" panose="020F0502020204030204" pitchFamily="34" charset="0"/>
                <a:cs typeface="Calibri" panose="020F0502020204030204" pitchFamily="34" charset="0"/>
              </a:rPr>
              <a:t>ό</a:t>
            </a:r>
            <a:r>
              <a:rPr sz="2200" b="1" spc="5" dirty="0">
                <a:solidFill>
                  <a:srgbClr val="0070C0"/>
                </a:solidFill>
                <a:latin typeface="Calibri" panose="020F0502020204030204" pitchFamily="34" charset="0"/>
                <a:cs typeface="Calibri" panose="020F0502020204030204" pitchFamily="34" charset="0"/>
              </a:rPr>
              <a:t>τ</a:t>
            </a:r>
            <a:r>
              <a:rPr sz="2200" b="1" spc="-35" dirty="0">
                <a:solidFill>
                  <a:srgbClr val="0070C0"/>
                </a:solidFill>
                <a:latin typeface="Calibri" panose="020F0502020204030204" pitchFamily="34" charset="0"/>
                <a:cs typeface="Calibri" panose="020F0502020204030204" pitchFamily="34" charset="0"/>
              </a:rPr>
              <a:t>ητ</a:t>
            </a:r>
            <a:r>
              <a:rPr sz="2200" b="1" dirty="0">
                <a:solidFill>
                  <a:srgbClr val="0070C0"/>
                </a:solidFill>
                <a:latin typeface="Calibri" panose="020F0502020204030204" pitchFamily="34" charset="0"/>
                <a:cs typeface="Calibri" panose="020F0502020204030204" pitchFamily="34" charset="0"/>
              </a:rPr>
              <a:t>α</a:t>
            </a:r>
            <a:r>
              <a:rPr sz="2200" b="1" spc="-45" dirty="0">
                <a:solidFill>
                  <a:srgbClr val="0070C0"/>
                </a:solidFill>
                <a:latin typeface="Calibri" panose="020F0502020204030204" pitchFamily="34" charset="0"/>
                <a:cs typeface="Calibri" panose="020F0502020204030204" pitchFamily="34" charset="0"/>
              </a:rPr>
              <a:t> </a:t>
            </a:r>
            <a:r>
              <a:rPr sz="2200" b="1" spc="-35" dirty="0">
                <a:solidFill>
                  <a:srgbClr val="0070C0"/>
                </a:solidFill>
                <a:latin typeface="Calibri" panose="020F0502020204030204" pitchFamily="34" charset="0"/>
                <a:cs typeface="Calibri" panose="020F0502020204030204" pitchFamily="34" charset="0"/>
              </a:rPr>
              <a:t>τ</a:t>
            </a:r>
            <a:r>
              <a:rPr sz="2200" b="1" spc="-10" dirty="0">
                <a:solidFill>
                  <a:srgbClr val="0070C0"/>
                </a:solidFill>
                <a:latin typeface="Calibri" panose="020F0502020204030204" pitchFamily="34" charset="0"/>
                <a:cs typeface="Calibri" panose="020F0502020204030204" pitchFamily="34" charset="0"/>
              </a:rPr>
              <a:t>ο</a:t>
            </a:r>
            <a:r>
              <a:rPr sz="2200" b="1" dirty="0">
                <a:solidFill>
                  <a:srgbClr val="0070C0"/>
                </a:solidFill>
                <a:latin typeface="Calibri" panose="020F0502020204030204" pitchFamily="34" charset="0"/>
                <a:cs typeface="Calibri" panose="020F0502020204030204" pitchFamily="34" charset="0"/>
              </a:rPr>
              <a:t>υ</a:t>
            </a:r>
            <a:r>
              <a:rPr sz="2200" b="1" spc="-35" dirty="0">
                <a:solidFill>
                  <a:srgbClr val="0070C0"/>
                </a:solidFill>
                <a:latin typeface="Calibri" panose="020F0502020204030204" pitchFamily="34" charset="0"/>
                <a:cs typeface="Calibri" panose="020F0502020204030204" pitchFamily="34" charset="0"/>
              </a:rPr>
              <a:t> </a:t>
            </a:r>
            <a:r>
              <a:rPr sz="2200" b="1" dirty="0">
                <a:solidFill>
                  <a:srgbClr val="0070C0"/>
                </a:solidFill>
                <a:latin typeface="Calibri" panose="020F0502020204030204" pitchFamily="34" charset="0"/>
                <a:cs typeface="Calibri" panose="020F0502020204030204" pitchFamily="34" charset="0"/>
              </a:rPr>
              <a:t>δ</a:t>
            </a:r>
            <a:r>
              <a:rPr sz="2200" b="1" spc="-15" dirty="0">
                <a:solidFill>
                  <a:srgbClr val="0070C0"/>
                </a:solidFill>
                <a:latin typeface="Calibri" panose="020F0502020204030204" pitchFamily="34" charset="0"/>
                <a:cs typeface="Calibri" panose="020F0502020204030204" pitchFamily="34" charset="0"/>
              </a:rPr>
              <a:t>ι</a:t>
            </a:r>
            <a:r>
              <a:rPr sz="2200" b="1" spc="-5" dirty="0">
                <a:solidFill>
                  <a:srgbClr val="0070C0"/>
                </a:solidFill>
                <a:latin typeface="Calibri" panose="020F0502020204030204" pitchFamily="34" charset="0"/>
                <a:cs typeface="Calibri" panose="020F0502020204030204" pitchFamily="34" charset="0"/>
              </a:rPr>
              <a:t>α</a:t>
            </a:r>
            <a:r>
              <a:rPr sz="2200" b="1" spc="-60" dirty="0">
                <a:solidFill>
                  <a:srgbClr val="0070C0"/>
                </a:solidFill>
                <a:latin typeface="Calibri" panose="020F0502020204030204" pitchFamily="34" charset="0"/>
                <a:cs typeface="Calibri" panose="020F0502020204030204" pitchFamily="34" charset="0"/>
              </a:rPr>
              <a:t>ύ</a:t>
            </a:r>
            <a:r>
              <a:rPr sz="2200" b="1" spc="-15" dirty="0">
                <a:solidFill>
                  <a:srgbClr val="0070C0"/>
                </a:solidFill>
                <a:latin typeface="Calibri" panose="020F0502020204030204" pitchFamily="34" charset="0"/>
                <a:cs typeface="Calibri" panose="020F0502020204030204" pitchFamily="34" charset="0"/>
              </a:rPr>
              <a:t>λ</a:t>
            </a:r>
            <a:r>
              <a:rPr sz="2200" b="1" dirty="0">
                <a:solidFill>
                  <a:srgbClr val="0070C0"/>
                </a:solidFill>
                <a:latin typeface="Calibri" panose="020F0502020204030204" pitchFamily="34" charset="0"/>
                <a:cs typeface="Calibri" panose="020F0502020204030204" pitchFamily="34" charset="0"/>
              </a:rPr>
              <a:t>ου</a:t>
            </a:r>
            <a:r>
              <a:rPr sz="2200" b="1" spc="-35" dirty="0">
                <a:solidFill>
                  <a:srgbClr val="0070C0"/>
                </a:solidFill>
                <a:latin typeface="Calibri" panose="020F0502020204030204" pitchFamily="34" charset="0"/>
                <a:cs typeface="Calibri" panose="020F0502020204030204" pitchFamily="34" charset="0"/>
              </a:rPr>
              <a:t> </a:t>
            </a:r>
            <a:r>
              <a:rPr sz="2200" b="1" spc="-10" dirty="0">
                <a:solidFill>
                  <a:srgbClr val="0070C0"/>
                </a:solidFill>
                <a:latin typeface="Calibri" panose="020F0502020204030204" pitchFamily="34" charset="0"/>
                <a:cs typeface="Calibri" panose="020F0502020204030204" pitchFamily="34" charset="0"/>
              </a:rPr>
              <a:t>:</a:t>
            </a:r>
            <a:r>
              <a:rPr sz="2200" b="1" spc="-65" dirty="0">
                <a:solidFill>
                  <a:srgbClr val="0070C0"/>
                </a:solidFill>
                <a:latin typeface="Calibri" panose="020F0502020204030204" pitchFamily="34" charset="0"/>
                <a:cs typeface="Calibri" panose="020F0502020204030204" pitchFamily="34" charset="0"/>
              </a:rPr>
              <a:t> </a:t>
            </a:r>
            <a:r>
              <a:rPr sz="2200" b="1" spc="-180" dirty="0">
                <a:solidFill>
                  <a:srgbClr val="0070C0"/>
                </a:solidFill>
                <a:latin typeface="Calibri" panose="020F0502020204030204" pitchFamily="34" charset="0"/>
                <a:cs typeface="Calibri" panose="020F0502020204030204" pitchFamily="34" charset="0"/>
              </a:rPr>
              <a:t>Τ</a:t>
            </a:r>
            <a:r>
              <a:rPr sz="2200" b="1" dirty="0">
                <a:solidFill>
                  <a:srgbClr val="0070C0"/>
                </a:solidFill>
                <a:latin typeface="Calibri" panose="020F0502020204030204" pitchFamily="34" charset="0"/>
                <a:cs typeface="Calibri" panose="020F0502020204030204" pitchFamily="34" charset="0"/>
              </a:rPr>
              <a:t>ο</a:t>
            </a:r>
            <a:r>
              <a:rPr sz="2200" b="1" spc="-10" dirty="0">
                <a:solidFill>
                  <a:srgbClr val="0070C0"/>
                </a:solidFill>
                <a:latin typeface="Calibri" panose="020F0502020204030204" pitchFamily="34" charset="0"/>
                <a:cs typeface="Calibri" panose="020F0502020204030204" pitchFamily="34" charset="0"/>
              </a:rPr>
              <a:t> τ</a:t>
            </a:r>
            <a:r>
              <a:rPr sz="2200" b="1" dirty="0">
                <a:solidFill>
                  <a:srgbClr val="0070C0"/>
                </a:solidFill>
                <a:latin typeface="Calibri" panose="020F0502020204030204" pitchFamily="34" charset="0"/>
                <a:cs typeface="Calibri" panose="020F0502020204030204" pitchFamily="34" charset="0"/>
              </a:rPr>
              <a:t>ερμ</a:t>
            </a:r>
            <a:r>
              <a:rPr sz="2200" b="1" spc="-15" dirty="0">
                <a:solidFill>
                  <a:srgbClr val="0070C0"/>
                </a:solidFill>
                <a:latin typeface="Calibri" panose="020F0502020204030204" pitchFamily="34" charset="0"/>
                <a:cs typeface="Calibri" panose="020F0502020204030204" pitchFamily="34" charset="0"/>
              </a:rPr>
              <a:t>α</a:t>
            </a:r>
            <a:r>
              <a:rPr sz="2200" b="1" dirty="0">
                <a:solidFill>
                  <a:srgbClr val="0070C0"/>
                </a:solidFill>
                <a:latin typeface="Calibri" panose="020F0502020204030204" pitchFamily="34" charset="0"/>
                <a:cs typeface="Calibri" panose="020F0502020204030204" pitchFamily="34" charset="0"/>
              </a:rPr>
              <a:t>τ</a:t>
            </a:r>
            <a:r>
              <a:rPr sz="2200" b="1" spc="5" dirty="0">
                <a:solidFill>
                  <a:srgbClr val="0070C0"/>
                </a:solidFill>
                <a:latin typeface="Calibri" panose="020F0502020204030204" pitchFamily="34" charset="0"/>
                <a:cs typeface="Calibri" panose="020F0502020204030204" pitchFamily="34" charset="0"/>
              </a:rPr>
              <a:t>ι</a:t>
            </a:r>
            <a:r>
              <a:rPr sz="2200" b="1" spc="-75" dirty="0">
                <a:solidFill>
                  <a:srgbClr val="0070C0"/>
                </a:solidFill>
                <a:latin typeface="Calibri" panose="020F0502020204030204" pitchFamily="34" charset="0"/>
                <a:cs typeface="Calibri" panose="020F0502020204030204" pitchFamily="34" charset="0"/>
              </a:rPr>
              <a:t>κ</a:t>
            </a:r>
            <a:r>
              <a:rPr sz="2200" b="1" dirty="0">
                <a:solidFill>
                  <a:srgbClr val="0070C0"/>
                </a:solidFill>
                <a:latin typeface="Calibri" panose="020F0502020204030204" pitchFamily="34" charset="0"/>
                <a:cs typeface="Calibri" panose="020F0502020204030204" pitchFamily="34" charset="0"/>
              </a:rPr>
              <a:t>ό</a:t>
            </a:r>
            <a:r>
              <a:rPr sz="2200" b="1" spc="-35" dirty="0">
                <a:solidFill>
                  <a:srgbClr val="0070C0"/>
                </a:solidFill>
                <a:latin typeface="Calibri" panose="020F0502020204030204" pitchFamily="34" charset="0"/>
                <a:cs typeface="Calibri" panose="020F0502020204030204" pitchFamily="34" charset="0"/>
              </a:rPr>
              <a:t> </a:t>
            </a:r>
            <a:r>
              <a:rPr sz="2200" b="1" dirty="0">
                <a:solidFill>
                  <a:srgbClr val="0070C0"/>
                </a:solidFill>
                <a:latin typeface="Calibri" panose="020F0502020204030204" pitchFamily="34" charset="0"/>
                <a:cs typeface="Calibri" panose="020F0502020204030204" pitchFamily="34" charset="0"/>
              </a:rPr>
              <a:t>ε</a:t>
            </a:r>
            <a:r>
              <a:rPr sz="2200" b="1" spc="-10" dirty="0">
                <a:solidFill>
                  <a:srgbClr val="0070C0"/>
                </a:solidFill>
                <a:latin typeface="Calibri" panose="020F0502020204030204" pitchFamily="34" charset="0"/>
                <a:cs typeface="Calibri" panose="020F0502020204030204" pitchFamily="34" charset="0"/>
              </a:rPr>
              <a:t>κ</a:t>
            </a:r>
            <a:r>
              <a:rPr sz="2200" b="1" dirty="0">
                <a:solidFill>
                  <a:srgbClr val="0070C0"/>
                </a:solidFill>
                <a:latin typeface="Calibri" panose="020F0502020204030204" pitchFamily="34" charset="0"/>
                <a:cs typeface="Calibri" panose="020F0502020204030204" pitchFamily="34" charset="0"/>
              </a:rPr>
              <a:t>τ</a:t>
            </a:r>
            <a:r>
              <a:rPr sz="2200" b="1" spc="-5" dirty="0">
                <a:solidFill>
                  <a:srgbClr val="0070C0"/>
                </a:solidFill>
                <a:latin typeface="Calibri" panose="020F0502020204030204" pitchFamily="34" charset="0"/>
                <a:cs typeface="Calibri" panose="020F0502020204030204" pitchFamily="34" charset="0"/>
              </a:rPr>
              <a:t>ι</a:t>
            </a:r>
            <a:r>
              <a:rPr sz="2200" b="1" dirty="0">
                <a:solidFill>
                  <a:srgbClr val="0070C0"/>
                </a:solidFill>
                <a:latin typeface="Calibri" panose="020F0502020204030204" pitchFamily="34" charset="0"/>
                <a:cs typeface="Calibri" panose="020F0502020204030204" pitchFamily="34" charset="0"/>
              </a:rPr>
              <a:t>μά</a:t>
            </a:r>
            <a:r>
              <a:rPr sz="2200" b="1" spc="-20" dirty="0">
                <a:solidFill>
                  <a:srgbClr val="0070C0"/>
                </a:solidFill>
                <a:latin typeface="Calibri" panose="020F0502020204030204" pitchFamily="34" charset="0"/>
                <a:cs typeface="Calibri" panose="020F0502020204030204" pitchFamily="34" charset="0"/>
              </a:rPr>
              <a:t> </a:t>
            </a:r>
            <a:r>
              <a:rPr sz="2200" b="1" dirty="0">
                <a:solidFill>
                  <a:srgbClr val="0070C0"/>
                </a:solidFill>
                <a:latin typeface="Calibri" panose="020F0502020204030204" pitchFamily="34" charset="0"/>
                <a:cs typeface="Calibri" panose="020F0502020204030204" pitchFamily="34" charset="0"/>
              </a:rPr>
              <a:t>τη </a:t>
            </a:r>
            <a:r>
              <a:rPr sz="2200" b="1" spc="-75" dirty="0">
                <a:solidFill>
                  <a:srgbClr val="0070C0"/>
                </a:solidFill>
                <a:latin typeface="Calibri" panose="020F0502020204030204" pitchFamily="34" charset="0"/>
                <a:cs typeface="Calibri" panose="020F0502020204030204" pitchFamily="34" charset="0"/>
              </a:rPr>
              <a:t>κ</a:t>
            </a:r>
            <a:r>
              <a:rPr sz="2200" b="1" spc="-5" dirty="0">
                <a:solidFill>
                  <a:srgbClr val="0070C0"/>
                </a:solidFill>
                <a:latin typeface="Calibri" panose="020F0502020204030204" pitchFamily="34" charset="0"/>
                <a:cs typeface="Calibri" panose="020F0502020204030204" pitchFamily="34" charset="0"/>
              </a:rPr>
              <a:t>α</a:t>
            </a:r>
            <a:r>
              <a:rPr sz="2200" b="1" spc="-45" dirty="0">
                <a:solidFill>
                  <a:srgbClr val="0070C0"/>
                </a:solidFill>
                <a:latin typeface="Calibri" panose="020F0502020204030204" pitchFamily="34" charset="0"/>
                <a:cs typeface="Calibri" panose="020F0502020204030204" pitchFamily="34" charset="0"/>
              </a:rPr>
              <a:t>τ</a:t>
            </a:r>
            <a:r>
              <a:rPr sz="2200" b="1" spc="-30" dirty="0">
                <a:solidFill>
                  <a:srgbClr val="0070C0"/>
                </a:solidFill>
                <a:latin typeface="Calibri" panose="020F0502020204030204" pitchFamily="34" charset="0"/>
                <a:cs typeface="Calibri" panose="020F0502020204030204" pitchFamily="34" charset="0"/>
              </a:rPr>
              <a:t>ά</a:t>
            </a:r>
            <a:r>
              <a:rPr sz="2200" b="1" spc="10" dirty="0">
                <a:solidFill>
                  <a:srgbClr val="0070C0"/>
                </a:solidFill>
                <a:latin typeface="Calibri" panose="020F0502020204030204" pitchFamily="34" charset="0"/>
                <a:cs typeface="Calibri" panose="020F0502020204030204" pitchFamily="34" charset="0"/>
              </a:rPr>
              <a:t>σ</a:t>
            </a:r>
            <a:r>
              <a:rPr sz="2200" b="1" spc="-35" dirty="0">
                <a:solidFill>
                  <a:srgbClr val="0070C0"/>
                </a:solidFill>
                <a:latin typeface="Calibri" panose="020F0502020204030204" pitchFamily="34" charset="0"/>
                <a:cs typeface="Calibri" panose="020F0502020204030204" pitchFamily="34" charset="0"/>
              </a:rPr>
              <a:t>τ</a:t>
            </a:r>
            <a:r>
              <a:rPr sz="2200" b="1" spc="-30" dirty="0">
                <a:solidFill>
                  <a:srgbClr val="0070C0"/>
                </a:solidFill>
                <a:latin typeface="Calibri" panose="020F0502020204030204" pitchFamily="34" charset="0"/>
                <a:cs typeface="Calibri" panose="020F0502020204030204" pitchFamily="34" charset="0"/>
              </a:rPr>
              <a:t>α</a:t>
            </a:r>
            <a:r>
              <a:rPr sz="2200" b="1" dirty="0">
                <a:solidFill>
                  <a:srgbClr val="0070C0"/>
                </a:solidFill>
                <a:latin typeface="Calibri" panose="020F0502020204030204" pitchFamily="34" charset="0"/>
                <a:cs typeface="Calibri" panose="020F0502020204030204" pitchFamily="34" charset="0"/>
              </a:rPr>
              <a:t>ση ε</a:t>
            </a:r>
            <a:r>
              <a:rPr sz="2200" b="1" spc="-5" dirty="0">
                <a:solidFill>
                  <a:srgbClr val="0070C0"/>
                </a:solidFill>
                <a:latin typeface="Calibri" panose="020F0502020204030204" pitchFamily="34" charset="0"/>
                <a:cs typeface="Calibri" panose="020F0502020204030204" pitchFamily="34" charset="0"/>
              </a:rPr>
              <a:t>ν</a:t>
            </a:r>
            <a:r>
              <a:rPr sz="2200" b="1" dirty="0">
                <a:solidFill>
                  <a:srgbClr val="0070C0"/>
                </a:solidFill>
                <a:latin typeface="Calibri" panose="020F0502020204030204" pitchFamily="34" charset="0"/>
                <a:cs typeface="Calibri" panose="020F0502020204030204" pitchFamily="34" charset="0"/>
              </a:rPr>
              <a:t>ός</a:t>
            </a:r>
            <a:r>
              <a:rPr sz="2200" b="1" spc="-70" dirty="0">
                <a:solidFill>
                  <a:srgbClr val="0070C0"/>
                </a:solidFill>
                <a:latin typeface="Calibri" panose="020F0502020204030204" pitchFamily="34" charset="0"/>
                <a:cs typeface="Calibri" panose="020F0502020204030204" pitchFamily="34" charset="0"/>
              </a:rPr>
              <a:t> </a:t>
            </a:r>
            <a:r>
              <a:rPr sz="2200" b="1" dirty="0" smtClean="0">
                <a:solidFill>
                  <a:srgbClr val="0070C0"/>
                </a:solidFill>
                <a:latin typeface="Calibri" panose="020F0502020204030204" pitchFamily="34" charset="0"/>
                <a:cs typeface="Calibri" panose="020F0502020204030204" pitchFamily="34" charset="0"/>
              </a:rPr>
              <a:t>δ</a:t>
            </a:r>
            <a:r>
              <a:rPr sz="2200" b="1" spc="-5" dirty="0" smtClean="0">
                <a:solidFill>
                  <a:srgbClr val="0070C0"/>
                </a:solidFill>
                <a:latin typeface="Calibri" panose="020F0502020204030204" pitchFamily="34" charset="0"/>
                <a:cs typeface="Calibri" panose="020F0502020204030204" pitchFamily="34" charset="0"/>
              </a:rPr>
              <a:t>ια</a:t>
            </a:r>
            <a:r>
              <a:rPr sz="2200" b="1" spc="-60" dirty="0" smtClean="0">
                <a:solidFill>
                  <a:srgbClr val="0070C0"/>
                </a:solidFill>
                <a:latin typeface="Calibri" panose="020F0502020204030204" pitchFamily="34" charset="0"/>
                <a:cs typeface="Calibri" panose="020F0502020204030204" pitchFamily="34" charset="0"/>
              </a:rPr>
              <a:t>ύ</a:t>
            </a:r>
            <a:r>
              <a:rPr sz="2200" b="1" spc="-15" dirty="0" smtClean="0">
                <a:solidFill>
                  <a:srgbClr val="0070C0"/>
                </a:solidFill>
                <a:latin typeface="Calibri" panose="020F0502020204030204" pitchFamily="34" charset="0"/>
                <a:cs typeface="Calibri" panose="020F0502020204030204" pitchFamily="34" charset="0"/>
              </a:rPr>
              <a:t>λ</a:t>
            </a:r>
            <a:r>
              <a:rPr sz="2200" b="1" spc="5" dirty="0" smtClean="0">
                <a:solidFill>
                  <a:srgbClr val="0070C0"/>
                </a:solidFill>
                <a:latin typeface="Calibri" panose="020F0502020204030204" pitchFamily="34" charset="0"/>
                <a:cs typeface="Calibri" panose="020F0502020204030204" pitchFamily="34" charset="0"/>
              </a:rPr>
              <a:t>ο</a:t>
            </a:r>
            <a:r>
              <a:rPr sz="2200" b="1" dirty="0" smtClean="0">
                <a:solidFill>
                  <a:srgbClr val="0070C0"/>
                </a:solidFill>
                <a:latin typeface="Calibri" panose="020F0502020204030204" pitchFamily="34" charset="0"/>
                <a:cs typeface="Calibri" panose="020F0502020204030204" pitchFamily="34" charset="0"/>
              </a:rPr>
              <a:t>υ</a:t>
            </a:r>
            <a:r>
              <a:rPr lang="el-GR" sz="2200" b="1" spc="-35" dirty="0">
                <a:solidFill>
                  <a:srgbClr val="0070C0"/>
                </a:solidFill>
                <a:latin typeface="Calibri" panose="020F0502020204030204" pitchFamily="34" charset="0"/>
                <a:cs typeface="Calibri" panose="020F0502020204030204" pitchFamily="34" charset="0"/>
              </a:rPr>
              <a:t> </a:t>
            </a:r>
            <a:r>
              <a:rPr sz="2200" b="1" spc="-75" dirty="0" smtClean="0">
                <a:solidFill>
                  <a:srgbClr val="0070C0"/>
                </a:solidFill>
                <a:latin typeface="Calibri" panose="020F0502020204030204" pitchFamily="34" charset="0"/>
                <a:cs typeface="Calibri" panose="020F0502020204030204" pitchFamily="34" charset="0"/>
              </a:rPr>
              <a:t>κ</a:t>
            </a:r>
            <a:r>
              <a:rPr sz="2200" b="1" spc="-5" dirty="0" smtClean="0">
                <a:solidFill>
                  <a:srgbClr val="0070C0"/>
                </a:solidFill>
                <a:latin typeface="Calibri" panose="020F0502020204030204" pitchFamily="34" charset="0"/>
                <a:cs typeface="Calibri" panose="020F0502020204030204" pitchFamily="34" charset="0"/>
              </a:rPr>
              <a:t>α</a:t>
            </a:r>
            <a:r>
              <a:rPr sz="2200" b="1" dirty="0" smtClean="0">
                <a:solidFill>
                  <a:srgbClr val="0070C0"/>
                </a:solidFill>
                <a:latin typeface="Calibri" panose="020F0502020204030204" pitchFamily="34" charset="0"/>
                <a:cs typeface="Calibri" panose="020F0502020204030204" pitchFamily="34" charset="0"/>
              </a:rPr>
              <a:t>ι</a:t>
            </a:r>
            <a:r>
              <a:rPr sz="2200" b="1" spc="-5" dirty="0" smtClean="0">
                <a:solidFill>
                  <a:srgbClr val="0070C0"/>
                </a:solidFill>
                <a:latin typeface="Calibri" panose="020F0502020204030204" pitchFamily="34" charset="0"/>
                <a:cs typeface="Calibri" panose="020F0502020204030204" pitchFamily="34" charset="0"/>
              </a:rPr>
              <a:t> </a:t>
            </a:r>
            <a:r>
              <a:rPr sz="2200" b="1" dirty="0">
                <a:solidFill>
                  <a:srgbClr val="0070C0"/>
                </a:solidFill>
                <a:latin typeface="Calibri" panose="020F0502020204030204" pitchFamily="34" charset="0"/>
                <a:cs typeface="Calibri" panose="020F0502020204030204" pitchFamily="34" charset="0"/>
              </a:rPr>
              <a:t>τ</a:t>
            </a:r>
            <a:r>
              <a:rPr sz="2200" b="1" spc="-60" dirty="0">
                <a:solidFill>
                  <a:srgbClr val="0070C0"/>
                </a:solidFill>
                <a:latin typeface="Calibri" panose="020F0502020204030204" pitchFamily="34" charset="0"/>
                <a:cs typeface="Calibri" panose="020F0502020204030204" pitchFamily="34" charset="0"/>
              </a:rPr>
              <a:t>η</a:t>
            </a:r>
            <a:r>
              <a:rPr sz="2200" b="1" dirty="0">
                <a:solidFill>
                  <a:srgbClr val="0070C0"/>
                </a:solidFill>
                <a:latin typeface="Calibri" panose="020F0502020204030204" pitchFamily="34" charset="0"/>
                <a:cs typeface="Calibri" panose="020F0502020204030204" pitchFamily="34" charset="0"/>
              </a:rPr>
              <a:t>ν</a:t>
            </a:r>
            <a:r>
              <a:rPr sz="2200" b="1" spc="-5" dirty="0">
                <a:solidFill>
                  <a:srgbClr val="0070C0"/>
                </a:solidFill>
                <a:latin typeface="Calibri" panose="020F0502020204030204" pitchFamily="34" charset="0"/>
                <a:cs typeface="Calibri" panose="020F0502020204030204" pitchFamily="34" charset="0"/>
              </a:rPr>
              <a:t> </a:t>
            </a:r>
            <a:r>
              <a:rPr sz="2200" b="1" dirty="0">
                <a:solidFill>
                  <a:srgbClr val="0070C0"/>
                </a:solidFill>
                <a:latin typeface="Calibri" panose="020F0502020204030204" pitchFamily="34" charset="0"/>
                <a:cs typeface="Calibri" panose="020F0502020204030204" pitchFamily="34" charset="0"/>
              </a:rPr>
              <a:t>εκτ</a:t>
            </a:r>
            <a:r>
              <a:rPr sz="2200" b="1" spc="-5" dirty="0">
                <a:solidFill>
                  <a:srgbClr val="0070C0"/>
                </a:solidFill>
                <a:latin typeface="Calibri" panose="020F0502020204030204" pitchFamily="34" charset="0"/>
                <a:cs typeface="Calibri" panose="020F0502020204030204" pitchFamily="34" charset="0"/>
              </a:rPr>
              <a:t>ί</a:t>
            </a:r>
            <a:r>
              <a:rPr sz="2200" b="1" spc="-10" dirty="0">
                <a:solidFill>
                  <a:srgbClr val="0070C0"/>
                </a:solidFill>
                <a:latin typeface="Calibri" panose="020F0502020204030204" pitchFamily="34" charset="0"/>
                <a:cs typeface="Calibri" panose="020F0502020204030204" pitchFamily="34" charset="0"/>
              </a:rPr>
              <a:t>μ</a:t>
            </a:r>
            <a:r>
              <a:rPr sz="2200" b="1" dirty="0">
                <a:solidFill>
                  <a:srgbClr val="0070C0"/>
                </a:solidFill>
                <a:latin typeface="Calibri" panose="020F0502020204030204" pitchFamily="34" charset="0"/>
                <a:cs typeface="Calibri" panose="020F0502020204030204" pitchFamily="34" charset="0"/>
              </a:rPr>
              <a:t>η</a:t>
            </a:r>
            <a:r>
              <a:rPr sz="2200" b="1" spc="-10" dirty="0">
                <a:solidFill>
                  <a:srgbClr val="0070C0"/>
                </a:solidFill>
                <a:latin typeface="Calibri" panose="020F0502020204030204" pitchFamily="34" charset="0"/>
                <a:cs typeface="Calibri" panose="020F0502020204030204" pitchFamily="34" charset="0"/>
              </a:rPr>
              <a:t>σ</a:t>
            </a:r>
            <a:r>
              <a:rPr sz="2200" b="1" dirty="0">
                <a:solidFill>
                  <a:srgbClr val="0070C0"/>
                </a:solidFill>
                <a:latin typeface="Calibri" panose="020F0502020204030204" pitchFamily="34" charset="0"/>
                <a:cs typeface="Calibri" panose="020F0502020204030204" pitchFamily="34" charset="0"/>
              </a:rPr>
              <a:t>η </a:t>
            </a:r>
            <a:r>
              <a:rPr sz="2200" b="1" spc="-5" dirty="0">
                <a:solidFill>
                  <a:srgbClr val="0070C0"/>
                </a:solidFill>
                <a:latin typeface="Calibri" panose="020F0502020204030204" pitchFamily="34" charset="0"/>
                <a:cs typeface="Calibri" panose="020F0502020204030204" pitchFamily="34" charset="0"/>
              </a:rPr>
              <a:t>α</a:t>
            </a:r>
            <a:r>
              <a:rPr sz="2200" b="1" dirty="0">
                <a:solidFill>
                  <a:srgbClr val="0070C0"/>
                </a:solidFill>
                <a:latin typeface="Calibri" panose="020F0502020204030204" pitchFamily="34" charset="0"/>
                <a:cs typeface="Calibri" panose="020F0502020204030204" pitchFamily="34" charset="0"/>
              </a:rPr>
              <a:t>υ</a:t>
            </a:r>
            <a:r>
              <a:rPr sz="2200" b="1" spc="-10" dirty="0">
                <a:solidFill>
                  <a:srgbClr val="0070C0"/>
                </a:solidFill>
                <a:latin typeface="Calibri" panose="020F0502020204030204" pitchFamily="34" charset="0"/>
                <a:cs typeface="Calibri" panose="020F0502020204030204" pitchFamily="34" charset="0"/>
              </a:rPr>
              <a:t>τ</a:t>
            </a:r>
            <a:r>
              <a:rPr sz="2200" b="1" dirty="0">
                <a:solidFill>
                  <a:srgbClr val="0070C0"/>
                </a:solidFill>
                <a:latin typeface="Calibri" panose="020F0502020204030204" pitchFamily="34" charset="0"/>
                <a:cs typeface="Calibri" panose="020F0502020204030204" pitchFamily="34" charset="0"/>
              </a:rPr>
              <a:t>ή</a:t>
            </a:r>
            <a:r>
              <a:rPr sz="2200" b="1" spc="-25" dirty="0">
                <a:solidFill>
                  <a:srgbClr val="0070C0"/>
                </a:solidFill>
                <a:latin typeface="Calibri" panose="020F0502020204030204" pitchFamily="34" charset="0"/>
                <a:cs typeface="Calibri" panose="020F0502020204030204" pitchFamily="34" charset="0"/>
              </a:rPr>
              <a:t> </a:t>
            </a:r>
            <a:r>
              <a:rPr sz="2200" b="1" dirty="0">
                <a:solidFill>
                  <a:srgbClr val="0070C0"/>
                </a:solidFill>
                <a:latin typeface="Calibri" panose="020F0502020204030204" pitchFamily="34" charset="0"/>
                <a:cs typeface="Calibri" panose="020F0502020204030204" pitchFamily="34" charset="0"/>
              </a:rPr>
              <a:t>τη χ</a:t>
            </a:r>
            <a:r>
              <a:rPr sz="2200" b="1" spc="-5" dirty="0">
                <a:solidFill>
                  <a:srgbClr val="0070C0"/>
                </a:solidFill>
                <a:latin typeface="Calibri" panose="020F0502020204030204" pitchFamily="34" charset="0"/>
                <a:cs typeface="Calibri" panose="020F0502020204030204" pitchFamily="34" charset="0"/>
              </a:rPr>
              <a:t>ρ</a:t>
            </a:r>
            <a:r>
              <a:rPr sz="2200" b="1" dirty="0">
                <a:solidFill>
                  <a:srgbClr val="0070C0"/>
                </a:solidFill>
                <a:latin typeface="Calibri" panose="020F0502020204030204" pitchFamily="34" charset="0"/>
                <a:cs typeface="Calibri" panose="020F0502020204030204" pitchFamily="34" charset="0"/>
              </a:rPr>
              <a:t>ησ</a:t>
            </a:r>
            <a:r>
              <a:rPr sz="2200" b="1" spc="5" dirty="0">
                <a:solidFill>
                  <a:srgbClr val="0070C0"/>
                </a:solidFill>
                <a:latin typeface="Calibri" panose="020F0502020204030204" pitchFamily="34" charset="0"/>
                <a:cs typeface="Calibri" panose="020F0502020204030204" pitchFamily="34" charset="0"/>
              </a:rPr>
              <a:t>ι</a:t>
            </a:r>
            <a:r>
              <a:rPr sz="2200" b="1" spc="-45" dirty="0">
                <a:solidFill>
                  <a:srgbClr val="0070C0"/>
                </a:solidFill>
                <a:latin typeface="Calibri" panose="020F0502020204030204" pitchFamily="34" charset="0"/>
                <a:cs typeface="Calibri" panose="020F0502020204030204" pitchFamily="34" charset="0"/>
              </a:rPr>
              <a:t>μ</a:t>
            </a:r>
            <a:r>
              <a:rPr sz="2200" b="1" dirty="0">
                <a:solidFill>
                  <a:srgbClr val="0070C0"/>
                </a:solidFill>
                <a:latin typeface="Calibri" panose="020F0502020204030204" pitchFamily="34" charset="0"/>
                <a:cs typeface="Calibri" panose="020F0502020204030204" pitchFamily="34" charset="0"/>
              </a:rPr>
              <a:t>οπο</a:t>
            </a:r>
            <a:r>
              <a:rPr sz="2200" b="1" spc="5" dirty="0">
                <a:solidFill>
                  <a:srgbClr val="0070C0"/>
                </a:solidFill>
                <a:latin typeface="Calibri" panose="020F0502020204030204" pitchFamily="34" charset="0"/>
                <a:cs typeface="Calibri" panose="020F0502020204030204" pitchFamily="34" charset="0"/>
              </a:rPr>
              <a:t>ι</a:t>
            </a:r>
            <a:r>
              <a:rPr sz="2200" b="1" dirty="0">
                <a:solidFill>
                  <a:srgbClr val="0070C0"/>
                </a:solidFill>
                <a:latin typeface="Calibri" panose="020F0502020204030204" pitchFamily="34" charset="0"/>
                <a:cs typeface="Calibri" panose="020F0502020204030204" pitchFamily="34" charset="0"/>
              </a:rPr>
              <a:t>εί </a:t>
            </a:r>
            <a:r>
              <a:rPr sz="2200" b="1" spc="-75" dirty="0">
                <a:solidFill>
                  <a:srgbClr val="0070C0"/>
                </a:solidFill>
                <a:latin typeface="Calibri" panose="020F0502020204030204" pitchFamily="34" charset="0"/>
                <a:cs typeface="Calibri" panose="020F0502020204030204" pitchFamily="34" charset="0"/>
              </a:rPr>
              <a:t>κ</a:t>
            </a:r>
            <a:r>
              <a:rPr sz="2200" b="1" spc="-5" dirty="0">
                <a:solidFill>
                  <a:srgbClr val="0070C0"/>
                </a:solidFill>
                <a:latin typeface="Calibri" panose="020F0502020204030204" pitchFamily="34" charset="0"/>
                <a:cs typeface="Calibri" panose="020F0502020204030204" pitchFamily="34" charset="0"/>
              </a:rPr>
              <a:t>α</a:t>
            </a:r>
            <a:r>
              <a:rPr sz="2200" b="1" dirty="0">
                <a:solidFill>
                  <a:srgbClr val="0070C0"/>
                </a:solidFill>
                <a:latin typeface="Calibri" panose="020F0502020204030204" pitchFamily="34" charset="0"/>
                <a:cs typeface="Calibri" panose="020F0502020204030204" pitchFamily="34" charset="0"/>
              </a:rPr>
              <a:t>ι</a:t>
            </a:r>
            <a:r>
              <a:rPr sz="2200" b="1" spc="-5" dirty="0">
                <a:solidFill>
                  <a:srgbClr val="0070C0"/>
                </a:solidFill>
                <a:latin typeface="Calibri" panose="020F0502020204030204" pitchFamily="34" charset="0"/>
                <a:cs typeface="Calibri" panose="020F0502020204030204" pitchFamily="34" charset="0"/>
              </a:rPr>
              <a:t> </a:t>
            </a:r>
            <a:r>
              <a:rPr sz="2200" b="1" spc="5" dirty="0">
                <a:solidFill>
                  <a:srgbClr val="0070C0"/>
                </a:solidFill>
                <a:latin typeface="Calibri" panose="020F0502020204030204" pitchFamily="34" charset="0"/>
                <a:cs typeface="Calibri" panose="020F0502020204030204" pitchFamily="34" charset="0"/>
              </a:rPr>
              <a:t>γ</a:t>
            </a:r>
            <a:r>
              <a:rPr sz="2200" b="1" spc="-5" dirty="0">
                <a:solidFill>
                  <a:srgbClr val="0070C0"/>
                </a:solidFill>
                <a:latin typeface="Calibri" panose="020F0502020204030204" pitchFamily="34" charset="0"/>
                <a:cs typeface="Calibri" panose="020F0502020204030204" pitchFamily="34" charset="0"/>
              </a:rPr>
              <a:t>ι</a:t>
            </a:r>
            <a:r>
              <a:rPr sz="2200" b="1" dirty="0">
                <a:solidFill>
                  <a:srgbClr val="0070C0"/>
                </a:solidFill>
                <a:latin typeface="Calibri" panose="020F0502020204030204" pitchFamily="34" charset="0"/>
                <a:cs typeface="Calibri" panose="020F0502020204030204" pitchFamily="34" charset="0"/>
              </a:rPr>
              <a:t>α</a:t>
            </a:r>
            <a:r>
              <a:rPr sz="2200" b="1" spc="-20" dirty="0">
                <a:solidFill>
                  <a:srgbClr val="0070C0"/>
                </a:solidFill>
                <a:latin typeface="Calibri" panose="020F0502020204030204" pitchFamily="34" charset="0"/>
                <a:cs typeface="Calibri" panose="020F0502020204030204" pitchFamily="34" charset="0"/>
              </a:rPr>
              <a:t> </a:t>
            </a:r>
            <a:r>
              <a:rPr sz="2200" b="1" spc="-35" dirty="0">
                <a:solidFill>
                  <a:srgbClr val="0070C0"/>
                </a:solidFill>
                <a:latin typeface="Calibri" panose="020F0502020204030204" pitchFamily="34" charset="0"/>
                <a:cs typeface="Calibri" panose="020F0502020204030204" pitchFamily="34" charset="0"/>
              </a:rPr>
              <a:t>τ</a:t>
            </a:r>
            <a:r>
              <a:rPr sz="2200" b="1" dirty="0">
                <a:solidFill>
                  <a:srgbClr val="0070C0"/>
                </a:solidFill>
                <a:latin typeface="Calibri" panose="020F0502020204030204" pitchFamily="34" charset="0"/>
                <a:cs typeface="Calibri" panose="020F0502020204030204" pitchFamily="34" charset="0"/>
              </a:rPr>
              <a:t>ον </a:t>
            </a:r>
            <a:r>
              <a:rPr sz="2200" b="1" spc="20" dirty="0">
                <a:solidFill>
                  <a:srgbClr val="0070C0"/>
                </a:solidFill>
                <a:latin typeface="Calibri" panose="020F0502020204030204" pitchFamily="34" charset="0"/>
                <a:cs typeface="Calibri" panose="020F0502020204030204" pitchFamily="34" charset="0"/>
              </a:rPr>
              <a:t>ά</a:t>
            </a:r>
            <a:r>
              <a:rPr sz="2200" b="1" spc="30" dirty="0">
                <a:solidFill>
                  <a:srgbClr val="0070C0"/>
                </a:solidFill>
                <a:latin typeface="Calibri" panose="020F0502020204030204" pitchFamily="34" charset="0"/>
                <a:cs typeface="Calibri" panose="020F0502020204030204" pitchFamily="34" charset="0"/>
              </a:rPr>
              <a:t>λ</a:t>
            </a:r>
            <a:r>
              <a:rPr sz="2200" b="1" spc="-15" dirty="0">
                <a:solidFill>
                  <a:srgbClr val="0070C0"/>
                </a:solidFill>
                <a:latin typeface="Calibri" panose="020F0502020204030204" pitchFamily="34" charset="0"/>
                <a:cs typeface="Calibri" panose="020F0502020204030204" pitchFamily="34" charset="0"/>
              </a:rPr>
              <a:t>λ</a:t>
            </a:r>
            <a:r>
              <a:rPr sz="2200" b="1" dirty="0">
                <a:solidFill>
                  <a:srgbClr val="0070C0"/>
                </a:solidFill>
                <a:latin typeface="Calibri" panose="020F0502020204030204" pitchFamily="34" charset="0"/>
                <a:cs typeface="Calibri" panose="020F0502020204030204" pitchFamily="34" charset="0"/>
              </a:rPr>
              <a:t>ο</a:t>
            </a:r>
            <a:endParaRPr sz="2200" dirty="0">
              <a:solidFill>
                <a:srgbClr val="0070C0"/>
              </a:solidFill>
              <a:latin typeface="Calibri" panose="020F0502020204030204" pitchFamily="34" charset="0"/>
              <a:cs typeface="Calibri" panose="020F0502020204030204" pitchFamily="34" charset="0"/>
            </a:endParaRPr>
          </a:p>
          <a:p>
            <a:pPr marL="266700" indent="-266700">
              <a:buClr>
                <a:srgbClr val="4E7FBB"/>
              </a:buClr>
              <a:buFont typeface="Arial"/>
              <a:buChar char="•"/>
            </a:pPr>
            <a:r>
              <a:rPr sz="2200" b="1" spc="-10" dirty="0">
                <a:solidFill>
                  <a:srgbClr val="0070C0"/>
                </a:solidFill>
                <a:latin typeface="Calibri" panose="020F0502020204030204" pitchFamily="34" charset="0"/>
                <a:cs typeface="Calibri" panose="020F0502020204030204" pitchFamily="34" charset="0"/>
              </a:rPr>
              <a:t>Μ</a:t>
            </a:r>
            <a:r>
              <a:rPr sz="2200" b="1" dirty="0">
                <a:solidFill>
                  <a:srgbClr val="0070C0"/>
                </a:solidFill>
                <a:latin typeface="Calibri" panose="020F0502020204030204" pitchFamily="34" charset="0"/>
                <a:cs typeface="Calibri" panose="020F0502020204030204" pitchFamily="34" charset="0"/>
              </a:rPr>
              <a:t>ε</a:t>
            </a:r>
            <a:r>
              <a:rPr sz="2200" b="1" spc="5" dirty="0">
                <a:solidFill>
                  <a:srgbClr val="0070C0"/>
                </a:solidFill>
                <a:latin typeface="Calibri" panose="020F0502020204030204" pitchFamily="34" charset="0"/>
                <a:cs typeface="Calibri" panose="020F0502020204030204" pitchFamily="34" charset="0"/>
              </a:rPr>
              <a:t>ι</a:t>
            </a:r>
            <a:r>
              <a:rPr sz="2200" b="1" spc="-10" dirty="0">
                <a:solidFill>
                  <a:srgbClr val="0070C0"/>
                </a:solidFill>
                <a:latin typeface="Calibri" panose="020F0502020204030204" pitchFamily="34" charset="0"/>
                <a:cs typeface="Calibri" panose="020F0502020204030204" pitchFamily="34" charset="0"/>
              </a:rPr>
              <a:t>ωμ</a:t>
            </a:r>
            <a:r>
              <a:rPr sz="2200" b="1" dirty="0">
                <a:solidFill>
                  <a:srgbClr val="0070C0"/>
                </a:solidFill>
                <a:latin typeface="Calibri" panose="020F0502020204030204" pitchFamily="34" charset="0"/>
                <a:cs typeface="Calibri" panose="020F0502020204030204" pitchFamily="34" charset="0"/>
              </a:rPr>
              <a:t>ένο</a:t>
            </a:r>
            <a:r>
              <a:rPr sz="2200" b="1" spc="5" dirty="0">
                <a:solidFill>
                  <a:srgbClr val="0070C0"/>
                </a:solidFill>
                <a:latin typeface="Calibri" panose="020F0502020204030204" pitchFamily="34" charset="0"/>
                <a:cs typeface="Calibri" panose="020F0502020204030204" pitchFamily="34" charset="0"/>
              </a:rPr>
              <a:t> </a:t>
            </a:r>
            <a:r>
              <a:rPr sz="2200" b="1" spc="-75" dirty="0">
                <a:solidFill>
                  <a:srgbClr val="0070C0"/>
                </a:solidFill>
                <a:latin typeface="Calibri" panose="020F0502020204030204" pitchFamily="34" charset="0"/>
                <a:cs typeface="Calibri" panose="020F0502020204030204" pitchFamily="34" charset="0"/>
              </a:rPr>
              <a:t>κ</a:t>
            </a:r>
            <a:r>
              <a:rPr sz="2200" b="1" dirty="0">
                <a:solidFill>
                  <a:srgbClr val="0070C0"/>
                </a:solidFill>
                <a:latin typeface="Calibri" panose="020F0502020204030204" pitchFamily="34" charset="0"/>
                <a:cs typeface="Calibri" panose="020F0502020204030204" pitchFamily="34" charset="0"/>
              </a:rPr>
              <a:t>ό</a:t>
            </a:r>
            <a:r>
              <a:rPr sz="2200" b="1" spc="10" dirty="0">
                <a:solidFill>
                  <a:srgbClr val="0070C0"/>
                </a:solidFill>
                <a:latin typeface="Calibri" panose="020F0502020204030204" pitchFamily="34" charset="0"/>
                <a:cs typeface="Calibri" panose="020F0502020204030204" pitchFamily="34" charset="0"/>
              </a:rPr>
              <a:t>σ</a:t>
            </a:r>
            <a:r>
              <a:rPr sz="2200" b="1" spc="-35" dirty="0">
                <a:solidFill>
                  <a:srgbClr val="0070C0"/>
                </a:solidFill>
                <a:latin typeface="Calibri" panose="020F0502020204030204" pitchFamily="34" charset="0"/>
                <a:cs typeface="Calibri" panose="020F0502020204030204" pitchFamily="34" charset="0"/>
              </a:rPr>
              <a:t>τ</a:t>
            </a:r>
            <a:r>
              <a:rPr sz="2200" b="1" dirty="0">
                <a:solidFill>
                  <a:srgbClr val="0070C0"/>
                </a:solidFill>
                <a:latin typeface="Calibri" panose="020F0502020204030204" pitchFamily="34" charset="0"/>
                <a:cs typeface="Calibri" panose="020F0502020204030204" pitchFamily="34" charset="0"/>
              </a:rPr>
              <a:t>ος</a:t>
            </a:r>
            <a:r>
              <a:rPr sz="2200" b="1" spc="-10" dirty="0">
                <a:solidFill>
                  <a:srgbClr val="0070C0"/>
                </a:solidFill>
                <a:latin typeface="Calibri" panose="020F0502020204030204" pitchFamily="34" charset="0"/>
                <a:cs typeface="Calibri" panose="020F0502020204030204" pitchFamily="34" charset="0"/>
              </a:rPr>
              <a:t> </a:t>
            </a:r>
            <a:r>
              <a:rPr sz="2200" b="1" dirty="0">
                <a:solidFill>
                  <a:srgbClr val="0070C0"/>
                </a:solidFill>
                <a:latin typeface="Calibri" panose="020F0502020204030204" pitchFamily="34" charset="0"/>
                <a:cs typeface="Calibri" panose="020F0502020204030204" pitchFamily="34" charset="0"/>
              </a:rPr>
              <a:t>ε</a:t>
            </a:r>
            <a:r>
              <a:rPr sz="2200" b="1" spc="-25" dirty="0">
                <a:solidFill>
                  <a:srgbClr val="0070C0"/>
                </a:solidFill>
                <a:latin typeface="Calibri" panose="020F0502020204030204" pitchFamily="34" charset="0"/>
                <a:cs typeface="Calibri" panose="020F0502020204030204" pitchFamily="34" charset="0"/>
              </a:rPr>
              <a:t>ξ</a:t>
            </a:r>
            <a:r>
              <a:rPr sz="2200" b="1" dirty="0">
                <a:solidFill>
                  <a:srgbClr val="0070C0"/>
                </a:solidFill>
                <a:latin typeface="Calibri" panose="020F0502020204030204" pitchFamily="34" charset="0"/>
                <a:cs typeface="Calibri" panose="020F0502020204030204" pitchFamily="34" charset="0"/>
              </a:rPr>
              <a:t>οπ</a:t>
            </a:r>
            <a:r>
              <a:rPr sz="2200" b="1" spc="-15" dirty="0">
                <a:solidFill>
                  <a:srgbClr val="0070C0"/>
                </a:solidFill>
                <a:latin typeface="Calibri" panose="020F0502020204030204" pitchFamily="34" charset="0"/>
                <a:cs typeface="Calibri" panose="020F0502020204030204" pitchFamily="34" charset="0"/>
              </a:rPr>
              <a:t>λ</a:t>
            </a:r>
            <a:r>
              <a:rPr sz="2200" b="1" spc="-5" dirty="0">
                <a:solidFill>
                  <a:srgbClr val="0070C0"/>
                </a:solidFill>
                <a:latin typeface="Calibri" panose="020F0502020204030204" pitchFamily="34" charset="0"/>
                <a:cs typeface="Calibri" panose="020F0502020204030204" pitchFamily="34" charset="0"/>
              </a:rPr>
              <a:t>ι</a:t>
            </a:r>
            <a:r>
              <a:rPr sz="2200" b="1" dirty="0">
                <a:solidFill>
                  <a:srgbClr val="0070C0"/>
                </a:solidFill>
                <a:latin typeface="Calibri" panose="020F0502020204030204" pitchFamily="34" charset="0"/>
                <a:cs typeface="Calibri" panose="020F0502020204030204" pitchFamily="34" charset="0"/>
              </a:rPr>
              <a:t>σ</a:t>
            </a:r>
            <a:r>
              <a:rPr sz="2200" b="1" spc="-30" dirty="0">
                <a:solidFill>
                  <a:srgbClr val="0070C0"/>
                </a:solidFill>
                <a:latin typeface="Calibri" panose="020F0502020204030204" pitchFamily="34" charset="0"/>
                <a:cs typeface="Calibri" panose="020F0502020204030204" pitchFamily="34" charset="0"/>
              </a:rPr>
              <a:t>μ</a:t>
            </a:r>
            <a:r>
              <a:rPr sz="2200" b="1" dirty="0">
                <a:solidFill>
                  <a:srgbClr val="0070C0"/>
                </a:solidFill>
                <a:latin typeface="Calibri" panose="020F0502020204030204" pitchFamily="34" charset="0"/>
                <a:cs typeface="Calibri" panose="020F0502020204030204" pitchFamily="34" charset="0"/>
              </a:rPr>
              <a:t>ού</a:t>
            </a:r>
            <a:endParaRPr sz="2200" dirty="0">
              <a:solidFill>
                <a:srgbClr val="0070C0"/>
              </a:solidFill>
              <a:latin typeface="Calibri" panose="020F0502020204030204" pitchFamily="34" charset="0"/>
              <a:cs typeface="Calibri" panose="020F0502020204030204" pitchFamily="34" charset="0"/>
            </a:endParaRPr>
          </a:p>
          <a:p>
            <a:pPr marL="266700" indent="-266700">
              <a:buClr>
                <a:srgbClr val="4E7FBB"/>
              </a:buClr>
              <a:buFont typeface="Arial"/>
              <a:buChar char="•"/>
            </a:pPr>
            <a:r>
              <a:rPr sz="2200" b="1" spc="-10" dirty="0">
                <a:solidFill>
                  <a:srgbClr val="0070C0"/>
                </a:solidFill>
                <a:latin typeface="Calibri" panose="020F0502020204030204" pitchFamily="34" charset="0"/>
                <a:cs typeface="Calibri" panose="020F0502020204030204" pitchFamily="34" charset="0"/>
              </a:rPr>
              <a:t>Μ</a:t>
            </a:r>
            <a:r>
              <a:rPr sz="2200" b="1" dirty="0">
                <a:solidFill>
                  <a:srgbClr val="0070C0"/>
                </a:solidFill>
                <a:latin typeface="Calibri" panose="020F0502020204030204" pitchFamily="34" charset="0"/>
                <a:cs typeface="Calibri" panose="020F0502020204030204" pitchFamily="34" charset="0"/>
              </a:rPr>
              <a:t>ε</a:t>
            </a:r>
            <a:r>
              <a:rPr sz="2200" b="1" spc="-5" dirty="0">
                <a:solidFill>
                  <a:srgbClr val="0070C0"/>
                </a:solidFill>
                <a:latin typeface="Calibri" panose="020F0502020204030204" pitchFamily="34" charset="0"/>
                <a:cs typeface="Calibri" panose="020F0502020204030204" pitchFamily="34" charset="0"/>
              </a:rPr>
              <a:t>γ</a:t>
            </a:r>
            <a:r>
              <a:rPr sz="2200" b="1" spc="20" dirty="0">
                <a:solidFill>
                  <a:srgbClr val="0070C0"/>
                </a:solidFill>
                <a:latin typeface="Calibri" panose="020F0502020204030204" pitchFamily="34" charset="0"/>
                <a:cs typeface="Calibri" panose="020F0502020204030204" pitchFamily="34" charset="0"/>
              </a:rPr>
              <a:t>α</a:t>
            </a:r>
            <a:r>
              <a:rPr sz="2200" b="1" spc="-15" dirty="0">
                <a:solidFill>
                  <a:srgbClr val="0070C0"/>
                </a:solidFill>
                <a:latin typeface="Calibri" panose="020F0502020204030204" pitchFamily="34" charset="0"/>
                <a:cs typeface="Calibri" panose="020F0502020204030204" pitchFamily="34" charset="0"/>
              </a:rPr>
              <a:t>λ</a:t>
            </a:r>
            <a:r>
              <a:rPr sz="2200" b="1" dirty="0">
                <a:solidFill>
                  <a:srgbClr val="0070C0"/>
                </a:solidFill>
                <a:latin typeface="Calibri" panose="020F0502020204030204" pitchFamily="34" charset="0"/>
                <a:cs typeface="Calibri" panose="020F0502020204030204" pitchFamily="34" charset="0"/>
              </a:rPr>
              <a:t>ύ</a:t>
            </a:r>
            <a:r>
              <a:rPr sz="2200" b="1" spc="-10" dirty="0">
                <a:solidFill>
                  <a:srgbClr val="0070C0"/>
                </a:solidFill>
                <a:latin typeface="Calibri" panose="020F0502020204030204" pitchFamily="34" charset="0"/>
                <a:cs typeface="Calibri" panose="020F0502020204030204" pitchFamily="34" charset="0"/>
              </a:rPr>
              <a:t>τ</a:t>
            </a:r>
            <a:r>
              <a:rPr sz="2200" b="1" dirty="0">
                <a:solidFill>
                  <a:srgbClr val="0070C0"/>
                </a:solidFill>
                <a:latin typeface="Calibri" panose="020F0502020204030204" pitchFamily="34" charset="0"/>
                <a:cs typeface="Calibri" panose="020F0502020204030204" pitchFamily="34" charset="0"/>
              </a:rPr>
              <a:t>ερο</a:t>
            </a:r>
            <a:r>
              <a:rPr sz="2200" b="1" spc="-40" dirty="0">
                <a:solidFill>
                  <a:srgbClr val="0070C0"/>
                </a:solidFill>
                <a:latin typeface="Calibri" panose="020F0502020204030204" pitchFamily="34" charset="0"/>
                <a:cs typeface="Calibri" panose="020F0502020204030204" pitchFamily="34" charset="0"/>
              </a:rPr>
              <a:t> </a:t>
            </a:r>
            <a:r>
              <a:rPr sz="2200" b="1" dirty="0">
                <a:solidFill>
                  <a:srgbClr val="0070C0"/>
                </a:solidFill>
                <a:latin typeface="Calibri" panose="020F0502020204030204" pitchFamily="34" charset="0"/>
                <a:cs typeface="Calibri" panose="020F0502020204030204" pitchFamily="34" charset="0"/>
              </a:rPr>
              <a:t>εύρος</a:t>
            </a:r>
            <a:r>
              <a:rPr sz="2200" b="1" spc="-45" dirty="0">
                <a:solidFill>
                  <a:srgbClr val="0070C0"/>
                </a:solidFill>
                <a:latin typeface="Calibri" panose="020F0502020204030204" pitchFamily="34" charset="0"/>
                <a:cs typeface="Calibri" panose="020F0502020204030204" pitchFamily="34" charset="0"/>
              </a:rPr>
              <a:t> </a:t>
            </a:r>
            <a:r>
              <a:rPr sz="2200" b="1" spc="-85" dirty="0">
                <a:solidFill>
                  <a:srgbClr val="0070C0"/>
                </a:solidFill>
                <a:latin typeface="Calibri" panose="020F0502020204030204" pitchFamily="34" charset="0"/>
                <a:cs typeface="Calibri" panose="020F0502020204030204" pitchFamily="34" charset="0"/>
              </a:rPr>
              <a:t>ζ</a:t>
            </a:r>
            <a:r>
              <a:rPr sz="2200" b="1" spc="15" dirty="0">
                <a:solidFill>
                  <a:srgbClr val="0070C0"/>
                </a:solidFill>
                <a:latin typeface="Calibri" panose="020F0502020204030204" pitchFamily="34" charset="0"/>
                <a:cs typeface="Calibri" panose="020F0502020204030204" pitchFamily="34" charset="0"/>
              </a:rPr>
              <a:t>ώ</a:t>
            </a:r>
            <a:r>
              <a:rPr sz="2200" b="1" spc="-5" dirty="0">
                <a:solidFill>
                  <a:srgbClr val="0070C0"/>
                </a:solidFill>
                <a:latin typeface="Calibri" panose="020F0502020204030204" pitchFamily="34" charset="0"/>
                <a:cs typeface="Calibri" panose="020F0502020204030204" pitchFamily="34" charset="0"/>
              </a:rPr>
              <a:t>ν</a:t>
            </a:r>
            <a:r>
              <a:rPr sz="2200" b="1" dirty="0">
                <a:solidFill>
                  <a:srgbClr val="0070C0"/>
                </a:solidFill>
                <a:latin typeface="Calibri" panose="020F0502020204030204" pitchFamily="34" charset="0"/>
                <a:cs typeface="Calibri" panose="020F0502020204030204" pitchFamily="34" charset="0"/>
              </a:rPr>
              <a:t>ης</a:t>
            </a:r>
            <a:r>
              <a:rPr sz="2200" b="1" spc="-10" dirty="0">
                <a:solidFill>
                  <a:srgbClr val="0070C0"/>
                </a:solidFill>
                <a:latin typeface="Calibri" panose="020F0502020204030204" pitchFamily="34" charset="0"/>
                <a:cs typeface="Calibri" panose="020F0502020204030204" pitchFamily="34" charset="0"/>
              </a:rPr>
              <a:t> </a:t>
            </a:r>
            <a:r>
              <a:rPr sz="2200" b="1" spc="-5" dirty="0">
                <a:solidFill>
                  <a:srgbClr val="0070C0"/>
                </a:solidFill>
                <a:latin typeface="Calibri" panose="020F0502020204030204" pitchFamily="34" charset="0"/>
                <a:cs typeface="Calibri" panose="020F0502020204030204" pitchFamily="34" charset="0"/>
              </a:rPr>
              <a:t>γ</a:t>
            </a:r>
            <a:r>
              <a:rPr sz="2200" b="1" spc="5" dirty="0">
                <a:solidFill>
                  <a:srgbClr val="0070C0"/>
                </a:solidFill>
                <a:latin typeface="Calibri" panose="020F0502020204030204" pitchFamily="34" charset="0"/>
                <a:cs typeface="Calibri" panose="020F0502020204030204" pitchFamily="34" charset="0"/>
              </a:rPr>
              <a:t>ι</a:t>
            </a:r>
            <a:r>
              <a:rPr sz="2200" b="1" dirty="0">
                <a:solidFill>
                  <a:srgbClr val="0070C0"/>
                </a:solidFill>
                <a:latin typeface="Calibri" panose="020F0502020204030204" pitchFamily="34" charset="0"/>
                <a:cs typeface="Calibri" panose="020F0502020204030204" pitchFamily="34" charset="0"/>
              </a:rPr>
              <a:t>α</a:t>
            </a:r>
            <a:r>
              <a:rPr sz="2200" b="1" spc="-20" dirty="0">
                <a:solidFill>
                  <a:srgbClr val="0070C0"/>
                </a:solidFill>
                <a:latin typeface="Calibri" panose="020F0502020204030204" pitchFamily="34" charset="0"/>
                <a:cs typeface="Calibri" panose="020F0502020204030204" pitchFamily="34" charset="0"/>
              </a:rPr>
              <a:t> </a:t>
            </a:r>
            <a:r>
              <a:rPr sz="2200" b="1" spc="-75" dirty="0">
                <a:solidFill>
                  <a:srgbClr val="0070C0"/>
                </a:solidFill>
                <a:latin typeface="Calibri" panose="020F0502020204030204" pitchFamily="34" charset="0"/>
                <a:cs typeface="Calibri" panose="020F0502020204030204" pitchFamily="34" charset="0"/>
              </a:rPr>
              <a:t>κ</a:t>
            </a:r>
            <a:r>
              <a:rPr sz="2200" b="1" spc="-5" dirty="0">
                <a:solidFill>
                  <a:srgbClr val="0070C0"/>
                </a:solidFill>
                <a:latin typeface="Calibri" panose="020F0502020204030204" pitchFamily="34" charset="0"/>
                <a:cs typeface="Calibri" panose="020F0502020204030204" pitchFamily="34" charset="0"/>
              </a:rPr>
              <a:t>ά</a:t>
            </a:r>
            <a:r>
              <a:rPr sz="2200" b="1" spc="20" dirty="0">
                <a:solidFill>
                  <a:srgbClr val="0070C0"/>
                </a:solidFill>
                <a:latin typeface="Calibri" panose="020F0502020204030204" pitchFamily="34" charset="0"/>
                <a:cs typeface="Calibri" panose="020F0502020204030204" pitchFamily="34" charset="0"/>
              </a:rPr>
              <a:t>θ</a:t>
            </a:r>
            <a:r>
              <a:rPr sz="2200" b="1" dirty="0">
                <a:solidFill>
                  <a:srgbClr val="0070C0"/>
                </a:solidFill>
                <a:latin typeface="Calibri" panose="020F0502020204030204" pitchFamily="34" charset="0"/>
                <a:cs typeface="Calibri" panose="020F0502020204030204" pitchFamily="34" charset="0"/>
              </a:rPr>
              <a:t>ε</a:t>
            </a:r>
            <a:r>
              <a:rPr sz="2200" b="1" spc="-10" dirty="0">
                <a:solidFill>
                  <a:srgbClr val="0070C0"/>
                </a:solidFill>
                <a:latin typeface="Calibri" panose="020F0502020204030204" pitchFamily="34" charset="0"/>
                <a:cs typeface="Calibri" panose="020F0502020204030204" pitchFamily="34" charset="0"/>
              </a:rPr>
              <a:t> </a:t>
            </a:r>
            <a:r>
              <a:rPr sz="2200" b="1" dirty="0" smtClean="0">
                <a:solidFill>
                  <a:srgbClr val="0070C0"/>
                </a:solidFill>
                <a:latin typeface="Calibri" panose="020F0502020204030204" pitchFamily="34" charset="0"/>
                <a:cs typeface="Calibri" panose="020F0502020204030204" pitchFamily="34" charset="0"/>
              </a:rPr>
              <a:t>δ</a:t>
            </a:r>
            <a:r>
              <a:rPr sz="2200" b="1" spc="5" dirty="0" smtClean="0">
                <a:solidFill>
                  <a:srgbClr val="0070C0"/>
                </a:solidFill>
                <a:latin typeface="Calibri" panose="020F0502020204030204" pitchFamily="34" charset="0"/>
                <a:cs typeface="Calibri" panose="020F0502020204030204" pitchFamily="34" charset="0"/>
              </a:rPr>
              <a:t>ί</a:t>
            </a:r>
            <a:r>
              <a:rPr sz="2200" b="1" spc="-5" dirty="0" smtClean="0">
                <a:solidFill>
                  <a:srgbClr val="0070C0"/>
                </a:solidFill>
                <a:latin typeface="Calibri" panose="020F0502020204030204" pitchFamily="34" charset="0"/>
                <a:cs typeface="Calibri" panose="020F0502020204030204" pitchFamily="34" charset="0"/>
              </a:rPr>
              <a:t>α</a:t>
            </a:r>
            <a:r>
              <a:rPr sz="2200" b="1" spc="-60" dirty="0" smtClean="0">
                <a:solidFill>
                  <a:srgbClr val="0070C0"/>
                </a:solidFill>
                <a:latin typeface="Calibri" panose="020F0502020204030204" pitchFamily="34" charset="0"/>
                <a:cs typeface="Calibri" panose="020F0502020204030204" pitchFamily="34" charset="0"/>
              </a:rPr>
              <a:t>υ</a:t>
            </a:r>
            <a:r>
              <a:rPr sz="2200" b="1" spc="-30" dirty="0" smtClean="0">
                <a:solidFill>
                  <a:srgbClr val="0070C0"/>
                </a:solidFill>
                <a:latin typeface="Calibri" panose="020F0502020204030204" pitchFamily="34" charset="0"/>
                <a:cs typeface="Calibri" panose="020F0502020204030204" pitchFamily="34" charset="0"/>
              </a:rPr>
              <a:t>λ</a:t>
            </a:r>
            <a:r>
              <a:rPr sz="2200" b="1" dirty="0" smtClean="0">
                <a:solidFill>
                  <a:srgbClr val="0070C0"/>
                </a:solidFill>
                <a:latin typeface="Calibri" panose="020F0502020204030204" pitchFamily="34" charset="0"/>
                <a:cs typeface="Calibri" panose="020F0502020204030204" pitchFamily="34" charset="0"/>
              </a:rPr>
              <a:t>ο</a:t>
            </a:r>
            <a:endParaRPr lang="en-US" sz="2200" b="1" dirty="0" smtClean="0">
              <a:solidFill>
                <a:srgbClr val="0070C0"/>
              </a:solidFill>
              <a:latin typeface="Calibri" panose="020F0502020204030204" pitchFamily="34" charset="0"/>
              <a:cs typeface="Calibri" panose="020F0502020204030204" pitchFamily="34" charset="0"/>
            </a:endParaRPr>
          </a:p>
          <a:p>
            <a:pPr marL="266700" indent="-266700">
              <a:buClr>
                <a:srgbClr val="4E7FBB"/>
              </a:buClr>
              <a:buFont typeface="Arial"/>
              <a:buChar char="•"/>
            </a:pPr>
            <a:r>
              <a:rPr lang="el-GR" sz="2200" b="1" dirty="0" smtClean="0">
                <a:solidFill>
                  <a:srgbClr val="0070C0"/>
                </a:solidFill>
                <a:latin typeface="Calibri" panose="020F0502020204030204" pitchFamily="34" charset="0"/>
                <a:cs typeface="Calibri" panose="020F0502020204030204" pitchFamily="34" charset="0"/>
              </a:rPr>
              <a:t>Επ</a:t>
            </a:r>
            <a:r>
              <a:rPr lang="el-GR" sz="2200" b="1" spc="-15" dirty="0" smtClean="0">
                <a:solidFill>
                  <a:srgbClr val="0070C0"/>
                </a:solidFill>
                <a:latin typeface="Calibri" panose="020F0502020204030204" pitchFamily="34" charset="0"/>
                <a:cs typeface="Calibri" panose="020F0502020204030204" pitchFamily="34" charset="0"/>
              </a:rPr>
              <a:t>ι</a:t>
            </a:r>
            <a:r>
              <a:rPr lang="el-GR" sz="2200" b="1" spc="-35" dirty="0" smtClean="0">
                <a:solidFill>
                  <a:srgbClr val="0070C0"/>
                </a:solidFill>
                <a:latin typeface="Calibri" panose="020F0502020204030204" pitchFamily="34" charset="0"/>
                <a:cs typeface="Calibri" panose="020F0502020204030204" pitchFamily="34" charset="0"/>
              </a:rPr>
              <a:t>τ</a:t>
            </a:r>
            <a:r>
              <a:rPr lang="el-GR" sz="2200" b="1" dirty="0" smtClean="0">
                <a:solidFill>
                  <a:srgbClr val="0070C0"/>
                </a:solidFill>
                <a:latin typeface="Calibri" panose="020F0502020204030204" pitchFamily="34" charset="0"/>
                <a:cs typeface="Calibri" panose="020F0502020204030204" pitchFamily="34" charset="0"/>
              </a:rPr>
              <a:t>ρέ</a:t>
            </a:r>
            <a:r>
              <a:rPr lang="el-GR" sz="2200" b="1" spc="-10" dirty="0" smtClean="0">
                <a:solidFill>
                  <a:srgbClr val="0070C0"/>
                </a:solidFill>
                <a:latin typeface="Calibri" panose="020F0502020204030204" pitchFamily="34" charset="0"/>
                <a:cs typeface="Calibri" panose="020F0502020204030204" pitchFamily="34" charset="0"/>
              </a:rPr>
              <a:t>π</a:t>
            </a:r>
            <a:r>
              <a:rPr lang="el-GR" sz="2200" b="1" dirty="0" smtClean="0">
                <a:solidFill>
                  <a:srgbClr val="0070C0"/>
                </a:solidFill>
                <a:latin typeface="Calibri" panose="020F0502020204030204" pitchFamily="34" charset="0"/>
                <a:cs typeface="Calibri" panose="020F0502020204030204" pitchFamily="34" charset="0"/>
              </a:rPr>
              <a:t>ει</a:t>
            </a:r>
            <a:r>
              <a:rPr lang="el-GR" sz="2200" b="1" spc="-35" dirty="0" smtClean="0">
                <a:solidFill>
                  <a:srgbClr val="0070C0"/>
                </a:solidFill>
                <a:latin typeface="Calibri" panose="020F0502020204030204" pitchFamily="34" charset="0"/>
                <a:cs typeface="Calibri" panose="020F0502020204030204" pitchFamily="34" charset="0"/>
              </a:rPr>
              <a:t> </a:t>
            </a:r>
            <a:r>
              <a:rPr lang="el-GR" sz="2200" b="1" dirty="0">
                <a:solidFill>
                  <a:srgbClr val="0070C0"/>
                </a:solidFill>
                <a:latin typeface="Calibri" panose="020F0502020204030204" pitchFamily="34" charset="0"/>
                <a:cs typeface="Calibri" panose="020F0502020204030204" pitchFamily="34" charset="0"/>
              </a:rPr>
              <a:t>δυναμ</a:t>
            </a:r>
            <a:r>
              <a:rPr lang="el-GR" sz="2200" b="1" spc="-5" dirty="0">
                <a:solidFill>
                  <a:srgbClr val="0070C0"/>
                </a:solidFill>
                <a:latin typeface="Calibri" panose="020F0502020204030204" pitchFamily="34" charset="0"/>
                <a:cs typeface="Calibri" panose="020F0502020204030204" pitchFamily="34" charset="0"/>
              </a:rPr>
              <a:t>ι</a:t>
            </a:r>
            <a:r>
              <a:rPr lang="el-GR" sz="2200" b="1" dirty="0">
                <a:solidFill>
                  <a:srgbClr val="0070C0"/>
                </a:solidFill>
                <a:latin typeface="Calibri" panose="020F0502020204030204" pitchFamily="34" charset="0"/>
                <a:cs typeface="Calibri" panose="020F0502020204030204" pitchFamily="34" charset="0"/>
              </a:rPr>
              <a:t>κή</a:t>
            </a:r>
            <a:r>
              <a:rPr lang="el-GR" sz="2200" b="1" spc="-40" dirty="0">
                <a:solidFill>
                  <a:srgbClr val="0070C0"/>
                </a:solidFill>
                <a:latin typeface="Calibri" panose="020F0502020204030204" pitchFamily="34" charset="0"/>
                <a:cs typeface="Calibri" panose="020F0502020204030204" pitchFamily="34" charset="0"/>
              </a:rPr>
              <a:t> </a:t>
            </a:r>
            <a:r>
              <a:rPr lang="el-GR" sz="2200" b="1" spc="-5" dirty="0">
                <a:solidFill>
                  <a:srgbClr val="0070C0"/>
                </a:solidFill>
                <a:latin typeface="Calibri" panose="020F0502020204030204" pitchFamily="34" charset="0"/>
                <a:cs typeface="Calibri" panose="020F0502020204030204" pitchFamily="34" charset="0"/>
              </a:rPr>
              <a:t>α</a:t>
            </a:r>
            <a:r>
              <a:rPr lang="el-GR" sz="2200" b="1" dirty="0">
                <a:solidFill>
                  <a:srgbClr val="0070C0"/>
                </a:solidFill>
                <a:latin typeface="Calibri" panose="020F0502020204030204" pitchFamily="34" charset="0"/>
                <a:cs typeface="Calibri" panose="020F0502020204030204" pitchFamily="34" charset="0"/>
              </a:rPr>
              <a:t>πόδ</a:t>
            </a:r>
            <a:r>
              <a:rPr lang="el-GR" sz="2200" b="1" spc="5" dirty="0">
                <a:solidFill>
                  <a:srgbClr val="0070C0"/>
                </a:solidFill>
                <a:latin typeface="Calibri" panose="020F0502020204030204" pitchFamily="34" charset="0"/>
                <a:cs typeface="Calibri" panose="020F0502020204030204" pitchFamily="34" charset="0"/>
              </a:rPr>
              <a:t>ο</a:t>
            </a:r>
            <a:r>
              <a:rPr lang="el-GR" sz="2200" b="1" spc="-10" dirty="0">
                <a:solidFill>
                  <a:srgbClr val="0070C0"/>
                </a:solidFill>
                <a:latin typeface="Calibri" panose="020F0502020204030204" pitchFamily="34" charset="0"/>
                <a:cs typeface="Calibri" panose="020F0502020204030204" pitchFamily="34" charset="0"/>
              </a:rPr>
              <a:t>σ</a:t>
            </a:r>
            <a:r>
              <a:rPr lang="el-GR" sz="2200" b="1" dirty="0">
                <a:solidFill>
                  <a:srgbClr val="0070C0"/>
                </a:solidFill>
                <a:latin typeface="Calibri" panose="020F0502020204030204" pitchFamily="34" charset="0"/>
                <a:cs typeface="Calibri" panose="020F0502020204030204" pitchFamily="34" charset="0"/>
              </a:rPr>
              <a:t>η</a:t>
            </a:r>
            <a:r>
              <a:rPr lang="el-GR" sz="2200" b="1" spc="-25" dirty="0">
                <a:solidFill>
                  <a:srgbClr val="0070C0"/>
                </a:solidFill>
                <a:latin typeface="Calibri" panose="020F0502020204030204" pitchFamily="34" charset="0"/>
                <a:cs typeface="Calibri" panose="020F0502020204030204" pitchFamily="34" charset="0"/>
              </a:rPr>
              <a:t> </a:t>
            </a:r>
            <a:r>
              <a:rPr lang="el-GR" sz="2200" b="1" dirty="0">
                <a:solidFill>
                  <a:srgbClr val="0070C0"/>
                </a:solidFill>
                <a:latin typeface="Calibri" panose="020F0502020204030204" pitchFamily="34" charset="0"/>
                <a:cs typeface="Calibri" panose="020F0502020204030204" pitchFamily="34" charset="0"/>
              </a:rPr>
              <a:t>φ</a:t>
            </a:r>
            <a:r>
              <a:rPr lang="el-GR" sz="2200" b="1" spc="-30" dirty="0">
                <a:solidFill>
                  <a:srgbClr val="0070C0"/>
                </a:solidFill>
                <a:latin typeface="Calibri" panose="020F0502020204030204" pitchFamily="34" charset="0"/>
                <a:cs typeface="Calibri" panose="020F0502020204030204" pitchFamily="34" charset="0"/>
              </a:rPr>
              <a:t>ά</a:t>
            </a:r>
            <a:r>
              <a:rPr lang="el-GR" sz="2200" b="1" dirty="0">
                <a:solidFill>
                  <a:srgbClr val="0070C0"/>
                </a:solidFill>
                <a:latin typeface="Calibri" panose="020F0502020204030204" pitchFamily="34" charset="0"/>
                <a:cs typeface="Calibri" panose="020F0502020204030204" pitchFamily="34" charset="0"/>
              </a:rPr>
              <a:t>σμ</a:t>
            </a:r>
            <a:r>
              <a:rPr lang="el-GR" sz="2200" b="1" spc="-5" dirty="0">
                <a:solidFill>
                  <a:srgbClr val="0070C0"/>
                </a:solidFill>
                <a:latin typeface="Calibri" panose="020F0502020204030204" pitchFamily="34" charset="0"/>
                <a:cs typeface="Calibri" panose="020F0502020204030204" pitchFamily="34" charset="0"/>
              </a:rPr>
              <a:t>α</a:t>
            </a:r>
            <a:r>
              <a:rPr lang="el-GR" sz="2200" b="1" spc="-35" dirty="0">
                <a:solidFill>
                  <a:srgbClr val="0070C0"/>
                </a:solidFill>
                <a:latin typeface="Calibri" panose="020F0502020204030204" pitchFamily="34" charset="0"/>
                <a:cs typeface="Calibri" panose="020F0502020204030204" pitchFamily="34" charset="0"/>
              </a:rPr>
              <a:t>τ</a:t>
            </a:r>
            <a:r>
              <a:rPr lang="el-GR" sz="2200" b="1" dirty="0">
                <a:solidFill>
                  <a:srgbClr val="0070C0"/>
                </a:solidFill>
                <a:latin typeface="Calibri" panose="020F0502020204030204" pitchFamily="34" charset="0"/>
                <a:cs typeface="Calibri" panose="020F0502020204030204" pitchFamily="34" charset="0"/>
              </a:rPr>
              <a:t>ος</a:t>
            </a:r>
            <a:r>
              <a:rPr lang="el-GR" sz="2200" b="1" spc="-20" dirty="0">
                <a:solidFill>
                  <a:srgbClr val="0070C0"/>
                </a:solidFill>
                <a:latin typeface="Calibri" panose="020F0502020204030204" pitchFamily="34" charset="0"/>
                <a:cs typeface="Calibri" panose="020F0502020204030204" pitchFamily="34" charset="0"/>
              </a:rPr>
              <a:t> </a:t>
            </a:r>
            <a:r>
              <a:rPr lang="el-GR" sz="2200" b="1" dirty="0">
                <a:solidFill>
                  <a:srgbClr val="0070C0"/>
                </a:solidFill>
                <a:latin typeface="Calibri" panose="020F0502020204030204" pitchFamily="34" charset="0"/>
                <a:cs typeface="Calibri" panose="020F0502020204030204" pitchFamily="34" charset="0"/>
              </a:rPr>
              <a:t>μ</a:t>
            </a:r>
            <a:r>
              <a:rPr lang="el-GR" sz="2200" b="1" spc="-10" dirty="0">
                <a:solidFill>
                  <a:srgbClr val="0070C0"/>
                </a:solidFill>
                <a:latin typeface="Calibri" panose="020F0502020204030204" pitchFamily="34" charset="0"/>
                <a:cs typeface="Calibri" panose="020F0502020204030204" pitchFamily="34" charset="0"/>
              </a:rPr>
              <a:t>ε</a:t>
            </a:r>
            <a:r>
              <a:rPr lang="el-GR" sz="2200" b="1" spc="-30" dirty="0">
                <a:solidFill>
                  <a:srgbClr val="0070C0"/>
                </a:solidFill>
                <a:latin typeface="Calibri" panose="020F0502020204030204" pitchFamily="34" charset="0"/>
                <a:cs typeface="Calibri" panose="020F0502020204030204" pitchFamily="34" charset="0"/>
              </a:rPr>
              <a:t>τ</a:t>
            </a:r>
            <a:r>
              <a:rPr lang="el-GR" sz="2200" b="1" spc="-5" dirty="0">
                <a:solidFill>
                  <a:srgbClr val="0070C0"/>
                </a:solidFill>
                <a:latin typeface="Calibri" panose="020F0502020204030204" pitchFamily="34" charset="0"/>
                <a:cs typeface="Calibri" panose="020F0502020204030204" pitchFamily="34" charset="0"/>
              </a:rPr>
              <a:t>α</a:t>
            </a:r>
            <a:r>
              <a:rPr lang="el-GR" sz="2200" b="1" spc="-15" dirty="0">
                <a:solidFill>
                  <a:srgbClr val="0070C0"/>
                </a:solidFill>
                <a:latin typeface="Calibri" panose="020F0502020204030204" pitchFamily="34" charset="0"/>
                <a:cs typeface="Calibri" panose="020F0502020204030204" pitchFamily="34" charset="0"/>
              </a:rPr>
              <a:t>ξ</a:t>
            </a:r>
            <a:r>
              <a:rPr lang="el-GR" sz="2200" b="1" dirty="0">
                <a:solidFill>
                  <a:srgbClr val="0070C0"/>
                </a:solidFill>
                <a:latin typeface="Calibri" panose="020F0502020204030204" pitchFamily="34" charset="0"/>
                <a:cs typeface="Calibri" panose="020F0502020204030204" pitchFamily="34" charset="0"/>
              </a:rPr>
              <a:t>ύ</a:t>
            </a:r>
            <a:r>
              <a:rPr lang="el-GR" sz="2200" b="1" spc="-35" dirty="0">
                <a:solidFill>
                  <a:srgbClr val="0070C0"/>
                </a:solidFill>
                <a:latin typeface="Calibri" panose="020F0502020204030204" pitchFamily="34" charset="0"/>
                <a:cs typeface="Calibri" panose="020F0502020204030204" pitchFamily="34" charset="0"/>
              </a:rPr>
              <a:t> </a:t>
            </a:r>
            <a:r>
              <a:rPr lang="el-GR" sz="2200" b="1" spc="-15" dirty="0">
                <a:solidFill>
                  <a:srgbClr val="0070C0"/>
                </a:solidFill>
                <a:latin typeface="Calibri" panose="020F0502020204030204" pitchFamily="34" charset="0"/>
                <a:cs typeface="Calibri" panose="020F0502020204030204" pitchFamily="34" charset="0"/>
              </a:rPr>
              <a:t>UL</a:t>
            </a:r>
            <a:r>
              <a:rPr lang="el-GR" sz="2200" b="1" spc="-60" dirty="0">
                <a:solidFill>
                  <a:srgbClr val="0070C0"/>
                </a:solidFill>
                <a:latin typeface="Calibri" panose="020F0502020204030204" pitchFamily="34" charset="0"/>
                <a:cs typeface="Calibri" panose="020F0502020204030204" pitchFamily="34" charset="0"/>
              </a:rPr>
              <a:t> </a:t>
            </a:r>
            <a:r>
              <a:rPr lang="el-GR" sz="2200" b="1" spc="-20" dirty="0">
                <a:solidFill>
                  <a:srgbClr val="0070C0"/>
                </a:solidFill>
                <a:latin typeface="Calibri" panose="020F0502020204030204" pitchFamily="34" charset="0"/>
                <a:cs typeface="Calibri" panose="020F0502020204030204" pitchFamily="34" charset="0"/>
              </a:rPr>
              <a:t>&amp;</a:t>
            </a:r>
            <a:r>
              <a:rPr lang="el-GR" sz="2200" b="1" spc="-60" dirty="0">
                <a:solidFill>
                  <a:srgbClr val="0070C0"/>
                </a:solidFill>
                <a:latin typeface="Calibri" panose="020F0502020204030204" pitchFamily="34" charset="0"/>
                <a:cs typeface="Calibri" panose="020F0502020204030204" pitchFamily="34" charset="0"/>
              </a:rPr>
              <a:t> </a:t>
            </a:r>
            <a:r>
              <a:rPr lang="el-GR" sz="2200" b="1" spc="-15" dirty="0" smtClean="0">
                <a:solidFill>
                  <a:srgbClr val="0070C0"/>
                </a:solidFill>
                <a:latin typeface="Calibri" panose="020F0502020204030204" pitchFamily="34" charset="0"/>
                <a:cs typeface="Calibri" panose="020F0502020204030204" pitchFamily="34" charset="0"/>
              </a:rPr>
              <a:t>DL</a:t>
            </a:r>
            <a:endParaRPr lang="el-GR" sz="2200" b="1" dirty="0">
              <a:solidFill>
                <a:srgbClr val="0070C0"/>
              </a:solidFill>
              <a:latin typeface="Calibri" panose="020F0502020204030204" pitchFamily="34" charset="0"/>
              <a:cs typeface="Calibri" panose="020F0502020204030204" pitchFamily="34" charset="0"/>
            </a:endParaRPr>
          </a:p>
        </p:txBody>
      </p:sp>
      <p:sp>
        <p:nvSpPr>
          <p:cNvPr id="6" name="object 6"/>
          <p:cNvSpPr txBox="1">
            <a:spLocks noGrp="1"/>
          </p:cNvSpPr>
          <p:nvPr>
            <p:ph idx="1"/>
          </p:nvPr>
        </p:nvSpPr>
        <p:spPr>
          <a:xfrm>
            <a:off x="1138230" y="4236462"/>
            <a:ext cx="9390070" cy="3046988"/>
          </a:xfrm>
          <a:prstGeom prst="rect">
            <a:avLst/>
          </a:prstGeom>
        </p:spPr>
        <p:txBody>
          <a:bodyPr vert="horz" wrap="square" lIns="0" tIns="0" rIns="0" bIns="0" rtlCol="0">
            <a:spAutoFit/>
          </a:bodyPr>
          <a:lstStyle/>
          <a:p>
            <a:pPr marL="266700" indent="-266700">
              <a:spcBef>
                <a:spcPts val="0"/>
              </a:spcBef>
              <a:buClr>
                <a:srgbClr val="BE4F4C"/>
              </a:buClr>
              <a:buFont typeface="Arial"/>
              <a:buChar char="•"/>
              <a:tabLst>
                <a:tab pos="639445" algn="l"/>
              </a:tabLst>
            </a:pPr>
            <a:r>
              <a:rPr sz="2200" dirty="0" smtClean="0">
                <a:solidFill>
                  <a:srgbClr val="BE4F4C"/>
                </a:solidFill>
                <a:latin typeface="Calibri" panose="020F0502020204030204" pitchFamily="34" charset="0"/>
                <a:cs typeface="Calibri" panose="020F0502020204030204" pitchFamily="34" charset="0"/>
              </a:rPr>
              <a:t>Πα</a:t>
            </a:r>
            <a:r>
              <a:rPr sz="2200" dirty="0" err="1" smtClean="0">
                <a:solidFill>
                  <a:srgbClr val="BE4F4C"/>
                </a:solidFill>
                <a:latin typeface="Calibri" panose="020F0502020204030204" pitchFamily="34" charset="0"/>
                <a:cs typeface="Calibri" panose="020F0502020204030204" pitchFamily="34" charset="0"/>
              </a:rPr>
              <a:t>ρ</a:t>
            </a:r>
            <a:r>
              <a:rPr sz="2200" spc="-15" dirty="0" err="1" smtClean="0">
                <a:solidFill>
                  <a:srgbClr val="BE4F4C"/>
                </a:solidFill>
                <a:latin typeface="Calibri" panose="020F0502020204030204" pitchFamily="34" charset="0"/>
                <a:cs typeface="Calibri" panose="020F0502020204030204" pitchFamily="34" charset="0"/>
              </a:rPr>
              <a:t>ε</a:t>
            </a:r>
            <a:r>
              <a:rPr sz="2200" dirty="0" err="1" smtClean="0">
                <a:solidFill>
                  <a:srgbClr val="BE4F4C"/>
                </a:solidFill>
                <a:latin typeface="Calibri" panose="020F0502020204030204" pitchFamily="34" charset="0"/>
                <a:cs typeface="Calibri" panose="020F0502020204030204" pitchFamily="34" charset="0"/>
              </a:rPr>
              <a:t>μ</a:t>
            </a:r>
            <a:r>
              <a:rPr sz="2200" spc="10" dirty="0" smtClean="0">
                <a:solidFill>
                  <a:srgbClr val="BE4F4C"/>
                </a:solidFill>
                <a:latin typeface="Calibri" panose="020F0502020204030204" pitchFamily="34" charset="0"/>
                <a:cs typeface="Calibri" panose="020F0502020204030204" pitchFamily="34" charset="0"/>
              </a:rPr>
              <a:t>β</a:t>
            </a:r>
            <a:r>
              <a:rPr sz="2200" spc="-35" dirty="0" smtClean="0">
                <a:solidFill>
                  <a:srgbClr val="BE4F4C"/>
                </a:solidFill>
                <a:latin typeface="Calibri" panose="020F0502020204030204" pitchFamily="34" charset="0"/>
                <a:cs typeface="Calibri" panose="020F0502020204030204" pitchFamily="34" charset="0"/>
              </a:rPr>
              <a:t>ο</a:t>
            </a:r>
            <a:r>
              <a:rPr sz="2200" spc="-5" dirty="0" smtClean="0">
                <a:solidFill>
                  <a:srgbClr val="BE4F4C"/>
                </a:solidFill>
                <a:latin typeface="Calibri" panose="020F0502020204030204" pitchFamily="34" charset="0"/>
                <a:cs typeface="Calibri" panose="020F0502020204030204" pitchFamily="34" charset="0"/>
              </a:rPr>
              <a:t>λ</a:t>
            </a:r>
            <a:r>
              <a:rPr sz="2200" dirty="0" smtClean="0">
                <a:solidFill>
                  <a:srgbClr val="BE4F4C"/>
                </a:solidFill>
                <a:latin typeface="Calibri" panose="020F0502020204030204" pitchFamily="34" charset="0"/>
                <a:cs typeface="Calibri" panose="020F0502020204030204" pitchFamily="34" charset="0"/>
              </a:rPr>
              <a:t>ές</a:t>
            </a:r>
            <a:r>
              <a:rPr sz="2200" spc="-65" dirty="0" smtClean="0">
                <a:solidFill>
                  <a:srgbClr val="BE4F4C"/>
                </a:solidFill>
                <a:latin typeface="Calibri" panose="020F0502020204030204" pitchFamily="34" charset="0"/>
                <a:cs typeface="Calibri" panose="020F0502020204030204" pitchFamily="34" charset="0"/>
              </a:rPr>
              <a:t> </a:t>
            </a:r>
            <a:r>
              <a:rPr sz="2200" dirty="0">
                <a:solidFill>
                  <a:srgbClr val="BE4F4C"/>
                </a:solidFill>
                <a:latin typeface="Calibri" panose="020F0502020204030204" pitchFamily="34" charset="0"/>
                <a:cs typeface="Calibri" panose="020F0502020204030204" pitchFamily="34" charset="0"/>
              </a:rPr>
              <a:t>με</a:t>
            </a:r>
            <a:r>
              <a:rPr sz="2200" spc="-35" dirty="0">
                <a:solidFill>
                  <a:srgbClr val="BE4F4C"/>
                </a:solidFill>
                <a:latin typeface="Calibri" panose="020F0502020204030204" pitchFamily="34" charset="0"/>
                <a:cs typeface="Calibri" panose="020F0502020204030204" pitchFamily="34" charset="0"/>
              </a:rPr>
              <a:t>τ</a:t>
            </a:r>
            <a:r>
              <a:rPr sz="2200" spc="-5" dirty="0">
                <a:solidFill>
                  <a:srgbClr val="BE4F4C"/>
                </a:solidFill>
                <a:latin typeface="Calibri" panose="020F0502020204030204" pitchFamily="34" charset="0"/>
                <a:cs typeface="Calibri" panose="020F0502020204030204" pitchFamily="34" charset="0"/>
              </a:rPr>
              <a:t>α</a:t>
            </a:r>
            <a:r>
              <a:rPr sz="2200" spc="-15" dirty="0">
                <a:solidFill>
                  <a:srgbClr val="BE4F4C"/>
                </a:solidFill>
                <a:latin typeface="Calibri" panose="020F0502020204030204" pitchFamily="34" charset="0"/>
                <a:cs typeface="Calibri" panose="020F0502020204030204" pitchFamily="34" charset="0"/>
              </a:rPr>
              <a:t>ξ</a:t>
            </a:r>
            <a:r>
              <a:rPr sz="2200" dirty="0">
                <a:solidFill>
                  <a:srgbClr val="BE4F4C"/>
                </a:solidFill>
                <a:latin typeface="Calibri" panose="020F0502020204030204" pitchFamily="34" charset="0"/>
                <a:cs typeface="Calibri" panose="020F0502020204030204" pitchFamily="34" charset="0"/>
              </a:rPr>
              <a:t>ύ </a:t>
            </a:r>
            <a:r>
              <a:rPr sz="2200" spc="-25" dirty="0">
                <a:solidFill>
                  <a:srgbClr val="BE4F4C"/>
                </a:solidFill>
                <a:latin typeface="Calibri" panose="020F0502020204030204" pitchFamily="34" charset="0"/>
                <a:cs typeface="Calibri" panose="020F0502020204030204" pitchFamily="34" charset="0"/>
              </a:rPr>
              <a:t>π</a:t>
            </a:r>
            <a:r>
              <a:rPr sz="2200" dirty="0">
                <a:solidFill>
                  <a:srgbClr val="BE4F4C"/>
                </a:solidFill>
                <a:latin typeface="Calibri" panose="020F0502020204030204" pitchFamily="34" charset="0"/>
                <a:cs typeface="Calibri" panose="020F0502020204030204" pitchFamily="34" charset="0"/>
              </a:rPr>
              <a:t>αρό</a:t>
            </a:r>
            <a:r>
              <a:rPr sz="2200" spc="-30" dirty="0">
                <a:solidFill>
                  <a:srgbClr val="BE4F4C"/>
                </a:solidFill>
                <a:latin typeface="Calibri" panose="020F0502020204030204" pitchFamily="34" charset="0"/>
                <a:cs typeface="Calibri" panose="020F0502020204030204" pitchFamily="34" charset="0"/>
              </a:rPr>
              <a:t>χ</a:t>
            </a:r>
            <a:r>
              <a:rPr sz="2200" dirty="0">
                <a:solidFill>
                  <a:srgbClr val="BE4F4C"/>
                </a:solidFill>
                <a:latin typeface="Calibri" panose="020F0502020204030204" pitchFamily="34" charset="0"/>
                <a:cs typeface="Calibri" panose="020F0502020204030204" pitchFamily="34" charset="0"/>
              </a:rPr>
              <a:t>ων</a:t>
            </a:r>
            <a:r>
              <a:rPr sz="2200" spc="-55" dirty="0">
                <a:solidFill>
                  <a:srgbClr val="BE4F4C"/>
                </a:solidFill>
                <a:latin typeface="Calibri" panose="020F0502020204030204" pitchFamily="34" charset="0"/>
                <a:cs typeface="Calibri" panose="020F0502020204030204" pitchFamily="34" charset="0"/>
              </a:rPr>
              <a:t> </a:t>
            </a:r>
            <a:r>
              <a:rPr sz="2200" spc="10" dirty="0">
                <a:solidFill>
                  <a:srgbClr val="BE4F4C"/>
                </a:solidFill>
                <a:latin typeface="Calibri" panose="020F0502020204030204" pitchFamily="34" charset="0"/>
                <a:cs typeface="Calibri" panose="020F0502020204030204" pitchFamily="34" charset="0"/>
              </a:rPr>
              <a:t>σ</a:t>
            </a:r>
            <a:r>
              <a:rPr sz="2200" dirty="0">
                <a:solidFill>
                  <a:srgbClr val="BE4F4C"/>
                </a:solidFill>
                <a:latin typeface="Calibri" panose="020F0502020204030204" pitchFamily="34" charset="0"/>
                <a:cs typeface="Calibri" panose="020F0502020204030204" pitchFamily="34" charset="0"/>
              </a:rPr>
              <a:t>τ</a:t>
            </a:r>
            <a:r>
              <a:rPr sz="2200" spc="-60" dirty="0">
                <a:solidFill>
                  <a:srgbClr val="BE4F4C"/>
                </a:solidFill>
                <a:latin typeface="Calibri" panose="020F0502020204030204" pitchFamily="34" charset="0"/>
                <a:cs typeface="Calibri" panose="020F0502020204030204" pitchFamily="34" charset="0"/>
              </a:rPr>
              <a:t>η</a:t>
            </a:r>
            <a:r>
              <a:rPr sz="2200" dirty="0">
                <a:solidFill>
                  <a:srgbClr val="BE4F4C"/>
                </a:solidFill>
                <a:latin typeface="Calibri" panose="020F0502020204030204" pitchFamily="34" charset="0"/>
                <a:cs typeface="Calibri" panose="020F0502020204030204" pitchFamily="34" charset="0"/>
              </a:rPr>
              <a:t>ν</a:t>
            </a:r>
            <a:r>
              <a:rPr sz="2200" spc="30" dirty="0">
                <a:solidFill>
                  <a:srgbClr val="BE4F4C"/>
                </a:solidFill>
                <a:latin typeface="Calibri" panose="020F0502020204030204" pitchFamily="34" charset="0"/>
                <a:cs typeface="Calibri" panose="020F0502020204030204" pitchFamily="34" charset="0"/>
              </a:rPr>
              <a:t> </a:t>
            </a:r>
            <a:r>
              <a:rPr sz="2200" spc="5" dirty="0">
                <a:solidFill>
                  <a:srgbClr val="BE4F4C"/>
                </a:solidFill>
                <a:latin typeface="Calibri" panose="020F0502020204030204" pitchFamily="34" charset="0"/>
                <a:cs typeface="Calibri" panose="020F0502020204030204" pitchFamily="34" charset="0"/>
              </a:rPr>
              <a:t>ί</a:t>
            </a:r>
            <a:r>
              <a:rPr sz="2200" dirty="0">
                <a:solidFill>
                  <a:srgbClr val="BE4F4C"/>
                </a:solidFill>
                <a:latin typeface="Calibri" panose="020F0502020204030204" pitchFamily="34" charset="0"/>
                <a:cs typeface="Calibri" panose="020F0502020204030204" pitchFamily="34" charset="0"/>
              </a:rPr>
              <a:t>δ</a:t>
            </a:r>
            <a:r>
              <a:rPr sz="2200" spc="5" dirty="0">
                <a:solidFill>
                  <a:srgbClr val="BE4F4C"/>
                </a:solidFill>
                <a:latin typeface="Calibri" panose="020F0502020204030204" pitchFamily="34" charset="0"/>
                <a:cs typeface="Calibri" panose="020F0502020204030204" pitchFamily="34" charset="0"/>
              </a:rPr>
              <a:t>ι</a:t>
            </a:r>
            <a:r>
              <a:rPr sz="2200" dirty="0">
                <a:solidFill>
                  <a:srgbClr val="BE4F4C"/>
                </a:solidFill>
                <a:latin typeface="Calibri" panose="020F0502020204030204" pitchFamily="34" charset="0"/>
                <a:cs typeface="Calibri" panose="020F0502020204030204" pitchFamily="34" charset="0"/>
              </a:rPr>
              <a:t>α</a:t>
            </a:r>
            <a:r>
              <a:rPr sz="2200" spc="-45" dirty="0">
                <a:solidFill>
                  <a:srgbClr val="BE4F4C"/>
                </a:solidFill>
                <a:latin typeface="Calibri" panose="020F0502020204030204" pitchFamily="34" charset="0"/>
                <a:cs typeface="Calibri" panose="020F0502020204030204" pitchFamily="34" charset="0"/>
              </a:rPr>
              <a:t> </a:t>
            </a:r>
            <a:r>
              <a:rPr sz="2200" spc="-5" dirty="0">
                <a:solidFill>
                  <a:srgbClr val="BE4F4C"/>
                </a:solidFill>
                <a:latin typeface="Calibri" panose="020F0502020204030204" pitchFamily="34" charset="0"/>
                <a:cs typeface="Calibri" panose="020F0502020204030204" pitchFamily="34" charset="0"/>
              </a:rPr>
              <a:t>γ</a:t>
            </a:r>
            <a:r>
              <a:rPr sz="2200" dirty="0">
                <a:solidFill>
                  <a:srgbClr val="BE4F4C"/>
                </a:solidFill>
                <a:latin typeface="Calibri" panose="020F0502020204030204" pitchFamily="34" charset="0"/>
                <a:cs typeface="Calibri" panose="020F0502020204030204" pitchFamily="34" charset="0"/>
              </a:rPr>
              <a:t>ε</a:t>
            </a:r>
            <a:r>
              <a:rPr sz="2200" spc="-10" dirty="0">
                <a:solidFill>
                  <a:srgbClr val="BE4F4C"/>
                </a:solidFill>
                <a:latin typeface="Calibri" panose="020F0502020204030204" pitchFamily="34" charset="0"/>
                <a:cs typeface="Calibri" panose="020F0502020204030204" pitchFamily="34" charset="0"/>
              </a:rPr>
              <a:t>ω</a:t>
            </a:r>
            <a:r>
              <a:rPr sz="2200" spc="-20" dirty="0">
                <a:solidFill>
                  <a:srgbClr val="BE4F4C"/>
                </a:solidFill>
                <a:latin typeface="Calibri" panose="020F0502020204030204" pitchFamily="34" charset="0"/>
                <a:cs typeface="Calibri" panose="020F0502020204030204" pitchFamily="34" charset="0"/>
              </a:rPr>
              <a:t>γ</a:t>
            </a:r>
            <a:r>
              <a:rPr sz="2200" dirty="0">
                <a:solidFill>
                  <a:srgbClr val="BE4F4C"/>
                </a:solidFill>
                <a:latin typeface="Calibri" panose="020F0502020204030204" pitchFamily="34" charset="0"/>
                <a:cs typeface="Calibri" panose="020F0502020204030204" pitchFamily="34" charset="0"/>
              </a:rPr>
              <a:t>ραφ</a:t>
            </a:r>
            <a:r>
              <a:rPr sz="2200" spc="5" dirty="0">
                <a:solidFill>
                  <a:srgbClr val="BE4F4C"/>
                </a:solidFill>
                <a:latin typeface="Calibri" panose="020F0502020204030204" pitchFamily="34" charset="0"/>
                <a:cs typeface="Calibri" panose="020F0502020204030204" pitchFamily="34" charset="0"/>
              </a:rPr>
              <a:t>ι</a:t>
            </a:r>
            <a:r>
              <a:rPr sz="2200" dirty="0">
                <a:solidFill>
                  <a:srgbClr val="BE4F4C"/>
                </a:solidFill>
                <a:latin typeface="Calibri" panose="020F0502020204030204" pitchFamily="34" charset="0"/>
                <a:cs typeface="Calibri" panose="020F0502020204030204" pitchFamily="34" charset="0"/>
              </a:rPr>
              <a:t>κή</a:t>
            </a:r>
            <a:r>
              <a:rPr sz="2200" spc="-50" dirty="0">
                <a:solidFill>
                  <a:srgbClr val="BE4F4C"/>
                </a:solidFill>
                <a:latin typeface="Calibri" panose="020F0502020204030204" pitchFamily="34" charset="0"/>
                <a:cs typeface="Calibri" panose="020F0502020204030204" pitchFamily="34" charset="0"/>
              </a:rPr>
              <a:t> </a:t>
            </a:r>
            <a:r>
              <a:rPr sz="2200" dirty="0" smtClean="0">
                <a:solidFill>
                  <a:srgbClr val="BE4F4C"/>
                </a:solidFill>
                <a:latin typeface="Calibri" panose="020F0502020204030204" pitchFamily="34" charset="0"/>
                <a:cs typeface="Calibri" panose="020F0502020204030204" pitchFamily="34" charset="0"/>
              </a:rPr>
              <a:t>περ</a:t>
            </a:r>
            <a:r>
              <a:rPr sz="2200" spc="5" dirty="0" smtClean="0">
                <a:solidFill>
                  <a:srgbClr val="BE4F4C"/>
                </a:solidFill>
                <a:latin typeface="Calibri" panose="020F0502020204030204" pitchFamily="34" charset="0"/>
                <a:cs typeface="Calibri" panose="020F0502020204030204" pitchFamily="34" charset="0"/>
              </a:rPr>
              <a:t>ι</a:t>
            </a:r>
            <a:r>
              <a:rPr sz="2200" dirty="0" smtClean="0">
                <a:solidFill>
                  <a:srgbClr val="BE4F4C"/>
                </a:solidFill>
                <a:latin typeface="Calibri" panose="020F0502020204030204" pitchFamily="34" charset="0"/>
                <a:cs typeface="Calibri" panose="020F0502020204030204" pitchFamily="34" charset="0"/>
              </a:rPr>
              <a:t>ο</a:t>
            </a:r>
            <a:r>
              <a:rPr sz="2200" spc="-5" dirty="0" smtClean="0">
                <a:solidFill>
                  <a:srgbClr val="BE4F4C"/>
                </a:solidFill>
                <a:latin typeface="Calibri" panose="020F0502020204030204" pitchFamily="34" charset="0"/>
                <a:cs typeface="Calibri" panose="020F0502020204030204" pitchFamily="34" charset="0"/>
              </a:rPr>
              <a:t>χή</a:t>
            </a:r>
            <a:endParaRPr lang="en-US" sz="2200" spc="-5" dirty="0" smtClean="0">
              <a:solidFill>
                <a:srgbClr val="BE4F4C"/>
              </a:solidFill>
              <a:latin typeface="Calibri" panose="020F0502020204030204" pitchFamily="34" charset="0"/>
              <a:cs typeface="Calibri" panose="020F0502020204030204" pitchFamily="34" charset="0"/>
            </a:endParaRPr>
          </a:p>
          <a:p>
            <a:pPr marL="266700" indent="-266700">
              <a:spcBef>
                <a:spcPts val="0"/>
              </a:spcBef>
              <a:buClr>
                <a:srgbClr val="BE4F4C"/>
              </a:buClr>
              <a:buFont typeface="Arial"/>
              <a:buChar char="•"/>
              <a:tabLst>
                <a:tab pos="639445" algn="l"/>
              </a:tabLst>
            </a:pPr>
            <a:r>
              <a:rPr lang="el-GR" sz="2200" dirty="0" smtClean="0">
                <a:solidFill>
                  <a:srgbClr val="BE4F4C"/>
                </a:solidFill>
                <a:latin typeface="Calibri" panose="020F0502020204030204" pitchFamily="34" charset="0"/>
                <a:cs typeface="Calibri" panose="020F0502020204030204" pitchFamily="34" charset="0"/>
              </a:rPr>
              <a:t>Παρ</a:t>
            </a:r>
            <a:r>
              <a:rPr lang="el-GR" sz="2200" spc="-15" dirty="0" smtClean="0">
                <a:solidFill>
                  <a:srgbClr val="BE4F4C"/>
                </a:solidFill>
                <a:latin typeface="Calibri" panose="020F0502020204030204" pitchFamily="34" charset="0"/>
                <a:cs typeface="Calibri" panose="020F0502020204030204" pitchFamily="34" charset="0"/>
              </a:rPr>
              <a:t>ε</a:t>
            </a:r>
            <a:r>
              <a:rPr lang="el-GR" sz="2200" dirty="0" smtClean="0">
                <a:solidFill>
                  <a:srgbClr val="BE4F4C"/>
                </a:solidFill>
                <a:latin typeface="Calibri" panose="020F0502020204030204" pitchFamily="34" charset="0"/>
                <a:cs typeface="Calibri" panose="020F0502020204030204" pitchFamily="34" charset="0"/>
              </a:rPr>
              <a:t>μ</a:t>
            </a:r>
            <a:r>
              <a:rPr lang="el-GR" sz="2200" spc="10" dirty="0" smtClean="0">
                <a:solidFill>
                  <a:srgbClr val="BE4F4C"/>
                </a:solidFill>
                <a:latin typeface="Calibri" panose="020F0502020204030204" pitchFamily="34" charset="0"/>
                <a:cs typeface="Calibri" panose="020F0502020204030204" pitchFamily="34" charset="0"/>
              </a:rPr>
              <a:t>β</a:t>
            </a:r>
            <a:r>
              <a:rPr lang="el-GR" sz="2200" spc="-35" dirty="0" smtClean="0">
                <a:solidFill>
                  <a:srgbClr val="BE4F4C"/>
                </a:solidFill>
                <a:latin typeface="Calibri" panose="020F0502020204030204" pitchFamily="34" charset="0"/>
                <a:cs typeface="Calibri" panose="020F0502020204030204" pitchFamily="34" charset="0"/>
              </a:rPr>
              <a:t>ο</a:t>
            </a:r>
            <a:r>
              <a:rPr lang="el-GR" sz="2200" spc="-5" dirty="0" smtClean="0">
                <a:solidFill>
                  <a:srgbClr val="BE4F4C"/>
                </a:solidFill>
                <a:latin typeface="Calibri" panose="020F0502020204030204" pitchFamily="34" charset="0"/>
                <a:cs typeface="Calibri" panose="020F0502020204030204" pitchFamily="34" charset="0"/>
              </a:rPr>
              <a:t>λ</a:t>
            </a:r>
            <a:r>
              <a:rPr lang="el-GR" sz="2200" dirty="0" smtClean="0">
                <a:solidFill>
                  <a:srgbClr val="BE4F4C"/>
                </a:solidFill>
                <a:latin typeface="Calibri" panose="020F0502020204030204" pitchFamily="34" charset="0"/>
                <a:cs typeface="Calibri" panose="020F0502020204030204" pitchFamily="34" charset="0"/>
              </a:rPr>
              <a:t>ές</a:t>
            </a:r>
            <a:r>
              <a:rPr lang="el-GR" sz="2200" spc="-65" dirty="0" smtClean="0">
                <a:solidFill>
                  <a:srgbClr val="BE4F4C"/>
                </a:solidFill>
                <a:latin typeface="Calibri" panose="020F0502020204030204" pitchFamily="34" charset="0"/>
                <a:cs typeface="Calibri" panose="020F0502020204030204" pitchFamily="34" charset="0"/>
              </a:rPr>
              <a:t> </a:t>
            </a:r>
            <a:r>
              <a:rPr lang="el-GR" sz="2200" dirty="0" smtClean="0">
                <a:solidFill>
                  <a:srgbClr val="BE4F4C"/>
                </a:solidFill>
                <a:latin typeface="Calibri" panose="020F0502020204030204" pitchFamily="34" charset="0"/>
                <a:cs typeface="Calibri" panose="020F0502020204030204" pitchFamily="34" charset="0"/>
              </a:rPr>
              <a:t>με</a:t>
            </a:r>
            <a:r>
              <a:rPr lang="el-GR" sz="2200" spc="-35" dirty="0" smtClean="0">
                <a:solidFill>
                  <a:srgbClr val="BE4F4C"/>
                </a:solidFill>
                <a:latin typeface="Calibri" panose="020F0502020204030204" pitchFamily="34" charset="0"/>
                <a:cs typeface="Calibri" panose="020F0502020204030204" pitchFamily="34" charset="0"/>
              </a:rPr>
              <a:t>τ</a:t>
            </a:r>
            <a:r>
              <a:rPr lang="el-GR" sz="2200" spc="-5" dirty="0" smtClean="0">
                <a:solidFill>
                  <a:srgbClr val="BE4F4C"/>
                </a:solidFill>
                <a:latin typeface="Calibri" panose="020F0502020204030204" pitchFamily="34" charset="0"/>
                <a:cs typeface="Calibri" panose="020F0502020204030204" pitchFamily="34" charset="0"/>
              </a:rPr>
              <a:t>α</a:t>
            </a:r>
            <a:r>
              <a:rPr lang="el-GR" sz="2200" spc="-15" dirty="0" smtClean="0">
                <a:solidFill>
                  <a:srgbClr val="BE4F4C"/>
                </a:solidFill>
                <a:latin typeface="Calibri" panose="020F0502020204030204" pitchFamily="34" charset="0"/>
                <a:cs typeface="Calibri" panose="020F0502020204030204" pitchFamily="34" charset="0"/>
              </a:rPr>
              <a:t>ξ</a:t>
            </a:r>
            <a:r>
              <a:rPr lang="el-GR" sz="2200" dirty="0" smtClean="0">
                <a:solidFill>
                  <a:srgbClr val="BE4F4C"/>
                </a:solidFill>
                <a:latin typeface="Calibri" panose="020F0502020204030204" pitchFamily="34" charset="0"/>
                <a:cs typeface="Calibri" panose="020F0502020204030204" pitchFamily="34" charset="0"/>
              </a:rPr>
              <a:t>ύ </a:t>
            </a:r>
            <a:r>
              <a:rPr lang="el-GR" sz="2200" spc="-5" dirty="0" smtClean="0">
                <a:solidFill>
                  <a:srgbClr val="BE4F4C"/>
                </a:solidFill>
                <a:latin typeface="Calibri" panose="020F0502020204030204" pitchFamily="34" charset="0"/>
                <a:cs typeface="Calibri" panose="020F0502020204030204" pitchFamily="34" charset="0"/>
              </a:rPr>
              <a:t>γ</a:t>
            </a:r>
            <a:r>
              <a:rPr lang="el-GR" sz="2200" dirty="0" smtClean="0">
                <a:solidFill>
                  <a:srgbClr val="BE4F4C"/>
                </a:solidFill>
                <a:latin typeface="Calibri" panose="020F0502020204030204" pitchFamily="34" charset="0"/>
                <a:cs typeface="Calibri" panose="020F0502020204030204" pitchFamily="34" charset="0"/>
              </a:rPr>
              <a:t>ε</a:t>
            </a:r>
            <a:r>
              <a:rPr lang="el-GR" sz="2200" spc="-15" dirty="0" smtClean="0">
                <a:solidFill>
                  <a:srgbClr val="BE4F4C"/>
                </a:solidFill>
                <a:latin typeface="Calibri" panose="020F0502020204030204" pitchFamily="34" charset="0"/>
                <a:cs typeface="Calibri" panose="020F0502020204030204" pitchFamily="34" charset="0"/>
              </a:rPr>
              <a:t>ι</a:t>
            </a:r>
            <a:r>
              <a:rPr lang="el-GR" sz="2200" spc="-35" dirty="0" smtClean="0">
                <a:solidFill>
                  <a:srgbClr val="BE4F4C"/>
                </a:solidFill>
                <a:latin typeface="Calibri" panose="020F0502020204030204" pitchFamily="34" charset="0"/>
                <a:cs typeface="Calibri" panose="020F0502020204030204" pitchFamily="34" charset="0"/>
              </a:rPr>
              <a:t>τ</a:t>
            </a:r>
            <a:r>
              <a:rPr lang="el-GR" sz="2200" dirty="0" smtClean="0">
                <a:solidFill>
                  <a:srgbClr val="BE4F4C"/>
                </a:solidFill>
                <a:latin typeface="Calibri" panose="020F0502020204030204" pitchFamily="34" charset="0"/>
                <a:cs typeface="Calibri" panose="020F0502020204030204" pitchFamily="34" charset="0"/>
              </a:rPr>
              <a:t>ο</a:t>
            </a:r>
            <a:r>
              <a:rPr lang="el-GR" sz="2200" spc="-5" dirty="0" smtClean="0">
                <a:solidFill>
                  <a:srgbClr val="BE4F4C"/>
                </a:solidFill>
                <a:latin typeface="Calibri" panose="020F0502020204030204" pitchFamily="34" charset="0"/>
                <a:cs typeface="Calibri" panose="020F0502020204030204" pitchFamily="34" charset="0"/>
              </a:rPr>
              <a:t>νι</a:t>
            </a:r>
            <a:r>
              <a:rPr lang="el-GR" sz="2200" spc="-50" dirty="0" smtClean="0">
                <a:solidFill>
                  <a:srgbClr val="BE4F4C"/>
                </a:solidFill>
                <a:latin typeface="Calibri" panose="020F0502020204030204" pitchFamily="34" charset="0"/>
                <a:cs typeface="Calibri" panose="020F0502020204030204" pitchFamily="34" charset="0"/>
              </a:rPr>
              <a:t>κ</a:t>
            </a:r>
            <a:r>
              <a:rPr lang="el-GR" sz="2200" dirty="0" smtClean="0">
                <a:solidFill>
                  <a:srgbClr val="BE4F4C"/>
                </a:solidFill>
                <a:latin typeface="Calibri" panose="020F0502020204030204" pitchFamily="34" charset="0"/>
                <a:cs typeface="Calibri" panose="020F0502020204030204" pitchFamily="34" charset="0"/>
              </a:rPr>
              <a:t>ών</a:t>
            </a:r>
            <a:r>
              <a:rPr lang="el-GR" sz="2200" spc="-75" dirty="0" smtClean="0">
                <a:solidFill>
                  <a:srgbClr val="BE4F4C"/>
                </a:solidFill>
                <a:latin typeface="Calibri" panose="020F0502020204030204" pitchFamily="34" charset="0"/>
                <a:cs typeface="Calibri" panose="020F0502020204030204" pitchFamily="34" charset="0"/>
              </a:rPr>
              <a:t> </a:t>
            </a:r>
            <a:r>
              <a:rPr lang="el-GR" sz="2200" dirty="0" smtClean="0">
                <a:solidFill>
                  <a:srgbClr val="BE4F4C"/>
                </a:solidFill>
                <a:latin typeface="Calibri" panose="020F0502020204030204" pitchFamily="34" charset="0"/>
                <a:cs typeface="Calibri" panose="020F0502020204030204" pitchFamily="34" charset="0"/>
              </a:rPr>
              <a:t>ΣΒ</a:t>
            </a:r>
            <a:endParaRPr sz="2200" spc="-5" dirty="0">
              <a:solidFill>
                <a:srgbClr val="BE4F4C"/>
              </a:solidFill>
              <a:latin typeface="Calibri" panose="020F0502020204030204" pitchFamily="34" charset="0"/>
              <a:cs typeface="Calibri" panose="020F0502020204030204" pitchFamily="34" charset="0"/>
            </a:endParaRPr>
          </a:p>
          <a:p>
            <a:pPr marL="266700" marR="5080" indent="-266700">
              <a:spcBef>
                <a:spcPts val="0"/>
              </a:spcBef>
              <a:buClr>
                <a:srgbClr val="BE4F4C"/>
              </a:buClr>
              <a:buFont typeface="Arial"/>
              <a:buChar char="•"/>
            </a:pPr>
            <a:r>
              <a:rPr sz="2200" spc="-10" dirty="0">
                <a:solidFill>
                  <a:srgbClr val="BE4F4C"/>
                </a:solidFill>
                <a:latin typeface="Calibri" panose="020F0502020204030204" pitchFamily="34" charset="0"/>
                <a:cs typeface="Calibri" panose="020F0502020204030204" pitchFamily="34" charset="0"/>
              </a:rPr>
              <a:t>Ε</a:t>
            </a:r>
            <a:r>
              <a:rPr sz="2200" dirty="0">
                <a:solidFill>
                  <a:srgbClr val="BE4F4C"/>
                </a:solidFill>
                <a:latin typeface="Calibri" panose="020F0502020204030204" pitchFamily="34" charset="0"/>
                <a:cs typeface="Calibri" panose="020F0502020204030204" pitchFamily="34" charset="0"/>
              </a:rPr>
              <a:t>μφα</a:t>
            </a:r>
            <a:r>
              <a:rPr sz="2200" spc="-5" dirty="0">
                <a:solidFill>
                  <a:srgbClr val="BE4F4C"/>
                </a:solidFill>
                <a:latin typeface="Calibri" panose="020F0502020204030204" pitchFamily="34" charset="0"/>
                <a:cs typeface="Calibri" panose="020F0502020204030204" pitchFamily="34" charset="0"/>
              </a:rPr>
              <a:t>ν</a:t>
            </a:r>
            <a:r>
              <a:rPr sz="2200" spc="5" dirty="0">
                <a:solidFill>
                  <a:srgbClr val="BE4F4C"/>
                </a:solidFill>
                <a:latin typeface="Calibri" panose="020F0502020204030204" pitchFamily="34" charset="0"/>
                <a:cs typeface="Calibri" panose="020F0502020204030204" pitchFamily="34" charset="0"/>
              </a:rPr>
              <a:t>ί</a:t>
            </a:r>
            <a:r>
              <a:rPr sz="2200" spc="-35" dirty="0">
                <a:solidFill>
                  <a:srgbClr val="BE4F4C"/>
                </a:solidFill>
                <a:latin typeface="Calibri" panose="020F0502020204030204" pitchFamily="34" charset="0"/>
                <a:cs typeface="Calibri" panose="020F0502020204030204" pitchFamily="34" charset="0"/>
              </a:rPr>
              <a:t>ζ</a:t>
            </a:r>
            <a:r>
              <a:rPr sz="2200" dirty="0">
                <a:solidFill>
                  <a:srgbClr val="BE4F4C"/>
                </a:solidFill>
                <a:latin typeface="Calibri" panose="020F0502020204030204" pitchFamily="34" charset="0"/>
                <a:cs typeface="Calibri" panose="020F0502020204030204" pitchFamily="34" charset="0"/>
              </a:rPr>
              <a:t>ε</a:t>
            </a:r>
            <a:r>
              <a:rPr sz="2200" spc="-45" dirty="0">
                <a:solidFill>
                  <a:srgbClr val="BE4F4C"/>
                </a:solidFill>
                <a:latin typeface="Calibri" panose="020F0502020204030204" pitchFamily="34" charset="0"/>
                <a:cs typeface="Calibri" panose="020F0502020204030204" pitchFamily="34" charset="0"/>
              </a:rPr>
              <a:t>τ</a:t>
            </a:r>
            <a:r>
              <a:rPr sz="2200" spc="-5" dirty="0">
                <a:solidFill>
                  <a:srgbClr val="BE4F4C"/>
                </a:solidFill>
                <a:latin typeface="Calibri" panose="020F0502020204030204" pitchFamily="34" charset="0"/>
                <a:cs typeface="Calibri" panose="020F0502020204030204" pitchFamily="34" charset="0"/>
              </a:rPr>
              <a:t>α</a:t>
            </a:r>
            <a:r>
              <a:rPr sz="2200" dirty="0">
                <a:solidFill>
                  <a:srgbClr val="BE4F4C"/>
                </a:solidFill>
                <a:latin typeface="Calibri" panose="020F0502020204030204" pitchFamily="34" charset="0"/>
                <a:cs typeface="Calibri" panose="020F0502020204030204" pitchFamily="34" charset="0"/>
              </a:rPr>
              <a:t>ι</a:t>
            </a:r>
            <a:r>
              <a:rPr sz="2200" spc="-5" dirty="0">
                <a:solidFill>
                  <a:srgbClr val="BE4F4C"/>
                </a:solidFill>
                <a:latin typeface="Calibri" panose="020F0502020204030204" pitchFamily="34" charset="0"/>
                <a:cs typeface="Calibri" panose="020F0502020204030204" pitchFamily="34" charset="0"/>
              </a:rPr>
              <a:t> </a:t>
            </a:r>
            <a:r>
              <a:rPr sz="2200" spc="5" dirty="0">
                <a:solidFill>
                  <a:srgbClr val="BE4F4C"/>
                </a:solidFill>
                <a:latin typeface="Calibri" panose="020F0502020204030204" pitchFamily="34" charset="0"/>
                <a:cs typeface="Calibri" panose="020F0502020204030204" pitchFamily="34" charset="0"/>
              </a:rPr>
              <a:t>ε</a:t>
            </a:r>
            <a:r>
              <a:rPr sz="2200" spc="-40" dirty="0">
                <a:solidFill>
                  <a:srgbClr val="BE4F4C"/>
                </a:solidFill>
                <a:latin typeface="Calibri" panose="020F0502020204030204" pitchFamily="34" charset="0"/>
                <a:cs typeface="Calibri" panose="020F0502020204030204" pitchFamily="34" charset="0"/>
              </a:rPr>
              <a:t>ξ</a:t>
            </a:r>
            <a:r>
              <a:rPr sz="2200" spc="-5" dirty="0">
                <a:solidFill>
                  <a:srgbClr val="BE4F4C"/>
                </a:solidFill>
                <a:latin typeface="Calibri" panose="020F0502020204030204" pitchFamily="34" charset="0"/>
                <a:cs typeface="Calibri" panose="020F0502020204030204" pitchFamily="34" charset="0"/>
              </a:rPr>
              <a:t>ά</a:t>
            </a:r>
            <a:r>
              <a:rPr sz="2200" dirty="0">
                <a:solidFill>
                  <a:srgbClr val="BE4F4C"/>
                </a:solidFill>
                <a:latin typeface="Calibri" panose="020F0502020204030204" pitchFamily="34" charset="0"/>
                <a:cs typeface="Calibri" panose="020F0502020204030204" pitchFamily="34" charset="0"/>
              </a:rPr>
              <a:t>ρτη</a:t>
            </a:r>
            <a:r>
              <a:rPr sz="2200" spc="-10" dirty="0">
                <a:solidFill>
                  <a:srgbClr val="BE4F4C"/>
                </a:solidFill>
                <a:latin typeface="Calibri" panose="020F0502020204030204" pitchFamily="34" charset="0"/>
                <a:cs typeface="Calibri" panose="020F0502020204030204" pitchFamily="34" charset="0"/>
              </a:rPr>
              <a:t>σ</a:t>
            </a:r>
            <a:r>
              <a:rPr sz="2200" dirty="0">
                <a:solidFill>
                  <a:srgbClr val="BE4F4C"/>
                </a:solidFill>
                <a:latin typeface="Calibri" panose="020F0502020204030204" pitchFamily="34" charset="0"/>
                <a:cs typeface="Calibri" panose="020F0502020204030204" pitchFamily="34" charset="0"/>
              </a:rPr>
              <a:t>η</a:t>
            </a:r>
            <a:r>
              <a:rPr sz="2200" spc="-15" dirty="0">
                <a:solidFill>
                  <a:srgbClr val="BE4F4C"/>
                </a:solidFill>
                <a:latin typeface="Calibri" panose="020F0502020204030204" pitchFamily="34" charset="0"/>
                <a:cs typeface="Calibri" panose="020F0502020204030204" pitchFamily="34" charset="0"/>
              </a:rPr>
              <a:t> </a:t>
            </a:r>
            <a:r>
              <a:rPr sz="2200" spc="-35" dirty="0">
                <a:solidFill>
                  <a:srgbClr val="BE4F4C"/>
                </a:solidFill>
                <a:latin typeface="Calibri" panose="020F0502020204030204" pitchFamily="34" charset="0"/>
                <a:cs typeface="Calibri" panose="020F0502020204030204" pitchFamily="34" charset="0"/>
              </a:rPr>
              <a:t>τ</a:t>
            </a:r>
            <a:r>
              <a:rPr sz="2200" dirty="0">
                <a:solidFill>
                  <a:srgbClr val="BE4F4C"/>
                </a:solidFill>
                <a:latin typeface="Calibri" panose="020F0502020204030204" pitchFamily="34" charset="0"/>
                <a:cs typeface="Calibri" panose="020F0502020204030204" pitchFamily="34" charset="0"/>
              </a:rPr>
              <a:t>ων</a:t>
            </a:r>
            <a:r>
              <a:rPr sz="2200" spc="-20" dirty="0">
                <a:solidFill>
                  <a:srgbClr val="BE4F4C"/>
                </a:solidFill>
                <a:latin typeface="Calibri" panose="020F0502020204030204" pitchFamily="34" charset="0"/>
                <a:cs typeface="Calibri" panose="020F0502020204030204" pitchFamily="34" charset="0"/>
              </a:rPr>
              <a:t> </a:t>
            </a:r>
            <a:r>
              <a:rPr sz="2200" spc="-5" dirty="0">
                <a:solidFill>
                  <a:srgbClr val="BE4F4C"/>
                </a:solidFill>
                <a:latin typeface="Calibri" panose="020F0502020204030204" pitchFamily="34" charset="0"/>
                <a:cs typeface="Calibri" panose="020F0502020204030204" pitchFamily="34" charset="0"/>
              </a:rPr>
              <a:t>χ</a:t>
            </a:r>
            <a:r>
              <a:rPr sz="2200" dirty="0">
                <a:solidFill>
                  <a:srgbClr val="BE4F4C"/>
                </a:solidFill>
                <a:latin typeface="Calibri" panose="020F0502020204030204" pitchFamily="34" charset="0"/>
                <a:cs typeface="Calibri" panose="020F0502020204030204" pitchFamily="34" charset="0"/>
              </a:rPr>
              <a:t>ρο</a:t>
            </a:r>
            <a:r>
              <a:rPr sz="2200" spc="-5" dirty="0">
                <a:solidFill>
                  <a:srgbClr val="BE4F4C"/>
                </a:solidFill>
                <a:latin typeface="Calibri" panose="020F0502020204030204" pitchFamily="34" charset="0"/>
                <a:cs typeface="Calibri" panose="020F0502020204030204" pitchFamily="34" charset="0"/>
              </a:rPr>
              <a:t>ν</a:t>
            </a:r>
            <a:r>
              <a:rPr sz="2200" spc="5" dirty="0">
                <a:solidFill>
                  <a:srgbClr val="BE4F4C"/>
                </a:solidFill>
                <a:latin typeface="Calibri" panose="020F0502020204030204" pitchFamily="34" charset="0"/>
                <a:cs typeface="Calibri" panose="020F0502020204030204" pitchFamily="34" charset="0"/>
              </a:rPr>
              <a:t>ι</a:t>
            </a:r>
            <a:r>
              <a:rPr sz="2200" spc="-50" dirty="0">
                <a:solidFill>
                  <a:srgbClr val="BE4F4C"/>
                </a:solidFill>
                <a:latin typeface="Calibri" panose="020F0502020204030204" pitchFamily="34" charset="0"/>
                <a:cs typeface="Calibri" panose="020F0502020204030204" pitchFamily="34" charset="0"/>
              </a:rPr>
              <a:t>κ</a:t>
            </a:r>
            <a:r>
              <a:rPr sz="2200" dirty="0">
                <a:solidFill>
                  <a:srgbClr val="BE4F4C"/>
                </a:solidFill>
                <a:latin typeface="Calibri" panose="020F0502020204030204" pitchFamily="34" charset="0"/>
                <a:cs typeface="Calibri" panose="020F0502020204030204" pitchFamily="34" charset="0"/>
              </a:rPr>
              <a:t>ών</a:t>
            </a:r>
            <a:r>
              <a:rPr sz="2200" spc="-45" dirty="0">
                <a:solidFill>
                  <a:srgbClr val="BE4F4C"/>
                </a:solidFill>
                <a:latin typeface="Calibri" panose="020F0502020204030204" pitchFamily="34" charset="0"/>
                <a:cs typeface="Calibri" panose="020F0502020204030204" pitchFamily="34" charset="0"/>
              </a:rPr>
              <a:t> </a:t>
            </a:r>
            <a:r>
              <a:rPr sz="2200" dirty="0">
                <a:solidFill>
                  <a:srgbClr val="BE4F4C"/>
                </a:solidFill>
                <a:latin typeface="Calibri" panose="020F0502020204030204" pitchFamily="34" charset="0"/>
                <a:cs typeface="Calibri" panose="020F0502020204030204" pitchFamily="34" charset="0"/>
              </a:rPr>
              <a:t>δ</a:t>
            </a:r>
            <a:r>
              <a:rPr sz="2200" spc="-5" dirty="0">
                <a:solidFill>
                  <a:srgbClr val="BE4F4C"/>
                </a:solidFill>
                <a:latin typeface="Calibri" panose="020F0502020204030204" pitchFamily="34" charset="0"/>
                <a:cs typeface="Calibri" panose="020F0502020204030204" pitchFamily="34" charset="0"/>
              </a:rPr>
              <a:t>ι</a:t>
            </a:r>
            <a:r>
              <a:rPr sz="2200" spc="-30" dirty="0">
                <a:solidFill>
                  <a:srgbClr val="BE4F4C"/>
                </a:solidFill>
                <a:latin typeface="Calibri" panose="020F0502020204030204" pitchFamily="34" charset="0"/>
                <a:cs typeface="Calibri" panose="020F0502020204030204" pitchFamily="34" charset="0"/>
              </a:rPr>
              <a:t>α</a:t>
            </a:r>
            <a:r>
              <a:rPr sz="2200" spc="10" dirty="0">
                <a:solidFill>
                  <a:srgbClr val="BE4F4C"/>
                </a:solidFill>
                <a:latin typeface="Calibri" panose="020F0502020204030204" pitchFamily="34" charset="0"/>
                <a:cs typeface="Calibri" panose="020F0502020204030204" pitchFamily="34" charset="0"/>
              </a:rPr>
              <a:t>σ</a:t>
            </a:r>
            <a:r>
              <a:rPr sz="2200" spc="-10" dirty="0">
                <a:solidFill>
                  <a:srgbClr val="BE4F4C"/>
                </a:solidFill>
                <a:latin typeface="Calibri" panose="020F0502020204030204" pitchFamily="34" charset="0"/>
                <a:cs typeface="Calibri" panose="020F0502020204030204" pitchFamily="34" charset="0"/>
              </a:rPr>
              <a:t>τημ</a:t>
            </a:r>
            <a:r>
              <a:rPr sz="2200" dirty="0">
                <a:solidFill>
                  <a:srgbClr val="BE4F4C"/>
                </a:solidFill>
                <a:latin typeface="Calibri" panose="020F0502020204030204" pitchFamily="34" charset="0"/>
                <a:cs typeface="Calibri" panose="020F0502020204030204" pitchFamily="34" charset="0"/>
              </a:rPr>
              <a:t>ά</a:t>
            </a:r>
            <a:r>
              <a:rPr sz="2200" spc="-35" dirty="0">
                <a:solidFill>
                  <a:srgbClr val="BE4F4C"/>
                </a:solidFill>
                <a:latin typeface="Calibri" panose="020F0502020204030204" pitchFamily="34" charset="0"/>
                <a:cs typeface="Calibri" panose="020F0502020204030204" pitchFamily="34" charset="0"/>
              </a:rPr>
              <a:t>τ</a:t>
            </a:r>
            <a:r>
              <a:rPr sz="2200" dirty="0">
                <a:solidFill>
                  <a:srgbClr val="BE4F4C"/>
                </a:solidFill>
                <a:latin typeface="Calibri" panose="020F0502020204030204" pitchFamily="34" charset="0"/>
                <a:cs typeface="Calibri" panose="020F0502020204030204" pitchFamily="34" charset="0"/>
              </a:rPr>
              <a:t>ων φ</a:t>
            </a:r>
            <a:r>
              <a:rPr sz="2200" spc="-60" dirty="0">
                <a:solidFill>
                  <a:srgbClr val="BE4F4C"/>
                </a:solidFill>
                <a:latin typeface="Calibri" panose="020F0502020204030204" pitchFamily="34" charset="0"/>
                <a:cs typeface="Calibri" panose="020F0502020204030204" pitchFamily="34" charset="0"/>
              </a:rPr>
              <a:t>ύ</a:t>
            </a:r>
            <a:r>
              <a:rPr sz="2200" spc="-15" dirty="0">
                <a:solidFill>
                  <a:srgbClr val="BE4F4C"/>
                </a:solidFill>
                <a:latin typeface="Calibri" panose="020F0502020204030204" pitchFamily="34" charset="0"/>
                <a:cs typeface="Calibri" panose="020F0502020204030204" pitchFamily="34" charset="0"/>
              </a:rPr>
              <a:t>λ</a:t>
            </a:r>
            <a:r>
              <a:rPr sz="2200" spc="-5" dirty="0">
                <a:solidFill>
                  <a:srgbClr val="BE4F4C"/>
                </a:solidFill>
                <a:latin typeface="Calibri" panose="020F0502020204030204" pitchFamily="34" charset="0"/>
                <a:cs typeface="Calibri" panose="020F0502020204030204" pitchFamily="34" charset="0"/>
              </a:rPr>
              <a:t>α</a:t>
            </a:r>
            <a:r>
              <a:rPr sz="2200" spc="10" dirty="0">
                <a:solidFill>
                  <a:srgbClr val="BE4F4C"/>
                </a:solidFill>
                <a:latin typeface="Calibri" panose="020F0502020204030204" pitchFamily="34" charset="0"/>
                <a:cs typeface="Calibri" panose="020F0502020204030204" pitchFamily="34" charset="0"/>
              </a:rPr>
              <a:t>ξ</a:t>
            </a:r>
            <a:r>
              <a:rPr sz="2200" spc="-10" dirty="0">
                <a:solidFill>
                  <a:srgbClr val="BE4F4C"/>
                </a:solidFill>
                <a:latin typeface="Calibri" panose="020F0502020204030204" pitchFamily="34" charset="0"/>
                <a:cs typeface="Calibri" panose="020F0502020204030204" pitchFamily="34" charset="0"/>
              </a:rPr>
              <a:t>η</a:t>
            </a:r>
            <a:r>
              <a:rPr sz="2200" dirty="0">
                <a:solidFill>
                  <a:srgbClr val="BE4F4C"/>
                </a:solidFill>
                <a:latin typeface="Calibri" panose="020F0502020204030204" pitchFamily="34" charset="0"/>
                <a:cs typeface="Calibri" panose="020F0502020204030204" pitchFamily="34" charset="0"/>
              </a:rPr>
              <a:t>ς</a:t>
            </a:r>
            <a:r>
              <a:rPr sz="2200" spc="-45" dirty="0">
                <a:solidFill>
                  <a:srgbClr val="BE4F4C"/>
                </a:solidFill>
                <a:latin typeface="Calibri" panose="020F0502020204030204" pitchFamily="34" charset="0"/>
                <a:cs typeface="Calibri" panose="020F0502020204030204" pitchFamily="34" charset="0"/>
              </a:rPr>
              <a:t> </a:t>
            </a:r>
            <a:r>
              <a:rPr sz="2200" dirty="0">
                <a:solidFill>
                  <a:srgbClr val="BE4F4C"/>
                </a:solidFill>
                <a:latin typeface="Calibri" panose="020F0502020204030204" pitchFamily="34" charset="0"/>
                <a:cs typeface="Calibri" panose="020F0502020204030204" pitchFamily="34" charset="0"/>
              </a:rPr>
              <a:t>από </a:t>
            </a:r>
            <a:r>
              <a:rPr sz="2200" spc="-35" dirty="0">
                <a:solidFill>
                  <a:srgbClr val="BE4F4C"/>
                </a:solidFill>
                <a:latin typeface="Calibri" panose="020F0502020204030204" pitchFamily="34" charset="0"/>
                <a:cs typeface="Calibri" panose="020F0502020204030204" pitchFamily="34" charset="0"/>
              </a:rPr>
              <a:t>τ</a:t>
            </a:r>
            <a:r>
              <a:rPr sz="2200" dirty="0">
                <a:solidFill>
                  <a:srgbClr val="BE4F4C"/>
                </a:solidFill>
                <a:latin typeface="Calibri" panose="020F0502020204030204" pitchFamily="34" charset="0"/>
                <a:cs typeface="Calibri" panose="020F0502020204030204" pitchFamily="34" charset="0"/>
              </a:rPr>
              <a:t>ο </a:t>
            </a:r>
            <a:r>
              <a:rPr sz="2200" spc="-10" dirty="0">
                <a:solidFill>
                  <a:srgbClr val="BE4F4C"/>
                </a:solidFill>
                <a:latin typeface="Calibri" panose="020F0502020204030204" pitchFamily="34" charset="0"/>
                <a:cs typeface="Calibri" panose="020F0502020204030204" pitchFamily="34" charset="0"/>
              </a:rPr>
              <a:t>μ</a:t>
            </a:r>
            <a:r>
              <a:rPr sz="2200" dirty="0">
                <a:solidFill>
                  <a:srgbClr val="BE4F4C"/>
                </a:solidFill>
                <a:latin typeface="Calibri" panose="020F0502020204030204" pitchFamily="34" charset="0"/>
                <a:cs typeface="Calibri" panose="020F0502020204030204" pitchFamily="34" charset="0"/>
              </a:rPr>
              <a:t>έ</a:t>
            </a:r>
            <a:r>
              <a:rPr sz="2200" spc="-5" dirty="0">
                <a:solidFill>
                  <a:srgbClr val="BE4F4C"/>
                </a:solidFill>
                <a:latin typeface="Calibri" panose="020F0502020204030204" pitchFamily="34" charset="0"/>
                <a:cs typeface="Calibri" panose="020F0502020204030204" pitchFamily="34" charset="0"/>
              </a:rPr>
              <a:t>γ</a:t>
            </a:r>
            <a:r>
              <a:rPr sz="2200" spc="-20" dirty="0">
                <a:solidFill>
                  <a:srgbClr val="BE4F4C"/>
                </a:solidFill>
                <a:latin typeface="Calibri" panose="020F0502020204030204" pitchFamily="34" charset="0"/>
                <a:cs typeface="Calibri" panose="020F0502020204030204" pitchFamily="34" charset="0"/>
              </a:rPr>
              <a:t>ε</a:t>
            </a:r>
            <a:r>
              <a:rPr sz="2200" spc="10" dirty="0">
                <a:solidFill>
                  <a:srgbClr val="BE4F4C"/>
                </a:solidFill>
                <a:latin typeface="Calibri" panose="020F0502020204030204" pitchFamily="34" charset="0"/>
                <a:cs typeface="Calibri" panose="020F0502020204030204" pitchFamily="34" charset="0"/>
              </a:rPr>
              <a:t>θ</a:t>
            </a:r>
            <a:r>
              <a:rPr sz="2200" dirty="0">
                <a:solidFill>
                  <a:srgbClr val="BE4F4C"/>
                </a:solidFill>
                <a:latin typeface="Calibri" panose="020F0502020204030204" pitchFamily="34" charset="0"/>
                <a:cs typeface="Calibri" panose="020F0502020204030204" pitchFamily="34" charset="0"/>
              </a:rPr>
              <a:t>ος</a:t>
            </a:r>
            <a:r>
              <a:rPr sz="2200" spc="-35" dirty="0">
                <a:solidFill>
                  <a:srgbClr val="BE4F4C"/>
                </a:solidFill>
                <a:latin typeface="Calibri" panose="020F0502020204030204" pitchFamily="34" charset="0"/>
                <a:cs typeface="Calibri" panose="020F0502020204030204" pitchFamily="34" charset="0"/>
              </a:rPr>
              <a:t> </a:t>
            </a:r>
            <a:r>
              <a:rPr sz="2200" spc="-35" dirty="0" smtClean="0">
                <a:solidFill>
                  <a:srgbClr val="BE4F4C"/>
                </a:solidFill>
                <a:latin typeface="Calibri" panose="020F0502020204030204" pitchFamily="34" charset="0"/>
                <a:cs typeface="Calibri" panose="020F0502020204030204" pitchFamily="34" charset="0"/>
              </a:rPr>
              <a:t>τ</a:t>
            </a:r>
            <a:r>
              <a:rPr sz="2200" spc="5" dirty="0" smtClean="0">
                <a:solidFill>
                  <a:srgbClr val="BE4F4C"/>
                </a:solidFill>
                <a:latin typeface="Calibri" panose="020F0502020204030204" pitchFamily="34" charset="0"/>
                <a:cs typeface="Calibri" panose="020F0502020204030204" pitchFamily="34" charset="0"/>
              </a:rPr>
              <a:t>ω</a:t>
            </a:r>
            <a:r>
              <a:rPr sz="2200" dirty="0" smtClean="0">
                <a:solidFill>
                  <a:srgbClr val="BE4F4C"/>
                </a:solidFill>
                <a:latin typeface="Calibri" panose="020F0502020204030204" pitchFamily="34" charset="0"/>
                <a:cs typeface="Calibri" panose="020F0502020204030204" pitchFamily="34" charset="0"/>
              </a:rPr>
              <a:t>ν</a:t>
            </a:r>
            <a:r>
              <a:rPr lang="el-GR" sz="2200" spc="-5" dirty="0">
                <a:solidFill>
                  <a:srgbClr val="BE4F4C"/>
                </a:solidFill>
                <a:latin typeface="Calibri" panose="020F0502020204030204" pitchFamily="34" charset="0"/>
                <a:cs typeface="Calibri" panose="020F0502020204030204" pitchFamily="34" charset="0"/>
              </a:rPr>
              <a:t> </a:t>
            </a:r>
            <a:r>
              <a:rPr sz="2200" spc="-25" dirty="0" err="1" smtClean="0">
                <a:solidFill>
                  <a:srgbClr val="BE4F4C"/>
                </a:solidFill>
                <a:latin typeface="Calibri" panose="020F0502020204030204" pitchFamily="34" charset="0"/>
                <a:cs typeface="Calibri" panose="020F0502020204030204" pitchFamily="34" charset="0"/>
              </a:rPr>
              <a:t>κ</a:t>
            </a:r>
            <a:r>
              <a:rPr sz="2200" dirty="0" err="1" smtClean="0">
                <a:solidFill>
                  <a:srgbClr val="BE4F4C"/>
                </a:solidFill>
                <a:latin typeface="Calibri" panose="020F0502020204030204" pitchFamily="34" charset="0"/>
                <a:cs typeface="Calibri" panose="020F0502020204030204" pitchFamily="34" charset="0"/>
              </a:rPr>
              <a:t>υψε</a:t>
            </a:r>
            <a:r>
              <a:rPr sz="2200" spc="-15" dirty="0" err="1" smtClean="0">
                <a:solidFill>
                  <a:srgbClr val="BE4F4C"/>
                </a:solidFill>
                <a:latin typeface="Calibri" panose="020F0502020204030204" pitchFamily="34" charset="0"/>
                <a:cs typeface="Calibri" panose="020F0502020204030204" pitchFamily="34" charset="0"/>
              </a:rPr>
              <a:t>λ</a:t>
            </a:r>
            <a:r>
              <a:rPr sz="2200" dirty="0" err="1" smtClean="0">
                <a:solidFill>
                  <a:srgbClr val="BE4F4C"/>
                </a:solidFill>
                <a:latin typeface="Calibri" panose="020F0502020204030204" pitchFamily="34" charset="0"/>
                <a:cs typeface="Calibri" panose="020F0502020204030204" pitchFamily="34" charset="0"/>
              </a:rPr>
              <a:t>ών</a:t>
            </a:r>
            <a:endParaRPr sz="2200" dirty="0">
              <a:solidFill>
                <a:srgbClr val="BE4F4C"/>
              </a:solidFill>
              <a:latin typeface="Calibri" panose="020F0502020204030204" pitchFamily="34" charset="0"/>
              <a:cs typeface="Calibri" panose="020F0502020204030204" pitchFamily="34" charset="0"/>
            </a:endParaRPr>
          </a:p>
          <a:p>
            <a:pPr marL="266700" marR="431165" indent="-266700">
              <a:spcBef>
                <a:spcPts val="0"/>
              </a:spcBef>
              <a:buClr>
                <a:srgbClr val="BE4F4C"/>
              </a:buClr>
              <a:buFont typeface="Arial"/>
              <a:buChar char="•"/>
              <a:tabLst>
                <a:tab pos="569595" algn="l"/>
              </a:tabLst>
            </a:pPr>
            <a:r>
              <a:rPr sz="2200" dirty="0">
                <a:solidFill>
                  <a:srgbClr val="BE4F4C"/>
                </a:solidFill>
                <a:latin typeface="Calibri" panose="020F0502020204030204" pitchFamily="34" charset="0"/>
                <a:cs typeface="Calibri" panose="020F0502020204030204" pitchFamily="34" charset="0"/>
              </a:rPr>
              <a:t>Υπο</a:t>
            </a:r>
            <a:r>
              <a:rPr sz="2200" spc="10" dirty="0">
                <a:solidFill>
                  <a:srgbClr val="BE4F4C"/>
                </a:solidFill>
                <a:latin typeface="Calibri" panose="020F0502020204030204" pitchFamily="34" charset="0"/>
                <a:cs typeface="Calibri" panose="020F0502020204030204" pitchFamily="34" charset="0"/>
              </a:rPr>
              <a:t>β</a:t>
            </a:r>
            <a:r>
              <a:rPr sz="2200" spc="-5" dirty="0">
                <a:solidFill>
                  <a:srgbClr val="BE4F4C"/>
                </a:solidFill>
                <a:latin typeface="Calibri" panose="020F0502020204030204" pitchFamily="34" charset="0"/>
                <a:cs typeface="Calibri" panose="020F0502020204030204" pitchFamily="34" charset="0"/>
              </a:rPr>
              <a:t>α</a:t>
            </a:r>
            <a:r>
              <a:rPr sz="2200" dirty="0">
                <a:solidFill>
                  <a:srgbClr val="BE4F4C"/>
                </a:solidFill>
                <a:latin typeface="Calibri" panose="020F0502020204030204" pitchFamily="34" charset="0"/>
                <a:cs typeface="Calibri" panose="020F0502020204030204" pitchFamily="34" charset="0"/>
              </a:rPr>
              <a:t>θμ</a:t>
            </a:r>
            <a:r>
              <a:rPr sz="2200" spc="-5" dirty="0">
                <a:solidFill>
                  <a:srgbClr val="BE4F4C"/>
                </a:solidFill>
                <a:latin typeface="Calibri" panose="020F0502020204030204" pitchFamily="34" charset="0"/>
                <a:cs typeface="Calibri" panose="020F0502020204030204" pitchFamily="34" charset="0"/>
              </a:rPr>
              <a:t>ί</a:t>
            </a:r>
            <a:r>
              <a:rPr sz="2200" spc="-35" dirty="0">
                <a:solidFill>
                  <a:srgbClr val="BE4F4C"/>
                </a:solidFill>
                <a:latin typeface="Calibri" panose="020F0502020204030204" pitchFamily="34" charset="0"/>
                <a:cs typeface="Calibri" panose="020F0502020204030204" pitchFamily="34" charset="0"/>
              </a:rPr>
              <a:t>ζ</a:t>
            </a:r>
            <a:r>
              <a:rPr sz="2200" dirty="0">
                <a:solidFill>
                  <a:srgbClr val="BE4F4C"/>
                </a:solidFill>
                <a:latin typeface="Calibri" panose="020F0502020204030204" pitchFamily="34" charset="0"/>
                <a:cs typeface="Calibri" panose="020F0502020204030204" pitchFamily="34" charset="0"/>
              </a:rPr>
              <a:t>ε</a:t>
            </a:r>
            <a:r>
              <a:rPr sz="2200" spc="-35" dirty="0">
                <a:solidFill>
                  <a:srgbClr val="BE4F4C"/>
                </a:solidFill>
                <a:latin typeface="Calibri" panose="020F0502020204030204" pitchFamily="34" charset="0"/>
                <a:cs typeface="Calibri" panose="020F0502020204030204" pitchFamily="34" charset="0"/>
              </a:rPr>
              <a:t>τ</a:t>
            </a:r>
            <a:r>
              <a:rPr sz="2200" spc="-5" dirty="0">
                <a:solidFill>
                  <a:srgbClr val="BE4F4C"/>
                </a:solidFill>
                <a:latin typeface="Calibri" panose="020F0502020204030204" pitchFamily="34" charset="0"/>
                <a:cs typeface="Calibri" panose="020F0502020204030204" pitchFamily="34" charset="0"/>
              </a:rPr>
              <a:t>α</a:t>
            </a:r>
            <a:r>
              <a:rPr sz="2200" dirty="0">
                <a:solidFill>
                  <a:srgbClr val="BE4F4C"/>
                </a:solidFill>
                <a:latin typeface="Calibri" panose="020F0502020204030204" pitchFamily="34" charset="0"/>
                <a:cs typeface="Calibri" panose="020F0502020204030204" pitchFamily="34" charset="0"/>
              </a:rPr>
              <a:t>ι</a:t>
            </a:r>
            <a:r>
              <a:rPr sz="2200" spc="-5" dirty="0">
                <a:solidFill>
                  <a:srgbClr val="BE4F4C"/>
                </a:solidFill>
                <a:latin typeface="Calibri" panose="020F0502020204030204" pitchFamily="34" charset="0"/>
                <a:cs typeface="Calibri" panose="020F0502020204030204" pitchFamily="34" charset="0"/>
              </a:rPr>
              <a:t> </a:t>
            </a:r>
            <a:r>
              <a:rPr sz="2200" dirty="0">
                <a:solidFill>
                  <a:srgbClr val="BE4F4C"/>
                </a:solidFill>
                <a:latin typeface="Calibri" panose="020F0502020204030204" pitchFamily="34" charset="0"/>
                <a:cs typeface="Calibri" panose="020F0502020204030204" pitchFamily="34" charset="0"/>
              </a:rPr>
              <a:t>η</a:t>
            </a:r>
            <a:r>
              <a:rPr sz="2200" spc="-25" dirty="0">
                <a:solidFill>
                  <a:srgbClr val="BE4F4C"/>
                </a:solidFill>
                <a:latin typeface="Calibri" panose="020F0502020204030204" pitchFamily="34" charset="0"/>
                <a:cs typeface="Calibri" panose="020F0502020204030204" pitchFamily="34" charset="0"/>
              </a:rPr>
              <a:t> </a:t>
            </a:r>
            <a:r>
              <a:rPr sz="2200" dirty="0">
                <a:solidFill>
                  <a:srgbClr val="BE4F4C"/>
                </a:solidFill>
                <a:latin typeface="Calibri" panose="020F0502020204030204" pitchFamily="34" charset="0"/>
                <a:cs typeface="Calibri" panose="020F0502020204030204" pitchFamily="34" charset="0"/>
              </a:rPr>
              <a:t>πο</a:t>
            </a:r>
            <a:r>
              <a:rPr sz="2200" spc="-5" dirty="0">
                <a:solidFill>
                  <a:srgbClr val="BE4F4C"/>
                </a:solidFill>
                <a:latin typeface="Calibri" panose="020F0502020204030204" pitchFamily="34" charset="0"/>
                <a:cs typeface="Calibri" panose="020F0502020204030204" pitchFamily="34" charset="0"/>
              </a:rPr>
              <a:t>ι</a:t>
            </a:r>
            <a:r>
              <a:rPr sz="2200" dirty="0">
                <a:solidFill>
                  <a:srgbClr val="BE4F4C"/>
                </a:solidFill>
                <a:latin typeface="Calibri" panose="020F0502020204030204" pitchFamily="34" charset="0"/>
                <a:cs typeface="Calibri" panose="020F0502020204030204" pitchFamily="34" charset="0"/>
              </a:rPr>
              <a:t>ότ</a:t>
            </a:r>
            <a:r>
              <a:rPr sz="2200" spc="-35" dirty="0">
                <a:solidFill>
                  <a:srgbClr val="BE4F4C"/>
                </a:solidFill>
                <a:latin typeface="Calibri" panose="020F0502020204030204" pitchFamily="34" charset="0"/>
                <a:cs typeface="Calibri" panose="020F0502020204030204" pitchFamily="34" charset="0"/>
              </a:rPr>
              <a:t>ητ</a:t>
            </a:r>
            <a:r>
              <a:rPr sz="2200" dirty="0">
                <a:solidFill>
                  <a:srgbClr val="BE4F4C"/>
                </a:solidFill>
                <a:latin typeface="Calibri" panose="020F0502020204030204" pitchFamily="34" charset="0"/>
                <a:cs typeface="Calibri" panose="020F0502020204030204" pitchFamily="34" charset="0"/>
              </a:rPr>
              <a:t>α</a:t>
            </a:r>
            <a:r>
              <a:rPr sz="2200" spc="-20" dirty="0">
                <a:solidFill>
                  <a:srgbClr val="BE4F4C"/>
                </a:solidFill>
                <a:latin typeface="Calibri" panose="020F0502020204030204" pitchFamily="34" charset="0"/>
                <a:cs typeface="Calibri" panose="020F0502020204030204" pitchFamily="34" charset="0"/>
              </a:rPr>
              <a:t> </a:t>
            </a:r>
            <a:r>
              <a:rPr sz="2200" spc="-35" dirty="0">
                <a:solidFill>
                  <a:srgbClr val="BE4F4C"/>
                </a:solidFill>
                <a:latin typeface="Calibri" panose="020F0502020204030204" pitchFamily="34" charset="0"/>
                <a:cs typeface="Calibri" panose="020F0502020204030204" pitchFamily="34" charset="0"/>
              </a:rPr>
              <a:t>τ</a:t>
            </a:r>
            <a:r>
              <a:rPr sz="2200" dirty="0">
                <a:solidFill>
                  <a:srgbClr val="BE4F4C"/>
                </a:solidFill>
                <a:latin typeface="Calibri" panose="020F0502020204030204" pitchFamily="34" charset="0"/>
                <a:cs typeface="Calibri" panose="020F0502020204030204" pitchFamily="34" charset="0"/>
              </a:rPr>
              <a:t>ων</a:t>
            </a:r>
            <a:r>
              <a:rPr sz="2200" spc="-15" dirty="0">
                <a:solidFill>
                  <a:srgbClr val="BE4F4C"/>
                </a:solidFill>
                <a:latin typeface="Calibri" panose="020F0502020204030204" pitchFamily="34" charset="0"/>
                <a:cs typeface="Calibri" panose="020F0502020204030204" pitchFamily="34" charset="0"/>
              </a:rPr>
              <a:t> </a:t>
            </a:r>
            <a:r>
              <a:rPr sz="2200" dirty="0">
                <a:solidFill>
                  <a:srgbClr val="BE4F4C"/>
                </a:solidFill>
                <a:latin typeface="Calibri" panose="020F0502020204030204" pitchFamily="34" charset="0"/>
                <a:cs typeface="Calibri" panose="020F0502020204030204" pitchFamily="34" charset="0"/>
              </a:rPr>
              <a:t>υπηρ</a:t>
            </a:r>
            <a:r>
              <a:rPr sz="2200" spc="-10" dirty="0">
                <a:solidFill>
                  <a:srgbClr val="BE4F4C"/>
                </a:solidFill>
                <a:latin typeface="Calibri" panose="020F0502020204030204" pitchFamily="34" charset="0"/>
                <a:cs typeface="Calibri" panose="020F0502020204030204" pitchFamily="34" charset="0"/>
              </a:rPr>
              <a:t>εσ</a:t>
            </a:r>
            <a:r>
              <a:rPr sz="2200" spc="-5" dirty="0">
                <a:solidFill>
                  <a:srgbClr val="BE4F4C"/>
                </a:solidFill>
                <a:latin typeface="Calibri" panose="020F0502020204030204" pitchFamily="34" charset="0"/>
                <a:cs typeface="Calibri" panose="020F0502020204030204" pitchFamily="34" charset="0"/>
              </a:rPr>
              <a:t>ι</a:t>
            </a:r>
            <a:r>
              <a:rPr sz="2200" dirty="0">
                <a:solidFill>
                  <a:srgbClr val="BE4F4C"/>
                </a:solidFill>
                <a:latin typeface="Calibri" panose="020F0502020204030204" pitchFamily="34" charset="0"/>
                <a:cs typeface="Calibri" panose="020F0502020204030204" pitchFamily="34" charset="0"/>
              </a:rPr>
              <a:t>ών</a:t>
            </a:r>
            <a:r>
              <a:rPr sz="2200" spc="-45" dirty="0">
                <a:solidFill>
                  <a:srgbClr val="BE4F4C"/>
                </a:solidFill>
                <a:latin typeface="Calibri" panose="020F0502020204030204" pitchFamily="34" charset="0"/>
                <a:cs typeface="Calibri" panose="020F0502020204030204" pitchFamily="34" charset="0"/>
              </a:rPr>
              <a:t> </a:t>
            </a:r>
            <a:r>
              <a:rPr sz="2200" spc="-5" dirty="0">
                <a:solidFill>
                  <a:srgbClr val="BE4F4C"/>
                </a:solidFill>
                <a:latin typeface="Calibri" panose="020F0502020204030204" pitchFamily="34" charset="0"/>
                <a:cs typeface="Calibri" panose="020F0502020204030204" pitchFamily="34" charset="0"/>
              </a:rPr>
              <a:t>α</a:t>
            </a:r>
            <a:r>
              <a:rPr sz="2200" dirty="0">
                <a:solidFill>
                  <a:srgbClr val="BE4F4C"/>
                </a:solidFill>
                <a:latin typeface="Calibri" panose="020F0502020204030204" pitchFamily="34" charset="0"/>
                <a:cs typeface="Calibri" panose="020F0502020204030204" pitchFamily="34" charset="0"/>
              </a:rPr>
              <a:t>ν</a:t>
            </a:r>
            <a:r>
              <a:rPr sz="2200" spc="-20" dirty="0">
                <a:solidFill>
                  <a:srgbClr val="BE4F4C"/>
                </a:solidFill>
                <a:latin typeface="Calibri" panose="020F0502020204030204" pitchFamily="34" charset="0"/>
                <a:cs typeface="Calibri" panose="020F0502020204030204" pitchFamily="34" charset="0"/>
              </a:rPr>
              <a:t> </a:t>
            </a:r>
            <a:r>
              <a:rPr sz="2200" dirty="0">
                <a:solidFill>
                  <a:srgbClr val="BE4F4C"/>
                </a:solidFill>
                <a:latin typeface="Calibri" panose="020F0502020204030204" pitchFamily="34" charset="0"/>
                <a:cs typeface="Calibri" panose="020F0502020204030204" pitchFamily="34" charset="0"/>
              </a:rPr>
              <a:t>η </a:t>
            </a:r>
            <a:r>
              <a:rPr sz="2200" spc="-75" dirty="0">
                <a:solidFill>
                  <a:srgbClr val="BE4F4C"/>
                </a:solidFill>
                <a:latin typeface="Calibri" panose="020F0502020204030204" pitchFamily="34" charset="0"/>
                <a:cs typeface="Calibri" panose="020F0502020204030204" pitchFamily="34" charset="0"/>
              </a:rPr>
              <a:t>κ</a:t>
            </a:r>
            <a:r>
              <a:rPr sz="2200" spc="-5" dirty="0">
                <a:solidFill>
                  <a:srgbClr val="BE4F4C"/>
                </a:solidFill>
                <a:latin typeface="Calibri" panose="020F0502020204030204" pitchFamily="34" charset="0"/>
                <a:cs typeface="Calibri" panose="020F0502020204030204" pitchFamily="34" charset="0"/>
              </a:rPr>
              <a:t>α</a:t>
            </a:r>
            <a:r>
              <a:rPr sz="2200" spc="10" dirty="0">
                <a:solidFill>
                  <a:srgbClr val="BE4F4C"/>
                </a:solidFill>
                <a:latin typeface="Calibri" panose="020F0502020204030204" pitchFamily="34" charset="0"/>
                <a:cs typeface="Calibri" panose="020F0502020204030204" pitchFamily="34" charset="0"/>
              </a:rPr>
              <a:t>θ</a:t>
            </a:r>
            <a:r>
              <a:rPr sz="2200" dirty="0">
                <a:solidFill>
                  <a:srgbClr val="BE4F4C"/>
                </a:solidFill>
                <a:latin typeface="Calibri" panose="020F0502020204030204" pitchFamily="34" charset="0"/>
                <a:cs typeface="Calibri" panose="020F0502020204030204" pitchFamily="34" charset="0"/>
              </a:rPr>
              <a:t>υ</a:t>
            </a:r>
            <a:r>
              <a:rPr sz="2200" spc="10" dirty="0">
                <a:solidFill>
                  <a:srgbClr val="BE4F4C"/>
                </a:solidFill>
                <a:latin typeface="Calibri" panose="020F0502020204030204" pitchFamily="34" charset="0"/>
                <a:cs typeface="Calibri" panose="020F0502020204030204" pitchFamily="34" charset="0"/>
              </a:rPr>
              <a:t>σ</a:t>
            </a:r>
            <a:r>
              <a:rPr sz="2200" dirty="0">
                <a:solidFill>
                  <a:srgbClr val="BE4F4C"/>
                </a:solidFill>
                <a:latin typeface="Calibri" panose="020F0502020204030204" pitchFamily="34" charset="0"/>
                <a:cs typeface="Calibri" panose="020F0502020204030204" pitchFamily="34" charset="0"/>
              </a:rPr>
              <a:t>τέ</a:t>
            </a:r>
            <a:r>
              <a:rPr sz="2200" spc="-15" dirty="0">
                <a:solidFill>
                  <a:srgbClr val="BE4F4C"/>
                </a:solidFill>
                <a:latin typeface="Calibri" panose="020F0502020204030204" pitchFamily="34" charset="0"/>
                <a:cs typeface="Calibri" panose="020F0502020204030204" pitchFamily="34" charset="0"/>
              </a:rPr>
              <a:t>ρ</a:t>
            </a:r>
            <a:r>
              <a:rPr sz="2200" dirty="0">
                <a:solidFill>
                  <a:srgbClr val="BE4F4C"/>
                </a:solidFill>
                <a:latin typeface="Calibri" panose="020F0502020204030204" pitchFamily="34" charset="0"/>
                <a:cs typeface="Calibri" panose="020F0502020204030204" pitchFamily="34" charset="0"/>
              </a:rPr>
              <a:t>ηση </a:t>
            </a:r>
            <a:r>
              <a:rPr sz="2200" spc="-5" dirty="0">
                <a:solidFill>
                  <a:srgbClr val="BE4F4C"/>
                </a:solidFill>
                <a:latin typeface="Calibri" panose="020F0502020204030204" pitchFamily="34" charset="0"/>
                <a:cs typeface="Calibri" panose="020F0502020204030204" pitchFamily="34" charset="0"/>
              </a:rPr>
              <a:t>α</a:t>
            </a:r>
            <a:r>
              <a:rPr sz="2200" dirty="0">
                <a:solidFill>
                  <a:srgbClr val="BE4F4C"/>
                </a:solidFill>
                <a:latin typeface="Calibri" panose="020F0502020204030204" pitchFamily="34" charset="0"/>
                <a:cs typeface="Calibri" panose="020F0502020204030204" pitchFamily="34" charset="0"/>
              </a:rPr>
              <a:t>μφ</a:t>
            </a:r>
            <a:r>
              <a:rPr sz="2200" spc="5" dirty="0">
                <a:solidFill>
                  <a:srgbClr val="BE4F4C"/>
                </a:solidFill>
                <a:latin typeface="Calibri" panose="020F0502020204030204" pitchFamily="34" charset="0"/>
                <a:cs typeface="Calibri" panose="020F0502020204030204" pitchFamily="34" charset="0"/>
              </a:rPr>
              <a:t>ι</a:t>
            </a:r>
            <a:r>
              <a:rPr sz="2200" dirty="0">
                <a:solidFill>
                  <a:srgbClr val="BE4F4C"/>
                </a:solidFill>
                <a:latin typeface="Calibri" panose="020F0502020204030204" pitchFamily="34" charset="0"/>
                <a:cs typeface="Calibri" panose="020F0502020204030204" pitchFamily="34" charset="0"/>
              </a:rPr>
              <a:t>δ</a:t>
            </a:r>
            <a:r>
              <a:rPr sz="2200" spc="-15" dirty="0">
                <a:solidFill>
                  <a:srgbClr val="BE4F4C"/>
                </a:solidFill>
                <a:latin typeface="Calibri" panose="020F0502020204030204" pitchFamily="34" charset="0"/>
                <a:cs typeface="Calibri" panose="020F0502020204030204" pitchFamily="34" charset="0"/>
              </a:rPr>
              <a:t>ρ</a:t>
            </a:r>
            <a:r>
              <a:rPr sz="2200" spc="-10" dirty="0">
                <a:solidFill>
                  <a:srgbClr val="BE4F4C"/>
                </a:solidFill>
                <a:latin typeface="Calibri" panose="020F0502020204030204" pitchFamily="34" charset="0"/>
                <a:cs typeface="Calibri" panose="020F0502020204030204" pitchFamily="34" charset="0"/>
              </a:rPr>
              <a:t>ό</a:t>
            </a:r>
            <a:r>
              <a:rPr sz="2200" dirty="0">
                <a:solidFill>
                  <a:srgbClr val="BE4F4C"/>
                </a:solidFill>
                <a:latin typeface="Calibri" panose="020F0502020204030204" pitchFamily="34" charset="0"/>
                <a:cs typeface="Calibri" panose="020F0502020204030204" pitchFamily="34" charset="0"/>
              </a:rPr>
              <a:t>μησ</a:t>
            </a:r>
            <a:r>
              <a:rPr sz="2200" spc="-10" dirty="0">
                <a:solidFill>
                  <a:srgbClr val="BE4F4C"/>
                </a:solidFill>
                <a:latin typeface="Calibri" panose="020F0502020204030204" pitchFamily="34" charset="0"/>
                <a:cs typeface="Calibri" panose="020F0502020204030204" pitchFamily="34" charset="0"/>
              </a:rPr>
              <a:t>η</a:t>
            </a:r>
            <a:r>
              <a:rPr sz="2200" dirty="0">
                <a:solidFill>
                  <a:srgbClr val="BE4F4C"/>
                </a:solidFill>
                <a:latin typeface="Calibri" panose="020F0502020204030204" pitchFamily="34" charset="0"/>
                <a:cs typeface="Calibri" panose="020F0502020204030204" pitchFamily="34" charset="0"/>
              </a:rPr>
              <a:t>ς</a:t>
            </a:r>
            <a:r>
              <a:rPr sz="2200" spc="-20" dirty="0">
                <a:solidFill>
                  <a:srgbClr val="BE4F4C"/>
                </a:solidFill>
                <a:latin typeface="Calibri" panose="020F0502020204030204" pitchFamily="34" charset="0"/>
                <a:cs typeface="Calibri" panose="020F0502020204030204" pitchFamily="34" charset="0"/>
              </a:rPr>
              <a:t> </a:t>
            </a:r>
            <a:r>
              <a:rPr sz="2200" spc="-15" dirty="0">
                <a:solidFill>
                  <a:srgbClr val="BE4F4C"/>
                </a:solidFill>
                <a:latin typeface="Calibri" panose="020F0502020204030204" pitchFamily="34" charset="0"/>
                <a:cs typeface="Calibri" panose="020F0502020204030204" pitchFamily="34" charset="0"/>
              </a:rPr>
              <a:t>ξ</a:t>
            </a:r>
            <a:r>
              <a:rPr sz="2200" dirty="0">
                <a:solidFill>
                  <a:srgbClr val="BE4F4C"/>
                </a:solidFill>
                <a:latin typeface="Calibri" panose="020F0502020204030204" pitchFamily="34" charset="0"/>
                <a:cs typeface="Calibri" panose="020F0502020204030204" pitchFamily="34" charset="0"/>
              </a:rPr>
              <a:t>επε</a:t>
            </a:r>
            <a:r>
              <a:rPr sz="2200" spc="-25" dirty="0">
                <a:solidFill>
                  <a:srgbClr val="BE4F4C"/>
                </a:solidFill>
                <a:latin typeface="Calibri" panose="020F0502020204030204" pitchFamily="34" charset="0"/>
                <a:cs typeface="Calibri" panose="020F0502020204030204" pitchFamily="34" charset="0"/>
              </a:rPr>
              <a:t>ρ</a:t>
            </a:r>
            <a:r>
              <a:rPr sz="2200" spc="5" dirty="0">
                <a:solidFill>
                  <a:srgbClr val="BE4F4C"/>
                </a:solidFill>
                <a:latin typeface="Calibri" panose="020F0502020204030204" pitchFamily="34" charset="0"/>
                <a:cs typeface="Calibri" panose="020F0502020204030204" pitchFamily="34" charset="0"/>
              </a:rPr>
              <a:t>ν</a:t>
            </a:r>
            <a:r>
              <a:rPr sz="2200" dirty="0">
                <a:solidFill>
                  <a:srgbClr val="BE4F4C"/>
                </a:solidFill>
                <a:latin typeface="Calibri" panose="020F0502020204030204" pitchFamily="34" charset="0"/>
                <a:cs typeface="Calibri" panose="020F0502020204030204" pitchFamily="34" charset="0"/>
              </a:rPr>
              <a:t>ά</a:t>
            </a:r>
            <a:r>
              <a:rPr sz="2200" spc="-20" dirty="0">
                <a:solidFill>
                  <a:srgbClr val="BE4F4C"/>
                </a:solidFill>
                <a:latin typeface="Calibri" panose="020F0502020204030204" pitchFamily="34" charset="0"/>
                <a:cs typeface="Calibri" panose="020F0502020204030204" pitchFamily="34" charset="0"/>
              </a:rPr>
              <a:t> </a:t>
            </a:r>
            <a:r>
              <a:rPr sz="2200" spc="-75" dirty="0">
                <a:solidFill>
                  <a:srgbClr val="BE4F4C"/>
                </a:solidFill>
                <a:latin typeface="Calibri" panose="020F0502020204030204" pitchFamily="34" charset="0"/>
                <a:cs typeface="Calibri" panose="020F0502020204030204" pitchFamily="34" charset="0"/>
              </a:rPr>
              <a:t>κ</a:t>
            </a:r>
            <a:r>
              <a:rPr sz="2200" spc="-5" dirty="0">
                <a:solidFill>
                  <a:srgbClr val="BE4F4C"/>
                </a:solidFill>
                <a:latin typeface="Calibri" panose="020F0502020204030204" pitchFamily="34" charset="0"/>
                <a:cs typeface="Calibri" panose="020F0502020204030204" pitchFamily="34" charset="0"/>
              </a:rPr>
              <a:t>ά</a:t>
            </a:r>
            <a:r>
              <a:rPr sz="2200" dirty="0">
                <a:solidFill>
                  <a:srgbClr val="BE4F4C"/>
                </a:solidFill>
                <a:latin typeface="Calibri" panose="020F0502020204030204" pitchFamily="34" charset="0"/>
                <a:cs typeface="Calibri" panose="020F0502020204030204" pitchFamily="34" charset="0"/>
              </a:rPr>
              <a:t>πο</a:t>
            </a:r>
            <a:r>
              <a:rPr sz="2200" spc="-5" dirty="0">
                <a:solidFill>
                  <a:srgbClr val="BE4F4C"/>
                </a:solidFill>
                <a:latin typeface="Calibri" panose="020F0502020204030204" pitchFamily="34" charset="0"/>
                <a:cs typeface="Calibri" panose="020F0502020204030204" pitchFamily="34" charset="0"/>
              </a:rPr>
              <a:t>ι</a:t>
            </a:r>
            <a:r>
              <a:rPr sz="2200" dirty="0">
                <a:solidFill>
                  <a:srgbClr val="BE4F4C"/>
                </a:solidFill>
                <a:latin typeface="Calibri" panose="020F0502020204030204" pitchFamily="34" charset="0"/>
                <a:cs typeface="Calibri" panose="020F0502020204030204" pitchFamily="34" charset="0"/>
              </a:rPr>
              <a:t>α</a:t>
            </a:r>
            <a:r>
              <a:rPr sz="2200" spc="-45" dirty="0">
                <a:solidFill>
                  <a:srgbClr val="BE4F4C"/>
                </a:solidFill>
                <a:latin typeface="Calibri" panose="020F0502020204030204" pitchFamily="34" charset="0"/>
                <a:cs typeface="Calibri" panose="020F0502020204030204" pitchFamily="34" charset="0"/>
              </a:rPr>
              <a:t> </a:t>
            </a:r>
            <a:r>
              <a:rPr sz="2200" dirty="0" smtClean="0">
                <a:solidFill>
                  <a:srgbClr val="BE4F4C"/>
                </a:solidFill>
                <a:latin typeface="Calibri" panose="020F0502020204030204" pitchFamily="34" charset="0"/>
                <a:cs typeface="Calibri" panose="020F0502020204030204" pitchFamily="34" charset="0"/>
              </a:rPr>
              <a:t>όρ</a:t>
            </a:r>
            <a:r>
              <a:rPr sz="2200" spc="5" dirty="0" smtClean="0">
                <a:solidFill>
                  <a:srgbClr val="BE4F4C"/>
                </a:solidFill>
                <a:latin typeface="Calibri" panose="020F0502020204030204" pitchFamily="34" charset="0"/>
                <a:cs typeface="Calibri" panose="020F0502020204030204" pitchFamily="34" charset="0"/>
              </a:rPr>
              <a:t>ι</a:t>
            </a:r>
            <a:r>
              <a:rPr sz="2200" dirty="0" smtClean="0">
                <a:solidFill>
                  <a:srgbClr val="BE4F4C"/>
                </a:solidFill>
                <a:latin typeface="Calibri" panose="020F0502020204030204" pitchFamily="34" charset="0"/>
                <a:cs typeface="Calibri" panose="020F0502020204030204" pitchFamily="34" charset="0"/>
              </a:rPr>
              <a:t>α</a:t>
            </a:r>
            <a:endParaRPr lang="en-US" sz="2200" dirty="0" smtClean="0">
              <a:solidFill>
                <a:srgbClr val="BE4F4C"/>
              </a:solidFill>
              <a:latin typeface="Calibri" panose="020F0502020204030204" pitchFamily="34" charset="0"/>
              <a:cs typeface="Calibri" panose="020F0502020204030204" pitchFamily="34" charset="0"/>
            </a:endParaRPr>
          </a:p>
          <a:p>
            <a:pPr marL="266700" marR="431165" indent="-266700">
              <a:spcBef>
                <a:spcPts val="0"/>
              </a:spcBef>
              <a:buClr>
                <a:srgbClr val="BE4F4C"/>
              </a:buClr>
              <a:buFont typeface="Arial"/>
              <a:buChar char="•"/>
              <a:tabLst>
                <a:tab pos="569595" algn="l"/>
              </a:tabLst>
            </a:pPr>
            <a:r>
              <a:rPr lang="el-GR" sz="2200" spc="-5" dirty="0" smtClean="0">
                <a:solidFill>
                  <a:srgbClr val="BE4F4C"/>
                </a:solidFill>
                <a:latin typeface="Calibri" panose="020F0502020204030204" pitchFamily="34" charset="0"/>
                <a:cs typeface="Calibri" panose="020F0502020204030204" pitchFamily="34" charset="0"/>
              </a:rPr>
              <a:t>Ελλοχεύει ο κίνδυνος η πληροφορία τη</a:t>
            </a:r>
            <a:r>
              <a:rPr lang="el-GR" sz="2200" spc="-5" dirty="0">
                <a:solidFill>
                  <a:srgbClr val="BE4F4C"/>
                </a:solidFill>
                <a:latin typeface="Calibri" panose="020F0502020204030204" pitchFamily="34" charset="0"/>
                <a:cs typeface="Calibri" panose="020F0502020204030204" pitchFamily="34" charset="0"/>
              </a:rPr>
              <a:t>ς</a:t>
            </a:r>
            <a:r>
              <a:rPr lang="el-GR" sz="2200" spc="-5" dirty="0" smtClean="0">
                <a:solidFill>
                  <a:srgbClr val="BE4F4C"/>
                </a:solidFill>
                <a:latin typeface="Calibri" panose="020F0502020204030204" pitchFamily="34" charset="0"/>
                <a:cs typeface="Calibri" panose="020F0502020204030204" pitchFamily="34" charset="0"/>
              </a:rPr>
              <a:t> κατάστασης του καναλιού να </a:t>
            </a:r>
            <a:r>
              <a:rPr lang="el-GR" sz="2200" dirty="0" smtClean="0">
                <a:solidFill>
                  <a:srgbClr val="BE4F4C"/>
                </a:solidFill>
                <a:latin typeface="Calibri" panose="020F0502020204030204" pitchFamily="34" charset="0"/>
                <a:cs typeface="Calibri" panose="020F0502020204030204" pitchFamily="34" charset="0"/>
              </a:rPr>
              <a:t>ε</a:t>
            </a:r>
            <a:r>
              <a:rPr lang="el-GR" sz="2200" spc="-15" dirty="0" smtClean="0">
                <a:solidFill>
                  <a:srgbClr val="BE4F4C"/>
                </a:solidFill>
                <a:latin typeface="Calibri" panose="020F0502020204030204" pitchFamily="34" charset="0"/>
                <a:cs typeface="Calibri" panose="020F0502020204030204" pitchFamily="34" charset="0"/>
              </a:rPr>
              <a:t>ί</a:t>
            </a:r>
            <a:r>
              <a:rPr lang="el-GR" sz="2200" spc="-5" dirty="0" smtClean="0">
                <a:solidFill>
                  <a:srgbClr val="BE4F4C"/>
                </a:solidFill>
                <a:latin typeface="Calibri" panose="020F0502020204030204" pitchFamily="34" charset="0"/>
                <a:cs typeface="Calibri" panose="020F0502020204030204" pitchFamily="34" charset="0"/>
              </a:rPr>
              <a:t>να</a:t>
            </a:r>
            <a:r>
              <a:rPr lang="el-GR" sz="2200" dirty="0" smtClean="0">
                <a:solidFill>
                  <a:srgbClr val="BE4F4C"/>
                </a:solidFill>
                <a:latin typeface="Calibri" panose="020F0502020204030204" pitchFamily="34" charset="0"/>
                <a:cs typeface="Calibri" panose="020F0502020204030204" pitchFamily="34" charset="0"/>
              </a:rPr>
              <a:t>ι</a:t>
            </a:r>
            <a:r>
              <a:rPr lang="el-GR" sz="2200" spc="-45" dirty="0" smtClean="0">
                <a:solidFill>
                  <a:srgbClr val="BE4F4C"/>
                </a:solidFill>
                <a:latin typeface="Calibri" panose="020F0502020204030204" pitchFamily="34" charset="0"/>
                <a:cs typeface="Calibri" panose="020F0502020204030204" pitchFamily="34" charset="0"/>
              </a:rPr>
              <a:t> </a:t>
            </a:r>
            <a:r>
              <a:rPr lang="el-GR" sz="2200" spc="5" dirty="0" smtClean="0">
                <a:solidFill>
                  <a:srgbClr val="BE4F4C"/>
                </a:solidFill>
                <a:latin typeface="Calibri" panose="020F0502020204030204" pitchFamily="34" charset="0"/>
                <a:cs typeface="Calibri" panose="020F0502020204030204" pitchFamily="34" charset="0"/>
              </a:rPr>
              <a:t>α</a:t>
            </a:r>
            <a:r>
              <a:rPr lang="el-GR" sz="2200" dirty="0" smtClean="0">
                <a:solidFill>
                  <a:srgbClr val="BE4F4C"/>
                </a:solidFill>
                <a:latin typeface="Calibri" panose="020F0502020204030204" pitchFamily="34" charset="0"/>
                <a:cs typeface="Calibri" panose="020F0502020204030204" pitchFamily="34" charset="0"/>
              </a:rPr>
              <a:t>νε</a:t>
            </a:r>
            <a:r>
              <a:rPr lang="el-GR" sz="2200" spc="10" dirty="0" smtClean="0">
                <a:solidFill>
                  <a:srgbClr val="BE4F4C"/>
                </a:solidFill>
                <a:latin typeface="Calibri" panose="020F0502020204030204" pitchFamily="34" charset="0"/>
                <a:cs typeface="Calibri" panose="020F0502020204030204" pitchFamily="34" charset="0"/>
              </a:rPr>
              <a:t>π</a:t>
            </a:r>
            <a:r>
              <a:rPr lang="el-GR" sz="2200" spc="-5" dirty="0" smtClean="0">
                <a:solidFill>
                  <a:srgbClr val="BE4F4C"/>
                </a:solidFill>
                <a:latin typeface="Calibri" panose="020F0502020204030204" pitchFamily="34" charset="0"/>
                <a:cs typeface="Calibri" panose="020F0502020204030204" pitchFamily="34" charset="0"/>
              </a:rPr>
              <a:t>ί</a:t>
            </a:r>
            <a:r>
              <a:rPr lang="el-GR" sz="2200" spc="-75" dirty="0" smtClean="0">
                <a:solidFill>
                  <a:srgbClr val="BE4F4C"/>
                </a:solidFill>
                <a:latin typeface="Calibri" panose="020F0502020204030204" pitchFamily="34" charset="0"/>
                <a:cs typeface="Calibri" panose="020F0502020204030204" pitchFamily="34" charset="0"/>
              </a:rPr>
              <a:t>κ</a:t>
            </a:r>
            <a:r>
              <a:rPr lang="el-GR" sz="2200" spc="-5" dirty="0" smtClean="0">
                <a:solidFill>
                  <a:srgbClr val="BE4F4C"/>
                </a:solidFill>
                <a:latin typeface="Calibri" panose="020F0502020204030204" pitchFamily="34" charset="0"/>
                <a:cs typeface="Calibri" panose="020F0502020204030204" pitchFamily="34" charset="0"/>
              </a:rPr>
              <a:t>α</a:t>
            </a:r>
            <a:r>
              <a:rPr lang="el-GR" sz="2200" spc="5" dirty="0" smtClean="0">
                <a:solidFill>
                  <a:srgbClr val="BE4F4C"/>
                </a:solidFill>
                <a:latin typeface="Calibri" panose="020F0502020204030204" pitchFamily="34" charset="0"/>
                <a:cs typeface="Calibri" panose="020F0502020204030204" pitchFamily="34" charset="0"/>
              </a:rPr>
              <a:t>ι</a:t>
            </a:r>
            <a:r>
              <a:rPr lang="el-GR" sz="2200" dirty="0" smtClean="0">
                <a:solidFill>
                  <a:srgbClr val="BE4F4C"/>
                </a:solidFill>
                <a:latin typeface="Calibri" panose="020F0502020204030204" pitchFamily="34" charset="0"/>
                <a:cs typeface="Calibri" panose="020F0502020204030204" pitchFamily="34" charset="0"/>
              </a:rPr>
              <a:t>ρη</a:t>
            </a:r>
            <a:endParaRPr lang="el-GR" sz="2200" baseline="1157" dirty="0" smtClean="0">
              <a:latin typeface="Calibri" panose="020F0502020204030204" pitchFamily="34" charset="0"/>
              <a:cs typeface="Calibri" panose="020F0502020204030204" pitchFamily="34" charset="0"/>
            </a:endParaRPr>
          </a:p>
          <a:p>
            <a:pPr marL="0" marR="431165" indent="288000">
              <a:spcBef>
                <a:spcPts val="0"/>
              </a:spcBef>
              <a:buClr>
                <a:srgbClr val="BE4F4C"/>
              </a:buClr>
              <a:buFont typeface="Arial"/>
              <a:buChar char="•"/>
              <a:tabLst>
                <a:tab pos="569595" algn="l"/>
              </a:tabLst>
            </a:pPr>
            <a:endParaRPr sz="2200" dirty="0">
              <a:solidFill>
                <a:srgbClr val="BE4F4C"/>
              </a:solidFill>
              <a:latin typeface="Calibri" panose="020F0502020204030204" pitchFamily="34" charset="0"/>
              <a:cs typeface="Calibri" panose="020F0502020204030204" pitchFamily="34" charset="0"/>
            </a:endParaRPr>
          </a:p>
        </p:txBody>
      </p:sp>
      <p:sp>
        <p:nvSpPr>
          <p:cNvPr id="12"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13" name="object 2"/>
          <p:cNvSpPr txBox="1"/>
          <p:nvPr/>
        </p:nvSpPr>
        <p:spPr>
          <a:xfrm>
            <a:off x="469900" y="4845050"/>
            <a:ext cx="212090" cy="635000"/>
          </a:xfrm>
          <a:prstGeom prst="rect">
            <a:avLst/>
          </a:prstGeom>
        </p:spPr>
        <p:txBody>
          <a:bodyPr vert="horz" wrap="square" lIns="0" tIns="0" rIns="0" bIns="0" rtlCol="0">
            <a:spAutoFit/>
          </a:bodyPr>
          <a:lstStyle/>
          <a:p>
            <a:pPr marL="12700">
              <a:lnSpc>
                <a:spcPct val="100000"/>
              </a:lnSpc>
            </a:pPr>
            <a:r>
              <a:rPr sz="4800" b="1" dirty="0">
                <a:solidFill>
                  <a:srgbClr val="BE4F4C"/>
                </a:solidFill>
                <a:latin typeface="Calibri"/>
                <a:cs typeface="Calibri"/>
              </a:rPr>
              <a:t>-</a:t>
            </a:r>
            <a:endParaRPr sz="4800" dirty="0">
              <a:latin typeface="Calibri"/>
              <a:cs typeface="Calibri"/>
            </a:endParaRPr>
          </a:p>
        </p:txBody>
      </p:sp>
      <p:sp>
        <p:nvSpPr>
          <p:cNvPr id="14" name="object 4"/>
          <p:cNvSpPr txBox="1"/>
          <p:nvPr/>
        </p:nvSpPr>
        <p:spPr>
          <a:xfrm>
            <a:off x="393700" y="2330450"/>
            <a:ext cx="329565" cy="635000"/>
          </a:xfrm>
          <a:prstGeom prst="rect">
            <a:avLst/>
          </a:prstGeom>
        </p:spPr>
        <p:txBody>
          <a:bodyPr vert="horz" wrap="square" lIns="0" tIns="0" rIns="0" bIns="0" rtlCol="0">
            <a:spAutoFit/>
          </a:bodyPr>
          <a:lstStyle/>
          <a:p>
            <a:pPr marL="12700">
              <a:lnSpc>
                <a:spcPct val="100000"/>
              </a:lnSpc>
            </a:pPr>
            <a:r>
              <a:rPr sz="4800" b="1" dirty="0">
                <a:solidFill>
                  <a:srgbClr val="4E7FBB"/>
                </a:solidFill>
                <a:latin typeface="Calibri"/>
                <a:cs typeface="Calibri"/>
              </a:rPr>
              <a:t>+</a:t>
            </a:r>
            <a:endParaRPr sz="4800" dirty="0">
              <a:latin typeface="Calibri"/>
              <a:cs typeface="Calibri"/>
            </a:endParaRPr>
          </a:p>
        </p:txBody>
      </p:sp>
      <p:sp>
        <p:nvSpPr>
          <p:cNvPr id="10" name="TextBox 9"/>
          <p:cNvSpPr txBox="1"/>
          <p:nvPr/>
        </p:nvSpPr>
        <p:spPr>
          <a:xfrm>
            <a:off x="393700" y="6902450"/>
            <a:ext cx="762000" cy="323165"/>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D5BB9230-0167-4F19-9C98-67B04B5AE3F1}" type="slidenum">
              <a:rPr lang="el-GR" sz="1400" b="1" smtClean="0">
                <a:solidFill>
                  <a:schemeClr val="accent2">
                    <a:lumMod val="75000"/>
                  </a:schemeClr>
                </a:solidFill>
                <a:cs typeface="Calibri"/>
              </a:rPr>
              <a:t>33</a:t>
            </a:fld>
            <a:endParaRPr lang="el-GR" sz="1400" b="1" dirty="0" smtClean="0">
              <a:solidFill>
                <a:schemeClr val="accent2">
                  <a:lumMod val="75000"/>
                </a:schemeClr>
              </a:solidFill>
              <a:cs typeface="Calibri"/>
            </a:endParaRPr>
          </a:p>
        </p:txBody>
      </p:sp>
      <p:sp>
        <p:nvSpPr>
          <p:cNvPr id="11" name="object 3"/>
          <p:cNvSpPr txBox="1">
            <a:spLocks noGrp="1"/>
          </p:cNvSpPr>
          <p:nvPr>
            <p:ph type="title"/>
          </p:nvPr>
        </p:nvSpPr>
        <p:spPr>
          <a:xfrm>
            <a:off x="1389631" y="534960"/>
            <a:ext cx="7920487" cy="610488"/>
          </a:xfrm>
          <a:prstGeom prst="rect">
            <a:avLst/>
          </a:prstGeom>
        </p:spPr>
        <p:txBody>
          <a:bodyPr vert="horz" wrap="square" lIns="0" tIns="0" rIns="0" bIns="0" rtlCol="0">
            <a:spAutoFit/>
          </a:bodyPr>
          <a:lstStyle/>
          <a:p>
            <a:pPr marL="294640">
              <a:lnSpc>
                <a:spcPct val="100000"/>
              </a:lnSpc>
            </a:pPr>
            <a:r>
              <a:rPr lang="el-GR" dirty="0" smtClean="0">
                <a:solidFill>
                  <a:schemeClr val="accent4"/>
                </a:solidFill>
                <a:latin typeface="Calibri"/>
                <a:cs typeface="Calibri"/>
              </a:rPr>
              <a:t>Τ</a:t>
            </a:r>
            <a:r>
              <a:rPr spc="10" dirty="0" smtClean="0">
                <a:solidFill>
                  <a:schemeClr val="accent4"/>
                </a:solidFill>
                <a:latin typeface="Calibri"/>
                <a:cs typeface="Calibri"/>
              </a:rPr>
              <a:t>D</a:t>
            </a:r>
            <a:r>
              <a:rPr dirty="0" smtClean="0">
                <a:solidFill>
                  <a:schemeClr val="accent4"/>
                </a:solidFill>
                <a:latin typeface="Calibri"/>
                <a:cs typeface="Calibri"/>
              </a:rPr>
              <a:t>D</a:t>
            </a:r>
            <a:r>
              <a:rPr spc="-190" dirty="0" smtClean="0">
                <a:solidFill>
                  <a:schemeClr val="accent4"/>
                </a:solidFill>
                <a:latin typeface="Times New Roman"/>
                <a:cs typeface="Times New Roman"/>
              </a:rPr>
              <a:t> </a:t>
            </a:r>
            <a:r>
              <a:rPr spc="-15" dirty="0">
                <a:solidFill>
                  <a:schemeClr val="accent4"/>
                </a:solidFill>
                <a:latin typeface="Calibri"/>
                <a:cs typeface="Calibri"/>
              </a:rPr>
              <a:t>:</a:t>
            </a:r>
            <a:r>
              <a:rPr spc="-110" dirty="0">
                <a:solidFill>
                  <a:schemeClr val="accent4"/>
                </a:solidFill>
                <a:latin typeface="Times New Roman"/>
                <a:cs typeface="Times New Roman"/>
              </a:rPr>
              <a:t> </a:t>
            </a:r>
            <a:r>
              <a:rPr lang="en-US" spc="5" dirty="0" smtClean="0">
                <a:solidFill>
                  <a:schemeClr val="accent4"/>
                </a:solidFill>
                <a:latin typeface="Calibri"/>
                <a:cs typeface="Calibri"/>
              </a:rPr>
              <a:t>Time </a:t>
            </a:r>
            <a:r>
              <a:rPr dirty="0" smtClean="0">
                <a:solidFill>
                  <a:schemeClr val="accent4"/>
                </a:solidFill>
                <a:latin typeface="Calibri"/>
                <a:cs typeface="Calibri"/>
              </a:rPr>
              <a:t>D</a:t>
            </a:r>
            <a:r>
              <a:rPr spc="-5" dirty="0" smtClean="0">
                <a:solidFill>
                  <a:schemeClr val="accent4"/>
                </a:solidFill>
                <a:latin typeface="Calibri"/>
                <a:cs typeface="Calibri"/>
              </a:rPr>
              <a:t>i</a:t>
            </a:r>
            <a:r>
              <a:rPr dirty="0" smtClean="0">
                <a:solidFill>
                  <a:schemeClr val="accent4"/>
                </a:solidFill>
                <a:latin typeface="Calibri"/>
                <a:cs typeface="Calibri"/>
              </a:rPr>
              <a:t>v</a:t>
            </a:r>
            <a:r>
              <a:rPr spc="-5" dirty="0" smtClean="0">
                <a:solidFill>
                  <a:schemeClr val="accent4"/>
                </a:solidFill>
                <a:latin typeface="Calibri"/>
                <a:cs typeface="Calibri"/>
              </a:rPr>
              <a:t>i</a:t>
            </a:r>
            <a:r>
              <a:rPr spc="15" dirty="0" smtClean="0">
                <a:solidFill>
                  <a:schemeClr val="accent4"/>
                </a:solidFill>
                <a:latin typeface="Calibri"/>
                <a:cs typeface="Calibri"/>
              </a:rPr>
              <a:t>s</a:t>
            </a:r>
            <a:r>
              <a:rPr spc="-5" dirty="0" smtClean="0">
                <a:solidFill>
                  <a:schemeClr val="accent4"/>
                </a:solidFill>
                <a:latin typeface="Calibri"/>
                <a:cs typeface="Calibri"/>
              </a:rPr>
              <a:t>i</a:t>
            </a:r>
            <a:r>
              <a:rPr spc="15" dirty="0" smtClean="0">
                <a:solidFill>
                  <a:schemeClr val="accent4"/>
                </a:solidFill>
                <a:latin typeface="Calibri"/>
                <a:cs typeface="Calibri"/>
              </a:rPr>
              <a:t>o</a:t>
            </a:r>
            <a:r>
              <a:rPr dirty="0" smtClean="0">
                <a:solidFill>
                  <a:schemeClr val="accent4"/>
                </a:solidFill>
                <a:latin typeface="Calibri"/>
                <a:cs typeface="Calibri"/>
              </a:rPr>
              <a:t>n</a:t>
            </a:r>
            <a:r>
              <a:rPr spc="-250" dirty="0" smtClean="0">
                <a:solidFill>
                  <a:schemeClr val="accent4"/>
                </a:solidFill>
                <a:latin typeface="Times New Roman"/>
                <a:cs typeface="Times New Roman"/>
              </a:rPr>
              <a:t> </a:t>
            </a:r>
            <a:r>
              <a:rPr spc="15" dirty="0">
                <a:solidFill>
                  <a:schemeClr val="accent4"/>
                </a:solidFill>
                <a:latin typeface="Calibri"/>
                <a:cs typeface="Calibri"/>
              </a:rPr>
              <a:t>D</a:t>
            </a:r>
            <a:r>
              <a:rPr dirty="0">
                <a:solidFill>
                  <a:schemeClr val="accent4"/>
                </a:solidFill>
                <a:latin typeface="Calibri"/>
                <a:cs typeface="Calibri"/>
              </a:rPr>
              <a:t>up</a:t>
            </a:r>
            <a:r>
              <a:rPr spc="-15" dirty="0">
                <a:solidFill>
                  <a:schemeClr val="accent4"/>
                </a:solidFill>
                <a:latin typeface="Calibri"/>
                <a:cs typeface="Calibri"/>
              </a:rPr>
              <a:t>l</a:t>
            </a:r>
            <a:r>
              <a:rPr spc="-80" dirty="0">
                <a:solidFill>
                  <a:schemeClr val="accent4"/>
                </a:solidFill>
                <a:latin typeface="Calibri"/>
                <a:cs typeface="Calibri"/>
              </a:rPr>
              <a:t>e</a:t>
            </a:r>
            <a:r>
              <a:rPr dirty="0">
                <a:solidFill>
                  <a:schemeClr val="accent4"/>
                </a:solidFill>
                <a:latin typeface="Calibri"/>
                <a:cs typeface="Calibri"/>
              </a:rPr>
              <a:t>x</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542925">
              <a:lnSpc>
                <a:spcPct val="100000"/>
              </a:lnSpc>
            </a:pPr>
            <a:r>
              <a:rPr spc="-5" dirty="0"/>
              <a:t>Σ</a:t>
            </a:r>
            <a:r>
              <a:rPr dirty="0"/>
              <a:t>υ</a:t>
            </a:r>
            <a:r>
              <a:rPr spc="30" dirty="0"/>
              <a:t>σ</a:t>
            </a:r>
            <a:r>
              <a:rPr spc="-5" dirty="0"/>
              <a:t>τ</a:t>
            </a:r>
            <a:r>
              <a:rPr spc="-10" dirty="0"/>
              <a:t>ή</a:t>
            </a:r>
            <a:r>
              <a:rPr spc="-15" dirty="0"/>
              <a:t>μ</a:t>
            </a:r>
            <a:r>
              <a:rPr spc="-5" dirty="0"/>
              <a:t>α</a:t>
            </a:r>
            <a:r>
              <a:rPr spc="-25" dirty="0"/>
              <a:t>τ</a:t>
            </a:r>
            <a:r>
              <a:rPr dirty="0"/>
              <a:t>α</a:t>
            </a:r>
            <a:r>
              <a:rPr spc="-135" dirty="0"/>
              <a:t> </a:t>
            </a:r>
            <a:r>
              <a:rPr spc="-40" dirty="0"/>
              <a:t>α</a:t>
            </a:r>
            <a:r>
              <a:rPr spc="-15" dirty="0"/>
              <a:t>σ</a:t>
            </a:r>
            <a:r>
              <a:rPr dirty="0"/>
              <a:t>ύ</a:t>
            </a:r>
            <a:r>
              <a:rPr spc="-10" dirty="0"/>
              <a:t>ρ</a:t>
            </a:r>
            <a:r>
              <a:rPr spc="-25" dirty="0"/>
              <a:t>μ</a:t>
            </a:r>
            <a:r>
              <a:rPr spc="-5" dirty="0"/>
              <a:t>ατη</a:t>
            </a:r>
            <a:r>
              <a:rPr dirty="0"/>
              <a:t>ς</a:t>
            </a:r>
            <a:r>
              <a:rPr spc="-35" dirty="0"/>
              <a:t> </a:t>
            </a:r>
            <a:r>
              <a:rPr spc="-45" dirty="0"/>
              <a:t>ζ</a:t>
            </a:r>
            <a:r>
              <a:rPr spc="-20" dirty="0"/>
              <a:t>ε</a:t>
            </a:r>
            <a:r>
              <a:rPr dirty="0"/>
              <a:t>ύξ</a:t>
            </a:r>
            <a:r>
              <a:rPr spc="-5" dirty="0"/>
              <a:t>η</a:t>
            </a:r>
            <a:r>
              <a:rPr dirty="0"/>
              <a:t>ς</a:t>
            </a:r>
          </a:p>
        </p:txBody>
      </p:sp>
      <p:sp>
        <p:nvSpPr>
          <p:cNvPr id="3" name="object 3"/>
          <p:cNvSpPr txBox="1"/>
          <p:nvPr/>
        </p:nvSpPr>
        <p:spPr>
          <a:xfrm>
            <a:off x="622300" y="1969695"/>
            <a:ext cx="10223499" cy="4109843"/>
          </a:xfrm>
          <a:prstGeom prst="rect">
            <a:avLst/>
          </a:prstGeom>
        </p:spPr>
        <p:txBody>
          <a:bodyPr vert="horz" wrap="square" lIns="0" tIns="0" rIns="0" bIns="0" rtlCol="0">
            <a:spAutoFit/>
          </a:bodyPr>
          <a:lstStyle/>
          <a:p>
            <a:pPr marL="356870" indent="-344170">
              <a:lnSpc>
                <a:spcPct val="100000"/>
              </a:lnSpc>
              <a:spcAft>
                <a:spcPts val="600"/>
              </a:spcAft>
              <a:buFont typeface="Arial"/>
              <a:buChar char="•"/>
              <a:tabLst>
                <a:tab pos="357505" algn="l"/>
              </a:tabLst>
            </a:pPr>
            <a:r>
              <a:rPr sz="3000" dirty="0" err="1">
                <a:latin typeface="Calibri"/>
                <a:cs typeface="Calibri"/>
              </a:rPr>
              <a:t>Πέ</a:t>
            </a:r>
            <a:r>
              <a:rPr sz="3000" spc="-5" dirty="0" err="1">
                <a:latin typeface="Calibri"/>
                <a:cs typeface="Calibri"/>
              </a:rPr>
              <a:t>ρ</a:t>
            </a:r>
            <a:r>
              <a:rPr sz="3000" spc="15" dirty="0">
                <a:latin typeface="Calibri"/>
                <a:cs typeface="Calibri"/>
              </a:rPr>
              <a:t>α</a:t>
            </a:r>
            <a:r>
              <a:rPr sz="3000" dirty="0">
                <a:latin typeface="Calibri"/>
                <a:cs typeface="Calibri"/>
              </a:rPr>
              <a:t>ν</a:t>
            </a:r>
            <a:r>
              <a:rPr sz="3000" spc="-35" dirty="0">
                <a:latin typeface="Calibri"/>
                <a:cs typeface="Calibri"/>
              </a:rPr>
              <a:t> </a:t>
            </a:r>
            <a:r>
              <a:rPr sz="3000" spc="-35" dirty="0" smtClean="0">
                <a:latin typeface="Calibri"/>
                <a:cs typeface="Calibri"/>
              </a:rPr>
              <a:t>τ</a:t>
            </a:r>
            <a:r>
              <a:rPr lang="el-GR" sz="3000" dirty="0">
                <a:latin typeface="Calibri"/>
                <a:cs typeface="Calibri"/>
              </a:rPr>
              <a:t>ω</a:t>
            </a:r>
            <a:r>
              <a:rPr sz="3000" dirty="0" smtClean="0">
                <a:latin typeface="Calibri"/>
                <a:cs typeface="Calibri"/>
              </a:rPr>
              <a:t>ν</a:t>
            </a:r>
            <a:r>
              <a:rPr sz="3000" spc="15" dirty="0" smtClean="0">
                <a:latin typeface="Calibri"/>
                <a:cs typeface="Calibri"/>
              </a:rPr>
              <a:t> </a:t>
            </a:r>
            <a:r>
              <a:rPr sz="3000" spc="-60" dirty="0">
                <a:latin typeface="Calibri"/>
                <a:cs typeface="Calibri"/>
              </a:rPr>
              <a:t>κ</a:t>
            </a:r>
            <a:r>
              <a:rPr sz="3000" spc="-10" dirty="0">
                <a:latin typeface="Calibri"/>
                <a:cs typeface="Calibri"/>
              </a:rPr>
              <a:t>υ</a:t>
            </a:r>
            <a:r>
              <a:rPr sz="3000" spc="-15" dirty="0">
                <a:latin typeface="Calibri"/>
                <a:cs typeface="Calibri"/>
              </a:rPr>
              <a:t>ψ</a:t>
            </a:r>
            <a:r>
              <a:rPr sz="3000" spc="10" dirty="0">
                <a:latin typeface="Calibri"/>
                <a:cs typeface="Calibri"/>
              </a:rPr>
              <a:t>ε</a:t>
            </a:r>
            <a:r>
              <a:rPr sz="3000" spc="-45" dirty="0">
                <a:latin typeface="Calibri"/>
                <a:cs typeface="Calibri"/>
              </a:rPr>
              <a:t>λ</a:t>
            </a:r>
            <a:r>
              <a:rPr sz="3000" dirty="0">
                <a:latin typeface="Calibri"/>
                <a:cs typeface="Calibri"/>
              </a:rPr>
              <a:t>ω</a:t>
            </a:r>
            <a:r>
              <a:rPr sz="3000" spc="-10" dirty="0">
                <a:latin typeface="Calibri"/>
                <a:cs typeface="Calibri"/>
              </a:rPr>
              <a:t>τ</a:t>
            </a:r>
            <a:r>
              <a:rPr sz="3000" dirty="0">
                <a:latin typeface="Calibri"/>
                <a:cs typeface="Calibri"/>
              </a:rPr>
              <a:t>ών</a:t>
            </a:r>
            <a:r>
              <a:rPr sz="3000" spc="-10" dirty="0">
                <a:latin typeface="Calibri"/>
                <a:cs typeface="Calibri"/>
              </a:rPr>
              <a:t> σ</a:t>
            </a:r>
            <a:r>
              <a:rPr sz="3000" spc="5" dirty="0">
                <a:latin typeface="Calibri"/>
                <a:cs typeface="Calibri"/>
              </a:rPr>
              <a:t>υ</a:t>
            </a:r>
            <a:r>
              <a:rPr sz="3000" spc="10" dirty="0">
                <a:latin typeface="Calibri"/>
                <a:cs typeface="Calibri"/>
              </a:rPr>
              <a:t>σ</a:t>
            </a:r>
            <a:r>
              <a:rPr sz="3000" spc="-10" dirty="0">
                <a:latin typeface="Calibri"/>
                <a:cs typeface="Calibri"/>
              </a:rPr>
              <a:t>τ</a:t>
            </a:r>
            <a:r>
              <a:rPr sz="3000" spc="-5" dirty="0">
                <a:latin typeface="Calibri"/>
                <a:cs typeface="Calibri"/>
              </a:rPr>
              <a:t>η</a:t>
            </a:r>
            <a:r>
              <a:rPr sz="3000" spc="-30" dirty="0">
                <a:latin typeface="Calibri"/>
                <a:cs typeface="Calibri"/>
              </a:rPr>
              <a:t>μ</a:t>
            </a:r>
            <a:r>
              <a:rPr sz="3000" dirty="0">
                <a:latin typeface="Calibri"/>
                <a:cs typeface="Calibri"/>
              </a:rPr>
              <a:t>άτων</a:t>
            </a:r>
            <a:r>
              <a:rPr sz="3000" spc="15" dirty="0">
                <a:latin typeface="Calibri"/>
                <a:cs typeface="Calibri"/>
              </a:rPr>
              <a:t> </a:t>
            </a:r>
            <a:r>
              <a:rPr sz="3000" spc="-10" dirty="0">
                <a:latin typeface="Calibri"/>
                <a:cs typeface="Calibri"/>
              </a:rPr>
              <a:t>:</a:t>
            </a:r>
            <a:endParaRPr sz="3000" dirty="0">
              <a:latin typeface="Calibri"/>
              <a:cs typeface="Calibri"/>
            </a:endParaRPr>
          </a:p>
          <a:p>
            <a:pPr marL="757238" lvl="1" indent="-401638">
              <a:lnSpc>
                <a:spcPct val="100000"/>
              </a:lnSpc>
              <a:spcBef>
                <a:spcPts val="5"/>
              </a:spcBef>
              <a:spcAft>
                <a:spcPts val="600"/>
              </a:spcAft>
              <a:buFont typeface="Arial"/>
              <a:buChar char="–"/>
              <a:tabLst>
                <a:tab pos="812800" algn="l"/>
              </a:tabLst>
            </a:pPr>
            <a:r>
              <a:rPr sz="2600" spc="5" dirty="0">
                <a:latin typeface="Calibri" panose="020F0502020204030204" pitchFamily="34" charset="0"/>
                <a:cs typeface="Calibri" panose="020F0502020204030204" pitchFamily="34" charset="0"/>
              </a:rPr>
              <a:t>Σ</a:t>
            </a:r>
            <a:r>
              <a:rPr sz="2600" spc="-10" dirty="0">
                <a:latin typeface="Calibri" panose="020F0502020204030204" pitchFamily="34" charset="0"/>
                <a:cs typeface="Calibri" panose="020F0502020204030204" pitchFamily="34" charset="0"/>
              </a:rPr>
              <a:t>υ</a:t>
            </a:r>
            <a:r>
              <a:rPr sz="2600" spc="5" dirty="0">
                <a:latin typeface="Calibri" panose="020F0502020204030204" pitchFamily="34" charset="0"/>
                <a:cs typeface="Calibri" panose="020F0502020204030204" pitchFamily="34" charset="0"/>
              </a:rPr>
              <a:t>σ</a:t>
            </a:r>
            <a:r>
              <a:rPr sz="2600" dirty="0">
                <a:latin typeface="Calibri" panose="020F0502020204030204" pitchFamily="34" charset="0"/>
                <a:cs typeface="Calibri" panose="020F0502020204030204" pitchFamily="34" charset="0"/>
              </a:rPr>
              <a:t>τ</a:t>
            </a:r>
            <a:r>
              <a:rPr sz="2600" spc="5" dirty="0">
                <a:latin typeface="Calibri" panose="020F0502020204030204" pitchFamily="34" charset="0"/>
                <a:cs typeface="Calibri" panose="020F0502020204030204" pitchFamily="34" charset="0"/>
              </a:rPr>
              <a:t>ή</a:t>
            </a:r>
            <a:r>
              <a:rPr sz="2600" spc="-45" dirty="0">
                <a:latin typeface="Calibri" panose="020F0502020204030204" pitchFamily="34" charset="0"/>
                <a:cs typeface="Calibri" panose="020F0502020204030204" pitchFamily="34" charset="0"/>
              </a:rPr>
              <a:t>μ</a:t>
            </a:r>
            <a:r>
              <a:rPr sz="2600" spc="-10" dirty="0">
                <a:latin typeface="Calibri" panose="020F0502020204030204" pitchFamily="34" charset="0"/>
                <a:cs typeface="Calibri" panose="020F0502020204030204" pitchFamily="34" charset="0"/>
              </a:rPr>
              <a:t>α</a:t>
            </a:r>
            <a:r>
              <a:rPr sz="2600" spc="-25" dirty="0">
                <a:latin typeface="Calibri" panose="020F0502020204030204" pitchFamily="34" charset="0"/>
                <a:cs typeface="Calibri" panose="020F0502020204030204" pitchFamily="34" charset="0"/>
              </a:rPr>
              <a:t>τ</a:t>
            </a:r>
            <a:r>
              <a:rPr sz="2600" dirty="0">
                <a:latin typeface="Calibri" panose="020F0502020204030204" pitchFamily="34" charset="0"/>
                <a:cs typeface="Calibri" panose="020F0502020204030204" pitchFamily="34" charset="0"/>
              </a:rPr>
              <a:t>α</a:t>
            </a:r>
            <a:r>
              <a:rPr sz="2600" spc="-40" dirty="0">
                <a:latin typeface="Calibri" panose="020F0502020204030204" pitchFamily="34" charset="0"/>
                <a:cs typeface="Calibri" panose="020F0502020204030204" pitchFamily="34" charset="0"/>
              </a:rPr>
              <a:t> α</a:t>
            </a:r>
            <a:r>
              <a:rPr sz="2600" spc="-20" dirty="0">
                <a:latin typeface="Calibri" panose="020F0502020204030204" pitchFamily="34" charset="0"/>
                <a:cs typeface="Calibri" panose="020F0502020204030204" pitchFamily="34" charset="0"/>
              </a:rPr>
              <a:t>σ</a:t>
            </a:r>
            <a:r>
              <a:rPr sz="2600" spc="-10" dirty="0">
                <a:latin typeface="Calibri" panose="020F0502020204030204" pitchFamily="34" charset="0"/>
                <a:cs typeface="Calibri" panose="020F0502020204030204" pitchFamily="34" charset="0"/>
              </a:rPr>
              <a:t>ύρ</a:t>
            </a:r>
            <a:r>
              <a:rPr sz="2600" spc="-45" dirty="0">
                <a:latin typeface="Calibri" panose="020F0502020204030204" pitchFamily="34" charset="0"/>
                <a:cs typeface="Calibri" panose="020F0502020204030204" pitchFamily="34" charset="0"/>
              </a:rPr>
              <a:t>μ</a:t>
            </a:r>
            <a:r>
              <a:rPr sz="2600" spc="10" dirty="0">
                <a:latin typeface="Calibri" panose="020F0502020204030204" pitchFamily="34" charset="0"/>
                <a:cs typeface="Calibri" panose="020F0502020204030204" pitchFamily="34" charset="0"/>
              </a:rPr>
              <a:t>α</a:t>
            </a:r>
            <a:r>
              <a:rPr sz="2600" dirty="0">
                <a:latin typeface="Calibri" panose="020F0502020204030204" pitchFamily="34" charset="0"/>
                <a:cs typeface="Calibri" panose="020F0502020204030204" pitchFamily="34" charset="0"/>
              </a:rPr>
              <a:t>τ</a:t>
            </a:r>
            <a:r>
              <a:rPr sz="2600" spc="5" dirty="0">
                <a:latin typeface="Calibri" panose="020F0502020204030204" pitchFamily="34" charset="0"/>
                <a:cs typeface="Calibri" panose="020F0502020204030204" pitchFamily="34" charset="0"/>
              </a:rPr>
              <a:t>η</a:t>
            </a:r>
            <a:r>
              <a:rPr sz="2600" dirty="0">
                <a:latin typeface="Calibri" panose="020F0502020204030204" pitchFamily="34" charset="0"/>
                <a:cs typeface="Calibri" panose="020F0502020204030204" pitchFamily="34" charset="0"/>
              </a:rPr>
              <a:t>ς</a:t>
            </a:r>
            <a:r>
              <a:rPr sz="2600" spc="-30" dirty="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τ</a:t>
            </a:r>
            <a:r>
              <a:rPr sz="2600" spc="5" dirty="0">
                <a:latin typeface="Calibri" panose="020F0502020204030204" pitchFamily="34" charset="0"/>
                <a:cs typeface="Calibri" panose="020F0502020204030204" pitchFamily="34" charset="0"/>
              </a:rPr>
              <a:t>η</a:t>
            </a:r>
            <a:r>
              <a:rPr sz="2600" spc="-10" dirty="0">
                <a:latin typeface="Calibri" panose="020F0502020204030204" pitchFamily="34" charset="0"/>
                <a:cs typeface="Calibri" panose="020F0502020204030204" pitchFamily="34" charset="0"/>
              </a:rPr>
              <a:t>λ</a:t>
            </a:r>
            <a:r>
              <a:rPr sz="2600" spc="-40" dirty="0">
                <a:latin typeface="Calibri" panose="020F0502020204030204" pitchFamily="34" charset="0"/>
                <a:cs typeface="Calibri" panose="020F0502020204030204" pitchFamily="34" charset="0"/>
              </a:rPr>
              <a:t>ε</a:t>
            </a:r>
            <a:r>
              <a:rPr sz="2600" spc="-5" dirty="0">
                <a:latin typeface="Calibri" panose="020F0502020204030204" pitchFamily="34" charset="0"/>
                <a:cs typeface="Calibri" panose="020F0502020204030204" pitchFamily="34" charset="0"/>
              </a:rPr>
              <a:t>φω</a:t>
            </a:r>
            <a:r>
              <a:rPr sz="2600" spc="-20" dirty="0">
                <a:latin typeface="Calibri" panose="020F0502020204030204" pitchFamily="34" charset="0"/>
                <a:cs typeface="Calibri" panose="020F0502020204030204" pitchFamily="34" charset="0"/>
              </a:rPr>
              <a:t>ν</a:t>
            </a:r>
            <a:r>
              <a:rPr sz="2600" spc="15" dirty="0">
                <a:latin typeface="Calibri" panose="020F0502020204030204" pitchFamily="34" charset="0"/>
                <a:cs typeface="Calibri" panose="020F0502020204030204" pitchFamily="34" charset="0"/>
              </a:rPr>
              <a:t>ί</a:t>
            </a:r>
            <a:r>
              <a:rPr sz="2600" spc="-5" dirty="0">
                <a:latin typeface="Calibri" panose="020F0502020204030204" pitchFamily="34" charset="0"/>
                <a:cs typeface="Calibri" panose="020F0502020204030204" pitchFamily="34" charset="0"/>
              </a:rPr>
              <a:t>α</a:t>
            </a:r>
            <a:r>
              <a:rPr sz="2600" dirty="0">
                <a:latin typeface="Calibri" panose="020F0502020204030204" pitchFamily="34" charset="0"/>
                <a:cs typeface="Calibri" panose="020F0502020204030204" pitchFamily="34" charset="0"/>
              </a:rPr>
              <a:t>ς</a:t>
            </a:r>
            <a:r>
              <a:rPr sz="2600" spc="-75" dirty="0">
                <a:latin typeface="Calibri" panose="020F0502020204030204" pitchFamily="34" charset="0"/>
                <a:cs typeface="Calibri" panose="020F0502020204030204" pitchFamily="34" charset="0"/>
              </a:rPr>
              <a:t> </a:t>
            </a:r>
            <a:r>
              <a:rPr sz="2600" spc="-10" dirty="0">
                <a:latin typeface="Calibri" panose="020F0502020204030204" pitchFamily="34" charset="0"/>
                <a:cs typeface="Calibri" panose="020F0502020204030204" pitchFamily="34" charset="0"/>
              </a:rPr>
              <a:t>:</a:t>
            </a:r>
            <a:r>
              <a:rPr sz="2600" spc="-90" dirty="0">
                <a:latin typeface="Calibri" panose="020F0502020204030204" pitchFamily="34" charset="0"/>
                <a:cs typeface="Calibri" panose="020F0502020204030204" pitchFamily="34" charset="0"/>
              </a:rPr>
              <a:t> </a:t>
            </a:r>
            <a:r>
              <a:rPr sz="2600" spc="-20" dirty="0">
                <a:latin typeface="Calibri" panose="020F0502020204030204" pitchFamily="34" charset="0"/>
                <a:cs typeface="Calibri" panose="020F0502020204030204" pitchFamily="34" charset="0"/>
              </a:rPr>
              <a:t>D</a:t>
            </a:r>
            <a:r>
              <a:rPr sz="2600" spc="-15" dirty="0">
                <a:latin typeface="Calibri" panose="020F0502020204030204" pitchFamily="34" charset="0"/>
                <a:cs typeface="Calibri" panose="020F0502020204030204" pitchFamily="34" charset="0"/>
              </a:rPr>
              <a:t>E</a:t>
            </a:r>
            <a:r>
              <a:rPr sz="2600" spc="30" dirty="0">
                <a:latin typeface="Calibri" panose="020F0502020204030204" pitchFamily="34" charset="0"/>
                <a:cs typeface="Calibri" panose="020F0502020204030204" pitchFamily="34" charset="0"/>
              </a:rPr>
              <a:t>C</a:t>
            </a:r>
            <a:r>
              <a:rPr sz="2600" dirty="0">
                <a:latin typeface="Calibri" panose="020F0502020204030204" pitchFamily="34" charset="0"/>
                <a:cs typeface="Calibri" panose="020F0502020204030204" pitchFamily="34" charset="0"/>
              </a:rPr>
              <a:t>T</a:t>
            </a:r>
          </a:p>
          <a:p>
            <a:pPr marL="757238" lvl="1" indent="-401638">
              <a:lnSpc>
                <a:spcPct val="100000"/>
              </a:lnSpc>
              <a:spcBef>
                <a:spcPts val="25"/>
              </a:spcBef>
              <a:spcAft>
                <a:spcPts val="600"/>
              </a:spcAft>
              <a:buFont typeface="Arial"/>
              <a:buChar char="–"/>
              <a:tabLst>
                <a:tab pos="812800" algn="l"/>
              </a:tabLst>
            </a:pPr>
            <a:r>
              <a:rPr sz="2600" spc="-204" dirty="0">
                <a:latin typeface="Calibri" panose="020F0502020204030204" pitchFamily="34" charset="0"/>
                <a:cs typeface="Calibri" panose="020F0502020204030204" pitchFamily="34" charset="0"/>
              </a:rPr>
              <a:t>Τ</a:t>
            </a:r>
            <a:r>
              <a:rPr sz="2600" spc="-5" dirty="0">
                <a:latin typeface="Calibri" panose="020F0502020204030204" pitchFamily="34" charset="0"/>
                <a:cs typeface="Calibri" panose="020F0502020204030204" pitchFamily="34" charset="0"/>
              </a:rPr>
              <a:t>ο</a:t>
            </a:r>
            <a:r>
              <a:rPr sz="2600" dirty="0">
                <a:latin typeface="Calibri" panose="020F0502020204030204" pitchFamily="34" charset="0"/>
                <a:cs typeface="Calibri" panose="020F0502020204030204" pitchFamily="34" charset="0"/>
              </a:rPr>
              <a:t>π</a:t>
            </a:r>
            <a:r>
              <a:rPr sz="2600" spc="5" dirty="0">
                <a:latin typeface="Calibri" panose="020F0502020204030204" pitchFamily="34" charset="0"/>
                <a:cs typeface="Calibri" panose="020F0502020204030204" pitchFamily="34" charset="0"/>
              </a:rPr>
              <a:t>ι</a:t>
            </a:r>
            <a:r>
              <a:rPr sz="2600" spc="-95" dirty="0">
                <a:latin typeface="Calibri" panose="020F0502020204030204" pitchFamily="34" charset="0"/>
                <a:cs typeface="Calibri" panose="020F0502020204030204" pitchFamily="34" charset="0"/>
              </a:rPr>
              <a:t>κ</a:t>
            </a:r>
            <a:r>
              <a:rPr sz="2600" dirty="0">
                <a:latin typeface="Calibri" panose="020F0502020204030204" pitchFamily="34" charset="0"/>
                <a:cs typeface="Calibri" panose="020F0502020204030204" pitchFamily="34" charset="0"/>
              </a:rPr>
              <a:t>ά</a:t>
            </a:r>
            <a:r>
              <a:rPr sz="2600" spc="-110" dirty="0">
                <a:latin typeface="Calibri" panose="020F0502020204030204" pitchFamily="34" charset="0"/>
                <a:cs typeface="Calibri" panose="020F0502020204030204" pitchFamily="34" charset="0"/>
              </a:rPr>
              <a:t> </a:t>
            </a:r>
            <a:r>
              <a:rPr sz="2600" spc="15" dirty="0">
                <a:latin typeface="Calibri" panose="020F0502020204030204" pitchFamily="34" charset="0"/>
                <a:cs typeface="Calibri" panose="020F0502020204030204" pitchFamily="34" charset="0"/>
              </a:rPr>
              <a:t>δ</a:t>
            </a:r>
            <a:r>
              <a:rPr sz="2600" spc="5" dirty="0">
                <a:latin typeface="Calibri" panose="020F0502020204030204" pitchFamily="34" charset="0"/>
                <a:cs typeface="Calibri" panose="020F0502020204030204" pitchFamily="34" charset="0"/>
              </a:rPr>
              <a:t>ί</a:t>
            </a:r>
            <a:r>
              <a:rPr sz="2600" dirty="0">
                <a:latin typeface="Calibri" panose="020F0502020204030204" pitchFamily="34" charset="0"/>
                <a:cs typeface="Calibri" panose="020F0502020204030204" pitchFamily="34" charset="0"/>
              </a:rPr>
              <a:t>κτ</a:t>
            </a:r>
            <a:r>
              <a:rPr sz="2600" spc="-10" dirty="0">
                <a:latin typeface="Calibri" panose="020F0502020204030204" pitchFamily="34" charset="0"/>
                <a:cs typeface="Calibri" panose="020F0502020204030204" pitchFamily="34" charset="0"/>
              </a:rPr>
              <a:t>υ</a:t>
            </a:r>
            <a:r>
              <a:rPr sz="2600" dirty="0">
                <a:latin typeface="Calibri" panose="020F0502020204030204" pitchFamily="34" charset="0"/>
                <a:cs typeface="Calibri" panose="020F0502020204030204" pitchFamily="34" charset="0"/>
              </a:rPr>
              <a:t>α</a:t>
            </a:r>
            <a:r>
              <a:rPr sz="2600" spc="-50" dirty="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ε</a:t>
            </a:r>
            <a:r>
              <a:rPr sz="2600" spc="-15" dirty="0">
                <a:latin typeface="Calibri" panose="020F0502020204030204" pitchFamily="34" charset="0"/>
                <a:cs typeface="Calibri" panose="020F0502020204030204" pitchFamily="34" charset="0"/>
              </a:rPr>
              <a:t>π</a:t>
            </a:r>
            <a:r>
              <a:rPr sz="2600" spc="5" dirty="0">
                <a:latin typeface="Calibri" panose="020F0502020204030204" pitchFamily="34" charset="0"/>
                <a:cs typeface="Calibri" panose="020F0502020204030204" pitchFamily="34" charset="0"/>
              </a:rPr>
              <a:t>ι</a:t>
            </a:r>
            <a:r>
              <a:rPr sz="2600" spc="-95" dirty="0">
                <a:latin typeface="Calibri" panose="020F0502020204030204" pitchFamily="34" charset="0"/>
                <a:cs typeface="Calibri" panose="020F0502020204030204" pitchFamily="34" charset="0"/>
              </a:rPr>
              <a:t>κ</a:t>
            </a:r>
            <a:r>
              <a:rPr sz="2600" spc="-5" dirty="0">
                <a:latin typeface="Calibri" panose="020F0502020204030204" pitchFamily="34" charset="0"/>
                <a:cs typeface="Calibri" panose="020F0502020204030204" pitchFamily="34" charset="0"/>
              </a:rPr>
              <a:t>ο</a:t>
            </a:r>
            <a:r>
              <a:rPr sz="2600" spc="-45" dirty="0">
                <a:latin typeface="Calibri" panose="020F0502020204030204" pitchFamily="34" charset="0"/>
                <a:cs typeface="Calibri" panose="020F0502020204030204" pitchFamily="34" charset="0"/>
              </a:rPr>
              <a:t>ι</a:t>
            </a:r>
            <a:r>
              <a:rPr sz="2600" spc="-20" dirty="0">
                <a:latin typeface="Calibri" panose="020F0502020204030204" pitchFamily="34" charset="0"/>
                <a:cs typeface="Calibri" panose="020F0502020204030204" pitchFamily="34" charset="0"/>
              </a:rPr>
              <a:t>ν</a:t>
            </a:r>
            <a:r>
              <a:rPr sz="2600" spc="-5" dirty="0">
                <a:latin typeface="Calibri" panose="020F0502020204030204" pitchFamily="34" charset="0"/>
                <a:cs typeface="Calibri" panose="020F0502020204030204" pitchFamily="34" charset="0"/>
              </a:rPr>
              <a:t>ω</a:t>
            </a:r>
            <a:r>
              <a:rPr sz="2600" spc="-20" dirty="0">
                <a:latin typeface="Calibri" panose="020F0502020204030204" pitchFamily="34" charset="0"/>
                <a:cs typeface="Calibri" panose="020F0502020204030204" pitchFamily="34" charset="0"/>
              </a:rPr>
              <a:t>ν</a:t>
            </a:r>
            <a:r>
              <a:rPr sz="2600" spc="15" dirty="0">
                <a:latin typeface="Calibri" panose="020F0502020204030204" pitchFamily="34" charset="0"/>
                <a:cs typeface="Calibri" panose="020F0502020204030204" pitchFamily="34" charset="0"/>
              </a:rPr>
              <a:t>ι</a:t>
            </a:r>
            <a:r>
              <a:rPr sz="2600" spc="-5" dirty="0">
                <a:latin typeface="Calibri" panose="020F0502020204030204" pitchFamily="34" charset="0"/>
                <a:cs typeface="Calibri" panose="020F0502020204030204" pitchFamily="34" charset="0"/>
              </a:rPr>
              <a:t>ώ</a:t>
            </a:r>
            <a:r>
              <a:rPr sz="2600" dirty="0">
                <a:latin typeface="Calibri" panose="020F0502020204030204" pitchFamily="34" charset="0"/>
                <a:cs typeface="Calibri" panose="020F0502020204030204" pitchFamily="34" charset="0"/>
              </a:rPr>
              <a:t>ν</a:t>
            </a:r>
            <a:r>
              <a:rPr sz="2600" spc="-105" dirty="0">
                <a:latin typeface="Calibri" panose="020F0502020204030204" pitchFamily="34" charset="0"/>
                <a:cs typeface="Calibri" panose="020F0502020204030204" pitchFamily="34" charset="0"/>
              </a:rPr>
              <a:t> </a:t>
            </a:r>
            <a:r>
              <a:rPr sz="2600" spc="-10" dirty="0">
                <a:latin typeface="Calibri" panose="020F0502020204030204" pitchFamily="34" charset="0"/>
                <a:cs typeface="Calibri" panose="020F0502020204030204" pitchFamily="34" charset="0"/>
              </a:rPr>
              <a:t>:</a:t>
            </a:r>
            <a:r>
              <a:rPr sz="2600" spc="-75" dirty="0">
                <a:latin typeface="Calibri" panose="020F0502020204030204" pitchFamily="34" charset="0"/>
                <a:cs typeface="Calibri" panose="020F0502020204030204" pitchFamily="34" charset="0"/>
              </a:rPr>
              <a:t> </a:t>
            </a:r>
            <a:r>
              <a:rPr sz="2600" spc="-15" dirty="0">
                <a:latin typeface="Calibri" panose="020F0502020204030204" pitchFamily="34" charset="0"/>
                <a:cs typeface="Calibri" panose="020F0502020204030204" pitchFamily="34" charset="0"/>
              </a:rPr>
              <a:t>WL</a:t>
            </a:r>
            <a:r>
              <a:rPr sz="2600" spc="-10" dirty="0">
                <a:latin typeface="Calibri" panose="020F0502020204030204" pitchFamily="34" charset="0"/>
                <a:cs typeface="Calibri" panose="020F0502020204030204" pitchFamily="34" charset="0"/>
              </a:rPr>
              <a:t>A</a:t>
            </a:r>
            <a:r>
              <a:rPr sz="2600" dirty="0">
                <a:latin typeface="Calibri" panose="020F0502020204030204" pitchFamily="34" charset="0"/>
                <a:cs typeface="Calibri" panose="020F0502020204030204" pitchFamily="34" charset="0"/>
              </a:rPr>
              <a:t>N</a:t>
            </a:r>
          </a:p>
          <a:p>
            <a:pPr marL="757238" lvl="1" indent="-401638">
              <a:lnSpc>
                <a:spcPts val="3110"/>
              </a:lnSpc>
              <a:spcAft>
                <a:spcPts val="600"/>
              </a:spcAft>
              <a:buFont typeface="Arial"/>
              <a:buChar char="–"/>
              <a:tabLst>
                <a:tab pos="812800" algn="l"/>
              </a:tabLst>
            </a:pPr>
            <a:r>
              <a:rPr sz="2600" spc="-5" dirty="0">
                <a:latin typeface="Calibri" panose="020F0502020204030204" pitchFamily="34" charset="0"/>
                <a:cs typeface="Calibri" panose="020F0502020204030204" pitchFamily="34" charset="0"/>
              </a:rPr>
              <a:t>Π</a:t>
            </a:r>
            <a:r>
              <a:rPr sz="2600" spc="-10" dirty="0">
                <a:latin typeface="Calibri" panose="020F0502020204030204" pitchFamily="34" charset="0"/>
                <a:cs typeface="Calibri" panose="020F0502020204030204" pitchFamily="34" charset="0"/>
              </a:rPr>
              <a:t>ρ</a:t>
            </a:r>
            <a:r>
              <a:rPr sz="2600" spc="-5" dirty="0">
                <a:latin typeface="Calibri" panose="020F0502020204030204" pitchFamily="34" charset="0"/>
                <a:cs typeface="Calibri" panose="020F0502020204030204" pitchFamily="34" charset="0"/>
              </a:rPr>
              <a:t>ο</a:t>
            </a:r>
            <a:r>
              <a:rPr sz="2600" spc="-20" dirty="0">
                <a:latin typeface="Calibri" panose="020F0502020204030204" pitchFamily="34" charset="0"/>
                <a:cs typeface="Calibri" panose="020F0502020204030204" pitchFamily="34" charset="0"/>
              </a:rPr>
              <a:t>σ</a:t>
            </a:r>
            <a:r>
              <a:rPr sz="2600" spc="-5" dirty="0">
                <a:latin typeface="Calibri" panose="020F0502020204030204" pitchFamily="34" charset="0"/>
                <a:cs typeface="Calibri" panose="020F0502020204030204" pitchFamily="34" charset="0"/>
              </a:rPr>
              <a:t>ω</a:t>
            </a:r>
            <a:r>
              <a:rPr sz="2600" dirty="0">
                <a:latin typeface="Calibri" panose="020F0502020204030204" pitchFamily="34" charset="0"/>
                <a:cs typeface="Calibri" panose="020F0502020204030204" pitchFamily="34" charset="0"/>
              </a:rPr>
              <a:t>π</a:t>
            </a:r>
            <a:r>
              <a:rPr sz="2600" spc="5" dirty="0">
                <a:latin typeface="Calibri" panose="020F0502020204030204" pitchFamily="34" charset="0"/>
                <a:cs typeface="Calibri" panose="020F0502020204030204" pitchFamily="34" charset="0"/>
              </a:rPr>
              <a:t>ι</a:t>
            </a:r>
            <a:r>
              <a:rPr sz="2600" spc="-95" dirty="0">
                <a:latin typeface="Calibri" panose="020F0502020204030204" pitchFamily="34" charset="0"/>
                <a:cs typeface="Calibri" panose="020F0502020204030204" pitchFamily="34" charset="0"/>
              </a:rPr>
              <a:t>κ</a:t>
            </a:r>
            <a:r>
              <a:rPr sz="2600" dirty="0">
                <a:latin typeface="Calibri" panose="020F0502020204030204" pitchFamily="34" charset="0"/>
                <a:cs typeface="Calibri" panose="020F0502020204030204" pitchFamily="34" charset="0"/>
              </a:rPr>
              <a:t>ά</a:t>
            </a:r>
            <a:r>
              <a:rPr sz="2600" spc="-75" dirty="0">
                <a:latin typeface="Calibri" panose="020F0502020204030204" pitchFamily="34" charset="0"/>
                <a:cs typeface="Calibri" panose="020F0502020204030204" pitchFamily="34" charset="0"/>
              </a:rPr>
              <a:t> </a:t>
            </a:r>
            <a:r>
              <a:rPr sz="2600" spc="5" dirty="0">
                <a:latin typeface="Calibri" panose="020F0502020204030204" pitchFamily="34" charset="0"/>
                <a:cs typeface="Calibri" panose="020F0502020204030204" pitchFamily="34" charset="0"/>
              </a:rPr>
              <a:t>δί</a:t>
            </a:r>
            <a:r>
              <a:rPr sz="2600" dirty="0">
                <a:latin typeface="Calibri" panose="020F0502020204030204" pitchFamily="34" charset="0"/>
                <a:cs typeface="Calibri" panose="020F0502020204030204" pitchFamily="34" charset="0"/>
              </a:rPr>
              <a:t>κτ</a:t>
            </a:r>
            <a:r>
              <a:rPr sz="2600" spc="-10" dirty="0">
                <a:latin typeface="Calibri" panose="020F0502020204030204" pitchFamily="34" charset="0"/>
                <a:cs typeface="Calibri" panose="020F0502020204030204" pitchFamily="34" charset="0"/>
              </a:rPr>
              <a:t>υ</a:t>
            </a:r>
            <a:r>
              <a:rPr sz="2600" dirty="0">
                <a:latin typeface="Calibri" panose="020F0502020204030204" pitchFamily="34" charset="0"/>
                <a:cs typeface="Calibri" panose="020F0502020204030204" pitchFamily="34" charset="0"/>
              </a:rPr>
              <a:t>α</a:t>
            </a:r>
            <a:r>
              <a:rPr sz="2600" spc="-50" dirty="0">
                <a:latin typeface="Calibri" panose="020F0502020204030204" pitchFamily="34" charset="0"/>
                <a:cs typeface="Calibri" panose="020F0502020204030204" pitchFamily="34" charset="0"/>
              </a:rPr>
              <a:t> </a:t>
            </a:r>
            <a:r>
              <a:rPr sz="2600" spc="-15" dirty="0">
                <a:latin typeface="Calibri" panose="020F0502020204030204" pitchFamily="34" charset="0"/>
                <a:cs typeface="Calibri" panose="020F0502020204030204" pitchFamily="34" charset="0"/>
              </a:rPr>
              <a:t>ε</a:t>
            </a:r>
            <a:r>
              <a:rPr sz="2600" dirty="0">
                <a:latin typeface="Calibri" panose="020F0502020204030204" pitchFamily="34" charset="0"/>
                <a:cs typeface="Calibri" panose="020F0502020204030204" pitchFamily="34" charset="0"/>
              </a:rPr>
              <a:t>π</a:t>
            </a:r>
            <a:r>
              <a:rPr sz="2600" spc="15" dirty="0">
                <a:latin typeface="Calibri" panose="020F0502020204030204" pitchFamily="34" charset="0"/>
                <a:cs typeface="Calibri" panose="020F0502020204030204" pitchFamily="34" charset="0"/>
              </a:rPr>
              <a:t>ι</a:t>
            </a:r>
            <a:r>
              <a:rPr sz="2600" spc="-95" dirty="0">
                <a:latin typeface="Calibri" panose="020F0502020204030204" pitchFamily="34" charset="0"/>
                <a:cs typeface="Calibri" panose="020F0502020204030204" pitchFamily="34" charset="0"/>
              </a:rPr>
              <a:t>κ</a:t>
            </a:r>
            <a:r>
              <a:rPr sz="2600" spc="-15" dirty="0">
                <a:latin typeface="Calibri" panose="020F0502020204030204" pitchFamily="34" charset="0"/>
                <a:cs typeface="Calibri" panose="020F0502020204030204" pitchFamily="34" charset="0"/>
              </a:rPr>
              <a:t>ο</a:t>
            </a:r>
            <a:r>
              <a:rPr sz="2600" spc="-30" dirty="0">
                <a:latin typeface="Calibri" panose="020F0502020204030204" pitchFamily="34" charset="0"/>
                <a:cs typeface="Calibri" panose="020F0502020204030204" pitchFamily="34" charset="0"/>
              </a:rPr>
              <a:t>ι</a:t>
            </a:r>
            <a:r>
              <a:rPr sz="2600" spc="-20" dirty="0">
                <a:latin typeface="Calibri" panose="020F0502020204030204" pitchFamily="34" charset="0"/>
                <a:cs typeface="Calibri" panose="020F0502020204030204" pitchFamily="34" charset="0"/>
              </a:rPr>
              <a:t>ν</a:t>
            </a:r>
            <a:r>
              <a:rPr sz="2600" spc="-5" dirty="0">
                <a:latin typeface="Calibri" panose="020F0502020204030204" pitchFamily="34" charset="0"/>
                <a:cs typeface="Calibri" panose="020F0502020204030204" pitchFamily="34" charset="0"/>
              </a:rPr>
              <a:t>ω</a:t>
            </a:r>
            <a:r>
              <a:rPr sz="2600" spc="-20" dirty="0">
                <a:latin typeface="Calibri" panose="020F0502020204030204" pitchFamily="34" charset="0"/>
                <a:cs typeface="Calibri" panose="020F0502020204030204" pitchFamily="34" charset="0"/>
              </a:rPr>
              <a:t>ν</a:t>
            </a:r>
            <a:r>
              <a:rPr sz="2600" spc="5" dirty="0">
                <a:latin typeface="Calibri" panose="020F0502020204030204" pitchFamily="34" charset="0"/>
                <a:cs typeface="Calibri" panose="020F0502020204030204" pitchFamily="34" charset="0"/>
              </a:rPr>
              <a:t>ι</a:t>
            </a:r>
            <a:r>
              <a:rPr sz="2600" spc="-15" dirty="0">
                <a:latin typeface="Calibri" panose="020F0502020204030204" pitchFamily="34" charset="0"/>
                <a:cs typeface="Calibri" panose="020F0502020204030204" pitchFamily="34" charset="0"/>
              </a:rPr>
              <a:t>ώ</a:t>
            </a:r>
            <a:r>
              <a:rPr sz="2600" dirty="0">
                <a:latin typeface="Calibri" panose="020F0502020204030204" pitchFamily="34" charset="0"/>
                <a:cs typeface="Calibri" panose="020F0502020204030204" pitchFamily="34" charset="0"/>
              </a:rPr>
              <a:t>ν</a:t>
            </a:r>
            <a:r>
              <a:rPr sz="2600" spc="-105" dirty="0">
                <a:latin typeface="Calibri" panose="020F0502020204030204" pitchFamily="34" charset="0"/>
                <a:cs typeface="Calibri" panose="020F0502020204030204" pitchFamily="34" charset="0"/>
              </a:rPr>
              <a:t> </a:t>
            </a:r>
            <a:r>
              <a:rPr sz="2600" spc="-10" dirty="0">
                <a:latin typeface="Calibri" panose="020F0502020204030204" pitchFamily="34" charset="0"/>
                <a:cs typeface="Calibri" panose="020F0502020204030204" pitchFamily="34" charset="0"/>
              </a:rPr>
              <a:t>:</a:t>
            </a:r>
            <a:r>
              <a:rPr sz="2600" spc="-75" dirty="0">
                <a:latin typeface="Calibri" panose="020F0502020204030204" pitchFamily="34" charset="0"/>
                <a:cs typeface="Calibri" panose="020F0502020204030204" pitchFamily="34" charset="0"/>
              </a:rPr>
              <a:t> </a:t>
            </a:r>
            <a:r>
              <a:rPr sz="2600" spc="-5" dirty="0">
                <a:latin typeface="Calibri" panose="020F0502020204030204" pitchFamily="34" charset="0"/>
                <a:cs typeface="Calibri" panose="020F0502020204030204" pitchFamily="34" charset="0"/>
              </a:rPr>
              <a:t>W</a:t>
            </a:r>
            <a:r>
              <a:rPr sz="2600" spc="-185" dirty="0">
                <a:latin typeface="Calibri" panose="020F0502020204030204" pitchFamily="34" charset="0"/>
                <a:cs typeface="Calibri" panose="020F0502020204030204" pitchFamily="34" charset="0"/>
              </a:rPr>
              <a:t>P</a:t>
            </a:r>
            <a:r>
              <a:rPr sz="2600" spc="-10" dirty="0">
                <a:latin typeface="Calibri" panose="020F0502020204030204" pitchFamily="34" charset="0"/>
                <a:cs typeface="Calibri" panose="020F0502020204030204" pitchFamily="34" charset="0"/>
              </a:rPr>
              <a:t>A</a:t>
            </a:r>
            <a:r>
              <a:rPr sz="2600" dirty="0">
                <a:latin typeface="Calibri" panose="020F0502020204030204" pitchFamily="34" charset="0"/>
                <a:cs typeface="Calibri" panose="020F0502020204030204" pitchFamily="34" charset="0"/>
              </a:rPr>
              <a:t>N</a:t>
            </a:r>
          </a:p>
          <a:p>
            <a:pPr marL="757238" marR="321945" lvl="1" indent="-401638" defTabSz="936625">
              <a:lnSpc>
                <a:spcPts val="2500"/>
              </a:lnSpc>
              <a:spcBef>
                <a:spcPts val="585"/>
              </a:spcBef>
              <a:spcAft>
                <a:spcPts val="600"/>
              </a:spcAft>
              <a:buFont typeface="Arial"/>
              <a:buChar char="–"/>
              <a:tabLst>
                <a:tab pos="812800" algn="l"/>
              </a:tabLst>
            </a:pPr>
            <a:r>
              <a:rPr sz="2600" spc="-5" dirty="0">
                <a:latin typeface="Calibri" panose="020F0502020204030204" pitchFamily="34" charset="0"/>
                <a:cs typeface="Calibri" panose="020F0502020204030204" pitchFamily="34" charset="0"/>
              </a:rPr>
              <a:t>Δ</a:t>
            </a:r>
            <a:r>
              <a:rPr sz="2600" spc="5" dirty="0">
                <a:latin typeface="Calibri" panose="020F0502020204030204" pitchFamily="34" charset="0"/>
                <a:cs typeface="Calibri" panose="020F0502020204030204" pitchFamily="34" charset="0"/>
              </a:rPr>
              <a:t>ί</a:t>
            </a:r>
            <a:r>
              <a:rPr sz="2600" dirty="0">
                <a:latin typeface="Calibri" panose="020F0502020204030204" pitchFamily="34" charset="0"/>
                <a:cs typeface="Calibri" panose="020F0502020204030204" pitchFamily="34" charset="0"/>
              </a:rPr>
              <a:t>κτ</a:t>
            </a:r>
            <a:r>
              <a:rPr sz="2600" spc="-10" dirty="0">
                <a:latin typeface="Calibri" panose="020F0502020204030204" pitchFamily="34" charset="0"/>
                <a:cs typeface="Calibri" panose="020F0502020204030204" pitchFamily="34" charset="0"/>
              </a:rPr>
              <a:t>υ</a:t>
            </a:r>
            <a:r>
              <a:rPr sz="2600" dirty="0">
                <a:latin typeface="Calibri" panose="020F0502020204030204" pitchFamily="34" charset="0"/>
                <a:cs typeface="Calibri" panose="020F0502020204030204" pitchFamily="34" charset="0"/>
              </a:rPr>
              <a:t>α</a:t>
            </a:r>
            <a:r>
              <a:rPr sz="2600" spc="-75" dirty="0">
                <a:latin typeface="Calibri" panose="020F0502020204030204" pitchFamily="34" charset="0"/>
                <a:cs typeface="Calibri" panose="020F0502020204030204" pitchFamily="34" charset="0"/>
              </a:rPr>
              <a:t> </a:t>
            </a:r>
            <a:r>
              <a:rPr sz="2600" spc="5" dirty="0">
                <a:latin typeface="Calibri" panose="020F0502020204030204" pitchFamily="34" charset="0"/>
                <a:cs typeface="Calibri" panose="020F0502020204030204" pitchFamily="34" charset="0"/>
              </a:rPr>
              <a:t>σ</a:t>
            </a:r>
            <a:r>
              <a:rPr sz="2600" spc="-25" dirty="0">
                <a:latin typeface="Calibri" panose="020F0502020204030204" pitchFamily="34" charset="0"/>
                <a:cs typeface="Calibri" panose="020F0502020204030204" pitchFamily="34" charset="0"/>
              </a:rPr>
              <a:t>τ</a:t>
            </a:r>
            <a:r>
              <a:rPr sz="2600" spc="-5" dirty="0">
                <a:latin typeface="Calibri" panose="020F0502020204030204" pitchFamily="34" charset="0"/>
                <a:cs typeface="Calibri" panose="020F0502020204030204" pitchFamily="34" charset="0"/>
              </a:rPr>
              <a:t>α</a:t>
            </a:r>
            <a:r>
              <a:rPr sz="2600" spc="-20" dirty="0">
                <a:latin typeface="Calibri" panose="020F0502020204030204" pitchFamily="34" charset="0"/>
                <a:cs typeface="Calibri" panose="020F0502020204030204" pitchFamily="34" charset="0"/>
              </a:rPr>
              <a:t>θ</a:t>
            </a:r>
            <a:r>
              <a:rPr sz="2600" dirty="0">
                <a:latin typeface="Calibri" panose="020F0502020204030204" pitchFamily="34" charset="0"/>
                <a:cs typeface="Calibri" panose="020F0502020204030204" pitchFamily="34" charset="0"/>
              </a:rPr>
              <a:t>ερής</a:t>
            </a:r>
            <a:r>
              <a:rPr sz="2600" spc="-15" dirty="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ε</a:t>
            </a:r>
            <a:r>
              <a:rPr sz="2600" spc="-20" dirty="0">
                <a:latin typeface="Calibri" panose="020F0502020204030204" pitchFamily="34" charset="0"/>
                <a:cs typeface="Calibri" panose="020F0502020204030204" pitchFamily="34" charset="0"/>
              </a:rPr>
              <a:t>υ</a:t>
            </a:r>
            <a:r>
              <a:rPr sz="2600" spc="-10" dirty="0">
                <a:latin typeface="Calibri" panose="020F0502020204030204" pitchFamily="34" charset="0"/>
                <a:cs typeface="Calibri" panose="020F0502020204030204" pitchFamily="34" charset="0"/>
              </a:rPr>
              <a:t>ρυ</a:t>
            </a:r>
            <a:r>
              <a:rPr sz="2600" spc="-95" dirty="0">
                <a:latin typeface="Calibri" panose="020F0502020204030204" pitchFamily="34" charset="0"/>
                <a:cs typeface="Calibri" panose="020F0502020204030204" pitchFamily="34" charset="0"/>
              </a:rPr>
              <a:t>ζ</a:t>
            </a:r>
            <a:r>
              <a:rPr sz="2600" dirty="0">
                <a:latin typeface="Calibri" panose="020F0502020204030204" pitchFamily="34" charset="0"/>
                <a:cs typeface="Calibri" panose="020F0502020204030204" pitchFamily="34" charset="0"/>
              </a:rPr>
              <a:t>ω</a:t>
            </a:r>
            <a:r>
              <a:rPr sz="2600" spc="-20" dirty="0">
                <a:latin typeface="Calibri" panose="020F0502020204030204" pitchFamily="34" charset="0"/>
                <a:cs typeface="Calibri" panose="020F0502020204030204" pitchFamily="34" charset="0"/>
              </a:rPr>
              <a:t>ν</a:t>
            </a:r>
            <a:r>
              <a:rPr sz="2600" spc="5" dirty="0">
                <a:latin typeface="Calibri" panose="020F0502020204030204" pitchFamily="34" charset="0"/>
                <a:cs typeface="Calibri" panose="020F0502020204030204" pitchFamily="34" charset="0"/>
              </a:rPr>
              <a:t>ι</a:t>
            </a:r>
            <a:r>
              <a:rPr sz="2600" dirty="0">
                <a:latin typeface="Calibri" panose="020F0502020204030204" pitchFamily="34" charset="0"/>
                <a:cs typeface="Calibri" panose="020F0502020204030204" pitchFamily="34" charset="0"/>
              </a:rPr>
              <a:t>κ</a:t>
            </a:r>
            <a:r>
              <a:rPr sz="2600" spc="5" dirty="0">
                <a:latin typeface="Calibri" panose="020F0502020204030204" pitchFamily="34" charset="0"/>
                <a:cs typeface="Calibri" panose="020F0502020204030204" pitchFamily="34" charset="0"/>
              </a:rPr>
              <a:t>ή</a:t>
            </a:r>
            <a:r>
              <a:rPr sz="2600" dirty="0">
                <a:latin typeface="Calibri" panose="020F0502020204030204" pitchFamily="34" charset="0"/>
                <a:cs typeface="Calibri" panose="020F0502020204030204" pitchFamily="34" charset="0"/>
              </a:rPr>
              <a:t>ς</a:t>
            </a:r>
            <a:r>
              <a:rPr sz="2600" spc="-90" dirty="0">
                <a:latin typeface="Calibri" panose="020F0502020204030204" pitchFamily="34" charset="0"/>
                <a:cs typeface="Calibri" panose="020F0502020204030204" pitchFamily="34" charset="0"/>
              </a:rPr>
              <a:t> </a:t>
            </a:r>
            <a:r>
              <a:rPr sz="2600" spc="-10" dirty="0">
                <a:latin typeface="Calibri" panose="020F0502020204030204" pitchFamily="34" charset="0"/>
                <a:cs typeface="Calibri" panose="020F0502020204030204" pitchFamily="34" charset="0"/>
              </a:rPr>
              <a:t>ρ</a:t>
            </a:r>
            <a:r>
              <a:rPr sz="2600" spc="-40" dirty="0">
                <a:latin typeface="Calibri" panose="020F0502020204030204" pitchFamily="34" charset="0"/>
                <a:cs typeface="Calibri" panose="020F0502020204030204" pitchFamily="34" charset="0"/>
              </a:rPr>
              <a:t>α</a:t>
            </a:r>
            <a:r>
              <a:rPr sz="2600" spc="15" dirty="0">
                <a:latin typeface="Calibri" panose="020F0502020204030204" pitchFamily="34" charset="0"/>
                <a:cs typeface="Calibri" panose="020F0502020204030204" pitchFamily="34" charset="0"/>
              </a:rPr>
              <a:t>δι</a:t>
            </a:r>
            <a:r>
              <a:rPr sz="2600" spc="-5" dirty="0">
                <a:latin typeface="Calibri" panose="020F0502020204030204" pitchFamily="34" charset="0"/>
                <a:cs typeface="Calibri" panose="020F0502020204030204" pitchFamily="34" charset="0"/>
              </a:rPr>
              <a:t>ο</a:t>
            </a:r>
            <a:r>
              <a:rPr sz="2600" spc="-10" dirty="0">
                <a:latin typeface="Calibri" panose="020F0502020204030204" pitchFamily="34" charset="0"/>
                <a:cs typeface="Calibri" panose="020F0502020204030204" pitchFamily="34" charset="0"/>
              </a:rPr>
              <a:t>-</a:t>
            </a:r>
            <a:r>
              <a:rPr sz="2600" dirty="0">
                <a:latin typeface="Calibri" panose="020F0502020204030204" pitchFamily="34" charset="0"/>
                <a:cs typeface="Calibri" panose="020F0502020204030204" pitchFamily="34" charset="0"/>
              </a:rPr>
              <a:t>π</a:t>
            </a:r>
            <a:r>
              <a:rPr sz="2600" spc="-10" dirty="0">
                <a:latin typeface="Calibri" panose="020F0502020204030204" pitchFamily="34" charset="0"/>
                <a:cs typeface="Calibri" panose="020F0502020204030204" pitchFamily="34" charset="0"/>
              </a:rPr>
              <a:t>ρ</a:t>
            </a:r>
            <a:r>
              <a:rPr sz="2600" spc="10" dirty="0">
                <a:latin typeface="Calibri" panose="020F0502020204030204" pitchFamily="34" charset="0"/>
                <a:cs typeface="Calibri" panose="020F0502020204030204" pitchFamily="34" charset="0"/>
              </a:rPr>
              <a:t>ό</a:t>
            </a:r>
            <a:r>
              <a:rPr sz="2600" spc="-20" dirty="0">
                <a:latin typeface="Calibri" panose="020F0502020204030204" pitchFamily="34" charset="0"/>
                <a:cs typeface="Calibri" panose="020F0502020204030204" pitchFamily="34" charset="0"/>
              </a:rPr>
              <a:t>σ</a:t>
            </a:r>
            <a:r>
              <a:rPr sz="2600" spc="-15" dirty="0">
                <a:latin typeface="Calibri" panose="020F0502020204030204" pitchFamily="34" charset="0"/>
                <a:cs typeface="Calibri" panose="020F0502020204030204" pitchFamily="34" charset="0"/>
              </a:rPr>
              <a:t>β</a:t>
            </a:r>
            <a:r>
              <a:rPr sz="2600" spc="-40" dirty="0">
                <a:latin typeface="Calibri" panose="020F0502020204030204" pitchFamily="34" charset="0"/>
                <a:cs typeface="Calibri" panose="020F0502020204030204" pitchFamily="34" charset="0"/>
              </a:rPr>
              <a:t>α</a:t>
            </a:r>
            <a:r>
              <a:rPr sz="2600" spc="-20" dirty="0">
                <a:latin typeface="Calibri" panose="020F0502020204030204" pitchFamily="34" charset="0"/>
                <a:cs typeface="Calibri" panose="020F0502020204030204" pitchFamily="34" charset="0"/>
              </a:rPr>
              <a:t>σ</a:t>
            </a:r>
            <a:r>
              <a:rPr sz="2600" spc="5" dirty="0">
                <a:latin typeface="Calibri" panose="020F0502020204030204" pitchFamily="34" charset="0"/>
                <a:cs typeface="Calibri" panose="020F0502020204030204" pitchFamily="34" charset="0"/>
              </a:rPr>
              <a:t>η</a:t>
            </a:r>
            <a:r>
              <a:rPr sz="2600" dirty="0">
                <a:latin typeface="Calibri" panose="020F0502020204030204" pitchFamily="34" charset="0"/>
                <a:cs typeface="Calibri" panose="020F0502020204030204" pitchFamily="34" charset="0"/>
              </a:rPr>
              <a:t>ς</a:t>
            </a:r>
            <a:r>
              <a:rPr sz="2600" spc="-125" dirty="0">
                <a:latin typeface="Calibri" panose="020F0502020204030204" pitchFamily="34" charset="0"/>
                <a:cs typeface="Calibri" panose="020F0502020204030204" pitchFamily="34" charset="0"/>
              </a:rPr>
              <a:t> </a:t>
            </a:r>
            <a:r>
              <a:rPr sz="2600" spc="-10" dirty="0">
                <a:latin typeface="Calibri" panose="020F0502020204030204" pitchFamily="34" charset="0"/>
                <a:cs typeface="Calibri" panose="020F0502020204030204" pitchFamily="34" charset="0"/>
              </a:rPr>
              <a:t>: </a:t>
            </a:r>
            <a:r>
              <a:rPr sz="2600" spc="-15" dirty="0" smtClean="0">
                <a:latin typeface="Calibri" panose="020F0502020204030204" pitchFamily="34" charset="0"/>
                <a:cs typeface="Calibri" panose="020F0502020204030204" pitchFamily="34" charset="0"/>
              </a:rPr>
              <a:t>L</a:t>
            </a:r>
            <a:r>
              <a:rPr sz="2600" dirty="0" smtClean="0">
                <a:latin typeface="Calibri" panose="020F0502020204030204" pitchFamily="34" charset="0"/>
                <a:cs typeface="Calibri" panose="020F0502020204030204" pitchFamily="34" charset="0"/>
              </a:rPr>
              <a:t>M</a:t>
            </a:r>
            <a:r>
              <a:rPr sz="2600" spc="-15" dirty="0" smtClean="0">
                <a:latin typeface="Calibri" panose="020F0502020204030204" pitchFamily="34" charset="0"/>
                <a:cs typeface="Calibri" panose="020F0502020204030204" pitchFamily="34" charset="0"/>
              </a:rPr>
              <a:t>D</a:t>
            </a:r>
            <a:r>
              <a:rPr sz="2600" spc="15" dirty="0" smtClean="0">
                <a:latin typeface="Calibri" panose="020F0502020204030204" pitchFamily="34" charset="0"/>
                <a:cs typeface="Calibri" panose="020F0502020204030204" pitchFamily="34" charset="0"/>
              </a:rPr>
              <a:t>S</a:t>
            </a:r>
            <a:r>
              <a:rPr sz="2600" spc="-10" dirty="0" smtClean="0">
                <a:latin typeface="Calibri" panose="020F0502020204030204" pitchFamily="34" charset="0"/>
                <a:cs typeface="Calibri" panose="020F0502020204030204" pitchFamily="34" charset="0"/>
              </a:rPr>
              <a:t>,</a:t>
            </a:r>
            <a:r>
              <a:rPr lang="en-US" sz="2600" spc="-125" dirty="0">
                <a:latin typeface="Calibri" panose="020F0502020204030204" pitchFamily="34" charset="0"/>
                <a:cs typeface="Calibri" panose="020F0502020204030204" pitchFamily="34" charset="0"/>
              </a:rPr>
              <a:t> </a:t>
            </a:r>
            <a:r>
              <a:rPr sz="2600" spc="-20" dirty="0" smtClean="0">
                <a:latin typeface="Calibri" panose="020F0502020204030204" pitchFamily="34" charset="0"/>
                <a:cs typeface="Calibri" panose="020F0502020204030204" pitchFamily="34" charset="0"/>
              </a:rPr>
              <a:t>MM</a:t>
            </a:r>
            <a:r>
              <a:rPr sz="2600" spc="-5" dirty="0" smtClean="0">
                <a:latin typeface="Calibri" panose="020F0502020204030204" pitchFamily="34" charset="0"/>
                <a:cs typeface="Calibri" panose="020F0502020204030204" pitchFamily="34" charset="0"/>
              </a:rPr>
              <a:t>D</a:t>
            </a:r>
            <a:r>
              <a:rPr sz="2600" dirty="0" smtClean="0">
                <a:latin typeface="Calibri" panose="020F0502020204030204" pitchFamily="34" charset="0"/>
                <a:cs typeface="Calibri" panose="020F0502020204030204" pitchFamily="34" charset="0"/>
              </a:rPr>
              <a:t>S</a:t>
            </a:r>
          </a:p>
          <a:p>
            <a:pPr marL="757238" lvl="1" indent="-401638">
              <a:lnSpc>
                <a:spcPct val="100000"/>
              </a:lnSpc>
              <a:spcBef>
                <a:spcPts val="5"/>
              </a:spcBef>
              <a:spcAft>
                <a:spcPts val="600"/>
              </a:spcAft>
              <a:buFont typeface="Arial"/>
              <a:buChar char="–"/>
              <a:tabLst>
                <a:tab pos="812800" algn="l"/>
              </a:tabLst>
            </a:pPr>
            <a:r>
              <a:rPr sz="2600" dirty="0" smtClean="0">
                <a:latin typeface="Calibri" panose="020F0502020204030204" pitchFamily="34" charset="0"/>
                <a:cs typeface="Calibri" panose="020F0502020204030204" pitchFamily="34" charset="0"/>
              </a:rPr>
              <a:t>Ε</a:t>
            </a:r>
            <a:r>
              <a:rPr sz="2600" spc="-15" dirty="0" smtClean="0">
                <a:latin typeface="Calibri" panose="020F0502020204030204" pitchFamily="34" charset="0"/>
                <a:cs typeface="Calibri" panose="020F0502020204030204" pitchFamily="34" charset="0"/>
              </a:rPr>
              <a:t>πα</a:t>
            </a:r>
            <a:r>
              <a:rPr sz="2600" spc="-15" dirty="0" err="1" smtClean="0">
                <a:latin typeface="Calibri" panose="020F0502020204030204" pitchFamily="34" charset="0"/>
                <a:cs typeface="Calibri" panose="020F0502020204030204" pitchFamily="34" charset="0"/>
              </a:rPr>
              <a:t>γ</a:t>
            </a:r>
            <a:r>
              <a:rPr sz="2600" dirty="0" err="1" smtClean="0">
                <a:latin typeface="Calibri" panose="020F0502020204030204" pitchFamily="34" charset="0"/>
                <a:cs typeface="Calibri" panose="020F0502020204030204" pitchFamily="34" charset="0"/>
              </a:rPr>
              <a:t>γε</a:t>
            </a:r>
            <a:r>
              <a:rPr sz="2600" spc="-15" dirty="0" err="1" smtClean="0">
                <a:latin typeface="Calibri" panose="020F0502020204030204" pitchFamily="34" charset="0"/>
                <a:cs typeface="Calibri" panose="020F0502020204030204" pitchFamily="34" charset="0"/>
              </a:rPr>
              <a:t>λ</a:t>
            </a:r>
            <a:r>
              <a:rPr sz="2600" spc="-45" dirty="0" err="1" smtClean="0">
                <a:latin typeface="Calibri" panose="020F0502020204030204" pitchFamily="34" charset="0"/>
                <a:cs typeface="Calibri" panose="020F0502020204030204" pitchFamily="34" charset="0"/>
              </a:rPr>
              <a:t>μ</a:t>
            </a:r>
            <a:r>
              <a:rPr sz="2600" spc="-5" dirty="0" smtClean="0">
                <a:latin typeface="Calibri" panose="020F0502020204030204" pitchFamily="34" charset="0"/>
                <a:cs typeface="Calibri" panose="020F0502020204030204" pitchFamily="34" charset="0"/>
              </a:rPr>
              <a:t>α</a:t>
            </a:r>
            <a:r>
              <a:rPr sz="2600" dirty="0" smtClean="0">
                <a:latin typeface="Calibri" panose="020F0502020204030204" pitchFamily="34" charset="0"/>
                <a:cs typeface="Calibri" panose="020F0502020204030204" pitchFamily="34" charset="0"/>
              </a:rPr>
              <a:t>τ</a:t>
            </a:r>
            <a:r>
              <a:rPr sz="2600" spc="15" dirty="0" smtClean="0">
                <a:latin typeface="Calibri" panose="020F0502020204030204" pitchFamily="34" charset="0"/>
                <a:cs typeface="Calibri" panose="020F0502020204030204" pitchFamily="34" charset="0"/>
              </a:rPr>
              <a:t>ι</a:t>
            </a:r>
            <a:r>
              <a:rPr sz="2600" spc="-95" dirty="0" smtClean="0">
                <a:latin typeface="Calibri" panose="020F0502020204030204" pitchFamily="34" charset="0"/>
                <a:cs typeface="Calibri" panose="020F0502020204030204" pitchFamily="34" charset="0"/>
              </a:rPr>
              <a:t>κ</a:t>
            </a:r>
            <a:r>
              <a:rPr sz="2600" dirty="0" smtClean="0">
                <a:latin typeface="Calibri" panose="020F0502020204030204" pitchFamily="34" charset="0"/>
                <a:cs typeface="Calibri" panose="020F0502020204030204" pitchFamily="34" charset="0"/>
              </a:rPr>
              <a:t>ά</a:t>
            </a:r>
            <a:r>
              <a:rPr sz="2600" spc="-120" dirty="0" smtClean="0">
                <a:latin typeface="Calibri" panose="020F0502020204030204" pitchFamily="34" charset="0"/>
                <a:cs typeface="Calibri" panose="020F0502020204030204" pitchFamily="34" charset="0"/>
              </a:rPr>
              <a:t> </a:t>
            </a:r>
            <a:r>
              <a:rPr sz="2600" spc="15" dirty="0" smtClean="0">
                <a:latin typeface="Calibri" panose="020F0502020204030204" pitchFamily="34" charset="0"/>
                <a:cs typeface="Calibri" panose="020F0502020204030204" pitchFamily="34" charset="0"/>
              </a:rPr>
              <a:t>δ</a:t>
            </a:r>
            <a:r>
              <a:rPr sz="2600" spc="5" dirty="0" smtClean="0">
                <a:latin typeface="Calibri" panose="020F0502020204030204" pitchFamily="34" charset="0"/>
                <a:cs typeface="Calibri" panose="020F0502020204030204" pitchFamily="34" charset="0"/>
              </a:rPr>
              <a:t>ί</a:t>
            </a:r>
            <a:r>
              <a:rPr sz="2600" dirty="0" smtClean="0">
                <a:latin typeface="Calibri" panose="020F0502020204030204" pitchFamily="34" charset="0"/>
                <a:cs typeface="Calibri" panose="020F0502020204030204" pitchFamily="34" charset="0"/>
              </a:rPr>
              <a:t>κ</a:t>
            </a:r>
            <a:r>
              <a:rPr sz="2600" spc="-15" dirty="0" smtClean="0">
                <a:latin typeface="Calibri" panose="020F0502020204030204" pitchFamily="34" charset="0"/>
                <a:cs typeface="Calibri" panose="020F0502020204030204" pitchFamily="34" charset="0"/>
              </a:rPr>
              <a:t>τ</a:t>
            </a:r>
            <a:r>
              <a:rPr sz="2600" spc="-10" dirty="0" smtClean="0">
                <a:latin typeface="Calibri" panose="020F0502020204030204" pitchFamily="34" charset="0"/>
                <a:cs typeface="Calibri" panose="020F0502020204030204" pitchFamily="34" charset="0"/>
              </a:rPr>
              <a:t>υ</a:t>
            </a:r>
            <a:r>
              <a:rPr sz="2600" dirty="0" smtClean="0">
                <a:latin typeface="Calibri" panose="020F0502020204030204" pitchFamily="34" charset="0"/>
                <a:cs typeface="Calibri" panose="020F0502020204030204" pitchFamily="34" charset="0"/>
              </a:rPr>
              <a:t>α</a:t>
            </a:r>
            <a:r>
              <a:rPr sz="2600" spc="-40" dirty="0" smtClean="0">
                <a:latin typeface="Calibri" panose="020F0502020204030204" pitchFamily="34" charset="0"/>
                <a:cs typeface="Calibri" panose="020F0502020204030204" pitchFamily="34" charset="0"/>
              </a:rPr>
              <a:t> </a:t>
            </a:r>
            <a:r>
              <a:rPr sz="2600" spc="-35" dirty="0" smtClean="0">
                <a:latin typeface="Calibri" panose="020F0502020204030204" pitchFamily="34" charset="0"/>
                <a:cs typeface="Calibri" panose="020F0502020204030204" pitchFamily="34" charset="0"/>
              </a:rPr>
              <a:t>κ</a:t>
            </a:r>
            <a:r>
              <a:rPr sz="2600" spc="-30" dirty="0" smtClean="0">
                <a:latin typeface="Calibri" panose="020F0502020204030204" pitchFamily="34" charset="0"/>
                <a:cs typeface="Calibri" panose="020F0502020204030204" pitchFamily="34" charset="0"/>
              </a:rPr>
              <a:t>ι</a:t>
            </a:r>
            <a:r>
              <a:rPr sz="2600" spc="-20" dirty="0" smtClean="0">
                <a:latin typeface="Calibri" panose="020F0502020204030204" pitchFamily="34" charset="0"/>
                <a:cs typeface="Calibri" panose="020F0502020204030204" pitchFamily="34" charset="0"/>
              </a:rPr>
              <a:t>ν</a:t>
            </a:r>
            <a:r>
              <a:rPr sz="2600" spc="-45" dirty="0" smtClean="0">
                <a:latin typeface="Calibri" panose="020F0502020204030204" pitchFamily="34" charset="0"/>
                <a:cs typeface="Calibri" panose="020F0502020204030204" pitchFamily="34" charset="0"/>
              </a:rPr>
              <a:t>η</a:t>
            </a:r>
            <a:r>
              <a:rPr sz="2600" dirty="0" smtClean="0">
                <a:latin typeface="Calibri" panose="020F0502020204030204" pitchFamily="34" charset="0"/>
                <a:cs typeface="Calibri" panose="020F0502020204030204" pitchFamily="34" charset="0"/>
              </a:rPr>
              <a:t>τ</a:t>
            </a:r>
            <a:r>
              <a:rPr sz="2600" spc="-5" dirty="0" smtClean="0">
                <a:latin typeface="Calibri" panose="020F0502020204030204" pitchFamily="34" charset="0"/>
                <a:cs typeface="Calibri" panose="020F0502020204030204" pitchFamily="34" charset="0"/>
              </a:rPr>
              <a:t>ώ</a:t>
            </a:r>
            <a:r>
              <a:rPr sz="2600" dirty="0" smtClean="0">
                <a:latin typeface="Calibri" panose="020F0502020204030204" pitchFamily="34" charset="0"/>
                <a:cs typeface="Calibri" panose="020F0502020204030204" pitchFamily="34" charset="0"/>
              </a:rPr>
              <a:t>ν</a:t>
            </a:r>
            <a:r>
              <a:rPr sz="2600" spc="-80" dirty="0" smtClean="0">
                <a:latin typeface="Calibri" panose="020F0502020204030204" pitchFamily="34" charset="0"/>
                <a:cs typeface="Calibri" panose="020F0502020204030204" pitchFamily="34" charset="0"/>
              </a:rPr>
              <a:t> </a:t>
            </a:r>
            <a:r>
              <a:rPr sz="2600" dirty="0" smtClean="0">
                <a:latin typeface="Calibri" panose="020F0502020204030204" pitchFamily="34" charset="0"/>
                <a:cs typeface="Calibri" panose="020F0502020204030204" pitchFamily="34" charset="0"/>
              </a:rPr>
              <a:t>επ</a:t>
            </a:r>
            <a:r>
              <a:rPr sz="2600" spc="5" dirty="0" smtClean="0">
                <a:latin typeface="Calibri" panose="020F0502020204030204" pitchFamily="34" charset="0"/>
                <a:cs typeface="Calibri" panose="020F0502020204030204" pitchFamily="34" charset="0"/>
              </a:rPr>
              <a:t>ι</a:t>
            </a:r>
            <a:r>
              <a:rPr sz="2600" spc="-95" dirty="0" smtClean="0">
                <a:latin typeface="Calibri" panose="020F0502020204030204" pitchFamily="34" charset="0"/>
                <a:cs typeface="Calibri" panose="020F0502020204030204" pitchFamily="34" charset="0"/>
              </a:rPr>
              <a:t>κ</a:t>
            </a:r>
            <a:r>
              <a:rPr sz="2600" spc="-5" dirty="0" smtClean="0">
                <a:latin typeface="Calibri" panose="020F0502020204030204" pitchFamily="34" charset="0"/>
                <a:cs typeface="Calibri" panose="020F0502020204030204" pitchFamily="34" charset="0"/>
              </a:rPr>
              <a:t>ο</a:t>
            </a:r>
            <a:r>
              <a:rPr sz="2600" spc="-30" dirty="0" smtClean="0">
                <a:latin typeface="Calibri" panose="020F0502020204030204" pitchFamily="34" charset="0"/>
                <a:cs typeface="Calibri" panose="020F0502020204030204" pitchFamily="34" charset="0"/>
              </a:rPr>
              <a:t>ι</a:t>
            </a:r>
            <a:r>
              <a:rPr sz="2600" spc="-20" dirty="0" smtClean="0">
                <a:latin typeface="Calibri" panose="020F0502020204030204" pitchFamily="34" charset="0"/>
                <a:cs typeface="Calibri" panose="020F0502020204030204" pitchFamily="34" charset="0"/>
              </a:rPr>
              <a:t>ν</a:t>
            </a:r>
            <a:r>
              <a:rPr sz="2600" dirty="0" smtClean="0">
                <a:latin typeface="Calibri" panose="020F0502020204030204" pitchFamily="34" charset="0"/>
                <a:cs typeface="Calibri" panose="020F0502020204030204" pitchFamily="34" charset="0"/>
              </a:rPr>
              <a:t>ω</a:t>
            </a:r>
            <a:r>
              <a:rPr sz="2600" spc="-30" dirty="0" smtClean="0">
                <a:latin typeface="Calibri" panose="020F0502020204030204" pitchFamily="34" charset="0"/>
                <a:cs typeface="Calibri" panose="020F0502020204030204" pitchFamily="34" charset="0"/>
              </a:rPr>
              <a:t>ν</a:t>
            </a:r>
            <a:r>
              <a:rPr sz="2600" spc="5" dirty="0" smtClean="0">
                <a:latin typeface="Calibri" panose="020F0502020204030204" pitchFamily="34" charset="0"/>
                <a:cs typeface="Calibri" panose="020F0502020204030204" pitchFamily="34" charset="0"/>
              </a:rPr>
              <a:t>ι</a:t>
            </a:r>
            <a:r>
              <a:rPr sz="2600" spc="-5" dirty="0" smtClean="0">
                <a:latin typeface="Calibri" panose="020F0502020204030204" pitchFamily="34" charset="0"/>
                <a:cs typeface="Calibri" panose="020F0502020204030204" pitchFamily="34" charset="0"/>
              </a:rPr>
              <a:t>ώ</a:t>
            </a:r>
            <a:r>
              <a:rPr sz="2600" dirty="0" smtClean="0">
                <a:latin typeface="Calibri" panose="020F0502020204030204" pitchFamily="34" charset="0"/>
                <a:cs typeface="Calibri" panose="020F0502020204030204" pitchFamily="34" charset="0"/>
              </a:rPr>
              <a:t>ν</a:t>
            </a:r>
            <a:r>
              <a:rPr sz="2600" spc="-105" dirty="0" smtClean="0">
                <a:latin typeface="Calibri" panose="020F0502020204030204" pitchFamily="34" charset="0"/>
                <a:cs typeface="Calibri" panose="020F0502020204030204" pitchFamily="34" charset="0"/>
              </a:rPr>
              <a:t> </a:t>
            </a:r>
            <a:r>
              <a:rPr sz="2600" spc="-10" dirty="0" smtClean="0">
                <a:latin typeface="Calibri" panose="020F0502020204030204" pitchFamily="34" charset="0"/>
                <a:cs typeface="Calibri" panose="020F0502020204030204" pitchFamily="34" charset="0"/>
              </a:rPr>
              <a:t>:</a:t>
            </a:r>
            <a:r>
              <a:rPr sz="2600" spc="-65" dirty="0" smtClean="0">
                <a:latin typeface="Calibri" panose="020F0502020204030204" pitchFamily="34" charset="0"/>
                <a:cs typeface="Calibri" panose="020F0502020204030204" pitchFamily="34" charset="0"/>
              </a:rPr>
              <a:t> </a:t>
            </a:r>
            <a:r>
              <a:rPr sz="2600" spc="-5" dirty="0" smtClean="0">
                <a:latin typeface="Calibri" panose="020F0502020204030204" pitchFamily="34" charset="0"/>
                <a:cs typeface="Calibri" panose="020F0502020204030204" pitchFamily="34" charset="0"/>
              </a:rPr>
              <a:t>P</a:t>
            </a:r>
            <a:r>
              <a:rPr sz="2600" spc="-10" dirty="0" smtClean="0">
                <a:latin typeface="Calibri" panose="020F0502020204030204" pitchFamily="34" charset="0"/>
                <a:cs typeface="Calibri" panose="020F0502020204030204" pitchFamily="34" charset="0"/>
              </a:rPr>
              <a:t>M</a:t>
            </a:r>
            <a:r>
              <a:rPr sz="2600" dirty="0" smtClean="0">
                <a:latin typeface="Calibri" panose="020F0502020204030204" pitchFamily="34" charset="0"/>
                <a:cs typeface="Calibri" panose="020F0502020204030204" pitchFamily="34" charset="0"/>
              </a:rPr>
              <a:t>R</a:t>
            </a:r>
          </a:p>
          <a:p>
            <a:pPr marL="757238" marR="5080" lvl="1" indent="-401638">
              <a:lnSpc>
                <a:spcPct val="79600"/>
              </a:lnSpc>
              <a:spcBef>
                <a:spcPts val="635"/>
              </a:spcBef>
              <a:spcAft>
                <a:spcPts val="600"/>
              </a:spcAft>
              <a:buFont typeface="Arial"/>
              <a:buChar char="–"/>
              <a:tabLst>
                <a:tab pos="812800" algn="l"/>
              </a:tabLst>
            </a:pPr>
            <a:r>
              <a:rPr sz="2600" spc="-10" dirty="0" err="1" smtClean="0">
                <a:latin typeface="Calibri" panose="020F0502020204030204" pitchFamily="34" charset="0"/>
                <a:cs typeface="Calibri" panose="020F0502020204030204" pitchFamily="34" charset="0"/>
              </a:rPr>
              <a:t>Ψ</a:t>
            </a:r>
            <a:r>
              <a:rPr sz="2600" spc="5" dirty="0" err="1" smtClean="0">
                <a:latin typeface="Calibri" panose="020F0502020204030204" pitchFamily="34" charset="0"/>
                <a:cs typeface="Calibri" panose="020F0502020204030204" pitchFamily="34" charset="0"/>
              </a:rPr>
              <a:t>η</a:t>
            </a:r>
            <a:r>
              <a:rPr sz="2600" spc="-20" dirty="0" err="1" smtClean="0">
                <a:latin typeface="Calibri" panose="020F0502020204030204" pitchFamily="34" charset="0"/>
                <a:cs typeface="Calibri" panose="020F0502020204030204" pitchFamily="34" charset="0"/>
              </a:rPr>
              <a:t>φ</a:t>
            </a:r>
            <a:r>
              <a:rPr sz="2600" spc="15" dirty="0" err="1" smtClean="0">
                <a:latin typeface="Calibri" panose="020F0502020204030204" pitchFamily="34" charset="0"/>
                <a:cs typeface="Calibri" panose="020F0502020204030204" pitchFamily="34" charset="0"/>
              </a:rPr>
              <a:t>ι</a:t>
            </a:r>
            <a:r>
              <a:rPr sz="2600" spc="-15" dirty="0" smtClean="0">
                <a:latin typeface="Calibri" panose="020F0502020204030204" pitchFamily="34" charset="0"/>
                <a:cs typeface="Calibri" panose="020F0502020204030204" pitchFamily="34" charset="0"/>
              </a:rPr>
              <a:t>α</a:t>
            </a:r>
            <a:r>
              <a:rPr sz="2600" spc="-95" dirty="0" smtClean="0">
                <a:latin typeface="Calibri" panose="020F0502020204030204" pitchFamily="34" charset="0"/>
                <a:cs typeface="Calibri" panose="020F0502020204030204" pitchFamily="34" charset="0"/>
              </a:rPr>
              <a:t>κ</a:t>
            </a:r>
            <a:r>
              <a:rPr sz="2600" dirty="0" smtClean="0">
                <a:latin typeface="Calibri" panose="020F0502020204030204" pitchFamily="34" charset="0"/>
                <a:cs typeface="Calibri" panose="020F0502020204030204" pitchFamily="34" charset="0"/>
              </a:rPr>
              <a:t>ά</a:t>
            </a:r>
            <a:r>
              <a:rPr sz="2600" spc="-85" dirty="0" smtClean="0">
                <a:latin typeface="Calibri" panose="020F0502020204030204" pitchFamily="34" charset="0"/>
                <a:cs typeface="Calibri" panose="020F0502020204030204" pitchFamily="34" charset="0"/>
              </a:rPr>
              <a:t> </a:t>
            </a:r>
            <a:r>
              <a:rPr sz="2600" spc="-20" dirty="0">
                <a:latin typeface="Calibri" panose="020F0502020204030204" pitchFamily="34" charset="0"/>
                <a:cs typeface="Calibri" panose="020F0502020204030204" pitchFamily="34" charset="0"/>
              </a:rPr>
              <a:t>σ</a:t>
            </a:r>
            <a:r>
              <a:rPr sz="2600" spc="-10" dirty="0">
                <a:latin typeface="Calibri" panose="020F0502020204030204" pitchFamily="34" charset="0"/>
                <a:cs typeface="Calibri" panose="020F0502020204030204" pitchFamily="34" charset="0"/>
              </a:rPr>
              <a:t>υ</a:t>
            </a:r>
            <a:r>
              <a:rPr sz="2600" spc="5" dirty="0">
                <a:latin typeface="Calibri" panose="020F0502020204030204" pitchFamily="34" charset="0"/>
                <a:cs typeface="Calibri" panose="020F0502020204030204" pitchFamily="34" charset="0"/>
              </a:rPr>
              <a:t>σ</a:t>
            </a:r>
            <a:r>
              <a:rPr sz="2600" dirty="0">
                <a:latin typeface="Calibri" panose="020F0502020204030204" pitchFamily="34" charset="0"/>
                <a:cs typeface="Calibri" panose="020F0502020204030204" pitchFamily="34" charset="0"/>
              </a:rPr>
              <a:t>τ</a:t>
            </a:r>
            <a:r>
              <a:rPr sz="2600" spc="5" dirty="0">
                <a:latin typeface="Calibri" panose="020F0502020204030204" pitchFamily="34" charset="0"/>
                <a:cs typeface="Calibri" panose="020F0502020204030204" pitchFamily="34" charset="0"/>
              </a:rPr>
              <a:t>ή</a:t>
            </a:r>
            <a:r>
              <a:rPr sz="2600" spc="-45" dirty="0">
                <a:latin typeface="Calibri" panose="020F0502020204030204" pitchFamily="34" charset="0"/>
                <a:cs typeface="Calibri" panose="020F0502020204030204" pitchFamily="34" charset="0"/>
              </a:rPr>
              <a:t>μ</a:t>
            </a:r>
            <a:r>
              <a:rPr sz="2600" spc="20" dirty="0">
                <a:latin typeface="Calibri" panose="020F0502020204030204" pitchFamily="34" charset="0"/>
                <a:cs typeface="Calibri" panose="020F0502020204030204" pitchFamily="34" charset="0"/>
              </a:rPr>
              <a:t>α</a:t>
            </a:r>
            <a:r>
              <a:rPr sz="2600" spc="10" dirty="0">
                <a:latin typeface="Calibri" panose="020F0502020204030204" pitchFamily="34" charset="0"/>
                <a:cs typeface="Calibri" panose="020F0502020204030204" pitchFamily="34" charset="0"/>
              </a:rPr>
              <a:t>τ</a:t>
            </a:r>
            <a:r>
              <a:rPr sz="2600" dirty="0">
                <a:latin typeface="Calibri" panose="020F0502020204030204" pitchFamily="34" charset="0"/>
                <a:cs typeface="Calibri" panose="020F0502020204030204" pitchFamily="34" charset="0"/>
              </a:rPr>
              <a:t>α</a:t>
            </a:r>
            <a:r>
              <a:rPr sz="2600" spc="-40" dirty="0">
                <a:latin typeface="Calibri" panose="020F0502020204030204" pitchFamily="34" charset="0"/>
                <a:cs typeface="Calibri" panose="020F0502020204030204" pitchFamily="34" charset="0"/>
              </a:rPr>
              <a:t> </a:t>
            </a:r>
            <a:r>
              <a:rPr sz="2600" spc="-15" dirty="0">
                <a:latin typeface="Calibri" panose="020F0502020204030204" pitchFamily="34" charset="0"/>
                <a:cs typeface="Calibri" panose="020F0502020204030204" pitchFamily="34" charset="0"/>
              </a:rPr>
              <a:t>ε</a:t>
            </a:r>
            <a:r>
              <a:rPr sz="2600" spc="-10" dirty="0">
                <a:latin typeface="Calibri" panose="020F0502020204030204" pitchFamily="34" charset="0"/>
                <a:cs typeface="Calibri" panose="020F0502020204030204" pitchFamily="34" charset="0"/>
              </a:rPr>
              <a:t>υρ</a:t>
            </a:r>
            <a:r>
              <a:rPr sz="2600" spc="-45" dirty="0">
                <a:latin typeface="Calibri" panose="020F0502020204030204" pitchFamily="34" charset="0"/>
                <a:cs typeface="Calibri" panose="020F0502020204030204" pitchFamily="34" charset="0"/>
              </a:rPr>
              <a:t>υ</a:t>
            </a:r>
            <a:r>
              <a:rPr sz="2600" spc="-15" dirty="0">
                <a:latin typeface="Calibri" panose="020F0502020204030204" pitchFamily="34" charset="0"/>
                <a:cs typeface="Calibri" panose="020F0502020204030204" pitchFamily="34" charset="0"/>
              </a:rPr>
              <a:t>ε</a:t>
            </a:r>
            <a:r>
              <a:rPr sz="2600" dirty="0">
                <a:latin typeface="Calibri" panose="020F0502020204030204" pitchFamily="34" charset="0"/>
                <a:cs typeface="Calibri" panose="020F0502020204030204" pitchFamily="34" charset="0"/>
              </a:rPr>
              <a:t>κπ</a:t>
            </a:r>
            <a:r>
              <a:rPr sz="2600" spc="-5" dirty="0">
                <a:latin typeface="Calibri" panose="020F0502020204030204" pitchFamily="34" charset="0"/>
                <a:cs typeface="Calibri" panose="020F0502020204030204" pitchFamily="34" charset="0"/>
              </a:rPr>
              <a:t>ο</a:t>
            </a:r>
            <a:r>
              <a:rPr sz="2600" spc="-20" dirty="0">
                <a:latin typeface="Calibri" panose="020F0502020204030204" pitchFamily="34" charset="0"/>
                <a:cs typeface="Calibri" panose="020F0502020204030204" pitchFamily="34" charset="0"/>
              </a:rPr>
              <a:t>μ</a:t>
            </a:r>
            <a:r>
              <a:rPr sz="2600" dirty="0">
                <a:latin typeface="Calibri" panose="020F0502020204030204" pitchFamily="34" charset="0"/>
                <a:cs typeface="Calibri" panose="020F0502020204030204" pitchFamily="34" charset="0"/>
              </a:rPr>
              <a:t>π</a:t>
            </a:r>
            <a:r>
              <a:rPr sz="2600" spc="25" dirty="0">
                <a:latin typeface="Calibri" panose="020F0502020204030204" pitchFamily="34" charset="0"/>
                <a:cs typeface="Calibri" panose="020F0502020204030204" pitchFamily="34" charset="0"/>
              </a:rPr>
              <a:t>ή</a:t>
            </a:r>
            <a:r>
              <a:rPr sz="2600" dirty="0">
                <a:latin typeface="Calibri" panose="020F0502020204030204" pitchFamily="34" charset="0"/>
                <a:cs typeface="Calibri" panose="020F0502020204030204" pitchFamily="34" charset="0"/>
              </a:rPr>
              <a:t>ς</a:t>
            </a:r>
            <a:r>
              <a:rPr sz="2600" spc="-90" dirty="0">
                <a:latin typeface="Calibri" panose="020F0502020204030204" pitchFamily="34" charset="0"/>
                <a:cs typeface="Calibri" panose="020F0502020204030204" pitchFamily="34" charset="0"/>
              </a:rPr>
              <a:t> </a:t>
            </a:r>
            <a:r>
              <a:rPr sz="2600" spc="-10" dirty="0">
                <a:latin typeface="Calibri" panose="020F0502020204030204" pitchFamily="34" charset="0"/>
                <a:cs typeface="Calibri" panose="020F0502020204030204" pitchFamily="34" charset="0"/>
              </a:rPr>
              <a:t>:</a:t>
            </a:r>
            <a:r>
              <a:rPr sz="2600" spc="-55" dirty="0">
                <a:latin typeface="Calibri" panose="020F0502020204030204" pitchFamily="34" charset="0"/>
                <a:cs typeface="Calibri" panose="020F0502020204030204" pitchFamily="34" charset="0"/>
              </a:rPr>
              <a:t> </a:t>
            </a:r>
            <a:r>
              <a:rPr sz="2600" spc="-30" dirty="0">
                <a:latin typeface="Calibri" panose="020F0502020204030204" pitchFamily="34" charset="0"/>
                <a:cs typeface="Calibri" panose="020F0502020204030204" pitchFamily="34" charset="0"/>
              </a:rPr>
              <a:t>D</a:t>
            </a:r>
            <a:r>
              <a:rPr sz="2600" spc="-15" dirty="0">
                <a:latin typeface="Calibri" panose="020F0502020204030204" pitchFamily="34" charset="0"/>
                <a:cs typeface="Calibri" panose="020F0502020204030204" pitchFamily="34" charset="0"/>
              </a:rPr>
              <a:t>V</a:t>
            </a:r>
            <a:r>
              <a:rPr sz="2600" spc="-5" dirty="0">
                <a:latin typeface="Calibri" panose="020F0502020204030204" pitchFamily="34" charset="0"/>
                <a:cs typeface="Calibri" panose="020F0502020204030204" pitchFamily="34" charset="0"/>
              </a:rPr>
              <a:t>B</a:t>
            </a:r>
            <a:r>
              <a:rPr sz="2600" spc="-10" dirty="0">
                <a:latin typeface="Calibri" panose="020F0502020204030204" pitchFamily="34" charset="0"/>
                <a:cs typeface="Calibri" panose="020F0502020204030204" pitchFamily="34" charset="0"/>
              </a:rPr>
              <a:t>-</a:t>
            </a:r>
            <a:r>
              <a:rPr sz="2600" spc="-250" dirty="0">
                <a:latin typeface="Calibri" panose="020F0502020204030204" pitchFamily="34" charset="0"/>
                <a:cs typeface="Calibri" panose="020F0502020204030204" pitchFamily="34" charset="0"/>
              </a:rPr>
              <a:t>T</a:t>
            </a:r>
            <a:r>
              <a:rPr sz="2600" spc="-10" dirty="0">
                <a:latin typeface="Calibri" panose="020F0502020204030204" pitchFamily="34" charset="0"/>
                <a:cs typeface="Calibri" panose="020F0502020204030204" pitchFamily="34" charset="0"/>
              </a:rPr>
              <a:t>,</a:t>
            </a:r>
            <a:r>
              <a:rPr sz="2600" spc="-125" dirty="0">
                <a:latin typeface="Calibri" panose="020F0502020204030204" pitchFamily="34" charset="0"/>
                <a:cs typeface="Calibri" panose="020F0502020204030204" pitchFamily="34" charset="0"/>
              </a:rPr>
              <a:t> </a:t>
            </a:r>
            <a:r>
              <a:rPr sz="2600" spc="-30" dirty="0">
                <a:latin typeface="Calibri" panose="020F0502020204030204" pitchFamily="34" charset="0"/>
                <a:cs typeface="Calibri" panose="020F0502020204030204" pitchFamily="34" charset="0"/>
              </a:rPr>
              <a:t>D</a:t>
            </a:r>
            <a:r>
              <a:rPr sz="2600" spc="-5" dirty="0">
                <a:latin typeface="Calibri" panose="020F0502020204030204" pitchFamily="34" charset="0"/>
                <a:cs typeface="Calibri" panose="020F0502020204030204" pitchFamily="34" charset="0"/>
              </a:rPr>
              <a:t>VB</a:t>
            </a:r>
            <a:r>
              <a:rPr sz="2600" spc="-10" dirty="0">
                <a:latin typeface="Calibri" panose="020F0502020204030204" pitchFamily="34" charset="0"/>
                <a:cs typeface="Calibri" panose="020F0502020204030204" pitchFamily="34" charset="0"/>
              </a:rPr>
              <a:t>-</a:t>
            </a:r>
            <a:r>
              <a:rPr sz="2600" spc="-5" dirty="0">
                <a:latin typeface="Calibri" panose="020F0502020204030204" pitchFamily="34" charset="0"/>
                <a:cs typeface="Calibri" panose="020F0502020204030204" pitchFamily="34" charset="0"/>
              </a:rPr>
              <a:t>H</a:t>
            </a:r>
            <a:r>
              <a:rPr sz="2600" spc="-10" dirty="0">
                <a:latin typeface="Calibri" panose="020F0502020204030204" pitchFamily="34" charset="0"/>
                <a:cs typeface="Calibri" panose="020F0502020204030204" pitchFamily="34" charset="0"/>
              </a:rPr>
              <a:t>, </a:t>
            </a:r>
            <a:r>
              <a:rPr sz="2600" spc="-55" dirty="0">
                <a:latin typeface="Calibri" panose="020F0502020204030204" pitchFamily="34" charset="0"/>
                <a:cs typeface="Calibri" panose="020F0502020204030204" pitchFamily="34" charset="0"/>
              </a:rPr>
              <a:t>D</a:t>
            </a:r>
            <a:r>
              <a:rPr sz="2600" spc="-10" dirty="0">
                <a:latin typeface="Calibri" panose="020F0502020204030204" pitchFamily="34" charset="0"/>
                <a:cs typeface="Calibri" panose="020F0502020204030204" pitchFamily="34" charset="0"/>
              </a:rPr>
              <a:t>A</a:t>
            </a:r>
            <a:r>
              <a:rPr sz="2600" dirty="0">
                <a:latin typeface="Calibri" panose="020F0502020204030204" pitchFamily="34" charset="0"/>
                <a:cs typeface="Calibri" panose="020F0502020204030204" pitchFamily="34" charset="0"/>
              </a:rPr>
              <a:t>B</a:t>
            </a:r>
          </a:p>
          <a:p>
            <a:pPr marL="757238" marR="614680" lvl="1" indent="-401638">
              <a:lnSpc>
                <a:spcPct val="79600"/>
              </a:lnSpc>
              <a:spcBef>
                <a:spcPts val="640"/>
              </a:spcBef>
              <a:spcAft>
                <a:spcPts val="600"/>
              </a:spcAft>
              <a:buFont typeface="Arial"/>
              <a:buChar char="–"/>
              <a:tabLst>
                <a:tab pos="812800" algn="l"/>
              </a:tabLst>
            </a:pPr>
            <a:r>
              <a:rPr sz="2600" spc="-5" dirty="0">
                <a:latin typeface="Calibri" panose="020F0502020204030204" pitchFamily="34" charset="0"/>
                <a:cs typeface="Calibri" panose="020F0502020204030204" pitchFamily="34" charset="0"/>
              </a:rPr>
              <a:t>Δορ</a:t>
            </a:r>
            <a:r>
              <a:rPr sz="2600" spc="-10" dirty="0">
                <a:latin typeface="Calibri" panose="020F0502020204030204" pitchFamily="34" charset="0"/>
                <a:cs typeface="Calibri" panose="020F0502020204030204" pitchFamily="34" charset="0"/>
              </a:rPr>
              <a:t>υ</a:t>
            </a:r>
            <a:r>
              <a:rPr sz="2600" spc="-5" dirty="0">
                <a:latin typeface="Calibri" panose="020F0502020204030204" pitchFamily="34" charset="0"/>
                <a:cs typeface="Calibri" panose="020F0502020204030204" pitchFamily="34" charset="0"/>
              </a:rPr>
              <a:t>φορ</a:t>
            </a:r>
            <a:r>
              <a:rPr sz="2600" spc="5" dirty="0">
                <a:latin typeface="Calibri" panose="020F0502020204030204" pitchFamily="34" charset="0"/>
                <a:cs typeface="Calibri" panose="020F0502020204030204" pitchFamily="34" charset="0"/>
              </a:rPr>
              <a:t>ι</a:t>
            </a:r>
            <a:r>
              <a:rPr sz="2600" spc="-95" dirty="0">
                <a:latin typeface="Calibri" panose="020F0502020204030204" pitchFamily="34" charset="0"/>
                <a:cs typeface="Calibri" panose="020F0502020204030204" pitchFamily="34" charset="0"/>
              </a:rPr>
              <a:t>κ</a:t>
            </a:r>
            <a:r>
              <a:rPr sz="2600" dirty="0">
                <a:latin typeface="Calibri" panose="020F0502020204030204" pitchFamily="34" charset="0"/>
                <a:cs typeface="Calibri" panose="020F0502020204030204" pitchFamily="34" charset="0"/>
              </a:rPr>
              <a:t>ά</a:t>
            </a:r>
            <a:r>
              <a:rPr sz="2600" spc="-85" dirty="0">
                <a:latin typeface="Calibri" panose="020F0502020204030204" pitchFamily="34" charset="0"/>
                <a:cs typeface="Calibri" panose="020F0502020204030204" pitchFamily="34" charset="0"/>
              </a:rPr>
              <a:t> </a:t>
            </a:r>
            <a:r>
              <a:rPr sz="2600" spc="-20" dirty="0">
                <a:latin typeface="Calibri" panose="020F0502020204030204" pitchFamily="34" charset="0"/>
                <a:cs typeface="Calibri" panose="020F0502020204030204" pitchFamily="34" charset="0"/>
              </a:rPr>
              <a:t>σ</a:t>
            </a:r>
            <a:r>
              <a:rPr sz="2600" spc="-10" dirty="0">
                <a:latin typeface="Calibri" panose="020F0502020204030204" pitchFamily="34" charset="0"/>
                <a:cs typeface="Calibri" panose="020F0502020204030204" pitchFamily="34" charset="0"/>
              </a:rPr>
              <a:t>υ</a:t>
            </a:r>
            <a:r>
              <a:rPr sz="2600" spc="5" dirty="0">
                <a:latin typeface="Calibri" panose="020F0502020204030204" pitchFamily="34" charset="0"/>
                <a:cs typeface="Calibri" panose="020F0502020204030204" pitchFamily="34" charset="0"/>
              </a:rPr>
              <a:t>σ</a:t>
            </a:r>
            <a:r>
              <a:rPr sz="2600" dirty="0">
                <a:latin typeface="Calibri" panose="020F0502020204030204" pitchFamily="34" charset="0"/>
                <a:cs typeface="Calibri" panose="020F0502020204030204" pitchFamily="34" charset="0"/>
              </a:rPr>
              <a:t>τ</a:t>
            </a:r>
            <a:r>
              <a:rPr sz="2600" spc="5" dirty="0">
                <a:latin typeface="Calibri" panose="020F0502020204030204" pitchFamily="34" charset="0"/>
                <a:cs typeface="Calibri" panose="020F0502020204030204" pitchFamily="34" charset="0"/>
              </a:rPr>
              <a:t>ή</a:t>
            </a:r>
            <a:r>
              <a:rPr sz="2600" spc="-45" dirty="0">
                <a:latin typeface="Calibri" panose="020F0502020204030204" pitchFamily="34" charset="0"/>
                <a:cs typeface="Calibri" panose="020F0502020204030204" pitchFamily="34" charset="0"/>
              </a:rPr>
              <a:t>μ</a:t>
            </a:r>
            <a:r>
              <a:rPr sz="2600" spc="20" dirty="0">
                <a:latin typeface="Calibri" panose="020F0502020204030204" pitchFamily="34" charset="0"/>
                <a:cs typeface="Calibri" panose="020F0502020204030204" pitchFamily="34" charset="0"/>
              </a:rPr>
              <a:t>α</a:t>
            </a:r>
            <a:r>
              <a:rPr sz="2600" spc="-25" dirty="0">
                <a:latin typeface="Calibri" panose="020F0502020204030204" pitchFamily="34" charset="0"/>
                <a:cs typeface="Calibri" panose="020F0502020204030204" pitchFamily="34" charset="0"/>
              </a:rPr>
              <a:t>τ</a:t>
            </a:r>
            <a:r>
              <a:rPr sz="2600" dirty="0">
                <a:latin typeface="Calibri" panose="020F0502020204030204" pitchFamily="34" charset="0"/>
                <a:cs typeface="Calibri" panose="020F0502020204030204" pitchFamily="34" charset="0"/>
              </a:rPr>
              <a:t>α</a:t>
            </a:r>
            <a:r>
              <a:rPr sz="2600" spc="-25" dirty="0">
                <a:latin typeface="Calibri" panose="020F0502020204030204" pitchFamily="34" charset="0"/>
                <a:cs typeface="Calibri" panose="020F0502020204030204" pitchFamily="34" charset="0"/>
              </a:rPr>
              <a:t> κ</a:t>
            </a:r>
            <a:r>
              <a:rPr sz="2600" spc="-30" dirty="0">
                <a:latin typeface="Calibri" panose="020F0502020204030204" pitchFamily="34" charset="0"/>
                <a:cs typeface="Calibri" panose="020F0502020204030204" pitchFamily="34" charset="0"/>
              </a:rPr>
              <a:t>ι</a:t>
            </a:r>
            <a:r>
              <a:rPr sz="2600" spc="-20" dirty="0">
                <a:latin typeface="Calibri" panose="020F0502020204030204" pitchFamily="34" charset="0"/>
                <a:cs typeface="Calibri" panose="020F0502020204030204" pitchFamily="34" charset="0"/>
              </a:rPr>
              <a:t>ν</a:t>
            </a:r>
            <a:r>
              <a:rPr sz="2600" spc="-45" dirty="0">
                <a:latin typeface="Calibri" panose="020F0502020204030204" pitchFamily="34" charset="0"/>
                <a:cs typeface="Calibri" panose="020F0502020204030204" pitchFamily="34" charset="0"/>
              </a:rPr>
              <a:t>η</a:t>
            </a:r>
            <a:r>
              <a:rPr sz="2600" dirty="0">
                <a:latin typeface="Calibri" panose="020F0502020204030204" pitchFamily="34" charset="0"/>
                <a:cs typeface="Calibri" panose="020F0502020204030204" pitchFamily="34" charset="0"/>
              </a:rPr>
              <a:t>τ</a:t>
            </a:r>
            <a:r>
              <a:rPr sz="2600" spc="-15" dirty="0">
                <a:latin typeface="Calibri" panose="020F0502020204030204" pitchFamily="34" charset="0"/>
                <a:cs typeface="Calibri" panose="020F0502020204030204" pitchFamily="34" charset="0"/>
              </a:rPr>
              <a:t>ώ</a:t>
            </a:r>
            <a:r>
              <a:rPr sz="2600" dirty="0">
                <a:latin typeface="Calibri" panose="020F0502020204030204" pitchFamily="34" charset="0"/>
                <a:cs typeface="Calibri" panose="020F0502020204030204" pitchFamily="34" charset="0"/>
              </a:rPr>
              <a:t>ν</a:t>
            </a:r>
            <a:r>
              <a:rPr sz="2600" spc="-65" dirty="0">
                <a:latin typeface="Calibri" panose="020F0502020204030204" pitchFamily="34" charset="0"/>
                <a:cs typeface="Calibri" panose="020F0502020204030204" pitchFamily="34" charset="0"/>
              </a:rPr>
              <a:t> </a:t>
            </a:r>
            <a:r>
              <a:rPr sz="2600" dirty="0">
                <a:latin typeface="Calibri" panose="020F0502020204030204" pitchFamily="34" charset="0"/>
                <a:cs typeface="Calibri" panose="020F0502020204030204" pitchFamily="34" charset="0"/>
              </a:rPr>
              <a:t>επ</a:t>
            </a:r>
            <a:r>
              <a:rPr sz="2600" spc="5" dirty="0">
                <a:latin typeface="Calibri" panose="020F0502020204030204" pitchFamily="34" charset="0"/>
                <a:cs typeface="Calibri" panose="020F0502020204030204" pitchFamily="34" charset="0"/>
              </a:rPr>
              <a:t>ι</a:t>
            </a:r>
            <a:r>
              <a:rPr sz="2600" spc="-95" dirty="0">
                <a:latin typeface="Calibri" panose="020F0502020204030204" pitchFamily="34" charset="0"/>
                <a:cs typeface="Calibri" panose="020F0502020204030204" pitchFamily="34" charset="0"/>
              </a:rPr>
              <a:t>κ</a:t>
            </a:r>
            <a:r>
              <a:rPr sz="2600" spc="-5" dirty="0">
                <a:latin typeface="Calibri" panose="020F0502020204030204" pitchFamily="34" charset="0"/>
                <a:cs typeface="Calibri" panose="020F0502020204030204" pitchFamily="34" charset="0"/>
              </a:rPr>
              <a:t>ο</a:t>
            </a:r>
            <a:r>
              <a:rPr sz="2600" spc="-30" dirty="0">
                <a:latin typeface="Calibri" panose="020F0502020204030204" pitchFamily="34" charset="0"/>
                <a:cs typeface="Calibri" panose="020F0502020204030204" pitchFamily="34" charset="0"/>
              </a:rPr>
              <a:t>ι</a:t>
            </a:r>
            <a:r>
              <a:rPr sz="2600" spc="-15" dirty="0">
                <a:latin typeface="Calibri" panose="020F0502020204030204" pitchFamily="34" charset="0"/>
                <a:cs typeface="Calibri" panose="020F0502020204030204" pitchFamily="34" charset="0"/>
              </a:rPr>
              <a:t>νω</a:t>
            </a:r>
            <a:r>
              <a:rPr sz="2600" spc="-20" dirty="0">
                <a:latin typeface="Calibri" panose="020F0502020204030204" pitchFamily="34" charset="0"/>
                <a:cs typeface="Calibri" panose="020F0502020204030204" pitchFamily="34" charset="0"/>
              </a:rPr>
              <a:t>ν</a:t>
            </a:r>
            <a:r>
              <a:rPr sz="2600" spc="15" dirty="0">
                <a:latin typeface="Calibri" panose="020F0502020204030204" pitchFamily="34" charset="0"/>
                <a:cs typeface="Calibri" panose="020F0502020204030204" pitchFamily="34" charset="0"/>
              </a:rPr>
              <a:t>ι</a:t>
            </a:r>
            <a:r>
              <a:rPr sz="2600" spc="-5" dirty="0">
                <a:latin typeface="Calibri" panose="020F0502020204030204" pitchFamily="34" charset="0"/>
                <a:cs typeface="Calibri" panose="020F0502020204030204" pitchFamily="34" charset="0"/>
              </a:rPr>
              <a:t>ώ</a:t>
            </a:r>
            <a:r>
              <a:rPr sz="2600" dirty="0">
                <a:latin typeface="Calibri" panose="020F0502020204030204" pitchFamily="34" charset="0"/>
                <a:cs typeface="Calibri" panose="020F0502020204030204" pitchFamily="34" charset="0"/>
              </a:rPr>
              <a:t>ν</a:t>
            </a:r>
            <a:r>
              <a:rPr sz="2600" spc="-105" dirty="0">
                <a:latin typeface="Calibri" panose="020F0502020204030204" pitchFamily="34" charset="0"/>
                <a:cs typeface="Calibri" panose="020F0502020204030204" pitchFamily="34" charset="0"/>
              </a:rPr>
              <a:t> </a:t>
            </a:r>
            <a:r>
              <a:rPr sz="2600" spc="-10" dirty="0">
                <a:latin typeface="Calibri" panose="020F0502020204030204" pitchFamily="34" charset="0"/>
                <a:cs typeface="Calibri" panose="020F0502020204030204" pitchFamily="34" charset="0"/>
              </a:rPr>
              <a:t>: </a:t>
            </a:r>
            <a:r>
              <a:rPr sz="2600" dirty="0" smtClean="0">
                <a:latin typeface="Calibri" panose="020F0502020204030204" pitchFamily="34" charset="0"/>
                <a:cs typeface="Calibri" panose="020F0502020204030204" pitchFamily="34" charset="0"/>
              </a:rPr>
              <a:t>I</a:t>
            </a:r>
            <a:r>
              <a:rPr sz="2600" spc="-5" dirty="0" smtClean="0">
                <a:latin typeface="Calibri" panose="020F0502020204030204" pitchFamily="34" charset="0"/>
                <a:cs typeface="Calibri" panose="020F0502020204030204" pitchFamily="34" charset="0"/>
              </a:rPr>
              <a:t>N</a:t>
            </a:r>
            <a:r>
              <a:rPr sz="2600" spc="-20" dirty="0" smtClean="0">
                <a:latin typeface="Calibri" panose="020F0502020204030204" pitchFamily="34" charset="0"/>
                <a:cs typeface="Calibri" panose="020F0502020204030204" pitchFamily="34" charset="0"/>
              </a:rPr>
              <a:t>M</a:t>
            </a:r>
            <a:r>
              <a:rPr sz="2600" spc="-10" dirty="0" smtClean="0">
                <a:latin typeface="Calibri" panose="020F0502020204030204" pitchFamily="34" charset="0"/>
                <a:cs typeface="Calibri" panose="020F0502020204030204" pitchFamily="34" charset="0"/>
              </a:rPr>
              <a:t>A</a:t>
            </a:r>
            <a:r>
              <a:rPr sz="2600" spc="-25" dirty="0" smtClean="0">
                <a:latin typeface="Calibri" panose="020F0502020204030204" pitchFamily="34" charset="0"/>
                <a:cs typeface="Calibri" panose="020F0502020204030204" pitchFamily="34" charset="0"/>
              </a:rPr>
              <a:t>R</a:t>
            </a:r>
            <a:r>
              <a:rPr sz="2600" spc="-10" dirty="0" smtClean="0">
                <a:latin typeface="Calibri" panose="020F0502020204030204" pitchFamily="34" charset="0"/>
                <a:cs typeface="Calibri" panose="020F0502020204030204" pitchFamily="34" charset="0"/>
              </a:rPr>
              <a:t>S</a:t>
            </a:r>
            <a:r>
              <a:rPr sz="2600" spc="-215" dirty="0" smtClean="0">
                <a:latin typeface="Calibri" panose="020F0502020204030204" pitchFamily="34" charset="0"/>
                <a:cs typeface="Calibri" panose="020F0502020204030204" pitchFamily="34" charset="0"/>
              </a:rPr>
              <a:t>A</a:t>
            </a:r>
            <a:r>
              <a:rPr sz="2600" dirty="0" smtClean="0">
                <a:latin typeface="Calibri" panose="020F0502020204030204" pitchFamily="34" charset="0"/>
                <a:cs typeface="Calibri" panose="020F0502020204030204" pitchFamily="34" charset="0"/>
              </a:rPr>
              <a:t>T</a:t>
            </a:r>
            <a:r>
              <a:rPr lang="en-US" sz="2600" dirty="0" smtClean="0">
                <a:latin typeface="Calibri" panose="020F0502020204030204" pitchFamily="34" charset="0"/>
                <a:cs typeface="Calibri" panose="020F0502020204030204" pitchFamily="34" charset="0"/>
              </a:rPr>
              <a:t>, starlink, kuiper</a:t>
            </a:r>
            <a:endParaRPr sz="2600" dirty="0">
              <a:latin typeface="Calibri" panose="020F0502020204030204" pitchFamily="34" charset="0"/>
              <a:cs typeface="Calibri" panose="020F0502020204030204" pitchFamily="34" charset="0"/>
            </a:endParaRPr>
          </a:p>
        </p:txBody>
      </p:sp>
      <p:sp>
        <p:nvSpPr>
          <p:cNvPr id="6"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8" name="TextBox 7"/>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90D8DEA4-C01E-4F19-BF53-6F4CE4139A5D}" type="slidenum">
              <a:rPr lang="el-GR" sz="1400" b="1">
                <a:solidFill>
                  <a:schemeClr val="accent2">
                    <a:lumMod val="75000"/>
                  </a:schemeClr>
                </a:solidFill>
                <a:cs typeface="Calibri"/>
              </a:rPr>
              <a:t>34</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2015489">
              <a:lnSpc>
                <a:spcPct val="100000"/>
              </a:lnSpc>
            </a:pPr>
            <a:r>
              <a:rPr spc="15" dirty="0"/>
              <a:t>Β</a:t>
            </a:r>
            <a:r>
              <a:rPr spc="-40" dirty="0"/>
              <a:t>α</a:t>
            </a:r>
            <a:r>
              <a:rPr spc="-15" dirty="0"/>
              <a:t>σ</a:t>
            </a:r>
            <a:r>
              <a:rPr spc="-10" dirty="0"/>
              <a:t>ι</a:t>
            </a:r>
            <a:r>
              <a:rPr spc="-15" dirty="0"/>
              <a:t>κ</a:t>
            </a:r>
            <a:r>
              <a:rPr dirty="0"/>
              <a:t>ή</a:t>
            </a:r>
            <a:r>
              <a:rPr spc="-85" dirty="0"/>
              <a:t> </a:t>
            </a:r>
            <a:r>
              <a:rPr spc="20" dirty="0"/>
              <a:t>ο</a:t>
            </a:r>
            <a:r>
              <a:rPr dirty="0"/>
              <a:t>ρ</a:t>
            </a:r>
            <a:r>
              <a:rPr spc="-20" dirty="0"/>
              <a:t>ο</a:t>
            </a:r>
            <a:r>
              <a:rPr spc="-50" dirty="0"/>
              <a:t>λ</a:t>
            </a:r>
            <a:r>
              <a:rPr spc="15" dirty="0"/>
              <a:t>ογ</a:t>
            </a:r>
            <a:r>
              <a:rPr spc="5" dirty="0"/>
              <a:t>ία</a:t>
            </a:r>
          </a:p>
        </p:txBody>
      </p:sp>
      <p:sp>
        <p:nvSpPr>
          <p:cNvPr id="3" name="object 3"/>
          <p:cNvSpPr txBox="1"/>
          <p:nvPr/>
        </p:nvSpPr>
        <p:spPr>
          <a:xfrm>
            <a:off x="317500" y="1822087"/>
            <a:ext cx="10375900" cy="4699363"/>
          </a:xfrm>
          <a:prstGeom prst="rect">
            <a:avLst/>
          </a:prstGeom>
        </p:spPr>
        <p:txBody>
          <a:bodyPr vert="horz" wrap="square" lIns="0" tIns="0" rIns="0" bIns="0" rtlCol="0">
            <a:spAutoFit/>
          </a:bodyPr>
          <a:lstStyle/>
          <a:p>
            <a:pPr marL="356870" indent="-344170">
              <a:lnSpc>
                <a:spcPct val="100000"/>
              </a:lnSpc>
              <a:spcAft>
                <a:spcPts val="600"/>
              </a:spcAft>
              <a:buFont typeface="Arial"/>
              <a:buChar char="•"/>
              <a:tabLst>
                <a:tab pos="356235" algn="l"/>
              </a:tabLst>
            </a:pPr>
            <a:r>
              <a:rPr sz="2200" dirty="0">
                <a:latin typeface="Calibri"/>
                <a:cs typeface="Calibri"/>
              </a:rPr>
              <a:t>MS,</a:t>
            </a:r>
            <a:r>
              <a:rPr sz="2200" spc="-75" dirty="0">
                <a:latin typeface="Times New Roman"/>
                <a:cs typeface="Times New Roman"/>
              </a:rPr>
              <a:t> </a:t>
            </a:r>
            <a:r>
              <a:rPr sz="2200" spc="-15" dirty="0">
                <a:latin typeface="Calibri"/>
                <a:cs typeface="Calibri"/>
              </a:rPr>
              <a:t>U</a:t>
            </a:r>
            <a:r>
              <a:rPr sz="2200" dirty="0">
                <a:latin typeface="Calibri"/>
                <a:cs typeface="Calibri"/>
              </a:rPr>
              <a:t>E</a:t>
            </a:r>
            <a:r>
              <a:rPr sz="2200" spc="-40" dirty="0">
                <a:latin typeface="Times New Roman"/>
                <a:cs typeface="Times New Roman"/>
              </a:rPr>
              <a:t> </a:t>
            </a:r>
            <a:r>
              <a:rPr sz="2200" dirty="0">
                <a:latin typeface="Calibri"/>
                <a:cs typeface="Calibri"/>
              </a:rPr>
              <a:t>:</a:t>
            </a:r>
            <a:r>
              <a:rPr sz="2200" spc="-55" dirty="0">
                <a:latin typeface="Times New Roman"/>
                <a:cs typeface="Times New Roman"/>
              </a:rPr>
              <a:t> </a:t>
            </a:r>
            <a:r>
              <a:rPr sz="2200" spc="-10" dirty="0">
                <a:latin typeface="Calibri"/>
                <a:cs typeface="Calibri"/>
              </a:rPr>
              <a:t>Κ</a:t>
            </a:r>
            <a:r>
              <a:rPr sz="2200" spc="-25" dirty="0">
                <a:latin typeface="Calibri"/>
                <a:cs typeface="Calibri"/>
              </a:rPr>
              <a:t>ι</a:t>
            </a:r>
            <a:r>
              <a:rPr sz="2200" dirty="0">
                <a:latin typeface="Calibri"/>
                <a:cs typeface="Calibri"/>
              </a:rPr>
              <a:t>ν</a:t>
            </a:r>
            <a:r>
              <a:rPr sz="2200" spc="-10" dirty="0">
                <a:latin typeface="Calibri"/>
                <a:cs typeface="Calibri"/>
              </a:rPr>
              <a:t>η</a:t>
            </a:r>
            <a:r>
              <a:rPr sz="2200" spc="-20" dirty="0">
                <a:latin typeface="Calibri"/>
                <a:cs typeface="Calibri"/>
              </a:rPr>
              <a:t>τ</a:t>
            </a:r>
            <a:r>
              <a:rPr sz="2200" spc="-10" dirty="0">
                <a:latin typeface="Calibri"/>
                <a:cs typeface="Calibri"/>
              </a:rPr>
              <a:t>ό</a:t>
            </a:r>
            <a:r>
              <a:rPr sz="2200" dirty="0">
                <a:latin typeface="Calibri"/>
                <a:cs typeface="Calibri"/>
              </a:rPr>
              <a:t>ς</a:t>
            </a:r>
            <a:r>
              <a:rPr sz="2200" spc="-65" dirty="0">
                <a:latin typeface="Calibri"/>
                <a:cs typeface="Calibri"/>
              </a:rPr>
              <a:t> </a:t>
            </a:r>
            <a:r>
              <a:rPr sz="2200" spc="25" dirty="0">
                <a:latin typeface="Calibri"/>
                <a:cs typeface="Calibri"/>
              </a:rPr>
              <a:t>σ</a:t>
            </a:r>
            <a:r>
              <a:rPr sz="2200" spc="-10" dirty="0">
                <a:latin typeface="Calibri"/>
                <a:cs typeface="Calibri"/>
              </a:rPr>
              <a:t>τ</a:t>
            </a:r>
            <a:r>
              <a:rPr sz="2200" dirty="0">
                <a:latin typeface="Calibri"/>
                <a:cs typeface="Calibri"/>
              </a:rPr>
              <a:t>α</a:t>
            </a:r>
            <a:r>
              <a:rPr sz="2200" spc="-10" dirty="0">
                <a:latin typeface="Calibri"/>
                <a:cs typeface="Calibri"/>
              </a:rPr>
              <a:t>θ</a:t>
            </a:r>
            <a:r>
              <a:rPr sz="2200" spc="-15" dirty="0">
                <a:latin typeface="Calibri"/>
                <a:cs typeface="Calibri"/>
              </a:rPr>
              <a:t>μ</a:t>
            </a:r>
            <a:r>
              <a:rPr sz="2200" spc="-5" dirty="0">
                <a:latin typeface="Calibri"/>
                <a:cs typeface="Calibri"/>
              </a:rPr>
              <a:t>ό</a:t>
            </a:r>
            <a:r>
              <a:rPr sz="2200" dirty="0">
                <a:latin typeface="Calibri"/>
                <a:cs typeface="Calibri"/>
              </a:rPr>
              <a:t>ς</a:t>
            </a:r>
          </a:p>
          <a:p>
            <a:pPr marL="355600" indent="-342900">
              <a:lnSpc>
                <a:spcPct val="100000"/>
              </a:lnSpc>
              <a:spcBef>
                <a:spcPts val="15"/>
              </a:spcBef>
              <a:spcAft>
                <a:spcPts val="600"/>
              </a:spcAft>
              <a:buFont typeface="Arial"/>
              <a:buChar char="•"/>
              <a:tabLst>
                <a:tab pos="356235" algn="l"/>
              </a:tabLst>
            </a:pPr>
            <a:r>
              <a:rPr sz="2200" spc="-50" dirty="0">
                <a:latin typeface="Calibri"/>
                <a:cs typeface="Calibri"/>
              </a:rPr>
              <a:t>B</a:t>
            </a:r>
            <a:r>
              <a:rPr sz="2200" spc="-20" dirty="0">
                <a:latin typeface="Calibri"/>
                <a:cs typeface="Calibri"/>
              </a:rPr>
              <a:t>T</a:t>
            </a:r>
            <a:r>
              <a:rPr sz="2200" dirty="0">
                <a:latin typeface="Calibri"/>
                <a:cs typeface="Calibri"/>
              </a:rPr>
              <a:t>S,</a:t>
            </a:r>
            <a:r>
              <a:rPr sz="2200" spc="-65" dirty="0">
                <a:latin typeface="Times New Roman"/>
                <a:cs typeface="Times New Roman"/>
              </a:rPr>
              <a:t> </a:t>
            </a:r>
            <a:r>
              <a:rPr sz="2200" spc="-15" dirty="0">
                <a:latin typeface="Calibri"/>
                <a:cs typeface="Calibri"/>
              </a:rPr>
              <a:t>e</a:t>
            </a:r>
            <a:r>
              <a:rPr sz="2200" spc="10" dirty="0">
                <a:latin typeface="Calibri"/>
                <a:cs typeface="Calibri"/>
              </a:rPr>
              <a:t>N</a:t>
            </a:r>
            <a:r>
              <a:rPr sz="2200" dirty="0">
                <a:latin typeface="Calibri"/>
                <a:cs typeface="Calibri"/>
              </a:rPr>
              <a:t>B</a:t>
            </a:r>
            <a:r>
              <a:rPr sz="2200" spc="-80" dirty="0">
                <a:latin typeface="Times New Roman"/>
                <a:cs typeface="Times New Roman"/>
              </a:rPr>
              <a:t> </a:t>
            </a:r>
            <a:r>
              <a:rPr sz="2200" dirty="0">
                <a:latin typeface="Calibri"/>
                <a:cs typeface="Calibri"/>
              </a:rPr>
              <a:t>:</a:t>
            </a:r>
            <a:r>
              <a:rPr sz="2200" spc="-65" dirty="0">
                <a:latin typeface="Times New Roman"/>
                <a:cs typeface="Times New Roman"/>
              </a:rPr>
              <a:t> </a:t>
            </a:r>
            <a:r>
              <a:rPr sz="2200" spc="-10" dirty="0">
                <a:latin typeface="Calibri"/>
                <a:cs typeface="Calibri"/>
              </a:rPr>
              <a:t>Σ</a:t>
            </a:r>
            <a:r>
              <a:rPr sz="2200" dirty="0">
                <a:latin typeface="Calibri"/>
                <a:cs typeface="Calibri"/>
              </a:rPr>
              <a:t>τ</a:t>
            </a:r>
            <a:r>
              <a:rPr sz="2200" spc="5" dirty="0">
                <a:latin typeface="Calibri"/>
                <a:cs typeface="Calibri"/>
              </a:rPr>
              <a:t>α</a:t>
            </a:r>
            <a:r>
              <a:rPr sz="2200" spc="-5" dirty="0">
                <a:latin typeface="Calibri"/>
                <a:cs typeface="Calibri"/>
              </a:rPr>
              <a:t>θ</a:t>
            </a:r>
            <a:r>
              <a:rPr sz="2200" spc="-15" dirty="0">
                <a:latin typeface="Calibri"/>
                <a:cs typeface="Calibri"/>
              </a:rPr>
              <a:t>μ</a:t>
            </a:r>
            <a:r>
              <a:rPr sz="2200" spc="-5" dirty="0">
                <a:latin typeface="Calibri"/>
                <a:cs typeface="Calibri"/>
              </a:rPr>
              <a:t>ό</a:t>
            </a:r>
            <a:r>
              <a:rPr sz="2200" dirty="0">
                <a:latin typeface="Calibri"/>
                <a:cs typeface="Calibri"/>
              </a:rPr>
              <a:t>ς</a:t>
            </a:r>
            <a:r>
              <a:rPr sz="2200" spc="-55" dirty="0">
                <a:latin typeface="Calibri"/>
                <a:cs typeface="Calibri"/>
              </a:rPr>
              <a:t> </a:t>
            </a:r>
            <a:r>
              <a:rPr sz="2200" dirty="0">
                <a:latin typeface="Calibri"/>
                <a:cs typeface="Calibri"/>
              </a:rPr>
              <a:t>β</a:t>
            </a:r>
            <a:r>
              <a:rPr sz="2200" spc="-35" dirty="0">
                <a:latin typeface="Calibri"/>
                <a:cs typeface="Calibri"/>
              </a:rPr>
              <a:t>ά</a:t>
            </a:r>
            <a:r>
              <a:rPr sz="2200" dirty="0">
                <a:latin typeface="Calibri"/>
                <a:cs typeface="Calibri"/>
              </a:rPr>
              <a:t>σης</a:t>
            </a:r>
          </a:p>
          <a:p>
            <a:pPr marL="355600" indent="-342900">
              <a:lnSpc>
                <a:spcPct val="100000"/>
              </a:lnSpc>
              <a:spcAft>
                <a:spcPts val="600"/>
              </a:spcAft>
              <a:buFont typeface="Arial"/>
              <a:buChar char="•"/>
              <a:tabLst>
                <a:tab pos="356235" algn="l"/>
              </a:tabLst>
            </a:pPr>
            <a:r>
              <a:rPr sz="2200" dirty="0">
                <a:latin typeface="Calibri"/>
                <a:cs typeface="Calibri"/>
              </a:rPr>
              <a:t>Back</a:t>
            </a:r>
            <a:r>
              <a:rPr sz="2200" spc="15" dirty="0">
                <a:latin typeface="Calibri"/>
                <a:cs typeface="Calibri"/>
              </a:rPr>
              <a:t>b</a:t>
            </a:r>
            <a:r>
              <a:rPr sz="2200" spc="-5" dirty="0">
                <a:latin typeface="Calibri"/>
                <a:cs typeface="Calibri"/>
              </a:rPr>
              <a:t>o</a:t>
            </a:r>
            <a:r>
              <a:rPr sz="2200" spc="15" dirty="0">
                <a:latin typeface="Calibri"/>
                <a:cs typeface="Calibri"/>
              </a:rPr>
              <a:t>n</a:t>
            </a:r>
            <a:r>
              <a:rPr sz="2200" dirty="0">
                <a:latin typeface="Calibri"/>
                <a:cs typeface="Calibri"/>
              </a:rPr>
              <a:t>e</a:t>
            </a:r>
            <a:r>
              <a:rPr sz="2200" spc="-130" dirty="0">
                <a:latin typeface="Times New Roman"/>
                <a:cs typeface="Times New Roman"/>
              </a:rPr>
              <a:t> </a:t>
            </a:r>
            <a:r>
              <a:rPr sz="2200" dirty="0">
                <a:latin typeface="Calibri"/>
                <a:cs typeface="Calibri"/>
              </a:rPr>
              <a:t>n</a:t>
            </a:r>
            <a:r>
              <a:rPr sz="2200" spc="-15" dirty="0">
                <a:latin typeface="Calibri"/>
                <a:cs typeface="Calibri"/>
              </a:rPr>
              <a:t>e</a:t>
            </a:r>
            <a:r>
              <a:rPr sz="2200" dirty="0">
                <a:latin typeface="Calibri"/>
                <a:cs typeface="Calibri"/>
              </a:rPr>
              <a:t>t</a:t>
            </a:r>
            <a:r>
              <a:rPr sz="2200" spc="-40" dirty="0">
                <a:latin typeface="Calibri"/>
                <a:cs typeface="Calibri"/>
              </a:rPr>
              <a:t>w</a:t>
            </a:r>
            <a:r>
              <a:rPr sz="2200" spc="-5" dirty="0">
                <a:latin typeface="Calibri"/>
                <a:cs typeface="Calibri"/>
              </a:rPr>
              <a:t>or</a:t>
            </a:r>
            <a:r>
              <a:rPr sz="2200" dirty="0">
                <a:latin typeface="Calibri"/>
                <a:cs typeface="Calibri"/>
              </a:rPr>
              <a:t>k</a:t>
            </a:r>
            <a:r>
              <a:rPr sz="2200" spc="-105" dirty="0">
                <a:latin typeface="Times New Roman"/>
                <a:cs typeface="Times New Roman"/>
              </a:rPr>
              <a:t> </a:t>
            </a:r>
            <a:r>
              <a:rPr sz="2200" dirty="0">
                <a:latin typeface="Calibri"/>
                <a:cs typeface="Calibri"/>
              </a:rPr>
              <a:t>:</a:t>
            </a:r>
            <a:r>
              <a:rPr sz="2200" spc="-45" dirty="0">
                <a:latin typeface="Times New Roman"/>
                <a:cs typeface="Times New Roman"/>
              </a:rPr>
              <a:t> </a:t>
            </a:r>
            <a:r>
              <a:rPr sz="2200" spc="-20" dirty="0">
                <a:latin typeface="Calibri"/>
                <a:cs typeface="Calibri"/>
              </a:rPr>
              <a:t>δ</a:t>
            </a:r>
            <a:r>
              <a:rPr sz="2200" dirty="0">
                <a:latin typeface="Calibri"/>
                <a:cs typeface="Calibri"/>
              </a:rPr>
              <a:t>ίκτυο</a:t>
            </a:r>
            <a:r>
              <a:rPr sz="2200" spc="-25" dirty="0">
                <a:latin typeface="Calibri"/>
                <a:cs typeface="Calibri"/>
              </a:rPr>
              <a:t> </a:t>
            </a:r>
            <a:r>
              <a:rPr sz="2200" spc="-60" dirty="0">
                <a:latin typeface="Calibri"/>
                <a:cs typeface="Calibri"/>
              </a:rPr>
              <a:t>κ</a:t>
            </a:r>
            <a:r>
              <a:rPr sz="2200" spc="-5" dirty="0">
                <a:latin typeface="Calibri"/>
                <a:cs typeface="Calibri"/>
              </a:rPr>
              <a:t>ο</a:t>
            </a:r>
            <a:r>
              <a:rPr sz="2200" spc="-15" dirty="0">
                <a:latin typeface="Calibri"/>
                <a:cs typeface="Calibri"/>
              </a:rPr>
              <a:t>ρμ</a:t>
            </a:r>
            <a:r>
              <a:rPr sz="2200" spc="-5" dirty="0">
                <a:latin typeface="Calibri"/>
                <a:cs typeface="Calibri"/>
              </a:rPr>
              <a:t>ο</a:t>
            </a:r>
            <a:r>
              <a:rPr sz="2200" dirty="0">
                <a:latin typeface="Calibri"/>
                <a:cs typeface="Calibri"/>
              </a:rPr>
              <a:t>ύ</a:t>
            </a:r>
            <a:r>
              <a:rPr sz="2200" spc="-65" dirty="0">
                <a:latin typeface="Calibri"/>
                <a:cs typeface="Calibri"/>
              </a:rPr>
              <a:t> </a:t>
            </a:r>
            <a:r>
              <a:rPr sz="2200" spc="-20" dirty="0">
                <a:latin typeface="Calibri"/>
                <a:cs typeface="Calibri"/>
              </a:rPr>
              <a:t>τ</a:t>
            </a:r>
            <a:r>
              <a:rPr sz="2200" spc="-5" dirty="0">
                <a:latin typeface="Calibri"/>
                <a:cs typeface="Calibri"/>
              </a:rPr>
              <a:t>ο</a:t>
            </a:r>
            <a:r>
              <a:rPr sz="2200" dirty="0">
                <a:latin typeface="Calibri"/>
                <a:cs typeface="Calibri"/>
              </a:rPr>
              <a:t>υ</a:t>
            </a:r>
            <a:r>
              <a:rPr sz="2200" spc="-15" dirty="0">
                <a:latin typeface="Calibri"/>
                <a:cs typeface="Calibri"/>
              </a:rPr>
              <a:t> </a:t>
            </a:r>
            <a:r>
              <a:rPr sz="2200" spc="-30" dirty="0">
                <a:latin typeface="Calibri"/>
                <a:cs typeface="Calibri"/>
              </a:rPr>
              <a:t>π</a:t>
            </a:r>
            <a:r>
              <a:rPr sz="2200" dirty="0">
                <a:latin typeface="Calibri"/>
                <a:cs typeface="Calibri"/>
              </a:rPr>
              <a:t>αρ</a:t>
            </a:r>
            <a:r>
              <a:rPr sz="2200" spc="-5" dirty="0">
                <a:latin typeface="Calibri"/>
                <a:cs typeface="Calibri"/>
              </a:rPr>
              <a:t>ό</a:t>
            </a:r>
            <a:r>
              <a:rPr sz="2200" spc="-40" dirty="0">
                <a:latin typeface="Calibri"/>
                <a:cs typeface="Calibri"/>
              </a:rPr>
              <a:t>χ</a:t>
            </a:r>
            <a:r>
              <a:rPr sz="2200" spc="-5" dirty="0">
                <a:latin typeface="Calibri"/>
                <a:cs typeface="Calibri"/>
              </a:rPr>
              <a:t>ο</a:t>
            </a:r>
            <a:r>
              <a:rPr sz="2200" dirty="0">
                <a:latin typeface="Calibri"/>
                <a:cs typeface="Calibri"/>
              </a:rPr>
              <a:t>υ</a:t>
            </a:r>
          </a:p>
          <a:p>
            <a:pPr marL="355600" indent="-342900">
              <a:lnSpc>
                <a:spcPts val="2150"/>
              </a:lnSpc>
              <a:spcAft>
                <a:spcPts val="600"/>
              </a:spcAft>
              <a:buFont typeface="Arial"/>
              <a:buChar char="•"/>
              <a:tabLst>
                <a:tab pos="356235" algn="l"/>
              </a:tabLst>
            </a:pPr>
            <a:r>
              <a:rPr sz="2200" dirty="0">
                <a:latin typeface="Calibri"/>
                <a:cs typeface="Calibri"/>
              </a:rPr>
              <a:t>BSC</a:t>
            </a:r>
            <a:r>
              <a:rPr sz="2200" spc="-80" dirty="0">
                <a:latin typeface="Times New Roman"/>
                <a:cs typeface="Times New Roman"/>
              </a:rPr>
              <a:t> </a:t>
            </a:r>
            <a:r>
              <a:rPr sz="2200" dirty="0">
                <a:latin typeface="Calibri"/>
                <a:cs typeface="Calibri"/>
              </a:rPr>
              <a:t>:</a:t>
            </a:r>
            <a:r>
              <a:rPr sz="2200" spc="-55" dirty="0">
                <a:latin typeface="Times New Roman"/>
                <a:cs typeface="Times New Roman"/>
              </a:rPr>
              <a:t> </a:t>
            </a:r>
            <a:r>
              <a:rPr sz="2200" spc="15" dirty="0">
                <a:latin typeface="Calibri"/>
                <a:cs typeface="Calibri"/>
              </a:rPr>
              <a:t>Ε</a:t>
            </a:r>
            <a:r>
              <a:rPr sz="2200" spc="-20" dirty="0">
                <a:latin typeface="Calibri"/>
                <a:cs typeface="Calibri"/>
              </a:rPr>
              <a:t>λ</a:t>
            </a:r>
            <a:r>
              <a:rPr sz="2200" spc="-5" dirty="0">
                <a:latin typeface="Calibri"/>
                <a:cs typeface="Calibri"/>
              </a:rPr>
              <a:t>ε</a:t>
            </a:r>
            <a:r>
              <a:rPr sz="2200" spc="5" dirty="0">
                <a:latin typeface="Calibri"/>
                <a:cs typeface="Calibri"/>
              </a:rPr>
              <a:t>γ</a:t>
            </a:r>
            <a:r>
              <a:rPr sz="2200" spc="-15" dirty="0">
                <a:latin typeface="Calibri"/>
                <a:cs typeface="Calibri"/>
              </a:rPr>
              <a:t>κ</a:t>
            </a:r>
            <a:r>
              <a:rPr sz="2200" dirty="0">
                <a:latin typeface="Calibri"/>
                <a:cs typeface="Calibri"/>
              </a:rPr>
              <a:t>τής</a:t>
            </a:r>
            <a:r>
              <a:rPr sz="2200" spc="-65" dirty="0">
                <a:latin typeface="Calibri"/>
                <a:cs typeface="Calibri"/>
              </a:rPr>
              <a:t> </a:t>
            </a:r>
            <a:r>
              <a:rPr sz="2200" dirty="0">
                <a:latin typeface="Calibri"/>
                <a:cs typeface="Calibri"/>
              </a:rPr>
              <a:t>–</a:t>
            </a:r>
            <a:r>
              <a:rPr sz="2200" spc="10" dirty="0">
                <a:latin typeface="Calibri"/>
                <a:cs typeface="Calibri"/>
              </a:rPr>
              <a:t> </a:t>
            </a:r>
            <a:r>
              <a:rPr sz="2200" spc="-30" dirty="0">
                <a:latin typeface="Calibri"/>
                <a:cs typeface="Calibri"/>
              </a:rPr>
              <a:t>π</a:t>
            </a:r>
            <a:r>
              <a:rPr sz="2200" spc="-10" dirty="0">
                <a:latin typeface="Calibri"/>
                <a:cs typeface="Calibri"/>
              </a:rPr>
              <a:t>α</a:t>
            </a:r>
            <a:r>
              <a:rPr sz="2200" dirty="0">
                <a:latin typeface="Calibri"/>
                <a:cs typeface="Calibri"/>
              </a:rPr>
              <a:t>ρ</a:t>
            </a:r>
            <a:r>
              <a:rPr sz="2200" spc="-5" dirty="0">
                <a:latin typeface="Calibri"/>
                <a:cs typeface="Calibri"/>
              </a:rPr>
              <a:t>έ</a:t>
            </a:r>
            <a:r>
              <a:rPr sz="2200" spc="-40" dirty="0">
                <a:latin typeface="Calibri"/>
                <a:cs typeface="Calibri"/>
              </a:rPr>
              <a:t>χ</a:t>
            </a:r>
            <a:r>
              <a:rPr sz="2200" spc="-5" dirty="0">
                <a:latin typeface="Calibri"/>
                <a:cs typeface="Calibri"/>
              </a:rPr>
              <a:t>ε</a:t>
            </a:r>
            <a:r>
              <a:rPr sz="2200" dirty="0">
                <a:latin typeface="Calibri"/>
                <a:cs typeface="Calibri"/>
              </a:rPr>
              <a:t>ι</a:t>
            </a:r>
            <a:r>
              <a:rPr sz="2200" spc="-45" dirty="0">
                <a:latin typeface="Calibri"/>
                <a:cs typeface="Calibri"/>
              </a:rPr>
              <a:t> </a:t>
            </a:r>
            <a:r>
              <a:rPr sz="2200" dirty="0">
                <a:latin typeface="Calibri"/>
                <a:cs typeface="Calibri"/>
              </a:rPr>
              <a:t>σ</a:t>
            </a:r>
            <a:r>
              <a:rPr sz="2200" spc="-10" dirty="0">
                <a:latin typeface="Calibri"/>
                <a:cs typeface="Calibri"/>
              </a:rPr>
              <a:t>ύ</a:t>
            </a:r>
            <a:r>
              <a:rPr sz="2200" dirty="0">
                <a:latin typeface="Calibri"/>
                <a:cs typeface="Calibri"/>
              </a:rPr>
              <a:t>ν</a:t>
            </a:r>
            <a:r>
              <a:rPr sz="2200" spc="-20" dirty="0">
                <a:latin typeface="Calibri"/>
                <a:cs typeface="Calibri"/>
              </a:rPr>
              <a:t>δ</a:t>
            </a:r>
            <a:r>
              <a:rPr sz="2200" spc="-30" dirty="0">
                <a:latin typeface="Calibri"/>
                <a:cs typeface="Calibri"/>
              </a:rPr>
              <a:t>ε</a:t>
            </a:r>
            <a:r>
              <a:rPr sz="2200" dirty="0">
                <a:latin typeface="Calibri"/>
                <a:cs typeface="Calibri"/>
              </a:rPr>
              <a:t>ση</a:t>
            </a:r>
            <a:r>
              <a:rPr sz="2200" spc="-45" dirty="0">
                <a:latin typeface="Calibri"/>
                <a:cs typeface="Calibri"/>
              </a:rPr>
              <a:t> </a:t>
            </a:r>
            <a:r>
              <a:rPr sz="2200" spc="-20" dirty="0">
                <a:latin typeface="Calibri"/>
                <a:cs typeface="Calibri"/>
              </a:rPr>
              <a:t>τ</a:t>
            </a:r>
            <a:r>
              <a:rPr sz="2200" spc="-5" dirty="0">
                <a:latin typeface="Calibri"/>
                <a:cs typeface="Calibri"/>
              </a:rPr>
              <a:t>ο</a:t>
            </a:r>
            <a:r>
              <a:rPr sz="2200" dirty="0">
                <a:latin typeface="Calibri"/>
                <a:cs typeface="Calibri"/>
              </a:rPr>
              <a:t>υ</a:t>
            </a:r>
            <a:r>
              <a:rPr sz="2200" spc="-5" dirty="0">
                <a:latin typeface="Calibri"/>
                <a:cs typeface="Calibri"/>
              </a:rPr>
              <a:t> </a:t>
            </a:r>
            <a:r>
              <a:rPr sz="2200" spc="-20" dirty="0">
                <a:latin typeface="Calibri"/>
                <a:cs typeface="Calibri"/>
              </a:rPr>
              <a:t>δ</a:t>
            </a:r>
            <a:r>
              <a:rPr sz="2200" dirty="0">
                <a:latin typeface="Calibri"/>
                <a:cs typeface="Calibri"/>
              </a:rPr>
              <a:t>ικτ</a:t>
            </a:r>
            <a:r>
              <a:rPr sz="2200" spc="-10" dirty="0">
                <a:latin typeface="Calibri"/>
                <a:cs typeface="Calibri"/>
              </a:rPr>
              <a:t>ύ</a:t>
            </a:r>
            <a:r>
              <a:rPr sz="2200" spc="-5" dirty="0">
                <a:latin typeface="Calibri"/>
                <a:cs typeface="Calibri"/>
              </a:rPr>
              <a:t>ο</a:t>
            </a:r>
            <a:r>
              <a:rPr sz="2200" dirty="0">
                <a:latin typeface="Calibri"/>
                <a:cs typeface="Calibri"/>
              </a:rPr>
              <a:t>υ</a:t>
            </a:r>
            <a:r>
              <a:rPr sz="2200" spc="-40" dirty="0">
                <a:latin typeface="Calibri"/>
                <a:cs typeface="Calibri"/>
              </a:rPr>
              <a:t> </a:t>
            </a:r>
            <a:r>
              <a:rPr sz="2200" spc="-60" dirty="0">
                <a:latin typeface="Calibri"/>
                <a:cs typeface="Calibri"/>
              </a:rPr>
              <a:t>κ</a:t>
            </a:r>
            <a:r>
              <a:rPr sz="2200" spc="-5" dirty="0">
                <a:latin typeface="Calibri"/>
                <a:cs typeface="Calibri"/>
              </a:rPr>
              <a:t>ο</a:t>
            </a:r>
            <a:r>
              <a:rPr sz="2200" dirty="0">
                <a:latin typeface="Calibri"/>
                <a:cs typeface="Calibri"/>
              </a:rPr>
              <a:t>ρ</a:t>
            </a:r>
            <a:r>
              <a:rPr sz="2200" spc="-15" dirty="0">
                <a:latin typeface="Calibri"/>
                <a:cs typeface="Calibri"/>
              </a:rPr>
              <a:t>μ</a:t>
            </a:r>
            <a:r>
              <a:rPr sz="2200" spc="-5" dirty="0">
                <a:latin typeface="Calibri"/>
                <a:cs typeface="Calibri"/>
              </a:rPr>
              <a:t>ο</a:t>
            </a:r>
            <a:r>
              <a:rPr sz="2200" dirty="0">
                <a:latin typeface="Calibri"/>
                <a:cs typeface="Calibri"/>
              </a:rPr>
              <a:t>ύ</a:t>
            </a:r>
            <a:r>
              <a:rPr sz="2200" spc="-75" dirty="0">
                <a:latin typeface="Calibri"/>
                <a:cs typeface="Calibri"/>
              </a:rPr>
              <a:t> </a:t>
            </a:r>
            <a:r>
              <a:rPr sz="2200" spc="15" dirty="0">
                <a:latin typeface="Calibri"/>
                <a:cs typeface="Calibri"/>
              </a:rPr>
              <a:t>μ</a:t>
            </a:r>
            <a:r>
              <a:rPr sz="2200" dirty="0">
                <a:latin typeface="Calibri"/>
                <a:cs typeface="Calibri"/>
              </a:rPr>
              <a:t>ε</a:t>
            </a:r>
            <a:r>
              <a:rPr sz="2200" spc="-25" dirty="0">
                <a:latin typeface="Calibri"/>
                <a:cs typeface="Calibri"/>
              </a:rPr>
              <a:t> </a:t>
            </a:r>
            <a:r>
              <a:rPr sz="2200" spc="-20" dirty="0" err="1">
                <a:latin typeface="Calibri"/>
                <a:cs typeface="Calibri"/>
              </a:rPr>
              <a:t>τ</a:t>
            </a:r>
            <a:r>
              <a:rPr sz="2200" spc="-5" dirty="0" err="1">
                <a:latin typeface="Calibri"/>
                <a:cs typeface="Calibri"/>
              </a:rPr>
              <a:t>ο</a:t>
            </a:r>
            <a:r>
              <a:rPr sz="2200" dirty="0" err="1">
                <a:latin typeface="Calibri"/>
                <a:cs typeface="Calibri"/>
              </a:rPr>
              <a:t>ν</a:t>
            </a:r>
            <a:r>
              <a:rPr sz="2200" spc="-35" dirty="0">
                <a:latin typeface="Calibri"/>
                <a:cs typeface="Calibri"/>
              </a:rPr>
              <a:t> </a:t>
            </a:r>
            <a:r>
              <a:rPr sz="2200" spc="-5" dirty="0" err="1" smtClean="0">
                <a:latin typeface="Calibri"/>
                <a:cs typeface="Calibri"/>
              </a:rPr>
              <a:t>ε</a:t>
            </a:r>
            <a:r>
              <a:rPr sz="2200" spc="-75" dirty="0" err="1" smtClean="0">
                <a:latin typeface="Calibri"/>
                <a:cs typeface="Calibri"/>
              </a:rPr>
              <a:t>κ</a:t>
            </a:r>
            <a:r>
              <a:rPr sz="2200" spc="-35" dirty="0" err="1" smtClean="0">
                <a:latin typeface="Calibri"/>
                <a:cs typeface="Calibri"/>
              </a:rPr>
              <a:t>ά</a:t>
            </a:r>
            <a:r>
              <a:rPr sz="2200" spc="25" dirty="0" err="1" smtClean="0">
                <a:latin typeface="Calibri"/>
                <a:cs typeface="Calibri"/>
              </a:rPr>
              <a:t>σ</a:t>
            </a:r>
            <a:r>
              <a:rPr sz="2200" spc="-20" dirty="0" err="1" smtClean="0">
                <a:latin typeface="Calibri"/>
                <a:cs typeface="Calibri"/>
              </a:rPr>
              <a:t>τ</a:t>
            </a:r>
            <a:r>
              <a:rPr sz="2200" spc="-15" dirty="0" err="1" smtClean="0">
                <a:latin typeface="Calibri"/>
                <a:cs typeface="Calibri"/>
              </a:rPr>
              <a:t>ο</a:t>
            </a:r>
            <a:r>
              <a:rPr sz="2200" dirty="0" err="1" smtClean="0">
                <a:latin typeface="Calibri"/>
                <a:cs typeface="Calibri"/>
              </a:rPr>
              <a:t>τε</a:t>
            </a:r>
            <a:r>
              <a:rPr lang="en-US" sz="2200" dirty="0">
                <a:latin typeface="Calibri"/>
                <a:cs typeface="Calibri"/>
              </a:rPr>
              <a:t> </a:t>
            </a:r>
            <a:r>
              <a:rPr sz="2200" spc="-50" dirty="0" smtClean="0">
                <a:latin typeface="Calibri"/>
                <a:cs typeface="Calibri"/>
              </a:rPr>
              <a:t>B</a:t>
            </a:r>
            <a:r>
              <a:rPr sz="2200" spc="-20" dirty="0" smtClean="0">
                <a:latin typeface="Calibri"/>
                <a:cs typeface="Calibri"/>
              </a:rPr>
              <a:t>T</a:t>
            </a:r>
            <a:r>
              <a:rPr sz="2200" dirty="0" smtClean="0">
                <a:latin typeface="Calibri"/>
                <a:cs typeface="Calibri"/>
              </a:rPr>
              <a:t>S</a:t>
            </a:r>
            <a:endParaRPr sz="2200" dirty="0">
              <a:latin typeface="Calibri"/>
              <a:cs typeface="Calibri"/>
            </a:endParaRPr>
          </a:p>
          <a:p>
            <a:pPr marL="356870" marR="7620" indent="-344170">
              <a:lnSpc>
                <a:spcPts val="1920"/>
              </a:lnSpc>
              <a:spcBef>
                <a:spcPts val="464"/>
              </a:spcBef>
              <a:spcAft>
                <a:spcPts val="600"/>
              </a:spcAft>
              <a:buFont typeface="Arial"/>
              <a:buChar char="•"/>
              <a:tabLst>
                <a:tab pos="354330" algn="l"/>
              </a:tabLst>
            </a:pPr>
            <a:r>
              <a:rPr sz="2200" dirty="0">
                <a:latin typeface="Calibri"/>
                <a:cs typeface="Calibri"/>
              </a:rPr>
              <a:t>MSC</a:t>
            </a:r>
            <a:r>
              <a:rPr sz="2200" spc="-90" dirty="0">
                <a:latin typeface="Times New Roman"/>
                <a:cs typeface="Times New Roman"/>
              </a:rPr>
              <a:t> </a:t>
            </a:r>
            <a:r>
              <a:rPr sz="2200" dirty="0">
                <a:latin typeface="Calibri"/>
                <a:cs typeface="Calibri"/>
              </a:rPr>
              <a:t>:</a:t>
            </a:r>
            <a:r>
              <a:rPr sz="2200" spc="-45" dirty="0">
                <a:latin typeface="Times New Roman"/>
                <a:cs typeface="Times New Roman"/>
              </a:rPr>
              <a:t> </a:t>
            </a:r>
            <a:r>
              <a:rPr sz="2200" spc="-25" dirty="0">
                <a:latin typeface="Calibri"/>
                <a:cs typeface="Calibri"/>
              </a:rPr>
              <a:t>κ</a:t>
            </a:r>
            <a:r>
              <a:rPr sz="2200" spc="-15" dirty="0">
                <a:latin typeface="Calibri"/>
                <a:cs typeface="Calibri"/>
              </a:rPr>
              <a:t>έ</a:t>
            </a:r>
            <a:r>
              <a:rPr sz="2200" dirty="0">
                <a:latin typeface="Calibri"/>
                <a:cs typeface="Calibri"/>
              </a:rPr>
              <a:t>ν</a:t>
            </a:r>
            <a:r>
              <a:rPr sz="2200" spc="-10" dirty="0">
                <a:latin typeface="Calibri"/>
                <a:cs typeface="Calibri"/>
              </a:rPr>
              <a:t>τ</a:t>
            </a:r>
            <a:r>
              <a:rPr sz="2200" dirty="0">
                <a:latin typeface="Calibri"/>
                <a:cs typeface="Calibri"/>
              </a:rPr>
              <a:t>ρο</a:t>
            </a:r>
            <a:r>
              <a:rPr sz="2200" spc="-35" dirty="0">
                <a:latin typeface="Calibri"/>
                <a:cs typeface="Calibri"/>
              </a:rPr>
              <a:t> </a:t>
            </a:r>
            <a:r>
              <a:rPr sz="2200" dirty="0">
                <a:latin typeface="Calibri"/>
                <a:cs typeface="Calibri"/>
              </a:rPr>
              <a:t>μεταγ</a:t>
            </a:r>
            <a:r>
              <a:rPr sz="2200" spc="-5" dirty="0">
                <a:latin typeface="Calibri"/>
                <a:cs typeface="Calibri"/>
              </a:rPr>
              <a:t>ω</a:t>
            </a:r>
            <a:r>
              <a:rPr sz="2200" spc="5" dirty="0">
                <a:latin typeface="Calibri"/>
                <a:cs typeface="Calibri"/>
              </a:rPr>
              <a:t>γ</a:t>
            </a:r>
            <a:r>
              <a:rPr sz="2200" dirty="0">
                <a:latin typeface="Calibri"/>
                <a:cs typeface="Calibri"/>
              </a:rPr>
              <a:t>ής</a:t>
            </a:r>
            <a:r>
              <a:rPr sz="2200" spc="-100" dirty="0">
                <a:latin typeface="Calibri"/>
                <a:cs typeface="Calibri"/>
              </a:rPr>
              <a:t> </a:t>
            </a:r>
            <a:r>
              <a:rPr sz="2200" dirty="0">
                <a:latin typeface="Calibri"/>
                <a:cs typeface="Calibri"/>
              </a:rPr>
              <a:t>–</a:t>
            </a:r>
            <a:r>
              <a:rPr sz="2200" spc="-25" dirty="0">
                <a:latin typeface="Calibri"/>
                <a:cs typeface="Calibri"/>
              </a:rPr>
              <a:t> </a:t>
            </a:r>
            <a:r>
              <a:rPr sz="2200" dirty="0">
                <a:latin typeface="Calibri"/>
                <a:cs typeface="Calibri"/>
              </a:rPr>
              <a:t>σ</a:t>
            </a:r>
            <a:r>
              <a:rPr sz="2200" spc="-20" dirty="0">
                <a:latin typeface="Calibri"/>
                <a:cs typeface="Calibri"/>
              </a:rPr>
              <a:t>υ</a:t>
            </a:r>
            <a:r>
              <a:rPr sz="2200" dirty="0">
                <a:latin typeface="Calibri"/>
                <a:cs typeface="Calibri"/>
              </a:rPr>
              <a:t>ν</a:t>
            </a:r>
            <a:r>
              <a:rPr sz="2200" spc="-20" dirty="0">
                <a:latin typeface="Calibri"/>
                <a:cs typeface="Calibri"/>
              </a:rPr>
              <a:t>δ</a:t>
            </a:r>
            <a:r>
              <a:rPr sz="2200" spc="-30" dirty="0">
                <a:latin typeface="Calibri"/>
                <a:cs typeface="Calibri"/>
              </a:rPr>
              <a:t>ε</a:t>
            </a:r>
            <a:r>
              <a:rPr sz="2200" spc="-20" dirty="0">
                <a:latin typeface="Calibri"/>
                <a:cs typeface="Calibri"/>
              </a:rPr>
              <a:t>δ</a:t>
            </a:r>
            <a:r>
              <a:rPr sz="2200" dirty="0">
                <a:latin typeface="Calibri"/>
                <a:cs typeface="Calibri"/>
              </a:rPr>
              <a:t>ε</a:t>
            </a:r>
            <a:r>
              <a:rPr sz="2200" spc="10" dirty="0">
                <a:latin typeface="Calibri"/>
                <a:cs typeface="Calibri"/>
              </a:rPr>
              <a:t>μ</a:t>
            </a:r>
            <a:r>
              <a:rPr sz="2200" spc="-5" dirty="0">
                <a:latin typeface="Calibri"/>
                <a:cs typeface="Calibri"/>
              </a:rPr>
              <a:t>έ</a:t>
            </a:r>
            <a:r>
              <a:rPr sz="2200" dirty="0">
                <a:latin typeface="Calibri"/>
                <a:cs typeface="Calibri"/>
              </a:rPr>
              <a:t>νο</a:t>
            </a:r>
            <a:r>
              <a:rPr sz="2200" spc="-60" dirty="0">
                <a:latin typeface="Calibri"/>
                <a:cs typeface="Calibri"/>
              </a:rPr>
              <a:t> </a:t>
            </a:r>
            <a:r>
              <a:rPr sz="2200" spc="10" dirty="0">
                <a:latin typeface="Calibri"/>
                <a:cs typeface="Calibri"/>
              </a:rPr>
              <a:t>μ</a:t>
            </a:r>
            <a:r>
              <a:rPr sz="2200" dirty="0">
                <a:latin typeface="Calibri"/>
                <a:cs typeface="Calibri"/>
              </a:rPr>
              <a:t>ε</a:t>
            </a:r>
            <a:r>
              <a:rPr sz="2200" spc="-35" dirty="0">
                <a:latin typeface="Calibri"/>
                <a:cs typeface="Calibri"/>
              </a:rPr>
              <a:t> </a:t>
            </a:r>
            <a:r>
              <a:rPr sz="2200" spc="-5" dirty="0">
                <a:latin typeface="Calibri"/>
                <a:cs typeface="Calibri"/>
              </a:rPr>
              <a:t>έ</a:t>
            </a:r>
            <a:r>
              <a:rPr sz="2200" dirty="0">
                <a:latin typeface="Calibri"/>
                <a:cs typeface="Calibri"/>
              </a:rPr>
              <a:t>να</a:t>
            </a:r>
            <a:r>
              <a:rPr sz="2200" spc="-5" dirty="0">
                <a:latin typeface="Calibri"/>
                <a:cs typeface="Calibri"/>
              </a:rPr>
              <a:t> </a:t>
            </a:r>
            <a:r>
              <a:rPr sz="2200" spc="-10" dirty="0">
                <a:latin typeface="Calibri"/>
                <a:cs typeface="Calibri"/>
              </a:rPr>
              <a:t>α</a:t>
            </a:r>
            <a:r>
              <a:rPr sz="2200" dirty="0">
                <a:latin typeface="Calibri"/>
                <a:cs typeface="Calibri"/>
              </a:rPr>
              <a:t>ρ</a:t>
            </a:r>
            <a:r>
              <a:rPr sz="2200" spc="-25" dirty="0">
                <a:latin typeface="Calibri"/>
                <a:cs typeface="Calibri"/>
              </a:rPr>
              <a:t>ι</a:t>
            </a:r>
            <a:r>
              <a:rPr sz="2200" dirty="0">
                <a:latin typeface="Calibri"/>
                <a:cs typeface="Calibri"/>
              </a:rPr>
              <a:t>θ</a:t>
            </a:r>
            <a:r>
              <a:rPr sz="2200" spc="-15" dirty="0">
                <a:latin typeface="Calibri"/>
                <a:cs typeface="Calibri"/>
              </a:rPr>
              <a:t>μ</a:t>
            </a:r>
            <a:r>
              <a:rPr sz="2200" dirty="0">
                <a:latin typeface="Calibri"/>
                <a:cs typeface="Calibri"/>
              </a:rPr>
              <a:t>ό</a:t>
            </a:r>
            <a:r>
              <a:rPr sz="2200" spc="-70" dirty="0">
                <a:latin typeface="Calibri"/>
                <a:cs typeface="Calibri"/>
              </a:rPr>
              <a:t> </a:t>
            </a:r>
            <a:r>
              <a:rPr sz="2200" dirty="0">
                <a:latin typeface="Calibri"/>
                <a:cs typeface="Calibri"/>
              </a:rPr>
              <a:t>B</a:t>
            </a:r>
            <a:r>
              <a:rPr sz="2200" spc="-10" dirty="0">
                <a:latin typeface="Calibri"/>
                <a:cs typeface="Calibri"/>
              </a:rPr>
              <a:t>S</a:t>
            </a:r>
            <a:r>
              <a:rPr sz="2200" spc="-5" dirty="0">
                <a:latin typeface="Calibri"/>
                <a:cs typeface="Calibri"/>
              </a:rPr>
              <a:t>C</a:t>
            </a:r>
            <a:r>
              <a:rPr sz="2200" dirty="0">
                <a:latin typeface="Calibri"/>
                <a:cs typeface="Calibri"/>
              </a:rPr>
              <a:t>,</a:t>
            </a:r>
            <a:r>
              <a:rPr sz="2200" spc="-40" dirty="0">
                <a:latin typeface="Times New Roman"/>
                <a:cs typeface="Times New Roman"/>
              </a:rPr>
              <a:t> </a:t>
            </a:r>
            <a:r>
              <a:rPr sz="2200" spc="-5" dirty="0">
                <a:latin typeface="Calibri"/>
                <a:cs typeface="Calibri"/>
              </a:rPr>
              <a:t>Δ</a:t>
            </a:r>
            <a:r>
              <a:rPr sz="2200" dirty="0">
                <a:latin typeface="Calibri"/>
                <a:cs typeface="Calibri"/>
              </a:rPr>
              <a:t>ια</a:t>
            </a:r>
            <a:r>
              <a:rPr sz="2200" spc="-40" dirty="0">
                <a:latin typeface="Calibri"/>
                <a:cs typeface="Calibri"/>
              </a:rPr>
              <a:t>χ</a:t>
            </a:r>
            <a:r>
              <a:rPr sz="2200" spc="-5" dirty="0">
                <a:latin typeface="Calibri"/>
                <a:cs typeface="Calibri"/>
              </a:rPr>
              <a:t>ε</a:t>
            </a:r>
            <a:r>
              <a:rPr sz="2200" dirty="0">
                <a:latin typeface="Calibri"/>
                <a:cs typeface="Calibri"/>
              </a:rPr>
              <a:t>ιρί</a:t>
            </a:r>
            <a:r>
              <a:rPr sz="2200" spc="-30" dirty="0">
                <a:latin typeface="Calibri"/>
                <a:cs typeface="Calibri"/>
              </a:rPr>
              <a:t>ζ</a:t>
            </a:r>
            <a:r>
              <a:rPr sz="2200" dirty="0">
                <a:latin typeface="Calibri"/>
                <a:cs typeface="Calibri"/>
              </a:rPr>
              <a:t>ε</a:t>
            </a:r>
            <a:r>
              <a:rPr sz="2200" spc="-10" dirty="0">
                <a:latin typeface="Calibri"/>
                <a:cs typeface="Calibri"/>
              </a:rPr>
              <a:t>τα</a:t>
            </a:r>
            <a:r>
              <a:rPr sz="2200" dirty="0">
                <a:latin typeface="Calibri"/>
                <a:cs typeface="Calibri"/>
              </a:rPr>
              <a:t>ι </a:t>
            </a:r>
            <a:r>
              <a:rPr sz="2200" spc="-60" dirty="0">
                <a:latin typeface="Calibri"/>
                <a:cs typeface="Calibri"/>
              </a:rPr>
              <a:t>κ</a:t>
            </a:r>
            <a:r>
              <a:rPr sz="2200" dirty="0">
                <a:latin typeface="Calibri"/>
                <a:cs typeface="Calibri"/>
              </a:rPr>
              <a:t>αι</a:t>
            </a:r>
            <a:r>
              <a:rPr sz="2200" spc="-45" dirty="0">
                <a:latin typeface="Calibri"/>
                <a:cs typeface="Calibri"/>
              </a:rPr>
              <a:t> </a:t>
            </a:r>
            <a:r>
              <a:rPr sz="2200" spc="-20" dirty="0">
                <a:latin typeface="Calibri"/>
                <a:cs typeface="Calibri"/>
              </a:rPr>
              <a:t>δ</a:t>
            </a:r>
            <a:r>
              <a:rPr sz="2200" dirty="0">
                <a:latin typeface="Calibri"/>
                <a:cs typeface="Calibri"/>
              </a:rPr>
              <a:t>ρ</a:t>
            </a:r>
            <a:r>
              <a:rPr sz="2200" spc="-5" dirty="0">
                <a:latin typeface="Calibri"/>
                <a:cs typeface="Calibri"/>
              </a:rPr>
              <a:t>ο</a:t>
            </a:r>
            <a:r>
              <a:rPr sz="2200" spc="-25" dirty="0">
                <a:latin typeface="Calibri"/>
                <a:cs typeface="Calibri"/>
              </a:rPr>
              <a:t>μ</a:t>
            </a:r>
            <a:r>
              <a:rPr sz="2200" spc="-15" dirty="0">
                <a:latin typeface="Calibri"/>
                <a:cs typeface="Calibri"/>
              </a:rPr>
              <a:t>ο</a:t>
            </a:r>
            <a:r>
              <a:rPr sz="2200" spc="-40" dirty="0">
                <a:latin typeface="Calibri"/>
                <a:cs typeface="Calibri"/>
              </a:rPr>
              <a:t>λ</a:t>
            </a:r>
            <a:r>
              <a:rPr sz="2200" spc="-5" dirty="0">
                <a:latin typeface="Calibri"/>
                <a:cs typeface="Calibri"/>
              </a:rPr>
              <a:t>ο</a:t>
            </a:r>
            <a:r>
              <a:rPr sz="2200" dirty="0">
                <a:latin typeface="Calibri"/>
                <a:cs typeface="Calibri"/>
              </a:rPr>
              <a:t>γ</a:t>
            </a:r>
            <a:r>
              <a:rPr sz="2200" spc="-15" dirty="0">
                <a:latin typeface="Calibri"/>
                <a:cs typeface="Calibri"/>
              </a:rPr>
              <a:t>ε</a:t>
            </a:r>
            <a:r>
              <a:rPr sz="2200" dirty="0">
                <a:latin typeface="Calibri"/>
                <a:cs typeface="Calibri"/>
              </a:rPr>
              <a:t>ί</a:t>
            </a:r>
            <a:r>
              <a:rPr sz="2200" spc="-50" dirty="0">
                <a:latin typeface="Calibri"/>
                <a:cs typeface="Calibri"/>
              </a:rPr>
              <a:t> </a:t>
            </a:r>
            <a:r>
              <a:rPr sz="2200" dirty="0">
                <a:latin typeface="Calibri"/>
                <a:cs typeface="Calibri"/>
              </a:rPr>
              <a:t>τ</a:t>
            </a:r>
            <a:r>
              <a:rPr sz="2200" spc="-10" dirty="0">
                <a:latin typeface="Calibri"/>
                <a:cs typeface="Calibri"/>
              </a:rPr>
              <a:t>ι</a:t>
            </a:r>
            <a:r>
              <a:rPr sz="2200" dirty="0">
                <a:latin typeface="Calibri"/>
                <a:cs typeface="Calibri"/>
              </a:rPr>
              <a:t>ς</a:t>
            </a:r>
            <a:r>
              <a:rPr sz="2200" spc="5" dirty="0">
                <a:latin typeface="Calibri"/>
                <a:cs typeface="Calibri"/>
              </a:rPr>
              <a:t> </a:t>
            </a:r>
            <a:r>
              <a:rPr sz="2200" dirty="0">
                <a:latin typeface="Calibri"/>
                <a:cs typeface="Calibri"/>
              </a:rPr>
              <a:t>κ</a:t>
            </a:r>
            <a:r>
              <a:rPr sz="2200" spc="-20" dirty="0">
                <a:latin typeface="Calibri"/>
                <a:cs typeface="Calibri"/>
              </a:rPr>
              <a:t>λ</a:t>
            </a:r>
            <a:r>
              <a:rPr sz="2200" spc="15" dirty="0">
                <a:latin typeface="Calibri"/>
                <a:cs typeface="Calibri"/>
              </a:rPr>
              <a:t>ή</a:t>
            </a:r>
            <a:r>
              <a:rPr sz="2200" dirty="0">
                <a:latin typeface="Calibri"/>
                <a:cs typeface="Calibri"/>
              </a:rPr>
              <a:t>σ</a:t>
            </a:r>
            <a:r>
              <a:rPr sz="2200" spc="-5" dirty="0">
                <a:latin typeface="Calibri"/>
                <a:cs typeface="Calibri"/>
              </a:rPr>
              <a:t>ε</a:t>
            </a:r>
            <a:r>
              <a:rPr sz="2200" spc="-10" dirty="0">
                <a:latin typeface="Calibri"/>
                <a:cs typeface="Calibri"/>
              </a:rPr>
              <a:t>ι</a:t>
            </a:r>
            <a:r>
              <a:rPr sz="2200" dirty="0">
                <a:latin typeface="Calibri"/>
                <a:cs typeface="Calibri"/>
              </a:rPr>
              <a:t>ς</a:t>
            </a:r>
            <a:r>
              <a:rPr sz="2200" spc="-55" dirty="0">
                <a:latin typeface="Calibri"/>
                <a:cs typeface="Calibri"/>
              </a:rPr>
              <a:t> </a:t>
            </a:r>
            <a:r>
              <a:rPr sz="2200" dirty="0">
                <a:latin typeface="Calibri"/>
                <a:cs typeface="Calibri"/>
              </a:rPr>
              <a:t>σε</a:t>
            </a:r>
            <a:r>
              <a:rPr sz="2200" spc="-35" dirty="0">
                <a:latin typeface="Calibri"/>
                <a:cs typeface="Calibri"/>
              </a:rPr>
              <a:t> </a:t>
            </a:r>
            <a:r>
              <a:rPr sz="2200" spc="10" dirty="0">
                <a:latin typeface="Calibri"/>
                <a:cs typeface="Calibri"/>
              </a:rPr>
              <a:t>μ</a:t>
            </a:r>
            <a:r>
              <a:rPr sz="2200" dirty="0">
                <a:latin typeface="Calibri"/>
                <a:cs typeface="Calibri"/>
              </a:rPr>
              <a:t>ία</a:t>
            </a:r>
            <a:r>
              <a:rPr sz="2200" spc="-30" dirty="0">
                <a:latin typeface="Calibri"/>
                <a:cs typeface="Calibri"/>
              </a:rPr>
              <a:t> </a:t>
            </a:r>
            <a:r>
              <a:rPr sz="2200" spc="-5" dirty="0">
                <a:latin typeface="Calibri"/>
                <a:cs typeface="Calibri"/>
              </a:rPr>
              <a:t>ευ</a:t>
            </a:r>
            <a:r>
              <a:rPr sz="2200" dirty="0">
                <a:latin typeface="Calibri"/>
                <a:cs typeface="Calibri"/>
              </a:rPr>
              <a:t>ρ</a:t>
            </a:r>
            <a:r>
              <a:rPr sz="2200" spc="-5" dirty="0">
                <a:latin typeface="Calibri"/>
                <a:cs typeface="Calibri"/>
              </a:rPr>
              <a:t>ε</a:t>
            </a:r>
            <a:r>
              <a:rPr sz="2200" dirty="0">
                <a:latin typeface="Calibri"/>
                <a:cs typeface="Calibri"/>
              </a:rPr>
              <a:t>ία</a:t>
            </a:r>
            <a:r>
              <a:rPr sz="2200" spc="-55" dirty="0">
                <a:latin typeface="Calibri"/>
                <a:cs typeface="Calibri"/>
              </a:rPr>
              <a:t> </a:t>
            </a:r>
            <a:r>
              <a:rPr sz="2200" spc="-5" dirty="0">
                <a:latin typeface="Calibri"/>
                <a:cs typeface="Calibri"/>
              </a:rPr>
              <a:t>π</a:t>
            </a:r>
            <a:r>
              <a:rPr sz="2200" spc="-15" dirty="0">
                <a:latin typeface="Calibri"/>
                <a:cs typeface="Calibri"/>
              </a:rPr>
              <a:t>ε</a:t>
            </a:r>
            <a:r>
              <a:rPr sz="2200" dirty="0">
                <a:latin typeface="Calibri"/>
                <a:cs typeface="Calibri"/>
              </a:rPr>
              <a:t>ρι</a:t>
            </a:r>
            <a:r>
              <a:rPr sz="2200" spc="-5" dirty="0">
                <a:latin typeface="Calibri"/>
                <a:cs typeface="Calibri"/>
              </a:rPr>
              <a:t>ο</a:t>
            </a:r>
            <a:r>
              <a:rPr sz="2200" spc="-15" dirty="0">
                <a:latin typeface="Calibri"/>
                <a:cs typeface="Calibri"/>
              </a:rPr>
              <a:t>χ</a:t>
            </a:r>
            <a:r>
              <a:rPr sz="2200" dirty="0">
                <a:latin typeface="Calibri"/>
                <a:cs typeface="Calibri"/>
              </a:rPr>
              <a:t>ή</a:t>
            </a:r>
          </a:p>
          <a:p>
            <a:pPr marL="356870" marR="5080" indent="-344170">
              <a:lnSpc>
                <a:spcPts val="1920"/>
              </a:lnSpc>
              <a:spcBef>
                <a:spcPts val="470"/>
              </a:spcBef>
              <a:spcAft>
                <a:spcPts val="600"/>
              </a:spcAft>
              <a:buFont typeface="Arial"/>
              <a:buChar char="•"/>
              <a:tabLst>
                <a:tab pos="354330" algn="l"/>
              </a:tabLst>
            </a:pPr>
            <a:r>
              <a:rPr sz="2200" spc="-20" dirty="0">
                <a:latin typeface="Calibri"/>
                <a:cs typeface="Calibri"/>
              </a:rPr>
              <a:t>G</a:t>
            </a:r>
            <a:r>
              <a:rPr sz="2200" dirty="0">
                <a:latin typeface="Calibri"/>
                <a:cs typeface="Calibri"/>
              </a:rPr>
              <a:t>MSC</a:t>
            </a:r>
            <a:r>
              <a:rPr sz="2200" spc="-80" dirty="0">
                <a:latin typeface="Times New Roman"/>
                <a:cs typeface="Times New Roman"/>
              </a:rPr>
              <a:t> </a:t>
            </a:r>
            <a:r>
              <a:rPr sz="2200" dirty="0">
                <a:latin typeface="Calibri"/>
                <a:cs typeface="Calibri"/>
              </a:rPr>
              <a:t>:</a:t>
            </a:r>
            <a:r>
              <a:rPr sz="2200" spc="-55" dirty="0">
                <a:latin typeface="Times New Roman"/>
                <a:cs typeface="Times New Roman"/>
              </a:rPr>
              <a:t> </a:t>
            </a:r>
            <a:r>
              <a:rPr sz="2200" spc="5" dirty="0">
                <a:latin typeface="Calibri"/>
                <a:cs typeface="Calibri"/>
              </a:rPr>
              <a:t>Ε</a:t>
            </a:r>
            <a:r>
              <a:rPr sz="2200" spc="-25" dirty="0">
                <a:latin typeface="Calibri"/>
                <a:cs typeface="Calibri"/>
              </a:rPr>
              <a:t>ί</a:t>
            </a:r>
            <a:r>
              <a:rPr sz="2200" dirty="0">
                <a:latin typeface="Calibri"/>
                <a:cs typeface="Calibri"/>
              </a:rPr>
              <a:t>ναι</a:t>
            </a:r>
            <a:r>
              <a:rPr sz="2200" spc="-30" dirty="0">
                <a:latin typeface="Calibri"/>
                <a:cs typeface="Calibri"/>
              </a:rPr>
              <a:t> </a:t>
            </a:r>
            <a:r>
              <a:rPr sz="2200" spc="-15" dirty="0">
                <a:latin typeface="Calibri"/>
                <a:cs typeface="Calibri"/>
              </a:rPr>
              <a:t>έ</a:t>
            </a:r>
            <a:r>
              <a:rPr sz="2200" dirty="0">
                <a:latin typeface="Calibri"/>
                <a:cs typeface="Calibri"/>
              </a:rPr>
              <a:t>να</a:t>
            </a:r>
            <a:r>
              <a:rPr sz="2200" spc="-30" dirty="0">
                <a:latin typeface="Calibri"/>
                <a:cs typeface="Calibri"/>
              </a:rPr>
              <a:t> </a:t>
            </a:r>
            <a:r>
              <a:rPr sz="2200" dirty="0">
                <a:latin typeface="Calibri"/>
                <a:cs typeface="Calibri"/>
              </a:rPr>
              <a:t>από</a:t>
            </a:r>
            <a:r>
              <a:rPr sz="2200" spc="-35" dirty="0">
                <a:latin typeface="Calibri"/>
                <a:cs typeface="Calibri"/>
              </a:rPr>
              <a:t> </a:t>
            </a:r>
            <a:r>
              <a:rPr sz="2200" spc="-10" dirty="0">
                <a:latin typeface="Calibri"/>
                <a:cs typeface="Calibri"/>
              </a:rPr>
              <a:t>τ</a:t>
            </a:r>
            <a:r>
              <a:rPr sz="2200" dirty="0">
                <a:latin typeface="Calibri"/>
                <a:cs typeface="Calibri"/>
              </a:rPr>
              <a:t>α</a:t>
            </a:r>
            <a:r>
              <a:rPr sz="2200" spc="-20" dirty="0">
                <a:latin typeface="Calibri"/>
                <a:cs typeface="Calibri"/>
              </a:rPr>
              <a:t> </a:t>
            </a:r>
            <a:r>
              <a:rPr sz="2200" spc="-25" dirty="0">
                <a:latin typeface="Calibri"/>
                <a:cs typeface="Calibri"/>
              </a:rPr>
              <a:t>κ</a:t>
            </a:r>
            <a:r>
              <a:rPr sz="2200" spc="-5" dirty="0">
                <a:latin typeface="Calibri"/>
                <a:cs typeface="Calibri"/>
              </a:rPr>
              <a:t>έ</a:t>
            </a:r>
            <a:r>
              <a:rPr sz="2200" spc="-15" dirty="0">
                <a:latin typeface="Calibri"/>
                <a:cs typeface="Calibri"/>
              </a:rPr>
              <a:t>ν</a:t>
            </a:r>
            <a:r>
              <a:rPr sz="2200" spc="-10" dirty="0">
                <a:latin typeface="Calibri"/>
                <a:cs typeface="Calibri"/>
              </a:rPr>
              <a:t>τ</a:t>
            </a:r>
            <a:r>
              <a:rPr sz="2200" dirty="0">
                <a:latin typeface="Calibri"/>
                <a:cs typeface="Calibri"/>
              </a:rPr>
              <a:t>ρα</a:t>
            </a:r>
            <a:r>
              <a:rPr sz="2200" spc="-30" dirty="0">
                <a:latin typeface="Calibri"/>
                <a:cs typeface="Calibri"/>
              </a:rPr>
              <a:t> </a:t>
            </a:r>
            <a:r>
              <a:rPr sz="2200" spc="10" dirty="0">
                <a:latin typeface="Calibri"/>
                <a:cs typeface="Calibri"/>
              </a:rPr>
              <a:t>μ</a:t>
            </a:r>
            <a:r>
              <a:rPr sz="2200" spc="-15" dirty="0">
                <a:latin typeface="Calibri"/>
                <a:cs typeface="Calibri"/>
              </a:rPr>
              <a:t>ε</a:t>
            </a:r>
            <a:r>
              <a:rPr sz="2200" dirty="0">
                <a:latin typeface="Calibri"/>
                <a:cs typeface="Calibri"/>
              </a:rPr>
              <a:t>ταγ</a:t>
            </a:r>
            <a:r>
              <a:rPr sz="2200" spc="-5" dirty="0">
                <a:latin typeface="Calibri"/>
                <a:cs typeface="Calibri"/>
              </a:rPr>
              <a:t>ω</a:t>
            </a:r>
            <a:r>
              <a:rPr sz="2200" spc="-10" dirty="0">
                <a:latin typeface="Calibri"/>
                <a:cs typeface="Calibri"/>
              </a:rPr>
              <a:t>γ</a:t>
            </a:r>
            <a:r>
              <a:rPr sz="2200" spc="15" dirty="0">
                <a:latin typeface="Calibri"/>
                <a:cs typeface="Calibri"/>
              </a:rPr>
              <a:t>ή</a:t>
            </a:r>
            <a:r>
              <a:rPr sz="2200" dirty="0">
                <a:latin typeface="Calibri"/>
                <a:cs typeface="Calibri"/>
              </a:rPr>
              <a:t>ς</a:t>
            </a:r>
            <a:r>
              <a:rPr sz="2200" spc="-125" dirty="0">
                <a:latin typeface="Calibri"/>
                <a:cs typeface="Calibri"/>
              </a:rPr>
              <a:t> </a:t>
            </a:r>
            <a:r>
              <a:rPr sz="2200" spc="-5" dirty="0">
                <a:latin typeface="Calibri"/>
                <a:cs typeface="Calibri"/>
              </a:rPr>
              <a:t>πο</a:t>
            </a:r>
            <a:r>
              <a:rPr sz="2200" dirty="0">
                <a:latin typeface="Calibri"/>
                <a:cs typeface="Calibri"/>
              </a:rPr>
              <a:t>υ</a:t>
            </a:r>
            <a:r>
              <a:rPr sz="2200" spc="-40" dirty="0">
                <a:latin typeface="Calibri"/>
                <a:cs typeface="Calibri"/>
              </a:rPr>
              <a:t> </a:t>
            </a:r>
            <a:r>
              <a:rPr sz="2200" dirty="0">
                <a:latin typeface="Calibri"/>
                <a:cs typeface="Calibri"/>
              </a:rPr>
              <a:t>ανα</a:t>
            </a:r>
            <a:r>
              <a:rPr sz="2200" spc="-40" dirty="0">
                <a:latin typeface="Calibri"/>
                <a:cs typeface="Calibri"/>
              </a:rPr>
              <a:t>λ</a:t>
            </a:r>
            <a:r>
              <a:rPr sz="2200" dirty="0">
                <a:latin typeface="Calibri"/>
                <a:cs typeface="Calibri"/>
              </a:rPr>
              <a:t>αμβ</a:t>
            </a:r>
            <a:r>
              <a:rPr sz="2200" spc="-10" dirty="0">
                <a:latin typeface="Calibri"/>
                <a:cs typeface="Calibri"/>
              </a:rPr>
              <a:t>ά</a:t>
            </a:r>
            <a:r>
              <a:rPr sz="2200" dirty="0">
                <a:latin typeface="Calibri"/>
                <a:cs typeface="Calibri"/>
              </a:rPr>
              <a:t>ν</a:t>
            </a:r>
            <a:r>
              <a:rPr sz="2200" spc="-5" dirty="0">
                <a:latin typeface="Calibri"/>
                <a:cs typeface="Calibri"/>
              </a:rPr>
              <a:t>ε</a:t>
            </a:r>
            <a:r>
              <a:rPr sz="2200" dirty="0">
                <a:latin typeface="Calibri"/>
                <a:cs typeface="Calibri"/>
              </a:rPr>
              <a:t>ι</a:t>
            </a:r>
            <a:r>
              <a:rPr sz="2200" spc="-30" dirty="0">
                <a:latin typeface="Calibri"/>
                <a:cs typeface="Calibri"/>
              </a:rPr>
              <a:t> </a:t>
            </a:r>
            <a:r>
              <a:rPr sz="2200" spc="-10" dirty="0">
                <a:latin typeface="Calibri"/>
                <a:cs typeface="Calibri"/>
              </a:rPr>
              <a:t>τ</a:t>
            </a:r>
            <a:r>
              <a:rPr sz="2200" dirty="0">
                <a:latin typeface="Calibri"/>
                <a:cs typeface="Calibri"/>
              </a:rPr>
              <a:t>η</a:t>
            </a:r>
            <a:r>
              <a:rPr sz="2200" spc="-30" dirty="0">
                <a:latin typeface="Calibri"/>
                <a:cs typeface="Calibri"/>
              </a:rPr>
              <a:t> </a:t>
            </a:r>
            <a:r>
              <a:rPr sz="2200" dirty="0">
                <a:latin typeface="Calibri"/>
                <a:cs typeface="Calibri"/>
              </a:rPr>
              <a:t>σ</a:t>
            </a:r>
            <a:r>
              <a:rPr sz="2200" spc="-10" dirty="0">
                <a:latin typeface="Calibri"/>
                <a:cs typeface="Calibri"/>
              </a:rPr>
              <a:t>ύ</a:t>
            </a:r>
            <a:r>
              <a:rPr sz="2200" dirty="0">
                <a:latin typeface="Calibri"/>
                <a:cs typeface="Calibri"/>
              </a:rPr>
              <a:t>ν</a:t>
            </a:r>
            <a:r>
              <a:rPr sz="2200" spc="-20" dirty="0">
                <a:latin typeface="Calibri"/>
                <a:cs typeface="Calibri"/>
              </a:rPr>
              <a:t>δ</a:t>
            </a:r>
            <a:r>
              <a:rPr sz="2200" spc="-30" dirty="0">
                <a:latin typeface="Calibri"/>
                <a:cs typeface="Calibri"/>
              </a:rPr>
              <a:t>ε</a:t>
            </a:r>
            <a:r>
              <a:rPr sz="2200" dirty="0">
                <a:latin typeface="Calibri"/>
                <a:cs typeface="Calibri"/>
              </a:rPr>
              <a:t>ση </a:t>
            </a:r>
            <a:r>
              <a:rPr sz="2200" spc="-20" dirty="0">
                <a:latin typeface="Calibri"/>
                <a:cs typeface="Calibri"/>
              </a:rPr>
              <a:t>τ</a:t>
            </a:r>
            <a:r>
              <a:rPr sz="2200" spc="-5" dirty="0">
                <a:latin typeface="Calibri"/>
                <a:cs typeface="Calibri"/>
              </a:rPr>
              <a:t>ο</a:t>
            </a:r>
            <a:r>
              <a:rPr sz="2200" dirty="0">
                <a:latin typeface="Calibri"/>
                <a:cs typeface="Calibri"/>
              </a:rPr>
              <a:t>υ</a:t>
            </a:r>
            <a:r>
              <a:rPr sz="2200" spc="-55" dirty="0">
                <a:latin typeface="Calibri"/>
                <a:cs typeface="Calibri"/>
              </a:rPr>
              <a:t> </a:t>
            </a:r>
            <a:r>
              <a:rPr sz="2200" spc="-20" dirty="0">
                <a:latin typeface="Calibri"/>
                <a:cs typeface="Calibri"/>
              </a:rPr>
              <a:t>δ</a:t>
            </a:r>
            <a:r>
              <a:rPr sz="2200" dirty="0">
                <a:latin typeface="Calibri"/>
                <a:cs typeface="Calibri"/>
              </a:rPr>
              <a:t>ικτ</a:t>
            </a:r>
            <a:r>
              <a:rPr sz="2200" spc="-10" dirty="0">
                <a:latin typeface="Calibri"/>
                <a:cs typeface="Calibri"/>
              </a:rPr>
              <a:t>ύ</a:t>
            </a:r>
            <a:r>
              <a:rPr sz="2200" spc="-5" dirty="0">
                <a:latin typeface="Calibri"/>
                <a:cs typeface="Calibri"/>
              </a:rPr>
              <a:t>ο</a:t>
            </a:r>
            <a:r>
              <a:rPr sz="2200" dirty="0">
                <a:latin typeface="Calibri"/>
                <a:cs typeface="Calibri"/>
              </a:rPr>
              <a:t>υ</a:t>
            </a:r>
            <a:r>
              <a:rPr sz="2200" spc="-15" dirty="0">
                <a:latin typeface="Calibri"/>
                <a:cs typeface="Calibri"/>
              </a:rPr>
              <a:t> </a:t>
            </a:r>
            <a:r>
              <a:rPr sz="2200" spc="-25" dirty="0">
                <a:latin typeface="Calibri"/>
                <a:cs typeface="Calibri"/>
              </a:rPr>
              <a:t>κ</a:t>
            </a:r>
            <a:r>
              <a:rPr sz="2200" spc="-10" dirty="0">
                <a:latin typeface="Calibri"/>
                <a:cs typeface="Calibri"/>
              </a:rPr>
              <a:t>ι</a:t>
            </a:r>
            <a:r>
              <a:rPr sz="2200" dirty="0">
                <a:latin typeface="Calibri"/>
                <a:cs typeface="Calibri"/>
              </a:rPr>
              <a:t>ν</a:t>
            </a:r>
            <a:r>
              <a:rPr sz="2200" spc="-10" dirty="0">
                <a:latin typeface="Calibri"/>
                <a:cs typeface="Calibri"/>
              </a:rPr>
              <a:t>η</a:t>
            </a:r>
            <a:r>
              <a:rPr sz="2200" dirty="0">
                <a:latin typeface="Calibri"/>
                <a:cs typeface="Calibri"/>
              </a:rPr>
              <a:t>τ</a:t>
            </a:r>
            <a:r>
              <a:rPr sz="2200" spc="-5" dirty="0">
                <a:latin typeface="Calibri"/>
                <a:cs typeface="Calibri"/>
              </a:rPr>
              <a:t>ώ</a:t>
            </a:r>
            <a:r>
              <a:rPr sz="2200" dirty="0">
                <a:latin typeface="Calibri"/>
                <a:cs typeface="Calibri"/>
              </a:rPr>
              <a:t>ν</a:t>
            </a:r>
            <a:r>
              <a:rPr sz="2200" spc="-95" dirty="0">
                <a:latin typeface="Calibri"/>
                <a:cs typeface="Calibri"/>
              </a:rPr>
              <a:t> </a:t>
            </a:r>
            <a:r>
              <a:rPr sz="2200" spc="-5" dirty="0">
                <a:latin typeface="Calibri"/>
                <a:cs typeface="Calibri"/>
              </a:rPr>
              <a:t>επ</a:t>
            </a:r>
            <a:r>
              <a:rPr sz="2200" dirty="0">
                <a:latin typeface="Calibri"/>
                <a:cs typeface="Calibri"/>
              </a:rPr>
              <a:t>ι</a:t>
            </a:r>
            <a:r>
              <a:rPr sz="2200" spc="-60" dirty="0">
                <a:latin typeface="Calibri"/>
                <a:cs typeface="Calibri"/>
              </a:rPr>
              <a:t>κ</a:t>
            </a:r>
            <a:r>
              <a:rPr sz="2200" spc="-15" dirty="0">
                <a:latin typeface="Calibri"/>
                <a:cs typeface="Calibri"/>
              </a:rPr>
              <a:t>ο</a:t>
            </a:r>
            <a:r>
              <a:rPr sz="2200" spc="-10" dirty="0">
                <a:latin typeface="Calibri"/>
                <a:cs typeface="Calibri"/>
              </a:rPr>
              <a:t>ι</a:t>
            </a:r>
            <a:r>
              <a:rPr sz="2200" spc="-15" dirty="0">
                <a:latin typeface="Calibri"/>
                <a:cs typeface="Calibri"/>
              </a:rPr>
              <a:t>ν</a:t>
            </a:r>
            <a:r>
              <a:rPr sz="2200" spc="-5" dirty="0">
                <a:latin typeface="Calibri"/>
                <a:cs typeface="Calibri"/>
              </a:rPr>
              <a:t>ω</a:t>
            </a:r>
            <a:r>
              <a:rPr sz="2200" dirty="0">
                <a:latin typeface="Calibri"/>
                <a:cs typeface="Calibri"/>
              </a:rPr>
              <a:t>νι</a:t>
            </a:r>
            <a:r>
              <a:rPr sz="2200" spc="-5" dirty="0">
                <a:latin typeface="Calibri"/>
                <a:cs typeface="Calibri"/>
              </a:rPr>
              <a:t>ώ</a:t>
            </a:r>
            <a:r>
              <a:rPr sz="2200" dirty="0">
                <a:latin typeface="Calibri"/>
                <a:cs typeface="Calibri"/>
              </a:rPr>
              <a:t>ν</a:t>
            </a:r>
            <a:r>
              <a:rPr sz="2200" spc="-105" dirty="0">
                <a:latin typeface="Calibri"/>
                <a:cs typeface="Calibri"/>
              </a:rPr>
              <a:t> </a:t>
            </a:r>
            <a:r>
              <a:rPr sz="2200" spc="10" dirty="0">
                <a:latin typeface="Calibri"/>
                <a:cs typeface="Calibri"/>
              </a:rPr>
              <a:t>μ</a:t>
            </a:r>
            <a:r>
              <a:rPr sz="2200" dirty="0">
                <a:latin typeface="Calibri"/>
                <a:cs typeface="Calibri"/>
              </a:rPr>
              <a:t>ε</a:t>
            </a:r>
            <a:r>
              <a:rPr sz="2200" spc="-50" dirty="0">
                <a:latin typeface="Calibri"/>
                <a:cs typeface="Calibri"/>
              </a:rPr>
              <a:t> </a:t>
            </a:r>
            <a:r>
              <a:rPr sz="2200" spc="-20" dirty="0">
                <a:latin typeface="Calibri"/>
                <a:cs typeface="Calibri"/>
              </a:rPr>
              <a:t>τ</a:t>
            </a:r>
            <a:r>
              <a:rPr sz="2200" dirty="0">
                <a:latin typeface="Calibri"/>
                <a:cs typeface="Calibri"/>
              </a:rPr>
              <a:t>ο</a:t>
            </a:r>
            <a:r>
              <a:rPr sz="2200" spc="-10" dirty="0">
                <a:latin typeface="Calibri"/>
                <a:cs typeface="Calibri"/>
              </a:rPr>
              <a:t> </a:t>
            </a:r>
            <a:r>
              <a:rPr sz="2200" spc="-20" dirty="0">
                <a:latin typeface="Calibri"/>
                <a:cs typeface="Calibri"/>
              </a:rPr>
              <a:t>δ</a:t>
            </a:r>
            <a:r>
              <a:rPr sz="2200" spc="-10" dirty="0">
                <a:latin typeface="Calibri"/>
                <a:cs typeface="Calibri"/>
              </a:rPr>
              <a:t>ί</a:t>
            </a:r>
            <a:r>
              <a:rPr sz="2200" dirty="0">
                <a:latin typeface="Calibri"/>
                <a:cs typeface="Calibri"/>
              </a:rPr>
              <a:t>κτυο</a:t>
            </a:r>
            <a:r>
              <a:rPr sz="2200" spc="-25" dirty="0">
                <a:latin typeface="Calibri"/>
                <a:cs typeface="Calibri"/>
              </a:rPr>
              <a:t> </a:t>
            </a:r>
            <a:r>
              <a:rPr sz="2200" spc="10" dirty="0">
                <a:latin typeface="Calibri"/>
                <a:cs typeface="Calibri"/>
              </a:rPr>
              <a:t>σ</a:t>
            </a:r>
            <a:r>
              <a:rPr sz="2200" dirty="0">
                <a:latin typeface="Calibri"/>
                <a:cs typeface="Calibri"/>
              </a:rPr>
              <a:t>τ</a:t>
            </a:r>
            <a:r>
              <a:rPr sz="2200" spc="5" dirty="0">
                <a:latin typeface="Calibri"/>
                <a:cs typeface="Calibri"/>
              </a:rPr>
              <a:t>α</a:t>
            </a:r>
            <a:r>
              <a:rPr sz="2200" spc="-10" dirty="0">
                <a:latin typeface="Calibri"/>
                <a:cs typeface="Calibri"/>
              </a:rPr>
              <a:t>θ</a:t>
            </a:r>
            <a:r>
              <a:rPr sz="2200" dirty="0">
                <a:latin typeface="Calibri"/>
                <a:cs typeface="Calibri"/>
              </a:rPr>
              <a:t>ερ</a:t>
            </a:r>
            <a:r>
              <a:rPr sz="2200" spc="-15" dirty="0">
                <a:latin typeface="Calibri"/>
                <a:cs typeface="Calibri"/>
              </a:rPr>
              <a:t>ώ</a:t>
            </a:r>
            <a:r>
              <a:rPr sz="2200" dirty="0">
                <a:latin typeface="Calibri"/>
                <a:cs typeface="Calibri"/>
              </a:rPr>
              <a:t>ν</a:t>
            </a:r>
            <a:r>
              <a:rPr sz="2200" spc="-60" dirty="0">
                <a:latin typeface="Calibri"/>
                <a:cs typeface="Calibri"/>
              </a:rPr>
              <a:t> </a:t>
            </a:r>
            <a:r>
              <a:rPr sz="2200" spc="-5" dirty="0">
                <a:latin typeface="Calibri"/>
                <a:cs typeface="Calibri"/>
              </a:rPr>
              <a:t>επ</a:t>
            </a:r>
            <a:r>
              <a:rPr sz="2200" dirty="0">
                <a:latin typeface="Calibri"/>
                <a:cs typeface="Calibri"/>
              </a:rPr>
              <a:t>ι</a:t>
            </a:r>
            <a:r>
              <a:rPr sz="2200" spc="-60" dirty="0">
                <a:latin typeface="Calibri"/>
                <a:cs typeface="Calibri"/>
              </a:rPr>
              <a:t>κ</a:t>
            </a:r>
            <a:r>
              <a:rPr sz="2200" spc="-15" dirty="0">
                <a:latin typeface="Calibri"/>
                <a:cs typeface="Calibri"/>
              </a:rPr>
              <a:t>ο</a:t>
            </a:r>
            <a:r>
              <a:rPr sz="2200" spc="-10" dirty="0">
                <a:latin typeface="Calibri"/>
                <a:cs typeface="Calibri"/>
              </a:rPr>
              <a:t>ι</a:t>
            </a:r>
            <a:r>
              <a:rPr sz="2200" dirty="0">
                <a:latin typeface="Calibri"/>
                <a:cs typeface="Calibri"/>
              </a:rPr>
              <a:t>ν</a:t>
            </a:r>
            <a:r>
              <a:rPr sz="2200" spc="-5" dirty="0">
                <a:latin typeface="Calibri"/>
                <a:cs typeface="Calibri"/>
              </a:rPr>
              <a:t>ω</a:t>
            </a:r>
            <a:r>
              <a:rPr sz="2200" dirty="0">
                <a:latin typeface="Calibri"/>
                <a:cs typeface="Calibri"/>
              </a:rPr>
              <a:t>νι</a:t>
            </a:r>
            <a:r>
              <a:rPr sz="2200" spc="-15" dirty="0">
                <a:latin typeface="Calibri"/>
                <a:cs typeface="Calibri"/>
              </a:rPr>
              <a:t>ώ</a:t>
            </a:r>
            <a:r>
              <a:rPr sz="2200" dirty="0">
                <a:latin typeface="Calibri"/>
                <a:cs typeface="Calibri"/>
              </a:rPr>
              <a:t>ν</a:t>
            </a:r>
          </a:p>
          <a:p>
            <a:pPr marL="356870" marR="25400" indent="-344170">
              <a:lnSpc>
                <a:spcPct val="79700"/>
              </a:lnSpc>
              <a:spcBef>
                <a:spcPts val="490"/>
              </a:spcBef>
              <a:spcAft>
                <a:spcPts val="600"/>
              </a:spcAft>
              <a:buFont typeface="Arial"/>
              <a:buChar char="•"/>
              <a:tabLst>
                <a:tab pos="354330" algn="l"/>
              </a:tabLst>
            </a:pPr>
            <a:r>
              <a:rPr sz="2200" b="1" spc="-5" dirty="0">
                <a:latin typeface="Calibri"/>
                <a:cs typeface="Calibri"/>
              </a:rPr>
              <a:t>Πε</a:t>
            </a:r>
            <a:r>
              <a:rPr sz="2200" b="1" dirty="0">
                <a:latin typeface="Calibri"/>
                <a:cs typeface="Calibri"/>
              </a:rPr>
              <a:t>ρια</a:t>
            </a:r>
            <a:r>
              <a:rPr sz="2200" b="1" spc="5" dirty="0">
                <a:latin typeface="Calibri"/>
                <a:cs typeface="Calibri"/>
              </a:rPr>
              <a:t>γ</a:t>
            </a:r>
            <a:r>
              <a:rPr sz="2200" b="1" spc="-5" dirty="0">
                <a:latin typeface="Calibri"/>
                <a:cs typeface="Calibri"/>
              </a:rPr>
              <a:t>ω</a:t>
            </a:r>
            <a:r>
              <a:rPr sz="2200" b="1" spc="-10" dirty="0">
                <a:latin typeface="Calibri"/>
                <a:cs typeface="Calibri"/>
              </a:rPr>
              <a:t>γ</a:t>
            </a:r>
            <a:r>
              <a:rPr sz="2200" b="1" dirty="0">
                <a:latin typeface="Calibri"/>
                <a:cs typeface="Calibri"/>
              </a:rPr>
              <a:t>ή</a:t>
            </a:r>
            <a:r>
              <a:rPr sz="2200" b="1" spc="-140" dirty="0">
                <a:latin typeface="Calibri"/>
                <a:cs typeface="Calibri"/>
              </a:rPr>
              <a:t> </a:t>
            </a:r>
            <a:r>
              <a:rPr sz="2200" b="1" dirty="0">
                <a:latin typeface="Calibri"/>
                <a:cs typeface="Calibri"/>
              </a:rPr>
              <a:t>(</a:t>
            </a:r>
            <a:r>
              <a:rPr sz="2200" b="1" spc="-30" dirty="0">
                <a:latin typeface="Calibri"/>
                <a:cs typeface="Calibri"/>
              </a:rPr>
              <a:t>r</a:t>
            </a:r>
            <a:r>
              <a:rPr sz="2200" b="1" spc="-5" dirty="0">
                <a:latin typeface="Calibri"/>
                <a:cs typeface="Calibri"/>
              </a:rPr>
              <a:t>o</a:t>
            </a:r>
            <a:r>
              <a:rPr sz="2200" b="1" dirty="0">
                <a:latin typeface="Calibri"/>
                <a:cs typeface="Calibri"/>
              </a:rPr>
              <a:t>a</a:t>
            </a:r>
            <a:r>
              <a:rPr sz="2200" b="1" spc="-5" dirty="0">
                <a:latin typeface="Calibri"/>
                <a:cs typeface="Calibri"/>
              </a:rPr>
              <a:t>mi</a:t>
            </a:r>
            <a:r>
              <a:rPr sz="2200" b="1" spc="15" dirty="0">
                <a:latin typeface="Calibri"/>
                <a:cs typeface="Calibri"/>
              </a:rPr>
              <a:t>n</a:t>
            </a:r>
            <a:r>
              <a:rPr sz="2200" b="1" spc="-10" dirty="0">
                <a:latin typeface="Calibri"/>
                <a:cs typeface="Calibri"/>
              </a:rPr>
              <a:t>g</a:t>
            </a:r>
            <a:r>
              <a:rPr sz="2200" b="1" dirty="0">
                <a:latin typeface="Calibri"/>
                <a:cs typeface="Calibri"/>
              </a:rPr>
              <a:t>)</a:t>
            </a:r>
            <a:r>
              <a:rPr sz="2200" b="1" spc="-100" dirty="0">
                <a:latin typeface="Times New Roman"/>
                <a:cs typeface="Times New Roman"/>
              </a:rPr>
              <a:t> </a:t>
            </a:r>
            <a:r>
              <a:rPr sz="2200" dirty="0">
                <a:latin typeface="Calibri"/>
                <a:cs typeface="Calibri"/>
              </a:rPr>
              <a:t>:</a:t>
            </a:r>
            <a:r>
              <a:rPr sz="2200" spc="-45" dirty="0">
                <a:latin typeface="Times New Roman"/>
                <a:cs typeface="Times New Roman"/>
              </a:rPr>
              <a:t> </a:t>
            </a:r>
            <a:r>
              <a:rPr sz="2200" dirty="0">
                <a:latin typeface="Calibri"/>
                <a:cs typeface="Calibri"/>
              </a:rPr>
              <a:t>Α</a:t>
            </a:r>
            <a:r>
              <a:rPr sz="2200" spc="-15" dirty="0">
                <a:latin typeface="Calibri"/>
                <a:cs typeface="Calibri"/>
              </a:rPr>
              <a:t>ν</a:t>
            </a:r>
            <a:r>
              <a:rPr sz="2200" dirty="0">
                <a:latin typeface="Calibri"/>
                <a:cs typeface="Calibri"/>
              </a:rPr>
              <a:t>τα</a:t>
            </a:r>
            <a:r>
              <a:rPr sz="2200" spc="-30" dirty="0">
                <a:latin typeface="Calibri"/>
                <a:cs typeface="Calibri"/>
              </a:rPr>
              <a:t>λ</a:t>
            </a:r>
            <a:r>
              <a:rPr sz="2200" spc="-40" dirty="0">
                <a:latin typeface="Calibri"/>
                <a:cs typeface="Calibri"/>
              </a:rPr>
              <a:t>λ</a:t>
            </a:r>
            <a:r>
              <a:rPr sz="2200" dirty="0">
                <a:latin typeface="Calibri"/>
                <a:cs typeface="Calibri"/>
              </a:rPr>
              <a:t>α</a:t>
            </a:r>
            <a:r>
              <a:rPr sz="2200" spc="5" dirty="0">
                <a:latin typeface="Calibri"/>
                <a:cs typeface="Calibri"/>
              </a:rPr>
              <a:t>γ</a:t>
            </a:r>
            <a:r>
              <a:rPr sz="2200" dirty="0">
                <a:latin typeface="Calibri"/>
                <a:cs typeface="Calibri"/>
              </a:rPr>
              <a:t>ή</a:t>
            </a:r>
            <a:r>
              <a:rPr sz="2200" spc="-40" dirty="0">
                <a:latin typeface="Calibri"/>
                <a:cs typeface="Calibri"/>
              </a:rPr>
              <a:t> </a:t>
            </a:r>
            <a:r>
              <a:rPr sz="2200" spc="15" dirty="0">
                <a:latin typeface="Calibri"/>
                <a:cs typeface="Calibri"/>
              </a:rPr>
              <a:t>μ</a:t>
            </a:r>
            <a:r>
              <a:rPr sz="2200" spc="-45" dirty="0">
                <a:latin typeface="Calibri"/>
                <a:cs typeface="Calibri"/>
              </a:rPr>
              <a:t>η</a:t>
            </a:r>
            <a:r>
              <a:rPr sz="2200" dirty="0">
                <a:latin typeface="Calibri"/>
                <a:cs typeface="Calibri"/>
              </a:rPr>
              <a:t>ν</a:t>
            </a:r>
            <a:r>
              <a:rPr sz="2200" spc="-10" dirty="0">
                <a:latin typeface="Calibri"/>
                <a:cs typeface="Calibri"/>
              </a:rPr>
              <a:t>υ</a:t>
            </a:r>
            <a:r>
              <a:rPr sz="2200" spc="10" dirty="0">
                <a:latin typeface="Calibri"/>
                <a:cs typeface="Calibri"/>
              </a:rPr>
              <a:t>μ</a:t>
            </a:r>
            <a:r>
              <a:rPr sz="2200" spc="-10" dirty="0">
                <a:latin typeface="Calibri"/>
                <a:cs typeface="Calibri"/>
              </a:rPr>
              <a:t>άτ</a:t>
            </a:r>
            <a:r>
              <a:rPr sz="2200" spc="-5" dirty="0">
                <a:latin typeface="Calibri"/>
                <a:cs typeface="Calibri"/>
              </a:rPr>
              <a:t>ω</a:t>
            </a:r>
            <a:r>
              <a:rPr sz="2200" dirty="0">
                <a:latin typeface="Calibri"/>
                <a:cs typeface="Calibri"/>
              </a:rPr>
              <a:t>ν</a:t>
            </a:r>
            <a:r>
              <a:rPr sz="2200" spc="-70" dirty="0">
                <a:latin typeface="Calibri"/>
                <a:cs typeface="Calibri"/>
              </a:rPr>
              <a:t> </a:t>
            </a:r>
            <a:r>
              <a:rPr sz="2200" spc="-5" dirty="0">
                <a:latin typeface="Calibri"/>
                <a:cs typeface="Calibri"/>
              </a:rPr>
              <a:t>ε</a:t>
            </a:r>
            <a:r>
              <a:rPr sz="2200" spc="-20" dirty="0">
                <a:latin typeface="Calibri"/>
                <a:cs typeface="Calibri"/>
              </a:rPr>
              <a:t>λ</a:t>
            </a:r>
            <a:r>
              <a:rPr sz="2200" spc="-5" dirty="0">
                <a:latin typeface="Calibri"/>
                <a:cs typeface="Calibri"/>
              </a:rPr>
              <a:t>έ</a:t>
            </a:r>
            <a:r>
              <a:rPr sz="2200" spc="30" dirty="0">
                <a:latin typeface="Calibri"/>
                <a:cs typeface="Calibri"/>
              </a:rPr>
              <a:t>γ</a:t>
            </a:r>
            <a:r>
              <a:rPr sz="2200" spc="-40" dirty="0">
                <a:latin typeface="Calibri"/>
                <a:cs typeface="Calibri"/>
              </a:rPr>
              <a:t>χ</a:t>
            </a:r>
            <a:r>
              <a:rPr sz="2200" spc="-5" dirty="0">
                <a:latin typeface="Calibri"/>
                <a:cs typeface="Calibri"/>
              </a:rPr>
              <a:t>ο</a:t>
            </a:r>
            <a:r>
              <a:rPr sz="2200" dirty="0">
                <a:latin typeface="Calibri"/>
                <a:cs typeface="Calibri"/>
              </a:rPr>
              <a:t>υ</a:t>
            </a:r>
            <a:r>
              <a:rPr sz="2200" spc="-65" dirty="0">
                <a:latin typeface="Calibri"/>
                <a:cs typeface="Calibri"/>
              </a:rPr>
              <a:t> </a:t>
            </a:r>
            <a:r>
              <a:rPr sz="2200" spc="15" dirty="0">
                <a:latin typeface="Calibri"/>
                <a:cs typeface="Calibri"/>
              </a:rPr>
              <a:t>μ</a:t>
            </a:r>
            <a:r>
              <a:rPr sz="2200" spc="-15" dirty="0">
                <a:latin typeface="Calibri"/>
                <a:cs typeface="Calibri"/>
              </a:rPr>
              <a:t>ε</a:t>
            </a:r>
            <a:r>
              <a:rPr sz="2200" dirty="0">
                <a:latin typeface="Calibri"/>
                <a:cs typeface="Calibri"/>
              </a:rPr>
              <a:t>τ</a:t>
            </a:r>
            <a:r>
              <a:rPr sz="2200" spc="5" dirty="0">
                <a:latin typeface="Calibri"/>
                <a:cs typeface="Calibri"/>
              </a:rPr>
              <a:t>α</a:t>
            </a:r>
            <a:r>
              <a:rPr sz="2200" spc="-35" dirty="0">
                <a:latin typeface="Calibri"/>
                <a:cs typeface="Calibri"/>
              </a:rPr>
              <a:t>ξ</a:t>
            </a:r>
            <a:r>
              <a:rPr sz="2200" dirty="0">
                <a:latin typeface="Calibri"/>
                <a:cs typeface="Calibri"/>
              </a:rPr>
              <a:t>ύ</a:t>
            </a:r>
            <a:r>
              <a:rPr sz="2200" spc="-65" dirty="0">
                <a:latin typeface="Calibri"/>
                <a:cs typeface="Calibri"/>
              </a:rPr>
              <a:t> </a:t>
            </a:r>
            <a:r>
              <a:rPr sz="2200" dirty="0">
                <a:latin typeface="Calibri"/>
                <a:cs typeface="Calibri"/>
              </a:rPr>
              <a:t>ΚΣ</a:t>
            </a:r>
            <a:r>
              <a:rPr sz="2200" spc="-30" dirty="0">
                <a:latin typeface="Calibri"/>
                <a:cs typeface="Calibri"/>
              </a:rPr>
              <a:t> </a:t>
            </a:r>
            <a:r>
              <a:rPr sz="2200" spc="-60" dirty="0">
                <a:latin typeface="Calibri"/>
                <a:cs typeface="Calibri"/>
              </a:rPr>
              <a:t>κ</a:t>
            </a:r>
            <a:r>
              <a:rPr sz="2200" spc="-10" dirty="0">
                <a:latin typeface="Calibri"/>
                <a:cs typeface="Calibri"/>
              </a:rPr>
              <a:t>α</a:t>
            </a:r>
            <a:r>
              <a:rPr sz="2200" dirty="0">
                <a:latin typeface="Calibri"/>
                <a:cs typeface="Calibri"/>
              </a:rPr>
              <a:t>ι</a:t>
            </a:r>
            <a:r>
              <a:rPr sz="2200" spc="5" dirty="0">
                <a:latin typeface="Calibri"/>
                <a:cs typeface="Calibri"/>
              </a:rPr>
              <a:t> Σ</a:t>
            </a:r>
            <a:r>
              <a:rPr sz="2200" dirty="0">
                <a:latin typeface="Calibri"/>
                <a:cs typeface="Calibri"/>
              </a:rPr>
              <a:t>Β</a:t>
            </a:r>
            <a:r>
              <a:rPr sz="2200" spc="-35" dirty="0">
                <a:latin typeface="Calibri"/>
                <a:cs typeface="Calibri"/>
              </a:rPr>
              <a:t> </a:t>
            </a:r>
            <a:r>
              <a:rPr sz="2200" dirty="0">
                <a:latin typeface="Calibri"/>
                <a:cs typeface="Calibri"/>
              </a:rPr>
              <a:t>– </a:t>
            </a:r>
            <a:r>
              <a:rPr sz="2200" spc="5" dirty="0">
                <a:latin typeface="Calibri"/>
                <a:cs typeface="Calibri"/>
              </a:rPr>
              <a:t>γ</a:t>
            </a:r>
            <a:r>
              <a:rPr sz="2200" dirty="0">
                <a:latin typeface="Calibri"/>
                <a:cs typeface="Calibri"/>
              </a:rPr>
              <a:t>ν</a:t>
            </a:r>
            <a:r>
              <a:rPr sz="2200" spc="-5" dirty="0">
                <a:latin typeface="Calibri"/>
                <a:cs typeface="Calibri"/>
              </a:rPr>
              <a:t>ώ</a:t>
            </a:r>
            <a:r>
              <a:rPr sz="2200" spc="-15" dirty="0">
                <a:latin typeface="Calibri"/>
                <a:cs typeface="Calibri"/>
              </a:rPr>
              <a:t>σ</a:t>
            </a:r>
            <a:r>
              <a:rPr sz="2200" dirty="0">
                <a:latin typeface="Calibri"/>
                <a:cs typeface="Calibri"/>
              </a:rPr>
              <a:t>η</a:t>
            </a:r>
            <a:r>
              <a:rPr sz="2200" spc="-65" dirty="0">
                <a:latin typeface="Calibri"/>
                <a:cs typeface="Calibri"/>
              </a:rPr>
              <a:t> </a:t>
            </a:r>
            <a:r>
              <a:rPr sz="2200" dirty="0">
                <a:latin typeface="Calibri"/>
                <a:cs typeface="Calibri"/>
              </a:rPr>
              <a:t>της</a:t>
            </a:r>
            <a:r>
              <a:rPr sz="2200" spc="-20" dirty="0">
                <a:latin typeface="Calibri"/>
                <a:cs typeface="Calibri"/>
              </a:rPr>
              <a:t> </a:t>
            </a:r>
            <a:r>
              <a:rPr sz="2200" spc="-15" dirty="0">
                <a:latin typeface="Calibri"/>
                <a:cs typeface="Calibri"/>
              </a:rPr>
              <a:t>ε</a:t>
            </a:r>
            <a:r>
              <a:rPr sz="2200" spc="-75" dirty="0">
                <a:latin typeface="Calibri"/>
                <a:cs typeface="Calibri"/>
              </a:rPr>
              <a:t>κ</a:t>
            </a:r>
            <a:r>
              <a:rPr sz="2200" spc="-30" dirty="0">
                <a:latin typeface="Calibri"/>
                <a:cs typeface="Calibri"/>
              </a:rPr>
              <a:t>ά</a:t>
            </a:r>
            <a:r>
              <a:rPr sz="2200" spc="25" dirty="0">
                <a:latin typeface="Calibri"/>
                <a:cs typeface="Calibri"/>
              </a:rPr>
              <a:t>σ</a:t>
            </a:r>
            <a:r>
              <a:rPr sz="2200" spc="-20" dirty="0">
                <a:latin typeface="Calibri"/>
                <a:cs typeface="Calibri"/>
              </a:rPr>
              <a:t>τ</a:t>
            </a:r>
            <a:r>
              <a:rPr sz="2200" spc="-5" dirty="0">
                <a:latin typeface="Calibri"/>
                <a:cs typeface="Calibri"/>
              </a:rPr>
              <a:t>ο</a:t>
            </a:r>
            <a:r>
              <a:rPr sz="2200" dirty="0">
                <a:latin typeface="Calibri"/>
                <a:cs typeface="Calibri"/>
              </a:rPr>
              <a:t>τε</a:t>
            </a:r>
            <a:r>
              <a:rPr sz="2200" spc="-35" dirty="0">
                <a:latin typeface="Calibri"/>
                <a:cs typeface="Calibri"/>
              </a:rPr>
              <a:t> </a:t>
            </a:r>
            <a:r>
              <a:rPr sz="2200" spc="-40" dirty="0">
                <a:latin typeface="Calibri"/>
                <a:cs typeface="Calibri"/>
              </a:rPr>
              <a:t>κ</a:t>
            </a:r>
            <a:r>
              <a:rPr sz="2200" spc="-10" dirty="0">
                <a:latin typeface="Calibri"/>
                <a:cs typeface="Calibri"/>
              </a:rPr>
              <a:t>υ</a:t>
            </a:r>
            <a:r>
              <a:rPr sz="2200" spc="-5" dirty="0">
                <a:latin typeface="Calibri"/>
                <a:cs typeface="Calibri"/>
              </a:rPr>
              <a:t>ψέ</a:t>
            </a:r>
            <a:r>
              <a:rPr sz="2200" spc="-20" dirty="0">
                <a:latin typeface="Calibri"/>
                <a:cs typeface="Calibri"/>
              </a:rPr>
              <a:t>λ</a:t>
            </a:r>
            <a:r>
              <a:rPr sz="2200" spc="15" dirty="0">
                <a:latin typeface="Calibri"/>
                <a:cs typeface="Calibri"/>
              </a:rPr>
              <a:t>η</a:t>
            </a:r>
            <a:r>
              <a:rPr sz="2200" dirty="0">
                <a:latin typeface="Calibri"/>
                <a:cs typeface="Calibri"/>
              </a:rPr>
              <a:t>ς</a:t>
            </a:r>
            <a:r>
              <a:rPr sz="2200" spc="-55" dirty="0">
                <a:latin typeface="Calibri"/>
                <a:cs typeface="Calibri"/>
              </a:rPr>
              <a:t> </a:t>
            </a:r>
            <a:r>
              <a:rPr sz="2200" spc="-5" dirty="0">
                <a:latin typeface="Calibri"/>
                <a:cs typeface="Calibri"/>
              </a:rPr>
              <a:t>πο</a:t>
            </a:r>
            <a:r>
              <a:rPr sz="2200" dirty="0">
                <a:latin typeface="Calibri"/>
                <a:cs typeface="Calibri"/>
              </a:rPr>
              <a:t>υ</a:t>
            </a:r>
            <a:r>
              <a:rPr sz="2200" spc="-40" dirty="0">
                <a:latin typeface="Calibri"/>
                <a:cs typeface="Calibri"/>
              </a:rPr>
              <a:t> </a:t>
            </a:r>
            <a:r>
              <a:rPr sz="2200" dirty="0">
                <a:latin typeface="Calibri"/>
                <a:cs typeface="Calibri"/>
              </a:rPr>
              <a:t>ε</a:t>
            </a:r>
            <a:r>
              <a:rPr sz="2200" spc="-35" dirty="0">
                <a:latin typeface="Calibri"/>
                <a:cs typeface="Calibri"/>
              </a:rPr>
              <a:t>ξ</a:t>
            </a:r>
            <a:r>
              <a:rPr sz="2200" spc="-10" dirty="0">
                <a:latin typeface="Calibri"/>
                <a:cs typeface="Calibri"/>
              </a:rPr>
              <a:t>υ</a:t>
            </a:r>
            <a:r>
              <a:rPr sz="2200" spc="-5" dirty="0">
                <a:latin typeface="Calibri"/>
                <a:cs typeface="Calibri"/>
              </a:rPr>
              <a:t>π</a:t>
            </a:r>
            <a:r>
              <a:rPr sz="2200" spc="15" dirty="0">
                <a:latin typeface="Calibri"/>
                <a:cs typeface="Calibri"/>
              </a:rPr>
              <a:t>η</a:t>
            </a:r>
            <a:r>
              <a:rPr sz="2200" dirty="0">
                <a:latin typeface="Calibri"/>
                <a:cs typeface="Calibri"/>
              </a:rPr>
              <a:t>ρετεί</a:t>
            </a:r>
            <a:r>
              <a:rPr sz="2200" spc="-80" dirty="0">
                <a:latin typeface="Calibri"/>
                <a:cs typeface="Calibri"/>
              </a:rPr>
              <a:t> </a:t>
            </a:r>
            <a:r>
              <a:rPr sz="2200" dirty="0">
                <a:latin typeface="Calibri"/>
                <a:cs typeface="Calibri"/>
              </a:rPr>
              <a:t>(</a:t>
            </a:r>
            <a:r>
              <a:rPr sz="2200" spc="-20" dirty="0">
                <a:latin typeface="Calibri"/>
                <a:cs typeface="Calibri"/>
              </a:rPr>
              <a:t>τ</a:t>
            </a:r>
            <a:r>
              <a:rPr sz="2200" dirty="0">
                <a:latin typeface="Calibri"/>
                <a:cs typeface="Calibri"/>
              </a:rPr>
              <a:t>ο</a:t>
            </a:r>
            <a:r>
              <a:rPr sz="2200" spc="-25" dirty="0">
                <a:latin typeface="Calibri"/>
                <a:cs typeface="Calibri"/>
              </a:rPr>
              <a:t> </a:t>
            </a:r>
            <a:r>
              <a:rPr sz="2200" spc="-10" dirty="0">
                <a:latin typeface="Calibri"/>
                <a:cs typeface="Calibri"/>
              </a:rPr>
              <a:t>τ</a:t>
            </a:r>
            <a:r>
              <a:rPr sz="2200" spc="-5" dirty="0">
                <a:latin typeface="Calibri"/>
                <a:cs typeface="Calibri"/>
              </a:rPr>
              <a:t>ε</a:t>
            </a:r>
            <a:r>
              <a:rPr sz="2200" spc="-15" dirty="0">
                <a:latin typeface="Calibri"/>
                <a:cs typeface="Calibri"/>
              </a:rPr>
              <a:t>ρ</a:t>
            </a:r>
            <a:r>
              <a:rPr sz="2200" spc="10" dirty="0">
                <a:latin typeface="Calibri"/>
                <a:cs typeface="Calibri"/>
              </a:rPr>
              <a:t>μ</a:t>
            </a:r>
            <a:r>
              <a:rPr sz="2200" spc="-10" dirty="0">
                <a:latin typeface="Calibri"/>
                <a:cs typeface="Calibri"/>
              </a:rPr>
              <a:t>α</a:t>
            </a:r>
            <a:r>
              <a:rPr sz="2200" spc="5" dirty="0">
                <a:latin typeface="Calibri"/>
                <a:cs typeface="Calibri"/>
              </a:rPr>
              <a:t>τ</a:t>
            </a:r>
            <a:r>
              <a:rPr sz="2200" dirty="0">
                <a:latin typeface="Calibri"/>
                <a:cs typeface="Calibri"/>
              </a:rPr>
              <a:t>ι</a:t>
            </a:r>
            <a:r>
              <a:rPr sz="2200" spc="-75" dirty="0">
                <a:latin typeface="Calibri"/>
                <a:cs typeface="Calibri"/>
              </a:rPr>
              <a:t>κ</a:t>
            </a:r>
            <a:r>
              <a:rPr sz="2200" dirty="0">
                <a:latin typeface="Calibri"/>
                <a:cs typeface="Calibri"/>
              </a:rPr>
              <a:t>ό</a:t>
            </a:r>
            <a:r>
              <a:rPr sz="2200" spc="-45" dirty="0">
                <a:latin typeface="Calibri"/>
                <a:cs typeface="Calibri"/>
              </a:rPr>
              <a:t> </a:t>
            </a:r>
            <a:r>
              <a:rPr sz="2200" spc="-20" dirty="0">
                <a:latin typeface="Calibri"/>
                <a:cs typeface="Calibri"/>
              </a:rPr>
              <a:t>τ</a:t>
            </a:r>
            <a:r>
              <a:rPr sz="2200" spc="-5" dirty="0">
                <a:latin typeface="Calibri"/>
                <a:cs typeface="Calibri"/>
              </a:rPr>
              <a:t>ο</a:t>
            </a:r>
            <a:r>
              <a:rPr sz="2200" dirty="0">
                <a:latin typeface="Calibri"/>
                <a:cs typeface="Calibri"/>
              </a:rPr>
              <a:t>υ</a:t>
            </a:r>
            <a:r>
              <a:rPr sz="2200" spc="-40" dirty="0">
                <a:latin typeface="Calibri"/>
                <a:cs typeface="Calibri"/>
              </a:rPr>
              <a:t> </a:t>
            </a:r>
            <a:r>
              <a:rPr sz="2200" spc="-15" dirty="0">
                <a:latin typeface="Calibri"/>
                <a:cs typeface="Calibri"/>
              </a:rPr>
              <a:t>χ</a:t>
            </a:r>
            <a:r>
              <a:rPr sz="2200" dirty="0">
                <a:latin typeface="Calibri"/>
                <a:cs typeface="Calibri"/>
              </a:rPr>
              <a:t>ρή</a:t>
            </a:r>
            <a:r>
              <a:rPr sz="2200" spc="10" dirty="0">
                <a:latin typeface="Calibri"/>
                <a:cs typeface="Calibri"/>
              </a:rPr>
              <a:t>σ</a:t>
            </a:r>
            <a:r>
              <a:rPr sz="2200" dirty="0">
                <a:latin typeface="Calibri"/>
                <a:cs typeface="Calibri"/>
              </a:rPr>
              <a:t>τη </a:t>
            </a:r>
            <a:r>
              <a:rPr sz="2200" spc="-5" dirty="0">
                <a:latin typeface="Calibri"/>
                <a:cs typeface="Calibri"/>
              </a:rPr>
              <a:t>ε</a:t>
            </a:r>
            <a:r>
              <a:rPr sz="2200" spc="-10" dirty="0">
                <a:latin typeface="Calibri"/>
                <a:cs typeface="Calibri"/>
              </a:rPr>
              <a:t>ί</a:t>
            </a:r>
            <a:r>
              <a:rPr sz="2200" spc="-15" dirty="0">
                <a:latin typeface="Calibri"/>
                <a:cs typeface="Calibri"/>
              </a:rPr>
              <a:t>ν</a:t>
            </a:r>
            <a:r>
              <a:rPr sz="2200" dirty="0">
                <a:latin typeface="Calibri"/>
                <a:cs typeface="Calibri"/>
              </a:rPr>
              <a:t>αι</a:t>
            </a:r>
            <a:r>
              <a:rPr sz="2200" spc="-55" dirty="0">
                <a:latin typeface="Calibri"/>
                <a:cs typeface="Calibri"/>
              </a:rPr>
              <a:t> </a:t>
            </a:r>
            <a:r>
              <a:rPr sz="2200" dirty="0">
                <a:latin typeface="Calibri"/>
                <a:cs typeface="Calibri"/>
              </a:rPr>
              <a:t>σε</a:t>
            </a:r>
            <a:r>
              <a:rPr sz="2200" spc="-35" dirty="0">
                <a:latin typeface="Calibri"/>
                <a:cs typeface="Calibri"/>
              </a:rPr>
              <a:t> </a:t>
            </a:r>
            <a:r>
              <a:rPr sz="2200" dirty="0">
                <a:latin typeface="Calibri"/>
                <a:cs typeface="Calibri"/>
              </a:rPr>
              <a:t>α</a:t>
            </a:r>
            <a:r>
              <a:rPr sz="2200" spc="-15" dirty="0">
                <a:latin typeface="Calibri"/>
                <a:cs typeface="Calibri"/>
              </a:rPr>
              <a:t>ν</a:t>
            </a:r>
            <a:r>
              <a:rPr sz="2200" dirty="0">
                <a:latin typeface="Calibri"/>
                <a:cs typeface="Calibri"/>
              </a:rPr>
              <a:t>α</a:t>
            </a:r>
            <a:r>
              <a:rPr sz="2200" spc="-15" dirty="0">
                <a:latin typeface="Calibri"/>
                <a:cs typeface="Calibri"/>
              </a:rPr>
              <a:t>μ</a:t>
            </a:r>
            <a:r>
              <a:rPr sz="2200" spc="-10" dirty="0">
                <a:latin typeface="Calibri"/>
                <a:cs typeface="Calibri"/>
              </a:rPr>
              <a:t>ο</a:t>
            </a:r>
            <a:r>
              <a:rPr sz="2200" dirty="0">
                <a:latin typeface="Calibri"/>
                <a:cs typeface="Calibri"/>
              </a:rPr>
              <a:t>νή).</a:t>
            </a:r>
            <a:r>
              <a:rPr sz="2200" spc="-85" dirty="0">
                <a:latin typeface="Times New Roman"/>
                <a:cs typeface="Times New Roman"/>
              </a:rPr>
              <a:t> </a:t>
            </a:r>
            <a:r>
              <a:rPr sz="2200" spc="15" dirty="0">
                <a:latin typeface="Calibri"/>
                <a:cs typeface="Calibri"/>
              </a:rPr>
              <a:t>Ε</a:t>
            </a:r>
            <a:r>
              <a:rPr sz="2200" spc="-20" dirty="0">
                <a:latin typeface="Calibri"/>
                <a:cs typeface="Calibri"/>
              </a:rPr>
              <a:t>δ</a:t>
            </a:r>
            <a:r>
              <a:rPr sz="2200" dirty="0">
                <a:latin typeface="Calibri"/>
                <a:cs typeface="Calibri"/>
              </a:rPr>
              <a:t>ώ</a:t>
            </a:r>
            <a:r>
              <a:rPr sz="2200" spc="-35" dirty="0">
                <a:latin typeface="Calibri"/>
                <a:cs typeface="Calibri"/>
              </a:rPr>
              <a:t> </a:t>
            </a:r>
            <a:r>
              <a:rPr sz="2200" spc="-5" dirty="0">
                <a:latin typeface="Calibri"/>
                <a:cs typeface="Calibri"/>
              </a:rPr>
              <a:t>πε</a:t>
            </a:r>
            <a:r>
              <a:rPr sz="2200" spc="-15" dirty="0">
                <a:latin typeface="Calibri"/>
                <a:cs typeface="Calibri"/>
              </a:rPr>
              <a:t>ρ</a:t>
            </a:r>
            <a:r>
              <a:rPr sz="2200" spc="35" dirty="0">
                <a:latin typeface="Calibri"/>
                <a:cs typeface="Calibri"/>
              </a:rPr>
              <a:t>ι</a:t>
            </a:r>
            <a:r>
              <a:rPr sz="2200" spc="-55" dirty="0">
                <a:latin typeface="Calibri"/>
                <a:cs typeface="Calibri"/>
              </a:rPr>
              <a:t>λ</a:t>
            </a:r>
            <a:r>
              <a:rPr sz="2200" dirty="0">
                <a:latin typeface="Calibri"/>
                <a:cs typeface="Calibri"/>
              </a:rPr>
              <a:t>α</a:t>
            </a:r>
            <a:r>
              <a:rPr sz="2200" spc="10" dirty="0">
                <a:latin typeface="Calibri"/>
                <a:cs typeface="Calibri"/>
              </a:rPr>
              <a:t>μ</a:t>
            </a:r>
            <a:r>
              <a:rPr sz="2200" spc="-10" dirty="0">
                <a:latin typeface="Calibri"/>
                <a:cs typeface="Calibri"/>
              </a:rPr>
              <a:t>β</a:t>
            </a:r>
            <a:r>
              <a:rPr sz="2200" spc="5" dirty="0">
                <a:latin typeface="Calibri"/>
                <a:cs typeface="Calibri"/>
              </a:rPr>
              <a:t>ά</a:t>
            </a:r>
            <a:r>
              <a:rPr sz="2200" spc="-15" dirty="0">
                <a:latin typeface="Calibri"/>
                <a:cs typeface="Calibri"/>
              </a:rPr>
              <a:t>ν</a:t>
            </a:r>
            <a:r>
              <a:rPr sz="2200" dirty="0">
                <a:latin typeface="Calibri"/>
                <a:cs typeface="Calibri"/>
              </a:rPr>
              <a:t>εται</a:t>
            </a:r>
            <a:r>
              <a:rPr sz="2200" spc="-110" dirty="0">
                <a:latin typeface="Calibri"/>
                <a:cs typeface="Calibri"/>
              </a:rPr>
              <a:t> </a:t>
            </a:r>
            <a:r>
              <a:rPr sz="2200" spc="-60" dirty="0">
                <a:latin typeface="Calibri"/>
                <a:cs typeface="Calibri"/>
              </a:rPr>
              <a:t>κ</a:t>
            </a:r>
            <a:r>
              <a:rPr sz="2200" spc="-10" dirty="0">
                <a:latin typeface="Calibri"/>
                <a:cs typeface="Calibri"/>
              </a:rPr>
              <a:t>α</a:t>
            </a:r>
            <a:r>
              <a:rPr sz="2200" dirty="0">
                <a:latin typeface="Calibri"/>
                <a:cs typeface="Calibri"/>
              </a:rPr>
              <a:t>ι</a:t>
            </a:r>
            <a:r>
              <a:rPr sz="2200" spc="-5" dirty="0">
                <a:latin typeface="Calibri"/>
                <a:cs typeface="Calibri"/>
              </a:rPr>
              <a:t> </a:t>
            </a:r>
            <a:r>
              <a:rPr sz="2200" dirty="0">
                <a:latin typeface="Calibri"/>
                <a:cs typeface="Calibri"/>
              </a:rPr>
              <a:t>η</a:t>
            </a:r>
            <a:r>
              <a:rPr sz="2200" spc="-20" dirty="0">
                <a:latin typeface="Calibri"/>
                <a:cs typeface="Calibri"/>
              </a:rPr>
              <a:t> </a:t>
            </a:r>
            <a:r>
              <a:rPr sz="2200" spc="-5" dirty="0">
                <a:latin typeface="Calibri"/>
                <a:cs typeface="Calibri"/>
              </a:rPr>
              <a:t>πε</a:t>
            </a:r>
            <a:r>
              <a:rPr sz="2200" dirty="0">
                <a:latin typeface="Calibri"/>
                <a:cs typeface="Calibri"/>
              </a:rPr>
              <a:t>ρί</a:t>
            </a:r>
            <a:r>
              <a:rPr sz="2200" spc="-5" dirty="0">
                <a:latin typeface="Calibri"/>
                <a:cs typeface="Calibri"/>
              </a:rPr>
              <a:t>π</a:t>
            </a:r>
            <a:r>
              <a:rPr sz="2200" dirty="0">
                <a:latin typeface="Calibri"/>
                <a:cs typeface="Calibri"/>
              </a:rPr>
              <a:t>τ</a:t>
            </a:r>
            <a:r>
              <a:rPr sz="2200" spc="-5" dirty="0">
                <a:latin typeface="Calibri"/>
                <a:cs typeface="Calibri"/>
              </a:rPr>
              <a:t>ω</a:t>
            </a:r>
            <a:r>
              <a:rPr sz="2200" spc="-15" dirty="0">
                <a:latin typeface="Calibri"/>
                <a:cs typeface="Calibri"/>
              </a:rPr>
              <a:t>σ</a:t>
            </a:r>
            <a:r>
              <a:rPr sz="2200" dirty="0">
                <a:latin typeface="Calibri"/>
                <a:cs typeface="Calibri"/>
              </a:rPr>
              <a:t>η</a:t>
            </a:r>
            <a:r>
              <a:rPr sz="2200" spc="-90" dirty="0">
                <a:latin typeface="Calibri"/>
                <a:cs typeface="Calibri"/>
              </a:rPr>
              <a:t> </a:t>
            </a:r>
            <a:r>
              <a:rPr sz="2200" dirty="0">
                <a:latin typeface="Calibri"/>
                <a:cs typeface="Calibri"/>
              </a:rPr>
              <a:t>ο</a:t>
            </a:r>
            <a:r>
              <a:rPr sz="2200" spc="-15" dirty="0">
                <a:latin typeface="Calibri"/>
                <a:cs typeface="Calibri"/>
              </a:rPr>
              <a:t> </a:t>
            </a:r>
            <a:r>
              <a:rPr sz="2200" dirty="0">
                <a:latin typeface="Calibri"/>
                <a:cs typeface="Calibri"/>
              </a:rPr>
              <a:t>ΚΣ</a:t>
            </a:r>
            <a:r>
              <a:rPr sz="2200" spc="-25" dirty="0">
                <a:latin typeface="Calibri"/>
                <a:cs typeface="Calibri"/>
              </a:rPr>
              <a:t> </a:t>
            </a:r>
            <a:r>
              <a:rPr sz="2200" dirty="0">
                <a:latin typeface="Calibri"/>
                <a:cs typeface="Calibri"/>
              </a:rPr>
              <a:t>να</a:t>
            </a:r>
            <a:r>
              <a:rPr sz="2200" spc="-5" dirty="0">
                <a:latin typeface="Calibri"/>
                <a:cs typeface="Calibri"/>
              </a:rPr>
              <a:t> </a:t>
            </a:r>
            <a:r>
              <a:rPr sz="2200" dirty="0">
                <a:latin typeface="Calibri"/>
                <a:cs typeface="Calibri"/>
              </a:rPr>
              <a:t>α</a:t>
            </a:r>
            <a:r>
              <a:rPr sz="2200" spc="-20" dirty="0">
                <a:latin typeface="Calibri"/>
                <a:cs typeface="Calibri"/>
              </a:rPr>
              <a:t>λ</a:t>
            </a:r>
            <a:r>
              <a:rPr sz="2200" spc="-40" dirty="0">
                <a:latin typeface="Calibri"/>
                <a:cs typeface="Calibri"/>
              </a:rPr>
              <a:t>λ</a:t>
            </a:r>
            <a:r>
              <a:rPr sz="2200" dirty="0">
                <a:latin typeface="Calibri"/>
                <a:cs typeface="Calibri"/>
              </a:rPr>
              <a:t>ά</a:t>
            </a:r>
            <a:r>
              <a:rPr sz="2200" spc="-30" dirty="0">
                <a:latin typeface="Calibri"/>
                <a:cs typeface="Calibri"/>
              </a:rPr>
              <a:t>ζ</a:t>
            </a:r>
            <a:r>
              <a:rPr sz="2200" dirty="0">
                <a:latin typeface="Calibri"/>
                <a:cs typeface="Calibri"/>
              </a:rPr>
              <a:t>ει </a:t>
            </a:r>
            <a:r>
              <a:rPr sz="2200" spc="-30" dirty="0">
                <a:latin typeface="Calibri"/>
                <a:cs typeface="Calibri"/>
              </a:rPr>
              <a:t>π</a:t>
            </a:r>
            <a:r>
              <a:rPr sz="2200" dirty="0">
                <a:latin typeface="Calibri"/>
                <a:cs typeface="Calibri"/>
              </a:rPr>
              <a:t>άρ</a:t>
            </a:r>
            <a:r>
              <a:rPr sz="2200" spc="-5" dirty="0">
                <a:latin typeface="Calibri"/>
                <a:cs typeface="Calibri"/>
              </a:rPr>
              <a:t>ο</a:t>
            </a:r>
            <a:r>
              <a:rPr sz="2200" spc="-40" dirty="0">
                <a:latin typeface="Calibri"/>
                <a:cs typeface="Calibri"/>
              </a:rPr>
              <a:t>χ</a:t>
            </a:r>
            <a:r>
              <a:rPr sz="2200" dirty="0">
                <a:latin typeface="Calibri"/>
                <a:cs typeface="Calibri"/>
              </a:rPr>
              <a:t>ο</a:t>
            </a:r>
            <a:r>
              <a:rPr sz="2200" spc="-85" dirty="0">
                <a:latin typeface="Calibri"/>
                <a:cs typeface="Calibri"/>
              </a:rPr>
              <a:t> </a:t>
            </a:r>
            <a:r>
              <a:rPr sz="2200" spc="-20" dirty="0">
                <a:latin typeface="Calibri"/>
                <a:cs typeface="Calibri"/>
              </a:rPr>
              <a:t>δ</a:t>
            </a:r>
            <a:r>
              <a:rPr sz="2200" dirty="0">
                <a:latin typeface="Calibri"/>
                <a:cs typeface="Calibri"/>
              </a:rPr>
              <a:t>ικτ</a:t>
            </a:r>
            <a:r>
              <a:rPr sz="2200" spc="-10" dirty="0">
                <a:latin typeface="Calibri"/>
                <a:cs typeface="Calibri"/>
              </a:rPr>
              <a:t>ύ</a:t>
            </a:r>
            <a:r>
              <a:rPr sz="2200" spc="10" dirty="0">
                <a:latin typeface="Calibri"/>
                <a:cs typeface="Calibri"/>
              </a:rPr>
              <a:t>ο</a:t>
            </a:r>
            <a:r>
              <a:rPr sz="2200" dirty="0">
                <a:latin typeface="Calibri"/>
                <a:cs typeface="Calibri"/>
              </a:rPr>
              <a:t>υ</a:t>
            </a:r>
          </a:p>
          <a:p>
            <a:pPr marL="356870" marR="187960" indent="-344170">
              <a:lnSpc>
                <a:spcPct val="79800"/>
              </a:lnSpc>
              <a:spcBef>
                <a:spcPts val="475"/>
              </a:spcBef>
              <a:spcAft>
                <a:spcPts val="600"/>
              </a:spcAft>
              <a:buFont typeface="Arial"/>
              <a:buChar char="•"/>
              <a:tabLst>
                <a:tab pos="354330" algn="l"/>
              </a:tabLst>
            </a:pPr>
            <a:r>
              <a:rPr sz="2200" b="1" dirty="0">
                <a:latin typeface="Calibri"/>
                <a:cs typeface="Calibri"/>
              </a:rPr>
              <a:t>Μετ</a:t>
            </a:r>
            <a:r>
              <a:rPr sz="2200" b="1" spc="5" dirty="0">
                <a:latin typeface="Calibri"/>
                <a:cs typeface="Calibri"/>
              </a:rPr>
              <a:t>α</a:t>
            </a:r>
            <a:r>
              <a:rPr sz="2200" b="1" spc="-5" dirty="0">
                <a:latin typeface="Calibri"/>
                <a:cs typeface="Calibri"/>
              </a:rPr>
              <a:t>π</a:t>
            </a:r>
            <a:r>
              <a:rPr sz="2200" b="1" spc="-15" dirty="0">
                <a:latin typeface="Calibri"/>
                <a:cs typeface="Calibri"/>
              </a:rPr>
              <a:t>ο</a:t>
            </a:r>
            <a:r>
              <a:rPr sz="2200" b="1" spc="10" dirty="0">
                <a:latin typeface="Calibri"/>
                <a:cs typeface="Calibri"/>
              </a:rPr>
              <a:t>μ</a:t>
            </a:r>
            <a:r>
              <a:rPr sz="2200" b="1" spc="-5" dirty="0">
                <a:latin typeface="Calibri"/>
                <a:cs typeface="Calibri"/>
              </a:rPr>
              <a:t>π</a:t>
            </a:r>
            <a:r>
              <a:rPr sz="2200" b="1" dirty="0">
                <a:latin typeface="Calibri"/>
                <a:cs typeface="Calibri"/>
              </a:rPr>
              <a:t>ή</a:t>
            </a:r>
            <a:r>
              <a:rPr sz="2200" b="1" spc="-140" dirty="0">
                <a:latin typeface="Calibri"/>
                <a:cs typeface="Calibri"/>
              </a:rPr>
              <a:t> </a:t>
            </a:r>
            <a:r>
              <a:rPr sz="2200" b="1" dirty="0">
                <a:latin typeface="Calibri"/>
                <a:cs typeface="Calibri"/>
              </a:rPr>
              <a:t>ή</a:t>
            </a:r>
            <a:r>
              <a:rPr sz="2200" b="1" spc="10" dirty="0">
                <a:latin typeface="Calibri"/>
                <a:cs typeface="Calibri"/>
              </a:rPr>
              <a:t> </a:t>
            </a:r>
            <a:r>
              <a:rPr sz="2200" b="1" spc="-20" dirty="0">
                <a:latin typeface="Calibri"/>
                <a:cs typeface="Calibri"/>
              </a:rPr>
              <a:t>δ</a:t>
            </a:r>
            <a:r>
              <a:rPr sz="2200" b="1" dirty="0">
                <a:latin typeface="Calibri"/>
                <a:cs typeface="Calibri"/>
              </a:rPr>
              <a:t>ια</a:t>
            </a:r>
            <a:r>
              <a:rPr sz="2200" b="1" spc="-5" dirty="0">
                <a:latin typeface="Calibri"/>
                <a:cs typeface="Calibri"/>
              </a:rPr>
              <a:t>πο</a:t>
            </a:r>
            <a:r>
              <a:rPr sz="2200" b="1" spc="10" dirty="0">
                <a:latin typeface="Calibri"/>
                <a:cs typeface="Calibri"/>
              </a:rPr>
              <a:t>μ</a:t>
            </a:r>
            <a:r>
              <a:rPr sz="2200" b="1" spc="-5" dirty="0">
                <a:latin typeface="Calibri"/>
                <a:cs typeface="Calibri"/>
              </a:rPr>
              <a:t>π</a:t>
            </a:r>
            <a:r>
              <a:rPr sz="2200" b="1" dirty="0">
                <a:latin typeface="Calibri"/>
                <a:cs typeface="Calibri"/>
              </a:rPr>
              <a:t>ή</a:t>
            </a:r>
            <a:r>
              <a:rPr sz="2200" b="1" spc="-65" dirty="0">
                <a:latin typeface="Calibri"/>
                <a:cs typeface="Calibri"/>
              </a:rPr>
              <a:t> </a:t>
            </a:r>
            <a:r>
              <a:rPr sz="2200" dirty="0">
                <a:latin typeface="Calibri"/>
                <a:cs typeface="Calibri"/>
              </a:rPr>
              <a:t>(</a:t>
            </a:r>
            <a:r>
              <a:rPr sz="2200" spc="15" dirty="0">
                <a:latin typeface="Calibri"/>
                <a:cs typeface="Calibri"/>
              </a:rPr>
              <a:t>h</a:t>
            </a:r>
            <a:r>
              <a:rPr sz="2200" spc="-15" dirty="0">
                <a:latin typeface="Calibri"/>
                <a:cs typeface="Calibri"/>
              </a:rPr>
              <a:t>a</a:t>
            </a:r>
            <a:r>
              <a:rPr sz="2200" dirty="0">
                <a:latin typeface="Calibri"/>
                <a:cs typeface="Calibri"/>
              </a:rPr>
              <a:t>n</a:t>
            </a:r>
            <a:r>
              <a:rPr sz="2200" spc="15" dirty="0">
                <a:latin typeface="Calibri"/>
                <a:cs typeface="Calibri"/>
              </a:rPr>
              <a:t>d</a:t>
            </a:r>
            <a:r>
              <a:rPr sz="2200" spc="-5" dirty="0">
                <a:latin typeface="Calibri"/>
                <a:cs typeface="Calibri"/>
              </a:rPr>
              <a:t>o</a:t>
            </a:r>
            <a:r>
              <a:rPr sz="2200" spc="-40" dirty="0">
                <a:latin typeface="Calibri"/>
                <a:cs typeface="Calibri"/>
              </a:rPr>
              <a:t>f</a:t>
            </a:r>
            <a:r>
              <a:rPr sz="2200" dirty="0">
                <a:latin typeface="Calibri"/>
                <a:cs typeface="Calibri"/>
              </a:rPr>
              <a:t>f</a:t>
            </a:r>
            <a:r>
              <a:rPr sz="2200" spc="-120" dirty="0">
                <a:latin typeface="Times New Roman"/>
                <a:cs typeface="Times New Roman"/>
              </a:rPr>
              <a:t> </a:t>
            </a:r>
            <a:r>
              <a:rPr sz="2200" dirty="0">
                <a:latin typeface="Calibri"/>
                <a:cs typeface="Calibri"/>
              </a:rPr>
              <a:t>ή</a:t>
            </a:r>
            <a:r>
              <a:rPr sz="2200" spc="10" dirty="0">
                <a:latin typeface="Calibri"/>
                <a:cs typeface="Calibri"/>
              </a:rPr>
              <a:t> </a:t>
            </a:r>
            <a:r>
              <a:rPr sz="2200" spc="15" dirty="0">
                <a:latin typeface="Calibri"/>
                <a:cs typeface="Calibri"/>
              </a:rPr>
              <a:t>h</a:t>
            </a:r>
            <a:r>
              <a:rPr sz="2200" spc="-15" dirty="0">
                <a:latin typeface="Calibri"/>
                <a:cs typeface="Calibri"/>
              </a:rPr>
              <a:t>a</a:t>
            </a:r>
            <a:r>
              <a:rPr sz="2200" spc="15" dirty="0">
                <a:latin typeface="Calibri"/>
                <a:cs typeface="Calibri"/>
              </a:rPr>
              <a:t>nd</a:t>
            </a:r>
            <a:r>
              <a:rPr sz="2200" spc="-5" dirty="0">
                <a:latin typeface="Calibri"/>
                <a:cs typeface="Calibri"/>
              </a:rPr>
              <a:t>o</a:t>
            </a:r>
            <a:r>
              <a:rPr sz="2200" spc="-45" dirty="0">
                <a:latin typeface="Calibri"/>
                <a:cs typeface="Calibri"/>
              </a:rPr>
              <a:t>v</a:t>
            </a:r>
            <a:r>
              <a:rPr sz="2200" spc="-15" dirty="0">
                <a:latin typeface="Calibri"/>
                <a:cs typeface="Calibri"/>
              </a:rPr>
              <a:t>e</a:t>
            </a:r>
            <a:r>
              <a:rPr sz="2200" spc="-5" dirty="0">
                <a:latin typeface="Calibri"/>
                <a:cs typeface="Calibri"/>
              </a:rPr>
              <a:t>r</a:t>
            </a:r>
            <a:r>
              <a:rPr sz="2200" dirty="0">
                <a:latin typeface="Calibri"/>
                <a:cs typeface="Calibri"/>
              </a:rPr>
              <a:t>)</a:t>
            </a:r>
            <a:r>
              <a:rPr sz="2200" spc="-100" dirty="0">
                <a:latin typeface="Times New Roman"/>
                <a:cs typeface="Times New Roman"/>
              </a:rPr>
              <a:t> </a:t>
            </a:r>
            <a:r>
              <a:rPr sz="2200" dirty="0">
                <a:latin typeface="Calibri"/>
                <a:cs typeface="Calibri"/>
              </a:rPr>
              <a:t>:</a:t>
            </a:r>
            <a:r>
              <a:rPr sz="2200" spc="-55" dirty="0">
                <a:latin typeface="Times New Roman"/>
                <a:cs typeface="Times New Roman"/>
              </a:rPr>
              <a:t> </a:t>
            </a:r>
            <a:r>
              <a:rPr sz="2200" spc="-185" dirty="0">
                <a:latin typeface="Calibri"/>
                <a:cs typeface="Calibri"/>
              </a:rPr>
              <a:t>Τ</a:t>
            </a:r>
            <a:r>
              <a:rPr sz="2200" dirty="0">
                <a:latin typeface="Calibri"/>
                <a:cs typeface="Calibri"/>
              </a:rPr>
              <a:t>ο</a:t>
            </a:r>
            <a:r>
              <a:rPr sz="2200" spc="-10" dirty="0">
                <a:latin typeface="Calibri"/>
                <a:cs typeface="Calibri"/>
              </a:rPr>
              <a:t> </a:t>
            </a:r>
            <a:r>
              <a:rPr sz="2200" spc="-20" dirty="0">
                <a:latin typeface="Calibri"/>
                <a:cs typeface="Calibri"/>
              </a:rPr>
              <a:t>δ</a:t>
            </a:r>
            <a:r>
              <a:rPr sz="2200" dirty="0">
                <a:latin typeface="Calibri"/>
                <a:cs typeface="Calibri"/>
              </a:rPr>
              <a:t>ίκτυο</a:t>
            </a:r>
            <a:r>
              <a:rPr sz="2200" spc="-45" dirty="0">
                <a:latin typeface="Calibri"/>
                <a:cs typeface="Calibri"/>
              </a:rPr>
              <a:t> </a:t>
            </a:r>
            <a:r>
              <a:rPr sz="2200" dirty="0">
                <a:latin typeface="Calibri"/>
                <a:cs typeface="Calibri"/>
              </a:rPr>
              <a:t>φρ</a:t>
            </a:r>
            <a:r>
              <a:rPr sz="2200" spc="-5" dirty="0">
                <a:latin typeface="Calibri"/>
                <a:cs typeface="Calibri"/>
              </a:rPr>
              <a:t>ο</a:t>
            </a:r>
            <a:r>
              <a:rPr sz="2200" spc="-15" dirty="0">
                <a:latin typeface="Calibri"/>
                <a:cs typeface="Calibri"/>
              </a:rPr>
              <a:t>ν</a:t>
            </a:r>
            <a:r>
              <a:rPr sz="2200" dirty="0">
                <a:latin typeface="Calibri"/>
                <a:cs typeface="Calibri"/>
              </a:rPr>
              <a:t>τί</a:t>
            </a:r>
            <a:r>
              <a:rPr sz="2200" spc="-30" dirty="0">
                <a:latin typeface="Calibri"/>
                <a:cs typeface="Calibri"/>
              </a:rPr>
              <a:t>ζ</a:t>
            </a:r>
            <a:r>
              <a:rPr sz="2200" spc="-5" dirty="0">
                <a:latin typeface="Calibri"/>
                <a:cs typeface="Calibri"/>
              </a:rPr>
              <a:t>ε</a:t>
            </a:r>
            <a:r>
              <a:rPr sz="2200" dirty="0">
                <a:latin typeface="Calibri"/>
                <a:cs typeface="Calibri"/>
              </a:rPr>
              <a:t>ι</a:t>
            </a:r>
            <a:r>
              <a:rPr sz="2200" spc="-20" dirty="0">
                <a:latin typeface="Calibri"/>
                <a:cs typeface="Calibri"/>
              </a:rPr>
              <a:t> </a:t>
            </a:r>
            <a:r>
              <a:rPr sz="2200" dirty="0">
                <a:latin typeface="Calibri"/>
                <a:cs typeface="Calibri"/>
              </a:rPr>
              <a:t>να </a:t>
            </a:r>
            <a:r>
              <a:rPr sz="2200" spc="-20" dirty="0">
                <a:latin typeface="Calibri"/>
                <a:cs typeface="Calibri"/>
              </a:rPr>
              <a:t>δ</a:t>
            </a:r>
            <a:r>
              <a:rPr sz="2200" dirty="0">
                <a:latin typeface="Calibri"/>
                <a:cs typeface="Calibri"/>
              </a:rPr>
              <a:t>ιατηρήσει</a:t>
            </a:r>
            <a:r>
              <a:rPr sz="2200" spc="-80" dirty="0">
                <a:latin typeface="Calibri"/>
                <a:cs typeface="Calibri"/>
              </a:rPr>
              <a:t> </a:t>
            </a:r>
            <a:r>
              <a:rPr sz="2200" spc="-10" dirty="0">
                <a:latin typeface="Calibri"/>
                <a:cs typeface="Calibri"/>
              </a:rPr>
              <a:t>τ</a:t>
            </a:r>
            <a:r>
              <a:rPr sz="2200" spc="-45" dirty="0">
                <a:latin typeface="Calibri"/>
                <a:cs typeface="Calibri"/>
              </a:rPr>
              <a:t>η</a:t>
            </a:r>
            <a:r>
              <a:rPr sz="2200" dirty="0">
                <a:latin typeface="Calibri"/>
                <a:cs typeface="Calibri"/>
              </a:rPr>
              <a:t>ν</a:t>
            </a:r>
            <a:r>
              <a:rPr sz="2200" spc="5" dirty="0">
                <a:latin typeface="Calibri"/>
                <a:cs typeface="Calibri"/>
              </a:rPr>
              <a:t> </a:t>
            </a:r>
            <a:r>
              <a:rPr sz="2200" spc="-5" dirty="0">
                <a:latin typeface="Calibri"/>
                <a:cs typeface="Calibri"/>
              </a:rPr>
              <a:t>επ</a:t>
            </a:r>
            <a:r>
              <a:rPr sz="2200" dirty="0">
                <a:latin typeface="Calibri"/>
                <a:cs typeface="Calibri"/>
              </a:rPr>
              <a:t>ι</a:t>
            </a:r>
            <a:r>
              <a:rPr sz="2200" spc="-60" dirty="0">
                <a:latin typeface="Calibri"/>
                <a:cs typeface="Calibri"/>
              </a:rPr>
              <a:t>κ</a:t>
            </a:r>
            <a:r>
              <a:rPr sz="2200" spc="-15" dirty="0">
                <a:latin typeface="Calibri"/>
                <a:cs typeface="Calibri"/>
              </a:rPr>
              <a:t>ο</a:t>
            </a:r>
            <a:r>
              <a:rPr sz="2200" spc="-10" dirty="0">
                <a:latin typeface="Calibri"/>
                <a:cs typeface="Calibri"/>
              </a:rPr>
              <a:t>ι</a:t>
            </a:r>
            <a:r>
              <a:rPr sz="2200" dirty="0">
                <a:latin typeface="Calibri"/>
                <a:cs typeface="Calibri"/>
              </a:rPr>
              <a:t>ν</a:t>
            </a:r>
            <a:r>
              <a:rPr sz="2200" spc="-5" dirty="0">
                <a:latin typeface="Calibri"/>
                <a:cs typeface="Calibri"/>
              </a:rPr>
              <a:t>ω</a:t>
            </a:r>
            <a:r>
              <a:rPr sz="2200" dirty="0">
                <a:latin typeface="Calibri"/>
                <a:cs typeface="Calibri"/>
              </a:rPr>
              <a:t>ν</a:t>
            </a:r>
            <a:r>
              <a:rPr sz="2200" spc="-10" dirty="0">
                <a:latin typeface="Calibri"/>
                <a:cs typeface="Calibri"/>
              </a:rPr>
              <a:t>ί</a:t>
            </a:r>
            <a:r>
              <a:rPr sz="2200" dirty="0">
                <a:latin typeface="Calibri"/>
                <a:cs typeface="Calibri"/>
              </a:rPr>
              <a:t>α</a:t>
            </a:r>
            <a:r>
              <a:rPr sz="2200" spc="-125" dirty="0">
                <a:latin typeface="Calibri"/>
                <a:cs typeface="Calibri"/>
              </a:rPr>
              <a:t> </a:t>
            </a:r>
            <a:r>
              <a:rPr sz="2200" dirty="0">
                <a:latin typeface="Calibri"/>
                <a:cs typeface="Calibri"/>
              </a:rPr>
              <a:t>ΚΣ</a:t>
            </a:r>
            <a:r>
              <a:rPr sz="2200" spc="-30" dirty="0">
                <a:latin typeface="Calibri"/>
                <a:cs typeface="Calibri"/>
              </a:rPr>
              <a:t> </a:t>
            </a:r>
            <a:r>
              <a:rPr sz="2200" spc="-60" dirty="0">
                <a:latin typeface="Calibri"/>
                <a:cs typeface="Calibri"/>
              </a:rPr>
              <a:t>κ</a:t>
            </a:r>
            <a:r>
              <a:rPr sz="2200" dirty="0">
                <a:latin typeface="Calibri"/>
                <a:cs typeface="Calibri"/>
              </a:rPr>
              <a:t>αι</a:t>
            </a:r>
            <a:r>
              <a:rPr sz="2200" spc="-5" dirty="0">
                <a:latin typeface="Calibri"/>
                <a:cs typeface="Calibri"/>
              </a:rPr>
              <a:t> </a:t>
            </a:r>
            <a:r>
              <a:rPr sz="2200" spc="5" dirty="0">
                <a:latin typeface="Calibri"/>
                <a:cs typeface="Calibri"/>
              </a:rPr>
              <a:t>Σ</a:t>
            </a:r>
            <a:r>
              <a:rPr sz="2200" dirty="0">
                <a:latin typeface="Calibri"/>
                <a:cs typeface="Calibri"/>
              </a:rPr>
              <a:t>Β</a:t>
            </a:r>
            <a:r>
              <a:rPr sz="2200" spc="-30" dirty="0">
                <a:latin typeface="Calibri"/>
                <a:cs typeface="Calibri"/>
              </a:rPr>
              <a:t> </a:t>
            </a:r>
            <a:r>
              <a:rPr sz="2200" spc="-60" dirty="0">
                <a:latin typeface="Calibri"/>
                <a:cs typeface="Calibri"/>
              </a:rPr>
              <a:t>κ</a:t>
            </a:r>
            <a:r>
              <a:rPr sz="2200" spc="-10" dirty="0">
                <a:latin typeface="Calibri"/>
                <a:cs typeface="Calibri"/>
              </a:rPr>
              <a:t>α</a:t>
            </a:r>
            <a:r>
              <a:rPr sz="2200" dirty="0">
                <a:latin typeface="Calibri"/>
                <a:cs typeface="Calibri"/>
              </a:rPr>
              <a:t>τά</a:t>
            </a:r>
            <a:r>
              <a:rPr sz="2200" spc="-25" dirty="0">
                <a:latin typeface="Calibri"/>
                <a:cs typeface="Calibri"/>
              </a:rPr>
              <a:t> </a:t>
            </a:r>
            <a:r>
              <a:rPr sz="2200" dirty="0">
                <a:latin typeface="Calibri"/>
                <a:cs typeface="Calibri"/>
              </a:rPr>
              <a:t>τη</a:t>
            </a:r>
            <a:r>
              <a:rPr sz="2200" spc="-30" dirty="0">
                <a:latin typeface="Calibri"/>
                <a:cs typeface="Calibri"/>
              </a:rPr>
              <a:t> </a:t>
            </a:r>
            <a:r>
              <a:rPr sz="2200" spc="10" dirty="0">
                <a:latin typeface="Calibri"/>
                <a:cs typeface="Calibri"/>
              </a:rPr>
              <a:t>μ</a:t>
            </a:r>
            <a:r>
              <a:rPr sz="2200" spc="-15" dirty="0">
                <a:latin typeface="Calibri"/>
                <a:cs typeface="Calibri"/>
              </a:rPr>
              <a:t>ε</a:t>
            </a:r>
            <a:r>
              <a:rPr sz="2200" dirty="0">
                <a:latin typeface="Calibri"/>
                <a:cs typeface="Calibri"/>
              </a:rPr>
              <a:t>τ</a:t>
            </a:r>
            <a:r>
              <a:rPr sz="2200" spc="5" dirty="0">
                <a:latin typeface="Calibri"/>
                <a:cs typeface="Calibri"/>
              </a:rPr>
              <a:t>α</a:t>
            </a:r>
            <a:r>
              <a:rPr sz="2200" spc="-40" dirty="0">
                <a:latin typeface="Calibri"/>
                <a:cs typeface="Calibri"/>
              </a:rPr>
              <a:t>κ</a:t>
            </a:r>
            <a:r>
              <a:rPr sz="2200" spc="-10" dirty="0">
                <a:latin typeface="Calibri"/>
                <a:cs typeface="Calibri"/>
              </a:rPr>
              <a:t>ί</a:t>
            </a:r>
            <a:r>
              <a:rPr sz="2200" spc="-15" dirty="0">
                <a:latin typeface="Calibri"/>
                <a:cs typeface="Calibri"/>
              </a:rPr>
              <a:t>ν</a:t>
            </a:r>
            <a:r>
              <a:rPr sz="2200" spc="15" dirty="0">
                <a:latin typeface="Calibri"/>
                <a:cs typeface="Calibri"/>
              </a:rPr>
              <a:t>η</a:t>
            </a:r>
            <a:r>
              <a:rPr sz="2200" spc="-15" dirty="0">
                <a:latin typeface="Calibri"/>
                <a:cs typeface="Calibri"/>
              </a:rPr>
              <a:t>σ</a:t>
            </a:r>
            <a:r>
              <a:rPr sz="2200" dirty="0">
                <a:latin typeface="Calibri"/>
                <a:cs typeface="Calibri"/>
              </a:rPr>
              <a:t>η</a:t>
            </a:r>
            <a:r>
              <a:rPr sz="2200" spc="-65" dirty="0">
                <a:latin typeface="Calibri"/>
                <a:cs typeface="Calibri"/>
              </a:rPr>
              <a:t> </a:t>
            </a:r>
            <a:r>
              <a:rPr sz="2200" spc="-20" dirty="0">
                <a:latin typeface="Calibri"/>
                <a:cs typeface="Calibri"/>
              </a:rPr>
              <a:t>τ</a:t>
            </a:r>
            <a:r>
              <a:rPr sz="2200" spc="-5" dirty="0">
                <a:latin typeface="Calibri"/>
                <a:cs typeface="Calibri"/>
              </a:rPr>
              <a:t>ο</a:t>
            </a:r>
            <a:r>
              <a:rPr sz="2200" dirty="0">
                <a:latin typeface="Calibri"/>
                <a:cs typeface="Calibri"/>
              </a:rPr>
              <a:t>υ</a:t>
            </a:r>
            <a:r>
              <a:rPr sz="2200" spc="-40" dirty="0">
                <a:latin typeface="Calibri"/>
                <a:cs typeface="Calibri"/>
              </a:rPr>
              <a:t> </a:t>
            </a:r>
            <a:r>
              <a:rPr sz="2200" dirty="0">
                <a:latin typeface="Calibri"/>
                <a:cs typeface="Calibri"/>
              </a:rPr>
              <a:t>ΚΣ</a:t>
            </a:r>
            <a:r>
              <a:rPr sz="2200" spc="-15" dirty="0">
                <a:latin typeface="Calibri"/>
                <a:cs typeface="Calibri"/>
              </a:rPr>
              <a:t> </a:t>
            </a:r>
            <a:r>
              <a:rPr sz="2200" dirty="0">
                <a:latin typeface="Calibri"/>
                <a:cs typeface="Calibri"/>
              </a:rPr>
              <a:t>από</a:t>
            </a:r>
            <a:r>
              <a:rPr sz="2200" spc="-35" dirty="0">
                <a:latin typeface="Calibri"/>
                <a:cs typeface="Calibri"/>
              </a:rPr>
              <a:t> </a:t>
            </a:r>
            <a:r>
              <a:rPr sz="2200" dirty="0">
                <a:latin typeface="Calibri"/>
                <a:cs typeface="Calibri"/>
              </a:rPr>
              <a:t>τα </a:t>
            </a:r>
            <a:r>
              <a:rPr sz="2200" spc="-5" dirty="0">
                <a:latin typeface="Calibri"/>
                <a:cs typeface="Calibri"/>
              </a:rPr>
              <a:t>ό</a:t>
            </a:r>
            <a:r>
              <a:rPr sz="2200" dirty="0">
                <a:latin typeface="Calibri"/>
                <a:cs typeface="Calibri"/>
              </a:rPr>
              <a:t>ρια</a:t>
            </a:r>
            <a:r>
              <a:rPr sz="2200" spc="-65" dirty="0">
                <a:latin typeface="Calibri"/>
                <a:cs typeface="Calibri"/>
              </a:rPr>
              <a:t> </a:t>
            </a:r>
            <a:r>
              <a:rPr sz="2200" spc="10" dirty="0">
                <a:latin typeface="Calibri"/>
                <a:cs typeface="Calibri"/>
              </a:rPr>
              <a:t>μ</a:t>
            </a:r>
            <a:r>
              <a:rPr sz="2200" dirty="0">
                <a:latin typeface="Calibri"/>
                <a:cs typeface="Calibri"/>
              </a:rPr>
              <a:t>ι</a:t>
            </a:r>
            <a:r>
              <a:rPr sz="2200" spc="-10" dirty="0">
                <a:latin typeface="Calibri"/>
                <a:cs typeface="Calibri"/>
              </a:rPr>
              <a:t>ά</a:t>
            </a:r>
            <a:r>
              <a:rPr sz="2200" dirty="0">
                <a:latin typeface="Calibri"/>
                <a:cs typeface="Calibri"/>
              </a:rPr>
              <a:t>ς</a:t>
            </a:r>
            <a:r>
              <a:rPr sz="2200" spc="-30" dirty="0">
                <a:latin typeface="Calibri"/>
                <a:cs typeface="Calibri"/>
              </a:rPr>
              <a:t> </a:t>
            </a:r>
            <a:r>
              <a:rPr sz="2200" spc="-40" dirty="0">
                <a:latin typeface="Calibri"/>
                <a:cs typeface="Calibri"/>
              </a:rPr>
              <a:t>κ</a:t>
            </a:r>
            <a:r>
              <a:rPr sz="2200" spc="-10" dirty="0">
                <a:latin typeface="Calibri"/>
                <a:cs typeface="Calibri"/>
              </a:rPr>
              <a:t>υ</a:t>
            </a:r>
            <a:r>
              <a:rPr sz="2200" spc="-15" dirty="0">
                <a:latin typeface="Calibri"/>
                <a:cs typeface="Calibri"/>
              </a:rPr>
              <a:t>ψ</a:t>
            </a:r>
            <a:r>
              <a:rPr sz="2200" dirty="0">
                <a:latin typeface="Calibri"/>
                <a:cs typeface="Calibri"/>
              </a:rPr>
              <a:t>έ</a:t>
            </a:r>
            <a:r>
              <a:rPr sz="2200" spc="-20" dirty="0">
                <a:latin typeface="Calibri"/>
                <a:cs typeface="Calibri"/>
              </a:rPr>
              <a:t>λ</a:t>
            </a:r>
            <a:r>
              <a:rPr sz="2200" spc="15" dirty="0">
                <a:latin typeface="Calibri"/>
                <a:cs typeface="Calibri"/>
              </a:rPr>
              <a:t>η</a:t>
            </a:r>
            <a:r>
              <a:rPr sz="2200" dirty="0">
                <a:latin typeface="Calibri"/>
                <a:cs typeface="Calibri"/>
              </a:rPr>
              <a:t>ς</a:t>
            </a:r>
            <a:r>
              <a:rPr sz="2200" spc="-55" dirty="0">
                <a:latin typeface="Calibri"/>
                <a:cs typeface="Calibri"/>
              </a:rPr>
              <a:t> </a:t>
            </a:r>
            <a:r>
              <a:rPr sz="2200" spc="25" dirty="0">
                <a:latin typeface="Calibri"/>
                <a:cs typeface="Calibri"/>
              </a:rPr>
              <a:t>σ</a:t>
            </a:r>
            <a:r>
              <a:rPr sz="2200" spc="-10" dirty="0">
                <a:latin typeface="Calibri"/>
                <a:cs typeface="Calibri"/>
              </a:rPr>
              <a:t>τ</a:t>
            </a:r>
            <a:r>
              <a:rPr sz="2200" dirty="0">
                <a:latin typeface="Calibri"/>
                <a:cs typeface="Calibri"/>
              </a:rPr>
              <a:t>α</a:t>
            </a:r>
            <a:r>
              <a:rPr sz="2200" spc="-30" dirty="0">
                <a:latin typeface="Calibri"/>
                <a:cs typeface="Calibri"/>
              </a:rPr>
              <a:t> </a:t>
            </a:r>
            <a:r>
              <a:rPr sz="2200" spc="-5" dirty="0">
                <a:latin typeface="Calibri"/>
                <a:cs typeface="Calibri"/>
              </a:rPr>
              <a:t>ό</a:t>
            </a:r>
            <a:r>
              <a:rPr sz="2200" dirty="0">
                <a:latin typeface="Calibri"/>
                <a:cs typeface="Calibri"/>
              </a:rPr>
              <a:t>ρια</a:t>
            </a:r>
            <a:r>
              <a:rPr sz="2200" spc="-55" dirty="0">
                <a:latin typeface="Calibri"/>
                <a:cs typeface="Calibri"/>
              </a:rPr>
              <a:t> </a:t>
            </a:r>
            <a:r>
              <a:rPr sz="2200" spc="10" dirty="0">
                <a:latin typeface="Calibri"/>
                <a:cs typeface="Calibri"/>
              </a:rPr>
              <a:t>μ</a:t>
            </a:r>
            <a:r>
              <a:rPr sz="2200" dirty="0">
                <a:latin typeface="Calibri"/>
                <a:cs typeface="Calibri"/>
              </a:rPr>
              <a:t>ιας</a:t>
            </a:r>
            <a:r>
              <a:rPr sz="2200" spc="-20" dirty="0">
                <a:latin typeface="Calibri"/>
                <a:cs typeface="Calibri"/>
              </a:rPr>
              <a:t> </a:t>
            </a:r>
            <a:r>
              <a:rPr sz="2200" spc="5" dirty="0">
                <a:latin typeface="Calibri"/>
                <a:cs typeface="Calibri"/>
              </a:rPr>
              <a:t>ά</a:t>
            </a:r>
            <a:r>
              <a:rPr sz="2200" spc="-20" dirty="0">
                <a:latin typeface="Calibri"/>
                <a:cs typeface="Calibri"/>
              </a:rPr>
              <a:t>λλ</a:t>
            </a:r>
            <a:r>
              <a:rPr sz="2200" spc="15" dirty="0">
                <a:latin typeface="Calibri"/>
                <a:cs typeface="Calibri"/>
              </a:rPr>
              <a:t>η</a:t>
            </a:r>
            <a:r>
              <a:rPr sz="2200" dirty="0">
                <a:latin typeface="Calibri"/>
                <a:cs typeface="Calibri"/>
              </a:rPr>
              <a:t>ς</a:t>
            </a:r>
          </a:p>
        </p:txBody>
      </p:sp>
      <p:sp>
        <p:nvSpPr>
          <p:cNvPr id="6"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8" name="TextBox 7"/>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F4F2B38C-EB7D-478B-B6E4-7CCABA10703E}" type="slidenum">
              <a:rPr lang="el-GR" sz="1400" b="1" smtClean="0">
                <a:solidFill>
                  <a:schemeClr val="accent2">
                    <a:lumMod val="75000"/>
                  </a:schemeClr>
                </a:solidFill>
                <a:cs typeface="Calibri"/>
              </a:rPr>
              <a:t>35</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89506" y="461131"/>
            <a:ext cx="8029193" cy="677108"/>
          </a:xfrm>
          <a:prstGeom prst="rect">
            <a:avLst/>
          </a:prstGeom>
        </p:spPr>
        <p:txBody>
          <a:bodyPr vert="horz" wrap="square" lIns="0" tIns="0" rIns="0" bIns="0" rtlCol="0">
            <a:spAutoFit/>
          </a:bodyPr>
          <a:lstStyle/>
          <a:p>
            <a:pPr marL="12700">
              <a:lnSpc>
                <a:spcPct val="100000"/>
              </a:lnSpc>
            </a:pPr>
            <a:r>
              <a:rPr sz="4400" dirty="0">
                <a:latin typeface="Calibri"/>
                <a:cs typeface="Calibri"/>
              </a:rPr>
              <a:t>Δ</a:t>
            </a:r>
            <a:r>
              <a:rPr sz="4400" spc="15" dirty="0">
                <a:latin typeface="Calibri"/>
                <a:cs typeface="Calibri"/>
              </a:rPr>
              <a:t>ο</a:t>
            </a:r>
            <a:r>
              <a:rPr sz="4400" dirty="0">
                <a:latin typeface="Calibri"/>
                <a:cs typeface="Calibri"/>
              </a:rPr>
              <a:t>μή</a:t>
            </a:r>
            <a:r>
              <a:rPr sz="4400" spc="-95" dirty="0">
                <a:latin typeface="Calibri"/>
                <a:cs typeface="Calibri"/>
              </a:rPr>
              <a:t> </a:t>
            </a:r>
            <a:r>
              <a:rPr sz="4400" spc="-100" dirty="0" err="1">
                <a:latin typeface="Calibri"/>
                <a:cs typeface="Calibri"/>
              </a:rPr>
              <a:t>κ</a:t>
            </a:r>
            <a:r>
              <a:rPr sz="4400" spc="-15" dirty="0" err="1">
                <a:latin typeface="Calibri"/>
                <a:cs typeface="Calibri"/>
              </a:rPr>
              <a:t>υ</a:t>
            </a:r>
            <a:r>
              <a:rPr sz="4400" spc="-10" dirty="0" err="1">
                <a:latin typeface="Calibri"/>
                <a:cs typeface="Calibri"/>
              </a:rPr>
              <a:t>ψ</a:t>
            </a:r>
            <a:r>
              <a:rPr sz="4400" spc="-20" dirty="0" err="1">
                <a:latin typeface="Calibri"/>
                <a:cs typeface="Calibri"/>
              </a:rPr>
              <a:t>ε</a:t>
            </a:r>
            <a:r>
              <a:rPr sz="4400" spc="-75" dirty="0" err="1">
                <a:latin typeface="Calibri"/>
                <a:cs typeface="Calibri"/>
              </a:rPr>
              <a:t>λ</a:t>
            </a:r>
            <a:r>
              <a:rPr sz="4400" spc="-10" dirty="0" err="1">
                <a:latin typeface="Calibri"/>
                <a:cs typeface="Calibri"/>
              </a:rPr>
              <a:t>ω</a:t>
            </a:r>
            <a:r>
              <a:rPr sz="4400" spc="-25" dirty="0" err="1">
                <a:latin typeface="Calibri"/>
                <a:cs typeface="Calibri"/>
              </a:rPr>
              <a:t>τ</a:t>
            </a:r>
            <a:r>
              <a:rPr sz="4400" spc="15" dirty="0" err="1">
                <a:latin typeface="Calibri"/>
                <a:cs typeface="Calibri"/>
              </a:rPr>
              <a:t>ο</a:t>
            </a:r>
            <a:r>
              <a:rPr sz="4400" dirty="0" err="1">
                <a:latin typeface="Calibri"/>
                <a:cs typeface="Calibri"/>
              </a:rPr>
              <a:t>ύ</a:t>
            </a:r>
            <a:r>
              <a:rPr sz="4400" spc="-70" dirty="0">
                <a:latin typeface="Calibri"/>
                <a:cs typeface="Calibri"/>
              </a:rPr>
              <a:t> </a:t>
            </a:r>
            <a:r>
              <a:rPr sz="4400" spc="-5" dirty="0" err="1" smtClean="0">
                <a:latin typeface="Calibri"/>
                <a:cs typeface="Calibri"/>
              </a:rPr>
              <a:t>σ</a:t>
            </a:r>
            <a:r>
              <a:rPr sz="4400" dirty="0" err="1" smtClean="0">
                <a:latin typeface="Calibri"/>
                <a:cs typeface="Calibri"/>
              </a:rPr>
              <a:t>υ</a:t>
            </a:r>
            <a:r>
              <a:rPr sz="4400" spc="30" dirty="0" err="1" smtClean="0">
                <a:latin typeface="Calibri"/>
                <a:cs typeface="Calibri"/>
              </a:rPr>
              <a:t>σ</a:t>
            </a:r>
            <a:r>
              <a:rPr sz="4400" spc="-15" dirty="0" err="1" smtClean="0">
                <a:latin typeface="Calibri"/>
                <a:cs typeface="Calibri"/>
              </a:rPr>
              <a:t>τ</a:t>
            </a:r>
            <a:r>
              <a:rPr sz="4400" spc="-10" dirty="0" err="1" smtClean="0">
                <a:latin typeface="Calibri"/>
                <a:cs typeface="Calibri"/>
              </a:rPr>
              <a:t>ή</a:t>
            </a:r>
            <a:r>
              <a:rPr sz="4400" spc="-15" dirty="0" err="1" smtClean="0">
                <a:latin typeface="Calibri"/>
                <a:cs typeface="Calibri"/>
              </a:rPr>
              <a:t>μ</a:t>
            </a:r>
            <a:r>
              <a:rPr sz="4400" spc="-5" dirty="0" smtClean="0">
                <a:latin typeface="Calibri"/>
                <a:cs typeface="Calibri"/>
              </a:rPr>
              <a:t>α</a:t>
            </a:r>
            <a:r>
              <a:rPr sz="4400" spc="-25" dirty="0" smtClean="0">
                <a:latin typeface="Calibri"/>
                <a:cs typeface="Calibri"/>
              </a:rPr>
              <a:t>τ</a:t>
            </a:r>
            <a:r>
              <a:rPr sz="4400" spc="15" dirty="0" smtClean="0">
                <a:latin typeface="Calibri"/>
                <a:cs typeface="Calibri"/>
              </a:rPr>
              <a:t>ο</a:t>
            </a:r>
            <a:r>
              <a:rPr sz="4400" dirty="0" smtClean="0">
                <a:latin typeface="Calibri"/>
                <a:cs typeface="Calibri"/>
              </a:rPr>
              <a:t>ς</a:t>
            </a:r>
            <a:r>
              <a:rPr lang="en-US" sz="4400" dirty="0" smtClean="0">
                <a:latin typeface="Calibri"/>
                <a:cs typeface="Calibri"/>
              </a:rPr>
              <a:t> 4G</a:t>
            </a:r>
            <a:endParaRPr sz="4400" dirty="0">
              <a:latin typeface="Calibri"/>
              <a:cs typeface="Calibri"/>
            </a:endParaRPr>
          </a:p>
        </p:txBody>
      </p:sp>
      <p:sp>
        <p:nvSpPr>
          <p:cNvPr id="7" name="Θέση αριθμού διαφάνειας 6"/>
          <p:cNvSpPr>
            <a:spLocks noGrp="1"/>
          </p:cNvSpPr>
          <p:nvPr>
            <p:ph type="sldNum" sz="quarter" idx="7"/>
          </p:nvPr>
        </p:nvSpPr>
        <p:spPr/>
        <p:txBody>
          <a:bodyPr/>
          <a:lstStyle/>
          <a:p>
            <a:pPr marL="101600">
              <a:lnSpc>
                <a:spcPct val="100000"/>
              </a:lnSpc>
            </a:pPr>
            <a:fld id="{81D60167-4931-47E6-BA6A-407CBD079E47}" type="slidenum">
              <a:rPr lang="el-GR" spc="-10" smtClean="0"/>
              <a:t>36</a:t>
            </a:fld>
            <a:endParaRPr lang="el-GR" spc="-10" dirty="0"/>
          </a:p>
        </p:txBody>
      </p:sp>
      <p:sp>
        <p:nvSpPr>
          <p:cNvPr id="9" name="TextBox 8"/>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A54EB6A5-8D9F-48B9-8426-C58A24136421}" type="slidenum">
              <a:rPr lang="el-GR" sz="1400" b="1" smtClean="0">
                <a:solidFill>
                  <a:schemeClr val="accent2">
                    <a:lumMod val="75000"/>
                  </a:schemeClr>
                </a:solidFill>
                <a:cs typeface="Calibri"/>
              </a:rPr>
              <a:t>36</a:t>
            </a:fld>
            <a:endParaRPr lang="el-GR" sz="1400" b="1" dirty="0">
              <a:solidFill>
                <a:schemeClr val="accent2">
                  <a:lumMod val="75000"/>
                </a:schemeClr>
              </a:solidFill>
              <a:cs typeface="Calibri"/>
            </a:endParaRPr>
          </a:p>
        </p:txBody>
      </p:sp>
      <p:pic>
        <p:nvPicPr>
          <p:cNvPr id="8" name="Εικόνα 7"/>
          <p:cNvPicPr>
            <a:picLocks noChangeAspect="1"/>
          </p:cNvPicPr>
          <p:nvPr/>
        </p:nvPicPr>
        <p:blipFill>
          <a:blip r:embed="rId3"/>
          <a:stretch>
            <a:fillRect/>
          </a:stretch>
        </p:blipFill>
        <p:spPr>
          <a:xfrm>
            <a:off x="105738" y="1654277"/>
            <a:ext cx="10470621" cy="3581400"/>
          </a:xfrm>
          <a:prstGeom prst="rect">
            <a:avLst/>
          </a:prstGeom>
        </p:spPr>
      </p:pic>
      <p:sp>
        <p:nvSpPr>
          <p:cNvPr id="3" name="Ορθογώνιο 2"/>
          <p:cNvSpPr/>
          <p:nvPr/>
        </p:nvSpPr>
        <p:spPr>
          <a:xfrm>
            <a:off x="622300" y="5678785"/>
            <a:ext cx="3735895" cy="461665"/>
          </a:xfrm>
          <a:prstGeom prst="rect">
            <a:avLst/>
          </a:prstGeom>
        </p:spPr>
        <p:txBody>
          <a:bodyPr wrap="none">
            <a:spAutoFit/>
          </a:bodyPr>
          <a:lstStyle/>
          <a:p>
            <a:r>
              <a:rPr lang="en-US" sz="2400" dirty="0">
                <a:solidFill>
                  <a:srgbClr val="333333"/>
                </a:solidFill>
                <a:latin typeface="Calibri" panose="020F0502020204030204" pitchFamily="34" charset="0"/>
                <a:cs typeface="Calibri" panose="020F0502020204030204" pitchFamily="34" charset="0"/>
              </a:rPr>
              <a:t>Base Station controller (BSC)</a:t>
            </a:r>
            <a:endParaRPr lang="el-GR" sz="2400" dirty="0">
              <a:latin typeface="Calibri" panose="020F0502020204030204" pitchFamily="34" charset="0"/>
              <a:cs typeface="Calibri" panose="020F0502020204030204" pitchFamily="34" charset="0"/>
            </a:endParaRPr>
          </a:p>
        </p:txBody>
      </p:sp>
      <p:sp>
        <p:nvSpPr>
          <p:cNvPr id="4" name="Ορθογώνιο 3"/>
          <p:cNvSpPr/>
          <p:nvPr/>
        </p:nvSpPr>
        <p:spPr>
          <a:xfrm>
            <a:off x="622300" y="6064250"/>
            <a:ext cx="4031360" cy="461665"/>
          </a:xfrm>
          <a:prstGeom prst="rect">
            <a:avLst/>
          </a:prstGeom>
        </p:spPr>
        <p:txBody>
          <a:bodyPr wrap="none">
            <a:spAutoFit/>
          </a:bodyPr>
          <a:lstStyle/>
          <a:p>
            <a:r>
              <a:rPr lang="en-US" sz="2400" dirty="0" smtClean="0">
                <a:solidFill>
                  <a:srgbClr val="333333"/>
                </a:solidFill>
                <a:latin typeface="Calibri" panose="020F0502020204030204" pitchFamily="34" charset="0"/>
                <a:cs typeface="Calibri" panose="020F0502020204030204" pitchFamily="34" charset="0"/>
              </a:rPr>
              <a:t>Base Transceiver Stations (BTS)</a:t>
            </a:r>
            <a:endParaRPr lang="el-GR" sz="2400" dirty="0">
              <a:latin typeface="Calibri" panose="020F0502020204030204" pitchFamily="34" charset="0"/>
              <a:cs typeface="Calibri" panose="020F0502020204030204" pitchFamily="34" charset="0"/>
            </a:endParaRPr>
          </a:p>
        </p:txBody>
      </p:sp>
      <p:sp>
        <p:nvSpPr>
          <p:cNvPr id="5" name="Ορθογώνιο 4"/>
          <p:cNvSpPr/>
          <p:nvPr/>
        </p:nvSpPr>
        <p:spPr>
          <a:xfrm>
            <a:off x="5270500" y="5678785"/>
            <a:ext cx="4059381" cy="461665"/>
          </a:xfrm>
          <a:prstGeom prst="rect">
            <a:avLst/>
          </a:prstGeom>
        </p:spPr>
        <p:txBody>
          <a:bodyPr wrap="none">
            <a:spAutoFit/>
          </a:bodyPr>
          <a:lstStyle/>
          <a:p>
            <a:r>
              <a:rPr lang="en-US" sz="2400" dirty="0">
                <a:solidFill>
                  <a:srgbClr val="333333"/>
                </a:solidFill>
                <a:latin typeface="Calibri" panose="020F0502020204030204" pitchFamily="34" charset="0"/>
                <a:cs typeface="Calibri" panose="020F0502020204030204" pitchFamily="34" charset="0"/>
              </a:rPr>
              <a:t>Mobile Switching Center (MSC)</a:t>
            </a:r>
            <a:endParaRPr lang="el-GR" sz="2400" dirty="0">
              <a:latin typeface="Calibri" panose="020F0502020204030204" pitchFamily="34" charset="0"/>
              <a:cs typeface="Calibri" panose="020F0502020204030204" pitchFamily="34" charset="0"/>
            </a:endParaRPr>
          </a:p>
        </p:txBody>
      </p:sp>
      <p:sp>
        <p:nvSpPr>
          <p:cNvPr id="6" name="Ορθογώνιο 5"/>
          <p:cNvSpPr/>
          <p:nvPr/>
        </p:nvSpPr>
        <p:spPr>
          <a:xfrm>
            <a:off x="9577526" y="4360554"/>
            <a:ext cx="1259071" cy="1477328"/>
          </a:xfrm>
          <a:prstGeom prst="rect">
            <a:avLst/>
          </a:prstGeom>
        </p:spPr>
        <p:txBody>
          <a:bodyPr wrap="square">
            <a:spAutoFit/>
          </a:bodyPr>
          <a:lstStyle/>
          <a:p>
            <a:r>
              <a:rPr lang="en-US" dirty="0" smtClean="0">
                <a:solidFill>
                  <a:srgbClr val="333333"/>
                </a:solidFill>
                <a:latin typeface="Calibri" panose="020F0502020204030204" pitchFamily="34" charset="0"/>
                <a:cs typeface="Calibri" panose="020F0502020204030204" pitchFamily="34" charset="0"/>
              </a:rPr>
              <a:t>Public </a:t>
            </a:r>
            <a:r>
              <a:rPr lang="en-US" dirty="0">
                <a:solidFill>
                  <a:srgbClr val="333333"/>
                </a:solidFill>
                <a:latin typeface="Calibri" panose="020F0502020204030204" pitchFamily="34" charset="0"/>
                <a:cs typeface="Calibri" panose="020F0502020204030204" pitchFamily="34" charset="0"/>
              </a:rPr>
              <a:t>Switched Telephone Network (</a:t>
            </a:r>
            <a:r>
              <a:rPr lang="en-US" dirty="0" smtClean="0">
                <a:solidFill>
                  <a:srgbClr val="333333"/>
                </a:solidFill>
                <a:latin typeface="Calibri" panose="020F0502020204030204" pitchFamily="34" charset="0"/>
                <a:cs typeface="Calibri" panose="020F0502020204030204" pitchFamily="34" charset="0"/>
              </a:rPr>
              <a:t>PSTN</a:t>
            </a:r>
            <a:r>
              <a:rPr lang="en-US" dirty="0">
                <a:solidFill>
                  <a:srgbClr val="333333"/>
                </a:solidFill>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p:sp>
        <p:nvSpPr>
          <p:cNvPr id="11" name="Ορθογώνιο 10"/>
          <p:cNvSpPr/>
          <p:nvPr/>
        </p:nvSpPr>
        <p:spPr>
          <a:xfrm>
            <a:off x="609556" y="5228282"/>
            <a:ext cx="3825727" cy="461665"/>
          </a:xfrm>
          <a:prstGeom prst="rect">
            <a:avLst/>
          </a:prstGeom>
        </p:spPr>
        <p:txBody>
          <a:bodyPr wrap="none">
            <a:spAutoFit/>
          </a:bodyPr>
          <a:lstStyle/>
          <a:p>
            <a:r>
              <a:rPr lang="en-GB" sz="2400" dirty="0">
                <a:solidFill>
                  <a:schemeClr val="accent2"/>
                </a:solidFill>
                <a:latin typeface="Calibri" panose="020F0502020204030204" pitchFamily="34" charset="0"/>
                <a:cs typeface="Calibri" panose="020F0502020204030204" pitchFamily="34" charset="0"/>
              </a:rPr>
              <a:t>Base Station </a:t>
            </a:r>
            <a:r>
              <a:rPr lang="en-GB" sz="2400" dirty="0" smtClean="0">
                <a:solidFill>
                  <a:schemeClr val="accent2"/>
                </a:solidFill>
                <a:latin typeface="Calibri" panose="020F0502020204030204" pitchFamily="34" charset="0"/>
                <a:cs typeface="Calibri" panose="020F0502020204030204" pitchFamily="34" charset="0"/>
              </a:rPr>
              <a:t>Subsystem (BSS)</a:t>
            </a:r>
            <a:endParaRPr lang="el-GR" sz="2400" dirty="0">
              <a:solidFill>
                <a:schemeClr val="accent2"/>
              </a:solidFill>
              <a:latin typeface="Calibri" panose="020F0502020204030204" pitchFamily="34" charset="0"/>
              <a:cs typeface="Calibri" panose="020F0502020204030204" pitchFamily="34" charset="0"/>
            </a:endParaRPr>
          </a:p>
        </p:txBody>
      </p:sp>
      <p:sp>
        <p:nvSpPr>
          <p:cNvPr id="12" name="Ορθογώνιο 11"/>
          <p:cNvSpPr/>
          <p:nvPr/>
        </p:nvSpPr>
        <p:spPr>
          <a:xfrm>
            <a:off x="5277153" y="5203093"/>
            <a:ext cx="3422347" cy="461665"/>
          </a:xfrm>
          <a:prstGeom prst="rect">
            <a:avLst/>
          </a:prstGeom>
        </p:spPr>
        <p:txBody>
          <a:bodyPr wrap="none">
            <a:spAutoFit/>
          </a:bodyPr>
          <a:lstStyle/>
          <a:p>
            <a:r>
              <a:rPr lang="en-GB" sz="2400" dirty="0">
                <a:solidFill>
                  <a:schemeClr val="accent2"/>
                </a:solidFill>
                <a:latin typeface="Calibri" panose="020F0502020204030204" pitchFamily="34" charset="0"/>
                <a:cs typeface="Calibri" panose="020F0502020204030204" pitchFamily="34" charset="0"/>
              </a:rPr>
              <a:t>Network </a:t>
            </a:r>
            <a:r>
              <a:rPr lang="en-GB" sz="2400" dirty="0" err="1" smtClean="0">
                <a:solidFill>
                  <a:schemeClr val="accent2"/>
                </a:solidFill>
                <a:latin typeface="Calibri" panose="020F0502020204030204" pitchFamily="34" charset="0"/>
                <a:cs typeface="Calibri" panose="020F0502020204030204" pitchFamily="34" charset="0"/>
              </a:rPr>
              <a:t>SubSystem</a:t>
            </a:r>
            <a:r>
              <a:rPr lang="en-GB" sz="2400" dirty="0" smtClean="0">
                <a:solidFill>
                  <a:schemeClr val="accent2"/>
                </a:solidFill>
                <a:latin typeface="Calibri" panose="020F0502020204030204" pitchFamily="34" charset="0"/>
                <a:cs typeface="Calibri" panose="020F0502020204030204" pitchFamily="34" charset="0"/>
              </a:rPr>
              <a:t> (NSS)</a:t>
            </a:r>
            <a:endParaRPr lang="el-GR" sz="2400" dirty="0">
              <a:solidFill>
                <a:schemeClr val="accent2"/>
              </a:solidFill>
              <a:latin typeface="Calibri" panose="020F0502020204030204" pitchFamily="34" charset="0"/>
              <a:cs typeface="Calibri" panose="020F0502020204030204" pitchFamily="34" charset="0"/>
            </a:endParaRPr>
          </a:p>
        </p:txBody>
      </p:sp>
      <p:sp>
        <p:nvSpPr>
          <p:cNvPr id="13" name="Ορθογώνιο 12"/>
          <p:cNvSpPr/>
          <p:nvPr/>
        </p:nvSpPr>
        <p:spPr>
          <a:xfrm>
            <a:off x="622300" y="6440785"/>
            <a:ext cx="2733441" cy="461665"/>
          </a:xfrm>
          <a:prstGeom prst="rect">
            <a:avLst/>
          </a:prstGeom>
        </p:spPr>
        <p:txBody>
          <a:bodyPr wrap="none">
            <a:spAutoFit/>
          </a:bodyPr>
          <a:lstStyle/>
          <a:p>
            <a:r>
              <a:rPr lang="en-US" sz="2400" dirty="0" smtClean="0">
                <a:solidFill>
                  <a:srgbClr val="333333"/>
                </a:solidFill>
                <a:latin typeface="Calibri" panose="020F0502020204030204" pitchFamily="34" charset="0"/>
                <a:cs typeface="Calibri" panose="020F0502020204030204" pitchFamily="34" charset="0"/>
              </a:rPr>
              <a:t>Moving Station (MS)</a:t>
            </a:r>
            <a:endParaRPr lang="el-GR" sz="2400" dirty="0">
              <a:latin typeface="Calibri" panose="020F0502020204030204" pitchFamily="34" charset="0"/>
              <a:cs typeface="Calibri" panose="020F0502020204030204" pitchFamily="34" charset="0"/>
            </a:endParaRPr>
          </a:p>
        </p:txBody>
      </p:sp>
      <p:sp>
        <p:nvSpPr>
          <p:cNvPr id="14" name="Ορθογώνιο 13"/>
          <p:cNvSpPr/>
          <p:nvPr/>
        </p:nvSpPr>
        <p:spPr>
          <a:xfrm>
            <a:off x="5276151" y="6051154"/>
            <a:ext cx="3899016" cy="461665"/>
          </a:xfrm>
          <a:prstGeom prst="rect">
            <a:avLst/>
          </a:prstGeom>
        </p:spPr>
        <p:txBody>
          <a:bodyPr wrap="none">
            <a:spAutoFit/>
          </a:bodyPr>
          <a:lstStyle/>
          <a:p>
            <a:r>
              <a:rPr lang="en-GB"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VLR - Visitor Location Register</a:t>
            </a:r>
            <a:endParaRPr lang="el-GR" sz="2400" dirty="0">
              <a:solidFill>
                <a:schemeClr val="tx2"/>
              </a:solidFill>
              <a:latin typeface="Calibri" panose="020F0502020204030204" pitchFamily="34" charset="0"/>
              <a:cs typeface="Calibri" panose="020F0502020204030204" pitchFamily="34" charset="0"/>
            </a:endParaRPr>
          </a:p>
        </p:txBody>
      </p:sp>
      <p:sp>
        <p:nvSpPr>
          <p:cNvPr id="15" name="Ορθογώνιο 14"/>
          <p:cNvSpPr/>
          <p:nvPr/>
        </p:nvSpPr>
        <p:spPr>
          <a:xfrm>
            <a:off x="7745792" y="1949450"/>
            <a:ext cx="1550424" cy="369332"/>
          </a:xfrm>
          <a:prstGeom prst="rect">
            <a:avLst/>
          </a:prstGeom>
        </p:spPr>
        <p:txBody>
          <a:bodyPr wrap="none">
            <a:spAutoFit/>
          </a:bodyPr>
          <a:lstStyle/>
          <a:p>
            <a:r>
              <a:rPr lang="en-GB" dirty="0">
                <a:solidFill>
                  <a:srgbClr val="000066"/>
                </a:solidFill>
                <a:latin typeface="Times New Roman" panose="02020603050405020304" pitchFamily="18" charset="0"/>
                <a:ea typeface="Times New Roman" panose="02020603050405020304" pitchFamily="18" charset="0"/>
              </a:rPr>
              <a:t>Gateway MSC</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89506" y="461131"/>
            <a:ext cx="7876793" cy="677108"/>
          </a:xfrm>
          <a:prstGeom prst="rect">
            <a:avLst/>
          </a:prstGeom>
        </p:spPr>
        <p:txBody>
          <a:bodyPr vert="horz" wrap="square" lIns="0" tIns="0" rIns="0" bIns="0" rtlCol="0">
            <a:spAutoFit/>
          </a:bodyPr>
          <a:lstStyle/>
          <a:p>
            <a:pPr marL="12700">
              <a:lnSpc>
                <a:spcPct val="100000"/>
              </a:lnSpc>
            </a:pPr>
            <a:r>
              <a:rPr sz="4400" dirty="0">
                <a:latin typeface="Calibri"/>
                <a:cs typeface="Calibri"/>
              </a:rPr>
              <a:t>Δ</a:t>
            </a:r>
            <a:r>
              <a:rPr sz="4400" spc="15" dirty="0">
                <a:latin typeface="Calibri"/>
                <a:cs typeface="Calibri"/>
              </a:rPr>
              <a:t>ο</a:t>
            </a:r>
            <a:r>
              <a:rPr sz="4400" dirty="0">
                <a:latin typeface="Calibri"/>
                <a:cs typeface="Calibri"/>
              </a:rPr>
              <a:t>μή</a:t>
            </a:r>
            <a:r>
              <a:rPr sz="4400" spc="-95" dirty="0">
                <a:latin typeface="Calibri"/>
                <a:cs typeface="Calibri"/>
              </a:rPr>
              <a:t> </a:t>
            </a:r>
            <a:r>
              <a:rPr sz="4400" spc="-100" dirty="0" err="1">
                <a:latin typeface="Calibri"/>
                <a:cs typeface="Calibri"/>
              </a:rPr>
              <a:t>κ</a:t>
            </a:r>
            <a:r>
              <a:rPr sz="4400" spc="-15" dirty="0" err="1">
                <a:latin typeface="Calibri"/>
                <a:cs typeface="Calibri"/>
              </a:rPr>
              <a:t>υ</a:t>
            </a:r>
            <a:r>
              <a:rPr sz="4400" spc="-10" dirty="0" err="1">
                <a:latin typeface="Calibri"/>
                <a:cs typeface="Calibri"/>
              </a:rPr>
              <a:t>ψ</a:t>
            </a:r>
            <a:r>
              <a:rPr sz="4400" spc="-20" dirty="0" err="1">
                <a:latin typeface="Calibri"/>
                <a:cs typeface="Calibri"/>
              </a:rPr>
              <a:t>ε</a:t>
            </a:r>
            <a:r>
              <a:rPr sz="4400" spc="-75" dirty="0" err="1">
                <a:latin typeface="Calibri"/>
                <a:cs typeface="Calibri"/>
              </a:rPr>
              <a:t>λ</a:t>
            </a:r>
            <a:r>
              <a:rPr sz="4400" spc="-10" dirty="0" err="1">
                <a:latin typeface="Calibri"/>
                <a:cs typeface="Calibri"/>
              </a:rPr>
              <a:t>ω</a:t>
            </a:r>
            <a:r>
              <a:rPr sz="4400" spc="-25" dirty="0" err="1">
                <a:latin typeface="Calibri"/>
                <a:cs typeface="Calibri"/>
              </a:rPr>
              <a:t>τ</a:t>
            </a:r>
            <a:r>
              <a:rPr sz="4400" spc="15" dirty="0" err="1">
                <a:latin typeface="Calibri"/>
                <a:cs typeface="Calibri"/>
              </a:rPr>
              <a:t>ο</a:t>
            </a:r>
            <a:r>
              <a:rPr sz="4400" dirty="0" err="1">
                <a:latin typeface="Calibri"/>
                <a:cs typeface="Calibri"/>
              </a:rPr>
              <a:t>ύ</a:t>
            </a:r>
            <a:r>
              <a:rPr sz="4400" spc="-70" dirty="0">
                <a:latin typeface="Calibri"/>
                <a:cs typeface="Calibri"/>
              </a:rPr>
              <a:t> </a:t>
            </a:r>
            <a:r>
              <a:rPr sz="4400" spc="-5" dirty="0" err="1" smtClean="0">
                <a:latin typeface="Calibri"/>
                <a:cs typeface="Calibri"/>
              </a:rPr>
              <a:t>σ</a:t>
            </a:r>
            <a:r>
              <a:rPr sz="4400" dirty="0" err="1" smtClean="0">
                <a:latin typeface="Calibri"/>
                <a:cs typeface="Calibri"/>
              </a:rPr>
              <a:t>υ</a:t>
            </a:r>
            <a:r>
              <a:rPr sz="4400" spc="30" dirty="0" err="1" smtClean="0">
                <a:latin typeface="Calibri"/>
                <a:cs typeface="Calibri"/>
              </a:rPr>
              <a:t>σ</a:t>
            </a:r>
            <a:r>
              <a:rPr sz="4400" spc="-15" dirty="0" err="1" smtClean="0">
                <a:latin typeface="Calibri"/>
                <a:cs typeface="Calibri"/>
              </a:rPr>
              <a:t>τ</a:t>
            </a:r>
            <a:r>
              <a:rPr sz="4400" spc="-10" dirty="0" err="1" smtClean="0">
                <a:latin typeface="Calibri"/>
                <a:cs typeface="Calibri"/>
              </a:rPr>
              <a:t>ή</a:t>
            </a:r>
            <a:r>
              <a:rPr sz="4400" spc="-15" dirty="0" err="1" smtClean="0">
                <a:latin typeface="Calibri"/>
                <a:cs typeface="Calibri"/>
              </a:rPr>
              <a:t>μ</a:t>
            </a:r>
            <a:r>
              <a:rPr sz="4400" spc="-5" dirty="0" smtClean="0">
                <a:latin typeface="Calibri"/>
                <a:cs typeface="Calibri"/>
              </a:rPr>
              <a:t>α</a:t>
            </a:r>
            <a:r>
              <a:rPr sz="4400" spc="-25" dirty="0" smtClean="0">
                <a:latin typeface="Calibri"/>
                <a:cs typeface="Calibri"/>
              </a:rPr>
              <a:t>τ</a:t>
            </a:r>
            <a:r>
              <a:rPr sz="4400" spc="15" dirty="0" smtClean="0">
                <a:latin typeface="Calibri"/>
                <a:cs typeface="Calibri"/>
              </a:rPr>
              <a:t>ο</a:t>
            </a:r>
            <a:r>
              <a:rPr sz="4400" dirty="0" smtClean="0">
                <a:latin typeface="Calibri"/>
                <a:cs typeface="Calibri"/>
              </a:rPr>
              <a:t>ς</a:t>
            </a:r>
            <a:r>
              <a:rPr lang="en-US" sz="4400" dirty="0" smtClean="0">
                <a:latin typeface="Calibri"/>
                <a:cs typeface="Calibri"/>
              </a:rPr>
              <a:t> 5G</a:t>
            </a:r>
            <a:endParaRPr sz="4400" dirty="0">
              <a:latin typeface="Calibri"/>
              <a:cs typeface="Calibri"/>
            </a:endParaRPr>
          </a:p>
        </p:txBody>
      </p:sp>
      <p:sp>
        <p:nvSpPr>
          <p:cNvPr id="9" name="TextBox 8"/>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A54EB6A5-8D9F-48B9-8426-C58A24136421}" type="slidenum">
              <a:rPr lang="el-GR" sz="1400" b="1" smtClean="0">
                <a:solidFill>
                  <a:schemeClr val="accent2">
                    <a:lumMod val="75000"/>
                  </a:schemeClr>
                </a:solidFill>
                <a:cs typeface="Calibri"/>
              </a:rPr>
              <a:t>37</a:t>
            </a:fld>
            <a:endParaRPr lang="el-GR" sz="1400" b="1" dirty="0">
              <a:solidFill>
                <a:schemeClr val="accent2">
                  <a:lumMod val="75000"/>
                </a:schemeClr>
              </a:solidFill>
              <a:cs typeface="Calibri"/>
            </a:endParaRPr>
          </a:p>
        </p:txBody>
      </p:sp>
      <p:pic>
        <p:nvPicPr>
          <p:cNvPr id="10" name="Εικόνα 9"/>
          <p:cNvPicPr>
            <a:picLocks noChangeAspect="1"/>
          </p:cNvPicPr>
          <p:nvPr/>
        </p:nvPicPr>
        <p:blipFill rotWithShape="1">
          <a:blip r:embed="rId3"/>
          <a:srcRect l="2800" t="4761" r="6655" b="5115"/>
          <a:stretch/>
        </p:blipFill>
        <p:spPr>
          <a:xfrm>
            <a:off x="1612900" y="1720850"/>
            <a:ext cx="7391400" cy="5562600"/>
          </a:xfrm>
          <a:prstGeom prst="rect">
            <a:avLst/>
          </a:prstGeom>
        </p:spPr>
      </p:pic>
    </p:spTree>
    <p:extLst>
      <p:ext uri="{BB962C8B-B14F-4D97-AF65-F5344CB8AC3E}">
        <p14:creationId xmlns:p14="http://schemas.microsoft.com/office/powerpoint/2010/main" val="35838029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79575">
              <a:lnSpc>
                <a:spcPct val="100000"/>
              </a:lnSpc>
            </a:pPr>
            <a:r>
              <a:rPr spc="15" dirty="0"/>
              <a:t>Β</a:t>
            </a:r>
            <a:r>
              <a:rPr spc="-40" dirty="0"/>
              <a:t>α</a:t>
            </a:r>
            <a:r>
              <a:rPr spc="-15" dirty="0"/>
              <a:t>σ</a:t>
            </a:r>
            <a:r>
              <a:rPr spc="5" dirty="0"/>
              <a:t>ι</a:t>
            </a:r>
            <a:r>
              <a:rPr spc="-85" dirty="0"/>
              <a:t>κ</a:t>
            </a:r>
            <a:r>
              <a:rPr spc="-20" dirty="0"/>
              <a:t>έ</a:t>
            </a:r>
            <a:r>
              <a:rPr dirty="0"/>
              <a:t>ς</a:t>
            </a:r>
            <a:r>
              <a:rPr spc="-25" dirty="0"/>
              <a:t> </a:t>
            </a:r>
            <a:r>
              <a:rPr dirty="0"/>
              <a:t>λ</a:t>
            </a:r>
            <a:r>
              <a:rPr spc="-15" dirty="0"/>
              <a:t>ε</a:t>
            </a:r>
            <a:r>
              <a:rPr spc="-70" dirty="0"/>
              <a:t>ι</a:t>
            </a:r>
            <a:r>
              <a:rPr spc="-25" dirty="0"/>
              <a:t>τ</a:t>
            </a:r>
            <a:r>
              <a:rPr spc="15" dirty="0"/>
              <a:t>ο</a:t>
            </a:r>
            <a:r>
              <a:rPr spc="-15" dirty="0"/>
              <a:t>υ</a:t>
            </a:r>
            <a:r>
              <a:rPr spc="-25" dirty="0"/>
              <a:t>ρ</a:t>
            </a:r>
            <a:r>
              <a:rPr dirty="0"/>
              <a:t>γ</a:t>
            </a:r>
            <a:r>
              <a:rPr spc="5" dirty="0"/>
              <a:t>ί</a:t>
            </a:r>
            <a:r>
              <a:rPr spc="-20" dirty="0"/>
              <a:t>ε</a:t>
            </a:r>
            <a:r>
              <a:rPr dirty="0"/>
              <a:t>ς</a:t>
            </a:r>
          </a:p>
        </p:txBody>
      </p:sp>
      <p:sp>
        <p:nvSpPr>
          <p:cNvPr id="3" name="object 3"/>
          <p:cNvSpPr txBox="1"/>
          <p:nvPr/>
        </p:nvSpPr>
        <p:spPr>
          <a:xfrm>
            <a:off x="1310383" y="2036155"/>
            <a:ext cx="7845425" cy="3249608"/>
          </a:xfrm>
          <a:prstGeom prst="rect">
            <a:avLst/>
          </a:prstGeom>
        </p:spPr>
        <p:txBody>
          <a:bodyPr vert="horz" wrap="square" lIns="0" tIns="0" rIns="0" bIns="0" rtlCol="0">
            <a:spAutoFit/>
          </a:bodyPr>
          <a:lstStyle/>
          <a:p>
            <a:pPr marL="356870" indent="-344170">
              <a:lnSpc>
                <a:spcPct val="100000"/>
              </a:lnSpc>
              <a:buFont typeface="Arial"/>
              <a:buChar char="•"/>
              <a:tabLst>
                <a:tab pos="355600" algn="l"/>
              </a:tabLst>
            </a:pPr>
            <a:r>
              <a:rPr sz="3200" spc="-5" dirty="0">
                <a:latin typeface="Calibri" panose="020F0502020204030204" pitchFamily="34" charset="0"/>
                <a:cs typeface="Calibri" panose="020F0502020204030204" pitchFamily="34" charset="0"/>
              </a:rPr>
              <a:t>Ε</a:t>
            </a:r>
            <a:r>
              <a:rPr sz="3200" spc="35" dirty="0">
                <a:latin typeface="Calibri" panose="020F0502020204030204" pitchFamily="34" charset="0"/>
                <a:cs typeface="Calibri" panose="020F0502020204030204" pitchFamily="34" charset="0"/>
              </a:rPr>
              <a:t>ν</a:t>
            </a:r>
            <a:r>
              <a:rPr sz="3200" spc="-20" dirty="0">
                <a:latin typeface="Calibri" panose="020F0502020204030204" pitchFamily="34" charset="0"/>
                <a:cs typeface="Calibri" panose="020F0502020204030204" pitchFamily="34" charset="0"/>
              </a:rPr>
              <a:t>τ</a:t>
            </a:r>
            <a:r>
              <a:rPr sz="3200" dirty="0">
                <a:latin typeface="Calibri" panose="020F0502020204030204" pitchFamily="34" charset="0"/>
                <a:cs typeface="Calibri" panose="020F0502020204030204" pitchFamily="34" charset="0"/>
              </a:rPr>
              <a:t>ο</a:t>
            </a:r>
            <a:r>
              <a:rPr sz="3200" spc="15" dirty="0">
                <a:latin typeface="Calibri" panose="020F0502020204030204" pitchFamily="34" charset="0"/>
                <a:cs typeface="Calibri" panose="020F0502020204030204" pitchFamily="34" charset="0"/>
              </a:rPr>
              <a:t>π</a:t>
            </a:r>
            <a:r>
              <a:rPr sz="3200" spc="10" dirty="0">
                <a:latin typeface="Calibri" panose="020F0502020204030204" pitchFamily="34" charset="0"/>
                <a:cs typeface="Calibri" panose="020F0502020204030204" pitchFamily="34" charset="0"/>
              </a:rPr>
              <a:t>ι</a:t>
            </a:r>
            <a:r>
              <a:rPr sz="3200" spc="-5" dirty="0">
                <a:latin typeface="Calibri" panose="020F0502020204030204" pitchFamily="34" charset="0"/>
                <a:cs typeface="Calibri" panose="020F0502020204030204" pitchFamily="34" charset="0"/>
              </a:rPr>
              <a:t>σ</a:t>
            </a:r>
            <a:r>
              <a:rPr sz="3200" spc="-20" dirty="0">
                <a:latin typeface="Calibri" panose="020F0502020204030204" pitchFamily="34" charset="0"/>
                <a:cs typeface="Calibri" panose="020F0502020204030204" pitchFamily="34" charset="0"/>
              </a:rPr>
              <a:t>μ</a:t>
            </a:r>
            <a:r>
              <a:rPr sz="3200" dirty="0">
                <a:latin typeface="Calibri" panose="020F0502020204030204" pitchFamily="34" charset="0"/>
                <a:cs typeface="Calibri" panose="020F0502020204030204" pitchFamily="34" charset="0"/>
              </a:rPr>
              <a:t>ός</a:t>
            </a:r>
            <a:r>
              <a:rPr sz="3200" spc="-170" dirty="0">
                <a:latin typeface="Calibri" panose="020F0502020204030204" pitchFamily="34" charset="0"/>
                <a:cs typeface="Calibri" panose="020F0502020204030204" pitchFamily="34" charset="0"/>
              </a:rPr>
              <a:t> </a:t>
            </a:r>
            <a:r>
              <a:rPr sz="3200" spc="-114" dirty="0">
                <a:latin typeface="Calibri" panose="020F0502020204030204" pitchFamily="34" charset="0"/>
                <a:cs typeface="Calibri" panose="020F0502020204030204" pitchFamily="34" charset="0"/>
              </a:rPr>
              <a:t>κ</a:t>
            </a:r>
            <a:r>
              <a:rPr sz="3200" spc="-20" dirty="0">
                <a:latin typeface="Calibri" panose="020F0502020204030204" pitchFamily="34" charset="0"/>
                <a:cs typeface="Calibri" panose="020F0502020204030204" pitchFamily="34" charset="0"/>
              </a:rPr>
              <a:t>α</a:t>
            </a:r>
            <a:r>
              <a:rPr sz="3200" dirty="0">
                <a:latin typeface="Calibri" panose="020F0502020204030204" pitchFamily="34" charset="0"/>
                <a:cs typeface="Calibri" panose="020F0502020204030204" pitchFamily="34" charset="0"/>
              </a:rPr>
              <a:t>ι</a:t>
            </a:r>
            <a:r>
              <a:rPr sz="3200" spc="-30" dirty="0">
                <a:latin typeface="Calibri" panose="020F0502020204030204" pitchFamily="34" charset="0"/>
                <a:cs typeface="Calibri" panose="020F0502020204030204" pitchFamily="34" charset="0"/>
              </a:rPr>
              <a:t> </a:t>
            </a:r>
            <a:r>
              <a:rPr sz="3200" spc="-10" dirty="0">
                <a:latin typeface="Calibri" panose="020F0502020204030204" pitchFamily="34" charset="0"/>
                <a:cs typeface="Calibri" panose="020F0502020204030204" pitchFamily="34" charset="0"/>
              </a:rPr>
              <a:t>π</a:t>
            </a:r>
            <a:r>
              <a:rPr sz="3200" spc="-20" dirty="0">
                <a:latin typeface="Calibri" panose="020F0502020204030204" pitchFamily="34" charset="0"/>
                <a:cs typeface="Calibri" panose="020F0502020204030204" pitchFamily="34" charset="0"/>
              </a:rPr>
              <a:t>α</a:t>
            </a:r>
            <a:r>
              <a:rPr sz="3200" dirty="0">
                <a:latin typeface="Calibri" panose="020F0502020204030204" pitchFamily="34" charset="0"/>
                <a:cs typeface="Calibri" panose="020F0502020204030204" pitchFamily="34" charset="0"/>
              </a:rPr>
              <a:t>ρ</a:t>
            </a:r>
            <a:r>
              <a:rPr sz="3200" spc="-20" dirty="0">
                <a:latin typeface="Calibri" panose="020F0502020204030204" pitchFamily="34" charset="0"/>
                <a:cs typeface="Calibri" panose="020F0502020204030204" pitchFamily="34" charset="0"/>
              </a:rPr>
              <a:t>α</a:t>
            </a:r>
            <a:r>
              <a:rPr sz="3200" spc="-114" dirty="0">
                <a:latin typeface="Calibri" panose="020F0502020204030204" pitchFamily="34" charset="0"/>
                <a:cs typeface="Calibri" panose="020F0502020204030204" pitchFamily="34" charset="0"/>
              </a:rPr>
              <a:t>κ</a:t>
            </a:r>
            <a:r>
              <a:rPr sz="3200" spc="-25" dirty="0">
                <a:latin typeface="Calibri" panose="020F0502020204030204" pitchFamily="34" charset="0"/>
                <a:cs typeface="Calibri" panose="020F0502020204030204" pitchFamily="34" charset="0"/>
              </a:rPr>
              <a:t>ο</a:t>
            </a:r>
            <a:r>
              <a:rPr sz="3200" spc="-20" dirty="0">
                <a:latin typeface="Calibri" panose="020F0502020204030204" pitchFamily="34" charset="0"/>
                <a:cs typeface="Calibri" panose="020F0502020204030204" pitchFamily="34" charset="0"/>
              </a:rPr>
              <a:t>λ</a:t>
            </a:r>
            <a:r>
              <a:rPr sz="3200" dirty="0">
                <a:latin typeface="Calibri" panose="020F0502020204030204" pitchFamily="34" charset="0"/>
                <a:cs typeface="Calibri" panose="020F0502020204030204" pitchFamily="34" charset="0"/>
              </a:rPr>
              <a:t>ού</a:t>
            </a:r>
            <a:r>
              <a:rPr sz="3200" spc="-5" dirty="0">
                <a:latin typeface="Calibri" panose="020F0502020204030204" pitchFamily="34" charset="0"/>
                <a:cs typeface="Calibri" panose="020F0502020204030204" pitchFamily="34" charset="0"/>
              </a:rPr>
              <a:t>θ</a:t>
            </a:r>
            <a:r>
              <a:rPr sz="3200" spc="-20" dirty="0">
                <a:latin typeface="Calibri" panose="020F0502020204030204" pitchFamily="34" charset="0"/>
                <a:cs typeface="Calibri" panose="020F0502020204030204" pitchFamily="34" charset="0"/>
              </a:rPr>
              <a:t>η</a:t>
            </a:r>
            <a:r>
              <a:rPr sz="3200" spc="-5" dirty="0">
                <a:latin typeface="Calibri" panose="020F0502020204030204" pitchFamily="34" charset="0"/>
                <a:cs typeface="Calibri" panose="020F0502020204030204" pitchFamily="34" charset="0"/>
              </a:rPr>
              <a:t>σ</a:t>
            </a:r>
            <a:r>
              <a:rPr sz="3200" dirty="0">
                <a:latin typeface="Calibri" panose="020F0502020204030204" pitchFamily="34" charset="0"/>
                <a:cs typeface="Calibri" panose="020F0502020204030204" pitchFamily="34" charset="0"/>
              </a:rPr>
              <a:t>η</a:t>
            </a:r>
            <a:r>
              <a:rPr sz="3200" spc="-165"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ΚΣ</a:t>
            </a:r>
          </a:p>
          <a:p>
            <a:pPr marL="356870" marR="52705" indent="-344170">
              <a:lnSpc>
                <a:spcPct val="100000"/>
              </a:lnSpc>
              <a:spcBef>
                <a:spcPts val="730"/>
              </a:spcBef>
              <a:buFont typeface="Arial"/>
              <a:buChar char="•"/>
              <a:tabLst>
                <a:tab pos="354330" algn="l"/>
              </a:tabLst>
            </a:pPr>
            <a:r>
              <a:rPr sz="3200" spc="-5" dirty="0">
                <a:latin typeface="Calibri" panose="020F0502020204030204" pitchFamily="34" charset="0"/>
                <a:cs typeface="Calibri" panose="020F0502020204030204" pitchFamily="34" charset="0"/>
              </a:rPr>
              <a:t>Π</a:t>
            </a:r>
            <a:r>
              <a:rPr sz="3200" spc="-20" dirty="0">
                <a:latin typeface="Calibri" panose="020F0502020204030204" pitchFamily="34" charset="0"/>
                <a:cs typeface="Calibri" panose="020F0502020204030204" pitchFamily="34" charset="0"/>
              </a:rPr>
              <a:t>α</a:t>
            </a:r>
            <a:r>
              <a:rPr sz="3200" dirty="0">
                <a:latin typeface="Calibri" panose="020F0502020204030204" pitchFamily="34" charset="0"/>
                <a:cs typeface="Calibri" panose="020F0502020204030204" pitchFamily="34" charset="0"/>
              </a:rPr>
              <a:t>ροχή</a:t>
            </a:r>
            <a:r>
              <a:rPr sz="3200" spc="-80"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σύνδ</a:t>
            </a:r>
            <a:r>
              <a:rPr sz="3200" spc="-35" dirty="0">
                <a:latin typeface="Calibri" panose="020F0502020204030204" pitchFamily="34" charset="0"/>
                <a:cs typeface="Calibri" panose="020F0502020204030204" pitchFamily="34" charset="0"/>
              </a:rPr>
              <a:t>ε</a:t>
            </a:r>
            <a:r>
              <a:rPr sz="3200" spc="-5" dirty="0">
                <a:latin typeface="Calibri" panose="020F0502020204030204" pitchFamily="34" charset="0"/>
                <a:cs typeface="Calibri" panose="020F0502020204030204" pitchFamily="34" charset="0"/>
              </a:rPr>
              <a:t>σ</a:t>
            </a:r>
            <a:r>
              <a:rPr sz="3200" spc="-20" dirty="0">
                <a:latin typeface="Calibri" panose="020F0502020204030204" pitchFamily="34" charset="0"/>
                <a:cs typeface="Calibri" panose="020F0502020204030204" pitchFamily="34" charset="0"/>
              </a:rPr>
              <a:t>η</a:t>
            </a:r>
            <a:r>
              <a:rPr sz="3200" dirty="0">
                <a:latin typeface="Calibri" panose="020F0502020204030204" pitchFamily="34" charset="0"/>
                <a:cs typeface="Calibri" panose="020F0502020204030204" pitchFamily="34" charset="0"/>
              </a:rPr>
              <a:t>ς</a:t>
            </a:r>
            <a:r>
              <a:rPr sz="3200" spc="-120" dirty="0">
                <a:latin typeface="Calibri" panose="020F0502020204030204" pitchFamily="34" charset="0"/>
                <a:cs typeface="Calibri" panose="020F0502020204030204" pitchFamily="34" charset="0"/>
              </a:rPr>
              <a:t> </a:t>
            </a:r>
            <a:r>
              <a:rPr sz="3200" spc="-20" dirty="0">
                <a:latin typeface="Calibri" panose="020F0502020204030204" pitchFamily="34" charset="0"/>
                <a:cs typeface="Calibri" panose="020F0502020204030204" pitchFamily="34" charset="0"/>
              </a:rPr>
              <a:t>τ</a:t>
            </a:r>
            <a:r>
              <a:rPr sz="3200" spc="-10" dirty="0">
                <a:latin typeface="Calibri" panose="020F0502020204030204" pitchFamily="34" charset="0"/>
                <a:cs typeface="Calibri" panose="020F0502020204030204" pitchFamily="34" charset="0"/>
              </a:rPr>
              <a:t>ω</a:t>
            </a:r>
            <a:r>
              <a:rPr sz="3200" dirty="0">
                <a:latin typeface="Calibri" panose="020F0502020204030204" pitchFamily="34" charset="0"/>
                <a:cs typeface="Calibri" panose="020F0502020204030204" pitchFamily="34" charset="0"/>
              </a:rPr>
              <a:t>ν</a:t>
            </a:r>
            <a:r>
              <a:rPr sz="3200" spc="-40"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ΚΣ</a:t>
            </a:r>
            <a:r>
              <a:rPr sz="3200" spc="-45"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με</a:t>
            </a:r>
            <a:r>
              <a:rPr sz="3200" spc="-5" dirty="0">
                <a:latin typeface="Calibri" panose="020F0502020204030204" pitchFamily="34" charset="0"/>
                <a:cs typeface="Calibri" panose="020F0502020204030204" pitchFamily="34" charset="0"/>
              </a:rPr>
              <a:t> </a:t>
            </a:r>
            <a:r>
              <a:rPr sz="3200" spc="-20" dirty="0">
                <a:latin typeface="Calibri" panose="020F0502020204030204" pitchFamily="34" charset="0"/>
                <a:cs typeface="Calibri" panose="020F0502020204030204" pitchFamily="34" charset="0"/>
              </a:rPr>
              <a:t>τ</a:t>
            </a:r>
            <a:r>
              <a:rPr sz="3200" dirty="0">
                <a:latin typeface="Calibri" panose="020F0502020204030204" pitchFamily="34" charset="0"/>
                <a:cs typeface="Calibri" panose="020F0502020204030204" pitchFamily="34" charset="0"/>
              </a:rPr>
              <a:t>ους</a:t>
            </a:r>
            <a:r>
              <a:rPr sz="3200" spc="-70" dirty="0">
                <a:latin typeface="Calibri" panose="020F0502020204030204" pitchFamily="34" charset="0"/>
                <a:cs typeface="Calibri" panose="020F0502020204030204" pitchFamily="34" charset="0"/>
              </a:rPr>
              <a:t> </a:t>
            </a:r>
            <a:r>
              <a:rPr sz="3200" spc="-10" dirty="0">
                <a:latin typeface="Calibri" panose="020F0502020204030204" pitchFamily="34" charset="0"/>
                <a:cs typeface="Calibri" panose="020F0502020204030204" pitchFamily="34" charset="0"/>
              </a:rPr>
              <a:t>β</a:t>
            </a:r>
            <a:r>
              <a:rPr sz="3200" spc="5" dirty="0">
                <a:latin typeface="Calibri" panose="020F0502020204030204" pitchFamily="34" charset="0"/>
                <a:cs typeface="Calibri" panose="020F0502020204030204" pitchFamily="34" charset="0"/>
              </a:rPr>
              <a:t>έ</a:t>
            </a:r>
            <a:r>
              <a:rPr sz="3200" spc="-105" dirty="0">
                <a:latin typeface="Calibri" panose="020F0502020204030204" pitchFamily="34" charset="0"/>
                <a:cs typeface="Calibri" panose="020F0502020204030204" pitchFamily="34" charset="0"/>
              </a:rPr>
              <a:t>λ</a:t>
            </a:r>
            <a:r>
              <a:rPr sz="3200" spc="5" dirty="0">
                <a:latin typeface="Calibri" panose="020F0502020204030204" pitchFamily="34" charset="0"/>
                <a:cs typeface="Calibri" panose="020F0502020204030204" pitchFamily="34" charset="0"/>
              </a:rPr>
              <a:t>τ</a:t>
            </a:r>
            <a:r>
              <a:rPr sz="3200" spc="10" dirty="0">
                <a:latin typeface="Calibri" panose="020F0502020204030204" pitchFamily="34" charset="0"/>
                <a:cs typeface="Calibri" panose="020F0502020204030204" pitchFamily="34" charset="0"/>
              </a:rPr>
              <a:t>ι</a:t>
            </a:r>
            <a:r>
              <a:rPr sz="3200" spc="35" dirty="0">
                <a:latin typeface="Calibri" panose="020F0502020204030204" pitchFamily="34" charset="0"/>
                <a:cs typeface="Calibri" panose="020F0502020204030204" pitchFamily="34" charset="0"/>
              </a:rPr>
              <a:t>σ</a:t>
            </a:r>
            <a:r>
              <a:rPr sz="3200" spc="-20" dirty="0">
                <a:latin typeface="Calibri" panose="020F0502020204030204" pitchFamily="34" charset="0"/>
                <a:cs typeface="Calibri" panose="020F0502020204030204" pitchFamily="34" charset="0"/>
              </a:rPr>
              <a:t>τ</a:t>
            </a:r>
            <a:r>
              <a:rPr sz="3200" dirty="0">
                <a:latin typeface="Calibri" panose="020F0502020204030204" pitchFamily="34" charset="0"/>
                <a:cs typeface="Calibri" panose="020F0502020204030204" pitchFamily="34" charset="0"/>
              </a:rPr>
              <a:t>ους </a:t>
            </a:r>
            <a:r>
              <a:rPr sz="3200" spc="15" dirty="0">
                <a:latin typeface="Calibri" panose="020F0502020204030204" pitchFamily="34" charset="0"/>
                <a:cs typeface="Calibri" panose="020F0502020204030204" pitchFamily="34" charset="0"/>
              </a:rPr>
              <a:t>δ</a:t>
            </a:r>
            <a:r>
              <a:rPr sz="3200" spc="10" dirty="0">
                <a:latin typeface="Calibri" panose="020F0502020204030204" pitchFamily="34" charset="0"/>
                <a:cs typeface="Calibri" panose="020F0502020204030204" pitchFamily="34" charset="0"/>
              </a:rPr>
              <a:t>ι</a:t>
            </a:r>
            <a:r>
              <a:rPr sz="3200" spc="-20" dirty="0">
                <a:latin typeface="Calibri" panose="020F0502020204030204" pitchFamily="34" charset="0"/>
                <a:cs typeface="Calibri" panose="020F0502020204030204" pitchFamily="34" charset="0"/>
              </a:rPr>
              <a:t>α</a:t>
            </a:r>
            <a:r>
              <a:rPr sz="3200" spc="-5" dirty="0">
                <a:latin typeface="Calibri" panose="020F0502020204030204" pitchFamily="34" charset="0"/>
                <a:cs typeface="Calibri" panose="020F0502020204030204" pitchFamily="34" charset="0"/>
              </a:rPr>
              <a:t>θ</a:t>
            </a:r>
            <a:r>
              <a:rPr sz="3200" spc="-35" dirty="0">
                <a:latin typeface="Calibri" panose="020F0502020204030204" pitchFamily="34" charset="0"/>
                <a:cs typeface="Calibri" panose="020F0502020204030204" pitchFamily="34" charset="0"/>
              </a:rPr>
              <a:t>έ</a:t>
            </a:r>
            <a:r>
              <a:rPr sz="3200" spc="-5" dirty="0">
                <a:latin typeface="Calibri" panose="020F0502020204030204" pitchFamily="34" charset="0"/>
                <a:cs typeface="Calibri" panose="020F0502020204030204" pitchFamily="34" charset="0"/>
              </a:rPr>
              <a:t>σ</a:t>
            </a:r>
            <a:r>
              <a:rPr sz="3200" spc="10" dirty="0">
                <a:latin typeface="Calibri" panose="020F0502020204030204" pitchFamily="34" charset="0"/>
                <a:cs typeface="Calibri" panose="020F0502020204030204" pitchFamily="34" charset="0"/>
              </a:rPr>
              <a:t>ι</a:t>
            </a:r>
            <a:r>
              <a:rPr sz="3200" spc="-20" dirty="0">
                <a:latin typeface="Calibri" panose="020F0502020204030204" pitchFamily="34" charset="0"/>
                <a:cs typeface="Calibri" panose="020F0502020204030204" pitchFamily="34" charset="0"/>
              </a:rPr>
              <a:t>μ</a:t>
            </a:r>
            <a:r>
              <a:rPr sz="3200" dirty="0">
                <a:latin typeface="Calibri" panose="020F0502020204030204" pitchFamily="34" charset="0"/>
                <a:cs typeface="Calibri" panose="020F0502020204030204" pitchFamily="34" charset="0"/>
              </a:rPr>
              <a:t>ους</a:t>
            </a:r>
            <a:r>
              <a:rPr sz="3200" spc="-195"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Σ</a:t>
            </a:r>
            <a:r>
              <a:rPr sz="3200" dirty="0">
                <a:latin typeface="Calibri" panose="020F0502020204030204" pitchFamily="34" charset="0"/>
                <a:cs typeface="Calibri" panose="020F0502020204030204" pitchFamily="34" charset="0"/>
              </a:rPr>
              <a:t>Β</a:t>
            </a:r>
          </a:p>
          <a:p>
            <a:pPr marL="356870" marR="5080" indent="-344170">
              <a:lnSpc>
                <a:spcPct val="100000"/>
              </a:lnSpc>
              <a:spcBef>
                <a:spcPts val="770"/>
              </a:spcBef>
              <a:buFont typeface="Arial"/>
              <a:buChar char="•"/>
              <a:tabLst>
                <a:tab pos="354330" algn="l"/>
              </a:tabLst>
            </a:pPr>
            <a:r>
              <a:rPr sz="3200" dirty="0">
                <a:latin typeface="Calibri" panose="020F0502020204030204" pitchFamily="34" charset="0"/>
                <a:cs typeface="Calibri" panose="020F0502020204030204" pitchFamily="34" charset="0"/>
              </a:rPr>
              <a:t>Κ</a:t>
            </a:r>
            <a:r>
              <a:rPr sz="3200" spc="-20" dirty="0">
                <a:latin typeface="Calibri" panose="020F0502020204030204" pitchFamily="34" charset="0"/>
                <a:cs typeface="Calibri" panose="020F0502020204030204" pitchFamily="34" charset="0"/>
              </a:rPr>
              <a:t>α</a:t>
            </a:r>
            <a:r>
              <a:rPr sz="3200" spc="-35" dirty="0">
                <a:latin typeface="Calibri" panose="020F0502020204030204" pitchFamily="34" charset="0"/>
                <a:cs typeface="Calibri" panose="020F0502020204030204" pitchFamily="34" charset="0"/>
              </a:rPr>
              <a:t>λ</a:t>
            </a:r>
            <a:r>
              <a:rPr sz="3200" dirty="0">
                <a:latin typeface="Calibri" panose="020F0502020204030204" pitchFamily="34" charset="0"/>
                <a:cs typeface="Calibri" panose="020F0502020204030204" pitchFamily="34" charset="0"/>
              </a:rPr>
              <a:t>ύ</a:t>
            </a:r>
            <a:r>
              <a:rPr sz="3200" spc="5" dirty="0">
                <a:latin typeface="Calibri" panose="020F0502020204030204" pitchFamily="34" charset="0"/>
                <a:cs typeface="Calibri" panose="020F0502020204030204" pitchFamily="34" charset="0"/>
              </a:rPr>
              <a:t>τ</a:t>
            </a:r>
            <a:r>
              <a:rPr sz="3200" dirty="0">
                <a:latin typeface="Calibri" panose="020F0502020204030204" pitchFamily="34" charset="0"/>
                <a:cs typeface="Calibri" panose="020F0502020204030204" pitchFamily="34" charset="0"/>
              </a:rPr>
              <a:t>ε</a:t>
            </a:r>
            <a:r>
              <a:rPr sz="3200" spc="-15" dirty="0">
                <a:latin typeface="Calibri" panose="020F0502020204030204" pitchFamily="34" charset="0"/>
                <a:cs typeface="Calibri" panose="020F0502020204030204" pitchFamily="34" charset="0"/>
              </a:rPr>
              <a:t>ρ</a:t>
            </a:r>
            <a:r>
              <a:rPr sz="3200" dirty="0">
                <a:latin typeface="Calibri" panose="020F0502020204030204" pitchFamily="34" charset="0"/>
                <a:cs typeface="Calibri" panose="020F0502020204030204" pitchFamily="34" charset="0"/>
              </a:rPr>
              <a:t>η</a:t>
            </a:r>
            <a:r>
              <a:rPr sz="3200" spc="-125" dirty="0">
                <a:latin typeface="Calibri" panose="020F0502020204030204" pitchFamily="34" charset="0"/>
                <a:cs typeface="Calibri" panose="020F0502020204030204" pitchFamily="34" charset="0"/>
              </a:rPr>
              <a:t> </a:t>
            </a:r>
            <a:r>
              <a:rPr sz="3200" spc="15" dirty="0">
                <a:latin typeface="Calibri" panose="020F0502020204030204" pitchFamily="34" charset="0"/>
                <a:cs typeface="Calibri" panose="020F0502020204030204" pitchFamily="34" charset="0"/>
              </a:rPr>
              <a:t>δ</a:t>
            </a:r>
            <a:r>
              <a:rPr sz="3200" dirty="0">
                <a:latin typeface="Calibri" panose="020F0502020204030204" pitchFamily="34" charset="0"/>
                <a:cs typeface="Calibri" panose="020F0502020204030204" pitchFamily="34" charset="0"/>
              </a:rPr>
              <a:t>υν</a:t>
            </a:r>
            <a:r>
              <a:rPr sz="3200" spc="-20" dirty="0">
                <a:latin typeface="Calibri" panose="020F0502020204030204" pitchFamily="34" charset="0"/>
                <a:cs typeface="Calibri" panose="020F0502020204030204" pitchFamily="34" charset="0"/>
              </a:rPr>
              <a:t>α</a:t>
            </a:r>
            <a:r>
              <a:rPr sz="3200" spc="5" dirty="0">
                <a:latin typeface="Calibri" panose="020F0502020204030204" pitchFamily="34" charset="0"/>
                <a:cs typeface="Calibri" panose="020F0502020204030204" pitchFamily="34" charset="0"/>
              </a:rPr>
              <a:t>τ</a:t>
            </a:r>
            <a:r>
              <a:rPr sz="3200" dirty="0">
                <a:latin typeface="Calibri" panose="020F0502020204030204" pitchFamily="34" charset="0"/>
                <a:cs typeface="Calibri" panose="020F0502020204030204" pitchFamily="34" charset="0"/>
              </a:rPr>
              <a:t>ή</a:t>
            </a:r>
            <a:r>
              <a:rPr sz="3200" spc="-80" dirty="0">
                <a:latin typeface="Calibri" panose="020F0502020204030204" pitchFamily="34" charset="0"/>
                <a:cs typeface="Calibri" panose="020F0502020204030204" pitchFamily="34" charset="0"/>
              </a:rPr>
              <a:t> </a:t>
            </a:r>
            <a:r>
              <a:rPr sz="3200" spc="-20" dirty="0">
                <a:latin typeface="Calibri" panose="020F0502020204030204" pitchFamily="34" charset="0"/>
                <a:cs typeface="Calibri" panose="020F0502020204030204" pitchFamily="34" charset="0"/>
              </a:rPr>
              <a:t>αξ</a:t>
            </a:r>
            <a:r>
              <a:rPr sz="3200" spc="10" dirty="0">
                <a:latin typeface="Calibri" panose="020F0502020204030204" pitchFamily="34" charset="0"/>
                <a:cs typeface="Calibri" panose="020F0502020204030204" pitchFamily="34" charset="0"/>
              </a:rPr>
              <a:t>ι</a:t>
            </a:r>
            <a:r>
              <a:rPr sz="3200" spc="5" dirty="0">
                <a:latin typeface="Calibri" panose="020F0502020204030204" pitchFamily="34" charset="0"/>
                <a:cs typeface="Calibri" panose="020F0502020204030204" pitchFamily="34" charset="0"/>
              </a:rPr>
              <a:t>ο</a:t>
            </a:r>
            <a:r>
              <a:rPr sz="3200" spc="15" dirty="0">
                <a:latin typeface="Calibri" panose="020F0502020204030204" pitchFamily="34" charset="0"/>
                <a:cs typeface="Calibri" panose="020F0502020204030204" pitchFamily="34" charset="0"/>
              </a:rPr>
              <a:t>π</a:t>
            </a:r>
            <a:r>
              <a:rPr sz="3200" dirty="0">
                <a:latin typeface="Calibri" panose="020F0502020204030204" pitchFamily="34" charset="0"/>
                <a:cs typeface="Calibri" panose="020F0502020204030204" pitchFamily="34" charset="0"/>
              </a:rPr>
              <a:t>ο</a:t>
            </a:r>
            <a:r>
              <a:rPr sz="3200" spc="10" dirty="0">
                <a:latin typeface="Calibri" panose="020F0502020204030204" pitchFamily="34" charset="0"/>
                <a:cs typeface="Calibri" panose="020F0502020204030204" pitchFamily="34" charset="0"/>
              </a:rPr>
              <a:t>ί</a:t>
            </a:r>
            <a:r>
              <a:rPr sz="3200" spc="-20" dirty="0">
                <a:latin typeface="Calibri" panose="020F0502020204030204" pitchFamily="34" charset="0"/>
                <a:cs typeface="Calibri" panose="020F0502020204030204" pitchFamily="34" charset="0"/>
              </a:rPr>
              <a:t>η</a:t>
            </a:r>
            <a:r>
              <a:rPr sz="3200" spc="-5" dirty="0">
                <a:latin typeface="Calibri" panose="020F0502020204030204" pitchFamily="34" charset="0"/>
                <a:cs typeface="Calibri" panose="020F0502020204030204" pitchFamily="34" charset="0"/>
              </a:rPr>
              <a:t>σ</a:t>
            </a:r>
            <a:r>
              <a:rPr sz="3200" dirty="0">
                <a:latin typeface="Calibri" panose="020F0502020204030204" pitchFamily="34" charset="0"/>
                <a:cs typeface="Calibri" panose="020F0502020204030204" pitchFamily="34" charset="0"/>
              </a:rPr>
              <a:t>η</a:t>
            </a:r>
            <a:r>
              <a:rPr sz="3200" spc="-120" dirty="0">
                <a:latin typeface="Calibri" panose="020F0502020204030204" pitchFamily="34" charset="0"/>
                <a:cs typeface="Calibri" panose="020F0502020204030204" pitchFamily="34" charset="0"/>
              </a:rPr>
              <a:t> </a:t>
            </a:r>
            <a:r>
              <a:rPr sz="3200" spc="-20" dirty="0">
                <a:latin typeface="Calibri" panose="020F0502020204030204" pitchFamily="34" charset="0"/>
                <a:cs typeface="Calibri" panose="020F0502020204030204" pitchFamily="34" charset="0"/>
              </a:rPr>
              <a:t>τ</a:t>
            </a:r>
            <a:r>
              <a:rPr sz="3200" spc="-10" dirty="0">
                <a:latin typeface="Calibri" panose="020F0502020204030204" pitchFamily="34" charset="0"/>
                <a:cs typeface="Calibri" panose="020F0502020204030204" pitchFamily="34" charset="0"/>
              </a:rPr>
              <a:t>ω</a:t>
            </a:r>
            <a:r>
              <a:rPr sz="3200" dirty="0">
                <a:latin typeface="Calibri" panose="020F0502020204030204" pitchFamily="34" charset="0"/>
                <a:cs typeface="Calibri" panose="020F0502020204030204" pitchFamily="34" charset="0"/>
              </a:rPr>
              <a:t>ν</a:t>
            </a:r>
            <a:r>
              <a:rPr sz="3200" spc="-50" dirty="0">
                <a:latin typeface="Calibri" panose="020F0502020204030204" pitchFamily="34" charset="0"/>
                <a:cs typeface="Calibri" panose="020F0502020204030204" pitchFamily="34" charset="0"/>
              </a:rPr>
              <a:t> </a:t>
            </a:r>
            <a:r>
              <a:rPr sz="3200" spc="15" dirty="0">
                <a:latin typeface="Calibri" panose="020F0502020204030204" pitchFamily="34" charset="0"/>
                <a:cs typeface="Calibri" panose="020F0502020204030204" pitchFamily="34" charset="0"/>
              </a:rPr>
              <a:t>π</a:t>
            </a:r>
            <a:r>
              <a:rPr sz="3200" dirty="0">
                <a:latin typeface="Calibri" panose="020F0502020204030204" pitchFamily="34" charset="0"/>
                <a:cs typeface="Calibri" panose="020F0502020204030204" pitchFamily="34" charset="0"/>
              </a:rPr>
              <a:t>όρ</a:t>
            </a:r>
            <a:r>
              <a:rPr sz="3200" spc="-10" dirty="0">
                <a:latin typeface="Calibri" panose="020F0502020204030204" pitchFamily="34" charset="0"/>
                <a:cs typeface="Calibri" panose="020F0502020204030204" pitchFamily="34" charset="0"/>
              </a:rPr>
              <a:t>ω</a:t>
            </a:r>
            <a:r>
              <a:rPr sz="3200" dirty="0">
                <a:latin typeface="Calibri" panose="020F0502020204030204" pitchFamily="34" charset="0"/>
                <a:cs typeface="Calibri" panose="020F0502020204030204" pitchFamily="34" charset="0"/>
              </a:rPr>
              <a:t>ν</a:t>
            </a:r>
            <a:r>
              <a:rPr sz="3200" spc="-90" dirty="0">
                <a:latin typeface="Calibri" panose="020F0502020204030204" pitchFamily="34" charset="0"/>
                <a:cs typeface="Calibri" panose="020F0502020204030204" pitchFamily="34" charset="0"/>
              </a:rPr>
              <a:t> </a:t>
            </a:r>
            <a:r>
              <a:rPr sz="3200" spc="-20" dirty="0">
                <a:latin typeface="Calibri" panose="020F0502020204030204" pitchFamily="34" charset="0"/>
                <a:cs typeface="Calibri" panose="020F0502020204030204" pitchFamily="34" charset="0"/>
              </a:rPr>
              <a:t>τ</a:t>
            </a:r>
            <a:r>
              <a:rPr sz="3200" dirty="0">
                <a:latin typeface="Calibri" panose="020F0502020204030204" pitchFamily="34" charset="0"/>
                <a:cs typeface="Calibri" panose="020F0502020204030204" pitchFamily="34" charset="0"/>
              </a:rPr>
              <a:t>ου </a:t>
            </a:r>
            <a:r>
              <a:rPr sz="3200" spc="-5" dirty="0">
                <a:latin typeface="Calibri" panose="020F0502020204030204" pitchFamily="34" charset="0"/>
                <a:cs typeface="Calibri" panose="020F0502020204030204" pitchFamily="34" charset="0"/>
              </a:rPr>
              <a:t>σ</a:t>
            </a:r>
            <a:r>
              <a:rPr sz="3200" dirty="0">
                <a:latin typeface="Calibri" panose="020F0502020204030204" pitchFamily="34" charset="0"/>
                <a:cs typeface="Calibri" panose="020F0502020204030204" pitchFamily="34" charset="0"/>
              </a:rPr>
              <a:t>υ</a:t>
            </a:r>
            <a:r>
              <a:rPr sz="3200" spc="35" dirty="0">
                <a:latin typeface="Calibri" panose="020F0502020204030204" pitchFamily="34" charset="0"/>
                <a:cs typeface="Calibri" panose="020F0502020204030204" pitchFamily="34" charset="0"/>
              </a:rPr>
              <a:t>σ</a:t>
            </a:r>
            <a:r>
              <a:rPr sz="3200" spc="5" dirty="0">
                <a:latin typeface="Calibri" panose="020F0502020204030204" pitchFamily="34" charset="0"/>
                <a:cs typeface="Calibri" panose="020F0502020204030204" pitchFamily="34" charset="0"/>
              </a:rPr>
              <a:t>τ</a:t>
            </a:r>
            <a:r>
              <a:rPr sz="3200" spc="-20" dirty="0">
                <a:latin typeface="Calibri" panose="020F0502020204030204" pitchFamily="34" charset="0"/>
                <a:cs typeface="Calibri" panose="020F0502020204030204" pitchFamily="34" charset="0"/>
              </a:rPr>
              <a:t>ή</a:t>
            </a:r>
            <a:r>
              <a:rPr sz="3200" spc="-25" dirty="0">
                <a:latin typeface="Calibri" panose="020F0502020204030204" pitchFamily="34" charset="0"/>
                <a:cs typeface="Calibri" panose="020F0502020204030204" pitchFamily="34" charset="0"/>
              </a:rPr>
              <a:t>μ</a:t>
            </a:r>
            <a:r>
              <a:rPr sz="3200" spc="-30" dirty="0">
                <a:latin typeface="Calibri" panose="020F0502020204030204" pitchFamily="34" charset="0"/>
                <a:cs typeface="Calibri" panose="020F0502020204030204" pitchFamily="34" charset="0"/>
              </a:rPr>
              <a:t>α</a:t>
            </a:r>
            <a:r>
              <a:rPr sz="3200" spc="-15" dirty="0">
                <a:latin typeface="Calibri" panose="020F0502020204030204" pitchFamily="34" charset="0"/>
                <a:cs typeface="Calibri" panose="020F0502020204030204" pitchFamily="34" charset="0"/>
              </a:rPr>
              <a:t>τ</a:t>
            </a:r>
            <a:r>
              <a:rPr sz="3200" dirty="0">
                <a:latin typeface="Calibri" panose="020F0502020204030204" pitchFamily="34" charset="0"/>
                <a:cs typeface="Calibri" panose="020F0502020204030204" pitchFamily="34" charset="0"/>
              </a:rPr>
              <a:t>ος</a:t>
            </a:r>
            <a:r>
              <a:rPr sz="3200" spc="-135" dirty="0">
                <a:latin typeface="Calibri" panose="020F0502020204030204" pitchFamily="34" charset="0"/>
                <a:cs typeface="Calibri" panose="020F0502020204030204" pitchFamily="34" charset="0"/>
              </a:rPr>
              <a:t> </a:t>
            </a:r>
            <a:r>
              <a:rPr sz="3200" spc="-5" dirty="0">
                <a:latin typeface="Calibri" panose="020F0502020204030204" pitchFamily="34" charset="0"/>
                <a:cs typeface="Calibri" panose="020F0502020204030204" pitchFamily="34" charset="0"/>
              </a:rPr>
              <a:t>σ</a:t>
            </a:r>
            <a:r>
              <a:rPr sz="3200" dirty="0">
                <a:latin typeface="Calibri" panose="020F0502020204030204" pitchFamily="34" charset="0"/>
                <a:cs typeface="Calibri" panose="020F0502020204030204" pitchFamily="34" charset="0"/>
              </a:rPr>
              <a:t>ε</a:t>
            </a:r>
            <a:r>
              <a:rPr sz="3200" spc="-40" dirty="0">
                <a:latin typeface="Calibri" panose="020F0502020204030204" pitchFamily="34" charset="0"/>
                <a:cs typeface="Calibri" panose="020F0502020204030204" pitchFamily="34" charset="0"/>
              </a:rPr>
              <a:t> </a:t>
            </a:r>
            <a:r>
              <a:rPr sz="3200" spc="-35" dirty="0">
                <a:latin typeface="Calibri" panose="020F0502020204030204" pitchFamily="34" charset="0"/>
                <a:cs typeface="Calibri" panose="020F0502020204030204" pitchFamily="34" charset="0"/>
              </a:rPr>
              <a:t>χ</a:t>
            </a:r>
            <a:r>
              <a:rPr sz="3200" dirty="0">
                <a:latin typeface="Calibri" panose="020F0502020204030204" pitchFamily="34" charset="0"/>
                <a:cs typeface="Calibri" panose="020F0502020204030204" pitchFamily="34" charset="0"/>
              </a:rPr>
              <a:t>ώρ</a:t>
            </a:r>
            <a:r>
              <a:rPr sz="3200" spc="-45" dirty="0">
                <a:latin typeface="Calibri" panose="020F0502020204030204" pitchFamily="34" charset="0"/>
                <a:cs typeface="Calibri" panose="020F0502020204030204" pitchFamily="34" charset="0"/>
              </a:rPr>
              <a:t>ο</a:t>
            </a:r>
            <a:r>
              <a:rPr sz="3200" spc="-10" dirty="0">
                <a:latin typeface="Calibri" panose="020F0502020204030204" pitchFamily="34" charset="0"/>
                <a:cs typeface="Calibri" panose="020F0502020204030204" pitchFamily="34" charset="0"/>
              </a:rPr>
              <a:t>,</a:t>
            </a:r>
            <a:r>
              <a:rPr sz="3200" spc="-150" dirty="0">
                <a:latin typeface="Calibri" panose="020F0502020204030204" pitchFamily="34" charset="0"/>
                <a:cs typeface="Calibri" panose="020F0502020204030204" pitchFamily="34" charset="0"/>
              </a:rPr>
              <a:t> </a:t>
            </a:r>
            <a:r>
              <a:rPr sz="3200" dirty="0">
                <a:latin typeface="Calibri" panose="020F0502020204030204" pitchFamily="34" charset="0"/>
                <a:cs typeface="Calibri" panose="020F0502020204030204" pitchFamily="34" charset="0"/>
              </a:rPr>
              <a:t>χρό</a:t>
            </a:r>
            <a:r>
              <a:rPr sz="3200" spc="-15" dirty="0">
                <a:latin typeface="Calibri" panose="020F0502020204030204" pitchFamily="34" charset="0"/>
                <a:cs typeface="Calibri" panose="020F0502020204030204" pitchFamily="34" charset="0"/>
              </a:rPr>
              <a:t>ν</a:t>
            </a:r>
            <a:r>
              <a:rPr sz="3200" dirty="0">
                <a:latin typeface="Calibri" panose="020F0502020204030204" pitchFamily="34" charset="0"/>
                <a:cs typeface="Calibri" panose="020F0502020204030204" pitchFamily="34" charset="0"/>
              </a:rPr>
              <a:t>ο</a:t>
            </a:r>
            <a:r>
              <a:rPr sz="3200" spc="-85" dirty="0">
                <a:latin typeface="Calibri" panose="020F0502020204030204" pitchFamily="34" charset="0"/>
                <a:cs typeface="Calibri" panose="020F0502020204030204" pitchFamily="34" charset="0"/>
              </a:rPr>
              <a:t> </a:t>
            </a:r>
            <a:r>
              <a:rPr sz="3200" spc="-114" dirty="0">
                <a:latin typeface="Calibri" panose="020F0502020204030204" pitchFamily="34" charset="0"/>
                <a:cs typeface="Calibri" panose="020F0502020204030204" pitchFamily="34" charset="0"/>
              </a:rPr>
              <a:t>κ</a:t>
            </a:r>
            <a:r>
              <a:rPr sz="3200" spc="-20" dirty="0">
                <a:latin typeface="Calibri" panose="020F0502020204030204" pitchFamily="34" charset="0"/>
                <a:cs typeface="Calibri" panose="020F0502020204030204" pitchFamily="34" charset="0"/>
              </a:rPr>
              <a:t>α</a:t>
            </a:r>
            <a:r>
              <a:rPr sz="3200" dirty="0">
                <a:latin typeface="Calibri" panose="020F0502020204030204" pitchFamily="34" charset="0"/>
                <a:cs typeface="Calibri" panose="020F0502020204030204" pitchFamily="34" charset="0"/>
              </a:rPr>
              <a:t>ι</a:t>
            </a:r>
            <a:r>
              <a:rPr sz="3200" spc="-30" dirty="0">
                <a:latin typeface="Calibri" panose="020F0502020204030204" pitchFamily="34" charset="0"/>
                <a:cs typeface="Calibri" panose="020F0502020204030204" pitchFamily="34" charset="0"/>
              </a:rPr>
              <a:t> </a:t>
            </a:r>
            <a:r>
              <a:rPr sz="3200" spc="-5" dirty="0" smtClean="0">
                <a:latin typeface="Calibri" panose="020F0502020204030204" pitchFamily="34" charset="0"/>
                <a:cs typeface="Calibri" panose="020F0502020204030204" pitchFamily="34" charset="0"/>
              </a:rPr>
              <a:t>σ</a:t>
            </a:r>
            <a:r>
              <a:rPr sz="3200" dirty="0" smtClean="0">
                <a:latin typeface="Calibri" panose="020F0502020204030204" pitchFamily="34" charset="0"/>
                <a:cs typeface="Calibri" panose="020F0502020204030204" pitchFamily="34" charset="0"/>
              </a:rPr>
              <a:t>υ</a:t>
            </a:r>
            <a:r>
              <a:rPr sz="3200" spc="15" dirty="0" smtClean="0">
                <a:latin typeface="Calibri" panose="020F0502020204030204" pitchFamily="34" charset="0"/>
                <a:cs typeface="Calibri" panose="020F0502020204030204" pitchFamily="34" charset="0"/>
              </a:rPr>
              <a:t>χ</a:t>
            </a:r>
            <a:r>
              <a:rPr sz="3200" dirty="0" smtClean="0">
                <a:latin typeface="Calibri" panose="020F0502020204030204" pitchFamily="34" charset="0"/>
                <a:cs typeface="Calibri" panose="020F0502020204030204" pitchFamily="34" charset="0"/>
              </a:rPr>
              <a:t>νό</a:t>
            </a:r>
            <a:r>
              <a:rPr sz="3200" spc="5" dirty="0" smtClean="0">
                <a:latin typeface="Calibri" panose="020F0502020204030204" pitchFamily="34" charset="0"/>
                <a:cs typeface="Calibri" panose="020F0502020204030204" pitchFamily="34" charset="0"/>
              </a:rPr>
              <a:t>τ</a:t>
            </a:r>
            <a:r>
              <a:rPr sz="3200" spc="-65" dirty="0" smtClean="0">
                <a:latin typeface="Calibri" panose="020F0502020204030204" pitchFamily="34" charset="0"/>
                <a:cs typeface="Calibri" panose="020F0502020204030204" pitchFamily="34" charset="0"/>
              </a:rPr>
              <a:t>η</a:t>
            </a:r>
            <a:r>
              <a:rPr sz="3200" spc="-20" dirty="0" smtClean="0">
                <a:latin typeface="Calibri" panose="020F0502020204030204" pitchFamily="34" charset="0"/>
                <a:cs typeface="Calibri" panose="020F0502020204030204" pitchFamily="34" charset="0"/>
              </a:rPr>
              <a:t>τ</a:t>
            </a:r>
            <a:r>
              <a:rPr sz="3200" dirty="0" smtClean="0">
                <a:latin typeface="Calibri" panose="020F0502020204030204" pitchFamily="34" charset="0"/>
                <a:cs typeface="Calibri" panose="020F0502020204030204" pitchFamily="34" charset="0"/>
              </a:rPr>
              <a:t>α</a:t>
            </a:r>
            <a:endParaRPr lang="en-US" sz="3200" dirty="0" smtClean="0">
              <a:latin typeface="Calibri" panose="020F0502020204030204" pitchFamily="34" charset="0"/>
              <a:cs typeface="Calibri" panose="020F0502020204030204" pitchFamily="34" charset="0"/>
            </a:endParaRPr>
          </a:p>
          <a:p>
            <a:pPr marL="356870" marR="5080" indent="-344170">
              <a:lnSpc>
                <a:spcPct val="100000"/>
              </a:lnSpc>
              <a:spcBef>
                <a:spcPts val="770"/>
              </a:spcBef>
              <a:buFont typeface="Arial"/>
              <a:buChar char="•"/>
              <a:tabLst>
                <a:tab pos="354330" algn="l"/>
              </a:tabLst>
            </a:pPr>
            <a:r>
              <a:rPr lang="el-GR" sz="3200" dirty="0" smtClean="0">
                <a:solidFill>
                  <a:srgbClr val="00B0F0"/>
                </a:solidFill>
                <a:latin typeface="Calibri" panose="020F0502020204030204" pitchFamily="34" charset="0"/>
                <a:cs typeface="Calibri" panose="020F0502020204030204" pitchFamily="34" charset="0"/>
              </a:rPr>
              <a:t>Υποστήριξη της </a:t>
            </a:r>
            <a:r>
              <a:rPr lang="el-GR" sz="3200" dirty="0" err="1" smtClean="0">
                <a:solidFill>
                  <a:srgbClr val="00B0F0"/>
                </a:solidFill>
                <a:latin typeface="Calibri" panose="020F0502020204030204" pitchFamily="34" charset="0"/>
                <a:cs typeface="Calibri" panose="020F0502020204030204" pitchFamily="34" charset="0"/>
              </a:rPr>
              <a:t>διασυνδεσιμότητας</a:t>
            </a:r>
            <a:r>
              <a:rPr lang="el-GR" sz="3200" dirty="0" smtClean="0">
                <a:solidFill>
                  <a:srgbClr val="00B0F0"/>
                </a:solidFill>
                <a:latin typeface="Calibri" panose="020F0502020204030204" pitchFamily="34" charset="0"/>
                <a:cs typeface="Calibri" panose="020F0502020204030204" pitchFamily="34" charset="0"/>
              </a:rPr>
              <a:t> των ΚΣ</a:t>
            </a:r>
            <a:endParaRPr lang="en-US" sz="3200" dirty="0" smtClean="0">
              <a:solidFill>
                <a:srgbClr val="00B0F0"/>
              </a:solidFill>
              <a:latin typeface="Calibri" panose="020F0502020204030204" pitchFamily="34" charset="0"/>
              <a:cs typeface="Calibri" panose="020F0502020204030204" pitchFamily="34" charset="0"/>
            </a:endParaRPr>
          </a:p>
        </p:txBody>
      </p:sp>
      <p:sp>
        <p:nvSpPr>
          <p:cNvPr id="6"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8" name="TextBox 7"/>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5F0BBDA9-D9BB-48F2-800D-BD2C37FA6DE9}" type="slidenum">
              <a:rPr lang="el-GR" sz="1400" b="1" smtClean="0">
                <a:solidFill>
                  <a:schemeClr val="accent2">
                    <a:lumMod val="75000"/>
                  </a:schemeClr>
                </a:solidFill>
                <a:cs typeface="Calibri"/>
              </a:rPr>
              <a:t>38</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45844">
              <a:lnSpc>
                <a:spcPct val="100000"/>
              </a:lnSpc>
            </a:pPr>
            <a:r>
              <a:rPr spc="-5" dirty="0"/>
              <a:t>Ε</a:t>
            </a:r>
            <a:r>
              <a:rPr spc="-50" dirty="0"/>
              <a:t>ξ</a:t>
            </a:r>
            <a:r>
              <a:rPr dirty="0"/>
              <a:t>υπ</a:t>
            </a:r>
            <a:r>
              <a:rPr spc="-25" dirty="0"/>
              <a:t>η</a:t>
            </a:r>
            <a:r>
              <a:rPr dirty="0"/>
              <a:t>ρ</a:t>
            </a:r>
            <a:r>
              <a:rPr spc="-20" dirty="0"/>
              <a:t>έ</a:t>
            </a:r>
            <a:r>
              <a:rPr spc="-5" dirty="0"/>
              <a:t>τη</a:t>
            </a:r>
            <a:r>
              <a:rPr spc="-15" dirty="0"/>
              <a:t>σ</a:t>
            </a:r>
            <a:r>
              <a:rPr dirty="0"/>
              <a:t>η</a:t>
            </a:r>
            <a:r>
              <a:rPr spc="-85" dirty="0"/>
              <a:t> </a:t>
            </a:r>
            <a:r>
              <a:rPr dirty="0"/>
              <a:t>π</a:t>
            </a:r>
            <a:r>
              <a:rPr spc="-20" dirty="0"/>
              <a:t>ε</a:t>
            </a:r>
            <a:r>
              <a:rPr spc="-35" dirty="0"/>
              <a:t>λ</a:t>
            </a:r>
            <a:r>
              <a:rPr spc="-5" dirty="0"/>
              <a:t>α</a:t>
            </a:r>
            <a:r>
              <a:rPr spc="-25" dirty="0"/>
              <a:t>τ</a:t>
            </a:r>
            <a:r>
              <a:rPr spc="-30" dirty="0"/>
              <a:t>ώ</a:t>
            </a:r>
            <a:r>
              <a:rPr dirty="0"/>
              <a:t>ν</a:t>
            </a:r>
            <a:r>
              <a:rPr spc="-55" dirty="0"/>
              <a:t> </a:t>
            </a:r>
            <a:r>
              <a:rPr dirty="0"/>
              <a:t>ΚΣ</a:t>
            </a:r>
          </a:p>
        </p:txBody>
      </p:sp>
      <p:sp>
        <p:nvSpPr>
          <p:cNvPr id="3" name="object 3"/>
          <p:cNvSpPr txBox="1"/>
          <p:nvPr/>
        </p:nvSpPr>
        <p:spPr>
          <a:xfrm>
            <a:off x="698500" y="1983614"/>
            <a:ext cx="9785118" cy="3547235"/>
          </a:xfrm>
          <a:prstGeom prst="rect">
            <a:avLst/>
          </a:prstGeom>
        </p:spPr>
        <p:txBody>
          <a:bodyPr vert="horz" wrap="square" lIns="0" tIns="0" rIns="0" bIns="0" rtlCol="0">
            <a:spAutoFit/>
          </a:bodyPr>
          <a:lstStyle/>
          <a:p>
            <a:pPr marL="356870" marR="630555" indent="-344170">
              <a:lnSpc>
                <a:spcPts val="3229"/>
              </a:lnSpc>
              <a:buFont typeface="Arial"/>
              <a:buChar char="•"/>
              <a:tabLst>
                <a:tab pos="354330" algn="l"/>
              </a:tabLst>
            </a:pPr>
            <a:r>
              <a:rPr sz="3000" dirty="0">
                <a:latin typeface="Calibri"/>
                <a:cs typeface="Calibri"/>
              </a:rPr>
              <a:t>Ε</a:t>
            </a:r>
            <a:r>
              <a:rPr sz="3000" spc="-45" dirty="0">
                <a:latin typeface="Calibri"/>
                <a:cs typeface="Calibri"/>
              </a:rPr>
              <a:t>ί</a:t>
            </a:r>
            <a:r>
              <a:rPr sz="3000" spc="-5" dirty="0">
                <a:latin typeface="Calibri"/>
                <a:cs typeface="Calibri"/>
              </a:rPr>
              <a:t>ν</a:t>
            </a:r>
            <a:r>
              <a:rPr sz="3000" dirty="0">
                <a:latin typeface="Calibri"/>
                <a:cs typeface="Calibri"/>
              </a:rPr>
              <a:t>αι α</a:t>
            </a:r>
            <a:r>
              <a:rPr sz="3000" spc="-30" dirty="0">
                <a:latin typeface="Calibri"/>
                <a:cs typeface="Calibri"/>
              </a:rPr>
              <a:t>π</a:t>
            </a:r>
            <a:r>
              <a:rPr sz="3000" spc="-10" dirty="0">
                <a:latin typeface="Calibri"/>
                <a:cs typeface="Calibri"/>
              </a:rPr>
              <a:t>α</a:t>
            </a:r>
            <a:r>
              <a:rPr sz="3000" spc="5" dirty="0">
                <a:latin typeface="Calibri"/>
                <a:cs typeface="Calibri"/>
              </a:rPr>
              <a:t>ρ</a:t>
            </a:r>
            <a:r>
              <a:rPr sz="3000" dirty="0">
                <a:latin typeface="Calibri"/>
                <a:cs typeface="Calibri"/>
              </a:rPr>
              <a:t>α</a:t>
            </a:r>
            <a:r>
              <a:rPr sz="3000" spc="-45" dirty="0">
                <a:latin typeface="Calibri"/>
                <a:cs typeface="Calibri"/>
              </a:rPr>
              <a:t>ί</a:t>
            </a:r>
            <a:r>
              <a:rPr sz="3000" spc="-10" dirty="0">
                <a:latin typeface="Calibri"/>
                <a:cs typeface="Calibri"/>
              </a:rPr>
              <a:t>τ</a:t>
            </a:r>
            <a:r>
              <a:rPr sz="3000" spc="-55" dirty="0">
                <a:latin typeface="Calibri"/>
                <a:cs typeface="Calibri"/>
              </a:rPr>
              <a:t>η</a:t>
            </a:r>
            <a:r>
              <a:rPr sz="3000" spc="-10" dirty="0">
                <a:latin typeface="Calibri"/>
                <a:cs typeface="Calibri"/>
              </a:rPr>
              <a:t>τ</a:t>
            </a:r>
            <a:r>
              <a:rPr sz="3000" dirty="0">
                <a:latin typeface="Calibri"/>
                <a:cs typeface="Calibri"/>
              </a:rPr>
              <a:t>η</a:t>
            </a:r>
            <a:r>
              <a:rPr sz="3000" spc="15" dirty="0">
                <a:latin typeface="Calibri"/>
                <a:cs typeface="Calibri"/>
              </a:rPr>
              <a:t> </a:t>
            </a:r>
            <a:r>
              <a:rPr sz="3000" dirty="0">
                <a:latin typeface="Calibri"/>
                <a:cs typeface="Calibri"/>
              </a:rPr>
              <a:t>η</a:t>
            </a:r>
            <a:r>
              <a:rPr sz="3000" spc="15" dirty="0">
                <a:latin typeface="Calibri"/>
                <a:cs typeface="Calibri"/>
              </a:rPr>
              <a:t> </a:t>
            </a:r>
            <a:r>
              <a:rPr sz="3000" spc="-5" dirty="0">
                <a:latin typeface="Calibri"/>
                <a:cs typeface="Calibri"/>
              </a:rPr>
              <a:t>πρ</a:t>
            </a:r>
            <a:r>
              <a:rPr sz="3000" spc="5" dirty="0">
                <a:latin typeface="Calibri"/>
                <a:cs typeface="Calibri"/>
              </a:rPr>
              <a:t>ό</a:t>
            </a:r>
            <a:r>
              <a:rPr sz="3000" spc="-15" dirty="0">
                <a:latin typeface="Calibri"/>
                <a:cs typeface="Calibri"/>
              </a:rPr>
              <a:t>σ</a:t>
            </a:r>
            <a:r>
              <a:rPr sz="3000" dirty="0">
                <a:latin typeface="Calibri"/>
                <a:cs typeface="Calibri"/>
              </a:rPr>
              <a:t>β</a:t>
            </a:r>
            <a:r>
              <a:rPr sz="3000" spc="-25" dirty="0">
                <a:latin typeface="Calibri"/>
                <a:cs typeface="Calibri"/>
              </a:rPr>
              <a:t>α</a:t>
            </a:r>
            <a:r>
              <a:rPr sz="3000" spc="-15" dirty="0">
                <a:latin typeface="Calibri"/>
                <a:cs typeface="Calibri"/>
              </a:rPr>
              <a:t>σ</a:t>
            </a:r>
            <a:r>
              <a:rPr sz="3000" dirty="0">
                <a:latin typeface="Calibri"/>
                <a:cs typeface="Calibri"/>
              </a:rPr>
              <a:t>η</a:t>
            </a:r>
            <a:r>
              <a:rPr sz="3000" spc="35" dirty="0">
                <a:latin typeface="Calibri"/>
                <a:cs typeface="Calibri"/>
              </a:rPr>
              <a:t> </a:t>
            </a:r>
            <a:r>
              <a:rPr sz="3000" spc="10" dirty="0">
                <a:latin typeface="Calibri"/>
                <a:cs typeface="Calibri"/>
              </a:rPr>
              <a:t>σ</a:t>
            </a:r>
            <a:r>
              <a:rPr sz="3000" spc="-35" dirty="0">
                <a:latin typeface="Calibri"/>
                <a:cs typeface="Calibri"/>
              </a:rPr>
              <a:t>τ</a:t>
            </a:r>
            <a:r>
              <a:rPr sz="3000" dirty="0">
                <a:latin typeface="Calibri"/>
                <a:cs typeface="Calibri"/>
              </a:rPr>
              <a:t>ο</a:t>
            </a:r>
            <a:r>
              <a:rPr sz="3000" spc="20" dirty="0">
                <a:latin typeface="Calibri"/>
                <a:cs typeface="Calibri"/>
              </a:rPr>
              <a:t> </a:t>
            </a:r>
            <a:r>
              <a:rPr sz="3000" spc="-10" dirty="0">
                <a:latin typeface="Calibri"/>
                <a:cs typeface="Calibri"/>
              </a:rPr>
              <a:t>δ</a:t>
            </a:r>
            <a:r>
              <a:rPr sz="3000" spc="5" dirty="0">
                <a:latin typeface="Calibri"/>
                <a:cs typeface="Calibri"/>
              </a:rPr>
              <a:t>ίκ</a:t>
            </a:r>
            <a:r>
              <a:rPr sz="3000" spc="-25" dirty="0">
                <a:latin typeface="Calibri"/>
                <a:cs typeface="Calibri"/>
              </a:rPr>
              <a:t>τ</a:t>
            </a:r>
            <a:r>
              <a:rPr sz="3000" spc="-10" dirty="0">
                <a:latin typeface="Calibri"/>
                <a:cs typeface="Calibri"/>
              </a:rPr>
              <a:t>υ</a:t>
            </a:r>
            <a:r>
              <a:rPr sz="3000" dirty="0">
                <a:latin typeface="Calibri"/>
                <a:cs typeface="Calibri"/>
              </a:rPr>
              <a:t>ο</a:t>
            </a:r>
            <a:r>
              <a:rPr sz="3000" spc="30" dirty="0">
                <a:latin typeface="Calibri"/>
                <a:cs typeface="Calibri"/>
              </a:rPr>
              <a:t> </a:t>
            </a:r>
            <a:r>
              <a:rPr sz="3000" spc="-95" dirty="0">
                <a:latin typeface="Calibri"/>
                <a:cs typeface="Calibri"/>
              </a:rPr>
              <a:t>κ</a:t>
            </a:r>
            <a:r>
              <a:rPr sz="3000" dirty="0">
                <a:latin typeface="Calibri"/>
                <a:cs typeface="Calibri"/>
              </a:rPr>
              <a:t>αι </a:t>
            </a:r>
            <a:r>
              <a:rPr sz="3000" spc="-30" dirty="0">
                <a:latin typeface="Calibri"/>
                <a:cs typeface="Calibri"/>
              </a:rPr>
              <a:t>μ</a:t>
            </a:r>
            <a:r>
              <a:rPr sz="3000" dirty="0">
                <a:latin typeface="Calibri"/>
                <a:cs typeface="Calibri"/>
              </a:rPr>
              <a:t>ά</a:t>
            </a:r>
            <a:r>
              <a:rPr sz="3000" spc="-25" dirty="0">
                <a:latin typeface="Calibri"/>
                <a:cs typeface="Calibri"/>
              </a:rPr>
              <a:t>λ</a:t>
            </a:r>
            <a:r>
              <a:rPr sz="3000" spc="5" dirty="0">
                <a:latin typeface="Calibri"/>
                <a:cs typeface="Calibri"/>
              </a:rPr>
              <a:t>ι</a:t>
            </a:r>
            <a:r>
              <a:rPr sz="3000" spc="10" dirty="0">
                <a:latin typeface="Calibri"/>
                <a:cs typeface="Calibri"/>
              </a:rPr>
              <a:t>σ</a:t>
            </a:r>
            <a:r>
              <a:rPr sz="3000" spc="-35" dirty="0">
                <a:latin typeface="Calibri"/>
                <a:cs typeface="Calibri"/>
              </a:rPr>
              <a:t>τ</a:t>
            </a:r>
            <a:r>
              <a:rPr sz="3000" dirty="0">
                <a:latin typeface="Calibri"/>
                <a:cs typeface="Calibri"/>
              </a:rPr>
              <a:t>α</a:t>
            </a:r>
            <a:r>
              <a:rPr sz="3000" spc="20" dirty="0">
                <a:latin typeface="Calibri"/>
                <a:cs typeface="Calibri"/>
              </a:rPr>
              <a:t> </a:t>
            </a:r>
            <a:r>
              <a:rPr sz="3000" spc="-5" dirty="0">
                <a:latin typeface="Calibri"/>
                <a:cs typeface="Calibri"/>
              </a:rPr>
              <a:t>μ</a:t>
            </a:r>
            <a:r>
              <a:rPr sz="3000" dirty="0">
                <a:latin typeface="Calibri"/>
                <a:cs typeface="Calibri"/>
              </a:rPr>
              <a:t>ε</a:t>
            </a:r>
            <a:r>
              <a:rPr sz="3000" spc="5" dirty="0">
                <a:latin typeface="Calibri"/>
                <a:cs typeface="Calibri"/>
              </a:rPr>
              <a:t> </a:t>
            </a:r>
            <a:r>
              <a:rPr sz="3000" spc="-95" dirty="0">
                <a:latin typeface="Calibri"/>
                <a:cs typeface="Calibri"/>
              </a:rPr>
              <a:t>κ</a:t>
            </a:r>
            <a:r>
              <a:rPr sz="3000" dirty="0">
                <a:latin typeface="Calibri"/>
                <a:cs typeface="Calibri"/>
              </a:rPr>
              <a:t>ά</a:t>
            </a:r>
            <a:r>
              <a:rPr sz="3000" spc="-5" dirty="0">
                <a:latin typeface="Calibri"/>
                <a:cs typeface="Calibri"/>
              </a:rPr>
              <a:t>π</a:t>
            </a:r>
            <a:r>
              <a:rPr sz="3000" dirty="0">
                <a:latin typeface="Calibri"/>
                <a:cs typeface="Calibri"/>
              </a:rPr>
              <a:t>ο</a:t>
            </a:r>
            <a:r>
              <a:rPr sz="3000" spc="-10" dirty="0">
                <a:latin typeface="Calibri"/>
                <a:cs typeface="Calibri"/>
              </a:rPr>
              <a:t>ι</a:t>
            </a:r>
            <a:r>
              <a:rPr sz="3000" dirty="0">
                <a:latin typeface="Calibri"/>
                <a:cs typeface="Calibri"/>
              </a:rPr>
              <a:t>ο</a:t>
            </a:r>
            <a:r>
              <a:rPr sz="3000" spc="5" dirty="0">
                <a:latin typeface="Calibri"/>
                <a:cs typeface="Calibri"/>
              </a:rPr>
              <a:t> </a:t>
            </a:r>
            <a:r>
              <a:rPr sz="3000" spc="10" dirty="0">
                <a:latin typeface="Calibri"/>
                <a:cs typeface="Calibri"/>
              </a:rPr>
              <a:t>σ</a:t>
            </a:r>
            <a:r>
              <a:rPr sz="3000" spc="-20" dirty="0">
                <a:latin typeface="Calibri"/>
                <a:cs typeface="Calibri"/>
              </a:rPr>
              <a:t>χ</a:t>
            </a:r>
            <a:r>
              <a:rPr sz="3000" dirty="0">
                <a:latin typeface="Calibri"/>
                <a:cs typeface="Calibri"/>
              </a:rPr>
              <a:t>ε</a:t>
            </a:r>
            <a:r>
              <a:rPr sz="3000" spc="-20" dirty="0">
                <a:latin typeface="Calibri"/>
                <a:cs typeface="Calibri"/>
              </a:rPr>
              <a:t>τ</a:t>
            </a:r>
            <a:r>
              <a:rPr sz="3000" spc="-10" dirty="0">
                <a:latin typeface="Calibri"/>
                <a:cs typeface="Calibri"/>
              </a:rPr>
              <a:t>ι</a:t>
            </a:r>
            <a:r>
              <a:rPr sz="3000" spc="-95" dirty="0">
                <a:latin typeface="Calibri"/>
                <a:cs typeface="Calibri"/>
              </a:rPr>
              <a:t>κ</a:t>
            </a:r>
            <a:r>
              <a:rPr sz="3000" dirty="0">
                <a:latin typeface="Calibri"/>
                <a:cs typeface="Calibri"/>
              </a:rPr>
              <a:t>ό</a:t>
            </a:r>
            <a:r>
              <a:rPr sz="3000" spc="5" dirty="0">
                <a:latin typeface="Calibri"/>
                <a:cs typeface="Calibri"/>
              </a:rPr>
              <a:t> </a:t>
            </a:r>
            <a:r>
              <a:rPr sz="3000" dirty="0">
                <a:latin typeface="Calibri"/>
                <a:cs typeface="Calibri"/>
              </a:rPr>
              <a:t>έλε</a:t>
            </a:r>
            <a:r>
              <a:rPr sz="3000" spc="30" dirty="0">
                <a:latin typeface="Calibri"/>
                <a:cs typeface="Calibri"/>
              </a:rPr>
              <a:t>γ</a:t>
            </a:r>
            <a:r>
              <a:rPr sz="3000" spc="-45" dirty="0">
                <a:latin typeface="Calibri"/>
                <a:cs typeface="Calibri"/>
              </a:rPr>
              <a:t>χ</a:t>
            </a:r>
            <a:r>
              <a:rPr sz="3000" dirty="0">
                <a:latin typeface="Calibri"/>
                <a:cs typeface="Calibri"/>
              </a:rPr>
              <a:t>ο</a:t>
            </a:r>
          </a:p>
          <a:p>
            <a:pPr marL="356870" marR="5080" indent="-344170">
              <a:lnSpc>
                <a:spcPct val="90000"/>
              </a:lnSpc>
              <a:spcBef>
                <a:spcPts val="675"/>
              </a:spcBef>
              <a:buFont typeface="Arial"/>
              <a:buChar char="•"/>
              <a:tabLst>
                <a:tab pos="354330" algn="l"/>
              </a:tabLst>
            </a:pPr>
            <a:r>
              <a:rPr sz="3000" spc="5" dirty="0">
                <a:latin typeface="Calibri"/>
                <a:cs typeface="Calibri"/>
              </a:rPr>
              <a:t>Ο</a:t>
            </a:r>
            <a:r>
              <a:rPr sz="3000" dirty="0">
                <a:latin typeface="Calibri"/>
                <a:cs typeface="Calibri"/>
              </a:rPr>
              <a:t>ι</a:t>
            </a:r>
            <a:r>
              <a:rPr sz="3000" spc="-25" dirty="0">
                <a:latin typeface="Calibri"/>
                <a:cs typeface="Calibri"/>
              </a:rPr>
              <a:t> </a:t>
            </a:r>
            <a:r>
              <a:rPr sz="3000" spc="-10" dirty="0">
                <a:latin typeface="Calibri"/>
                <a:cs typeface="Calibri"/>
              </a:rPr>
              <a:t>δυ</a:t>
            </a:r>
            <a:r>
              <a:rPr sz="3000" spc="-5" dirty="0">
                <a:latin typeface="Calibri"/>
                <a:cs typeface="Calibri"/>
              </a:rPr>
              <a:t>ν</a:t>
            </a:r>
            <a:r>
              <a:rPr sz="3000" dirty="0">
                <a:latin typeface="Calibri"/>
                <a:cs typeface="Calibri"/>
              </a:rPr>
              <a:t>α</a:t>
            </a:r>
            <a:r>
              <a:rPr sz="3000" spc="-35" dirty="0">
                <a:latin typeface="Calibri"/>
                <a:cs typeface="Calibri"/>
              </a:rPr>
              <a:t>τ</a:t>
            </a:r>
            <a:r>
              <a:rPr sz="3000" spc="5" dirty="0">
                <a:latin typeface="Calibri"/>
                <a:cs typeface="Calibri"/>
              </a:rPr>
              <a:t>ό</a:t>
            </a:r>
            <a:r>
              <a:rPr sz="3000" spc="-10" dirty="0">
                <a:latin typeface="Calibri"/>
                <a:cs typeface="Calibri"/>
              </a:rPr>
              <a:t>τ</a:t>
            </a:r>
            <a:r>
              <a:rPr sz="3000" spc="-55" dirty="0">
                <a:latin typeface="Calibri"/>
                <a:cs typeface="Calibri"/>
              </a:rPr>
              <a:t>η</a:t>
            </a:r>
            <a:r>
              <a:rPr sz="3000" spc="-10" dirty="0">
                <a:latin typeface="Calibri"/>
                <a:cs typeface="Calibri"/>
              </a:rPr>
              <a:t>τ</a:t>
            </a:r>
            <a:r>
              <a:rPr sz="3000" dirty="0">
                <a:latin typeface="Calibri"/>
                <a:cs typeface="Calibri"/>
              </a:rPr>
              <a:t>ες</a:t>
            </a:r>
            <a:r>
              <a:rPr sz="3000" spc="65" dirty="0">
                <a:latin typeface="Calibri"/>
                <a:cs typeface="Calibri"/>
              </a:rPr>
              <a:t> </a:t>
            </a:r>
            <a:r>
              <a:rPr sz="3000" spc="-15" dirty="0">
                <a:latin typeface="Calibri"/>
                <a:cs typeface="Calibri"/>
              </a:rPr>
              <a:t>σ</a:t>
            </a:r>
            <a:r>
              <a:rPr sz="3000" spc="-10" dirty="0">
                <a:latin typeface="Calibri"/>
                <a:cs typeface="Calibri"/>
              </a:rPr>
              <a:t>υ</a:t>
            </a:r>
            <a:r>
              <a:rPr sz="3000" spc="20" dirty="0">
                <a:latin typeface="Calibri"/>
                <a:cs typeface="Calibri"/>
              </a:rPr>
              <a:t>ν</a:t>
            </a:r>
            <a:r>
              <a:rPr sz="3000" spc="-35" dirty="0">
                <a:latin typeface="Calibri"/>
                <a:cs typeface="Calibri"/>
              </a:rPr>
              <a:t>τ</a:t>
            </a:r>
            <a:r>
              <a:rPr sz="3000" dirty="0">
                <a:latin typeface="Calibri"/>
                <a:cs typeface="Calibri"/>
              </a:rPr>
              <a:t>ο</a:t>
            </a:r>
            <a:r>
              <a:rPr sz="3000" spc="-5" dirty="0">
                <a:latin typeface="Calibri"/>
                <a:cs typeface="Calibri"/>
              </a:rPr>
              <a:t>ν</a:t>
            </a:r>
            <a:r>
              <a:rPr sz="3000" spc="5" dirty="0">
                <a:latin typeface="Calibri"/>
                <a:cs typeface="Calibri"/>
              </a:rPr>
              <a:t>ι</a:t>
            </a:r>
            <a:r>
              <a:rPr sz="3000" spc="-15" dirty="0">
                <a:latin typeface="Calibri"/>
                <a:cs typeface="Calibri"/>
              </a:rPr>
              <a:t>σ</a:t>
            </a:r>
            <a:r>
              <a:rPr sz="3000" spc="-30" dirty="0">
                <a:latin typeface="Calibri"/>
                <a:cs typeface="Calibri"/>
              </a:rPr>
              <a:t>μ</a:t>
            </a:r>
            <a:r>
              <a:rPr sz="3000" dirty="0">
                <a:latin typeface="Calibri"/>
                <a:cs typeface="Calibri"/>
              </a:rPr>
              <a:t>ού</a:t>
            </a:r>
            <a:r>
              <a:rPr sz="3000" spc="35" dirty="0">
                <a:latin typeface="Calibri"/>
                <a:cs typeface="Calibri"/>
              </a:rPr>
              <a:t> </a:t>
            </a:r>
            <a:r>
              <a:rPr sz="3000" spc="-5" dirty="0">
                <a:latin typeface="Calibri"/>
                <a:cs typeface="Calibri"/>
              </a:rPr>
              <a:t>π</a:t>
            </a:r>
            <a:r>
              <a:rPr sz="3000" spc="5" dirty="0">
                <a:latin typeface="Calibri"/>
                <a:cs typeface="Calibri"/>
              </a:rPr>
              <a:t>ρ</a:t>
            </a:r>
            <a:r>
              <a:rPr sz="3000" dirty="0">
                <a:latin typeface="Calibri"/>
                <a:cs typeface="Calibri"/>
              </a:rPr>
              <a:t>ό</a:t>
            </a:r>
            <a:r>
              <a:rPr sz="3000" spc="-15" dirty="0">
                <a:latin typeface="Calibri"/>
                <a:cs typeface="Calibri"/>
              </a:rPr>
              <a:t>σ</a:t>
            </a:r>
            <a:r>
              <a:rPr sz="3000" dirty="0">
                <a:latin typeface="Calibri"/>
                <a:cs typeface="Calibri"/>
              </a:rPr>
              <a:t>β</a:t>
            </a:r>
            <a:r>
              <a:rPr sz="3000" spc="-20" dirty="0">
                <a:latin typeface="Calibri"/>
                <a:cs typeface="Calibri"/>
              </a:rPr>
              <a:t>α</a:t>
            </a:r>
            <a:r>
              <a:rPr sz="3000" spc="-15" dirty="0">
                <a:latin typeface="Calibri"/>
                <a:cs typeface="Calibri"/>
              </a:rPr>
              <a:t>σ</a:t>
            </a:r>
            <a:r>
              <a:rPr sz="3000" spc="-5" dirty="0">
                <a:latin typeface="Calibri"/>
                <a:cs typeface="Calibri"/>
              </a:rPr>
              <a:t>η</a:t>
            </a:r>
            <a:r>
              <a:rPr sz="3000" dirty="0">
                <a:latin typeface="Calibri"/>
                <a:cs typeface="Calibri"/>
              </a:rPr>
              <a:t>ς</a:t>
            </a:r>
            <a:r>
              <a:rPr sz="3000" spc="65" dirty="0">
                <a:latin typeface="Calibri"/>
                <a:cs typeface="Calibri"/>
              </a:rPr>
              <a:t> </a:t>
            </a:r>
            <a:r>
              <a:rPr sz="3000" dirty="0">
                <a:latin typeface="Calibri"/>
                <a:cs typeface="Calibri"/>
              </a:rPr>
              <a:t>(α</a:t>
            </a:r>
            <a:r>
              <a:rPr sz="3000" spc="-10" dirty="0">
                <a:latin typeface="Calibri"/>
                <a:cs typeface="Calibri"/>
              </a:rPr>
              <a:t>φ</a:t>
            </a:r>
            <a:r>
              <a:rPr sz="3000" dirty="0">
                <a:latin typeface="Calibri"/>
                <a:cs typeface="Calibri"/>
              </a:rPr>
              <a:t>ο</a:t>
            </a:r>
            <a:r>
              <a:rPr sz="3000" spc="5" dirty="0">
                <a:latin typeface="Calibri"/>
                <a:cs typeface="Calibri"/>
              </a:rPr>
              <a:t>ρ</a:t>
            </a:r>
            <a:r>
              <a:rPr sz="3000" dirty="0">
                <a:latin typeface="Calibri"/>
                <a:cs typeface="Calibri"/>
              </a:rPr>
              <a:t>ά </a:t>
            </a:r>
            <a:r>
              <a:rPr sz="3000" spc="-25" dirty="0">
                <a:latin typeface="Calibri"/>
                <a:cs typeface="Calibri"/>
              </a:rPr>
              <a:t>U</a:t>
            </a:r>
            <a:r>
              <a:rPr sz="3000" dirty="0">
                <a:latin typeface="Calibri"/>
                <a:cs typeface="Calibri"/>
              </a:rPr>
              <a:t>L</a:t>
            </a:r>
            <a:r>
              <a:rPr sz="3000" spc="-80" dirty="0">
                <a:latin typeface="Times New Roman"/>
                <a:cs typeface="Times New Roman"/>
              </a:rPr>
              <a:t> </a:t>
            </a:r>
            <a:r>
              <a:rPr sz="3000" dirty="0">
                <a:latin typeface="Calibri"/>
                <a:cs typeface="Calibri"/>
              </a:rPr>
              <a:t>&amp;</a:t>
            </a:r>
            <a:r>
              <a:rPr sz="3000" spc="-85" dirty="0">
                <a:latin typeface="Times New Roman"/>
                <a:cs typeface="Times New Roman"/>
              </a:rPr>
              <a:t> </a:t>
            </a:r>
            <a:r>
              <a:rPr sz="3000" dirty="0">
                <a:latin typeface="Calibri"/>
                <a:cs typeface="Calibri"/>
              </a:rPr>
              <a:t>D</a:t>
            </a:r>
            <a:r>
              <a:rPr sz="3000" spc="10" dirty="0">
                <a:latin typeface="Calibri"/>
                <a:cs typeface="Calibri"/>
              </a:rPr>
              <a:t>L</a:t>
            </a:r>
            <a:r>
              <a:rPr sz="3000" dirty="0">
                <a:latin typeface="Calibri"/>
                <a:cs typeface="Calibri"/>
              </a:rPr>
              <a:t>)</a:t>
            </a:r>
            <a:r>
              <a:rPr sz="3000" spc="-80" dirty="0">
                <a:latin typeface="Times New Roman"/>
                <a:cs typeface="Times New Roman"/>
              </a:rPr>
              <a:t> </a:t>
            </a:r>
            <a:r>
              <a:rPr sz="3000" spc="-25" dirty="0">
                <a:latin typeface="Calibri"/>
                <a:cs typeface="Calibri"/>
              </a:rPr>
              <a:t>π</a:t>
            </a:r>
            <a:r>
              <a:rPr sz="3000" dirty="0">
                <a:latin typeface="Calibri"/>
                <a:cs typeface="Calibri"/>
              </a:rPr>
              <a:t>α</a:t>
            </a:r>
            <a:r>
              <a:rPr sz="3000" spc="5" dirty="0">
                <a:latin typeface="Calibri"/>
                <a:cs typeface="Calibri"/>
              </a:rPr>
              <a:t>ρ</a:t>
            </a:r>
            <a:r>
              <a:rPr sz="3000" dirty="0">
                <a:latin typeface="Calibri"/>
                <a:cs typeface="Calibri"/>
              </a:rPr>
              <a:t>έ</a:t>
            </a:r>
            <a:r>
              <a:rPr sz="3000" spc="-45" dirty="0">
                <a:latin typeface="Calibri"/>
                <a:cs typeface="Calibri"/>
              </a:rPr>
              <a:t>χ</a:t>
            </a:r>
            <a:r>
              <a:rPr sz="3000" dirty="0">
                <a:latin typeface="Calibri"/>
                <a:cs typeface="Calibri"/>
              </a:rPr>
              <a:t>ο</a:t>
            </a:r>
            <a:r>
              <a:rPr sz="3000" spc="-10" dirty="0">
                <a:latin typeface="Calibri"/>
                <a:cs typeface="Calibri"/>
              </a:rPr>
              <a:t>υ</a:t>
            </a:r>
            <a:r>
              <a:rPr sz="3000" dirty="0">
                <a:latin typeface="Calibri"/>
                <a:cs typeface="Calibri"/>
              </a:rPr>
              <a:t>ν </a:t>
            </a:r>
            <a:r>
              <a:rPr sz="3000" spc="-5" dirty="0">
                <a:latin typeface="Calibri"/>
                <a:cs typeface="Calibri"/>
              </a:rPr>
              <a:t>π</a:t>
            </a:r>
            <a:r>
              <a:rPr sz="3000" dirty="0">
                <a:latin typeface="Calibri"/>
                <a:cs typeface="Calibri"/>
              </a:rPr>
              <a:t>λ</a:t>
            </a:r>
            <a:r>
              <a:rPr sz="3000" spc="-5" dirty="0">
                <a:latin typeface="Calibri"/>
                <a:cs typeface="Calibri"/>
              </a:rPr>
              <a:t>ή</a:t>
            </a:r>
            <a:r>
              <a:rPr sz="3000" spc="5" dirty="0">
                <a:latin typeface="Calibri"/>
                <a:cs typeface="Calibri"/>
              </a:rPr>
              <a:t>ρ</a:t>
            </a:r>
            <a:r>
              <a:rPr sz="3000" dirty="0">
                <a:latin typeface="Calibri"/>
                <a:cs typeface="Calibri"/>
              </a:rPr>
              <a:t>η</a:t>
            </a:r>
            <a:r>
              <a:rPr sz="3000" spc="-10" dirty="0">
                <a:latin typeface="Calibri"/>
                <a:cs typeface="Calibri"/>
              </a:rPr>
              <a:t> </a:t>
            </a:r>
            <a:r>
              <a:rPr sz="3000" spc="-15" dirty="0">
                <a:latin typeface="Calibri"/>
                <a:cs typeface="Calibri"/>
              </a:rPr>
              <a:t>π</a:t>
            </a:r>
            <a:r>
              <a:rPr sz="3000" spc="5" dirty="0">
                <a:latin typeface="Calibri"/>
                <a:cs typeface="Calibri"/>
              </a:rPr>
              <a:t>ρ</a:t>
            </a:r>
            <a:r>
              <a:rPr sz="3000" dirty="0">
                <a:latin typeface="Calibri"/>
                <a:cs typeface="Calibri"/>
              </a:rPr>
              <a:t>ο</a:t>
            </a:r>
            <a:r>
              <a:rPr sz="3000" spc="10" dirty="0">
                <a:latin typeface="Calibri"/>
                <a:cs typeface="Calibri"/>
              </a:rPr>
              <a:t>σ</a:t>
            </a:r>
            <a:r>
              <a:rPr sz="3000" spc="-35" dirty="0">
                <a:latin typeface="Calibri"/>
                <a:cs typeface="Calibri"/>
              </a:rPr>
              <a:t>τ</a:t>
            </a:r>
            <a:r>
              <a:rPr sz="3000" spc="-25" dirty="0">
                <a:latin typeface="Calibri"/>
                <a:cs typeface="Calibri"/>
              </a:rPr>
              <a:t>α</a:t>
            </a:r>
            <a:r>
              <a:rPr sz="3000" spc="-15" dirty="0">
                <a:latin typeface="Calibri"/>
                <a:cs typeface="Calibri"/>
              </a:rPr>
              <a:t>σ</a:t>
            </a:r>
            <a:r>
              <a:rPr sz="3000" spc="5" dirty="0">
                <a:latin typeface="Calibri"/>
                <a:cs typeface="Calibri"/>
              </a:rPr>
              <a:t>ί</a:t>
            </a:r>
            <a:r>
              <a:rPr sz="3000" dirty="0">
                <a:latin typeface="Calibri"/>
                <a:cs typeface="Calibri"/>
              </a:rPr>
              <a:t>α (</a:t>
            </a:r>
            <a:r>
              <a:rPr sz="3000" spc="-5" dirty="0">
                <a:latin typeface="Calibri"/>
                <a:cs typeface="Calibri"/>
              </a:rPr>
              <a:t>πρ</a:t>
            </a:r>
            <a:r>
              <a:rPr sz="3000" dirty="0">
                <a:latin typeface="Calibri"/>
                <a:cs typeface="Calibri"/>
              </a:rPr>
              <a:t>ο</a:t>
            </a:r>
            <a:r>
              <a:rPr sz="3000" spc="-10" dirty="0">
                <a:latin typeface="Calibri"/>
                <a:cs typeface="Calibri"/>
              </a:rPr>
              <a:t>γ</a:t>
            </a:r>
            <a:r>
              <a:rPr sz="3000" spc="-5" dirty="0">
                <a:latin typeface="Calibri"/>
                <a:cs typeface="Calibri"/>
              </a:rPr>
              <a:t>ρ</a:t>
            </a:r>
            <a:r>
              <a:rPr sz="3000" spc="15" dirty="0">
                <a:latin typeface="Calibri"/>
                <a:cs typeface="Calibri"/>
              </a:rPr>
              <a:t>α</a:t>
            </a:r>
            <a:r>
              <a:rPr sz="3000" spc="5" dirty="0">
                <a:latin typeface="Calibri"/>
                <a:cs typeface="Calibri"/>
              </a:rPr>
              <a:t>μ</a:t>
            </a:r>
            <a:r>
              <a:rPr sz="3000" spc="-30" dirty="0">
                <a:latin typeface="Calibri"/>
                <a:cs typeface="Calibri"/>
              </a:rPr>
              <a:t>μ</a:t>
            </a:r>
            <a:r>
              <a:rPr sz="3000" dirty="0">
                <a:latin typeface="Calibri"/>
                <a:cs typeface="Calibri"/>
              </a:rPr>
              <a:t>α</a:t>
            </a:r>
            <a:r>
              <a:rPr sz="3000" spc="-10" dirty="0">
                <a:latin typeface="Calibri"/>
                <a:cs typeface="Calibri"/>
              </a:rPr>
              <a:t>τ</a:t>
            </a:r>
            <a:r>
              <a:rPr sz="3000" spc="5" dirty="0">
                <a:latin typeface="Calibri"/>
                <a:cs typeface="Calibri"/>
              </a:rPr>
              <a:t>ι</a:t>
            </a:r>
            <a:r>
              <a:rPr sz="3000" spc="-15" dirty="0">
                <a:latin typeface="Calibri"/>
                <a:cs typeface="Calibri"/>
              </a:rPr>
              <a:t>σ</a:t>
            </a:r>
            <a:r>
              <a:rPr sz="3000" spc="-30" dirty="0">
                <a:latin typeface="Calibri"/>
                <a:cs typeface="Calibri"/>
              </a:rPr>
              <a:t>μ</a:t>
            </a:r>
            <a:r>
              <a:rPr sz="3000" dirty="0">
                <a:latin typeface="Calibri"/>
                <a:cs typeface="Calibri"/>
              </a:rPr>
              <a:t>ός)</a:t>
            </a:r>
            <a:r>
              <a:rPr sz="3000" spc="-65" dirty="0">
                <a:latin typeface="Times New Roman"/>
                <a:cs typeface="Times New Roman"/>
              </a:rPr>
              <a:t> </a:t>
            </a:r>
            <a:r>
              <a:rPr lang="el-GR" sz="3000" spc="-10" dirty="0" smtClean="0">
                <a:latin typeface="Calibri"/>
                <a:cs typeface="Calibri"/>
              </a:rPr>
              <a:t>και για την </a:t>
            </a:r>
            <a:r>
              <a:rPr sz="3000" dirty="0" err="1" smtClean="0">
                <a:latin typeface="Calibri"/>
                <a:cs typeface="Calibri"/>
              </a:rPr>
              <a:t>τ</a:t>
            </a:r>
            <a:r>
              <a:rPr sz="3000" spc="-10" dirty="0" err="1" smtClean="0">
                <a:latin typeface="Calibri"/>
                <a:cs typeface="Calibri"/>
              </a:rPr>
              <a:t>υ</a:t>
            </a:r>
            <a:r>
              <a:rPr sz="3000" spc="-80" dirty="0" err="1" smtClean="0">
                <a:latin typeface="Calibri"/>
                <a:cs typeface="Calibri"/>
              </a:rPr>
              <a:t>χ</a:t>
            </a:r>
            <a:r>
              <a:rPr sz="3000" dirty="0" smtClean="0">
                <a:latin typeface="Calibri"/>
                <a:cs typeface="Calibri"/>
              </a:rPr>
              <a:t>α</a:t>
            </a:r>
            <a:r>
              <a:rPr sz="3000" spc="5" dirty="0" smtClean="0">
                <a:latin typeface="Calibri"/>
                <a:cs typeface="Calibri"/>
              </a:rPr>
              <a:t>ί</a:t>
            </a:r>
            <a:r>
              <a:rPr sz="3000" dirty="0" smtClean="0">
                <a:latin typeface="Calibri"/>
                <a:cs typeface="Calibri"/>
              </a:rPr>
              <a:t>α</a:t>
            </a:r>
            <a:r>
              <a:rPr sz="3000" spc="-5" dirty="0" smtClean="0">
                <a:latin typeface="Calibri"/>
                <a:cs typeface="Calibri"/>
              </a:rPr>
              <a:t> π</a:t>
            </a:r>
            <a:r>
              <a:rPr sz="3000" spc="5" dirty="0" smtClean="0">
                <a:latin typeface="Calibri"/>
                <a:cs typeface="Calibri"/>
              </a:rPr>
              <a:t>ρό</a:t>
            </a:r>
            <a:r>
              <a:rPr sz="3000" spc="-15" dirty="0" smtClean="0">
                <a:latin typeface="Calibri"/>
                <a:cs typeface="Calibri"/>
              </a:rPr>
              <a:t>σ</a:t>
            </a:r>
            <a:r>
              <a:rPr sz="3000" dirty="0" smtClean="0">
                <a:latin typeface="Calibri"/>
                <a:cs typeface="Calibri"/>
              </a:rPr>
              <a:t>β</a:t>
            </a:r>
            <a:r>
              <a:rPr sz="3000" spc="-25" dirty="0" smtClean="0">
                <a:latin typeface="Calibri"/>
                <a:cs typeface="Calibri"/>
              </a:rPr>
              <a:t>α</a:t>
            </a:r>
            <a:r>
              <a:rPr sz="3000" spc="-15" dirty="0" smtClean="0">
                <a:latin typeface="Calibri"/>
                <a:cs typeface="Calibri"/>
              </a:rPr>
              <a:t>σ</a:t>
            </a:r>
            <a:r>
              <a:rPr lang="el-GR" sz="3000" dirty="0" smtClean="0">
                <a:latin typeface="Calibri"/>
                <a:cs typeface="Calibri"/>
              </a:rPr>
              <a:t>η </a:t>
            </a:r>
            <a:r>
              <a:rPr sz="3000" spc="10" dirty="0" err="1" smtClean="0">
                <a:latin typeface="Calibri"/>
                <a:cs typeface="Calibri"/>
              </a:rPr>
              <a:t>σ</a:t>
            </a:r>
            <a:r>
              <a:rPr sz="3000" spc="-35" dirty="0" err="1" smtClean="0">
                <a:latin typeface="Calibri"/>
                <a:cs typeface="Calibri"/>
              </a:rPr>
              <a:t>τ</a:t>
            </a:r>
            <a:r>
              <a:rPr sz="3000" dirty="0" err="1" smtClean="0">
                <a:latin typeface="Calibri"/>
                <a:cs typeface="Calibri"/>
              </a:rPr>
              <a:t>ο</a:t>
            </a:r>
            <a:r>
              <a:rPr sz="3000" spc="-10" dirty="0" err="1" smtClean="0">
                <a:latin typeface="Calibri"/>
                <a:cs typeface="Calibri"/>
              </a:rPr>
              <a:t>υ</a:t>
            </a:r>
            <a:r>
              <a:rPr sz="3000" dirty="0" err="1" smtClean="0">
                <a:latin typeface="Calibri"/>
                <a:cs typeface="Calibri"/>
              </a:rPr>
              <a:t>ς</a:t>
            </a:r>
            <a:r>
              <a:rPr sz="3000" spc="20" dirty="0" smtClean="0">
                <a:latin typeface="Calibri"/>
                <a:cs typeface="Calibri"/>
              </a:rPr>
              <a:t> </a:t>
            </a:r>
            <a:r>
              <a:rPr sz="3000" spc="5" dirty="0">
                <a:latin typeface="Calibri"/>
                <a:cs typeface="Calibri"/>
              </a:rPr>
              <a:t>χ</a:t>
            </a:r>
            <a:r>
              <a:rPr sz="3000" spc="-5" dirty="0">
                <a:latin typeface="Calibri"/>
                <a:cs typeface="Calibri"/>
              </a:rPr>
              <a:t>ρ</a:t>
            </a:r>
            <a:r>
              <a:rPr sz="3000" dirty="0">
                <a:latin typeface="Calibri"/>
                <a:cs typeface="Calibri"/>
              </a:rPr>
              <a:t>ή</a:t>
            </a:r>
            <a:r>
              <a:rPr sz="3000" spc="10" dirty="0">
                <a:latin typeface="Calibri"/>
                <a:cs typeface="Calibri"/>
              </a:rPr>
              <a:t>σ</a:t>
            </a:r>
            <a:r>
              <a:rPr sz="3000" spc="-10" dirty="0">
                <a:latin typeface="Calibri"/>
                <a:cs typeface="Calibri"/>
              </a:rPr>
              <a:t>τ</a:t>
            </a:r>
            <a:r>
              <a:rPr sz="3000" dirty="0">
                <a:latin typeface="Calibri"/>
                <a:cs typeface="Calibri"/>
              </a:rPr>
              <a:t>ες</a:t>
            </a:r>
          </a:p>
          <a:p>
            <a:pPr marL="356870" marR="502920" indent="-344170">
              <a:lnSpc>
                <a:spcPct val="90000"/>
              </a:lnSpc>
              <a:spcBef>
                <a:spcPts val="720"/>
              </a:spcBef>
              <a:buFont typeface="Arial"/>
              <a:buChar char="•"/>
              <a:tabLst>
                <a:tab pos="354330" algn="l"/>
              </a:tabLst>
            </a:pPr>
            <a:r>
              <a:rPr sz="3000" dirty="0">
                <a:latin typeface="Calibri"/>
                <a:cs typeface="Calibri"/>
              </a:rPr>
              <a:t>Ο</a:t>
            </a:r>
            <a:r>
              <a:rPr sz="3000" spc="-15" dirty="0">
                <a:latin typeface="Calibri"/>
                <a:cs typeface="Calibri"/>
              </a:rPr>
              <a:t> σ</a:t>
            </a:r>
            <a:r>
              <a:rPr sz="3000" spc="-10" dirty="0">
                <a:latin typeface="Calibri"/>
                <a:cs typeface="Calibri"/>
              </a:rPr>
              <a:t>υ</a:t>
            </a:r>
            <a:r>
              <a:rPr sz="3000" spc="20" dirty="0">
                <a:latin typeface="Calibri"/>
                <a:cs typeface="Calibri"/>
              </a:rPr>
              <a:t>ν</a:t>
            </a:r>
            <a:r>
              <a:rPr sz="3000" spc="-35" dirty="0">
                <a:latin typeface="Calibri"/>
                <a:cs typeface="Calibri"/>
              </a:rPr>
              <a:t>τ</a:t>
            </a:r>
            <a:r>
              <a:rPr sz="3000" dirty="0">
                <a:latin typeface="Calibri"/>
                <a:cs typeface="Calibri"/>
              </a:rPr>
              <a:t>ο</a:t>
            </a:r>
            <a:r>
              <a:rPr sz="3000" spc="-5" dirty="0">
                <a:latin typeface="Calibri"/>
                <a:cs typeface="Calibri"/>
              </a:rPr>
              <a:t>νι</a:t>
            </a:r>
            <a:r>
              <a:rPr sz="3000" spc="-15" dirty="0">
                <a:latin typeface="Calibri"/>
                <a:cs typeface="Calibri"/>
              </a:rPr>
              <a:t>σ</a:t>
            </a:r>
            <a:r>
              <a:rPr sz="3000" spc="-30" dirty="0">
                <a:latin typeface="Calibri"/>
                <a:cs typeface="Calibri"/>
              </a:rPr>
              <a:t>μ</a:t>
            </a:r>
            <a:r>
              <a:rPr sz="3000" dirty="0">
                <a:latin typeface="Calibri"/>
                <a:cs typeface="Calibri"/>
              </a:rPr>
              <a:t>ός</a:t>
            </a:r>
            <a:r>
              <a:rPr sz="3000" spc="65" dirty="0">
                <a:latin typeface="Calibri"/>
                <a:cs typeface="Calibri"/>
              </a:rPr>
              <a:t> </a:t>
            </a:r>
            <a:r>
              <a:rPr sz="3000" spc="-5" dirty="0">
                <a:latin typeface="Calibri"/>
                <a:cs typeface="Calibri"/>
              </a:rPr>
              <a:t>πρ</a:t>
            </a:r>
            <a:r>
              <a:rPr sz="3000" spc="15" dirty="0">
                <a:latin typeface="Calibri"/>
                <a:cs typeface="Calibri"/>
              </a:rPr>
              <a:t>ό</a:t>
            </a:r>
            <a:r>
              <a:rPr sz="3000" spc="-15" dirty="0">
                <a:latin typeface="Calibri"/>
                <a:cs typeface="Calibri"/>
              </a:rPr>
              <a:t>σ</a:t>
            </a:r>
            <a:r>
              <a:rPr sz="3000" dirty="0">
                <a:latin typeface="Calibri"/>
                <a:cs typeface="Calibri"/>
              </a:rPr>
              <a:t>β</a:t>
            </a:r>
            <a:r>
              <a:rPr sz="3000" spc="-20" dirty="0">
                <a:latin typeface="Calibri"/>
                <a:cs typeface="Calibri"/>
              </a:rPr>
              <a:t>α</a:t>
            </a:r>
            <a:r>
              <a:rPr sz="3000" spc="-15" dirty="0">
                <a:latin typeface="Calibri"/>
                <a:cs typeface="Calibri"/>
              </a:rPr>
              <a:t>σ</a:t>
            </a:r>
            <a:r>
              <a:rPr sz="3000" spc="-5" dirty="0">
                <a:latin typeface="Calibri"/>
                <a:cs typeface="Calibri"/>
              </a:rPr>
              <a:t>η</a:t>
            </a:r>
            <a:r>
              <a:rPr sz="3000" dirty="0">
                <a:latin typeface="Calibri"/>
                <a:cs typeface="Calibri"/>
              </a:rPr>
              <a:t>ς</a:t>
            </a:r>
            <a:r>
              <a:rPr sz="3000" spc="30" dirty="0">
                <a:latin typeface="Calibri"/>
                <a:cs typeface="Calibri"/>
              </a:rPr>
              <a:t> </a:t>
            </a:r>
            <a:r>
              <a:rPr sz="3000" spc="-10" dirty="0">
                <a:latin typeface="Calibri"/>
                <a:cs typeface="Calibri"/>
              </a:rPr>
              <a:t>δ</a:t>
            </a:r>
            <a:r>
              <a:rPr sz="3000" spc="5" dirty="0">
                <a:latin typeface="Calibri"/>
                <a:cs typeface="Calibri"/>
              </a:rPr>
              <a:t>ι</a:t>
            </a:r>
            <a:r>
              <a:rPr sz="3000" dirty="0">
                <a:latin typeface="Calibri"/>
                <a:cs typeface="Calibri"/>
              </a:rPr>
              <a:t>α</a:t>
            </a:r>
            <a:r>
              <a:rPr sz="3000" spc="-15" dirty="0">
                <a:latin typeface="Calibri"/>
                <a:cs typeface="Calibri"/>
              </a:rPr>
              <a:t>θ</a:t>
            </a:r>
            <a:r>
              <a:rPr sz="3000" dirty="0">
                <a:latin typeface="Calibri"/>
                <a:cs typeface="Calibri"/>
              </a:rPr>
              <a:t>έ</a:t>
            </a:r>
            <a:r>
              <a:rPr sz="3000" spc="-10" dirty="0">
                <a:latin typeface="Calibri"/>
                <a:cs typeface="Calibri"/>
              </a:rPr>
              <a:t>τ</a:t>
            </a:r>
            <a:r>
              <a:rPr sz="3000" dirty="0">
                <a:latin typeface="Calibri"/>
                <a:cs typeface="Calibri"/>
              </a:rPr>
              <a:t>ει</a:t>
            </a:r>
            <a:r>
              <a:rPr sz="3000" spc="35" dirty="0">
                <a:latin typeface="Calibri"/>
                <a:cs typeface="Calibri"/>
              </a:rPr>
              <a:t> </a:t>
            </a:r>
            <a:r>
              <a:rPr sz="3000" spc="-20" dirty="0">
                <a:latin typeface="Calibri"/>
                <a:cs typeface="Calibri"/>
              </a:rPr>
              <a:t>4</a:t>
            </a:r>
            <a:r>
              <a:rPr sz="3000" spc="-75" dirty="0">
                <a:latin typeface="Times New Roman"/>
                <a:cs typeface="Times New Roman"/>
              </a:rPr>
              <a:t> </a:t>
            </a:r>
            <a:r>
              <a:rPr sz="3000" spc="-5" dirty="0">
                <a:latin typeface="Calibri"/>
                <a:cs typeface="Calibri"/>
              </a:rPr>
              <a:t>π</a:t>
            </a:r>
            <a:r>
              <a:rPr sz="3000" spc="-50" dirty="0">
                <a:latin typeface="Calibri"/>
                <a:cs typeface="Calibri"/>
              </a:rPr>
              <a:t>ε</a:t>
            </a:r>
            <a:r>
              <a:rPr sz="3000" dirty="0">
                <a:latin typeface="Calibri"/>
                <a:cs typeface="Calibri"/>
              </a:rPr>
              <a:t>δ</a:t>
            </a:r>
            <a:r>
              <a:rPr sz="3000" spc="-10" dirty="0">
                <a:latin typeface="Calibri"/>
                <a:cs typeface="Calibri"/>
              </a:rPr>
              <a:t>ί</a:t>
            </a:r>
            <a:r>
              <a:rPr sz="3000" dirty="0">
                <a:latin typeface="Calibri"/>
                <a:cs typeface="Calibri"/>
              </a:rPr>
              <a:t>α</a:t>
            </a:r>
            <a:r>
              <a:rPr sz="3000" spc="30" dirty="0">
                <a:latin typeface="Calibri"/>
                <a:cs typeface="Calibri"/>
              </a:rPr>
              <a:t> </a:t>
            </a:r>
            <a:r>
              <a:rPr sz="3000" spc="-10" dirty="0">
                <a:latin typeface="Calibri"/>
                <a:cs typeface="Calibri"/>
              </a:rPr>
              <a:t>:</a:t>
            </a:r>
            <a:r>
              <a:rPr sz="3000" spc="-10" dirty="0">
                <a:latin typeface="Times New Roman"/>
                <a:cs typeface="Times New Roman"/>
              </a:rPr>
              <a:t> </a:t>
            </a:r>
            <a:r>
              <a:rPr sz="3000" spc="-45" dirty="0">
                <a:latin typeface="Calibri"/>
                <a:cs typeface="Calibri"/>
              </a:rPr>
              <a:t>χ</a:t>
            </a:r>
            <a:r>
              <a:rPr sz="3000" dirty="0">
                <a:latin typeface="Calibri"/>
                <a:cs typeface="Calibri"/>
              </a:rPr>
              <a:t>ώ</a:t>
            </a:r>
            <a:r>
              <a:rPr sz="3000" spc="-5" dirty="0">
                <a:latin typeface="Calibri"/>
                <a:cs typeface="Calibri"/>
              </a:rPr>
              <a:t>ρ</a:t>
            </a:r>
            <a:r>
              <a:rPr sz="3000" dirty="0">
                <a:latin typeface="Calibri"/>
                <a:cs typeface="Calibri"/>
              </a:rPr>
              <a:t>ος</a:t>
            </a:r>
            <a:r>
              <a:rPr sz="3000" spc="-10" dirty="0">
                <a:latin typeface="Calibri"/>
                <a:cs typeface="Calibri"/>
              </a:rPr>
              <a:t>,</a:t>
            </a:r>
            <a:r>
              <a:rPr sz="3000" spc="-85" dirty="0">
                <a:latin typeface="Times New Roman"/>
                <a:cs typeface="Times New Roman"/>
              </a:rPr>
              <a:t> </a:t>
            </a:r>
            <a:r>
              <a:rPr sz="3000" spc="5" dirty="0">
                <a:latin typeface="Calibri"/>
                <a:cs typeface="Calibri"/>
              </a:rPr>
              <a:t>χ</a:t>
            </a:r>
            <a:r>
              <a:rPr sz="3000" dirty="0">
                <a:latin typeface="Calibri"/>
                <a:cs typeface="Calibri"/>
              </a:rPr>
              <a:t>ρό</a:t>
            </a:r>
            <a:r>
              <a:rPr sz="3000" spc="-5" dirty="0">
                <a:latin typeface="Calibri"/>
                <a:cs typeface="Calibri"/>
              </a:rPr>
              <a:t>ν</a:t>
            </a:r>
            <a:r>
              <a:rPr sz="3000" dirty="0">
                <a:latin typeface="Calibri"/>
                <a:cs typeface="Calibri"/>
              </a:rPr>
              <a:t>ος</a:t>
            </a:r>
            <a:r>
              <a:rPr sz="3000" spc="-10" dirty="0">
                <a:latin typeface="Calibri"/>
                <a:cs typeface="Calibri"/>
              </a:rPr>
              <a:t>,</a:t>
            </a:r>
            <a:r>
              <a:rPr sz="3000" spc="-60" dirty="0">
                <a:latin typeface="Times New Roman"/>
                <a:cs typeface="Times New Roman"/>
              </a:rPr>
              <a:t> </a:t>
            </a:r>
            <a:r>
              <a:rPr sz="3000" spc="-15" dirty="0">
                <a:latin typeface="Calibri"/>
                <a:cs typeface="Calibri"/>
              </a:rPr>
              <a:t>σ</a:t>
            </a:r>
            <a:r>
              <a:rPr sz="3000" spc="-10" dirty="0">
                <a:latin typeface="Calibri"/>
                <a:cs typeface="Calibri"/>
              </a:rPr>
              <a:t>υχ</a:t>
            </a:r>
            <a:r>
              <a:rPr sz="3000" spc="-5" dirty="0">
                <a:latin typeface="Calibri"/>
                <a:cs typeface="Calibri"/>
              </a:rPr>
              <a:t>ν</a:t>
            </a:r>
            <a:r>
              <a:rPr sz="3000" dirty="0">
                <a:latin typeface="Calibri"/>
                <a:cs typeface="Calibri"/>
              </a:rPr>
              <a:t>ό</a:t>
            </a:r>
            <a:r>
              <a:rPr sz="3000" spc="-10" dirty="0">
                <a:latin typeface="Calibri"/>
                <a:cs typeface="Calibri"/>
              </a:rPr>
              <a:t>τ</a:t>
            </a:r>
            <a:r>
              <a:rPr sz="3000" spc="-50" dirty="0">
                <a:latin typeface="Calibri"/>
                <a:cs typeface="Calibri"/>
              </a:rPr>
              <a:t>η</a:t>
            </a:r>
            <a:r>
              <a:rPr sz="3000" spc="-35" dirty="0">
                <a:latin typeface="Calibri"/>
                <a:cs typeface="Calibri"/>
              </a:rPr>
              <a:t>τ</a:t>
            </a:r>
            <a:r>
              <a:rPr sz="3000" dirty="0">
                <a:latin typeface="Calibri"/>
                <a:cs typeface="Calibri"/>
              </a:rPr>
              <a:t>α</a:t>
            </a:r>
            <a:r>
              <a:rPr sz="3000" spc="65" dirty="0">
                <a:latin typeface="Calibri"/>
                <a:cs typeface="Calibri"/>
              </a:rPr>
              <a:t> </a:t>
            </a:r>
            <a:r>
              <a:rPr sz="3000" spc="-95" dirty="0">
                <a:latin typeface="Calibri"/>
                <a:cs typeface="Calibri"/>
              </a:rPr>
              <a:t>κ</a:t>
            </a:r>
            <a:r>
              <a:rPr sz="3000" spc="-10" dirty="0">
                <a:latin typeface="Calibri"/>
                <a:cs typeface="Calibri"/>
              </a:rPr>
              <a:t>α</a:t>
            </a:r>
            <a:r>
              <a:rPr sz="3000" dirty="0">
                <a:latin typeface="Calibri"/>
                <a:cs typeface="Calibri"/>
              </a:rPr>
              <a:t>ι </a:t>
            </a:r>
            <a:r>
              <a:rPr sz="3000" spc="-60" dirty="0">
                <a:latin typeface="Calibri"/>
                <a:cs typeface="Calibri"/>
              </a:rPr>
              <a:t>κ</a:t>
            </a:r>
            <a:r>
              <a:rPr sz="3000" spc="-15" dirty="0">
                <a:latin typeface="Calibri"/>
                <a:cs typeface="Calibri"/>
              </a:rPr>
              <a:t>ώ</a:t>
            </a:r>
            <a:r>
              <a:rPr sz="3000" spc="-10" dirty="0">
                <a:latin typeface="Calibri"/>
                <a:cs typeface="Calibri"/>
              </a:rPr>
              <a:t>δ</a:t>
            </a:r>
            <a:r>
              <a:rPr sz="3000" spc="5" dirty="0">
                <a:latin typeface="Calibri"/>
                <a:cs typeface="Calibri"/>
              </a:rPr>
              <a:t>ι</a:t>
            </a:r>
            <a:r>
              <a:rPr sz="3000" spc="-45" dirty="0">
                <a:latin typeface="Calibri"/>
                <a:cs typeface="Calibri"/>
              </a:rPr>
              <a:t>κ</a:t>
            </a:r>
            <a:r>
              <a:rPr sz="3000" dirty="0">
                <a:latin typeface="Calibri"/>
                <a:cs typeface="Calibri"/>
              </a:rPr>
              <a:t>ες</a:t>
            </a:r>
            <a:r>
              <a:rPr sz="3000" spc="35" dirty="0">
                <a:latin typeface="Calibri"/>
                <a:cs typeface="Calibri"/>
              </a:rPr>
              <a:t> </a:t>
            </a:r>
            <a:r>
              <a:rPr sz="3000" spc="-95" dirty="0">
                <a:latin typeface="Calibri"/>
                <a:cs typeface="Calibri"/>
              </a:rPr>
              <a:t>κ</a:t>
            </a:r>
            <a:r>
              <a:rPr sz="3000" dirty="0">
                <a:latin typeface="Calibri"/>
                <a:cs typeface="Calibri"/>
              </a:rPr>
              <a:t>αι ε</a:t>
            </a:r>
            <a:r>
              <a:rPr sz="3000" spc="-25" dirty="0">
                <a:latin typeface="Calibri"/>
                <a:cs typeface="Calibri"/>
              </a:rPr>
              <a:t>ξα</a:t>
            </a:r>
            <a:r>
              <a:rPr sz="3000" spc="-15" dirty="0">
                <a:latin typeface="Calibri"/>
                <a:cs typeface="Calibri"/>
              </a:rPr>
              <a:t>σ</a:t>
            </a:r>
            <a:r>
              <a:rPr sz="3000" dirty="0">
                <a:latin typeface="Calibri"/>
                <a:cs typeface="Calibri"/>
              </a:rPr>
              <a:t>φα</a:t>
            </a:r>
            <a:r>
              <a:rPr sz="3000" spc="-25" dirty="0">
                <a:latin typeface="Calibri"/>
                <a:cs typeface="Calibri"/>
              </a:rPr>
              <a:t>λ</a:t>
            </a:r>
            <a:r>
              <a:rPr sz="3000" spc="-10" dirty="0">
                <a:latin typeface="Calibri"/>
                <a:cs typeface="Calibri"/>
              </a:rPr>
              <a:t>ί</a:t>
            </a:r>
            <a:r>
              <a:rPr sz="3000" spc="-35" dirty="0">
                <a:latin typeface="Calibri"/>
                <a:cs typeface="Calibri"/>
              </a:rPr>
              <a:t>ζ</a:t>
            </a:r>
            <a:r>
              <a:rPr sz="3000" dirty="0">
                <a:latin typeface="Calibri"/>
                <a:cs typeface="Calibri"/>
              </a:rPr>
              <a:t>ει</a:t>
            </a:r>
            <a:r>
              <a:rPr sz="3000" spc="-25" dirty="0">
                <a:latin typeface="Calibri"/>
                <a:cs typeface="Calibri"/>
              </a:rPr>
              <a:t> </a:t>
            </a:r>
            <a:r>
              <a:rPr sz="3000" spc="-5" dirty="0">
                <a:latin typeface="Calibri"/>
                <a:cs typeface="Calibri"/>
              </a:rPr>
              <a:t>πρ</a:t>
            </a:r>
            <a:r>
              <a:rPr sz="3000" dirty="0">
                <a:latin typeface="Calibri"/>
                <a:cs typeface="Calibri"/>
              </a:rPr>
              <a:t>ό</a:t>
            </a:r>
            <a:r>
              <a:rPr sz="3000" spc="-15" dirty="0">
                <a:latin typeface="Calibri"/>
                <a:cs typeface="Calibri"/>
              </a:rPr>
              <a:t>σ</a:t>
            </a:r>
            <a:r>
              <a:rPr sz="3000" spc="-10" dirty="0">
                <a:latin typeface="Calibri"/>
                <a:cs typeface="Calibri"/>
              </a:rPr>
              <a:t>β</a:t>
            </a:r>
            <a:r>
              <a:rPr sz="3000" spc="-25" dirty="0">
                <a:latin typeface="Calibri"/>
                <a:cs typeface="Calibri"/>
              </a:rPr>
              <a:t>α</a:t>
            </a:r>
            <a:r>
              <a:rPr sz="3000" spc="-15" dirty="0">
                <a:latin typeface="Calibri"/>
                <a:cs typeface="Calibri"/>
              </a:rPr>
              <a:t>σ</a:t>
            </a:r>
            <a:r>
              <a:rPr sz="3000" dirty="0">
                <a:latin typeface="Calibri"/>
                <a:cs typeface="Calibri"/>
              </a:rPr>
              <a:t>η</a:t>
            </a:r>
            <a:r>
              <a:rPr sz="3000" spc="40" dirty="0">
                <a:latin typeface="Calibri"/>
                <a:cs typeface="Calibri"/>
              </a:rPr>
              <a:t> </a:t>
            </a:r>
            <a:r>
              <a:rPr sz="3000" spc="-15" dirty="0">
                <a:latin typeface="Calibri"/>
                <a:cs typeface="Calibri"/>
              </a:rPr>
              <a:t>σ</a:t>
            </a:r>
            <a:r>
              <a:rPr sz="3000" dirty="0">
                <a:latin typeface="Calibri"/>
                <a:cs typeface="Calibri"/>
              </a:rPr>
              <a:t>ε</a:t>
            </a:r>
            <a:r>
              <a:rPr sz="3000" spc="15" dirty="0">
                <a:latin typeface="Calibri"/>
                <a:cs typeface="Calibri"/>
              </a:rPr>
              <a:t> </a:t>
            </a:r>
            <a:r>
              <a:rPr sz="3000" spc="-10" dirty="0">
                <a:latin typeface="Calibri"/>
                <a:cs typeface="Calibri"/>
              </a:rPr>
              <a:t>φυ</a:t>
            </a:r>
            <a:r>
              <a:rPr sz="3000" spc="-15" dirty="0">
                <a:latin typeface="Calibri"/>
                <a:cs typeface="Calibri"/>
              </a:rPr>
              <a:t>σ</a:t>
            </a:r>
            <a:r>
              <a:rPr sz="3000" spc="5" dirty="0">
                <a:latin typeface="Calibri"/>
                <a:cs typeface="Calibri"/>
              </a:rPr>
              <a:t>ι</a:t>
            </a:r>
            <a:r>
              <a:rPr sz="3000" spc="-95" dirty="0">
                <a:latin typeface="Calibri"/>
                <a:cs typeface="Calibri"/>
              </a:rPr>
              <a:t>κ</a:t>
            </a:r>
            <a:r>
              <a:rPr sz="3000" dirty="0">
                <a:latin typeface="Calibri"/>
                <a:cs typeface="Calibri"/>
              </a:rPr>
              <a:t>ο</a:t>
            </a:r>
            <a:r>
              <a:rPr sz="3000" spc="-10" dirty="0">
                <a:latin typeface="Calibri"/>
                <a:cs typeface="Calibri"/>
              </a:rPr>
              <a:t>ύ</a:t>
            </a:r>
            <a:r>
              <a:rPr sz="3000" dirty="0">
                <a:latin typeface="Calibri"/>
                <a:cs typeface="Calibri"/>
              </a:rPr>
              <a:t>ς</a:t>
            </a:r>
            <a:r>
              <a:rPr sz="3000" spc="20" dirty="0">
                <a:latin typeface="Calibri"/>
                <a:cs typeface="Calibri"/>
              </a:rPr>
              <a:t> </a:t>
            </a:r>
            <a:r>
              <a:rPr sz="3000" spc="-10" dirty="0">
                <a:latin typeface="Calibri"/>
                <a:cs typeface="Calibri"/>
              </a:rPr>
              <a:t>δ</a:t>
            </a:r>
            <a:r>
              <a:rPr sz="3000" spc="5" dirty="0">
                <a:latin typeface="Calibri"/>
                <a:cs typeface="Calibri"/>
              </a:rPr>
              <a:t>ι</a:t>
            </a:r>
            <a:r>
              <a:rPr sz="3000" dirty="0">
                <a:latin typeface="Calibri"/>
                <a:cs typeface="Calibri"/>
              </a:rPr>
              <a:t>α</a:t>
            </a:r>
            <a:r>
              <a:rPr sz="3000" spc="-70" dirty="0">
                <a:latin typeface="Calibri"/>
                <a:cs typeface="Calibri"/>
              </a:rPr>
              <a:t>ύ</a:t>
            </a:r>
            <a:r>
              <a:rPr sz="3000" spc="-25" dirty="0">
                <a:latin typeface="Calibri"/>
                <a:cs typeface="Calibri"/>
              </a:rPr>
              <a:t>λ</a:t>
            </a:r>
            <a:r>
              <a:rPr sz="3000" dirty="0">
                <a:latin typeface="Calibri"/>
                <a:cs typeface="Calibri"/>
              </a:rPr>
              <a:t>ο</a:t>
            </a:r>
            <a:r>
              <a:rPr sz="3000" spc="-10" dirty="0">
                <a:latin typeface="Calibri"/>
                <a:cs typeface="Calibri"/>
              </a:rPr>
              <a:t>υ</a:t>
            </a:r>
            <a:r>
              <a:rPr sz="3000" dirty="0">
                <a:latin typeface="Calibri"/>
                <a:cs typeface="Calibri"/>
              </a:rPr>
              <a:t>ς </a:t>
            </a:r>
            <a:r>
              <a:rPr sz="3000" spc="10" dirty="0">
                <a:latin typeface="Calibri"/>
                <a:cs typeface="Calibri"/>
              </a:rPr>
              <a:t>σ</a:t>
            </a:r>
            <a:r>
              <a:rPr sz="3000" spc="-35" dirty="0">
                <a:latin typeface="Calibri"/>
                <a:cs typeface="Calibri"/>
              </a:rPr>
              <a:t>τ</a:t>
            </a:r>
            <a:r>
              <a:rPr sz="3000" dirty="0">
                <a:latin typeface="Calibri"/>
                <a:cs typeface="Calibri"/>
              </a:rPr>
              <a:t>ο</a:t>
            </a:r>
            <a:r>
              <a:rPr sz="3000" spc="-10" dirty="0">
                <a:latin typeface="Calibri"/>
                <a:cs typeface="Calibri"/>
              </a:rPr>
              <a:t>υ</a:t>
            </a:r>
            <a:r>
              <a:rPr sz="3000" dirty="0">
                <a:latin typeface="Calibri"/>
                <a:cs typeface="Calibri"/>
              </a:rPr>
              <a:t>ς</a:t>
            </a:r>
            <a:r>
              <a:rPr sz="3000" spc="20" dirty="0">
                <a:latin typeface="Calibri"/>
                <a:cs typeface="Calibri"/>
              </a:rPr>
              <a:t> </a:t>
            </a:r>
            <a:r>
              <a:rPr sz="3000" spc="5" dirty="0">
                <a:latin typeface="Calibri"/>
                <a:cs typeface="Calibri"/>
              </a:rPr>
              <a:t>χ</a:t>
            </a:r>
            <a:r>
              <a:rPr sz="3000" spc="-5" dirty="0">
                <a:latin typeface="Calibri"/>
                <a:cs typeface="Calibri"/>
              </a:rPr>
              <a:t>ρ</a:t>
            </a:r>
            <a:r>
              <a:rPr sz="3000" dirty="0">
                <a:latin typeface="Calibri"/>
                <a:cs typeface="Calibri"/>
              </a:rPr>
              <a:t>ή</a:t>
            </a:r>
            <a:r>
              <a:rPr sz="3000" spc="10" dirty="0">
                <a:latin typeface="Calibri"/>
                <a:cs typeface="Calibri"/>
              </a:rPr>
              <a:t>σ</a:t>
            </a:r>
            <a:r>
              <a:rPr sz="3000" spc="-10" dirty="0">
                <a:latin typeface="Calibri"/>
                <a:cs typeface="Calibri"/>
              </a:rPr>
              <a:t>τ</a:t>
            </a:r>
            <a:r>
              <a:rPr sz="3000" dirty="0">
                <a:latin typeface="Calibri"/>
                <a:cs typeface="Calibri"/>
              </a:rPr>
              <a:t>ες</a:t>
            </a:r>
          </a:p>
        </p:txBody>
      </p:sp>
      <p:sp>
        <p:nvSpPr>
          <p:cNvPr id="6"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8" name="TextBox 7"/>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E32F77E1-4D25-440B-9B42-AF61F1B1E3E8}" type="slidenum">
              <a:rPr lang="el-GR" sz="1400" b="1" smtClean="0">
                <a:solidFill>
                  <a:schemeClr val="accent2">
                    <a:lumMod val="75000"/>
                  </a:schemeClr>
                </a:solidFill>
                <a:cs typeface="Calibri"/>
              </a:rPr>
              <a:t>39</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501650"/>
            <a:ext cx="7920487" cy="677108"/>
          </a:xfrm>
          <a:prstGeom prst="rect">
            <a:avLst/>
          </a:prstGeom>
        </p:spPr>
        <p:txBody>
          <a:bodyPr vert="horz" wrap="square" lIns="0" tIns="0" rIns="0" bIns="0" rtlCol="0">
            <a:spAutoFit/>
          </a:bodyPr>
          <a:lstStyle/>
          <a:p>
            <a:pPr marL="2393315">
              <a:lnSpc>
                <a:spcPct val="100000"/>
              </a:lnSpc>
            </a:pPr>
            <a:r>
              <a:rPr spc="15" dirty="0">
                <a:solidFill>
                  <a:schemeClr val="accent4"/>
                </a:solidFill>
              </a:rPr>
              <a:t>Β</a:t>
            </a:r>
            <a:r>
              <a:rPr spc="5" dirty="0">
                <a:solidFill>
                  <a:schemeClr val="accent4"/>
                </a:solidFill>
              </a:rPr>
              <a:t>ι</a:t>
            </a:r>
            <a:r>
              <a:rPr spc="-35" dirty="0">
                <a:solidFill>
                  <a:schemeClr val="accent4"/>
                </a:solidFill>
              </a:rPr>
              <a:t>βλ</a:t>
            </a:r>
            <a:r>
              <a:rPr spc="-10" dirty="0">
                <a:solidFill>
                  <a:schemeClr val="accent4"/>
                </a:solidFill>
              </a:rPr>
              <a:t>ι</a:t>
            </a:r>
            <a:r>
              <a:rPr spc="5" dirty="0">
                <a:solidFill>
                  <a:schemeClr val="accent4"/>
                </a:solidFill>
              </a:rPr>
              <a:t>ο</a:t>
            </a:r>
            <a:r>
              <a:rPr spc="-35" dirty="0">
                <a:solidFill>
                  <a:schemeClr val="accent4"/>
                </a:solidFill>
              </a:rPr>
              <a:t>γ</a:t>
            </a:r>
            <a:r>
              <a:rPr dirty="0">
                <a:solidFill>
                  <a:schemeClr val="accent4"/>
                </a:solidFill>
              </a:rPr>
              <a:t>ρ</a:t>
            </a:r>
            <a:r>
              <a:rPr spc="-5" dirty="0">
                <a:solidFill>
                  <a:schemeClr val="accent4"/>
                </a:solidFill>
              </a:rPr>
              <a:t>α</a:t>
            </a:r>
            <a:r>
              <a:rPr dirty="0">
                <a:solidFill>
                  <a:schemeClr val="accent4"/>
                </a:solidFill>
              </a:rPr>
              <a:t>φία</a:t>
            </a:r>
          </a:p>
        </p:txBody>
      </p:sp>
      <p:sp>
        <p:nvSpPr>
          <p:cNvPr id="3" name="object 3"/>
          <p:cNvSpPr txBox="1"/>
          <p:nvPr/>
        </p:nvSpPr>
        <p:spPr>
          <a:xfrm>
            <a:off x="546100" y="2232546"/>
            <a:ext cx="9677399" cy="3984104"/>
          </a:xfrm>
          <a:prstGeom prst="rect">
            <a:avLst/>
          </a:prstGeom>
        </p:spPr>
        <p:txBody>
          <a:bodyPr vert="horz" wrap="square" lIns="0" tIns="0" rIns="0" bIns="0" rtlCol="0">
            <a:spAutoFit/>
          </a:bodyPr>
          <a:lstStyle/>
          <a:p>
            <a:pPr marL="356870" marR="20955" indent="-344170">
              <a:lnSpc>
                <a:spcPct val="79700"/>
              </a:lnSpc>
              <a:spcAft>
                <a:spcPts val="600"/>
              </a:spcAft>
              <a:buFont typeface="Arial"/>
              <a:buChar char="•"/>
              <a:tabLst>
                <a:tab pos="354330" algn="l"/>
              </a:tabLst>
            </a:pPr>
            <a:r>
              <a:rPr sz="2700" b="1" dirty="0">
                <a:latin typeface="Calibri" panose="020F0502020204030204" pitchFamily="34" charset="0"/>
                <a:cs typeface="Calibri" panose="020F0502020204030204" pitchFamily="34" charset="0"/>
              </a:rPr>
              <a:t>«Συστήματα κινητών επικοινωνιών», Κωνσταντίνου Φ., Κανάτας Αθ. Και Πάντος Γ., εκδόσεις Παπασωτηρίου</a:t>
            </a:r>
            <a:endParaRPr sz="2700" dirty="0">
              <a:latin typeface="Calibri" panose="020F0502020204030204" pitchFamily="34" charset="0"/>
              <a:cs typeface="Calibri" panose="020F0502020204030204" pitchFamily="34" charset="0"/>
            </a:endParaRPr>
          </a:p>
          <a:p>
            <a:pPr marL="356870" marR="5080" indent="-344170">
              <a:lnSpc>
                <a:spcPct val="79600"/>
              </a:lnSpc>
              <a:spcBef>
                <a:spcPts val="645"/>
              </a:spcBef>
              <a:spcAft>
                <a:spcPts val="600"/>
              </a:spcAft>
              <a:buFont typeface="Arial"/>
              <a:buChar char="•"/>
              <a:tabLst>
                <a:tab pos="358775" algn="l"/>
              </a:tabLst>
            </a:pPr>
            <a:r>
              <a:rPr sz="2700" dirty="0">
                <a:latin typeface="Calibri" panose="020F0502020204030204" pitchFamily="34" charset="0"/>
                <a:cs typeface="Calibri" panose="020F0502020204030204" pitchFamily="34" charset="0"/>
              </a:rPr>
              <a:t>«Το δίκτυο κινητής τηλεφωνίας GSM» Λούβρος Σ. και Κούγιας Ι., εκδόσεις νέων τεχνολογιών</a:t>
            </a:r>
          </a:p>
          <a:p>
            <a:pPr marL="356870" marR="463550" indent="-344170">
              <a:lnSpc>
                <a:spcPct val="79600"/>
              </a:lnSpc>
              <a:spcBef>
                <a:spcPts val="675"/>
              </a:spcBef>
              <a:spcAft>
                <a:spcPts val="600"/>
              </a:spcAft>
              <a:buFont typeface="Arial"/>
              <a:buChar char="•"/>
              <a:tabLst>
                <a:tab pos="354330" algn="l"/>
              </a:tabLst>
            </a:pPr>
            <a:r>
              <a:rPr sz="2700" dirty="0">
                <a:latin typeface="Calibri" panose="020F0502020204030204" pitchFamily="34" charset="0"/>
                <a:cs typeface="Calibri" panose="020F0502020204030204" pitchFamily="34" charset="0"/>
              </a:rPr>
              <a:t>«Δίκτυα Κινητών και Προσωπικών Επικοινωνιών», Θεολόγου Μ., Εκδόσεις Τζιόλα</a:t>
            </a:r>
          </a:p>
          <a:p>
            <a:pPr marL="356870" marR="574675" indent="-344170">
              <a:lnSpc>
                <a:spcPct val="79600"/>
              </a:lnSpc>
              <a:spcBef>
                <a:spcPts val="660"/>
              </a:spcBef>
              <a:spcAft>
                <a:spcPts val="600"/>
              </a:spcAft>
              <a:buFont typeface="Arial"/>
              <a:buChar char="•"/>
              <a:tabLst>
                <a:tab pos="354330" algn="l"/>
              </a:tabLst>
            </a:pPr>
            <a:r>
              <a:rPr sz="2700" dirty="0">
                <a:latin typeface="Calibri" panose="020F0502020204030204" pitchFamily="34" charset="0"/>
                <a:cs typeface="Calibri" panose="020F0502020204030204" pitchFamily="34" charset="0"/>
              </a:rPr>
              <a:t>«Ασύρματες επικοινωνίες – Αρχές και πρακτική», Theodore Rappaport (μετάφραση), εκδόσεις Μ. Γκιούρδας</a:t>
            </a:r>
          </a:p>
          <a:p>
            <a:pPr marL="356870" marR="1183640" indent="-344170">
              <a:lnSpc>
                <a:spcPct val="79600"/>
              </a:lnSpc>
              <a:spcBef>
                <a:spcPts val="650"/>
              </a:spcBef>
              <a:spcAft>
                <a:spcPts val="600"/>
              </a:spcAft>
              <a:buFont typeface="Arial"/>
              <a:buChar char="•"/>
              <a:tabLst>
                <a:tab pos="358775" algn="l"/>
              </a:tabLst>
            </a:pPr>
            <a:r>
              <a:rPr sz="2700" dirty="0">
                <a:latin typeface="Calibri" panose="020F0502020204030204" pitchFamily="34" charset="0"/>
                <a:cs typeface="Calibri" panose="020F0502020204030204" pitchFamily="34" charset="0"/>
              </a:rPr>
              <a:t>«Τηλεπικοινωνιακά συστήματα», Γιώργος Καραγιαννίδης Γ., Παππή Κ., εκδόσεις Τζιόλα</a:t>
            </a:r>
          </a:p>
        </p:txBody>
      </p:sp>
      <p:sp>
        <p:nvSpPr>
          <p:cNvPr id="5" name="TextBox 4"/>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35E32708-80A5-4D22-865F-B08C1E773092}" type="slidenum">
              <a:rPr lang="el-GR" sz="1400" b="1" smtClean="0">
                <a:solidFill>
                  <a:schemeClr val="accent2">
                    <a:lumMod val="75000"/>
                  </a:schemeClr>
                </a:solidFill>
                <a:cs typeface="Calibri"/>
              </a:rPr>
              <a:t>4</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9631" y="501650"/>
            <a:ext cx="7920487" cy="677108"/>
          </a:xfrm>
          <a:prstGeom prst="rect">
            <a:avLst/>
          </a:prstGeom>
        </p:spPr>
        <p:txBody>
          <a:bodyPr vert="horz" wrap="square" lIns="0" tIns="0" rIns="0" bIns="0" rtlCol="0">
            <a:spAutoFit/>
          </a:bodyPr>
          <a:lstStyle/>
          <a:p>
            <a:pPr marL="1143000">
              <a:lnSpc>
                <a:spcPct val="100000"/>
              </a:lnSpc>
            </a:pPr>
            <a:r>
              <a:rPr dirty="0">
                <a:solidFill>
                  <a:schemeClr val="accent4"/>
                </a:solidFill>
              </a:rPr>
              <a:t>Π</a:t>
            </a:r>
            <a:r>
              <a:rPr spc="-20" dirty="0">
                <a:solidFill>
                  <a:schemeClr val="accent4"/>
                </a:solidFill>
              </a:rPr>
              <a:t>ε</a:t>
            </a:r>
            <a:r>
              <a:rPr dirty="0">
                <a:solidFill>
                  <a:schemeClr val="accent4"/>
                </a:solidFill>
              </a:rPr>
              <a:t>ρ</a:t>
            </a:r>
            <a:r>
              <a:rPr spc="5" dirty="0">
                <a:solidFill>
                  <a:schemeClr val="accent4"/>
                </a:solidFill>
              </a:rPr>
              <a:t>ι</a:t>
            </a:r>
            <a:r>
              <a:rPr spc="-20" dirty="0">
                <a:solidFill>
                  <a:schemeClr val="accent4"/>
                </a:solidFill>
              </a:rPr>
              <a:t>ε</a:t>
            </a:r>
            <a:r>
              <a:rPr spc="-55" dirty="0">
                <a:solidFill>
                  <a:schemeClr val="accent4"/>
                </a:solidFill>
              </a:rPr>
              <a:t>χ</a:t>
            </a:r>
            <a:r>
              <a:rPr spc="15" dirty="0">
                <a:solidFill>
                  <a:schemeClr val="accent4"/>
                </a:solidFill>
              </a:rPr>
              <a:t>ό</a:t>
            </a:r>
            <a:r>
              <a:rPr dirty="0">
                <a:solidFill>
                  <a:schemeClr val="accent4"/>
                </a:solidFill>
              </a:rPr>
              <a:t>μ</a:t>
            </a:r>
            <a:r>
              <a:rPr spc="-20" dirty="0">
                <a:solidFill>
                  <a:schemeClr val="accent4"/>
                </a:solidFill>
              </a:rPr>
              <a:t>ε</a:t>
            </a:r>
            <a:r>
              <a:rPr dirty="0">
                <a:solidFill>
                  <a:schemeClr val="accent4"/>
                </a:solidFill>
              </a:rPr>
              <a:t>νο</a:t>
            </a:r>
            <a:r>
              <a:rPr spc="-195" dirty="0">
                <a:solidFill>
                  <a:schemeClr val="accent4"/>
                </a:solidFill>
              </a:rPr>
              <a:t> </a:t>
            </a:r>
            <a:r>
              <a:rPr spc="-15" dirty="0">
                <a:solidFill>
                  <a:schemeClr val="accent4"/>
                </a:solidFill>
              </a:rPr>
              <a:t>μ</a:t>
            </a:r>
            <a:r>
              <a:rPr spc="-5" dirty="0">
                <a:solidFill>
                  <a:schemeClr val="accent4"/>
                </a:solidFill>
              </a:rPr>
              <a:t>αθ</a:t>
            </a:r>
            <a:r>
              <a:rPr spc="-15" dirty="0">
                <a:solidFill>
                  <a:schemeClr val="accent4"/>
                </a:solidFill>
              </a:rPr>
              <a:t>ή</a:t>
            </a:r>
            <a:r>
              <a:rPr spc="-25" dirty="0">
                <a:solidFill>
                  <a:schemeClr val="accent4"/>
                </a:solidFill>
              </a:rPr>
              <a:t>μ</a:t>
            </a:r>
            <a:r>
              <a:rPr spc="-5" dirty="0">
                <a:solidFill>
                  <a:schemeClr val="accent4"/>
                </a:solidFill>
              </a:rPr>
              <a:t>α</a:t>
            </a:r>
            <a:r>
              <a:rPr spc="-25" dirty="0">
                <a:solidFill>
                  <a:schemeClr val="accent4"/>
                </a:solidFill>
              </a:rPr>
              <a:t>τ</a:t>
            </a:r>
            <a:r>
              <a:rPr spc="15" dirty="0">
                <a:solidFill>
                  <a:schemeClr val="accent4"/>
                </a:solidFill>
              </a:rPr>
              <a:t>ο</a:t>
            </a:r>
            <a:r>
              <a:rPr dirty="0">
                <a:solidFill>
                  <a:schemeClr val="accent4"/>
                </a:solidFill>
              </a:rPr>
              <a:t>ς</a:t>
            </a:r>
          </a:p>
        </p:txBody>
      </p:sp>
      <p:sp>
        <p:nvSpPr>
          <p:cNvPr id="3" name="object 3"/>
          <p:cNvSpPr txBox="1"/>
          <p:nvPr/>
        </p:nvSpPr>
        <p:spPr>
          <a:xfrm>
            <a:off x="622300" y="2035067"/>
            <a:ext cx="9829800" cy="4087273"/>
          </a:xfrm>
          <a:prstGeom prst="rect">
            <a:avLst/>
          </a:prstGeom>
        </p:spPr>
        <p:txBody>
          <a:bodyPr vert="horz" wrap="square" lIns="0" tIns="0" rIns="0" bIns="0" rtlCol="0">
            <a:spAutoFit/>
          </a:bodyPr>
          <a:lstStyle/>
          <a:p>
            <a:pPr marL="356870" marR="708660" indent="-344170">
              <a:lnSpc>
                <a:spcPct val="79700"/>
              </a:lnSpc>
              <a:spcAft>
                <a:spcPts val="600"/>
              </a:spcAft>
              <a:buFont typeface="Arial"/>
              <a:buChar char="•"/>
              <a:tabLst>
                <a:tab pos="354330" algn="l"/>
              </a:tabLst>
            </a:pPr>
            <a:r>
              <a:rPr sz="2600" dirty="0">
                <a:latin typeface="Calibri" panose="020F0502020204030204" pitchFamily="34" charset="0"/>
                <a:cs typeface="Calibri" panose="020F0502020204030204" pitchFamily="34" charset="0"/>
              </a:rPr>
              <a:t>Εισαγωγή (Ιστορικά στοιχεία, Εφαρμογές, Βασικές λειτουργίες)</a:t>
            </a:r>
          </a:p>
          <a:p>
            <a:pPr marL="356870" indent="-344170">
              <a:lnSpc>
                <a:spcPts val="2995"/>
              </a:lnSpc>
              <a:spcAft>
                <a:spcPts val="600"/>
              </a:spcAft>
              <a:buFont typeface="Arial"/>
              <a:buChar char="•"/>
              <a:tabLst>
                <a:tab pos="357505" algn="l"/>
              </a:tabLst>
            </a:pPr>
            <a:r>
              <a:rPr sz="2600" dirty="0">
                <a:latin typeface="Calibri" panose="020F0502020204030204" pitchFamily="34" charset="0"/>
                <a:cs typeface="Calibri" panose="020F0502020204030204" pitchFamily="34" charset="0"/>
              </a:rPr>
              <a:t>Αναλυτικά και εμπειρικά μοντέλα απωλειών διάδοσης</a:t>
            </a:r>
          </a:p>
          <a:p>
            <a:pPr marL="356870" marR="872490" indent="-344170">
              <a:lnSpc>
                <a:spcPct val="79600"/>
              </a:lnSpc>
              <a:spcBef>
                <a:spcPts val="605"/>
              </a:spcBef>
              <a:spcAft>
                <a:spcPts val="600"/>
              </a:spcAft>
              <a:buFont typeface="Arial"/>
              <a:buChar char="•"/>
              <a:tabLst>
                <a:tab pos="354330" algn="l"/>
              </a:tabLst>
            </a:pPr>
            <a:r>
              <a:rPr sz="2600" dirty="0">
                <a:latin typeface="Calibri" panose="020F0502020204030204" pitchFamily="34" charset="0"/>
                <a:cs typeface="Calibri" panose="020F0502020204030204" pitchFamily="34" charset="0"/>
              </a:rPr>
              <a:t>Χαρα</a:t>
            </a:r>
            <a:r>
              <a:rPr sz="2600" dirty="0" err="1">
                <a:latin typeface="Calibri" panose="020F0502020204030204" pitchFamily="34" charset="0"/>
                <a:cs typeface="Calibri" panose="020F0502020204030204" pitchFamily="34" charset="0"/>
              </a:rPr>
              <a:t>κτηρισμός</a:t>
            </a:r>
            <a:r>
              <a:rPr sz="2600" dirty="0">
                <a:latin typeface="Calibri" panose="020F0502020204030204" pitchFamily="34" charset="0"/>
                <a:cs typeface="Calibri" panose="020F0502020204030204" pitchFamily="34" charset="0"/>
              </a:rPr>
              <a:t> </a:t>
            </a:r>
            <a:r>
              <a:rPr lang="el-GR" sz="2600" dirty="0" err="1" smtClean="0">
                <a:latin typeface="Calibri" panose="020F0502020204030204" pitchFamily="34" charset="0"/>
                <a:cs typeface="Calibri" panose="020F0502020204030204" pitchFamily="34" charset="0"/>
              </a:rPr>
              <a:t>ραδιο</a:t>
            </a:r>
            <a:r>
              <a:rPr sz="2600" dirty="0" err="1" smtClean="0">
                <a:latin typeface="Calibri" panose="020F0502020204030204" pitchFamily="34" charset="0"/>
                <a:cs typeface="Calibri" panose="020F0502020204030204" pitchFamily="34" charset="0"/>
              </a:rPr>
              <a:t>δι</a:t>
            </a:r>
            <a:r>
              <a:rPr sz="2600" dirty="0" smtClean="0">
                <a:latin typeface="Calibri" panose="020F0502020204030204" pitchFamily="34" charset="0"/>
                <a:cs typeface="Calibri" panose="020F0502020204030204" pitchFamily="34" charset="0"/>
              </a:rPr>
              <a:t>αύλου</a:t>
            </a:r>
            <a:r>
              <a:rPr sz="2600" dirty="0">
                <a:latin typeface="Calibri" panose="020F0502020204030204" pitchFamily="34" charset="0"/>
                <a:cs typeface="Calibri" panose="020F0502020204030204" pitchFamily="34" charset="0"/>
              </a:rPr>
              <a:t>, φαινόμενα διαλείψεων</a:t>
            </a:r>
          </a:p>
          <a:p>
            <a:pPr marL="356870" indent="-344170">
              <a:lnSpc>
                <a:spcPts val="2995"/>
              </a:lnSpc>
              <a:spcAft>
                <a:spcPts val="600"/>
              </a:spcAft>
              <a:buFont typeface="Arial"/>
              <a:buChar char="•"/>
              <a:tabLst>
                <a:tab pos="357505" algn="l"/>
              </a:tabLst>
            </a:pPr>
            <a:r>
              <a:rPr sz="2600" dirty="0">
                <a:latin typeface="Calibri" panose="020F0502020204030204" pitchFamily="34" charset="0"/>
                <a:cs typeface="Calibri" panose="020F0502020204030204" pitchFamily="34" charset="0"/>
              </a:rPr>
              <a:t>Τεχνικές συστημάτων κινητής τηλεφωνίας</a:t>
            </a:r>
          </a:p>
          <a:p>
            <a:pPr marL="356870" marR="5080" indent="-344170">
              <a:lnSpc>
                <a:spcPts val="2400"/>
              </a:lnSpc>
              <a:spcBef>
                <a:spcPts val="575"/>
              </a:spcBef>
              <a:spcAft>
                <a:spcPts val="600"/>
              </a:spcAft>
              <a:buFont typeface="Arial"/>
              <a:buChar char="•"/>
              <a:tabLst>
                <a:tab pos="354330" algn="l"/>
              </a:tabLst>
            </a:pPr>
            <a:r>
              <a:rPr sz="2600" dirty="0">
                <a:latin typeface="Calibri" panose="020F0502020204030204" pitchFamily="34" charset="0"/>
                <a:cs typeface="Calibri" panose="020F0502020204030204" pitchFamily="34" charset="0"/>
              </a:rPr>
              <a:t>Βασικά στοιχεία λειτουργίας και σχεδίασης κυψελωτών συστημάτων</a:t>
            </a:r>
          </a:p>
          <a:p>
            <a:pPr marL="356870" indent="-344170">
              <a:lnSpc>
                <a:spcPct val="100000"/>
              </a:lnSpc>
              <a:spcBef>
                <a:spcPts val="5"/>
              </a:spcBef>
              <a:spcAft>
                <a:spcPts val="600"/>
              </a:spcAft>
              <a:buFont typeface="Arial"/>
              <a:buChar char="•"/>
              <a:tabLst>
                <a:tab pos="357505" algn="l"/>
              </a:tabLst>
            </a:pPr>
            <a:r>
              <a:rPr sz="2600" dirty="0">
                <a:latin typeface="Calibri" panose="020F0502020204030204" pitchFamily="34" charset="0"/>
                <a:cs typeface="Calibri" panose="020F0502020204030204" pitchFamily="34" charset="0"/>
              </a:rPr>
              <a:t>GSM</a:t>
            </a:r>
          </a:p>
          <a:p>
            <a:pPr marL="356870" indent="-344170">
              <a:lnSpc>
                <a:spcPct val="100000"/>
              </a:lnSpc>
              <a:spcBef>
                <a:spcPts val="35"/>
              </a:spcBef>
              <a:spcAft>
                <a:spcPts val="600"/>
              </a:spcAft>
              <a:buFont typeface="Arial"/>
              <a:buChar char="•"/>
              <a:tabLst>
                <a:tab pos="357505" algn="l"/>
              </a:tabLst>
            </a:pPr>
            <a:r>
              <a:rPr sz="2600" dirty="0">
                <a:latin typeface="Calibri" panose="020F0502020204030204" pitchFamily="34" charset="0"/>
                <a:cs typeface="Calibri" panose="020F0502020204030204" pitchFamily="34" charset="0"/>
              </a:rPr>
              <a:t>Δίκτυα ευρείας ζώνης</a:t>
            </a:r>
          </a:p>
          <a:p>
            <a:pPr marL="356870" indent="-344170">
              <a:lnSpc>
                <a:spcPct val="100000"/>
              </a:lnSpc>
              <a:spcAft>
                <a:spcPts val="600"/>
              </a:spcAft>
              <a:buFont typeface="Arial"/>
              <a:buChar char="•"/>
              <a:tabLst>
                <a:tab pos="357505" algn="l"/>
              </a:tabLst>
            </a:pPr>
            <a:r>
              <a:rPr sz="2600" dirty="0">
                <a:latin typeface="Calibri" panose="020F0502020204030204" pitchFamily="34" charset="0"/>
                <a:cs typeface="Calibri" panose="020F0502020204030204" pitchFamily="34" charset="0"/>
              </a:rPr>
              <a:t>WiMax</a:t>
            </a:r>
          </a:p>
          <a:p>
            <a:pPr marL="356870" indent="-344170">
              <a:lnSpc>
                <a:spcPct val="100000"/>
              </a:lnSpc>
              <a:spcAft>
                <a:spcPts val="600"/>
              </a:spcAft>
              <a:buFont typeface="Arial"/>
              <a:buChar char="•"/>
              <a:tabLst>
                <a:tab pos="357505" algn="l"/>
              </a:tabLst>
            </a:pPr>
            <a:r>
              <a:rPr sz="2600" dirty="0">
                <a:latin typeface="Calibri" panose="020F0502020204030204" pitchFamily="34" charset="0"/>
                <a:cs typeface="Calibri" panose="020F0502020204030204" pitchFamily="34" charset="0"/>
              </a:rPr>
              <a:t>LTE</a:t>
            </a:r>
          </a:p>
        </p:txBody>
      </p:sp>
      <p:sp>
        <p:nvSpPr>
          <p:cNvPr id="7" name="object 6"/>
          <p:cNvSpPr txBox="1">
            <a:spLocks/>
          </p:cNvSpPr>
          <p:nvPr/>
        </p:nvSpPr>
        <p:spPr>
          <a:xfrm>
            <a:off x="6642100" y="6978650"/>
            <a:ext cx="3975100" cy="430887"/>
          </a:xfrm>
          <a:prstGeom prst="rect">
            <a:avLst/>
          </a:prstGeom>
        </p:spPr>
        <p:txBody>
          <a:bodyPr vert="horz" wrap="squar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065" marR="5080" indent="-1905" algn="ctr">
              <a:lnSpc>
                <a:spcPct val="99600"/>
              </a:lnSpc>
            </a:pPr>
            <a:r>
              <a:rPr lang="el-GR" sz="1400" i="1" spc="5" dirty="0" smtClean="0">
                <a:latin typeface="Calibri" panose="020F0502020204030204" pitchFamily="34" charset="0"/>
                <a:cs typeface="Calibri" panose="020F0502020204030204" pitchFamily="34" charset="0"/>
              </a:rPr>
              <a:t>«</a:t>
            </a:r>
            <a:r>
              <a:rPr lang="el-GR" sz="1400" i="1" dirty="0" smtClean="0">
                <a:latin typeface="Calibri" panose="020F0502020204030204" pitchFamily="34" charset="0"/>
                <a:cs typeface="Calibri" panose="020F0502020204030204" pitchFamily="34" charset="0"/>
              </a:rPr>
              <a:t>Σ</a:t>
            </a:r>
            <a:r>
              <a:rPr lang="el-GR" sz="1400" i="1" spc="-5" dirty="0" smtClean="0">
                <a:latin typeface="Calibri" panose="020F0502020204030204" pitchFamily="34" charset="0"/>
                <a:cs typeface="Calibri" panose="020F0502020204030204" pitchFamily="34" charset="0"/>
              </a:rPr>
              <a:t>υ</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τή</a:t>
            </a:r>
            <a:r>
              <a:rPr lang="el-GR" sz="1400" i="1" spc="-15" dirty="0" smtClean="0">
                <a:latin typeface="Calibri" panose="020F0502020204030204" pitchFamily="34" charset="0"/>
                <a:cs typeface="Calibri" panose="020F0502020204030204" pitchFamily="34" charset="0"/>
              </a:rPr>
              <a:t>μ</a:t>
            </a:r>
            <a:r>
              <a:rPr lang="el-GR" sz="1400" i="1" spc="-10" dirty="0" smtClean="0">
                <a:latin typeface="Calibri" panose="020F0502020204030204" pitchFamily="34" charset="0"/>
                <a:cs typeface="Calibri" panose="020F0502020204030204" pitchFamily="34" charset="0"/>
              </a:rPr>
              <a:t>ατ</a:t>
            </a:r>
            <a:r>
              <a:rPr lang="el-GR" sz="1400" i="1" dirty="0" smtClean="0">
                <a:latin typeface="Calibri" panose="020F0502020204030204" pitchFamily="34" charset="0"/>
                <a:cs typeface="Calibri" panose="020F0502020204030204" pitchFamily="34" charset="0"/>
              </a:rPr>
              <a:t>α</a:t>
            </a:r>
            <a:r>
              <a:rPr lang="el-GR" sz="1400" i="1" spc="-30" dirty="0" smtClean="0">
                <a:latin typeface="Calibri" panose="020F0502020204030204" pitchFamily="34" charset="0"/>
                <a:cs typeface="Calibri" panose="020F0502020204030204" pitchFamily="34" charset="0"/>
              </a:rPr>
              <a:t> </a:t>
            </a:r>
            <a:r>
              <a:rPr lang="el-GR" sz="1400" i="1" spc="-10" dirty="0" smtClean="0">
                <a:latin typeface="Calibri" panose="020F0502020204030204" pitchFamily="34" charset="0"/>
                <a:cs typeface="Calibri" panose="020F0502020204030204" pitchFamily="34" charset="0"/>
              </a:rPr>
              <a:t>κ</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spc="-25" dirty="0" smtClean="0">
                <a:latin typeface="Calibri" panose="020F0502020204030204" pitchFamily="34" charset="0"/>
                <a:cs typeface="Calibri" panose="020F0502020204030204" pitchFamily="34" charset="0"/>
              </a:rPr>
              <a:t>η</a:t>
            </a:r>
            <a:r>
              <a:rPr lang="el-GR" sz="1400" i="1" spc="5" dirty="0" smtClean="0">
                <a:latin typeface="Calibri" panose="020F0502020204030204" pitchFamily="34" charset="0"/>
                <a:cs typeface="Calibri" panose="020F0502020204030204" pitchFamily="34" charset="0"/>
              </a:rPr>
              <a:t>τ</a:t>
            </a:r>
            <a:r>
              <a:rPr lang="el-GR" sz="1400" i="1" dirty="0" smtClean="0">
                <a:latin typeface="Calibri" panose="020F0502020204030204" pitchFamily="34" charset="0"/>
                <a:cs typeface="Calibri" panose="020F0502020204030204" pitchFamily="34" charset="0"/>
              </a:rPr>
              <a:t>ών</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π</a:t>
            </a:r>
            <a:r>
              <a:rPr lang="el-GR" sz="1400" i="1" spc="-5" dirty="0" smtClean="0">
                <a:latin typeface="Calibri" panose="020F0502020204030204" pitchFamily="34" charset="0"/>
                <a:cs typeface="Calibri" panose="020F0502020204030204" pitchFamily="34" charset="0"/>
              </a:rPr>
              <a:t>ι</a:t>
            </a:r>
            <a:r>
              <a:rPr lang="el-GR" sz="1400" i="1" spc="-45" dirty="0" smtClean="0">
                <a:latin typeface="Calibri" panose="020F0502020204030204" pitchFamily="34" charset="0"/>
                <a:cs typeface="Calibri" panose="020F0502020204030204" pitchFamily="34" charset="0"/>
              </a:rPr>
              <a:t>κ</a:t>
            </a:r>
            <a:r>
              <a:rPr lang="el-GR" sz="1400" i="1" dirty="0" smtClean="0">
                <a:latin typeface="Calibri" panose="020F0502020204030204" pitchFamily="34" charset="0"/>
                <a:cs typeface="Calibri" panose="020F0502020204030204" pitchFamily="34" charset="0"/>
              </a:rPr>
              <a:t>ο</a:t>
            </a:r>
            <a:r>
              <a:rPr lang="el-GR" sz="1400" i="1" spc="-20" dirty="0" smtClean="0">
                <a:latin typeface="Calibri" panose="020F0502020204030204" pitchFamily="34" charset="0"/>
                <a:cs typeface="Calibri" panose="020F0502020204030204" pitchFamily="34" charset="0"/>
              </a:rPr>
              <a:t>ι</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ω</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ώ</a:t>
            </a:r>
            <a:r>
              <a:rPr lang="el-GR" sz="1400" i="1" spc="-15" dirty="0" smtClean="0">
                <a:latin typeface="Calibri" panose="020F0502020204030204" pitchFamily="34" charset="0"/>
                <a:cs typeface="Calibri" panose="020F0502020204030204" pitchFamily="34" charset="0"/>
              </a:rPr>
              <a:t>ν</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Κω</a:t>
            </a:r>
            <a:r>
              <a:rPr lang="el-GR" sz="1400" i="1" spc="-15" dirty="0" smtClean="0">
                <a:latin typeface="Calibri" panose="020F0502020204030204" pitchFamily="34" charset="0"/>
                <a:cs typeface="Calibri" panose="020F0502020204030204" pitchFamily="34" charset="0"/>
              </a:rPr>
              <a:t>ν</a:t>
            </a:r>
            <a:r>
              <a:rPr lang="el-GR" sz="1400" i="1" spc="30"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τ</a:t>
            </a:r>
            <a:r>
              <a:rPr lang="el-GR" sz="1400" i="1" spc="-10" dirty="0" smtClean="0">
                <a:latin typeface="Calibri" panose="020F0502020204030204" pitchFamily="34" charset="0"/>
                <a:cs typeface="Calibri" panose="020F0502020204030204" pitchFamily="34" charset="0"/>
              </a:rPr>
              <a:t>α</a:t>
            </a:r>
            <a:r>
              <a:rPr lang="el-GR" sz="1400" i="1" spc="-15" dirty="0" smtClean="0">
                <a:latin typeface="Calibri" panose="020F0502020204030204" pitchFamily="34" charset="0"/>
                <a:cs typeface="Calibri" panose="020F0502020204030204" pitchFamily="34" charset="0"/>
              </a:rPr>
              <a:t>ν</a:t>
            </a:r>
            <a:r>
              <a:rPr lang="el-GR" sz="1400" i="1" spc="-10" dirty="0" smtClean="0">
                <a:latin typeface="Calibri" panose="020F0502020204030204" pitchFamily="34" charset="0"/>
                <a:cs typeface="Calibri" panose="020F0502020204030204" pitchFamily="34" charset="0"/>
              </a:rPr>
              <a:t>τ</a:t>
            </a:r>
            <a:r>
              <a:rPr lang="el-GR" sz="1400" i="1" spc="-20" dirty="0" smtClean="0">
                <a:latin typeface="Calibri" panose="020F0502020204030204" pitchFamily="34" charset="0"/>
                <a:cs typeface="Calibri" panose="020F0502020204030204" pitchFamily="34" charset="0"/>
              </a:rPr>
              <a:t>ί</a:t>
            </a:r>
            <a:r>
              <a:rPr lang="el-GR" sz="1400" i="1" spc="-1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ου</a:t>
            </a:r>
            <a:r>
              <a:rPr lang="el-GR" sz="1400" i="1" spc="-1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Φ</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25" dirty="0" smtClean="0">
                <a:latin typeface="Calibri" panose="020F0502020204030204" pitchFamily="34" charset="0"/>
                <a:cs typeface="Calibri" panose="020F0502020204030204" pitchFamily="34" charset="0"/>
              </a:rPr>
              <a:t> </a:t>
            </a:r>
            <a:r>
              <a:rPr lang="el-GR" sz="1400" i="1" spc="-15"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α</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ά</a:t>
            </a:r>
            <a:r>
              <a:rPr lang="el-GR" sz="1400" i="1" spc="-10" dirty="0" smtClean="0">
                <a:latin typeface="Calibri" panose="020F0502020204030204" pitchFamily="34" charset="0"/>
                <a:cs typeface="Calibri" panose="020F0502020204030204" pitchFamily="34" charset="0"/>
              </a:rPr>
              <a:t>τα</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dirty="0" err="1" smtClean="0">
                <a:latin typeface="Calibri" panose="020F0502020204030204" pitchFamily="34" charset="0"/>
                <a:cs typeface="Calibri" panose="020F0502020204030204" pitchFamily="34" charset="0"/>
              </a:rPr>
              <a:t>Α</a:t>
            </a:r>
            <a:r>
              <a:rPr lang="el-GR" sz="1400" i="1" spc="5" dirty="0" err="1" smtClean="0">
                <a:latin typeface="Calibri" panose="020F0502020204030204" pitchFamily="34" charset="0"/>
                <a:cs typeface="Calibri" panose="020F0502020204030204" pitchFamily="34" charset="0"/>
              </a:rPr>
              <a:t>θ</a:t>
            </a:r>
            <a:r>
              <a:rPr lang="el-GR" sz="1400" i="1" dirty="0" smtClean="0">
                <a:latin typeface="Calibri" panose="020F0502020204030204" pitchFamily="34" charset="0"/>
                <a:cs typeface="Calibri" panose="020F0502020204030204" pitchFamily="34" charset="0"/>
              </a:rPr>
              <a:t>.</a:t>
            </a:r>
            <a:r>
              <a:rPr lang="el-GR" sz="1400" i="1" spc="-55"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Και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ά</a:t>
            </a:r>
            <a:r>
              <a:rPr lang="el-GR" sz="1400" i="1" spc="-25" dirty="0" smtClean="0">
                <a:latin typeface="Calibri" panose="020F0502020204030204" pitchFamily="34" charset="0"/>
                <a:cs typeface="Calibri" panose="020F0502020204030204" pitchFamily="34" charset="0"/>
              </a:rPr>
              <a:t>ν</a:t>
            </a:r>
            <a:r>
              <a:rPr lang="el-GR" sz="1400" i="1" dirty="0" smtClean="0">
                <a:latin typeface="Calibri" panose="020F0502020204030204" pitchFamily="34" charset="0"/>
                <a:cs typeface="Calibri" panose="020F0502020204030204" pitchFamily="34" charset="0"/>
              </a:rPr>
              <a:t>τος Γ</a:t>
            </a:r>
            <a:r>
              <a:rPr lang="el-GR" sz="1400" i="1" spc="5" dirty="0" smtClean="0">
                <a:latin typeface="Calibri" panose="020F0502020204030204" pitchFamily="34" charset="0"/>
                <a:cs typeface="Calibri" panose="020F0502020204030204" pitchFamily="34" charset="0"/>
              </a:rPr>
              <a:t>.</a:t>
            </a:r>
            <a:r>
              <a:rPr lang="el-GR" sz="1400" i="1" spc="-5" dirty="0" smtClean="0">
                <a:latin typeface="Calibri" panose="020F0502020204030204" pitchFamily="34" charset="0"/>
                <a:cs typeface="Calibri" panose="020F0502020204030204" pitchFamily="34" charset="0"/>
              </a:rPr>
              <a:t>,</a:t>
            </a:r>
            <a:r>
              <a:rPr lang="el-GR" sz="1400" i="1" spc="-60" dirty="0" smtClean="0">
                <a:latin typeface="Calibri" panose="020F0502020204030204" pitchFamily="34" charset="0"/>
                <a:cs typeface="Calibri" panose="020F0502020204030204" pitchFamily="34" charset="0"/>
              </a:rPr>
              <a:t> </a:t>
            </a:r>
            <a:r>
              <a:rPr lang="el-GR" sz="1400" i="1" dirty="0" smtClean="0">
                <a:latin typeface="Calibri" panose="020F0502020204030204" pitchFamily="34" charset="0"/>
                <a:cs typeface="Calibri" panose="020F0502020204030204" pitchFamily="34" charset="0"/>
              </a:rPr>
              <a:t>ε</a:t>
            </a:r>
            <a:r>
              <a:rPr lang="el-GR" sz="1400" i="1" spc="-30" dirty="0" smtClean="0">
                <a:latin typeface="Calibri" panose="020F0502020204030204" pitchFamily="34" charset="0"/>
                <a:cs typeface="Calibri" panose="020F0502020204030204" pitchFamily="34" charset="0"/>
              </a:rPr>
              <a:t>κ</a:t>
            </a:r>
            <a:r>
              <a:rPr lang="el-GR" sz="1400" i="1" spc="-5" dirty="0" smtClean="0">
                <a:latin typeface="Calibri" panose="020F0502020204030204" pitchFamily="34" charset="0"/>
                <a:cs typeface="Calibri" panose="020F0502020204030204" pitchFamily="34" charset="0"/>
              </a:rPr>
              <a:t>δ</a:t>
            </a:r>
            <a:r>
              <a:rPr lang="el-GR" sz="1400" i="1" dirty="0" smtClean="0">
                <a:latin typeface="Calibri" panose="020F0502020204030204" pitchFamily="34" charset="0"/>
                <a:cs typeface="Calibri" panose="020F0502020204030204" pitchFamily="34" charset="0"/>
              </a:rPr>
              <a:t>ό</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ε</a:t>
            </a:r>
            <a:r>
              <a:rPr lang="el-GR" sz="1400" i="1" spc="-5" dirty="0" smtClean="0">
                <a:latin typeface="Calibri" panose="020F0502020204030204" pitchFamily="34" charset="0"/>
                <a:cs typeface="Calibri" panose="020F0502020204030204" pitchFamily="34" charset="0"/>
              </a:rPr>
              <a:t>ι</a:t>
            </a:r>
            <a:r>
              <a:rPr lang="el-GR" sz="1400" i="1" dirty="0" smtClean="0">
                <a:latin typeface="Calibri" panose="020F0502020204030204" pitchFamily="34" charset="0"/>
                <a:cs typeface="Calibri" panose="020F0502020204030204" pitchFamily="34" charset="0"/>
              </a:rPr>
              <a:t>ς</a:t>
            </a:r>
            <a:r>
              <a:rPr lang="el-GR" sz="1400" i="1" spc="-25" dirty="0" smtClean="0">
                <a:latin typeface="Calibri" panose="020F0502020204030204" pitchFamily="34" charset="0"/>
                <a:cs typeface="Calibri" panose="020F0502020204030204" pitchFamily="34" charset="0"/>
              </a:rPr>
              <a:t> </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π</a:t>
            </a:r>
            <a:r>
              <a:rPr lang="el-GR" sz="1400" i="1" spc="-10" dirty="0" smtClean="0">
                <a:latin typeface="Calibri" panose="020F0502020204030204" pitchFamily="34" charset="0"/>
                <a:cs typeface="Calibri" panose="020F0502020204030204" pitchFamily="34" charset="0"/>
              </a:rPr>
              <a:t>α</a:t>
            </a:r>
            <a:r>
              <a:rPr lang="el-GR" sz="1400" i="1" spc="5" dirty="0" smtClean="0">
                <a:latin typeface="Calibri" panose="020F0502020204030204" pitchFamily="34" charset="0"/>
                <a:cs typeface="Calibri" panose="020F0502020204030204" pitchFamily="34" charset="0"/>
              </a:rPr>
              <a:t>σ</a:t>
            </a:r>
            <a:r>
              <a:rPr lang="el-GR" sz="1400" i="1" dirty="0" smtClean="0">
                <a:latin typeface="Calibri" panose="020F0502020204030204" pitchFamily="34" charset="0"/>
                <a:cs typeface="Calibri" panose="020F0502020204030204" pitchFamily="34" charset="0"/>
              </a:rPr>
              <a:t>ωτη</a:t>
            </a:r>
            <a:r>
              <a:rPr lang="el-GR" sz="1400" i="1" spc="-15" dirty="0" smtClean="0">
                <a:latin typeface="Calibri" panose="020F0502020204030204" pitchFamily="34" charset="0"/>
                <a:cs typeface="Calibri" panose="020F0502020204030204" pitchFamily="34" charset="0"/>
              </a:rPr>
              <a:t>ρ</a:t>
            </a:r>
            <a:r>
              <a:rPr lang="el-GR" sz="1400" i="1" spc="5" dirty="0" smtClean="0">
                <a:latin typeface="Calibri" panose="020F0502020204030204" pitchFamily="34" charset="0"/>
                <a:cs typeface="Calibri" panose="020F0502020204030204" pitchFamily="34" charset="0"/>
              </a:rPr>
              <a:t>ί</a:t>
            </a:r>
            <a:r>
              <a:rPr lang="el-GR" sz="1400" i="1" dirty="0" smtClean="0">
                <a:latin typeface="Calibri" panose="020F0502020204030204" pitchFamily="34" charset="0"/>
                <a:cs typeface="Calibri" panose="020F0502020204030204" pitchFamily="34" charset="0"/>
              </a:rPr>
              <a:t>ου</a:t>
            </a:r>
            <a:endParaRPr lang="el-GR" sz="1400" i="1" dirty="0">
              <a:latin typeface="Calibri" panose="020F0502020204030204" pitchFamily="34" charset="0"/>
              <a:cs typeface="Calibri" panose="020F0502020204030204" pitchFamily="34" charset="0"/>
            </a:endParaRPr>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7DBA9276-247A-4151-8260-4DBDEB1AA3DF}" type="slidenum">
              <a:rPr lang="el-GR" sz="1400" b="1" smtClean="0">
                <a:solidFill>
                  <a:schemeClr val="accent2">
                    <a:lumMod val="75000"/>
                  </a:schemeClr>
                </a:solidFill>
                <a:cs typeface="Calibri"/>
              </a:rPr>
              <a:t>5</a:t>
            </a:fld>
            <a:endParaRPr lang="el-GR" sz="1400" b="1" dirty="0">
              <a:solidFill>
                <a:schemeClr val="accent2">
                  <a:lumMod val="75000"/>
                </a:schemeClr>
              </a:solidFill>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Σύγκριση </a:t>
            </a:r>
            <a:r>
              <a:rPr lang="en-US" dirty="0" smtClean="0"/>
              <a:t>4g </a:t>
            </a:r>
            <a:r>
              <a:rPr lang="el-GR" dirty="0" smtClean="0"/>
              <a:t>και 5</a:t>
            </a:r>
            <a:r>
              <a:rPr lang="en-US" dirty="0" smtClean="0"/>
              <a:t>g - 1</a:t>
            </a:r>
            <a:endParaRPr lang="el-GR" dirty="0"/>
          </a:p>
        </p:txBody>
      </p:sp>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FDCB9D1F-0FFC-44C2-8787-1551D282DEF6}" type="slidenum">
              <a:rPr lang="el-GR" sz="1400" b="1" smtClean="0">
                <a:solidFill>
                  <a:schemeClr val="accent2">
                    <a:lumMod val="75000"/>
                  </a:schemeClr>
                </a:solidFill>
                <a:cs typeface="Calibri"/>
              </a:rPr>
              <a:t>6</a:t>
            </a:fld>
            <a:endParaRPr lang="el-GR" sz="1400" b="1" dirty="0">
              <a:solidFill>
                <a:schemeClr val="accent2">
                  <a:lumMod val="75000"/>
                </a:schemeClr>
              </a:solidFill>
              <a:cs typeface="Calibri"/>
            </a:endParaRPr>
          </a:p>
        </p:txBody>
      </p:sp>
      <p:grpSp>
        <p:nvGrpSpPr>
          <p:cNvPr id="10" name="Ομάδα 9"/>
          <p:cNvGrpSpPr/>
          <p:nvPr/>
        </p:nvGrpSpPr>
        <p:grpSpPr>
          <a:xfrm>
            <a:off x="1917700" y="1769407"/>
            <a:ext cx="6858000" cy="5133043"/>
            <a:chOff x="1917700" y="1769407"/>
            <a:chExt cx="6858000" cy="5133043"/>
          </a:xfrm>
        </p:grpSpPr>
        <p:pic>
          <p:nvPicPr>
            <p:cNvPr id="1026" name="Picture 2" descr="History of mobile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900" y="2833369"/>
              <a:ext cx="6781800" cy="40690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17700" y="1769407"/>
              <a:ext cx="6780136" cy="1015663"/>
            </a:xfrm>
            <a:prstGeom prst="rect">
              <a:avLst/>
            </a:prstGeom>
          </p:spPr>
          <p:txBody>
            <a:bodyPr vert="horz" wrap="square" lIns="0" tIns="0" rIns="0" bIns="0" rtlCol="0">
              <a:spAutoFit/>
            </a:bodyPr>
            <a:lstStyle/>
            <a:p>
              <a:pPr marL="12700" marR="113030" algn="ctr">
                <a:tabLst>
                  <a:tab pos="354330" algn="l"/>
                </a:tabLst>
              </a:pPr>
              <a:r>
                <a:rPr lang="en-US" sz="2200" b="1" dirty="0" smtClean="0">
                  <a:cs typeface="Calibri"/>
                </a:rPr>
                <a:t>1980          1990          2000         2010         2020</a:t>
              </a:r>
            </a:p>
            <a:p>
              <a:pPr marL="12700" marR="113030" algn="ctr">
                <a:tabLst>
                  <a:tab pos="354330" algn="l"/>
                </a:tabLst>
              </a:pPr>
              <a:r>
                <a:rPr lang="en-US" sz="2200" b="1" dirty="0" smtClean="0">
                  <a:cs typeface="Calibri"/>
                </a:rPr>
                <a:t> </a:t>
              </a:r>
            </a:p>
            <a:p>
              <a:pPr marL="12700" marR="113030" algn="ctr">
                <a:spcAft>
                  <a:spcPts val="600"/>
                </a:spcAft>
                <a:tabLst>
                  <a:tab pos="354330" algn="l"/>
                </a:tabLst>
              </a:pPr>
              <a:r>
                <a:rPr lang="en-US" sz="2200" b="1" dirty="0" smtClean="0">
                  <a:cs typeface="Calibri"/>
                </a:rPr>
                <a:t>  1990          2000          2010         2020         2030</a:t>
              </a:r>
              <a:r>
                <a:rPr lang="en-US" sz="2200" b="1" dirty="0" smtClean="0">
                  <a:solidFill>
                    <a:srgbClr val="FF0000"/>
                  </a:solidFill>
                  <a:cs typeface="Calibri"/>
                </a:rPr>
                <a:t>?</a:t>
              </a:r>
              <a:endParaRPr lang="el-GR" sz="2200" b="1" dirty="0">
                <a:solidFill>
                  <a:srgbClr val="FF0000"/>
                </a:solidFill>
                <a:cs typeface="Calibri"/>
              </a:endParaRPr>
            </a:p>
          </p:txBody>
        </p:sp>
        <p:sp>
          <p:nvSpPr>
            <p:cNvPr id="9" name="Βέλος προς τα κάτω 8"/>
            <p:cNvSpPr/>
            <p:nvPr/>
          </p:nvSpPr>
          <p:spPr>
            <a:xfrm>
              <a:off x="2451100" y="210185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Βέλος προς τα κάτω 10"/>
            <p:cNvSpPr/>
            <p:nvPr/>
          </p:nvSpPr>
          <p:spPr>
            <a:xfrm>
              <a:off x="3898900" y="210185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Βέλος προς τα κάτω 11"/>
            <p:cNvSpPr/>
            <p:nvPr/>
          </p:nvSpPr>
          <p:spPr>
            <a:xfrm>
              <a:off x="5270500" y="210185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Βέλος προς τα κάτω 12"/>
            <p:cNvSpPr/>
            <p:nvPr/>
          </p:nvSpPr>
          <p:spPr>
            <a:xfrm>
              <a:off x="6565900" y="210185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Βέλος προς τα κάτω 13"/>
            <p:cNvSpPr/>
            <p:nvPr/>
          </p:nvSpPr>
          <p:spPr>
            <a:xfrm>
              <a:off x="7861300" y="2101850"/>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20732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Σύγκριση </a:t>
            </a:r>
            <a:r>
              <a:rPr lang="en-US" dirty="0"/>
              <a:t>4g </a:t>
            </a:r>
            <a:r>
              <a:rPr lang="el-GR" dirty="0"/>
              <a:t>και 5</a:t>
            </a:r>
            <a:r>
              <a:rPr lang="en-US" dirty="0"/>
              <a:t>g - </a:t>
            </a:r>
            <a:r>
              <a:rPr lang="en-US" dirty="0" smtClean="0"/>
              <a:t>2</a:t>
            </a:r>
            <a:endParaRPr lang="el-GR" dirty="0"/>
          </a:p>
        </p:txBody>
      </p:sp>
      <p:pic>
        <p:nvPicPr>
          <p:cNvPr id="2050" name="Picture 2" descr="4G Vs 5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43" y="2482850"/>
            <a:ext cx="10228714" cy="37861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3B135F95-5B82-4F93-8350-3B872C6D7EC2}" type="slidenum">
              <a:rPr lang="el-GR" sz="1400" b="1" smtClean="0">
                <a:solidFill>
                  <a:schemeClr val="accent2">
                    <a:lumMod val="75000"/>
                  </a:schemeClr>
                </a:solidFill>
                <a:cs typeface="Calibri"/>
              </a:rPr>
              <a:t>7</a:t>
            </a:fld>
            <a:endParaRPr lang="el-GR" sz="1400" b="1" dirty="0">
              <a:solidFill>
                <a:schemeClr val="accent2">
                  <a:lumMod val="75000"/>
                </a:schemeClr>
              </a:solidFill>
              <a:cs typeface="Calibri"/>
            </a:endParaRPr>
          </a:p>
        </p:txBody>
      </p:sp>
    </p:spTree>
    <p:extLst>
      <p:ext uri="{BB962C8B-B14F-4D97-AF65-F5344CB8AC3E}">
        <p14:creationId xmlns:p14="http://schemas.microsoft.com/office/powerpoint/2010/main" val="2791844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Φάσμα Συχνοτήτων</a:t>
            </a:r>
            <a:r>
              <a:rPr lang="en-US" dirty="0" smtClean="0"/>
              <a:t> - 1</a:t>
            </a:r>
            <a:endParaRPr lang="el-GR" dirty="0"/>
          </a:p>
        </p:txBody>
      </p:sp>
      <p:pic>
        <p:nvPicPr>
          <p:cNvPr id="3074" name="Picture 2" descr="4G. 5G, 5G+!!! Gee, why do I care? - WiFiRan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949450"/>
            <a:ext cx="9753600" cy="47244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3D8FFAFF-D397-4749-9B0A-BF96B721ED24}" type="slidenum">
              <a:rPr lang="el-GR" sz="1400" b="1" smtClean="0">
                <a:solidFill>
                  <a:schemeClr val="accent2">
                    <a:lumMod val="75000"/>
                  </a:schemeClr>
                </a:solidFill>
                <a:cs typeface="Calibri"/>
              </a:rPr>
              <a:t>8</a:t>
            </a:fld>
            <a:endParaRPr lang="el-GR" sz="1400" b="1" dirty="0">
              <a:solidFill>
                <a:schemeClr val="accent2">
                  <a:lumMod val="75000"/>
                </a:schemeClr>
              </a:solidFill>
              <a:cs typeface="Calibri"/>
            </a:endParaRPr>
          </a:p>
        </p:txBody>
      </p:sp>
    </p:spTree>
    <p:extLst>
      <p:ext uri="{BB962C8B-B14F-4D97-AF65-F5344CB8AC3E}">
        <p14:creationId xmlns:p14="http://schemas.microsoft.com/office/powerpoint/2010/main" val="1698384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2147964" y="440796"/>
            <a:ext cx="8335654" cy="559741"/>
          </a:xfrm>
        </p:spPr>
        <p:txBody>
          <a:bodyPr/>
          <a:lstStyle/>
          <a:p>
            <a:r>
              <a:rPr lang="el-GR" dirty="0" smtClean="0"/>
              <a:t>Φάσμα Συχνοτήτων</a:t>
            </a:r>
            <a:r>
              <a:rPr lang="en-US" dirty="0" smtClean="0"/>
              <a:t> - 2</a:t>
            </a:r>
            <a:endParaRPr lang="el-GR" dirty="0"/>
          </a:p>
        </p:txBody>
      </p:sp>
      <p:sp>
        <p:nvSpPr>
          <p:cNvPr id="11" name="TextBox 10"/>
          <p:cNvSpPr txBox="1"/>
          <p:nvPr/>
        </p:nvSpPr>
        <p:spPr>
          <a:xfrm>
            <a:off x="393700" y="6902450"/>
            <a:ext cx="762000" cy="283219"/>
          </a:xfrm>
          <a:prstGeom prst="rect">
            <a:avLst/>
          </a:prstGeom>
        </p:spPr>
        <p:txBody>
          <a:bodyPr vert="horz" wrap="square" lIns="0" tIns="0" rIns="0" bIns="0" rtlCol="0">
            <a:spAutoFit/>
          </a:bodyPr>
          <a:lstStyle/>
          <a:p>
            <a:pPr marL="12700" marR="113030">
              <a:lnSpc>
                <a:spcPct val="150000"/>
              </a:lnSpc>
              <a:spcBef>
                <a:spcPts val="600"/>
              </a:spcBef>
              <a:spcAft>
                <a:spcPts val="600"/>
              </a:spcAft>
              <a:tabLst>
                <a:tab pos="354330" algn="l"/>
              </a:tabLst>
            </a:pPr>
            <a:fld id="{074ACEBF-2783-4024-B597-FF1F75AE36A2}" type="slidenum">
              <a:rPr lang="el-GR" sz="1400" b="1" smtClean="0">
                <a:solidFill>
                  <a:schemeClr val="accent2">
                    <a:lumMod val="75000"/>
                  </a:schemeClr>
                </a:solidFill>
                <a:cs typeface="Calibri"/>
              </a:rPr>
              <a:t>9</a:t>
            </a:fld>
            <a:endParaRPr lang="el-GR" sz="1400" b="1" dirty="0">
              <a:solidFill>
                <a:schemeClr val="accent2">
                  <a:lumMod val="75000"/>
                </a:schemeClr>
              </a:solidFill>
              <a:cs typeface="Calibri"/>
            </a:endParaRPr>
          </a:p>
        </p:txBody>
      </p:sp>
      <p:pic>
        <p:nvPicPr>
          <p:cNvPr id="12" name="Εικόνα 11"/>
          <p:cNvPicPr>
            <a:picLocks noChangeAspect="1"/>
          </p:cNvPicPr>
          <p:nvPr/>
        </p:nvPicPr>
        <p:blipFill>
          <a:blip r:embed="rId3"/>
          <a:stretch>
            <a:fillRect/>
          </a:stretch>
        </p:blipFill>
        <p:spPr>
          <a:xfrm>
            <a:off x="4965700" y="1827299"/>
            <a:ext cx="4674949" cy="2835101"/>
          </a:xfrm>
          <a:prstGeom prst="rect">
            <a:avLst/>
          </a:prstGeom>
        </p:spPr>
      </p:pic>
      <p:pic>
        <p:nvPicPr>
          <p:cNvPr id="17" name="Εικόνα 16"/>
          <p:cNvPicPr>
            <a:picLocks noChangeAspect="1"/>
          </p:cNvPicPr>
          <p:nvPr/>
        </p:nvPicPr>
        <p:blipFill>
          <a:blip r:embed="rId4"/>
          <a:stretch>
            <a:fillRect/>
          </a:stretch>
        </p:blipFill>
        <p:spPr>
          <a:xfrm>
            <a:off x="4965700" y="4474200"/>
            <a:ext cx="4674949" cy="2772525"/>
          </a:xfrm>
          <a:prstGeom prst="rect">
            <a:avLst/>
          </a:prstGeom>
        </p:spPr>
      </p:pic>
      <p:sp>
        <p:nvSpPr>
          <p:cNvPr id="18" name="TextBox 17"/>
          <p:cNvSpPr txBox="1"/>
          <p:nvPr/>
        </p:nvSpPr>
        <p:spPr>
          <a:xfrm>
            <a:off x="1917700" y="3244850"/>
            <a:ext cx="2057400" cy="1446550"/>
          </a:xfrm>
          <a:prstGeom prst="rect">
            <a:avLst/>
          </a:prstGeom>
        </p:spPr>
        <p:style>
          <a:lnRef idx="0">
            <a:schemeClr val="accent6"/>
          </a:lnRef>
          <a:fillRef idx="3">
            <a:schemeClr val="accent6"/>
          </a:fillRef>
          <a:effectRef idx="3">
            <a:schemeClr val="accent6"/>
          </a:effectRef>
          <a:fontRef idx="minor">
            <a:schemeClr val="lt1"/>
          </a:fontRef>
        </p:style>
        <p:txBody>
          <a:bodyPr vert="horz" wrap="square" lIns="0" tIns="0" rIns="0" bIns="0" rtlCol="0">
            <a:spAutoFit/>
          </a:bodyPr>
          <a:lstStyle/>
          <a:p>
            <a:pPr marL="12700" marR="113030" algn="ctr">
              <a:spcAft>
                <a:spcPts val="600"/>
              </a:spcAft>
              <a:tabLst>
                <a:tab pos="354330" algn="l"/>
              </a:tabLst>
            </a:pPr>
            <a:r>
              <a:rPr lang="el-GR" sz="2800" b="1" dirty="0" smtClean="0">
                <a:latin typeface="Calibri" panose="020F0502020204030204" pitchFamily="34" charset="0"/>
                <a:cs typeface="Calibri" panose="020F0502020204030204" pitchFamily="34" charset="0"/>
              </a:rPr>
              <a:t>Ταχύτητα</a:t>
            </a:r>
          </a:p>
          <a:p>
            <a:pPr marL="12700" marR="113030" algn="ctr">
              <a:spcAft>
                <a:spcPts val="600"/>
              </a:spcAft>
              <a:tabLst>
                <a:tab pos="354330" algn="l"/>
              </a:tabLst>
            </a:pPr>
            <a:r>
              <a:rPr lang="en-US" sz="2800" b="1" dirty="0" err="1">
                <a:latin typeface="Calibri" panose="020F0502020204030204" pitchFamily="34" charset="0"/>
                <a:cs typeface="Calibri" panose="020F0502020204030204" pitchFamily="34" charset="0"/>
              </a:rPr>
              <a:t>v</a:t>
            </a:r>
            <a:r>
              <a:rPr lang="en-US" sz="2800" b="1" dirty="0" err="1" smtClean="0">
                <a:latin typeface="Calibri" panose="020F0502020204030204" pitchFamily="34" charset="0"/>
                <a:cs typeface="Calibri" panose="020F0502020204030204" pitchFamily="34" charset="0"/>
              </a:rPr>
              <a:t>s</a:t>
            </a:r>
            <a:endParaRPr lang="en-US" sz="2800" b="1" dirty="0" smtClean="0">
              <a:latin typeface="Calibri" panose="020F0502020204030204" pitchFamily="34" charset="0"/>
              <a:cs typeface="Calibri" panose="020F0502020204030204" pitchFamily="34" charset="0"/>
            </a:endParaRPr>
          </a:p>
          <a:p>
            <a:pPr marL="12700" marR="113030" algn="ctr">
              <a:spcAft>
                <a:spcPts val="600"/>
              </a:spcAft>
              <a:tabLst>
                <a:tab pos="354330" algn="l"/>
              </a:tabLst>
            </a:pPr>
            <a:r>
              <a:rPr lang="el-GR" sz="2800" b="1" dirty="0" smtClean="0">
                <a:latin typeface="Calibri" panose="020F0502020204030204" pitchFamily="34" charset="0"/>
                <a:cs typeface="Calibri" panose="020F0502020204030204" pitchFamily="34" charset="0"/>
              </a:rPr>
              <a:t>Εμβέλεια</a:t>
            </a:r>
            <a:endParaRPr lang="el-GR"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2167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554E33"/>
      </a:lt2>
      <a:accent1>
        <a:srgbClr val="FBF32A"/>
      </a:accent1>
      <a:accent2>
        <a:srgbClr val="BFA622"/>
      </a:accent2>
      <a:accent3>
        <a:srgbClr val="FFFFFF"/>
      </a:accent3>
      <a:accent4>
        <a:srgbClr val="404040"/>
      </a:accent4>
      <a:accent5>
        <a:srgbClr val="FDF8AC"/>
      </a:accent5>
      <a:accent6>
        <a:srgbClr val="AD961E"/>
      </a:accent6>
      <a:hlink>
        <a:srgbClr val="E5D361"/>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spcAft>
            <a:spcPts val="600"/>
          </a:spcAft>
          <a:defRPr sz="2800" dirty="0">
            <a:latin typeface="Calibri" panose="020F0502020204030204" pitchFamily="34" charset="0"/>
            <a:cs typeface="Calibri" panose="020F0502020204030204" pitchFamily="34" charset="0"/>
          </a:defRPr>
        </a:defPPr>
      </a:lstStyle>
    </a:spDef>
    <a:txDef>
      <a:spPr/>
      <a:bodyPr vert="horz" wrap="square" lIns="0" tIns="0" rIns="0" bIns="0" rtlCol="0">
        <a:spAutoFit/>
      </a:bodyPr>
      <a:lstStyle>
        <a:defPPr marL="12700" marR="113030">
          <a:spcAft>
            <a:spcPts val="600"/>
          </a:spcAft>
          <a:tabLst>
            <a:tab pos="354330" algn="l"/>
          </a:tabLst>
          <a:defRPr sz="2600" b="1" dirty="0" smtClean="0">
            <a:latin typeface="Calibri" panose="020F0502020204030204" pitchFamily="34" charset="0"/>
            <a:cs typeface="Calibri" panose="020F0502020204030204" pitchFamily="34" charset="0"/>
          </a:defRPr>
        </a:defPPr>
      </a:lstStyle>
    </a:txDef>
  </a:objectDefaults>
  <a:extraClrSchemeLst>
    <a:extraClrScheme>
      <a:clrScheme name="template 1">
        <a:dk1>
          <a:srgbClr val="4D4D4D"/>
        </a:dk1>
        <a:lt1>
          <a:srgbClr val="FFFFFF"/>
        </a:lt1>
        <a:dk2>
          <a:srgbClr val="000000"/>
        </a:dk2>
        <a:lt2>
          <a:srgbClr val="FF6600"/>
        </a:lt2>
        <a:accent1>
          <a:srgbClr val="FF9966"/>
        </a:accent1>
        <a:accent2>
          <a:srgbClr val="800000"/>
        </a:accent2>
        <a:accent3>
          <a:srgbClr val="FFFFFF"/>
        </a:accent3>
        <a:accent4>
          <a:srgbClr val="404040"/>
        </a:accent4>
        <a:accent5>
          <a:srgbClr val="FFCAB8"/>
        </a:accent5>
        <a:accent6>
          <a:srgbClr val="730000"/>
        </a:accent6>
        <a:hlink>
          <a:srgbClr val="FFCC66"/>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CC6600"/>
        </a:lt2>
        <a:accent1>
          <a:srgbClr val="FF6600"/>
        </a:accent1>
        <a:accent2>
          <a:srgbClr val="800000"/>
        </a:accent2>
        <a:accent3>
          <a:srgbClr val="FFFFFF"/>
        </a:accent3>
        <a:accent4>
          <a:srgbClr val="404040"/>
        </a:accent4>
        <a:accent5>
          <a:srgbClr val="FFB8AA"/>
        </a:accent5>
        <a:accent6>
          <a:srgbClr val="730000"/>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111111"/>
        </a:dk1>
        <a:lt1>
          <a:srgbClr val="FFFFFF"/>
        </a:lt1>
        <a:dk2>
          <a:srgbClr val="000000"/>
        </a:dk2>
        <a:lt2>
          <a:srgbClr val="FF6600"/>
        </a:lt2>
        <a:accent1>
          <a:srgbClr val="FF8001"/>
        </a:accent1>
        <a:accent2>
          <a:srgbClr val="D31908"/>
        </a:accent2>
        <a:accent3>
          <a:srgbClr val="FFFFFF"/>
        </a:accent3>
        <a:accent4>
          <a:srgbClr val="0D0D0D"/>
        </a:accent4>
        <a:accent5>
          <a:srgbClr val="FFC0AA"/>
        </a:accent5>
        <a:accent6>
          <a:srgbClr val="BF1606"/>
        </a:accent6>
        <a:hlink>
          <a:srgbClr val="FFCC00"/>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C14C00"/>
        </a:lt2>
        <a:accent1>
          <a:srgbClr val="F1D509"/>
        </a:accent1>
        <a:accent2>
          <a:srgbClr val="E38D04"/>
        </a:accent2>
        <a:accent3>
          <a:srgbClr val="FFFFFF"/>
        </a:accent3>
        <a:accent4>
          <a:srgbClr val="404040"/>
        </a:accent4>
        <a:accent5>
          <a:srgbClr val="F7E7AA"/>
        </a:accent5>
        <a:accent6>
          <a:srgbClr val="CE7F03"/>
        </a:accent6>
        <a:hlink>
          <a:srgbClr val="E5E3E5"/>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BC2D00"/>
        </a:lt2>
        <a:accent1>
          <a:srgbClr val="8F9702"/>
        </a:accent1>
        <a:accent2>
          <a:srgbClr val="FB9503"/>
        </a:accent2>
        <a:accent3>
          <a:srgbClr val="FFFFFF"/>
        </a:accent3>
        <a:accent4>
          <a:srgbClr val="404040"/>
        </a:accent4>
        <a:accent5>
          <a:srgbClr val="C6C9AA"/>
        </a:accent5>
        <a:accent6>
          <a:srgbClr val="E38702"/>
        </a:accent6>
        <a:hlink>
          <a:srgbClr val="6B7002"/>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2B00"/>
        </a:lt2>
        <a:accent1>
          <a:srgbClr val="F98305"/>
        </a:accent1>
        <a:accent2>
          <a:srgbClr val="FAA407"/>
        </a:accent2>
        <a:accent3>
          <a:srgbClr val="FFFFFF"/>
        </a:accent3>
        <a:accent4>
          <a:srgbClr val="404040"/>
        </a:accent4>
        <a:accent5>
          <a:srgbClr val="FBC1AA"/>
        </a:accent5>
        <a:accent6>
          <a:srgbClr val="E39406"/>
        </a:accent6>
        <a:hlink>
          <a:srgbClr val="F56B06"/>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BB5B0D"/>
        </a:lt2>
        <a:accent1>
          <a:srgbClr val="B61111"/>
        </a:accent1>
        <a:accent2>
          <a:srgbClr val="DE9200"/>
        </a:accent2>
        <a:accent3>
          <a:srgbClr val="FFFFFF"/>
        </a:accent3>
        <a:accent4>
          <a:srgbClr val="404040"/>
        </a:accent4>
        <a:accent5>
          <a:srgbClr val="D7AAAA"/>
        </a:accent5>
        <a:accent6>
          <a:srgbClr val="C98400"/>
        </a:accent6>
        <a:hlink>
          <a:srgbClr val="F9D328"/>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C55500"/>
        </a:lt2>
        <a:accent1>
          <a:srgbClr val="E08100"/>
        </a:accent1>
        <a:accent2>
          <a:srgbClr val="FBD811"/>
        </a:accent2>
        <a:accent3>
          <a:srgbClr val="FFFFFF"/>
        </a:accent3>
        <a:accent4>
          <a:srgbClr val="404040"/>
        </a:accent4>
        <a:accent5>
          <a:srgbClr val="EDC1AA"/>
        </a:accent5>
        <a:accent6>
          <a:srgbClr val="E3C40E"/>
        </a:accent6>
        <a:hlink>
          <a:srgbClr val="D5A64A"/>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54E33"/>
        </a:lt2>
        <a:accent1>
          <a:srgbClr val="FBF32A"/>
        </a:accent1>
        <a:accent2>
          <a:srgbClr val="BFA622"/>
        </a:accent2>
        <a:accent3>
          <a:srgbClr val="FFFFFF"/>
        </a:accent3>
        <a:accent4>
          <a:srgbClr val="404040"/>
        </a:accent4>
        <a:accent5>
          <a:srgbClr val="FDF8AC"/>
        </a:accent5>
        <a:accent6>
          <a:srgbClr val="AD961E"/>
        </a:accent6>
        <a:hlink>
          <a:srgbClr val="E5D361"/>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17264</TotalTime>
  <Words>2392</Words>
  <Application>Microsoft Office PowerPoint</Application>
  <PresentationFormat>Προσαρμογή</PresentationFormat>
  <Paragraphs>355</Paragraphs>
  <Slides>39</Slides>
  <Notes>37</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39</vt:i4>
      </vt:variant>
    </vt:vector>
  </HeadingPairs>
  <TitlesOfParts>
    <vt:vector size="43" baseType="lpstr">
      <vt:lpstr>Arial</vt:lpstr>
      <vt:lpstr>Calibri</vt:lpstr>
      <vt:lpstr>Times New Roman</vt:lpstr>
      <vt:lpstr>template</vt:lpstr>
      <vt:lpstr>Παρουσίαση του PowerPoint</vt:lpstr>
      <vt:lpstr>Πρόγραμμα</vt:lpstr>
      <vt:lpstr>Επικοινωνία</vt:lpstr>
      <vt:lpstr>Βιβλιογραφία</vt:lpstr>
      <vt:lpstr>Περιεχόμενο μαθήματος</vt:lpstr>
      <vt:lpstr>Σύγκριση 4g και 5g - 1</vt:lpstr>
      <vt:lpstr>Σύγκριση 4g και 5g - 2</vt:lpstr>
      <vt:lpstr>Φάσμα Συχνοτήτων - 1</vt:lpstr>
      <vt:lpstr>Φάσμα Συχνοτήτων - 2</vt:lpstr>
      <vt:lpstr>Όραμα - Στόχος</vt:lpstr>
      <vt:lpstr>Βασικές έννοιες - 1</vt:lpstr>
      <vt:lpstr>Βασικές έννοιες - 2</vt:lpstr>
      <vt:lpstr>Βασικές έννοιες - 3</vt:lpstr>
      <vt:lpstr>Ποιότητα Υπηρεσίας - QoS</vt:lpstr>
      <vt:lpstr>Παρουσίαση του PowerPoint</vt:lpstr>
      <vt:lpstr>Παρουσίαση του PowerPoint</vt:lpstr>
      <vt:lpstr>Οργανισμοί προτυποποίησης</vt:lpstr>
      <vt:lpstr>Μετάδοση πολυμεσικής πληροφορίας</vt:lpstr>
      <vt:lpstr>Υπηρεσίες Τηλ/κών Δικτύων</vt:lpstr>
      <vt:lpstr>Ανάγκη ενοποίησης υπηρεσιών</vt:lpstr>
      <vt:lpstr>Ανάγκη ενοποίησης υπηρεσιών</vt:lpstr>
      <vt:lpstr>Μοντέλα αναφοράς</vt:lpstr>
      <vt:lpstr>Μοντέλα αναφοράς OSI και TCP/IP - 2</vt:lpstr>
      <vt:lpstr>Μοντέλα αναφοράς OSI και TCP/IP - 3</vt:lpstr>
      <vt:lpstr>Μοντέλα αναφοράς OSI και TCP/IP - 1</vt:lpstr>
      <vt:lpstr>Παρουσίαση του PowerPoint</vt:lpstr>
      <vt:lpstr>5G ΤΟΠΟΛΟΓΙΑ</vt:lpstr>
      <vt:lpstr>Παρουσίαση του PowerPoint</vt:lpstr>
      <vt:lpstr>Τύποι διαύλων επικοινωνίας</vt:lpstr>
      <vt:lpstr>Τεχνικές διαχωρισμού σήματος</vt:lpstr>
      <vt:lpstr>Τεχνικές διαχωρισμού σήματος</vt:lpstr>
      <vt:lpstr>FDD : Frequency Division Duplex</vt:lpstr>
      <vt:lpstr>ΤDD : Time Division Duplex</vt:lpstr>
      <vt:lpstr>Συστήματα ασύρματης ζεύξης</vt:lpstr>
      <vt:lpstr>Βασική ορολογία</vt:lpstr>
      <vt:lpstr>Παρουσίαση του PowerPoint</vt:lpstr>
      <vt:lpstr>Παρουσίαση του PowerPoint</vt:lpstr>
      <vt:lpstr>Βασικές λειτουργίες</vt:lpstr>
      <vt:lpstr>Εξυπηρέτηση πελατών ΚΣ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Andreas Tsormpatzoglou</cp:lastModifiedBy>
  <cp:revision>168</cp:revision>
  <dcterms:created xsi:type="dcterms:W3CDTF">2021-10-04T13:09:22Z</dcterms:created>
  <dcterms:modified xsi:type="dcterms:W3CDTF">2021-11-10T10:00:38Z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2021-10-04T00:00:00Z</vt:filetime>
  </property>
  <property fmtid="{D5CDD505-2E9C-101B-9397-08002B2CF9AE}" pid="3" name="LastSaved">
    <vt:filetime>2021-10-04T00:00:00Z</vt:filetime>
  </property>
</Properties>
</file>