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8"/>
  </p:notesMasterIdLst>
  <p:sldIdLst>
    <p:sldId id="465" r:id="rId2"/>
    <p:sldId id="461" r:id="rId3"/>
    <p:sldId id="467" r:id="rId4"/>
    <p:sldId id="462" r:id="rId5"/>
    <p:sldId id="469" r:id="rId6"/>
    <p:sldId id="468" r:id="rId7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81818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>
        <p:scale>
          <a:sx n="110" d="100"/>
          <a:sy n="110" d="100"/>
        </p:scale>
        <p:origin x="162" y="96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2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92411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3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4048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4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9333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5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6235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6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7159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Αναζήτηση</a:t>
            </a:r>
            <a:r>
              <a:rPr lang="en-US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</a:t>
            </a:r>
            <a:r>
              <a:rPr lang="el-GR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Ταξινόμηση</a:t>
            </a:r>
            <a:endParaRPr lang="el-GR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Σειριακή Αναζήτηση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2</a:t>
            </a:fld>
            <a:endParaRPr lang="en-GB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1066800"/>
            <a:ext cx="2507418" cy="5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>
                <a:latin typeface="Garamond" panose="02020404030301010803" pitchFamily="18" charset="0"/>
                <a:cs typeface="Arial" panose="020B0604020202020204" pitchFamily="34" charset="0"/>
              </a:rPr>
              <a:t>Πίνακας: </a:t>
            </a:r>
            <a:r>
              <a:rPr lang="en-US" altLang="el-GR" i="1" dirty="0" err="1">
                <a:latin typeface="Garamond" panose="02020404030301010803" pitchFamily="18" charset="0"/>
                <a:cs typeface="Arial" panose="020B0604020202020204" pitchFamily="34" charset="0"/>
              </a:rPr>
              <a:t>int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 A[10]</a:t>
            </a:r>
            <a:endParaRPr lang="el-GR" altLang="el-GR" sz="3600" b="0" dirty="0">
              <a:latin typeface="Arial" panose="020B0604020202020204" pitchFamily="34" charset="0"/>
            </a:endParaRP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76912"/>
              </p:ext>
            </p:extLst>
          </p:nvPr>
        </p:nvGraphicFramePr>
        <p:xfrm>
          <a:off x="162232" y="1628432"/>
          <a:ext cx="8774504" cy="47330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2524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Α. Εύρεση  του πρώτου στοιχείου.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Β. Εύρεση  όλων των στοιχείων.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793699"/>
                  </a:ext>
                </a:extLst>
              </a:tr>
              <a:tr h="1660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(“Give key:”);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scanf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”, &amp;key);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while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&amp;&amp;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Α[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 =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{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}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++;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}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kumimoji="0"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 == -1)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(“Not found\n”);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else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(“Found in </a:t>
                      </a:r>
                      <a:r>
                        <a:rPr lang="en-US" sz="1400" dirty="0" err="1">
                          <a:effectLst/>
                        </a:rPr>
                        <a:t>pos</a:t>
                      </a:r>
                      <a:r>
                        <a:rPr lang="en-US" sz="1400" dirty="0">
                          <a:effectLst/>
                        </a:rPr>
                        <a:t>:%d\n”, p);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(“Give key:”);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scanf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”, &amp;key);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&lt;10;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Α[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 =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{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(“Found in </a:t>
                      </a:r>
                      <a:r>
                        <a:rPr lang="en-US" sz="1400" dirty="0" err="1">
                          <a:effectLst/>
                        </a:rPr>
                        <a:t>pos</a:t>
                      </a:r>
                      <a:r>
                        <a:rPr lang="en-US" sz="1400" dirty="0">
                          <a:effectLst/>
                        </a:rPr>
                        <a:t>:%d\n”, p);</a:t>
                      </a:r>
                      <a:endParaRPr kumimoji="0"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}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}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kumimoji="0"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 == -1)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(“Not found\n”);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915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205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Δυαδική Αναζήτηση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3</a:t>
            </a:fld>
            <a:endParaRPr lang="en-GB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1066800"/>
            <a:ext cx="4450257" cy="5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>
                <a:latin typeface="Garamond" panose="02020404030301010803" pitchFamily="18" charset="0"/>
                <a:cs typeface="Arial" panose="020B0604020202020204" pitchFamily="34" charset="0"/>
              </a:rPr>
              <a:t>Ταξινομημένος Πίνακας: </a:t>
            </a:r>
            <a:r>
              <a:rPr lang="en-US" altLang="el-GR" i="1" dirty="0" err="1">
                <a:latin typeface="Garamond" panose="02020404030301010803" pitchFamily="18" charset="0"/>
                <a:cs typeface="Arial" panose="020B0604020202020204" pitchFamily="34" charset="0"/>
              </a:rPr>
              <a:t>int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 A[10]</a:t>
            </a:r>
            <a:endParaRPr lang="el-GR" altLang="el-GR" sz="3600" b="0" dirty="0">
              <a:latin typeface="Arial" panose="020B0604020202020204" pitchFamily="34" charset="0"/>
            </a:endParaRP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828453"/>
              </p:ext>
            </p:extLst>
          </p:nvPr>
        </p:nvGraphicFramePr>
        <p:xfrm>
          <a:off x="162232" y="1628432"/>
          <a:ext cx="4262284" cy="448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</a:tblGrid>
              <a:tr h="1660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(“Give key:”);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scanf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”, &amp;key);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lh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0;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9;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 = -1;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while ((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lh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&lt;= 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&amp;&amp; (p == -1))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mid = (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lh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/ 2;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if (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Α[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mid] == key)  { p = mid; }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else if (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Α[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mid] &gt; key) { 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mid - 1; }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else { 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lh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mid + 1; }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}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kumimoji="0"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 == -1)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(“Not found\n”);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else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(“Found in </a:t>
                      </a:r>
                      <a:r>
                        <a:rPr lang="en-US" sz="1400" dirty="0" err="1">
                          <a:effectLst/>
                        </a:rPr>
                        <a:t>pos</a:t>
                      </a:r>
                      <a:r>
                        <a:rPr lang="en-US" sz="1400" dirty="0">
                          <a:effectLst/>
                        </a:rPr>
                        <a:t>:%d\n”, p);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915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586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047468"/>
              </p:ext>
            </p:extLst>
          </p:nvPr>
        </p:nvGraphicFramePr>
        <p:xfrm>
          <a:off x="162232" y="1695450"/>
          <a:ext cx="8774504" cy="2773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5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Α. Αύξουσα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Β. Φθίνουσα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793699"/>
                  </a:ext>
                </a:extLst>
              </a:tr>
              <a:tr h="1660661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</a:t>
                      </a:r>
                      <a:r>
                        <a:rPr lang="el-GR" sz="1400" dirty="0">
                          <a:effectLst/>
                        </a:rPr>
                        <a:t>1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&lt;10;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endParaRPr lang="el-GR" sz="1400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{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for (j=9; j&gt;=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 j--)</a:t>
                      </a:r>
                      <a:endParaRPr lang="el-GR" sz="1400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l-GR" sz="1400" dirty="0">
                          <a:effectLst/>
                        </a:rPr>
                        <a:t>{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if (A[j-1] &gt; A[j])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{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temp = A[j-1];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A[j-1] = A[j];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A[j] = temp;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</a:t>
                      </a:r>
                      <a:r>
                        <a:rPr lang="el-GR" sz="1400" dirty="0">
                          <a:effectLst/>
                        </a:rPr>
                        <a:t>1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&lt;10;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endParaRPr lang="el-GR" sz="1400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{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for (j=9; j&gt;=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 j--)</a:t>
                      </a:r>
                      <a:endParaRPr lang="el-GR" sz="1400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l-GR" sz="1400" dirty="0">
                          <a:effectLst/>
                        </a:rPr>
                        <a:t>{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if (A[j-1] &lt; A[j])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{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temp = A[j-1];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A[j-1] = A[j];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A[j] = temp;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915161"/>
                  </a:ext>
                </a:extLst>
              </a:tr>
            </a:tbl>
          </a:graphicData>
        </a:graphic>
      </p:graphicFrame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Ταξινόμηση </a:t>
            </a:r>
            <a:r>
              <a:rPr lang="en-US" dirty="0" err="1">
                <a:solidFill>
                  <a:srgbClr val="FF0000"/>
                </a:solidFill>
              </a:rPr>
              <a:t>BubbleSort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4</a:t>
            </a:fld>
            <a:endParaRPr lang="en-GB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1066800"/>
            <a:ext cx="2507418" cy="5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>
                <a:latin typeface="Garamond" panose="02020404030301010803" pitchFamily="18" charset="0"/>
                <a:cs typeface="Arial" panose="020B0604020202020204" pitchFamily="34" charset="0"/>
              </a:rPr>
              <a:t>Πίνακας: </a:t>
            </a:r>
            <a:r>
              <a:rPr lang="en-US" altLang="el-GR" i="1" dirty="0" err="1">
                <a:latin typeface="Garamond" panose="02020404030301010803" pitchFamily="18" charset="0"/>
                <a:cs typeface="Arial" panose="020B0604020202020204" pitchFamily="34" charset="0"/>
              </a:rPr>
              <a:t>int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 A[10]</a:t>
            </a:r>
            <a:endParaRPr lang="el-GR" altLang="el-GR" sz="36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983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Δυαδική Αναζήτηση (αναδρομή)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5</a:t>
            </a:fld>
            <a:endParaRPr lang="en-GB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790045"/>
              </p:ext>
            </p:extLst>
          </p:nvPr>
        </p:nvGraphicFramePr>
        <p:xfrm>
          <a:off x="162231" y="1628432"/>
          <a:ext cx="5066993" cy="2773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66993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</a:tblGrid>
              <a:tr h="1660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int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binSearch</a:t>
                      </a:r>
                      <a:r>
                        <a:rPr lang="en-US" sz="1400" dirty="0">
                          <a:effectLst/>
                        </a:rPr>
                        <a:t>( </a:t>
                      </a:r>
                      <a:r>
                        <a:rPr lang="en-US" sz="1400" dirty="0" err="1">
                          <a:effectLst/>
                        </a:rPr>
                        <a:t>int</a:t>
                      </a:r>
                      <a:r>
                        <a:rPr lang="en-US" sz="1400" dirty="0">
                          <a:effectLst/>
                        </a:rPr>
                        <a:t> A[], </a:t>
                      </a:r>
                      <a:r>
                        <a:rPr lang="en-US" sz="1400" dirty="0" err="1">
                          <a:effectLst/>
                        </a:rPr>
                        <a:t>int</a:t>
                      </a:r>
                      <a:r>
                        <a:rPr lang="en-US" sz="1400" dirty="0">
                          <a:effectLst/>
                        </a:rPr>
                        <a:t> key, </a:t>
                      </a:r>
                      <a:r>
                        <a:rPr lang="en-US" sz="1400" dirty="0" err="1">
                          <a:effectLst/>
                        </a:rPr>
                        <a:t>int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int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rb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</a:t>
                      </a:r>
                      <a:r>
                        <a:rPr lang="en-US" sz="1400" dirty="0" err="1">
                          <a:effectLst/>
                        </a:rPr>
                        <a:t>int</a:t>
                      </a:r>
                      <a:r>
                        <a:rPr lang="en-US" sz="1400" dirty="0">
                          <a:effectLst/>
                        </a:rPr>
                        <a:t> mid;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if (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 &gt; </a:t>
                      </a:r>
                      <a:r>
                        <a:rPr lang="en-US" sz="1400" dirty="0" err="1">
                          <a:effectLst/>
                        </a:rPr>
                        <a:t>rb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return -1;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mid = (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 + </a:t>
                      </a:r>
                      <a:r>
                        <a:rPr lang="en-US" sz="1400" dirty="0" err="1">
                          <a:effectLst/>
                        </a:rPr>
                        <a:t>rb</a:t>
                      </a:r>
                      <a:r>
                        <a:rPr lang="en-US" sz="1400" dirty="0">
                          <a:effectLst/>
                        </a:rPr>
                        <a:t>) / 2;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if (key == A[mid])   { return (mid); }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else if (key &lt; A[mid]) { </a:t>
                      </a:r>
                      <a:r>
                        <a:rPr lang="en-US" sz="1400" dirty="0" err="1">
                          <a:effectLst/>
                        </a:rPr>
                        <a:t>binSearch</a:t>
                      </a:r>
                      <a:r>
                        <a:rPr lang="en-US" sz="1400" dirty="0">
                          <a:effectLst/>
                        </a:rPr>
                        <a:t>(A, key, 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, mid - 1); }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else { </a:t>
                      </a:r>
                      <a:r>
                        <a:rPr lang="en-US" sz="1400" dirty="0" err="1">
                          <a:effectLst/>
                        </a:rPr>
                        <a:t>binSearch</a:t>
                      </a:r>
                      <a:r>
                        <a:rPr lang="en-US" sz="1400" dirty="0">
                          <a:effectLst/>
                        </a:rPr>
                        <a:t>(A, key, mid + 1, </a:t>
                      </a:r>
                      <a:r>
                        <a:rPr lang="en-US" sz="1400" dirty="0" err="1">
                          <a:effectLst/>
                        </a:rPr>
                        <a:t>rb</a:t>
                      </a:r>
                      <a:r>
                        <a:rPr lang="en-US" sz="1400" dirty="0">
                          <a:effectLst/>
                        </a:rPr>
                        <a:t>); }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915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886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429329"/>
              </p:ext>
            </p:extLst>
          </p:nvPr>
        </p:nvGraphicFramePr>
        <p:xfrm>
          <a:off x="162232" y="807177"/>
          <a:ext cx="7814819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14819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</a:tblGrid>
              <a:tr h="1660661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void </a:t>
                      </a:r>
                      <a:r>
                        <a:rPr lang="en-US" sz="1400" dirty="0" err="1">
                          <a:effectLst/>
                        </a:rPr>
                        <a:t>quickSort</a:t>
                      </a:r>
                      <a:r>
                        <a:rPr lang="en-US" sz="1400" dirty="0">
                          <a:effectLst/>
                        </a:rPr>
                        <a:t>( </a:t>
                      </a:r>
                      <a:r>
                        <a:rPr lang="en-US" sz="1400" dirty="0" err="1">
                          <a:effectLst/>
                        </a:rPr>
                        <a:t>int</a:t>
                      </a:r>
                      <a:r>
                        <a:rPr lang="en-US" sz="1400" dirty="0">
                          <a:effectLst/>
                        </a:rPr>
                        <a:t> A[], </a:t>
                      </a:r>
                      <a:r>
                        <a:rPr lang="en-US" sz="1400" dirty="0" err="1">
                          <a:effectLst/>
                        </a:rPr>
                        <a:t>int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int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rb</a:t>
                      </a:r>
                      <a:r>
                        <a:rPr lang="en-US" sz="1400" dirty="0">
                          <a:effectLst/>
                        </a:rPr>
                        <a:t> )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</a:t>
                      </a:r>
                      <a:r>
                        <a:rPr lang="en-US" sz="1400" dirty="0" err="1">
                          <a:effectLst/>
                        </a:rPr>
                        <a:t>int</a:t>
                      </a:r>
                      <a:r>
                        <a:rPr lang="en-US" sz="1400" dirty="0">
                          <a:effectLst/>
                        </a:rPr>
                        <a:t> pivot,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, j, t;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if(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 &lt; </a:t>
                      </a:r>
                      <a:r>
                        <a:rPr lang="en-US" sz="1400" dirty="0" err="1">
                          <a:effectLst/>
                        </a:rPr>
                        <a:t>rb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{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	pivot = A[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]; 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	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= 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	j = rb+1;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	while (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&lt;=j )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	{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		do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++; while(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&lt;= pivot &amp;&amp;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&lt;= j );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		do j--;   while( A[j]  &gt; pivot   &amp;&amp;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&lt;= j );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		if(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&lt; j )  {   t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];  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A[j];    A[j] = t;   }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	}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           </a:t>
                      </a:r>
                      <a:r>
                        <a:rPr lang="en-US" sz="1400" dirty="0">
                          <a:effectLst/>
                        </a:rPr>
                        <a:t>if( 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 &lt; j )  {   </a:t>
                      </a:r>
                      <a:r>
                        <a:rPr lang="en-US" sz="1400" dirty="0">
                          <a:effectLst/>
                        </a:rPr>
                        <a:t>t = A[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];    A[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] = A[j];     A[j] = t;   }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	</a:t>
                      </a:r>
                      <a:r>
                        <a:rPr lang="en-US" sz="1400" dirty="0" err="1">
                          <a:effectLst/>
                        </a:rPr>
                        <a:t>quickSort</a:t>
                      </a:r>
                      <a:r>
                        <a:rPr lang="en-US" sz="1400" dirty="0">
                          <a:effectLst/>
                        </a:rPr>
                        <a:t>( A, </a:t>
                      </a:r>
                      <a:r>
                        <a:rPr lang="en-US" sz="1400" dirty="0" err="1">
                          <a:effectLst/>
                        </a:rPr>
                        <a:t>lb</a:t>
                      </a:r>
                      <a:r>
                        <a:rPr lang="en-US" sz="1400" dirty="0">
                          <a:effectLst/>
                        </a:rPr>
                        <a:t>, j-1);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	</a:t>
                      </a:r>
                      <a:r>
                        <a:rPr lang="en-US" sz="1400" dirty="0" err="1">
                          <a:effectLst/>
                        </a:rPr>
                        <a:t>quickSort</a:t>
                      </a:r>
                      <a:r>
                        <a:rPr lang="en-US" sz="1400" dirty="0">
                          <a:effectLst/>
                        </a:rPr>
                        <a:t>( A, j+1, </a:t>
                      </a:r>
                      <a:r>
                        <a:rPr lang="en-US" sz="1400" dirty="0" err="1">
                          <a:effectLst/>
                        </a:rPr>
                        <a:t>rb</a:t>
                      </a:r>
                      <a:r>
                        <a:rPr lang="en-US" sz="1400" dirty="0">
                          <a:effectLst/>
                        </a:rPr>
                        <a:t>);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}	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915161"/>
                  </a:ext>
                </a:extLst>
              </a:tr>
            </a:tbl>
          </a:graphicData>
        </a:graphic>
      </p:graphicFrame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Ταξινόμηση </a:t>
            </a:r>
            <a:r>
              <a:rPr lang="en-US" dirty="0" err="1">
                <a:solidFill>
                  <a:srgbClr val="FF0000"/>
                </a:solidFill>
              </a:rPr>
              <a:t>QuickSort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6</a:t>
            </a:fld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575175" y="6473480"/>
            <a:ext cx="3361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12,2,43,15,50,20,48,75,7,15,6,91,28,29,4,11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525876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13083</TotalTime>
  <Words>385</Words>
  <Application>Microsoft Office PowerPoint</Application>
  <PresentationFormat>Προβολή στην οθόνη (4:3)</PresentationFormat>
  <Paragraphs>141</Paragraphs>
  <Slides>6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4" baseType="lpstr">
      <vt:lpstr>Arial</vt:lpstr>
      <vt:lpstr>Courier New</vt:lpstr>
      <vt:lpstr>Garamond</vt:lpstr>
      <vt:lpstr>Georgia</vt:lpstr>
      <vt:lpstr>Times New Roman</vt:lpstr>
      <vt:lpstr>Trebuchet MS</vt:lpstr>
      <vt:lpstr>Wingdings 2</vt:lpstr>
      <vt:lpstr>Αστικό</vt:lpstr>
      <vt:lpstr>Προγραμματισμός ΙΙ</vt:lpstr>
      <vt:lpstr>Σειριακή Αναζήτηση</vt:lpstr>
      <vt:lpstr>Δυαδική Αναζήτηση</vt:lpstr>
      <vt:lpstr>Ταξινόμηση BubbleSort</vt:lpstr>
      <vt:lpstr>Δυαδική Αναζήτηση (αναδρομή)</vt:lpstr>
      <vt:lpstr>Ταξινόμηση QuickSort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cp:lastModifiedBy>Μάρκος Τσίπουρας</cp:lastModifiedBy>
  <cp:revision>19</cp:revision>
  <dcterms:created xsi:type="dcterms:W3CDTF">2004-10-17T06:32:39Z</dcterms:created>
  <dcterms:modified xsi:type="dcterms:W3CDTF">2017-03-18T08:56:27Z</dcterms:modified>
</cp:coreProperties>
</file>