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57"/>
  </p:notesMasterIdLst>
  <p:handoutMasterIdLst>
    <p:handoutMasterId r:id="rId58"/>
  </p:handoutMasterIdLst>
  <p:sldIdLst>
    <p:sldId id="567" r:id="rId2"/>
    <p:sldId id="620" r:id="rId3"/>
    <p:sldId id="621" r:id="rId4"/>
    <p:sldId id="622" r:id="rId5"/>
    <p:sldId id="623" r:id="rId6"/>
    <p:sldId id="624" r:id="rId7"/>
    <p:sldId id="625" r:id="rId8"/>
    <p:sldId id="626" r:id="rId9"/>
    <p:sldId id="627" r:id="rId10"/>
    <p:sldId id="628" r:id="rId11"/>
    <p:sldId id="629" r:id="rId12"/>
    <p:sldId id="630" r:id="rId13"/>
    <p:sldId id="631" r:id="rId14"/>
    <p:sldId id="632" r:id="rId15"/>
    <p:sldId id="633" r:id="rId16"/>
    <p:sldId id="634" r:id="rId17"/>
    <p:sldId id="635" r:id="rId18"/>
    <p:sldId id="636" r:id="rId19"/>
    <p:sldId id="637" r:id="rId20"/>
    <p:sldId id="638" r:id="rId21"/>
    <p:sldId id="639" r:id="rId22"/>
    <p:sldId id="640" r:id="rId23"/>
    <p:sldId id="641" r:id="rId24"/>
    <p:sldId id="642" r:id="rId25"/>
    <p:sldId id="643" r:id="rId26"/>
    <p:sldId id="644" r:id="rId27"/>
    <p:sldId id="645" r:id="rId28"/>
    <p:sldId id="646" r:id="rId29"/>
    <p:sldId id="647" r:id="rId30"/>
    <p:sldId id="648" r:id="rId31"/>
    <p:sldId id="649" r:id="rId32"/>
    <p:sldId id="650" r:id="rId33"/>
    <p:sldId id="651" r:id="rId34"/>
    <p:sldId id="652" r:id="rId35"/>
    <p:sldId id="653" r:id="rId36"/>
    <p:sldId id="654" r:id="rId37"/>
    <p:sldId id="655" r:id="rId38"/>
    <p:sldId id="656" r:id="rId39"/>
    <p:sldId id="657" r:id="rId40"/>
    <p:sldId id="658" r:id="rId41"/>
    <p:sldId id="659" r:id="rId42"/>
    <p:sldId id="660" r:id="rId43"/>
    <p:sldId id="661" r:id="rId44"/>
    <p:sldId id="662" r:id="rId45"/>
    <p:sldId id="663" r:id="rId46"/>
    <p:sldId id="664" r:id="rId47"/>
    <p:sldId id="665" r:id="rId48"/>
    <p:sldId id="666" r:id="rId49"/>
    <p:sldId id="667" r:id="rId50"/>
    <p:sldId id="668" r:id="rId51"/>
    <p:sldId id="669" r:id="rId52"/>
    <p:sldId id="670" r:id="rId53"/>
    <p:sldId id="671" r:id="rId54"/>
    <p:sldId id="672" r:id="rId55"/>
    <p:sldId id="673" r:id="rId56"/>
  </p:sldIdLst>
  <p:sldSz cx="9144000" cy="6858000" type="screen4x3"/>
  <p:notesSz cx="7099300" cy="10234613"/>
  <p:defaultTextStyle>
    <a:defPPr>
      <a:defRPr lang="en-GB"/>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81818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Φωτεινό στυλ 2 - Έμφαση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C083E6E3-FA7D-4D7B-A595-EF9225AFEA82}" styleName="Φωτεινό στυλ 1 - Έμφαση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299" autoAdjust="0"/>
  </p:normalViewPr>
  <p:slideViewPr>
    <p:cSldViewPr snapToGrid="0">
      <p:cViewPr varScale="1">
        <p:scale>
          <a:sx n="61" d="100"/>
          <a:sy n="61" d="100"/>
        </p:scale>
        <p:origin x="1572" y="66"/>
      </p:cViewPr>
      <p:guideLst>
        <p:guide orient="horz" pos="2247"/>
        <p:guide pos="2880"/>
      </p:guideLst>
    </p:cSldViewPr>
  </p:slideViewPr>
  <p:notesTextViewPr>
    <p:cViewPr>
      <p:scale>
        <a:sx n="100" d="100"/>
        <a:sy n="100" d="100"/>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519CD51F-87B8-4EFB-B77E-3D7C24F347AC}" type="datetimeFigureOut">
              <a:rPr lang="el-GR" smtClean="0"/>
              <a:pPr/>
              <a:t>23/5/2017</a:t>
            </a:fld>
            <a:endParaRPr lang="el-GR"/>
          </a:p>
        </p:txBody>
      </p:sp>
      <p:sp>
        <p:nvSpPr>
          <p:cNvPr id="4" name="3 - Θέση υποσέλιδου"/>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0C11E71C-39CD-4553-A292-A243A1F0604B}"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l-GR"/>
          </a:p>
        </p:txBody>
      </p:sp>
      <p:sp>
        <p:nvSpPr>
          <p:cNvPr id="2600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l-GR"/>
          </a:p>
        </p:txBody>
      </p:sp>
      <p:sp>
        <p:nvSpPr>
          <p:cNvPr id="260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260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2601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l-GR"/>
          </a:p>
        </p:txBody>
      </p:sp>
      <p:sp>
        <p:nvSpPr>
          <p:cNvPr id="2601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4F552529-25CA-421F-9FC3-1616AA9D6F39}"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endParaRPr lang="en-GB"/>
          </a:p>
        </p:txBody>
      </p:sp>
      <p:sp>
        <p:nvSpPr>
          <p:cNvPr id="17" name="16 - Θέση υποσέλιδου"/>
          <p:cNvSpPr>
            <a:spLocks noGrp="1"/>
          </p:cNvSpPr>
          <p:nvPr>
            <p:ph type="ftr" sz="quarter" idx="11"/>
          </p:nvPr>
        </p:nvSpPr>
        <p:spPr>
          <a:xfrm>
            <a:off x="5410200" y="4205288"/>
            <a:ext cx="1295400" cy="457200"/>
          </a:xfrm>
        </p:spPr>
        <p:txBody>
          <a:bodyPr/>
          <a:lstStyle/>
          <a:p>
            <a:endParaRPr lang="en-GB"/>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74AAAA9-1B31-4FFD-9027-1CF2FC32E55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AAB8885C-915C-4C4D-BA77-2C3E5C8C727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5F21CC7D-ACCE-48A0-81FD-E594413407C5}"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Τίτλος, 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152400"/>
            <a:ext cx="7772400" cy="1143000"/>
          </a:xfrm>
        </p:spPr>
        <p:txBody>
          <a:bodyPr/>
          <a:lstStyle/>
          <a:p>
            <a:r>
              <a:rPr lang="el-GR"/>
              <a:t>Kλικ για επεξεργασία του τίτλου</a:t>
            </a:r>
          </a:p>
        </p:txBody>
      </p:sp>
      <p:sp>
        <p:nvSpPr>
          <p:cNvPr id="3" name="2 - Θέση κειμένου"/>
          <p:cNvSpPr>
            <a:spLocks noGrp="1"/>
          </p:cNvSpPr>
          <p:nvPr>
            <p:ph type="body" sz="half" idx="1"/>
          </p:nvPr>
        </p:nvSpPr>
        <p:spPr>
          <a:xfrm>
            <a:off x="381000" y="838200"/>
            <a:ext cx="4151313" cy="4114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quarter" idx="2"/>
          </p:nvPr>
        </p:nvSpPr>
        <p:spPr>
          <a:xfrm>
            <a:off x="4684713" y="838200"/>
            <a:ext cx="4152900" cy="19812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περιεχομένου"/>
          <p:cNvSpPr>
            <a:spLocks noGrp="1"/>
          </p:cNvSpPr>
          <p:nvPr>
            <p:ph sz="quarter" idx="3"/>
          </p:nvPr>
        </p:nvSpPr>
        <p:spPr>
          <a:xfrm>
            <a:off x="4684713" y="2971800"/>
            <a:ext cx="4152900" cy="19812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Rectangle 64"/>
          <p:cNvSpPr>
            <a:spLocks noGrp="1" noChangeArrowheads="1"/>
          </p:cNvSpPr>
          <p:nvPr>
            <p:ph type="dt" sz="half" idx="10"/>
          </p:nvPr>
        </p:nvSpPr>
        <p:spPr>
          <a:ln/>
        </p:spPr>
        <p:txBody>
          <a:bodyPr/>
          <a:lstStyle>
            <a:lvl1pPr>
              <a:defRPr/>
            </a:lvl1pPr>
          </a:lstStyle>
          <a:p>
            <a:pPr>
              <a:defRPr/>
            </a:pPr>
            <a:endParaRPr lang="en-GB"/>
          </a:p>
        </p:txBody>
      </p:sp>
      <p:sp>
        <p:nvSpPr>
          <p:cNvPr id="7" name="Rectangle 66"/>
          <p:cNvSpPr>
            <a:spLocks noGrp="1" noChangeArrowheads="1"/>
          </p:cNvSpPr>
          <p:nvPr>
            <p:ph type="sldNum" sz="quarter" idx="11"/>
          </p:nvPr>
        </p:nvSpPr>
        <p:spPr>
          <a:ln/>
        </p:spPr>
        <p:txBody>
          <a:bodyPr/>
          <a:lstStyle>
            <a:lvl1pPr>
              <a:defRPr/>
            </a:lvl1pPr>
          </a:lstStyle>
          <a:p>
            <a:pPr>
              <a:defRPr/>
            </a:pPr>
            <a:fld id="{49CBC167-FBBA-4E17-B3A4-4A5FF59C579A}" type="slidenum">
              <a:rPr lang="en-GB" altLang="el-GR"/>
              <a:pPr>
                <a:defRPr/>
              </a:pPr>
              <a:t>‹#›</a:t>
            </a:fld>
            <a:endParaRPr lang="en-GB" altLang="el-GR"/>
          </a:p>
        </p:txBody>
      </p:sp>
      <p:sp>
        <p:nvSpPr>
          <p:cNvPr id="8" name="Rectangle 70"/>
          <p:cNvSpPr>
            <a:spLocks noGrp="1" noChangeArrowheads="1"/>
          </p:cNvSpPr>
          <p:nvPr>
            <p:ph type="ftr" sz="quarter" idx="12"/>
          </p:nvPr>
        </p:nvSpPr>
        <p:spPr>
          <a:ln/>
        </p:spPr>
        <p:txBody>
          <a:bodyPr/>
          <a:lstStyle>
            <a:lvl1pPr>
              <a:defRPr/>
            </a:lvl1pPr>
          </a:lstStyle>
          <a:p>
            <a:pPr>
              <a:defRPr/>
            </a:pPr>
            <a:r>
              <a:rPr lang="en-US"/>
              <a:t>C</a:t>
            </a:r>
            <a:r>
              <a:rPr lang="el-GR"/>
              <a:t>: Από τη Θεωρία στην Εφαρμογή – </a:t>
            </a:r>
            <a:r>
              <a:rPr lang="en-US"/>
              <a:t>15</a:t>
            </a:r>
            <a:r>
              <a:rPr lang="el-GR" baseline="30000"/>
              <a:t>ο</a:t>
            </a:r>
            <a:r>
              <a:rPr lang="el-GR"/>
              <a:t> Κεφάλαιο</a:t>
            </a:r>
            <a:endParaRPr lang="en-GB"/>
          </a:p>
        </p:txBody>
      </p:sp>
    </p:spTree>
    <p:extLst>
      <p:ext uri="{BB962C8B-B14F-4D97-AF65-F5344CB8AC3E}">
        <p14:creationId xmlns:p14="http://schemas.microsoft.com/office/powerpoint/2010/main" val="2963703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152400"/>
            <a:ext cx="7772400" cy="1143000"/>
          </a:xfrm>
        </p:spPr>
        <p:txBody>
          <a:bodyPr/>
          <a:lstStyle/>
          <a:p>
            <a:r>
              <a:rPr lang="el-GR"/>
              <a:t>Kλικ για επεξεργασία του τίτλου</a:t>
            </a:r>
          </a:p>
        </p:txBody>
      </p:sp>
      <p:sp>
        <p:nvSpPr>
          <p:cNvPr id="3" name="2 - Θέση κειμένου"/>
          <p:cNvSpPr>
            <a:spLocks noGrp="1"/>
          </p:cNvSpPr>
          <p:nvPr>
            <p:ph type="body" sz="half" idx="1"/>
          </p:nvPr>
        </p:nvSpPr>
        <p:spPr>
          <a:xfrm>
            <a:off x="381000" y="838200"/>
            <a:ext cx="4151313" cy="4114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84713" y="838200"/>
            <a:ext cx="4152900" cy="4114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64"/>
          <p:cNvSpPr>
            <a:spLocks noGrp="1" noChangeArrowheads="1"/>
          </p:cNvSpPr>
          <p:nvPr>
            <p:ph type="dt" sz="half" idx="10"/>
          </p:nvPr>
        </p:nvSpPr>
        <p:spPr>
          <a:ln/>
        </p:spPr>
        <p:txBody>
          <a:bodyPr/>
          <a:lstStyle>
            <a:lvl1pPr>
              <a:defRPr/>
            </a:lvl1pPr>
          </a:lstStyle>
          <a:p>
            <a:pPr>
              <a:defRPr/>
            </a:pPr>
            <a:endParaRPr lang="en-GB"/>
          </a:p>
        </p:txBody>
      </p:sp>
      <p:sp>
        <p:nvSpPr>
          <p:cNvPr id="6" name="Rectangle 66"/>
          <p:cNvSpPr>
            <a:spLocks noGrp="1" noChangeArrowheads="1"/>
          </p:cNvSpPr>
          <p:nvPr>
            <p:ph type="sldNum" sz="quarter" idx="11"/>
          </p:nvPr>
        </p:nvSpPr>
        <p:spPr>
          <a:ln/>
        </p:spPr>
        <p:txBody>
          <a:bodyPr/>
          <a:lstStyle>
            <a:lvl1pPr>
              <a:defRPr/>
            </a:lvl1pPr>
          </a:lstStyle>
          <a:p>
            <a:pPr>
              <a:defRPr/>
            </a:pPr>
            <a:fld id="{66BE35F7-B5C1-4045-82C6-87F892E6F4A7}" type="slidenum">
              <a:rPr lang="en-GB" altLang="el-GR"/>
              <a:pPr>
                <a:defRPr/>
              </a:pPr>
              <a:t>‹#›</a:t>
            </a:fld>
            <a:endParaRPr lang="en-GB" altLang="el-GR"/>
          </a:p>
        </p:txBody>
      </p:sp>
      <p:sp>
        <p:nvSpPr>
          <p:cNvPr id="7" name="Rectangle 70"/>
          <p:cNvSpPr>
            <a:spLocks noGrp="1" noChangeArrowheads="1"/>
          </p:cNvSpPr>
          <p:nvPr>
            <p:ph type="ftr" sz="quarter" idx="12"/>
          </p:nvPr>
        </p:nvSpPr>
        <p:spPr>
          <a:ln/>
        </p:spPr>
        <p:txBody>
          <a:bodyPr/>
          <a:lstStyle>
            <a:lvl1pPr>
              <a:defRPr/>
            </a:lvl1pPr>
          </a:lstStyle>
          <a:p>
            <a:pPr>
              <a:defRPr/>
            </a:pPr>
            <a:r>
              <a:rPr lang="en-US"/>
              <a:t>C</a:t>
            </a:r>
            <a:r>
              <a:rPr lang="el-GR"/>
              <a:t>: Από τη Θεωρία στην Εφαρμογή – </a:t>
            </a:r>
            <a:r>
              <a:rPr lang="en-US"/>
              <a:t>15</a:t>
            </a:r>
            <a:r>
              <a:rPr lang="el-GR" baseline="30000"/>
              <a:t>ο</a:t>
            </a:r>
            <a:r>
              <a:rPr lang="el-GR"/>
              <a:t> Κεφάλαιο</a:t>
            </a:r>
            <a:endParaRPr lang="en-GB"/>
          </a:p>
        </p:txBody>
      </p:sp>
    </p:spTree>
    <p:extLst>
      <p:ext uri="{BB962C8B-B14F-4D97-AF65-F5344CB8AC3E}">
        <p14:creationId xmlns:p14="http://schemas.microsoft.com/office/powerpoint/2010/main" val="883550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CEB0CBC6-D309-4178-A1AF-F975B2DCE62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C09ED753-81A2-426C-AC93-0626533EBD77}"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8D8F1006-66D9-442E-B133-C36528A1C8B7}"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endParaRPr lang="en-GB"/>
          </a:p>
        </p:txBody>
      </p:sp>
      <p:sp>
        <p:nvSpPr>
          <p:cNvPr id="27" name="26 - Θέση αριθμού διαφάνειας"/>
          <p:cNvSpPr>
            <a:spLocks noGrp="1"/>
          </p:cNvSpPr>
          <p:nvPr>
            <p:ph type="sldNum" sz="quarter" idx="11"/>
          </p:nvPr>
        </p:nvSpPr>
        <p:spPr/>
        <p:txBody>
          <a:bodyPr rtlCol="0"/>
          <a:lstStyle/>
          <a:p>
            <a:fld id="{FA9EFAC3-56C8-4D89-85C6-9F7B45759343}" type="slidenum">
              <a:rPr lang="en-GB" smtClean="0"/>
              <a:pPr/>
              <a:t>‹#›</a:t>
            </a:fld>
            <a:endParaRPr lang="en-GB"/>
          </a:p>
        </p:txBody>
      </p:sp>
      <p:sp>
        <p:nvSpPr>
          <p:cNvPr id="28" name="27 - Θέση υποσέλιδου"/>
          <p:cNvSpPr>
            <a:spLocks noGrp="1"/>
          </p:cNvSpPr>
          <p:nvPr>
            <p:ph type="ftr" sz="quarter" idx="12"/>
          </p:nvPr>
        </p:nvSpPr>
        <p:spPr/>
        <p:txBody>
          <a:bodyPr rtlCol="0"/>
          <a:lstStyle/>
          <a:p>
            <a:r>
              <a:rPr lang="en-US"/>
              <a:t>C</a:t>
            </a:r>
            <a:r>
              <a:rPr lang="el-GR"/>
              <a:t>: Από τη Θεωρία στην Εφαρμογή – 6</a:t>
            </a:r>
            <a:r>
              <a:rPr lang="el-GR" baseline="30000"/>
              <a:t>ο</a:t>
            </a:r>
            <a:r>
              <a:rPr lang="el-GR"/>
              <a:t> Κεφάλαιο</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endParaRPr lang="en-GB"/>
          </a:p>
        </p:txBody>
      </p:sp>
      <p:sp>
        <p:nvSpPr>
          <p:cNvPr id="4" name="3 - Θέση υποσέλιδου"/>
          <p:cNvSpPr>
            <a:spLocks noGrp="1"/>
          </p:cNvSpPr>
          <p:nvPr>
            <p:ph type="ftr" sz="quarter" idx="11"/>
          </p:nvPr>
        </p:nvSpPr>
        <p:spPr>
          <a:xfrm>
            <a:off x="5257800" y="612648"/>
            <a:ext cx="1325880" cy="457200"/>
          </a:xfrm>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5" name="4 - Θέση αριθμού διαφάνειας"/>
          <p:cNvSpPr>
            <a:spLocks noGrp="1"/>
          </p:cNvSpPr>
          <p:nvPr>
            <p:ph type="sldNum" sz="quarter" idx="12"/>
          </p:nvPr>
        </p:nvSpPr>
        <p:spPr>
          <a:xfrm>
            <a:off x="8174736" y="2272"/>
            <a:ext cx="762000" cy="365760"/>
          </a:xfrm>
        </p:spPr>
        <p:txBody>
          <a:bodyPr/>
          <a:lstStyle/>
          <a:p>
            <a:fld id="{AF772FDF-E660-4281-8B70-7EBAAD2C5D07}"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GB"/>
          </a:p>
        </p:txBody>
      </p:sp>
      <p:sp>
        <p:nvSpPr>
          <p:cNvPr id="3" name="2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4" name="3 - Θέση αριθμού διαφάνειας"/>
          <p:cNvSpPr>
            <a:spLocks noGrp="1"/>
          </p:cNvSpPr>
          <p:nvPr>
            <p:ph type="sldNum" sz="quarter" idx="12"/>
          </p:nvPr>
        </p:nvSpPr>
        <p:spPr/>
        <p:txBody>
          <a:bodyPr/>
          <a:lstStyle/>
          <a:p>
            <a:fld id="{8FD4C1C0-F5A3-4DBF-8B74-34E7B6A3F93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015ABA8F-DF6F-41E0-90DD-94C2B5D24FA7}"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6</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3288ABC8-A820-4130-A551-5D86D149016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a:t>C</a:t>
            </a:r>
            <a:r>
              <a:rPr lang="el-GR"/>
              <a:t>: Από τη Θεωρία στην Εφαρμογή – 6</a:t>
            </a:r>
            <a:r>
              <a:rPr lang="el-GR" baseline="30000"/>
              <a:t>ο</a:t>
            </a:r>
            <a:r>
              <a:rPr lang="el-GR"/>
              <a:t> Κεφάλαιο</a:t>
            </a:r>
            <a:endParaRPr lang="en-GB"/>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8051BE3-7ACE-4DE9-A970-661FAC0BBE9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401887"/>
            <a:ext cx="9144000" cy="1470025"/>
          </a:xfrm>
        </p:spPr>
        <p:txBody>
          <a:bodyPr>
            <a:normAutofit/>
          </a:bodyPr>
          <a:lstStyle/>
          <a:p>
            <a:pPr algn="ctr"/>
            <a:r>
              <a:rPr lang="el-GR" b="1" dirty="0">
                <a:ln w="9525">
                  <a:solidFill>
                    <a:schemeClr val="bg1"/>
                  </a:solidFill>
                  <a:prstDash val="solid"/>
                </a:ln>
                <a:solidFill>
                  <a:schemeClr val="tx1"/>
                </a:solidFill>
                <a:effectLst>
                  <a:outerShdw blurRad="12700" dist="38100" dir="2700000" algn="tl" rotWithShape="0">
                    <a:schemeClr val="bg1">
                      <a:lumMod val="50000"/>
                    </a:schemeClr>
                  </a:outerShdw>
                </a:effectLst>
              </a:rPr>
              <a:t>Προγραμματισμός ΙΙ</a:t>
            </a:r>
          </a:p>
        </p:txBody>
      </p:sp>
      <p:sp>
        <p:nvSpPr>
          <p:cNvPr id="3" name="2 - Υπότιτλος"/>
          <p:cNvSpPr>
            <a:spLocks noGrp="1"/>
          </p:cNvSpPr>
          <p:nvPr>
            <p:ph type="subTitle" idx="1"/>
          </p:nvPr>
        </p:nvSpPr>
        <p:spPr>
          <a:xfrm>
            <a:off x="540544" y="692696"/>
            <a:ext cx="7127800" cy="5403898"/>
          </a:xfrm>
          <a:effectLst>
            <a:outerShdw blurRad="50800" dist="50800" dir="5400000" algn="ctr" rotWithShape="0">
              <a:schemeClr val="accent2">
                <a:lumMod val="75000"/>
              </a:schemeClr>
            </a:outerShdw>
          </a:effectLst>
        </p:spPr>
        <p:txBody>
          <a:bodyPr>
            <a:normAutofit fontScale="92500" lnSpcReduction="10000"/>
          </a:bodyPr>
          <a:lstStyle/>
          <a:p>
            <a:pPr algn="r"/>
            <a:r>
              <a:rPr lang="el-GR" i="1" dirty="0">
                <a:solidFill>
                  <a:schemeClr val="bg1"/>
                </a:solidFill>
              </a:rPr>
              <a:t>ΣΧΟΛΗ ΤΕΧΝΟΛΟΓΙΚΩΝ ΕΦΑΡΜΟΓΩΝ</a:t>
            </a:r>
            <a:br>
              <a:rPr lang="el-GR" dirty="0">
                <a:solidFill>
                  <a:schemeClr val="bg1"/>
                </a:solidFill>
              </a:rPr>
            </a:br>
            <a:r>
              <a:rPr lang="el-GR" sz="2600" dirty="0">
                <a:solidFill>
                  <a:schemeClr val="bg1"/>
                </a:solidFill>
              </a:rPr>
              <a:t>ΤΜΗΜΑ ΜΗΧΑΝΙΚΩΝ ΠΛΗΡΟΦΟΡΙΚΗΣ ΤΕ</a:t>
            </a:r>
            <a:endParaRPr lang="el-GR" dirty="0">
              <a:solidFill>
                <a:schemeClr val="bg1"/>
              </a:solidFill>
            </a:endParaRPr>
          </a:p>
          <a:p>
            <a:pPr algn="r"/>
            <a:endParaRPr lang="el-GR" dirty="0">
              <a:solidFill>
                <a:schemeClr val="bg1"/>
              </a:solidFill>
            </a:endParaRPr>
          </a:p>
          <a:p>
            <a:endParaRPr lang="el-GR" dirty="0">
              <a:solidFill>
                <a:schemeClr val="bg1"/>
              </a:solidFill>
            </a:endParaRPr>
          </a:p>
          <a:p>
            <a:endParaRPr lang="el-GR" dirty="0">
              <a:solidFill>
                <a:schemeClr val="bg1"/>
              </a:solidFill>
            </a:endParaRPr>
          </a:p>
          <a:p>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i="1" dirty="0">
              <a:solidFill>
                <a:schemeClr val="tx1"/>
              </a:solidFill>
            </a:endParaRPr>
          </a:p>
          <a:p>
            <a:r>
              <a:rPr lang="el-GR" i="1" dirty="0">
                <a:ln w="0"/>
                <a:solidFill>
                  <a:schemeClr val="tx1"/>
                </a:solidFill>
                <a:effectLst>
                  <a:outerShdw blurRad="38100" dist="19050" dir="2700000" algn="tl" rotWithShape="0">
                    <a:schemeClr val="dk1">
                      <a:alpha val="40000"/>
                    </a:schemeClr>
                  </a:outerShdw>
                </a:effectLst>
              </a:rPr>
              <a:t>Αρχεία</a:t>
            </a:r>
          </a:p>
          <a:p>
            <a:pPr algn="l"/>
            <a:endParaRPr lang="el-GR" dirty="0">
              <a:solidFill>
                <a:schemeClr val="bg1"/>
              </a:solidFill>
            </a:endParaRPr>
          </a:p>
          <a:p>
            <a:pPr algn="l"/>
            <a:endParaRPr lang="el-GR" dirty="0">
              <a:solidFill>
                <a:schemeClr val="bg1"/>
              </a:solidFill>
            </a:endParaRPr>
          </a:p>
          <a:p>
            <a:pPr algn="r"/>
            <a:r>
              <a:rPr lang="el-GR" sz="1900" i="1" dirty="0">
                <a:solidFill>
                  <a:schemeClr val="tx1"/>
                </a:solidFill>
              </a:rPr>
              <a:t>Διδάσκων: </a:t>
            </a:r>
            <a:r>
              <a:rPr lang="el-GR" sz="1900" b="1" i="1" dirty="0">
                <a:solidFill>
                  <a:schemeClr val="tx1"/>
                </a:solidFill>
              </a:rPr>
              <a:t>Τσίπουρας Μάρκος</a:t>
            </a:r>
          </a:p>
          <a:p>
            <a:pPr algn="r"/>
            <a:r>
              <a:rPr lang="el-GR" sz="1900" i="1" dirty="0">
                <a:solidFill>
                  <a:schemeClr val="tx1"/>
                </a:solidFill>
              </a:rPr>
              <a:t>Εκπαιδευτικό Υλικό: </a:t>
            </a:r>
            <a:r>
              <a:rPr lang="el-GR" sz="1900" b="1" i="1" dirty="0">
                <a:solidFill>
                  <a:schemeClr val="tx1"/>
                </a:solidFill>
              </a:rPr>
              <a:t>«</a:t>
            </a:r>
            <a:r>
              <a:rPr lang="en-US" sz="1900" b="1" i="1" dirty="0">
                <a:solidFill>
                  <a:schemeClr val="tx1"/>
                </a:solidFill>
              </a:rPr>
              <a:t>C</a:t>
            </a:r>
            <a:r>
              <a:rPr lang="el-GR" sz="1900" b="1" i="1" dirty="0">
                <a:solidFill>
                  <a:schemeClr val="tx1"/>
                </a:solidFill>
              </a:rPr>
              <a:t>: Από τη Θεωρία στην Εφαρμογή» </a:t>
            </a:r>
          </a:p>
          <a:p>
            <a:pPr algn="r"/>
            <a:r>
              <a:rPr lang="el-GR" sz="1900" b="1" i="1" dirty="0">
                <a:solidFill>
                  <a:schemeClr val="tx1"/>
                </a:solidFill>
              </a:rPr>
              <a:t>Γ. Σ. Τσελίκης – Ν. Δ. </a:t>
            </a:r>
            <a:r>
              <a:rPr lang="el-GR" sz="1900" b="1" i="1" dirty="0" err="1">
                <a:solidFill>
                  <a:schemeClr val="tx1"/>
                </a:solidFill>
              </a:rPr>
              <a:t>Τσελίκας</a:t>
            </a:r>
            <a:endParaRPr lang="el-GR" sz="1900" b="1" i="1" dirty="0">
              <a:solidFill>
                <a:schemeClr val="tx1"/>
              </a:solidFill>
            </a:endParaRPr>
          </a:p>
        </p:txBody>
      </p:sp>
      <p:pic>
        <p:nvPicPr>
          <p:cNvPr id="6" name="Picture 73"/>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saturation sat="0"/>
                    </a14:imgEffect>
                    <a14:imgEffect>
                      <a14:brightnessContrast contrast="40000"/>
                    </a14:imgEffect>
                  </a14:imgLayer>
                </a14:imgProps>
              </a:ext>
            </a:extLst>
          </a:blip>
          <a:srcRect l="18191" r="19104" b="46681"/>
          <a:stretch/>
        </p:blipFill>
        <p:spPr>
          <a:xfrm>
            <a:off x="7772400" y="606928"/>
            <a:ext cx="914400" cy="858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2"/>
          <p:cNvSpPr txBox="1">
            <a:spLocks noChangeArrowheads="1"/>
          </p:cNvSpPr>
          <p:nvPr/>
        </p:nvSpPr>
        <p:spPr>
          <a:xfrm>
            <a:off x="685800" y="568876"/>
            <a:ext cx="7086600" cy="896662"/>
          </a:xfrm>
          <a:prstGeom prst="rect">
            <a:avLst/>
          </a:prstGeom>
        </p:spPr>
        <p:txBody>
          <a:bodyPr vert="horz" anchor="b">
            <a:normAutofit/>
          </a:bodyPr>
          <a:lstStyle>
            <a:lvl1pPr algn="l" rtl="0" eaLnBrk="1" latinLnBrk="0" hangingPunct="1">
              <a:spcBef>
                <a:spcPct val="0"/>
              </a:spcBef>
              <a:buNone/>
              <a:defRPr kumimoji="0" sz="4400" kern="1200">
                <a:solidFill>
                  <a:schemeClr val="bg1"/>
                </a:solidFill>
                <a:latin typeface="+mj-lt"/>
                <a:ea typeface="+mj-ea"/>
                <a:cs typeface="+mj-cs"/>
              </a:defRPr>
            </a:lvl1pPr>
          </a:lstStyle>
          <a:p>
            <a:pPr algn="r"/>
            <a:endParaRPr lang="en-GB" altLang="el-GR" sz="3600" b="1"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15168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9900" y="8326"/>
            <a:ext cx="8255000" cy="1143000"/>
          </a:xfrm>
        </p:spPr>
        <p:txBody>
          <a:bodyPr/>
          <a:lstStyle/>
          <a:p>
            <a:pPr eaLnBrk="1" hangingPunct="1"/>
            <a:r>
              <a:rPr lang="el-GR" altLang="el-GR">
                <a:solidFill>
                  <a:srgbClr val="FF0000"/>
                </a:solidFill>
              </a:rPr>
              <a:t>Άνοιγμα Αρχείου</a:t>
            </a:r>
            <a:r>
              <a:rPr lang="en-US" altLang="el-GR">
                <a:solidFill>
                  <a:srgbClr val="FF0000"/>
                </a:solidFill>
              </a:rPr>
              <a:t> (IV)</a:t>
            </a:r>
            <a:endParaRPr lang="en-GB" altLang="el-GR">
              <a:solidFill>
                <a:srgbClr val="FF0000"/>
              </a:solidFill>
            </a:endParaRPr>
          </a:p>
        </p:txBody>
      </p:sp>
      <p:sp>
        <p:nvSpPr>
          <p:cNvPr id="12291" name="Rectangle 3" descr="Rectangle: Click to edit Master text styles&#10;Second level&#10;Third level&#10;Fourth level&#10;Fifth level"/>
          <p:cNvSpPr>
            <a:spLocks noGrp="1" noChangeArrowheads="1"/>
          </p:cNvSpPr>
          <p:nvPr>
            <p:ph type="body" idx="1"/>
          </p:nvPr>
        </p:nvSpPr>
        <p:spPr>
          <a:xfrm>
            <a:off x="-177800" y="998926"/>
            <a:ext cx="8940800" cy="5676900"/>
          </a:xfrm>
        </p:spPr>
        <p:txBody>
          <a:bodyPr/>
          <a:lstStyle/>
          <a:p>
            <a:pPr marL="914400" lvl="1" indent="-457200" eaLnBrk="1" hangingPunct="1"/>
            <a:r>
              <a:rPr lang="el-GR" altLang="el-GR" sz="2000"/>
              <a:t>Αν </a:t>
            </a:r>
            <a:r>
              <a:rPr lang="el-GR" altLang="el-GR" sz="2000" u="sng">
                <a:solidFill>
                  <a:srgbClr val="FF0000"/>
                </a:solidFill>
              </a:rPr>
              <a:t>το αρχείο</a:t>
            </a:r>
            <a:r>
              <a:rPr lang="el-GR" altLang="el-GR" sz="2000">
                <a:solidFill>
                  <a:srgbClr val="FF0000"/>
                </a:solidFill>
              </a:rPr>
              <a:t> βρίσκεται στον </a:t>
            </a:r>
            <a:r>
              <a:rPr lang="el-GR" altLang="el-GR" sz="2000" u="sng">
                <a:solidFill>
                  <a:srgbClr val="FF0000"/>
                </a:solidFill>
              </a:rPr>
              <a:t>ίδιο φάκελο</a:t>
            </a:r>
            <a:r>
              <a:rPr lang="el-GR" altLang="el-GR" sz="2000">
                <a:solidFill>
                  <a:srgbClr val="FF0000"/>
                </a:solidFill>
              </a:rPr>
              <a:t> με το </a:t>
            </a:r>
            <a:r>
              <a:rPr lang="el-GR" altLang="el-GR" sz="2000" u="sng">
                <a:solidFill>
                  <a:srgbClr val="FF0000"/>
                </a:solidFill>
              </a:rPr>
              <a:t>εκτελέσιμο πρόγραμμα</a:t>
            </a:r>
            <a:r>
              <a:rPr lang="el-GR" altLang="el-GR" sz="2000"/>
              <a:t>, αρκεί να γράψουμε μόνο το όνομα του αρχείου σε διπλά εισαγωγικά</a:t>
            </a:r>
          </a:p>
          <a:p>
            <a:pPr marL="914400" lvl="1" indent="-457200" eaLnBrk="1" hangingPunct="1"/>
            <a:endParaRPr lang="el-GR" altLang="el-GR" sz="2000"/>
          </a:p>
          <a:p>
            <a:pPr marL="914400" lvl="1" indent="-457200" eaLnBrk="1" hangingPunct="1">
              <a:buFont typeface="Wingdings" panose="05000000000000000000" pitchFamily="2" charset="2"/>
              <a:buNone/>
            </a:pPr>
            <a:r>
              <a:rPr lang="el-GR" altLang="el-GR" sz="2000"/>
              <a:t>	</a:t>
            </a:r>
            <a:r>
              <a:rPr lang="el-GR" altLang="el-GR" sz="2000" u="sng"/>
              <a:t>Π.χ.</a:t>
            </a:r>
          </a:p>
          <a:p>
            <a:pPr marL="1333500" lvl="2" indent="-419100" eaLnBrk="1" hangingPunct="1"/>
            <a:r>
              <a:rPr lang="el-GR" altLang="el-GR" sz="2000">
                <a:solidFill>
                  <a:srgbClr val="000000"/>
                </a:solidFill>
                <a:latin typeface="Courier New" panose="02070309020205020404" pitchFamily="49" charset="0"/>
              </a:rPr>
              <a:t>fopen("test.dat", "r");</a:t>
            </a:r>
            <a:r>
              <a:rPr lang="el-GR" altLang="el-GR" sz="2000"/>
              <a:t> ανοίγει για </a:t>
            </a:r>
            <a:r>
              <a:rPr lang="el-GR" altLang="el-GR" sz="2000">
                <a:solidFill>
                  <a:srgbClr val="FF0000"/>
                </a:solidFill>
              </a:rPr>
              <a:t>ανάγνωση</a:t>
            </a:r>
            <a:r>
              <a:rPr lang="el-GR" altLang="el-GR" sz="2000"/>
              <a:t> το </a:t>
            </a:r>
            <a:r>
              <a:rPr lang="el-GR" altLang="el-GR" sz="2000">
                <a:solidFill>
                  <a:srgbClr val="FF0000"/>
                </a:solidFill>
              </a:rPr>
              <a:t>αρχείο κειμένου</a:t>
            </a:r>
            <a:r>
              <a:rPr lang="el-GR" altLang="el-GR" sz="2000"/>
              <a:t> </a:t>
            </a:r>
            <a:r>
              <a:rPr lang="el-GR" altLang="el-GR" sz="2000">
                <a:solidFill>
                  <a:srgbClr val="000000"/>
                </a:solidFill>
                <a:latin typeface="Courier New" panose="02070309020205020404" pitchFamily="49" charset="0"/>
              </a:rPr>
              <a:t>test.dat</a:t>
            </a:r>
            <a:r>
              <a:rPr lang="el-GR" altLang="el-GR" sz="2000"/>
              <a:t>, το οποίο βρίσκεται στον ίδιο φάκελο με το εκτελέσιμο πρόγραμμα</a:t>
            </a:r>
          </a:p>
          <a:p>
            <a:pPr marL="1333500" lvl="2" indent="-419100" eaLnBrk="1" hangingPunct="1"/>
            <a:r>
              <a:rPr lang="el-GR" altLang="el-GR" sz="2000">
                <a:solidFill>
                  <a:srgbClr val="000000"/>
                </a:solidFill>
                <a:latin typeface="Courier New" panose="02070309020205020404" pitchFamily="49" charset="0"/>
              </a:rPr>
              <a:t>fopen("test.dat", "wb");</a:t>
            </a:r>
            <a:r>
              <a:rPr lang="el-GR" altLang="el-GR" sz="2000"/>
              <a:t> ανοίγει για </a:t>
            </a:r>
            <a:r>
              <a:rPr lang="el-GR" altLang="el-GR" sz="2000">
                <a:solidFill>
                  <a:srgbClr val="FF0000"/>
                </a:solidFill>
              </a:rPr>
              <a:t>εγγραφή</a:t>
            </a:r>
            <a:r>
              <a:rPr lang="el-GR" altLang="el-GR" sz="2000"/>
              <a:t> το </a:t>
            </a:r>
            <a:r>
              <a:rPr lang="el-GR" altLang="el-GR" sz="2000">
                <a:solidFill>
                  <a:srgbClr val="FF0000"/>
                </a:solidFill>
              </a:rPr>
              <a:t>δυαδικό αρχείο</a:t>
            </a:r>
            <a:r>
              <a:rPr lang="el-GR" altLang="el-GR" sz="2000"/>
              <a:t> </a:t>
            </a:r>
            <a:r>
              <a:rPr lang="el-GR" altLang="el-GR" sz="2000">
                <a:solidFill>
                  <a:srgbClr val="000000"/>
                </a:solidFill>
                <a:latin typeface="Courier New" panose="02070309020205020404" pitchFamily="49" charset="0"/>
              </a:rPr>
              <a:t>test.dat</a:t>
            </a:r>
            <a:r>
              <a:rPr lang="el-GR" altLang="el-GR" sz="2000"/>
              <a:t> (αν δεν υπάρχει, δημιουργείται στον ίδιο φάκελο με το εκτελέσιμο πρόγραμμα, ενώ, αν υπάρχει, τα περιεχόμενά του διαγράφονται)</a:t>
            </a:r>
          </a:p>
          <a:p>
            <a:pPr marL="914400" lvl="1" indent="-457200" eaLnBrk="1" hangingPunct="1"/>
            <a:endParaRPr lang="el-GR" altLang="el-GR" sz="2200">
              <a:solidFill>
                <a:srgbClr val="000000"/>
              </a:solidFill>
              <a:latin typeface="Courier New" panose="02070309020205020404" pitchFamily="49" charset="0"/>
            </a:endParaRPr>
          </a:p>
          <a:p>
            <a:pPr marL="914400" lvl="1" indent="-457200" eaLnBrk="1" hangingPunct="1"/>
            <a:r>
              <a:rPr lang="el-GR" altLang="el-GR" sz="2000"/>
              <a:t>Αν </a:t>
            </a:r>
            <a:r>
              <a:rPr lang="el-GR" altLang="el-GR" sz="2000" u="sng">
                <a:solidFill>
                  <a:srgbClr val="FF0000"/>
                </a:solidFill>
              </a:rPr>
              <a:t>το αρχείο</a:t>
            </a:r>
            <a:r>
              <a:rPr lang="el-GR" altLang="el-GR" sz="2000">
                <a:solidFill>
                  <a:srgbClr val="FF0000"/>
                </a:solidFill>
              </a:rPr>
              <a:t> βρίσκεται </a:t>
            </a:r>
            <a:r>
              <a:rPr lang="el-GR" altLang="el-GR" sz="2000" u="sng">
                <a:solidFill>
                  <a:srgbClr val="FF0000"/>
                </a:solidFill>
              </a:rPr>
              <a:t>σε διαφορετικό φάκελο</a:t>
            </a:r>
            <a:r>
              <a:rPr lang="el-GR" altLang="el-GR" sz="2000">
                <a:solidFill>
                  <a:srgbClr val="FF0000"/>
                </a:solidFill>
              </a:rPr>
              <a:t> από το </a:t>
            </a:r>
            <a:r>
              <a:rPr lang="el-GR" altLang="el-GR" sz="2000" u="sng">
                <a:solidFill>
                  <a:srgbClr val="FF0000"/>
                </a:solidFill>
              </a:rPr>
              <a:t>εκτελέσιμο πρόγραμμα</a:t>
            </a:r>
            <a:r>
              <a:rPr lang="el-GR" altLang="el-GR" sz="2000"/>
              <a:t>, τότε πρέπει να καθοριστεί η πλήρης διαδρομή</a:t>
            </a:r>
          </a:p>
        </p:txBody>
      </p:sp>
    </p:spTree>
    <p:extLst>
      <p:ext uri="{BB962C8B-B14F-4D97-AF65-F5344CB8AC3E}">
        <p14:creationId xmlns:p14="http://schemas.microsoft.com/office/powerpoint/2010/main" val="2138308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9900" y="8326"/>
            <a:ext cx="8255000" cy="1143000"/>
          </a:xfrm>
        </p:spPr>
        <p:txBody>
          <a:bodyPr/>
          <a:lstStyle/>
          <a:p>
            <a:pPr eaLnBrk="1" hangingPunct="1"/>
            <a:r>
              <a:rPr lang="el-GR" altLang="el-GR">
                <a:solidFill>
                  <a:srgbClr val="FF0000"/>
                </a:solidFill>
              </a:rPr>
              <a:t>Άνοιγμα Αρχείου</a:t>
            </a:r>
            <a:r>
              <a:rPr lang="en-US" altLang="el-GR">
                <a:solidFill>
                  <a:srgbClr val="FF0000"/>
                </a:solidFill>
              </a:rPr>
              <a:t> (V)</a:t>
            </a:r>
            <a:endParaRPr lang="en-GB" altLang="el-GR">
              <a:solidFill>
                <a:srgbClr val="FF0000"/>
              </a:solidFill>
            </a:endParaRPr>
          </a:p>
        </p:txBody>
      </p:sp>
      <p:sp>
        <p:nvSpPr>
          <p:cNvPr id="13315" name="Rectangle 3" descr="Rectangle: Click to edit Master text styles&#10;Second level&#10;Third level&#10;Fourth level&#10;Fifth level"/>
          <p:cNvSpPr>
            <a:spLocks noGrp="1" noChangeArrowheads="1"/>
          </p:cNvSpPr>
          <p:nvPr>
            <p:ph type="body" idx="1"/>
          </p:nvPr>
        </p:nvSpPr>
        <p:spPr>
          <a:xfrm>
            <a:off x="-114300" y="960826"/>
            <a:ext cx="9258300" cy="5676900"/>
          </a:xfrm>
        </p:spPr>
        <p:txBody>
          <a:bodyPr/>
          <a:lstStyle/>
          <a:p>
            <a:pPr marL="914400" lvl="1" indent="-457200" eaLnBrk="1" hangingPunct="1">
              <a:lnSpc>
                <a:spcPct val="90000"/>
              </a:lnSpc>
            </a:pPr>
            <a:r>
              <a:rPr lang="el-GR" altLang="el-GR" sz="2000"/>
              <a:t>Αν το </a:t>
            </a:r>
            <a:r>
              <a:rPr lang="el-GR" altLang="el-GR" sz="2000">
                <a:solidFill>
                  <a:srgbClr val="FF0000"/>
                </a:solidFill>
              </a:rPr>
              <a:t>λειτουργικό σύστημα</a:t>
            </a:r>
            <a:r>
              <a:rPr lang="el-GR" altLang="el-GR" sz="2000"/>
              <a:t> </a:t>
            </a:r>
            <a:r>
              <a:rPr lang="el-GR" altLang="el-GR" sz="2000" u="sng">
                <a:solidFill>
                  <a:srgbClr val="FF0000"/>
                </a:solidFill>
              </a:rPr>
              <a:t>χρησιμοποιεί τον χαρακτήρα της ανάστροφης κεκλιμένης</a:t>
            </a:r>
            <a:r>
              <a:rPr lang="el-GR" altLang="el-GR" sz="2000"/>
              <a:t> </a:t>
            </a:r>
            <a:r>
              <a:rPr lang="el-GR" altLang="el-GR" sz="2000">
                <a:solidFill>
                  <a:srgbClr val="000000"/>
                </a:solidFill>
                <a:latin typeface="Courier New" panose="02070309020205020404" pitchFamily="49" charset="0"/>
              </a:rPr>
              <a:t>\</a:t>
            </a:r>
            <a:r>
              <a:rPr lang="el-GR" altLang="el-GR" sz="2000"/>
              <a:t> για τον </a:t>
            </a:r>
            <a:r>
              <a:rPr lang="el-GR" altLang="el-GR" sz="2000">
                <a:solidFill>
                  <a:srgbClr val="FF0000"/>
                </a:solidFill>
              </a:rPr>
              <a:t>διαχωρισμό</a:t>
            </a:r>
            <a:r>
              <a:rPr lang="el-GR" altLang="el-GR" sz="2000"/>
              <a:t> </a:t>
            </a:r>
            <a:r>
              <a:rPr lang="el-GR" altLang="el-GR" sz="2000">
                <a:solidFill>
                  <a:srgbClr val="FF0000"/>
                </a:solidFill>
              </a:rPr>
              <a:t>των φακέλων</a:t>
            </a:r>
            <a:r>
              <a:rPr lang="el-GR" altLang="el-GR" sz="2000"/>
              <a:t> (π.χ. </a:t>
            </a:r>
            <a:r>
              <a:rPr lang="en-US" altLang="el-GR" sz="2000"/>
              <a:t>Windows)</a:t>
            </a:r>
            <a:r>
              <a:rPr lang="el-GR" altLang="el-GR" sz="2000"/>
              <a:t>, τότε, στη διαδρομή του αρχείου, πρέπει να προστεθεί μία ακόμα </a:t>
            </a:r>
            <a:r>
              <a:rPr lang="el-GR" altLang="el-GR" sz="2000">
                <a:solidFill>
                  <a:srgbClr val="000000"/>
                </a:solidFill>
                <a:latin typeface="Courier New" panose="02070309020205020404" pitchFamily="49" charset="0"/>
              </a:rPr>
              <a:t>\</a:t>
            </a:r>
            <a:r>
              <a:rPr lang="el-GR" altLang="el-GR" sz="2000"/>
              <a:t>, γιατί, θυμηθείτε, η C χειρίζεται τον χαρακτήρα </a:t>
            </a:r>
            <a:r>
              <a:rPr lang="el-GR" altLang="el-GR" sz="2000">
                <a:solidFill>
                  <a:srgbClr val="000000"/>
                </a:solidFill>
                <a:latin typeface="Courier New" panose="02070309020205020404" pitchFamily="49" charset="0"/>
              </a:rPr>
              <a:t>\</a:t>
            </a:r>
            <a:r>
              <a:rPr lang="el-GR" altLang="el-GR" sz="2000"/>
              <a:t> σαν την αρχή μίας ακολουθίας διαφυγής</a:t>
            </a:r>
            <a:r>
              <a:rPr lang="el-GR" altLang="el-GR"/>
              <a:t> </a:t>
            </a:r>
            <a:endParaRPr lang="el-GR" altLang="el-GR" sz="2000"/>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n-US" altLang="el-GR" sz="2000"/>
              <a:t>	</a:t>
            </a:r>
            <a:r>
              <a:rPr lang="el-GR" altLang="el-GR" sz="2000"/>
              <a:t>Π.χ.</a:t>
            </a:r>
          </a:p>
          <a:p>
            <a:pPr marL="914400" lvl="1" indent="-457200" eaLnBrk="1" hangingPunct="1">
              <a:lnSpc>
                <a:spcPct val="90000"/>
              </a:lnSpc>
              <a:buFont typeface="Wingdings" panose="05000000000000000000" pitchFamily="2" charset="2"/>
              <a:buNone/>
            </a:pPr>
            <a:r>
              <a:rPr lang="el-GR" altLang="el-GR" sz="2000"/>
              <a:t>	αν το πρόγραμμα εκτελείται σε Windows και θέλουμε να ανοίξουμε για διάβασμα το αρχείο </a:t>
            </a:r>
            <a:r>
              <a:rPr lang="el-GR" altLang="el-GR" sz="2000">
                <a:solidFill>
                  <a:srgbClr val="000000"/>
                </a:solidFill>
                <a:latin typeface="Courier New" panose="02070309020205020404" pitchFamily="49" charset="0"/>
              </a:rPr>
              <a:t>test.txt</a:t>
            </a:r>
            <a:r>
              <a:rPr lang="el-GR" altLang="el-GR" sz="2000"/>
              <a:t> που υπάρχει στη διαδρομή </a:t>
            </a:r>
            <a:r>
              <a:rPr lang="el-GR" altLang="el-GR" sz="2000">
                <a:solidFill>
                  <a:srgbClr val="000000"/>
                </a:solidFill>
                <a:latin typeface="Courier New" panose="02070309020205020404" pitchFamily="49" charset="0"/>
              </a:rPr>
              <a:t>d:\dir1\dir2</a:t>
            </a:r>
            <a:r>
              <a:rPr lang="el-GR" altLang="el-GR" sz="2000"/>
              <a:t>, πρέπει να γράψουμε: </a:t>
            </a:r>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fopen("d:\\dir1\\dir2\\test.txt", "r"); </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Ωστόσο, σε περίπτωση που το </a:t>
            </a:r>
            <a:r>
              <a:rPr lang="el-GR" altLang="el-GR" sz="2000">
                <a:solidFill>
                  <a:srgbClr val="FF0000"/>
                </a:solidFill>
              </a:rPr>
              <a:t>όνομα του αρχείου</a:t>
            </a:r>
            <a:r>
              <a:rPr lang="el-GR" altLang="el-GR" sz="2000"/>
              <a:t> </a:t>
            </a:r>
            <a:r>
              <a:rPr lang="el-GR" altLang="el-GR" sz="2000" u="sng">
                <a:solidFill>
                  <a:srgbClr val="FF0000"/>
                </a:solidFill>
              </a:rPr>
              <a:t>εισάγεται μέσω της γραμμής εντολών</a:t>
            </a:r>
            <a:r>
              <a:rPr lang="el-GR" altLang="el-GR" sz="2000"/>
              <a:t>, δεν χρειάζεται να προσθέσουμε τη δεύτερη </a:t>
            </a:r>
            <a:r>
              <a:rPr lang="el-GR" altLang="el-GR" sz="2000">
                <a:solidFill>
                  <a:srgbClr val="000000"/>
                </a:solidFill>
                <a:latin typeface="Courier New" panose="02070309020205020404" pitchFamily="49" charset="0"/>
              </a:rPr>
              <a:t>\</a:t>
            </a:r>
            <a:r>
              <a:rPr lang="el-GR" altLang="el-GR" sz="2000"/>
              <a:t>, δηλαδή θα πρέπει να πληκτρολογήσουμε: 		  	 	  </a:t>
            </a:r>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d:\dir1\dir2\test.txt</a:t>
            </a:r>
            <a:r>
              <a:rPr lang="el-GR" altLang="el-GR" sz="2000"/>
              <a:t> (με μία </a:t>
            </a:r>
            <a:r>
              <a:rPr lang="el-GR" altLang="el-GR" sz="2000">
                <a:solidFill>
                  <a:srgbClr val="000000"/>
                </a:solidFill>
                <a:latin typeface="Courier New" panose="02070309020205020404" pitchFamily="49" charset="0"/>
              </a:rPr>
              <a:t>\</a:t>
            </a:r>
            <a:r>
              <a:rPr lang="el-GR" altLang="el-GR" sz="2000"/>
              <a:t>)</a:t>
            </a:r>
          </a:p>
          <a:p>
            <a:pPr marL="914400" lvl="1" indent="-457200" eaLnBrk="1" hangingPunct="1">
              <a:lnSpc>
                <a:spcPct val="90000"/>
              </a:lnSpc>
            </a:pPr>
            <a:endParaRPr lang="el-GR" altLang="el-GR" sz="2000">
              <a:solidFill>
                <a:srgbClr val="000000"/>
              </a:solidFill>
              <a:latin typeface="Courier New" panose="02070309020205020404" pitchFamily="49" charset="0"/>
            </a:endParaRPr>
          </a:p>
        </p:txBody>
      </p:sp>
      <p:pic>
        <p:nvPicPr>
          <p:cNvPr id="13316" name="Picture 4"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 y="779851"/>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378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9900" y="24092"/>
            <a:ext cx="8255000" cy="1143000"/>
          </a:xfrm>
        </p:spPr>
        <p:txBody>
          <a:bodyPr>
            <a:normAutofit fontScale="90000"/>
          </a:bodyPr>
          <a:lstStyle/>
          <a:p>
            <a:pPr eaLnBrk="1" hangingPunct="1"/>
            <a:r>
              <a:rPr lang="el-GR" altLang="el-GR">
                <a:solidFill>
                  <a:srgbClr val="FF0000"/>
                </a:solidFill>
              </a:rPr>
              <a:t>Παραδείγματα χρήσης της </a:t>
            </a:r>
            <a:r>
              <a:rPr lang="el-GR" altLang="el-GR">
                <a:solidFill>
                  <a:srgbClr val="000000"/>
                </a:solidFill>
                <a:latin typeface="Courier New" panose="02070309020205020404" pitchFamily="49" charset="0"/>
              </a:rPr>
              <a:t>fopen()</a:t>
            </a:r>
            <a:r>
              <a:rPr lang="el-GR" altLang="el-GR">
                <a:solidFill>
                  <a:srgbClr val="FF0000"/>
                </a:solidFill>
              </a:rPr>
              <a:t> </a:t>
            </a:r>
            <a:endParaRPr lang="en-GB" altLang="el-GR">
              <a:solidFill>
                <a:srgbClr val="FF0000"/>
              </a:solidFill>
            </a:endParaRPr>
          </a:p>
        </p:txBody>
      </p:sp>
      <p:sp>
        <p:nvSpPr>
          <p:cNvPr id="14339" name="Rectangle 3" descr="Rectangle: Click to edit Master text styles&#10;Second level&#10;Third level&#10;Fourth level&#10;Fifth level"/>
          <p:cNvSpPr>
            <a:spLocks noGrp="1" noChangeArrowheads="1"/>
          </p:cNvSpPr>
          <p:nvPr>
            <p:ph type="body" idx="1"/>
          </p:nvPr>
        </p:nvSpPr>
        <p:spPr>
          <a:xfrm>
            <a:off x="-114300" y="1014692"/>
            <a:ext cx="8940800" cy="5778500"/>
          </a:xfrm>
        </p:spPr>
        <p:txBody>
          <a:bodyPr/>
          <a:lstStyle/>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fopen("test.txt", "r"); </a:t>
            </a:r>
          </a:p>
          <a:p>
            <a:pPr marL="914400" lvl="1" indent="-457200" eaLnBrk="1" hangingPunct="1">
              <a:lnSpc>
                <a:spcPct val="90000"/>
              </a:lnSpc>
              <a:buFont typeface="Wingdings" panose="05000000000000000000" pitchFamily="2" charset="2"/>
              <a:buNone/>
            </a:pPr>
            <a:r>
              <a:rPr lang="el-GR" altLang="el-GR" sz="1800"/>
              <a:t>	Ανοίγει για ανάγνωση το αρχείο κειμένου </a:t>
            </a:r>
            <a:r>
              <a:rPr lang="el-GR" altLang="el-GR" sz="1800">
                <a:solidFill>
                  <a:srgbClr val="000000"/>
                </a:solidFill>
                <a:latin typeface="Courier New" panose="02070309020205020404" pitchFamily="49" charset="0"/>
              </a:rPr>
              <a:t>test.txt</a:t>
            </a:r>
            <a:r>
              <a:rPr lang="el-GR" altLang="el-GR" sz="1800"/>
              <a:t>, το οποίο βρίσκεται στον ίδιο φάκελο με το εκτελέσιμο πρόγραμμα</a:t>
            </a:r>
          </a:p>
          <a:p>
            <a:pPr marL="914400" lvl="1" indent="-457200" eaLnBrk="1" hangingPunct="1">
              <a:lnSpc>
                <a:spcPct val="90000"/>
              </a:lnSpc>
              <a:buFont typeface="Wingdings" panose="05000000000000000000" pitchFamily="2" charset="2"/>
              <a:buNone/>
            </a:pPr>
            <a:endParaRPr lang="el-GR" altLang="el-GR" sz="1400"/>
          </a:p>
          <a:p>
            <a:pPr marL="914400" lvl="1" indent="-457200" eaLnBrk="1" hangingPunct="1">
              <a:lnSpc>
                <a:spcPct val="90000"/>
              </a:lnSpc>
              <a:buFont typeface="Wingdings" panose="05000000000000000000" pitchFamily="2" charset="2"/>
              <a:buNone/>
            </a:pPr>
            <a:endParaRPr lang="el-GR" altLang="el-GR" sz="1400"/>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fopen("c:\\src\\test.</a:t>
            </a:r>
            <a:r>
              <a:rPr lang="en-US" altLang="el-GR" sz="2000">
                <a:solidFill>
                  <a:srgbClr val="000000"/>
                </a:solidFill>
                <a:latin typeface="Courier New" panose="02070309020205020404" pitchFamily="49" charset="0"/>
              </a:rPr>
              <a:t>bin</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a+b</a:t>
            </a:r>
            <a:r>
              <a:rPr lang="el-GR" altLang="el-GR" sz="2000">
                <a:solidFill>
                  <a:srgbClr val="000000"/>
                </a:solidFill>
                <a:latin typeface="Courier New" panose="02070309020205020404" pitchFamily="49" charset="0"/>
              </a:rPr>
              <a:t>"); </a:t>
            </a:r>
          </a:p>
          <a:p>
            <a:pPr marL="914400" lvl="1" indent="-457200" eaLnBrk="1" hangingPunct="1">
              <a:lnSpc>
                <a:spcPct val="90000"/>
              </a:lnSpc>
              <a:buFont typeface="Wingdings" panose="05000000000000000000" pitchFamily="2" charset="2"/>
              <a:buNone/>
            </a:pPr>
            <a:r>
              <a:rPr lang="el-GR" altLang="el-GR" sz="1800"/>
              <a:t>	Ανοίγει (σε λειτουργικό σύστημα </a:t>
            </a:r>
            <a:r>
              <a:rPr lang="en-US" altLang="el-GR" sz="1800"/>
              <a:t>Windows)</a:t>
            </a:r>
            <a:r>
              <a:rPr lang="el-GR" altLang="el-GR" sz="1800"/>
              <a:t> για ανάγνωση και προσάρτηση το</a:t>
            </a:r>
            <a:r>
              <a:rPr lang="en-US" altLang="el-GR" sz="1800"/>
              <a:t> </a:t>
            </a:r>
            <a:r>
              <a:rPr lang="el-GR" altLang="el-GR" sz="1800"/>
              <a:t>δυαδικό αρχείο </a:t>
            </a:r>
            <a:r>
              <a:rPr lang="el-GR" altLang="el-GR" sz="1800">
                <a:solidFill>
                  <a:srgbClr val="000000"/>
                </a:solidFill>
                <a:latin typeface="Courier New" panose="02070309020205020404" pitchFamily="49" charset="0"/>
              </a:rPr>
              <a:t>test.</a:t>
            </a:r>
            <a:r>
              <a:rPr lang="en-US" altLang="el-GR" sz="1800">
                <a:solidFill>
                  <a:srgbClr val="000000"/>
                </a:solidFill>
                <a:latin typeface="Courier New" panose="02070309020205020404" pitchFamily="49" charset="0"/>
              </a:rPr>
              <a:t>bin</a:t>
            </a:r>
            <a:r>
              <a:rPr lang="el-GR" altLang="el-GR" sz="1800"/>
              <a:t>, το οποίο βρίσκεται στον φάκελο </a:t>
            </a:r>
            <a:r>
              <a:rPr lang="el-GR" altLang="el-GR" sz="1800">
                <a:solidFill>
                  <a:srgbClr val="000000"/>
                </a:solidFill>
                <a:latin typeface="Courier New" panose="02070309020205020404" pitchFamily="49" charset="0"/>
              </a:rPr>
              <a:t>c:\src</a:t>
            </a:r>
          </a:p>
          <a:p>
            <a:pPr marL="914400" lvl="1" indent="-457200" eaLnBrk="1" hangingPunct="1">
              <a:lnSpc>
                <a:spcPct val="90000"/>
              </a:lnSpc>
              <a:buFont typeface="Wingdings" panose="05000000000000000000" pitchFamily="2" charset="2"/>
              <a:buNone/>
            </a:pPr>
            <a:r>
              <a:rPr lang="el-GR" altLang="el-GR" sz="1800"/>
              <a:t>	Αν το αρχείο δεν υπάρχει, δημιουργείται στον φάκελο </a:t>
            </a:r>
            <a:r>
              <a:rPr lang="el-GR" altLang="el-GR" sz="1800">
                <a:solidFill>
                  <a:srgbClr val="000000"/>
                </a:solidFill>
                <a:latin typeface="Courier New" panose="02070309020205020404" pitchFamily="49" charset="0"/>
              </a:rPr>
              <a:t>c:\src</a:t>
            </a:r>
            <a:r>
              <a:rPr lang="el-GR" altLang="el-GR" sz="1800"/>
              <a:t>, ενώ, αν ήδη υπάρχει, τα υπάρχοντα δεδομένα διατηρούνται και τα νέα δεδομένα προστίθενται στο τέλος του</a:t>
            </a:r>
            <a:endParaRPr lang="el-GR" altLang="el-GR" sz="16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endParaRPr lang="el-GR" altLang="el-GR" sz="16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fopen("test.</a:t>
            </a:r>
            <a:r>
              <a:rPr lang="en-US" altLang="el-GR" sz="2000">
                <a:solidFill>
                  <a:srgbClr val="000000"/>
                </a:solidFill>
                <a:latin typeface="Courier New" panose="02070309020205020404" pitchFamily="49" charset="0"/>
              </a:rPr>
              <a:t>dat</a:t>
            </a:r>
            <a:r>
              <a:rPr lang="el-GR" altLang="el-GR" sz="2000">
                <a:solidFill>
                  <a:srgbClr val="000000"/>
                </a:solidFill>
                <a:latin typeface="Courier New" panose="02070309020205020404" pitchFamily="49" charset="0"/>
              </a:rPr>
              <a:t>", "w</a:t>
            </a:r>
            <a:r>
              <a:rPr lang="en-US" altLang="el-GR" sz="2000">
                <a:solidFill>
                  <a:srgbClr val="000000"/>
                </a:solidFill>
                <a:latin typeface="Courier New" panose="02070309020205020404" pitchFamily="49" charset="0"/>
              </a:rPr>
              <a:t>b</a:t>
            </a:r>
            <a:r>
              <a:rPr lang="el-GR" altLang="el-GR" sz="2000">
                <a:solidFill>
                  <a:srgbClr val="000000"/>
                </a:solidFill>
                <a:latin typeface="Courier New" panose="02070309020205020404" pitchFamily="49" charset="0"/>
              </a:rPr>
              <a:t>");</a:t>
            </a:r>
          </a:p>
          <a:p>
            <a:pPr marL="914400" lvl="1" indent="-457200" eaLnBrk="1" hangingPunct="1">
              <a:lnSpc>
                <a:spcPct val="90000"/>
              </a:lnSpc>
              <a:buFont typeface="Wingdings" panose="05000000000000000000" pitchFamily="2" charset="2"/>
              <a:buNone/>
            </a:pPr>
            <a:r>
              <a:rPr lang="el-GR" altLang="el-GR" sz="1800"/>
              <a:t>	Ανοίγει για εγγραφή το δυαδικό αρχείο </a:t>
            </a:r>
            <a:r>
              <a:rPr lang="el-GR" altLang="el-GR" sz="1800">
                <a:solidFill>
                  <a:srgbClr val="000000"/>
                </a:solidFill>
                <a:latin typeface="Courier New" panose="02070309020205020404" pitchFamily="49" charset="0"/>
              </a:rPr>
              <a:t>test.</a:t>
            </a:r>
            <a:r>
              <a:rPr lang="en-US" altLang="el-GR" sz="1800">
                <a:solidFill>
                  <a:srgbClr val="000000"/>
                </a:solidFill>
                <a:latin typeface="Courier New" panose="02070309020205020404" pitchFamily="49" charset="0"/>
              </a:rPr>
              <a:t>dat</a:t>
            </a:r>
            <a:r>
              <a:rPr lang="el-GR" altLang="el-GR" sz="1800"/>
              <a:t>, που βρίσκεται στον ίδιο φάκελο με το εκτελέσιμο πρόγραμμα</a:t>
            </a:r>
          </a:p>
          <a:p>
            <a:pPr marL="914400" lvl="1" indent="-457200" eaLnBrk="1" hangingPunct="1">
              <a:lnSpc>
                <a:spcPct val="90000"/>
              </a:lnSpc>
              <a:buFont typeface="Wingdings" panose="05000000000000000000" pitchFamily="2" charset="2"/>
              <a:buNone/>
            </a:pPr>
            <a:r>
              <a:rPr lang="el-GR" altLang="el-GR" sz="1800"/>
              <a:t>	Αν το </a:t>
            </a:r>
            <a:r>
              <a:rPr lang="el-GR" altLang="el-GR" sz="1800">
                <a:solidFill>
                  <a:srgbClr val="000000"/>
                </a:solidFill>
                <a:latin typeface="Courier New" panose="02070309020205020404" pitchFamily="49" charset="0"/>
              </a:rPr>
              <a:t>test.txt</a:t>
            </a:r>
            <a:r>
              <a:rPr lang="el-GR" altLang="el-GR" sz="1800"/>
              <a:t> δεν υπάρχει, τότε δημιουργείται στον ίδιο φάκελο με το εκτελέσιμο πρόγραμμα, ενώ αν υπάρχει το περιεχόμενό του διαγράφεται</a:t>
            </a:r>
          </a:p>
        </p:txBody>
      </p:sp>
      <p:sp>
        <p:nvSpPr>
          <p:cNvPr id="14340" name="Rectangle 4"/>
          <p:cNvSpPr>
            <a:spLocks noChangeArrowheads="1"/>
          </p:cNvSpPr>
          <p:nvPr/>
        </p:nvSpPr>
        <p:spPr bwMode="auto">
          <a:xfrm>
            <a:off x="2463800" y="976592"/>
            <a:ext cx="4102100" cy="393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4341" name="Rectangle 5"/>
          <p:cNvSpPr>
            <a:spLocks noChangeArrowheads="1"/>
          </p:cNvSpPr>
          <p:nvPr/>
        </p:nvSpPr>
        <p:spPr bwMode="auto">
          <a:xfrm>
            <a:off x="2120900" y="2310092"/>
            <a:ext cx="5473700" cy="393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14342" name="Rectangle 6"/>
          <p:cNvSpPr>
            <a:spLocks noChangeArrowheads="1"/>
          </p:cNvSpPr>
          <p:nvPr/>
        </p:nvSpPr>
        <p:spPr bwMode="auto">
          <a:xfrm>
            <a:off x="2501900" y="4291292"/>
            <a:ext cx="4330700" cy="393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234812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500" y="1635405"/>
            <a:ext cx="6969125" cy="47910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5363"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15364" name="Rectangle 3"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eaLnBrk="1" hangingPunct="1"/>
            <a:r>
              <a:rPr lang="el-GR" altLang="el-GR" sz="2000"/>
              <a:t>Τι κάνει το παρακάτω πρόγραμμα ???</a:t>
            </a:r>
            <a:endParaRPr lang="en-US" altLang="el-GR" sz="2000"/>
          </a:p>
        </p:txBody>
      </p:sp>
      <p:grpSp>
        <p:nvGrpSpPr>
          <p:cNvPr id="2" name="Group 5"/>
          <p:cNvGrpSpPr>
            <a:grpSpLocks/>
          </p:cNvGrpSpPr>
          <p:nvPr/>
        </p:nvGrpSpPr>
        <p:grpSpPr bwMode="auto">
          <a:xfrm>
            <a:off x="3238500" y="1878292"/>
            <a:ext cx="5575300" cy="1193800"/>
            <a:chOff x="-432" y="2192"/>
            <a:chExt cx="2504" cy="1912"/>
          </a:xfrm>
        </p:grpSpPr>
        <p:sp>
          <p:nvSpPr>
            <p:cNvPr id="15366"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Διαβάζει το όνομα ενός αρχείου και</a:t>
              </a:r>
            </a:p>
            <a:p>
              <a:pPr lvl="1" eaLnBrk="1" hangingPunct="1">
                <a:buFont typeface="Wingdings" panose="05000000000000000000" pitchFamily="2" charset="2"/>
                <a:buNone/>
              </a:pPr>
              <a:r>
                <a:rPr lang="el-GR" altLang="el-GR" sz="1800"/>
                <a:t>	   εμφανίζει μήνυμα για το αν αυτό</a:t>
              </a:r>
            </a:p>
            <a:p>
              <a:pPr lvl="1" eaLnBrk="1" hangingPunct="1">
                <a:buFont typeface="Wingdings" panose="05000000000000000000" pitchFamily="2" charset="2"/>
                <a:buNone/>
              </a:pPr>
              <a:r>
                <a:rPr lang="el-GR" altLang="el-GR" sz="1800"/>
                <a:t>	   μπορεί να διαβαστεί ή όχι...</a:t>
              </a:r>
              <a:endParaRPr lang="el-GR" altLang="el-GR" sz="16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2000"/>
                <a:t>	</a:t>
              </a:r>
            </a:p>
          </p:txBody>
        </p:sp>
        <p:sp>
          <p:nvSpPr>
            <p:cNvPr id="15367" name="Rectangle 7"/>
            <p:cNvSpPr>
              <a:spLocks noChangeArrowheads="1"/>
            </p:cNvSpPr>
            <p:nvPr/>
          </p:nvSpPr>
          <p:spPr bwMode="auto">
            <a:xfrm>
              <a:off x="128" y="2192"/>
              <a:ext cx="1929"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16876061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16387"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lnSpc>
                <a:spcPct val="90000"/>
              </a:lnSpc>
            </a:pPr>
            <a:r>
              <a:rPr lang="el-GR" altLang="el-GR" sz="2000"/>
              <a:t>Επαναλαμβάνεται, ότι </a:t>
            </a:r>
            <a:r>
              <a:rPr lang="el-GR" altLang="el-GR" sz="2000">
                <a:solidFill>
                  <a:srgbClr val="FF0000"/>
                </a:solidFill>
              </a:rPr>
              <a:t>η τιμή επιστροφής</a:t>
            </a:r>
            <a:r>
              <a:rPr lang="el-GR" altLang="el-GR" sz="2000"/>
              <a:t> της συνάρτησης </a:t>
            </a:r>
            <a:r>
              <a:rPr lang="el-GR" altLang="el-GR" sz="2000">
                <a:solidFill>
                  <a:srgbClr val="000000"/>
                </a:solidFill>
                <a:latin typeface="Courier New" panose="02070309020205020404" pitchFamily="49" charset="0"/>
              </a:rPr>
              <a:t>fopen()</a:t>
            </a:r>
            <a:r>
              <a:rPr lang="el-GR" altLang="el-GR" sz="2000"/>
              <a:t> </a:t>
            </a:r>
            <a:r>
              <a:rPr lang="el-GR" altLang="el-GR" sz="2000">
                <a:solidFill>
                  <a:srgbClr val="FF0000"/>
                </a:solidFill>
              </a:rPr>
              <a:t>πρέπει πάντα</a:t>
            </a:r>
            <a:r>
              <a:rPr lang="el-GR" altLang="el-GR" sz="2000"/>
              <a:t> να ελέγχεται και </a:t>
            </a:r>
            <a:r>
              <a:rPr lang="el-GR" altLang="el-GR" sz="2000">
                <a:solidFill>
                  <a:srgbClr val="FF0000"/>
                </a:solidFill>
              </a:rPr>
              <a:t>μόνο αν</a:t>
            </a:r>
            <a:r>
              <a:rPr lang="el-GR" altLang="el-GR" sz="2000"/>
              <a:t> αυτή </a:t>
            </a:r>
            <a:r>
              <a:rPr lang="el-GR" altLang="el-GR" sz="2000" u="sng">
                <a:solidFill>
                  <a:srgbClr val="FF0000"/>
                </a:solidFill>
              </a:rPr>
              <a:t>είναι διαφορετική από</a:t>
            </a:r>
            <a:r>
              <a:rPr lang="el-GR" altLang="el-GR" sz="2000"/>
              <a:t> </a:t>
            </a:r>
            <a:r>
              <a:rPr lang="el-GR" altLang="el-GR" sz="2000">
                <a:solidFill>
                  <a:srgbClr val="000000"/>
                </a:solidFill>
                <a:latin typeface="Courier New" panose="02070309020205020404" pitchFamily="49" charset="0"/>
              </a:rPr>
              <a:t>NULL</a:t>
            </a:r>
            <a:r>
              <a:rPr lang="el-GR" altLang="el-GR" sz="2000"/>
              <a:t>, θα πρέπει να επιτρέπεται να γίνουν διάφορες ενέργειες στο αρχείο</a:t>
            </a:r>
          </a:p>
          <a:p>
            <a:pPr marL="914400" lvl="1" indent="-457200" eaLnBrk="1" hangingPunct="1">
              <a:lnSpc>
                <a:spcPct val="90000"/>
              </a:lnSpc>
            </a:pPr>
            <a:endParaRPr lang="el-GR" altLang="el-GR" sz="2000"/>
          </a:p>
          <a:p>
            <a:pPr marL="914400" lvl="1" indent="-457200" eaLnBrk="1" hangingPunct="1">
              <a:lnSpc>
                <a:spcPct val="90000"/>
              </a:lnSpc>
            </a:pPr>
            <a:r>
              <a:rPr lang="el-GR" altLang="el-GR" sz="2000"/>
              <a:t>Ο έλεγχος της επιστροφής της </a:t>
            </a:r>
            <a:r>
              <a:rPr lang="el-GR" altLang="el-GR" sz="2000">
                <a:solidFill>
                  <a:srgbClr val="000000"/>
                </a:solidFill>
                <a:latin typeface="Courier New" panose="02070309020205020404" pitchFamily="49" charset="0"/>
              </a:rPr>
              <a:t>fopen()</a:t>
            </a:r>
            <a:r>
              <a:rPr lang="el-GR" altLang="el-GR" sz="2000"/>
              <a:t> θα μπορούσε να γίνει σε μία γραμμή κώδικα ως εξής:</a:t>
            </a:r>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FF"/>
                </a:solidFill>
                <a:latin typeface="Courier New" panose="02070309020205020404" pitchFamily="49" charset="0"/>
              </a:rPr>
              <a:t>if</a:t>
            </a:r>
            <a:r>
              <a:rPr lang="el-GR" altLang="el-GR" sz="2000">
                <a:solidFill>
                  <a:srgbClr val="000000"/>
                </a:solidFill>
                <a:latin typeface="Courier New" panose="02070309020205020404" pitchFamily="49" charset="0"/>
              </a:rPr>
              <a:t>((fp = fopen(fname, "r")) == NULL)</a:t>
            </a:r>
          </a:p>
          <a:p>
            <a:pPr marL="914400" lvl="1" indent="-457200" eaLnBrk="1" hangingPunct="1">
              <a:lnSpc>
                <a:spcPct val="90000"/>
              </a:lnSpc>
              <a:buFont typeface="Wingdings" panose="05000000000000000000" pitchFamily="2" charset="2"/>
              <a:buNone/>
            </a:pP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Οι εσωτερικές παρενθέσεις μπαίνουν για λόγους προτεραιότητας</a:t>
            </a:r>
          </a:p>
          <a:p>
            <a:pPr marL="914400" lvl="1" indent="-457200" eaLnBrk="1" hangingPunct="1">
              <a:lnSpc>
                <a:spcPct val="90000"/>
              </a:lnSpc>
            </a:pPr>
            <a:endParaRPr lang="el-GR" altLang="el-GR" sz="2000"/>
          </a:p>
        </p:txBody>
      </p:sp>
      <p:sp>
        <p:nvSpPr>
          <p:cNvPr id="16388" name="Rectangle 4"/>
          <p:cNvSpPr>
            <a:spLocks noChangeArrowheads="1"/>
          </p:cNvSpPr>
          <p:nvPr/>
        </p:nvSpPr>
        <p:spPr bwMode="auto">
          <a:xfrm>
            <a:off x="1371600" y="3275292"/>
            <a:ext cx="6184900" cy="647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pic>
        <p:nvPicPr>
          <p:cNvPr id="16389" name="Picture 5"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8464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2099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Κλείσιμο Αρχείου (Ι)</a:t>
            </a:r>
            <a:endParaRPr lang="en-GB" altLang="el-GR">
              <a:solidFill>
                <a:srgbClr val="000000"/>
              </a:solidFill>
              <a:latin typeface="Courier New" panose="02070309020205020404" pitchFamily="49" charset="0"/>
            </a:endParaRPr>
          </a:p>
        </p:txBody>
      </p:sp>
      <p:sp>
        <p:nvSpPr>
          <p:cNvPr id="17411"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Η συνάρτηση </a:t>
            </a:r>
            <a:r>
              <a:rPr lang="el-GR" altLang="el-GR" sz="2000">
                <a:solidFill>
                  <a:srgbClr val="000000"/>
                </a:solidFill>
                <a:latin typeface="Courier New" panose="02070309020205020404" pitchFamily="49" charset="0"/>
              </a:rPr>
              <a:t>fclose()</a:t>
            </a:r>
            <a:r>
              <a:rPr lang="el-GR" altLang="el-GR" sz="2000"/>
              <a:t> χρησιμοποιείται </a:t>
            </a:r>
            <a:r>
              <a:rPr lang="el-GR" altLang="el-GR" sz="2000">
                <a:solidFill>
                  <a:srgbClr val="FF0000"/>
                </a:solidFill>
              </a:rPr>
              <a:t>για το κλείσιμο ενός ανοικτού αρχείου</a:t>
            </a:r>
          </a:p>
          <a:p>
            <a:pPr marL="914400" lvl="1" indent="-457200" eaLnBrk="1" hangingPunct="1"/>
            <a:endParaRPr lang="el-GR" altLang="el-GR" sz="2000"/>
          </a:p>
          <a:p>
            <a:pPr marL="914400" lvl="1" indent="-457200" eaLnBrk="1" hangingPunct="1"/>
            <a:r>
              <a:rPr lang="el-GR" altLang="el-GR" sz="2000"/>
              <a:t>Το πρωτότυπο της συνάρτησης δηλώνεται στο αρχείο </a:t>
            </a:r>
            <a:r>
              <a:rPr lang="el-GR" altLang="el-GR" sz="2000">
                <a:solidFill>
                  <a:srgbClr val="000000"/>
                </a:solidFill>
                <a:latin typeface="Courier New" panose="02070309020205020404" pitchFamily="49" charset="0"/>
              </a:rPr>
              <a:t>stdio.h</a:t>
            </a:r>
            <a:r>
              <a:rPr lang="el-GR" altLang="el-GR" sz="2000"/>
              <a:t> και είναι το ακόλουθο:</a:t>
            </a:r>
          </a:p>
          <a:p>
            <a:pPr marL="914400" lvl="1" indent="-457200" eaLnBrk="1" hangingPunct="1"/>
            <a:endParaRPr lang="el-GR" altLang="el-GR" sz="2000"/>
          </a:p>
          <a:p>
            <a:pPr marL="914400" lvl="1" indent="-457200" eaLnBrk="1" hangingPunct="1">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int</a:t>
            </a:r>
            <a:r>
              <a:rPr lang="el-GR" altLang="el-GR" sz="2000">
                <a:solidFill>
                  <a:srgbClr val="000000"/>
                </a:solidFill>
                <a:latin typeface="Courier New" panose="02070309020205020404" pitchFamily="49" charset="0"/>
              </a:rPr>
              <a:t> fclose(FILE *fp);</a:t>
            </a:r>
          </a:p>
          <a:p>
            <a:pPr marL="914400" lvl="1" indent="-457200" eaLnBrk="1" hangingPunct="1"/>
            <a:endParaRPr lang="el-GR" altLang="el-GR" sz="2000">
              <a:solidFill>
                <a:srgbClr val="000000"/>
              </a:solidFill>
              <a:latin typeface="Courier New" panose="02070309020205020404" pitchFamily="49" charset="0"/>
            </a:endParaRPr>
          </a:p>
          <a:p>
            <a:pPr marL="914400" lvl="1" indent="-457200" eaLnBrk="1" hangingPunct="1"/>
            <a:r>
              <a:rPr lang="el-GR" altLang="el-GR" sz="2000"/>
              <a:t>Η παράμετρος </a:t>
            </a:r>
            <a:r>
              <a:rPr lang="el-GR" altLang="el-GR" sz="2000">
                <a:solidFill>
                  <a:srgbClr val="000000"/>
                </a:solidFill>
                <a:latin typeface="Courier New" panose="02070309020205020404" pitchFamily="49" charset="0"/>
              </a:rPr>
              <a:t>fp</a:t>
            </a:r>
            <a:r>
              <a:rPr lang="el-GR" altLang="el-GR" sz="2000"/>
              <a:t> είναι ο δείκτης σε μία δομή τύπου </a:t>
            </a:r>
            <a:r>
              <a:rPr lang="el-GR" altLang="el-GR" sz="2000">
                <a:solidFill>
                  <a:srgbClr val="000000"/>
                </a:solidFill>
                <a:latin typeface="Courier New" panose="02070309020205020404" pitchFamily="49" charset="0"/>
              </a:rPr>
              <a:t>FILE</a:t>
            </a:r>
            <a:r>
              <a:rPr lang="el-GR" altLang="el-GR" sz="2000"/>
              <a:t>, που έχει επιστραφεί από μία προηγούμενη κλήση της </a:t>
            </a:r>
            <a:r>
              <a:rPr lang="el-GR" altLang="el-GR" sz="2000">
                <a:solidFill>
                  <a:srgbClr val="000000"/>
                </a:solidFill>
                <a:latin typeface="Courier New" panose="02070309020205020404" pitchFamily="49" charset="0"/>
              </a:rPr>
              <a:t>fopen()</a:t>
            </a:r>
          </a:p>
          <a:p>
            <a:pPr marL="914400" lvl="1" indent="-457200" eaLnBrk="1" hangingPunct="1"/>
            <a:endParaRPr lang="el-GR" altLang="el-GR" sz="2000">
              <a:solidFill>
                <a:srgbClr val="000000"/>
              </a:solidFill>
              <a:latin typeface="Courier New" panose="02070309020205020404" pitchFamily="49" charset="0"/>
            </a:endParaRPr>
          </a:p>
          <a:p>
            <a:pPr marL="914400" lvl="1" indent="-457200" eaLnBrk="1" hangingPunct="1"/>
            <a:r>
              <a:rPr lang="el-GR" altLang="el-GR" sz="2000"/>
              <a:t>Η συνάρτηση </a:t>
            </a:r>
            <a:r>
              <a:rPr lang="el-GR" altLang="el-GR" sz="2000">
                <a:solidFill>
                  <a:srgbClr val="000000"/>
                </a:solidFill>
                <a:latin typeface="Courier New" panose="02070309020205020404" pitchFamily="49" charset="0"/>
              </a:rPr>
              <a:t>fclose()</a:t>
            </a:r>
            <a:r>
              <a:rPr lang="el-GR" altLang="el-GR" sz="2000"/>
              <a:t> επιστρέφει </a:t>
            </a:r>
            <a:r>
              <a:rPr lang="el-GR" altLang="el-GR" sz="2000">
                <a:solidFill>
                  <a:srgbClr val="000000"/>
                </a:solidFill>
                <a:latin typeface="Courier New" panose="02070309020205020404" pitchFamily="49" charset="0"/>
              </a:rPr>
              <a:t>0</a:t>
            </a:r>
            <a:r>
              <a:rPr lang="el-GR" altLang="el-GR" sz="2000"/>
              <a:t> αν το αρχείο έκλεισε επιτυχώς, αλλιώς επιστρέφει την ειδική τιμή </a:t>
            </a:r>
            <a:r>
              <a:rPr lang="el-GR" altLang="el-GR" sz="2000">
                <a:solidFill>
                  <a:srgbClr val="000000"/>
                </a:solidFill>
                <a:latin typeface="Courier New" panose="02070309020205020404" pitchFamily="49" charset="0"/>
              </a:rPr>
              <a:t>ΕΟF</a:t>
            </a:r>
            <a:endParaRPr lang="el-GR" altLang="el-GR" sz="2000"/>
          </a:p>
        </p:txBody>
      </p:sp>
      <p:sp>
        <p:nvSpPr>
          <p:cNvPr id="17412" name="Rectangle 4"/>
          <p:cNvSpPr>
            <a:spLocks noChangeArrowheads="1"/>
          </p:cNvSpPr>
          <p:nvPr/>
        </p:nvSpPr>
        <p:spPr bwMode="auto">
          <a:xfrm>
            <a:off x="2298700" y="2932392"/>
            <a:ext cx="4318000" cy="7493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943167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Κλείσιμο Αρχείου (ΙΙ)</a:t>
            </a:r>
            <a:endParaRPr lang="en-GB" altLang="el-GR">
              <a:solidFill>
                <a:srgbClr val="FF0000"/>
              </a:solidFill>
            </a:endParaRPr>
          </a:p>
        </p:txBody>
      </p:sp>
      <p:sp>
        <p:nvSpPr>
          <p:cNvPr id="18435"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Η ειδική τιμή </a:t>
            </a:r>
            <a:r>
              <a:rPr lang="el-GR" altLang="el-GR" sz="2000">
                <a:solidFill>
                  <a:srgbClr val="000000"/>
                </a:solidFill>
                <a:latin typeface="Courier New" panose="02070309020205020404" pitchFamily="49" charset="0"/>
              </a:rPr>
              <a:t>EOF</a:t>
            </a:r>
            <a:r>
              <a:rPr lang="el-GR" altLang="el-GR" sz="2000"/>
              <a:t> δηλώνεται στο αρχείο </a:t>
            </a:r>
            <a:r>
              <a:rPr lang="el-GR" altLang="el-GR" sz="2000">
                <a:solidFill>
                  <a:srgbClr val="000000"/>
                </a:solidFill>
                <a:latin typeface="Courier New" panose="02070309020205020404" pitchFamily="49" charset="0"/>
              </a:rPr>
              <a:t>stdio.h</a:t>
            </a:r>
            <a:r>
              <a:rPr lang="el-GR" altLang="el-GR" sz="2000"/>
              <a:t> , έχει τιμή </a:t>
            </a:r>
            <a:r>
              <a:rPr lang="el-GR" altLang="el-GR" sz="2000">
                <a:solidFill>
                  <a:srgbClr val="000000"/>
                </a:solidFill>
                <a:latin typeface="Courier New" panose="02070309020205020404" pitchFamily="49" charset="0"/>
              </a:rPr>
              <a:t>-1</a:t>
            </a:r>
            <a:r>
              <a:rPr lang="el-GR" altLang="el-GR" sz="2000"/>
              <a:t> και χρησιμοποιείται για να μας ενημερώσει ότι:</a:t>
            </a:r>
          </a:p>
          <a:p>
            <a:pPr marL="1333500" lvl="2" indent="-419100" eaLnBrk="1" hangingPunct="1"/>
            <a:r>
              <a:rPr lang="el-GR" altLang="el-GR" sz="2000"/>
              <a:t>είτε φτάσαμε στο </a:t>
            </a:r>
            <a:r>
              <a:rPr lang="el-GR" altLang="el-GR" sz="2000">
                <a:solidFill>
                  <a:srgbClr val="FF0000"/>
                </a:solidFill>
              </a:rPr>
              <a:t>τέλος του αρχείου</a:t>
            </a:r>
            <a:r>
              <a:rPr lang="el-GR" altLang="el-GR" sz="2000"/>
              <a:t> </a:t>
            </a:r>
          </a:p>
          <a:p>
            <a:pPr marL="1333500" lvl="2" indent="-419100" eaLnBrk="1" hangingPunct="1"/>
            <a:r>
              <a:rPr lang="el-GR" altLang="el-GR" sz="2000"/>
              <a:t>είτε </a:t>
            </a:r>
            <a:r>
              <a:rPr lang="el-GR" altLang="el-GR" sz="2000">
                <a:solidFill>
                  <a:srgbClr val="FF0000"/>
                </a:solidFill>
              </a:rPr>
              <a:t>συνέβη κάποιο λάθος</a:t>
            </a:r>
            <a:r>
              <a:rPr lang="el-GR" altLang="el-GR" sz="2000"/>
              <a:t> στην εκτέλεση μίας λειτουργίας στο αρχείο</a:t>
            </a:r>
          </a:p>
          <a:p>
            <a:pPr marL="1333500" lvl="2" indent="-419100" eaLnBrk="1" hangingPunct="1"/>
            <a:endParaRPr lang="el-GR" altLang="el-GR" sz="2000"/>
          </a:p>
          <a:p>
            <a:pPr marL="914400" lvl="1" indent="-457200" eaLnBrk="1" hangingPunct="1"/>
            <a:r>
              <a:rPr lang="el-GR" altLang="el-GR" sz="2000"/>
              <a:t>Αν και ένα </a:t>
            </a:r>
            <a:r>
              <a:rPr lang="el-GR" altLang="el-GR" sz="2000">
                <a:solidFill>
                  <a:srgbClr val="FF0000"/>
                </a:solidFill>
              </a:rPr>
              <a:t>ανοικτό αρχείο</a:t>
            </a:r>
            <a:r>
              <a:rPr lang="el-GR" altLang="el-GR" sz="2000"/>
              <a:t> </a:t>
            </a:r>
            <a:r>
              <a:rPr lang="el-GR" altLang="el-GR" sz="2000" u="sng">
                <a:solidFill>
                  <a:srgbClr val="FF0000"/>
                </a:solidFill>
              </a:rPr>
              <a:t>κλείνει αυτόματα</a:t>
            </a:r>
            <a:r>
              <a:rPr lang="el-GR" altLang="el-GR" sz="2000"/>
              <a:t> </a:t>
            </a:r>
            <a:r>
              <a:rPr lang="el-GR" altLang="el-GR" sz="2000">
                <a:solidFill>
                  <a:srgbClr val="FF0000"/>
                </a:solidFill>
              </a:rPr>
              <a:t>όταν το πρόγραμμα τερματίζει</a:t>
            </a:r>
            <a:r>
              <a:rPr lang="el-GR" altLang="el-GR" sz="2000"/>
              <a:t>, προτείνεται </a:t>
            </a:r>
            <a:r>
              <a:rPr lang="el-GR" altLang="el-GR" sz="2000" u="sng">
                <a:solidFill>
                  <a:srgbClr val="FF0000"/>
                </a:solidFill>
              </a:rPr>
              <a:t>να το κλείνετε</a:t>
            </a:r>
            <a:r>
              <a:rPr lang="el-GR" altLang="el-GR" sz="2000"/>
              <a:t> όταν τελειώσετε με την επεξεργασία του</a:t>
            </a:r>
          </a:p>
          <a:p>
            <a:pPr marL="914400" lvl="1" indent="-457200" eaLnBrk="1" hangingPunct="1">
              <a:buFont typeface="Wingdings" panose="05000000000000000000" pitchFamily="2" charset="2"/>
              <a:buNone/>
            </a:pPr>
            <a:r>
              <a:rPr lang="el-GR" altLang="el-GR" sz="2000"/>
              <a:t>	Ένας καλός λόγος για να πειστείτε είναι ότι, ακόμα και αν το πρόγραμμά σας τερματιστεί ανώμαλα (π.χ. crash), το αρχείο θα παραμείνει ανέπαφο και τα δεδομένα του δεν θα χαθούν </a:t>
            </a:r>
            <a:endParaRPr lang="el-GR" altLang="el-GR" sz="1800"/>
          </a:p>
          <a:p>
            <a:pPr marL="914400" lvl="1" indent="-457200" eaLnBrk="1" hangingPunct="1"/>
            <a:endParaRPr lang="el-GR" altLang="el-GR" sz="1800"/>
          </a:p>
          <a:p>
            <a:pPr marL="914400" lvl="1" indent="-457200" eaLnBrk="1" hangingPunct="1"/>
            <a:endParaRPr lang="el-GR" altLang="el-GR" sz="1800"/>
          </a:p>
        </p:txBody>
      </p:sp>
      <p:pic>
        <p:nvPicPr>
          <p:cNvPr id="18436" name="Picture 4"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9927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7130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Προσπέλαση Αρχείου</a:t>
            </a:r>
            <a:endParaRPr lang="en-GB" altLang="el-GR">
              <a:solidFill>
                <a:srgbClr val="000000"/>
              </a:solidFill>
              <a:latin typeface="Courier New" panose="02070309020205020404" pitchFamily="49" charset="0"/>
            </a:endParaRPr>
          </a:p>
        </p:txBody>
      </p:sp>
      <p:sp>
        <p:nvSpPr>
          <p:cNvPr id="19459" name="Rectangle 3" descr="Rectangle: Click to edit Master text styles&#10;Second level&#10;Third level&#10;Fourth level&#10;Fifth level"/>
          <p:cNvSpPr>
            <a:spLocks noGrp="1" noChangeArrowheads="1"/>
          </p:cNvSpPr>
          <p:nvPr>
            <p:ph type="body" idx="1"/>
          </p:nvPr>
        </p:nvSpPr>
        <p:spPr>
          <a:xfrm>
            <a:off x="0" y="735292"/>
            <a:ext cx="8953500" cy="5994400"/>
          </a:xfrm>
        </p:spPr>
        <p:txBody>
          <a:bodyPr/>
          <a:lstStyle/>
          <a:p>
            <a:pPr marL="914400" lvl="1" indent="-457200" eaLnBrk="1" hangingPunct="1">
              <a:lnSpc>
                <a:spcPct val="90000"/>
              </a:lnSpc>
            </a:pPr>
            <a:r>
              <a:rPr lang="el-GR" altLang="el-GR" sz="2000"/>
              <a:t>Για κάθε ανοικτό αρχείο υπάρχει ένα </a:t>
            </a:r>
            <a:r>
              <a:rPr lang="el-GR" altLang="el-GR" sz="2000">
                <a:solidFill>
                  <a:srgbClr val="FF0000"/>
                </a:solidFill>
              </a:rPr>
              <a:t>πεδίο-δείκτης</a:t>
            </a:r>
            <a:r>
              <a:rPr lang="el-GR" altLang="el-GR" sz="2000"/>
              <a:t> στη δομή </a:t>
            </a:r>
            <a:r>
              <a:rPr lang="el-GR" altLang="el-GR" sz="2000">
                <a:solidFill>
                  <a:srgbClr val="000000"/>
                </a:solidFill>
                <a:latin typeface="Courier New" panose="02070309020205020404" pitchFamily="49" charset="0"/>
              </a:rPr>
              <a:t>FILE</a:t>
            </a:r>
            <a:r>
              <a:rPr lang="el-GR" altLang="el-GR" sz="2000"/>
              <a:t> που δείχνει σε </a:t>
            </a:r>
            <a:r>
              <a:rPr lang="el-GR" altLang="el-GR" sz="2000">
                <a:solidFill>
                  <a:srgbClr val="FF0000"/>
                </a:solidFill>
              </a:rPr>
              <a:t>ποια θέση</a:t>
            </a:r>
            <a:r>
              <a:rPr lang="el-GR" altLang="el-GR" sz="2000"/>
              <a:t> του αρχείου θα γίνει η επόμενη λειτουργία εγγραφής ή ανάγνωσης</a:t>
            </a:r>
          </a:p>
          <a:p>
            <a:pPr marL="1333500" lvl="2" indent="-419100" eaLnBrk="1" hangingPunct="1">
              <a:lnSpc>
                <a:spcPct val="90000"/>
              </a:lnSpc>
            </a:pPr>
            <a:r>
              <a:rPr lang="el-GR" altLang="el-GR" sz="1800"/>
              <a:t>Π.χ. όταν ανοίγει ένα αρχείο για </a:t>
            </a:r>
            <a:r>
              <a:rPr lang="el-GR" altLang="el-GR" sz="1800">
                <a:solidFill>
                  <a:srgbClr val="FF0000"/>
                </a:solidFill>
              </a:rPr>
              <a:t>ανάγνωση</a:t>
            </a:r>
            <a:r>
              <a:rPr lang="el-GR" altLang="el-GR" sz="1800"/>
              <a:t> ή </a:t>
            </a:r>
            <a:r>
              <a:rPr lang="el-GR" altLang="el-GR" sz="1800">
                <a:solidFill>
                  <a:srgbClr val="FF0000"/>
                </a:solidFill>
              </a:rPr>
              <a:t>εγγραφή</a:t>
            </a:r>
            <a:r>
              <a:rPr lang="el-GR" altLang="el-GR" sz="1800"/>
              <a:t>, τότε αυτός ο δείκτης </a:t>
            </a:r>
            <a:r>
              <a:rPr lang="el-GR" altLang="el-GR" sz="1800">
                <a:solidFill>
                  <a:srgbClr val="FF0000"/>
                </a:solidFill>
              </a:rPr>
              <a:t>δείχνει στην αρχή</a:t>
            </a:r>
            <a:r>
              <a:rPr lang="el-GR" altLang="el-GR" sz="1800"/>
              <a:t> του αρχείου</a:t>
            </a:r>
          </a:p>
          <a:p>
            <a:pPr marL="1333500" lvl="2" indent="-419100" eaLnBrk="1" hangingPunct="1">
              <a:lnSpc>
                <a:spcPct val="90000"/>
              </a:lnSpc>
            </a:pPr>
            <a:r>
              <a:rPr lang="el-GR" altLang="el-GR" sz="1800"/>
              <a:t>Αν όμως ανοίγει ένα αρχείο </a:t>
            </a:r>
            <a:r>
              <a:rPr lang="el-GR" altLang="el-GR" sz="1800">
                <a:solidFill>
                  <a:srgbClr val="FF0000"/>
                </a:solidFill>
              </a:rPr>
              <a:t>για</a:t>
            </a:r>
            <a:r>
              <a:rPr lang="el-GR" altLang="el-GR" sz="1800"/>
              <a:t> </a:t>
            </a:r>
            <a:r>
              <a:rPr lang="el-GR" altLang="el-GR" sz="1800">
                <a:solidFill>
                  <a:srgbClr val="FF0000"/>
                </a:solidFill>
              </a:rPr>
              <a:t>προσάρτηση</a:t>
            </a:r>
            <a:r>
              <a:rPr lang="el-GR" altLang="el-GR" sz="1800"/>
              <a:t>, τότε αυτός ο δείκτης </a:t>
            </a:r>
            <a:r>
              <a:rPr lang="el-GR" altLang="el-GR" sz="1800">
                <a:solidFill>
                  <a:srgbClr val="FF0000"/>
                </a:solidFill>
              </a:rPr>
              <a:t>δείχνει στο τέλος</a:t>
            </a:r>
            <a:r>
              <a:rPr lang="el-GR" altLang="el-GR" sz="1800"/>
              <a:t> του αρχείου</a:t>
            </a:r>
          </a:p>
          <a:p>
            <a:pPr marL="914400" lvl="1" indent="-457200" eaLnBrk="1" hangingPunct="1">
              <a:lnSpc>
                <a:spcPct val="90000"/>
              </a:lnSpc>
            </a:pPr>
            <a:endParaRPr lang="el-GR" altLang="el-GR" sz="1800"/>
          </a:p>
          <a:p>
            <a:pPr marL="914400" lvl="1" indent="-457200" eaLnBrk="1" hangingPunct="1">
              <a:lnSpc>
                <a:spcPct val="90000"/>
              </a:lnSpc>
            </a:pPr>
            <a:r>
              <a:rPr lang="el-GR" altLang="el-GR" sz="2000"/>
              <a:t>Κάθε φορά που εκτελείται μία λειτουργία εγγραφής ή ανάγνωσης, </a:t>
            </a:r>
            <a:r>
              <a:rPr lang="el-GR" altLang="el-GR" sz="2000">
                <a:solidFill>
                  <a:srgbClr val="FF0000"/>
                </a:solidFill>
              </a:rPr>
              <a:t>η τιμή</a:t>
            </a:r>
            <a:r>
              <a:rPr lang="el-GR" altLang="el-GR" sz="2000"/>
              <a:t> αυτού του </a:t>
            </a:r>
            <a:r>
              <a:rPr lang="el-GR" altLang="el-GR" sz="2000">
                <a:solidFill>
                  <a:srgbClr val="FF0000"/>
                </a:solidFill>
              </a:rPr>
              <a:t>δείκτη θέσης</a:t>
            </a:r>
            <a:r>
              <a:rPr lang="el-GR" altLang="el-GR" sz="2000"/>
              <a:t> ενημερώνεται </a:t>
            </a:r>
            <a:r>
              <a:rPr lang="el-GR" altLang="el-GR" sz="2000">
                <a:solidFill>
                  <a:srgbClr val="FF0000"/>
                </a:solidFill>
              </a:rPr>
              <a:t>αυτόματα</a:t>
            </a:r>
          </a:p>
          <a:p>
            <a:pPr marL="1333500" lvl="2" indent="-419100" eaLnBrk="1" hangingPunct="1">
              <a:lnSpc>
                <a:spcPct val="90000"/>
              </a:lnSpc>
            </a:pPr>
            <a:r>
              <a:rPr lang="el-GR" altLang="el-GR" sz="1800"/>
              <a:t>Π.χ. αν ανοίξει ένα αρχείο για ανάγνωση και με μία εντολή ανάγνωσης διαβαστούν 50 χαρακτήρες, τότε ο δείκτης μετακινείται δεξιά και δείχνει στη θέση του αρχείου που είναι 50 </a:t>
            </a:r>
            <a:r>
              <a:rPr lang="en-US" altLang="el-GR" sz="1800"/>
              <a:t>bytes</a:t>
            </a:r>
            <a:r>
              <a:rPr lang="el-GR" altLang="el-GR" sz="1800"/>
              <a:t> μετά από την αρχή του αρχείου</a:t>
            </a:r>
          </a:p>
          <a:p>
            <a:pPr marL="1333500" lvl="2" indent="-419100" eaLnBrk="1" hangingPunct="1">
              <a:lnSpc>
                <a:spcPct val="90000"/>
              </a:lnSpc>
            </a:pPr>
            <a:r>
              <a:rPr lang="el-GR" altLang="el-GR" sz="1800"/>
              <a:t>Αντίστοιχα, σε μία εγγραφή δεδομένων ο δείκτης μετακινείται δεξιά κατά τόσες θέσεις όσες και ο αριθμός των </a:t>
            </a:r>
            <a:r>
              <a:rPr lang="en-US" altLang="el-GR" sz="1800"/>
              <a:t>bytes</a:t>
            </a:r>
            <a:r>
              <a:rPr lang="el-GR" altLang="el-GR" sz="1800"/>
              <a:t> που γράφτηκαν στο αρχείο</a:t>
            </a:r>
          </a:p>
          <a:p>
            <a:pPr marL="914400" lvl="1" indent="-457200" eaLnBrk="1" hangingPunct="1">
              <a:lnSpc>
                <a:spcPct val="90000"/>
              </a:lnSpc>
            </a:pPr>
            <a:endParaRPr lang="el-GR" altLang="el-GR" sz="1800"/>
          </a:p>
          <a:p>
            <a:pPr marL="914400" lvl="1" indent="-457200" eaLnBrk="1" hangingPunct="1">
              <a:lnSpc>
                <a:spcPct val="90000"/>
              </a:lnSpc>
            </a:pPr>
            <a:r>
              <a:rPr lang="el-GR" altLang="el-GR" sz="2000"/>
              <a:t>Η συνάρτηση </a:t>
            </a:r>
            <a:r>
              <a:rPr lang="el-GR" altLang="el-GR" sz="2000">
                <a:solidFill>
                  <a:srgbClr val="000000"/>
                </a:solidFill>
                <a:latin typeface="Courier New" panose="02070309020205020404" pitchFamily="49" charset="0"/>
              </a:rPr>
              <a:t>fseek()</a:t>
            </a:r>
            <a:r>
              <a:rPr lang="el-GR" altLang="el-GR" sz="2000"/>
              <a:t> που θα παρουσιαστεί παρακάτω χρησιμοποιείται για να </a:t>
            </a:r>
            <a:r>
              <a:rPr lang="el-GR" altLang="el-GR" sz="2000">
                <a:solidFill>
                  <a:srgbClr val="FF0000"/>
                </a:solidFill>
              </a:rPr>
              <a:t>μετακινήσει</a:t>
            </a:r>
            <a:r>
              <a:rPr lang="el-GR" altLang="el-GR" sz="2000"/>
              <a:t> τον δείκτη θέσης του αρχείου </a:t>
            </a:r>
            <a:r>
              <a:rPr lang="el-GR" altLang="el-GR" sz="2000">
                <a:solidFill>
                  <a:srgbClr val="FF0000"/>
                </a:solidFill>
              </a:rPr>
              <a:t>σε οποιοδήποτε σημείο </a:t>
            </a:r>
            <a:r>
              <a:rPr lang="el-GR" altLang="el-GR" sz="2000"/>
              <a:t>του αρχείου</a:t>
            </a:r>
          </a:p>
        </p:txBody>
      </p:sp>
    </p:spTree>
    <p:extLst>
      <p:ext uri="{BB962C8B-B14F-4D97-AF65-F5344CB8AC3E}">
        <p14:creationId xmlns:p14="http://schemas.microsoft.com/office/powerpoint/2010/main" val="201504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Εγγραφή σε Αρχείο Κειμένου</a:t>
            </a:r>
            <a:endParaRPr lang="en-GB" altLang="el-GR">
              <a:solidFill>
                <a:srgbClr val="000000"/>
              </a:solidFill>
              <a:latin typeface="Courier New" panose="02070309020205020404" pitchFamily="49" charset="0"/>
            </a:endParaRPr>
          </a:p>
        </p:txBody>
      </p:sp>
      <p:sp>
        <p:nvSpPr>
          <p:cNvPr id="20483"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Οι κυριότερες συναρτήσεις που χρησιμοποιούνται </a:t>
            </a:r>
            <a:r>
              <a:rPr lang="el-GR" altLang="el-GR" sz="2000">
                <a:solidFill>
                  <a:srgbClr val="FF0000"/>
                </a:solidFill>
              </a:rPr>
              <a:t>για εγγραφή δεδομένων </a:t>
            </a:r>
            <a:r>
              <a:rPr lang="el-GR" altLang="el-GR" sz="2000" u="sng">
                <a:solidFill>
                  <a:srgbClr val="FF0000"/>
                </a:solidFill>
              </a:rPr>
              <a:t>σε ένα αρχείο κειμένου</a:t>
            </a:r>
            <a:r>
              <a:rPr lang="el-GR" altLang="el-GR" sz="2000"/>
              <a:t> είναι οι:</a:t>
            </a:r>
          </a:p>
          <a:p>
            <a:pPr marL="1333500" lvl="2" indent="-419100" eaLnBrk="1" hangingPunct="1"/>
            <a:endParaRPr lang="el-GR" altLang="el-GR" sz="1100">
              <a:solidFill>
                <a:srgbClr val="000000"/>
              </a:solidFill>
              <a:latin typeface="Courier New" panose="02070309020205020404" pitchFamily="49" charset="0"/>
            </a:endParaRPr>
          </a:p>
          <a:p>
            <a:pPr marL="1333500" lvl="2" indent="-419100" eaLnBrk="1" hangingPunct="1"/>
            <a:r>
              <a:rPr lang="el-GR" altLang="el-GR">
                <a:solidFill>
                  <a:srgbClr val="000000"/>
                </a:solidFill>
                <a:latin typeface="Courier New" panose="02070309020205020404" pitchFamily="49" charset="0"/>
              </a:rPr>
              <a:t>fputs() </a:t>
            </a:r>
          </a:p>
          <a:p>
            <a:pPr marL="1333500" lvl="2" indent="-419100" eaLnBrk="1" hangingPunct="1"/>
            <a:r>
              <a:rPr lang="el-GR" altLang="el-GR" sz="2100">
                <a:solidFill>
                  <a:srgbClr val="000000"/>
                </a:solidFill>
                <a:latin typeface="Courier New" panose="02070309020205020404" pitchFamily="49" charset="0"/>
              </a:rPr>
              <a:t>fprintf()</a:t>
            </a:r>
            <a:endParaRPr lang="el-GR" altLang="el-GR">
              <a:solidFill>
                <a:srgbClr val="000000"/>
              </a:solidFill>
              <a:latin typeface="Courier New" panose="02070309020205020404" pitchFamily="49" charset="0"/>
            </a:endParaRPr>
          </a:p>
          <a:p>
            <a:pPr marL="1333500" lvl="2" indent="-419100" eaLnBrk="1" hangingPunct="1"/>
            <a:r>
              <a:rPr lang="el-GR" altLang="el-GR">
                <a:solidFill>
                  <a:srgbClr val="000000"/>
                </a:solidFill>
                <a:latin typeface="Courier New" panose="02070309020205020404" pitchFamily="49" charset="0"/>
              </a:rPr>
              <a:t>putc()</a:t>
            </a:r>
          </a:p>
          <a:p>
            <a:pPr marL="914400" lvl="1" indent="-457200" eaLnBrk="1" hangingPunct="1"/>
            <a:endParaRPr lang="el-GR" altLang="el-GR" sz="2000">
              <a:solidFill>
                <a:srgbClr val="000000"/>
              </a:solidFill>
              <a:latin typeface="Courier New" panose="02070309020205020404" pitchFamily="49" charset="0"/>
            </a:endParaRPr>
          </a:p>
          <a:p>
            <a:pPr marL="914400" lvl="1" indent="-457200" eaLnBrk="1" hangingPunct="1"/>
            <a:r>
              <a:rPr lang="el-GR" altLang="el-GR" sz="2000"/>
              <a:t>Αν και αυτές οι συναρτήσεις εφαρμόζονται κυρίως σε αρχεία κειμένου, μπορούν να χρησιμοποιηθούν και για την εγγραφή δεδομένων σε δυαδικά αρχεία</a:t>
            </a:r>
          </a:p>
          <a:p>
            <a:pPr marL="914400" lvl="1" indent="-457200" eaLnBrk="1" hangingPunct="1"/>
            <a:endParaRPr lang="el-GR" altLang="el-GR" sz="2000"/>
          </a:p>
          <a:p>
            <a:pPr marL="914400" lvl="1" indent="-457200" eaLnBrk="1" hangingPunct="1">
              <a:buFont typeface="Wingdings" panose="05000000000000000000" pitchFamily="2" charset="2"/>
              <a:buNone/>
            </a:pPr>
            <a:r>
              <a:rPr lang="el-GR" altLang="el-GR" sz="2000"/>
              <a:t>	</a:t>
            </a:r>
            <a:r>
              <a:rPr lang="el-GR" altLang="el-GR" sz="2000" u="sng"/>
              <a:t>ΣΗΜΕΙΩΣΗ</a:t>
            </a:r>
          </a:p>
          <a:p>
            <a:pPr marL="914400" lvl="1" indent="-457200" eaLnBrk="1" hangingPunct="1">
              <a:buFont typeface="Wingdings" panose="05000000000000000000" pitchFamily="2" charset="2"/>
              <a:buNone/>
            </a:pPr>
            <a:r>
              <a:rPr lang="el-GR" altLang="el-GR" sz="2000" i="1"/>
              <a:t>	Στα παραδείγματα που θα δείτε, για λόγους απλότητας, δεν θα ελέγχουμε την τιμή επιστροφής των συναρτήσεων που χρησιμοποιούμε για εγγραφή δεδομένων στο αρχείο. Θα θεωρούμε, δηλαδή, ότι η εγγραφή τους ήταν επιτυχημένη</a:t>
            </a:r>
            <a:r>
              <a:rPr lang="el-GR" altLang="el-GR" sz="2000"/>
              <a:t> </a:t>
            </a:r>
          </a:p>
        </p:txBody>
      </p:sp>
      <p:sp>
        <p:nvSpPr>
          <p:cNvPr id="20484" name="Rectangle 5"/>
          <p:cNvSpPr>
            <a:spLocks noChangeArrowheads="1"/>
          </p:cNvSpPr>
          <p:nvPr/>
        </p:nvSpPr>
        <p:spPr bwMode="auto">
          <a:xfrm>
            <a:off x="711200" y="4799292"/>
            <a:ext cx="7797800" cy="17272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013216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fputs()</a:t>
            </a:r>
            <a:endParaRPr lang="en-GB" altLang="el-GR">
              <a:solidFill>
                <a:srgbClr val="000000"/>
              </a:solidFill>
              <a:latin typeface="Courier New" panose="02070309020205020404" pitchFamily="49" charset="0"/>
            </a:endParaRPr>
          </a:p>
        </p:txBody>
      </p:sp>
      <p:sp>
        <p:nvSpPr>
          <p:cNvPr id="21507"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dirty="0"/>
              <a:t>Η συνάρτηση </a:t>
            </a:r>
            <a:r>
              <a:rPr lang="el-GR" altLang="el-GR" sz="2000" dirty="0" err="1">
                <a:solidFill>
                  <a:srgbClr val="000000"/>
                </a:solidFill>
                <a:latin typeface="Courier New" panose="02070309020205020404" pitchFamily="49" charset="0"/>
              </a:rPr>
              <a:t>fputs</a:t>
            </a:r>
            <a:r>
              <a:rPr lang="el-GR" altLang="el-GR" sz="2000" dirty="0">
                <a:solidFill>
                  <a:srgbClr val="000000"/>
                </a:solidFill>
                <a:latin typeface="Courier New" panose="02070309020205020404" pitchFamily="49" charset="0"/>
              </a:rPr>
              <a:t>()</a:t>
            </a:r>
            <a:r>
              <a:rPr lang="el-GR" altLang="el-GR" sz="2000" dirty="0"/>
              <a:t> χρησιμοποιείται για την </a:t>
            </a:r>
            <a:r>
              <a:rPr lang="el-GR" altLang="el-GR" sz="2000" dirty="0">
                <a:solidFill>
                  <a:srgbClr val="FF0000"/>
                </a:solidFill>
              </a:rPr>
              <a:t>εγγραφή ενός αλφαριθμητικού </a:t>
            </a:r>
            <a:r>
              <a:rPr lang="el-GR" altLang="el-GR" sz="2000" dirty="0"/>
              <a:t>σε ένα αρχείο κειμένου</a:t>
            </a:r>
            <a:endParaRPr lang="en-US" altLang="el-GR" sz="2000" dirty="0"/>
          </a:p>
          <a:p>
            <a:pPr marL="914400" lvl="1" indent="-457200" eaLnBrk="1" hangingPunct="1"/>
            <a:endParaRPr lang="en-US" altLang="el-GR" sz="1600" dirty="0"/>
          </a:p>
          <a:p>
            <a:pPr marL="914400" lvl="1" indent="-457200" eaLnBrk="1" hangingPunct="1"/>
            <a:r>
              <a:rPr lang="el-GR" altLang="el-GR" sz="2000" dirty="0"/>
              <a:t>Το πρωτότυπο της συνάρτησης δηλώνεται στο αρχείο </a:t>
            </a:r>
            <a:r>
              <a:rPr lang="el-GR" altLang="el-GR" sz="2000" dirty="0" err="1">
                <a:solidFill>
                  <a:srgbClr val="000000"/>
                </a:solidFill>
                <a:latin typeface="Courier New" panose="02070309020205020404" pitchFamily="49" charset="0"/>
              </a:rPr>
              <a:t>stdio.h</a:t>
            </a:r>
            <a:r>
              <a:rPr lang="el-GR" altLang="el-GR" sz="2000" dirty="0"/>
              <a:t> και είναι το ακόλουθο:</a:t>
            </a:r>
            <a:endParaRPr lang="en-US" altLang="el-GR" sz="2000" dirty="0"/>
          </a:p>
          <a:p>
            <a:pPr marL="914400" lvl="1" indent="-457200" eaLnBrk="1" hangingPunct="1"/>
            <a:endParaRPr lang="en-GB" altLang="el-GR" sz="1800" dirty="0"/>
          </a:p>
          <a:p>
            <a:pPr marL="914400" lvl="1" indent="-457200" eaLnBrk="1" hangingPunct="1">
              <a:buFont typeface="Wingdings" panose="05000000000000000000" pitchFamily="2" charset="2"/>
              <a:buNone/>
            </a:pPr>
            <a:r>
              <a:rPr lang="en-GB" altLang="el-GR" sz="2000" dirty="0"/>
              <a:t>		</a:t>
            </a:r>
            <a:r>
              <a:rPr lang="en-GB" altLang="el-GR" sz="2000" dirty="0" err="1">
                <a:solidFill>
                  <a:srgbClr val="0000FF"/>
                </a:solidFill>
                <a:latin typeface="Courier New" panose="02070309020205020404" pitchFamily="49" charset="0"/>
              </a:rPr>
              <a:t>int</a:t>
            </a:r>
            <a:r>
              <a:rPr lang="en-GB" altLang="el-GR" sz="2000" dirty="0">
                <a:solidFill>
                  <a:srgbClr val="000000"/>
                </a:solidFill>
                <a:latin typeface="Courier New" panose="02070309020205020404" pitchFamily="49" charset="0"/>
              </a:rPr>
              <a:t> </a:t>
            </a:r>
            <a:r>
              <a:rPr lang="en-GB" altLang="el-GR" sz="2000" dirty="0" err="1">
                <a:solidFill>
                  <a:srgbClr val="000000"/>
                </a:solidFill>
                <a:latin typeface="Courier New" panose="02070309020205020404" pitchFamily="49" charset="0"/>
              </a:rPr>
              <a:t>fputs</a:t>
            </a:r>
            <a:r>
              <a:rPr lang="en-GB" altLang="el-GR" sz="2000" dirty="0">
                <a:solidFill>
                  <a:srgbClr val="000000"/>
                </a:solidFill>
                <a:latin typeface="Courier New" panose="02070309020205020404" pitchFamily="49" charset="0"/>
              </a:rPr>
              <a:t>(</a:t>
            </a:r>
            <a:r>
              <a:rPr lang="en-US" altLang="el-GR" sz="2000" dirty="0" err="1">
                <a:solidFill>
                  <a:srgbClr val="0000FF"/>
                </a:solidFill>
                <a:latin typeface="Courier New" panose="02070309020205020404" pitchFamily="49" charset="0"/>
              </a:rPr>
              <a:t>const</a:t>
            </a:r>
            <a:r>
              <a:rPr lang="en-US" altLang="el-GR" sz="2000" dirty="0">
                <a:solidFill>
                  <a:srgbClr val="0000FF"/>
                </a:solidFill>
                <a:latin typeface="Courier New" panose="02070309020205020404" pitchFamily="49" charset="0"/>
              </a:rPr>
              <a:t> char</a:t>
            </a:r>
            <a:r>
              <a:rPr lang="en-GB" altLang="el-GR" sz="2000" dirty="0">
                <a:solidFill>
                  <a:srgbClr val="000000"/>
                </a:solidFill>
                <a:latin typeface="Courier New" panose="02070309020205020404" pitchFamily="49" charset="0"/>
              </a:rPr>
              <a:t> </a:t>
            </a:r>
            <a:r>
              <a:rPr lang="el-GR" altLang="el-GR" sz="2000" dirty="0">
                <a:solidFill>
                  <a:srgbClr val="000000"/>
                </a:solidFill>
                <a:latin typeface="Courier New" panose="02070309020205020404" pitchFamily="49" charset="0"/>
              </a:rPr>
              <a:t>*</a:t>
            </a:r>
            <a:r>
              <a:rPr lang="en-GB" altLang="el-GR" sz="2000" dirty="0" err="1">
                <a:solidFill>
                  <a:srgbClr val="000000"/>
                </a:solidFill>
                <a:latin typeface="Courier New" panose="02070309020205020404" pitchFamily="49" charset="0"/>
              </a:rPr>
              <a:t>str</a:t>
            </a:r>
            <a:r>
              <a:rPr lang="en-GB" altLang="el-GR" sz="2000" dirty="0">
                <a:solidFill>
                  <a:srgbClr val="000000"/>
                </a:solidFill>
                <a:latin typeface="Courier New" panose="02070309020205020404" pitchFamily="49" charset="0"/>
              </a:rPr>
              <a:t>,</a:t>
            </a:r>
            <a:r>
              <a:rPr lang="el-GR" altLang="el-GR" sz="2000" dirty="0">
                <a:solidFill>
                  <a:srgbClr val="000000"/>
                </a:solidFill>
                <a:latin typeface="Courier New" panose="02070309020205020404" pitchFamily="49" charset="0"/>
              </a:rPr>
              <a:t> </a:t>
            </a:r>
            <a:r>
              <a:rPr lang="en-GB" altLang="el-GR" sz="2000" dirty="0">
                <a:solidFill>
                  <a:srgbClr val="000000"/>
                </a:solidFill>
                <a:latin typeface="Courier New" panose="02070309020205020404" pitchFamily="49" charset="0"/>
              </a:rPr>
              <a:t>FILE </a:t>
            </a:r>
            <a:r>
              <a:rPr lang="el-GR" altLang="el-GR" sz="2000" dirty="0">
                <a:solidFill>
                  <a:srgbClr val="000000"/>
                </a:solidFill>
                <a:latin typeface="Courier New" panose="02070309020205020404" pitchFamily="49" charset="0"/>
              </a:rPr>
              <a:t>*</a:t>
            </a:r>
            <a:r>
              <a:rPr lang="en-GB" altLang="el-GR" sz="2000" dirty="0" err="1">
                <a:solidFill>
                  <a:srgbClr val="000000"/>
                </a:solidFill>
                <a:latin typeface="Courier New" panose="02070309020205020404" pitchFamily="49" charset="0"/>
              </a:rPr>
              <a:t>fp</a:t>
            </a:r>
            <a:r>
              <a:rPr lang="en-GB" altLang="el-GR" sz="2000" dirty="0">
                <a:solidFill>
                  <a:srgbClr val="000000"/>
                </a:solidFill>
                <a:latin typeface="Courier New" panose="02070309020205020404" pitchFamily="49" charset="0"/>
              </a:rPr>
              <a:t>);</a:t>
            </a:r>
            <a:endParaRPr lang="el-GR" altLang="el-GR" sz="2000" dirty="0">
              <a:solidFill>
                <a:srgbClr val="000000"/>
              </a:solidFill>
              <a:latin typeface="Courier New" panose="02070309020205020404" pitchFamily="49" charset="0"/>
            </a:endParaRPr>
          </a:p>
          <a:p>
            <a:pPr marL="914400" lvl="1" indent="-457200" eaLnBrk="1" hangingPunct="1"/>
            <a:endParaRPr lang="en-US" altLang="el-GR" sz="1800" dirty="0"/>
          </a:p>
          <a:p>
            <a:pPr marL="914400" lvl="1" indent="-457200" eaLnBrk="1" hangingPunct="1"/>
            <a:r>
              <a:rPr lang="el-GR" altLang="el-GR" sz="2000" dirty="0"/>
              <a:t>Η παράμετρος </a:t>
            </a:r>
            <a:r>
              <a:rPr lang="el-GR" altLang="el-GR" sz="2000" dirty="0" err="1">
                <a:solidFill>
                  <a:srgbClr val="000000"/>
                </a:solidFill>
                <a:latin typeface="Courier New" panose="02070309020205020404" pitchFamily="49" charset="0"/>
              </a:rPr>
              <a:t>str</a:t>
            </a:r>
            <a:r>
              <a:rPr lang="el-GR" altLang="el-GR" sz="2000" dirty="0"/>
              <a:t> είναι ένας δείκτης στο αλφαριθμητικό που θα γραφεί στο αρχείο, το οποίο υποδεικνύεται από την παράμετρο </a:t>
            </a:r>
            <a:r>
              <a:rPr lang="el-GR" altLang="el-GR" sz="2000" dirty="0" err="1">
                <a:solidFill>
                  <a:srgbClr val="000000"/>
                </a:solidFill>
                <a:latin typeface="Courier New" panose="02070309020205020404" pitchFamily="49" charset="0"/>
              </a:rPr>
              <a:t>fp</a:t>
            </a:r>
            <a:endParaRPr lang="el-GR" altLang="el-GR" sz="2000" dirty="0">
              <a:solidFill>
                <a:srgbClr val="000000"/>
              </a:solidFill>
              <a:latin typeface="Courier New" panose="02070309020205020404" pitchFamily="49" charset="0"/>
            </a:endParaRPr>
          </a:p>
          <a:p>
            <a:pPr marL="914400" lvl="1" indent="-457200" eaLnBrk="1" hangingPunct="1"/>
            <a:endParaRPr lang="en-US" altLang="el-GR" sz="1800" dirty="0"/>
          </a:p>
          <a:p>
            <a:pPr marL="914400" lvl="1" indent="-457200" eaLnBrk="1" hangingPunct="1"/>
            <a:r>
              <a:rPr lang="el-GR" altLang="el-GR" sz="2000" dirty="0"/>
              <a:t>Αν η εγγραφή στο αρχείο είναι </a:t>
            </a:r>
            <a:r>
              <a:rPr lang="el-GR" altLang="el-GR" sz="2000" u="sng" dirty="0">
                <a:solidFill>
                  <a:srgbClr val="FF0000"/>
                </a:solidFill>
              </a:rPr>
              <a:t>επιτυχής</a:t>
            </a:r>
            <a:r>
              <a:rPr lang="el-GR" altLang="el-GR" sz="2000" dirty="0"/>
              <a:t>, η συνάρτηση </a:t>
            </a:r>
            <a:r>
              <a:rPr lang="el-GR" altLang="el-GR" sz="2000" dirty="0" err="1">
                <a:solidFill>
                  <a:srgbClr val="000000"/>
                </a:solidFill>
                <a:latin typeface="Courier New" panose="02070309020205020404" pitchFamily="49" charset="0"/>
              </a:rPr>
              <a:t>fputs</a:t>
            </a:r>
            <a:r>
              <a:rPr lang="el-GR" altLang="el-GR" sz="2000" dirty="0">
                <a:solidFill>
                  <a:srgbClr val="000000"/>
                </a:solidFill>
                <a:latin typeface="Courier New" panose="02070309020205020404" pitchFamily="49" charset="0"/>
              </a:rPr>
              <a:t>()</a:t>
            </a:r>
            <a:r>
              <a:rPr lang="el-GR" altLang="el-GR" sz="2000" dirty="0"/>
              <a:t> </a:t>
            </a:r>
            <a:r>
              <a:rPr lang="el-GR" altLang="el-GR" sz="2000" dirty="0">
                <a:solidFill>
                  <a:srgbClr val="FF0000"/>
                </a:solidFill>
              </a:rPr>
              <a:t>επιστρέφει</a:t>
            </a:r>
            <a:r>
              <a:rPr lang="el-GR" altLang="el-GR" sz="2000" dirty="0"/>
              <a:t> μία </a:t>
            </a:r>
            <a:r>
              <a:rPr lang="el-GR" altLang="el-GR" sz="2000" u="sng" dirty="0">
                <a:solidFill>
                  <a:srgbClr val="FF0000"/>
                </a:solidFill>
              </a:rPr>
              <a:t>μη αρνητική τιμή</a:t>
            </a:r>
            <a:r>
              <a:rPr lang="el-GR" altLang="el-GR" sz="2000" dirty="0"/>
              <a:t>, αλλιώς επιστρέφει </a:t>
            </a:r>
            <a:r>
              <a:rPr lang="el-GR" altLang="el-GR" sz="2000" dirty="0">
                <a:solidFill>
                  <a:srgbClr val="000000"/>
                </a:solidFill>
                <a:latin typeface="Courier New" panose="02070309020205020404" pitchFamily="49" charset="0"/>
              </a:rPr>
              <a:t>EOF</a:t>
            </a:r>
            <a:endParaRPr lang="en-US" altLang="el-GR" sz="2000" dirty="0">
              <a:solidFill>
                <a:srgbClr val="000000"/>
              </a:solidFill>
              <a:latin typeface="Courier New" panose="02070309020205020404" pitchFamily="49" charset="0"/>
            </a:endParaRPr>
          </a:p>
        </p:txBody>
      </p:sp>
      <p:sp>
        <p:nvSpPr>
          <p:cNvPr id="21508" name="Rectangle 4"/>
          <p:cNvSpPr>
            <a:spLocks noChangeArrowheads="1"/>
          </p:cNvSpPr>
          <p:nvPr/>
        </p:nvSpPr>
        <p:spPr bwMode="auto">
          <a:xfrm>
            <a:off x="1651000" y="2828162"/>
            <a:ext cx="5905500" cy="546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685425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Αρχεία</a:t>
            </a:r>
            <a:endParaRPr lang="en-GB" altLang="el-GR">
              <a:solidFill>
                <a:srgbClr val="FF0000"/>
              </a:solidFill>
            </a:endParaRPr>
          </a:p>
        </p:txBody>
      </p:sp>
      <p:sp>
        <p:nvSpPr>
          <p:cNvPr id="4099" name="Rectangle 3"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eaLnBrk="1" hangingPunct="1"/>
            <a:r>
              <a:rPr lang="el-GR" altLang="el-GR" sz="2000"/>
              <a:t>Τα </a:t>
            </a:r>
            <a:r>
              <a:rPr lang="el-GR" altLang="el-GR" sz="2000">
                <a:solidFill>
                  <a:srgbClr val="FF0000"/>
                </a:solidFill>
              </a:rPr>
              <a:t>αρχεία</a:t>
            </a:r>
            <a:r>
              <a:rPr lang="el-GR" altLang="el-GR" sz="2000"/>
              <a:t> χωρίζονται σε δύο κατηγορίες</a:t>
            </a:r>
          </a:p>
          <a:p>
            <a:pPr marL="914400" lvl="1" indent="-457200" eaLnBrk="1" hangingPunct="1"/>
            <a:endParaRPr lang="el-GR" altLang="el-GR" sz="1000"/>
          </a:p>
          <a:p>
            <a:pPr marL="1333500" lvl="2" indent="-419100" eaLnBrk="1" hangingPunct="1"/>
            <a:r>
              <a:rPr lang="el-GR" altLang="el-GR" sz="2000">
                <a:solidFill>
                  <a:srgbClr val="FF0000"/>
                </a:solidFill>
              </a:rPr>
              <a:t>αρχεία κειμένου</a:t>
            </a:r>
            <a:r>
              <a:rPr lang="el-GR" altLang="el-GR" sz="2000"/>
              <a:t> (</a:t>
            </a:r>
            <a:r>
              <a:rPr lang="el-GR" altLang="el-GR" sz="2000">
                <a:solidFill>
                  <a:srgbClr val="FF0000"/>
                </a:solidFill>
              </a:rPr>
              <a:t>text files</a:t>
            </a:r>
            <a:r>
              <a:rPr lang="el-GR" altLang="el-GR" sz="2000"/>
              <a:t>) και </a:t>
            </a:r>
          </a:p>
          <a:p>
            <a:pPr marL="1333500" lvl="2" indent="-419100" eaLnBrk="1" hangingPunct="1"/>
            <a:endParaRPr lang="el-GR" altLang="el-GR" sz="900"/>
          </a:p>
          <a:p>
            <a:pPr marL="1333500" lvl="2" indent="-419100" eaLnBrk="1" hangingPunct="1"/>
            <a:r>
              <a:rPr lang="el-GR" altLang="el-GR" sz="2000">
                <a:solidFill>
                  <a:srgbClr val="FF0000"/>
                </a:solidFill>
              </a:rPr>
              <a:t>δυαδικά αρχεία</a:t>
            </a:r>
            <a:r>
              <a:rPr lang="el-GR" altLang="el-GR" sz="2000"/>
              <a:t> (</a:t>
            </a:r>
            <a:r>
              <a:rPr lang="el-GR" altLang="el-GR" sz="2000">
                <a:solidFill>
                  <a:srgbClr val="FF0000"/>
                </a:solidFill>
              </a:rPr>
              <a:t>binary files</a:t>
            </a:r>
            <a:r>
              <a:rPr lang="el-GR" altLang="el-GR" sz="2000"/>
              <a:t>)</a:t>
            </a:r>
          </a:p>
          <a:p>
            <a:pPr marL="914400" lvl="1" indent="-457200" eaLnBrk="1" hangingPunct="1"/>
            <a:endParaRPr lang="el-GR" altLang="el-GR" sz="2000"/>
          </a:p>
        </p:txBody>
      </p:sp>
    </p:spTree>
    <p:extLst>
      <p:ext uri="{BB962C8B-B14F-4D97-AF65-F5344CB8AC3E}">
        <p14:creationId xmlns:p14="http://schemas.microsoft.com/office/powerpoint/2010/main" val="2265978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22531" name="Rectangle 3"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eaLnBrk="1" hangingPunct="1"/>
            <a:r>
              <a:rPr lang="el-GR" altLang="el-GR" sz="2000"/>
              <a:t>Τι κάνει το παρακάτω πρόγραμμα ???</a:t>
            </a:r>
            <a:endParaRPr lang="en-US" altLang="el-GR" sz="2000"/>
          </a:p>
        </p:txBody>
      </p:sp>
      <p:pic>
        <p:nvPicPr>
          <p:cNvPr id="22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1598892"/>
            <a:ext cx="7389813" cy="4495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2" name="Group 5"/>
          <p:cNvGrpSpPr>
            <a:grpSpLocks/>
          </p:cNvGrpSpPr>
          <p:nvPr/>
        </p:nvGrpSpPr>
        <p:grpSpPr bwMode="auto">
          <a:xfrm>
            <a:off x="3238500" y="1878292"/>
            <a:ext cx="5575300" cy="1193800"/>
            <a:chOff x="-432" y="2192"/>
            <a:chExt cx="2504" cy="1912"/>
          </a:xfrm>
        </p:grpSpPr>
        <p:sp>
          <p:nvSpPr>
            <p:cNvPr id="22534"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Γράφει 5 φορές το μήνυμα </a:t>
              </a:r>
              <a:r>
                <a:rPr lang="el-GR" altLang="el-GR" sz="1800">
                  <a:solidFill>
                    <a:srgbClr val="000000"/>
                  </a:solidFill>
                  <a:latin typeface="Courier New" panose="02070309020205020404" pitchFamily="49" charset="0"/>
                </a:rPr>
                <a:t>"Hello"</a:t>
              </a:r>
              <a:endParaRPr lang="el-GR" altLang="el-GR" sz="1800"/>
            </a:p>
            <a:p>
              <a:pPr lvl="1" eaLnBrk="1" hangingPunct="1">
                <a:buFont typeface="Wingdings" panose="05000000000000000000" pitchFamily="2" charset="2"/>
                <a:buNone/>
              </a:pPr>
              <a:r>
                <a:rPr lang="el-GR" altLang="el-GR" sz="1800"/>
                <a:t>	    στο αρχείο </a:t>
              </a:r>
              <a:r>
                <a:rPr lang="el-GR" altLang="el-GR" sz="1800">
                  <a:solidFill>
                    <a:srgbClr val="000000"/>
                  </a:solidFill>
                  <a:latin typeface="Courier New" panose="02070309020205020404" pitchFamily="49" charset="0"/>
                </a:rPr>
                <a:t>test.txt</a:t>
              </a:r>
              <a:r>
                <a:rPr lang="en-US" altLang="el-GR" sz="1800">
                  <a:solidFill>
                    <a:srgbClr val="000000"/>
                  </a:solidFill>
                  <a:latin typeface="Courier New" panose="02070309020205020404" pitchFamily="49" charset="0"/>
                </a:rPr>
                <a:t> </a:t>
              </a:r>
              <a:r>
                <a:rPr lang="el-GR" altLang="el-GR" sz="1800"/>
                <a:t>αλλάζοντας</a:t>
              </a:r>
            </a:p>
            <a:p>
              <a:pPr lvl="1" eaLnBrk="1" hangingPunct="1">
                <a:buFont typeface="Wingdings" panose="05000000000000000000" pitchFamily="2" charset="2"/>
                <a:buNone/>
              </a:pPr>
              <a:r>
                <a:rPr lang="el-GR" altLang="el-GR" sz="1800"/>
                <a:t>	    και γραμμή κάθε φορά...</a:t>
              </a:r>
            </a:p>
          </p:txBody>
        </p:sp>
        <p:sp>
          <p:nvSpPr>
            <p:cNvPr id="22535" name="Rectangle 7"/>
            <p:cNvSpPr>
              <a:spLocks noChangeArrowheads="1"/>
            </p:cNvSpPr>
            <p:nvPr/>
          </p:nvSpPr>
          <p:spPr bwMode="auto">
            <a:xfrm>
              <a:off x="128" y="2192"/>
              <a:ext cx="1929"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25541995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fprintf()</a:t>
            </a:r>
            <a:endParaRPr lang="en-GB" altLang="el-GR">
              <a:solidFill>
                <a:srgbClr val="FF0000"/>
              </a:solidFill>
            </a:endParaRPr>
          </a:p>
        </p:txBody>
      </p:sp>
      <p:sp>
        <p:nvSpPr>
          <p:cNvPr id="23555"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lnSpc>
                <a:spcPct val="90000"/>
              </a:lnSpc>
            </a:pPr>
            <a:r>
              <a:rPr lang="el-GR" altLang="el-GR" sz="2000"/>
              <a:t>Η συνάρτηση </a:t>
            </a:r>
            <a:r>
              <a:rPr lang="el-GR" altLang="el-GR" sz="2000">
                <a:solidFill>
                  <a:srgbClr val="000000"/>
                </a:solidFill>
                <a:latin typeface="Courier New" panose="02070309020205020404" pitchFamily="49" charset="0"/>
              </a:rPr>
              <a:t>fprintf()</a:t>
            </a:r>
            <a:r>
              <a:rPr lang="el-GR" altLang="el-GR" sz="2000"/>
              <a:t> είναι πιο γενική από την </a:t>
            </a:r>
            <a:r>
              <a:rPr lang="el-GR" altLang="el-GR" sz="2000">
                <a:solidFill>
                  <a:srgbClr val="000000"/>
                </a:solidFill>
                <a:latin typeface="Courier New" panose="02070309020205020404" pitchFamily="49" charset="0"/>
              </a:rPr>
              <a:t>fputs()</a:t>
            </a:r>
            <a:r>
              <a:rPr lang="el-GR" altLang="el-GR" sz="2000"/>
              <a:t>, γιατί μπορεί να γράψει έναν μεταβλητό αριθμό διαφορετικών δεδομένων σε ένα αρχείο</a:t>
            </a:r>
          </a:p>
          <a:p>
            <a:pPr marL="914400" lvl="1" indent="-457200" eaLnBrk="1" hangingPunct="1">
              <a:lnSpc>
                <a:spcPct val="90000"/>
              </a:lnSpc>
            </a:pPr>
            <a:endParaRPr lang="el-GR" altLang="el-GR" sz="900"/>
          </a:p>
          <a:p>
            <a:pPr marL="914400" lvl="1" indent="-457200" eaLnBrk="1" hangingPunct="1">
              <a:lnSpc>
                <a:spcPct val="90000"/>
              </a:lnSpc>
            </a:pPr>
            <a:r>
              <a:rPr lang="el-GR" altLang="el-GR" sz="2000"/>
              <a:t>Παρόμοια με την </a:t>
            </a:r>
            <a:r>
              <a:rPr lang="el-GR" altLang="el-GR" sz="2000">
                <a:solidFill>
                  <a:srgbClr val="000000"/>
                </a:solidFill>
                <a:latin typeface="Courier New" panose="02070309020205020404" pitchFamily="49" charset="0"/>
              </a:rPr>
              <a:t>printf()</a:t>
            </a:r>
            <a:r>
              <a:rPr lang="el-GR" altLang="el-GR" sz="2000"/>
              <a:t>, η </a:t>
            </a:r>
            <a:r>
              <a:rPr lang="el-GR" altLang="el-GR" sz="2000">
                <a:solidFill>
                  <a:srgbClr val="000000"/>
                </a:solidFill>
                <a:latin typeface="Courier New" panose="02070309020205020404" pitchFamily="49" charset="0"/>
              </a:rPr>
              <a:t>fprintf()</a:t>
            </a:r>
            <a:r>
              <a:rPr lang="el-GR" altLang="el-GR" sz="2000"/>
              <a:t> δέχεται σαν όρισμα ένα αλφαριθμητικό μορφοποίησης, το οποίο καθορίζει τον τρόπο με τον οποίο θα εγγραφούν τα δεδομένα στο αρχείο</a:t>
            </a:r>
          </a:p>
          <a:p>
            <a:pPr marL="914400" lvl="1" indent="-457200" eaLnBrk="1" hangingPunct="1">
              <a:lnSpc>
                <a:spcPct val="90000"/>
              </a:lnSpc>
            </a:pPr>
            <a:endParaRPr lang="el-GR" altLang="el-GR" sz="800"/>
          </a:p>
          <a:p>
            <a:pPr marL="914400" lvl="1" indent="-457200" eaLnBrk="1" hangingPunct="1">
              <a:lnSpc>
                <a:spcPct val="90000"/>
              </a:lnSpc>
            </a:pPr>
            <a:r>
              <a:rPr lang="el-GR" altLang="el-GR" sz="2000"/>
              <a:t>Το πρωτότυπό της δηλώνεται ως εξής</a:t>
            </a:r>
            <a:r>
              <a:rPr lang="el-GR" altLang="el-GR"/>
              <a:t>:</a:t>
            </a:r>
          </a:p>
          <a:p>
            <a:pPr marL="914400" lvl="1" indent="-457200" eaLnBrk="1" hangingPunct="1">
              <a:lnSpc>
                <a:spcPct val="90000"/>
              </a:lnSpc>
            </a:pPr>
            <a:endParaRPr lang="el-GR" altLang="el-GR" sz="500"/>
          </a:p>
          <a:p>
            <a:pPr marL="914400" lvl="1" indent="-457200" eaLnBrk="1" hangingPunct="1">
              <a:lnSpc>
                <a:spcPct val="90000"/>
              </a:lnSpc>
              <a:buFont typeface="Wingdings" panose="05000000000000000000" pitchFamily="2" charset="2"/>
              <a:buNone/>
            </a:pPr>
            <a:r>
              <a:rPr lang="el-GR" altLang="el-GR" sz="2000">
                <a:solidFill>
                  <a:srgbClr val="0000FF"/>
                </a:solidFill>
                <a:latin typeface="Courier New" panose="02070309020205020404" pitchFamily="49" charset="0"/>
              </a:rPr>
              <a:t>	 </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a:t>
            </a:r>
            <a:r>
              <a:rPr lang="el-GR" altLang="el-GR" sz="2000">
                <a:solidFill>
                  <a:srgbClr val="000000"/>
                </a:solidFill>
                <a:latin typeface="Courier New" panose="02070309020205020404" pitchFamily="49" charset="0"/>
              </a:rPr>
              <a:t>fprintf(FILE *fp, </a:t>
            </a:r>
            <a:r>
              <a:rPr lang="el-GR" altLang="el-GR" sz="2000">
                <a:solidFill>
                  <a:srgbClr val="0000FF"/>
                </a:solidFill>
                <a:latin typeface="Courier New" panose="02070309020205020404" pitchFamily="49" charset="0"/>
              </a:rPr>
              <a:t>const</a:t>
            </a: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char</a:t>
            </a:r>
            <a:r>
              <a:rPr lang="el-GR" altLang="el-GR" sz="2000">
                <a:solidFill>
                  <a:srgbClr val="000000"/>
                </a:solidFill>
                <a:latin typeface="Courier New" panose="02070309020205020404" pitchFamily="49" charset="0"/>
              </a:rPr>
              <a:t> *format, ...);</a:t>
            </a:r>
            <a:r>
              <a:rPr lang="el-GR" altLang="el-GR"/>
              <a:t> </a:t>
            </a:r>
          </a:p>
          <a:p>
            <a:pPr marL="914400" lvl="1" indent="-457200" eaLnBrk="1" hangingPunct="1">
              <a:lnSpc>
                <a:spcPct val="90000"/>
              </a:lnSpc>
              <a:buFont typeface="Wingdings" panose="05000000000000000000" pitchFamily="2" charset="2"/>
              <a:buNone/>
            </a:pPr>
            <a:endParaRPr lang="el-GR" altLang="el-GR" sz="1400"/>
          </a:p>
          <a:p>
            <a:pPr marL="914400" lvl="1" indent="-457200" eaLnBrk="1" hangingPunct="1">
              <a:lnSpc>
                <a:spcPct val="90000"/>
              </a:lnSpc>
            </a:pPr>
            <a:r>
              <a:rPr lang="el-GR" altLang="el-GR" sz="2000"/>
              <a:t>Η διαφορά μεταξύ των </a:t>
            </a:r>
            <a:r>
              <a:rPr lang="el-GR" altLang="el-GR" sz="2000">
                <a:solidFill>
                  <a:srgbClr val="000000"/>
                </a:solidFill>
                <a:latin typeface="Courier New" panose="02070309020205020404" pitchFamily="49" charset="0"/>
              </a:rPr>
              <a:t>printf()</a:t>
            </a:r>
            <a:r>
              <a:rPr lang="el-GR" altLang="el-GR" sz="2000"/>
              <a:t> και </a:t>
            </a:r>
            <a:r>
              <a:rPr lang="el-GR" altLang="el-GR" sz="2000">
                <a:solidFill>
                  <a:srgbClr val="000000"/>
                </a:solidFill>
                <a:latin typeface="Courier New" panose="02070309020205020404" pitchFamily="49" charset="0"/>
              </a:rPr>
              <a:t>fprintf()</a:t>
            </a:r>
            <a:r>
              <a:rPr lang="el-GR" altLang="el-GR" sz="2000"/>
              <a:t> είναι ότι η </a:t>
            </a:r>
            <a:r>
              <a:rPr lang="el-GR" altLang="el-GR" sz="2000">
                <a:solidFill>
                  <a:srgbClr val="000000"/>
                </a:solidFill>
                <a:latin typeface="Courier New" panose="02070309020205020404" pitchFamily="49" charset="0"/>
              </a:rPr>
              <a:t>printf()</a:t>
            </a:r>
            <a:r>
              <a:rPr lang="el-GR" altLang="el-GR" sz="2000"/>
              <a:t> γράφει πάντα τα δεδομένα στο </a:t>
            </a:r>
            <a:r>
              <a:rPr lang="el-GR" altLang="el-GR" sz="2000">
                <a:solidFill>
                  <a:srgbClr val="000000"/>
                </a:solidFill>
                <a:latin typeface="Courier New" panose="02070309020205020404" pitchFamily="49" charset="0"/>
              </a:rPr>
              <a:t>stdout</a:t>
            </a:r>
            <a:r>
              <a:rPr lang="el-GR" altLang="el-GR" sz="2000"/>
              <a:t> (που εξ’ ορισμού είναι συνδεδεμένο με την οθόνη) ενώ η </a:t>
            </a:r>
            <a:r>
              <a:rPr lang="el-GR" altLang="el-GR" sz="2000">
                <a:solidFill>
                  <a:srgbClr val="000000"/>
                </a:solidFill>
                <a:latin typeface="Courier New" panose="02070309020205020404" pitchFamily="49" charset="0"/>
              </a:rPr>
              <a:t>fprintf()</a:t>
            </a:r>
            <a:r>
              <a:rPr lang="el-GR" altLang="el-GR" sz="2000"/>
              <a:t> τα γράφει στο αρχείο που υποδεικνύεται από την παράμετρο </a:t>
            </a:r>
            <a:r>
              <a:rPr lang="el-GR" altLang="el-GR" sz="2000">
                <a:solidFill>
                  <a:srgbClr val="000000"/>
                </a:solidFill>
                <a:latin typeface="Courier New" panose="02070309020205020404" pitchFamily="49" charset="0"/>
              </a:rPr>
              <a:t>fp</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Αν η εγγραφή είναι επιτυχής, η </a:t>
            </a:r>
            <a:r>
              <a:rPr lang="el-GR" altLang="el-GR" sz="2000">
                <a:solidFill>
                  <a:srgbClr val="000000"/>
                </a:solidFill>
                <a:latin typeface="Courier New" panose="02070309020205020404" pitchFamily="49" charset="0"/>
              </a:rPr>
              <a:t>fprintf()</a:t>
            </a:r>
            <a:r>
              <a:rPr lang="el-GR" altLang="el-GR" sz="2000"/>
              <a:t> επιστρέφει τον αριθμό των χαρακτήρων που γράφτηκαν στο αρχείο, αλλιώς μία αρνητική τιμή </a:t>
            </a:r>
            <a:endParaRPr lang="en-US" altLang="el-GR" sz="2000"/>
          </a:p>
        </p:txBody>
      </p:sp>
      <p:sp>
        <p:nvSpPr>
          <p:cNvPr id="23556" name="Rectangle 4"/>
          <p:cNvSpPr>
            <a:spLocks noChangeArrowheads="1"/>
          </p:cNvSpPr>
          <p:nvPr/>
        </p:nvSpPr>
        <p:spPr bwMode="auto">
          <a:xfrm>
            <a:off x="825500" y="3516592"/>
            <a:ext cx="7543800" cy="520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297792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025" y="1668633"/>
            <a:ext cx="7673975" cy="4464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4579" name="Rectangle 3"/>
          <p:cNvSpPr>
            <a:spLocks noGrp="1" noChangeArrowheads="1"/>
          </p:cNvSpPr>
          <p:nvPr>
            <p:ph type="title"/>
          </p:nvPr>
        </p:nvSpPr>
        <p:spPr>
          <a:xfrm>
            <a:off x="469900" y="39858"/>
            <a:ext cx="8255000" cy="1143000"/>
          </a:xfrm>
        </p:spPr>
        <p:txBody>
          <a:bodyPr/>
          <a:lstStyle/>
          <a:p>
            <a:pPr eaLnBrk="1" hangingPunct="1"/>
            <a:r>
              <a:rPr lang="el-GR" altLang="el-GR">
                <a:solidFill>
                  <a:srgbClr val="FF0000"/>
                </a:solidFill>
              </a:rPr>
              <a:t>Παράδειγμα Ι</a:t>
            </a:r>
            <a:endParaRPr lang="en-GB" altLang="el-GR">
              <a:solidFill>
                <a:srgbClr val="FF0000"/>
              </a:solidFill>
            </a:endParaRPr>
          </a:p>
        </p:txBody>
      </p:sp>
      <p:sp>
        <p:nvSpPr>
          <p:cNvPr id="24580" name="Rectangle 4" descr="Rectangle: Click to edit Master text styles&#10;Second level&#10;Third level&#10;Fourth level&#10;Fifth level"/>
          <p:cNvSpPr>
            <a:spLocks noGrp="1" noChangeArrowheads="1"/>
          </p:cNvSpPr>
          <p:nvPr>
            <p:ph type="body" idx="1"/>
          </p:nvPr>
        </p:nvSpPr>
        <p:spPr>
          <a:xfrm>
            <a:off x="-177800" y="890758"/>
            <a:ext cx="9055100" cy="5676900"/>
          </a:xfrm>
        </p:spPr>
        <p:txBody>
          <a:bodyPr/>
          <a:lstStyle/>
          <a:p>
            <a:pPr marL="914400" lvl="1" indent="-457200" eaLnBrk="1" hangingPunct="1"/>
            <a:r>
              <a:rPr lang="el-GR" altLang="el-GR" sz="2000"/>
              <a:t>Τι κάνει το παρακάτω πρόγραμμα ???</a:t>
            </a:r>
            <a:endParaRPr lang="en-US" altLang="el-GR" sz="2000"/>
          </a:p>
        </p:txBody>
      </p:sp>
      <p:grpSp>
        <p:nvGrpSpPr>
          <p:cNvPr id="2" name="Group 5"/>
          <p:cNvGrpSpPr>
            <a:grpSpLocks/>
          </p:cNvGrpSpPr>
          <p:nvPr/>
        </p:nvGrpSpPr>
        <p:grpSpPr bwMode="auto">
          <a:xfrm>
            <a:off x="3238500" y="1894058"/>
            <a:ext cx="5575300" cy="1193800"/>
            <a:chOff x="-432" y="2192"/>
            <a:chExt cx="2504" cy="1912"/>
          </a:xfrm>
        </p:grpSpPr>
        <p:sp>
          <p:nvSpPr>
            <p:cNvPr id="24582"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Γράφει 5 φορές το μήνυμα </a:t>
              </a:r>
              <a:r>
                <a:rPr lang="el-GR" altLang="el-GR" sz="1800">
                  <a:solidFill>
                    <a:srgbClr val="000000"/>
                  </a:solidFill>
                  <a:latin typeface="Courier New" panose="02070309020205020404" pitchFamily="49" charset="0"/>
                </a:rPr>
                <a:t>"Hello"</a:t>
              </a:r>
              <a:endParaRPr lang="el-GR" altLang="el-GR" sz="1800"/>
            </a:p>
            <a:p>
              <a:pPr lvl="1" eaLnBrk="1" hangingPunct="1">
                <a:buFont typeface="Wingdings" panose="05000000000000000000" pitchFamily="2" charset="2"/>
                <a:buNone/>
              </a:pPr>
              <a:r>
                <a:rPr lang="el-GR" altLang="el-GR" sz="1800"/>
                <a:t>	    και τον αντίστοιχο αύξοντα αριθμό</a:t>
              </a:r>
            </a:p>
            <a:p>
              <a:pPr lvl="1" eaLnBrk="1" hangingPunct="1">
                <a:buFont typeface="Wingdings" panose="05000000000000000000" pitchFamily="2" charset="2"/>
                <a:buNone/>
              </a:pPr>
              <a:r>
                <a:rPr lang="el-GR" altLang="el-GR" sz="1800"/>
                <a:t>	    στο αρχείο </a:t>
              </a:r>
              <a:r>
                <a:rPr lang="el-GR" altLang="el-GR" sz="1800">
                  <a:solidFill>
                    <a:srgbClr val="000000"/>
                  </a:solidFill>
                  <a:latin typeface="Courier New" panose="02070309020205020404" pitchFamily="49" charset="0"/>
                </a:rPr>
                <a:t>test.txt</a:t>
              </a:r>
            </a:p>
          </p:txBody>
        </p:sp>
        <p:sp>
          <p:nvSpPr>
            <p:cNvPr id="24583" name="Rectangle 7"/>
            <p:cNvSpPr>
              <a:spLocks noChangeArrowheads="1"/>
            </p:cNvSpPr>
            <p:nvPr/>
          </p:nvSpPr>
          <p:spPr bwMode="auto">
            <a:xfrm>
              <a:off x="128" y="2192"/>
              <a:ext cx="1929"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3821197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 ΙΙ</a:t>
            </a:r>
            <a:endParaRPr lang="en-GB" altLang="el-GR">
              <a:solidFill>
                <a:srgbClr val="FF0000"/>
              </a:solidFill>
            </a:endParaRPr>
          </a:p>
        </p:txBody>
      </p:sp>
      <p:sp>
        <p:nvSpPr>
          <p:cNvPr id="25603" name="Rectangle 4"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eaLnBrk="1" hangingPunct="1"/>
            <a:r>
              <a:rPr lang="el-GR" altLang="el-GR" sz="2000"/>
              <a:t>Ποιο είναι το μέγεθος του αρχείου που δημιουργείται με το παρακάτω πρόγραμμα σε λειτουργικό σύστημα Windows ???</a:t>
            </a:r>
            <a:endParaRPr lang="en-US" altLang="el-GR" sz="2000"/>
          </a:p>
        </p:txBody>
      </p:sp>
      <p:grpSp>
        <p:nvGrpSpPr>
          <p:cNvPr id="2" name="Group 5"/>
          <p:cNvGrpSpPr>
            <a:grpSpLocks/>
          </p:cNvGrpSpPr>
          <p:nvPr/>
        </p:nvGrpSpPr>
        <p:grpSpPr bwMode="auto">
          <a:xfrm>
            <a:off x="-1320800" y="5294592"/>
            <a:ext cx="10223500" cy="1384300"/>
            <a:chOff x="-432" y="2192"/>
            <a:chExt cx="2504" cy="1912"/>
          </a:xfrm>
        </p:grpSpPr>
        <p:sp>
          <p:nvSpPr>
            <p:cNvPr id="25606"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a:t>
              </a:r>
              <a:r>
                <a:rPr lang="el-GR" altLang="el-GR" sz="1800" u="sng"/>
                <a:t>Απάντηση:</a:t>
              </a:r>
              <a:r>
                <a:rPr lang="el-GR" altLang="el-GR" sz="1800"/>
                <a:t> Για τον τριψήφιο αριθμό </a:t>
              </a:r>
              <a:r>
                <a:rPr lang="el-GR" altLang="el-GR" sz="1800">
                  <a:solidFill>
                    <a:srgbClr val="000000"/>
                  </a:solidFill>
                  <a:latin typeface="Courier New" panose="02070309020205020404" pitchFamily="49" charset="0"/>
                </a:rPr>
                <a:t>123</a:t>
              </a:r>
              <a:r>
                <a:rPr lang="el-GR" altLang="el-GR" sz="1800"/>
                <a:t> αποθηκεύονται στο αρχείο 	    τρεις χαρακτήρες. Ο χαρακτήρας </a:t>
              </a:r>
              <a:r>
                <a:rPr lang="el-GR" altLang="el-GR" sz="1800">
                  <a:solidFill>
                    <a:srgbClr val="000000"/>
                  </a:solidFill>
                  <a:latin typeface="Courier New" panose="02070309020205020404" pitchFamily="49" charset="0"/>
                </a:rPr>
                <a:t>'1'</a:t>
              </a:r>
              <a:r>
                <a:rPr lang="el-GR" altLang="el-GR" sz="1800"/>
                <a:t> με ASCII τιμή </a:t>
              </a:r>
              <a:r>
                <a:rPr lang="el-GR" altLang="el-GR" sz="1800">
                  <a:solidFill>
                    <a:srgbClr val="000000"/>
                  </a:solidFill>
                  <a:latin typeface="Courier New" panose="02070309020205020404" pitchFamily="49" charset="0"/>
                </a:rPr>
                <a:t>49</a:t>
              </a:r>
              <a:r>
                <a:rPr lang="el-GR" altLang="el-GR" sz="1800"/>
                <a:t>, ο χαρακτήρας 	    </a:t>
              </a:r>
              <a:r>
                <a:rPr lang="el-GR" altLang="el-GR" sz="1800">
                  <a:solidFill>
                    <a:srgbClr val="000000"/>
                  </a:solidFill>
                  <a:latin typeface="Courier New" panose="02070309020205020404" pitchFamily="49" charset="0"/>
                </a:rPr>
                <a:t>'2'</a:t>
              </a:r>
              <a:r>
                <a:rPr lang="el-GR" altLang="el-GR" sz="1800"/>
                <a:t> με ASCII τιμή </a:t>
              </a:r>
              <a:r>
                <a:rPr lang="el-GR" altLang="el-GR" sz="1800">
                  <a:solidFill>
                    <a:srgbClr val="000000"/>
                  </a:solidFill>
                  <a:latin typeface="Courier New" panose="02070309020205020404" pitchFamily="49" charset="0"/>
                </a:rPr>
                <a:t>50</a:t>
              </a:r>
              <a:r>
                <a:rPr lang="el-GR" altLang="el-GR" sz="1800"/>
                <a:t> και ο χαρακτήρας </a:t>
              </a:r>
              <a:r>
                <a:rPr lang="el-GR" altLang="el-GR" sz="1800">
                  <a:solidFill>
                    <a:srgbClr val="000000"/>
                  </a:solidFill>
                  <a:latin typeface="Courier New" panose="02070309020205020404" pitchFamily="49" charset="0"/>
                </a:rPr>
                <a:t>'3'</a:t>
              </a:r>
              <a:r>
                <a:rPr lang="el-GR" altLang="el-GR" sz="1800"/>
                <a:t> με ASCII τιμή </a:t>
              </a:r>
              <a:r>
                <a:rPr lang="el-GR" altLang="el-GR" sz="1800">
                  <a:solidFill>
                    <a:srgbClr val="000000"/>
                  </a:solidFill>
                  <a:latin typeface="Courier New" panose="02070309020205020404" pitchFamily="49" charset="0"/>
                </a:rPr>
                <a:t>51</a:t>
              </a:r>
              <a:r>
                <a:rPr lang="el-GR" altLang="el-GR" sz="1800"/>
                <a:t>. 	    Επίσης</a:t>
              </a:r>
              <a:r>
                <a:rPr lang="en-US" altLang="el-GR" sz="1800"/>
                <a:t>,</a:t>
              </a:r>
              <a:r>
                <a:rPr lang="el-GR" altLang="el-GR" sz="1800"/>
                <a:t> στα </a:t>
              </a:r>
              <a:r>
                <a:rPr lang="en-US" altLang="el-GR" sz="1800"/>
                <a:t>Windows: </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\n</a:t>
              </a:r>
              <a:r>
                <a:rPr lang="el-GR" altLang="el-GR" sz="1800">
                  <a:solidFill>
                    <a:srgbClr val="000000"/>
                  </a:solidFill>
                  <a:latin typeface="Courier New" panose="02070309020205020404" pitchFamily="49" charset="0"/>
                </a:rPr>
                <a:t>'</a:t>
              </a:r>
              <a:r>
                <a:rPr lang="en-US" altLang="el-GR" sz="1800">
                  <a:solidFill>
                    <a:srgbClr val="000000"/>
                  </a:solidFill>
                  <a:latin typeface="Courier New" panose="02070309020205020404" pitchFamily="49" charset="0"/>
                </a:rPr>
                <a:t> </a:t>
              </a:r>
              <a:r>
                <a:rPr lang="en-US" altLang="el-GR" sz="1800">
                  <a:sym typeface="Wingdings" panose="05000000000000000000" pitchFamily="2" charset="2"/>
                </a:rPr>
                <a:t></a:t>
              </a:r>
              <a:r>
                <a:rPr lang="en-US" altLang="el-GR" sz="1800">
                  <a:solidFill>
                    <a:srgbClr val="000000"/>
                  </a:solidFill>
                  <a:latin typeface="Courier New" panose="02070309020205020404" pitchFamily="49" charset="0"/>
                  <a:sym typeface="Wingdings" panose="05000000000000000000" pitchFamily="2" charset="2"/>
                </a:rPr>
                <a:t> </a:t>
              </a:r>
              <a:r>
                <a:rPr lang="el-GR" altLang="el-GR" sz="1800">
                  <a:solidFill>
                    <a:srgbClr val="000000"/>
                  </a:solidFill>
                  <a:latin typeface="Courier New" panose="02070309020205020404" pitchFamily="49" charset="0"/>
                  <a:sym typeface="Wingdings" panose="05000000000000000000" pitchFamily="2" charset="2"/>
                </a:rPr>
                <a:t>'\r' '\</a:t>
              </a:r>
              <a:r>
                <a:rPr lang="en-US" altLang="el-GR" sz="1800">
                  <a:solidFill>
                    <a:srgbClr val="000000"/>
                  </a:solidFill>
                  <a:latin typeface="Courier New" panose="02070309020205020404" pitchFamily="49" charset="0"/>
                  <a:sym typeface="Wingdings" panose="05000000000000000000" pitchFamily="2" charset="2"/>
                </a:rPr>
                <a:t>n</a:t>
              </a:r>
              <a:r>
                <a:rPr lang="el-GR" altLang="el-GR" sz="1800">
                  <a:solidFill>
                    <a:srgbClr val="000000"/>
                  </a:solidFill>
                  <a:latin typeface="Courier New" panose="02070309020205020404" pitchFamily="49" charset="0"/>
                  <a:sym typeface="Wingdings" panose="05000000000000000000" pitchFamily="2" charset="2"/>
                </a:rPr>
                <a:t>'</a:t>
              </a:r>
              <a:r>
                <a:rPr lang="en-US" altLang="el-GR" sz="1800">
                  <a:solidFill>
                    <a:srgbClr val="000000"/>
                  </a:solidFill>
                  <a:latin typeface="Courier New" panose="02070309020205020404" pitchFamily="49" charset="0"/>
                  <a:sym typeface="Wingdings" panose="05000000000000000000" pitchFamily="2" charset="2"/>
                </a:rPr>
                <a:t> </a:t>
              </a:r>
              <a:r>
                <a:rPr lang="en-US" altLang="el-GR" sz="1800">
                  <a:sym typeface="Wingdings" panose="05000000000000000000" pitchFamily="2" charset="2"/>
                </a:rPr>
                <a:t>(</a:t>
              </a:r>
              <a:r>
                <a:rPr lang="el-GR" altLang="el-GR" sz="1800" u="sng">
                  <a:sym typeface="Wingdings" panose="05000000000000000000" pitchFamily="2" charset="2"/>
                </a:rPr>
                <a:t>άρα</a:t>
              </a:r>
              <a:r>
                <a:rPr lang="en-US" altLang="el-GR" sz="1800" u="sng">
                  <a:sym typeface="Wingdings" panose="05000000000000000000" pitchFamily="2" charset="2"/>
                </a:rPr>
                <a:t> </a:t>
              </a:r>
              <a:r>
                <a:rPr lang="el-GR" altLang="el-GR" sz="1800" u="sng">
                  <a:sym typeface="Wingdings" panose="05000000000000000000" pitchFamily="2" charset="2"/>
                </a:rPr>
                <a:t>τελικά</a:t>
              </a:r>
              <a:r>
                <a:rPr lang="el-GR" altLang="el-GR" sz="1800">
                  <a:sym typeface="Wingdings" panose="05000000000000000000" pitchFamily="2" charset="2"/>
                </a:rPr>
                <a:t>: </a:t>
              </a:r>
              <a:r>
                <a:rPr lang="el-GR" altLang="el-GR" sz="1800">
                  <a:solidFill>
                    <a:srgbClr val="000000"/>
                  </a:solidFill>
                  <a:latin typeface="Courier New" panose="02070309020205020404" pitchFamily="49" charset="0"/>
                  <a:sym typeface="Wingdings" panose="05000000000000000000" pitchFamily="2" charset="2"/>
                </a:rPr>
                <a:t>5</a:t>
              </a:r>
              <a:r>
                <a:rPr lang="el-GR" altLang="el-GR" sz="1800">
                  <a:sym typeface="Wingdings" panose="05000000000000000000" pitchFamily="2" charset="2"/>
                </a:rPr>
                <a:t> </a:t>
              </a:r>
              <a:r>
                <a:rPr lang="en-US" altLang="el-GR" sz="1800">
                  <a:sym typeface="Wingdings" panose="05000000000000000000" pitchFamily="2" charset="2"/>
                </a:rPr>
                <a:t>bytes)</a:t>
              </a:r>
              <a:endParaRPr lang="el-GR" altLang="el-GR" sz="1800">
                <a:sym typeface="Wingdings" panose="05000000000000000000" pitchFamily="2" charset="2"/>
              </a:endParaRPr>
            </a:p>
          </p:txBody>
        </p:sp>
        <p:sp>
          <p:nvSpPr>
            <p:cNvPr id="25607" name="Rectangle 7"/>
            <p:cNvSpPr>
              <a:spLocks noChangeArrowheads="1"/>
            </p:cNvSpPr>
            <p:nvPr/>
          </p:nvSpPr>
          <p:spPr bwMode="auto">
            <a:xfrm>
              <a:off x="128" y="2192"/>
              <a:ext cx="1928" cy="1809"/>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pic>
        <p:nvPicPr>
          <p:cNvPr id="25605"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238" y="1573492"/>
            <a:ext cx="6462712" cy="3733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18376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26627" name="Rectangle 3" descr="Rectangle: Click to edit Master text styles&#10;Second level&#10;Third level&#10;Fourth level&#10;Fifth level"/>
          <p:cNvSpPr>
            <a:spLocks noGrp="1" noChangeArrowheads="1"/>
          </p:cNvSpPr>
          <p:nvPr>
            <p:ph type="body" idx="1"/>
          </p:nvPr>
        </p:nvSpPr>
        <p:spPr>
          <a:xfrm>
            <a:off x="-114300" y="1014692"/>
            <a:ext cx="8940800" cy="6032500"/>
          </a:xfrm>
        </p:spPr>
        <p:txBody>
          <a:bodyPr/>
          <a:lstStyle/>
          <a:p>
            <a:pPr marL="914400" lvl="1" indent="-457200" eaLnBrk="1" hangingPunct="1">
              <a:lnSpc>
                <a:spcPct val="90000"/>
              </a:lnSpc>
            </a:pPr>
            <a:r>
              <a:rPr lang="el-GR" altLang="el-GR" sz="2000"/>
              <a:t>Σημειώστε ότι, αν στο τελευταίο παράδειγμα αλλάζαμε το προσδιοριστικό μετατροπής στην </a:t>
            </a:r>
            <a:r>
              <a:rPr lang="el-GR" altLang="el-GR" sz="2000">
                <a:solidFill>
                  <a:srgbClr val="000000"/>
                </a:solidFill>
                <a:latin typeface="Courier New" panose="02070309020205020404" pitchFamily="49" charset="0"/>
              </a:rPr>
              <a:t>fprintf()</a:t>
            </a:r>
            <a:r>
              <a:rPr lang="el-GR" altLang="el-GR" sz="2000"/>
              <a:t> και αντί για </a:t>
            </a:r>
            <a:r>
              <a:rPr lang="el-GR" altLang="el-GR" sz="2000">
                <a:solidFill>
                  <a:srgbClr val="000000"/>
                </a:solidFill>
                <a:latin typeface="Courier New" panose="02070309020205020404" pitchFamily="49" charset="0"/>
              </a:rPr>
              <a:t>%d</a:t>
            </a:r>
            <a:r>
              <a:rPr lang="el-GR" altLang="el-GR" sz="2000"/>
              <a:t> χρησιμοποιούσαμε </a:t>
            </a:r>
            <a:r>
              <a:rPr lang="el-GR" altLang="el-GR" sz="2000">
                <a:solidFill>
                  <a:srgbClr val="000000"/>
                </a:solidFill>
                <a:latin typeface="Courier New" panose="02070309020205020404" pitchFamily="49" charset="0"/>
              </a:rPr>
              <a:t>%c</a:t>
            </a:r>
            <a:r>
              <a:rPr lang="el-GR" altLang="el-GR" sz="2000"/>
              <a:t>, δηλαδή:</a:t>
            </a:r>
          </a:p>
          <a:p>
            <a:pPr marL="914400" lvl="1" indent="-457200" eaLnBrk="1" hangingPunct="1">
              <a:lnSpc>
                <a:spcPct val="90000"/>
              </a:lnSpc>
            </a:pPr>
            <a:endParaRPr lang="el-GR" altLang="el-GR" sz="1000"/>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fprintf(fp, "%c\n", 123);</a:t>
            </a:r>
          </a:p>
          <a:p>
            <a:pPr marL="914400" lvl="1" indent="-457200" eaLnBrk="1" hangingPunct="1">
              <a:lnSpc>
                <a:spcPct val="90000"/>
              </a:lnSpc>
              <a:buFont typeface="Wingdings" panose="05000000000000000000" pitchFamily="2" charset="2"/>
              <a:buNone/>
            </a:pPr>
            <a:endParaRPr lang="el-GR" altLang="el-GR" sz="2000"/>
          </a:p>
          <a:p>
            <a:pPr marL="914400" lvl="1" indent="-457200" eaLnBrk="1" hangingPunct="1">
              <a:lnSpc>
                <a:spcPct val="90000"/>
              </a:lnSpc>
              <a:buFont typeface="Wingdings" panose="05000000000000000000" pitchFamily="2" charset="2"/>
              <a:buNone/>
            </a:pPr>
            <a:r>
              <a:rPr lang="el-GR" altLang="el-GR" sz="2000"/>
              <a:t>	τότε θα αποθηκευόταν στο αρχείο μόνο ένας χαρακτήρας, αυτός που έχει ASCII τιμή </a:t>
            </a:r>
            <a:r>
              <a:rPr lang="el-GR" altLang="el-GR" sz="2000">
                <a:solidFill>
                  <a:srgbClr val="000000"/>
                </a:solidFill>
                <a:latin typeface="Courier New" panose="02070309020205020404" pitchFamily="49" charset="0"/>
              </a:rPr>
              <a:t>123 </a:t>
            </a:r>
            <a:r>
              <a:rPr lang="el-GR" altLang="el-GR" sz="2000"/>
              <a:t>(δηλ. ο </a:t>
            </a:r>
            <a:r>
              <a:rPr lang="el-GR" altLang="el-GR" sz="2000">
                <a:solidFill>
                  <a:srgbClr val="000000"/>
                </a:solidFill>
                <a:latin typeface="Courier New" panose="02070309020205020404" pitchFamily="49" charset="0"/>
              </a:rPr>
              <a:t>'{'</a:t>
            </a:r>
            <a:r>
              <a:rPr lang="el-GR" altLang="el-GR" sz="2000"/>
              <a:t>) </a:t>
            </a:r>
          </a:p>
          <a:p>
            <a:pPr marL="914400" lvl="1" indent="-457200" eaLnBrk="1" hangingPunct="1">
              <a:lnSpc>
                <a:spcPct val="90000"/>
              </a:lnSpc>
              <a:buFont typeface="Wingdings" panose="05000000000000000000" pitchFamily="2" charset="2"/>
              <a:buNone/>
            </a:pPr>
            <a:r>
              <a:rPr lang="el-GR" altLang="el-GR" sz="2000"/>
              <a:t>	</a:t>
            </a:r>
          </a:p>
          <a:p>
            <a:pPr marL="914400" lvl="1" indent="-457200" eaLnBrk="1" hangingPunct="1">
              <a:lnSpc>
                <a:spcPct val="90000"/>
              </a:lnSpc>
              <a:buFont typeface="Wingdings" panose="05000000000000000000" pitchFamily="2" charset="2"/>
              <a:buNone/>
            </a:pPr>
            <a:r>
              <a:rPr lang="el-GR" altLang="el-GR" sz="2000"/>
              <a:t>	Άρα, σε αυτή την περίπτωση το μέγεθος του αρχείου είναι </a:t>
            </a:r>
            <a:r>
              <a:rPr lang="el-GR" altLang="el-GR" sz="2000">
                <a:solidFill>
                  <a:srgbClr val="000000"/>
                </a:solidFill>
                <a:latin typeface="Courier New" panose="02070309020205020404" pitchFamily="49" charset="0"/>
              </a:rPr>
              <a:t>3</a:t>
            </a:r>
            <a:r>
              <a:rPr lang="el-GR" altLang="el-GR" sz="2000"/>
              <a:t> </a:t>
            </a:r>
            <a:r>
              <a:rPr lang="en-US" altLang="el-GR" sz="2000"/>
              <a:t>bytes </a:t>
            </a:r>
            <a:endParaRPr lang="el-GR" altLang="el-GR" sz="2000"/>
          </a:p>
          <a:p>
            <a:pPr marL="1333500" lvl="2" indent="-419100" eaLnBrk="1" hangingPunct="1">
              <a:lnSpc>
                <a:spcPct val="90000"/>
              </a:lnSpc>
            </a:pPr>
            <a:r>
              <a:rPr lang="el-GR" altLang="el-GR" sz="2000"/>
              <a:t>ένα </a:t>
            </a:r>
            <a:r>
              <a:rPr lang="en-US" altLang="el-GR" sz="2000"/>
              <a:t>byte </a:t>
            </a:r>
            <a:r>
              <a:rPr lang="el-GR" altLang="el-GR" sz="2000"/>
              <a:t>για τον χαρακτήρα με </a:t>
            </a:r>
            <a:r>
              <a:rPr lang="en-US" altLang="el-GR" sz="2000"/>
              <a:t>ASCII </a:t>
            </a:r>
            <a:r>
              <a:rPr lang="el-GR" altLang="el-GR" sz="2000"/>
              <a:t>τιμή </a:t>
            </a:r>
            <a:r>
              <a:rPr lang="en-US" altLang="el-GR" sz="2000">
                <a:solidFill>
                  <a:srgbClr val="000000"/>
                </a:solidFill>
                <a:latin typeface="Courier New" panose="02070309020205020404" pitchFamily="49" charset="0"/>
              </a:rPr>
              <a:t>123</a:t>
            </a:r>
            <a:r>
              <a:rPr lang="el-GR" altLang="el-GR" sz="2000">
                <a:solidFill>
                  <a:srgbClr val="000000"/>
                </a:solidFill>
                <a:latin typeface="Courier New" panose="02070309020205020404" pitchFamily="49" charset="0"/>
              </a:rPr>
              <a:t> </a:t>
            </a:r>
            <a:r>
              <a:rPr lang="el-GR" altLang="el-GR" sz="2000"/>
              <a:t>(τον </a:t>
            </a:r>
            <a:r>
              <a:rPr lang="el-GR" altLang="el-GR" sz="2000">
                <a:solidFill>
                  <a:srgbClr val="000000"/>
                </a:solidFill>
                <a:latin typeface="Courier New" panose="02070309020205020404" pitchFamily="49" charset="0"/>
              </a:rPr>
              <a:t>'{'</a:t>
            </a:r>
            <a:r>
              <a:rPr lang="el-GR" altLang="el-GR" sz="2000"/>
              <a:t>) </a:t>
            </a:r>
            <a:endParaRPr lang="el-GR" altLang="el-GR" sz="2000">
              <a:solidFill>
                <a:srgbClr val="000000"/>
              </a:solidFill>
              <a:latin typeface="Courier New" panose="02070309020205020404" pitchFamily="49" charset="0"/>
            </a:endParaRPr>
          </a:p>
          <a:p>
            <a:pPr marL="1333500" lvl="2" indent="-419100" eaLnBrk="1" hangingPunct="1">
              <a:lnSpc>
                <a:spcPct val="90000"/>
              </a:lnSpc>
            </a:pPr>
            <a:r>
              <a:rPr lang="el-GR" altLang="el-GR" sz="2000"/>
              <a:t>ένα </a:t>
            </a:r>
            <a:r>
              <a:rPr lang="en-US" altLang="el-GR" sz="2000"/>
              <a:t>byte </a:t>
            </a:r>
            <a:r>
              <a:rPr lang="el-GR" altLang="el-GR" sz="2000"/>
              <a:t>για το </a:t>
            </a:r>
            <a:r>
              <a:rPr lang="en-US" altLang="el-GR" sz="2000">
                <a:solidFill>
                  <a:srgbClr val="FF0000"/>
                </a:solidFill>
              </a:rPr>
              <a:t>Carriage Return</a:t>
            </a:r>
            <a:r>
              <a:rPr lang="en-US" altLang="el-GR" sz="2000"/>
              <a:t> (</a:t>
            </a:r>
            <a:r>
              <a:rPr lang="el-GR" altLang="el-GR" sz="2000">
                <a:solidFill>
                  <a:srgbClr val="000000"/>
                </a:solidFill>
                <a:latin typeface="Courier New" panose="02070309020205020404" pitchFamily="49" charset="0"/>
                <a:sym typeface="Wingdings" panose="05000000000000000000" pitchFamily="2" charset="2"/>
              </a:rPr>
              <a:t>'\r'</a:t>
            </a:r>
            <a:r>
              <a:rPr lang="en-US" altLang="el-GR" sz="2000"/>
              <a:t>) </a:t>
            </a:r>
            <a:r>
              <a:rPr lang="el-GR" altLang="el-GR" sz="2000"/>
              <a:t>και </a:t>
            </a:r>
          </a:p>
          <a:p>
            <a:pPr marL="1333500" lvl="2" indent="-419100" eaLnBrk="1" hangingPunct="1">
              <a:lnSpc>
                <a:spcPct val="90000"/>
              </a:lnSpc>
            </a:pPr>
            <a:r>
              <a:rPr lang="el-GR" altLang="el-GR" sz="2000"/>
              <a:t>ένα </a:t>
            </a:r>
            <a:r>
              <a:rPr lang="en-US" altLang="el-GR" sz="2000"/>
              <a:t>byte </a:t>
            </a:r>
            <a:r>
              <a:rPr lang="el-GR" altLang="el-GR" sz="2000"/>
              <a:t>για το </a:t>
            </a:r>
            <a:r>
              <a:rPr lang="en-US" altLang="el-GR" sz="2000">
                <a:solidFill>
                  <a:srgbClr val="FF0000"/>
                </a:solidFill>
              </a:rPr>
              <a:t>Line Feed</a:t>
            </a:r>
            <a:r>
              <a:rPr lang="el-GR" altLang="el-GR" sz="2000"/>
              <a:t> (</a:t>
            </a:r>
            <a:r>
              <a:rPr lang="el-GR" altLang="el-GR" sz="2000">
                <a:solidFill>
                  <a:srgbClr val="000000"/>
                </a:solidFill>
                <a:latin typeface="Courier New" panose="02070309020205020404" pitchFamily="49" charset="0"/>
                <a:sym typeface="Wingdings" panose="05000000000000000000" pitchFamily="2" charset="2"/>
              </a:rPr>
              <a:t>'\</a:t>
            </a:r>
            <a:r>
              <a:rPr lang="en-US" altLang="el-GR" sz="2000">
                <a:solidFill>
                  <a:srgbClr val="000000"/>
                </a:solidFill>
                <a:latin typeface="Courier New" panose="02070309020205020404" pitchFamily="49" charset="0"/>
                <a:sym typeface="Wingdings" panose="05000000000000000000" pitchFamily="2" charset="2"/>
              </a:rPr>
              <a:t>n</a:t>
            </a:r>
            <a:r>
              <a:rPr lang="el-GR" altLang="el-GR" sz="2000">
                <a:solidFill>
                  <a:srgbClr val="000000"/>
                </a:solidFill>
                <a:latin typeface="Courier New" panose="02070309020205020404" pitchFamily="49" charset="0"/>
                <a:sym typeface="Wingdings" panose="05000000000000000000" pitchFamily="2" charset="2"/>
              </a:rPr>
              <a:t>'</a:t>
            </a:r>
            <a:r>
              <a:rPr lang="en-US" altLang="el-GR" sz="2000"/>
              <a:t>)</a:t>
            </a:r>
          </a:p>
          <a:p>
            <a:pPr marL="914400" lvl="1" indent="-457200" eaLnBrk="1" hangingPunct="1">
              <a:lnSpc>
                <a:spcPct val="90000"/>
              </a:lnSpc>
              <a:buFont typeface="Wingdings" panose="05000000000000000000" pitchFamily="2" charset="2"/>
              <a:buNone/>
            </a:pPr>
            <a:endParaRPr lang="el-GR" altLang="el-GR" sz="2000"/>
          </a:p>
          <a:p>
            <a:pPr marL="914400" lvl="1" indent="-457200" eaLnBrk="1" hangingPunct="1">
              <a:lnSpc>
                <a:spcPct val="90000"/>
              </a:lnSpc>
            </a:pPr>
            <a:r>
              <a:rPr lang="el-GR" altLang="el-GR" sz="2000"/>
              <a:t>Στη γενική περίπτωση, όταν αποθηκεύεται στο αρχείο ένας ακέραιος αριθμός με το προσδιοριστικό </a:t>
            </a:r>
            <a:r>
              <a:rPr lang="el-GR" altLang="el-GR" sz="2000">
                <a:solidFill>
                  <a:srgbClr val="000000"/>
                </a:solidFill>
                <a:latin typeface="Courier New" panose="02070309020205020404" pitchFamily="49" charset="0"/>
              </a:rPr>
              <a:t>%d</a:t>
            </a:r>
            <a:r>
              <a:rPr lang="el-GR" altLang="el-GR" sz="2000"/>
              <a:t>, τότε αποθηκεύονται τόσοι χαρακτήρες, όσα και τα ψηφία του αριθμού</a:t>
            </a:r>
            <a:endParaRPr lang="el-GR" altLang="el-GR" sz="1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a:t>	</a:t>
            </a:r>
          </a:p>
        </p:txBody>
      </p:sp>
      <p:sp>
        <p:nvSpPr>
          <p:cNvPr id="26628" name="Rectangle 5"/>
          <p:cNvSpPr>
            <a:spLocks noChangeArrowheads="1"/>
          </p:cNvSpPr>
          <p:nvPr/>
        </p:nvSpPr>
        <p:spPr bwMode="auto">
          <a:xfrm>
            <a:off x="2413000" y="1979892"/>
            <a:ext cx="4508500" cy="546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502460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putc()</a:t>
            </a:r>
            <a:endParaRPr lang="en-GB" altLang="el-GR">
              <a:solidFill>
                <a:srgbClr val="000000"/>
              </a:solidFill>
              <a:latin typeface="Courier New" panose="02070309020205020404" pitchFamily="49" charset="0"/>
            </a:endParaRPr>
          </a:p>
        </p:txBody>
      </p:sp>
      <p:sp>
        <p:nvSpPr>
          <p:cNvPr id="27651"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Η συνάρτηση </a:t>
            </a:r>
            <a:r>
              <a:rPr lang="el-GR" altLang="el-GR" sz="2000">
                <a:solidFill>
                  <a:srgbClr val="000000"/>
                </a:solidFill>
                <a:latin typeface="Courier New" panose="02070309020205020404" pitchFamily="49" charset="0"/>
              </a:rPr>
              <a:t>put</a:t>
            </a:r>
            <a:r>
              <a:rPr lang="en-US" altLang="el-GR" sz="2000">
                <a:solidFill>
                  <a:srgbClr val="000000"/>
                </a:solidFill>
                <a:latin typeface="Courier New" panose="02070309020205020404" pitchFamily="49" charset="0"/>
              </a:rPr>
              <a:t>c</a:t>
            </a:r>
            <a:r>
              <a:rPr lang="el-GR" altLang="el-GR" sz="2000">
                <a:solidFill>
                  <a:srgbClr val="000000"/>
                </a:solidFill>
                <a:latin typeface="Courier New" panose="02070309020205020404" pitchFamily="49" charset="0"/>
              </a:rPr>
              <a:t>()</a:t>
            </a:r>
            <a:r>
              <a:rPr lang="el-GR" altLang="el-GR" sz="2000"/>
              <a:t> χρησιμοποιείται για την </a:t>
            </a:r>
            <a:r>
              <a:rPr lang="el-GR" altLang="el-GR" sz="2000">
                <a:solidFill>
                  <a:srgbClr val="FF0000"/>
                </a:solidFill>
              </a:rPr>
              <a:t>εγγραφή ενός χαρακτήρα</a:t>
            </a:r>
            <a:r>
              <a:rPr lang="el-GR" altLang="el-GR" sz="2000"/>
              <a:t> σε ένα αρχείο</a:t>
            </a:r>
            <a:endParaRPr lang="en-US" altLang="el-GR" sz="2000"/>
          </a:p>
          <a:p>
            <a:pPr marL="914400" lvl="1" indent="-457200" eaLnBrk="1" hangingPunct="1"/>
            <a:endParaRPr lang="en-US" altLang="el-GR" sz="1600"/>
          </a:p>
          <a:p>
            <a:pPr marL="914400" lvl="1" indent="-457200" eaLnBrk="1" hangingPunct="1"/>
            <a:r>
              <a:rPr lang="el-GR" altLang="el-GR" sz="2000"/>
              <a:t>Το πρωτότυπο της συνάρτησης δηλώνεται στο αρχείο </a:t>
            </a:r>
            <a:r>
              <a:rPr lang="el-GR" altLang="el-GR" sz="2000">
                <a:solidFill>
                  <a:srgbClr val="000000"/>
                </a:solidFill>
                <a:latin typeface="Courier New" panose="02070309020205020404" pitchFamily="49" charset="0"/>
              </a:rPr>
              <a:t>stdio.h</a:t>
            </a:r>
            <a:r>
              <a:rPr lang="el-GR" altLang="el-GR" sz="2000"/>
              <a:t> και είναι το ακόλουθο:</a:t>
            </a:r>
            <a:endParaRPr lang="en-US" altLang="el-GR" sz="2000"/>
          </a:p>
          <a:p>
            <a:pPr marL="914400" lvl="1" indent="-457200" eaLnBrk="1" hangingPunct="1"/>
            <a:endParaRPr lang="en-GB" altLang="el-GR" sz="1000"/>
          </a:p>
          <a:p>
            <a:pPr marL="914400" lvl="1" indent="-457200" eaLnBrk="1" hangingPunct="1">
              <a:buFont typeface="Wingdings" panose="05000000000000000000" pitchFamily="2" charset="2"/>
              <a:buNone/>
            </a:pPr>
            <a:r>
              <a:rPr lang="en-GB" altLang="el-GR" sz="2000"/>
              <a:t>		     </a:t>
            </a:r>
            <a:r>
              <a:rPr lang="el-GR" altLang="el-GR" sz="2000"/>
              <a:t> </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putc(</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ch,</a:t>
            </a: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FILE </a:t>
            </a:r>
            <a:r>
              <a:rPr lang="el-GR" altLang="el-GR" sz="2000">
                <a:solidFill>
                  <a:srgbClr val="000000"/>
                </a:solidFill>
                <a:latin typeface="Courier New" panose="02070309020205020404" pitchFamily="49" charset="0"/>
              </a:rPr>
              <a:t>*</a:t>
            </a:r>
            <a:r>
              <a:rPr lang="en-GB" altLang="el-GR" sz="2000">
                <a:solidFill>
                  <a:srgbClr val="000000"/>
                </a:solidFill>
                <a:latin typeface="Courier New" panose="02070309020205020404" pitchFamily="49" charset="0"/>
              </a:rPr>
              <a:t>fp);</a:t>
            </a:r>
            <a:endParaRPr lang="el-GR" altLang="el-GR" sz="2000">
              <a:solidFill>
                <a:srgbClr val="000000"/>
              </a:solidFill>
              <a:latin typeface="Courier New" panose="02070309020205020404" pitchFamily="49" charset="0"/>
            </a:endParaRPr>
          </a:p>
          <a:p>
            <a:pPr marL="914400" lvl="1" indent="-457200" eaLnBrk="1" hangingPunct="1"/>
            <a:endParaRPr lang="en-US" altLang="el-GR" sz="1000"/>
          </a:p>
          <a:p>
            <a:pPr marL="914400" lvl="1" indent="-457200" eaLnBrk="1" hangingPunct="1"/>
            <a:r>
              <a:rPr lang="el-GR" altLang="el-GR" sz="2000"/>
              <a:t>Η παράμετρος </a:t>
            </a:r>
            <a:r>
              <a:rPr lang="el-GR" altLang="el-GR" sz="2000">
                <a:solidFill>
                  <a:srgbClr val="000000"/>
                </a:solidFill>
                <a:latin typeface="Courier New" panose="02070309020205020404" pitchFamily="49" charset="0"/>
              </a:rPr>
              <a:t>ch</a:t>
            </a:r>
            <a:r>
              <a:rPr lang="el-GR" altLang="el-GR" sz="2000"/>
              <a:t> δηλώνει τον χαρακτήρα που θα αποθηκευτεί στο αρχείο, που υποδεικνύεται από την παράμετρο </a:t>
            </a:r>
            <a:r>
              <a:rPr lang="el-GR" altLang="el-GR" sz="2000">
                <a:solidFill>
                  <a:srgbClr val="000000"/>
                </a:solidFill>
                <a:latin typeface="Courier New" panose="02070309020205020404" pitchFamily="49" charset="0"/>
              </a:rPr>
              <a:t>fp</a:t>
            </a:r>
          </a:p>
          <a:p>
            <a:pPr marL="914400" lvl="1" indent="-457200" eaLnBrk="1" hangingPunct="1"/>
            <a:endParaRPr lang="el-GR" altLang="el-GR" sz="2000">
              <a:solidFill>
                <a:srgbClr val="000000"/>
              </a:solidFill>
              <a:latin typeface="Courier New" panose="02070309020205020404" pitchFamily="49" charset="0"/>
            </a:endParaRPr>
          </a:p>
          <a:p>
            <a:pPr marL="914400" lvl="1" indent="-457200" eaLnBrk="1" hangingPunct="1"/>
            <a:r>
              <a:rPr lang="el-GR" altLang="el-GR" sz="2000"/>
              <a:t>Αν η </a:t>
            </a:r>
            <a:r>
              <a:rPr lang="el-GR" altLang="el-GR" sz="2000">
                <a:solidFill>
                  <a:srgbClr val="FF0000"/>
                </a:solidFill>
              </a:rPr>
              <a:t>εγγραφή</a:t>
            </a:r>
            <a:r>
              <a:rPr lang="el-GR" altLang="el-GR" sz="2000"/>
              <a:t> στο αρχείο ήταν </a:t>
            </a:r>
            <a:r>
              <a:rPr lang="el-GR" altLang="el-GR" sz="2000" u="sng">
                <a:solidFill>
                  <a:srgbClr val="FF0000"/>
                </a:solidFill>
              </a:rPr>
              <a:t>επιτυχής</a:t>
            </a:r>
            <a:r>
              <a:rPr lang="el-GR" altLang="el-GR" sz="2000"/>
              <a:t> η συνάρτηση </a:t>
            </a:r>
            <a:r>
              <a:rPr lang="el-GR" altLang="el-GR" sz="2000">
                <a:solidFill>
                  <a:srgbClr val="000000"/>
                </a:solidFill>
                <a:latin typeface="Courier New" panose="02070309020205020404" pitchFamily="49" charset="0"/>
              </a:rPr>
              <a:t>putc()</a:t>
            </a:r>
            <a:r>
              <a:rPr lang="el-GR" altLang="el-GR" sz="2000"/>
              <a:t> </a:t>
            </a:r>
            <a:r>
              <a:rPr lang="el-GR" altLang="el-GR" sz="2000">
                <a:solidFill>
                  <a:srgbClr val="FF0000"/>
                </a:solidFill>
              </a:rPr>
              <a:t>επιστρέφει τον χαρακτήρα</a:t>
            </a:r>
            <a:r>
              <a:rPr lang="el-GR" altLang="el-GR" sz="2000"/>
              <a:t> που γράφτηκε στο αρχείο, αλλιώς </a:t>
            </a:r>
            <a:r>
              <a:rPr lang="el-GR" altLang="el-GR" sz="2000">
                <a:solidFill>
                  <a:srgbClr val="000000"/>
                </a:solidFill>
                <a:latin typeface="Courier New" panose="02070309020205020404" pitchFamily="49" charset="0"/>
              </a:rPr>
              <a:t>EOF</a:t>
            </a:r>
            <a:endParaRPr lang="el-GR" altLang="el-GR" sz="2000"/>
          </a:p>
          <a:p>
            <a:pPr marL="914400" lvl="1" indent="-457200" eaLnBrk="1" hangingPunct="1"/>
            <a:endParaRPr lang="el-GR" altLang="el-GR">
              <a:solidFill>
                <a:srgbClr val="000000"/>
              </a:solidFill>
              <a:latin typeface="Courier New" panose="02070309020205020404" pitchFamily="49" charset="0"/>
            </a:endParaRPr>
          </a:p>
          <a:p>
            <a:pPr marL="914400" lvl="1" indent="-457200" eaLnBrk="1" hangingPunct="1"/>
            <a:endParaRPr lang="en-US" altLang="el-GR">
              <a:solidFill>
                <a:srgbClr val="000000"/>
              </a:solidFill>
              <a:latin typeface="Courier New" panose="02070309020205020404" pitchFamily="49" charset="0"/>
            </a:endParaRPr>
          </a:p>
        </p:txBody>
      </p:sp>
      <p:sp>
        <p:nvSpPr>
          <p:cNvPr id="27652" name="Rectangle 4"/>
          <p:cNvSpPr>
            <a:spLocks noChangeArrowheads="1"/>
          </p:cNvSpPr>
          <p:nvPr/>
        </p:nvSpPr>
        <p:spPr bwMode="auto">
          <a:xfrm>
            <a:off x="2120900" y="2741892"/>
            <a:ext cx="4927600" cy="546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672625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175" y="1937030"/>
            <a:ext cx="7053263" cy="44196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8675" name="Rectangle 3"/>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28676" name="Rectangle 4"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eaLnBrk="1" hangingPunct="1"/>
            <a:r>
              <a:rPr lang="el-GR" altLang="el-GR" sz="2000"/>
              <a:t>Τι κάνει το παρακάτω πρόγραμμα ???</a:t>
            </a:r>
            <a:endParaRPr lang="en-US" altLang="el-GR" sz="2000"/>
          </a:p>
        </p:txBody>
      </p:sp>
      <p:grpSp>
        <p:nvGrpSpPr>
          <p:cNvPr id="2" name="Group 5"/>
          <p:cNvGrpSpPr>
            <a:grpSpLocks/>
          </p:cNvGrpSpPr>
          <p:nvPr/>
        </p:nvGrpSpPr>
        <p:grpSpPr bwMode="auto">
          <a:xfrm>
            <a:off x="3238500" y="1357592"/>
            <a:ext cx="5575300" cy="1651000"/>
            <a:chOff x="-432" y="2192"/>
            <a:chExt cx="2504" cy="1912"/>
          </a:xfrm>
        </p:grpSpPr>
        <p:sp>
          <p:nvSpPr>
            <p:cNvPr id="28678"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Γράφει έναν-έναν τους χαρακτήρες</a:t>
              </a:r>
            </a:p>
            <a:p>
              <a:pPr lvl="1" eaLnBrk="1" hangingPunct="1">
                <a:buFont typeface="Wingdings" panose="05000000000000000000" pitchFamily="2" charset="2"/>
                <a:buNone/>
              </a:pPr>
              <a:r>
                <a:rPr lang="el-GR" altLang="el-GR" sz="1800"/>
                <a:t>         του αλφαριθμητικού </a:t>
              </a:r>
              <a:r>
                <a:rPr lang="el-GR" altLang="el-GR" sz="1800">
                  <a:solidFill>
                    <a:srgbClr val="000000"/>
                  </a:solidFill>
                  <a:latin typeface="Courier New" panose="02070309020205020404" pitchFamily="49" charset="0"/>
                </a:rPr>
                <a:t>"</a:t>
              </a:r>
              <a:r>
                <a:rPr lang="en-GB" altLang="el-GR" sz="1800">
                  <a:solidFill>
                    <a:srgbClr val="000000"/>
                  </a:solidFill>
                  <a:latin typeface="Courier New" panose="02070309020205020404" pitchFamily="49" charset="0"/>
                </a:rPr>
                <a:t>This text</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will be saved in the file</a:t>
              </a:r>
              <a:r>
                <a:rPr lang="el-GR" altLang="el-GR" sz="1800">
                  <a:solidFill>
                    <a:srgbClr val="000000"/>
                  </a:solidFill>
                  <a:latin typeface="Courier New" panose="02070309020205020404" pitchFamily="49" charset="0"/>
                </a:rPr>
                <a:t>" </a:t>
              </a:r>
              <a:r>
                <a:rPr lang="el-GR" altLang="el-GR" sz="1800"/>
                <a:t>στο</a:t>
              </a:r>
            </a:p>
            <a:p>
              <a:pPr lvl="1" eaLnBrk="1" hangingPunct="1">
                <a:buFont typeface="Wingdings" panose="05000000000000000000" pitchFamily="2" charset="2"/>
                <a:buNone/>
              </a:pPr>
              <a:r>
                <a:rPr lang="el-GR" altLang="el-GR" sz="1800"/>
                <a:t>	    αρχείο κειμένου </a:t>
              </a:r>
              <a:r>
                <a:rPr lang="el-GR" altLang="el-GR" sz="1800">
                  <a:solidFill>
                    <a:srgbClr val="000000"/>
                  </a:solidFill>
                  <a:latin typeface="Courier New" panose="02070309020205020404" pitchFamily="49" charset="0"/>
                </a:rPr>
                <a:t>test.txt</a:t>
              </a:r>
            </a:p>
          </p:txBody>
        </p:sp>
        <p:sp>
          <p:nvSpPr>
            <p:cNvPr id="28679" name="Rectangle 7"/>
            <p:cNvSpPr>
              <a:spLocks noChangeArrowheads="1"/>
            </p:cNvSpPr>
            <p:nvPr/>
          </p:nvSpPr>
          <p:spPr bwMode="auto">
            <a:xfrm>
              <a:off x="128" y="2192"/>
              <a:ext cx="1929" cy="1807"/>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3444544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29699"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Αν στα προηγούμενα παραδείγματα η παράμετρος </a:t>
            </a:r>
            <a:r>
              <a:rPr lang="el-GR" altLang="el-GR" sz="2000">
                <a:solidFill>
                  <a:srgbClr val="000000"/>
                </a:solidFill>
                <a:latin typeface="Courier New" panose="02070309020205020404" pitchFamily="49" charset="0"/>
              </a:rPr>
              <a:t>fp</a:t>
            </a:r>
            <a:r>
              <a:rPr lang="el-GR" altLang="el-GR" sz="2000"/>
              <a:t> των συναρτήσεων </a:t>
            </a:r>
            <a:r>
              <a:rPr lang="el-GR" altLang="el-GR" sz="2000">
                <a:solidFill>
                  <a:srgbClr val="000000"/>
                </a:solidFill>
                <a:latin typeface="Courier New" panose="02070309020205020404" pitchFamily="49" charset="0"/>
              </a:rPr>
              <a:t>fputs()</a:t>
            </a:r>
            <a:r>
              <a:rPr lang="el-GR" altLang="el-GR" sz="2000"/>
              <a:t>, </a:t>
            </a:r>
            <a:r>
              <a:rPr lang="el-GR" altLang="el-GR" sz="2000">
                <a:solidFill>
                  <a:srgbClr val="000000"/>
                </a:solidFill>
                <a:latin typeface="Courier New" panose="02070309020205020404" pitchFamily="49" charset="0"/>
              </a:rPr>
              <a:t>fprintf() </a:t>
            </a:r>
            <a:r>
              <a:rPr lang="el-GR" altLang="el-GR" sz="2000"/>
              <a:t>και </a:t>
            </a:r>
            <a:r>
              <a:rPr lang="el-GR" altLang="el-GR" sz="2000">
                <a:solidFill>
                  <a:srgbClr val="000000"/>
                </a:solidFill>
                <a:latin typeface="Courier New" panose="02070309020205020404" pitchFamily="49" charset="0"/>
              </a:rPr>
              <a:t>putc()</a:t>
            </a:r>
            <a:r>
              <a:rPr lang="el-GR" altLang="el-GR" sz="2000"/>
              <a:t> αντικατασταθεί με το </a:t>
            </a:r>
            <a:r>
              <a:rPr lang="el-GR" altLang="el-GR" sz="2000">
                <a:solidFill>
                  <a:srgbClr val="000000"/>
                </a:solidFill>
                <a:latin typeface="Courier New" panose="02070309020205020404" pitchFamily="49" charset="0"/>
              </a:rPr>
              <a:t>stdout</a:t>
            </a:r>
            <a:r>
              <a:rPr lang="el-GR" altLang="el-GR" sz="2000"/>
              <a:t>, τότε </a:t>
            </a:r>
            <a:r>
              <a:rPr lang="el-GR" altLang="el-GR" sz="2000">
                <a:solidFill>
                  <a:srgbClr val="FF0000"/>
                </a:solidFill>
              </a:rPr>
              <a:t>τα δεδομένα </a:t>
            </a:r>
            <a:r>
              <a:rPr lang="el-GR" altLang="el-GR" sz="2000" u="sng">
                <a:solidFill>
                  <a:srgbClr val="FF0000"/>
                </a:solidFill>
              </a:rPr>
              <a:t>θα εμφανίζονται στην οθόνη</a:t>
            </a:r>
            <a:r>
              <a:rPr lang="el-GR" altLang="el-GR" sz="2000"/>
              <a:t> </a:t>
            </a:r>
            <a:endParaRPr lang="en-US" altLang="el-GR" sz="2000"/>
          </a:p>
          <a:p>
            <a:pPr marL="914400" lvl="1" indent="-457200" eaLnBrk="1" hangingPunct="1"/>
            <a:endParaRPr lang="en-US" altLang="el-GR" sz="2000"/>
          </a:p>
          <a:p>
            <a:pPr marL="914400" lvl="1" indent="-457200" eaLnBrk="1" hangingPunct="1"/>
            <a:endParaRPr lang="el-GR" altLang="el-GR" sz="2000"/>
          </a:p>
          <a:p>
            <a:pPr marL="914400" lvl="1" indent="-457200" eaLnBrk="1" hangingPunct="1"/>
            <a:endParaRPr lang="el-GR" altLang="el-GR" sz="2000"/>
          </a:p>
          <a:p>
            <a:pPr marL="914400" lvl="1" indent="-457200" eaLnBrk="1" hangingPunct="1"/>
            <a:r>
              <a:rPr lang="el-GR" altLang="el-GR" sz="2000"/>
              <a:t>Μία συνάρτηση που εκτελεί την ίδια λειτουργία με την </a:t>
            </a:r>
            <a:r>
              <a:rPr lang="el-GR" altLang="el-GR" sz="2000">
                <a:solidFill>
                  <a:srgbClr val="000000"/>
                </a:solidFill>
                <a:latin typeface="Courier New" panose="02070309020205020404" pitchFamily="49" charset="0"/>
              </a:rPr>
              <a:t>putc()</a:t>
            </a:r>
            <a:r>
              <a:rPr lang="el-GR" altLang="el-GR" sz="2000"/>
              <a:t> είναι η </a:t>
            </a:r>
            <a:r>
              <a:rPr lang="en-US" altLang="el-GR" sz="2000">
                <a:solidFill>
                  <a:srgbClr val="000000"/>
                </a:solidFill>
                <a:latin typeface="Courier New" panose="02070309020205020404" pitchFamily="49" charset="0"/>
              </a:rPr>
              <a:t>fp</a:t>
            </a:r>
            <a:r>
              <a:rPr lang="el-GR" altLang="el-GR" sz="2000">
                <a:solidFill>
                  <a:srgbClr val="000000"/>
                </a:solidFill>
                <a:latin typeface="Courier New" panose="02070309020205020404" pitchFamily="49" charset="0"/>
              </a:rPr>
              <a:t>utc()</a:t>
            </a:r>
            <a:endParaRPr lang="en-US" altLang="el-GR" sz="2000"/>
          </a:p>
          <a:p>
            <a:pPr marL="914400" lvl="1" indent="-457200" eaLnBrk="1" hangingPunct="1"/>
            <a:endParaRPr lang="en-US" altLang="el-GR" sz="2000"/>
          </a:p>
          <a:p>
            <a:pPr marL="914400" lvl="1" indent="-457200" eaLnBrk="1" hangingPunct="1"/>
            <a:r>
              <a:rPr lang="el-GR" altLang="el-GR" sz="2000"/>
              <a:t>Η διαφορά τους είναι ότι η </a:t>
            </a:r>
            <a:r>
              <a:rPr lang="el-GR" altLang="el-GR" sz="2000">
                <a:solidFill>
                  <a:srgbClr val="000000"/>
                </a:solidFill>
                <a:latin typeface="Courier New" panose="02070309020205020404" pitchFamily="49" charset="0"/>
              </a:rPr>
              <a:t>putc()</a:t>
            </a:r>
            <a:r>
              <a:rPr lang="el-GR" altLang="el-GR" sz="2000"/>
              <a:t> υλοποιείται σαν </a:t>
            </a:r>
            <a:r>
              <a:rPr lang="el-GR" altLang="el-GR" sz="2000">
                <a:solidFill>
                  <a:srgbClr val="FF0000"/>
                </a:solidFill>
              </a:rPr>
              <a:t>μακροεντολή</a:t>
            </a:r>
            <a:r>
              <a:rPr lang="el-GR" altLang="el-GR" sz="2000"/>
              <a:t>, ενώ η </a:t>
            </a:r>
            <a:r>
              <a:rPr lang="en-US" altLang="el-GR" sz="2000">
                <a:solidFill>
                  <a:srgbClr val="000000"/>
                </a:solidFill>
                <a:latin typeface="Courier New" panose="02070309020205020404" pitchFamily="49" charset="0"/>
              </a:rPr>
              <a:t>fp</a:t>
            </a:r>
            <a:r>
              <a:rPr lang="el-GR" altLang="el-GR" sz="2000">
                <a:solidFill>
                  <a:srgbClr val="000000"/>
                </a:solidFill>
                <a:latin typeface="Courier New" panose="02070309020205020404" pitchFamily="49" charset="0"/>
              </a:rPr>
              <a:t>utc()</a:t>
            </a:r>
            <a:r>
              <a:rPr lang="el-GR" altLang="el-GR" sz="2000"/>
              <a:t> σαν </a:t>
            </a:r>
            <a:r>
              <a:rPr lang="el-GR" altLang="el-GR" sz="2000">
                <a:solidFill>
                  <a:srgbClr val="FF0000"/>
                </a:solidFill>
              </a:rPr>
              <a:t>συνάρτηση</a:t>
            </a:r>
            <a:endParaRPr lang="en-US" altLang="el-GR" sz="2000">
              <a:solidFill>
                <a:srgbClr val="FF0000"/>
              </a:solidFill>
            </a:endParaRPr>
          </a:p>
          <a:p>
            <a:pPr marL="914400" lvl="1" indent="-457200" eaLnBrk="1" hangingPunct="1"/>
            <a:endParaRPr lang="en-US" altLang="el-GR" sz="2000">
              <a:solidFill>
                <a:srgbClr val="FF0000"/>
              </a:solidFill>
            </a:endParaRPr>
          </a:p>
          <a:p>
            <a:pPr marL="914400" lvl="1" indent="-457200" eaLnBrk="1" hangingPunct="1"/>
            <a:r>
              <a:rPr lang="el-GR" altLang="el-GR" sz="2000"/>
              <a:t>Αφού οι μακροεντολές τείνουν να </a:t>
            </a:r>
            <a:r>
              <a:rPr lang="el-GR" altLang="el-GR" sz="2000">
                <a:solidFill>
                  <a:srgbClr val="FF0000"/>
                </a:solidFill>
              </a:rPr>
              <a:t>εκτελούνται γρηγορότερα</a:t>
            </a:r>
            <a:r>
              <a:rPr lang="el-GR" altLang="el-GR" sz="2000"/>
              <a:t> </a:t>
            </a:r>
            <a:r>
              <a:rPr lang="en-US" altLang="el-GR" sz="2000"/>
              <a:t>(</a:t>
            </a:r>
            <a:r>
              <a:rPr lang="el-GR" altLang="el-GR" sz="2000"/>
              <a:t>περισσότερα για τις μακροεντολές στο επόμενο κεφάλαιο) είναι προτιμότερο να χρησιμοποιείτε την </a:t>
            </a:r>
            <a:r>
              <a:rPr lang="el-GR" altLang="el-GR" sz="2000">
                <a:solidFill>
                  <a:srgbClr val="000000"/>
                </a:solidFill>
                <a:latin typeface="Courier New" panose="02070309020205020404" pitchFamily="49" charset="0"/>
              </a:rPr>
              <a:t>putc()</a:t>
            </a:r>
            <a:r>
              <a:rPr lang="el-GR" altLang="el-GR" sz="2000"/>
              <a:t> έναντι της </a:t>
            </a:r>
            <a:r>
              <a:rPr lang="en-US" altLang="el-GR" sz="2000">
                <a:solidFill>
                  <a:srgbClr val="000000"/>
                </a:solidFill>
                <a:latin typeface="Courier New" panose="02070309020205020404" pitchFamily="49" charset="0"/>
              </a:rPr>
              <a:t>fp</a:t>
            </a:r>
            <a:r>
              <a:rPr lang="el-GR" altLang="el-GR" sz="2000">
                <a:solidFill>
                  <a:srgbClr val="000000"/>
                </a:solidFill>
                <a:latin typeface="Courier New" panose="02070309020205020404" pitchFamily="49" charset="0"/>
              </a:rPr>
              <a:t>utc()</a:t>
            </a:r>
          </a:p>
        </p:txBody>
      </p:sp>
    </p:spTree>
    <p:extLst>
      <p:ext uri="{BB962C8B-B14F-4D97-AF65-F5344CB8AC3E}">
        <p14:creationId xmlns:p14="http://schemas.microsoft.com/office/powerpoint/2010/main" val="42702142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69900" y="8326"/>
            <a:ext cx="8255000" cy="1143000"/>
          </a:xfrm>
        </p:spPr>
        <p:txBody>
          <a:bodyPr/>
          <a:lstStyle/>
          <a:p>
            <a:pPr eaLnBrk="1" hangingPunct="1"/>
            <a:r>
              <a:rPr lang="el-GR" altLang="el-GR">
                <a:solidFill>
                  <a:srgbClr val="FF0000"/>
                </a:solidFill>
              </a:rPr>
              <a:t>Διάβασμα από Αρχείο Κειμένου</a:t>
            </a:r>
            <a:endParaRPr lang="en-GB" altLang="el-GR">
              <a:solidFill>
                <a:srgbClr val="000000"/>
              </a:solidFill>
              <a:latin typeface="Courier New" panose="02070309020205020404" pitchFamily="49" charset="0"/>
            </a:endParaRPr>
          </a:p>
        </p:txBody>
      </p:sp>
      <p:sp>
        <p:nvSpPr>
          <p:cNvPr id="30723" name="Rectangle 3" descr="Rectangle: Click to edit Master text styles&#10;Second level&#10;Third level&#10;Fourth level&#10;Fifth level"/>
          <p:cNvSpPr>
            <a:spLocks noGrp="1" noChangeArrowheads="1"/>
          </p:cNvSpPr>
          <p:nvPr>
            <p:ph type="body" idx="1"/>
          </p:nvPr>
        </p:nvSpPr>
        <p:spPr>
          <a:xfrm>
            <a:off x="-114300" y="998926"/>
            <a:ext cx="8940800" cy="5676900"/>
          </a:xfrm>
        </p:spPr>
        <p:txBody>
          <a:bodyPr/>
          <a:lstStyle/>
          <a:p>
            <a:pPr marL="914400" lvl="1" indent="-457200" eaLnBrk="1" hangingPunct="1"/>
            <a:r>
              <a:rPr lang="el-GR" altLang="el-GR" sz="2000"/>
              <a:t>Οι κυριότερες συναρτήσεις που χρησιμοποιούνται </a:t>
            </a:r>
            <a:r>
              <a:rPr lang="el-GR" altLang="el-GR" sz="2000">
                <a:solidFill>
                  <a:srgbClr val="FF0000"/>
                </a:solidFill>
              </a:rPr>
              <a:t>για διάβασμα δεδομένων </a:t>
            </a:r>
            <a:r>
              <a:rPr lang="el-GR" altLang="el-GR" sz="2000" u="sng">
                <a:solidFill>
                  <a:srgbClr val="FF0000"/>
                </a:solidFill>
              </a:rPr>
              <a:t>από ένα αρχείο κειμένου</a:t>
            </a:r>
            <a:r>
              <a:rPr lang="el-GR" altLang="el-GR" sz="2000"/>
              <a:t> είναι οι:</a:t>
            </a:r>
          </a:p>
          <a:p>
            <a:pPr marL="1333500" lvl="2" indent="-419100" eaLnBrk="1" hangingPunct="1"/>
            <a:endParaRPr lang="el-GR" altLang="el-GR" sz="700">
              <a:solidFill>
                <a:srgbClr val="000000"/>
              </a:solidFill>
              <a:latin typeface="Courier New" panose="02070309020205020404" pitchFamily="49" charset="0"/>
            </a:endParaRPr>
          </a:p>
          <a:p>
            <a:pPr marL="1333500" lvl="2" indent="-419100" eaLnBrk="1" hangingPunct="1"/>
            <a:r>
              <a:rPr lang="el-GR" altLang="el-GR" sz="2000">
                <a:solidFill>
                  <a:srgbClr val="000000"/>
                </a:solidFill>
                <a:latin typeface="Courier New" panose="02070309020205020404" pitchFamily="49" charset="0"/>
              </a:rPr>
              <a:t>f</a:t>
            </a:r>
            <a:r>
              <a:rPr lang="en-US" altLang="el-GR" sz="2000">
                <a:solidFill>
                  <a:srgbClr val="000000"/>
                </a:solidFill>
                <a:latin typeface="Courier New" panose="02070309020205020404" pitchFamily="49" charset="0"/>
              </a:rPr>
              <a:t>scan</a:t>
            </a:r>
            <a:r>
              <a:rPr lang="el-GR" altLang="el-GR" sz="2000">
                <a:solidFill>
                  <a:srgbClr val="000000"/>
                </a:solidFill>
                <a:latin typeface="Courier New" panose="02070309020205020404" pitchFamily="49" charset="0"/>
              </a:rPr>
              <a:t>f()</a:t>
            </a:r>
          </a:p>
          <a:p>
            <a:pPr marL="1333500" lvl="2" indent="-419100" eaLnBrk="1" hangingPunct="1"/>
            <a:r>
              <a:rPr lang="el-GR" altLang="el-GR" sz="2000">
                <a:solidFill>
                  <a:srgbClr val="000000"/>
                </a:solidFill>
                <a:latin typeface="Courier New" panose="02070309020205020404" pitchFamily="49" charset="0"/>
              </a:rPr>
              <a:t>f</a:t>
            </a:r>
            <a:r>
              <a:rPr lang="en-US" altLang="el-GR" sz="2000">
                <a:solidFill>
                  <a:srgbClr val="000000"/>
                </a:solidFill>
                <a:latin typeface="Courier New" panose="02070309020205020404" pitchFamily="49" charset="0"/>
              </a:rPr>
              <a:t>get</a:t>
            </a:r>
            <a:r>
              <a:rPr lang="el-GR" altLang="el-GR" sz="2000">
                <a:solidFill>
                  <a:srgbClr val="000000"/>
                </a:solidFill>
                <a:latin typeface="Courier New" panose="02070309020205020404" pitchFamily="49" charset="0"/>
              </a:rPr>
              <a:t>s() </a:t>
            </a:r>
          </a:p>
          <a:p>
            <a:pPr marL="1333500" lvl="2" indent="-419100" eaLnBrk="1" hangingPunct="1"/>
            <a:r>
              <a:rPr lang="en-US" altLang="el-GR" sz="2000">
                <a:solidFill>
                  <a:srgbClr val="000000"/>
                </a:solidFill>
                <a:latin typeface="Courier New" panose="02070309020205020404" pitchFamily="49" charset="0"/>
              </a:rPr>
              <a:t>get</a:t>
            </a:r>
            <a:r>
              <a:rPr lang="el-GR" altLang="el-GR" sz="2000">
                <a:solidFill>
                  <a:srgbClr val="000000"/>
                </a:solidFill>
                <a:latin typeface="Courier New" panose="02070309020205020404" pitchFamily="49" charset="0"/>
              </a:rPr>
              <a:t>c()</a:t>
            </a:r>
          </a:p>
          <a:p>
            <a:pPr marL="914400" lvl="1" indent="-457200" eaLnBrk="1" hangingPunct="1"/>
            <a:endParaRPr lang="el-GR" altLang="el-GR" sz="1600">
              <a:solidFill>
                <a:srgbClr val="000000"/>
              </a:solidFill>
              <a:latin typeface="Courier New" panose="02070309020205020404" pitchFamily="49" charset="0"/>
            </a:endParaRPr>
          </a:p>
          <a:p>
            <a:pPr marL="914400" lvl="1" indent="-457200" eaLnBrk="1" hangingPunct="1"/>
            <a:r>
              <a:rPr lang="el-GR" altLang="el-GR" sz="2000"/>
              <a:t>Αν και αυτές οι συναρτήσεις εφαρμόζονται κυρίως σε αρχεία κειμένου, μπορούν να χρησιμοποιηθούν και για διάβασμα δεδομένων από δυαδικά αρχεία</a:t>
            </a:r>
          </a:p>
        </p:txBody>
      </p:sp>
    </p:spTree>
    <p:extLst>
      <p:ext uri="{BB962C8B-B14F-4D97-AF65-F5344CB8AC3E}">
        <p14:creationId xmlns:p14="http://schemas.microsoft.com/office/powerpoint/2010/main" val="499148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fscanf()</a:t>
            </a:r>
            <a:endParaRPr lang="en-GB" altLang="el-GR">
              <a:solidFill>
                <a:srgbClr val="000000"/>
              </a:solidFill>
              <a:latin typeface="Courier New" panose="02070309020205020404" pitchFamily="49" charset="0"/>
            </a:endParaRPr>
          </a:p>
        </p:txBody>
      </p:sp>
      <p:sp>
        <p:nvSpPr>
          <p:cNvPr id="31747" name="Rectangle 3" descr="Rectangle: Click to edit Master text styles&#10;Second level&#10;Third level&#10;Fourth level&#10;Fifth level"/>
          <p:cNvSpPr>
            <a:spLocks noGrp="1" noChangeArrowheads="1"/>
          </p:cNvSpPr>
          <p:nvPr>
            <p:ph type="body" idx="1"/>
          </p:nvPr>
        </p:nvSpPr>
        <p:spPr>
          <a:xfrm>
            <a:off x="-177800" y="824192"/>
            <a:ext cx="9258300" cy="6223000"/>
          </a:xfrm>
        </p:spPr>
        <p:txBody>
          <a:bodyPr/>
          <a:lstStyle/>
          <a:p>
            <a:pPr marL="914400" lvl="1" indent="-457200" eaLnBrk="1" hangingPunct="1">
              <a:lnSpc>
                <a:spcPct val="80000"/>
              </a:lnSpc>
            </a:pPr>
            <a:r>
              <a:rPr lang="el-GR" altLang="el-GR" sz="2000"/>
              <a:t>Η συνάρτηση </a:t>
            </a:r>
            <a:r>
              <a:rPr lang="el-GR" altLang="el-GR" sz="2000">
                <a:solidFill>
                  <a:srgbClr val="000000"/>
                </a:solidFill>
                <a:latin typeface="Courier New" panose="02070309020205020404" pitchFamily="49" charset="0"/>
              </a:rPr>
              <a:t>fscanf()</a:t>
            </a:r>
            <a:r>
              <a:rPr lang="el-GR" altLang="el-GR" sz="2000"/>
              <a:t> χρησιμοποιείται για να</a:t>
            </a:r>
            <a:r>
              <a:rPr lang="el-GR" altLang="el-GR" sz="2000">
                <a:solidFill>
                  <a:srgbClr val="FF0000"/>
                </a:solidFill>
              </a:rPr>
              <a:t> διαβάσουμε </a:t>
            </a:r>
            <a:r>
              <a:rPr lang="el-GR" altLang="el-GR" sz="2000"/>
              <a:t>έναν</a:t>
            </a:r>
            <a:r>
              <a:rPr lang="el-GR" altLang="el-GR" sz="2000">
                <a:solidFill>
                  <a:srgbClr val="FF0000"/>
                </a:solidFill>
              </a:rPr>
              <a:t> </a:t>
            </a:r>
            <a:r>
              <a:rPr lang="el-GR" altLang="el-GR" sz="2000" u="sng">
                <a:solidFill>
                  <a:srgbClr val="FF0000"/>
                </a:solidFill>
              </a:rPr>
              <a:t>μεταβλητό αριθμό διαφορετικών δεδομένων</a:t>
            </a:r>
            <a:r>
              <a:rPr lang="el-GR" altLang="el-GR" sz="2000">
                <a:solidFill>
                  <a:srgbClr val="FF0000"/>
                </a:solidFill>
              </a:rPr>
              <a:t> </a:t>
            </a:r>
            <a:r>
              <a:rPr lang="el-GR" altLang="el-GR" sz="2000"/>
              <a:t>από ένα </a:t>
            </a:r>
            <a:r>
              <a:rPr lang="el-GR" altLang="el-GR" sz="2000" u="sng">
                <a:solidFill>
                  <a:srgbClr val="FF0000"/>
                </a:solidFill>
              </a:rPr>
              <a:t>αρχείο κειμένου</a:t>
            </a:r>
            <a:r>
              <a:rPr lang="el-GR" altLang="el-GR" sz="2000"/>
              <a:t> </a:t>
            </a:r>
            <a:endParaRPr lang="en-US" altLang="el-GR" sz="2000"/>
          </a:p>
          <a:p>
            <a:pPr marL="914400" lvl="1" indent="-457200" eaLnBrk="1" hangingPunct="1">
              <a:lnSpc>
                <a:spcPct val="80000"/>
              </a:lnSpc>
            </a:pPr>
            <a:endParaRPr lang="el-GR" altLang="el-GR" sz="1600"/>
          </a:p>
          <a:p>
            <a:pPr marL="914400" lvl="1" indent="-457200" eaLnBrk="1" hangingPunct="1">
              <a:lnSpc>
                <a:spcPct val="80000"/>
              </a:lnSpc>
            </a:pPr>
            <a:r>
              <a:rPr lang="el-GR" altLang="el-GR" sz="2000"/>
              <a:t>Παρόμοια με τη </a:t>
            </a:r>
            <a:r>
              <a:rPr lang="el-GR" altLang="el-GR" sz="2000">
                <a:solidFill>
                  <a:srgbClr val="000000"/>
                </a:solidFill>
                <a:latin typeface="Courier New" panose="02070309020205020404" pitchFamily="49" charset="0"/>
              </a:rPr>
              <a:t>scanf()</a:t>
            </a:r>
            <a:r>
              <a:rPr lang="el-GR" altLang="el-GR" sz="2000"/>
              <a:t>, η </a:t>
            </a:r>
            <a:r>
              <a:rPr lang="el-GR" altLang="el-GR" sz="2000">
                <a:solidFill>
                  <a:srgbClr val="000000"/>
                </a:solidFill>
                <a:latin typeface="Courier New" panose="02070309020205020404" pitchFamily="49" charset="0"/>
              </a:rPr>
              <a:t>fscanf()</a:t>
            </a:r>
            <a:r>
              <a:rPr lang="el-GR" altLang="el-GR" sz="2000"/>
              <a:t> δέχεται σαν όρισμα ένα αλφαριθμητικό μορφοποίησης, το οποίο καθορίζει τον τρόπο με τον οποίο θα διαβαστούν τα δεδομένα από το αρχείο </a:t>
            </a:r>
          </a:p>
          <a:p>
            <a:pPr marL="914400" lvl="1" indent="-457200" eaLnBrk="1" hangingPunct="1">
              <a:lnSpc>
                <a:spcPct val="80000"/>
              </a:lnSpc>
            </a:pPr>
            <a:endParaRPr lang="el-GR" altLang="el-GR" sz="1400"/>
          </a:p>
          <a:p>
            <a:pPr marL="914400" lvl="1" indent="-457200" eaLnBrk="1" hangingPunct="1">
              <a:lnSpc>
                <a:spcPct val="80000"/>
              </a:lnSpc>
            </a:pPr>
            <a:r>
              <a:rPr lang="el-GR" altLang="el-GR" sz="2000"/>
              <a:t>Το πρωτότυπό της δηλώνεται ως εξής:</a:t>
            </a:r>
          </a:p>
          <a:p>
            <a:pPr marL="914400" lvl="1" indent="-457200" eaLnBrk="1" hangingPunct="1">
              <a:lnSpc>
                <a:spcPct val="80000"/>
              </a:lnSpc>
            </a:pPr>
            <a:endParaRPr lang="el-GR" altLang="el-GR" sz="1200"/>
          </a:p>
          <a:p>
            <a:pPr marL="914400" lvl="1" indent="-457200" eaLnBrk="1" hangingPunct="1">
              <a:lnSpc>
                <a:spcPct val="8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int</a:t>
            </a:r>
            <a:r>
              <a:rPr lang="el-GR" altLang="el-GR" sz="2000">
                <a:solidFill>
                  <a:srgbClr val="000000"/>
                </a:solidFill>
                <a:latin typeface="Courier New" panose="02070309020205020404" pitchFamily="49" charset="0"/>
              </a:rPr>
              <a:t> fscanf(FILE *fp, </a:t>
            </a:r>
            <a:r>
              <a:rPr lang="el-GR" altLang="el-GR" sz="2000">
                <a:solidFill>
                  <a:srgbClr val="0000FF"/>
                </a:solidFill>
                <a:latin typeface="Courier New" panose="02070309020205020404" pitchFamily="49" charset="0"/>
              </a:rPr>
              <a:t>const char</a:t>
            </a:r>
            <a:r>
              <a:rPr lang="el-GR" altLang="el-GR" sz="2000">
                <a:solidFill>
                  <a:srgbClr val="000000"/>
                </a:solidFill>
                <a:latin typeface="Courier New" panose="02070309020205020404" pitchFamily="49" charset="0"/>
              </a:rPr>
              <a:t> *format, ...);</a:t>
            </a:r>
          </a:p>
          <a:p>
            <a:pPr marL="914400" lvl="1" indent="-457200" eaLnBrk="1" hangingPunct="1">
              <a:lnSpc>
                <a:spcPct val="80000"/>
              </a:lnSpc>
            </a:pPr>
            <a:endParaRPr lang="el-GR" altLang="el-GR" sz="1400"/>
          </a:p>
          <a:p>
            <a:pPr marL="914400" lvl="1" indent="-457200" eaLnBrk="1" hangingPunct="1">
              <a:lnSpc>
                <a:spcPct val="80000"/>
              </a:lnSpc>
            </a:pPr>
            <a:r>
              <a:rPr lang="el-GR" altLang="el-GR" sz="2000"/>
              <a:t>Η διαφορά μεταξύ των </a:t>
            </a:r>
            <a:r>
              <a:rPr lang="el-GR" altLang="el-GR" sz="2000">
                <a:solidFill>
                  <a:srgbClr val="000000"/>
                </a:solidFill>
                <a:latin typeface="Courier New" panose="02070309020205020404" pitchFamily="49" charset="0"/>
              </a:rPr>
              <a:t>scanf()</a:t>
            </a:r>
            <a:r>
              <a:rPr lang="el-GR" altLang="el-GR" sz="2000"/>
              <a:t> και </a:t>
            </a:r>
            <a:r>
              <a:rPr lang="el-GR" altLang="el-GR" sz="2000">
                <a:solidFill>
                  <a:srgbClr val="000000"/>
                </a:solidFill>
                <a:latin typeface="Courier New" panose="02070309020205020404" pitchFamily="49" charset="0"/>
              </a:rPr>
              <a:t>fscanf()</a:t>
            </a:r>
            <a:r>
              <a:rPr lang="el-GR" altLang="el-GR" sz="2000"/>
              <a:t> είναι ότι η </a:t>
            </a:r>
            <a:r>
              <a:rPr lang="el-GR" altLang="el-GR" sz="2000">
                <a:solidFill>
                  <a:srgbClr val="000000"/>
                </a:solidFill>
                <a:latin typeface="Courier New" panose="02070309020205020404" pitchFamily="49" charset="0"/>
              </a:rPr>
              <a:t>scanf()</a:t>
            </a:r>
            <a:r>
              <a:rPr lang="el-GR" altLang="el-GR" sz="2000"/>
              <a:t> διαβάζει πάντα τα δεδομένα από το </a:t>
            </a:r>
            <a:r>
              <a:rPr lang="el-GR" altLang="el-GR" sz="2000">
                <a:solidFill>
                  <a:srgbClr val="000000"/>
                </a:solidFill>
                <a:latin typeface="Courier New" panose="02070309020205020404" pitchFamily="49" charset="0"/>
              </a:rPr>
              <a:t>stdin</a:t>
            </a:r>
            <a:r>
              <a:rPr lang="el-GR" altLang="el-GR" sz="2000"/>
              <a:t>, ενώ η </a:t>
            </a:r>
            <a:r>
              <a:rPr lang="el-GR" altLang="el-GR" sz="2000">
                <a:solidFill>
                  <a:srgbClr val="000000"/>
                </a:solidFill>
                <a:latin typeface="Courier New" panose="02070309020205020404" pitchFamily="49" charset="0"/>
              </a:rPr>
              <a:t>fscanf()</a:t>
            </a:r>
            <a:r>
              <a:rPr lang="el-GR" altLang="el-GR" sz="2000"/>
              <a:t> τα διαβάζει από το αρχείο που υποδεικνύεται από την παράμετρο </a:t>
            </a:r>
            <a:r>
              <a:rPr lang="el-GR" altLang="el-GR" sz="2000">
                <a:solidFill>
                  <a:srgbClr val="000000"/>
                </a:solidFill>
                <a:latin typeface="Courier New" panose="02070309020205020404" pitchFamily="49" charset="0"/>
              </a:rPr>
              <a:t>fp</a:t>
            </a:r>
          </a:p>
          <a:p>
            <a:pPr marL="914400" lvl="1" indent="-457200" eaLnBrk="1" hangingPunct="1">
              <a:lnSpc>
                <a:spcPct val="80000"/>
              </a:lnSpc>
              <a:buFont typeface="Wingdings" panose="05000000000000000000" pitchFamily="2" charset="2"/>
              <a:buNone/>
            </a:pPr>
            <a:endParaRPr lang="el-GR" altLang="el-GR" sz="1400"/>
          </a:p>
          <a:p>
            <a:pPr marL="914400" lvl="1" indent="-457200" eaLnBrk="1" hangingPunct="1">
              <a:lnSpc>
                <a:spcPct val="80000"/>
              </a:lnSpc>
            </a:pPr>
            <a:r>
              <a:rPr lang="el-GR" altLang="el-GR" sz="2000"/>
              <a:t>Η </a:t>
            </a:r>
            <a:r>
              <a:rPr lang="el-GR" altLang="el-GR" sz="2000">
                <a:solidFill>
                  <a:srgbClr val="000000"/>
                </a:solidFill>
                <a:latin typeface="Courier New" panose="02070309020205020404" pitchFamily="49" charset="0"/>
              </a:rPr>
              <a:t>fscanf()</a:t>
            </a:r>
            <a:r>
              <a:rPr lang="el-GR" altLang="el-GR" sz="2000"/>
              <a:t> επιστρέφει τον αριθμό των στοιχείων που διαβάστηκαν επιτυχημένα από το αρχείο και εκχωρήθηκαν σε μεταβλητές του προγράμματος</a:t>
            </a:r>
          </a:p>
          <a:p>
            <a:pPr marL="914400" lvl="1" indent="-457200" eaLnBrk="1" hangingPunct="1">
              <a:lnSpc>
                <a:spcPct val="80000"/>
              </a:lnSpc>
            </a:pPr>
            <a:endParaRPr lang="el-GR" altLang="el-GR" sz="1200"/>
          </a:p>
          <a:p>
            <a:pPr marL="914400" lvl="1" indent="-457200" eaLnBrk="1" hangingPunct="1">
              <a:lnSpc>
                <a:spcPct val="80000"/>
              </a:lnSpc>
            </a:pPr>
            <a:r>
              <a:rPr lang="el-GR" altLang="el-GR" sz="2000"/>
              <a:t>Αν φτάσουμε στο τέλος του αρχείου ή αν συμβεί κάποιο άλλο λάθος, επιστρέφει </a:t>
            </a:r>
            <a:r>
              <a:rPr lang="el-GR" altLang="el-GR" sz="2000">
                <a:solidFill>
                  <a:srgbClr val="000000"/>
                </a:solidFill>
                <a:latin typeface="Courier New" panose="02070309020205020404" pitchFamily="49" charset="0"/>
              </a:rPr>
              <a:t>EOF</a:t>
            </a:r>
            <a:r>
              <a:rPr lang="el-GR" altLang="el-GR" sz="2000"/>
              <a:t> (θα δούμε στη συνέχεια ότι μπορούμε να χρησιμοποιήσουμε τη συνάρτηση </a:t>
            </a:r>
            <a:r>
              <a:rPr lang="el-GR" altLang="el-GR" sz="2000">
                <a:solidFill>
                  <a:srgbClr val="000000"/>
                </a:solidFill>
                <a:latin typeface="Courier New" panose="02070309020205020404" pitchFamily="49" charset="0"/>
              </a:rPr>
              <a:t>feof()</a:t>
            </a:r>
            <a:r>
              <a:rPr lang="el-GR" altLang="el-GR" sz="2000"/>
              <a:t>, για να διαπιστώσουμε ποιο από τα δύο συνέβη)</a:t>
            </a:r>
            <a:endParaRPr lang="en-US" altLang="el-GR" sz="2000"/>
          </a:p>
        </p:txBody>
      </p:sp>
    </p:spTree>
    <p:extLst>
      <p:ext uri="{BB962C8B-B14F-4D97-AF65-F5344CB8AC3E}">
        <p14:creationId xmlns:p14="http://schemas.microsoft.com/office/powerpoint/2010/main" val="4210174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9900" y="24092"/>
            <a:ext cx="8255000" cy="1143000"/>
          </a:xfrm>
        </p:spPr>
        <p:txBody>
          <a:bodyPr/>
          <a:lstStyle/>
          <a:p>
            <a:pPr eaLnBrk="1" hangingPunct="1"/>
            <a:r>
              <a:rPr lang="en-US" altLang="el-GR">
                <a:solidFill>
                  <a:srgbClr val="FF0000"/>
                </a:solidFill>
              </a:rPr>
              <a:t>text files</a:t>
            </a:r>
            <a:r>
              <a:rPr lang="el-GR" altLang="el-GR">
                <a:solidFill>
                  <a:srgbClr val="FF0000"/>
                </a:solidFill>
              </a:rPr>
              <a:t> </a:t>
            </a:r>
            <a:r>
              <a:rPr lang="en-US" altLang="el-GR">
                <a:solidFill>
                  <a:srgbClr val="FF0000"/>
                </a:solidFill>
              </a:rPr>
              <a:t>vs. binary files</a:t>
            </a:r>
            <a:r>
              <a:rPr lang="el-GR" altLang="el-GR">
                <a:solidFill>
                  <a:srgbClr val="FF0000"/>
                </a:solidFill>
              </a:rPr>
              <a:t> (Ι)</a:t>
            </a:r>
            <a:endParaRPr lang="en-GB" altLang="el-GR">
              <a:solidFill>
                <a:srgbClr val="FF0000"/>
              </a:solidFill>
            </a:endParaRPr>
          </a:p>
        </p:txBody>
      </p:sp>
      <p:sp>
        <p:nvSpPr>
          <p:cNvPr id="5123" name="Rectangle 3"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algn="just" eaLnBrk="1" hangingPunct="1"/>
            <a:r>
              <a:rPr lang="el-GR" altLang="el-GR" sz="2000"/>
              <a:t>Τα </a:t>
            </a:r>
            <a:r>
              <a:rPr lang="el-GR" altLang="el-GR" sz="2000">
                <a:solidFill>
                  <a:srgbClr val="FF0000"/>
                </a:solidFill>
              </a:rPr>
              <a:t>αρχεία κειμένου</a:t>
            </a:r>
            <a:r>
              <a:rPr lang="el-GR" altLang="el-GR" sz="2000"/>
              <a:t> αποτελούνται από μία η περισσότερες γραμμές, οι οποίες περιέχουν </a:t>
            </a:r>
            <a:r>
              <a:rPr lang="el-GR" altLang="el-GR" sz="2000">
                <a:solidFill>
                  <a:srgbClr val="FF0000"/>
                </a:solidFill>
              </a:rPr>
              <a:t>χαρακτήρες</a:t>
            </a:r>
            <a:r>
              <a:rPr lang="en-US" altLang="el-GR" sz="2000">
                <a:solidFill>
                  <a:srgbClr val="FF0000"/>
                </a:solidFill>
              </a:rPr>
              <a:t> </a:t>
            </a:r>
            <a:r>
              <a:rPr lang="el-GR" altLang="el-GR" sz="2000"/>
              <a:t>σε αναγνώσιμη μορφή, σύμφωνα με κάποια κωδικοποίηση, όπως ο </a:t>
            </a:r>
            <a:r>
              <a:rPr lang="el-GR" altLang="el-GR" sz="2000">
                <a:solidFill>
                  <a:srgbClr val="FF0000"/>
                </a:solidFill>
              </a:rPr>
              <a:t>ASCII κώδικας</a:t>
            </a:r>
            <a:endParaRPr lang="en-US" altLang="el-GR" sz="2000">
              <a:solidFill>
                <a:srgbClr val="FF0000"/>
              </a:solidFill>
            </a:endParaRPr>
          </a:p>
          <a:p>
            <a:pPr marL="914400" lvl="1" indent="-457200" algn="just" eaLnBrk="1" hangingPunct="1"/>
            <a:r>
              <a:rPr lang="el-GR" altLang="el-GR" sz="2000"/>
              <a:t>Κάθε γραμμή τελειώνει με τον </a:t>
            </a:r>
            <a:r>
              <a:rPr lang="el-GR" altLang="el-GR" sz="2000" u="sng">
                <a:solidFill>
                  <a:srgbClr val="FF0000"/>
                </a:solidFill>
              </a:rPr>
              <a:t>ειδικό χαρακτήρα</a:t>
            </a:r>
            <a:r>
              <a:rPr lang="el-GR" altLang="el-GR" sz="2000"/>
              <a:t> που χρησιμοποιεί το λειτουργικό σύστημα για να καθορίσει το </a:t>
            </a:r>
            <a:r>
              <a:rPr lang="el-GR" altLang="el-GR" sz="2000" u="sng">
                <a:solidFill>
                  <a:srgbClr val="FF0000"/>
                </a:solidFill>
              </a:rPr>
              <a:t>τέλος της γραμμής</a:t>
            </a:r>
            <a:endParaRPr lang="en-US" altLang="el-GR" sz="2000" u="sng">
              <a:solidFill>
                <a:srgbClr val="FF0000"/>
              </a:solidFill>
            </a:endParaRPr>
          </a:p>
          <a:p>
            <a:pPr marL="1333500" lvl="2" indent="-419100" algn="just" eaLnBrk="1" hangingPunct="1"/>
            <a:r>
              <a:rPr lang="el-GR" altLang="el-GR" sz="2000"/>
              <a:t>Στα Windows για παράδειγμα, το ζευγάρι των χαρακτήρων </a:t>
            </a:r>
            <a:r>
              <a:rPr lang="el-GR" altLang="el-GR">
                <a:solidFill>
                  <a:srgbClr val="000000"/>
                </a:solidFill>
                <a:latin typeface="Courier New" panose="02070309020205020404" pitchFamily="49" charset="0"/>
              </a:rPr>
              <a:t>'\r'</a:t>
            </a:r>
            <a:r>
              <a:rPr lang="el-GR" altLang="el-GR" sz="2000"/>
              <a:t> </a:t>
            </a:r>
            <a:r>
              <a:rPr lang="el-GR" altLang="el-GR" sz="2000" i="1"/>
              <a:t>(Carriage Return)</a:t>
            </a:r>
            <a:r>
              <a:rPr lang="el-GR" altLang="el-GR" sz="2000"/>
              <a:t> και </a:t>
            </a:r>
            <a:r>
              <a:rPr lang="el-GR" altLang="el-GR">
                <a:solidFill>
                  <a:srgbClr val="000000"/>
                </a:solidFill>
                <a:latin typeface="Courier New" panose="02070309020205020404" pitchFamily="49" charset="0"/>
              </a:rPr>
              <a:t>'\n'</a:t>
            </a:r>
            <a:r>
              <a:rPr lang="el-GR" altLang="el-GR" sz="2000"/>
              <a:t> </a:t>
            </a:r>
            <a:r>
              <a:rPr lang="el-GR" altLang="el-GR" sz="2000" i="1"/>
              <a:t>(Line Feed)</a:t>
            </a:r>
            <a:r>
              <a:rPr lang="el-GR" altLang="el-GR" sz="2000"/>
              <a:t>, CR/LF, με ASCII κωδικούς </a:t>
            </a:r>
            <a:r>
              <a:rPr lang="el-GR" altLang="el-GR">
                <a:solidFill>
                  <a:srgbClr val="000000"/>
                </a:solidFill>
                <a:latin typeface="Courier New" panose="02070309020205020404" pitchFamily="49" charset="0"/>
              </a:rPr>
              <a:t>13</a:t>
            </a:r>
            <a:r>
              <a:rPr lang="el-GR" altLang="el-GR" sz="2000"/>
              <a:t> και </a:t>
            </a:r>
            <a:r>
              <a:rPr lang="el-GR" altLang="el-GR">
                <a:solidFill>
                  <a:srgbClr val="000000"/>
                </a:solidFill>
                <a:latin typeface="Courier New" panose="02070309020205020404" pitchFamily="49" charset="0"/>
              </a:rPr>
              <a:t>10</a:t>
            </a:r>
            <a:r>
              <a:rPr lang="el-GR" altLang="el-GR" sz="2000"/>
              <a:t> αντίστοιχα, χαρακτηρίζει το τέλος της γραμμής</a:t>
            </a:r>
          </a:p>
          <a:p>
            <a:pPr marL="1333500" lvl="2" indent="-419100" algn="just" eaLnBrk="1" hangingPunct="1"/>
            <a:r>
              <a:rPr lang="el-GR" altLang="el-GR" sz="2000"/>
              <a:t>Άρα, ο χαρακτήρας νέας γραμμής </a:t>
            </a:r>
            <a:r>
              <a:rPr lang="el-GR" altLang="el-GR">
                <a:solidFill>
                  <a:srgbClr val="000000"/>
                </a:solidFill>
                <a:latin typeface="Courier New" panose="02070309020205020404" pitchFamily="49" charset="0"/>
              </a:rPr>
              <a:t>'\n'</a:t>
            </a:r>
            <a:r>
              <a:rPr lang="el-GR" altLang="el-GR" sz="2000"/>
              <a:t> </a:t>
            </a:r>
            <a:r>
              <a:rPr lang="el-GR" altLang="el-GR" sz="2000">
                <a:solidFill>
                  <a:srgbClr val="FF0000"/>
                </a:solidFill>
              </a:rPr>
              <a:t>αντικαθίσταται</a:t>
            </a:r>
            <a:r>
              <a:rPr lang="el-GR" altLang="el-GR" sz="2000"/>
              <a:t> από αυτό το ζευγάρι, όταν γράφεται στο αρχείο ενώ η αντίστροφη αντικατάσταση συμβαίνει όταν διαβάζουμε αυτό το ζευγάρι χαρακτήρων από το αρχείο</a:t>
            </a:r>
          </a:p>
          <a:p>
            <a:pPr marL="1333500" lvl="2" indent="-419100" algn="just" eaLnBrk="1" hangingPunct="1"/>
            <a:r>
              <a:rPr lang="el-GR" altLang="el-GR" sz="2000"/>
              <a:t>Αντίθετα, σε Unix συστήματα, δεν συμβαίνει αυτή η μετατροπή, γιατί ο χαρακτήρας </a:t>
            </a:r>
            <a:r>
              <a:rPr lang="el-GR" altLang="el-GR" sz="2400">
                <a:solidFill>
                  <a:srgbClr val="000000"/>
                </a:solidFill>
                <a:latin typeface="Courier New" panose="02070309020205020404" pitchFamily="49" charset="0"/>
              </a:rPr>
              <a:t>'\n'</a:t>
            </a:r>
            <a:r>
              <a:rPr lang="el-GR" altLang="el-GR" sz="2000"/>
              <a:t> συμβολίζει το τέλος της γραμμής</a:t>
            </a:r>
            <a:endParaRPr lang="el-GR" altLang="el-GR"/>
          </a:p>
        </p:txBody>
      </p:sp>
    </p:spTree>
    <p:extLst>
      <p:ext uri="{BB962C8B-B14F-4D97-AF65-F5344CB8AC3E}">
        <p14:creationId xmlns:p14="http://schemas.microsoft.com/office/powerpoint/2010/main" val="10539416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9900" y="-7440"/>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32771" name="Rectangle 3" descr="Rectangle: Click to edit Master text styles&#10;Second level&#10;Third level&#10;Fourth level&#10;Fifth level"/>
          <p:cNvSpPr>
            <a:spLocks noGrp="1" noChangeArrowheads="1"/>
          </p:cNvSpPr>
          <p:nvPr>
            <p:ph type="body" idx="1"/>
          </p:nvPr>
        </p:nvSpPr>
        <p:spPr>
          <a:xfrm>
            <a:off x="-177800" y="691060"/>
            <a:ext cx="9055100" cy="5676900"/>
          </a:xfrm>
        </p:spPr>
        <p:txBody>
          <a:bodyPr/>
          <a:lstStyle/>
          <a:p>
            <a:pPr marL="914400" lvl="1" indent="-457200" eaLnBrk="1" hangingPunct="1"/>
            <a:r>
              <a:rPr lang="el-GR" altLang="el-GR" sz="2000"/>
              <a:t>Τι κάνει το παρακάτω πρόγραμμα ???</a:t>
            </a:r>
            <a:endParaRPr lang="en-US" altLang="el-GR" sz="2000"/>
          </a:p>
        </p:txBody>
      </p:sp>
      <p:pic>
        <p:nvPicPr>
          <p:cNvPr id="3277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675" y="1157785"/>
            <a:ext cx="6267450" cy="57943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2" name="Group 5"/>
          <p:cNvGrpSpPr>
            <a:grpSpLocks/>
          </p:cNvGrpSpPr>
          <p:nvPr/>
        </p:nvGrpSpPr>
        <p:grpSpPr bwMode="auto">
          <a:xfrm>
            <a:off x="3695700" y="1541960"/>
            <a:ext cx="5486400" cy="1193800"/>
            <a:chOff x="-432" y="2192"/>
            <a:chExt cx="2504" cy="1912"/>
          </a:xfrm>
        </p:grpSpPr>
        <p:sp>
          <p:nvSpPr>
            <p:cNvPr id="32774" name="Rectangle 6"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Διαβάζει τους ακέραιους που</a:t>
              </a:r>
            </a:p>
            <a:p>
              <a:pPr lvl="1" eaLnBrk="1" hangingPunct="1">
                <a:buFont typeface="Wingdings" panose="05000000000000000000" pitchFamily="2" charset="2"/>
                <a:buNone/>
              </a:pPr>
              <a:r>
                <a:rPr lang="el-GR" altLang="el-GR" sz="1800"/>
                <a:t>	    περιέχονται στο αρχείο </a:t>
              </a:r>
              <a:r>
                <a:rPr lang="el-GR" altLang="el-GR" sz="1800">
                  <a:solidFill>
                    <a:srgbClr val="000000"/>
                  </a:solidFill>
                  <a:latin typeface="Courier New" panose="02070309020205020404" pitchFamily="49" charset="0"/>
                </a:rPr>
                <a:t>test.txt</a:t>
              </a:r>
              <a:endParaRPr lang="el-GR" altLang="el-GR" sz="1800"/>
            </a:p>
            <a:p>
              <a:pPr lvl="1" eaLnBrk="1" hangingPunct="1">
                <a:buFont typeface="Wingdings" panose="05000000000000000000" pitchFamily="2" charset="2"/>
                <a:buNone/>
              </a:pPr>
              <a:r>
                <a:rPr lang="el-GR" altLang="el-GR" sz="1800"/>
                <a:t>         και τους εμφανίζει στην οθόνη</a:t>
              </a:r>
            </a:p>
          </p:txBody>
        </p:sp>
        <p:sp>
          <p:nvSpPr>
            <p:cNvPr id="32775" name="Rectangle 7"/>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27502244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9900" y="-23206"/>
            <a:ext cx="8255000" cy="1143000"/>
          </a:xfrm>
        </p:spPr>
        <p:txBody>
          <a:bodyPr/>
          <a:lstStyle/>
          <a:p>
            <a:pPr eaLnBrk="1" hangingPunct="1"/>
            <a:r>
              <a:rPr lang="el-GR" altLang="el-GR">
                <a:solidFill>
                  <a:srgbClr val="FF0000"/>
                </a:solidFill>
              </a:rPr>
              <a:t>Παρατηρήσεις (Ι)</a:t>
            </a:r>
            <a:endParaRPr lang="en-GB" altLang="el-GR">
              <a:solidFill>
                <a:srgbClr val="FF0000"/>
              </a:solidFill>
            </a:endParaRPr>
          </a:p>
        </p:txBody>
      </p:sp>
      <p:sp>
        <p:nvSpPr>
          <p:cNvPr id="33795" name="Rectangle 3" descr="Rectangle: Click to edit Master text styles&#10;Second level&#10;Third level&#10;Fourth level&#10;Fifth level"/>
          <p:cNvSpPr>
            <a:spLocks noGrp="1" noChangeArrowheads="1"/>
          </p:cNvSpPr>
          <p:nvPr>
            <p:ph type="body" idx="1"/>
          </p:nvPr>
        </p:nvSpPr>
        <p:spPr>
          <a:xfrm>
            <a:off x="-114300" y="967394"/>
            <a:ext cx="8940800" cy="5676900"/>
          </a:xfrm>
        </p:spPr>
        <p:txBody>
          <a:bodyPr/>
          <a:lstStyle/>
          <a:p>
            <a:pPr marL="914400" lvl="1" indent="-457200" eaLnBrk="1" hangingPunct="1">
              <a:lnSpc>
                <a:spcPct val="90000"/>
              </a:lnSpc>
            </a:pPr>
            <a:r>
              <a:rPr lang="el-GR" altLang="el-GR" sz="2000"/>
              <a:t>Προτείνουμε να συγκρίνετε την τιμή επιστροφής της </a:t>
            </a:r>
            <a:r>
              <a:rPr lang="el-GR" altLang="el-GR" sz="2000">
                <a:solidFill>
                  <a:srgbClr val="000000"/>
                </a:solidFill>
                <a:latin typeface="Courier New" panose="02070309020205020404" pitchFamily="49" charset="0"/>
              </a:rPr>
              <a:t>fscanf()</a:t>
            </a:r>
            <a:r>
              <a:rPr lang="el-GR" altLang="el-GR" sz="2000"/>
              <a:t> με τον αριθμό των στοιχείων που διαβάστηκαν και όχι με την τιμή </a:t>
            </a:r>
            <a:r>
              <a:rPr lang="el-GR" altLang="el-GR" sz="2000">
                <a:solidFill>
                  <a:srgbClr val="000000"/>
                </a:solidFill>
                <a:latin typeface="Courier New" panose="02070309020205020404" pitchFamily="49" charset="0"/>
              </a:rPr>
              <a:t>EOF</a:t>
            </a:r>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l-GR" altLang="el-GR" sz="2000"/>
              <a:t>	Π.χ. υποθέτοντας ότι ο παρακάτω κώδικας διαβάζει τους πραγματικούς αριθμούς που περιέχονται σε ένα αρχείο κειμένου:</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p>
          <a:p>
            <a:pPr marL="914400" lvl="1" indent="-457200" eaLnBrk="1" hangingPunct="1">
              <a:lnSpc>
                <a:spcPct val="90000"/>
              </a:lnSpc>
              <a:buFont typeface="Wingdings" panose="05000000000000000000" pitchFamily="2" charset="2"/>
              <a:buNone/>
            </a:pPr>
            <a:r>
              <a:rPr lang="el-GR" altLang="el-GR" sz="2000">
                <a:solidFill>
                  <a:srgbClr val="0000FF"/>
                </a:solidFill>
                <a:latin typeface="Courier New" panose="02070309020205020404" pitchFamily="49" charset="0"/>
              </a:rPr>
              <a:t>	float</a:t>
            </a:r>
            <a:r>
              <a:rPr lang="el-GR" altLang="el-GR" sz="2000">
                <a:solidFill>
                  <a:srgbClr val="000000"/>
                </a:solidFill>
                <a:latin typeface="Courier New" panose="02070309020205020404" pitchFamily="49" charset="0"/>
              </a:rPr>
              <a:t> i;</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while</a:t>
            </a:r>
            <a:r>
              <a:rPr lang="el-GR" altLang="el-GR" sz="2000">
                <a:solidFill>
                  <a:srgbClr val="000000"/>
                </a:solidFill>
                <a:latin typeface="Courier New" panose="02070309020205020404" pitchFamily="49" charset="0"/>
              </a:rPr>
              <a:t>(fscanf(fp, "%d", &amp;i) != EOF)</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 </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818181"/>
                </a:solidFill>
                <a:latin typeface="Courier New" panose="02070309020205020404" pitchFamily="49" charset="0"/>
              </a:rPr>
              <a:t>/* Χρήση της μεταβλητής i */</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παρόλο που στη μεταβλητή </a:t>
            </a:r>
            <a:r>
              <a:rPr lang="el-GR" altLang="el-GR" sz="2000">
                <a:solidFill>
                  <a:srgbClr val="000000"/>
                </a:solidFill>
                <a:latin typeface="Courier New" panose="02070309020205020404" pitchFamily="49" charset="0"/>
              </a:rPr>
              <a:t>i</a:t>
            </a:r>
            <a:r>
              <a:rPr lang="el-GR" altLang="el-GR" sz="2000"/>
              <a:t> δεν έχει εκχωρηθεί σωστά η τιμή εξαιτίας του λάθους προσδιοριστικού </a:t>
            </a:r>
            <a:r>
              <a:rPr lang="el-GR" altLang="el-GR" sz="2000">
                <a:solidFill>
                  <a:srgbClr val="000000"/>
                </a:solidFill>
                <a:latin typeface="Courier New" panose="02070309020205020404" pitchFamily="49" charset="0"/>
              </a:rPr>
              <a:t>%d</a:t>
            </a:r>
            <a:r>
              <a:rPr lang="el-GR" altLang="el-GR" sz="2000"/>
              <a:t> (αντί για </a:t>
            </a:r>
            <a:r>
              <a:rPr lang="el-GR" altLang="el-GR" sz="2000">
                <a:solidFill>
                  <a:srgbClr val="000000"/>
                </a:solidFill>
                <a:latin typeface="Courier New" panose="02070309020205020404" pitchFamily="49" charset="0"/>
              </a:rPr>
              <a:t>%f</a:t>
            </a:r>
            <a:r>
              <a:rPr lang="el-GR" altLang="el-GR" sz="2000"/>
              <a:t>) η </a:t>
            </a:r>
            <a:r>
              <a:rPr lang="el-GR" altLang="el-GR" sz="2000">
                <a:solidFill>
                  <a:srgbClr val="000000"/>
                </a:solidFill>
                <a:latin typeface="Courier New" panose="02070309020205020404" pitchFamily="49" charset="0"/>
              </a:rPr>
              <a:t>fscanf()</a:t>
            </a:r>
            <a:r>
              <a:rPr lang="el-GR" altLang="el-GR" sz="2000"/>
              <a:t> δεν επιστρέφει </a:t>
            </a:r>
            <a:r>
              <a:rPr lang="el-GR" altLang="el-GR" sz="2000">
                <a:solidFill>
                  <a:srgbClr val="000000"/>
                </a:solidFill>
                <a:latin typeface="Courier New" panose="02070309020205020404" pitchFamily="49" charset="0"/>
              </a:rPr>
              <a:t>EOF</a:t>
            </a:r>
            <a:r>
              <a:rPr lang="el-GR" altLang="el-GR" sz="2000"/>
              <a:t> και η εκτέλεση του βρόχου συνεχίζεται</a:t>
            </a:r>
          </a:p>
          <a:p>
            <a:pPr marL="914400" lvl="1" indent="-457200" eaLnBrk="1" hangingPunct="1">
              <a:lnSpc>
                <a:spcPct val="90000"/>
              </a:lnSpc>
            </a:pPr>
            <a:endParaRPr lang="el-GR" altLang="el-GR" sz="2000"/>
          </a:p>
        </p:txBody>
      </p:sp>
      <p:sp>
        <p:nvSpPr>
          <p:cNvPr id="33796" name="Rectangle 4"/>
          <p:cNvSpPr>
            <a:spLocks noChangeArrowheads="1"/>
          </p:cNvSpPr>
          <p:nvPr/>
        </p:nvSpPr>
        <p:spPr bwMode="auto">
          <a:xfrm>
            <a:off x="660400" y="2536058"/>
            <a:ext cx="7937500" cy="2044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0929347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 (ΙΙ)</a:t>
            </a:r>
            <a:endParaRPr lang="en-GB" altLang="el-GR">
              <a:solidFill>
                <a:srgbClr val="FF0000"/>
              </a:solidFill>
            </a:endParaRPr>
          </a:p>
        </p:txBody>
      </p:sp>
      <p:sp>
        <p:nvSpPr>
          <p:cNvPr id="34819"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Η χρήση της </a:t>
            </a:r>
            <a:r>
              <a:rPr lang="el-GR" altLang="el-GR" sz="2000">
                <a:solidFill>
                  <a:srgbClr val="000000"/>
                </a:solidFill>
                <a:latin typeface="Courier New" panose="02070309020205020404" pitchFamily="49" charset="0"/>
              </a:rPr>
              <a:t>fscanf()</a:t>
            </a:r>
            <a:r>
              <a:rPr lang="el-GR" altLang="el-GR" sz="2000"/>
              <a:t> προϋποθέτει ότι είναι γνωστός ο τύπος και ο τρόπος που τα δεδομένα έχουν αποθηκευτεί στο αρχείο</a:t>
            </a:r>
          </a:p>
          <a:p>
            <a:pPr marL="914400" lvl="1" indent="-457200" eaLnBrk="1" hangingPunct="1"/>
            <a:endParaRPr lang="el-GR" altLang="el-GR" sz="2000"/>
          </a:p>
          <a:p>
            <a:pPr marL="914400" lvl="1" indent="-457200" eaLnBrk="1" hangingPunct="1"/>
            <a:r>
              <a:rPr lang="el-GR" altLang="el-GR" sz="2000"/>
              <a:t>Π.χ. στο πρόγραμμα που ακολουθεί ο προγραμματιστής πρέπει να γνωρίζει ότι κάθε γραμμή του αρχείου </a:t>
            </a:r>
            <a:r>
              <a:rPr lang="el-GR" altLang="el-GR" sz="2000">
                <a:solidFill>
                  <a:srgbClr val="000000"/>
                </a:solidFill>
                <a:latin typeface="Courier New" panose="02070309020205020404" pitchFamily="49" charset="0"/>
              </a:rPr>
              <a:t>test.txt</a:t>
            </a:r>
            <a:r>
              <a:rPr lang="el-GR" altLang="el-GR" sz="2000"/>
              <a:t> περιέχει </a:t>
            </a:r>
            <a:r>
              <a:rPr lang="el-GR" altLang="el-GR" sz="2000" u="sng">
                <a:solidFill>
                  <a:srgbClr val="FF0000"/>
                </a:solidFill>
              </a:rPr>
              <a:t>ένα αλφαριθμητικό μέχρι 100 χαρακτήρες</a:t>
            </a:r>
            <a:r>
              <a:rPr lang="el-GR" altLang="el-GR" sz="2000"/>
              <a:t>, </a:t>
            </a:r>
            <a:r>
              <a:rPr lang="el-GR" altLang="el-GR" sz="2000" u="sng">
                <a:solidFill>
                  <a:srgbClr val="FF0000"/>
                </a:solidFill>
              </a:rPr>
              <a:t>έναν ακέραιο</a:t>
            </a:r>
            <a:r>
              <a:rPr lang="el-GR" altLang="el-GR" sz="2000"/>
              <a:t> και </a:t>
            </a:r>
            <a:r>
              <a:rPr lang="el-GR" altLang="el-GR" sz="2000">
                <a:solidFill>
                  <a:srgbClr val="FF0000"/>
                </a:solidFill>
              </a:rPr>
              <a:t>έναν αριθμό υψηλής ακρίβειας</a:t>
            </a:r>
            <a:r>
              <a:rPr lang="el-GR" altLang="el-GR" sz="2000"/>
              <a:t>, ώστε να μεταβιβάσει τις κατάλληλες παραμέτρους στην </a:t>
            </a:r>
            <a:r>
              <a:rPr lang="el-GR" altLang="el-GR" sz="2000">
                <a:solidFill>
                  <a:srgbClr val="000000"/>
                </a:solidFill>
                <a:latin typeface="Courier New" panose="02070309020205020404" pitchFamily="49" charset="0"/>
              </a:rPr>
              <a:t>fscanf()</a:t>
            </a:r>
            <a:r>
              <a:rPr lang="el-GR" altLang="el-GR" sz="2000"/>
              <a:t> </a:t>
            </a:r>
          </a:p>
          <a:p>
            <a:pPr marL="914400" lvl="1" indent="-457200" eaLnBrk="1" hangingPunct="1"/>
            <a:endParaRPr lang="el-GR" altLang="el-GR" sz="2000"/>
          </a:p>
          <a:p>
            <a:pPr marL="914400" lvl="1" indent="-457200" eaLnBrk="1" hangingPunct="1"/>
            <a:r>
              <a:rPr lang="el-GR" altLang="el-GR" sz="2000"/>
              <a:t>Όταν διαβάζονται διαφορετικά δεδομένα από το αρχείο η </a:t>
            </a:r>
            <a:r>
              <a:rPr lang="el-GR" altLang="el-GR" sz="2000">
                <a:solidFill>
                  <a:srgbClr val="000000"/>
                </a:solidFill>
                <a:latin typeface="Courier New" panose="02070309020205020404" pitchFamily="49" charset="0"/>
              </a:rPr>
              <a:t>fscanf()</a:t>
            </a:r>
            <a:r>
              <a:rPr lang="el-GR" altLang="el-GR" sz="2000"/>
              <a:t>, όπως και η </a:t>
            </a:r>
            <a:r>
              <a:rPr lang="el-GR" altLang="el-GR" sz="2000">
                <a:solidFill>
                  <a:srgbClr val="000000"/>
                </a:solidFill>
                <a:latin typeface="Courier New" panose="02070309020205020404" pitchFamily="49" charset="0"/>
              </a:rPr>
              <a:t>scanf()</a:t>
            </a:r>
            <a:r>
              <a:rPr lang="el-GR" altLang="el-GR" sz="2000"/>
              <a:t>, χρησιμοποιεί το κενό για να ξεχωρίσουν οι τιμές μεταξύ των </a:t>
            </a:r>
          </a:p>
          <a:p>
            <a:pPr marL="914400" lvl="1" indent="-457200" eaLnBrk="1" hangingPunct="1"/>
            <a:endParaRPr lang="el-GR" altLang="el-GR" sz="2000"/>
          </a:p>
          <a:p>
            <a:pPr marL="914400" lvl="1" indent="-457200" eaLnBrk="1" hangingPunct="1"/>
            <a:r>
              <a:rPr lang="el-GR" altLang="el-GR" sz="2000"/>
              <a:t>Προσέξτε όμως, </a:t>
            </a:r>
            <a:r>
              <a:rPr lang="el-GR" altLang="el-GR" sz="2000">
                <a:solidFill>
                  <a:srgbClr val="FF0000"/>
                </a:solidFill>
              </a:rPr>
              <a:t>αν το αλφαριθμητικό περιέχει κενά</a:t>
            </a:r>
            <a:r>
              <a:rPr lang="el-GR" altLang="el-GR" sz="2000"/>
              <a:t>, η </a:t>
            </a:r>
            <a:r>
              <a:rPr lang="el-GR" altLang="el-GR" sz="2000">
                <a:solidFill>
                  <a:srgbClr val="000000"/>
                </a:solidFill>
                <a:latin typeface="Courier New" panose="02070309020205020404" pitchFamily="49" charset="0"/>
              </a:rPr>
              <a:t>fscanf()</a:t>
            </a:r>
            <a:r>
              <a:rPr lang="el-GR" altLang="el-GR" sz="2000"/>
              <a:t> </a:t>
            </a:r>
            <a:r>
              <a:rPr lang="el-GR" altLang="el-GR" sz="2000" u="sng">
                <a:solidFill>
                  <a:srgbClr val="FF0000"/>
                </a:solidFill>
              </a:rPr>
              <a:t>δεν θα λειτουργήσει σωστά</a:t>
            </a:r>
            <a:r>
              <a:rPr lang="el-GR" altLang="el-GR" sz="2000"/>
              <a:t>, γιατί μετά τον πρώτο κενό χαρακτήρα θεωρεί ότι ακολουθεί ο επόμενος τύπος δεδομένων και όχι το υπόλοιπο τμήμα του αλφαριθμητικού </a:t>
            </a:r>
          </a:p>
        </p:txBody>
      </p:sp>
      <p:pic>
        <p:nvPicPr>
          <p:cNvPr id="34820" name="Picture 4"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52152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36594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35843" name="Rectangle 3" descr="Rectangle: Click to edit Master text styles&#10;Second level&#10;Third level&#10;Fourth level&#10;Fifth level"/>
          <p:cNvSpPr>
            <a:spLocks noGrp="1" noChangeArrowheads="1"/>
          </p:cNvSpPr>
          <p:nvPr>
            <p:ph type="body" idx="1"/>
          </p:nvPr>
        </p:nvSpPr>
        <p:spPr>
          <a:xfrm>
            <a:off x="-177800" y="722592"/>
            <a:ext cx="9055100" cy="5676900"/>
          </a:xfrm>
        </p:spPr>
        <p:txBody>
          <a:bodyPr/>
          <a:lstStyle/>
          <a:p>
            <a:pPr marL="914400" lvl="1" indent="-457200" eaLnBrk="1" hangingPunct="1"/>
            <a:endParaRPr lang="en-US" altLang="el-GR" sz="2000"/>
          </a:p>
        </p:txBody>
      </p:sp>
      <p:pic>
        <p:nvPicPr>
          <p:cNvPr id="35844"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0488" y="1308380"/>
            <a:ext cx="6286500" cy="49768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8722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fgets()</a:t>
            </a:r>
            <a:endParaRPr lang="en-GB" altLang="el-GR">
              <a:solidFill>
                <a:srgbClr val="000000"/>
              </a:solidFill>
              <a:latin typeface="Courier New" panose="02070309020205020404" pitchFamily="49" charset="0"/>
            </a:endParaRPr>
          </a:p>
        </p:txBody>
      </p:sp>
      <p:sp>
        <p:nvSpPr>
          <p:cNvPr id="36867" name="Rectangle 3" descr="Rectangle: Click to edit Master text styles&#10;Second level&#10;Third level&#10;Fourth level&#10;Fifth level"/>
          <p:cNvSpPr>
            <a:spLocks noGrp="1" noChangeArrowheads="1"/>
          </p:cNvSpPr>
          <p:nvPr>
            <p:ph type="body" idx="1"/>
          </p:nvPr>
        </p:nvSpPr>
        <p:spPr>
          <a:xfrm>
            <a:off x="-114300" y="862292"/>
            <a:ext cx="9258300" cy="6184900"/>
          </a:xfrm>
        </p:spPr>
        <p:txBody>
          <a:bodyPr/>
          <a:lstStyle/>
          <a:p>
            <a:pPr marL="914400" lvl="1" indent="-457200" eaLnBrk="1" hangingPunct="1">
              <a:lnSpc>
                <a:spcPct val="80000"/>
              </a:lnSpc>
            </a:pPr>
            <a:r>
              <a:rPr lang="el-GR" altLang="el-GR" sz="1800"/>
              <a:t>Η συνάρτηση </a:t>
            </a:r>
            <a:r>
              <a:rPr lang="el-GR" altLang="el-GR" sz="1800">
                <a:solidFill>
                  <a:srgbClr val="000000"/>
                </a:solidFill>
                <a:latin typeface="Courier New" panose="02070309020205020404" pitchFamily="49" charset="0"/>
              </a:rPr>
              <a:t>f</a:t>
            </a:r>
            <a:r>
              <a:rPr lang="en-US" altLang="el-GR" sz="1800">
                <a:solidFill>
                  <a:srgbClr val="000000"/>
                </a:solidFill>
                <a:latin typeface="Courier New" panose="02070309020205020404" pitchFamily="49" charset="0"/>
              </a:rPr>
              <a:t>ge</a:t>
            </a:r>
            <a:r>
              <a:rPr lang="el-GR" altLang="el-GR" sz="1800">
                <a:solidFill>
                  <a:srgbClr val="000000"/>
                </a:solidFill>
                <a:latin typeface="Courier New" panose="02070309020205020404" pitchFamily="49" charset="0"/>
              </a:rPr>
              <a:t>ts()</a:t>
            </a:r>
            <a:r>
              <a:rPr lang="el-GR" altLang="el-GR" sz="1800"/>
              <a:t> χρησιμοποιείται για </a:t>
            </a:r>
            <a:r>
              <a:rPr lang="el-GR" altLang="el-GR" sz="1800">
                <a:solidFill>
                  <a:srgbClr val="FF0000"/>
                </a:solidFill>
              </a:rPr>
              <a:t>το διάβασμα χαρακτήρων</a:t>
            </a:r>
            <a:r>
              <a:rPr lang="el-GR" altLang="el-GR" sz="1800"/>
              <a:t> από ένα αρχείο</a:t>
            </a:r>
            <a:endParaRPr lang="en-US" altLang="el-GR" sz="1800"/>
          </a:p>
          <a:p>
            <a:pPr marL="914400" lvl="1" indent="-457200" eaLnBrk="1" hangingPunct="1">
              <a:lnSpc>
                <a:spcPct val="80000"/>
              </a:lnSpc>
            </a:pPr>
            <a:endParaRPr lang="en-US" altLang="el-GR" sz="900"/>
          </a:p>
          <a:p>
            <a:pPr marL="914400" lvl="1" indent="-457200" eaLnBrk="1" hangingPunct="1">
              <a:lnSpc>
                <a:spcPct val="80000"/>
              </a:lnSpc>
            </a:pPr>
            <a:r>
              <a:rPr lang="el-GR" altLang="el-GR" sz="1800"/>
              <a:t>Το πρωτότυπο της συνάρτησης δηλώνεται στο αρχείο </a:t>
            </a:r>
            <a:r>
              <a:rPr lang="el-GR" altLang="el-GR" sz="1800">
                <a:solidFill>
                  <a:srgbClr val="000000"/>
                </a:solidFill>
                <a:latin typeface="Courier New" panose="02070309020205020404" pitchFamily="49" charset="0"/>
              </a:rPr>
              <a:t>stdio.h</a:t>
            </a:r>
            <a:r>
              <a:rPr lang="el-GR" altLang="el-GR" sz="1800"/>
              <a:t> και είναι το ακόλουθο:</a:t>
            </a:r>
            <a:endParaRPr lang="en-US" altLang="el-GR" sz="1800"/>
          </a:p>
          <a:p>
            <a:pPr marL="914400" lvl="1" indent="-457200" eaLnBrk="1" hangingPunct="1">
              <a:lnSpc>
                <a:spcPct val="80000"/>
              </a:lnSpc>
            </a:pPr>
            <a:endParaRPr lang="en-GB" altLang="el-GR" sz="400"/>
          </a:p>
          <a:p>
            <a:pPr marL="914400" lvl="1" indent="-457200" eaLnBrk="1" hangingPunct="1">
              <a:lnSpc>
                <a:spcPct val="80000"/>
              </a:lnSpc>
              <a:buFont typeface="Wingdings" panose="05000000000000000000" pitchFamily="2" charset="2"/>
              <a:buNone/>
            </a:pPr>
            <a:r>
              <a:rPr lang="el-GR" altLang="el-GR" sz="1800"/>
              <a:t>   </a:t>
            </a:r>
            <a:r>
              <a:rPr lang="en-GB" altLang="el-GR" sz="1800"/>
              <a:t>	     </a:t>
            </a:r>
            <a:r>
              <a:rPr lang="el-GR" altLang="el-GR" sz="1800"/>
              <a:t>  </a:t>
            </a:r>
            <a:r>
              <a:rPr lang="en-GB" altLang="el-GR" sz="1800">
                <a:solidFill>
                  <a:srgbClr val="0000FF"/>
                </a:solidFill>
                <a:latin typeface="Courier New" panose="02070309020205020404" pitchFamily="49" charset="0"/>
              </a:rPr>
              <a:t>char</a:t>
            </a: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GB" altLang="el-GR" sz="1800">
                <a:solidFill>
                  <a:srgbClr val="000000"/>
                </a:solidFill>
                <a:latin typeface="Courier New" panose="02070309020205020404" pitchFamily="49" charset="0"/>
              </a:rPr>
              <a:t>fgets(</a:t>
            </a:r>
            <a:r>
              <a:rPr lang="en-GB" altLang="el-GR" sz="1800">
                <a:solidFill>
                  <a:srgbClr val="0000FF"/>
                </a:solidFill>
                <a:latin typeface="Courier New" panose="02070309020205020404" pitchFamily="49" charset="0"/>
              </a:rPr>
              <a:t>char</a:t>
            </a:r>
            <a:r>
              <a:rPr lang="en-GB"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a:t>
            </a:r>
            <a:r>
              <a:rPr lang="en-GB" altLang="el-GR" sz="1800">
                <a:solidFill>
                  <a:srgbClr val="000000"/>
                </a:solidFill>
                <a:latin typeface="Courier New" panose="02070309020205020404" pitchFamily="49" charset="0"/>
              </a:rPr>
              <a:t>str,</a:t>
            </a:r>
            <a:r>
              <a:rPr lang="el-GR"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int</a:t>
            </a:r>
            <a:r>
              <a:rPr lang="en-GB" altLang="el-GR" sz="1800">
                <a:solidFill>
                  <a:srgbClr val="000000"/>
                </a:solidFill>
                <a:latin typeface="Courier New" panose="02070309020205020404" pitchFamily="49" charset="0"/>
              </a:rPr>
              <a:t> size,</a:t>
            </a: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FILE </a:t>
            </a:r>
            <a:r>
              <a:rPr lang="el-GR" altLang="el-GR" sz="1800">
                <a:solidFill>
                  <a:srgbClr val="000000"/>
                </a:solidFill>
                <a:latin typeface="Courier New" panose="02070309020205020404" pitchFamily="49" charset="0"/>
              </a:rPr>
              <a:t>*</a:t>
            </a:r>
            <a:r>
              <a:rPr lang="en-GB" altLang="el-GR" sz="1800">
                <a:solidFill>
                  <a:srgbClr val="000000"/>
                </a:solidFill>
                <a:latin typeface="Courier New" panose="02070309020205020404" pitchFamily="49" charset="0"/>
              </a:rPr>
              <a:t>fp);</a:t>
            </a:r>
            <a:endParaRPr lang="el-GR" altLang="el-GR" sz="180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endParaRPr lang="en-US" altLang="el-GR" sz="600"/>
          </a:p>
          <a:p>
            <a:pPr marL="914400" lvl="1" indent="-457200" eaLnBrk="1" hangingPunct="1">
              <a:lnSpc>
                <a:spcPct val="80000"/>
              </a:lnSpc>
            </a:pPr>
            <a:r>
              <a:rPr lang="el-GR" altLang="el-GR" sz="1800"/>
              <a:t>Η παράμετρος </a:t>
            </a:r>
            <a:r>
              <a:rPr lang="el-GR" altLang="el-GR" sz="1800">
                <a:solidFill>
                  <a:srgbClr val="000000"/>
                </a:solidFill>
                <a:latin typeface="Courier New" panose="02070309020205020404" pitchFamily="49" charset="0"/>
              </a:rPr>
              <a:t>str</a:t>
            </a:r>
            <a:r>
              <a:rPr lang="el-GR" altLang="el-GR" sz="1800"/>
              <a:t> είναι ένας δείκτης στη μνήμη, στην οποία θα αποθηκευτούν οι χαρακτήρες</a:t>
            </a:r>
          </a:p>
          <a:p>
            <a:pPr marL="914400" lvl="1" indent="-457200" eaLnBrk="1" hangingPunct="1">
              <a:lnSpc>
                <a:spcPct val="80000"/>
              </a:lnSpc>
            </a:pPr>
            <a:endParaRPr lang="el-GR" altLang="el-GR" sz="600"/>
          </a:p>
          <a:p>
            <a:pPr marL="914400" lvl="1" indent="-457200" eaLnBrk="1" hangingPunct="1">
              <a:lnSpc>
                <a:spcPct val="80000"/>
              </a:lnSpc>
            </a:pPr>
            <a:r>
              <a:rPr lang="el-GR" altLang="el-GR" sz="1800"/>
              <a:t>Η παράμετρος </a:t>
            </a:r>
            <a:r>
              <a:rPr lang="el-GR" altLang="el-GR" sz="1800">
                <a:solidFill>
                  <a:srgbClr val="000000"/>
                </a:solidFill>
                <a:latin typeface="Courier New" panose="02070309020205020404" pitchFamily="49" charset="0"/>
              </a:rPr>
              <a:t>size</a:t>
            </a:r>
            <a:r>
              <a:rPr lang="el-GR" altLang="el-GR" sz="1800"/>
              <a:t> δηλώνει τον αριθμό των χαρακτήρων που θα διαβαστούν από το αρχείο (το οποίο υποδεικνύεται από την παράμετρο </a:t>
            </a:r>
            <a:r>
              <a:rPr lang="el-GR" altLang="el-GR" sz="1800">
                <a:solidFill>
                  <a:srgbClr val="000000"/>
                </a:solidFill>
                <a:latin typeface="Courier New" panose="02070309020205020404" pitchFamily="49" charset="0"/>
              </a:rPr>
              <a:t>fp</a:t>
            </a:r>
            <a:r>
              <a:rPr lang="el-GR" altLang="el-GR" sz="1800"/>
              <a:t>)</a:t>
            </a:r>
            <a:endParaRPr lang="el-GR" altLang="el-GR" sz="1800">
              <a:solidFill>
                <a:srgbClr val="000000"/>
              </a:solidFill>
              <a:latin typeface="Courier New" panose="02070309020205020404" pitchFamily="49" charset="0"/>
            </a:endParaRPr>
          </a:p>
          <a:p>
            <a:pPr marL="914400" lvl="1" indent="-457200" eaLnBrk="1" hangingPunct="1">
              <a:lnSpc>
                <a:spcPct val="80000"/>
              </a:lnSpc>
            </a:pPr>
            <a:endParaRPr lang="el-GR" altLang="el-GR" sz="1200"/>
          </a:p>
          <a:p>
            <a:pPr marL="914400" lvl="1" indent="-457200" eaLnBrk="1" hangingPunct="1">
              <a:lnSpc>
                <a:spcPct val="80000"/>
              </a:lnSpc>
            </a:pPr>
            <a:r>
              <a:rPr lang="el-GR" altLang="el-GR" sz="1800"/>
              <a:t>Ο αριθμός αυτός </a:t>
            </a:r>
            <a:r>
              <a:rPr lang="el-GR" altLang="el-GR" sz="1800" u="sng">
                <a:solidFill>
                  <a:srgbClr val="FF0000"/>
                </a:solidFill>
              </a:rPr>
              <a:t>δεν πρέπει</a:t>
            </a:r>
            <a:r>
              <a:rPr lang="el-GR" altLang="el-GR" sz="1800"/>
              <a:t> να είναι μεγαλύτερος από το μέγεθος της δεσμευμένης μνήμης, για </a:t>
            </a:r>
            <a:r>
              <a:rPr lang="el-GR" altLang="el-GR" sz="1800" u="sng">
                <a:solidFill>
                  <a:srgbClr val="FF0000"/>
                </a:solidFill>
              </a:rPr>
              <a:t>να μην συμβεί υπερχείλιση</a:t>
            </a:r>
            <a:r>
              <a:rPr lang="el-GR" altLang="el-GR" sz="1800"/>
              <a:t> (Σημ. η </a:t>
            </a:r>
            <a:r>
              <a:rPr lang="el-GR" altLang="el-GR" sz="1800">
                <a:solidFill>
                  <a:srgbClr val="000000"/>
                </a:solidFill>
                <a:latin typeface="Courier New" panose="02070309020205020404" pitchFamily="49" charset="0"/>
              </a:rPr>
              <a:t>fgets()</a:t>
            </a:r>
            <a:r>
              <a:rPr lang="el-GR" altLang="el-GR" sz="1800"/>
              <a:t> </a:t>
            </a:r>
            <a:r>
              <a:rPr lang="el-GR" altLang="el-GR" sz="1800">
                <a:solidFill>
                  <a:srgbClr val="FF0000"/>
                </a:solidFill>
              </a:rPr>
              <a:t>προσθέτει</a:t>
            </a:r>
            <a:r>
              <a:rPr lang="el-GR" altLang="el-GR" sz="1800"/>
              <a:t> στο τέλος </a:t>
            </a:r>
            <a:r>
              <a:rPr lang="el-GR" altLang="el-GR" sz="1800">
                <a:solidFill>
                  <a:srgbClr val="FF0000"/>
                </a:solidFill>
              </a:rPr>
              <a:t>τον τερματικό χαρακτήρα</a:t>
            </a:r>
            <a:r>
              <a:rPr lang="el-GR" altLang="el-GR" sz="1800"/>
              <a:t>  </a:t>
            </a:r>
            <a:r>
              <a:rPr lang="el-GR" altLang="el-GR" sz="1800">
                <a:solidFill>
                  <a:srgbClr val="000000"/>
                </a:solidFill>
                <a:latin typeface="Courier New" panose="02070309020205020404" pitchFamily="49" charset="0"/>
              </a:rPr>
              <a:t>'\0'</a:t>
            </a:r>
            <a:r>
              <a:rPr lang="el-GR" altLang="el-GR" sz="1800"/>
              <a:t>)</a:t>
            </a:r>
          </a:p>
          <a:p>
            <a:pPr marL="914400" lvl="1" indent="-457200" eaLnBrk="1" hangingPunct="1">
              <a:lnSpc>
                <a:spcPct val="80000"/>
              </a:lnSpc>
            </a:pPr>
            <a:endParaRPr lang="el-GR" altLang="el-GR" sz="900"/>
          </a:p>
          <a:p>
            <a:pPr marL="914400" lvl="1" indent="-457200" eaLnBrk="1" hangingPunct="1">
              <a:lnSpc>
                <a:spcPct val="80000"/>
              </a:lnSpc>
            </a:pPr>
            <a:r>
              <a:rPr lang="el-GR" altLang="el-GR" sz="1800"/>
              <a:t>Η συνάρτηση </a:t>
            </a:r>
            <a:r>
              <a:rPr lang="el-GR" altLang="el-GR" sz="1800">
                <a:solidFill>
                  <a:srgbClr val="000000"/>
                </a:solidFill>
                <a:latin typeface="Courier New" panose="02070309020205020404" pitchFamily="49" charset="0"/>
              </a:rPr>
              <a:t>fgets()</a:t>
            </a:r>
            <a:r>
              <a:rPr lang="el-GR" altLang="el-GR" sz="1800"/>
              <a:t> </a:t>
            </a:r>
            <a:r>
              <a:rPr lang="el-GR" altLang="el-GR" sz="1800" u="sng">
                <a:solidFill>
                  <a:srgbClr val="FF0000"/>
                </a:solidFill>
              </a:rPr>
              <a:t>σταματάει να διαβάζει χαρακτήρες</a:t>
            </a:r>
            <a:r>
              <a:rPr lang="el-GR" altLang="el-GR" sz="1800"/>
              <a:t> από το αρχείο, </a:t>
            </a:r>
            <a:r>
              <a:rPr lang="el-GR" altLang="el-GR" sz="1800">
                <a:solidFill>
                  <a:srgbClr val="FF0000"/>
                </a:solidFill>
              </a:rPr>
              <a:t>όταν διαβάσει τον χαρακτήρα νέας γραμμής</a:t>
            </a:r>
            <a:r>
              <a:rPr lang="el-GR" altLang="el-GR" sz="1800"/>
              <a:t> ή </a:t>
            </a:r>
            <a:r>
              <a:rPr lang="el-GR" altLang="el-GR" sz="1800">
                <a:solidFill>
                  <a:srgbClr val="FF0000"/>
                </a:solidFill>
              </a:rPr>
              <a:t>όταν διαβάσει</a:t>
            </a:r>
            <a:r>
              <a:rPr lang="el-GR" altLang="el-GR" sz="1800"/>
              <a:t> </a:t>
            </a:r>
            <a:r>
              <a:rPr lang="el-GR" altLang="el-GR" sz="1800">
                <a:solidFill>
                  <a:srgbClr val="000000"/>
                </a:solidFill>
                <a:latin typeface="Courier New" panose="02070309020205020404" pitchFamily="49" charset="0"/>
              </a:rPr>
              <a:t>size-1</a:t>
            </a:r>
            <a:r>
              <a:rPr lang="el-GR" altLang="el-GR" sz="1800"/>
              <a:t> χαρακτήρες</a:t>
            </a:r>
          </a:p>
          <a:p>
            <a:pPr marL="914400" lvl="1" indent="-457200" eaLnBrk="1" hangingPunct="1">
              <a:lnSpc>
                <a:spcPct val="80000"/>
              </a:lnSpc>
            </a:pPr>
            <a:endParaRPr lang="el-GR" altLang="el-GR" sz="1400"/>
          </a:p>
          <a:p>
            <a:pPr marL="914400" lvl="1" indent="-457200" eaLnBrk="1" hangingPunct="1">
              <a:lnSpc>
                <a:spcPct val="80000"/>
              </a:lnSpc>
            </a:pPr>
            <a:r>
              <a:rPr lang="el-GR" altLang="el-GR" sz="1800"/>
              <a:t>Αν η </a:t>
            </a:r>
            <a:r>
              <a:rPr lang="el-GR" altLang="el-GR" sz="1800">
                <a:solidFill>
                  <a:srgbClr val="000000"/>
                </a:solidFill>
                <a:latin typeface="Courier New" panose="02070309020205020404" pitchFamily="49" charset="0"/>
              </a:rPr>
              <a:t>fgets()</a:t>
            </a:r>
            <a:r>
              <a:rPr lang="el-GR" altLang="el-GR" sz="1800"/>
              <a:t> εκτελεστεί επιτυχημένα, οι χαρακτήρες αποθηκεύονται στη μνήμη που δείχνει ο δείκτης </a:t>
            </a:r>
            <a:r>
              <a:rPr lang="el-GR" altLang="el-GR" sz="1800">
                <a:solidFill>
                  <a:srgbClr val="000000"/>
                </a:solidFill>
                <a:latin typeface="Courier New" panose="02070309020205020404" pitchFamily="49" charset="0"/>
              </a:rPr>
              <a:t>str</a:t>
            </a:r>
            <a:r>
              <a:rPr lang="el-GR" altLang="el-GR" sz="1800"/>
              <a:t> και αυτός ο δείκτης επιστρέφεται</a:t>
            </a:r>
          </a:p>
          <a:p>
            <a:pPr marL="914400" lvl="1" indent="-457200" eaLnBrk="1" hangingPunct="1">
              <a:lnSpc>
                <a:spcPct val="80000"/>
              </a:lnSpc>
            </a:pPr>
            <a:endParaRPr lang="el-GR" altLang="el-GR" sz="1200"/>
          </a:p>
          <a:p>
            <a:pPr marL="914400" lvl="1" indent="-457200" eaLnBrk="1" hangingPunct="1">
              <a:lnSpc>
                <a:spcPct val="80000"/>
              </a:lnSpc>
            </a:pPr>
            <a:endParaRPr lang="el-GR" altLang="el-GR"/>
          </a:p>
          <a:p>
            <a:pPr marL="914400" lvl="1" indent="-457200" eaLnBrk="1" hangingPunct="1">
              <a:lnSpc>
                <a:spcPct val="80000"/>
              </a:lnSpc>
            </a:pPr>
            <a:r>
              <a:rPr lang="el-GR" altLang="el-GR" sz="1800">
                <a:solidFill>
                  <a:srgbClr val="FF0000"/>
                </a:solidFill>
              </a:rPr>
              <a:t>Αν φτάσουμε στο τέλος του αρχείου</a:t>
            </a:r>
            <a:r>
              <a:rPr lang="el-GR" altLang="el-GR" sz="1800"/>
              <a:t> ή </a:t>
            </a:r>
            <a:r>
              <a:rPr lang="el-GR" altLang="el-GR" sz="1800">
                <a:solidFill>
                  <a:srgbClr val="FF0000"/>
                </a:solidFill>
              </a:rPr>
              <a:t>αν συμβεί κάποιο άλλο λάθος</a:t>
            </a:r>
            <a:r>
              <a:rPr lang="el-GR" altLang="el-GR" sz="1800"/>
              <a:t>, τότε η </a:t>
            </a:r>
            <a:r>
              <a:rPr lang="el-GR" altLang="el-GR" sz="1800">
                <a:solidFill>
                  <a:srgbClr val="000000"/>
                </a:solidFill>
                <a:latin typeface="Courier New" panose="02070309020205020404" pitchFamily="49" charset="0"/>
              </a:rPr>
              <a:t>fgets()</a:t>
            </a:r>
            <a:r>
              <a:rPr lang="el-GR" altLang="el-GR" sz="1800"/>
              <a:t> επιστρέφει την τιμή </a:t>
            </a:r>
            <a:r>
              <a:rPr lang="el-GR" altLang="el-GR" sz="1800">
                <a:solidFill>
                  <a:srgbClr val="000000"/>
                </a:solidFill>
                <a:latin typeface="Courier New" panose="02070309020205020404" pitchFamily="49" charset="0"/>
              </a:rPr>
              <a:t>NULL</a:t>
            </a:r>
            <a:endParaRPr lang="en-US" altLang="el-GR" sz="1800">
              <a:solidFill>
                <a:srgbClr val="000000"/>
              </a:solidFill>
              <a:latin typeface="Courier New" panose="02070309020205020404" pitchFamily="49" charset="0"/>
            </a:endParaRPr>
          </a:p>
        </p:txBody>
      </p:sp>
      <p:sp>
        <p:nvSpPr>
          <p:cNvPr id="36868" name="Rectangle 4"/>
          <p:cNvSpPr>
            <a:spLocks noChangeArrowheads="1"/>
          </p:cNvSpPr>
          <p:nvPr/>
        </p:nvSpPr>
        <p:spPr bwMode="auto">
          <a:xfrm>
            <a:off x="1143000" y="1992592"/>
            <a:ext cx="6781800" cy="393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8364298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37891" name="Rectangle 3" descr="Rectangle: Click to edit Master text styles&#10;Second level&#10;Third level&#10;Fourth level&#10;Fifth level"/>
          <p:cNvSpPr>
            <a:spLocks noGrp="1" noChangeArrowheads="1"/>
          </p:cNvSpPr>
          <p:nvPr>
            <p:ph type="body" idx="1"/>
          </p:nvPr>
        </p:nvSpPr>
        <p:spPr>
          <a:xfrm>
            <a:off x="-114300" y="1014692"/>
            <a:ext cx="9105900" cy="5676900"/>
          </a:xfrm>
        </p:spPr>
        <p:txBody>
          <a:bodyPr/>
          <a:lstStyle/>
          <a:p>
            <a:pPr marL="914400" lvl="1" indent="-457200" eaLnBrk="1" hangingPunct="1"/>
            <a:r>
              <a:rPr lang="el-GR" altLang="el-GR" sz="2000"/>
              <a:t>Θυμηθείτε τη συνάρτηση </a:t>
            </a:r>
            <a:r>
              <a:rPr lang="el-GR" altLang="el-GR" sz="2000">
                <a:solidFill>
                  <a:srgbClr val="000000"/>
                </a:solidFill>
                <a:latin typeface="Courier New" panose="02070309020205020404" pitchFamily="49" charset="0"/>
              </a:rPr>
              <a:t>gets()</a:t>
            </a:r>
            <a:r>
              <a:rPr lang="el-GR" altLang="el-GR" sz="2000"/>
              <a:t> από τα Αλφαριθμητικά και τον κίνδυνο κατά τη χρήση της, αν το πρόγραμμα διαβάσει περισσότερους χαρακτήρες από το μέγεθος της δεσμευμένης μνήμης, το πιθανότερο είναι να δημιουργηθεί πρόβλημα κατά την εκτέλεση του προγράμματος</a:t>
            </a:r>
          </a:p>
          <a:p>
            <a:pPr marL="914400" lvl="1" indent="-457200" eaLnBrk="1" hangingPunct="1"/>
            <a:endParaRPr lang="el-GR" altLang="el-GR" sz="2000"/>
          </a:p>
          <a:p>
            <a:pPr marL="914400" lvl="1" indent="-457200" eaLnBrk="1" hangingPunct="1"/>
            <a:r>
              <a:rPr lang="el-GR" altLang="el-GR" sz="2000"/>
              <a:t>Αφού με την </a:t>
            </a:r>
            <a:r>
              <a:rPr lang="el-GR" altLang="el-GR" sz="2000">
                <a:solidFill>
                  <a:srgbClr val="000000"/>
                </a:solidFill>
                <a:latin typeface="Courier New" panose="02070309020205020404" pitchFamily="49" charset="0"/>
              </a:rPr>
              <a:t>fgets()</a:t>
            </a:r>
            <a:r>
              <a:rPr lang="el-GR" altLang="el-GR" sz="2000"/>
              <a:t> μπορούμε να καθορίσουμε το μέγιστο πλήθος των χαρακτήρων που θα διαβαστούν </a:t>
            </a:r>
            <a:r>
              <a:rPr lang="el-GR" altLang="el-GR" sz="2000">
                <a:solidFill>
                  <a:srgbClr val="FF0000"/>
                </a:solidFill>
              </a:rPr>
              <a:t>είναι ασφαλέστερο</a:t>
            </a:r>
            <a:r>
              <a:rPr lang="el-GR" altLang="el-GR" sz="2000"/>
              <a:t> να γράψουμε:</a:t>
            </a:r>
            <a:endParaRPr lang="en-GB" altLang="el-GR" sz="2000"/>
          </a:p>
          <a:p>
            <a:pPr marL="914400" lvl="1" indent="-457200" eaLnBrk="1" hangingPunct="1">
              <a:buFont typeface="Wingdings" panose="05000000000000000000" pitchFamily="2" charset="2"/>
              <a:buNone/>
            </a:pPr>
            <a:r>
              <a:rPr lang="el-GR" altLang="el-GR" sz="2000"/>
              <a:t>		     </a:t>
            </a:r>
            <a:r>
              <a:rPr lang="en-GB" altLang="el-GR" sz="2000">
                <a:solidFill>
                  <a:srgbClr val="000000"/>
                </a:solidFill>
                <a:latin typeface="Courier New" panose="02070309020205020404" pitchFamily="49" charset="0"/>
              </a:rPr>
              <a:t>fgets(str, </a:t>
            </a:r>
            <a:r>
              <a:rPr lang="en-GB" altLang="el-GR" sz="2000">
                <a:solidFill>
                  <a:srgbClr val="0000FF"/>
                </a:solidFill>
                <a:latin typeface="Courier New" panose="02070309020205020404" pitchFamily="49" charset="0"/>
              </a:rPr>
              <a:t>sizeof</a:t>
            </a:r>
            <a:r>
              <a:rPr lang="en-GB" altLang="el-GR" sz="2000">
                <a:solidFill>
                  <a:srgbClr val="000000"/>
                </a:solidFill>
                <a:latin typeface="Courier New" panose="02070309020205020404" pitchFamily="49" charset="0"/>
              </a:rPr>
              <a:t>(str), stdin); </a:t>
            </a:r>
            <a:endParaRPr lang="el-GR" altLang="el-GR" sz="20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r>
              <a:rPr lang="el-GR" altLang="el-GR" sz="2000"/>
              <a:t>	αντί για: </a:t>
            </a:r>
          </a:p>
          <a:p>
            <a:pPr marL="914400" lvl="1" indent="-457200" eaLnBrk="1" hangingPunct="1">
              <a:buFont typeface="Wingdings" panose="05000000000000000000" pitchFamily="2" charset="2"/>
              <a:buNone/>
            </a:pPr>
            <a:r>
              <a:rPr lang="el-GR" altLang="el-GR" sz="2000">
                <a:solidFill>
                  <a:srgbClr val="000000"/>
                </a:solidFill>
                <a:latin typeface="Courier New" panose="02070309020205020404" pitchFamily="49" charset="0"/>
              </a:rPr>
              <a:t>				 gets(str);</a:t>
            </a:r>
          </a:p>
          <a:p>
            <a:pPr marL="914400" lvl="1" indent="-457200" eaLnBrk="1" hangingPunct="1"/>
            <a:endParaRPr lang="el-GR" altLang="el-GR" sz="2000"/>
          </a:p>
          <a:p>
            <a:pPr marL="914400" lvl="1" indent="-457200" eaLnBrk="1" hangingPunct="1"/>
            <a:r>
              <a:rPr lang="el-GR" altLang="el-GR" sz="2000"/>
              <a:t>Την </a:t>
            </a:r>
            <a:r>
              <a:rPr lang="el-GR" altLang="el-GR" sz="2000">
                <a:solidFill>
                  <a:srgbClr val="000000"/>
                </a:solidFill>
                <a:latin typeface="Courier New" panose="02070309020205020404" pitchFamily="49" charset="0"/>
              </a:rPr>
              <a:t>gets()</a:t>
            </a:r>
            <a:r>
              <a:rPr lang="el-GR" altLang="el-GR" sz="2000"/>
              <a:t> να τη χρησιμοποιείτε μόνο αν είστε βέβαιοι ότι ο χρήστης δεν θα εισάγει περισσότερους χαρακτήρες από αυτούς που μπορούν να αποθηκευτούν</a:t>
            </a:r>
          </a:p>
        </p:txBody>
      </p:sp>
      <p:sp>
        <p:nvSpPr>
          <p:cNvPr id="37892" name="Rectangle 4"/>
          <p:cNvSpPr>
            <a:spLocks noChangeArrowheads="1"/>
          </p:cNvSpPr>
          <p:nvPr/>
        </p:nvSpPr>
        <p:spPr bwMode="auto">
          <a:xfrm>
            <a:off x="1912877" y="3541547"/>
            <a:ext cx="5245100" cy="4572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37893" name="Rectangle 5"/>
          <p:cNvSpPr>
            <a:spLocks noChangeArrowheads="1"/>
          </p:cNvSpPr>
          <p:nvPr/>
        </p:nvSpPr>
        <p:spPr bwMode="auto">
          <a:xfrm>
            <a:off x="3352800" y="4262381"/>
            <a:ext cx="2387600" cy="4064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pic>
        <p:nvPicPr>
          <p:cNvPr id="37894" name="Picture 6"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52660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42728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 (1/2)</a:t>
            </a:r>
            <a:endParaRPr lang="en-GB" altLang="el-GR">
              <a:solidFill>
                <a:srgbClr val="FF0000"/>
              </a:solidFill>
            </a:endParaRPr>
          </a:p>
        </p:txBody>
      </p:sp>
      <p:sp>
        <p:nvSpPr>
          <p:cNvPr id="38915" name="Rectangle 3" descr="Rectangle: Click to edit Master text styles&#10;Second level&#10;Third level&#10;Fourth level&#10;Fifth level"/>
          <p:cNvSpPr>
            <a:spLocks noGrp="1" noChangeArrowheads="1"/>
          </p:cNvSpPr>
          <p:nvPr>
            <p:ph type="body" idx="1"/>
          </p:nvPr>
        </p:nvSpPr>
        <p:spPr>
          <a:xfrm>
            <a:off x="-177800" y="697192"/>
            <a:ext cx="9055100" cy="5676900"/>
          </a:xfrm>
        </p:spPr>
        <p:txBody>
          <a:bodyPr/>
          <a:lstStyle/>
          <a:p>
            <a:pPr marL="914400" lvl="1" indent="-457200" eaLnBrk="1" hangingPunct="1"/>
            <a:r>
              <a:rPr lang="el-GR" altLang="el-GR" sz="2000"/>
              <a:t>Τι κάνει το παρακάτω πρόγραμμα ???</a:t>
            </a:r>
            <a:endParaRPr lang="en-US" altLang="el-GR" sz="2000"/>
          </a:p>
        </p:txBody>
      </p:sp>
      <p:pic>
        <p:nvPicPr>
          <p:cNvPr id="38916"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513" y="1557617"/>
            <a:ext cx="5859462" cy="46926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2" name="Group 13"/>
          <p:cNvGrpSpPr>
            <a:grpSpLocks/>
          </p:cNvGrpSpPr>
          <p:nvPr/>
        </p:nvGrpSpPr>
        <p:grpSpPr bwMode="auto">
          <a:xfrm>
            <a:off x="3600450" y="4494492"/>
            <a:ext cx="5937250" cy="2235200"/>
            <a:chOff x="2292" y="2712"/>
            <a:chExt cx="3740" cy="1408"/>
          </a:xfrm>
        </p:grpSpPr>
        <p:sp>
          <p:nvSpPr>
            <p:cNvPr id="38918" name="Rectangle 11" descr="Rectangle: Click to edit Master text styles&#10;Second level&#10;Third level&#10;Fourth level&#10;Fifth level"/>
            <p:cNvSpPr>
              <a:spLocks noChangeArrowheads="1"/>
            </p:cNvSpPr>
            <p:nvPr/>
          </p:nvSpPr>
          <p:spPr bwMode="auto">
            <a:xfrm>
              <a:off x="2292" y="2751"/>
              <a:ext cx="3740" cy="1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Ως εδώ, διαβάζει τα ονόματα 50         φοιτητών (μέχρι 100 χαρακτήρες) και τα αποθηκεύει σε διαφορετικές γραμμές ενός αρχείου κειμένου </a:t>
              </a:r>
              <a:r>
                <a:rPr lang="el-GR" altLang="el-GR" sz="1800">
                  <a:solidFill>
                    <a:srgbClr val="000000"/>
                  </a:solidFill>
                  <a:latin typeface="Courier New" panose="02070309020205020404" pitchFamily="49" charset="0"/>
                </a:rPr>
                <a:t>test.txt</a:t>
              </a:r>
              <a:endParaRPr lang="el-GR" altLang="el-GR" sz="1800"/>
            </a:p>
          </p:txBody>
        </p:sp>
        <p:sp>
          <p:nvSpPr>
            <p:cNvPr id="38919" name="Rectangle 12"/>
            <p:cNvSpPr>
              <a:spLocks noChangeArrowheads="1"/>
            </p:cNvSpPr>
            <p:nvPr/>
          </p:nvSpPr>
          <p:spPr bwMode="auto">
            <a:xfrm>
              <a:off x="2880" y="2712"/>
              <a:ext cx="2880" cy="78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8733758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088" y="2214842"/>
            <a:ext cx="6035675" cy="40894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9939"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 (2/2)</a:t>
            </a:r>
            <a:endParaRPr lang="en-GB" altLang="el-GR">
              <a:solidFill>
                <a:srgbClr val="FF0000"/>
              </a:solidFill>
            </a:endParaRPr>
          </a:p>
        </p:txBody>
      </p:sp>
      <p:sp>
        <p:nvSpPr>
          <p:cNvPr id="39940" name="Rectangle 3" descr="Rectangle: Click to edit Master text styles&#10;Second level&#10;Third level&#10;Fourth level&#10;Fifth level"/>
          <p:cNvSpPr>
            <a:spLocks noGrp="1" noChangeArrowheads="1"/>
          </p:cNvSpPr>
          <p:nvPr>
            <p:ph type="body" idx="1"/>
          </p:nvPr>
        </p:nvSpPr>
        <p:spPr>
          <a:xfrm>
            <a:off x="-177800" y="697192"/>
            <a:ext cx="9055100" cy="5676900"/>
          </a:xfrm>
        </p:spPr>
        <p:txBody>
          <a:bodyPr/>
          <a:lstStyle/>
          <a:p>
            <a:pPr marL="914400" lvl="1" indent="-457200" eaLnBrk="1" hangingPunct="1"/>
            <a:endParaRPr lang="en-US" altLang="el-GR" sz="2000"/>
          </a:p>
        </p:txBody>
      </p:sp>
      <p:grpSp>
        <p:nvGrpSpPr>
          <p:cNvPr id="2" name="Group 9"/>
          <p:cNvGrpSpPr>
            <a:grpSpLocks/>
          </p:cNvGrpSpPr>
          <p:nvPr/>
        </p:nvGrpSpPr>
        <p:grpSpPr bwMode="auto">
          <a:xfrm>
            <a:off x="3810000" y="1306792"/>
            <a:ext cx="5410200" cy="2209800"/>
            <a:chOff x="2400" y="704"/>
            <a:chExt cx="3408" cy="1392"/>
          </a:xfrm>
        </p:grpSpPr>
        <p:sp>
          <p:nvSpPr>
            <p:cNvPr id="39942" name="Rectangle 6" descr="Rectangle: Click to edit Master text styles&#10;Second level&#10;Third level&#10;Fourth level&#10;Fifth level"/>
            <p:cNvSpPr>
              <a:spLocks noChangeArrowheads="1"/>
            </p:cNvSpPr>
            <p:nvPr/>
          </p:nvSpPr>
          <p:spPr bwMode="auto">
            <a:xfrm>
              <a:off x="2400" y="727"/>
              <a:ext cx="3408" cy="136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t> 	Στη συνέχεια, διαβάζει έναν χαρακτήρα, μετά διαβάζει τα ονόματα από το αρχείο και εμφανίζει αυτά που αρχίζουν από τον συγκεκριμένο χαρακτήρα. Πριν τερματίσει, το πρόγραμμα εμφανίζει το πλήθος των ονομάτων που βρέθηκαν</a:t>
              </a:r>
            </a:p>
          </p:txBody>
        </p:sp>
        <p:sp>
          <p:nvSpPr>
            <p:cNvPr id="39943" name="Rectangle 7"/>
            <p:cNvSpPr>
              <a:spLocks noChangeArrowheads="1"/>
            </p:cNvSpPr>
            <p:nvPr/>
          </p:nvSpPr>
          <p:spPr bwMode="auto">
            <a:xfrm>
              <a:off x="2970" y="704"/>
              <a:ext cx="2624" cy="1316"/>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Tree>
    <p:extLst>
      <p:ext uri="{BB962C8B-B14F-4D97-AF65-F5344CB8AC3E}">
        <p14:creationId xmlns:p14="http://schemas.microsoft.com/office/powerpoint/2010/main" val="31727143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getc()</a:t>
            </a:r>
            <a:endParaRPr lang="en-GB" altLang="el-GR">
              <a:solidFill>
                <a:srgbClr val="000000"/>
              </a:solidFill>
              <a:latin typeface="Courier New" panose="02070309020205020404" pitchFamily="49" charset="0"/>
            </a:endParaRPr>
          </a:p>
        </p:txBody>
      </p:sp>
      <p:sp>
        <p:nvSpPr>
          <p:cNvPr id="40963"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lnSpc>
                <a:spcPct val="90000"/>
              </a:lnSpc>
            </a:pPr>
            <a:r>
              <a:rPr lang="el-GR" altLang="el-GR" sz="2000" dirty="0"/>
              <a:t>Η συνάρτηση </a:t>
            </a:r>
            <a:r>
              <a:rPr lang="en-US" altLang="el-GR" sz="2000" dirty="0" err="1">
                <a:solidFill>
                  <a:srgbClr val="000000"/>
                </a:solidFill>
                <a:latin typeface="Courier New" panose="02070309020205020404" pitchFamily="49" charset="0"/>
              </a:rPr>
              <a:t>getc</a:t>
            </a:r>
            <a:r>
              <a:rPr lang="el-GR" altLang="el-GR" sz="2000" dirty="0">
                <a:solidFill>
                  <a:srgbClr val="000000"/>
                </a:solidFill>
                <a:latin typeface="Courier New" panose="02070309020205020404" pitchFamily="49" charset="0"/>
              </a:rPr>
              <a:t>()</a:t>
            </a:r>
            <a:r>
              <a:rPr lang="el-GR" altLang="el-GR" sz="2000" dirty="0"/>
              <a:t> χρησιμοποιείται για </a:t>
            </a:r>
            <a:r>
              <a:rPr lang="el-GR" altLang="el-GR" sz="2000" dirty="0">
                <a:solidFill>
                  <a:srgbClr val="FF0000"/>
                </a:solidFill>
              </a:rPr>
              <a:t>το διάβασμα ενός χαρακτήρα</a:t>
            </a:r>
            <a:r>
              <a:rPr lang="el-GR" altLang="el-GR" sz="2000" dirty="0"/>
              <a:t> από ένα αρχείο</a:t>
            </a:r>
            <a:endParaRPr lang="en-US" altLang="el-GR" sz="2000" dirty="0"/>
          </a:p>
          <a:p>
            <a:pPr marL="914400" lvl="1" indent="-457200" eaLnBrk="1" hangingPunct="1">
              <a:lnSpc>
                <a:spcPct val="90000"/>
              </a:lnSpc>
            </a:pPr>
            <a:endParaRPr lang="en-US" altLang="el-GR" sz="1600" dirty="0"/>
          </a:p>
          <a:p>
            <a:pPr marL="914400" lvl="1" indent="-457200" eaLnBrk="1" hangingPunct="1">
              <a:lnSpc>
                <a:spcPct val="90000"/>
              </a:lnSpc>
            </a:pPr>
            <a:r>
              <a:rPr lang="el-GR" altLang="el-GR" sz="2000" dirty="0"/>
              <a:t>Το πρωτότυπο της συνάρτησης δηλώνεται στο αρχείο </a:t>
            </a:r>
            <a:r>
              <a:rPr lang="el-GR" altLang="el-GR" sz="2000" dirty="0" err="1">
                <a:solidFill>
                  <a:srgbClr val="000000"/>
                </a:solidFill>
                <a:latin typeface="Courier New" panose="02070309020205020404" pitchFamily="49" charset="0"/>
              </a:rPr>
              <a:t>stdio.h</a:t>
            </a:r>
            <a:r>
              <a:rPr lang="el-GR" altLang="el-GR" sz="2000" dirty="0"/>
              <a:t> και είναι το ακόλουθο:</a:t>
            </a:r>
            <a:endParaRPr lang="en-US" altLang="el-GR" sz="2000" dirty="0"/>
          </a:p>
          <a:p>
            <a:pPr marL="914400" lvl="1" indent="-457200" eaLnBrk="1" hangingPunct="1">
              <a:lnSpc>
                <a:spcPct val="90000"/>
              </a:lnSpc>
            </a:pPr>
            <a:endParaRPr lang="en-GB" altLang="el-GR" sz="1000" dirty="0"/>
          </a:p>
          <a:p>
            <a:pPr marL="914400" lvl="1" indent="-457200" eaLnBrk="1" hangingPunct="1">
              <a:lnSpc>
                <a:spcPct val="90000"/>
              </a:lnSpc>
              <a:buFont typeface="Wingdings" panose="05000000000000000000" pitchFamily="2" charset="2"/>
              <a:buNone/>
            </a:pPr>
            <a:r>
              <a:rPr lang="en-GB" altLang="el-GR" sz="2000" dirty="0"/>
              <a:t>		     </a:t>
            </a:r>
            <a:r>
              <a:rPr lang="el-GR" altLang="el-GR" sz="2000" dirty="0"/>
              <a:t>        </a:t>
            </a:r>
            <a:r>
              <a:rPr lang="en-GB" altLang="el-GR" sz="2000" dirty="0" err="1">
                <a:solidFill>
                  <a:srgbClr val="0000FF"/>
                </a:solidFill>
                <a:latin typeface="Courier New" panose="02070309020205020404" pitchFamily="49" charset="0"/>
              </a:rPr>
              <a:t>int</a:t>
            </a:r>
            <a:r>
              <a:rPr lang="en-GB"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getc</a:t>
            </a:r>
            <a:r>
              <a:rPr lang="el-GR" altLang="el-GR" sz="2000" dirty="0">
                <a:solidFill>
                  <a:srgbClr val="000000"/>
                </a:solidFill>
                <a:latin typeface="Courier New" panose="02070309020205020404" pitchFamily="49" charset="0"/>
              </a:rPr>
              <a:t>(FILE *</a:t>
            </a:r>
            <a:r>
              <a:rPr lang="el-GR" altLang="el-GR" sz="2000" dirty="0" err="1">
                <a:solidFill>
                  <a:srgbClr val="000000"/>
                </a:solidFill>
                <a:latin typeface="Courier New" panose="02070309020205020404" pitchFamily="49" charset="0"/>
              </a:rPr>
              <a:t>fp</a:t>
            </a:r>
            <a:r>
              <a:rPr lang="el-GR" altLang="el-GR" sz="2000" dirty="0">
                <a:solidFill>
                  <a:srgbClr val="000000"/>
                </a:solidFill>
                <a:latin typeface="Courier New" panose="02070309020205020404" pitchFamily="49" charset="0"/>
              </a:rPr>
              <a:t>);</a:t>
            </a:r>
            <a:r>
              <a:rPr lang="el-GR" altLang="el-GR" dirty="0"/>
              <a:t> </a:t>
            </a:r>
            <a:endParaRPr lang="en-US" altLang="el-GR" sz="1000" dirty="0"/>
          </a:p>
          <a:p>
            <a:pPr marL="914400" lvl="1" indent="-457200" eaLnBrk="1" hangingPunct="1">
              <a:lnSpc>
                <a:spcPct val="90000"/>
              </a:lnSpc>
            </a:pPr>
            <a:endParaRPr lang="el-GR" altLang="el-GR" sz="1000" dirty="0"/>
          </a:p>
          <a:p>
            <a:pPr marL="914400" lvl="1" indent="-457200" eaLnBrk="1" hangingPunct="1">
              <a:lnSpc>
                <a:spcPct val="90000"/>
              </a:lnSpc>
            </a:pPr>
            <a:endParaRPr lang="el-GR" altLang="el-GR" sz="2000" dirty="0">
              <a:solidFill>
                <a:srgbClr val="000000"/>
              </a:solidFill>
              <a:latin typeface="Courier New" panose="02070309020205020404" pitchFamily="49" charset="0"/>
            </a:endParaRPr>
          </a:p>
          <a:p>
            <a:pPr marL="914400" lvl="1" indent="-457200" algn="just" eaLnBrk="1" hangingPunct="1">
              <a:lnSpc>
                <a:spcPct val="90000"/>
              </a:lnSpc>
            </a:pPr>
            <a:r>
              <a:rPr lang="el-GR" altLang="el-GR" sz="2000" dirty="0"/>
              <a:t>Αν η συνάρτηση </a:t>
            </a:r>
            <a:r>
              <a:rPr lang="el-GR" altLang="el-GR" sz="2000" dirty="0" err="1">
                <a:solidFill>
                  <a:srgbClr val="000000"/>
                </a:solidFill>
                <a:latin typeface="Courier New" panose="02070309020205020404" pitchFamily="49" charset="0"/>
              </a:rPr>
              <a:t>getc</a:t>
            </a:r>
            <a:r>
              <a:rPr lang="el-GR" altLang="el-GR" sz="2000" dirty="0">
                <a:solidFill>
                  <a:srgbClr val="000000"/>
                </a:solidFill>
                <a:latin typeface="Courier New" panose="02070309020205020404" pitchFamily="49" charset="0"/>
              </a:rPr>
              <a:t>()</a:t>
            </a:r>
            <a:r>
              <a:rPr lang="el-GR" altLang="el-GR" sz="2000" dirty="0"/>
              <a:t> εκτελεστεί επιτυχημένα</a:t>
            </a:r>
            <a:r>
              <a:rPr lang="en-US" altLang="el-GR" sz="2000" dirty="0"/>
              <a:t>, </a:t>
            </a:r>
            <a:r>
              <a:rPr lang="el-GR" altLang="el-GR" sz="2000" dirty="0"/>
              <a:t>επιστρέφει τον χαρακτήρα που διαβάστηκε</a:t>
            </a:r>
          </a:p>
          <a:p>
            <a:pPr marL="914400" lvl="1" indent="-457200" algn="just" eaLnBrk="1" hangingPunct="1">
              <a:lnSpc>
                <a:spcPct val="90000"/>
              </a:lnSpc>
            </a:pPr>
            <a:endParaRPr lang="el-GR" altLang="el-GR" sz="2000" dirty="0"/>
          </a:p>
          <a:p>
            <a:pPr marL="914400" lvl="1" indent="-457200" algn="just" eaLnBrk="1" hangingPunct="1">
              <a:lnSpc>
                <a:spcPct val="90000"/>
              </a:lnSpc>
            </a:pPr>
            <a:r>
              <a:rPr lang="el-GR" altLang="el-GR" sz="2000" dirty="0">
                <a:solidFill>
                  <a:srgbClr val="FF0000"/>
                </a:solidFill>
              </a:rPr>
              <a:t>Αν φτάσουμε στο τέλος του αρχείου</a:t>
            </a:r>
            <a:r>
              <a:rPr lang="el-GR" altLang="el-GR" sz="2000" dirty="0"/>
              <a:t> ή </a:t>
            </a:r>
            <a:r>
              <a:rPr lang="el-GR" altLang="el-GR" sz="2000" dirty="0">
                <a:solidFill>
                  <a:srgbClr val="FF0000"/>
                </a:solidFill>
              </a:rPr>
              <a:t>αν συμβεί κάποιο άλλο λάθος</a:t>
            </a:r>
            <a:r>
              <a:rPr lang="el-GR" altLang="el-GR" sz="2000" dirty="0"/>
              <a:t>, τότε η </a:t>
            </a:r>
            <a:r>
              <a:rPr lang="el-GR" altLang="el-GR" sz="2000" dirty="0" err="1">
                <a:solidFill>
                  <a:srgbClr val="000000"/>
                </a:solidFill>
                <a:latin typeface="Courier New" panose="02070309020205020404" pitchFamily="49" charset="0"/>
              </a:rPr>
              <a:t>getc</a:t>
            </a:r>
            <a:r>
              <a:rPr lang="el-GR" altLang="el-GR" sz="2000" dirty="0">
                <a:solidFill>
                  <a:srgbClr val="000000"/>
                </a:solidFill>
                <a:latin typeface="Courier New" panose="02070309020205020404" pitchFamily="49" charset="0"/>
              </a:rPr>
              <a:t>()</a:t>
            </a:r>
            <a:r>
              <a:rPr lang="el-GR" altLang="el-GR" sz="2000" dirty="0"/>
              <a:t> επιστρέφει την τιμή </a:t>
            </a:r>
            <a:r>
              <a:rPr lang="el-GR" altLang="el-GR" sz="2000" dirty="0">
                <a:solidFill>
                  <a:srgbClr val="000000"/>
                </a:solidFill>
                <a:latin typeface="Courier New" panose="02070309020205020404" pitchFamily="49" charset="0"/>
              </a:rPr>
              <a:t>EOF</a:t>
            </a:r>
          </a:p>
          <a:p>
            <a:pPr marL="914400" lvl="1" indent="-457200" algn="just" eaLnBrk="1" hangingPunct="1">
              <a:lnSpc>
                <a:spcPct val="90000"/>
              </a:lnSpc>
            </a:pPr>
            <a:endParaRPr lang="el-GR" altLang="el-GR" sz="2000" dirty="0">
              <a:solidFill>
                <a:srgbClr val="000000"/>
              </a:solidFill>
              <a:latin typeface="Courier New" panose="02070309020205020404" pitchFamily="49" charset="0"/>
            </a:endParaRPr>
          </a:p>
          <a:p>
            <a:pPr marL="914400" lvl="1" indent="-457200" algn="just" eaLnBrk="1" hangingPunct="1">
              <a:lnSpc>
                <a:spcPct val="90000"/>
              </a:lnSpc>
            </a:pPr>
            <a:r>
              <a:rPr lang="el-GR" altLang="el-GR" sz="2000" dirty="0"/>
              <a:t>Όπως με τις προηγούμενες συναρτήσεις διαβάσματος, μπορούμε να χρησιμοποιήσουμε την </a:t>
            </a:r>
            <a:r>
              <a:rPr lang="el-GR" altLang="el-GR" sz="2000" dirty="0" err="1">
                <a:solidFill>
                  <a:srgbClr val="000000"/>
                </a:solidFill>
                <a:latin typeface="Courier New" panose="02070309020205020404" pitchFamily="49" charset="0"/>
              </a:rPr>
              <a:t>feof</a:t>
            </a:r>
            <a:r>
              <a:rPr lang="el-GR" altLang="el-GR" sz="2000" dirty="0">
                <a:solidFill>
                  <a:srgbClr val="000000"/>
                </a:solidFill>
                <a:latin typeface="Courier New" panose="02070309020205020404" pitchFamily="49" charset="0"/>
              </a:rPr>
              <a:t>()</a:t>
            </a:r>
            <a:r>
              <a:rPr lang="el-GR" altLang="el-GR" sz="2000" dirty="0"/>
              <a:t> για να διαπιστώσουμε την αιτία του λάθους </a:t>
            </a:r>
            <a:endParaRPr lang="en-US" altLang="el-GR" sz="2000" dirty="0"/>
          </a:p>
        </p:txBody>
      </p:sp>
      <p:sp>
        <p:nvSpPr>
          <p:cNvPr id="40964" name="Rectangle 4"/>
          <p:cNvSpPr>
            <a:spLocks noChangeArrowheads="1"/>
          </p:cNvSpPr>
          <p:nvPr/>
        </p:nvSpPr>
        <p:spPr bwMode="auto">
          <a:xfrm>
            <a:off x="2276795" y="2577228"/>
            <a:ext cx="3911600" cy="546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8012758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41987"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lnSpc>
                <a:spcPct val="90000"/>
              </a:lnSpc>
            </a:pPr>
            <a:r>
              <a:rPr lang="el-GR" altLang="el-GR" sz="2000"/>
              <a:t>Μία συνάρτηση που εκτελεί την ίδια λειτουργία με την </a:t>
            </a:r>
            <a:r>
              <a:rPr lang="el-GR" altLang="el-GR" sz="2000">
                <a:solidFill>
                  <a:srgbClr val="000000"/>
                </a:solidFill>
                <a:latin typeface="Courier New" panose="02070309020205020404" pitchFamily="49" charset="0"/>
              </a:rPr>
              <a:t>getc()</a:t>
            </a:r>
            <a:r>
              <a:rPr lang="el-GR" altLang="el-GR" sz="2000"/>
              <a:t> είναι η </a:t>
            </a:r>
            <a:r>
              <a:rPr lang="el-GR" altLang="el-GR" sz="2000">
                <a:solidFill>
                  <a:srgbClr val="000000"/>
                </a:solidFill>
                <a:latin typeface="Courier New" panose="02070309020205020404" pitchFamily="49" charset="0"/>
              </a:rPr>
              <a:t>fgetc()</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Όπως και με τις </a:t>
            </a:r>
            <a:r>
              <a:rPr lang="el-GR" altLang="el-GR" sz="2000">
                <a:solidFill>
                  <a:srgbClr val="000000"/>
                </a:solidFill>
                <a:latin typeface="Courier New" panose="02070309020205020404" pitchFamily="49" charset="0"/>
              </a:rPr>
              <a:t>putc()</a:t>
            </a:r>
            <a:r>
              <a:rPr lang="el-GR" altLang="el-GR" sz="2000"/>
              <a:t> και </a:t>
            </a:r>
            <a:r>
              <a:rPr lang="el-GR" altLang="el-GR" sz="2000">
                <a:solidFill>
                  <a:srgbClr val="000000"/>
                </a:solidFill>
                <a:latin typeface="Courier New" panose="02070309020205020404" pitchFamily="49" charset="0"/>
              </a:rPr>
              <a:t>fputc()</a:t>
            </a:r>
            <a:r>
              <a:rPr lang="el-GR" altLang="el-GR" sz="2000"/>
              <a:t>, η διαφορά μεταξύ </a:t>
            </a:r>
            <a:r>
              <a:rPr lang="el-GR" altLang="el-GR" sz="2000">
                <a:solidFill>
                  <a:srgbClr val="000000"/>
                </a:solidFill>
                <a:latin typeface="Courier New" panose="02070309020205020404" pitchFamily="49" charset="0"/>
              </a:rPr>
              <a:t>getc()</a:t>
            </a:r>
            <a:r>
              <a:rPr lang="el-GR" altLang="el-GR" sz="2000"/>
              <a:t> και </a:t>
            </a:r>
            <a:r>
              <a:rPr lang="en-US" altLang="el-GR" sz="2000">
                <a:solidFill>
                  <a:srgbClr val="000000"/>
                </a:solidFill>
                <a:latin typeface="Courier New" panose="02070309020205020404" pitchFamily="49" charset="0"/>
              </a:rPr>
              <a:t>f</a:t>
            </a:r>
            <a:r>
              <a:rPr lang="el-GR" altLang="el-GR" sz="2000">
                <a:solidFill>
                  <a:srgbClr val="000000"/>
                </a:solidFill>
                <a:latin typeface="Courier New" panose="02070309020205020404" pitchFamily="49" charset="0"/>
              </a:rPr>
              <a:t>getc()</a:t>
            </a:r>
            <a:r>
              <a:rPr lang="el-GR" altLang="el-GR" sz="2000"/>
              <a:t> είναι ότι </a:t>
            </a:r>
            <a:r>
              <a:rPr lang="el-GR" altLang="el-GR" sz="2000" u="sng"/>
              <a:t>η </a:t>
            </a:r>
            <a:r>
              <a:rPr lang="el-GR" altLang="el-GR" sz="2000" u="sng">
                <a:solidFill>
                  <a:srgbClr val="000000"/>
                </a:solidFill>
                <a:latin typeface="Courier New" panose="02070309020205020404" pitchFamily="49" charset="0"/>
              </a:rPr>
              <a:t>getc()</a:t>
            </a:r>
            <a:r>
              <a:rPr lang="el-GR" altLang="el-GR" sz="2000" u="sng"/>
              <a:t> </a:t>
            </a:r>
            <a:r>
              <a:rPr lang="el-GR" altLang="el-GR" sz="2000" u="sng">
                <a:solidFill>
                  <a:srgbClr val="FF0000"/>
                </a:solidFill>
              </a:rPr>
              <a:t>υλοποιείται σαν μακροεντολή</a:t>
            </a:r>
            <a:r>
              <a:rPr lang="el-GR" altLang="el-GR" sz="2000"/>
              <a:t>, επομένως </a:t>
            </a:r>
            <a:r>
              <a:rPr lang="el-GR" altLang="el-GR" sz="2000" u="sng">
                <a:solidFill>
                  <a:srgbClr val="FF0000"/>
                </a:solidFill>
              </a:rPr>
              <a:t>εκτελείται γρηγορότερα</a:t>
            </a:r>
            <a:r>
              <a:rPr lang="el-GR" altLang="el-GR" sz="2000"/>
              <a:t> από την </a:t>
            </a:r>
            <a:r>
              <a:rPr lang="en-US" altLang="el-GR" sz="2000">
                <a:solidFill>
                  <a:srgbClr val="000000"/>
                </a:solidFill>
                <a:latin typeface="Courier New" panose="02070309020205020404" pitchFamily="49" charset="0"/>
              </a:rPr>
              <a:t>f</a:t>
            </a:r>
            <a:r>
              <a:rPr lang="el-GR" altLang="el-GR" sz="2000">
                <a:solidFill>
                  <a:srgbClr val="000000"/>
                </a:solidFill>
                <a:latin typeface="Courier New" panose="02070309020205020404" pitchFamily="49" charset="0"/>
              </a:rPr>
              <a:t>getc()</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Η τιμή επιστροφής της </a:t>
            </a:r>
            <a:r>
              <a:rPr lang="el-GR" altLang="el-GR" sz="2000">
                <a:solidFill>
                  <a:srgbClr val="000000"/>
                </a:solidFill>
                <a:latin typeface="Courier New" panose="02070309020205020404" pitchFamily="49" charset="0"/>
              </a:rPr>
              <a:t>getc()</a:t>
            </a:r>
            <a:r>
              <a:rPr lang="el-GR" altLang="el-GR" sz="2000"/>
              <a:t>, όπως και των </a:t>
            </a:r>
            <a:r>
              <a:rPr lang="el-GR" altLang="el-GR" sz="2000">
                <a:solidFill>
                  <a:srgbClr val="000000"/>
                </a:solidFill>
                <a:latin typeface="Courier New" panose="02070309020205020404" pitchFamily="49" charset="0"/>
              </a:rPr>
              <a:t>fgetc()</a:t>
            </a:r>
            <a:r>
              <a:rPr lang="el-GR" altLang="el-GR" sz="2000"/>
              <a:t> και </a:t>
            </a:r>
            <a:r>
              <a:rPr lang="el-GR" altLang="el-GR" sz="2000">
                <a:solidFill>
                  <a:srgbClr val="000000"/>
                </a:solidFill>
                <a:latin typeface="Courier New" panose="02070309020205020404" pitchFamily="49" charset="0"/>
              </a:rPr>
              <a:t>getchar()</a:t>
            </a:r>
            <a:r>
              <a:rPr lang="el-GR" altLang="el-GR" sz="2000"/>
              <a:t>, πρέπει να αποθηκεύεται σε μεταβλητή τύπου </a:t>
            </a:r>
            <a:r>
              <a:rPr lang="el-GR" altLang="el-GR" sz="2000">
                <a:solidFill>
                  <a:srgbClr val="0000FF"/>
                </a:solidFill>
                <a:latin typeface="Courier New" panose="02070309020205020404" pitchFamily="49" charset="0"/>
              </a:rPr>
              <a:t>int</a:t>
            </a:r>
            <a:r>
              <a:rPr lang="el-GR" altLang="el-GR" sz="2000"/>
              <a:t> και όχι τύπου </a:t>
            </a:r>
            <a:r>
              <a:rPr lang="el-GR" altLang="el-GR" sz="2000">
                <a:solidFill>
                  <a:srgbClr val="0000FF"/>
                </a:solidFill>
                <a:latin typeface="Courier New" panose="02070309020205020404" pitchFamily="49" charset="0"/>
              </a:rPr>
              <a:t>char</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Π.χ. ας υποθέσουμε ότι χρησιμοποιούμε την </a:t>
            </a:r>
            <a:r>
              <a:rPr lang="el-GR" altLang="el-GR" sz="2000">
                <a:solidFill>
                  <a:srgbClr val="000000"/>
                </a:solidFill>
                <a:latin typeface="Courier New" panose="02070309020205020404" pitchFamily="49" charset="0"/>
              </a:rPr>
              <a:t>getc()</a:t>
            </a:r>
            <a:r>
              <a:rPr lang="el-GR" altLang="el-GR" sz="2000"/>
              <a:t> για να διαβάσουμε τους χαρακτήρες από ένα δυαδικό αρχείο, το οποίο περιέχει την τιμή </a:t>
            </a:r>
            <a:r>
              <a:rPr lang="el-GR" altLang="el-GR" sz="2000">
                <a:solidFill>
                  <a:srgbClr val="000000"/>
                </a:solidFill>
                <a:latin typeface="Courier New" panose="02070309020205020404" pitchFamily="49" charset="0"/>
              </a:rPr>
              <a:t>255</a:t>
            </a:r>
            <a:r>
              <a:rPr lang="el-GR" altLang="el-GR" sz="2000"/>
              <a:t>. Όταν διαβαστεί το </a:t>
            </a:r>
            <a:r>
              <a:rPr lang="el-GR" altLang="el-GR" sz="2000">
                <a:solidFill>
                  <a:srgbClr val="000000"/>
                </a:solidFill>
                <a:latin typeface="Courier New" panose="02070309020205020404" pitchFamily="49" charset="0"/>
              </a:rPr>
              <a:t>255</a:t>
            </a:r>
            <a:r>
              <a:rPr lang="el-GR" altLang="el-GR" sz="2000"/>
              <a:t>, η τιμή που θα αποθηκευτεί σε μία προσημασμένη </a:t>
            </a:r>
            <a:r>
              <a:rPr lang="el-GR" altLang="el-GR" sz="2000">
                <a:solidFill>
                  <a:srgbClr val="0000FF"/>
                </a:solidFill>
                <a:latin typeface="Courier New" panose="02070309020205020404" pitchFamily="49" charset="0"/>
              </a:rPr>
              <a:t>char</a:t>
            </a:r>
            <a:r>
              <a:rPr lang="el-GR" altLang="el-GR" sz="2000"/>
              <a:t> μεταβλητή θα είναι το </a:t>
            </a:r>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-1</a:t>
            </a:r>
            <a:r>
              <a:rPr lang="el-GR" altLang="el-GR" sz="2000"/>
              <a:t>, λόγω υπερχείλισης. Έτσι, η συνθήκη που κάνει σύγκριση της τιμής της με την τιμή </a:t>
            </a:r>
            <a:r>
              <a:rPr lang="el-GR" altLang="el-GR" sz="2000">
                <a:solidFill>
                  <a:srgbClr val="000000"/>
                </a:solidFill>
                <a:latin typeface="Courier New" panose="02070309020205020404" pitchFamily="49" charset="0"/>
              </a:rPr>
              <a:t>EOF</a:t>
            </a:r>
            <a:r>
              <a:rPr lang="el-GR" altLang="el-GR" sz="2000"/>
              <a:t> θα γίνει αληθής και το πρόγραμμα θα σταματήσει να διαβάζει άλλους χαρακτήρες</a:t>
            </a:r>
            <a:r>
              <a:rPr lang="el-GR" altLang="el-GR"/>
              <a:t> </a:t>
            </a:r>
            <a:endParaRPr lang="el-GR" altLang="el-GR" sz="2000">
              <a:solidFill>
                <a:srgbClr val="000000"/>
              </a:solidFill>
              <a:latin typeface="Courier New" panose="02070309020205020404" pitchFamily="49" charset="0"/>
            </a:endParaRPr>
          </a:p>
          <a:p>
            <a:pPr marL="914400" lvl="1" indent="-457200" eaLnBrk="1" hangingPunct="1">
              <a:lnSpc>
                <a:spcPct val="90000"/>
              </a:lnSpc>
            </a:pPr>
            <a:endParaRPr lang="el-GR" altLang="el-GR" sz="2000"/>
          </a:p>
        </p:txBody>
      </p:sp>
      <p:pic>
        <p:nvPicPr>
          <p:cNvPr id="41988" name="Picture 4"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2594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9" name="Rectangle 5"/>
          <p:cNvSpPr>
            <a:spLocks noChangeArrowheads="1"/>
          </p:cNvSpPr>
          <p:nvPr/>
        </p:nvSpPr>
        <p:spPr bwMode="auto">
          <a:xfrm>
            <a:off x="88900" y="3097492"/>
            <a:ext cx="8953500" cy="10668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552850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9900" y="24092"/>
            <a:ext cx="8255000" cy="1143000"/>
          </a:xfrm>
        </p:spPr>
        <p:txBody>
          <a:bodyPr/>
          <a:lstStyle/>
          <a:p>
            <a:pPr eaLnBrk="1" hangingPunct="1"/>
            <a:r>
              <a:rPr lang="en-US" altLang="el-GR">
                <a:solidFill>
                  <a:srgbClr val="FF0000"/>
                </a:solidFill>
              </a:rPr>
              <a:t>text files</a:t>
            </a:r>
            <a:r>
              <a:rPr lang="el-GR" altLang="el-GR">
                <a:solidFill>
                  <a:srgbClr val="FF0000"/>
                </a:solidFill>
              </a:rPr>
              <a:t> </a:t>
            </a:r>
            <a:r>
              <a:rPr lang="en-US" altLang="el-GR">
                <a:solidFill>
                  <a:srgbClr val="FF0000"/>
                </a:solidFill>
              </a:rPr>
              <a:t>vs. binary files</a:t>
            </a:r>
            <a:r>
              <a:rPr lang="el-GR" altLang="el-GR">
                <a:solidFill>
                  <a:srgbClr val="FF0000"/>
                </a:solidFill>
              </a:rPr>
              <a:t> (ΙΙ)</a:t>
            </a:r>
            <a:endParaRPr lang="en-GB" altLang="el-GR">
              <a:solidFill>
                <a:srgbClr val="FF0000"/>
              </a:solidFill>
            </a:endParaRPr>
          </a:p>
        </p:txBody>
      </p:sp>
      <p:sp>
        <p:nvSpPr>
          <p:cNvPr id="6147" name="Rectangle 3" descr="Rectangle: Click to edit Master text styles&#10;Second level&#10;Third level&#10;Fourth level&#10;Fifth level"/>
          <p:cNvSpPr>
            <a:spLocks noGrp="1" noChangeArrowheads="1"/>
          </p:cNvSpPr>
          <p:nvPr>
            <p:ph type="body" idx="1"/>
          </p:nvPr>
        </p:nvSpPr>
        <p:spPr>
          <a:xfrm>
            <a:off x="-177800" y="874992"/>
            <a:ext cx="9055100" cy="5676900"/>
          </a:xfrm>
        </p:spPr>
        <p:txBody>
          <a:bodyPr/>
          <a:lstStyle/>
          <a:p>
            <a:pPr marL="914400" lvl="1" indent="-457200" algn="just" eaLnBrk="1" hangingPunct="1"/>
            <a:r>
              <a:rPr lang="el-GR" altLang="el-GR" sz="2000"/>
              <a:t>Αντίθετα με τα αρχεία κειμένου, ένα δυαδικό αρχείο δεν είναι απαραίτητο να περιέχει αναγνώσιμους χαρακτήρες</a:t>
            </a:r>
          </a:p>
          <a:p>
            <a:pPr marL="914400" lvl="1" indent="-457200" algn="just" eaLnBrk="1" hangingPunct="1"/>
            <a:endParaRPr lang="el-GR" altLang="el-GR" sz="2000"/>
          </a:p>
          <a:p>
            <a:pPr marL="914400" lvl="1" indent="-457200" algn="just" eaLnBrk="1" hangingPunct="1"/>
            <a:r>
              <a:rPr lang="el-GR" altLang="el-GR" sz="2000"/>
              <a:t>Για παράδειγμα, το εκτελέσιμο αρχείο ενός C προγράμματος είναι δυαδικό</a:t>
            </a:r>
          </a:p>
          <a:p>
            <a:pPr marL="914400" lvl="1" indent="-457200" algn="just" eaLnBrk="1" hangingPunct="1"/>
            <a:endParaRPr lang="el-GR" altLang="el-GR" sz="2000"/>
          </a:p>
          <a:p>
            <a:pPr marL="914400" lvl="1" indent="-457200" algn="just" eaLnBrk="1" hangingPunct="1"/>
            <a:r>
              <a:rPr lang="el-GR" altLang="el-GR" sz="2000"/>
              <a:t>Αν το ανοίξετε με ένα πρόγραμμα κειμενογράφου, το πιθανότερο είναι να δείτε κάποιους «παράξενους» χαρακτήρες</a:t>
            </a:r>
          </a:p>
          <a:p>
            <a:pPr marL="914400" lvl="1" indent="-457200" algn="just" eaLnBrk="1" hangingPunct="1"/>
            <a:endParaRPr lang="el-GR" altLang="el-GR" sz="2000"/>
          </a:p>
          <a:p>
            <a:pPr marL="914400" lvl="1" indent="-457200" algn="just" eaLnBrk="1" hangingPunct="1"/>
            <a:r>
              <a:rPr lang="el-GR" altLang="el-GR" sz="2000"/>
              <a:t>Επίσης, τα περιεχόμενα ενός δυαδικού αρχείου δεν διαχωρίζονται σε γραμμές και δεν συμβαίνει </a:t>
            </a:r>
            <a:r>
              <a:rPr lang="el-GR" altLang="el-GR" sz="2000">
                <a:solidFill>
                  <a:srgbClr val="FF0000"/>
                </a:solidFill>
              </a:rPr>
              <a:t>καμία</a:t>
            </a:r>
            <a:r>
              <a:rPr lang="el-GR" altLang="el-GR" sz="2000"/>
              <a:t> μετατροπή χαρακτήρων</a:t>
            </a:r>
          </a:p>
          <a:p>
            <a:pPr marL="914400" lvl="1" indent="-457200" algn="just" eaLnBrk="1" hangingPunct="1"/>
            <a:endParaRPr lang="el-GR" altLang="el-GR" sz="2000"/>
          </a:p>
          <a:p>
            <a:pPr marL="914400" lvl="1" indent="-457200" algn="just" eaLnBrk="1" hangingPunct="1"/>
            <a:r>
              <a:rPr lang="el-GR" altLang="el-GR" sz="2000"/>
              <a:t>Στα Windows για παράδειγμα, ο χαρακτήρας νέας γραμμής αποθηκεύεται απευθείας και δεν μετατρέπεται σε τέλος γραμμής</a:t>
            </a:r>
            <a:endParaRPr lang="el-GR" altLang="el-GR" sz="2100"/>
          </a:p>
        </p:txBody>
      </p:sp>
    </p:spTree>
    <p:extLst>
      <p:ext uri="{BB962C8B-B14F-4D97-AF65-F5344CB8AC3E}">
        <p14:creationId xmlns:p14="http://schemas.microsoft.com/office/powerpoint/2010/main" val="34557045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Τέλος Αρχείου</a:t>
            </a:r>
            <a:endParaRPr lang="en-GB" altLang="el-GR">
              <a:solidFill>
                <a:srgbClr val="FF0000"/>
              </a:solidFill>
            </a:endParaRPr>
          </a:p>
        </p:txBody>
      </p:sp>
      <p:sp>
        <p:nvSpPr>
          <p:cNvPr id="43011"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r>
              <a:rPr lang="el-GR" altLang="el-GR" sz="2000"/>
              <a:t>Όπως έχουμε ήδη πει, στα </a:t>
            </a:r>
            <a:r>
              <a:rPr lang="el-GR" altLang="el-GR" sz="2000">
                <a:solidFill>
                  <a:srgbClr val="FF0000"/>
                </a:solidFill>
              </a:rPr>
              <a:t>αρχεία κειμένου</a:t>
            </a:r>
            <a:r>
              <a:rPr lang="el-GR" altLang="el-GR" sz="2000"/>
              <a:t> μπορεί να υπάρχει ένας </a:t>
            </a:r>
            <a:r>
              <a:rPr lang="el-GR" altLang="el-GR" sz="2000">
                <a:solidFill>
                  <a:srgbClr val="FF0000"/>
                </a:solidFill>
              </a:rPr>
              <a:t>ειδικός χαρακτήρας</a:t>
            </a:r>
            <a:r>
              <a:rPr lang="el-GR" altLang="el-GR" sz="2000"/>
              <a:t> που να </a:t>
            </a:r>
            <a:r>
              <a:rPr lang="el-GR" altLang="el-GR" sz="2000" u="sng">
                <a:solidFill>
                  <a:srgbClr val="FF0000"/>
                </a:solidFill>
              </a:rPr>
              <a:t>προσδιορίζει το τέλος του αρχείου</a:t>
            </a:r>
            <a:r>
              <a:rPr lang="el-GR" altLang="el-GR" sz="2000"/>
              <a:t>, ενώ στα δυαδικά αρχεία δεν υπάρχει αντίστοιχος χαρακτήρας</a:t>
            </a:r>
          </a:p>
          <a:p>
            <a:pPr marL="914400" lvl="1" indent="-457200" eaLnBrk="1" hangingPunct="1"/>
            <a:endParaRPr lang="el-GR" altLang="el-GR" sz="1400"/>
          </a:p>
          <a:p>
            <a:pPr marL="914400" lvl="1" indent="-457200" eaLnBrk="1" hangingPunct="1"/>
            <a:r>
              <a:rPr lang="el-GR" altLang="el-GR" sz="2000"/>
              <a:t>Π.χ.</a:t>
            </a:r>
          </a:p>
          <a:p>
            <a:pPr marL="1333500" lvl="2" indent="-419100" eaLnBrk="1" hangingPunct="1"/>
            <a:r>
              <a:rPr lang="el-GR" altLang="el-GR" sz="2000"/>
              <a:t>Για λειτουργικά συστήματα Windows ο ειδικός αυτός χαρακτήρας είναι ο </a:t>
            </a:r>
            <a:r>
              <a:rPr lang="el-GR" altLang="el-GR" sz="2000">
                <a:solidFill>
                  <a:srgbClr val="000000"/>
                </a:solidFill>
                <a:latin typeface="Courier New" panose="02070309020205020404" pitchFamily="49" charset="0"/>
              </a:rPr>
              <a:t>Ctrl+Z</a:t>
            </a:r>
            <a:r>
              <a:rPr lang="el-GR" altLang="el-GR" sz="2000"/>
              <a:t> με ASCII τιμή </a:t>
            </a:r>
            <a:r>
              <a:rPr lang="el-GR" altLang="el-GR" sz="2000">
                <a:solidFill>
                  <a:srgbClr val="000000"/>
                </a:solidFill>
                <a:latin typeface="Courier New" panose="02070309020205020404" pitchFamily="49" charset="0"/>
              </a:rPr>
              <a:t>26</a:t>
            </a:r>
            <a:endParaRPr lang="el-GR" altLang="el-GR" sz="1000"/>
          </a:p>
        </p:txBody>
      </p:sp>
    </p:spTree>
    <p:extLst>
      <p:ext uri="{BB962C8B-B14F-4D97-AF65-F5344CB8AC3E}">
        <p14:creationId xmlns:p14="http://schemas.microsoft.com/office/powerpoint/2010/main" val="40636835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09600" y="36792"/>
            <a:ext cx="77724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fseek()</a:t>
            </a:r>
            <a:r>
              <a:rPr lang="el-GR" altLang="el-GR">
                <a:solidFill>
                  <a:srgbClr val="000000"/>
                </a:solidFill>
                <a:latin typeface="Courier New" panose="02070309020205020404" pitchFamily="49" charset="0"/>
              </a:rPr>
              <a:t> </a:t>
            </a:r>
            <a:r>
              <a:rPr lang="el-GR" altLang="el-GR">
                <a:solidFill>
                  <a:srgbClr val="FF0000"/>
                </a:solidFill>
              </a:rPr>
              <a:t>(Ι)</a:t>
            </a:r>
            <a:endParaRPr lang="en-GB" altLang="el-GR">
              <a:solidFill>
                <a:srgbClr val="FF0000"/>
              </a:solidFill>
            </a:endParaRPr>
          </a:p>
        </p:txBody>
      </p:sp>
      <p:sp>
        <p:nvSpPr>
          <p:cNvPr id="44035" name="Rectangle 3" descr="Rectangle: Click to edit Master text styles&#10;Second level&#10;Third level&#10;Fourth level&#10;Fifth level"/>
          <p:cNvSpPr>
            <a:spLocks noGrp="1" noChangeArrowheads="1"/>
          </p:cNvSpPr>
          <p:nvPr>
            <p:ph type="body" sz="half" idx="1"/>
          </p:nvPr>
        </p:nvSpPr>
        <p:spPr>
          <a:xfrm>
            <a:off x="12700" y="1027392"/>
            <a:ext cx="8786813" cy="5803900"/>
          </a:xfrm>
        </p:spPr>
        <p:txBody>
          <a:bodyPr/>
          <a:lstStyle/>
          <a:p>
            <a:pPr marL="914400" lvl="1" indent="-457200" eaLnBrk="1" hangingPunct="1">
              <a:lnSpc>
                <a:spcPct val="80000"/>
              </a:lnSpc>
            </a:pPr>
            <a:r>
              <a:rPr lang="el-GR" altLang="el-GR" sz="2000"/>
              <a:t>Η συνάρτηση </a:t>
            </a:r>
            <a:r>
              <a:rPr lang="el-GR" altLang="el-GR" sz="2000">
                <a:solidFill>
                  <a:srgbClr val="000000"/>
                </a:solidFill>
                <a:latin typeface="Courier New" panose="02070309020205020404" pitchFamily="49" charset="0"/>
              </a:rPr>
              <a:t>fseek()</a:t>
            </a:r>
            <a:r>
              <a:rPr lang="el-GR" altLang="el-GR" sz="2000"/>
              <a:t> χρησιμοποιείται για να μετακινήσει τον δείκτη θέσης του αρχείου, σε κάποιο σημείο του αρχείου</a:t>
            </a:r>
          </a:p>
          <a:p>
            <a:pPr marL="914400" lvl="1" indent="-457200" eaLnBrk="1" hangingPunct="1">
              <a:lnSpc>
                <a:spcPct val="80000"/>
              </a:lnSpc>
            </a:pPr>
            <a:endParaRPr lang="en-US" altLang="el-GR" sz="2000"/>
          </a:p>
          <a:p>
            <a:pPr marL="914400" lvl="1" indent="-457200" eaLnBrk="1" hangingPunct="1">
              <a:lnSpc>
                <a:spcPct val="80000"/>
              </a:lnSpc>
            </a:pPr>
            <a:r>
              <a:rPr lang="el-GR" altLang="el-GR" sz="2000"/>
              <a:t>Το πρωτότυπό της δηλώνεται στο αρχείο </a:t>
            </a:r>
            <a:r>
              <a:rPr lang="el-GR" altLang="el-GR" sz="2000">
                <a:solidFill>
                  <a:srgbClr val="000000"/>
                </a:solidFill>
                <a:latin typeface="Courier New" panose="02070309020205020404" pitchFamily="49" charset="0"/>
              </a:rPr>
              <a:t>stdio.h</a:t>
            </a:r>
            <a:r>
              <a:rPr lang="el-GR" altLang="el-GR" sz="2000"/>
              <a:t> και είναι το ακόλουθο:</a:t>
            </a:r>
          </a:p>
          <a:p>
            <a:pPr marL="914400" lvl="1" indent="-457200" eaLnBrk="1" hangingPunct="1">
              <a:lnSpc>
                <a:spcPct val="80000"/>
              </a:lnSpc>
            </a:pPr>
            <a:endParaRPr lang="en-GB" altLang="el-GR" sz="2000"/>
          </a:p>
          <a:p>
            <a:pPr marL="914400" lvl="1" indent="-457200" eaLnBrk="1" hangingPunct="1">
              <a:lnSpc>
                <a:spcPct val="8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 </a:t>
            </a:r>
            <a:r>
              <a:rPr lang="en-US" altLang="el-GR" sz="1000">
                <a:solidFill>
                  <a:srgbClr val="0000FF"/>
                </a:solidFill>
                <a:latin typeface="Courier New" panose="02070309020205020404" pitchFamily="49" charset="0"/>
              </a:rPr>
              <a:t> </a:t>
            </a:r>
            <a:r>
              <a:rPr lang="en-US" altLang="el-GR" sz="2000">
                <a:solidFill>
                  <a:srgbClr val="0000FF"/>
                </a:solidFill>
                <a:latin typeface="Courier New" panose="02070309020205020404" pitchFamily="49" charset="0"/>
              </a:rPr>
              <a:t>i</a:t>
            </a:r>
            <a:r>
              <a:rPr lang="en-GB" altLang="el-GR" sz="2000">
                <a:solidFill>
                  <a:srgbClr val="0000FF"/>
                </a:solidFill>
                <a:latin typeface="Courier New" panose="02070309020205020404" pitchFamily="49" charset="0"/>
              </a:rPr>
              <a:t>nt</a:t>
            </a:r>
            <a:r>
              <a:rPr lang="en-GB" altLang="el-GR" sz="2000">
                <a:solidFill>
                  <a:srgbClr val="000000"/>
                </a:solidFill>
                <a:latin typeface="Courier New" panose="02070309020205020404" pitchFamily="49" charset="0"/>
              </a:rPr>
              <a:t> fseek(FILE </a:t>
            </a:r>
            <a:r>
              <a:rPr lang="el-GR" altLang="el-GR" sz="2000">
                <a:solidFill>
                  <a:srgbClr val="000000"/>
                </a:solidFill>
                <a:latin typeface="Courier New" panose="02070309020205020404" pitchFamily="49" charset="0"/>
              </a:rPr>
              <a:t>*</a:t>
            </a:r>
            <a:r>
              <a:rPr lang="en-GB" altLang="el-GR" sz="2000">
                <a:solidFill>
                  <a:srgbClr val="000000"/>
                </a:solidFill>
                <a:latin typeface="Courier New" panose="02070309020205020404" pitchFamily="49" charset="0"/>
              </a:rPr>
              <a:t>fp,</a:t>
            </a:r>
            <a:r>
              <a:rPr lang="el-GR"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long</a:t>
            </a:r>
            <a:r>
              <a:rPr lang="el-GR" altLang="el-GR" sz="2000">
                <a:solidFill>
                  <a:srgbClr val="0000FF"/>
                </a:solidFill>
                <a:latin typeface="Courier New" panose="02070309020205020404" pitchFamily="49" charset="0"/>
              </a:rPr>
              <a:t> </a:t>
            </a:r>
            <a:r>
              <a:rPr lang="en-US"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offset, </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origin);</a:t>
            </a:r>
            <a:endParaRPr lang="el-GR" altLang="el-GR" sz="2000">
              <a:solidFill>
                <a:srgbClr val="000000"/>
              </a:solidFill>
              <a:latin typeface="Courier New" panose="02070309020205020404" pitchFamily="49" charset="0"/>
            </a:endParaRPr>
          </a:p>
          <a:p>
            <a:pPr marL="914400" lvl="1" indent="-457200" eaLnBrk="1" hangingPunct="1">
              <a:lnSpc>
                <a:spcPct val="80000"/>
              </a:lnSpc>
            </a:pPr>
            <a:endParaRPr lang="el-GR" altLang="el-GR" sz="2000"/>
          </a:p>
          <a:p>
            <a:pPr marL="914400" lvl="1" indent="-457200" eaLnBrk="1" hangingPunct="1">
              <a:lnSpc>
                <a:spcPct val="80000"/>
              </a:lnSpc>
            </a:pPr>
            <a:r>
              <a:rPr lang="el-GR" altLang="el-GR" sz="2000"/>
              <a:t>Η </a:t>
            </a:r>
            <a:r>
              <a:rPr lang="el-GR" altLang="el-GR" sz="2000">
                <a:solidFill>
                  <a:srgbClr val="000000"/>
                </a:solidFill>
                <a:latin typeface="Courier New" panose="02070309020205020404" pitchFamily="49" charset="0"/>
              </a:rPr>
              <a:t>fseek()</a:t>
            </a:r>
            <a:r>
              <a:rPr lang="el-GR" altLang="el-GR" sz="2000"/>
              <a:t> </a:t>
            </a:r>
            <a:r>
              <a:rPr lang="el-GR" altLang="el-GR" sz="2000">
                <a:solidFill>
                  <a:srgbClr val="FF0000"/>
                </a:solidFill>
              </a:rPr>
              <a:t>μετακινεί</a:t>
            </a:r>
            <a:r>
              <a:rPr lang="el-GR" altLang="el-GR" sz="2000"/>
              <a:t> τον δείκτη θέσης του αρχείου που υποδεικνύεται από την παράμετρο </a:t>
            </a:r>
            <a:r>
              <a:rPr lang="en-US" altLang="el-GR" sz="2000">
                <a:solidFill>
                  <a:srgbClr val="000000"/>
                </a:solidFill>
                <a:latin typeface="Courier New" panose="02070309020205020404" pitchFamily="49" charset="0"/>
              </a:rPr>
              <a:t>fp</a:t>
            </a:r>
            <a:r>
              <a:rPr lang="en-US" altLang="el-GR" sz="2000"/>
              <a:t> </a:t>
            </a:r>
            <a:r>
              <a:rPr lang="el-GR" altLang="el-GR" sz="2000"/>
              <a:t>σε μία </a:t>
            </a:r>
            <a:r>
              <a:rPr lang="el-GR" altLang="el-GR" sz="2000">
                <a:solidFill>
                  <a:srgbClr val="FF0000"/>
                </a:solidFill>
              </a:rPr>
              <a:t>νέα θέση</a:t>
            </a:r>
            <a:r>
              <a:rPr lang="el-GR" altLang="el-GR" sz="2000"/>
              <a:t> που </a:t>
            </a:r>
            <a:r>
              <a:rPr lang="el-GR" altLang="el-GR" sz="2000">
                <a:solidFill>
                  <a:srgbClr val="FF0000"/>
                </a:solidFill>
              </a:rPr>
              <a:t>απέχει</a:t>
            </a:r>
            <a:r>
              <a:rPr lang="el-GR" altLang="el-GR" sz="2000"/>
              <a:t> </a:t>
            </a:r>
            <a:r>
              <a:rPr lang="el-GR" altLang="el-GR" sz="2000">
                <a:solidFill>
                  <a:srgbClr val="000000"/>
                </a:solidFill>
                <a:latin typeface="Courier New" panose="02070309020205020404" pitchFamily="49" charset="0"/>
              </a:rPr>
              <a:t>offset</a:t>
            </a:r>
            <a:r>
              <a:rPr lang="el-GR" altLang="el-GR" sz="2000"/>
              <a:t> </a:t>
            </a:r>
            <a:r>
              <a:rPr lang="en-US" altLang="el-GR" sz="2000"/>
              <a:t>bytes</a:t>
            </a:r>
            <a:r>
              <a:rPr lang="el-GR" altLang="el-GR" sz="2000"/>
              <a:t> από το πεδίο </a:t>
            </a:r>
            <a:r>
              <a:rPr lang="el-GR" altLang="el-GR" sz="2000">
                <a:solidFill>
                  <a:srgbClr val="000000"/>
                </a:solidFill>
                <a:latin typeface="Courier New" panose="02070309020205020404" pitchFamily="49" charset="0"/>
              </a:rPr>
              <a:t>origin</a:t>
            </a:r>
            <a:r>
              <a:rPr lang="el-GR" altLang="el-GR" sz="2000"/>
              <a:t> </a:t>
            </a:r>
          </a:p>
          <a:p>
            <a:pPr marL="914400" lvl="1" indent="-457200" eaLnBrk="1" hangingPunct="1">
              <a:lnSpc>
                <a:spcPct val="80000"/>
              </a:lnSpc>
            </a:pPr>
            <a:endParaRPr lang="el-GR" altLang="el-GR" sz="2000"/>
          </a:p>
          <a:p>
            <a:pPr marL="914400" lvl="1" indent="-457200" eaLnBrk="1" hangingPunct="1">
              <a:lnSpc>
                <a:spcPct val="80000"/>
              </a:lnSpc>
            </a:pPr>
            <a:r>
              <a:rPr lang="el-GR" altLang="el-GR" sz="2000"/>
              <a:t>Η τιμή του </a:t>
            </a:r>
            <a:r>
              <a:rPr lang="el-GR" altLang="el-GR" sz="2000">
                <a:solidFill>
                  <a:srgbClr val="000000"/>
                </a:solidFill>
                <a:latin typeface="Courier New" panose="02070309020205020404" pitchFamily="49" charset="0"/>
              </a:rPr>
              <a:t>offset</a:t>
            </a:r>
            <a:r>
              <a:rPr lang="el-GR" altLang="el-GR" sz="2000"/>
              <a:t> </a:t>
            </a:r>
            <a:r>
              <a:rPr lang="el-GR" altLang="el-GR" sz="2000" u="sng">
                <a:solidFill>
                  <a:srgbClr val="FF0000"/>
                </a:solidFill>
              </a:rPr>
              <a:t>μπορεί να είναι και αρνητική</a:t>
            </a:r>
            <a:r>
              <a:rPr lang="el-GR" altLang="el-GR" sz="2000"/>
              <a:t>, γεγονός που σημαίνει ότι η μετατόπιση του δείκτη γίνεται </a:t>
            </a:r>
            <a:r>
              <a:rPr lang="en-US" altLang="el-GR" sz="2000">
                <a:solidFill>
                  <a:srgbClr val="FF0000"/>
                </a:solidFill>
              </a:rPr>
              <a:t>“</a:t>
            </a:r>
            <a:r>
              <a:rPr lang="el-GR" altLang="el-GR" sz="2000">
                <a:solidFill>
                  <a:srgbClr val="FF0000"/>
                </a:solidFill>
              </a:rPr>
              <a:t>προς τα πίσω</a:t>
            </a:r>
            <a:r>
              <a:rPr lang="en-US" altLang="el-GR" sz="2000">
                <a:solidFill>
                  <a:srgbClr val="FF0000"/>
                </a:solidFill>
              </a:rPr>
              <a:t>”</a:t>
            </a:r>
            <a:r>
              <a:rPr lang="en-US" altLang="el-GR" sz="2000"/>
              <a:t> </a:t>
            </a:r>
            <a:r>
              <a:rPr lang="el-GR" altLang="el-GR" sz="2000"/>
              <a:t>μέσα στο αρχείο</a:t>
            </a:r>
            <a:r>
              <a:rPr lang="en-US" altLang="el-GR" sz="2000"/>
              <a:t>)</a:t>
            </a:r>
            <a:endParaRPr lang="el-GR" altLang="el-GR" sz="2000"/>
          </a:p>
        </p:txBody>
      </p:sp>
      <p:sp>
        <p:nvSpPr>
          <p:cNvPr id="44036" name="Rectangle 4"/>
          <p:cNvSpPr>
            <a:spLocks noChangeArrowheads="1"/>
          </p:cNvSpPr>
          <p:nvPr/>
        </p:nvSpPr>
        <p:spPr bwMode="auto">
          <a:xfrm>
            <a:off x="609600" y="2551392"/>
            <a:ext cx="7988300" cy="647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17976113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09600" y="36792"/>
            <a:ext cx="77724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fseek()</a:t>
            </a:r>
            <a:r>
              <a:rPr lang="el-GR" altLang="el-GR">
                <a:solidFill>
                  <a:srgbClr val="000000"/>
                </a:solidFill>
                <a:latin typeface="Courier New" panose="02070309020205020404" pitchFamily="49" charset="0"/>
              </a:rPr>
              <a:t> </a:t>
            </a:r>
            <a:r>
              <a:rPr lang="el-GR" altLang="el-GR">
                <a:solidFill>
                  <a:srgbClr val="FF0000"/>
                </a:solidFill>
              </a:rPr>
              <a:t>(ΙΙ)</a:t>
            </a:r>
            <a:endParaRPr lang="en-GB" altLang="el-GR">
              <a:solidFill>
                <a:srgbClr val="FF0000"/>
              </a:solidFill>
            </a:endParaRPr>
          </a:p>
        </p:txBody>
      </p:sp>
      <p:sp>
        <p:nvSpPr>
          <p:cNvPr id="45059" name="Rectangle 3" descr="Rectangle: Click to edit Master text styles&#10;Second level&#10;Third level&#10;Fourth level&#10;Fifth level"/>
          <p:cNvSpPr>
            <a:spLocks noGrp="1" noChangeArrowheads="1"/>
          </p:cNvSpPr>
          <p:nvPr>
            <p:ph type="body" sz="half" idx="1"/>
          </p:nvPr>
        </p:nvSpPr>
        <p:spPr>
          <a:xfrm>
            <a:off x="0" y="1230592"/>
            <a:ext cx="8710613" cy="5803900"/>
          </a:xfrm>
        </p:spPr>
        <p:txBody>
          <a:bodyPr/>
          <a:lstStyle/>
          <a:p>
            <a:pPr marL="914400" lvl="1" indent="-457200" eaLnBrk="1" hangingPunct="1">
              <a:lnSpc>
                <a:spcPct val="80000"/>
              </a:lnSpc>
              <a:buFont typeface="Wingdings" panose="05000000000000000000" pitchFamily="2" charset="2"/>
              <a:buNone/>
            </a:pPr>
            <a:r>
              <a:rPr lang="en-US" altLang="el-GR" sz="2000">
                <a:solidFill>
                  <a:srgbClr val="0000FF"/>
                </a:solidFill>
                <a:latin typeface="Courier New" panose="02070309020205020404" pitchFamily="49" charset="0"/>
              </a:rPr>
              <a:t>  i</a:t>
            </a:r>
            <a:r>
              <a:rPr lang="en-GB" altLang="el-GR" sz="2000">
                <a:solidFill>
                  <a:srgbClr val="0000FF"/>
                </a:solidFill>
                <a:latin typeface="Courier New" panose="02070309020205020404" pitchFamily="49" charset="0"/>
              </a:rPr>
              <a:t>nt</a:t>
            </a:r>
            <a:r>
              <a:rPr lang="en-GB" altLang="el-GR" sz="2000">
                <a:solidFill>
                  <a:srgbClr val="000000"/>
                </a:solidFill>
                <a:latin typeface="Courier New" panose="02070309020205020404" pitchFamily="49" charset="0"/>
              </a:rPr>
              <a:t> fseek(FILE </a:t>
            </a:r>
            <a:r>
              <a:rPr lang="el-GR" altLang="el-GR" sz="2000">
                <a:solidFill>
                  <a:srgbClr val="000000"/>
                </a:solidFill>
                <a:latin typeface="Courier New" panose="02070309020205020404" pitchFamily="49" charset="0"/>
              </a:rPr>
              <a:t>*</a:t>
            </a:r>
            <a:r>
              <a:rPr lang="en-GB" altLang="el-GR" sz="2000">
                <a:solidFill>
                  <a:srgbClr val="000000"/>
                </a:solidFill>
                <a:latin typeface="Courier New" panose="02070309020205020404" pitchFamily="49" charset="0"/>
              </a:rPr>
              <a:t>fp,</a:t>
            </a:r>
            <a:r>
              <a:rPr lang="en-US" altLang="el-GR" sz="2000">
                <a:solidFill>
                  <a:srgbClr val="0000FF"/>
                </a:solidFill>
                <a:latin typeface="Courier New" panose="02070309020205020404" pitchFamily="49" charset="0"/>
              </a:rPr>
              <a:t> long</a:t>
            </a:r>
            <a:r>
              <a:rPr lang="el-GR" altLang="el-GR" sz="2000">
                <a:solidFill>
                  <a:srgbClr val="0000FF"/>
                </a:solidFill>
                <a:latin typeface="Courier New" panose="02070309020205020404" pitchFamily="49" charset="0"/>
              </a:rPr>
              <a:t> </a:t>
            </a:r>
            <a:r>
              <a:rPr lang="en-US"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offset, </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origin);</a:t>
            </a:r>
            <a:endParaRPr lang="el-GR" altLang="el-GR" sz="2000">
              <a:solidFill>
                <a:srgbClr val="000000"/>
              </a:solidFill>
              <a:latin typeface="Courier New" panose="02070309020205020404" pitchFamily="49" charset="0"/>
            </a:endParaRPr>
          </a:p>
          <a:p>
            <a:pPr marL="914400" lvl="1" indent="-457200" eaLnBrk="1" hangingPunct="1">
              <a:lnSpc>
                <a:spcPct val="80000"/>
              </a:lnSpc>
              <a:buFont typeface="Wingdings" panose="05000000000000000000" pitchFamily="2" charset="2"/>
              <a:buNone/>
            </a:pPr>
            <a:endParaRPr lang="el-GR" altLang="el-GR" sz="900"/>
          </a:p>
          <a:p>
            <a:pPr marL="914400" lvl="1" indent="-457200" eaLnBrk="1" hangingPunct="1">
              <a:lnSpc>
                <a:spcPct val="80000"/>
              </a:lnSpc>
            </a:pPr>
            <a:endParaRPr lang="el-GR" altLang="el-GR" sz="2000"/>
          </a:p>
          <a:p>
            <a:pPr marL="914400" lvl="1" indent="-457200" eaLnBrk="1" hangingPunct="1">
              <a:lnSpc>
                <a:spcPct val="80000"/>
              </a:lnSpc>
            </a:pPr>
            <a:r>
              <a:rPr lang="el-GR" altLang="el-GR" sz="2000"/>
              <a:t>Η παράμετρος </a:t>
            </a:r>
            <a:r>
              <a:rPr lang="el-GR" altLang="el-GR" sz="2000">
                <a:solidFill>
                  <a:srgbClr val="000000"/>
                </a:solidFill>
                <a:latin typeface="Courier New" panose="02070309020205020404" pitchFamily="49" charset="0"/>
              </a:rPr>
              <a:t>origin</a:t>
            </a:r>
            <a:r>
              <a:rPr lang="el-GR" altLang="el-GR" sz="2000"/>
              <a:t> </a:t>
            </a:r>
            <a:r>
              <a:rPr lang="el-GR" altLang="el-GR" sz="2000" u="sng">
                <a:solidFill>
                  <a:srgbClr val="FF0000"/>
                </a:solidFill>
              </a:rPr>
              <a:t>καθορίζει το σημείο εκκίνησης</a:t>
            </a:r>
            <a:r>
              <a:rPr lang="el-GR" altLang="el-GR" sz="2000"/>
              <a:t> από το οποίο θα μετακινηθεί ο δείκτης και οι επιτρεπτές τιμές φαίνονται στον πίνακα</a:t>
            </a:r>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endParaRPr lang="el-GR" altLang="el-GR" sz="2000"/>
          </a:p>
          <a:p>
            <a:pPr marL="914400" lvl="1" indent="-457200" eaLnBrk="1" hangingPunct="1">
              <a:lnSpc>
                <a:spcPct val="80000"/>
              </a:lnSpc>
            </a:pPr>
            <a:r>
              <a:rPr lang="el-GR" altLang="el-GR" sz="2000"/>
              <a:t>Η συνάρτηση </a:t>
            </a:r>
            <a:r>
              <a:rPr lang="el-GR" altLang="el-GR" sz="2000">
                <a:solidFill>
                  <a:srgbClr val="000000"/>
                </a:solidFill>
                <a:latin typeface="Courier New" panose="02070309020205020404" pitchFamily="49" charset="0"/>
              </a:rPr>
              <a:t>fseek()</a:t>
            </a:r>
            <a:r>
              <a:rPr lang="el-GR" altLang="el-GR" sz="2000"/>
              <a:t> επιστρέφει την τιμή </a:t>
            </a:r>
            <a:r>
              <a:rPr lang="el-GR" altLang="el-GR" sz="2000">
                <a:solidFill>
                  <a:srgbClr val="000000"/>
                </a:solidFill>
                <a:latin typeface="Courier New" panose="02070309020205020404" pitchFamily="49" charset="0"/>
              </a:rPr>
              <a:t>0</a:t>
            </a:r>
            <a:r>
              <a:rPr lang="el-GR" altLang="el-GR" sz="2000"/>
              <a:t>, </a:t>
            </a:r>
            <a:r>
              <a:rPr lang="el-GR" altLang="el-GR" sz="2000">
                <a:solidFill>
                  <a:srgbClr val="FF0000"/>
                </a:solidFill>
              </a:rPr>
              <a:t>αν ο δείκτης μετακινήθηκε επιτυχώς</a:t>
            </a:r>
            <a:r>
              <a:rPr lang="el-GR" altLang="el-GR" sz="2000"/>
              <a:t>, αλλιώς επιστρέφει </a:t>
            </a:r>
            <a:r>
              <a:rPr lang="el-GR" altLang="el-GR" sz="2000">
                <a:solidFill>
                  <a:srgbClr val="FF0000"/>
                </a:solidFill>
              </a:rPr>
              <a:t>μία μη μηδενική τιμή</a:t>
            </a:r>
          </a:p>
        </p:txBody>
      </p:sp>
      <p:graphicFrame>
        <p:nvGraphicFramePr>
          <p:cNvPr id="666628" name="Group 4"/>
          <p:cNvGraphicFramePr>
            <a:graphicFrameLocks noGrp="1"/>
          </p:cNvGraphicFramePr>
          <p:nvPr>
            <p:ph sz="half" idx="2"/>
            <p:extLst>
              <p:ext uri="{D42A27DB-BD31-4B8C-83A1-F6EECF244321}">
                <p14:modId xmlns:p14="http://schemas.microsoft.com/office/powerpoint/2010/main" val="2472673782"/>
              </p:ext>
            </p:extLst>
          </p:nvPr>
        </p:nvGraphicFramePr>
        <p:xfrm>
          <a:off x="647700" y="2995892"/>
          <a:ext cx="8062913" cy="2357438"/>
        </p:xfrm>
        <a:graphic>
          <a:graphicData uri="http://schemas.openxmlformats.org/drawingml/2006/table">
            <a:tbl>
              <a:tblPr/>
              <a:tblGrid>
                <a:gridCol w="1436688">
                  <a:extLst>
                    <a:ext uri="{9D8B030D-6E8A-4147-A177-3AD203B41FA5}">
                      <a16:colId xmlns:a16="http://schemas.microsoft.com/office/drawing/2014/main" val="20000"/>
                    </a:ext>
                  </a:extLst>
                </a:gridCol>
                <a:gridCol w="636587">
                  <a:extLst>
                    <a:ext uri="{9D8B030D-6E8A-4147-A177-3AD203B41FA5}">
                      <a16:colId xmlns:a16="http://schemas.microsoft.com/office/drawing/2014/main" val="20001"/>
                    </a:ext>
                  </a:extLst>
                </a:gridCol>
                <a:gridCol w="5989638">
                  <a:extLst>
                    <a:ext uri="{9D8B030D-6E8A-4147-A177-3AD203B41FA5}">
                      <a16:colId xmlns:a16="http://schemas.microsoft.com/office/drawing/2014/main" val="20002"/>
                    </a:ext>
                  </a:extLst>
                </a:gridCol>
              </a:tblGrid>
              <a:tr h="5365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l-GR" sz="1600" b="1" i="0" u="none" strike="noStrike" cap="none" normalizeH="0" baseline="0">
                          <a:ln>
                            <a:noFill/>
                          </a:ln>
                          <a:solidFill>
                            <a:srgbClr val="FF0000"/>
                          </a:solidFill>
                          <a:effectLst/>
                          <a:latin typeface="Comic Sans MS" pitchFamily="66" charset="0"/>
                        </a:rPr>
                        <a:t>Σταθερά</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l-GR" sz="1600" b="1" i="0" u="none" strike="noStrike" cap="none" normalizeH="0" baseline="0">
                          <a:ln>
                            <a:noFill/>
                          </a:ln>
                          <a:solidFill>
                            <a:srgbClr val="FF0000"/>
                          </a:solidFill>
                          <a:effectLst/>
                          <a:latin typeface="Comic Sans MS" pitchFamily="66" charset="0"/>
                        </a:rPr>
                        <a:t>Τιμή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l-GR" sz="1600" b="1" i="0" u="none" strike="noStrike" cap="none" normalizeH="0" baseline="0">
                          <a:ln>
                            <a:noFill/>
                          </a:ln>
                          <a:solidFill>
                            <a:srgbClr val="FF0000"/>
                          </a:solidFill>
                          <a:effectLst/>
                          <a:latin typeface="Comic Sans MS" pitchFamily="66" charset="0"/>
                        </a:rPr>
                        <a:t>Περιγραφή</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111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a:ln>
                            <a:noFill/>
                          </a:ln>
                          <a:solidFill>
                            <a:srgbClr val="000000"/>
                          </a:solidFill>
                          <a:effectLst/>
                          <a:latin typeface="Courier New" pitchFamily="49" charset="0"/>
                        </a:rPr>
                        <a:t>SEEK_SET</a:t>
                      </a:r>
                      <a:endParaRPr kumimoji="0" lang="el-GR" sz="1600" b="1" i="0" u="none" strike="noStrike" cap="none" normalizeH="0" baseline="0">
                        <a:ln>
                          <a:noFill/>
                        </a:ln>
                        <a:solidFill>
                          <a:srgbClr val="000000"/>
                        </a:solidFill>
                        <a:effectLst/>
                        <a:latin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a:ln>
                            <a:noFill/>
                          </a:ln>
                          <a:solidFill>
                            <a:srgbClr val="000000"/>
                          </a:solidFill>
                          <a:effectLst/>
                          <a:latin typeface="Courier New" pitchFamily="49" charset="0"/>
                        </a:rPr>
                        <a:t>0</a:t>
                      </a:r>
                      <a:endParaRPr kumimoji="0" lang="el-GR" sz="1600" b="1" i="0" u="none" strike="noStrike" cap="none" normalizeH="0" baseline="0">
                        <a:ln>
                          <a:noFill/>
                        </a:ln>
                        <a:solidFill>
                          <a:srgbClr val="000000"/>
                        </a:solidFill>
                        <a:effectLst/>
                        <a:latin typeface="Courier New"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l-GR" sz="1600" b="1" i="0" u="none" strike="noStrike" cap="none" normalizeH="0" baseline="0">
                          <a:ln>
                            <a:noFill/>
                          </a:ln>
                          <a:solidFill>
                            <a:schemeClr val="tx1"/>
                          </a:solidFill>
                          <a:effectLst/>
                          <a:latin typeface="Comic Sans MS" pitchFamily="66" charset="0"/>
                        </a:rPr>
                        <a:t>ο δείκτης θέσης του αρχείου μετατοπίζεται </a:t>
                      </a:r>
                      <a:r>
                        <a:rPr kumimoji="0" lang="el-GR" sz="1600" b="1" i="0" u="none" strike="noStrike" cap="none" normalizeH="0" baseline="0">
                          <a:ln>
                            <a:noFill/>
                          </a:ln>
                          <a:solidFill>
                            <a:srgbClr val="000000"/>
                          </a:solidFill>
                          <a:effectLst/>
                          <a:latin typeface="Courier New" pitchFamily="49" charset="0"/>
                        </a:rPr>
                        <a:t>offset</a:t>
                      </a:r>
                      <a:r>
                        <a:rPr kumimoji="0" lang="el-GR" sz="1600" b="1" i="0" u="none" strike="noStrike" cap="none" normalizeH="0" baseline="0">
                          <a:ln>
                            <a:noFill/>
                          </a:ln>
                          <a:solidFill>
                            <a:schemeClr val="tx1"/>
                          </a:solidFill>
                          <a:effectLst/>
                          <a:latin typeface="Comic Sans MS" pitchFamily="66" charset="0"/>
                        </a:rPr>
                        <a:t> </a:t>
                      </a:r>
                      <a:r>
                        <a:rPr kumimoji="0" lang="en-US" sz="1600" b="1" i="0" u="none" strike="noStrike" cap="none" normalizeH="0" baseline="0">
                          <a:ln>
                            <a:noFill/>
                          </a:ln>
                          <a:solidFill>
                            <a:schemeClr val="tx1"/>
                          </a:solidFill>
                          <a:effectLst/>
                          <a:latin typeface="Comic Sans MS" pitchFamily="66" charset="0"/>
                        </a:rPr>
                        <a:t>bytes</a:t>
                      </a:r>
                      <a:r>
                        <a:rPr kumimoji="0" lang="el-GR" sz="1600" b="1" i="0" u="none" strike="noStrike" cap="none" normalizeH="0" baseline="0">
                          <a:ln>
                            <a:noFill/>
                          </a:ln>
                          <a:solidFill>
                            <a:schemeClr val="tx1"/>
                          </a:solidFill>
                          <a:effectLst/>
                          <a:latin typeface="Comic Sans MS" pitchFamily="66" charset="0"/>
                        </a:rPr>
                        <a:t> από την αρχή του αρχείου</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a:ln>
                            <a:noFill/>
                          </a:ln>
                          <a:solidFill>
                            <a:srgbClr val="000000"/>
                          </a:solidFill>
                          <a:effectLst/>
                          <a:latin typeface="Courier New" pitchFamily="49" charset="0"/>
                        </a:rPr>
                        <a:t>SEEK_CUR</a:t>
                      </a:r>
                      <a:endParaRPr kumimoji="0" lang="el-GR" sz="1600" b="1" i="0" u="none" strike="noStrike" cap="none" normalizeH="0" baseline="0">
                        <a:ln>
                          <a:noFill/>
                        </a:ln>
                        <a:solidFill>
                          <a:srgbClr val="000000"/>
                        </a:solidFill>
                        <a:effectLst/>
                        <a:latin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a:ln>
                            <a:noFill/>
                          </a:ln>
                          <a:solidFill>
                            <a:srgbClr val="000000"/>
                          </a:solidFill>
                          <a:effectLst/>
                          <a:latin typeface="Courier New" pitchFamily="49" charset="0"/>
                        </a:rPr>
                        <a:t>1</a:t>
                      </a:r>
                      <a:endParaRPr kumimoji="0" lang="el-GR" sz="1600" b="1" i="0" u="none" strike="noStrike" cap="none" normalizeH="0" baseline="0">
                        <a:ln>
                          <a:noFill/>
                        </a:ln>
                        <a:solidFill>
                          <a:srgbClr val="000000"/>
                        </a:solidFill>
                        <a:effectLst/>
                        <a:latin typeface="Courier New"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l-GR" sz="1600" b="1" i="0" u="none" strike="noStrike" cap="none" normalizeH="0" baseline="0">
                          <a:ln>
                            <a:noFill/>
                          </a:ln>
                          <a:solidFill>
                            <a:schemeClr val="tx1"/>
                          </a:solidFill>
                          <a:effectLst/>
                          <a:latin typeface="Comic Sans MS" pitchFamily="66" charset="0"/>
                        </a:rPr>
                        <a:t>ο δείκτης θέσης του αρχείου μετατοπίζεται </a:t>
                      </a:r>
                      <a:r>
                        <a:rPr kumimoji="0" lang="el-GR" sz="1600" b="1" i="0" u="none" strike="noStrike" cap="none" normalizeH="0" baseline="0">
                          <a:ln>
                            <a:noFill/>
                          </a:ln>
                          <a:solidFill>
                            <a:srgbClr val="000000"/>
                          </a:solidFill>
                          <a:effectLst/>
                          <a:latin typeface="Courier New" pitchFamily="49" charset="0"/>
                        </a:rPr>
                        <a:t>offset</a:t>
                      </a:r>
                      <a:r>
                        <a:rPr kumimoji="0" lang="el-GR" sz="1600" b="1" i="0" u="none" strike="noStrike" cap="none" normalizeH="0" baseline="0">
                          <a:ln>
                            <a:noFill/>
                          </a:ln>
                          <a:solidFill>
                            <a:schemeClr val="tx1"/>
                          </a:solidFill>
                          <a:effectLst/>
                          <a:latin typeface="Comic Sans MS" pitchFamily="66" charset="0"/>
                        </a:rPr>
                        <a:t> </a:t>
                      </a:r>
                      <a:r>
                        <a:rPr kumimoji="0" lang="en-US" sz="1600" b="1" i="0" u="none" strike="noStrike" cap="none" normalizeH="0" baseline="0">
                          <a:ln>
                            <a:noFill/>
                          </a:ln>
                          <a:solidFill>
                            <a:schemeClr val="tx1"/>
                          </a:solidFill>
                          <a:effectLst/>
                          <a:latin typeface="Comic Sans MS" pitchFamily="66" charset="0"/>
                        </a:rPr>
                        <a:t>bytes</a:t>
                      </a:r>
                      <a:r>
                        <a:rPr kumimoji="0" lang="el-GR" sz="1600" b="1" i="0" u="none" strike="noStrike" cap="none" normalizeH="0" baseline="0">
                          <a:ln>
                            <a:noFill/>
                          </a:ln>
                          <a:solidFill>
                            <a:schemeClr val="tx1"/>
                          </a:solidFill>
                          <a:effectLst/>
                          <a:latin typeface="Comic Sans MS" pitchFamily="66" charset="0"/>
                        </a:rPr>
                        <a:t> από την τρέχουσα θέση του</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00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a:ln>
                            <a:noFill/>
                          </a:ln>
                          <a:solidFill>
                            <a:srgbClr val="000000"/>
                          </a:solidFill>
                          <a:effectLst/>
                          <a:latin typeface="Courier New" pitchFamily="49" charset="0"/>
                        </a:rPr>
                        <a:t>SEEK_END</a:t>
                      </a:r>
                      <a:endParaRPr kumimoji="0" lang="el-GR" sz="1600" b="1" i="0" u="none" strike="noStrike" cap="none" normalizeH="0" baseline="0">
                        <a:ln>
                          <a:noFill/>
                        </a:ln>
                        <a:solidFill>
                          <a:srgbClr val="000000"/>
                        </a:solidFill>
                        <a:effectLst/>
                        <a:latin typeface="Courier New" pitchFamily="49"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a:ln>
                            <a:noFill/>
                          </a:ln>
                          <a:solidFill>
                            <a:srgbClr val="000000"/>
                          </a:solidFill>
                          <a:effectLst/>
                          <a:latin typeface="Courier New" pitchFamily="49" charset="0"/>
                        </a:rPr>
                        <a:t>2</a:t>
                      </a:r>
                      <a:endParaRPr kumimoji="0" lang="el-GR" sz="1600" b="1" i="0" u="none" strike="noStrike" cap="none" normalizeH="0" baseline="0">
                        <a:ln>
                          <a:noFill/>
                        </a:ln>
                        <a:solidFill>
                          <a:srgbClr val="000000"/>
                        </a:solidFill>
                        <a:effectLst/>
                        <a:latin typeface="Courier New" pitchFamily="49"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l-GR" sz="1600" b="1" i="0" u="none" strike="noStrike" cap="none" normalizeH="0" baseline="0">
                          <a:ln>
                            <a:noFill/>
                          </a:ln>
                          <a:solidFill>
                            <a:schemeClr val="tx1"/>
                          </a:solidFill>
                          <a:effectLst/>
                          <a:latin typeface="Comic Sans MS" pitchFamily="66" charset="0"/>
                        </a:rPr>
                        <a:t>ο δείκτης θέσης του αρχείου μετατοπίζεται </a:t>
                      </a:r>
                      <a:r>
                        <a:rPr kumimoji="0" lang="el-GR" sz="1600" b="1" i="0" u="none" strike="noStrike" cap="none" normalizeH="0" baseline="0">
                          <a:ln>
                            <a:noFill/>
                          </a:ln>
                          <a:solidFill>
                            <a:srgbClr val="000000"/>
                          </a:solidFill>
                          <a:effectLst/>
                          <a:latin typeface="Courier New" pitchFamily="49" charset="0"/>
                        </a:rPr>
                        <a:t>offset</a:t>
                      </a:r>
                      <a:r>
                        <a:rPr kumimoji="0" lang="el-GR" sz="1600" b="1" i="0" u="none" strike="noStrike" cap="none" normalizeH="0" baseline="0">
                          <a:ln>
                            <a:noFill/>
                          </a:ln>
                          <a:solidFill>
                            <a:schemeClr val="tx1"/>
                          </a:solidFill>
                          <a:effectLst/>
                          <a:latin typeface="Comic Sans MS" pitchFamily="66" charset="0"/>
                        </a:rPr>
                        <a:t> </a:t>
                      </a:r>
                      <a:r>
                        <a:rPr kumimoji="0" lang="en-US" sz="1600" b="1" i="0" u="none" strike="noStrike" cap="none" normalizeH="0" baseline="0">
                          <a:ln>
                            <a:noFill/>
                          </a:ln>
                          <a:solidFill>
                            <a:schemeClr val="tx1"/>
                          </a:solidFill>
                          <a:effectLst/>
                          <a:latin typeface="Comic Sans MS" pitchFamily="66" charset="0"/>
                        </a:rPr>
                        <a:t>bytes</a:t>
                      </a:r>
                      <a:r>
                        <a:rPr kumimoji="0" lang="el-GR" sz="1600" b="1" i="0" u="none" strike="noStrike" cap="none" normalizeH="0" baseline="0">
                          <a:ln>
                            <a:noFill/>
                          </a:ln>
                          <a:solidFill>
                            <a:schemeClr val="tx1"/>
                          </a:solidFill>
                          <a:effectLst/>
                          <a:latin typeface="Comic Sans MS" pitchFamily="66" charset="0"/>
                        </a:rPr>
                        <a:t> από το τέλος του αρχείου</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5082" name="Rectangle 26"/>
          <p:cNvSpPr>
            <a:spLocks noChangeArrowheads="1"/>
          </p:cNvSpPr>
          <p:nvPr/>
        </p:nvSpPr>
        <p:spPr bwMode="auto">
          <a:xfrm>
            <a:off x="698500" y="1040092"/>
            <a:ext cx="7785100" cy="647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8939309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Παραδείγματα</a:t>
            </a:r>
            <a:endParaRPr lang="en-GB" altLang="el-GR">
              <a:solidFill>
                <a:srgbClr val="FF0000"/>
              </a:solidFill>
            </a:endParaRPr>
          </a:p>
        </p:txBody>
      </p:sp>
      <p:sp>
        <p:nvSpPr>
          <p:cNvPr id="46083"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lnSpc>
                <a:spcPct val="90000"/>
              </a:lnSpc>
            </a:pPr>
            <a:r>
              <a:rPr lang="el-GR" altLang="el-GR" sz="2000"/>
              <a:t>Π.χ.</a:t>
            </a:r>
          </a:p>
          <a:p>
            <a:pPr marL="914400" lvl="1" indent="-457200" eaLnBrk="1" hangingPunct="1">
              <a:lnSpc>
                <a:spcPct val="90000"/>
              </a:lnSpc>
              <a:buFont typeface="Wingdings" panose="05000000000000000000" pitchFamily="2" charset="2"/>
              <a:buNone/>
            </a:pPr>
            <a:r>
              <a:rPr lang="el-GR" altLang="el-GR" sz="2000"/>
              <a:t>	για να μετακινηθούμε στο τέλος του αρχείου γράφουμε:</a:t>
            </a:r>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fseek(fp, 0, SEEK_END);</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Π.χ. </a:t>
            </a:r>
          </a:p>
          <a:p>
            <a:pPr marL="914400" lvl="1" indent="-457200" eaLnBrk="1" hangingPunct="1">
              <a:lnSpc>
                <a:spcPct val="90000"/>
              </a:lnSpc>
              <a:buFont typeface="Wingdings" panose="05000000000000000000" pitchFamily="2" charset="2"/>
              <a:buNone/>
            </a:pPr>
            <a:r>
              <a:rPr lang="el-GR" altLang="el-GR" sz="2000"/>
              <a:t>	για να μετακινηθούμε 20 </a:t>
            </a:r>
            <a:r>
              <a:rPr lang="en-US" altLang="el-GR" sz="2000"/>
              <a:t>bytes</a:t>
            </a:r>
            <a:r>
              <a:rPr lang="el-GR" altLang="el-GR" sz="2000"/>
              <a:t> από την αρχή του αρχείου γράφουμε: </a:t>
            </a:r>
          </a:p>
          <a:p>
            <a:pPr marL="914400" lvl="1" indent="-457200" eaLnBrk="1" hangingPunct="1">
              <a:lnSpc>
                <a:spcPct val="90000"/>
              </a:lnSpc>
              <a:buFont typeface="Wingdings" panose="05000000000000000000" pitchFamily="2" charset="2"/>
              <a:buNone/>
            </a:pPr>
            <a:r>
              <a:rPr lang="el-GR" altLang="el-GR" sz="2000"/>
              <a:t>	</a:t>
            </a:r>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fseek(fp, 20, SEEK_SET);</a:t>
            </a:r>
            <a:endParaRPr lang="en-US"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endParaRPr lang="en-US"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Π.χ. </a:t>
            </a:r>
          </a:p>
          <a:p>
            <a:pPr marL="914400" lvl="1" indent="-457200" eaLnBrk="1" hangingPunct="1">
              <a:lnSpc>
                <a:spcPct val="90000"/>
              </a:lnSpc>
              <a:buFont typeface="Wingdings" panose="05000000000000000000" pitchFamily="2" charset="2"/>
              <a:buNone/>
            </a:pPr>
            <a:r>
              <a:rPr lang="el-GR" altLang="el-GR" sz="2000"/>
              <a:t>	για να μετακινηθούμε </a:t>
            </a:r>
            <a:r>
              <a:rPr lang="en-US" altLang="el-GR" sz="2000"/>
              <a:t>1</a:t>
            </a:r>
            <a:r>
              <a:rPr lang="el-GR" altLang="el-GR" sz="2000"/>
              <a:t>0 </a:t>
            </a:r>
            <a:r>
              <a:rPr lang="en-US" altLang="el-GR" sz="2000"/>
              <a:t>bytes</a:t>
            </a:r>
            <a:r>
              <a:rPr lang="el-GR" altLang="el-GR" sz="2000"/>
              <a:t> πίσω από την τρέχουσα θέση του αρχείου γράφουμε: </a:t>
            </a:r>
          </a:p>
          <a:p>
            <a:pPr marL="914400" lvl="1" indent="-457200" eaLnBrk="1" hangingPunct="1">
              <a:lnSpc>
                <a:spcPct val="90000"/>
              </a:lnSpc>
              <a:buFont typeface="Wingdings" panose="05000000000000000000" pitchFamily="2" charset="2"/>
              <a:buNone/>
            </a:pPr>
            <a:r>
              <a:rPr lang="el-GR" altLang="el-GR" sz="2000"/>
              <a:t>	</a:t>
            </a:r>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fseek(fp, -10, SEEK_</a:t>
            </a:r>
            <a:r>
              <a:rPr lang="en-US" altLang="el-GR" sz="2000">
                <a:solidFill>
                  <a:srgbClr val="000000"/>
                </a:solidFill>
                <a:latin typeface="Courier New" panose="02070309020205020404" pitchFamily="49" charset="0"/>
              </a:rPr>
              <a:t>CUR</a:t>
            </a:r>
            <a:r>
              <a:rPr lang="el-GR" altLang="el-GR" sz="2000">
                <a:solidFill>
                  <a:srgbClr val="000000"/>
                </a:solidFill>
                <a:latin typeface="Courier New" panose="02070309020205020404" pitchFamily="49" charset="0"/>
              </a:rPr>
              <a:t>);</a:t>
            </a:r>
          </a:p>
          <a:p>
            <a:pPr marL="914400" lvl="1" indent="-457200" eaLnBrk="1" hangingPunct="1">
              <a:lnSpc>
                <a:spcPct val="90000"/>
              </a:lnSpc>
              <a:buFont typeface="Wingdings" panose="05000000000000000000" pitchFamily="2" charset="2"/>
              <a:buNone/>
            </a:pPr>
            <a:endParaRPr lang="el-GR" altLang="el-GR" sz="2000">
              <a:solidFill>
                <a:srgbClr val="000000"/>
              </a:solidFill>
              <a:latin typeface="Courier New" panose="02070309020205020404" pitchFamily="49" charset="0"/>
            </a:endParaRPr>
          </a:p>
          <a:p>
            <a:pPr marL="914400" lvl="1" indent="-457200" eaLnBrk="1" hangingPunct="1">
              <a:lnSpc>
                <a:spcPct val="90000"/>
              </a:lnSpc>
            </a:pPr>
            <a:endParaRPr lang="el-GR" altLang="el-GR" sz="2000">
              <a:solidFill>
                <a:srgbClr val="000000"/>
              </a:solidFill>
              <a:latin typeface="Courier New" panose="02070309020205020404" pitchFamily="49" charset="0"/>
            </a:endParaRPr>
          </a:p>
        </p:txBody>
      </p:sp>
      <p:sp>
        <p:nvSpPr>
          <p:cNvPr id="46084" name="Rectangle 4"/>
          <p:cNvSpPr>
            <a:spLocks noChangeArrowheads="1"/>
          </p:cNvSpPr>
          <p:nvPr/>
        </p:nvSpPr>
        <p:spPr bwMode="auto">
          <a:xfrm>
            <a:off x="2324100" y="1779755"/>
            <a:ext cx="4521200" cy="6985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6085" name="Rectangle 5"/>
          <p:cNvSpPr>
            <a:spLocks noChangeArrowheads="1"/>
          </p:cNvSpPr>
          <p:nvPr/>
        </p:nvSpPr>
        <p:spPr bwMode="auto">
          <a:xfrm>
            <a:off x="2324100" y="3347979"/>
            <a:ext cx="4533900" cy="6985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6086" name="Rectangle 6"/>
          <p:cNvSpPr>
            <a:spLocks noChangeArrowheads="1"/>
          </p:cNvSpPr>
          <p:nvPr/>
        </p:nvSpPr>
        <p:spPr bwMode="auto">
          <a:xfrm>
            <a:off x="2324100" y="5184222"/>
            <a:ext cx="4495800" cy="6985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5342850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47107" name="Rectangle 3" descr="Rectangle: Click to edit Master text styles&#10;Second level&#10;Third level&#10;Fourth level&#10;Fifth level"/>
          <p:cNvSpPr>
            <a:spLocks noGrp="1" noChangeArrowheads="1"/>
          </p:cNvSpPr>
          <p:nvPr>
            <p:ph type="body" idx="1"/>
          </p:nvPr>
        </p:nvSpPr>
        <p:spPr>
          <a:xfrm>
            <a:off x="-114300" y="1014692"/>
            <a:ext cx="8940800" cy="5676900"/>
          </a:xfrm>
        </p:spPr>
        <p:txBody>
          <a:bodyPr/>
          <a:lstStyle/>
          <a:p>
            <a:pPr marL="914400" lvl="1" indent="-457200" eaLnBrk="1" hangingPunct="1">
              <a:lnSpc>
                <a:spcPct val="90000"/>
              </a:lnSpc>
            </a:pPr>
            <a:r>
              <a:rPr lang="el-GR" altLang="el-GR" sz="2000"/>
              <a:t>Η </a:t>
            </a:r>
            <a:r>
              <a:rPr lang="el-GR" altLang="el-GR" sz="2000">
                <a:solidFill>
                  <a:srgbClr val="000000"/>
                </a:solidFill>
                <a:latin typeface="Courier New" panose="02070309020205020404" pitchFamily="49" charset="0"/>
              </a:rPr>
              <a:t>fseek()</a:t>
            </a:r>
            <a:r>
              <a:rPr lang="el-GR" altLang="el-GR" sz="2000"/>
              <a:t> χρησιμοποιείται</a:t>
            </a:r>
            <a:r>
              <a:rPr lang="en-US" altLang="el-GR" sz="2000"/>
              <a:t> </a:t>
            </a:r>
            <a:r>
              <a:rPr lang="el-GR" altLang="el-GR" sz="2000"/>
              <a:t>με ασφάλεια σε δυαδικά αρχεία</a:t>
            </a:r>
            <a:endParaRPr lang="en-US" altLang="el-GR" sz="2000"/>
          </a:p>
          <a:p>
            <a:pPr marL="914400" lvl="1" indent="-457200" eaLnBrk="1" hangingPunct="1">
              <a:lnSpc>
                <a:spcPct val="90000"/>
              </a:lnSpc>
            </a:pPr>
            <a:endParaRPr lang="en-US" altLang="el-GR" sz="2000"/>
          </a:p>
          <a:p>
            <a:pPr marL="914400" lvl="1" indent="-457200" eaLnBrk="1" hangingPunct="1">
              <a:lnSpc>
                <a:spcPct val="90000"/>
              </a:lnSpc>
            </a:pPr>
            <a:r>
              <a:rPr lang="el-GR" altLang="el-GR" sz="2000"/>
              <a:t>Όταν η </a:t>
            </a:r>
            <a:r>
              <a:rPr lang="el-GR" altLang="el-GR" sz="2000">
                <a:solidFill>
                  <a:srgbClr val="000000"/>
                </a:solidFill>
                <a:latin typeface="Courier New" panose="02070309020205020404" pitchFamily="49" charset="0"/>
              </a:rPr>
              <a:t>fseek()</a:t>
            </a:r>
            <a:r>
              <a:rPr lang="el-GR" altLang="el-GR" sz="2000"/>
              <a:t> χρησιμοποιείται σε αρχεία κειμένου, </a:t>
            </a:r>
            <a:r>
              <a:rPr lang="el-GR" altLang="el-GR" sz="2000" u="sng">
                <a:solidFill>
                  <a:srgbClr val="FF0000"/>
                </a:solidFill>
              </a:rPr>
              <a:t>χρειάζεται προσοχή</a:t>
            </a:r>
            <a:r>
              <a:rPr lang="el-GR" altLang="el-GR" sz="2000"/>
              <a:t> με τους </a:t>
            </a:r>
            <a:r>
              <a:rPr lang="el-GR" altLang="el-GR" sz="2000" u="sng">
                <a:solidFill>
                  <a:srgbClr val="FF0000"/>
                </a:solidFill>
              </a:rPr>
              <a:t>χαρακτήρες νέας γραμμής</a:t>
            </a:r>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l-GR" altLang="el-GR" sz="2000"/>
              <a:t>	Π.χ., ας υποθέσουμε ότι ο παρακάτω κώδικας γράφει κάποιο κείμενο στις δύο πρώτες γραμμές ενός αρχείου κειμένου και μετά επιχειρεί να μετακινήσει τον δείκτη θέσης στην αρχή της δεύτερης γραμμής</a:t>
            </a:r>
          </a:p>
          <a:p>
            <a:pPr marL="914400" lvl="1" indent="-457200" eaLnBrk="1" hangingPunct="1">
              <a:lnSpc>
                <a:spcPct val="90000"/>
              </a:lnSpc>
            </a:pPr>
            <a:endParaRPr lang="el-GR" altLang="el-GR" sz="2000"/>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fputs("text\n", fp);</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fputs("another text\n", fp);</a:t>
            </a: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818181"/>
                </a:solidFill>
                <a:latin typeface="Courier New" panose="02070309020205020404" pitchFamily="49" charset="0"/>
              </a:rPr>
              <a:t>/* Μετακίνηση στην αρχή της δεύτερης γραμμής. </a:t>
            </a:r>
            <a:r>
              <a:rPr lang="en-GB" altLang="el-GR" sz="2000">
                <a:solidFill>
                  <a:srgbClr val="818181"/>
                </a:solidFill>
                <a:latin typeface="Courier New" panose="02070309020205020404" pitchFamily="49" charset="0"/>
              </a:rPr>
              <a:t>*/</a:t>
            </a:r>
          </a:p>
          <a:p>
            <a:pPr marL="914400" lvl="1" indent="-457200" eaLnBrk="1" hangingPunct="1">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fseek(fp, 6, SEEK_SET);</a:t>
            </a:r>
            <a:r>
              <a:rPr lang="el-GR" altLang="el-GR" sz="2000">
                <a:solidFill>
                  <a:srgbClr val="000000"/>
                </a:solidFill>
                <a:latin typeface="Courier New" panose="02070309020205020404" pitchFamily="49" charset="0"/>
              </a:rPr>
              <a:t> </a:t>
            </a:r>
          </a:p>
          <a:p>
            <a:pPr marL="914400" lvl="1" indent="-457200" eaLnBrk="1" hangingPunct="1">
              <a:lnSpc>
                <a:spcPct val="90000"/>
              </a:lnSpc>
            </a:pPr>
            <a:endParaRPr lang="el-GR" altLang="el-GR" sz="20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l-GR" altLang="el-GR" sz="2000"/>
              <a:t>	Αν το λειτουργικό σύστημα μετατρέπει το </a:t>
            </a:r>
            <a:r>
              <a:rPr lang="el-GR" altLang="el-GR" sz="2000">
                <a:solidFill>
                  <a:srgbClr val="000000"/>
                </a:solidFill>
                <a:latin typeface="Courier New" panose="02070309020205020404" pitchFamily="49" charset="0"/>
              </a:rPr>
              <a:t>'\n'</a:t>
            </a:r>
            <a:r>
              <a:rPr lang="el-GR" altLang="el-GR" sz="2000"/>
              <a:t> σε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r</a:t>
            </a:r>
            <a:r>
              <a:rPr lang="el-GR" altLang="el-GR" sz="2000">
                <a:solidFill>
                  <a:srgbClr val="000000"/>
                </a:solidFill>
                <a:latin typeface="Courier New" panose="02070309020205020404" pitchFamily="49" charset="0"/>
              </a:rPr>
              <a:t>'</a:t>
            </a:r>
            <a:r>
              <a:rPr lang="el-GR" altLang="el-GR" sz="2000"/>
              <a:t> και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n</a:t>
            </a:r>
            <a:r>
              <a:rPr lang="el-GR" altLang="el-GR" sz="2000">
                <a:solidFill>
                  <a:srgbClr val="000000"/>
                </a:solidFill>
                <a:latin typeface="Courier New" panose="02070309020205020404" pitchFamily="49" charset="0"/>
              </a:rPr>
              <a:t>'</a:t>
            </a:r>
            <a:r>
              <a:rPr lang="el-GR" altLang="el-GR" sz="2000"/>
              <a:t>, η τιμή του </a:t>
            </a:r>
            <a:r>
              <a:rPr lang="el-GR" altLang="el-GR" sz="2000">
                <a:solidFill>
                  <a:srgbClr val="000000"/>
                </a:solidFill>
                <a:latin typeface="Courier New" panose="02070309020205020404" pitchFamily="49" charset="0"/>
              </a:rPr>
              <a:t>offset</a:t>
            </a:r>
            <a:r>
              <a:rPr lang="el-GR" altLang="el-GR" sz="2000"/>
              <a:t> πρέπει να είναι </a:t>
            </a:r>
            <a:r>
              <a:rPr lang="el-GR" altLang="el-GR" sz="2000">
                <a:solidFill>
                  <a:srgbClr val="000000"/>
                </a:solidFill>
                <a:latin typeface="Courier New" panose="02070309020205020404" pitchFamily="49" charset="0"/>
              </a:rPr>
              <a:t>6</a:t>
            </a:r>
            <a:r>
              <a:rPr lang="el-GR" altLang="el-GR" sz="2000"/>
              <a:t> (και όχι </a:t>
            </a:r>
            <a:r>
              <a:rPr lang="el-GR" altLang="el-GR" sz="2000">
                <a:solidFill>
                  <a:srgbClr val="000000"/>
                </a:solidFill>
                <a:latin typeface="Courier New" panose="02070309020205020404" pitchFamily="49" charset="0"/>
              </a:rPr>
              <a:t>5</a:t>
            </a:r>
            <a:r>
              <a:rPr lang="el-GR" altLang="el-GR" sz="2000"/>
              <a:t>)</a:t>
            </a:r>
            <a:endParaRPr lang="en-GB" altLang="el-GR" sz="2000"/>
          </a:p>
          <a:p>
            <a:pPr marL="914400" lvl="1" indent="-457200" eaLnBrk="1" hangingPunct="1">
              <a:lnSpc>
                <a:spcPct val="90000"/>
              </a:lnSpc>
            </a:pPr>
            <a:endParaRPr lang="el-GR" altLang="el-GR" sz="2000"/>
          </a:p>
        </p:txBody>
      </p:sp>
      <p:sp>
        <p:nvSpPr>
          <p:cNvPr id="47108" name="Rectangle 4"/>
          <p:cNvSpPr>
            <a:spLocks noChangeArrowheads="1"/>
          </p:cNvSpPr>
          <p:nvPr/>
        </p:nvSpPr>
        <p:spPr bwMode="auto">
          <a:xfrm>
            <a:off x="800100" y="3589282"/>
            <a:ext cx="7708900" cy="15748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pic>
        <p:nvPicPr>
          <p:cNvPr id="47109" name="Picture 5"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195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11306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81000" y="-14008"/>
            <a:ext cx="8496300" cy="1143000"/>
          </a:xfrm>
        </p:spPr>
        <p:txBody>
          <a:bodyPr/>
          <a:lstStyle/>
          <a:p>
            <a:pPr eaLnBrk="1" hangingPunct="1"/>
            <a:r>
              <a:rPr lang="el-GR" altLang="el-GR">
                <a:solidFill>
                  <a:srgbClr val="FF0000"/>
                </a:solidFill>
              </a:rPr>
              <a:t>Παραδείγματα</a:t>
            </a:r>
            <a:endParaRPr lang="en-GB" altLang="el-GR">
              <a:solidFill>
                <a:srgbClr val="FF0000"/>
              </a:solidFill>
            </a:endParaRPr>
          </a:p>
        </p:txBody>
      </p:sp>
      <p:sp>
        <p:nvSpPr>
          <p:cNvPr id="48131" name="Rectangle 3" descr="Rectangle: Click to edit Master text styles&#10;Second level&#10;Third level&#10;Fourth level&#10;Fifth level"/>
          <p:cNvSpPr>
            <a:spLocks noGrp="1" noChangeArrowheads="1"/>
          </p:cNvSpPr>
          <p:nvPr>
            <p:ph type="body" idx="1"/>
          </p:nvPr>
        </p:nvSpPr>
        <p:spPr>
          <a:xfrm>
            <a:off x="-190500" y="811492"/>
            <a:ext cx="9055100" cy="5676900"/>
          </a:xfrm>
          <a:noFill/>
        </p:spPr>
        <p:txBody>
          <a:bodyPr/>
          <a:lstStyle/>
          <a:p>
            <a:pPr marL="914400" lvl="1" indent="-457200" eaLnBrk="1" hangingPunct="1"/>
            <a:r>
              <a:rPr lang="el-GR" altLang="el-GR" sz="2000"/>
              <a:t>Ποια είναι η έξοδος του παρακάτω προγράμματος ???</a:t>
            </a:r>
          </a:p>
        </p:txBody>
      </p:sp>
      <p:pic>
        <p:nvPicPr>
          <p:cNvPr id="481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563" y="1309967"/>
            <a:ext cx="6746875" cy="56403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686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9588" y="1178205"/>
            <a:ext cx="6000750" cy="162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64433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68677"/>
                                        </p:tgtEl>
                                        <p:attrNameLst>
                                          <p:attrName>style.visibility</p:attrName>
                                        </p:attrNameLst>
                                      </p:cBhvr>
                                      <p:to>
                                        <p:strVal val="visible"/>
                                      </p:to>
                                    </p:set>
                                    <p:animEffect transition="in" filter="blinds(horizontal)">
                                      <p:cBhvr>
                                        <p:cTn id="7" dur="500"/>
                                        <p:tgtEl>
                                          <p:spTgt spid="6686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9600" y="36792"/>
            <a:ext cx="77724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ftell()</a:t>
            </a:r>
            <a:endParaRPr lang="en-GB" altLang="el-GR">
              <a:solidFill>
                <a:srgbClr val="FF0000"/>
              </a:solidFill>
            </a:endParaRPr>
          </a:p>
        </p:txBody>
      </p:sp>
      <p:sp>
        <p:nvSpPr>
          <p:cNvPr id="49155" name="Rectangle 3" descr="Rectangle: Click to edit Master text styles&#10;Second level&#10;Third level&#10;Fourth level&#10;Fifth level"/>
          <p:cNvSpPr>
            <a:spLocks noGrp="1" noChangeArrowheads="1"/>
          </p:cNvSpPr>
          <p:nvPr>
            <p:ph type="body" sz="half" idx="1"/>
          </p:nvPr>
        </p:nvSpPr>
        <p:spPr>
          <a:xfrm>
            <a:off x="12700" y="1027392"/>
            <a:ext cx="8964613" cy="5803900"/>
          </a:xfrm>
        </p:spPr>
        <p:txBody>
          <a:bodyPr/>
          <a:lstStyle/>
          <a:p>
            <a:pPr marL="914400" lvl="1" indent="-457200" eaLnBrk="1" hangingPunct="1"/>
            <a:r>
              <a:rPr lang="el-GR" altLang="el-GR" sz="1800"/>
              <a:t>Η συνάρτηση </a:t>
            </a:r>
            <a:r>
              <a:rPr lang="el-GR" altLang="el-GR" sz="1800">
                <a:solidFill>
                  <a:srgbClr val="000000"/>
                </a:solidFill>
                <a:latin typeface="Courier New" panose="02070309020205020404" pitchFamily="49" charset="0"/>
              </a:rPr>
              <a:t>f</a:t>
            </a:r>
            <a:r>
              <a:rPr lang="en-US" altLang="el-GR" sz="1800">
                <a:solidFill>
                  <a:srgbClr val="000000"/>
                </a:solidFill>
                <a:latin typeface="Courier New" panose="02070309020205020404" pitchFamily="49" charset="0"/>
              </a:rPr>
              <a:t>tell</a:t>
            </a:r>
            <a:r>
              <a:rPr lang="el-GR" altLang="el-GR" sz="1800">
                <a:solidFill>
                  <a:srgbClr val="000000"/>
                </a:solidFill>
                <a:latin typeface="Courier New" panose="02070309020205020404" pitchFamily="49" charset="0"/>
              </a:rPr>
              <a:t>()</a:t>
            </a:r>
            <a:r>
              <a:rPr lang="el-GR" altLang="el-GR" sz="1800"/>
              <a:t> χρησιμοποιείται για να βρούμε σε ποιο σημείο του αρχείου βρίσκεται ο δείκτης θέσης του αρχείου </a:t>
            </a:r>
          </a:p>
          <a:p>
            <a:pPr marL="914400" lvl="1" indent="-457200" eaLnBrk="1" hangingPunct="1"/>
            <a:endParaRPr lang="en-US" altLang="el-GR" sz="1800"/>
          </a:p>
          <a:p>
            <a:pPr marL="914400" lvl="1" indent="-457200" eaLnBrk="1" hangingPunct="1"/>
            <a:r>
              <a:rPr lang="el-GR" altLang="el-GR" sz="1800"/>
              <a:t>Το πρωτότυπό της δηλώνεται στο αρχείο </a:t>
            </a:r>
            <a:r>
              <a:rPr lang="el-GR" altLang="el-GR" sz="1800">
                <a:solidFill>
                  <a:srgbClr val="000000"/>
                </a:solidFill>
                <a:latin typeface="Courier New" panose="02070309020205020404" pitchFamily="49" charset="0"/>
              </a:rPr>
              <a:t>stdio.h</a:t>
            </a:r>
            <a:r>
              <a:rPr lang="el-GR" altLang="el-GR" sz="1800"/>
              <a:t> και είναι το ακόλουθο:</a:t>
            </a:r>
          </a:p>
          <a:p>
            <a:pPr marL="914400" lvl="1" indent="-457200" eaLnBrk="1" hangingPunct="1"/>
            <a:endParaRPr lang="en-GB" altLang="el-GR" sz="800"/>
          </a:p>
          <a:p>
            <a:pPr marL="914400" lvl="1" indent="-457200" eaLnBrk="1" hangingPunct="1">
              <a:buFont typeface="Wingdings" panose="05000000000000000000" pitchFamily="2" charset="2"/>
              <a:buNone/>
            </a:pPr>
            <a:r>
              <a:rPr lang="en-US" altLang="el-GR" sz="1800">
                <a:solidFill>
                  <a:srgbClr val="0000FF"/>
                </a:solidFill>
                <a:latin typeface="Courier New" panose="02070309020205020404" pitchFamily="49" charset="0"/>
              </a:rPr>
              <a:t>			</a:t>
            </a:r>
            <a:r>
              <a:rPr lang="el-GR" altLang="el-GR" sz="1800">
                <a:solidFill>
                  <a:srgbClr val="0000FF"/>
                </a:solidFill>
                <a:latin typeface="Courier New" panose="02070309020205020404" pitchFamily="49" charset="0"/>
              </a:rPr>
              <a:t>long int</a:t>
            </a:r>
            <a:r>
              <a:rPr lang="el-GR" altLang="el-GR" sz="1800"/>
              <a:t> </a:t>
            </a:r>
            <a:r>
              <a:rPr lang="el-GR" altLang="el-GR" sz="1800">
                <a:solidFill>
                  <a:srgbClr val="000000"/>
                </a:solidFill>
                <a:latin typeface="Courier New" panose="02070309020205020404" pitchFamily="49" charset="0"/>
              </a:rPr>
              <a:t>ftell(FILE *fp);</a:t>
            </a:r>
            <a:endParaRPr lang="en-US" altLang="el-GR" sz="1800">
              <a:solidFill>
                <a:srgbClr val="000000"/>
              </a:solidFill>
              <a:latin typeface="Courier New" panose="02070309020205020404" pitchFamily="49" charset="0"/>
            </a:endParaRPr>
          </a:p>
          <a:p>
            <a:pPr marL="914400" lvl="1" indent="-457200" eaLnBrk="1" hangingPunct="1">
              <a:buFont typeface="Wingdings" panose="05000000000000000000" pitchFamily="2" charset="2"/>
              <a:buNone/>
            </a:pPr>
            <a:endParaRPr lang="el-GR" altLang="el-GR" sz="800"/>
          </a:p>
          <a:p>
            <a:pPr marL="914400" lvl="1" indent="-457200" eaLnBrk="1" hangingPunct="1"/>
            <a:r>
              <a:rPr lang="el-GR" altLang="el-GR" sz="1800"/>
              <a:t>Η </a:t>
            </a:r>
            <a:r>
              <a:rPr lang="el-GR" altLang="el-GR" sz="1800">
                <a:solidFill>
                  <a:srgbClr val="000000"/>
                </a:solidFill>
                <a:latin typeface="Courier New" panose="02070309020205020404" pitchFamily="49" charset="0"/>
              </a:rPr>
              <a:t>ftell()</a:t>
            </a:r>
            <a:r>
              <a:rPr lang="el-GR" altLang="el-GR" sz="1800"/>
              <a:t> επιστρέφει την τρέχουσα θέση του δείκτη θέσης του αρχείου </a:t>
            </a:r>
            <a:r>
              <a:rPr lang="en-US" altLang="el-GR" sz="1800"/>
              <a:t>(</a:t>
            </a:r>
            <a:r>
              <a:rPr lang="el-GR" altLang="el-GR" sz="1800"/>
              <a:t>η οποία εκφράζεται σε </a:t>
            </a:r>
            <a:r>
              <a:rPr lang="en-US" altLang="el-GR" sz="1800"/>
              <a:t>bytes</a:t>
            </a:r>
            <a:r>
              <a:rPr lang="el-GR" altLang="el-GR" sz="1800"/>
              <a:t> από την αρχή του αρχείου)</a:t>
            </a:r>
            <a:endParaRPr lang="en-US" altLang="el-GR" sz="1800"/>
          </a:p>
          <a:p>
            <a:pPr marL="914400" lvl="1" indent="-457200" eaLnBrk="1" hangingPunct="1"/>
            <a:endParaRPr lang="en-US" altLang="el-GR" sz="1800"/>
          </a:p>
          <a:p>
            <a:pPr marL="914400" lvl="1" indent="-457200" eaLnBrk="1" hangingPunct="1"/>
            <a:r>
              <a:rPr lang="el-GR" altLang="el-GR" sz="1800"/>
              <a:t>Οι </a:t>
            </a:r>
            <a:r>
              <a:rPr lang="el-GR" altLang="el-GR" sz="1800">
                <a:solidFill>
                  <a:srgbClr val="000000"/>
                </a:solidFill>
                <a:latin typeface="Courier New" panose="02070309020205020404" pitchFamily="49" charset="0"/>
              </a:rPr>
              <a:t>ftell()</a:t>
            </a:r>
            <a:r>
              <a:rPr lang="el-GR" altLang="el-GR" sz="1800"/>
              <a:t> και </a:t>
            </a:r>
            <a:r>
              <a:rPr lang="el-GR" altLang="el-GR" sz="1800">
                <a:solidFill>
                  <a:srgbClr val="000000"/>
                </a:solidFill>
                <a:latin typeface="Courier New" panose="02070309020205020404" pitchFamily="49" charset="0"/>
              </a:rPr>
              <a:t>fseek()</a:t>
            </a:r>
            <a:r>
              <a:rPr lang="el-GR" altLang="el-GR" sz="1800"/>
              <a:t> μπορούν να συνδυαστούν, για να επιστρέψουμε σε μία προηγούμενη θέση, όπως στο παρακάτω παράδειγμα:</a:t>
            </a:r>
          </a:p>
          <a:p>
            <a:pPr marL="914400" lvl="1" indent="-457200" eaLnBrk="1" hangingPunct="1"/>
            <a:endParaRPr lang="el-GR" altLang="el-GR" sz="1000"/>
          </a:p>
          <a:p>
            <a:pPr marL="914400" lvl="1" indent="-457200" eaLnBrk="1" hangingPunct="1">
              <a:buFont typeface="Wingdings" panose="05000000000000000000" pitchFamily="2" charset="2"/>
              <a:buNone/>
            </a:pPr>
            <a:r>
              <a:rPr lang="el-GR" altLang="el-GR" sz="1600">
                <a:solidFill>
                  <a:srgbClr val="000000"/>
                </a:solidFill>
                <a:latin typeface="Courier New" panose="02070309020205020404" pitchFamily="49" charset="0"/>
              </a:rPr>
              <a:t>	</a:t>
            </a:r>
            <a:r>
              <a:rPr lang="el-GR" altLang="el-GR" sz="1600">
                <a:solidFill>
                  <a:srgbClr val="0000FF"/>
                </a:solidFill>
                <a:latin typeface="Courier New" panose="02070309020205020404" pitchFamily="49" charset="0"/>
              </a:rPr>
              <a:t>long int</a:t>
            </a:r>
            <a:r>
              <a:rPr lang="el-GR" altLang="el-GR" sz="1600">
                <a:solidFill>
                  <a:srgbClr val="000000"/>
                </a:solidFill>
                <a:latin typeface="Courier New" panose="02070309020205020404" pitchFamily="49" charset="0"/>
              </a:rPr>
              <a:t> old_pos;</a:t>
            </a:r>
          </a:p>
          <a:p>
            <a:pPr marL="914400" lvl="1" indent="-457200" eaLnBrk="1" hangingPunct="1">
              <a:buFont typeface="Wingdings" panose="05000000000000000000" pitchFamily="2" charset="2"/>
              <a:buNone/>
            </a:pPr>
            <a:r>
              <a:rPr lang="el-GR" altLang="el-GR" sz="1600">
                <a:solidFill>
                  <a:srgbClr val="000000"/>
                </a:solidFill>
                <a:latin typeface="Courier New" panose="02070309020205020404" pitchFamily="49" charset="0"/>
              </a:rPr>
              <a:t>	</a:t>
            </a:r>
            <a:r>
              <a:rPr lang="el-GR" altLang="el-GR" sz="1600">
                <a:solidFill>
                  <a:srgbClr val="818181"/>
                </a:solidFill>
                <a:latin typeface="Courier New" panose="02070309020205020404" pitchFamily="49" charset="0"/>
              </a:rPr>
              <a:t>/* ... άνοιγμα αρχείου για να κάνουμε κάποια εργασία σε αυτό. */</a:t>
            </a:r>
          </a:p>
          <a:p>
            <a:pPr marL="914400" lvl="1" indent="-457200" eaLnBrk="1" hangingPunct="1">
              <a:buFont typeface="Wingdings" panose="05000000000000000000" pitchFamily="2" charset="2"/>
              <a:buNone/>
            </a:pPr>
            <a:r>
              <a:rPr lang="el-GR" altLang="el-GR" sz="1600">
                <a:solidFill>
                  <a:srgbClr val="000000"/>
                </a:solidFill>
                <a:latin typeface="Courier New" panose="02070309020205020404" pitchFamily="49" charset="0"/>
              </a:rPr>
              <a:t>	old_pos = ftell(fp);</a:t>
            </a:r>
          </a:p>
          <a:p>
            <a:pPr marL="914400" lvl="1" indent="-457200" eaLnBrk="1" hangingPunct="1">
              <a:buFont typeface="Wingdings" panose="05000000000000000000" pitchFamily="2" charset="2"/>
              <a:buNone/>
            </a:pPr>
            <a:r>
              <a:rPr lang="el-GR" altLang="el-GR" sz="1600">
                <a:solidFill>
                  <a:srgbClr val="818181"/>
                </a:solidFill>
                <a:latin typeface="Courier New" panose="02070309020205020404" pitchFamily="49" charset="0"/>
              </a:rPr>
              <a:t>	/* ... κάνουμε κάποια άλλη εργασία. */</a:t>
            </a:r>
          </a:p>
          <a:p>
            <a:pPr marL="914400" lvl="1" indent="-457200" eaLnBrk="1" hangingPunct="1">
              <a:buFont typeface="Wingdings" panose="05000000000000000000" pitchFamily="2" charset="2"/>
              <a:buNone/>
            </a:pPr>
            <a:r>
              <a:rPr lang="el-GR" altLang="el-GR" sz="1600">
                <a:solidFill>
                  <a:srgbClr val="000000"/>
                </a:solidFill>
                <a:latin typeface="Courier New" panose="02070309020205020404" pitchFamily="49" charset="0"/>
              </a:rPr>
              <a:t>	fseek(fp, old_pos, SEEK_SET); </a:t>
            </a:r>
            <a:r>
              <a:rPr lang="el-GR" altLang="el-GR" sz="1600">
                <a:solidFill>
                  <a:srgbClr val="818181"/>
                </a:solidFill>
                <a:latin typeface="Courier New" panose="02070309020205020404" pitchFamily="49" charset="0"/>
              </a:rPr>
              <a:t>/* Επιστροφή στην παλιά θέση. */</a:t>
            </a:r>
          </a:p>
        </p:txBody>
      </p:sp>
      <p:sp>
        <p:nvSpPr>
          <p:cNvPr id="49156" name="Rectangle 4"/>
          <p:cNvSpPr>
            <a:spLocks noChangeArrowheads="1"/>
          </p:cNvSpPr>
          <p:nvPr/>
        </p:nvSpPr>
        <p:spPr bwMode="auto">
          <a:xfrm>
            <a:off x="2336800" y="2239141"/>
            <a:ext cx="4673600" cy="647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49157" name="Rectangle 5"/>
          <p:cNvSpPr>
            <a:spLocks noChangeArrowheads="1"/>
          </p:cNvSpPr>
          <p:nvPr/>
        </p:nvSpPr>
        <p:spPr bwMode="auto">
          <a:xfrm>
            <a:off x="806668" y="4519454"/>
            <a:ext cx="8153400" cy="15240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7388451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50179" name="Rectangle 3" descr="Rectangle: Click to edit Master text styles&#10;Second level&#10;Third level&#10;Fourth level&#10;Fifth level"/>
          <p:cNvSpPr>
            <a:spLocks noGrp="1" noChangeArrowheads="1"/>
          </p:cNvSpPr>
          <p:nvPr>
            <p:ph type="body" idx="1"/>
          </p:nvPr>
        </p:nvSpPr>
        <p:spPr>
          <a:xfrm>
            <a:off x="-114300" y="1014692"/>
            <a:ext cx="9067800" cy="5676900"/>
          </a:xfrm>
        </p:spPr>
        <p:txBody>
          <a:bodyPr/>
          <a:lstStyle/>
          <a:p>
            <a:pPr marL="914400" lvl="1" indent="-457200" eaLnBrk="1" hangingPunct="1"/>
            <a:r>
              <a:rPr lang="el-GR" altLang="el-GR" sz="2000"/>
              <a:t>Είναι ασφαλέστερο να χρησιμοποιείτε τις </a:t>
            </a:r>
            <a:r>
              <a:rPr lang="el-GR" altLang="el-GR" sz="2000">
                <a:solidFill>
                  <a:srgbClr val="000000"/>
                </a:solidFill>
                <a:latin typeface="Courier New" panose="02070309020205020404" pitchFamily="49" charset="0"/>
              </a:rPr>
              <a:t>fseek()</a:t>
            </a:r>
            <a:r>
              <a:rPr lang="el-GR" altLang="el-GR" sz="2000"/>
              <a:t> και </a:t>
            </a:r>
            <a:r>
              <a:rPr lang="el-GR" altLang="el-GR" sz="2000">
                <a:solidFill>
                  <a:srgbClr val="000000"/>
                </a:solidFill>
                <a:latin typeface="Courier New" panose="02070309020205020404" pitchFamily="49" charset="0"/>
              </a:rPr>
              <a:t>ftell()</a:t>
            </a:r>
            <a:r>
              <a:rPr lang="el-GR" altLang="el-GR" sz="2000"/>
              <a:t> σε δυαδικά αρχεία και όχι σε αρχεία κειμένου, γιατί ενδεχόμενες μετατροπές του χαρακτήρα νέας γραμμής μπορεί να παράγουν απρόσμενα αποτελέσματα</a:t>
            </a:r>
          </a:p>
          <a:p>
            <a:pPr marL="914400" lvl="1" indent="-457200" eaLnBrk="1" hangingPunct="1"/>
            <a:endParaRPr lang="el-GR" altLang="el-GR" sz="2000"/>
          </a:p>
          <a:p>
            <a:pPr marL="914400" lvl="1" indent="-457200" eaLnBrk="1" hangingPunct="1"/>
            <a:r>
              <a:rPr lang="el-GR" altLang="el-GR" sz="2000"/>
              <a:t>Η </a:t>
            </a:r>
            <a:r>
              <a:rPr lang="el-GR" altLang="el-GR" sz="2000">
                <a:solidFill>
                  <a:srgbClr val="000000"/>
                </a:solidFill>
                <a:latin typeface="Courier New" panose="02070309020205020404" pitchFamily="49" charset="0"/>
              </a:rPr>
              <a:t>fseek()</a:t>
            </a:r>
            <a:r>
              <a:rPr lang="el-GR" altLang="el-GR" sz="2000"/>
              <a:t> </a:t>
            </a:r>
            <a:r>
              <a:rPr lang="el-GR" altLang="el-GR" sz="2000">
                <a:solidFill>
                  <a:srgbClr val="FF0000"/>
                </a:solidFill>
              </a:rPr>
              <a:t>θα λειτουργήσει </a:t>
            </a:r>
            <a:r>
              <a:rPr lang="el-GR" altLang="el-GR" sz="2000" u="sng">
                <a:solidFill>
                  <a:srgbClr val="FF0000"/>
                </a:solidFill>
              </a:rPr>
              <a:t>σίγουρα σωστά</a:t>
            </a:r>
            <a:r>
              <a:rPr lang="el-GR" altLang="el-GR" sz="2000">
                <a:solidFill>
                  <a:srgbClr val="FF0000"/>
                </a:solidFill>
              </a:rPr>
              <a:t> σε αρχεία κειμένου</a:t>
            </a:r>
            <a:r>
              <a:rPr lang="el-GR" altLang="el-GR" sz="2000"/>
              <a:t> μόνο αν:</a:t>
            </a:r>
          </a:p>
          <a:p>
            <a:pPr marL="914400" lvl="1" indent="-457200" eaLnBrk="1" hangingPunct="1">
              <a:buFont typeface="Wingdings" panose="05000000000000000000" pitchFamily="2" charset="2"/>
              <a:buNone/>
            </a:pPr>
            <a:r>
              <a:rPr lang="el-GR" altLang="el-GR" sz="2000"/>
              <a:t>	     α) η τιμή του </a:t>
            </a:r>
            <a:r>
              <a:rPr lang="el-GR" altLang="el-GR" sz="2000">
                <a:solidFill>
                  <a:srgbClr val="000000"/>
                </a:solidFill>
                <a:latin typeface="Courier New" panose="02070309020205020404" pitchFamily="49" charset="0"/>
              </a:rPr>
              <a:t>offset</a:t>
            </a:r>
            <a:r>
              <a:rPr lang="el-GR" altLang="el-GR" sz="2000"/>
              <a:t> είναι </a:t>
            </a:r>
            <a:r>
              <a:rPr lang="el-GR" altLang="el-GR" sz="2000">
                <a:solidFill>
                  <a:srgbClr val="000000"/>
                </a:solidFill>
                <a:latin typeface="Courier New" panose="02070309020205020404" pitchFamily="49" charset="0"/>
              </a:rPr>
              <a:t>0</a:t>
            </a:r>
            <a:r>
              <a:rPr lang="el-GR" altLang="el-GR" sz="2000"/>
              <a:t> ή </a:t>
            </a:r>
          </a:p>
          <a:p>
            <a:pPr marL="914400" lvl="1" indent="-457200" eaLnBrk="1" hangingPunct="1">
              <a:buFont typeface="Wingdings" panose="05000000000000000000" pitchFamily="2" charset="2"/>
              <a:buNone/>
            </a:pPr>
            <a:r>
              <a:rPr lang="el-GR" altLang="el-GR" sz="2000"/>
              <a:t>	     β) η τιμή του </a:t>
            </a:r>
            <a:r>
              <a:rPr lang="el-GR" altLang="el-GR" sz="2000">
                <a:solidFill>
                  <a:srgbClr val="000000"/>
                </a:solidFill>
                <a:latin typeface="Courier New" panose="02070309020205020404" pitchFamily="49" charset="0"/>
              </a:rPr>
              <a:t>offset</a:t>
            </a:r>
            <a:r>
              <a:rPr lang="el-GR" altLang="el-GR" sz="2000"/>
              <a:t> προέρχεται από μία προηγούμενη κλήση 	της </a:t>
            </a:r>
            <a:r>
              <a:rPr lang="el-GR" altLang="el-GR" sz="2000">
                <a:solidFill>
                  <a:srgbClr val="000000"/>
                </a:solidFill>
                <a:latin typeface="Courier New" panose="02070309020205020404" pitchFamily="49" charset="0"/>
              </a:rPr>
              <a:t>ftell()</a:t>
            </a:r>
            <a:r>
              <a:rPr lang="el-GR" altLang="el-GR" sz="2000"/>
              <a:t> και η τιμή του </a:t>
            </a:r>
            <a:r>
              <a:rPr lang="el-GR" altLang="el-GR" sz="2000">
                <a:solidFill>
                  <a:srgbClr val="000000"/>
                </a:solidFill>
                <a:latin typeface="Courier New" panose="02070309020205020404" pitchFamily="49" charset="0"/>
              </a:rPr>
              <a:t>origin</a:t>
            </a:r>
            <a:r>
              <a:rPr lang="el-GR" altLang="el-GR" sz="2000"/>
              <a:t> είναι </a:t>
            </a:r>
            <a:r>
              <a:rPr lang="el-GR" altLang="el-GR" sz="2000">
                <a:solidFill>
                  <a:srgbClr val="000000"/>
                </a:solidFill>
                <a:latin typeface="Courier New" panose="02070309020205020404" pitchFamily="49" charset="0"/>
              </a:rPr>
              <a:t>SEEK_SET</a:t>
            </a:r>
          </a:p>
          <a:p>
            <a:pPr marL="914400" lvl="1" indent="-457200" eaLnBrk="1" hangingPunct="1"/>
            <a:endParaRPr lang="el-GR" altLang="el-GR" sz="2000">
              <a:solidFill>
                <a:srgbClr val="000000"/>
              </a:solidFill>
              <a:latin typeface="Courier New" panose="02070309020205020404" pitchFamily="49" charset="0"/>
            </a:endParaRPr>
          </a:p>
          <a:p>
            <a:pPr marL="914400" lvl="1" indent="-457200" eaLnBrk="1" hangingPunct="1"/>
            <a:endParaRPr lang="el-GR" altLang="el-GR" sz="2000"/>
          </a:p>
        </p:txBody>
      </p:sp>
      <p:pic>
        <p:nvPicPr>
          <p:cNvPr id="50180" name="Picture 5" descr="blue_dang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000" y="92261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95935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69900" y="243058"/>
            <a:ext cx="8255000" cy="1143000"/>
          </a:xfrm>
        </p:spPr>
        <p:txBody>
          <a:bodyPr/>
          <a:lstStyle/>
          <a:p>
            <a:pPr eaLnBrk="1" hangingPunct="1"/>
            <a:r>
              <a:rPr lang="el-GR" altLang="el-GR" sz="2800">
                <a:solidFill>
                  <a:srgbClr val="FF0000"/>
                </a:solidFill>
              </a:rPr>
              <a:t>Εγγραφή και διάβασμα σε/από δυαδικό αρχείο</a:t>
            </a:r>
            <a:br>
              <a:rPr lang="el-GR" altLang="el-GR" sz="2800">
                <a:solidFill>
                  <a:srgbClr val="FF0000"/>
                </a:solidFill>
              </a:rPr>
            </a:br>
            <a:endParaRPr lang="en-GB" altLang="el-GR" sz="2800">
              <a:solidFill>
                <a:srgbClr val="FF0000"/>
              </a:solidFill>
            </a:endParaRPr>
          </a:p>
        </p:txBody>
      </p:sp>
      <p:sp>
        <p:nvSpPr>
          <p:cNvPr id="51203" name="Rectangle 3" descr="Rectangle: Click to edit Master text styles&#10;Second level&#10;Third level&#10;Fourth level&#10;Fifth level"/>
          <p:cNvSpPr>
            <a:spLocks noGrp="1" noChangeArrowheads="1"/>
          </p:cNvSpPr>
          <p:nvPr>
            <p:ph type="body" idx="1"/>
          </p:nvPr>
        </p:nvSpPr>
        <p:spPr>
          <a:xfrm>
            <a:off x="-114300" y="1030458"/>
            <a:ext cx="8940800" cy="5676900"/>
          </a:xfrm>
        </p:spPr>
        <p:txBody>
          <a:bodyPr/>
          <a:lstStyle/>
          <a:p>
            <a:pPr marL="914400" lvl="1" indent="-457200" eaLnBrk="1" hangingPunct="1"/>
            <a:endParaRPr lang="el-GR" altLang="el-GR" sz="1800"/>
          </a:p>
          <a:p>
            <a:pPr marL="914400" lvl="1" indent="-457200" eaLnBrk="1" hangingPunct="1"/>
            <a:r>
              <a:rPr lang="el-GR" altLang="el-GR" sz="2000"/>
              <a:t>Οι συναρτήσεις που χρησιμοποιούνται για </a:t>
            </a:r>
            <a:r>
              <a:rPr lang="el-GR" altLang="el-GR" sz="2000">
                <a:solidFill>
                  <a:srgbClr val="FF0000"/>
                </a:solidFill>
              </a:rPr>
              <a:t>εγγραφή</a:t>
            </a:r>
            <a:r>
              <a:rPr lang="el-GR" altLang="el-GR" sz="2000"/>
              <a:t> και </a:t>
            </a:r>
            <a:r>
              <a:rPr lang="el-GR" altLang="el-GR" sz="2000">
                <a:solidFill>
                  <a:srgbClr val="FF0000"/>
                </a:solidFill>
              </a:rPr>
              <a:t>διάβασμα</a:t>
            </a:r>
            <a:r>
              <a:rPr lang="el-GR" altLang="el-GR" sz="2000"/>
              <a:t> δεδομένων σε/από ένα </a:t>
            </a:r>
            <a:r>
              <a:rPr lang="el-GR" altLang="el-GR" sz="2000">
                <a:solidFill>
                  <a:srgbClr val="FF0000"/>
                </a:solidFill>
              </a:rPr>
              <a:t>δυαδικό αρχείο</a:t>
            </a:r>
            <a:r>
              <a:rPr lang="el-GR" altLang="el-GR" sz="2000"/>
              <a:t> είναι οι </a:t>
            </a:r>
            <a:r>
              <a:rPr lang="el-GR" altLang="el-GR" sz="1800">
                <a:solidFill>
                  <a:srgbClr val="000000"/>
                </a:solidFill>
                <a:latin typeface="Courier New" panose="02070309020205020404" pitchFamily="49" charset="0"/>
              </a:rPr>
              <a:t>fwrite()</a:t>
            </a:r>
            <a:r>
              <a:rPr lang="el-GR" altLang="el-GR" sz="2000"/>
              <a:t> και </a:t>
            </a:r>
            <a:r>
              <a:rPr lang="el-GR" altLang="el-GR" sz="1800">
                <a:solidFill>
                  <a:srgbClr val="000000"/>
                </a:solidFill>
                <a:latin typeface="Courier New" panose="02070309020205020404" pitchFamily="49" charset="0"/>
              </a:rPr>
              <a:t>fread()</a:t>
            </a:r>
            <a:r>
              <a:rPr lang="el-GR" altLang="el-GR" sz="2000"/>
              <a:t>, αντίστοιχα</a:t>
            </a:r>
          </a:p>
          <a:p>
            <a:pPr marL="914400" lvl="1" indent="-457200" eaLnBrk="1" hangingPunct="1"/>
            <a:endParaRPr lang="el-GR" altLang="el-GR" sz="2000"/>
          </a:p>
          <a:p>
            <a:pPr marL="914400" lvl="1" indent="-457200" eaLnBrk="1" hangingPunct="1"/>
            <a:r>
              <a:rPr lang="el-GR" altLang="el-GR" sz="2000"/>
              <a:t>Αν και συνήθως χρησιμοποιούνται σε δυαδικά αρχεία, </a:t>
            </a:r>
            <a:r>
              <a:rPr lang="el-GR" altLang="el-GR" sz="2000">
                <a:solidFill>
                  <a:srgbClr val="FF0000"/>
                </a:solidFill>
              </a:rPr>
              <a:t>μπορούν να χρησιμοποιηθούν (με προσοχή)</a:t>
            </a:r>
            <a:r>
              <a:rPr lang="el-GR" altLang="el-GR" sz="2000"/>
              <a:t> </a:t>
            </a:r>
            <a:r>
              <a:rPr lang="el-GR" altLang="el-GR" sz="2000" u="sng">
                <a:solidFill>
                  <a:srgbClr val="FF0000"/>
                </a:solidFill>
              </a:rPr>
              <a:t>και</a:t>
            </a:r>
            <a:r>
              <a:rPr lang="el-GR" altLang="el-GR" sz="2000"/>
              <a:t> σε </a:t>
            </a:r>
            <a:r>
              <a:rPr lang="el-GR" altLang="el-GR" sz="2000">
                <a:solidFill>
                  <a:srgbClr val="FF0000"/>
                </a:solidFill>
              </a:rPr>
              <a:t>αρχεία κειμένου</a:t>
            </a:r>
            <a:r>
              <a:rPr lang="el-GR" altLang="el-GR" sz="2000"/>
              <a:t> </a:t>
            </a:r>
          </a:p>
          <a:p>
            <a:pPr marL="914400" lvl="1" indent="-457200" eaLnBrk="1" hangingPunct="1"/>
            <a:endParaRPr lang="el-GR" altLang="el-GR" sz="2000"/>
          </a:p>
        </p:txBody>
      </p:sp>
    </p:spTree>
    <p:extLst>
      <p:ext uri="{BB962C8B-B14F-4D97-AF65-F5344CB8AC3E}">
        <p14:creationId xmlns:p14="http://schemas.microsoft.com/office/powerpoint/2010/main" val="90753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fwrite() </a:t>
            </a:r>
            <a:r>
              <a:rPr lang="en-US" altLang="el-GR">
                <a:solidFill>
                  <a:srgbClr val="FF0000"/>
                </a:solidFill>
              </a:rPr>
              <a:t>(I)</a:t>
            </a:r>
            <a:endParaRPr lang="en-GB" altLang="el-GR">
              <a:solidFill>
                <a:srgbClr val="FF0000"/>
              </a:solidFill>
            </a:endParaRPr>
          </a:p>
        </p:txBody>
      </p:sp>
      <p:sp>
        <p:nvSpPr>
          <p:cNvPr id="52227" name="Rectangle 3" descr="Rectangle: Click to edit Master text styles&#10;Second level&#10;Third level&#10;Fourth level&#10;Fifth level"/>
          <p:cNvSpPr>
            <a:spLocks noGrp="1" noChangeArrowheads="1"/>
          </p:cNvSpPr>
          <p:nvPr>
            <p:ph type="body" idx="1"/>
          </p:nvPr>
        </p:nvSpPr>
        <p:spPr>
          <a:xfrm>
            <a:off x="-114300" y="1014692"/>
            <a:ext cx="9093200" cy="5765800"/>
          </a:xfrm>
        </p:spPr>
        <p:txBody>
          <a:bodyPr/>
          <a:lstStyle/>
          <a:p>
            <a:pPr marL="914400" lvl="1" indent="-457200" eaLnBrk="1" hangingPunct="1">
              <a:lnSpc>
                <a:spcPct val="90000"/>
              </a:lnSpc>
            </a:pPr>
            <a:r>
              <a:rPr lang="el-GR" altLang="el-GR" sz="1800" dirty="0"/>
              <a:t>Η συνάρτηση </a:t>
            </a:r>
            <a:r>
              <a:rPr lang="el-GR" altLang="el-GR" sz="1800" dirty="0" err="1">
                <a:solidFill>
                  <a:srgbClr val="000000"/>
                </a:solidFill>
                <a:latin typeface="Courier New" panose="02070309020205020404" pitchFamily="49" charset="0"/>
              </a:rPr>
              <a:t>fwrite</a:t>
            </a:r>
            <a:r>
              <a:rPr lang="el-GR" altLang="el-GR" sz="1800" dirty="0">
                <a:solidFill>
                  <a:srgbClr val="000000"/>
                </a:solidFill>
                <a:latin typeface="Courier New" panose="02070309020205020404" pitchFamily="49" charset="0"/>
              </a:rPr>
              <a:t>()</a:t>
            </a:r>
            <a:r>
              <a:rPr lang="el-GR" altLang="el-GR" sz="1800" dirty="0"/>
              <a:t> είναι πολύ χρήσιμη για την </a:t>
            </a:r>
            <a:r>
              <a:rPr lang="el-GR" altLang="el-GR" sz="1800" dirty="0">
                <a:solidFill>
                  <a:srgbClr val="FF0000"/>
                </a:solidFill>
              </a:rPr>
              <a:t>αποθήκευση μεγάλου όγκου δεδομένων</a:t>
            </a:r>
            <a:r>
              <a:rPr lang="el-GR" altLang="el-GR" sz="1800" dirty="0"/>
              <a:t> </a:t>
            </a:r>
            <a:r>
              <a:rPr lang="el-GR" altLang="el-GR" sz="1800" u="sng" dirty="0">
                <a:solidFill>
                  <a:srgbClr val="FF0000"/>
                </a:solidFill>
              </a:rPr>
              <a:t>από τη μνήμη στο αρχείο</a:t>
            </a:r>
            <a:endParaRPr lang="en-US" altLang="el-GR" sz="1800" u="sng" dirty="0">
              <a:solidFill>
                <a:srgbClr val="FF0000"/>
              </a:solidFill>
            </a:endParaRPr>
          </a:p>
          <a:p>
            <a:pPr marL="914400" lvl="1" indent="-457200" eaLnBrk="1" hangingPunct="1">
              <a:lnSpc>
                <a:spcPct val="90000"/>
              </a:lnSpc>
            </a:pPr>
            <a:endParaRPr lang="en-US" altLang="el-GR" sz="1000" u="sng" dirty="0">
              <a:solidFill>
                <a:srgbClr val="FF0000"/>
              </a:solidFill>
            </a:endParaRPr>
          </a:p>
          <a:p>
            <a:pPr marL="914400" lvl="1" indent="-457200" eaLnBrk="1" hangingPunct="1">
              <a:lnSpc>
                <a:spcPct val="90000"/>
              </a:lnSpc>
            </a:pPr>
            <a:r>
              <a:rPr lang="el-GR" altLang="el-GR" sz="1800" dirty="0"/>
              <a:t>Το πρωτότυπο της συνάρτησης δηλώνεται στο αρχείο </a:t>
            </a:r>
            <a:r>
              <a:rPr lang="el-GR" altLang="el-GR" sz="1800" dirty="0" err="1">
                <a:solidFill>
                  <a:srgbClr val="000000"/>
                </a:solidFill>
                <a:latin typeface="Courier New" panose="02070309020205020404" pitchFamily="49" charset="0"/>
              </a:rPr>
              <a:t>stdio.h</a:t>
            </a:r>
            <a:r>
              <a:rPr lang="el-GR" altLang="el-GR" sz="1800" dirty="0"/>
              <a:t> και είναι το ακόλουθο:</a:t>
            </a:r>
            <a:endParaRPr lang="en-US" altLang="el-GR" sz="1800" dirty="0"/>
          </a:p>
          <a:p>
            <a:pPr marL="914400" lvl="1" indent="-457200" eaLnBrk="1" hangingPunct="1">
              <a:lnSpc>
                <a:spcPct val="90000"/>
              </a:lnSpc>
            </a:pPr>
            <a:endParaRPr lang="en-US" altLang="el-GR" sz="1800" dirty="0"/>
          </a:p>
          <a:p>
            <a:pPr marL="914400" lvl="1" indent="-457200" eaLnBrk="1" hangingPunct="1">
              <a:lnSpc>
                <a:spcPct val="90000"/>
              </a:lnSpc>
              <a:buFont typeface="Wingdings" panose="05000000000000000000" pitchFamily="2" charset="2"/>
              <a:buNone/>
            </a:pPr>
            <a:r>
              <a:rPr lang="en-GB" altLang="el-GR" sz="1800" dirty="0" err="1">
                <a:solidFill>
                  <a:srgbClr val="0000FF"/>
                </a:solidFill>
                <a:latin typeface="Courier New" panose="02070309020205020404" pitchFamily="49" charset="0"/>
              </a:rPr>
              <a:t>int</a:t>
            </a:r>
            <a:r>
              <a:rPr lang="en-GB" altLang="el-GR" sz="9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fwrite</a:t>
            </a:r>
            <a:r>
              <a:rPr lang="en-US" altLang="el-GR" sz="1800" dirty="0">
                <a:solidFill>
                  <a:srgbClr val="000000"/>
                </a:solidFill>
                <a:latin typeface="Courier New" panose="02070309020205020404" pitchFamily="49" charset="0"/>
              </a:rPr>
              <a:t>(</a:t>
            </a:r>
            <a:r>
              <a:rPr lang="en-US" altLang="el-GR" sz="1800" dirty="0" err="1">
                <a:solidFill>
                  <a:srgbClr val="0000FF"/>
                </a:solidFill>
                <a:latin typeface="Courier New" panose="02070309020205020404" pitchFamily="49" charset="0"/>
              </a:rPr>
              <a:t>const</a:t>
            </a:r>
            <a:r>
              <a:rPr lang="en-US" altLang="el-GR" sz="1200" dirty="0">
                <a:solidFill>
                  <a:srgbClr val="0000FF"/>
                </a:solidFill>
                <a:latin typeface="Courier New" panose="02070309020205020404" pitchFamily="49" charset="0"/>
              </a:rPr>
              <a:t> </a:t>
            </a:r>
            <a:r>
              <a:rPr lang="en-US" altLang="el-GR" sz="1800" dirty="0">
                <a:solidFill>
                  <a:srgbClr val="0000FF"/>
                </a:solidFill>
                <a:latin typeface="Courier New" panose="02070309020205020404" pitchFamily="49" charset="0"/>
              </a:rPr>
              <a:t>void</a:t>
            </a:r>
            <a:r>
              <a:rPr lang="en-US" altLang="el-GR" sz="14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buf</a:t>
            </a:r>
            <a:r>
              <a:rPr lang="en-US" altLang="el-GR" sz="1800" dirty="0">
                <a:solidFill>
                  <a:srgbClr val="000000"/>
                </a:solidFill>
                <a:latin typeface="Courier New" panose="02070309020205020404" pitchFamily="49" charset="0"/>
              </a:rPr>
              <a:t>,</a:t>
            </a:r>
            <a:r>
              <a:rPr lang="en-US" altLang="el-GR" sz="6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size_t</a:t>
            </a:r>
            <a:r>
              <a:rPr lang="en-US" altLang="el-GR" sz="1800" dirty="0">
                <a:solidFill>
                  <a:srgbClr val="000000"/>
                </a:solidFill>
                <a:latin typeface="Courier New" panose="02070309020205020404" pitchFamily="49" charset="0"/>
              </a:rPr>
              <a:t> size,</a:t>
            </a:r>
            <a:r>
              <a:rPr lang="en-US" altLang="el-GR" sz="8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size_t</a:t>
            </a:r>
            <a:r>
              <a:rPr lang="en-US" altLang="el-GR" sz="16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count,</a:t>
            </a:r>
            <a:r>
              <a:rPr lang="en-US" altLang="el-GR" sz="10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FILE</a:t>
            </a:r>
            <a:r>
              <a:rPr lang="en-US" altLang="el-GR" sz="1200" dirty="0">
                <a:solidFill>
                  <a:srgbClr val="000000"/>
                </a:solidFill>
                <a:latin typeface="Courier New" panose="02070309020205020404" pitchFamily="49" charset="0"/>
              </a:rPr>
              <a:t> *</a:t>
            </a:r>
            <a:r>
              <a:rPr lang="en-US" altLang="el-GR" sz="1800" dirty="0" err="1">
                <a:solidFill>
                  <a:srgbClr val="000000"/>
                </a:solidFill>
                <a:latin typeface="Courier New" panose="02070309020205020404" pitchFamily="49" charset="0"/>
              </a:rPr>
              <a:t>fp</a:t>
            </a:r>
            <a:r>
              <a:rPr lang="en-US" altLang="el-GR" sz="1800" dirty="0">
                <a:solidFill>
                  <a:srgbClr val="000000"/>
                </a:solidFill>
                <a:latin typeface="Courier New" panose="02070309020205020404" pitchFamily="49" charset="0"/>
              </a:rPr>
              <a:t>);</a:t>
            </a:r>
            <a:r>
              <a:rPr lang="el-GR" altLang="el-GR" sz="2000" dirty="0"/>
              <a:t> </a:t>
            </a:r>
            <a:endParaRPr lang="en-US" altLang="el-GR" sz="900" dirty="0"/>
          </a:p>
          <a:p>
            <a:pPr marL="914400" lvl="1" indent="-457200" eaLnBrk="1" hangingPunct="1">
              <a:lnSpc>
                <a:spcPct val="90000"/>
              </a:lnSpc>
            </a:pPr>
            <a:endParaRPr lang="en-US" altLang="el-GR" sz="1800" dirty="0"/>
          </a:p>
          <a:p>
            <a:pPr marL="914400" lvl="1" indent="-457200" eaLnBrk="1" hangingPunct="1">
              <a:lnSpc>
                <a:spcPct val="90000"/>
              </a:lnSpc>
            </a:pPr>
            <a:r>
              <a:rPr lang="el-GR" altLang="el-GR" sz="1800" dirty="0"/>
              <a:t>Η παράμετρος </a:t>
            </a:r>
            <a:r>
              <a:rPr lang="el-GR" altLang="el-GR" sz="1800" dirty="0" err="1">
                <a:solidFill>
                  <a:srgbClr val="000000"/>
                </a:solidFill>
                <a:latin typeface="Courier New" panose="02070309020205020404" pitchFamily="49" charset="0"/>
              </a:rPr>
              <a:t>buf</a:t>
            </a:r>
            <a:r>
              <a:rPr lang="el-GR" altLang="el-GR" sz="1800" dirty="0"/>
              <a:t> είναι </a:t>
            </a:r>
            <a:r>
              <a:rPr lang="el-GR" altLang="el-GR" sz="1800" u="sng" dirty="0">
                <a:solidFill>
                  <a:srgbClr val="FF0000"/>
                </a:solidFill>
              </a:rPr>
              <a:t>ένας δείκτης</a:t>
            </a:r>
            <a:r>
              <a:rPr lang="el-GR" altLang="el-GR" sz="1800" dirty="0">
                <a:solidFill>
                  <a:srgbClr val="FF0000"/>
                </a:solidFill>
              </a:rPr>
              <a:t> στη διεύθυνση μνήμης που βρίσκονται τα δεδομένα που θα αποθηκευτούν στο αρχείο</a:t>
            </a:r>
            <a:endParaRPr lang="en-US" altLang="el-GR" sz="1800" dirty="0">
              <a:solidFill>
                <a:srgbClr val="FF0000"/>
              </a:solidFill>
            </a:endParaRPr>
          </a:p>
          <a:p>
            <a:pPr marL="1333500" lvl="2" indent="-419100" eaLnBrk="1" hangingPunct="1">
              <a:lnSpc>
                <a:spcPct val="90000"/>
              </a:lnSpc>
            </a:pPr>
            <a:r>
              <a:rPr lang="el-GR" altLang="el-GR" sz="1800" dirty="0"/>
              <a:t>Ο τύπος του δείκτη είναι </a:t>
            </a:r>
            <a:r>
              <a:rPr lang="el-GR" altLang="el-GR" sz="1900" dirty="0" err="1">
                <a:solidFill>
                  <a:srgbClr val="0000FF"/>
                </a:solidFill>
                <a:latin typeface="Courier New" panose="02070309020205020404" pitchFamily="49" charset="0"/>
              </a:rPr>
              <a:t>void</a:t>
            </a:r>
            <a:r>
              <a:rPr lang="el-GR" altLang="el-GR" sz="1800" dirty="0"/>
              <a:t>, ώστε να μπορεί να αποθηκευτεί </a:t>
            </a:r>
            <a:r>
              <a:rPr lang="el-GR" altLang="el-GR" sz="1800" dirty="0">
                <a:solidFill>
                  <a:srgbClr val="FF0000"/>
                </a:solidFill>
              </a:rPr>
              <a:t>οποιοσδήποτε τύπος</a:t>
            </a:r>
            <a:r>
              <a:rPr lang="el-GR" altLang="el-GR" sz="1800" dirty="0"/>
              <a:t> δεδομένων</a:t>
            </a:r>
            <a:endParaRPr lang="en-US" altLang="el-GR" sz="1800" dirty="0"/>
          </a:p>
          <a:p>
            <a:pPr marL="1333500" lvl="2" indent="-419100" eaLnBrk="1" hangingPunct="1">
              <a:lnSpc>
                <a:spcPct val="90000"/>
              </a:lnSpc>
            </a:pPr>
            <a:r>
              <a:rPr lang="el-GR" altLang="el-GR" sz="1800" dirty="0"/>
              <a:t>Τα δεδομένα αποθηκεύονται στο αρχείο που υποδεικνύεται από την παράμετρο </a:t>
            </a:r>
            <a:r>
              <a:rPr lang="el-GR" altLang="el-GR" sz="1800" dirty="0" err="1">
                <a:solidFill>
                  <a:srgbClr val="000000"/>
                </a:solidFill>
                <a:latin typeface="Courier New" panose="02070309020205020404" pitchFamily="49" charset="0"/>
              </a:rPr>
              <a:t>fp</a:t>
            </a:r>
            <a:r>
              <a:rPr lang="el-GR" altLang="el-GR" sz="1800" dirty="0">
                <a:solidFill>
                  <a:srgbClr val="000000"/>
                </a:solidFill>
                <a:latin typeface="Courier New" panose="02070309020205020404" pitchFamily="49" charset="0"/>
              </a:rPr>
              <a:t> </a:t>
            </a:r>
            <a:endParaRPr lang="en-US" altLang="el-GR" sz="1800" dirty="0">
              <a:solidFill>
                <a:srgbClr val="000000"/>
              </a:solidFill>
              <a:latin typeface="Courier New" panose="02070309020205020404" pitchFamily="49" charset="0"/>
            </a:endParaRPr>
          </a:p>
          <a:p>
            <a:pPr marL="914400" lvl="1" indent="-457200" eaLnBrk="1" hangingPunct="1">
              <a:lnSpc>
                <a:spcPct val="90000"/>
              </a:lnSpc>
            </a:pPr>
            <a:endParaRPr lang="el-GR" altLang="el-GR" sz="600" dirty="0"/>
          </a:p>
          <a:p>
            <a:pPr marL="914400" lvl="1" indent="-457200" eaLnBrk="1" hangingPunct="1">
              <a:lnSpc>
                <a:spcPct val="90000"/>
              </a:lnSpc>
            </a:pPr>
            <a:r>
              <a:rPr lang="el-GR" altLang="el-GR" sz="1800" dirty="0"/>
              <a:t>Η παράμετρος </a:t>
            </a:r>
            <a:r>
              <a:rPr lang="el-GR" altLang="el-GR" sz="1800" dirty="0" err="1">
                <a:solidFill>
                  <a:srgbClr val="000000"/>
                </a:solidFill>
                <a:latin typeface="Courier New" panose="02070309020205020404" pitchFamily="49" charset="0"/>
              </a:rPr>
              <a:t>count</a:t>
            </a:r>
            <a:r>
              <a:rPr lang="el-GR" altLang="el-GR" sz="1800" dirty="0"/>
              <a:t> καθορίζει </a:t>
            </a:r>
            <a:r>
              <a:rPr lang="el-GR" altLang="el-GR" sz="1800" u="sng" dirty="0">
                <a:solidFill>
                  <a:srgbClr val="FF0000"/>
                </a:solidFill>
              </a:rPr>
              <a:t>το πλήθος</a:t>
            </a:r>
            <a:r>
              <a:rPr lang="el-GR" altLang="el-GR" sz="1800" dirty="0">
                <a:solidFill>
                  <a:srgbClr val="FF0000"/>
                </a:solidFill>
              </a:rPr>
              <a:t> των στοιχείων που θα αποθηκευτούν</a:t>
            </a:r>
            <a:r>
              <a:rPr lang="el-GR" altLang="el-GR" sz="1800" dirty="0"/>
              <a:t> στο αρχείο ενώ η παράμετρος </a:t>
            </a:r>
            <a:r>
              <a:rPr lang="el-GR" altLang="el-GR" sz="1800" dirty="0" err="1">
                <a:solidFill>
                  <a:srgbClr val="000000"/>
                </a:solidFill>
                <a:latin typeface="Courier New" panose="02070309020205020404" pitchFamily="49" charset="0"/>
              </a:rPr>
              <a:t>size</a:t>
            </a:r>
            <a:r>
              <a:rPr lang="el-GR" altLang="el-GR" sz="1800" dirty="0"/>
              <a:t> καθορίζει </a:t>
            </a:r>
            <a:r>
              <a:rPr lang="el-GR" altLang="el-GR" sz="1800" dirty="0">
                <a:solidFill>
                  <a:srgbClr val="FF0000"/>
                </a:solidFill>
              </a:rPr>
              <a:t>το μέγεθος</a:t>
            </a:r>
            <a:r>
              <a:rPr lang="el-GR" altLang="el-GR" sz="1800" u="sng" dirty="0">
                <a:solidFill>
                  <a:srgbClr val="FF0000"/>
                </a:solidFill>
              </a:rPr>
              <a:t> ενός</a:t>
            </a:r>
            <a:r>
              <a:rPr lang="el-GR" altLang="el-GR" sz="1800" dirty="0">
                <a:solidFill>
                  <a:srgbClr val="FF0000"/>
                </a:solidFill>
              </a:rPr>
              <a:t> στοιχείου</a:t>
            </a:r>
            <a:r>
              <a:rPr lang="el-GR" altLang="el-GR" sz="1800" dirty="0"/>
              <a:t> σε </a:t>
            </a:r>
            <a:r>
              <a:rPr lang="en-US" altLang="el-GR" sz="1800" dirty="0"/>
              <a:t>bytes</a:t>
            </a:r>
          </a:p>
          <a:p>
            <a:pPr marL="1333500" lvl="2" indent="-419100" eaLnBrk="1" hangingPunct="1">
              <a:lnSpc>
                <a:spcPct val="90000"/>
              </a:lnSpc>
            </a:pPr>
            <a:r>
              <a:rPr lang="el-GR" altLang="el-GR" sz="1800" dirty="0"/>
              <a:t>Η πιο ασφαλής πρακτική για τον υπολογισμό του μεγέθους ενός στοιχείου είναι με τη χρήση του τελεστή </a:t>
            </a:r>
            <a:r>
              <a:rPr lang="el-GR" altLang="el-GR" sz="1900" dirty="0" err="1">
                <a:solidFill>
                  <a:srgbClr val="0000FF"/>
                </a:solidFill>
                <a:latin typeface="Courier New" panose="02070309020205020404" pitchFamily="49" charset="0"/>
              </a:rPr>
              <a:t>sizeof</a:t>
            </a:r>
            <a:r>
              <a:rPr lang="el-GR" altLang="el-GR" sz="1800" dirty="0"/>
              <a:t>, έτσι ώστε το πρόγραμμα να μην εξαρτάται από το σύστημα στο οποίο εκτελείται</a:t>
            </a:r>
            <a:endParaRPr lang="en-US" altLang="el-GR" sz="1800" dirty="0"/>
          </a:p>
        </p:txBody>
      </p:sp>
      <p:sp>
        <p:nvSpPr>
          <p:cNvPr id="52228" name="Rectangle 4"/>
          <p:cNvSpPr>
            <a:spLocks noChangeArrowheads="1"/>
          </p:cNvSpPr>
          <p:nvPr/>
        </p:nvSpPr>
        <p:spPr bwMode="auto">
          <a:xfrm>
            <a:off x="292100" y="2475192"/>
            <a:ext cx="8674100" cy="546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859143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9900" y="24092"/>
            <a:ext cx="8255000" cy="1143000"/>
          </a:xfrm>
        </p:spPr>
        <p:txBody>
          <a:bodyPr/>
          <a:lstStyle/>
          <a:p>
            <a:pPr eaLnBrk="1" hangingPunct="1"/>
            <a:r>
              <a:rPr lang="en-US" altLang="el-GR">
                <a:solidFill>
                  <a:srgbClr val="FF0000"/>
                </a:solidFill>
              </a:rPr>
              <a:t>text files</a:t>
            </a:r>
            <a:r>
              <a:rPr lang="el-GR" altLang="el-GR">
                <a:solidFill>
                  <a:srgbClr val="FF0000"/>
                </a:solidFill>
              </a:rPr>
              <a:t> </a:t>
            </a:r>
            <a:r>
              <a:rPr lang="en-US" altLang="el-GR">
                <a:solidFill>
                  <a:srgbClr val="FF0000"/>
                </a:solidFill>
              </a:rPr>
              <a:t>vs. binary files</a:t>
            </a:r>
            <a:r>
              <a:rPr lang="el-GR" altLang="el-GR">
                <a:solidFill>
                  <a:srgbClr val="FF0000"/>
                </a:solidFill>
              </a:rPr>
              <a:t> (ΙΙΙ)</a:t>
            </a:r>
            <a:endParaRPr lang="en-GB" altLang="el-GR">
              <a:solidFill>
                <a:srgbClr val="FF0000"/>
              </a:solidFill>
            </a:endParaRPr>
          </a:p>
        </p:txBody>
      </p:sp>
      <p:sp>
        <p:nvSpPr>
          <p:cNvPr id="7171" name="Rectangle 3" descr="Rectangle: Click to edit Master text styles&#10;Second level&#10;Third level&#10;Fourth level&#10;Fifth level"/>
          <p:cNvSpPr>
            <a:spLocks noGrp="1" noChangeArrowheads="1"/>
          </p:cNvSpPr>
          <p:nvPr>
            <p:ph type="body" idx="1"/>
          </p:nvPr>
        </p:nvSpPr>
        <p:spPr>
          <a:xfrm>
            <a:off x="-177800" y="874992"/>
            <a:ext cx="8940800" cy="5676900"/>
          </a:xfrm>
        </p:spPr>
        <p:txBody>
          <a:bodyPr/>
          <a:lstStyle/>
          <a:p>
            <a:pPr marL="914400" lvl="1" indent="-457200" eaLnBrk="1" hangingPunct="1"/>
            <a:r>
              <a:rPr lang="el-GR" altLang="el-GR" sz="2200"/>
              <a:t>Στα </a:t>
            </a:r>
            <a:r>
              <a:rPr lang="el-GR" altLang="el-GR" sz="2200">
                <a:solidFill>
                  <a:srgbClr val="FF0000"/>
                </a:solidFill>
              </a:rPr>
              <a:t>αρχεία κειμένου</a:t>
            </a:r>
            <a:r>
              <a:rPr lang="el-GR" altLang="el-GR" sz="2200"/>
              <a:t> το λειτουργικό σύστημα μπορεί </a:t>
            </a:r>
            <a:r>
              <a:rPr lang="el-GR" altLang="el-GR" sz="2200">
                <a:solidFill>
                  <a:srgbClr val="FF0000"/>
                </a:solidFill>
              </a:rPr>
              <a:t>να προσθέσει έναν ειδικό χαρακτήρα</a:t>
            </a:r>
            <a:r>
              <a:rPr lang="el-GR" altLang="el-GR" sz="2200"/>
              <a:t> που να δηλώνει </a:t>
            </a:r>
            <a:r>
              <a:rPr lang="el-GR" altLang="el-GR" sz="2200" u="sng">
                <a:solidFill>
                  <a:srgbClr val="FF0000"/>
                </a:solidFill>
              </a:rPr>
              <a:t>το τέλος του αρχείου κειμένου</a:t>
            </a:r>
          </a:p>
          <a:p>
            <a:pPr marL="914400" lvl="1" indent="-457200" eaLnBrk="1" hangingPunct="1"/>
            <a:endParaRPr lang="el-GR" altLang="el-GR" sz="1200" u="sng">
              <a:solidFill>
                <a:srgbClr val="FF0000"/>
              </a:solidFill>
            </a:endParaRPr>
          </a:p>
          <a:p>
            <a:pPr marL="1333500" lvl="2" indent="-419100" eaLnBrk="1" hangingPunct="1"/>
            <a:r>
              <a:rPr lang="el-GR" altLang="el-GR" sz="2000"/>
              <a:t>Π.χ. στα Windows αυτός ο χαρακτήρας είναι ο </a:t>
            </a:r>
            <a:r>
              <a:rPr lang="en-US" altLang="el-GR" sz="2000"/>
              <a:t>Control-</a:t>
            </a:r>
            <a:r>
              <a:rPr lang="el-GR" altLang="el-GR" sz="2000"/>
              <a:t>Ζ</a:t>
            </a:r>
            <a:r>
              <a:rPr lang="en-US" altLang="el-GR" sz="2000"/>
              <a:t> (</a:t>
            </a:r>
            <a:r>
              <a:rPr lang="en-US" altLang="el-GR" sz="2000">
                <a:solidFill>
                  <a:srgbClr val="000000"/>
                </a:solidFill>
                <a:latin typeface="Courier New" panose="02070309020205020404" pitchFamily="49" charset="0"/>
              </a:rPr>
              <a:t>CTRL-</a:t>
            </a:r>
            <a:r>
              <a:rPr lang="el-GR" altLang="el-GR" sz="2000">
                <a:solidFill>
                  <a:srgbClr val="000000"/>
                </a:solidFill>
                <a:latin typeface="Courier New" panose="02070309020205020404" pitchFamily="49" charset="0"/>
              </a:rPr>
              <a:t>Ζ</a:t>
            </a:r>
            <a:r>
              <a:rPr lang="en-US" altLang="el-GR" sz="2000"/>
              <a:t>)</a:t>
            </a:r>
            <a:endParaRPr lang="el-GR" altLang="el-GR" sz="2000"/>
          </a:p>
          <a:p>
            <a:pPr marL="914400" lvl="1" indent="-457200" eaLnBrk="1" hangingPunct="1"/>
            <a:endParaRPr lang="el-GR" altLang="el-GR" sz="2200"/>
          </a:p>
          <a:p>
            <a:pPr marL="914400" lvl="1" indent="-457200" eaLnBrk="1" hangingPunct="1"/>
            <a:r>
              <a:rPr lang="el-GR" altLang="el-GR" sz="2200"/>
              <a:t>Αντίθετα, στα δυαδικά αρχεία δεν υπάρχει κανένας χαρακτήρας με ειδική σημασία, είναι όλοι το ίδιο</a:t>
            </a:r>
          </a:p>
        </p:txBody>
      </p:sp>
    </p:spTree>
    <p:extLst>
      <p:ext uri="{BB962C8B-B14F-4D97-AF65-F5344CB8AC3E}">
        <p14:creationId xmlns:p14="http://schemas.microsoft.com/office/powerpoint/2010/main" val="11151779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fwrite() </a:t>
            </a:r>
            <a:r>
              <a:rPr lang="en-US" altLang="el-GR">
                <a:solidFill>
                  <a:srgbClr val="FF0000"/>
                </a:solidFill>
              </a:rPr>
              <a:t>(II)</a:t>
            </a:r>
            <a:endParaRPr lang="en-GB" altLang="el-GR">
              <a:solidFill>
                <a:srgbClr val="FF0000"/>
              </a:solidFill>
            </a:endParaRPr>
          </a:p>
        </p:txBody>
      </p:sp>
      <p:sp>
        <p:nvSpPr>
          <p:cNvPr id="53251" name="Rectangle 3" descr="Rectangle: Click to edit Master text styles&#10;Second level&#10;Third level&#10;Fourth level&#10;Fifth level"/>
          <p:cNvSpPr>
            <a:spLocks noGrp="1" noChangeArrowheads="1"/>
          </p:cNvSpPr>
          <p:nvPr>
            <p:ph type="body" idx="1"/>
          </p:nvPr>
        </p:nvSpPr>
        <p:spPr>
          <a:xfrm>
            <a:off x="-114300" y="1014692"/>
            <a:ext cx="9093200" cy="5676900"/>
          </a:xfrm>
        </p:spPr>
        <p:txBody>
          <a:bodyPr/>
          <a:lstStyle/>
          <a:p>
            <a:pPr marL="914400" lvl="1" indent="-457200" eaLnBrk="1" hangingPunct="1">
              <a:lnSpc>
                <a:spcPct val="90000"/>
              </a:lnSpc>
            </a:pPr>
            <a:r>
              <a:rPr lang="el-GR" altLang="el-GR" sz="2000"/>
              <a:t>Π.χ. </a:t>
            </a:r>
          </a:p>
          <a:p>
            <a:pPr marL="914400" lvl="1" indent="-457200" eaLnBrk="1" hangingPunct="1">
              <a:lnSpc>
                <a:spcPct val="90000"/>
              </a:lnSpc>
              <a:buFont typeface="Wingdings" panose="05000000000000000000" pitchFamily="2" charset="2"/>
              <a:buNone/>
            </a:pPr>
            <a:r>
              <a:rPr lang="el-GR" altLang="el-GR" sz="2000"/>
              <a:t>	Για να αποθηκεύσουμε έναν πίνακα 1000 ακεραίων, η τιμή του </a:t>
            </a:r>
            <a:r>
              <a:rPr lang="el-GR" altLang="el-GR" sz="2000">
                <a:solidFill>
                  <a:srgbClr val="000000"/>
                </a:solidFill>
                <a:latin typeface="Courier New" panose="02070309020205020404" pitchFamily="49" charset="0"/>
              </a:rPr>
              <a:t>size</a:t>
            </a:r>
            <a:r>
              <a:rPr lang="el-GR" altLang="el-GR" sz="2000"/>
              <a:t> πρέπει να είναι ίση με το μέγεθος ενός ακεραίου σε </a:t>
            </a:r>
            <a:r>
              <a:rPr lang="en-US" altLang="el-GR" sz="2000"/>
              <a:t>bytes</a:t>
            </a:r>
            <a:r>
              <a:rPr lang="el-GR" altLang="el-GR" sz="2000"/>
              <a:t>, δηλαδή </a:t>
            </a:r>
            <a:r>
              <a:rPr lang="el-GR" altLang="el-GR" sz="2000">
                <a:solidFill>
                  <a:srgbClr val="000000"/>
                </a:solidFill>
                <a:latin typeface="Courier New" panose="02070309020205020404" pitchFamily="49" charset="0"/>
              </a:rPr>
              <a:t>4</a:t>
            </a:r>
            <a:r>
              <a:rPr lang="el-GR" altLang="el-GR" sz="2000"/>
              <a:t>, ενώ η τιμή του </a:t>
            </a:r>
            <a:r>
              <a:rPr lang="el-GR" altLang="el-GR" sz="2000">
                <a:solidFill>
                  <a:srgbClr val="000000"/>
                </a:solidFill>
                <a:latin typeface="Courier New" panose="02070309020205020404" pitchFamily="49" charset="0"/>
              </a:rPr>
              <a:t>count</a:t>
            </a:r>
            <a:r>
              <a:rPr lang="el-GR" altLang="el-GR" sz="2000"/>
              <a:t> ίση με </a:t>
            </a:r>
            <a:r>
              <a:rPr lang="el-GR" altLang="el-GR" sz="2000">
                <a:solidFill>
                  <a:srgbClr val="000000"/>
                </a:solidFill>
                <a:latin typeface="Courier New" panose="02070309020205020404" pitchFamily="49" charset="0"/>
              </a:rPr>
              <a:t>1000</a:t>
            </a:r>
            <a:r>
              <a:rPr lang="el-GR" altLang="el-GR" sz="2000"/>
              <a:t> </a:t>
            </a:r>
            <a:endParaRPr lang="en-GB" altLang="el-GR" sz="2000"/>
          </a:p>
          <a:p>
            <a:pPr marL="914400" lvl="1" indent="-457200" eaLnBrk="1" hangingPunct="1">
              <a:lnSpc>
                <a:spcPct val="90000"/>
              </a:lnSpc>
              <a:buFont typeface="Wingdings" panose="05000000000000000000" pitchFamily="2" charset="2"/>
              <a:buNone/>
            </a:pPr>
            <a:r>
              <a:rPr lang="en-GB" altLang="el-GR" sz="900"/>
              <a:t>	</a:t>
            </a:r>
            <a:endParaRPr lang="en-GB" altLang="el-GR" sz="400"/>
          </a:p>
          <a:p>
            <a:pPr marL="914400" lvl="1" indent="-457200" eaLnBrk="1" hangingPunct="1">
              <a:lnSpc>
                <a:spcPct val="90000"/>
              </a:lnSpc>
              <a:buFont typeface="Wingdings" panose="05000000000000000000" pitchFamily="2" charset="2"/>
              <a:buNone/>
            </a:pPr>
            <a:r>
              <a:rPr lang="en-GB" altLang="el-GR" sz="2000">
                <a:solidFill>
                  <a:srgbClr val="0000FF"/>
                </a:solidFill>
                <a:latin typeface="Courier New" panose="02070309020205020404" pitchFamily="49" charset="0"/>
              </a:rPr>
              <a:t>	int</a:t>
            </a:r>
            <a:r>
              <a:rPr lang="en-GB" altLang="el-GR" sz="2000">
                <a:latin typeface="Courier New" panose="02070309020205020404" pitchFamily="49" charset="0"/>
              </a:rPr>
              <a:t> </a:t>
            </a:r>
            <a:r>
              <a:rPr lang="en-GB" altLang="el-GR" sz="2000">
                <a:solidFill>
                  <a:srgbClr val="000000"/>
                </a:solidFill>
                <a:latin typeface="Courier New" panose="02070309020205020404" pitchFamily="49" charset="0"/>
              </a:rPr>
              <a:t>arr[1000];</a:t>
            </a:r>
          </a:p>
          <a:p>
            <a:pPr marL="914400" lvl="1" indent="-457200" eaLnBrk="1" hangingPunct="1">
              <a:lnSpc>
                <a:spcPct val="90000"/>
              </a:lnSpc>
              <a:buFont typeface="Wingdings" panose="05000000000000000000" pitchFamily="2" charset="2"/>
              <a:buNone/>
            </a:pPr>
            <a:r>
              <a:rPr lang="en-GB" altLang="el-GR" sz="2000">
                <a:solidFill>
                  <a:srgbClr val="000000"/>
                </a:solidFill>
                <a:latin typeface="Courier New" panose="02070309020205020404" pitchFamily="49" charset="0"/>
              </a:rPr>
              <a:t>	fwrite(arr, 4, 1000, fp);</a:t>
            </a:r>
          </a:p>
          <a:p>
            <a:pPr marL="914400" lvl="1" indent="-457200" eaLnBrk="1" hangingPunct="1">
              <a:lnSpc>
                <a:spcPct val="90000"/>
              </a:lnSpc>
              <a:buFont typeface="Wingdings" panose="05000000000000000000" pitchFamily="2" charset="2"/>
              <a:buNone/>
            </a:pPr>
            <a:endParaRPr lang="el-GR" altLang="el-GR" sz="2000">
              <a:solidFill>
                <a:srgbClr val="000000"/>
              </a:solidFill>
              <a:latin typeface="Courier New" panose="02070309020205020404" pitchFamily="49" charset="0"/>
            </a:endParaRPr>
          </a:p>
          <a:p>
            <a:pPr marL="914400" lvl="1" indent="-457200" eaLnBrk="1" hangingPunct="1">
              <a:lnSpc>
                <a:spcPct val="90000"/>
              </a:lnSpc>
            </a:pPr>
            <a:r>
              <a:rPr lang="el-GR" altLang="el-GR" sz="2000"/>
              <a:t>Στο επόμενο παράδειγμα, ο πραγματικός αριθμός </a:t>
            </a:r>
            <a:r>
              <a:rPr lang="el-GR" altLang="el-GR" sz="2000">
                <a:solidFill>
                  <a:srgbClr val="000000"/>
                </a:solidFill>
                <a:latin typeface="Courier New" panose="02070309020205020404" pitchFamily="49" charset="0"/>
              </a:rPr>
              <a:t>a</a:t>
            </a:r>
            <a:r>
              <a:rPr lang="el-GR" altLang="el-GR" sz="2000"/>
              <a:t> αποθηκεύεται στο αρχείο</a:t>
            </a:r>
            <a:endParaRPr lang="en-US" altLang="el-GR" sz="2000"/>
          </a:p>
          <a:p>
            <a:pPr marL="914400" lvl="1" indent="-457200" eaLnBrk="1" hangingPunct="1">
              <a:lnSpc>
                <a:spcPct val="90000"/>
              </a:lnSpc>
            </a:pPr>
            <a:endParaRPr lang="en-GB" altLang="el-GR" sz="1200"/>
          </a:p>
          <a:p>
            <a:pPr marL="914400" lvl="1" indent="-457200" eaLnBrk="1" hangingPunct="1">
              <a:lnSpc>
                <a:spcPct val="90000"/>
              </a:lnSpc>
              <a:buFont typeface="Wingdings" panose="05000000000000000000" pitchFamily="2" charset="2"/>
              <a:buNone/>
            </a:pPr>
            <a:r>
              <a:rPr lang="en-GB" altLang="el-GR" sz="2000">
                <a:solidFill>
                  <a:srgbClr val="000000"/>
                </a:solidFill>
                <a:latin typeface="Courier New" panose="02070309020205020404" pitchFamily="49" charset="0"/>
              </a:rPr>
              <a:t>	</a:t>
            </a:r>
            <a:r>
              <a:rPr lang="en-GB" altLang="el-GR" sz="2000">
                <a:solidFill>
                  <a:srgbClr val="0000FF"/>
                </a:solidFill>
                <a:latin typeface="Courier New" panose="02070309020205020404" pitchFamily="49" charset="0"/>
              </a:rPr>
              <a:t>double</a:t>
            </a:r>
            <a:r>
              <a:rPr lang="en-GB" altLang="el-GR" sz="2000">
                <a:solidFill>
                  <a:srgbClr val="000000"/>
                </a:solidFill>
                <a:latin typeface="Courier New" panose="02070309020205020404" pitchFamily="49" charset="0"/>
              </a:rPr>
              <a:t> a;</a:t>
            </a:r>
          </a:p>
          <a:p>
            <a:pPr marL="914400" lvl="1" indent="-457200" eaLnBrk="1" hangingPunct="1">
              <a:lnSpc>
                <a:spcPct val="90000"/>
              </a:lnSpc>
              <a:buFont typeface="Wingdings" panose="05000000000000000000" pitchFamily="2" charset="2"/>
              <a:buNone/>
            </a:pPr>
            <a:r>
              <a:rPr lang="en-GB" altLang="el-GR" sz="2000">
                <a:solidFill>
                  <a:srgbClr val="000000"/>
                </a:solidFill>
                <a:latin typeface="Courier New" panose="02070309020205020404" pitchFamily="49" charset="0"/>
              </a:rPr>
              <a:t>	fwrite(&amp;a, </a:t>
            </a:r>
            <a:r>
              <a:rPr lang="en-GB" altLang="el-GR" sz="2000">
                <a:solidFill>
                  <a:srgbClr val="0000FF"/>
                </a:solidFill>
                <a:latin typeface="Courier New" panose="02070309020205020404" pitchFamily="49" charset="0"/>
              </a:rPr>
              <a:t>sizeof</a:t>
            </a:r>
            <a:r>
              <a:rPr lang="en-GB" altLang="el-GR" sz="2000">
                <a:solidFill>
                  <a:srgbClr val="000000"/>
                </a:solidFill>
                <a:latin typeface="Courier New" panose="02070309020205020404" pitchFamily="49" charset="0"/>
              </a:rPr>
              <a:t>(</a:t>
            </a:r>
            <a:r>
              <a:rPr lang="en-GB" altLang="el-GR" sz="2000">
                <a:solidFill>
                  <a:srgbClr val="0000FF"/>
                </a:solidFill>
                <a:latin typeface="Courier New" panose="02070309020205020404" pitchFamily="49" charset="0"/>
              </a:rPr>
              <a:t>double</a:t>
            </a:r>
            <a:r>
              <a:rPr lang="en-GB" altLang="el-GR" sz="2000">
                <a:solidFill>
                  <a:srgbClr val="000000"/>
                </a:solidFill>
                <a:latin typeface="Courier New" panose="02070309020205020404" pitchFamily="49" charset="0"/>
              </a:rPr>
              <a:t>), 1, fp);</a:t>
            </a:r>
          </a:p>
          <a:p>
            <a:pPr marL="914400" lvl="1" indent="-457200" eaLnBrk="1" hangingPunct="1">
              <a:lnSpc>
                <a:spcPct val="90000"/>
              </a:lnSpc>
              <a:buFont typeface="Wingdings" panose="05000000000000000000" pitchFamily="2" charset="2"/>
              <a:buNone/>
            </a:pPr>
            <a:endParaRPr lang="el-GR" altLang="el-GR" sz="1400">
              <a:solidFill>
                <a:srgbClr val="000000"/>
              </a:solidFill>
              <a:latin typeface="Courier New" panose="02070309020205020404" pitchFamily="49" charset="0"/>
            </a:endParaRPr>
          </a:p>
          <a:p>
            <a:pPr marL="914400" lvl="1" indent="-457200" eaLnBrk="1" hangingPunct="1">
              <a:lnSpc>
                <a:spcPct val="90000"/>
              </a:lnSpc>
            </a:pPr>
            <a:r>
              <a:rPr lang="el-GR" altLang="el-GR" sz="2000"/>
              <a:t>Η συνάρτηση </a:t>
            </a:r>
            <a:r>
              <a:rPr lang="el-GR" altLang="el-GR" sz="2000">
                <a:solidFill>
                  <a:srgbClr val="000000"/>
                </a:solidFill>
                <a:latin typeface="Courier New" panose="02070309020205020404" pitchFamily="49" charset="0"/>
              </a:rPr>
              <a:t>fwrite()</a:t>
            </a:r>
            <a:r>
              <a:rPr lang="el-GR" altLang="el-GR" sz="2000"/>
              <a:t> </a:t>
            </a:r>
            <a:r>
              <a:rPr lang="el-GR" altLang="el-GR" sz="2000">
                <a:solidFill>
                  <a:srgbClr val="FF0000"/>
                </a:solidFill>
              </a:rPr>
              <a:t>επιστρέφει </a:t>
            </a:r>
            <a:r>
              <a:rPr lang="el-GR" altLang="el-GR" sz="2000" u="sng">
                <a:solidFill>
                  <a:srgbClr val="FF0000"/>
                </a:solidFill>
              </a:rPr>
              <a:t>το πλήθος των στοιχείων</a:t>
            </a:r>
            <a:r>
              <a:rPr lang="el-GR" altLang="el-GR" sz="2000">
                <a:solidFill>
                  <a:srgbClr val="FF0000"/>
                </a:solidFill>
              </a:rPr>
              <a:t> που αποθηκεύτηκαν </a:t>
            </a:r>
            <a:r>
              <a:rPr lang="el-GR" altLang="el-GR" sz="2000" u="sng">
                <a:solidFill>
                  <a:srgbClr val="FF0000"/>
                </a:solidFill>
              </a:rPr>
              <a:t>επιτυχημένα</a:t>
            </a:r>
            <a:r>
              <a:rPr lang="el-GR" altLang="el-GR" sz="2000"/>
              <a:t> στο αρχείο</a:t>
            </a:r>
            <a:endParaRPr lang="en-US" altLang="el-GR" sz="2000"/>
          </a:p>
          <a:p>
            <a:pPr marL="1333500" lvl="2" indent="-419100" eaLnBrk="1" hangingPunct="1">
              <a:lnSpc>
                <a:spcPct val="90000"/>
              </a:lnSpc>
            </a:pPr>
            <a:r>
              <a:rPr lang="el-GR" altLang="el-GR" sz="2000"/>
              <a:t>Αν αυτή η τιμή </a:t>
            </a:r>
            <a:r>
              <a:rPr lang="el-GR" altLang="el-GR" sz="2000" u="sng">
                <a:solidFill>
                  <a:srgbClr val="FF0000"/>
                </a:solidFill>
              </a:rPr>
              <a:t>δεν είναι ίση</a:t>
            </a:r>
            <a:r>
              <a:rPr lang="el-GR" altLang="el-GR" sz="2000"/>
              <a:t> με </a:t>
            </a:r>
            <a:r>
              <a:rPr lang="el-GR" altLang="el-GR" sz="2000">
                <a:solidFill>
                  <a:srgbClr val="000000"/>
                </a:solidFill>
                <a:latin typeface="Courier New" panose="02070309020205020404" pitchFamily="49" charset="0"/>
              </a:rPr>
              <a:t>count</a:t>
            </a:r>
            <a:r>
              <a:rPr lang="el-GR" altLang="el-GR" sz="2000"/>
              <a:t>, σημαίνει ότι η εγγραφή </a:t>
            </a:r>
            <a:r>
              <a:rPr lang="el-GR" altLang="el-GR" sz="2000" u="sng">
                <a:solidFill>
                  <a:srgbClr val="FF0000"/>
                </a:solidFill>
              </a:rPr>
              <a:t>δεν ήταν επιτυχής</a:t>
            </a:r>
          </a:p>
        </p:txBody>
      </p:sp>
      <p:grpSp>
        <p:nvGrpSpPr>
          <p:cNvPr id="2" name="Group 29"/>
          <p:cNvGrpSpPr>
            <a:grpSpLocks/>
          </p:cNvGrpSpPr>
          <p:nvPr/>
        </p:nvGrpSpPr>
        <p:grpSpPr bwMode="auto">
          <a:xfrm>
            <a:off x="2603500" y="2322792"/>
            <a:ext cx="6870700" cy="800100"/>
            <a:chOff x="1640" y="1352"/>
            <a:chExt cx="4328" cy="504"/>
          </a:xfrm>
        </p:grpSpPr>
        <p:sp>
          <p:nvSpPr>
            <p:cNvPr id="53255" name="Oval 24"/>
            <p:cNvSpPr>
              <a:spLocks noChangeArrowheads="1"/>
            </p:cNvSpPr>
            <p:nvPr/>
          </p:nvSpPr>
          <p:spPr bwMode="auto">
            <a:xfrm>
              <a:off x="1640" y="1552"/>
              <a:ext cx="248" cy="304"/>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nvGrpSpPr>
            <p:cNvPr id="53256" name="Group 25"/>
            <p:cNvGrpSpPr>
              <a:grpSpLocks/>
            </p:cNvGrpSpPr>
            <p:nvPr/>
          </p:nvGrpSpPr>
          <p:grpSpPr bwMode="auto">
            <a:xfrm>
              <a:off x="3808" y="1352"/>
              <a:ext cx="2160" cy="368"/>
              <a:chOff x="3840" y="1352"/>
              <a:chExt cx="2160" cy="368"/>
            </a:xfrm>
          </p:grpSpPr>
          <p:sp>
            <p:nvSpPr>
              <p:cNvPr id="53258" name="Rectangle 26" descr="Rectangle: Click to edit Master text styles&#10;Second level&#10;Third level&#10;Fourth level&#10;Fifth level"/>
              <p:cNvSpPr>
                <a:spLocks noChangeArrowheads="1"/>
              </p:cNvSpPr>
              <p:nvPr/>
            </p:nvSpPr>
            <p:spPr bwMode="auto">
              <a:xfrm>
                <a:off x="3840" y="1367"/>
                <a:ext cx="2160" cy="35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600"/>
                  <a:t>Καλύτερα:</a:t>
                </a:r>
                <a:r>
                  <a:rPr lang="en-GB" altLang="el-GR" sz="1600">
                    <a:solidFill>
                      <a:srgbClr val="0000FF"/>
                    </a:solidFill>
                    <a:latin typeface="Courier New" panose="02070309020205020404" pitchFamily="49" charset="0"/>
                  </a:rPr>
                  <a:t>sizeof</a:t>
                </a:r>
                <a:r>
                  <a:rPr lang="en-GB" altLang="el-GR" sz="1600">
                    <a:solidFill>
                      <a:srgbClr val="000000"/>
                    </a:solidFill>
                    <a:latin typeface="Courier New" panose="02070309020205020404" pitchFamily="49" charset="0"/>
                  </a:rPr>
                  <a:t>(</a:t>
                </a:r>
                <a:r>
                  <a:rPr lang="en-US" altLang="el-GR" sz="1600">
                    <a:solidFill>
                      <a:srgbClr val="0000FF"/>
                    </a:solidFill>
                    <a:latin typeface="Courier New" panose="02070309020205020404" pitchFamily="49" charset="0"/>
                  </a:rPr>
                  <a:t>int</a:t>
                </a:r>
                <a:r>
                  <a:rPr lang="en-GB" altLang="el-GR" sz="1600">
                    <a:solidFill>
                      <a:srgbClr val="000000"/>
                    </a:solidFill>
                    <a:latin typeface="Courier New" panose="02070309020205020404" pitchFamily="49" charset="0"/>
                  </a:rPr>
                  <a:t>)</a:t>
                </a:r>
                <a:r>
                  <a:rPr lang="el-GR" altLang="el-GR" sz="1600"/>
                  <a:t> </a:t>
                </a:r>
              </a:p>
            </p:txBody>
          </p:sp>
          <p:sp>
            <p:nvSpPr>
              <p:cNvPr id="53259" name="Rectangle 27"/>
              <p:cNvSpPr>
                <a:spLocks noChangeArrowheads="1"/>
              </p:cNvSpPr>
              <p:nvPr/>
            </p:nvSpPr>
            <p:spPr bwMode="auto">
              <a:xfrm>
                <a:off x="4082" y="1352"/>
                <a:ext cx="1678" cy="316"/>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53257" name="Line 28"/>
            <p:cNvSpPr>
              <a:spLocks noChangeShapeType="1"/>
            </p:cNvSpPr>
            <p:nvPr/>
          </p:nvSpPr>
          <p:spPr bwMode="auto">
            <a:xfrm flipV="1">
              <a:off x="1864" y="1480"/>
              <a:ext cx="2184" cy="11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grpSp>
      <p:sp>
        <p:nvSpPr>
          <p:cNvPr id="53253" name="Rectangle 30"/>
          <p:cNvSpPr>
            <a:spLocks noChangeArrowheads="1"/>
          </p:cNvSpPr>
          <p:nvPr/>
        </p:nvSpPr>
        <p:spPr bwMode="auto">
          <a:xfrm>
            <a:off x="609600" y="2221192"/>
            <a:ext cx="4546600" cy="1054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3254" name="Rectangle 31"/>
          <p:cNvSpPr>
            <a:spLocks noChangeArrowheads="1"/>
          </p:cNvSpPr>
          <p:nvPr/>
        </p:nvSpPr>
        <p:spPr bwMode="auto">
          <a:xfrm>
            <a:off x="622300" y="4100792"/>
            <a:ext cx="5588000" cy="9017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391682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fread() </a:t>
            </a:r>
            <a:r>
              <a:rPr lang="en-US" altLang="el-GR">
                <a:solidFill>
                  <a:srgbClr val="FF0000"/>
                </a:solidFill>
              </a:rPr>
              <a:t>(I)</a:t>
            </a:r>
            <a:endParaRPr lang="en-GB" altLang="el-GR">
              <a:solidFill>
                <a:srgbClr val="FF0000"/>
              </a:solidFill>
            </a:endParaRPr>
          </a:p>
        </p:txBody>
      </p:sp>
      <p:sp>
        <p:nvSpPr>
          <p:cNvPr id="54275" name="Rectangle 3" descr="Rectangle: Click to edit Master text styles&#10;Second level&#10;Third level&#10;Fourth level&#10;Fifth level"/>
          <p:cNvSpPr>
            <a:spLocks noGrp="1" noChangeArrowheads="1"/>
          </p:cNvSpPr>
          <p:nvPr>
            <p:ph type="body" idx="1"/>
          </p:nvPr>
        </p:nvSpPr>
        <p:spPr>
          <a:xfrm>
            <a:off x="-114300" y="1014692"/>
            <a:ext cx="9093200" cy="5676900"/>
          </a:xfrm>
        </p:spPr>
        <p:txBody>
          <a:bodyPr/>
          <a:lstStyle/>
          <a:p>
            <a:pPr marL="914400" lvl="1" indent="-457200" eaLnBrk="1" hangingPunct="1">
              <a:lnSpc>
                <a:spcPct val="80000"/>
              </a:lnSpc>
            </a:pPr>
            <a:r>
              <a:rPr lang="el-GR" altLang="el-GR" sz="2000"/>
              <a:t>Η συνάρτηση </a:t>
            </a:r>
            <a:r>
              <a:rPr lang="el-GR" altLang="el-GR" sz="2000">
                <a:solidFill>
                  <a:srgbClr val="000000"/>
                </a:solidFill>
                <a:latin typeface="Courier New" panose="02070309020205020404" pitchFamily="49" charset="0"/>
              </a:rPr>
              <a:t>f</a:t>
            </a:r>
            <a:r>
              <a:rPr lang="en-US" altLang="el-GR" sz="2000">
                <a:solidFill>
                  <a:srgbClr val="000000"/>
                </a:solidFill>
                <a:latin typeface="Courier New" panose="02070309020205020404" pitchFamily="49" charset="0"/>
              </a:rPr>
              <a:t>read</a:t>
            </a:r>
            <a:r>
              <a:rPr lang="el-GR" altLang="el-GR" sz="2000">
                <a:solidFill>
                  <a:srgbClr val="000000"/>
                </a:solidFill>
                <a:latin typeface="Courier New" panose="02070309020205020404" pitchFamily="49" charset="0"/>
              </a:rPr>
              <a:t>()</a:t>
            </a:r>
            <a:r>
              <a:rPr lang="el-GR" altLang="el-GR" sz="2000"/>
              <a:t> χρησιμοποιείται κυρίως για </a:t>
            </a:r>
            <a:r>
              <a:rPr lang="el-GR" altLang="el-GR" sz="2000">
                <a:solidFill>
                  <a:srgbClr val="FF0000"/>
                </a:solidFill>
              </a:rPr>
              <a:t>διάβασμα μεγάλου όγκου δεδομένων</a:t>
            </a:r>
            <a:r>
              <a:rPr lang="el-GR" altLang="el-GR" sz="2000"/>
              <a:t> </a:t>
            </a:r>
            <a:r>
              <a:rPr lang="el-GR" altLang="el-GR" sz="2000" u="sng">
                <a:solidFill>
                  <a:srgbClr val="FF0000"/>
                </a:solidFill>
              </a:rPr>
              <a:t>από ένα αρχείο στη μνήμη</a:t>
            </a:r>
            <a:endParaRPr lang="en-US" altLang="el-GR" sz="2000" u="sng">
              <a:solidFill>
                <a:srgbClr val="FF0000"/>
              </a:solidFill>
            </a:endParaRPr>
          </a:p>
          <a:p>
            <a:pPr marL="914400" lvl="1" indent="-457200" eaLnBrk="1" hangingPunct="1">
              <a:lnSpc>
                <a:spcPct val="80000"/>
              </a:lnSpc>
            </a:pPr>
            <a:endParaRPr lang="en-US" altLang="el-GR" sz="1200"/>
          </a:p>
          <a:p>
            <a:pPr marL="914400" lvl="1" indent="-457200" eaLnBrk="1" hangingPunct="1">
              <a:lnSpc>
                <a:spcPct val="80000"/>
              </a:lnSpc>
            </a:pPr>
            <a:r>
              <a:rPr lang="el-GR" altLang="el-GR" sz="2000"/>
              <a:t>Το πρωτότυπο της συνάρτησης δηλώνεται στο αρχείο </a:t>
            </a:r>
            <a:r>
              <a:rPr lang="el-GR" altLang="el-GR" sz="2000">
                <a:solidFill>
                  <a:srgbClr val="000000"/>
                </a:solidFill>
                <a:latin typeface="Courier New" panose="02070309020205020404" pitchFamily="49" charset="0"/>
              </a:rPr>
              <a:t>stdio.h</a:t>
            </a:r>
            <a:r>
              <a:rPr lang="el-GR" altLang="el-GR" sz="2000"/>
              <a:t> και είναι το ακόλουθο:</a:t>
            </a:r>
            <a:endParaRPr lang="en-US" altLang="el-GR" sz="2000"/>
          </a:p>
          <a:p>
            <a:pPr marL="914400" lvl="1" indent="-457200" eaLnBrk="1" hangingPunct="1">
              <a:lnSpc>
                <a:spcPct val="80000"/>
              </a:lnSpc>
            </a:pPr>
            <a:endParaRPr lang="en-GB" altLang="el-GR" sz="1000"/>
          </a:p>
          <a:p>
            <a:pPr marL="533400" indent="-533400" algn="ctr">
              <a:spcBef>
                <a:spcPct val="0"/>
              </a:spcBef>
              <a:buClrTx/>
              <a:buSzTx/>
              <a:buFontTx/>
              <a:buNone/>
            </a:pPr>
            <a:r>
              <a:rPr lang="en-GB" altLang="el-GR" sz="2000">
                <a:latin typeface="Courier New" panose="02070309020205020404" pitchFamily="49" charset="0"/>
              </a:rPr>
              <a:t>   int</a:t>
            </a:r>
            <a:r>
              <a:rPr lang="en-GB" altLang="el-GR" sz="1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fread(</a:t>
            </a:r>
            <a:r>
              <a:rPr lang="en-US" altLang="el-GR" sz="2000">
                <a:latin typeface="Courier New" panose="02070309020205020404" pitchFamily="49" charset="0"/>
              </a:rPr>
              <a:t>void</a:t>
            </a:r>
            <a:r>
              <a:rPr lang="en-US" altLang="el-GR" sz="16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buf,</a:t>
            </a:r>
            <a:r>
              <a:rPr lang="en-US" altLang="el-GR" sz="7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size_t size,</a:t>
            </a:r>
            <a:r>
              <a:rPr lang="en-US" altLang="el-GR" sz="9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size_t</a:t>
            </a:r>
            <a:r>
              <a:rPr lang="en-US" altLang="el-GR" sz="18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count,</a:t>
            </a:r>
            <a:r>
              <a:rPr lang="en-US" altLang="el-GR" sz="12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FILE *fp);</a:t>
            </a:r>
          </a:p>
          <a:p>
            <a:pPr marL="533400" indent="-533400" algn="ctr">
              <a:spcBef>
                <a:spcPct val="0"/>
              </a:spcBef>
              <a:buClrTx/>
              <a:buSzTx/>
              <a:buFontTx/>
              <a:buNone/>
            </a:pPr>
            <a:endParaRPr lang="en-US" altLang="el-GR" sz="1600">
              <a:solidFill>
                <a:srgbClr val="000000"/>
              </a:solidFill>
              <a:latin typeface="Courier New" panose="02070309020205020404" pitchFamily="49" charset="0"/>
            </a:endParaRPr>
          </a:p>
          <a:p>
            <a:pPr marL="914400" lvl="1" indent="-457200" eaLnBrk="1" hangingPunct="1">
              <a:lnSpc>
                <a:spcPct val="80000"/>
              </a:lnSpc>
            </a:pPr>
            <a:r>
              <a:rPr lang="el-GR" altLang="el-GR" sz="2000"/>
              <a:t>Η παράμετρος </a:t>
            </a:r>
            <a:r>
              <a:rPr lang="el-GR" altLang="el-GR" sz="2000">
                <a:solidFill>
                  <a:srgbClr val="000000"/>
                </a:solidFill>
                <a:latin typeface="Courier New" panose="02070309020205020404" pitchFamily="49" charset="0"/>
              </a:rPr>
              <a:t>buf</a:t>
            </a:r>
            <a:r>
              <a:rPr lang="el-GR" altLang="el-GR" sz="2000"/>
              <a:t> είναι </a:t>
            </a:r>
            <a:r>
              <a:rPr lang="el-GR" altLang="el-GR" sz="2000" u="sng">
                <a:solidFill>
                  <a:srgbClr val="FF0000"/>
                </a:solidFill>
              </a:rPr>
              <a:t>ένας δείκτης</a:t>
            </a:r>
            <a:r>
              <a:rPr lang="el-GR" altLang="el-GR" sz="2000">
                <a:solidFill>
                  <a:srgbClr val="FF0000"/>
                </a:solidFill>
              </a:rPr>
              <a:t> στη διεύθυνση μνήμης στην οποία θα αποθηκευτούν τα δεδομένα που θα διαβαστούν από το αρχείο</a:t>
            </a:r>
            <a:endParaRPr lang="en-US" altLang="el-GR" sz="2000">
              <a:solidFill>
                <a:srgbClr val="FF0000"/>
              </a:solidFill>
            </a:endParaRPr>
          </a:p>
          <a:p>
            <a:pPr marL="1333500" lvl="2" indent="-419100" eaLnBrk="1" hangingPunct="1">
              <a:lnSpc>
                <a:spcPct val="80000"/>
              </a:lnSpc>
            </a:pPr>
            <a:r>
              <a:rPr lang="el-GR" altLang="el-GR" sz="2000"/>
              <a:t>Ο τύπος του δείκτη είναι </a:t>
            </a:r>
            <a:r>
              <a:rPr lang="el-GR" altLang="el-GR" sz="2000">
                <a:solidFill>
                  <a:srgbClr val="0000FF"/>
                </a:solidFill>
                <a:latin typeface="Courier New" panose="02070309020205020404" pitchFamily="49" charset="0"/>
              </a:rPr>
              <a:t>void</a:t>
            </a:r>
            <a:r>
              <a:rPr lang="el-GR" altLang="el-GR" sz="2000"/>
              <a:t>, ώστε να μπορεί να διαβαστεί </a:t>
            </a:r>
            <a:r>
              <a:rPr lang="el-GR" altLang="el-GR" sz="2000">
                <a:solidFill>
                  <a:srgbClr val="FF0000"/>
                </a:solidFill>
              </a:rPr>
              <a:t>οποιοσδήποτε τύπος</a:t>
            </a:r>
            <a:r>
              <a:rPr lang="el-GR" altLang="el-GR" sz="2000"/>
              <a:t> δεδομένων</a:t>
            </a:r>
            <a:endParaRPr lang="en-US" altLang="el-GR" sz="2000"/>
          </a:p>
          <a:p>
            <a:pPr marL="914400" lvl="1" indent="-457200" eaLnBrk="1" hangingPunct="1">
              <a:lnSpc>
                <a:spcPct val="80000"/>
              </a:lnSpc>
            </a:pPr>
            <a:endParaRPr lang="el-GR" altLang="el-GR" sz="2000"/>
          </a:p>
          <a:p>
            <a:pPr marL="914400" lvl="1" indent="-457200" eaLnBrk="1" hangingPunct="1">
              <a:lnSpc>
                <a:spcPct val="80000"/>
              </a:lnSpc>
            </a:pPr>
            <a:r>
              <a:rPr lang="el-GR" altLang="el-GR" sz="2000"/>
              <a:t>Όπως και στην </a:t>
            </a:r>
            <a:r>
              <a:rPr lang="en-US" altLang="el-GR" sz="2000">
                <a:solidFill>
                  <a:srgbClr val="000000"/>
                </a:solidFill>
                <a:latin typeface="Courier New" panose="02070309020205020404" pitchFamily="49" charset="0"/>
              </a:rPr>
              <a:t>fwrite()</a:t>
            </a:r>
            <a:r>
              <a:rPr lang="en-US" altLang="el-GR" sz="2000"/>
              <a:t> </a:t>
            </a:r>
            <a:r>
              <a:rPr lang="el-GR" altLang="el-GR" sz="2000"/>
              <a:t>η παράμετρος </a:t>
            </a:r>
            <a:r>
              <a:rPr lang="el-GR" altLang="el-GR" sz="2000">
                <a:solidFill>
                  <a:srgbClr val="000000"/>
                </a:solidFill>
                <a:latin typeface="Courier New" panose="02070309020205020404" pitchFamily="49" charset="0"/>
              </a:rPr>
              <a:t>size</a:t>
            </a:r>
            <a:r>
              <a:rPr lang="el-GR" altLang="el-GR" sz="2000"/>
              <a:t> καθορίζει </a:t>
            </a:r>
            <a:r>
              <a:rPr lang="el-GR" altLang="el-GR" sz="2000" u="sng">
                <a:solidFill>
                  <a:srgbClr val="FF0000"/>
                </a:solidFill>
              </a:rPr>
              <a:t>το μέγεθος ενός στοιχείου</a:t>
            </a:r>
            <a:r>
              <a:rPr lang="el-GR" altLang="el-GR" sz="2000"/>
              <a:t> σε </a:t>
            </a:r>
            <a:r>
              <a:rPr lang="en-US" altLang="el-GR" sz="2000"/>
              <a:t>bytes</a:t>
            </a:r>
            <a:r>
              <a:rPr lang="el-GR" altLang="el-GR" sz="2000"/>
              <a:t>, ενώ η παράμετρος </a:t>
            </a:r>
            <a:r>
              <a:rPr lang="el-GR" altLang="el-GR" sz="2000">
                <a:solidFill>
                  <a:srgbClr val="000000"/>
                </a:solidFill>
                <a:latin typeface="Courier New" panose="02070309020205020404" pitchFamily="49" charset="0"/>
              </a:rPr>
              <a:t>count</a:t>
            </a:r>
            <a:r>
              <a:rPr lang="el-GR" altLang="el-GR" sz="2000"/>
              <a:t> καθορίζει </a:t>
            </a:r>
            <a:r>
              <a:rPr lang="el-GR" altLang="el-GR" sz="2000" u="sng">
                <a:solidFill>
                  <a:srgbClr val="FF0000"/>
                </a:solidFill>
              </a:rPr>
              <a:t>το πλήθος των στοιχείων που θα αποθηκευτούν</a:t>
            </a:r>
            <a:r>
              <a:rPr lang="el-GR" altLang="el-GR" sz="2000"/>
              <a:t> στη μνήμη</a:t>
            </a:r>
            <a:endParaRPr lang="en-US" altLang="el-GR" sz="2000"/>
          </a:p>
          <a:p>
            <a:pPr marL="1333500" lvl="2" indent="-419100" eaLnBrk="1" hangingPunct="1">
              <a:lnSpc>
                <a:spcPct val="80000"/>
              </a:lnSpc>
            </a:pPr>
            <a:r>
              <a:rPr lang="el-GR" altLang="el-GR" sz="2000"/>
              <a:t>Για να βρούμε το μέγεθος ενός μεμονωμένου στοιχείου χρησιμοποιούμε τον τελεστή </a:t>
            </a:r>
            <a:r>
              <a:rPr lang="el-GR" altLang="el-GR" sz="2000">
                <a:solidFill>
                  <a:srgbClr val="0000FF"/>
                </a:solidFill>
                <a:latin typeface="Courier New" panose="02070309020205020404" pitchFamily="49" charset="0"/>
              </a:rPr>
              <a:t>sizeof</a:t>
            </a:r>
            <a:endParaRPr lang="en-US" altLang="el-GR" sz="1600"/>
          </a:p>
        </p:txBody>
      </p:sp>
      <p:sp>
        <p:nvSpPr>
          <p:cNvPr id="54276" name="Rectangle 4"/>
          <p:cNvSpPr>
            <a:spLocks noChangeArrowheads="1"/>
          </p:cNvSpPr>
          <p:nvPr/>
        </p:nvSpPr>
        <p:spPr bwMode="auto">
          <a:xfrm>
            <a:off x="266700" y="2322792"/>
            <a:ext cx="8661400" cy="5461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85338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fread() </a:t>
            </a:r>
            <a:r>
              <a:rPr lang="en-US" altLang="el-GR">
                <a:solidFill>
                  <a:srgbClr val="FF0000"/>
                </a:solidFill>
              </a:rPr>
              <a:t>(I</a:t>
            </a:r>
            <a:r>
              <a:rPr lang="el-GR" altLang="el-GR">
                <a:solidFill>
                  <a:srgbClr val="FF0000"/>
                </a:solidFill>
              </a:rPr>
              <a:t>Ι</a:t>
            </a:r>
            <a:r>
              <a:rPr lang="en-US" altLang="el-GR">
                <a:solidFill>
                  <a:srgbClr val="FF0000"/>
                </a:solidFill>
              </a:rPr>
              <a:t>)</a:t>
            </a:r>
            <a:endParaRPr lang="en-GB" altLang="el-GR">
              <a:solidFill>
                <a:srgbClr val="FF0000"/>
              </a:solidFill>
            </a:endParaRPr>
          </a:p>
        </p:txBody>
      </p:sp>
      <p:sp>
        <p:nvSpPr>
          <p:cNvPr id="55299" name="Rectangle 3" descr="Rectangle: Click to edit Master text styles&#10;Second level&#10;Third level&#10;Fourth level&#10;Fifth level"/>
          <p:cNvSpPr>
            <a:spLocks noGrp="1" noChangeArrowheads="1"/>
          </p:cNvSpPr>
          <p:nvPr>
            <p:ph type="body" idx="1"/>
          </p:nvPr>
        </p:nvSpPr>
        <p:spPr>
          <a:xfrm>
            <a:off x="-114300" y="1014692"/>
            <a:ext cx="9093200" cy="5676900"/>
          </a:xfrm>
        </p:spPr>
        <p:txBody>
          <a:bodyPr/>
          <a:lstStyle/>
          <a:p>
            <a:pPr marL="914400" lvl="1" indent="-457200" eaLnBrk="1" hangingPunct="1">
              <a:lnSpc>
                <a:spcPct val="90000"/>
              </a:lnSpc>
            </a:pPr>
            <a:r>
              <a:rPr lang="el-GR" altLang="el-GR" sz="2000"/>
              <a:t>Η συνάρτηση </a:t>
            </a:r>
            <a:r>
              <a:rPr lang="el-GR" altLang="el-GR" sz="2000">
                <a:solidFill>
                  <a:srgbClr val="000000"/>
                </a:solidFill>
                <a:latin typeface="Courier New" panose="02070309020205020404" pitchFamily="49" charset="0"/>
              </a:rPr>
              <a:t>fread()</a:t>
            </a:r>
            <a:r>
              <a:rPr lang="el-GR" altLang="el-GR" sz="2000"/>
              <a:t> </a:t>
            </a:r>
            <a:r>
              <a:rPr lang="el-GR" altLang="el-GR" sz="2000">
                <a:solidFill>
                  <a:srgbClr val="FF0000"/>
                </a:solidFill>
              </a:rPr>
              <a:t>επιστρέφει </a:t>
            </a:r>
            <a:r>
              <a:rPr lang="el-GR" altLang="el-GR" sz="2000" u="sng">
                <a:solidFill>
                  <a:srgbClr val="FF0000"/>
                </a:solidFill>
              </a:rPr>
              <a:t>το πλήθος των στοιχείων</a:t>
            </a:r>
            <a:r>
              <a:rPr lang="el-GR" altLang="el-GR" sz="2000">
                <a:solidFill>
                  <a:srgbClr val="FF0000"/>
                </a:solidFill>
              </a:rPr>
              <a:t> που διαβάστηκαν επιτυχημένα</a:t>
            </a:r>
            <a:r>
              <a:rPr lang="el-GR" altLang="el-GR" sz="2000"/>
              <a:t> από το αρχείο</a:t>
            </a:r>
            <a:endParaRPr lang="en-US" altLang="el-GR" sz="2000"/>
          </a:p>
          <a:p>
            <a:pPr marL="1333500" lvl="2" indent="-419100" eaLnBrk="1" hangingPunct="1">
              <a:lnSpc>
                <a:spcPct val="90000"/>
              </a:lnSpc>
            </a:pPr>
            <a:r>
              <a:rPr lang="el-GR" altLang="el-GR" sz="2000"/>
              <a:t>Αν αυτή η τιμή </a:t>
            </a:r>
            <a:r>
              <a:rPr lang="el-GR" altLang="el-GR" sz="2000" u="sng">
                <a:solidFill>
                  <a:srgbClr val="FF0000"/>
                </a:solidFill>
              </a:rPr>
              <a:t>δεν είναι ίση</a:t>
            </a:r>
            <a:r>
              <a:rPr lang="el-GR" altLang="el-GR" sz="2000"/>
              <a:t> με </a:t>
            </a:r>
            <a:r>
              <a:rPr lang="el-GR" altLang="el-GR" sz="2000">
                <a:solidFill>
                  <a:srgbClr val="000000"/>
                </a:solidFill>
                <a:latin typeface="Courier New" panose="02070309020205020404" pitchFamily="49" charset="0"/>
              </a:rPr>
              <a:t>count</a:t>
            </a:r>
            <a:r>
              <a:rPr lang="el-GR" altLang="el-GR" sz="2000"/>
              <a:t>, τότε σημαίνει είτε ότι η ανάγνωση </a:t>
            </a:r>
            <a:r>
              <a:rPr lang="el-GR" altLang="el-GR" sz="2000" u="sng">
                <a:solidFill>
                  <a:srgbClr val="FF0000"/>
                </a:solidFill>
              </a:rPr>
              <a:t>δεν ήταν επιτυχής</a:t>
            </a:r>
            <a:r>
              <a:rPr lang="el-GR" altLang="el-GR" sz="2000"/>
              <a:t> είτε ότι </a:t>
            </a:r>
            <a:r>
              <a:rPr lang="el-GR" altLang="el-GR" sz="2000" u="sng">
                <a:solidFill>
                  <a:srgbClr val="FF0000"/>
                </a:solidFill>
              </a:rPr>
              <a:t>φτάσαμε στο τέλος του αρχείου</a:t>
            </a:r>
          </a:p>
          <a:p>
            <a:pPr marL="1333500" lvl="2" indent="-419100" eaLnBrk="1" hangingPunct="1">
              <a:lnSpc>
                <a:spcPct val="90000"/>
              </a:lnSpc>
            </a:pPr>
            <a:endParaRPr lang="el-GR" altLang="el-GR" sz="2000" u="sng">
              <a:solidFill>
                <a:srgbClr val="FF0000"/>
              </a:solidFill>
            </a:endParaRPr>
          </a:p>
          <a:p>
            <a:pPr marL="914400" lvl="1" indent="-457200" eaLnBrk="1" hangingPunct="1">
              <a:lnSpc>
                <a:spcPct val="90000"/>
              </a:lnSpc>
            </a:pPr>
            <a:r>
              <a:rPr lang="el-GR" altLang="el-GR" sz="2000"/>
              <a:t>Π.χ. διάβασμα ενός πραγματικού αριθμού από το αρχείο και αποθήκευση στη μεταβλητή </a:t>
            </a:r>
            <a:r>
              <a:rPr lang="el-GR" altLang="el-GR" sz="2000">
                <a:solidFill>
                  <a:srgbClr val="000000"/>
                </a:solidFill>
                <a:latin typeface="Courier New" panose="02070309020205020404" pitchFamily="49" charset="0"/>
              </a:rPr>
              <a:t>a</a:t>
            </a:r>
          </a:p>
          <a:p>
            <a:pPr marL="914400" lvl="1" indent="-457200" eaLnBrk="1" hangingPunct="1">
              <a:lnSpc>
                <a:spcPct val="90000"/>
              </a:lnSpc>
            </a:pPr>
            <a:endParaRPr lang="el-GR" altLang="el-GR" sz="16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n-GB" altLang="el-GR" sz="2000">
                <a:solidFill>
                  <a:srgbClr val="0000FF"/>
                </a:solidFill>
                <a:latin typeface="Courier New" panose="02070309020205020404" pitchFamily="49" charset="0"/>
              </a:rPr>
              <a:t>	double</a:t>
            </a:r>
            <a:r>
              <a:rPr lang="en-GB" altLang="el-GR" sz="2000">
                <a:solidFill>
                  <a:srgbClr val="000000"/>
                </a:solidFill>
                <a:latin typeface="Courier New" panose="02070309020205020404" pitchFamily="49" charset="0"/>
              </a:rPr>
              <a:t> a;</a:t>
            </a:r>
          </a:p>
          <a:p>
            <a:pPr marL="914400" lvl="1" indent="-457200" eaLnBrk="1" hangingPunct="1">
              <a:lnSpc>
                <a:spcPct val="90000"/>
              </a:lnSpc>
              <a:buFont typeface="Wingdings" panose="05000000000000000000" pitchFamily="2" charset="2"/>
              <a:buNone/>
            </a:pPr>
            <a:r>
              <a:rPr lang="en-GB" altLang="el-GR" sz="2000">
                <a:solidFill>
                  <a:srgbClr val="000000"/>
                </a:solidFill>
                <a:latin typeface="Courier New" panose="02070309020205020404" pitchFamily="49" charset="0"/>
              </a:rPr>
              <a:t>	fread(&amp;a, </a:t>
            </a:r>
            <a:r>
              <a:rPr lang="en-GB" altLang="el-GR" sz="2000">
                <a:solidFill>
                  <a:srgbClr val="0000FF"/>
                </a:solidFill>
                <a:latin typeface="Courier New" panose="02070309020205020404" pitchFamily="49" charset="0"/>
              </a:rPr>
              <a:t>sizeof</a:t>
            </a:r>
            <a:r>
              <a:rPr lang="en-GB" altLang="el-GR" sz="2000">
                <a:solidFill>
                  <a:srgbClr val="000000"/>
                </a:solidFill>
                <a:latin typeface="Courier New" panose="02070309020205020404" pitchFamily="49" charset="0"/>
              </a:rPr>
              <a:t>(</a:t>
            </a:r>
            <a:r>
              <a:rPr lang="en-GB" altLang="el-GR" sz="2000">
                <a:solidFill>
                  <a:srgbClr val="0000FF"/>
                </a:solidFill>
                <a:latin typeface="Courier New" panose="02070309020205020404" pitchFamily="49" charset="0"/>
              </a:rPr>
              <a:t>double</a:t>
            </a:r>
            <a:r>
              <a:rPr lang="en-GB" altLang="el-GR" sz="2000">
                <a:solidFill>
                  <a:srgbClr val="000000"/>
                </a:solidFill>
                <a:latin typeface="Courier New" panose="02070309020205020404" pitchFamily="49" charset="0"/>
              </a:rPr>
              <a:t>), 1, fp);</a:t>
            </a:r>
            <a:endParaRPr lang="el-GR" altLang="el-GR" sz="2000">
              <a:solidFill>
                <a:srgbClr val="000000"/>
              </a:solidFill>
              <a:latin typeface="Courier New" panose="02070309020205020404" pitchFamily="49" charset="0"/>
            </a:endParaRPr>
          </a:p>
          <a:p>
            <a:pPr marL="914400" lvl="1" indent="-457200" eaLnBrk="1" hangingPunct="1">
              <a:lnSpc>
                <a:spcPct val="90000"/>
              </a:lnSpc>
            </a:pPr>
            <a:endParaRPr lang="el-GR" altLang="el-GR" sz="1600">
              <a:solidFill>
                <a:srgbClr val="000000"/>
              </a:solidFill>
              <a:latin typeface="Courier New" panose="02070309020205020404" pitchFamily="49" charset="0"/>
            </a:endParaRPr>
          </a:p>
          <a:p>
            <a:pPr marL="914400" lvl="1" indent="-457200" eaLnBrk="1" hangingPunct="1">
              <a:lnSpc>
                <a:spcPct val="90000"/>
              </a:lnSpc>
            </a:pPr>
            <a:r>
              <a:rPr lang="el-GR" altLang="el-GR" sz="2000"/>
              <a:t>Π.χ. διάβασμα 1000 ακεραίων από το αρχείο και αποθήκευση στον πίνακα ακεραίων </a:t>
            </a:r>
            <a:r>
              <a:rPr lang="el-GR" altLang="el-GR" sz="2000">
                <a:solidFill>
                  <a:srgbClr val="000000"/>
                </a:solidFill>
                <a:latin typeface="Courier New" panose="02070309020205020404" pitchFamily="49" charset="0"/>
              </a:rPr>
              <a:t>a</a:t>
            </a:r>
            <a:r>
              <a:rPr lang="en-US" altLang="el-GR" sz="2000">
                <a:solidFill>
                  <a:srgbClr val="000000"/>
                </a:solidFill>
                <a:latin typeface="Courier New" panose="02070309020205020404" pitchFamily="49" charset="0"/>
              </a:rPr>
              <a:t>rr</a:t>
            </a:r>
          </a:p>
          <a:p>
            <a:pPr marL="914400" lvl="1" indent="-457200" eaLnBrk="1" hangingPunct="1">
              <a:lnSpc>
                <a:spcPct val="90000"/>
              </a:lnSpc>
            </a:pPr>
            <a:endParaRPr lang="el-GR" altLang="el-GR" sz="1600">
              <a:solidFill>
                <a:srgbClr val="000000"/>
              </a:solidFill>
              <a:latin typeface="Courier New" panose="02070309020205020404" pitchFamily="49" charset="0"/>
            </a:endParaRPr>
          </a:p>
          <a:p>
            <a:pPr marL="914400" lvl="1" indent="-457200" eaLnBrk="1" hangingPunct="1">
              <a:lnSpc>
                <a:spcPct val="90000"/>
              </a:lnSpc>
              <a:buFont typeface="Wingdings" panose="05000000000000000000" pitchFamily="2" charset="2"/>
              <a:buNone/>
            </a:pPr>
            <a:r>
              <a:rPr lang="en-GB" altLang="el-GR" sz="2000">
                <a:solidFill>
                  <a:srgbClr val="0000FF"/>
                </a:solidFill>
                <a:latin typeface="Courier New" panose="02070309020205020404" pitchFamily="49" charset="0"/>
              </a:rPr>
              <a:t>	int</a:t>
            </a:r>
            <a:r>
              <a:rPr lang="en-GB" altLang="el-GR" sz="2000">
                <a:solidFill>
                  <a:srgbClr val="000000"/>
                </a:solidFill>
                <a:latin typeface="Courier New" panose="02070309020205020404" pitchFamily="49" charset="0"/>
              </a:rPr>
              <a:t> arr[1000];</a:t>
            </a:r>
          </a:p>
          <a:p>
            <a:pPr marL="914400" lvl="1" indent="-457200" eaLnBrk="1" hangingPunct="1">
              <a:lnSpc>
                <a:spcPct val="90000"/>
              </a:lnSpc>
              <a:buFont typeface="Wingdings" panose="05000000000000000000" pitchFamily="2" charset="2"/>
              <a:buNone/>
            </a:pPr>
            <a:r>
              <a:rPr lang="en-GB" altLang="el-GR" sz="2000">
                <a:solidFill>
                  <a:srgbClr val="000000"/>
                </a:solidFill>
                <a:latin typeface="Courier New" panose="02070309020205020404" pitchFamily="49" charset="0"/>
              </a:rPr>
              <a:t>	fread(arr, </a:t>
            </a:r>
            <a:r>
              <a:rPr lang="en-GB" altLang="el-GR" sz="2000">
                <a:solidFill>
                  <a:srgbClr val="0000FF"/>
                </a:solidFill>
                <a:latin typeface="Courier New" panose="02070309020205020404" pitchFamily="49" charset="0"/>
              </a:rPr>
              <a:t>sizeof</a:t>
            </a:r>
            <a:r>
              <a:rPr lang="en-GB" altLang="el-GR" sz="2000">
                <a:solidFill>
                  <a:srgbClr val="000000"/>
                </a:solidFill>
                <a:latin typeface="Courier New" panose="02070309020205020404" pitchFamily="49" charset="0"/>
              </a:rPr>
              <a:t>(</a:t>
            </a:r>
            <a:r>
              <a:rPr lang="en-GB" altLang="el-GR" sz="2000">
                <a:solidFill>
                  <a:srgbClr val="0000FF"/>
                </a:solidFill>
                <a:latin typeface="Courier New" panose="02070309020205020404" pitchFamily="49" charset="0"/>
              </a:rPr>
              <a:t>int</a:t>
            </a:r>
            <a:r>
              <a:rPr lang="en-GB" altLang="el-GR" sz="2000">
                <a:solidFill>
                  <a:srgbClr val="000000"/>
                </a:solidFill>
                <a:latin typeface="Courier New" panose="02070309020205020404" pitchFamily="49" charset="0"/>
              </a:rPr>
              <a:t>), 1000, fp);</a:t>
            </a:r>
            <a:endParaRPr lang="el-GR" altLang="el-GR" sz="2000">
              <a:solidFill>
                <a:srgbClr val="000000"/>
              </a:solidFill>
              <a:latin typeface="Courier New" panose="02070309020205020404" pitchFamily="49" charset="0"/>
            </a:endParaRPr>
          </a:p>
        </p:txBody>
      </p:sp>
      <p:sp>
        <p:nvSpPr>
          <p:cNvPr id="55300" name="Rectangle 6"/>
          <p:cNvSpPr>
            <a:spLocks noChangeArrowheads="1"/>
          </p:cNvSpPr>
          <p:nvPr/>
        </p:nvSpPr>
        <p:spPr bwMode="auto">
          <a:xfrm>
            <a:off x="622300" y="3643592"/>
            <a:ext cx="5994400" cy="8255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5301" name="Rectangle 7"/>
          <p:cNvSpPr>
            <a:spLocks noChangeArrowheads="1"/>
          </p:cNvSpPr>
          <p:nvPr/>
        </p:nvSpPr>
        <p:spPr bwMode="auto">
          <a:xfrm>
            <a:off x="622300" y="5459692"/>
            <a:ext cx="5994400" cy="8255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27259403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Παρατηρήσεις</a:t>
            </a:r>
            <a:endParaRPr lang="en-GB" altLang="el-GR">
              <a:solidFill>
                <a:srgbClr val="FF0000"/>
              </a:solidFill>
            </a:endParaRPr>
          </a:p>
        </p:txBody>
      </p:sp>
      <p:sp>
        <p:nvSpPr>
          <p:cNvPr id="56323" name="Rectangle 3" descr="Rectangle: Click to edit Master text styles&#10;Second level&#10;Third level&#10;Fourth level&#10;Fifth level"/>
          <p:cNvSpPr>
            <a:spLocks noGrp="1" noChangeArrowheads="1"/>
          </p:cNvSpPr>
          <p:nvPr>
            <p:ph type="body" idx="1"/>
          </p:nvPr>
        </p:nvSpPr>
        <p:spPr>
          <a:xfrm>
            <a:off x="-114300" y="824192"/>
            <a:ext cx="8661400" cy="6223000"/>
          </a:xfrm>
        </p:spPr>
        <p:txBody>
          <a:bodyPr/>
          <a:lstStyle/>
          <a:p>
            <a:pPr marL="914400" lvl="1" indent="-457200" eaLnBrk="1" hangingPunct="1"/>
            <a:r>
              <a:rPr lang="el-GR" altLang="el-GR" sz="2000"/>
              <a:t>Είναι </a:t>
            </a:r>
            <a:r>
              <a:rPr lang="el-GR" altLang="el-GR" sz="2000">
                <a:solidFill>
                  <a:srgbClr val="FF0000"/>
                </a:solidFill>
              </a:rPr>
              <a:t>ασφαλέστερο</a:t>
            </a:r>
            <a:r>
              <a:rPr lang="el-GR" altLang="el-GR" sz="2000"/>
              <a:t> να χρησιμοποιείτε τις συναρτήσεις </a:t>
            </a:r>
            <a:r>
              <a:rPr lang="el-GR" altLang="el-GR" sz="2000">
                <a:solidFill>
                  <a:srgbClr val="000000"/>
                </a:solidFill>
                <a:latin typeface="Courier New" panose="02070309020205020404" pitchFamily="49" charset="0"/>
              </a:rPr>
              <a:t>fwrite()</a:t>
            </a:r>
            <a:r>
              <a:rPr lang="el-GR" altLang="el-GR" sz="2000"/>
              <a:t> και </a:t>
            </a:r>
            <a:r>
              <a:rPr lang="el-GR" altLang="el-GR" sz="2000">
                <a:solidFill>
                  <a:srgbClr val="000000"/>
                </a:solidFill>
                <a:latin typeface="Courier New" panose="02070309020205020404" pitchFamily="49" charset="0"/>
              </a:rPr>
              <a:t>fread()</a:t>
            </a:r>
            <a:r>
              <a:rPr lang="el-GR" altLang="el-GR" sz="2000"/>
              <a:t> </a:t>
            </a:r>
            <a:r>
              <a:rPr lang="el-GR" altLang="el-GR" sz="2000" u="sng">
                <a:solidFill>
                  <a:srgbClr val="FF0000"/>
                </a:solidFill>
              </a:rPr>
              <a:t>σε δυαδικά αρχεία</a:t>
            </a:r>
            <a:r>
              <a:rPr lang="el-GR" altLang="el-GR" sz="2000"/>
              <a:t> και </a:t>
            </a:r>
            <a:r>
              <a:rPr lang="el-GR" altLang="el-GR" sz="2000" u="sng">
                <a:solidFill>
                  <a:srgbClr val="FF0000"/>
                </a:solidFill>
              </a:rPr>
              <a:t>όχι σε αρχεία κειμένου</a:t>
            </a:r>
            <a:r>
              <a:rPr lang="el-GR" altLang="el-GR" sz="2000"/>
              <a:t>, γιατί ενδεχόμενες μετατροπές του χαρακτήρα νέας γραμμής μπορεί να παράγουν απρόσμενα αποτελέσματα</a:t>
            </a:r>
          </a:p>
          <a:p>
            <a:pPr marL="914400" lvl="1" indent="-457200" eaLnBrk="1" hangingPunct="1"/>
            <a:endParaRPr lang="el-GR" altLang="el-GR" sz="2000"/>
          </a:p>
          <a:p>
            <a:pPr marL="914400" lvl="1" indent="-457200" eaLnBrk="1" hangingPunct="1">
              <a:buFont typeface="Wingdings" panose="05000000000000000000" pitchFamily="2" charset="2"/>
              <a:buNone/>
            </a:pPr>
            <a:r>
              <a:rPr lang="el-GR" altLang="el-GR" sz="2000"/>
              <a:t>	Π.χ. αν υποθέσουμε ότι χρησιμοποιούμε την </a:t>
            </a:r>
            <a:r>
              <a:rPr lang="el-GR" altLang="el-GR" sz="2000">
                <a:solidFill>
                  <a:srgbClr val="000000"/>
                </a:solidFill>
                <a:latin typeface="Courier New" panose="02070309020205020404" pitchFamily="49" charset="0"/>
              </a:rPr>
              <a:t>fwrite()</a:t>
            </a:r>
            <a:r>
              <a:rPr lang="el-GR" altLang="el-GR" sz="2000"/>
              <a:t> για να γράψουμε ένα αλφαριθμητικό 50 χαρακτήρων σε ένα αρχείο κειμένου και η τιμή του </a:t>
            </a:r>
            <a:r>
              <a:rPr lang="el-GR" altLang="el-GR" sz="2000">
                <a:solidFill>
                  <a:srgbClr val="000000"/>
                </a:solidFill>
                <a:latin typeface="Courier New" panose="02070309020205020404" pitchFamily="49" charset="0"/>
              </a:rPr>
              <a:t>count</a:t>
            </a:r>
            <a:r>
              <a:rPr lang="el-GR" altLang="el-GR" sz="2000"/>
              <a:t> τίθεται ίση με 50, τότε:</a:t>
            </a:r>
          </a:p>
          <a:p>
            <a:pPr marL="914400" lvl="1" indent="-457200" eaLnBrk="1" hangingPunct="1">
              <a:buFont typeface="Wingdings" panose="05000000000000000000" pitchFamily="2" charset="2"/>
              <a:buNone/>
            </a:pPr>
            <a:r>
              <a:rPr lang="el-GR" altLang="el-GR" sz="2000"/>
              <a:t>	Αν το πρόγραμμα εκτελείται σε </a:t>
            </a:r>
            <a:r>
              <a:rPr lang="el-GR" altLang="el-GR" sz="2000" i="1"/>
              <a:t>Windows</a:t>
            </a:r>
            <a:r>
              <a:rPr lang="el-GR" altLang="el-GR" sz="2000"/>
              <a:t> και το αλφαριθμητικό περιέχει χαρακτήρες νέας γραμμής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n</a:t>
            </a:r>
            <a:r>
              <a:rPr lang="el-GR" altLang="el-GR" sz="2000">
                <a:solidFill>
                  <a:srgbClr val="000000"/>
                </a:solidFill>
                <a:latin typeface="Courier New" panose="02070309020205020404" pitchFamily="49" charset="0"/>
              </a:rPr>
              <a:t>'</a:t>
            </a:r>
            <a:r>
              <a:rPr lang="el-GR" altLang="el-GR" sz="2000"/>
              <a:t>), οι αντικαταστάσεις τους με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r</a:t>
            </a:r>
            <a:r>
              <a:rPr lang="el-GR" altLang="el-GR" sz="2000">
                <a:solidFill>
                  <a:srgbClr val="000000"/>
                </a:solidFill>
                <a:latin typeface="Courier New" panose="02070309020205020404" pitchFamily="49" charset="0"/>
              </a:rPr>
              <a:t>'</a:t>
            </a:r>
            <a:r>
              <a:rPr lang="el-GR" altLang="el-GR" sz="2000"/>
              <a:t> και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n</a:t>
            </a:r>
            <a:r>
              <a:rPr lang="el-GR" altLang="el-GR" sz="2000">
                <a:solidFill>
                  <a:srgbClr val="000000"/>
                </a:solidFill>
                <a:latin typeface="Courier New" panose="02070309020205020404" pitchFamily="49" charset="0"/>
              </a:rPr>
              <a:t>'</a:t>
            </a:r>
            <a:r>
              <a:rPr lang="el-GR" altLang="el-GR" sz="2000"/>
              <a:t> θα μεγαλώσουν το μέγεθός του, </a:t>
            </a:r>
            <a:r>
              <a:rPr lang="el-GR" altLang="el-GR" sz="2000">
                <a:solidFill>
                  <a:srgbClr val="FF0000"/>
                </a:solidFill>
              </a:rPr>
              <a:t>οπότε </a:t>
            </a:r>
            <a:r>
              <a:rPr lang="el-GR" altLang="el-GR" sz="2000" u="sng">
                <a:solidFill>
                  <a:srgbClr val="FF0000"/>
                </a:solidFill>
              </a:rPr>
              <a:t>δεν θα εγγραφούν όλοι</a:t>
            </a:r>
            <a:r>
              <a:rPr lang="el-GR" altLang="el-GR" sz="2000">
                <a:solidFill>
                  <a:srgbClr val="FF0000"/>
                </a:solidFill>
              </a:rPr>
              <a:t> οι χαρακτήρες</a:t>
            </a:r>
            <a:r>
              <a:rPr lang="el-GR" altLang="el-GR" sz="2000"/>
              <a:t> του αλφαριθμητικού στο αρχείο</a:t>
            </a:r>
          </a:p>
        </p:txBody>
      </p:sp>
    </p:spTree>
    <p:extLst>
      <p:ext uri="{BB962C8B-B14F-4D97-AF65-F5344CB8AC3E}">
        <p14:creationId xmlns:p14="http://schemas.microsoft.com/office/powerpoint/2010/main" val="40612841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Η συνάρτηση </a:t>
            </a:r>
            <a:r>
              <a:rPr lang="en-US" altLang="el-GR">
                <a:solidFill>
                  <a:srgbClr val="000000"/>
                </a:solidFill>
                <a:latin typeface="Courier New" panose="02070309020205020404" pitchFamily="49" charset="0"/>
              </a:rPr>
              <a:t>feof()</a:t>
            </a:r>
            <a:endParaRPr lang="en-GB" altLang="el-GR">
              <a:solidFill>
                <a:srgbClr val="000000"/>
              </a:solidFill>
              <a:latin typeface="Courier New" panose="02070309020205020404" pitchFamily="49" charset="0"/>
            </a:endParaRPr>
          </a:p>
        </p:txBody>
      </p:sp>
      <p:sp>
        <p:nvSpPr>
          <p:cNvPr id="57347" name="Rectangle 3" descr="Rectangle: Click to edit Master text styles&#10;Second level&#10;Third level&#10;Fourth level&#10;Fifth level"/>
          <p:cNvSpPr>
            <a:spLocks noGrp="1" noChangeArrowheads="1"/>
          </p:cNvSpPr>
          <p:nvPr>
            <p:ph type="body" idx="1"/>
          </p:nvPr>
        </p:nvSpPr>
        <p:spPr>
          <a:xfrm>
            <a:off x="-114300" y="1014692"/>
            <a:ext cx="8940800" cy="6032500"/>
          </a:xfrm>
        </p:spPr>
        <p:txBody>
          <a:bodyPr/>
          <a:lstStyle/>
          <a:p>
            <a:pPr marL="914400" lvl="1" indent="-457200" eaLnBrk="1" hangingPunct="1">
              <a:lnSpc>
                <a:spcPct val="90000"/>
              </a:lnSpc>
            </a:pPr>
            <a:r>
              <a:rPr lang="el-GR" altLang="el-GR" sz="2000"/>
              <a:t>Η συνάρτηση </a:t>
            </a:r>
            <a:r>
              <a:rPr lang="el-GR" altLang="el-GR" sz="2000">
                <a:solidFill>
                  <a:srgbClr val="000000"/>
                </a:solidFill>
                <a:latin typeface="Courier New" panose="02070309020205020404" pitchFamily="49" charset="0"/>
              </a:rPr>
              <a:t>feof()</a:t>
            </a:r>
            <a:r>
              <a:rPr lang="el-GR" altLang="el-GR" sz="2000"/>
              <a:t> χρησιμοποιείται για να </a:t>
            </a:r>
            <a:r>
              <a:rPr lang="el-GR" altLang="el-GR" sz="2000" u="sng">
                <a:solidFill>
                  <a:srgbClr val="FF0000"/>
                </a:solidFill>
              </a:rPr>
              <a:t>επιβεβαιώσουμε</a:t>
            </a:r>
            <a:r>
              <a:rPr lang="el-GR" altLang="el-GR" sz="2000"/>
              <a:t> ότι </a:t>
            </a:r>
            <a:r>
              <a:rPr lang="el-GR" altLang="el-GR" sz="2000" u="sng">
                <a:solidFill>
                  <a:srgbClr val="FF0000"/>
                </a:solidFill>
              </a:rPr>
              <a:t>φτάσαμε στο τέλος του αρχείου</a:t>
            </a:r>
          </a:p>
          <a:p>
            <a:pPr marL="914400" lvl="1" indent="-457200" eaLnBrk="1" hangingPunct="1">
              <a:lnSpc>
                <a:spcPct val="90000"/>
              </a:lnSpc>
            </a:pPr>
            <a:endParaRPr lang="el-GR" altLang="el-GR" sz="1600"/>
          </a:p>
          <a:p>
            <a:pPr marL="914400" lvl="1" indent="-457200" eaLnBrk="1" hangingPunct="1">
              <a:lnSpc>
                <a:spcPct val="90000"/>
              </a:lnSpc>
            </a:pPr>
            <a:r>
              <a:rPr lang="el-GR" altLang="el-GR" sz="2000"/>
              <a:t>Το πρωτότυπό της δηλώνεται στο αρχείο </a:t>
            </a:r>
            <a:r>
              <a:rPr lang="el-GR" altLang="el-GR" sz="2000">
                <a:solidFill>
                  <a:srgbClr val="000000"/>
                </a:solidFill>
                <a:latin typeface="Courier New" panose="02070309020205020404" pitchFamily="49" charset="0"/>
              </a:rPr>
              <a:t>stdio.h</a:t>
            </a:r>
            <a:r>
              <a:rPr lang="el-GR" altLang="el-GR" sz="2000"/>
              <a:t> και είναι το ακόλουθο:</a:t>
            </a:r>
            <a:endParaRPr lang="en-US" altLang="el-GR" sz="2000"/>
          </a:p>
          <a:p>
            <a:pPr marL="914400" lvl="1" indent="-457200" eaLnBrk="1" hangingPunct="1">
              <a:lnSpc>
                <a:spcPct val="9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int</a:t>
            </a:r>
            <a:r>
              <a:rPr lang="el-GR" altLang="el-GR" sz="2000">
                <a:solidFill>
                  <a:srgbClr val="000000"/>
                </a:solidFill>
                <a:latin typeface="Courier New" panose="02070309020205020404" pitchFamily="49" charset="0"/>
              </a:rPr>
              <a:t> feof(FILE </a:t>
            </a:r>
            <a:r>
              <a:rPr lang="en-US" altLang="el-GR" sz="2000">
                <a:solidFill>
                  <a:srgbClr val="000000"/>
                </a:solidFill>
                <a:latin typeface="Courier New" panose="02070309020205020404" pitchFamily="49" charset="0"/>
              </a:rPr>
              <a:t>*</a:t>
            </a:r>
            <a:r>
              <a:rPr lang="el-GR" altLang="el-GR" sz="2000">
                <a:solidFill>
                  <a:srgbClr val="000000"/>
                </a:solidFill>
                <a:latin typeface="Courier New" panose="02070309020205020404" pitchFamily="49" charset="0"/>
              </a:rPr>
              <a:t>fp);</a:t>
            </a:r>
          </a:p>
          <a:p>
            <a:pPr marL="914400" lvl="1" indent="-457200" eaLnBrk="1" hangingPunct="1">
              <a:lnSpc>
                <a:spcPct val="90000"/>
              </a:lnSpc>
              <a:buFont typeface="Wingdings" panose="05000000000000000000" pitchFamily="2" charset="2"/>
              <a:buNone/>
            </a:pPr>
            <a:endParaRPr lang="el-GR" altLang="el-GR" sz="1400">
              <a:solidFill>
                <a:srgbClr val="000000"/>
              </a:solidFill>
              <a:latin typeface="Courier New" panose="02070309020205020404" pitchFamily="49" charset="0"/>
            </a:endParaRPr>
          </a:p>
          <a:p>
            <a:pPr marL="914400" lvl="1" indent="-457200" eaLnBrk="1" hangingPunct="1">
              <a:lnSpc>
                <a:spcPct val="90000"/>
              </a:lnSpc>
            </a:pPr>
            <a:r>
              <a:rPr lang="el-GR" altLang="el-GR" sz="2000"/>
              <a:t>Αν μία συνάρτηση ανάγνωσης επιχειρήσει να διαβάσει δεδομένα μετά το τέλος του αρχείου, η </a:t>
            </a:r>
            <a:r>
              <a:rPr lang="el-GR" altLang="el-GR" sz="2000">
                <a:solidFill>
                  <a:srgbClr val="000000"/>
                </a:solidFill>
                <a:latin typeface="Courier New" panose="02070309020205020404" pitchFamily="49" charset="0"/>
              </a:rPr>
              <a:t>feof()</a:t>
            </a:r>
            <a:r>
              <a:rPr lang="el-GR" altLang="el-GR" sz="2000"/>
              <a:t> </a:t>
            </a:r>
            <a:r>
              <a:rPr lang="el-GR" altLang="el-GR" sz="2000" u="sng">
                <a:solidFill>
                  <a:srgbClr val="FF0000"/>
                </a:solidFill>
              </a:rPr>
              <a:t>επιστρέφει μη μηδενική τιμή</a:t>
            </a:r>
            <a:r>
              <a:rPr lang="el-GR" altLang="el-GR" sz="2000"/>
              <a:t>, αλλιώς επιστρέφει την τιμή </a:t>
            </a:r>
            <a:r>
              <a:rPr lang="el-GR" altLang="el-GR" sz="2000">
                <a:solidFill>
                  <a:srgbClr val="000000"/>
                </a:solidFill>
                <a:latin typeface="Courier New" panose="02070309020205020404" pitchFamily="49" charset="0"/>
              </a:rPr>
              <a:t>0</a:t>
            </a:r>
          </a:p>
          <a:p>
            <a:pPr marL="914400" lvl="1" indent="-457200" eaLnBrk="1" hangingPunct="1">
              <a:lnSpc>
                <a:spcPct val="90000"/>
              </a:lnSpc>
            </a:pPr>
            <a:endParaRPr lang="el-GR" altLang="el-GR" sz="1400"/>
          </a:p>
          <a:p>
            <a:pPr marL="914400" lvl="1" indent="-457200" eaLnBrk="1" hangingPunct="1">
              <a:lnSpc>
                <a:spcPct val="90000"/>
              </a:lnSpc>
            </a:pPr>
            <a:r>
              <a:rPr lang="el-GR" altLang="el-GR" sz="2000"/>
              <a:t>Είπαμε νωρίτερα ότι </a:t>
            </a:r>
            <a:r>
              <a:rPr lang="el-GR" altLang="el-GR" sz="2000">
                <a:solidFill>
                  <a:srgbClr val="FF0000"/>
                </a:solidFill>
              </a:rPr>
              <a:t>για να διαπιστώσουμε</a:t>
            </a:r>
            <a:r>
              <a:rPr lang="el-GR" altLang="el-GR" sz="2000"/>
              <a:t> </a:t>
            </a:r>
            <a:r>
              <a:rPr lang="el-GR" altLang="el-GR" sz="2000" u="sng">
                <a:solidFill>
                  <a:srgbClr val="FF0000"/>
                </a:solidFill>
              </a:rPr>
              <a:t>αν συνέβη κάποιο λάθος</a:t>
            </a:r>
            <a:r>
              <a:rPr lang="el-GR" altLang="el-GR" sz="2000"/>
              <a:t> σε μία </a:t>
            </a:r>
            <a:r>
              <a:rPr lang="el-GR" altLang="el-GR" sz="2000">
                <a:solidFill>
                  <a:srgbClr val="FF0000"/>
                </a:solidFill>
              </a:rPr>
              <a:t>λειτουργία ανάγνωσης</a:t>
            </a:r>
            <a:r>
              <a:rPr lang="el-GR" altLang="el-GR" sz="2000"/>
              <a:t> </a:t>
            </a:r>
            <a:r>
              <a:rPr lang="el-GR" altLang="el-GR" sz="2000" u="sng">
                <a:solidFill>
                  <a:srgbClr val="FF0000"/>
                </a:solidFill>
              </a:rPr>
              <a:t>ελέγχουμε την τιμή επιστροφής</a:t>
            </a:r>
            <a:r>
              <a:rPr lang="el-GR" altLang="el-GR" sz="2000"/>
              <a:t> της συνάρτησης που χρησιμοποιήσαμε</a:t>
            </a:r>
          </a:p>
          <a:p>
            <a:pPr marL="914400" lvl="1" indent="-457200" eaLnBrk="1" hangingPunct="1">
              <a:lnSpc>
                <a:spcPct val="90000"/>
              </a:lnSpc>
            </a:pPr>
            <a:endParaRPr lang="el-GR" altLang="el-GR" sz="1600"/>
          </a:p>
          <a:p>
            <a:pPr marL="914400" lvl="1" indent="-457200" eaLnBrk="1" hangingPunct="1">
              <a:lnSpc>
                <a:spcPct val="90000"/>
              </a:lnSpc>
            </a:pPr>
            <a:r>
              <a:rPr lang="el-GR" altLang="el-GR" sz="2000"/>
              <a:t>Σε αυτή την περίπτωση (που έχουμε δηλαδή κάποια ένδειξη λάθους) μπορούμε να χρησιμοποιήσουμε την </a:t>
            </a:r>
            <a:r>
              <a:rPr lang="el-GR" altLang="el-GR" sz="2000">
                <a:solidFill>
                  <a:srgbClr val="000000"/>
                </a:solidFill>
                <a:latin typeface="Courier New" panose="02070309020205020404" pitchFamily="49" charset="0"/>
              </a:rPr>
              <a:t>feof()</a:t>
            </a:r>
            <a:r>
              <a:rPr lang="el-GR" altLang="el-GR" sz="2000"/>
              <a:t>, για να διαπιστώσουμε αν η </a:t>
            </a:r>
            <a:r>
              <a:rPr lang="el-GR" altLang="el-GR" sz="2000" u="sng">
                <a:solidFill>
                  <a:srgbClr val="FF0000"/>
                </a:solidFill>
              </a:rPr>
              <a:t>λειτουργία ανάγνωσης απέτυχε επειδή φτάσαμε στο τέλος του αρχείου</a:t>
            </a:r>
            <a:r>
              <a:rPr lang="el-GR" altLang="el-GR" sz="2000"/>
              <a:t> ή για κάποιον άλλον λόγο</a:t>
            </a:r>
          </a:p>
        </p:txBody>
      </p:sp>
      <p:sp>
        <p:nvSpPr>
          <p:cNvPr id="57348" name="Rectangle 4"/>
          <p:cNvSpPr>
            <a:spLocks noChangeArrowheads="1"/>
          </p:cNvSpPr>
          <p:nvPr/>
        </p:nvSpPr>
        <p:spPr bwMode="auto">
          <a:xfrm>
            <a:off x="2489200" y="2424392"/>
            <a:ext cx="3937000" cy="5842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32595608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7038" y="1071842"/>
            <a:ext cx="6389687" cy="55419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643078" name="Rectangle 6"/>
          <p:cNvSpPr>
            <a:spLocks noChangeArrowheads="1"/>
          </p:cNvSpPr>
          <p:nvPr/>
        </p:nvSpPr>
        <p:spPr bwMode="auto">
          <a:xfrm>
            <a:off x="4749800" y="989292"/>
            <a:ext cx="4000500" cy="1739900"/>
          </a:xfrm>
          <a:prstGeom prst="rect">
            <a:avLst/>
          </a:prstGeom>
          <a:solidFill>
            <a:schemeClr val="bg1"/>
          </a:solidFill>
          <a:ln w="9525" algn="ctr">
            <a:solidFill>
              <a:srgbClr val="FF0000"/>
            </a:solidFill>
            <a:miter lim="800000"/>
            <a:headEnd/>
            <a:tailEnd/>
          </a:ln>
          <a:effectLst>
            <a:outerShdw dist="35921" dir="2700000" algn="ctr" rotWithShape="0">
              <a:schemeClr val="bg2"/>
            </a:outerShdw>
          </a:effec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8372" name="Rectangle 2"/>
          <p:cNvSpPr>
            <a:spLocks noGrp="1" noChangeArrowheads="1"/>
          </p:cNvSpPr>
          <p:nvPr>
            <p:ph type="title"/>
          </p:nvPr>
        </p:nvSpPr>
        <p:spPr>
          <a:xfrm>
            <a:off x="469900" y="24092"/>
            <a:ext cx="8255000" cy="1143000"/>
          </a:xfrm>
        </p:spPr>
        <p:txBody>
          <a:bodyPr/>
          <a:lstStyle/>
          <a:p>
            <a:pPr eaLnBrk="1" hangingPunct="1"/>
            <a:r>
              <a:rPr lang="el-GR" altLang="el-GR">
                <a:solidFill>
                  <a:srgbClr val="FF0000"/>
                </a:solidFill>
              </a:rPr>
              <a:t>Παράδειγμα</a:t>
            </a:r>
            <a:endParaRPr lang="en-GB" altLang="el-GR">
              <a:solidFill>
                <a:srgbClr val="FF0000"/>
              </a:solidFill>
            </a:endParaRPr>
          </a:p>
        </p:txBody>
      </p:sp>
      <p:sp>
        <p:nvSpPr>
          <p:cNvPr id="643075" name="Rectangle 3" descr="Rectangle: Click to edit Master text styles&#10;Second level&#10;Third level&#10;Fourth level&#10;Fifth level"/>
          <p:cNvSpPr>
            <a:spLocks noGrp="1" noChangeArrowheads="1"/>
          </p:cNvSpPr>
          <p:nvPr>
            <p:ph type="body" idx="1"/>
          </p:nvPr>
        </p:nvSpPr>
        <p:spPr>
          <a:xfrm>
            <a:off x="3898900" y="1014692"/>
            <a:ext cx="4927600" cy="1752600"/>
          </a:xfrm>
        </p:spPr>
        <p:txBody>
          <a:bodyPr/>
          <a:lstStyle/>
          <a:p>
            <a:pPr marL="914400" lvl="1" indent="-457200" eaLnBrk="1" hangingPunct="1">
              <a:lnSpc>
                <a:spcPct val="90000"/>
              </a:lnSpc>
              <a:buFont typeface="Wingdings" panose="05000000000000000000" pitchFamily="2" charset="2"/>
              <a:buNone/>
            </a:pPr>
            <a:r>
              <a:rPr lang="el-GR" altLang="el-GR" sz="2000"/>
              <a:t>	</a:t>
            </a:r>
            <a:r>
              <a:rPr lang="el-GR" altLang="el-GR" sz="1600"/>
              <a:t>Το πρόγραμμα διαβάζει τα περιεχόμενα ενός αρχείου κειμένου (θεωρούμε ότι κάθε γραμμή του έχει λιγότερους από 100 χαρακτήρες) και όταν η </a:t>
            </a:r>
            <a:r>
              <a:rPr lang="el-GR" altLang="el-GR" sz="1600">
                <a:solidFill>
                  <a:srgbClr val="000000"/>
                </a:solidFill>
                <a:latin typeface="Courier New" panose="02070309020205020404" pitchFamily="49" charset="0"/>
              </a:rPr>
              <a:t>f</a:t>
            </a:r>
            <a:r>
              <a:rPr lang="en-US" altLang="el-GR" sz="1600">
                <a:solidFill>
                  <a:srgbClr val="000000"/>
                </a:solidFill>
                <a:latin typeface="Courier New" panose="02070309020205020404" pitchFamily="49" charset="0"/>
              </a:rPr>
              <a:t>gets</a:t>
            </a:r>
            <a:r>
              <a:rPr lang="el-GR" altLang="el-GR" sz="1600">
                <a:solidFill>
                  <a:srgbClr val="000000"/>
                </a:solidFill>
                <a:latin typeface="Courier New" panose="02070309020205020404" pitchFamily="49" charset="0"/>
              </a:rPr>
              <a:t>()</a:t>
            </a:r>
            <a:r>
              <a:rPr lang="el-GR" altLang="el-GR" sz="1600"/>
              <a:t> αποτύχει χρησιμοποιούμε την </a:t>
            </a:r>
            <a:r>
              <a:rPr lang="el-GR" altLang="el-GR" sz="1600">
                <a:solidFill>
                  <a:srgbClr val="000000"/>
                </a:solidFill>
                <a:latin typeface="Courier New" panose="02070309020205020404" pitchFamily="49" charset="0"/>
              </a:rPr>
              <a:t>feof()</a:t>
            </a:r>
            <a:r>
              <a:rPr lang="el-GR" altLang="el-GR" sz="1600"/>
              <a:t> για να διαπιστώσουμε την αιτία του λάθους</a:t>
            </a:r>
          </a:p>
        </p:txBody>
      </p:sp>
      <p:sp>
        <p:nvSpPr>
          <p:cNvPr id="58374" name="Rectangle 8" descr="Rectangle: Click to edit Master text styles&#10;Second level&#10;Third level&#10;Fourth level&#10;Fifth level"/>
          <p:cNvSpPr>
            <a:spLocks noChangeArrowheads="1"/>
          </p:cNvSpPr>
          <p:nvPr/>
        </p:nvSpPr>
        <p:spPr bwMode="auto">
          <a:xfrm>
            <a:off x="-101600" y="773392"/>
            <a:ext cx="8940800" cy="603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lnSpc>
                <a:spcPct val="90000"/>
              </a:lnSpc>
            </a:pPr>
            <a:r>
              <a:rPr lang="el-GR" altLang="el-GR" sz="1800"/>
              <a:t>Τι κάνει το παρακάτω πρόγραμμα?</a:t>
            </a:r>
          </a:p>
        </p:txBody>
      </p:sp>
    </p:spTree>
    <p:extLst>
      <p:ext uri="{BB962C8B-B14F-4D97-AF65-F5344CB8AC3E}">
        <p14:creationId xmlns:p14="http://schemas.microsoft.com/office/powerpoint/2010/main" val="40197935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43078"/>
                                        </p:tgtEl>
                                        <p:attrNameLst>
                                          <p:attrName>style.visibility</p:attrName>
                                        </p:attrNameLst>
                                      </p:cBhvr>
                                      <p:to>
                                        <p:strVal val="visible"/>
                                      </p:to>
                                    </p:set>
                                    <p:animEffect transition="in" filter="blinds(horizontal)">
                                      <p:cBhvr>
                                        <p:cTn id="7" dur="500"/>
                                        <p:tgtEl>
                                          <p:spTgt spid="64307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43075">
                                            <p:txEl>
                                              <p:pRg st="0" end="0"/>
                                            </p:txEl>
                                          </p:spTgt>
                                        </p:tgtEl>
                                        <p:attrNameLst>
                                          <p:attrName>style.visibility</p:attrName>
                                        </p:attrNameLst>
                                      </p:cBhvr>
                                      <p:to>
                                        <p:strVal val="visible"/>
                                      </p:to>
                                    </p:set>
                                    <p:animEffect transition="in" filter="blinds(horizontal)">
                                      <p:cBhvr>
                                        <p:cTn id="10" dur="500"/>
                                        <p:tgtEl>
                                          <p:spTgt spid="64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3078" grpId="0" animBg="1"/>
      <p:bldP spid="64307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descr="Rectangle: Click to edit Master text styles&#10;Second level&#10;Third level&#10;Fourth level&#10;Fifth level"/>
          <p:cNvSpPr>
            <a:spLocks noGrp="1" noChangeArrowheads="1"/>
          </p:cNvSpPr>
          <p:nvPr>
            <p:ph type="body" sz="half" idx="1"/>
          </p:nvPr>
        </p:nvSpPr>
        <p:spPr>
          <a:xfrm>
            <a:off x="-152400" y="1027392"/>
            <a:ext cx="8926513" cy="5549900"/>
          </a:xfrm>
        </p:spPr>
        <p:txBody>
          <a:bodyPr/>
          <a:lstStyle/>
          <a:p>
            <a:pPr marL="914400" lvl="1" indent="-457200" eaLnBrk="1" hangingPunct="1"/>
            <a:r>
              <a:rPr lang="el-GR" altLang="el-GR" sz="1800"/>
              <a:t>Το </a:t>
            </a:r>
            <a:r>
              <a:rPr lang="el-GR" altLang="el-GR" sz="1800" u="sng">
                <a:solidFill>
                  <a:srgbClr val="FF0000"/>
                </a:solidFill>
              </a:rPr>
              <a:t>μέγεθος</a:t>
            </a:r>
            <a:r>
              <a:rPr lang="el-GR" altLang="el-GR" sz="1800"/>
              <a:t> των </a:t>
            </a:r>
            <a:r>
              <a:rPr lang="el-GR" altLang="el-GR" sz="1800">
                <a:solidFill>
                  <a:srgbClr val="FF0000"/>
                </a:solidFill>
              </a:rPr>
              <a:t>δυαδικών αρχείων</a:t>
            </a:r>
            <a:r>
              <a:rPr lang="el-GR" altLang="el-GR" sz="1800"/>
              <a:t> είναι συνήθως </a:t>
            </a:r>
            <a:r>
              <a:rPr lang="el-GR" altLang="el-GR" sz="1800" u="sng">
                <a:solidFill>
                  <a:srgbClr val="FF0000"/>
                </a:solidFill>
              </a:rPr>
              <a:t>μικρότερο</a:t>
            </a:r>
            <a:r>
              <a:rPr lang="el-GR" altLang="el-GR" sz="1800"/>
              <a:t> από το μέγεθος των </a:t>
            </a:r>
            <a:r>
              <a:rPr lang="el-GR" altLang="el-GR" sz="1800">
                <a:solidFill>
                  <a:srgbClr val="FF0000"/>
                </a:solidFill>
              </a:rPr>
              <a:t>αρχείων κειμένου</a:t>
            </a:r>
            <a:r>
              <a:rPr lang="el-GR" altLang="el-GR" sz="1800"/>
              <a:t>, γιατί στα δυαδικά αρχεία κάθε τύπος δεδομένων αποθηκεύεται με τον αντίστοιχο αριθμό </a:t>
            </a:r>
            <a:r>
              <a:rPr lang="en-US" altLang="el-GR" sz="1800"/>
              <a:t>bytes</a:t>
            </a:r>
            <a:r>
              <a:rPr lang="el-GR" altLang="el-GR" sz="1800"/>
              <a:t> που απαιτούνται</a:t>
            </a:r>
          </a:p>
          <a:p>
            <a:pPr marL="1333500" lvl="2" indent="-419100" eaLnBrk="1" hangingPunct="1"/>
            <a:r>
              <a:rPr lang="el-GR" altLang="el-GR" sz="1800"/>
              <a:t>Π.χ. το μέγεθος ενός </a:t>
            </a:r>
            <a:r>
              <a:rPr lang="el-GR" altLang="el-GR" sz="1800">
                <a:solidFill>
                  <a:srgbClr val="FF0000"/>
                </a:solidFill>
              </a:rPr>
              <a:t>αρχείου κειμένου</a:t>
            </a:r>
            <a:r>
              <a:rPr lang="el-GR" altLang="el-GR" sz="1800"/>
              <a:t> που περιέχει τον αριθμό </a:t>
            </a:r>
            <a:r>
              <a:rPr lang="en-US" altLang="el-GR" sz="1800">
                <a:solidFill>
                  <a:srgbClr val="000000"/>
                </a:solidFill>
                <a:latin typeface="Courier New" panose="02070309020205020404" pitchFamily="49" charset="0"/>
              </a:rPr>
              <a:t>47654</a:t>
            </a:r>
            <a:r>
              <a:rPr lang="en-US" altLang="el-GR" sz="1800"/>
              <a:t> (</a:t>
            </a:r>
            <a:r>
              <a:rPr lang="en-US" altLang="el-GR" sz="1800">
                <a:solidFill>
                  <a:srgbClr val="000000"/>
                </a:solidFill>
                <a:latin typeface="Courier New" panose="02070309020205020404" pitchFamily="49" charset="0"/>
              </a:rPr>
              <a:t>47654</a:t>
            </a:r>
            <a:r>
              <a:rPr lang="en-US" altLang="el-GR" sz="1800" baseline="-25000">
                <a:solidFill>
                  <a:srgbClr val="000000"/>
                </a:solidFill>
                <a:latin typeface="Courier New" panose="02070309020205020404" pitchFamily="49" charset="0"/>
              </a:rPr>
              <a:t>10</a:t>
            </a:r>
            <a:r>
              <a:rPr lang="en-US" altLang="el-GR" sz="1800">
                <a:solidFill>
                  <a:srgbClr val="000000"/>
                </a:solidFill>
                <a:latin typeface="Courier New" panose="02070309020205020404" pitchFamily="49" charset="0"/>
              </a:rPr>
              <a:t> = 1011101000100110</a:t>
            </a:r>
            <a:r>
              <a:rPr lang="en-US" altLang="el-GR" sz="1800" baseline="-25000">
                <a:solidFill>
                  <a:srgbClr val="000000"/>
                </a:solidFill>
                <a:latin typeface="Courier New" panose="02070309020205020404" pitchFamily="49" charset="0"/>
              </a:rPr>
              <a:t>2</a:t>
            </a:r>
            <a:r>
              <a:rPr lang="en-US" altLang="el-GR" sz="1800"/>
              <a:t>) </a:t>
            </a:r>
            <a:r>
              <a:rPr lang="el-GR" altLang="el-GR" sz="1800"/>
              <a:t>θα είναι </a:t>
            </a:r>
            <a:r>
              <a:rPr lang="en-US" altLang="el-GR" sz="1800">
                <a:solidFill>
                  <a:srgbClr val="000000"/>
                </a:solidFill>
                <a:latin typeface="Courier New" panose="02070309020205020404" pitchFamily="49" charset="0"/>
              </a:rPr>
              <a:t>5 </a:t>
            </a:r>
            <a:r>
              <a:rPr lang="en-US" altLang="el-GR" sz="1800"/>
              <a:t>bytes</a:t>
            </a:r>
            <a:r>
              <a:rPr lang="el-GR" altLang="el-GR" sz="1800"/>
              <a:t> (αφού περιέχει 5 ψηφία), ενώ το μέγεθος ενός αντίστοιχου </a:t>
            </a:r>
            <a:r>
              <a:rPr lang="el-GR" altLang="el-GR" sz="1800">
                <a:solidFill>
                  <a:srgbClr val="FF0000"/>
                </a:solidFill>
              </a:rPr>
              <a:t>δυαδικού αρχείου</a:t>
            </a:r>
            <a:r>
              <a:rPr lang="el-GR" altLang="el-GR" sz="1800"/>
              <a:t> θα είναι </a:t>
            </a:r>
            <a:r>
              <a:rPr lang="el-GR" altLang="el-GR" sz="1800">
                <a:solidFill>
                  <a:srgbClr val="000000"/>
                </a:solidFill>
                <a:latin typeface="Courier New" panose="02070309020205020404" pitchFamily="49" charset="0"/>
              </a:rPr>
              <a:t>2</a:t>
            </a:r>
            <a:r>
              <a:rPr lang="el-GR" altLang="el-GR" sz="1800"/>
              <a:t> </a:t>
            </a:r>
            <a:r>
              <a:rPr lang="en-US" altLang="el-GR" sz="1800"/>
              <a:t>bytes</a:t>
            </a:r>
            <a:endParaRPr lang="el-GR" altLang="el-GR" sz="1800"/>
          </a:p>
          <a:p>
            <a:pPr marL="1333500" lvl="2" indent="-419100" eaLnBrk="1" hangingPunct="1"/>
            <a:endParaRPr lang="el-GR" altLang="el-GR" sz="1800"/>
          </a:p>
          <a:p>
            <a:pPr marL="533400" indent="-533400" eaLnBrk="1" hangingPunct="1"/>
            <a:endParaRPr lang="el-GR" altLang="el-GR" sz="1000"/>
          </a:p>
          <a:p>
            <a:pPr marL="1333500" lvl="2" indent="-419100" eaLnBrk="1" hangingPunct="1">
              <a:buFont typeface="Wingdings" panose="05000000000000000000" pitchFamily="2" charset="2"/>
              <a:buNone/>
            </a:pPr>
            <a:r>
              <a:rPr lang="el-GR" altLang="el-GR" sz="1800" u="sng"/>
              <a:t>Αρχείο κειμένου:</a:t>
            </a:r>
          </a:p>
          <a:p>
            <a:pPr marL="1333500" lvl="2" indent="-419100" eaLnBrk="1" hangingPunct="1">
              <a:buFont typeface="Wingdings" panose="05000000000000000000" pitchFamily="2" charset="2"/>
              <a:buNone/>
            </a:pPr>
            <a:endParaRPr lang="el-GR" altLang="el-GR" sz="3200"/>
          </a:p>
          <a:p>
            <a:pPr marL="1333500" lvl="2" indent="-419100" eaLnBrk="1" hangingPunct="1">
              <a:buFont typeface="Wingdings" panose="05000000000000000000" pitchFamily="2" charset="2"/>
              <a:buNone/>
            </a:pPr>
            <a:r>
              <a:rPr lang="el-GR" altLang="el-GR" sz="1800" u="sng"/>
              <a:t>Δυαδικό αρχείο:</a:t>
            </a:r>
          </a:p>
          <a:p>
            <a:pPr marL="1333500" lvl="2" indent="-419100" eaLnBrk="1" hangingPunct="1">
              <a:buFont typeface="Wingdings" panose="05000000000000000000" pitchFamily="2" charset="2"/>
              <a:buNone/>
            </a:pPr>
            <a:endParaRPr lang="el-GR" altLang="el-GR" sz="1800" u="sng"/>
          </a:p>
          <a:p>
            <a:pPr marL="1333500" lvl="2" indent="-419100" eaLnBrk="1" hangingPunct="1">
              <a:buFont typeface="Wingdings" panose="05000000000000000000" pitchFamily="2" charset="2"/>
              <a:buNone/>
            </a:pPr>
            <a:endParaRPr lang="el-GR" altLang="el-GR" sz="2400" u="sng"/>
          </a:p>
          <a:p>
            <a:pPr marL="914400" lvl="1" indent="-457200" eaLnBrk="1" hangingPunct="1"/>
            <a:r>
              <a:rPr lang="el-GR" altLang="el-GR" sz="1800"/>
              <a:t>Τέλος, οι διαδικασίες </a:t>
            </a:r>
            <a:r>
              <a:rPr lang="el-GR" altLang="el-GR" sz="1800">
                <a:solidFill>
                  <a:srgbClr val="FF0000"/>
                </a:solidFill>
              </a:rPr>
              <a:t>εγγραφής</a:t>
            </a:r>
            <a:r>
              <a:rPr lang="el-GR" altLang="el-GR" sz="1800"/>
              <a:t> και </a:t>
            </a:r>
            <a:r>
              <a:rPr lang="el-GR" altLang="el-GR" sz="1800">
                <a:solidFill>
                  <a:srgbClr val="FF0000"/>
                </a:solidFill>
              </a:rPr>
              <a:t>ανάγνωσης</a:t>
            </a:r>
            <a:r>
              <a:rPr lang="el-GR" altLang="el-GR" sz="1800"/>
              <a:t> σε ένα δυαδικό αρχείο </a:t>
            </a:r>
            <a:r>
              <a:rPr lang="el-GR" altLang="el-GR" sz="1800">
                <a:solidFill>
                  <a:srgbClr val="FF0000"/>
                </a:solidFill>
              </a:rPr>
              <a:t>εκτελούνται πιο γρήγορα </a:t>
            </a:r>
            <a:r>
              <a:rPr lang="el-GR" altLang="el-GR" sz="1800"/>
              <a:t>από ότι σε ένα αρχείο κειμένου</a:t>
            </a:r>
          </a:p>
        </p:txBody>
      </p:sp>
      <p:graphicFrame>
        <p:nvGraphicFramePr>
          <p:cNvPr id="8195" name="Object 8"/>
          <p:cNvGraphicFramePr>
            <a:graphicFrameLocks noChangeAspect="1"/>
          </p:cNvGraphicFramePr>
          <p:nvPr>
            <p:ph sz="quarter" idx="3"/>
            <p:extLst>
              <p:ext uri="{D42A27DB-BD31-4B8C-83A1-F6EECF244321}">
                <p14:modId xmlns:p14="http://schemas.microsoft.com/office/powerpoint/2010/main" val="1123341056"/>
              </p:ext>
            </p:extLst>
          </p:nvPr>
        </p:nvGraphicFramePr>
        <p:xfrm>
          <a:off x="2806700" y="3518180"/>
          <a:ext cx="6103938" cy="1112837"/>
        </p:xfrm>
        <a:graphic>
          <a:graphicData uri="http://schemas.openxmlformats.org/presentationml/2006/ole">
            <mc:AlternateContent xmlns:mc="http://schemas.openxmlformats.org/markup-compatibility/2006">
              <mc:Choice xmlns:v="urn:schemas-microsoft-com:vml" Requires="v">
                <p:oleObj spid="_x0000_s1036" name="Visio" r:id="rId3" imgW="4740972" imgH="865137" progId="Visio.Drawing.11">
                  <p:embed/>
                </p:oleObj>
              </mc:Choice>
              <mc:Fallback>
                <p:oleObj name="Visio" r:id="rId3" imgW="4740972" imgH="865137" progId="Visio.Drawing.11">
                  <p:embed/>
                  <p:pic>
                    <p:nvPicPr>
                      <p:cNvPr id="8195"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6700" y="3518180"/>
                        <a:ext cx="6103938" cy="1112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12"/>
          <p:cNvGrpSpPr>
            <a:grpSpLocks/>
          </p:cNvGrpSpPr>
          <p:nvPr/>
        </p:nvGrpSpPr>
        <p:grpSpPr bwMode="auto">
          <a:xfrm>
            <a:off x="4711700" y="3249892"/>
            <a:ext cx="3937000" cy="381000"/>
            <a:chOff x="-432" y="2192"/>
            <a:chExt cx="2504" cy="1912"/>
          </a:xfrm>
        </p:grpSpPr>
        <p:sp>
          <p:nvSpPr>
            <p:cNvPr id="8201" name="Rectangle 13" descr="Rectangle: Click to edit Master text styles&#10;Second level&#10;Third level&#10;Fourth level&#10;Fifth level"/>
            <p:cNvSpPr>
              <a:spLocks noChangeArrowheads="1"/>
            </p:cNvSpPr>
            <p:nvPr/>
          </p:nvSpPr>
          <p:spPr bwMode="auto">
            <a:xfrm>
              <a:off x="-432" y="2224"/>
              <a:ext cx="2504" cy="188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143000" indent="-2286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600200" indent="-2286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057400" indent="-2286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5146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29718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4290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3886200" indent="-228600" eaLnBrk="0" fontAlgn="base" hangingPunct="0">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1600"/>
                <a:t>    </a:t>
              </a:r>
              <a:r>
                <a:rPr lang="el-GR" altLang="el-GR" sz="1600"/>
                <a:t> </a:t>
              </a:r>
              <a:r>
                <a:rPr lang="en-US" altLang="el-GR" sz="1600"/>
                <a:t> </a:t>
              </a:r>
              <a:r>
                <a:rPr lang="el-GR" altLang="el-GR" sz="1600"/>
                <a:t>Ο </a:t>
              </a:r>
              <a:r>
                <a:rPr lang="en-US" altLang="el-GR" sz="1600"/>
                <a:t>ASCII </a:t>
              </a:r>
              <a:r>
                <a:rPr lang="el-GR" altLang="el-GR" sz="1600"/>
                <a:t>του κάθε ψηφίου</a:t>
              </a:r>
            </a:p>
          </p:txBody>
        </p:sp>
        <p:sp>
          <p:nvSpPr>
            <p:cNvPr id="8202" name="Rectangle 14"/>
            <p:cNvSpPr>
              <a:spLocks noChangeArrowheads="1"/>
            </p:cNvSpPr>
            <p:nvPr/>
          </p:nvSpPr>
          <p:spPr bwMode="auto">
            <a:xfrm>
              <a:off x="128" y="2192"/>
              <a:ext cx="1927"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grpSp>
      <p:sp>
        <p:nvSpPr>
          <p:cNvPr id="8197" name="Rectangle 2"/>
          <p:cNvSpPr>
            <a:spLocks noGrp="1" noChangeArrowheads="1"/>
          </p:cNvSpPr>
          <p:nvPr>
            <p:ph type="title"/>
          </p:nvPr>
        </p:nvSpPr>
        <p:spPr>
          <a:xfrm>
            <a:off x="609600" y="36792"/>
            <a:ext cx="7772400" cy="1143000"/>
          </a:xfrm>
        </p:spPr>
        <p:txBody>
          <a:bodyPr/>
          <a:lstStyle/>
          <a:p>
            <a:pPr eaLnBrk="1" hangingPunct="1"/>
            <a:r>
              <a:rPr lang="en-US" altLang="el-GR">
                <a:solidFill>
                  <a:srgbClr val="FF0000"/>
                </a:solidFill>
              </a:rPr>
              <a:t>text files</a:t>
            </a:r>
            <a:r>
              <a:rPr lang="el-GR" altLang="el-GR">
                <a:solidFill>
                  <a:srgbClr val="FF0000"/>
                </a:solidFill>
              </a:rPr>
              <a:t> </a:t>
            </a:r>
            <a:r>
              <a:rPr lang="en-US" altLang="el-GR">
                <a:solidFill>
                  <a:srgbClr val="FF0000"/>
                </a:solidFill>
              </a:rPr>
              <a:t>vs. binary files</a:t>
            </a:r>
            <a:r>
              <a:rPr lang="el-GR" altLang="el-GR">
                <a:solidFill>
                  <a:srgbClr val="FF0000"/>
                </a:solidFill>
              </a:rPr>
              <a:t> (Ι</a:t>
            </a:r>
            <a:r>
              <a:rPr lang="en-US" altLang="el-GR">
                <a:solidFill>
                  <a:srgbClr val="FF0000"/>
                </a:solidFill>
              </a:rPr>
              <a:t>V</a:t>
            </a:r>
            <a:r>
              <a:rPr lang="el-GR" altLang="el-GR">
                <a:solidFill>
                  <a:srgbClr val="FF0000"/>
                </a:solidFill>
              </a:rPr>
              <a:t>)</a:t>
            </a:r>
            <a:endParaRPr lang="en-GB" altLang="el-GR">
              <a:solidFill>
                <a:srgbClr val="FF0000"/>
              </a:solidFill>
            </a:endParaRPr>
          </a:p>
        </p:txBody>
      </p:sp>
      <p:graphicFrame>
        <p:nvGraphicFramePr>
          <p:cNvPr id="8198" name="Object 6"/>
          <p:cNvGraphicFramePr>
            <a:graphicFrameLocks noChangeAspect="1"/>
          </p:cNvGraphicFramePr>
          <p:nvPr>
            <p:ph sz="quarter" idx="2"/>
            <p:extLst>
              <p:ext uri="{D42A27DB-BD31-4B8C-83A1-F6EECF244321}">
                <p14:modId xmlns:p14="http://schemas.microsoft.com/office/powerpoint/2010/main" val="1313491370"/>
              </p:ext>
            </p:extLst>
          </p:nvPr>
        </p:nvGraphicFramePr>
        <p:xfrm>
          <a:off x="2744788" y="4261130"/>
          <a:ext cx="3765550" cy="1555750"/>
        </p:xfrm>
        <a:graphic>
          <a:graphicData uri="http://schemas.openxmlformats.org/presentationml/2006/ole">
            <mc:AlternateContent xmlns:mc="http://schemas.openxmlformats.org/markup-compatibility/2006">
              <mc:Choice xmlns:v="urn:schemas-microsoft-com:vml" Requires="v">
                <p:oleObj spid="_x0000_s1037" name="Visio" r:id="rId5" imgW="2115257" imgH="873235" progId="Visio.Drawing.11">
                  <p:embed/>
                </p:oleObj>
              </mc:Choice>
              <mc:Fallback>
                <p:oleObj name="Visio" r:id="rId5" imgW="2115257" imgH="873235" progId="Visio.Drawing.11">
                  <p:embed/>
                  <p:pic>
                    <p:nvPicPr>
                      <p:cNvPr id="8198"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4788" y="4261130"/>
                        <a:ext cx="376555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95983" name="Oval 15"/>
          <p:cNvSpPr>
            <a:spLocks noChangeArrowheads="1"/>
          </p:cNvSpPr>
          <p:nvPr/>
        </p:nvSpPr>
        <p:spPr bwMode="auto">
          <a:xfrm>
            <a:off x="4191000" y="3770592"/>
            <a:ext cx="1143000" cy="406400"/>
          </a:xfrm>
          <a:prstGeom prst="ellipse">
            <a:avLst/>
          </a:prstGeom>
          <a:noFill/>
          <a:ln w="9525"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
        <p:nvSpPr>
          <p:cNvPr id="595984" name="Line 16"/>
          <p:cNvSpPr>
            <a:spLocks noChangeShapeType="1"/>
          </p:cNvSpPr>
          <p:nvPr/>
        </p:nvSpPr>
        <p:spPr bwMode="auto">
          <a:xfrm flipV="1">
            <a:off x="4813300" y="3440392"/>
            <a:ext cx="774700" cy="342900"/>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spTree>
    <p:extLst>
      <p:ext uri="{BB962C8B-B14F-4D97-AF65-F5344CB8AC3E}">
        <p14:creationId xmlns:p14="http://schemas.microsoft.com/office/powerpoint/2010/main" val="3978738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nodeType="withEffect">
                                  <p:stCondLst>
                                    <p:cond delay="0"/>
                                  </p:stCondLst>
                                  <p:childTnLst>
                                    <p:set>
                                      <p:cBhvr>
                                        <p:cTn id="9" dur="1" fill="hold">
                                          <p:stCondLst>
                                            <p:cond delay="0"/>
                                          </p:stCondLst>
                                        </p:cTn>
                                        <p:tgtEl>
                                          <p:spTgt spid="595984"/>
                                        </p:tgtEl>
                                        <p:attrNameLst>
                                          <p:attrName>style.visibility</p:attrName>
                                        </p:attrNameLst>
                                      </p:cBhvr>
                                      <p:to>
                                        <p:strVal val="visible"/>
                                      </p:to>
                                    </p:set>
                                    <p:animEffect transition="in" filter="blinds(horizontal)">
                                      <p:cBhvr>
                                        <p:cTn id="10" dur="500"/>
                                        <p:tgtEl>
                                          <p:spTgt spid="595984"/>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95983"/>
                                        </p:tgtEl>
                                        <p:attrNameLst>
                                          <p:attrName>style.visibility</p:attrName>
                                        </p:attrNameLst>
                                      </p:cBhvr>
                                      <p:to>
                                        <p:strVal val="visible"/>
                                      </p:to>
                                    </p:set>
                                    <p:animEffect transition="in" filter="blinds(horizontal)">
                                      <p:cBhvr>
                                        <p:cTn id="13" dur="500"/>
                                        <p:tgtEl>
                                          <p:spTgt spid="5959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598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9900" y="8326"/>
            <a:ext cx="8255000" cy="1143000"/>
          </a:xfrm>
        </p:spPr>
        <p:txBody>
          <a:bodyPr/>
          <a:lstStyle/>
          <a:p>
            <a:pPr eaLnBrk="1" hangingPunct="1"/>
            <a:r>
              <a:rPr lang="el-GR" altLang="el-GR">
                <a:solidFill>
                  <a:srgbClr val="FF0000"/>
                </a:solidFill>
              </a:rPr>
              <a:t>Άνοιγμα Αρχείου</a:t>
            </a:r>
            <a:r>
              <a:rPr lang="en-US" altLang="el-GR">
                <a:solidFill>
                  <a:srgbClr val="FF0000"/>
                </a:solidFill>
              </a:rPr>
              <a:t> (I)</a:t>
            </a:r>
            <a:endParaRPr lang="en-GB" altLang="el-GR">
              <a:solidFill>
                <a:srgbClr val="FF0000"/>
              </a:solidFill>
            </a:endParaRPr>
          </a:p>
        </p:txBody>
      </p:sp>
      <p:sp>
        <p:nvSpPr>
          <p:cNvPr id="9219" name="Rectangle 3" descr="Rectangle: Click to edit Master text styles&#10;Second level&#10;Third level&#10;Fourth level&#10;Fifth level"/>
          <p:cNvSpPr>
            <a:spLocks noGrp="1" noChangeArrowheads="1"/>
          </p:cNvSpPr>
          <p:nvPr>
            <p:ph type="body" idx="1"/>
          </p:nvPr>
        </p:nvSpPr>
        <p:spPr>
          <a:xfrm>
            <a:off x="-177800" y="998926"/>
            <a:ext cx="9131300" cy="5676900"/>
          </a:xfrm>
        </p:spPr>
        <p:txBody>
          <a:bodyPr/>
          <a:lstStyle/>
          <a:p>
            <a:pPr marL="914400" lvl="1" indent="-457200" eaLnBrk="1" hangingPunct="1">
              <a:lnSpc>
                <a:spcPct val="90000"/>
              </a:lnSpc>
            </a:pPr>
            <a:r>
              <a:rPr lang="el-GR" altLang="el-GR" sz="1800"/>
              <a:t>Για το </a:t>
            </a:r>
            <a:r>
              <a:rPr lang="el-GR" altLang="el-GR" sz="1800">
                <a:solidFill>
                  <a:srgbClr val="FF0000"/>
                </a:solidFill>
              </a:rPr>
              <a:t>άνοιγμα ενός αρχείου</a:t>
            </a:r>
            <a:r>
              <a:rPr lang="el-GR" altLang="el-GR" sz="1800"/>
              <a:t> χρησιμοποιείται η συνάρτηση </a:t>
            </a:r>
            <a:r>
              <a:rPr lang="el-GR" altLang="el-GR" sz="1800">
                <a:solidFill>
                  <a:srgbClr val="000000"/>
                </a:solidFill>
                <a:latin typeface="Courier New" panose="02070309020205020404" pitchFamily="49" charset="0"/>
              </a:rPr>
              <a:t>fopen()</a:t>
            </a:r>
          </a:p>
          <a:p>
            <a:pPr marL="914400" lvl="1" indent="-457200" eaLnBrk="1" hangingPunct="1">
              <a:lnSpc>
                <a:spcPct val="90000"/>
              </a:lnSpc>
            </a:pPr>
            <a:endParaRPr lang="el-GR" altLang="el-GR" sz="1800"/>
          </a:p>
          <a:p>
            <a:pPr marL="914400" lvl="1" indent="-457200" eaLnBrk="1" hangingPunct="1">
              <a:lnSpc>
                <a:spcPct val="90000"/>
              </a:lnSpc>
            </a:pPr>
            <a:r>
              <a:rPr lang="el-GR" altLang="el-GR" sz="1800"/>
              <a:t>Το πρωτότυπο της συνάρτησης δηλώνεται στο αρχείο </a:t>
            </a:r>
            <a:r>
              <a:rPr lang="el-GR" altLang="el-GR" sz="1800">
                <a:solidFill>
                  <a:srgbClr val="000000"/>
                </a:solidFill>
                <a:latin typeface="Courier New" panose="02070309020205020404" pitchFamily="49" charset="0"/>
              </a:rPr>
              <a:t>stdio.h </a:t>
            </a:r>
            <a:r>
              <a:rPr lang="el-GR" altLang="el-GR" sz="1800"/>
              <a:t>και είναι το ακόλουθο:</a:t>
            </a:r>
          </a:p>
          <a:p>
            <a:pPr marL="914400" lvl="1" indent="-457200" eaLnBrk="1" hangingPunct="1">
              <a:lnSpc>
                <a:spcPct val="90000"/>
              </a:lnSpc>
            </a:pPr>
            <a:endParaRPr lang="el-GR" altLang="el-GR" sz="1000"/>
          </a:p>
          <a:p>
            <a:pPr marL="914400" lvl="1" indent="-457200" eaLnBrk="1" hangingPunct="1">
              <a:lnSpc>
                <a:spcPct val="90000"/>
              </a:lnSpc>
              <a:buFont typeface="Wingdings" panose="05000000000000000000" pitchFamily="2" charset="2"/>
              <a:buNone/>
            </a:pPr>
            <a:r>
              <a:rPr lang="el-GR" altLang="el-GR" sz="16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     FILE *fopen(</a:t>
            </a:r>
            <a:r>
              <a:rPr lang="en-US" altLang="el-GR" sz="1800">
                <a:solidFill>
                  <a:srgbClr val="0000FF"/>
                </a:solidFill>
                <a:latin typeface="Courier New" panose="02070309020205020404" pitchFamily="49" charset="0"/>
              </a:rPr>
              <a:t>const c</a:t>
            </a:r>
            <a:r>
              <a:rPr lang="el-GR" altLang="el-GR" sz="1800">
                <a:solidFill>
                  <a:srgbClr val="0000FF"/>
                </a:solidFill>
                <a:latin typeface="Courier New" panose="02070309020205020404" pitchFamily="49" charset="0"/>
              </a:rPr>
              <a:t>har</a:t>
            </a:r>
            <a:r>
              <a:rPr lang="el-GR" altLang="el-GR" sz="1800">
                <a:solidFill>
                  <a:srgbClr val="000000"/>
                </a:solidFill>
                <a:latin typeface="Courier New" panose="02070309020205020404" pitchFamily="49" charset="0"/>
              </a:rPr>
              <a:t> *filename,</a:t>
            </a:r>
            <a:r>
              <a:rPr lang="en-US" altLang="el-GR" sz="1800">
                <a:solidFill>
                  <a:srgbClr val="000000"/>
                </a:solidFill>
                <a:latin typeface="Courier New" panose="02070309020205020404" pitchFamily="49" charset="0"/>
              </a:rPr>
              <a:t> </a:t>
            </a:r>
            <a:r>
              <a:rPr lang="en-US" altLang="el-GR" sz="1800">
                <a:solidFill>
                  <a:srgbClr val="0000FF"/>
                </a:solidFill>
                <a:latin typeface="Courier New" panose="02070309020205020404" pitchFamily="49" charset="0"/>
              </a:rPr>
              <a:t>const c</a:t>
            </a:r>
            <a:r>
              <a:rPr lang="el-GR" altLang="el-GR" sz="1800">
                <a:solidFill>
                  <a:srgbClr val="0000FF"/>
                </a:solidFill>
                <a:latin typeface="Courier New" panose="02070309020205020404" pitchFamily="49" charset="0"/>
              </a:rPr>
              <a:t>har</a:t>
            </a:r>
            <a:r>
              <a:rPr lang="el-GR" altLang="el-GR" sz="1800">
                <a:solidFill>
                  <a:srgbClr val="000000"/>
                </a:solidFill>
                <a:latin typeface="Courier New" panose="02070309020205020404" pitchFamily="49" charset="0"/>
              </a:rPr>
              <a:t> *mode);</a:t>
            </a:r>
          </a:p>
          <a:p>
            <a:pPr marL="914400" lvl="1" indent="-457200" eaLnBrk="1" hangingPunct="1">
              <a:lnSpc>
                <a:spcPct val="90000"/>
              </a:lnSpc>
            </a:pPr>
            <a:endParaRPr lang="en-US" altLang="el-GR" sz="1600"/>
          </a:p>
          <a:p>
            <a:pPr marL="914400" lvl="1" indent="-457200" eaLnBrk="1" hangingPunct="1">
              <a:lnSpc>
                <a:spcPct val="90000"/>
              </a:lnSpc>
            </a:pPr>
            <a:r>
              <a:rPr lang="el-GR" altLang="el-GR" sz="1800"/>
              <a:t>Η παράμετρος </a:t>
            </a:r>
            <a:r>
              <a:rPr lang="el-GR" altLang="el-GR" sz="1800">
                <a:solidFill>
                  <a:srgbClr val="000000"/>
                </a:solidFill>
                <a:latin typeface="Courier New" panose="02070309020205020404" pitchFamily="49" charset="0"/>
              </a:rPr>
              <a:t>filename</a:t>
            </a:r>
            <a:r>
              <a:rPr lang="el-GR" altLang="el-GR" sz="1800"/>
              <a:t> δηλώνει το όνομα του αρχείου</a:t>
            </a:r>
          </a:p>
          <a:p>
            <a:pPr marL="914400" lvl="1" indent="-457200" eaLnBrk="1" hangingPunct="1">
              <a:lnSpc>
                <a:spcPct val="90000"/>
              </a:lnSpc>
            </a:pPr>
            <a:endParaRPr lang="el-GR" altLang="el-GR" sz="1800"/>
          </a:p>
          <a:p>
            <a:pPr marL="914400" lvl="1" indent="-457200" eaLnBrk="1" hangingPunct="1">
              <a:lnSpc>
                <a:spcPct val="90000"/>
              </a:lnSpc>
            </a:pPr>
            <a:r>
              <a:rPr lang="el-GR" altLang="el-GR" sz="1800"/>
              <a:t>Η παράμετρος </a:t>
            </a:r>
            <a:r>
              <a:rPr lang="el-GR" altLang="el-GR" sz="1800">
                <a:solidFill>
                  <a:srgbClr val="000000"/>
                </a:solidFill>
                <a:latin typeface="Courier New" panose="02070309020205020404" pitchFamily="49" charset="0"/>
              </a:rPr>
              <a:t>mode</a:t>
            </a:r>
            <a:r>
              <a:rPr lang="el-GR" altLang="el-GR" sz="1800"/>
              <a:t> καθορίζει τις ενέργειες που μπορούν να εκτελεστούν στο αρχείο, σύμφωνα με τον πίνακα της επόμενης διαφάνειας</a:t>
            </a:r>
          </a:p>
          <a:p>
            <a:pPr marL="914400" lvl="1" indent="-457200" eaLnBrk="1" hangingPunct="1">
              <a:lnSpc>
                <a:spcPct val="90000"/>
              </a:lnSpc>
            </a:pPr>
            <a:endParaRPr lang="el-GR" altLang="el-GR" sz="1600"/>
          </a:p>
          <a:p>
            <a:pPr marL="914400" lvl="1" indent="-457200" eaLnBrk="1" hangingPunct="1">
              <a:lnSpc>
                <a:spcPct val="90000"/>
              </a:lnSpc>
            </a:pPr>
            <a:r>
              <a:rPr lang="el-GR" altLang="el-GR" sz="1800"/>
              <a:t>Αν η συνάρτηση </a:t>
            </a:r>
            <a:r>
              <a:rPr lang="el-GR" altLang="el-GR" sz="1800">
                <a:solidFill>
                  <a:srgbClr val="000000"/>
                </a:solidFill>
                <a:latin typeface="Courier New" panose="02070309020205020404" pitchFamily="49" charset="0"/>
              </a:rPr>
              <a:t>fopen()</a:t>
            </a:r>
            <a:r>
              <a:rPr lang="el-GR" altLang="el-GR" sz="1800"/>
              <a:t> εκτελεστεί </a:t>
            </a:r>
            <a:r>
              <a:rPr lang="el-GR" altLang="el-GR" sz="1800">
                <a:solidFill>
                  <a:srgbClr val="FF0000"/>
                </a:solidFill>
              </a:rPr>
              <a:t>επιτυχημένα</a:t>
            </a:r>
            <a:r>
              <a:rPr lang="el-GR" altLang="el-GR" sz="1800"/>
              <a:t>, τότε </a:t>
            </a:r>
            <a:r>
              <a:rPr lang="el-GR" altLang="el-GR" sz="1800" u="sng">
                <a:solidFill>
                  <a:srgbClr val="FF0000"/>
                </a:solidFill>
              </a:rPr>
              <a:t>επιστρέφει έναν δείκτη</a:t>
            </a:r>
            <a:r>
              <a:rPr lang="el-GR" altLang="el-GR" sz="1800"/>
              <a:t> σε μία δομή τύπου </a:t>
            </a:r>
            <a:r>
              <a:rPr lang="el-GR" altLang="el-GR" sz="1800">
                <a:solidFill>
                  <a:srgbClr val="000000"/>
                </a:solidFill>
                <a:latin typeface="Courier New" panose="02070309020205020404" pitchFamily="49" charset="0"/>
              </a:rPr>
              <a:t>FILE</a:t>
            </a:r>
          </a:p>
          <a:p>
            <a:pPr marL="914400" lvl="1" indent="-457200" eaLnBrk="1" hangingPunct="1">
              <a:lnSpc>
                <a:spcPct val="90000"/>
              </a:lnSpc>
            </a:pPr>
            <a:endParaRPr lang="el-GR" altLang="el-GR" sz="1600"/>
          </a:p>
          <a:p>
            <a:pPr marL="914400" lvl="1" indent="-457200" eaLnBrk="1" hangingPunct="1">
              <a:lnSpc>
                <a:spcPct val="90000"/>
              </a:lnSpc>
            </a:pPr>
            <a:r>
              <a:rPr lang="el-GR" altLang="el-GR" sz="1800"/>
              <a:t>Το πρότυπο της δομής </a:t>
            </a:r>
            <a:r>
              <a:rPr lang="el-GR" altLang="el-GR" sz="1800">
                <a:solidFill>
                  <a:srgbClr val="000000"/>
                </a:solidFill>
                <a:latin typeface="Courier New" panose="02070309020205020404" pitchFamily="49" charset="0"/>
              </a:rPr>
              <a:t>FILE</a:t>
            </a:r>
            <a:r>
              <a:rPr lang="el-GR" altLang="el-GR" sz="1800"/>
              <a:t> δηλώνεται στο αρχείο </a:t>
            </a:r>
            <a:r>
              <a:rPr lang="el-GR" altLang="el-GR" sz="1800">
                <a:solidFill>
                  <a:srgbClr val="000000"/>
                </a:solidFill>
                <a:latin typeface="Courier New" panose="02070309020205020404" pitchFamily="49" charset="0"/>
              </a:rPr>
              <a:t>stdio.h</a:t>
            </a:r>
            <a:r>
              <a:rPr lang="el-GR" altLang="el-GR" sz="1800"/>
              <a:t> και στα πεδία αυτής της δομής αποθηκεύεται πληροφορία σχετικά με το αρχείο</a:t>
            </a:r>
          </a:p>
          <a:p>
            <a:pPr marL="914400" lvl="1" indent="-457200" eaLnBrk="1" hangingPunct="1">
              <a:lnSpc>
                <a:spcPct val="90000"/>
              </a:lnSpc>
            </a:pPr>
            <a:endParaRPr lang="el-GR" altLang="el-GR" sz="1600"/>
          </a:p>
          <a:p>
            <a:pPr marL="914400" lvl="1" indent="-457200" eaLnBrk="1" hangingPunct="1">
              <a:lnSpc>
                <a:spcPct val="90000"/>
              </a:lnSpc>
            </a:pPr>
            <a:r>
              <a:rPr lang="el-GR" altLang="el-GR" sz="1800"/>
              <a:t>Όλες οι επόμενες </a:t>
            </a:r>
            <a:r>
              <a:rPr lang="el-GR" altLang="el-GR" sz="1800">
                <a:solidFill>
                  <a:srgbClr val="FF0000"/>
                </a:solidFill>
              </a:rPr>
              <a:t>λειτουργίες</a:t>
            </a:r>
            <a:r>
              <a:rPr lang="el-GR" altLang="el-GR" sz="1800"/>
              <a:t> που θα εκτελεστούν στο αρχείο, π.χ. ανάγνωση ή εγγραφή σε αυτό, θα γίνονται </a:t>
            </a:r>
            <a:r>
              <a:rPr lang="el-GR" altLang="el-GR" sz="1800">
                <a:solidFill>
                  <a:srgbClr val="FF0000"/>
                </a:solidFill>
              </a:rPr>
              <a:t>με χρήση αυτού του</a:t>
            </a:r>
            <a:r>
              <a:rPr lang="el-GR" altLang="el-GR" sz="1800"/>
              <a:t> </a:t>
            </a:r>
            <a:r>
              <a:rPr lang="el-GR" altLang="el-GR" sz="1800">
                <a:solidFill>
                  <a:srgbClr val="FF0000"/>
                </a:solidFill>
              </a:rPr>
              <a:t>δείκτη</a:t>
            </a:r>
          </a:p>
          <a:p>
            <a:pPr marL="914400" lvl="1" indent="-457200" eaLnBrk="1" hangingPunct="1">
              <a:lnSpc>
                <a:spcPct val="90000"/>
              </a:lnSpc>
            </a:pPr>
            <a:endParaRPr lang="el-GR" altLang="el-GR" sz="1600"/>
          </a:p>
          <a:p>
            <a:pPr marL="914400" lvl="1" indent="-457200" eaLnBrk="1" hangingPunct="1">
              <a:lnSpc>
                <a:spcPct val="90000"/>
              </a:lnSpc>
            </a:pPr>
            <a:endParaRPr lang="el-GR" altLang="el-GR" sz="1600"/>
          </a:p>
        </p:txBody>
      </p:sp>
      <p:sp>
        <p:nvSpPr>
          <p:cNvPr id="9220" name="Rectangle 4"/>
          <p:cNvSpPr>
            <a:spLocks noChangeArrowheads="1"/>
          </p:cNvSpPr>
          <p:nvPr/>
        </p:nvSpPr>
        <p:spPr bwMode="auto">
          <a:xfrm>
            <a:off x="1041400" y="2268926"/>
            <a:ext cx="7378700" cy="469900"/>
          </a:xfrm>
          <a:prstGeom prst="rect">
            <a:avLst/>
          </a:prstGeom>
          <a:noFill/>
          <a:ln w="9525" algn="ctr">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Lst>
        </p:spPr>
        <p:txBody>
          <a:bodyPr wrap="none" anchor="ctr"/>
          <a:lstStyle>
            <a:lvl1pPr algn="ctr">
              <a:defRPr sz="2400" b="1">
                <a:solidFill>
                  <a:schemeClr val="tx1"/>
                </a:solidFill>
                <a:latin typeface="Times New Roman" panose="02020603050405020304" pitchFamily="18" charset="0"/>
              </a:defRPr>
            </a:lvl1pPr>
            <a:lvl2pPr marL="742950" indent="-285750" algn="ctr">
              <a:defRPr sz="2400" b="1">
                <a:solidFill>
                  <a:schemeClr val="tx1"/>
                </a:solidFill>
                <a:latin typeface="Times New Roman" panose="02020603050405020304" pitchFamily="18" charset="0"/>
              </a:defRPr>
            </a:lvl2pPr>
            <a:lvl3pPr marL="1143000" indent="-228600" algn="ctr">
              <a:defRPr sz="2400" b="1">
                <a:solidFill>
                  <a:schemeClr val="tx1"/>
                </a:solidFill>
                <a:latin typeface="Times New Roman" panose="02020603050405020304" pitchFamily="18" charset="0"/>
              </a:defRPr>
            </a:lvl3pPr>
            <a:lvl4pPr marL="1600200" indent="-228600" algn="ctr">
              <a:defRPr sz="2400" b="1">
                <a:solidFill>
                  <a:schemeClr val="tx1"/>
                </a:solidFill>
                <a:latin typeface="Times New Roman" panose="02020603050405020304" pitchFamily="18" charset="0"/>
              </a:defRPr>
            </a:lvl4pPr>
            <a:lvl5pPr marL="2057400" indent="-228600" algn="ctr">
              <a:defRPr sz="2400" b="1">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400" b="1">
                <a:solidFill>
                  <a:schemeClr val="tx1"/>
                </a:solidFill>
                <a:latin typeface="Times New Roman" panose="02020603050405020304" pitchFamily="18" charset="0"/>
              </a:defRPr>
            </a:lvl9pPr>
          </a:lstStyle>
          <a:p>
            <a:endParaRPr lang="el-GR" altLang="el-GR"/>
          </a:p>
        </p:txBody>
      </p:sp>
    </p:spTree>
    <p:extLst>
      <p:ext uri="{BB962C8B-B14F-4D97-AF65-F5344CB8AC3E}">
        <p14:creationId xmlns:p14="http://schemas.microsoft.com/office/powerpoint/2010/main" val="4111294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9900" y="8326"/>
            <a:ext cx="8255000" cy="1143000"/>
          </a:xfrm>
        </p:spPr>
        <p:txBody>
          <a:bodyPr/>
          <a:lstStyle/>
          <a:p>
            <a:pPr eaLnBrk="1" hangingPunct="1"/>
            <a:r>
              <a:rPr lang="el-GR" altLang="el-GR">
                <a:solidFill>
                  <a:srgbClr val="FF0000"/>
                </a:solidFill>
              </a:rPr>
              <a:t>Άνοιγμα Αρχείου</a:t>
            </a:r>
            <a:r>
              <a:rPr lang="en-US" altLang="el-GR">
                <a:solidFill>
                  <a:srgbClr val="FF0000"/>
                </a:solidFill>
              </a:rPr>
              <a:t> (II)</a:t>
            </a:r>
            <a:endParaRPr lang="en-GB" altLang="el-GR">
              <a:solidFill>
                <a:srgbClr val="FF0000"/>
              </a:solidFill>
            </a:endParaRPr>
          </a:p>
        </p:txBody>
      </p:sp>
      <p:sp>
        <p:nvSpPr>
          <p:cNvPr id="10243" name="Rectangle 3" descr="Rectangle: Click to edit Master text styles&#10;Second level&#10;Third level&#10;Fourth level&#10;Fifth level"/>
          <p:cNvSpPr>
            <a:spLocks noGrp="1" noChangeArrowheads="1"/>
          </p:cNvSpPr>
          <p:nvPr>
            <p:ph type="body" idx="1"/>
          </p:nvPr>
        </p:nvSpPr>
        <p:spPr>
          <a:xfrm>
            <a:off x="-177800" y="998926"/>
            <a:ext cx="8991600" cy="5676900"/>
          </a:xfrm>
        </p:spPr>
        <p:txBody>
          <a:bodyPr/>
          <a:lstStyle/>
          <a:p>
            <a:pPr marL="914400" lvl="1" indent="-457200" eaLnBrk="1" hangingPunct="1">
              <a:lnSpc>
                <a:spcPct val="90000"/>
              </a:lnSpc>
            </a:pPr>
            <a:endParaRPr lang="el-GR" altLang="el-GR" sz="2000"/>
          </a:p>
        </p:txBody>
      </p:sp>
      <p:pic>
        <p:nvPicPr>
          <p:cNvPr id="10244" name="Picture 9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3125" y="1664089"/>
            <a:ext cx="7435850" cy="377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94570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9900" y="8326"/>
            <a:ext cx="8255000" cy="1143000"/>
          </a:xfrm>
        </p:spPr>
        <p:txBody>
          <a:bodyPr/>
          <a:lstStyle/>
          <a:p>
            <a:pPr eaLnBrk="1" hangingPunct="1"/>
            <a:r>
              <a:rPr lang="el-GR" altLang="el-GR">
                <a:solidFill>
                  <a:srgbClr val="FF0000"/>
                </a:solidFill>
              </a:rPr>
              <a:t>Άνοιγμα Αρχείου</a:t>
            </a:r>
            <a:r>
              <a:rPr lang="en-US" altLang="el-GR">
                <a:solidFill>
                  <a:srgbClr val="FF0000"/>
                </a:solidFill>
              </a:rPr>
              <a:t> (III)</a:t>
            </a:r>
            <a:endParaRPr lang="en-GB" altLang="el-GR">
              <a:solidFill>
                <a:srgbClr val="FF0000"/>
              </a:solidFill>
            </a:endParaRPr>
          </a:p>
        </p:txBody>
      </p:sp>
      <p:sp>
        <p:nvSpPr>
          <p:cNvPr id="11267" name="Rectangle 3" descr="Rectangle: Click to edit Master text styles&#10;Second level&#10;Third level&#10;Fourth level&#10;Fifth level"/>
          <p:cNvSpPr>
            <a:spLocks noGrp="1" noChangeArrowheads="1"/>
          </p:cNvSpPr>
          <p:nvPr>
            <p:ph type="body" idx="1"/>
          </p:nvPr>
        </p:nvSpPr>
        <p:spPr>
          <a:xfrm>
            <a:off x="-177800" y="998926"/>
            <a:ext cx="8991600" cy="5676900"/>
          </a:xfrm>
        </p:spPr>
        <p:txBody>
          <a:bodyPr/>
          <a:lstStyle/>
          <a:p>
            <a:pPr marL="914400" lvl="1" indent="-457200" eaLnBrk="1" hangingPunct="1">
              <a:lnSpc>
                <a:spcPct val="90000"/>
              </a:lnSpc>
            </a:pPr>
            <a:r>
              <a:rPr lang="el-GR" altLang="el-GR" sz="1800"/>
              <a:t>Για το άνοιγμα ενός αρχείου κειμένου επιλέγουμε κάποιον από τους παραπάνω τρόπους </a:t>
            </a:r>
            <a:endParaRPr lang="en-US" altLang="el-GR" sz="1800"/>
          </a:p>
          <a:p>
            <a:pPr marL="914400" lvl="1" indent="-457200" eaLnBrk="1" hangingPunct="1">
              <a:lnSpc>
                <a:spcPct val="90000"/>
              </a:lnSpc>
            </a:pPr>
            <a:endParaRPr lang="en-US" altLang="el-GR" sz="1800"/>
          </a:p>
          <a:p>
            <a:pPr marL="914400" lvl="1" indent="-457200" eaLnBrk="1" hangingPunct="1">
              <a:lnSpc>
                <a:spcPct val="90000"/>
              </a:lnSpc>
            </a:pPr>
            <a:r>
              <a:rPr lang="el-GR" altLang="el-GR" sz="1800"/>
              <a:t>Για το </a:t>
            </a:r>
            <a:r>
              <a:rPr lang="el-GR" altLang="el-GR" sz="1800">
                <a:solidFill>
                  <a:srgbClr val="FF0000"/>
                </a:solidFill>
              </a:rPr>
              <a:t>άνοιγμα</a:t>
            </a:r>
            <a:r>
              <a:rPr lang="el-GR" altLang="el-GR" sz="1800"/>
              <a:t> ενός </a:t>
            </a:r>
            <a:r>
              <a:rPr lang="el-GR" altLang="el-GR" sz="1800">
                <a:solidFill>
                  <a:srgbClr val="FF0000"/>
                </a:solidFill>
              </a:rPr>
              <a:t>δυαδικού</a:t>
            </a:r>
            <a:r>
              <a:rPr lang="el-GR" altLang="el-GR" sz="1800"/>
              <a:t> αρχείου </a:t>
            </a:r>
            <a:r>
              <a:rPr lang="el-GR" altLang="el-GR" sz="1800" u="sng">
                <a:solidFill>
                  <a:srgbClr val="FF0000"/>
                </a:solidFill>
              </a:rPr>
              <a:t>πρέπει να προστεθεί ο χαρακτήρας</a:t>
            </a:r>
            <a:r>
              <a:rPr lang="el-GR" altLang="el-GR" sz="1800" u="sng"/>
              <a:t> </a:t>
            </a:r>
            <a:r>
              <a:rPr lang="el-GR" altLang="el-GR" sz="1800">
                <a:solidFill>
                  <a:srgbClr val="000000"/>
                </a:solidFill>
                <a:latin typeface="Courier New" panose="02070309020205020404" pitchFamily="49" charset="0"/>
              </a:rPr>
              <a:t>b</a:t>
            </a:r>
            <a:r>
              <a:rPr lang="el-GR" altLang="el-GR" sz="1800"/>
              <a:t> (το πρώτο γράμμα της λέξης binary), μετά την επιλογή ανοίγματος</a:t>
            </a:r>
          </a:p>
          <a:p>
            <a:pPr marL="914400" lvl="1" indent="-457200" eaLnBrk="1" hangingPunct="1">
              <a:lnSpc>
                <a:spcPct val="90000"/>
              </a:lnSpc>
              <a:buFont typeface="Wingdings" panose="05000000000000000000" pitchFamily="2" charset="2"/>
              <a:buNone/>
            </a:pPr>
            <a:r>
              <a:rPr lang="el-GR" altLang="el-GR" sz="1800"/>
              <a:t>	</a:t>
            </a:r>
            <a:r>
              <a:rPr lang="el-GR" altLang="el-GR" sz="1800" u="sng"/>
              <a:t>Παραδείγματα:</a:t>
            </a:r>
            <a:endParaRPr lang="en-US" altLang="el-GR" sz="1800" u="sng"/>
          </a:p>
          <a:p>
            <a:pPr marL="1333500" lvl="2" indent="-419100" eaLnBrk="1" hangingPunct="1">
              <a:lnSpc>
                <a:spcPct val="90000"/>
              </a:lnSpc>
            </a:pPr>
            <a:r>
              <a:rPr lang="el-GR" altLang="el-GR" sz="1800"/>
              <a:t>Η παράμετρος </a:t>
            </a:r>
            <a:r>
              <a:rPr lang="el-GR" altLang="el-GR" sz="1800">
                <a:solidFill>
                  <a:srgbClr val="000000"/>
                </a:solidFill>
                <a:latin typeface="Courier New" panose="02070309020205020404" pitchFamily="49" charset="0"/>
              </a:rPr>
              <a:t>"rb"</a:t>
            </a:r>
            <a:r>
              <a:rPr lang="el-GR" altLang="el-GR" sz="1800"/>
              <a:t>, ανοίγει ένα δυαδικό αρχείο για ανάγνωση</a:t>
            </a:r>
            <a:endParaRPr lang="en-US" altLang="el-GR" sz="1800"/>
          </a:p>
          <a:p>
            <a:pPr marL="1333500" lvl="2" indent="-419100" eaLnBrk="1" hangingPunct="1">
              <a:lnSpc>
                <a:spcPct val="90000"/>
              </a:lnSpc>
            </a:pPr>
            <a:r>
              <a:rPr lang="el-GR" altLang="el-GR" sz="1800"/>
              <a:t>Η παράμετρος </a:t>
            </a:r>
            <a:r>
              <a:rPr lang="el-GR" altLang="el-GR" sz="1800">
                <a:solidFill>
                  <a:srgbClr val="000000"/>
                </a:solidFill>
                <a:latin typeface="Courier New" panose="02070309020205020404" pitchFamily="49" charset="0"/>
              </a:rPr>
              <a:t>"w+b"</a:t>
            </a:r>
            <a:r>
              <a:rPr lang="el-GR" altLang="el-GR" sz="1800"/>
              <a:t>, ανοίγει ένα δυαδικό αρχείο για ανάγνωση και εγγραφή</a:t>
            </a:r>
          </a:p>
          <a:p>
            <a:pPr marL="914400" lvl="1" indent="-457200" eaLnBrk="1" hangingPunct="1">
              <a:lnSpc>
                <a:spcPct val="90000"/>
              </a:lnSpc>
            </a:pPr>
            <a:endParaRPr lang="el-GR" altLang="el-GR" sz="1800"/>
          </a:p>
          <a:p>
            <a:pPr marL="914400" lvl="1" indent="-457200" eaLnBrk="1" hangingPunct="1">
              <a:lnSpc>
                <a:spcPct val="90000"/>
              </a:lnSpc>
            </a:pPr>
            <a:r>
              <a:rPr lang="el-GR" altLang="el-GR" sz="1800"/>
              <a:t>Αν </a:t>
            </a:r>
            <a:r>
              <a:rPr lang="el-GR" altLang="el-GR" sz="1800">
                <a:solidFill>
                  <a:srgbClr val="FF0000"/>
                </a:solidFill>
              </a:rPr>
              <a:t>αποτύχει</a:t>
            </a:r>
            <a:r>
              <a:rPr lang="el-GR" altLang="el-GR" sz="1800"/>
              <a:t> η εκτέλεση της συνάρτησης </a:t>
            </a:r>
            <a:r>
              <a:rPr lang="el-GR" altLang="el-GR" sz="1800">
                <a:solidFill>
                  <a:srgbClr val="000000"/>
                </a:solidFill>
                <a:latin typeface="Courier New" panose="02070309020205020404" pitchFamily="49" charset="0"/>
              </a:rPr>
              <a:t>fopen()</a:t>
            </a:r>
            <a:r>
              <a:rPr lang="el-GR" altLang="el-GR" sz="1800"/>
              <a:t>, τότε αυτή επιστρέφει την τιμή </a:t>
            </a:r>
            <a:r>
              <a:rPr lang="el-GR" altLang="el-GR" sz="1800">
                <a:solidFill>
                  <a:srgbClr val="000000"/>
                </a:solidFill>
                <a:latin typeface="Courier New" panose="02070309020205020404" pitchFamily="49" charset="0"/>
              </a:rPr>
              <a:t>NULL</a:t>
            </a:r>
          </a:p>
          <a:p>
            <a:pPr marL="914400" lvl="1" indent="-457200" eaLnBrk="1" hangingPunct="1">
              <a:lnSpc>
                <a:spcPct val="90000"/>
              </a:lnSpc>
              <a:buFont typeface="Wingdings" panose="05000000000000000000" pitchFamily="2" charset="2"/>
              <a:buNone/>
            </a:pPr>
            <a:r>
              <a:rPr lang="el-GR" altLang="el-GR" sz="1800"/>
              <a:t>	</a:t>
            </a:r>
            <a:r>
              <a:rPr lang="el-GR" altLang="el-GR" sz="1800" u="sng"/>
              <a:t>Παράδειγμα αποτυχίας:</a:t>
            </a:r>
          </a:p>
          <a:p>
            <a:pPr marL="1333500" lvl="2" indent="-419100" eaLnBrk="1" hangingPunct="1">
              <a:lnSpc>
                <a:spcPct val="90000"/>
              </a:lnSpc>
            </a:pPr>
            <a:r>
              <a:rPr lang="el-GR" altLang="el-GR" sz="1800"/>
              <a:t>Περίπτωση προσπάθειας ανάγνωσης ενός αρχείου</a:t>
            </a:r>
            <a:r>
              <a:rPr lang="en-US" altLang="el-GR" sz="1800"/>
              <a:t> (</a:t>
            </a:r>
            <a:r>
              <a:rPr lang="el-GR" altLang="el-GR" sz="1800"/>
              <a:t>δηλ. η παράμετρος</a:t>
            </a:r>
            <a:r>
              <a:rPr lang="en-US" altLang="el-GR" sz="1800"/>
              <a:t> </a:t>
            </a:r>
            <a:r>
              <a:rPr lang="en-US" altLang="el-GR" sz="1800">
                <a:solidFill>
                  <a:srgbClr val="000000"/>
                </a:solidFill>
                <a:latin typeface="Courier New" panose="02070309020205020404" pitchFamily="49" charset="0"/>
              </a:rPr>
              <a:t>mode</a:t>
            </a:r>
            <a:r>
              <a:rPr lang="en-US" altLang="el-GR" sz="1800"/>
              <a:t> </a:t>
            </a:r>
            <a:r>
              <a:rPr lang="el-GR" altLang="el-GR" sz="1800"/>
              <a:t>είναι </a:t>
            </a:r>
            <a:r>
              <a:rPr lang="el-GR" altLang="el-GR" sz="1800">
                <a:solidFill>
                  <a:srgbClr val="000000"/>
                </a:solidFill>
                <a:latin typeface="Courier New" panose="02070309020205020404" pitchFamily="49" charset="0"/>
              </a:rPr>
              <a:t>"r"</a:t>
            </a:r>
            <a:r>
              <a:rPr lang="en-US" altLang="el-GR" sz="1800"/>
              <a:t>)</a:t>
            </a:r>
            <a:r>
              <a:rPr lang="el-GR" altLang="el-GR" sz="1800"/>
              <a:t>, ενώ η παράμετρος </a:t>
            </a:r>
            <a:r>
              <a:rPr lang="el-GR" altLang="el-GR" sz="1800">
                <a:solidFill>
                  <a:srgbClr val="000000"/>
                </a:solidFill>
                <a:latin typeface="Courier New" panose="02070309020205020404" pitchFamily="49" charset="0"/>
              </a:rPr>
              <a:t>filename</a:t>
            </a:r>
            <a:r>
              <a:rPr lang="el-GR" altLang="el-GR" sz="1800"/>
              <a:t> περιέχει το όνομα ενός αρχείου που δεν υπάρχει</a:t>
            </a:r>
            <a:endParaRPr lang="en-US" altLang="el-GR" sz="1800"/>
          </a:p>
          <a:p>
            <a:pPr marL="1333500" lvl="2" indent="-419100" eaLnBrk="1" hangingPunct="1">
              <a:lnSpc>
                <a:spcPct val="90000"/>
              </a:lnSpc>
            </a:pPr>
            <a:endParaRPr lang="en-US" altLang="el-GR" sz="1800"/>
          </a:p>
          <a:p>
            <a:pPr marL="914400" lvl="1" indent="-457200" eaLnBrk="1" hangingPunct="1">
              <a:lnSpc>
                <a:spcPct val="90000"/>
              </a:lnSpc>
            </a:pPr>
            <a:r>
              <a:rPr lang="el-GR" altLang="el-GR" sz="1800"/>
              <a:t>Όταν </a:t>
            </a:r>
            <a:r>
              <a:rPr lang="el-GR" altLang="el-GR" sz="1800">
                <a:solidFill>
                  <a:srgbClr val="FF0000"/>
                </a:solidFill>
              </a:rPr>
              <a:t>τελειώσουμε</a:t>
            </a:r>
            <a:r>
              <a:rPr lang="el-GR" altLang="el-GR" sz="1800"/>
              <a:t> με την επεξεργασία του αρχείου, το </a:t>
            </a:r>
            <a:r>
              <a:rPr lang="el-GR" altLang="el-GR" sz="1800">
                <a:solidFill>
                  <a:srgbClr val="FF0000"/>
                </a:solidFill>
              </a:rPr>
              <a:t>κλείνουμε</a:t>
            </a:r>
            <a:r>
              <a:rPr lang="el-GR" altLang="el-GR" sz="1800"/>
              <a:t> με τη συνάρτηση </a:t>
            </a:r>
            <a:r>
              <a:rPr lang="el-GR" altLang="el-GR" sz="1800">
                <a:solidFill>
                  <a:srgbClr val="000000"/>
                </a:solidFill>
                <a:latin typeface="Courier New" panose="02070309020205020404" pitchFamily="49" charset="0"/>
              </a:rPr>
              <a:t>fclose()</a:t>
            </a:r>
            <a:r>
              <a:rPr lang="en-US" altLang="el-GR" sz="1800"/>
              <a:t>, </a:t>
            </a:r>
            <a:r>
              <a:rPr lang="el-GR" altLang="el-GR" sz="1800"/>
              <a:t>που θα δούμε παρακάτω</a:t>
            </a:r>
          </a:p>
        </p:txBody>
      </p:sp>
    </p:spTree>
    <p:extLst>
      <p:ext uri="{BB962C8B-B14F-4D97-AF65-F5344CB8AC3E}">
        <p14:creationId xmlns:p14="http://schemas.microsoft.com/office/powerpoint/2010/main" val="4161065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12599</TotalTime>
  <Words>2790</Words>
  <Application>Microsoft Office PowerPoint</Application>
  <PresentationFormat>Προβολή στην οθόνη (4:3)</PresentationFormat>
  <Paragraphs>518</Paragraphs>
  <Slides>55</Slides>
  <Notes>0</Notes>
  <HiddenSlides>0</HiddenSlides>
  <MMClips>0</MMClips>
  <ScaleCrop>false</ScaleCrop>
  <HeadingPairs>
    <vt:vector size="8" baseType="variant">
      <vt:variant>
        <vt:lpstr>Γραμματοσειρές που χρησιμοποιούνται</vt:lpstr>
      </vt:variant>
      <vt:variant>
        <vt:i4>7</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55</vt:i4>
      </vt:variant>
    </vt:vector>
  </HeadingPairs>
  <TitlesOfParts>
    <vt:vector size="64" baseType="lpstr">
      <vt:lpstr>Comic Sans MS</vt:lpstr>
      <vt:lpstr>Courier New</vt:lpstr>
      <vt:lpstr>Georgia</vt:lpstr>
      <vt:lpstr>Times New Roman</vt:lpstr>
      <vt:lpstr>Trebuchet MS</vt:lpstr>
      <vt:lpstr>Wingdings</vt:lpstr>
      <vt:lpstr>Wingdings 2</vt:lpstr>
      <vt:lpstr>Αστικό</vt:lpstr>
      <vt:lpstr>Microsoft Visio Drawing</vt:lpstr>
      <vt:lpstr>Προγραμματισμός ΙΙ</vt:lpstr>
      <vt:lpstr>Αρχεία</vt:lpstr>
      <vt:lpstr>text files vs. binary files (Ι)</vt:lpstr>
      <vt:lpstr>text files vs. binary files (ΙΙ)</vt:lpstr>
      <vt:lpstr>text files vs. binary files (ΙΙΙ)</vt:lpstr>
      <vt:lpstr>text files vs. binary files (ΙV)</vt:lpstr>
      <vt:lpstr>Άνοιγμα Αρχείου (I)</vt:lpstr>
      <vt:lpstr>Άνοιγμα Αρχείου (II)</vt:lpstr>
      <vt:lpstr>Άνοιγμα Αρχείου (III)</vt:lpstr>
      <vt:lpstr>Άνοιγμα Αρχείου (IV)</vt:lpstr>
      <vt:lpstr>Άνοιγμα Αρχείου (V)</vt:lpstr>
      <vt:lpstr>Παραδείγματα χρήσης της fopen() </vt:lpstr>
      <vt:lpstr>Παράδειγμα</vt:lpstr>
      <vt:lpstr>Παρατηρήσεις</vt:lpstr>
      <vt:lpstr>Κλείσιμο Αρχείου (Ι)</vt:lpstr>
      <vt:lpstr>Κλείσιμο Αρχείου (ΙΙ)</vt:lpstr>
      <vt:lpstr>Προσπέλαση Αρχείου</vt:lpstr>
      <vt:lpstr>Εγγραφή σε Αρχείο Κειμένου</vt:lpstr>
      <vt:lpstr>Η συνάρτηση fputs()</vt:lpstr>
      <vt:lpstr>Παράδειγμα</vt:lpstr>
      <vt:lpstr>Η συνάρτηση fprintf()</vt:lpstr>
      <vt:lpstr>Παράδειγμα Ι</vt:lpstr>
      <vt:lpstr>Παράδειγμα ΙΙ</vt:lpstr>
      <vt:lpstr>Παρατηρήσεις</vt:lpstr>
      <vt:lpstr>Η συνάρτηση putc()</vt:lpstr>
      <vt:lpstr>Παράδειγμα</vt:lpstr>
      <vt:lpstr>Παρατηρήσεις</vt:lpstr>
      <vt:lpstr>Διάβασμα από Αρχείο Κειμένου</vt:lpstr>
      <vt:lpstr>Η συνάρτηση fscanf()</vt:lpstr>
      <vt:lpstr>Παράδειγμα</vt:lpstr>
      <vt:lpstr>Παρατηρήσεις (Ι)</vt:lpstr>
      <vt:lpstr>Παρατηρήσεις (ΙΙ)</vt:lpstr>
      <vt:lpstr>Παράδειγμα</vt:lpstr>
      <vt:lpstr>Η συνάρτηση fgets()</vt:lpstr>
      <vt:lpstr>Παρατηρήσεις</vt:lpstr>
      <vt:lpstr>Παράδειγμα (1/2)</vt:lpstr>
      <vt:lpstr>Παράδειγμα (2/2)</vt:lpstr>
      <vt:lpstr>Η συνάρτηση getc()</vt:lpstr>
      <vt:lpstr>Παρατηρήσεις</vt:lpstr>
      <vt:lpstr>Τέλος Αρχείου</vt:lpstr>
      <vt:lpstr>Η συνάρτηση fseek() (Ι)</vt:lpstr>
      <vt:lpstr>Η συνάρτηση fseek() (ΙΙ)</vt:lpstr>
      <vt:lpstr>Παραδείγματα</vt:lpstr>
      <vt:lpstr>Παρατηρήσεις</vt:lpstr>
      <vt:lpstr>Παραδείγματα</vt:lpstr>
      <vt:lpstr>Η συνάρτηση ftell()</vt:lpstr>
      <vt:lpstr>Παρατηρήσεις</vt:lpstr>
      <vt:lpstr>Εγγραφή και διάβασμα σε/από δυαδικό αρχείο </vt:lpstr>
      <vt:lpstr>Η συνάρτηση fwrite() (I)</vt:lpstr>
      <vt:lpstr>Η συνάρτηση fwrite() (II)</vt:lpstr>
      <vt:lpstr>Η συνάρτηση fread() (I)</vt:lpstr>
      <vt:lpstr>Η συνάρτηση fread() (IΙ)</vt:lpstr>
      <vt:lpstr>Παρατηρήσεις</vt:lpstr>
      <vt:lpstr>Η συνάρτηση feof()</vt:lpstr>
      <vt:lpstr>Παράδειγμα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dc:title>
  <dc:subject>C: Από τη Θεωρία στην Εφαρμογή (Γ. Σ. Τσελίκης, Ν. Δ. Τσελίκας)</dc:subject>
  <dc:creator>Μάρκος Τσίπουρας</dc:creator>
  <cp:lastModifiedBy>Μάρκος Τσίπουρας</cp:lastModifiedBy>
  <cp:revision>382</cp:revision>
  <dcterms:created xsi:type="dcterms:W3CDTF">2004-10-17T06:32:39Z</dcterms:created>
  <dcterms:modified xsi:type="dcterms:W3CDTF">2017-05-23T12:06:32Z</dcterms:modified>
</cp:coreProperties>
</file>