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1" r:id="rId1"/>
  </p:sldMasterIdLst>
  <p:notesMasterIdLst>
    <p:notesMasterId r:id="rId30"/>
  </p:notesMasterIdLst>
  <p:sldIdLst>
    <p:sldId id="465" r:id="rId2"/>
    <p:sldId id="419" r:id="rId3"/>
    <p:sldId id="326" r:id="rId4"/>
    <p:sldId id="398" r:id="rId5"/>
    <p:sldId id="420" r:id="rId6"/>
    <p:sldId id="409" r:id="rId7"/>
    <p:sldId id="414" r:id="rId8"/>
    <p:sldId id="418" r:id="rId9"/>
    <p:sldId id="421" r:id="rId10"/>
    <p:sldId id="422" r:id="rId11"/>
    <p:sldId id="423" r:id="rId12"/>
    <p:sldId id="424" r:id="rId13"/>
    <p:sldId id="426" r:id="rId14"/>
    <p:sldId id="425" r:id="rId15"/>
    <p:sldId id="427" r:id="rId16"/>
    <p:sldId id="428" r:id="rId17"/>
    <p:sldId id="429" r:id="rId18"/>
    <p:sldId id="430" r:id="rId19"/>
    <p:sldId id="431" r:id="rId20"/>
    <p:sldId id="432" r:id="rId21"/>
    <p:sldId id="433" r:id="rId22"/>
    <p:sldId id="434" r:id="rId23"/>
    <p:sldId id="459" r:id="rId24"/>
    <p:sldId id="460" r:id="rId25"/>
    <p:sldId id="461" r:id="rId26"/>
    <p:sldId id="462" r:id="rId27"/>
    <p:sldId id="463" r:id="rId28"/>
    <p:sldId id="464" r:id="rId29"/>
  </p:sldIdLst>
  <p:sldSz cx="9144000" cy="6858000" type="screen4x3"/>
  <p:notesSz cx="7099300" cy="10234613"/>
  <p:defaultTextStyle>
    <a:defPPr>
      <a:defRPr lang="en-GB"/>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2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81818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807" autoAdjust="0"/>
  </p:normalViewPr>
  <p:slideViewPr>
    <p:cSldViewPr snapToGrid="0">
      <p:cViewPr varScale="1">
        <p:scale>
          <a:sx n="65" d="100"/>
          <a:sy n="65" d="100"/>
        </p:scale>
        <p:origin x="1452" y="60"/>
      </p:cViewPr>
      <p:guideLst>
        <p:guide orient="horz" pos="2247"/>
        <p:guide pos="2880"/>
      </p:guideLst>
    </p:cSldViewPr>
  </p:slideViewPr>
  <p:notesTextViewPr>
    <p:cViewPr>
      <p:scale>
        <a:sx n="100" d="100"/>
        <a:sy n="100" d="100"/>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009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l-GR"/>
          </a:p>
        </p:txBody>
      </p:sp>
      <p:sp>
        <p:nvSpPr>
          <p:cNvPr id="26009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l-GR"/>
          </a:p>
        </p:txBody>
      </p:sp>
      <p:sp>
        <p:nvSpPr>
          <p:cNvPr id="260100"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ffectLst/>
        </p:spPr>
      </p:sp>
      <p:sp>
        <p:nvSpPr>
          <p:cNvPr id="26010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p>
        </p:txBody>
      </p:sp>
      <p:sp>
        <p:nvSpPr>
          <p:cNvPr id="26010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l-GR"/>
          </a:p>
        </p:txBody>
      </p:sp>
      <p:sp>
        <p:nvSpPr>
          <p:cNvPr id="26010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EAB1BD9A-843A-498A-AB47-85E26B8A2486}"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EC113B-191B-4AE3-816D-04E891095312}" type="slidenum">
              <a:rPr lang="el-GR"/>
              <a:pPr/>
              <a:t>23</a:t>
            </a:fld>
            <a:endParaRPr lang="el-GR"/>
          </a:p>
        </p:txBody>
      </p:sp>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p:txBody>
          <a:bodyPr/>
          <a:lstStyle/>
          <a:p>
            <a:endParaRPr lang="el-GR" dirty="0"/>
          </a:p>
        </p:txBody>
      </p:sp>
    </p:spTree>
    <p:extLst>
      <p:ext uri="{BB962C8B-B14F-4D97-AF65-F5344CB8AC3E}">
        <p14:creationId xmlns:p14="http://schemas.microsoft.com/office/powerpoint/2010/main" val="2778809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EC113B-191B-4AE3-816D-04E891095312}" type="slidenum">
              <a:rPr lang="el-GR"/>
              <a:pPr/>
              <a:t>24</a:t>
            </a:fld>
            <a:endParaRPr lang="el-GR"/>
          </a:p>
        </p:txBody>
      </p:sp>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p:txBody>
          <a:bodyPr/>
          <a:lstStyle/>
          <a:p>
            <a:endParaRPr lang="el-GR" dirty="0"/>
          </a:p>
        </p:txBody>
      </p:sp>
    </p:spTree>
    <p:extLst>
      <p:ext uri="{BB962C8B-B14F-4D97-AF65-F5344CB8AC3E}">
        <p14:creationId xmlns:p14="http://schemas.microsoft.com/office/powerpoint/2010/main" val="215039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EC113B-191B-4AE3-816D-04E891095312}" type="slidenum">
              <a:rPr lang="el-GR"/>
              <a:pPr/>
              <a:t>25</a:t>
            </a:fld>
            <a:endParaRPr lang="el-GR"/>
          </a:p>
        </p:txBody>
      </p:sp>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p:txBody>
          <a:bodyPr/>
          <a:lstStyle/>
          <a:p>
            <a:endParaRPr lang="el-GR" dirty="0"/>
          </a:p>
        </p:txBody>
      </p:sp>
    </p:spTree>
    <p:extLst>
      <p:ext uri="{BB962C8B-B14F-4D97-AF65-F5344CB8AC3E}">
        <p14:creationId xmlns:p14="http://schemas.microsoft.com/office/powerpoint/2010/main" val="2992411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EC113B-191B-4AE3-816D-04E891095312}" type="slidenum">
              <a:rPr lang="el-GR"/>
              <a:pPr/>
              <a:t>26</a:t>
            </a:fld>
            <a:endParaRPr lang="el-GR"/>
          </a:p>
        </p:txBody>
      </p:sp>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p:txBody>
          <a:bodyPr/>
          <a:lstStyle/>
          <a:p>
            <a:endParaRPr lang="el-GR" dirty="0"/>
          </a:p>
        </p:txBody>
      </p:sp>
    </p:spTree>
    <p:extLst>
      <p:ext uri="{BB962C8B-B14F-4D97-AF65-F5344CB8AC3E}">
        <p14:creationId xmlns:p14="http://schemas.microsoft.com/office/powerpoint/2010/main" val="41393335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endParaRPr lang="en-GB"/>
          </a:p>
        </p:txBody>
      </p:sp>
      <p:sp>
        <p:nvSpPr>
          <p:cNvPr id="17" name="16 - Θέση υποσέλιδου"/>
          <p:cNvSpPr>
            <a:spLocks noGrp="1"/>
          </p:cNvSpPr>
          <p:nvPr>
            <p:ph type="ftr" sz="quarter" idx="11"/>
          </p:nvPr>
        </p:nvSpPr>
        <p:spPr>
          <a:xfrm>
            <a:off x="5410200" y="4205288"/>
            <a:ext cx="1295400" cy="457200"/>
          </a:xfrm>
        </p:spPr>
        <p:txBody>
          <a:bodyPr/>
          <a:lstStyle/>
          <a:p>
            <a:endParaRPr lang="en-GB"/>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213EC1B9-BEE2-4E56-A99A-84F9CE2F1FAA}"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35C87FE1-68FD-4393-9C38-790BC85BB28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55A6B3DF-8E37-4DBC-90EC-9121F9071A2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4FABD40E-4ACC-4ECE-A3EF-ADA08C4C68D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3671DD85-40E1-4B6E-9E96-90F1DD8EF5B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58E8F8F6-8226-4B84-9080-E2C54B4F86E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endParaRPr lang="en-GB"/>
          </a:p>
        </p:txBody>
      </p:sp>
      <p:sp>
        <p:nvSpPr>
          <p:cNvPr id="27" name="26 - Θέση αριθμού διαφάνειας"/>
          <p:cNvSpPr>
            <a:spLocks noGrp="1"/>
          </p:cNvSpPr>
          <p:nvPr>
            <p:ph type="sldNum" sz="quarter" idx="11"/>
          </p:nvPr>
        </p:nvSpPr>
        <p:spPr/>
        <p:txBody>
          <a:bodyPr rtlCol="0"/>
          <a:lstStyle/>
          <a:p>
            <a:fld id="{EDAAD06E-0EEA-40E6-9BC4-1F8FD6D01229}" type="slidenum">
              <a:rPr lang="en-GB" smtClean="0"/>
              <a:pPr/>
              <a:t>‹#›</a:t>
            </a:fld>
            <a:endParaRPr lang="en-GB"/>
          </a:p>
        </p:txBody>
      </p:sp>
      <p:sp>
        <p:nvSpPr>
          <p:cNvPr id="28" name="27 - Θέση υποσέλιδου"/>
          <p:cNvSpPr>
            <a:spLocks noGrp="1"/>
          </p:cNvSpPr>
          <p:nvPr>
            <p:ph type="ftr" sz="quarter" idx="12"/>
          </p:nvPr>
        </p:nvSpPr>
        <p:spPr/>
        <p:txBody>
          <a:bodyPr rtlCol="0"/>
          <a:lstStyle/>
          <a:p>
            <a:r>
              <a:rPr lang="en-US"/>
              <a:t>C</a:t>
            </a:r>
            <a:r>
              <a:rPr lang="el-GR"/>
              <a:t>: Από τη Θεωρία στην Εφαρμογή – 7</a:t>
            </a:r>
            <a:r>
              <a:rPr lang="el-GR" baseline="30000"/>
              <a:t>ο</a:t>
            </a:r>
            <a:r>
              <a:rPr lang="el-GR"/>
              <a:t> Κεφάλαιο</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endParaRPr lang="en-GB"/>
          </a:p>
        </p:txBody>
      </p:sp>
      <p:sp>
        <p:nvSpPr>
          <p:cNvPr id="4" name="3 - Θέση υποσέλιδου"/>
          <p:cNvSpPr>
            <a:spLocks noGrp="1"/>
          </p:cNvSpPr>
          <p:nvPr>
            <p:ph type="ftr" sz="quarter" idx="11"/>
          </p:nvPr>
        </p:nvSpPr>
        <p:spPr>
          <a:xfrm>
            <a:off x="5257800" y="612648"/>
            <a:ext cx="1325880" cy="457200"/>
          </a:xfrm>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ED46FB9-9256-46DC-BAB3-6B6939F2E2D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n-GB"/>
          </a:p>
        </p:txBody>
      </p:sp>
      <p:sp>
        <p:nvSpPr>
          <p:cNvPr id="3" name="2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4" name="3 - Θέση αριθμού διαφάνειας"/>
          <p:cNvSpPr>
            <a:spLocks noGrp="1"/>
          </p:cNvSpPr>
          <p:nvPr>
            <p:ph type="sldNum" sz="quarter" idx="12"/>
          </p:nvPr>
        </p:nvSpPr>
        <p:spPr/>
        <p:txBody>
          <a:bodyPr/>
          <a:lstStyle/>
          <a:p>
            <a:fld id="{BDFF5E37-46EA-43D8-9717-AFE4791890A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A41F2484-63BC-418C-8FA3-F0779BAAA66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871287AA-A042-489B-B328-C5A5BD7C0D7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en-GB"/>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a:t>C</a:t>
            </a:r>
            <a:r>
              <a:rPr lang="el-GR"/>
              <a:t>: Από τη Θεωρία στην Εφαρμογή – 7</a:t>
            </a:r>
            <a:r>
              <a:rPr lang="el-GR" baseline="30000"/>
              <a:t>ο</a:t>
            </a:r>
            <a:r>
              <a:rPr lang="el-GR"/>
              <a:t> Κεφάλαιο</a:t>
            </a:r>
            <a:endParaRPr lang="en-GB"/>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7F9B35D-0E35-4AFD-AB46-C27ACB248D1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2401887"/>
            <a:ext cx="9144000" cy="1470025"/>
          </a:xfrm>
        </p:spPr>
        <p:txBody>
          <a:bodyPr>
            <a:normAutofit/>
          </a:bodyPr>
          <a:lstStyle/>
          <a:p>
            <a:pPr algn="ctr"/>
            <a:r>
              <a:rPr lang="el-GR" b="1" dirty="0">
                <a:ln w="9525">
                  <a:solidFill>
                    <a:schemeClr val="bg1"/>
                  </a:solidFill>
                  <a:prstDash val="solid"/>
                </a:ln>
                <a:solidFill>
                  <a:schemeClr val="tx1"/>
                </a:solidFill>
                <a:effectLst>
                  <a:outerShdw blurRad="12700" dist="38100" dir="2700000" algn="tl" rotWithShape="0">
                    <a:schemeClr val="bg1">
                      <a:lumMod val="50000"/>
                    </a:schemeClr>
                  </a:outerShdw>
                </a:effectLst>
              </a:rPr>
              <a:t>Προγραμματισμός Ι - Εργαστήριο</a:t>
            </a:r>
          </a:p>
        </p:txBody>
      </p:sp>
      <p:sp>
        <p:nvSpPr>
          <p:cNvPr id="3" name="2 - Υπότιτλος"/>
          <p:cNvSpPr>
            <a:spLocks noGrp="1"/>
          </p:cNvSpPr>
          <p:nvPr>
            <p:ph type="subTitle" idx="1"/>
          </p:nvPr>
        </p:nvSpPr>
        <p:spPr>
          <a:xfrm>
            <a:off x="540544" y="692696"/>
            <a:ext cx="7127800" cy="5403898"/>
          </a:xfrm>
          <a:effectLst>
            <a:outerShdw blurRad="50800" dist="50800" dir="5400000" algn="ctr" rotWithShape="0">
              <a:schemeClr val="accent2">
                <a:lumMod val="75000"/>
              </a:schemeClr>
            </a:outerShdw>
          </a:effectLst>
        </p:spPr>
        <p:txBody>
          <a:bodyPr>
            <a:normAutofit fontScale="92500" lnSpcReduction="10000"/>
          </a:bodyPr>
          <a:lstStyle/>
          <a:p>
            <a:pPr algn="r"/>
            <a:r>
              <a:rPr lang="el-GR" i="1" dirty="0">
                <a:solidFill>
                  <a:schemeClr val="bg1"/>
                </a:solidFill>
              </a:rPr>
              <a:t>ΣΧΟΛΗ ΤΕΧΝΟΛΟΓΙΚΩΝ ΕΦΑΡΜΟΓΩΝ</a:t>
            </a:r>
            <a:br>
              <a:rPr lang="el-GR" dirty="0">
                <a:solidFill>
                  <a:schemeClr val="bg1"/>
                </a:solidFill>
              </a:rPr>
            </a:br>
            <a:r>
              <a:rPr lang="el-GR" sz="2600" dirty="0">
                <a:solidFill>
                  <a:schemeClr val="bg1"/>
                </a:solidFill>
              </a:rPr>
              <a:t>ΤΜΗΜΑ ΜΗΧΑΝΙΚΩΝ ΠΛΗΡΟΦΟΡΙΚΗΣ ΤΕ</a:t>
            </a:r>
            <a:endParaRPr lang="el-GR" dirty="0">
              <a:solidFill>
                <a:schemeClr val="bg1"/>
              </a:solidFill>
            </a:endParaRPr>
          </a:p>
          <a:p>
            <a:pPr algn="r"/>
            <a:endParaRPr lang="el-GR" dirty="0">
              <a:solidFill>
                <a:schemeClr val="bg1"/>
              </a:solidFill>
            </a:endParaRPr>
          </a:p>
          <a:p>
            <a:endParaRPr lang="el-GR" dirty="0">
              <a:solidFill>
                <a:schemeClr val="bg1"/>
              </a:solidFill>
            </a:endParaRPr>
          </a:p>
          <a:p>
            <a:endParaRPr lang="el-GR" dirty="0">
              <a:solidFill>
                <a:schemeClr val="bg1"/>
              </a:solidFill>
            </a:endParaRPr>
          </a:p>
          <a:p>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i="1" dirty="0">
              <a:solidFill>
                <a:schemeClr val="tx1"/>
              </a:solidFill>
            </a:endParaRPr>
          </a:p>
          <a:p>
            <a:r>
              <a:rPr lang="el-GR" i="1" dirty="0">
                <a:ln w="0"/>
                <a:solidFill>
                  <a:schemeClr val="tx1"/>
                </a:solidFill>
                <a:effectLst>
                  <a:outerShdw blurRad="38100" dist="19050" dir="2700000" algn="tl" rotWithShape="0">
                    <a:schemeClr val="dk1">
                      <a:alpha val="40000"/>
                    </a:schemeClr>
                  </a:outerShdw>
                </a:effectLst>
              </a:rPr>
              <a:t>Πίνακες</a:t>
            </a:r>
          </a:p>
          <a:p>
            <a:pPr algn="l"/>
            <a:endParaRPr lang="el-GR" dirty="0">
              <a:solidFill>
                <a:schemeClr val="bg1"/>
              </a:solidFill>
            </a:endParaRPr>
          </a:p>
          <a:p>
            <a:pPr algn="l"/>
            <a:endParaRPr lang="el-GR" dirty="0">
              <a:solidFill>
                <a:schemeClr val="bg1"/>
              </a:solidFill>
            </a:endParaRPr>
          </a:p>
          <a:p>
            <a:pPr algn="r"/>
            <a:r>
              <a:rPr lang="el-GR" sz="1900" i="1" dirty="0">
                <a:solidFill>
                  <a:schemeClr val="tx1"/>
                </a:solidFill>
              </a:rPr>
              <a:t>Διδάσκων: </a:t>
            </a:r>
            <a:r>
              <a:rPr lang="el-GR" sz="1900" b="1" i="1" dirty="0">
                <a:solidFill>
                  <a:schemeClr val="tx1"/>
                </a:solidFill>
              </a:rPr>
              <a:t>Τσίπουρας Μάρκος</a:t>
            </a:r>
          </a:p>
          <a:p>
            <a:pPr algn="r"/>
            <a:r>
              <a:rPr lang="el-GR" sz="1900" i="1" dirty="0">
                <a:solidFill>
                  <a:schemeClr val="tx1"/>
                </a:solidFill>
              </a:rPr>
              <a:t>Εκπαιδευτικό Υλικό: </a:t>
            </a:r>
            <a:r>
              <a:rPr lang="el-GR" sz="1900" b="1" i="1" dirty="0">
                <a:solidFill>
                  <a:schemeClr val="tx1"/>
                </a:solidFill>
              </a:rPr>
              <a:t>«</a:t>
            </a:r>
            <a:r>
              <a:rPr lang="en-US" sz="1900" b="1" i="1" dirty="0">
                <a:solidFill>
                  <a:schemeClr val="tx1"/>
                </a:solidFill>
              </a:rPr>
              <a:t>C</a:t>
            </a:r>
            <a:r>
              <a:rPr lang="el-GR" sz="1900" b="1" i="1" dirty="0">
                <a:solidFill>
                  <a:schemeClr val="tx1"/>
                </a:solidFill>
              </a:rPr>
              <a:t>: Από τη Θεωρία στην Εφαρμογή» </a:t>
            </a:r>
          </a:p>
          <a:p>
            <a:pPr algn="r"/>
            <a:r>
              <a:rPr lang="el-GR" sz="1900" b="1" i="1" dirty="0">
                <a:solidFill>
                  <a:schemeClr val="tx1"/>
                </a:solidFill>
              </a:rPr>
              <a:t>Γ. Σ. Τσελίκης – Ν. Δ. </a:t>
            </a:r>
            <a:r>
              <a:rPr lang="el-GR" sz="1900" b="1" i="1" dirty="0" err="1">
                <a:solidFill>
                  <a:schemeClr val="tx1"/>
                </a:solidFill>
              </a:rPr>
              <a:t>Τσελίκας</a:t>
            </a:r>
            <a:endParaRPr lang="el-GR" sz="1900" b="1" i="1" dirty="0">
              <a:solidFill>
                <a:schemeClr val="tx1"/>
              </a:solidFill>
            </a:endParaRPr>
          </a:p>
        </p:txBody>
      </p:sp>
      <p:pic>
        <p:nvPicPr>
          <p:cNvPr id="6" name="Picture 73"/>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Effect>
                      <a14:saturation sat="0"/>
                    </a14:imgEffect>
                    <a14:imgEffect>
                      <a14:brightnessContrast contrast="40000"/>
                    </a14:imgEffect>
                  </a14:imgLayer>
                </a14:imgProps>
              </a:ext>
            </a:extLst>
          </a:blip>
          <a:srcRect l="18191" r="19104" b="46681"/>
          <a:stretch/>
        </p:blipFill>
        <p:spPr>
          <a:xfrm>
            <a:off x="7772400" y="606928"/>
            <a:ext cx="914400" cy="8586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Rectangle 2"/>
          <p:cNvSpPr txBox="1">
            <a:spLocks noChangeArrowheads="1"/>
          </p:cNvSpPr>
          <p:nvPr/>
        </p:nvSpPr>
        <p:spPr>
          <a:xfrm>
            <a:off x="685800" y="568876"/>
            <a:ext cx="7086600" cy="896662"/>
          </a:xfrm>
          <a:prstGeom prst="rect">
            <a:avLst/>
          </a:prstGeom>
        </p:spPr>
        <p:txBody>
          <a:bodyPr vert="horz" anchor="b">
            <a:normAutofit/>
          </a:bodyPr>
          <a:lstStyle>
            <a:lvl1pPr algn="l" rtl="0" eaLnBrk="1" latinLnBrk="0" hangingPunct="1">
              <a:spcBef>
                <a:spcPct val="0"/>
              </a:spcBef>
              <a:buNone/>
              <a:defRPr kumimoji="0" sz="4400" kern="1200">
                <a:solidFill>
                  <a:schemeClr val="bg1"/>
                </a:solidFill>
                <a:latin typeface="+mj-lt"/>
                <a:ea typeface="+mj-ea"/>
                <a:cs typeface="+mj-cs"/>
              </a:defRPr>
            </a:lvl1pPr>
          </a:lstStyle>
          <a:p>
            <a:pPr algn="r"/>
            <a:endParaRPr lang="en-GB" altLang="el-GR" sz="3600" b="1" dirty="0">
              <a:solidFill>
                <a:srgbClr val="0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4316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5" name="Rectangle 3" descr="Rectangle: Click to edit Master text styles&#10;Second level&#10;Third level&#10;Fourth level&#10;Fifth level"/>
          <p:cNvSpPr>
            <a:spLocks noGrp="1" noChangeArrowheads="1"/>
          </p:cNvSpPr>
          <p:nvPr>
            <p:ph idx="1"/>
          </p:nvPr>
        </p:nvSpPr>
        <p:spPr>
          <a:xfrm>
            <a:off x="76200" y="838200"/>
            <a:ext cx="8763000" cy="6019800"/>
          </a:xfrm>
        </p:spPr>
        <p:txBody>
          <a:bodyPr/>
          <a:lstStyle/>
          <a:p>
            <a:pPr lvl="1"/>
            <a:r>
              <a:rPr lang="el-GR" sz="2000" dirty="0"/>
              <a:t>Στην περίπτωση που το μέγεθος του πίνακα πρέπει να είναι αρκετά μεγάλο, τότε προτείνεται η δήλωση του πίνακα με τη μορφή </a:t>
            </a:r>
            <a:r>
              <a:rPr lang="el-GR" sz="2000" dirty="0">
                <a:solidFill>
                  <a:srgbClr val="FF0000"/>
                </a:solidFill>
              </a:rPr>
              <a:t>δείκτη</a:t>
            </a:r>
            <a:r>
              <a:rPr lang="el-GR" sz="2000" dirty="0"/>
              <a:t> και η χρήση της συνάρτησης </a:t>
            </a:r>
            <a:r>
              <a:rPr lang="el-GR" sz="2000" dirty="0" err="1">
                <a:solidFill>
                  <a:srgbClr val="000000"/>
                </a:solidFill>
                <a:latin typeface="Courier New" pitchFamily="49" charset="0"/>
              </a:rPr>
              <a:t>malloc</a:t>
            </a:r>
            <a:r>
              <a:rPr lang="el-GR" sz="2000" dirty="0">
                <a:solidFill>
                  <a:srgbClr val="000000"/>
                </a:solidFill>
                <a:latin typeface="Courier New" pitchFamily="49" charset="0"/>
              </a:rPr>
              <a:t>() </a:t>
            </a:r>
          </a:p>
          <a:p>
            <a:pPr lvl="1"/>
            <a:endParaRPr lang="el-GR" sz="2000" dirty="0">
              <a:solidFill>
                <a:srgbClr val="000000"/>
              </a:solidFill>
              <a:latin typeface="Courier New" pitchFamily="49" charset="0"/>
            </a:endParaRPr>
          </a:p>
          <a:p>
            <a:pPr lvl="1"/>
            <a:r>
              <a:rPr lang="el-GR" sz="2000" dirty="0"/>
              <a:t>Π.χ. η προηγούμενη δήλωση γράφεται ισοδύναμα:</a:t>
            </a:r>
          </a:p>
          <a:p>
            <a:pPr lvl="1">
              <a:buFont typeface="Wingdings" pitchFamily="2" charset="2"/>
              <a:buNone/>
            </a:pPr>
            <a:r>
              <a:rPr lang="el-GR" sz="2000" dirty="0">
                <a:solidFill>
                  <a:srgbClr val="000000"/>
                </a:solidFill>
                <a:latin typeface="Courier New" pitchFamily="49" charset="0"/>
              </a:rPr>
              <a:t>	</a:t>
            </a:r>
          </a:p>
          <a:p>
            <a:pPr lvl="1">
              <a:buFont typeface="Wingdings" pitchFamily="2" charset="2"/>
              <a:buNone/>
            </a:pPr>
            <a:r>
              <a:rPr lang="el-GR" sz="2000" dirty="0">
                <a:solidFill>
                  <a:srgbClr val="000000"/>
                </a:solidFill>
                <a:latin typeface="Courier New" pitchFamily="49" charset="0"/>
              </a:rPr>
              <a:t>	</a:t>
            </a:r>
            <a:r>
              <a:rPr lang="el-GR" sz="2000" dirty="0" err="1">
                <a:solidFill>
                  <a:srgbClr val="0000FF"/>
                </a:solidFill>
                <a:latin typeface="Courier New" pitchFamily="49" charset="0"/>
              </a:rPr>
              <a:t>int</a:t>
            </a:r>
            <a:r>
              <a:rPr lang="el-GR" sz="2000" dirty="0">
                <a:solidFill>
                  <a:srgbClr val="000000"/>
                </a:solidFill>
                <a:latin typeface="Courier New" pitchFamily="49" charset="0"/>
              </a:rPr>
              <a:t> *</a:t>
            </a:r>
            <a:r>
              <a:rPr lang="el-GR" sz="2000" dirty="0" err="1">
                <a:solidFill>
                  <a:srgbClr val="000000"/>
                </a:solidFill>
                <a:latin typeface="Courier New" pitchFamily="49" charset="0"/>
              </a:rPr>
              <a:t>arr</a:t>
            </a:r>
            <a:r>
              <a:rPr lang="el-GR" sz="2000" dirty="0">
                <a:solidFill>
                  <a:srgbClr val="000000"/>
                </a:solidFill>
                <a:latin typeface="Courier New" pitchFamily="49" charset="0"/>
              </a:rPr>
              <a:t>;</a:t>
            </a:r>
          </a:p>
          <a:p>
            <a:pPr lvl="1">
              <a:buFont typeface="Wingdings" pitchFamily="2" charset="2"/>
              <a:buNone/>
            </a:pPr>
            <a:r>
              <a:rPr lang="el-GR" sz="2000" dirty="0">
                <a:solidFill>
                  <a:srgbClr val="000000"/>
                </a:solidFill>
                <a:latin typeface="Courier New" pitchFamily="49" charset="0"/>
              </a:rPr>
              <a:t>	</a:t>
            </a:r>
            <a:r>
              <a:rPr lang="el-GR" sz="2000" dirty="0" err="1">
                <a:solidFill>
                  <a:srgbClr val="000000"/>
                </a:solidFill>
                <a:latin typeface="Courier New" pitchFamily="49" charset="0"/>
              </a:rPr>
              <a:t>arr</a:t>
            </a:r>
            <a:r>
              <a:rPr lang="el-GR" sz="2000" dirty="0">
                <a:solidFill>
                  <a:srgbClr val="000000"/>
                </a:solidFill>
                <a:latin typeface="Courier New" pitchFamily="49" charset="0"/>
              </a:rPr>
              <a:t> = (</a:t>
            </a:r>
            <a:r>
              <a:rPr lang="el-GR" sz="2000" dirty="0" err="1">
                <a:solidFill>
                  <a:srgbClr val="0000FF"/>
                </a:solidFill>
                <a:latin typeface="Courier New" pitchFamily="49" charset="0"/>
              </a:rPr>
              <a:t>int</a:t>
            </a:r>
            <a:r>
              <a:rPr lang="el-GR" sz="2000" dirty="0">
                <a:solidFill>
                  <a:srgbClr val="000000"/>
                </a:solidFill>
                <a:latin typeface="Courier New" pitchFamily="49" charset="0"/>
              </a:rPr>
              <a:t>*)</a:t>
            </a:r>
            <a:r>
              <a:rPr lang="el-GR" sz="2000" dirty="0" err="1">
                <a:solidFill>
                  <a:srgbClr val="000000"/>
                </a:solidFill>
                <a:latin typeface="Courier New" pitchFamily="49" charset="0"/>
              </a:rPr>
              <a:t>malloc</a:t>
            </a:r>
            <a:r>
              <a:rPr lang="el-GR" sz="2000" dirty="0">
                <a:solidFill>
                  <a:srgbClr val="000000"/>
                </a:solidFill>
                <a:latin typeface="Courier New" pitchFamily="49" charset="0"/>
              </a:rPr>
              <a:t>(300000 * </a:t>
            </a:r>
            <a:r>
              <a:rPr lang="el-GR" sz="2000" dirty="0" err="1">
                <a:solidFill>
                  <a:srgbClr val="0000FF"/>
                </a:solidFill>
                <a:latin typeface="Courier New" pitchFamily="49" charset="0"/>
              </a:rPr>
              <a:t>sizeof</a:t>
            </a:r>
            <a:r>
              <a:rPr lang="el-GR" sz="2000" dirty="0">
                <a:solidFill>
                  <a:srgbClr val="000000"/>
                </a:solidFill>
                <a:latin typeface="Courier New" pitchFamily="49" charset="0"/>
              </a:rPr>
              <a:t>(</a:t>
            </a:r>
            <a:r>
              <a:rPr lang="el-GR" sz="2000" dirty="0" err="1">
                <a:solidFill>
                  <a:srgbClr val="0000FF"/>
                </a:solidFill>
                <a:latin typeface="Courier New" pitchFamily="49" charset="0"/>
              </a:rPr>
              <a:t>int</a:t>
            </a:r>
            <a:r>
              <a:rPr lang="el-GR" sz="2000" dirty="0">
                <a:solidFill>
                  <a:srgbClr val="000000"/>
                </a:solidFill>
                <a:latin typeface="Courier New" pitchFamily="49" charset="0"/>
              </a:rPr>
              <a:t>));</a:t>
            </a:r>
          </a:p>
          <a:p>
            <a:pPr lvl="1"/>
            <a:endParaRPr lang="el-GR" dirty="0"/>
          </a:p>
          <a:p>
            <a:pPr lvl="1"/>
            <a:r>
              <a:rPr lang="el-GR" sz="2000" dirty="0"/>
              <a:t>Τώρα, το τμήμα της μνήμης </a:t>
            </a:r>
            <a:r>
              <a:rPr lang="el-GR" sz="2000" dirty="0">
                <a:solidFill>
                  <a:srgbClr val="FF0000"/>
                </a:solidFill>
              </a:rPr>
              <a:t>δεν δεσμεύεται από τη στοίβα</a:t>
            </a:r>
            <a:r>
              <a:rPr lang="el-GR" sz="2000" dirty="0"/>
              <a:t>, αλλά </a:t>
            </a:r>
            <a:r>
              <a:rPr lang="el-GR" sz="2000" dirty="0">
                <a:solidFill>
                  <a:srgbClr val="FF0000"/>
                </a:solidFill>
              </a:rPr>
              <a:t>από μία άλλη μεγαλύτερη περιοχή μνήμης</a:t>
            </a:r>
            <a:r>
              <a:rPr lang="el-GR" sz="2000" dirty="0"/>
              <a:t> που ονομάζεται </a:t>
            </a:r>
            <a:r>
              <a:rPr lang="el-GR" sz="2000" dirty="0">
                <a:solidFill>
                  <a:srgbClr val="FF0000"/>
                </a:solidFill>
              </a:rPr>
              <a:t>σωρός</a:t>
            </a:r>
            <a:r>
              <a:rPr lang="el-GR" sz="2000" dirty="0"/>
              <a:t> (</a:t>
            </a:r>
            <a:r>
              <a:rPr lang="el-GR" sz="2000" dirty="0" err="1">
                <a:solidFill>
                  <a:srgbClr val="FF0000"/>
                </a:solidFill>
              </a:rPr>
              <a:t>heap</a:t>
            </a:r>
            <a:r>
              <a:rPr lang="el-GR" sz="2000" dirty="0"/>
              <a:t>)</a:t>
            </a:r>
          </a:p>
          <a:p>
            <a:pPr lvl="1"/>
            <a:endParaRPr lang="el-GR" sz="2000" dirty="0"/>
          </a:p>
          <a:p>
            <a:pPr lvl="1"/>
            <a:r>
              <a:rPr lang="el-GR" sz="2000" dirty="0"/>
              <a:t>Τη σχέση μεταξύ πινάκων και δεικτών, καθώς και τη συνάρτηση </a:t>
            </a:r>
            <a:r>
              <a:rPr lang="el-GR" sz="2000" dirty="0" err="1">
                <a:solidFill>
                  <a:srgbClr val="000000"/>
                </a:solidFill>
                <a:latin typeface="Courier New" pitchFamily="49" charset="0"/>
              </a:rPr>
              <a:t>malloc</a:t>
            </a:r>
            <a:r>
              <a:rPr lang="el-GR" sz="2000" dirty="0">
                <a:solidFill>
                  <a:srgbClr val="000000"/>
                </a:solidFill>
                <a:latin typeface="Courier New" pitchFamily="49" charset="0"/>
              </a:rPr>
              <a:t>()</a:t>
            </a:r>
            <a:r>
              <a:rPr lang="el-GR" sz="2000" dirty="0"/>
              <a:t> θα τις δούμε σε επόμενες διαλέξεις</a:t>
            </a:r>
            <a:endParaRPr lang="el-GR" sz="1800" dirty="0"/>
          </a:p>
        </p:txBody>
      </p:sp>
      <p:sp>
        <p:nvSpPr>
          <p:cNvPr id="274434" name="Rectangle 2"/>
          <p:cNvSpPr>
            <a:spLocks noGrp="1" noChangeArrowheads="1"/>
          </p:cNvSpPr>
          <p:nvPr>
            <p:ph type="title"/>
          </p:nvPr>
        </p:nvSpPr>
        <p:spPr>
          <a:xfrm>
            <a:off x="457200" y="0"/>
            <a:ext cx="8229600" cy="1066800"/>
          </a:xfrm>
        </p:spPr>
        <p:txBody>
          <a:bodyPr/>
          <a:lstStyle/>
          <a:p>
            <a:r>
              <a:rPr lang="el-GR" dirty="0">
                <a:solidFill>
                  <a:srgbClr val="FF0000"/>
                </a:solidFill>
              </a:rPr>
              <a:t>Παρατηρήσεις</a:t>
            </a:r>
            <a:r>
              <a:rPr lang="en-US" dirty="0">
                <a:solidFill>
                  <a:srgbClr val="FF0000"/>
                </a:solidFill>
              </a:rPr>
              <a:t> (</a:t>
            </a:r>
            <a:r>
              <a:rPr lang="el-GR" dirty="0">
                <a:solidFill>
                  <a:srgbClr val="FF0000"/>
                </a:solidFill>
              </a:rPr>
              <a:t>ΙΙΙ</a:t>
            </a:r>
            <a:r>
              <a:rPr lang="en-US" dirty="0">
                <a:solidFill>
                  <a:srgbClr val="FF0000"/>
                </a:solidFill>
              </a:rPr>
              <a:t>)</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AC247E01-9A09-4855-9D94-14B114A16822}" type="slidenum">
              <a:rPr lang="en-GB"/>
              <a:pPr/>
              <a:t>10</a:t>
            </a:fld>
            <a:endParaRPr lang="en-GB"/>
          </a:p>
        </p:txBody>
      </p:sp>
      <p:sp>
        <p:nvSpPr>
          <p:cNvPr id="274436" name="Rectangle 4"/>
          <p:cNvSpPr>
            <a:spLocks noChangeArrowheads="1"/>
          </p:cNvSpPr>
          <p:nvPr/>
        </p:nvSpPr>
        <p:spPr bwMode="auto">
          <a:xfrm>
            <a:off x="736600" y="2832100"/>
            <a:ext cx="7835900" cy="863600"/>
          </a:xfrm>
          <a:prstGeom prst="rect">
            <a:avLst/>
          </a:prstGeom>
          <a:noFill/>
          <a:ln w="9525">
            <a:solidFill>
              <a:srgbClr val="000000"/>
            </a:solidFill>
            <a:miter lim="800000"/>
            <a:headEnd/>
            <a:tailEnd/>
          </a:ln>
          <a:effectLst>
            <a:outerShdw dist="35921" dir="2700000" algn="ctr" rotWithShape="0">
              <a:schemeClr val="bg2"/>
            </a:outerShdw>
          </a:effectLst>
        </p:spPr>
        <p:txBody>
          <a:bodyPr wrap="none" anchor="ctr"/>
          <a:lstStyle/>
          <a:p>
            <a:endParaRPr 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a:xfrm>
            <a:off x="457200" y="0"/>
            <a:ext cx="8242300" cy="1143000"/>
          </a:xfrm>
        </p:spPr>
        <p:txBody>
          <a:bodyPr/>
          <a:lstStyle/>
          <a:p>
            <a:r>
              <a:rPr lang="el-GR" sz="2800" dirty="0">
                <a:solidFill>
                  <a:srgbClr val="FF0000"/>
                </a:solidFill>
              </a:rPr>
              <a:t>Δήλωση Πίνακα και απόδοση αρχικών τιμών (Ι)</a:t>
            </a:r>
            <a:endParaRPr lang="en-GB" sz="2800" dirty="0">
              <a:solidFill>
                <a:srgbClr val="FF0000"/>
              </a:solidFill>
            </a:endParaRPr>
          </a:p>
        </p:txBody>
      </p:sp>
      <p:sp>
        <p:nvSpPr>
          <p:cNvPr id="275459" name="Rectangle 3" descr="Rectangle: Click to edit Master text styles&#10;Second level&#10;Third level&#10;Fourth level&#10;Fifth level"/>
          <p:cNvSpPr>
            <a:spLocks noGrp="1" noChangeArrowheads="1"/>
          </p:cNvSpPr>
          <p:nvPr>
            <p:ph idx="1"/>
          </p:nvPr>
        </p:nvSpPr>
        <p:spPr>
          <a:xfrm>
            <a:off x="-76200" y="838200"/>
            <a:ext cx="8877300" cy="5575300"/>
          </a:xfrm>
          <a:noFill/>
          <a:ln/>
        </p:spPr>
        <p:txBody>
          <a:bodyPr/>
          <a:lstStyle/>
          <a:p>
            <a:pPr marL="914400" lvl="1" indent="-457200"/>
            <a:r>
              <a:rPr lang="el-GR" sz="2000"/>
              <a:t>Η C υποστηρίζει αρκετούς τρόπους απόδοσης αρχικών τιμών στα στοιχεία ενός πίνακα, ταυτόχρονα με τη δήλωση του πίνακα</a:t>
            </a:r>
          </a:p>
          <a:p>
            <a:pPr marL="914400" lvl="1" indent="-457200"/>
            <a:endParaRPr lang="el-GR" sz="2000"/>
          </a:p>
          <a:p>
            <a:pPr marL="1333500" lvl="2" indent="-419100">
              <a:buFont typeface="Wingdings" pitchFamily="2" charset="2"/>
              <a:buAutoNum type="arabicPeriod"/>
            </a:pPr>
            <a:r>
              <a:rPr lang="el-GR" sz="2000"/>
              <a:t>Τη δήλωση του πίνακα την ακολουθεί ο τελεστής </a:t>
            </a:r>
            <a:r>
              <a:rPr lang="el-GR" sz="2000">
                <a:solidFill>
                  <a:srgbClr val="000000"/>
                </a:solidFill>
                <a:latin typeface="Courier New" pitchFamily="49" charset="0"/>
              </a:rPr>
              <a:t>=</a:t>
            </a:r>
            <a:r>
              <a:rPr lang="el-GR" sz="2000"/>
              <a:t> και οι τιμές των στοιχείων διαχωρίζονται με κόμμα (</a:t>
            </a:r>
            <a:r>
              <a:rPr lang="el-GR" sz="2000">
                <a:solidFill>
                  <a:srgbClr val="000000"/>
                </a:solidFill>
                <a:latin typeface="Courier New" pitchFamily="49" charset="0"/>
              </a:rPr>
              <a:t>,</a:t>
            </a:r>
            <a:r>
              <a:rPr lang="el-GR" sz="2000"/>
              <a:t>) μέσα σε άγκιστρα </a:t>
            </a:r>
            <a:r>
              <a:rPr lang="el-GR" sz="2000">
                <a:solidFill>
                  <a:srgbClr val="000000"/>
                </a:solidFill>
                <a:latin typeface="Courier New" pitchFamily="49" charset="0"/>
              </a:rPr>
              <a:t>{} </a:t>
            </a:r>
          </a:p>
          <a:p>
            <a:pPr marL="1333500" lvl="2" indent="-419100">
              <a:buFont typeface="Wingdings" pitchFamily="2" charset="2"/>
              <a:buAutoNum type="arabicPeriod"/>
            </a:pPr>
            <a:endParaRPr lang="el-GR" sz="2000">
              <a:solidFill>
                <a:srgbClr val="000000"/>
              </a:solidFill>
              <a:latin typeface="Courier New" pitchFamily="49" charset="0"/>
            </a:endParaRPr>
          </a:p>
          <a:p>
            <a:pPr marL="1333500" lvl="2" indent="-419100">
              <a:buFont typeface="Wingdings" pitchFamily="2" charset="2"/>
              <a:buNone/>
            </a:pPr>
            <a:r>
              <a:rPr lang="el-GR"/>
              <a:t>		</a:t>
            </a:r>
            <a:r>
              <a:rPr lang="el-GR" sz="2000">
                <a:solidFill>
                  <a:srgbClr val="000000"/>
                </a:solidFill>
                <a:latin typeface="Courier New" pitchFamily="49" charset="0"/>
              </a:rPr>
              <a:t>	</a:t>
            </a:r>
            <a:r>
              <a:rPr lang="el-GR" sz="2000">
                <a:solidFill>
                  <a:srgbClr val="0000FF"/>
                </a:solidFill>
                <a:latin typeface="Courier New" pitchFamily="49" charset="0"/>
              </a:rPr>
              <a:t>int</a:t>
            </a:r>
            <a:r>
              <a:rPr lang="el-GR" sz="2000">
                <a:solidFill>
                  <a:srgbClr val="000000"/>
                </a:solidFill>
                <a:latin typeface="Courier New" pitchFamily="49" charset="0"/>
              </a:rPr>
              <a:t> arr[4] = {10, 20, 30, 40};</a:t>
            </a:r>
          </a:p>
          <a:p>
            <a:pPr marL="1333500" lvl="2" indent="-419100">
              <a:buFont typeface="Wingdings" pitchFamily="2" charset="2"/>
              <a:buNone/>
            </a:pPr>
            <a:endParaRPr lang="el-GR" sz="2000">
              <a:solidFill>
                <a:srgbClr val="000000"/>
              </a:solidFill>
              <a:latin typeface="Courier New" pitchFamily="49" charset="0"/>
            </a:endParaRPr>
          </a:p>
          <a:p>
            <a:pPr marL="1333500" lvl="2" indent="-419100">
              <a:buFont typeface="Wingdings" pitchFamily="2" charset="2"/>
              <a:buNone/>
            </a:pPr>
            <a:endParaRPr lang="el-GR" sz="2000"/>
          </a:p>
          <a:p>
            <a:pPr marL="1333500" lvl="2" indent="-419100">
              <a:buFont typeface="Wingdings" pitchFamily="2" charset="2"/>
              <a:buNone/>
            </a:pPr>
            <a:r>
              <a:rPr lang="el-GR" sz="2000"/>
              <a:t>Σε αυτό το παράδειγμα: </a:t>
            </a:r>
          </a:p>
          <a:p>
            <a:pPr marL="1333500" lvl="2" indent="-419100">
              <a:buFont typeface="Wingdings" pitchFamily="2" charset="2"/>
              <a:buNone/>
            </a:pPr>
            <a:r>
              <a:rPr lang="el-GR" sz="2000"/>
              <a:t>η τιμή του </a:t>
            </a:r>
            <a:r>
              <a:rPr lang="el-GR" sz="2000">
                <a:solidFill>
                  <a:srgbClr val="000000"/>
                </a:solidFill>
                <a:latin typeface="Courier New" pitchFamily="49" charset="0"/>
              </a:rPr>
              <a:t>arr[0]</a:t>
            </a:r>
            <a:r>
              <a:rPr lang="el-GR" sz="2000"/>
              <a:t> γίνεται </a:t>
            </a:r>
            <a:r>
              <a:rPr lang="el-GR" sz="2000">
                <a:solidFill>
                  <a:srgbClr val="000000"/>
                </a:solidFill>
                <a:latin typeface="Courier New" pitchFamily="49" charset="0"/>
              </a:rPr>
              <a:t>10</a:t>
            </a:r>
          </a:p>
          <a:p>
            <a:pPr marL="1333500" lvl="2" indent="-419100">
              <a:buFont typeface="Wingdings" pitchFamily="2" charset="2"/>
              <a:buNone/>
            </a:pPr>
            <a:r>
              <a:rPr lang="el-GR" sz="2000"/>
              <a:t>η τιμή του </a:t>
            </a:r>
            <a:r>
              <a:rPr lang="el-GR" sz="2000">
                <a:solidFill>
                  <a:srgbClr val="000000"/>
                </a:solidFill>
                <a:latin typeface="Courier New" pitchFamily="49" charset="0"/>
              </a:rPr>
              <a:t>arr[1]</a:t>
            </a:r>
            <a:r>
              <a:rPr lang="el-GR" sz="2000"/>
              <a:t> γίνεται </a:t>
            </a:r>
            <a:r>
              <a:rPr lang="el-GR" sz="2000">
                <a:solidFill>
                  <a:srgbClr val="000000"/>
                </a:solidFill>
                <a:latin typeface="Courier New" pitchFamily="49" charset="0"/>
              </a:rPr>
              <a:t>20</a:t>
            </a:r>
          </a:p>
          <a:p>
            <a:pPr marL="1333500" lvl="2" indent="-419100">
              <a:buFont typeface="Wingdings" pitchFamily="2" charset="2"/>
              <a:buNone/>
            </a:pPr>
            <a:r>
              <a:rPr lang="el-GR" sz="2000"/>
              <a:t>η τιμή του </a:t>
            </a:r>
            <a:r>
              <a:rPr lang="el-GR" sz="2000">
                <a:solidFill>
                  <a:srgbClr val="000000"/>
                </a:solidFill>
                <a:latin typeface="Courier New" pitchFamily="49" charset="0"/>
              </a:rPr>
              <a:t>arr[2]</a:t>
            </a:r>
            <a:r>
              <a:rPr lang="el-GR" sz="2000"/>
              <a:t> γίνεται </a:t>
            </a:r>
            <a:r>
              <a:rPr lang="el-GR" sz="2000">
                <a:solidFill>
                  <a:srgbClr val="000000"/>
                </a:solidFill>
                <a:latin typeface="Courier New" pitchFamily="49" charset="0"/>
              </a:rPr>
              <a:t>30 </a:t>
            </a:r>
          </a:p>
          <a:p>
            <a:pPr marL="1333500" lvl="2" indent="-419100">
              <a:buFont typeface="Wingdings" pitchFamily="2" charset="2"/>
              <a:buNone/>
            </a:pPr>
            <a:r>
              <a:rPr lang="el-GR" sz="2000"/>
              <a:t>και η τιμή του τελευταίου στοιχείου </a:t>
            </a:r>
            <a:r>
              <a:rPr lang="el-GR" sz="2000">
                <a:solidFill>
                  <a:srgbClr val="000000"/>
                </a:solidFill>
                <a:latin typeface="Courier New" pitchFamily="49" charset="0"/>
              </a:rPr>
              <a:t>arr[3]</a:t>
            </a:r>
            <a:r>
              <a:rPr lang="el-GR" sz="2000"/>
              <a:t> γίνεται </a:t>
            </a:r>
            <a:r>
              <a:rPr lang="el-GR" sz="2000">
                <a:solidFill>
                  <a:srgbClr val="000000"/>
                </a:solidFill>
                <a:latin typeface="Courier New" pitchFamily="49" charset="0"/>
              </a:rPr>
              <a:t>40 </a:t>
            </a:r>
          </a:p>
        </p:txBody>
      </p:sp>
      <p:sp>
        <p:nvSpPr>
          <p:cNvPr id="6" name="4 - Θέση αριθμού διαφάνειας"/>
          <p:cNvSpPr>
            <a:spLocks noGrp="1"/>
          </p:cNvSpPr>
          <p:nvPr>
            <p:ph type="sldNum" sz="quarter" idx="12"/>
          </p:nvPr>
        </p:nvSpPr>
        <p:spPr/>
        <p:txBody>
          <a:bodyPr/>
          <a:lstStyle/>
          <a:p>
            <a:fld id="{B52CA4B3-30C3-41DC-B866-59C9595B0322}" type="slidenum">
              <a:rPr lang="en-GB"/>
              <a:pPr/>
              <a:t>11</a:t>
            </a:fld>
            <a:endParaRPr lang="en-GB"/>
          </a:p>
        </p:txBody>
      </p:sp>
      <p:sp>
        <p:nvSpPr>
          <p:cNvPr id="275460" name="Rectangle 4"/>
          <p:cNvSpPr>
            <a:spLocks noChangeArrowheads="1"/>
          </p:cNvSpPr>
          <p:nvPr/>
        </p:nvSpPr>
        <p:spPr bwMode="auto">
          <a:xfrm>
            <a:off x="2032000" y="2679700"/>
            <a:ext cx="5435600" cy="927100"/>
          </a:xfrm>
          <a:prstGeom prst="rect">
            <a:avLst/>
          </a:prstGeom>
          <a:noFill/>
          <a:ln w="9525">
            <a:solidFill>
              <a:srgbClr val="000000"/>
            </a:solidFill>
            <a:miter lim="800000"/>
            <a:headEnd/>
            <a:tailEnd/>
          </a:ln>
          <a:effectLst>
            <a:outerShdw dist="35921" dir="2700000" algn="ctr" rotWithShape="0">
              <a:schemeClr val="bg2"/>
            </a:outerShdw>
          </a:effectLst>
        </p:spPr>
        <p:txBody>
          <a:bodyPr wrap="none" anchor="ctr"/>
          <a:lstStyle/>
          <a:p>
            <a:endParaRPr 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a:xfrm>
            <a:off x="457200" y="0"/>
            <a:ext cx="8242300" cy="1143000"/>
          </a:xfrm>
        </p:spPr>
        <p:txBody>
          <a:bodyPr/>
          <a:lstStyle/>
          <a:p>
            <a:r>
              <a:rPr lang="el-GR" sz="2800" dirty="0">
                <a:solidFill>
                  <a:srgbClr val="FF0000"/>
                </a:solidFill>
              </a:rPr>
              <a:t>Δήλωση Πίνακα και απόδοση αρχικών τιμών (ΙΙ)</a:t>
            </a:r>
            <a:endParaRPr lang="en-GB" sz="2800" dirty="0">
              <a:solidFill>
                <a:srgbClr val="FF0000"/>
              </a:solidFill>
            </a:endParaRPr>
          </a:p>
        </p:txBody>
      </p:sp>
      <p:sp>
        <p:nvSpPr>
          <p:cNvPr id="276483" name="Rectangle 3" descr="Rectangle: Click to edit Master text styles&#10;Second level&#10;Third level&#10;Fourth level&#10;Fifth level"/>
          <p:cNvSpPr>
            <a:spLocks noGrp="1" noChangeArrowheads="1"/>
          </p:cNvSpPr>
          <p:nvPr>
            <p:ph idx="1"/>
          </p:nvPr>
        </p:nvSpPr>
        <p:spPr>
          <a:xfrm>
            <a:off x="-76200" y="838200"/>
            <a:ext cx="8877300" cy="5575300"/>
          </a:xfrm>
          <a:noFill/>
          <a:ln/>
        </p:spPr>
        <p:txBody>
          <a:bodyPr/>
          <a:lstStyle/>
          <a:p>
            <a:pPr marL="1333500" lvl="2" indent="-419100">
              <a:buFont typeface="Wingdings" pitchFamily="2" charset="2"/>
              <a:buAutoNum type="arabicPeriod" startAt="2"/>
            </a:pPr>
            <a:r>
              <a:rPr lang="el-GR" sz="2000" dirty="0"/>
              <a:t>Τη δήλωση του πίνακα την ακολουθεί ο τελεστής </a:t>
            </a:r>
            <a:r>
              <a:rPr lang="el-GR" sz="2000" dirty="0">
                <a:solidFill>
                  <a:srgbClr val="000000"/>
                </a:solidFill>
                <a:latin typeface="Courier New" pitchFamily="49" charset="0"/>
              </a:rPr>
              <a:t>=</a:t>
            </a:r>
            <a:r>
              <a:rPr lang="el-GR" sz="2000" dirty="0"/>
              <a:t> και μέσα στα άγκιστρα </a:t>
            </a:r>
            <a:r>
              <a:rPr lang="el-GR" sz="2000" dirty="0">
                <a:solidFill>
                  <a:srgbClr val="000000"/>
                </a:solidFill>
                <a:latin typeface="Courier New" pitchFamily="49" charset="0"/>
              </a:rPr>
              <a:t>{}</a:t>
            </a:r>
            <a:r>
              <a:rPr lang="el-GR" sz="2000" dirty="0"/>
              <a:t> δεν υπάρχουν τιμές για όλα τα στοιχεία του πίνακα</a:t>
            </a:r>
          </a:p>
          <a:p>
            <a:pPr marL="1333500" lvl="2" indent="-419100">
              <a:buFont typeface="Wingdings" pitchFamily="2" charset="2"/>
              <a:buAutoNum type="arabicPeriod" startAt="2"/>
            </a:pPr>
            <a:endParaRPr lang="el-GR" sz="2000" dirty="0"/>
          </a:p>
          <a:p>
            <a:pPr marL="1333500" lvl="2" indent="-419100">
              <a:buFont typeface="Wingdings" pitchFamily="2" charset="2"/>
              <a:buNone/>
            </a:pPr>
            <a:r>
              <a:rPr lang="el-GR" dirty="0"/>
              <a:t>			</a:t>
            </a:r>
            <a:r>
              <a:rPr lang="el-GR" sz="2000" dirty="0" err="1">
                <a:solidFill>
                  <a:srgbClr val="0000FF"/>
                </a:solidFill>
                <a:latin typeface="Courier New" pitchFamily="49" charset="0"/>
              </a:rPr>
              <a:t>int</a:t>
            </a:r>
            <a:r>
              <a:rPr lang="el-GR" sz="2000" dirty="0">
                <a:solidFill>
                  <a:srgbClr val="000000"/>
                </a:solidFill>
                <a:latin typeface="Courier New" pitchFamily="49" charset="0"/>
              </a:rPr>
              <a:t> </a:t>
            </a:r>
            <a:r>
              <a:rPr lang="el-GR" sz="2000" dirty="0" err="1">
                <a:solidFill>
                  <a:srgbClr val="000000"/>
                </a:solidFill>
                <a:latin typeface="Courier New" pitchFamily="49" charset="0"/>
              </a:rPr>
              <a:t>arr</a:t>
            </a:r>
            <a:r>
              <a:rPr lang="el-GR" sz="2000" dirty="0">
                <a:solidFill>
                  <a:srgbClr val="000000"/>
                </a:solidFill>
                <a:latin typeface="Courier New" pitchFamily="49" charset="0"/>
              </a:rPr>
              <a:t>[4] = {10, 20};</a:t>
            </a:r>
          </a:p>
          <a:p>
            <a:pPr marL="1333500" lvl="2" indent="-419100">
              <a:buFont typeface="Wingdings" pitchFamily="2" charset="2"/>
              <a:buNone/>
            </a:pPr>
            <a:endParaRPr lang="el-GR" sz="2000" dirty="0">
              <a:solidFill>
                <a:srgbClr val="000000"/>
              </a:solidFill>
              <a:latin typeface="Courier New" pitchFamily="49" charset="0"/>
            </a:endParaRPr>
          </a:p>
          <a:p>
            <a:pPr marL="1333500" lvl="2" indent="-419100">
              <a:buFont typeface="Wingdings" pitchFamily="2" charset="2"/>
              <a:buNone/>
            </a:pPr>
            <a:endParaRPr lang="el-GR" sz="2000" dirty="0"/>
          </a:p>
          <a:p>
            <a:pPr marL="1333500" lvl="2" indent="-419100">
              <a:buFont typeface="Wingdings" pitchFamily="2" charset="2"/>
              <a:buNone/>
            </a:pPr>
            <a:r>
              <a:rPr lang="el-GR" sz="2000" dirty="0"/>
              <a:t>Σε αυτό το παράδειγμα: </a:t>
            </a:r>
          </a:p>
          <a:p>
            <a:pPr marL="1333500" lvl="2" indent="-419100">
              <a:buFont typeface="Wingdings" pitchFamily="2" charset="2"/>
              <a:buNone/>
            </a:pPr>
            <a:r>
              <a:rPr lang="el-GR" sz="2000" dirty="0"/>
              <a:t>η τιμή του </a:t>
            </a:r>
            <a:r>
              <a:rPr lang="el-GR" sz="2000" dirty="0" err="1">
                <a:solidFill>
                  <a:srgbClr val="000000"/>
                </a:solidFill>
                <a:latin typeface="Courier New" pitchFamily="49" charset="0"/>
              </a:rPr>
              <a:t>arr</a:t>
            </a:r>
            <a:r>
              <a:rPr lang="el-GR" sz="2000" dirty="0">
                <a:solidFill>
                  <a:srgbClr val="000000"/>
                </a:solidFill>
                <a:latin typeface="Courier New" pitchFamily="49" charset="0"/>
              </a:rPr>
              <a:t>[0]</a:t>
            </a:r>
            <a:r>
              <a:rPr lang="el-GR" sz="2000" dirty="0"/>
              <a:t> γίνεται </a:t>
            </a:r>
            <a:r>
              <a:rPr lang="el-GR" sz="2000" dirty="0">
                <a:solidFill>
                  <a:srgbClr val="000000"/>
                </a:solidFill>
                <a:latin typeface="Courier New" pitchFamily="49" charset="0"/>
              </a:rPr>
              <a:t>10</a:t>
            </a:r>
          </a:p>
          <a:p>
            <a:pPr marL="1333500" lvl="2" indent="-419100">
              <a:buFont typeface="Wingdings" pitchFamily="2" charset="2"/>
              <a:buNone/>
            </a:pPr>
            <a:r>
              <a:rPr lang="el-GR" sz="2000" dirty="0"/>
              <a:t>η τιμή του </a:t>
            </a:r>
            <a:r>
              <a:rPr lang="el-GR" sz="2000" dirty="0" err="1">
                <a:solidFill>
                  <a:srgbClr val="000000"/>
                </a:solidFill>
                <a:latin typeface="Courier New" pitchFamily="49" charset="0"/>
              </a:rPr>
              <a:t>arr</a:t>
            </a:r>
            <a:r>
              <a:rPr lang="el-GR" sz="2000" dirty="0">
                <a:solidFill>
                  <a:srgbClr val="000000"/>
                </a:solidFill>
                <a:latin typeface="Courier New" pitchFamily="49" charset="0"/>
              </a:rPr>
              <a:t>[1]</a:t>
            </a:r>
            <a:r>
              <a:rPr lang="el-GR" sz="2000" dirty="0"/>
              <a:t> γίνεται </a:t>
            </a:r>
            <a:r>
              <a:rPr lang="el-GR" sz="2000" dirty="0">
                <a:solidFill>
                  <a:srgbClr val="000000"/>
                </a:solidFill>
                <a:latin typeface="Courier New" pitchFamily="49" charset="0"/>
              </a:rPr>
              <a:t>20</a:t>
            </a:r>
          </a:p>
          <a:p>
            <a:pPr marL="1333500" lvl="2" indent="-419100">
              <a:buFont typeface="Wingdings" pitchFamily="2" charset="2"/>
              <a:buNone/>
            </a:pPr>
            <a:r>
              <a:rPr lang="el-GR" sz="2000" dirty="0"/>
              <a:t>η τιμή του </a:t>
            </a:r>
            <a:r>
              <a:rPr lang="el-GR" sz="2000" dirty="0" err="1">
                <a:solidFill>
                  <a:srgbClr val="000000"/>
                </a:solidFill>
                <a:latin typeface="Courier New" pitchFamily="49" charset="0"/>
              </a:rPr>
              <a:t>arr</a:t>
            </a:r>
            <a:r>
              <a:rPr lang="el-GR" sz="2000" dirty="0">
                <a:solidFill>
                  <a:srgbClr val="000000"/>
                </a:solidFill>
                <a:latin typeface="Courier New" pitchFamily="49" charset="0"/>
              </a:rPr>
              <a:t>[2]</a:t>
            </a:r>
            <a:r>
              <a:rPr lang="el-GR" sz="2000" dirty="0"/>
              <a:t> και του </a:t>
            </a:r>
            <a:r>
              <a:rPr lang="el-GR" sz="2000" dirty="0" err="1">
                <a:solidFill>
                  <a:srgbClr val="000000"/>
                </a:solidFill>
                <a:latin typeface="Courier New" pitchFamily="49" charset="0"/>
              </a:rPr>
              <a:t>arr</a:t>
            </a:r>
            <a:r>
              <a:rPr lang="el-GR" sz="2000" dirty="0">
                <a:solidFill>
                  <a:srgbClr val="000000"/>
                </a:solidFill>
                <a:latin typeface="Courier New" pitchFamily="49" charset="0"/>
              </a:rPr>
              <a:t>[3]</a:t>
            </a:r>
            <a:r>
              <a:rPr lang="el-GR" sz="2000" dirty="0"/>
              <a:t> γίνεται </a:t>
            </a:r>
            <a:r>
              <a:rPr lang="el-GR" sz="2000" dirty="0">
                <a:solidFill>
                  <a:srgbClr val="000000"/>
                </a:solidFill>
                <a:latin typeface="Courier New" pitchFamily="49" charset="0"/>
              </a:rPr>
              <a:t>0 </a:t>
            </a:r>
          </a:p>
          <a:p>
            <a:pPr marL="1333500" lvl="2" indent="-419100">
              <a:buFont typeface="Wingdings" pitchFamily="2" charset="2"/>
              <a:buNone/>
            </a:pPr>
            <a:r>
              <a:rPr lang="el-GR" sz="2000" dirty="0"/>
              <a:t>	</a:t>
            </a:r>
          </a:p>
          <a:p>
            <a:pPr marL="914400" lvl="1" indent="-457200">
              <a:buFont typeface="Wingdings" pitchFamily="2" charset="2"/>
              <a:buNone/>
            </a:pPr>
            <a:r>
              <a:rPr lang="el-GR" sz="2000" dirty="0"/>
              <a:t>	(δηλ. για τα στοιχεία του πίνακα που δεν υπάρχει αντιστοίχηση </a:t>
            </a:r>
            <a:r>
              <a:rPr lang="en-US" sz="2000" dirty="0"/>
              <a:t>“1-1”</a:t>
            </a:r>
            <a:r>
              <a:rPr lang="el-GR" sz="2000" dirty="0"/>
              <a:t>,</a:t>
            </a:r>
            <a:r>
              <a:rPr lang="en-US" sz="2000" dirty="0"/>
              <a:t> </a:t>
            </a:r>
            <a:r>
              <a:rPr lang="el-GR" sz="2000" dirty="0"/>
              <a:t>ο μεταγλωττιστής αποδίδει μηδενικές τιμές)</a:t>
            </a:r>
          </a:p>
        </p:txBody>
      </p:sp>
      <p:sp>
        <p:nvSpPr>
          <p:cNvPr id="6" name="4 - Θέση αριθμού διαφάνειας"/>
          <p:cNvSpPr>
            <a:spLocks noGrp="1"/>
          </p:cNvSpPr>
          <p:nvPr>
            <p:ph type="sldNum" sz="quarter" idx="12"/>
          </p:nvPr>
        </p:nvSpPr>
        <p:spPr/>
        <p:txBody>
          <a:bodyPr/>
          <a:lstStyle/>
          <a:p>
            <a:fld id="{0EADBD28-0070-4DCA-9733-7AAC5B5107AC}" type="slidenum">
              <a:rPr lang="en-GB"/>
              <a:pPr/>
              <a:t>12</a:t>
            </a:fld>
            <a:endParaRPr lang="en-GB"/>
          </a:p>
        </p:txBody>
      </p:sp>
      <p:sp>
        <p:nvSpPr>
          <p:cNvPr id="276484" name="Rectangle 4"/>
          <p:cNvSpPr>
            <a:spLocks noChangeArrowheads="1"/>
          </p:cNvSpPr>
          <p:nvPr/>
        </p:nvSpPr>
        <p:spPr bwMode="auto">
          <a:xfrm>
            <a:off x="1803400" y="1714500"/>
            <a:ext cx="5435600" cy="927100"/>
          </a:xfrm>
          <a:prstGeom prst="rect">
            <a:avLst/>
          </a:prstGeom>
          <a:noFill/>
          <a:ln w="9525">
            <a:solidFill>
              <a:srgbClr val="000000"/>
            </a:solidFill>
            <a:miter lim="800000"/>
            <a:headEnd/>
            <a:tailEnd/>
          </a:ln>
          <a:effectLst>
            <a:outerShdw dist="35921" dir="2700000" algn="ctr" rotWithShape="0">
              <a:schemeClr val="bg2"/>
            </a:outerShdw>
          </a:effectLst>
        </p:spPr>
        <p:txBody>
          <a:bodyPr wrap="none" anchor="ctr"/>
          <a:lstStyle/>
          <a:p>
            <a:endParaRPr 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457200" y="0"/>
            <a:ext cx="8420100" cy="1143000"/>
          </a:xfrm>
        </p:spPr>
        <p:txBody>
          <a:bodyPr/>
          <a:lstStyle/>
          <a:p>
            <a:r>
              <a:rPr lang="el-GR" sz="2800">
                <a:solidFill>
                  <a:srgbClr val="FF0000"/>
                </a:solidFill>
              </a:rPr>
              <a:t>Δήλωση Πίνακα και απόδοση αρχικών τιμών (ΙΙΙ)</a:t>
            </a:r>
            <a:endParaRPr lang="en-GB" sz="2800">
              <a:solidFill>
                <a:srgbClr val="FF0000"/>
              </a:solidFill>
            </a:endParaRPr>
          </a:p>
        </p:txBody>
      </p:sp>
      <p:sp>
        <p:nvSpPr>
          <p:cNvPr id="279555" name="Rectangle 3" descr="Rectangle: Click to edit Master text styles&#10;Second level&#10;Third level&#10;Fourth level&#10;Fifth level"/>
          <p:cNvSpPr>
            <a:spLocks noGrp="1" noChangeArrowheads="1"/>
          </p:cNvSpPr>
          <p:nvPr>
            <p:ph idx="1"/>
          </p:nvPr>
        </p:nvSpPr>
        <p:spPr>
          <a:xfrm>
            <a:off x="-76200" y="838200"/>
            <a:ext cx="8877300" cy="5575300"/>
          </a:xfrm>
          <a:noFill/>
          <a:ln/>
        </p:spPr>
        <p:txBody>
          <a:bodyPr/>
          <a:lstStyle/>
          <a:p>
            <a:pPr marL="1333500" lvl="2" indent="-419100">
              <a:lnSpc>
                <a:spcPct val="90000"/>
              </a:lnSpc>
              <a:buFont typeface="Wingdings" pitchFamily="2" charset="2"/>
              <a:buAutoNum type="arabicPeriod" startAt="3"/>
            </a:pPr>
            <a:r>
              <a:rPr lang="el-GR" sz="2000" dirty="0"/>
              <a:t>Σε περίπτωση που </a:t>
            </a:r>
            <a:r>
              <a:rPr lang="el-GR" sz="2000" dirty="0">
                <a:solidFill>
                  <a:srgbClr val="FF0000"/>
                </a:solidFill>
              </a:rPr>
              <a:t>δεν δηλωθεί</a:t>
            </a:r>
            <a:r>
              <a:rPr lang="el-GR" sz="2000" dirty="0"/>
              <a:t> το μέγεθος του πίνακα, ο μεταγλωττιστής δημιουργεί έναν πίνακα που το μέγεθός του είναι ίσο με το πλήθος των τιμών στη λίστα (έμμεσος ορισμός μεγέθους του πίνακα)</a:t>
            </a:r>
          </a:p>
          <a:p>
            <a:pPr marL="1333500" lvl="2" indent="-419100">
              <a:lnSpc>
                <a:spcPct val="90000"/>
              </a:lnSpc>
              <a:buFont typeface="Wingdings" pitchFamily="2" charset="2"/>
              <a:buAutoNum type="arabicPeriod" startAt="3"/>
            </a:pPr>
            <a:endParaRPr lang="el-GR" sz="2000" dirty="0"/>
          </a:p>
          <a:p>
            <a:pPr marL="1333500" lvl="2" indent="-419100">
              <a:lnSpc>
                <a:spcPct val="90000"/>
              </a:lnSpc>
              <a:buFont typeface="Wingdings" pitchFamily="2" charset="2"/>
              <a:buNone/>
            </a:pPr>
            <a:r>
              <a:rPr lang="el-GR" dirty="0"/>
              <a:t>			</a:t>
            </a:r>
            <a:r>
              <a:rPr lang="el-GR" sz="2000" dirty="0" err="1">
                <a:solidFill>
                  <a:srgbClr val="0000FF"/>
                </a:solidFill>
                <a:latin typeface="Courier New" pitchFamily="49" charset="0"/>
              </a:rPr>
              <a:t>int</a:t>
            </a:r>
            <a:r>
              <a:rPr lang="el-GR" sz="2000" dirty="0">
                <a:solidFill>
                  <a:srgbClr val="000000"/>
                </a:solidFill>
                <a:latin typeface="Courier New" pitchFamily="49" charset="0"/>
              </a:rPr>
              <a:t> </a:t>
            </a:r>
            <a:r>
              <a:rPr lang="el-GR" sz="2000" dirty="0" err="1">
                <a:solidFill>
                  <a:srgbClr val="000000"/>
                </a:solidFill>
                <a:latin typeface="Courier New" pitchFamily="49" charset="0"/>
              </a:rPr>
              <a:t>arr</a:t>
            </a:r>
            <a:r>
              <a:rPr lang="el-GR" sz="2000" dirty="0">
                <a:solidFill>
                  <a:srgbClr val="000000"/>
                </a:solidFill>
                <a:latin typeface="Courier New" pitchFamily="49" charset="0"/>
              </a:rPr>
              <a:t>[] = {10, 20, 30, 40};</a:t>
            </a:r>
          </a:p>
          <a:p>
            <a:pPr marL="1333500" lvl="2" indent="-419100">
              <a:lnSpc>
                <a:spcPct val="90000"/>
              </a:lnSpc>
              <a:buFont typeface="Wingdings" pitchFamily="2" charset="2"/>
              <a:buNone/>
            </a:pPr>
            <a:endParaRPr lang="el-GR" sz="2000" dirty="0">
              <a:solidFill>
                <a:srgbClr val="000000"/>
              </a:solidFill>
              <a:latin typeface="Courier New" pitchFamily="49" charset="0"/>
            </a:endParaRPr>
          </a:p>
          <a:p>
            <a:pPr marL="1333500" lvl="2" indent="-419100">
              <a:lnSpc>
                <a:spcPct val="90000"/>
              </a:lnSpc>
              <a:buFont typeface="Wingdings" pitchFamily="2" charset="2"/>
              <a:buNone/>
            </a:pPr>
            <a:endParaRPr lang="el-GR" sz="2000" dirty="0"/>
          </a:p>
          <a:p>
            <a:pPr marL="914400" lvl="1" indent="-457200">
              <a:lnSpc>
                <a:spcPct val="90000"/>
              </a:lnSpc>
            </a:pPr>
            <a:r>
              <a:rPr lang="el-GR" sz="2000" dirty="0"/>
              <a:t>Εδώ ο μεταγλωττιστής δημιουργεί έναν πίνακα ακεραίων με τόσες θέσεις όσες και οι αρχικές τιμές </a:t>
            </a:r>
          </a:p>
          <a:p>
            <a:pPr marL="914400" lvl="1" indent="-457200">
              <a:lnSpc>
                <a:spcPct val="90000"/>
              </a:lnSpc>
            </a:pPr>
            <a:r>
              <a:rPr lang="el-GR" sz="2000" dirty="0"/>
              <a:t>Επομένως, δημιουργεί έναν πίνακα 4 ακεραίων και αναθέτει στα στοιχεία του τις τιμές </a:t>
            </a:r>
            <a:r>
              <a:rPr lang="el-GR" sz="2000" dirty="0">
                <a:solidFill>
                  <a:srgbClr val="000000"/>
                </a:solidFill>
                <a:latin typeface="Courier New" pitchFamily="49" charset="0"/>
              </a:rPr>
              <a:t>10</a:t>
            </a:r>
            <a:r>
              <a:rPr lang="el-GR" sz="2000" dirty="0"/>
              <a:t>, </a:t>
            </a:r>
            <a:r>
              <a:rPr lang="el-GR" sz="2000" dirty="0">
                <a:solidFill>
                  <a:srgbClr val="000000"/>
                </a:solidFill>
                <a:latin typeface="Courier New" pitchFamily="49" charset="0"/>
              </a:rPr>
              <a:t>20</a:t>
            </a:r>
            <a:r>
              <a:rPr lang="el-GR" sz="2000" dirty="0"/>
              <a:t>, </a:t>
            </a:r>
            <a:r>
              <a:rPr lang="el-GR" sz="2000" dirty="0">
                <a:solidFill>
                  <a:srgbClr val="000000"/>
                </a:solidFill>
                <a:latin typeface="Courier New" pitchFamily="49" charset="0"/>
              </a:rPr>
              <a:t>30</a:t>
            </a:r>
            <a:r>
              <a:rPr lang="el-GR" sz="2000" dirty="0"/>
              <a:t> και </a:t>
            </a:r>
            <a:r>
              <a:rPr lang="el-GR" sz="2000" dirty="0">
                <a:solidFill>
                  <a:srgbClr val="000000"/>
                </a:solidFill>
                <a:latin typeface="Courier New" pitchFamily="49" charset="0"/>
              </a:rPr>
              <a:t>40</a:t>
            </a:r>
            <a:r>
              <a:rPr lang="el-GR" sz="2000" dirty="0"/>
              <a:t> αντίστοιχα, άρα:</a:t>
            </a:r>
            <a:endParaRPr lang="el-GR" dirty="0"/>
          </a:p>
          <a:p>
            <a:pPr marL="914400" lvl="1" indent="-457200">
              <a:lnSpc>
                <a:spcPct val="90000"/>
              </a:lnSpc>
              <a:buFont typeface="Wingdings" pitchFamily="2" charset="2"/>
              <a:buNone/>
            </a:pPr>
            <a:endParaRPr lang="el-GR" sz="2000" dirty="0"/>
          </a:p>
          <a:p>
            <a:pPr marL="914400" lvl="1" indent="-457200">
              <a:lnSpc>
                <a:spcPct val="90000"/>
              </a:lnSpc>
              <a:buFont typeface="Wingdings" pitchFamily="2" charset="2"/>
              <a:buNone/>
            </a:pPr>
            <a:r>
              <a:rPr lang="el-GR" sz="2000" dirty="0"/>
              <a:t>	η τιμή του </a:t>
            </a:r>
            <a:r>
              <a:rPr lang="el-GR" sz="2000" dirty="0" err="1">
                <a:solidFill>
                  <a:srgbClr val="000000"/>
                </a:solidFill>
                <a:latin typeface="Courier New" pitchFamily="49" charset="0"/>
              </a:rPr>
              <a:t>arr</a:t>
            </a:r>
            <a:r>
              <a:rPr lang="el-GR" sz="2000" dirty="0">
                <a:solidFill>
                  <a:srgbClr val="000000"/>
                </a:solidFill>
                <a:latin typeface="Courier New" pitchFamily="49" charset="0"/>
              </a:rPr>
              <a:t>[0]</a:t>
            </a:r>
            <a:r>
              <a:rPr lang="el-GR" sz="2200" dirty="0"/>
              <a:t> </a:t>
            </a:r>
            <a:r>
              <a:rPr lang="el-GR" sz="2000" dirty="0"/>
              <a:t>γίνεται</a:t>
            </a:r>
            <a:r>
              <a:rPr lang="el-GR" sz="2200" dirty="0"/>
              <a:t> </a:t>
            </a:r>
            <a:r>
              <a:rPr lang="el-GR" sz="2000" dirty="0">
                <a:solidFill>
                  <a:srgbClr val="000000"/>
                </a:solidFill>
                <a:latin typeface="Courier New" pitchFamily="49" charset="0"/>
              </a:rPr>
              <a:t>10</a:t>
            </a:r>
          </a:p>
          <a:p>
            <a:pPr marL="1333500" lvl="2" indent="-419100">
              <a:lnSpc>
                <a:spcPct val="90000"/>
              </a:lnSpc>
              <a:buFont typeface="Wingdings" pitchFamily="2" charset="2"/>
              <a:buNone/>
            </a:pPr>
            <a:r>
              <a:rPr lang="el-GR" sz="2000" dirty="0"/>
              <a:t>η τιμή του </a:t>
            </a:r>
            <a:r>
              <a:rPr lang="el-GR" sz="2000" dirty="0" err="1">
                <a:solidFill>
                  <a:srgbClr val="000000"/>
                </a:solidFill>
                <a:latin typeface="Courier New" pitchFamily="49" charset="0"/>
              </a:rPr>
              <a:t>arr</a:t>
            </a:r>
            <a:r>
              <a:rPr lang="el-GR" sz="2000" dirty="0">
                <a:solidFill>
                  <a:srgbClr val="000000"/>
                </a:solidFill>
                <a:latin typeface="Courier New" pitchFamily="49" charset="0"/>
              </a:rPr>
              <a:t>[1]</a:t>
            </a:r>
            <a:r>
              <a:rPr lang="el-GR" sz="2000" dirty="0"/>
              <a:t> γίνεται </a:t>
            </a:r>
            <a:r>
              <a:rPr lang="el-GR" sz="2000" dirty="0">
                <a:solidFill>
                  <a:srgbClr val="000000"/>
                </a:solidFill>
                <a:latin typeface="Courier New" pitchFamily="49" charset="0"/>
              </a:rPr>
              <a:t>20</a:t>
            </a:r>
          </a:p>
          <a:p>
            <a:pPr marL="1333500" lvl="2" indent="-419100">
              <a:lnSpc>
                <a:spcPct val="90000"/>
              </a:lnSpc>
              <a:buFont typeface="Wingdings" pitchFamily="2" charset="2"/>
              <a:buNone/>
            </a:pPr>
            <a:r>
              <a:rPr lang="el-GR" sz="2000" dirty="0"/>
              <a:t>η τιμή του </a:t>
            </a:r>
            <a:r>
              <a:rPr lang="el-GR" sz="2000" dirty="0" err="1">
                <a:solidFill>
                  <a:srgbClr val="000000"/>
                </a:solidFill>
                <a:latin typeface="Courier New" pitchFamily="49" charset="0"/>
              </a:rPr>
              <a:t>arr</a:t>
            </a:r>
            <a:r>
              <a:rPr lang="el-GR" sz="2000" dirty="0">
                <a:solidFill>
                  <a:srgbClr val="000000"/>
                </a:solidFill>
                <a:latin typeface="Courier New" pitchFamily="49" charset="0"/>
              </a:rPr>
              <a:t>[2]</a:t>
            </a:r>
            <a:r>
              <a:rPr lang="el-GR" sz="2000" dirty="0"/>
              <a:t> γίνεται </a:t>
            </a:r>
            <a:r>
              <a:rPr lang="el-GR" sz="2000" dirty="0">
                <a:solidFill>
                  <a:srgbClr val="000000"/>
                </a:solidFill>
                <a:latin typeface="Courier New" pitchFamily="49" charset="0"/>
              </a:rPr>
              <a:t>30</a:t>
            </a:r>
          </a:p>
          <a:p>
            <a:pPr marL="1333500" lvl="2" indent="-419100">
              <a:lnSpc>
                <a:spcPct val="90000"/>
              </a:lnSpc>
              <a:buFont typeface="Wingdings" pitchFamily="2" charset="2"/>
              <a:buNone/>
            </a:pPr>
            <a:r>
              <a:rPr lang="el-GR" sz="2000" dirty="0"/>
              <a:t>η τιμή του </a:t>
            </a:r>
            <a:r>
              <a:rPr lang="el-GR" sz="2000" dirty="0" err="1">
                <a:solidFill>
                  <a:srgbClr val="000000"/>
                </a:solidFill>
                <a:latin typeface="Courier New" pitchFamily="49" charset="0"/>
              </a:rPr>
              <a:t>arr</a:t>
            </a:r>
            <a:r>
              <a:rPr lang="el-GR" sz="2000" dirty="0">
                <a:solidFill>
                  <a:srgbClr val="000000"/>
                </a:solidFill>
                <a:latin typeface="Courier New" pitchFamily="49" charset="0"/>
              </a:rPr>
              <a:t>[3]</a:t>
            </a:r>
            <a:r>
              <a:rPr lang="el-GR" sz="2000" dirty="0"/>
              <a:t> γίνεται </a:t>
            </a:r>
            <a:r>
              <a:rPr lang="el-GR" sz="2000" dirty="0">
                <a:solidFill>
                  <a:srgbClr val="000000"/>
                </a:solidFill>
                <a:latin typeface="Courier New" pitchFamily="49" charset="0"/>
              </a:rPr>
              <a:t>40</a:t>
            </a:r>
            <a:endParaRPr lang="el-GR" sz="2000" dirty="0"/>
          </a:p>
          <a:p>
            <a:pPr marL="914400" lvl="1" indent="-457200">
              <a:lnSpc>
                <a:spcPct val="90000"/>
              </a:lnSpc>
              <a:buFont typeface="Wingdings" pitchFamily="2" charset="2"/>
              <a:buNone/>
            </a:pPr>
            <a:endParaRPr lang="el-GR" sz="2000" dirty="0"/>
          </a:p>
        </p:txBody>
      </p:sp>
      <p:sp>
        <p:nvSpPr>
          <p:cNvPr id="6" name="4 - Θέση αριθμού διαφάνειας"/>
          <p:cNvSpPr>
            <a:spLocks noGrp="1"/>
          </p:cNvSpPr>
          <p:nvPr>
            <p:ph type="sldNum" sz="quarter" idx="12"/>
          </p:nvPr>
        </p:nvSpPr>
        <p:spPr/>
        <p:txBody>
          <a:bodyPr/>
          <a:lstStyle/>
          <a:p>
            <a:fld id="{B0C27158-A2FE-4A0C-B142-E8BBF21BFB26}" type="slidenum">
              <a:rPr lang="en-GB"/>
              <a:pPr/>
              <a:t>13</a:t>
            </a:fld>
            <a:endParaRPr lang="en-GB"/>
          </a:p>
        </p:txBody>
      </p:sp>
      <p:sp>
        <p:nvSpPr>
          <p:cNvPr id="279556" name="Rectangle 4"/>
          <p:cNvSpPr>
            <a:spLocks noChangeArrowheads="1"/>
          </p:cNvSpPr>
          <p:nvPr/>
        </p:nvSpPr>
        <p:spPr bwMode="auto">
          <a:xfrm>
            <a:off x="1905000" y="2108200"/>
            <a:ext cx="5435600" cy="927100"/>
          </a:xfrm>
          <a:prstGeom prst="rect">
            <a:avLst/>
          </a:prstGeom>
          <a:noFill/>
          <a:ln w="9525">
            <a:solidFill>
              <a:srgbClr val="000000"/>
            </a:solidFill>
            <a:miter lim="800000"/>
            <a:headEnd/>
            <a:tailEnd/>
          </a:ln>
          <a:effectLst>
            <a:outerShdw dist="35921" dir="2700000" algn="ctr" rotWithShape="0">
              <a:schemeClr val="bg2"/>
            </a:outerShdw>
          </a:effectLst>
        </p:spPr>
        <p:txBody>
          <a:bodyPr wrap="none" anchor="ctr"/>
          <a:lstStyle/>
          <a:p>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a:xfrm>
            <a:off x="457200" y="0"/>
            <a:ext cx="8420100" cy="1143000"/>
          </a:xfrm>
        </p:spPr>
        <p:txBody>
          <a:bodyPr/>
          <a:lstStyle/>
          <a:p>
            <a:r>
              <a:rPr lang="el-GR" sz="2800">
                <a:solidFill>
                  <a:srgbClr val="FF0000"/>
                </a:solidFill>
              </a:rPr>
              <a:t>Δήλωση Πίνακα και απόδοση αρχικών τιμών (Ι</a:t>
            </a:r>
            <a:r>
              <a:rPr lang="en-US" sz="2800">
                <a:solidFill>
                  <a:srgbClr val="FF0000"/>
                </a:solidFill>
              </a:rPr>
              <a:t>V</a:t>
            </a:r>
            <a:r>
              <a:rPr lang="el-GR" sz="2800">
                <a:solidFill>
                  <a:srgbClr val="FF0000"/>
                </a:solidFill>
              </a:rPr>
              <a:t>)</a:t>
            </a:r>
            <a:endParaRPr lang="en-GB" sz="2800">
              <a:solidFill>
                <a:srgbClr val="FF0000"/>
              </a:solidFill>
            </a:endParaRPr>
          </a:p>
        </p:txBody>
      </p:sp>
      <p:sp>
        <p:nvSpPr>
          <p:cNvPr id="278531" name="Rectangle 3" descr="Rectangle: Click to edit Master text styles&#10;Second level&#10;Third level&#10;Fourth level&#10;Fifth level"/>
          <p:cNvSpPr>
            <a:spLocks noGrp="1" noChangeArrowheads="1"/>
          </p:cNvSpPr>
          <p:nvPr>
            <p:ph idx="1"/>
          </p:nvPr>
        </p:nvSpPr>
        <p:spPr>
          <a:xfrm>
            <a:off x="-76200" y="838200"/>
            <a:ext cx="8877300" cy="5575300"/>
          </a:xfrm>
          <a:noFill/>
          <a:ln/>
        </p:spPr>
        <p:txBody>
          <a:bodyPr/>
          <a:lstStyle/>
          <a:p>
            <a:pPr marL="1333500" lvl="2" indent="-419100">
              <a:lnSpc>
                <a:spcPct val="90000"/>
              </a:lnSpc>
              <a:buFont typeface="Wingdings" pitchFamily="2" charset="2"/>
              <a:buAutoNum type="arabicPeriod" startAt="4"/>
            </a:pPr>
            <a:r>
              <a:rPr lang="el-GR" sz="2000"/>
              <a:t>Αν η δήλωση ενός πίνακα αρχίζει με τη λέξη </a:t>
            </a:r>
            <a:r>
              <a:rPr lang="el-GR" sz="2000">
                <a:solidFill>
                  <a:srgbClr val="0000FF"/>
                </a:solidFill>
                <a:latin typeface="Courier New" pitchFamily="49" charset="0"/>
              </a:rPr>
              <a:t>const</a:t>
            </a:r>
            <a:r>
              <a:rPr lang="el-GR" sz="2000"/>
              <a:t>, τότε οι τιμές των στοιχείων του πίνακα </a:t>
            </a:r>
            <a:r>
              <a:rPr lang="el-GR" sz="2000">
                <a:solidFill>
                  <a:srgbClr val="FF0000"/>
                </a:solidFill>
              </a:rPr>
              <a:t>είναι σταθερές</a:t>
            </a:r>
            <a:r>
              <a:rPr lang="el-GR" sz="2000"/>
              <a:t> και το πρόγραμμα δεν μπορεί να τις αλλάξει</a:t>
            </a:r>
          </a:p>
          <a:p>
            <a:pPr marL="1333500" lvl="2" indent="-419100">
              <a:lnSpc>
                <a:spcPct val="90000"/>
              </a:lnSpc>
              <a:buFont typeface="Wingdings" pitchFamily="2" charset="2"/>
              <a:buNone/>
            </a:pPr>
            <a:r>
              <a:rPr lang="el-GR"/>
              <a:t>			</a:t>
            </a:r>
            <a:endParaRPr lang="en-US"/>
          </a:p>
          <a:p>
            <a:pPr marL="1333500" lvl="2" indent="-419100">
              <a:lnSpc>
                <a:spcPct val="90000"/>
              </a:lnSpc>
              <a:buFont typeface="Wingdings" pitchFamily="2" charset="2"/>
              <a:buNone/>
            </a:pPr>
            <a:r>
              <a:rPr lang="en-US" sz="2000">
                <a:solidFill>
                  <a:srgbClr val="0000FF"/>
                </a:solidFill>
                <a:latin typeface="Courier New" pitchFamily="49" charset="0"/>
              </a:rPr>
              <a:t>		   const i</a:t>
            </a:r>
            <a:r>
              <a:rPr lang="el-GR" sz="2000">
                <a:solidFill>
                  <a:srgbClr val="0000FF"/>
                </a:solidFill>
                <a:latin typeface="Courier New" pitchFamily="49" charset="0"/>
              </a:rPr>
              <a:t>nt</a:t>
            </a:r>
            <a:r>
              <a:rPr lang="el-GR" sz="2000">
                <a:solidFill>
                  <a:srgbClr val="000000"/>
                </a:solidFill>
                <a:latin typeface="Courier New" pitchFamily="49" charset="0"/>
              </a:rPr>
              <a:t> arr[] = {10, 20, 30, 40};</a:t>
            </a:r>
          </a:p>
          <a:p>
            <a:pPr marL="1333500" lvl="2" indent="-419100">
              <a:lnSpc>
                <a:spcPct val="90000"/>
              </a:lnSpc>
              <a:buFont typeface="Wingdings" pitchFamily="2" charset="2"/>
              <a:buNone/>
            </a:pPr>
            <a:endParaRPr lang="el-GR" sz="2000">
              <a:solidFill>
                <a:srgbClr val="000000"/>
              </a:solidFill>
              <a:latin typeface="Courier New" pitchFamily="49" charset="0"/>
            </a:endParaRPr>
          </a:p>
          <a:p>
            <a:pPr marL="914400" lvl="1" indent="-457200">
              <a:lnSpc>
                <a:spcPct val="90000"/>
              </a:lnSpc>
            </a:pPr>
            <a:r>
              <a:rPr lang="el-GR" sz="2000"/>
              <a:t>Εδώ ο μεταγλωττιστής δεν επιτρέπει την αλλαγή τιμών στα στοιχεία του πίνακα, δηλ. </a:t>
            </a:r>
          </a:p>
          <a:p>
            <a:pPr marL="914400" lvl="1" indent="-457200">
              <a:lnSpc>
                <a:spcPct val="90000"/>
              </a:lnSpc>
              <a:buFont typeface="Wingdings" pitchFamily="2" charset="2"/>
              <a:buNone/>
            </a:pPr>
            <a:r>
              <a:rPr lang="el-GR" sz="2000"/>
              <a:t>	η τιμή του </a:t>
            </a:r>
            <a:r>
              <a:rPr lang="el-GR" sz="2000">
                <a:solidFill>
                  <a:srgbClr val="000000"/>
                </a:solidFill>
                <a:latin typeface="Courier New" pitchFamily="49" charset="0"/>
              </a:rPr>
              <a:t>arr[0]</a:t>
            </a:r>
            <a:r>
              <a:rPr lang="el-GR" sz="2200"/>
              <a:t> </a:t>
            </a:r>
            <a:r>
              <a:rPr lang="el-GR" sz="2000"/>
              <a:t>γίνεται</a:t>
            </a:r>
            <a:r>
              <a:rPr lang="en-US" sz="2000"/>
              <a:t> </a:t>
            </a:r>
            <a:r>
              <a:rPr lang="el-GR" sz="2000">
                <a:solidFill>
                  <a:srgbClr val="FF0000"/>
                </a:solidFill>
              </a:rPr>
              <a:t>μόνιμα</a:t>
            </a:r>
            <a:r>
              <a:rPr lang="el-GR" sz="2200"/>
              <a:t> </a:t>
            </a:r>
            <a:r>
              <a:rPr lang="el-GR" sz="2000">
                <a:solidFill>
                  <a:srgbClr val="000000"/>
                </a:solidFill>
                <a:latin typeface="Courier New" pitchFamily="49" charset="0"/>
              </a:rPr>
              <a:t>10</a:t>
            </a:r>
          </a:p>
          <a:p>
            <a:pPr marL="1333500" lvl="2" indent="-419100">
              <a:lnSpc>
                <a:spcPct val="90000"/>
              </a:lnSpc>
              <a:buFont typeface="Wingdings" pitchFamily="2" charset="2"/>
              <a:buNone/>
            </a:pPr>
            <a:r>
              <a:rPr lang="el-GR" sz="2000"/>
              <a:t>η τιμή του </a:t>
            </a:r>
            <a:r>
              <a:rPr lang="el-GR" sz="2000">
                <a:solidFill>
                  <a:srgbClr val="000000"/>
                </a:solidFill>
                <a:latin typeface="Courier New" pitchFamily="49" charset="0"/>
              </a:rPr>
              <a:t>arr[1]</a:t>
            </a:r>
            <a:r>
              <a:rPr lang="el-GR" sz="2000"/>
              <a:t> γίνεται </a:t>
            </a:r>
            <a:r>
              <a:rPr lang="el-GR" sz="2000">
                <a:solidFill>
                  <a:srgbClr val="FF0000"/>
                </a:solidFill>
              </a:rPr>
              <a:t>μόνιμα</a:t>
            </a:r>
            <a:r>
              <a:rPr lang="el-GR" sz="2000"/>
              <a:t> </a:t>
            </a:r>
            <a:r>
              <a:rPr lang="el-GR" sz="2000">
                <a:solidFill>
                  <a:srgbClr val="000000"/>
                </a:solidFill>
                <a:latin typeface="Courier New" pitchFamily="49" charset="0"/>
              </a:rPr>
              <a:t>20</a:t>
            </a:r>
          </a:p>
          <a:p>
            <a:pPr marL="1333500" lvl="2" indent="-419100">
              <a:lnSpc>
                <a:spcPct val="90000"/>
              </a:lnSpc>
              <a:buFont typeface="Wingdings" pitchFamily="2" charset="2"/>
              <a:buNone/>
            </a:pPr>
            <a:r>
              <a:rPr lang="el-GR" sz="2000"/>
              <a:t>η τιμή του </a:t>
            </a:r>
            <a:r>
              <a:rPr lang="el-GR" sz="2000">
                <a:solidFill>
                  <a:srgbClr val="000000"/>
                </a:solidFill>
                <a:latin typeface="Courier New" pitchFamily="49" charset="0"/>
              </a:rPr>
              <a:t>arr[2]</a:t>
            </a:r>
            <a:r>
              <a:rPr lang="el-GR" sz="2000"/>
              <a:t> γίνεται </a:t>
            </a:r>
            <a:r>
              <a:rPr lang="el-GR" sz="2000">
                <a:solidFill>
                  <a:srgbClr val="FF0000"/>
                </a:solidFill>
              </a:rPr>
              <a:t>μόνιμα</a:t>
            </a:r>
            <a:r>
              <a:rPr lang="el-GR" sz="2000"/>
              <a:t> </a:t>
            </a:r>
            <a:r>
              <a:rPr lang="el-GR" sz="2000">
                <a:solidFill>
                  <a:srgbClr val="000000"/>
                </a:solidFill>
                <a:latin typeface="Courier New" pitchFamily="49" charset="0"/>
              </a:rPr>
              <a:t>30</a:t>
            </a:r>
          </a:p>
          <a:p>
            <a:pPr marL="1333500" lvl="2" indent="-419100">
              <a:lnSpc>
                <a:spcPct val="90000"/>
              </a:lnSpc>
              <a:buFont typeface="Wingdings" pitchFamily="2" charset="2"/>
              <a:buNone/>
            </a:pPr>
            <a:r>
              <a:rPr lang="el-GR" sz="2000"/>
              <a:t>η τιμή του </a:t>
            </a:r>
            <a:r>
              <a:rPr lang="el-GR" sz="2000">
                <a:solidFill>
                  <a:srgbClr val="000000"/>
                </a:solidFill>
                <a:latin typeface="Courier New" pitchFamily="49" charset="0"/>
              </a:rPr>
              <a:t>arr[3]</a:t>
            </a:r>
            <a:r>
              <a:rPr lang="el-GR" sz="2000"/>
              <a:t> γίνεται </a:t>
            </a:r>
            <a:r>
              <a:rPr lang="el-GR" sz="2000">
                <a:solidFill>
                  <a:srgbClr val="FF0000"/>
                </a:solidFill>
              </a:rPr>
              <a:t>μόνιμα</a:t>
            </a:r>
            <a:r>
              <a:rPr lang="el-GR" sz="2000"/>
              <a:t> </a:t>
            </a:r>
            <a:r>
              <a:rPr lang="el-GR" sz="2000">
                <a:solidFill>
                  <a:srgbClr val="000000"/>
                </a:solidFill>
                <a:latin typeface="Courier New" pitchFamily="49" charset="0"/>
              </a:rPr>
              <a:t>40</a:t>
            </a:r>
          </a:p>
          <a:p>
            <a:pPr marL="914400" lvl="1" indent="-457200">
              <a:lnSpc>
                <a:spcPct val="90000"/>
              </a:lnSpc>
            </a:pPr>
            <a:endParaRPr lang="el-GR" sz="2000"/>
          </a:p>
          <a:p>
            <a:pPr marL="914400" lvl="1" indent="-457200">
              <a:lnSpc>
                <a:spcPct val="90000"/>
              </a:lnSpc>
            </a:pPr>
            <a:r>
              <a:rPr lang="el-GR" sz="2000"/>
              <a:t>Ο μεταγλωττιστής θα εμφανίσει μήνυμα λάθους σε οποιαδήποτε προσπάθεια αλλαγής της τιμής κάποιου στοιχείου, όπως π.χ. με την εντολή: </a:t>
            </a:r>
            <a:r>
              <a:rPr lang="el-GR" sz="2000">
                <a:solidFill>
                  <a:srgbClr val="000000"/>
                </a:solidFill>
                <a:latin typeface="Courier New" pitchFamily="49" charset="0"/>
              </a:rPr>
              <a:t>arr[0] = 80;</a:t>
            </a:r>
          </a:p>
          <a:p>
            <a:pPr marL="914400" lvl="1" indent="-457200">
              <a:lnSpc>
                <a:spcPct val="90000"/>
              </a:lnSpc>
              <a:buFont typeface="Wingdings" pitchFamily="2" charset="2"/>
              <a:buNone/>
            </a:pPr>
            <a:endParaRPr lang="el-GR" sz="200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B04058D4-F04D-49D6-BC59-E32F671E9062}" type="slidenum">
              <a:rPr lang="en-GB"/>
              <a:pPr/>
              <a:t>14</a:t>
            </a:fld>
            <a:endParaRPr lang="en-GB"/>
          </a:p>
        </p:txBody>
      </p:sp>
      <p:sp>
        <p:nvSpPr>
          <p:cNvPr id="278532" name="Rectangle 4"/>
          <p:cNvSpPr>
            <a:spLocks noChangeArrowheads="1"/>
          </p:cNvSpPr>
          <p:nvPr/>
        </p:nvSpPr>
        <p:spPr bwMode="auto">
          <a:xfrm>
            <a:off x="1905000" y="1765300"/>
            <a:ext cx="5803900" cy="927100"/>
          </a:xfrm>
          <a:prstGeom prst="rect">
            <a:avLst/>
          </a:prstGeom>
          <a:noFill/>
          <a:ln w="9525">
            <a:solidFill>
              <a:srgbClr val="000000"/>
            </a:solidFill>
            <a:miter lim="800000"/>
            <a:headEnd/>
            <a:tailEnd/>
          </a:ln>
          <a:effectLst>
            <a:outerShdw dist="35921" dir="2700000" algn="ctr" rotWithShape="0">
              <a:schemeClr val="bg2"/>
            </a:outerShdw>
          </a:effectLst>
        </p:spPr>
        <p:txBody>
          <a:bodyPr wrap="none" anchor="ctr"/>
          <a:lstStyle/>
          <a:p>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3" name="Rectangle 3" descr="Rectangle: Click to edit Master text styles&#10;Second level&#10;Third level&#10;Fourth level&#10;Fifth level"/>
          <p:cNvSpPr>
            <a:spLocks noGrp="1" noChangeArrowheads="1"/>
          </p:cNvSpPr>
          <p:nvPr>
            <p:ph idx="1"/>
          </p:nvPr>
        </p:nvSpPr>
        <p:spPr>
          <a:xfrm>
            <a:off x="-165100" y="838200"/>
            <a:ext cx="9067800" cy="5410200"/>
          </a:xfrm>
        </p:spPr>
        <p:txBody>
          <a:bodyPr/>
          <a:lstStyle/>
          <a:p>
            <a:pPr lvl="1"/>
            <a:r>
              <a:rPr lang="el-GR" dirty="0"/>
              <a:t>Το </a:t>
            </a:r>
            <a:r>
              <a:rPr lang="el-GR" dirty="0">
                <a:solidFill>
                  <a:srgbClr val="FF0000"/>
                </a:solidFill>
              </a:rPr>
              <a:t>πρώτο</a:t>
            </a:r>
            <a:r>
              <a:rPr lang="el-GR" dirty="0"/>
              <a:t> στοιχείο ενός πίνακα μεγέθους </a:t>
            </a:r>
            <a:r>
              <a:rPr lang="el-GR" dirty="0">
                <a:solidFill>
                  <a:srgbClr val="000000"/>
                </a:solidFill>
                <a:latin typeface="Courier New" pitchFamily="49" charset="0"/>
              </a:rPr>
              <a:t>n</a:t>
            </a:r>
            <a:r>
              <a:rPr lang="el-GR" dirty="0"/>
              <a:t> στοιχείων αποθηκεύεται στη </a:t>
            </a:r>
            <a:r>
              <a:rPr lang="el-GR" dirty="0">
                <a:solidFill>
                  <a:srgbClr val="FF0000"/>
                </a:solidFill>
              </a:rPr>
              <a:t>θέση μηδέν</a:t>
            </a:r>
            <a:r>
              <a:rPr lang="el-GR" dirty="0"/>
              <a:t> (</a:t>
            </a:r>
            <a:r>
              <a:rPr lang="el-GR" dirty="0">
                <a:solidFill>
                  <a:srgbClr val="000000"/>
                </a:solidFill>
                <a:latin typeface="Courier New" pitchFamily="49" charset="0"/>
              </a:rPr>
              <a:t>0</a:t>
            </a:r>
            <a:r>
              <a:rPr lang="el-GR" dirty="0"/>
              <a:t>) και όχι στη θέση ένα (</a:t>
            </a:r>
            <a:r>
              <a:rPr lang="el-GR" dirty="0">
                <a:solidFill>
                  <a:srgbClr val="000000"/>
                </a:solidFill>
                <a:latin typeface="Courier New" pitchFamily="49" charset="0"/>
              </a:rPr>
              <a:t>1</a:t>
            </a:r>
            <a:r>
              <a:rPr lang="el-GR" dirty="0"/>
              <a:t>), ενώ το </a:t>
            </a:r>
            <a:r>
              <a:rPr lang="el-GR" dirty="0">
                <a:solidFill>
                  <a:srgbClr val="FF0000"/>
                </a:solidFill>
              </a:rPr>
              <a:t>τελευταίο</a:t>
            </a:r>
            <a:r>
              <a:rPr lang="el-GR" dirty="0"/>
              <a:t> στοιχείο στη </a:t>
            </a:r>
            <a:r>
              <a:rPr lang="el-GR" dirty="0">
                <a:solidFill>
                  <a:srgbClr val="FF0000"/>
                </a:solidFill>
              </a:rPr>
              <a:t>θέση</a:t>
            </a:r>
            <a:r>
              <a:rPr lang="el-GR" dirty="0"/>
              <a:t> </a:t>
            </a:r>
            <a:r>
              <a:rPr lang="el-GR" dirty="0">
                <a:solidFill>
                  <a:srgbClr val="000000"/>
                </a:solidFill>
                <a:latin typeface="Courier New" pitchFamily="49" charset="0"/>
              </a:rPr>
              <a:t>n-1</a:t>
            </a:r>
            <a:r>
              <a:rPr lang="el-GR" dirty="0"/>
              <a:t> και όχι στη θέση </a:t>
            </a:r>
            <a:r>
              <a:rPr lang="en-US" dirty="0">
                <a:solidFill>
                  <a:srgbClr val="000000"/>
                </a:solidFill>
                <a:latin typeface="Courier New" pitchFamily="49" charset="0"/>
              </a:rPr>
              <a:t>n</a:t>
            </a:r>
          </a:p>
          <a:p>
            <a:pPr lvl="1"/>
            <a:endParaRPr lang="en-US" dirty="0"/>
          </a:p>
          <a:p>
            <a:pPr lvl="1"/>
            <a:r>
              <a:rPr lang="el-GR" dirty="0"/>
              <a:t>Όταν δηλώνεται ένας πίνακας και τα στοιχεία του </a:t>
            </a:r>
            <a:r>
              <a:rPr lang="el-GR" dirty="0">
                <a:solidFill>
                  <a:srgbClr val="FF0000"/>
                </a:solidFill>
              </a:rPr>
              <a:t>δεν αρχικοποιούνται</a:t>
            </a:r>
            <a:r>
              <a:rPr lang="el-GR" dirty="0"/>
              <a:t>, τότε ο μεταγλωττιστής θέτει </a:t>
            </a:r>
            <a:r>
              <a:rPr lang="el-GR" dirty="0">
                <a:solidFill>
                  <a:srgbClr val="FF0000"/>
                </a:solidFill>
              </a:rPr>
              <a:t>τυχαίες τιμές</a:t>
            </a:r>
            <a:r>
              <a:rPr lang="el-GR" dirty="0"/>
              <a:t> στα στοιχεία του</a:t>
            </a:r>
            <a:endParaRPr lang="en-US" dirty="0"/>
          </a:p>
          <a:p>
            <a:pPr lvl="1">
              <a:buFont typeface="Wingdings" pitchFamily="2" charset="2"/>
              <a:buNone/>
            </a:pPr>
            <a:r>
              <a:rPr lang="en-US" dirty="0"/>
              <a:t>	</a:t>
            </a:r>
          </a:p>
          <a:p>
            <a:pPr lvl="1">
              <a:buFont typeface="Wingdings" pitchFamily="2" charset="2"/>
              <a:buNone/>
            </a:pPr>
            <a:r>
              <a:rPr lang="en-US" dirty="0"/>
              <a:t>	</a:t>
            </a:r>
            <a:r>
              <a:rPr lang="el-GR" dirty="0"/>
              <a:t>Π.χ. με τη δήλωση:</a:t>
            </a:r>
            <a:r>
              <a:rPr lang="en-US" dirty="0"/>
              <a:t>   </a:t>
            </a:r>
            <a:r>
              <a:rPr lang="el-GR" dirty="0" err="1">
                <a:solidFill>
                  <a:srgbClr val="0000FF"/>
                </a:solidFill>
                <a:latin typeface="Courier New" pitchFamily="49" charset="0"/>
              </a:rPr>
              <a:t>int</a:t>
            </a:r>
            <a:r>
              <a:rPr lang="el-GR" dirty="0">
                <a:solidFill>
                  <a:srgbClr val="000000"/>
                </a:solidFill>
                <a:latin typeface="Courier New" pitchFamily="49" charset="0"/>
              </a:rPr>
              <a:t> </a:t>
            </a:r>
            <a:r>
              <a:rPr lang="el-GR" dirty="0" err="1">
                <a:solidFill>
                  <a:srgbClr val="000000"/>
                </a:solidFill>
                <a:latin typeface="Courier New" pitchFamily="49" charset="0"/>
              </a:rPr>
              <a:t>arr</a:t>
            </a:r>
            <a:r>
              <a:rPr lang="el-GR" dirty="0">
                <a:solidFill>
                  <a:srgbClr val="000000"/>
                </a:solidFill>
                <a:latin typeface="Courier New" pitchFamily="49" charset="0"/>
              </a:rPr>
              <a:t>[4];</a:t>
            </a:r>
            <a:r>
              <a:rPr lang="el-GR" dirty="0"/>
              <a:t> </a:t>
            </a:r>
            <a:endParaRPr lang="en-US" dirty="0"/>
          </a:p>
          <a:p>
            <a:pPr lvl="1">
              <a:buFont typeface="Wingdings" pitchFamily="2" charset="2"/>
              <a:buNone/>
            </a:pPr>
            <a:r>
              <a:rPr lang="en-US" dirty="0"/>
              <a:t>	</a:t>
            </a:r>
            <a:r>
              <a:rPr lang="el-GR" dirty="0"/>
              <a:t>ο μεταγλωττιστής θέτει τυχαίες τιμές στα στοιχεία του πίνακα </a:t>
            </a:r>
            <a:r>
              <a:rPr lang="el-GR" dirty="0" err="1">
                <a:solidFill>
                  <a:srgbClr val="000000"/>
                </a:solidFill>
                <a:latin typeface="Courier New" pitchFamily="49" charset="0"/>
              </a:rPr>
              <a:t>arr</a:t>
            </a:r>
            <a:endParaRPr lang="en-US" dirty="0"/>
          </a:p>
          <a:p>
            <a:pPr lvl="1">
              <a:buFont typeface="Wingdings" pitchFamily="2" charset="2"/>
              <a:buNone/>
            </a:pPr>
            <a:endParaRPr lang="el-GR" dirty="0"/>
          </a:p>
          <a:p>
            <a:pPr lvl="1">
              <a:buFont typeface="Wingdings" pitchFamily="2" charset="2"/>
              <a:buNone/>
            </a:pPr>
            <a:endParaRPr lang="el-GR" dirty="0"/>
          </a:p>
        </p:txBody>
      </p:sp>
      <p:sp>
        <p:nvSpPr>
          <p:cNvPr id="281602" name="Rectangle 2"/>
          <p:cNvSpPr>
            <a:spLocks noGrp="1" noChangeArrowheads="1"/>
          </p:cNvSpPr>
          <p:nvPr>
            <p:ph type="title"/>
          </p:nvPr>
        </p:nvSpPr>
        <p:spPr>
          <a:xfrm>
            <a:off x="457200" y="0"/>
            <a:ext cx="8229600" cy="1066800"/>
          </a:xfrm>
        </p:spPr>
        <p:txBody>
          <a:bodyPr/>
          <a:lstStyle/>
          <a:p>
            <a:r>
              <a:rPr lang="el-GR" dirty="0">
                <a:solidFill>
                  <a:srgbClr val="FF0000"/>
                </a:solidFill>
              </a:rPr>
              <a:t>Παρατηρήσεις</a:t>
            </a:r>
            <a:r>
              <a:rPr lang="en-US" dirty="0">
                <a:solidFill>
                  <a:srgbClr val="FF0000"/>
                </a:solidFill>
              </a:rPr>
              <a:t> (</a:t>
            </a:r>
            <a:r>
              <a:rPr lang="el-GR" dirty="0">
                <a:solidFill>
                  <a:srgbClr val="FF0000"/>
                </a:solidFill>
              </a:rPr>
              <a:t>Ι</a:t>
            </a:r>
            <a:r>
              <a:rPr lang="en-US" dirty="0">
                <a:solidFill>
                  <a:srgbClr val="FF0000"/>
                </a:solidFill>
              </a:rPr>
              <a:t>)</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DA49EF01-EFC7-43CF-8C33-2EB103BCA5A3}" type="slidenum">
              <a:rPr lang="en-GB"/>
              <a:pPr/>
              <a:t>15</a:t>
            </a:fld>
            <a:endParaRPr lang="en-GB"/>
          </a:p>
        </p:txBody>
      </p:sp>
      <p:pic>
        <p:nvPicPr>
          <p:cNvPr id="281605" name="Picture 5" descr="blue_danger"/>
          <p:cNvPicPr>
            <a:picLocks noChangeAspect="1" noChangeArrowheads="1"/>
          </p:cNvPicPr>
          <p:nvPr/>
        </p:nvPicPr>
        <p:blipFill>
          <a:blip r:embed="rId2" cstate="print"/>
          <a:srcRect/>
          <a:stretch>
            <a:fillRect/>
          </a:stretch>
        </p:blipFill>
        <p:spPr bwMode="auto">
          <a:xfrm>
            <a:off x="38100" y="682625"/>
            <a:ext cx="558800" cy="45402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7" name="Rectangle 3" descr="Rectangle: Click to edit Master text styles&#10;Second level&#10;Third level&#10;Fourth level&#10;Fifth level"/>
          <p:cNvSpPr>
            <a:spLocks noGrp="1" noChangeArrowheads="1"/>
          </p:cNvSpPr>
          <p:nvPr>
            <p:ph idx="1"/>
          </p:nvPr>
        </p:nvSpPr>
        <p:spPr>
          <a:xfrm>
            <a:off x="-165100" y="838200"/>
            <a:ext cx="9067800" cy="5410200"/>
          </a:xfrm>
        </p:spPr>
        <p:txBody>
          <a:bodyPr/>
          <a:lstStyle/>
          <a:p>
            <a:pPr lvl="1">
              <a:lnSpc>
                <a:spcPct val="90000"/>
              </a:lnSpc>
            </a:pPr>
            <a:r>
              <a:rPr lang="el-GR" sz="2000" dirty="0">
                <a:solidFill>
                  <a:srgbClr val="FF0000"/>
                </a:solidFill>
              </a:rPr>
              <a:t>Μεγάλη προσοχή</a:t>
            </a:r>
            <a:r>
              <a:rPr lang="el-GR" sz="2000" dirty="0"/>
              <a:t> στην </a:t>
            </a:r>
            <a:r>
              <a:rPr lang="el-GR" sz="2000" dirty="0">
                <a:solidFill>
                  <a:srgbClr val="FF0000"/>
                </a:solidFill>
              </a:rPr>
              <a:t>υπέρβαση των ορίων</a:t>
            </a:r>
            <a:r>
              <a:rPr lang="el-GR" sz="2000" dirty="0"/>
              <a:t> του πίνακα...</a:t>
            </a:r>
          </a:p>
          <a:p>
            <a:pPr lvl="1">
              <a:lnSpc>
                <a:spcPct val="90000"/>
              </a:lnSpc>
              <a:buFont typeface="Wingdings" pitchFamily="2" charset="2"/>
              <a:buNone/>
            </a:pPr>
            <a:endParaRPr lang="el-GR" sz="2000" dirty="0"/>
          </a:p>
          <a:p>
            <a:pPr lvl="1">
              <a:lnSpc>
                <a:spcPct val="90000"/>
              </a:lnSpc>
              <a:buFont typeface="Wingdings" pitchFamily="2" charset="2"/>
              <a:buNone/>
            </a:pPr>
            <a:r>
              <a:rPr lang="el-GR" sz="2000" dirty="0"/>
              <a:t>	Π.χ. με τη δήλωση: </a:t>
            </a:r>
            <a:r>
              <a:rPr lang="el-GR" sz="2000" dirty="0" err="1">
                <a:solidFill>
                  <a:srgbClr val="0000FF"/>
                </a:solidFill>
                <a:latin typeface="Courier New" pitchFamily="49" charset="0"/>
              </a:rPr>
              <a:t>int</a:t>
            </a:r>
            <a:r>
              <a:rPr lang="el-GR" sz="2000" dirty="0">
                <a:solidFill>
                  <a:srgbClr val="000000"/>
                </a:solidFill>
                <a:latin typeface="Courier New" pitchFamily="49" charset="0"/>
              </a:rPr>
              <a:t> </a:t>
            </a:r>
            <a:r>
              <a:rPr lang="el-GR" sz="2000" dirty="0" err="1">
                <a:solidFill>
                  <a:srgbClr val="000000"/>
                </a:solidFill>
                <a:latin typeface="Courier New" pitchFamily="49" charset="0"/>
              </a:rPr>
              <a:t>arr</a:t>
            </a:r>
            <a:r>
              <a:rPr lang="el-GR" sz="2000" dirty="0">
                <a:solidFill>
                  <a:srgbClr val="000000"/>
                </a:solidFill>
                <a:latin typeface="Courier New" pitchFamily="49" charset="0"/>
              </a:rPr>
              <a:t>[4]; </a:t>
            </a:r>
          </a:p>
          <a:p>
            <a:pPr lvl="1">
              <a:lnSpc>
                <a:spcPct val="90000"/>
              </a:lnSpc>
              <a:buFont typeface="Wingdings" pitchFamily="2" charset="2"/>
              <a:buNone/>
            </a:pPr>
            <a:r>
              <a:rPr lang="el-GR" sz="2000" dirty="0"/>
              <a:t>	οι επιτρεπτές τιμές του </a:t>
            </a:r>
            <a:r>
              <a:rPr lang="el-GR" sz="2000" dirty="0">
                <a:solidFill>
                  <a:srgbClr val="FF0000"/>
                </a:solidFill>
              </a:rPr>
              <a:t>δείκτη θέσης</a:t>
            </a:r>
            <a:r>
              <a:rPr lang="el-GR" sz="2000" dirty="0"/>
              <a:t> είναι από </a:t>
            </a:r>
            <a:r>
              <a:rPr lang="el-GR" sz="2000" dirty="0">
                <a:solidFill>
                  <a:srgbClr val="000000"/>
                </a:solidFill>
                <a:latin typeface="Courier New" pitchFamily="49" charset="0"/>
              </a:rPr>
              <a:t>0</a:t>
            </a:r>
            <a:r>
              <a:rPr lang="el-GR" sz="2000" dirty="0"/>
              <a:t> έως και </a:t>
            </a:r>
            <a:r>
              <a:rPr lang="el-GR" sz="2000" dirty="0">
                <a:solidFill>
                  <a:srgbClr val="000000"/>
                </a:solidFill>
                <a:latin typeface="Courier New" pitchFamily="49" charset="0"/>
              </a:rPr>
              <a:t>3</a:t>
            </a:r>
            <a:endParaRPr lang="el-GR" sz="2000" dirty="0"/>
          </a:p>
          <a:p>
            <a:pPr lvl="1">
              <a:lnSpc>
                <a:spcPct val="90000"/>
              </a:lnSpc>
              <a:buFont typeface="Wingdings" pitchFamily="2" charset="2"/>
              <a:buNone/>
            </a:pPr>
            <a:r>
              <a:rPr lang="el-GR" sz="2000" dirty="0"/>
              <a:t>	</a:t>
            </a:r>
          </a:p>
          <a:p>
            <a:pPr lvl="1">
              <a:lnSpc>
                <a:spcPct val="90000"/>
              </a:lnSpc>
              <a:buFont typeface="Wingdings" pitchFamily="2" charset="2"/>
              <a:buNone/>
            </a:pPr>
            <a:r>
              <a:rPr lang="el-GR" sz="2000" dirty="0"/>
              <a:t>	Αν όμως στη συνέχεια του προγράμματος γράψετε: </a:t>
            </a:r>
            <a:r>
              <a:rPr lang="el-GR" sz="2000" dirty="0" err="1">
                <a:solidFill>
                  <a:srgbClr val="000000"/>
                </a:solidFill>
                <a:latin typeface="Courier New" pitchFamily="49" charset="0"/>
              </a:rPr>
              <a:t>arr</a:t>
            </a:r>
            <a:r>
              <a:rPr lang="el-GR" sz="2000" dirty="0">
                <a:solidFill>
                  <a:srgbClr val="000000"/>
                </a:solidFill>
                <a:latin typeface="Courier New" pitchFamily="49" charset="0"/>
              </a:rPr>
              <a:t>[7] = 20;</a:t>
            </a:r>
            <a:r>
              <a:rPr lang="el-GR" sz="2000" dirty="0"/>
              <a:t> </a:t>
            </a:r>
          </a:p>
          <a:p>
            <a:pPr lvl="1">
              <a:lnSpc>
                <a:spcPct val="90000"/>
              </a:lnSpc>
              <a:buFont typeface="Wingdings" pitchFamily="2" charset="2"/>
              <a:buNone/>
            </a:pPr>
            <a:r>
              <a:rPr lang="el-GR" sz="2000" dirty="0"/>
              <a:t>	ο μεταγλωττιστής </a:t>
            </a:r>
            <a:r>
              <a:rPr lang="el-GR" sz="2000" dirty="0">
                <a:solidFill>
                  <a:srgbClr val="FF0000"/>
                </a:solidFill>
              </a:rPr>
              <a:t>δεν εντοπίζει το λάθος</a:t>
            </a:r>
            <a:r>
              <a:rPr lang="el-GR" sz="2000" dirty="0"/>
              <a:t> και επιτρέπει την εκτέλεση του προγράμματος </a:t>
            </a:r>
          </a:p>
          <a:p>
            <a:pPr lvl="1">
              <a:lnSpc>
                <a:spcPct val="90000"/>
              </a:lnSpc>
              <a:buFont typeface="Wingdings" pitchFamily="2" charset="2"/>
              <a:buNone/>
            </a:pPr>
            <a:r>
              <a:rPr lang="el-GR" sz="2000" dirty="0"/>
              <a:t>	</a:t>
            </a:r>
          </a:p>
          <a:p>
            <a:pPr lvl="1">
              <a:lnSpc>
                <a:spcPct val="90000"/>
              </a:lnSpc>
              <a:buFont typeface="Wingdings" pitchFamily="2" charset="2"/>
              <a:buNone/>
            </a:pPr>
            <a:r>
              <a:rPr lang="el-GR" sz="2000" dirty="0"/>
              <a:t>	Αυτή η υπέρβαση των επιτρεπτών ορίων μπορεί να επιδράσει </a:t>
            </a:r>
            <a:r>
              <a:rPr lang="el-GR" sz="2000" dirty="0">
                <a:solidFill>
                  <a:srgbClr val="FF0000"/>
                </a:solidFill>
              </a:rPr>
              <a:t>αρνητικά</a:t>
            </a:r>
            <a:r>
              <a:rPr lang="el-GR" sz="2000" dirty="0"/>
              <a:t> στη λειτουργία άλλων τμημάτων του προγράμματος και να οδηγήσει σε </a:t>
            </a:r>
            <a:r>
              <a:rPr lang="el-GR" sz="2000" dirty="0">
                <a:solidFill>
                  <a:srgbClr val="FF0000"/>
                </a:solidFill>
              </a:rPr>
              <a:t>απρόβλεπτα αποτελέσματα</a:t>
            </a:r>
          </a:p>
          <a:p>
            <a:pPr lvl="1">
              <a:lnSpc>
                <a:spcPct val="90000"/>
              </a:lnSpc>
              <a:buFont typeface="Wingdings" pitchFamily="2" charset="2"/>
              <a:buNone/>
            </a:pPr>
            <a:endParaRPr lang="el-GR" sz="2000" dirty="0"/>
          </a:p>
          <a:p>
            <a:pPr lvl="1">
              <a:lnSpc>
                <a:spcPct val="90000"/>
              </a:lnSpc>
              <a:buFont typeface="Wingdings" pitchFamily="2" charset="2"/>
              <a:buNone/>
            </a:pPr>
            <a:r>
              <a:rPr lang="el-GR" sz="2000" dirty="0"/>
              <a:t>	Η </a:t>
            </a:r>
            <a:r>
              <a:rPr lang="el-GR" sz="2000" dirty="0">
                <a:solidFill>
                  <a:srgbClr val="FF0000"/>
                </a:solidFill>
              </a:rPr>
              <a:t>υπέρβαση</a:t>
            </a:r>
            <a:r>
              <a:rPr lang="el-GR" sz="2000" dirty="0"/>
              <a:t> των </a:t>
            </a:r>
            <a:r>
              <a:rPr lang="el-GR" sz="2000" dirty="0">
                <a:solidFill>
                  <a:srgbClr val="FF0000"/>
                </a:solidFill>
              </a:rPr>
              <a:t>επιτρεπτών ορίων</a:t>
            </a:r>
            <a:r>
              <a:rPr lang="el-GR" sz="2000" dirty="0"/>
              <a:t> ενός πίνακα είναι ένα από τα </a:t>
            </a:r>
            <a:r>
              <a:rPr lang="el-GR" sz="2000" dirty="0">
                <a:solidFill>
                  <a:srgbClr val="FF0000"/>
                </a:solidFill>
              </a:rPr>
              <a:t>συνηθισμένα λάθη</a:t>
            </a:r>
            <a:r>
              <a:rPr lang="el-GR" sz="2000" dirty="0"/>
              <a:t> που εισάγει ένας προγραμματιστής και σε ένα μεγάλο πρόγραμμα </a:t>
            </a:r>
            <a:r>
              <a:rPr lang="el-GR" sz="2000" dirty="0">
                <a:solidFill>
                  <a:srgbClr val="FF0000"/>
                </a:solidFill>
              </a:rPr>
              <a:t>είναι δύσκολο να εντοπιστούν</a:t>
            </a:r>
            <a:endParaRPr lang="en-US" sz="2000" dirty="0">
              <a:solidFill>
                <a:srgbClr val="FF0000"/>
              </a:solidFill>
              <a:latin typeface="Courier New" pitchFamily="49" charset="0"/>
            </a:endParaRPr>
          </a:p>
        </p:txBody>
      </p:sp>
      <p:sp>
        <p:nvSpPr>
          <p:cNvPr id="282626" name="Rectangle 2"/>
          <p:cNvSpPr>
            <a:spLocks noGrp="1" noChangeArrowheads="1"/>
          </p:cNvSpPr>
          <p:nvPr>
            <p:ph type="title"/>
          </p:nvPr>
        </p:nvSpPr>
        <p:spPr>
          <a:xfrm>
            <a:off x="457200" y="0"/>
            <a:ext cx="8229600" cy="1066800"/>
          </a:xfrm>
        </p:spPr>
        <p:txBody>
          <a:bodyPr/>
          <a:lstStyle/>
          <a:p>
            <a:r>
              <a:rPr lang="el-GR" dirty="0">
                <a:solidFill>
                  <a:srgbClr val="FF0000"/>
                </a:solidFill>
              </a:rPr>
              <a:t>Παρατηρήσεις</a:t>
            </a:r>
            <a:r>
              <a:rPr lang="en-US" dirty="0">
                <a:solidFill>
                  <a:srgbClr val="FF0000"/>
                </a:solidFill>
              </a:rPr>
              <a:t> (</a:t>
            </a:r>
            <a:r>
              <a:rPr lang="el-GR" dirty="0">
                <a:solidFill>
                  <a:srgbClr val="FF0000"/>
                </a:solidFill>
              </a:rPr>
              <a:t>ΙΙ</a:t>
            </a:r>
            <a:r>
              <a:rPr lang="en-US" dirty="0">
                <a:solidFill>
                  <a:srgbClr val="FF0000"/>
                </a:solidFill>
              </a:rPr>
              <a:t>)</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F51D2063-480E-429E-A7CB-49DA618C82A7}" type="slidenum">
              <a:rPr lang="en-GB"/>
              <a:pPr/>
              <a:t>16</a:t>
            </a:fld>
            <a:endParaRPr lang="en-GB"/>
          </a:p>
        </p:txBody>
      </p:sp>
      <p:pic>
        <p:nvPicPr>
          <p:cNvPr id="282628" name="Picture 4" descr="blue_danger"/>
          <p:cNvPicPr>
            <a:picLocks noChangeAspect="1" noChangeArrowheads="1"/>
          </p:cNvPicPr>
          <p:nvPr/>
        </p:nvPicPr>
        <p:blipFill>
          <a:blip r:embed="rId2" cstate="print"/>
          <a:srcRect/>
          <a:stretch>
            <a:fillRect/>
          </a:stretch>
        </p:blipFill>
        <p:spPr bwMode="auto">
          <a:xfrm>
            <a:off x="38100" y="657225"/>
            <a:ext cx="558800" cy="45402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1" name="Rectangle 3" descr="Rectangle: Click to edit Master text styles&#10;Second level&#10;Third level&#10;Fourth level&#10;Fifth level"/>
          <p:cNvSpPr>
            <a:spLocks noGrp="1" noChangeArrowheads="1"/>
          </p:cNvSpPr>
          <p:nvPr>
            <p:ph idx="1"/>
          </p:nvPr>
        </p:nvSpPr>
        <p:spPr>
          <a:xfrm>
            <a:off x="-165100" y="838200"/>
            <a:ext cx="9067800" cy="5410200"/>
          </a:xfrm>
        </p:spPr>
        <p:txBody>
          <a:bodyPr/>
          <a:lstStyle/>
          <a:p>
            <a:pPr lvl="1"/>
            <a:r>
              <a:rPr lang="el-GR" sz="2000" dirty="0">
                <a:solidFill>
                  <a:srgbClr val="FF0000"/>
                </a:solidFill>
              </a:rPr>
              <a:t>Όχι</a:t>
            </a:r>
            <a:r>
              <a:rPr lang="el-GR" sz="2000" dirty="0"/>
              <a:t> στη δήλωση πινάκα με μεγαλύτερο μέγεθος από ότι χρειάζεται, ώστε να αποφεύγεται η </a:t>
            </a:r>
            <a:r>
              <a:rPr lang="el-GR" sz="2000" dirty="0">
                <a:solidFill>
                  <a:srgbClr val="FF0000"/>
                </a:solidFill>
              </a:rPr>
              <a:t>αχρείαστη σπατάλη μνήμης</a:t>
            </a:r>
          </a:p>
          <a:p>
            <a:pPr lvl="1"/>
            <a:endParaRPr lang="el-GR" sz="2000" dirty="0"/>
          </a:p>
          <a:p>
            <a:pPr lvl="1"/>
            <a:r>
              <a:rPr lang="el-GR" sz="2000" dirty="0"/>
              <a:t>Σε συγκεκριμένες περιπτώσεις, προτείνεται - για λόγους ευελιξίας - η χρήση της οδηγίας </a:t>
            </a:r>
            <a:r>
              <a:rPr lang="el-GR" sz="2000" dirty="0">
                <a:solidFill>
                  <a:srgbClr val="0000FF"/>
                </a:solidFill>
                <a:latin typeface="Courier New" pitchFamily="49" charset="0"/>
              </a:rPr>
              <a:t>#</a:t>
            </a:r>
            <a:r>
              <a:rPr lang="el-GR" sz="2000" dirty="0" err="1">
                <a:solidFill>
                  <a:srgbClr val="0000FF"/>
                </a:solidFill>
                <a:latin typeface="Courier New" pitchFamily="49" charset="0"/>
              </a:rPr>
              <a:t>define</a:t>
            </a:r>
            <a:r>
              <a:rPr lang="el-GR" sz="2000" dirty="0"/>
              <a:t> για τη δήλωση του μεγέθους ενός πίνακα, έτσι ώστε, σε περίπτωση μελλοντικής αλλαγής του μεγέθους του, να μην απαιτούνται αλλαγές στο υπόλοιπο πρόγραμμα</a:t>
            </a:r>
          </a:p>
        </p:txBody>
      </p:sp>
      <p:sp>
        <p:nvSpPr>
          <p:cNvPr id="283650" name="Rectangle 2"/>
          <p:cNvSpPr>
            <a:spLocks noGrp="1" noChangeArrowheads="1"/>
          </p:cNvSpPr>
          <p:nvPr>
            <p:ph type="title"/>
          </p:nvPr>
        </p:nvSpPr>
        <p:spPr>
          <a:xfrm>
            <a:off x="457200" y="0"/>
            <a:ext cx="8229600" cy="1066800"/>
          </a:xfrm>
        </p:spPr>
        <p:txBody>
          <a:bodyPr/>
          <a:lstStyle/>
          <a:p>
            <a:r>
              <a:rPr lang="el-GR" dirty="0">
                <a:solidFill>
                  <a:srgbClr val="FF0000"/>
                </a:solidFill>
              </a:rPr>
              <a:t>Παρατηρήσεις</a:t>
            </a:r>
            <a:r>
              <a:rPr lang="en-US" dirty="0">
                <a:solidFill>
                  <a:srgbClr val="FF0000"/>
                </a:solidFill>
              </a:rPr>
              <a:t> (</a:t>
            </a:r>
            <a:r>
              <a:rPr lang="el-GR" dirty="0">
                <a:solidFill>
                  <a:srgbClr val="FF0000"/>
                </a:solidFill>
              </a:rPr>
              <a:t>ΙΙΙ</a:t>
            </a:r>
            <a:r>
              <a:rPr lang="en-US" dirty="0">
                <a:solidFill>
                  <a:srgbClr val="FF0000"/>
                </a:solidFill>
              </a:rPr>
              <a:t>)</a:t>
            </a:r>
            <a:endParaRPr lang="en-GB" dirty="0">
              <a:solidFill>
                <a:srgbClr val="000000"/>
              </a:solidFill>
              <a:latin typeface="Courier New" pitchFamily="49" charset="0"/>
            </a:endParaRPr>
          </a:p>
        </p:txBody>
      </p:sp>
      <p:sp>
        <p:nvSpPr>
          <p:cNvPr id="5" name="4 - Θέση αριθμού διαφάνειας"/>
          <p:cNvSpPr>
            <a:spLocks noGrp="1"/>
          </p:cNvSpPr>
          <p:nvPr>
            <p:ph type="sldNum" sz="quarter" idx="12"/>
          </p:nvPr>
        </p:nvSpPr>
        <p:spPr/>
        <p:txBody>
          <a:bodyPr/>
          <a:lstStyle/>
          <a:p>
            <a:fld id="{86AD33FC-B075-49BC-8F28-3B480E09E0F1}" type="slidenum">
              <a:rPr lang="en-GB"/>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4677" name="Picture 5"/>
          <p:cNvPicPr>
            <a:picLocks noChangeAspect="1" noChangeArrowheads="1"/>
          </p:cNvPicPr>
          <p:nvPr/>
        </p:nvPicPr>
        <p:blipFill>
          <a:blip r:embed="rId2" cstate="print"/>
          <a:srcRect/>
          <a:stretch>
            <a:fillRect/>
          </a:stretch>
        </p:blipFill>
        <p:spPr bwMode="auto">
          <a:xfrm>
            <a:off x="2352675" y="2363788"/>
            <a:ext cx="4538663" cy="3983037"/>
          </a:xfrm>
          <a:prstGeom prst="rect">
            <a:avLst/>
          </a:prstGeom>
          <a:noFill/>
          <a:ln w="9525">
            <a:solidFill>
              <a:srgbClr val="000000"/>
            </a:solidFill>
            <a:miter lim="800000"/>
            <a:headEnd/>
            <a:tailEnd/>
          </a:ln>
        </p:spPr>
      </p:pic>
      <p:sp>
        <p:nvSpPr>
          <p:cNvPr id="284675" name="Rectangle 3" descr="Rectangle: Click to edit Master text styles&#10;Second level&#10;Third level&#10;Fourth level&#10;Fifth level"/>
          <p:cNvSpPr>
            <a:spLocks noGrp="1" noChangeArrowheads="1"/>
          </p:cNvSpPr>
          <p:nvPr>
            <p:ph idx="1"/>
          </p:nvPr>
        </p:nvSpPr>
        <p:spPr>
          <a:xfrm>
            <a:off x="76200" y="647700"/>
            <a:ext cx="8724900" cy="2844800"/>
          </a:xfrm>
        </p:spPr>
        <p:txBody>
          <a:bodyPr/>
          <a:lstStyle/>
          <a:p>
            <a:pPr lvl="1"/>
            <a:r>
              <a:rPr lang="el-GR" sz="2000" dirty="0"/>
              <a:t>Γράψτε ένα πρόγραμμα το οποίο να δηλώνει έναν πίνακα 5 ακεραίων και να δίνει τις τιμές 100,101,102,103,104 στα στοιχεία του. </a:t>
            </a:r>
          </a:p>
          <a:p>
            <a:pPr lvl="1">
              <a:buFont typeface="Wingdings" pitchFamily="2" charset="2"/>
              <a:buNone/>
            </a:pPr>
            <a:r>
              <a:rPr lang="el-GR" sz="2000" dirty="0"/>
              <a:t>	Στη συνέχεια, το πρόγραμμα να εμφανίζει τα στοιχεία του πίνακα στην οθόνη </a:t>
            </a:r>
          </a:p>
        </p:txBody>
      </p:sp>
      <p:sp>
        <p:nvSpPr>
          <p:cNvPr id="284674" name="Rectangle 2"/>
          <p:cNvSpPr>
            <a:spLocks noGrp="1" noChangeArrowheads="1"/>
          </p:cNvSpPr>
          <p:nvPr>
            <p:ph type="title"/>
          </p:nvPr>
        </p:nvSpPr>
        <p:spPr>
          <a:xfrm>
            <a:off x="457200" y="0"/>
            <a:ext cx="8229600" cy="1066800"/>
          </a:xfrm>
        </p:spPr>
        <p:txBody>
          <a:bodyPr/>
          <a:lstStyle/>
          <a:p>
            <a:r>
              <a:rPr lang="el-GR" dirty="0">
                <a:solidFill>
                  <a:srgbClr val="FF0000"/>
                </a:solidFill>
              </a:rPr>
              <a:t>Παραδείγματα (Ι)</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032C7105-BABA-4141-A3BF-81540A8100F4}" type="slidenum">
              <a:rPr lang="en-GB"/>
              <a:pPr/>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descr="Rectangle: Click to edit Master text styles&#10;Second level&#10;Third level&#10;Fourth level&#10;Fifth level"/>
          <p:cNvSpPr>
            <a:spLocks noGrp="1" noChangeArrowheads="1"/>
          </p:cNvSpPr>
          <p:nvPr>
            <p:ph idx="1"/>
          </p:nvPr>
        </p:nvSpPr>
        <p:spPr>
          <a:xfrm>
            <a:off x="76200" y="825500"/>
            <a:ext cx="8724900" cy="2844800"/>
          </a:xfrm>
        </p:spPr>
        <p:txBody>
          <a:bodyPr/>
          <a:lstStyle/>
          <a:p>
            <a:pPr lvl="1"/>
            <a:r>
              <a:rPr lang="el-GR" sz="2000" dirty="0"/>
              <a:t>Ποια είναι η έξοδος του παρακάτω προγράμματος ???</a:t>
            </a:r>
          </a:p>
        </p:txBody>
      </p:sp>
      <p:sp>
        <p:nvSpPr>
          <p:cNvPr id="285698" name="Rectangle 2"/>
          <p:cNvSpPr>
            <a:spLocks noGrp="1" noChangeArrowheads="1"/>
          </p:cNvSpPr>
          <p:nvPr>
            <p:ph type="title"/>
          </p:nvPr>
        </p:nvSpPr>
        <p:spPr>
          <a:xfrm>
            <a:off x="457200" y="0"/>
            <a:ext cx="8229600" cy="1066800"/>
          </a:xfrm>
        </p:spPr>
        <p:txBody>
          <a:bodyPr/>
          <a:lstStyle/>
          <a:p>
            <a:r>
              <a:rPr lang="el-GR" dirty="0">
                <a:solidFill>
                  <a:srgbClr val="FF0000"/>
                </a:solidFill>
              </a:rPr>
              <a:t>Παραδείγματα (ΙΙ)</a:t>
            </a:r>
            <a:endParaRPr lang="en-GB" dirty="0">
              <a:solidFill>
                <a:srgbClr val="000000"/>
              </a:solidFill>
              <a:latin typeface="Courier New" pitchFamily="49" charset="0"/>
            </a:endParaRPr>
          </a:p>
        </p:txBody>
      </p:sp>
      <p:sp>
        <p:nvSpPr>
          <p:cNvPr id="9" name="4 - Θέση αριθμού διαφάνειας"/>
          <p:cNvSpPr>
            <a:spLocks noGrp="1"/>
          </p:cNvSpPr>
          <p:nvPr>
            <p:ph type="sldNum" sz="quarter" idx="12"/>
          </p:nvPr>
        </p:nvSpPr>
        <p:spPr/>
        <p:txBody>
          <a:bodyPr/>
          <a:lstStyle/>
          <a:p>
            <a:fld id="{DAA1D3EA-A87A-49D9-9688-9A434449C306}" type="slidenum">
              <a:rPr lang="en-GB"/>
              <a:pPr/>
              <a:t>19</a:t>
            </a:fld>
            <a:endParaRPr lang="en-GB"/>
          </a:p>
        </p:txBody>
      </p:sp>
      <p:pic>
        <p:nvPicPr>
          <p:cNvPr id="285701" name="Picture 5"/>
          <p:cNvPicPr>
            <a:picLocks noChangeAspect="1" noChangeArrowheads="1"/>
          </p:cNvPicPr>
          <p:nvPr/>
        </p:nvPicPr>
        <p:blipFill>
          <a:blip r:embed="rId2" cstate="print"/>
          <a:srcRect/>
          <a:stretch>
            <a:fillRect/>
          </a:stretch>
        </p:blipFill>
        <p:spPr bwMode="auto">
          <a:xfrm>
            <a:off x="1347788" y="1254125"/>
            <a:ext cx="6265862" cy="3181350"/>
          </a:xfrm>
          <a:prstGeom prst="rect">
            <a:avLst/>
          </a:prstGeom>
          <a:noFill/>
          <a:ln w="9525">
            <a:solidFill>
              <a:srgbClr val="000000"/>
            </a:solidFill>
            <a:miter lim="800000"/>
            <a:headEnd/>
            <a:tailEnd/>
          </a:ln>
        </p:spPr>
      </p:pic>
      <p:grpSp>
        <p:nvGrpSpPr>
          <p:cNvPr id="285702" name="Group 6"/>
          <p:cNvGrpSpPr>
            <a:grpSpLocks/>
          </p:cNvGrpSpPr>
          <p:nvPr/>
        </p:nvGrpSpPr>
        <p:grpSpPr bwMode="auto">
          <a:xfrm>
            <a:off x="2184400" y="5143500"/>
            <a:ext cx="3683000" cy="457200"/>
            <a:chOff x="-432" y="2192"/>
            <a:chExt cx="2504" cy="1912"/>
          </a:xfrm>
        </p:grpSpPr>
        <p:sp>
          <p:nvSpPr>
            <p:cNvPr id="285703" name="Rectangle 7" descr="Rectangle: Click to edit Master text styles&#10;Second level&#10;Third level&#10;Fourth level&#10;Fifth level"/>
            <p:cNvSpPr>
              <a:spLocks noChangeArrowheads="1"/>
            </p:cNvSpPr>
            <p:nvPr/>
          </p:nvSpPr>
          <p:spPr bwMode="auto">
            <a:xfrm>
              <a:off x="-432" y="2224"/>
              <a:ext cx="2504" cy="1880"/>
            </a:xfrm>
            <a:prstGeom prst="rect">
              <a:avLst/>
            </a:prstGeom>
            <a:noFill/>
            <a:ln w="9525">
              <a:noFill/>
              <a:miter lim="800000"/>
              <a:headEnd/>
              <a:tailEnd/>
            </a:ln>
            <a:effectLst/>
          </p:spPr>
          <p:txBody>
            <a:bodyPr/>
            <a:lstStyle/>
            <a:p>
              <a:pPr marL="914400" lvl="1" indent="-457200" eaLnBrk="1" hangingPunct="1">
                <a:spcBef>
                  <a:spcPct val="20000"/>
                </a:spcBef>
                <a:buClr>
                  <a:schemeClr val="tx1"/>
                </a:buClr>
                <a:buSzPct val="60000"/>
                <a:buFont typeface="Wingdings" pitchFamily="2" charset="2"/>
                <a:buNone/>
              </a:pPr>
              <a:r>
                <a:rPr lang="el-GR" sz="2000">
                  <a:latin typeface="Comic Sans MS" pitchFamily="66" charset="0"/>
                </a:rPr>
                <a:t>	Έξοδος: </a:t>
              </a:r>
              <a:r>
                <a:rPr lang="el-GR" sz="1800">
                  <a:solidFill>
                    <a:srgbClr val="000000"/>
                  </a:solidFill>
                  <a:latin typeface="Courier New" pitchFamily="49" charset="0"/>
                </a:rPr>
                <a:t>40 50 60</a:t>
              </a:r>
            </a:p>
          </p:txBody>
        </p:sp>
        <p:sp>
          <p:nvSpPr>
            <p:cNvPr id="285704" name="Rectangle 8"/>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p:spPr>
          <p:txBody>
            <a:bodyPr wrap="none" anchor="ctr"/>
            <a:lstStyle/>
            <a:p>
              <a:endParaRPr lang="el-G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5702"/>
                                        </p:tgtEl>
                                        <p:attrNameLst>
                                          <p:attrName>style.visibility</p:attrName>
                                        </p:attrNameLst>
                                      </p:cBhvr>
                                      <p:to>
                                        <p:strVal val="visible"/>
                                      </p:to>
                                    </p:set>
                                    <p:animEffect transition="in" filter="blinds(horizontal)">
                                      <p:cBhvr>
                                        <p:cTn id="7" dur="500"/>
                                        <p:tgtEl>
                                          <p:spTgt spid="2857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5" name="Rectangle 3" descr="Rectangle: Click to edit Master text styles&#10;Second level&#10;Third level&#10;Fourth level&#10;Fifth level"/>
          <p:cNvSpPr>
            <a:spLocks noGrp="1" noChangeArrowheads="1"/>
          </p:cNvSpPr>
          <p:nvPr>
            <p:ph idx="1"/>
          </p:nvPr>
        </p:nvSpPr>
        <p:spPr>
          <a:xfrm>
            <a:off x="-101600" y="927100"/>
            <a:ext cx="9144000" cy="5930900"/>
          </a:xfrm>
        </p:spPr>
        <p:txBody>
          <a:bodyPr/>
          <a:lstStyle/>
          <a:p>
            <a:pPr marL="914400" lvl="1" indent="-457200"/>
            <a:r>
              <a:rPr lang="el-GR" sz="2000" dirty="0"/>
              <a:t>Ένας πίνακας στη C είναι </a:t>
            </a:r>
            <a:r>
              <a:rPr lang="el-GR" sz="2000" dirty="0">
                <a:solidFill>
                  <a:srgbClr val="FF0000"/>
                </a:solidFill>
              </a:rPr>
              <a:t>μία δομή δεδομένων</a:t>
            </a:r>
            <a:r>
              <a:rPr lang="el-GR" sz="2000" dirty="0"/>
              <a:t> </a:t>
            </a:r>
            <a:r>
              <a:rPr lang="el-GR" sz="2000" dirty="0">
                <a:solidFill>
                  <a:srgbClr val="FF0000"/>
                </a:solidFill>
              </a:rPr>
              <a:t>που αποτελείται από στοιχεία του ίδιου τύπου</a:t>
            </a:r>
            <a:r>
              <a:rPr lang="el-GR" sz="2000" dirty="0"/>
              <a:t> (π.χ. πίνακας ακεραίων αριθμών, πίνακας πραγματικών αριθμών, πίνακας χαρακτήρων, ...) </a:t>
            </a:r>
            <a:endParaRPr lang="en-US" sz="2000" dirty="0"/>
          </a:p>
          <a:p>
            <a:pPr marL="914400" lvl="1" indent="-457200" algn="just"/>
            <a:endParaRPr lang="el-GR" sz="2000" dirty="0"/>
          </a:p>
          <a:p>
            <a:pPr marL="914400" lvl="1" indent="-457200" algn="just"/>
            <a:endParaRPr lang="el-GR" sz="2000" dirty="0"/>
          </a:p>
          <a:p>
            <a:pPr marL="914400" lvl="1" indent="-457200" algn="just"/>
            <a:r>
              <a:rPr lang="el-GR" sz="2000" dirty="0"/>
              <a:t>Όλοι οι πίνακες </a:t>
            </a:r>
            <a:r>
              <a:rPr lang="el-GR" sz="2000" dirty="0">
                <a:solidFill>
                  <a:srgbClr val="FF0000"/>
                </a:solidFill>
              </a:rPr>
              <a:t>δεσμεύουν συνεχόμενες θέσεις στη μνήμη</a:t>
            </a:r>
            <a:r>
              <a:rPr lang="el-GR" sz="2000" dirty="0"/>
              <a:t> (στην περιοχή μνήμης που ονομάζεται </a:t>
            </a:r>
            <a:r>
              <a:rPr lang="el-GR" sz="2000" dirty="0">
                <a:solidFill>
                  <a:srgbClr val="FF0000"/>
                </a:solidFill>
              </a:rPr>
              <a:t>στοίβα</a:t>
            </a:r>
            <a:r>
              <a:rPr lang="el-GR" sz="2000" dirty="0"/>
              <a:t> ή </a:t>
            </a:r>
            <a:r>
              <a:rPr lang="en-US" sz="2000" dirty="0">
                <a:solidFill>
                  <a:srgbClr val="FF0000"/>
                </a:solidFill>
              </a:rPr>
              <a:t>stack</a:t>
            </a:r>
            <a:r>
              <a:rPr lang="en-US" sz="2000" dirty="0"/>
              <a:t>) </a:t>
            </a:r>
            <a:r>
              <a:rPr lang="el-GR" sz="2000" dirty="0"/>
              <a:t>του υπολογιστή και διακρίνονται σε πίνακες μίας διάστασης και πίνακες πολλών διαστάσεων</a:t>
            </a:r>
            <a:endParaRPr lang="en-US" sz="2000" dirty="0"/>
          </a:p>
          <a:p>
            <a:pPr marL="914400" lvl="1" indent="-457200" algn="just"/>
            <a:endParaRPr lang="el-GR" sz="2000" dirty="0"/>
          </a:p>
          <a:p>
            <a:pPr marL="914400" lvl="1" indent="-457200" algn="just"/>
            <a:endParaRPr lang="el-GR" sz="2000" dirty="0"/>
          </a:p>
          <a:p>
            <a:pPr marL="914400" lvl="1" indent="-457200" algn="just"/>
            <a:r>
              <a:rPr lang="el-GR" sz="2000" dirty="0"/>
              <a:t>Συνηθέστερα είδη είναι οι μονοδιάστατοι και οι </a:t>
            </a:r>
            <a:r>
              <a:rPr lang="el-GR" sz="2000" dirty="0" err="1"/>
              <a:t>διδιάστατοι</a:t>
            </a:r>
            <a:r>
              <a:rPr lang="el-GR" sz="2000" dirty="0"/>
              <a:t> πίνακες</a:t>
            </a:r>
          </a:p>
          <a:p>
            <a:pPr marL="914400" lvl="1" indent="-457200">
              <a:buFont typeface="Wingdings" pitchFamily="2" charset="2"/>
              <a:buNone/>
            </a:pPr>
            <a:endParaRPr lang="el-GR" sz="2000" dirty="0">
              <a:solidFill>
                <a:srgbClr val="000000"/>
              </a:solidFill>
              <a:latin typeface="Courier New" pitchFamily="49" charset="0"/>
            </a:endParaRPr>
          </a:p>
          <a:p>
            <a:pPr marL="1752600" lvl="3" indent="-381000"/>
            <a:endParaRPr lang="el-GR" sz="800" dirty="0">
              <a:solidFill>
                <a:srgbClr val="000000"/>
              </a:solidFill>
              <a:latin typeface="Courier New" pitchFamily="49" charset="0"/>
            </a:endParaRPr>
          </a:p>
        </p:txBody>
      </p:sp>
      <p:sp>
        <p:nvSpPr>
          <p:cNvPr id="269314" name="Rectangle 2"/>
          <p:cNvSpPr>
            <a:spLocks noGrp="1" noChangeArrowheads="1"/>
          </p:cNvSpPr>
          <p:nvPr>
            <p:ph type="title"/>
          </p:nvPr>
        </p:nvSpPr>
        <p:spPr>
          <a:xfrm>
            <a:off x="457200" y="0"/>
            <a:ext cx="8229600" cy="1066800"/>
          </a:xfrm>
        </p:spPr>
        <p:txBody>
          <a:bodyPr/>
          <a:lstStyle/>
          <a:p>
            <a:r>
              <a:rPr lang="el-GR" dirty="0">
                <a:solidFill>
                  <a:srgbClr val="FF0000"/>
                </a:solidFill>
              </a:rPr>
              <a:t>Πίνακες στη </a:t>
            </a:r>
            <a:r>
              <a:rPr lang="en-US" dirty="0">
                <a:solidFill>
                  <a:srgbClr val="FF0000"/>
                </a:solidFill>
              </a:rPr>
              <a:t>C</a:t>
            </a:r>
            <a:endParaRPr lang="en-GB" dirty="0">
              <a:solidFill>
                <a:srgbClr val="FF0000"/>
              </a:solidFill>
            </a:endParaRPr>
          </a:p>
        </p:txBody>
      </p:sp>
      <p:sp>
        <p:nvSpPr>
          <p:cNvPr id="5" name="4 - Θέση αριθμού διαφάνειας"/>
          <p:cNvSpPr>
            <a:spLocks noGrp="1"/>
          </p:cNvSpPr>
          <p:nvPr>
            <p:ph type="sldNum" sz="quarter" idx="12"/>
          </p:nvPr>
        </p:nvSpPr>
        <p:spPr/>
        <p:txBody>
          <a:bodyPr/>
          <a:lstStyle/>
          <a:p>
            <a:fld id="{EEC6928D-B2C1-492E-8677-0C6741EBB794}" type="slidenum">
              <a:rPr lang="en-GB"/>
              <a:pPr/>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3" name="Rectangle 3" descr="Rectangle: Click to edit Master text styles&#10;Second level&#10;Third level&#10;Fourth level&#10;Fifth level"/>
          <p:cNvSpPr>
            <a:spLocks noGrp="1" noChangeArrowheads="1"/>
          </p:cNvSpPr>
          <p:nvPr>
            <p:ph idx="1"/>
          </p:nvPr>
        </p:nvSpPr>
        <p:spPr>
          <a:xfrm>
            <a:off x="76200" y="914400"/>
            <a:ext cx="8724900" cy="2844800"/>
          </a:xfrm>
        </p:spPr>
        <p:txBody>
          <a:bodyPr/>
          <a:lstStyle/>
          <a:p>
            <a:pPr lvl="1"/>
            <a:r>
              <a:rPr lang="el-GR" sz="2000" dirty="0"/>
              <a:t>Ποια είναι η έξοδος του παρακάτω προγράμματος ???</a:t>
            </a:r>
          </a:p>
        </p:txBody>
      </p:sp>
      <p:sp>
        <p:nvSpPr>
          <p:cNvPr id="286722" name="Rectangle 2"/>
          <p:cNvSpPr>
            <a:spLocks noGrp="1" noChangeArrowheads="1"/>
          </p:cNvSpPr>
          <p:nvPr>
            <p:ph type="title"/>
          </p:nvPr>
        </p:nvSpPr>
        <p:spPr>
          <a:xfrm>
            <a:off x="457200" y="0"/>
            <a:ext cx="8229600" cy="1066800"/>
          </a:xfrm>
        </p:spPr>
        <p:txBody>
          <a:bodyPr/>
          <a:lstStyle/>
          <a:p>
            <a:r>
              <a:rPr lang="el-GR" dirty="0">
                <a:solidFill>
                  <a:srgbClr val="FF0000"/>
                </a:solidFill>
              </a:rPr>
              <a:t>Παραδείγματα (ΙΙΙ)</a:t>
            </a:r>
            <a:endParaRPr lang="en-GB" dirty="0">
              <a:solidFill>
                <a:srgbClr val="000000"/>
              </a:solidFill>
              <a:latin typeface="Courier New" pitchFamily="49" charset="0"/>
            </a:endParaRPr>
          </a:p>
        </p:txBody>
      </p:sp>
      <p:sp>
        <p:nvSpPr>
          <p:cNvPr id="9" name="4 - Θέση αριθμού διαφάνειας"/>
          <p:cNvSpPr>
            <a:spLocks noGrp="1"/>
          </p:cNvSpPr>
          <p:nvPr>
            <p:ph type="sldNum" sz="quarter" idx="12"/>
          </p:nvPr>
        </p:nvSpPr>
        <p:spPr/>
        <p:txBody>
          <a:bodyPr/>
          <a:lstStyle/>
          <a:p>
            <a:fld id="{804EE5E6-E9FF-4309-9F89-87D89A32AB8E}" type="slidenum">
              <a:rPr lang="en-GB"/>
              <a:pPr/>
              <a:t>20</a:t>
            </a:fld>
            <a:endParaRPr lang="en-GB"/>
          </a:p>
        </p:txBody>
      </p:sp>
      <p:grpSp>
        <p:nvGrpSpPr>
          <p:cNvPr id="286725" name="Group 5"/>
          <p:cNvGrpSpPr>
            <a:grpSpLocks/>
          </p:cNvGrpSpPr>
          <p:nvPr/>
        </p:nvGrpSpPr>
        <p:grpSpPr bwMode="auto">
          <a:xfrm>
            <a:off x="1917700" y="4533900"/>
            <a:ext cx="3429000" cy="1841500"/>
            <a:chOff x="-432" y="2192"/>
            <a:chExt cx="2504" cy="1912"/>
          </a:xfrm>
        </p:grpSpPr>
        <p:sp>
          <p:nvSpPr>
            <p:cNvPr id="286726"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noFill/>
            <a:ln w="9525">
              <a:noFill/>
              <a:miter lim="800000"/>
              <a:headEnd/>
              <a:tailEnd/>
            </a:ln>
            <a:effectLst/>
          </p:spPr>
          <p:txBody>
            <a:bodyPr/>
            <a:lstStyle/>
            <a:p>
              <a:pPr marL="914400" lvl="1" indent="-457200" eaLnBrk="1" hangingPunct="1">
                <a:spcBef>
                  <a:spcPct val="20000"/>
                </a:spcBef>
                <a:buClr>
                  <a:schemeClr val="tx1"/>
                </a:buClr>
                <a:buSzPct val="60000"/>
                <a:buFont typeface="Wingdings" pitchFamily="2" charset="2"/>
                <a:buNone/>
              </a:pPr>
              <a:r>
                <a:rPr lang="el-GR" sz="2000">
                  <a:latin typeface="Comic Sans MS" pitchFamily="66" charset="0"/>
                </a:rPr>
                <a:t>        Έξοδος:  </a:t>
              </a:r>
              <a:r>
                <a:rPr lang="el-GR" sz="1800">
                  <a:solidFill>
                    <a:srgbClr val="000000"/>
                  </a:solidFill>
                  <a:latin typeface="Courier New" pitchFamily="49" charset="0"/>
                </a:rPr>
                <a:t>10</a:t>
              </a:r>
            </a:p>
            <a:p>
              <a:pPr marL="914400" lvl="1" indent="-457200" eaLnBrk="1" hangingPunct="1">
                <a:spcBef>
                  <a:spcPct val="20000"/>
                </a:spcBef>
                <a:buClr>
                  <a:schemeClr val="tx1"/>
                </a:buClr>
                <a:buSzPct val="60000"/>
                <a:buFont typeface="Wingdings" pitchFamily="2" charset="2"/>
                <a:buNone/>
              </a:pPr>
              <a:r>
                <a:rPr lang="el-GR" sz="1800">
                  <a:solidFill>
                    <a:srgbClr val="000000"/>
                  </a:solidFill>
                  <a:latin typeface="Courier New" pitchFamily="49" charset="0"/>
                </a:rPr>
                <a:t>		     20</a:t>
              </a:r>
            </a:p>
            <a:p>
              <a:pPr marL="914400" lvl="1" indent="-457200" eaLnBrk="1" hangingPunct="1">
                <a:spcBef>
                  <a:spcPct val="20000"/>
                </a:spcBef>
                <a:buClr>
                  <a:schemeClr val="tx1"/>
                </a:buClr>
                <a:buSzPct val="60000"/>
                <a:buFont typeface="Wingdings" pitchFamily="2" charset="2"/>
                <a:buNone/>
              </a:pPr>
              <a:r>
                <a:rPr lang="el-GR" sz="1800">
                  <a:solidFill>
                    <a:srgbClr val="000000"/>
                  </a:solidFill>
                  <a:latin typeface="Courier New" pitchFamily="49" charset="0"/>
                </a:rPr>
                <a:t>		     30 </a:t>
              </a:r>
            </a:p>
            <a:p>
              <a:pPr marL="914400" lvl="1" indent="-457200" eaLnBrk="1" hangingPunct="1">
                <a:spcBef>
                  <a:spcPct val="20000"/>
                </a:spcBef>
                <a:buClr>
                  <a:schemeClr val="tx1"/>
                </a:buClr>
                <a:buSzPct val="60000"/>
                <a:buFont typeface="Wingdings" pitchFamily="2" charset="2"/>
                <a:buNone/>
              </a:pPr>
              <a:r>
                <a:rPr lang="el-GR" sz="1800">
                  <a:solidFill>
                    <a:srgbClr val="000000"/>
                  </a:solidFill>
                  <a:latin typeface="Courier New" pitchFamily="49" charset="0"/>
                </a:rPr>
                <a:t>		     40 </a:t>
              </a:r>
            </a:p>
            <a:p>
              <a:pPr marL="914400" lvl="1" indent="-457200" eaLnBrk="1" hangingPunct="1">
                <a:spcBef>
                  <a:spcPct val="20000"/>
                </a:spcBef>
                <a:buClr>
                  <a:schemeClr val="tx1"/>
                </a:buClr>
                <a:buSzPct val="60000"/>
                <a:buFont typeface="Wingdings" pitchFamily="2" charset="2"/>
                <a:buNone/>
              </a:pPr>
              <a:r>
                <a:rPr lang="el-GR" sz="1800">
                  <a:solidFill>
                    <a:srgbClr val="000000"/>
                  </a:solidFill>
                  <a:latin typeface="Courier New" pitchFamily="49" charset="0"/>
                </a:rPr>
                <a:t>		     50</a:t>
              </a:r>
            </a:p>
          </p:txBody>
        </p:sp>
        <p:sp>
          <p:nvSpPr>
            <p:cNvPr id="286727" name="Rectangle 7"/>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p:spPr>
          <p:txBody>
            <a:bodyPr wrap="none" anchor="ctr"/>
            <a:lstStyle/>
            <a:p>
              <a:endParaRPr lang="el-GR"/>
            </a:p>
          </p:txBody>
        </p:sp>
      </p:grpSp>
      <p:pic>
        <p:nvPicPr>
          <p:cNvPr id="286728" name="Picture 8"/>
          <p:cNvPicPr>
            <a:picLocks noChangeAspect="1" noChangeArrowheads="1"/>
          </p:cNvPicPr>
          <p:nvPr/>
        </p:nvPicPr>
        <p:blipFill>
          <a:blip r:embed="rId2" cstate="print"/>
          <a:srcRect/>
          <a:stretch>
            <a:fillRect/>
          </a:stretch>
        </p:blipFill>
        <p:spPr bwMode="auto">
          <a:xfrm>
            <a:off x="1092200" y="1851025"/>
            <a:ext cx="7275513" cy="2470150"/>
          </a:xfrm>
          <a:prstGeom prst="rect">
            <a:avLst/>
          </a:prstGeom>
          <a:no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6725"/>
                                        </p:tgtEl>
                                        <p:attrNameLst>
                                          <p:attrName>style.visibility</p:attrName>
                                        </p:attrNameLst>
                                      </p:cBhvr>
                                      <p:to>
                                        <p:strVal val="visible"/>
                                      </p:to>
                                    </p:set>
                                    <p:animEffect transition="in" filter="blinds(horizontal)">
                                      <p:cBhvr>
                                        <p:cTn id="7" dur="500"/>
                                        <p:tgtEl>
                                          <p:spTgt spid="286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7" name="Rectangle 3" descr="Rectangle: Click to edit Master text styles&#10;Second level&#10;Third level&#10;Fourth level&#10;Fifth level"/>
          <p:cNvSpPr>
            <a:spLocks noGrp="1" noChangeArrowheads="1"/>
          </p:cNvSpPr>
          <p:nvPr>
            <p:ph idx="1"/>
          </p:nvPr>
        </p:nvSpPr>
        <p:spPr>
          <a:xfrm>
            <a:off x="76200" y="1003300"/>
            <a:ext cx="8724900" cy="2844800"/>
          </a:xfrm>
        </p:spPr>
        <p:txBody>
          <a:bodyPr/>
          <a:lstStyle/>
          <a:p>
            <a:pPr lvl="1"/>
            <a:r>
              <a:rPr lang="el-GR" sz="2000" dirty="0"/>
              <a:t>Ποια είναι τα περιεχόμενα του πίνακα </a:t>
            </a:r>
            <a:r>
              <a:rPr lang="el-GR" sz="1800" dirty="0" err="1">
                <a:solidFill>
                  <a:srgbClr val="000000"/>
                </a:solidFill>
                <a:latin typeface="Courier New" pitchFamily="49" charset="0"/>
              </a:rPr>
              <a:t>arr</a:t>
            </a:r>
            <a:r>
              <a:rPr lang="el-GR" sz="2000" dirty="0"/>
              <a:t> στο παρακάτω πρόγραμμα</a:t>
            </a:r>
            <a:r>
              <a:rPr lang="en-US" sz="2000" dirty="0"/>
              <a:t> </a:t>
            </a:r>
            <a:r>
              <a:rPr lang="el-GR" sz="2000" dirty="0"/>
              <a:t>???</a:t>
            </a:r>
          </a:p>
        </p:txBody>
      </p:sp>
      <p:sp>
        <p:nvSpPr>
          <p:cNvPr id="287746" name="Rectangle 2"/>
          <p:cNvSpPr>
            <a:spLocks noGrp="1" noChangeArrowheads="1"/>
          </p:cNvSpPr>
          <p:nvPr>
            <p:ph type="title"/>
          </p:nvPr>
        </p:nvSpPr>
        <p:spPr>
          <a:xfrm>
            <a:off x="457200" y="0"/>
            <a:ext cx="8229600" cy="1066800"/>
          </a:xfrm>
        </p:spPr>
        <p:txBody>
          <a:bodyPr/>
          <a:lstStyle/>
          <a:p>
            <a:r>
              <a:rPr lang="el-GR" dirty="0">
                <a:solidFill>
                  <a:srgbClr val="FF0000"/>
                </a:solidFill>
              </a:rPr>
              <a:t>Παραδείγματα (Ι</a:t>
            </a:r>
            <a:r>
              <a:rPr lang="en-US" dirty="0">
                <a:solidFill>
                  <a:srgbClr val="FF0000"/>
                </a:solidFill>
              </a:rPr>
              <a:t>V</a:t>
            </a:r>
            <a:r>
              <a:rPr lang="el-GR" dirty="0">
                <a:solidFill>
                  <a:srgbClr val="FF0000"/>
                </a:solidFill>
              </a:rPr>
              <a:t>)</a:t>
            </a:r>
            <a:endParaRPr lang="en-GB" dirty="0">
              <a:solidFill>
                <a:srgbClr val="000000"/>
              </a:solidFill>
              <a:latin typeface="Courier New" pitchFamily="49" charset="0"/>
            </a:endParaRPr>
          </a:p>
        </p:txBody>
      </p:sp>
      <p:sp>
        <p:nvSpPr>
          <p:cNvPr id="9" name="4 - Θέση αριθμού διαφάνειας"/>
          <p:cNvSpPr>
            <a:spLocks noGrp="1"/>
          </p:cNvSpPr>
          <p:nvPr>
            <p:ph type="sldNum" sz="quarter" idx="12"/>
          </p:nvPr>
        </p:nvSpPr>
        <p:spPr/>
        <p:txBody>
          <a:bodyPr/>
          <a:lstStyle/>
          <a:p>
            <a:fld id="{3156DC13-8C95-4197-A57E-5FD6254B8FAA}" type="slidenum">
              <a:rPr lang="en-GB"/>
              <a:pPr/>
              <a:t>21</a:t>
            </a:fld>
            <a:endParaRPr lang="en-GB"/>
          </a:p>
        </p:txBody>
      </p:sp>
      <p:grpSp>
        <p:nvGrpSpPr>
          <p:cNvPr id="287748" name="Group 4"/>
          <p:cNvGrpSpPr>
            <a:grpSpLocks/>
          </p:cNvGrpSpPr>
          <p:nvPr/>
        </p:nvGrpSpPr>
        <p:grpSpPr bwMode="auto">
          <a:xfrm>
            <a:off x="-876300" y="4495800"/>
            <a:ext cx="9334500" cy="1727200"/>
            <a:chOff x="-432" y="2192"/>
            <a:chExt cx="2504" cy="1912"/>
          </a:xfrm>
        </p:grpSpPr>
        <p:sp>
          <p:nvSpPr>
            <p:cNvPr id="287749" name="Rectangle 5" descr="Rectangle: Click to edit Master text styles&#10;Second level&#10;Third level&#10;Fourth level&#10;Fifth level"/>
            <p:cNvSpPr>
              <a:spLocks noChangeArrowheads="1"/>
            </p:cNvSpPr>
            <p:nvPr/>
          </p:nvSpPr>
          <p:spPr bwMode="auto">
            <a:xfrm>
              <a:off x="-432" y="2224"/>
              <a:ext cx="2504" cy="1880"/>
            </a:xfrm>
            <a:prstGeom prst="rect">
              <a:avLst/>
            </a:prstGeom>
            <a:noFill/>
            <a:ln w="9525">
              <a:noFill/>
              <a:miter lim="800000"/>
              <a:headEnd/>
              <a:tailEnd/>
            </a:ln>
            <a:effectLst/>
          </p:spPr>
          <p:txBody>
            <a:bodyPr/>
            <a:lstStyle/>
            <a:p>
              <a:pPr marL="914400" lvl="1" indent="-457200" eaLnBrk="1" hangingPunct="1">
                <a:spcBef>
                  <a:spcPct val="20000"/>
                </a:spcBef>
                <a:buClr>
                  <a:schemeClr val="tx1"/>
                </a:buClr>
                <a:buSzPct val="60000"/>
                <a:buFont typeface="Wingdings" pitchFamily="2" charset="2"/>
                <a:buNone/>
              </a:pPr>
              <a:r>
                <a:rPr lang="el-GR" sz="2000" dirty="0">
                  <a:latin typeface="Comic Sans MS" pitchFamily="66" charset="0"/>
                </a:rPr>
                <a:t>		</a:t>
              </a:r>
              <a:r>
                <a:rPr lang="en-US" sz="2000" dirty="0">
                  <a:latin typeface="Comic Sans MS" pitchFamily="66" charset="0"/>
                </a:rPr>
                <a:t>	</a:t>
              </a:r>
              <a:r>
                <a:rPr lang="el-GR" sz="2000" dirty="0">
                  <a:latin typeface="Comic Sans MS" pitchFamily="66" charset="0"/>
                </a:rPr>
                <a:t>Η τιμή του κάθε «άρτιου» στοιχείου</a:t>
              </a:r>
              <a:r>
                <a:rPr lang="en-US" sz="2000" dirty="0">
                  <a:latin typeface="Comic Sans MS" pitchFamily="66" charset="0"/>
                </a:rPr>
                <a:t>: </a:t>
              </a:r>
            </a:p>
            <a:p>
              <a:pPr marL="914400" lvl="1" indent="-457200" eaLnBrk="1" hangingPunct="1">
                <a:spcBef>
                  <a:spcPct val="20000"/>
                </a:spcBef>
                <a:buClr>
                  <a:schemeClr val="tx1"/>
                </a:buClr>
                <a:buSzPct val="60000"/>
                <a:buFont typeface="Wingdings" pitchFamily="2" charset="2"/>
                <a:buNone/>
              </a:pPr>
              <a:r>
                <a:rPr lang="en-US" sz="2000" dirty="0">
                  <a:latin typeface="Comic Sans MS" pitchFamily="66" charset="0"/>
                </a:rPr>
                <a:t>		</a:t>
              </a:r>
              <a:r>
                <a:rPr lang="el-GR" sz="2000" dirty="0">
                  <a:latin typeface="Comic Sans MS" pitchFamily="66" charset="0"/>
                </a:rPr>
                <a:t>    </a:t>
              </a:r>
              <a:r>
                <a:rPr lang="en-US" sz="1800" dirty="0" err="1">
                  <a:solidFill>
                    <a:srgbClr val="000000"/>
                  </a:solidFill>
                  <a:latin typeface="Courier New" pitchFamily="49" charset="0"/>
                </a:rPr>
                <a:t>arr</a:t>
              </a:r>
              <a:r>
                <a:rPr lang="en-US" sz="1800" dirty="0">
                  <a:solidFill>
                    <a:srgbClr val="000000"/>
                  </a:solidFill>
                  <a:latin typeface="Courier New" pitchFamily="49" charset="0"/>
                </a:rPr>
                <a:t>[0], </a:t>
              </a:r>
              <a:r>
                <a:rPr lang="en-US" sz="1800" dirty="0" err="1">
                  <a:solidFill>
                    <a:srgbClr val="000000"/>
                  </a:solidFill>
                  <a:latin typeface="Courier New" pitchFamily="49" charset="0"/>
                </a:rPr>
                <a:t>arr</a:t>
              </a:r>
              <a:r>
                <a:rPr lang="en-US" sz="1800" dirty="0">
                  <a:solidFill>
                    <a:srgbClr val="000000"/>
                  </a:solidFill>
                  <a:latin typeface="Courier New" pitchFamily="49" charset="0"/>
                </a:rPr>
                <a:t>[2], </a:t>
              </a:r>
              <a:r>
                <a:rPr lang="en-US" sz="1800" dirty="0" err="1">
                  <a:solidFill>
                    <a:srgbClr val="000000"/>
                  </a:solidFill>
                  <a:latin typeface="Courier New" pitchFamily="49" charset="0"/>
                </a:rPr>
                <a:t>arr</a:t>
              </a:r>
              <a:r>
                <a:rPr lang="en-US" sz="1800" dirty="0">
                  <a:solidFill>
                    <a:srgbClr val="000000"/>
                  </a:solidFill>
                  <a:latin typeface="Courier New" pitchFamily="49" charset="0"/>
                </a:rPr>
                <a:t>[4]</a:t>
              </a:r>
              <a:r>
                <a:rPr lang="el-GR" sz="1800" dirty="0">
                  <a:solidFill>
                    <a:srgbClr val="000000"/>
                  </a:solidFill>
                  <a:latin typeface="Courier New" pitchFamily="49" charset="0"/>
                </a:rPr>
                <a:t>, </a:t>
              </a:r>
              <a:r>
                <a:rPr lang="en-US" sz="1800" dirty="0" err="1">
                  <a:solidFill>
                    <a:srgbClr val="000000"/>
                  </a:solidFill>
                  <a:latin typeface="Courier New" pitchFamily="49" charset="0"/>
                </a:rPr>
                <a:t>arr</a:t>
              </a:r>
              <a:r>
                <a:rPr lang="en-US" sz="1800" dirty="0">
                  <a:solidFill>
                    <a:srgbClr val="000000"/>
                  </a:solidFill>
                  <a:latin typeface="Courier New" pitchFamily="49" charset="0"/>
                </a:rPr>
                <a:t>[6], </a:t>
              </a:r>
              <a:r>
                <a:rPr lang="en-US" sz="1800" dirty="0" err="1">
                  <a:solidFill>
                    <a:srgbClr val="000000"/>
                  </a:solidFill>
                  <a:latin typeface="Courier New" pitchFamily="49" charset="0"/>
                </a:rPr>
                <a:t>arr</a:t>
              </a:r>
              <a:r>
                <a:rPr lang="en-US" sz="1800" dirty="0">
                  <a:solidFill>
                    <a:srgbClr val="000000"/>
                  </a:solidFill>
                  <a:latin typeface="Courier New" pitchFamily="49" charset="0"/>
                </a:rPr>
                <a:t>[8]</a:t>
              </a:r>
              <a:r>
                <a:rPr lang="el-GR" sz="1800" dirty="0">
                  <a:solidFill>
                    <a:srgbClr val="000000"/>
                  </a:solidFill>
                  <a:latin typeface="Courier New" pitchFamily="49" charset="0"/>
                </a:rPr>
                <a:t> </a:t>
              </a:r>
              <a:r>
                <a:rPr lang="el-GR" sz="2000" dirty="0">
                  <a:latin typeface="Comic Sans MS" pitchFamily="66" charset="0"/>
                </a:rPr>
                <a:t>γίνεται </a:t>
              </a:r>
              <a:r>
                <a:rPr lang="el-GR" sz="1800" dirty="0">
                  <a:solidFill>
                    <a:srgbClr val="000000"/>
                  </a:solidFill>
                  <a:latin typeface="Courier New" pitchFamily="49" charset="0"/>
                </a:rPr>
                <a:t>20</a:t>
              </a:r>
              <a:r>
                <a:rPr lang="el-GR" sz="2000" dirty="0">
                  <a:latin typeface="Comic Sans MS" pitchFamily="66" charset="0"/>
                </a:rPr>
                <a:t>       </a:t>
              </a:r>
              <a:r>
                <a:rPr lang="en-US" sz="2000" dirty="0">
                  <a:latin typeface="Comic Sans MS" pitchFamily="66" charset="0"/>
                </a:rPr>
                <a:t>		</a:t>
              </a:r>
              <a:r>
                <a:rPr lang="el-GR" sz="2000" dirty="0">
                  <a:latin typeface="Comic Sans MS" pitchFamily="66" charset="0"/>
                </a:rPr>
                <a:t>Η τιμή του κάθε «περιττού» στοιχείου</a:t>
              </a:r>
              <a:r>
                <a:rPr lang="en-US" sz="2000" dirty="0">
                  <a:latin typeface="Comic Sans MS" pitchFamily="66" charset="0"/>
                </a:rPr>
                <a:t>: </a:t>
              </a:r>
            </a:p>
            <a:p>
              <a:pPr marL="914400" lvl="1" indent="-457200" eaLnBrk="1" hangingPunct="1">
                <a:spcBef>
                  <a:spcPct val="20000"/>
                </a:spcBef>
                <a:buClr>
                  <a:schemeClr val="tx1"/>
                </a:buClr>
                <a:buSzPct val="60000"/>
                <a:buFont typeface="Wingdings" pitchFamily="2" charset="2"/>
                <a:buNone/>
              </a:pPr>
              <a:r>
                <a:rPr lang="en-US" sz="2000" dirty="0">
                  <a:latin typeface="Comic Sans MS" pitchFamily="66" charset="0"/>
                </a:rPr>
                <a:t>		</a:t>
              </a:r>
              <a:r>
                <a:rPr lang="el-GR" sz="2000" dirty="0">
                  <a:latin typeface="Comic Sans MS" pitchFamily="66" charset="0"/>
                </a:rPr>
                <a:t>    </a:t>
              </a:r>
              <a:r>
                <a:rPr lang="en-US" sz="1800" dirty="0" err="1">
                  <a:solidFill>
                    <a:srgbClr val="000000"/>
                  </a:solidFill>
                  <a:latin typeface="Courier New" pitchFamily="49" charset="0"/>
                </a:rPr>
                <a:t>arr</a:t>
              </a:r>
              <a:r>
                <a:rPr lang="en-US" sz="1800" dirty="0">
                  <a:solidFill>
                    <a:srgbClr val="000000"/>
                  </a:solidFill>
                  <a:latin typeface="Courier New" pitchFamily="49" charset="0"/>
                </a:rPr>
                <a:t>[1], </a:t>
              </a:r>
              <a:r>
                <a:rPr lang="en-US" sz="1800" dirty="0" err="1">
                  <a:solidFill>
                    <a:srgbClr val="000000"/>
                  </a:solidFill>
                  <a:latin typeface="Courier New" pitchFamily="49" charset="0"/>
                </a:rPr>
                <a:t>arr</a:t>
              </a:r>
              <a:r>
                <a:rPr lang="en-US" sz="1800" dirty="0">
                  <a:solidFill>
                    <a:srgbClr val="000000"/>
                  </a:solidFill>
                  <a:latin typeface="Courier New" pitchFamily="49" charset="0"/>
                </a:rPr>
                <a:t>[3], </a:t>
              </a:r>
              <a:r>
                <a:rPr lang="en-US" sz="1800" dirty="0" err="1">
                  <a:solidFill>
                    <a:srgbClr val="000000"/>
                  </a:solidFill>
                  <a:latin typeface="Courier New" pitchFamily="49" charset="0"/>
                </a:rPr>
                <a:t>arr</a:t>
              </a:r>
              <a:r>
                <a:rPr lang="en-US" sz="1800" dirty="0">
                  <a:solidFill>
                    <a:srgbClr val="000000"/>
                  </a:solidFill>
                  <a:latin typeface="Courier New" pitchFamily="49" charset="0"/>
                </a:rPr>
                <a:t>[5]</a:t>
              </a:r>
              <a:r>
                <a:rPr lang="el-GR" sz="1800" dirty="0">
                  <a:solidFill>
                    <a:srgbClr val="000000"/>
                  </a:solidFill>
                  <a:latin typeface="Courier New" pitchFamily="49" charset="0"/>
                </a:rPr>
                <a:t>, </a:t>
              </a:r>
              <a:r>
                <a:rPr lang="en-US" sz="1800" dirty="0" err="1">
                  <a:solidFill>
                    <a:srgbClr val="000000"/>
                  </a:solidFill>
                  <a:latin typeface="Courier New" pitchFamily="49" charset="0"/>
                </a:rPr>
                <a:t>arr</a:t>
              </a:r>
              <a:r>
                <a:rPr lang="en-US" sz="1800" dirty="0">
                  <a:solidFill>
                    <a:srgbClr val="000000"/>
                  </a:solidFill>
                  <a:latin typeface="Courier New" pitchFamily="49" charset="0"/>
                </a:rPr>
                <a:t>[7], </a:t>
              </a:r>
              <a:r>
                <a:rPr lang="en-US" sz="1800" dirty="0" err="1">
                  <a:solidFill>
                    <a:srgbClr val="000000"/>
                  </a:solidFill>
                  <a:latin typeface="Courier New" pitchFamily="49" charset="0"/>
                </a:rPr>
                <a:t>arr</a:t>
              </a:r>
              <a:r>
                <a:rPr lang="en-US" sz="1800" dirty="0">
                  <a:solidFill>
                    <a:srgbClr val="000000"/>
                  </a:solidFill>
                  <a:latin typeface="Courier New" pitchFamily="49" charset="0"/>
                </a:rPr>
                <a:t>[9]</a:t>
              </a:r>
              <a:r>
                <a:rPr lang="en-US" sz="2000" dirty="0">
                  <a:latin typeface="Comic Sans MS" pitchFamily="66" charset="0"/>
                </a:rPr>
                <a:t> </a:t>
              </a:r>
              <a:r>
                <a:rPr lang="el-GR" sz="2000" dirty="0">
                  <a:latin typeface="Comic Sans MS" pitchFamily="66" charset="0"/>
                </a:rPr>
                <a:t>γίνεται </a:t>
              </a:r>
              <a:r>
                <a:rPr lang="el-GR" sz="1800" dirty="0">
                  <a:solidFill>
                    <a:srgbClr val="000000"/>
                  </a:solidFill>
                  <a:latin typeface="Courier New" pitchFamily="49" charset="0"/>
                </a:rPr>
                <a:t>0</a:t>
              </a:r>
            </a:p>
          </p:txBody>
        </p:sp>
        <p:sp>
          <p:nvSpPr>
            <p:cNvPr id="287750" name="Rectangle 6"/>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p:spPr>
          <p:txBody>
            <a:bodyPr wrap="none" anchor="ctr"/>
            <a:lstStyle/>
            <a:p>
              <a:endParaRPr lang="el-GR"/>
            </a:p>
          </p:txBody>
        </p:sp>
      </p:grpSp>
      <p:pic>
        <p:nvPicPr>
          <p:cNvPr id="287752" name="Picture 8"/>
          <p:cNvPicPr>
            <a:picLocks noChangeAspect="1" noChangeArrowheads="1"/>
          </p:cNvPicPr>
          <p:nvPr/>
        </p:nvPicPr>
        <p:blipFill>
          <a:blip r:embed="rId2" cstate="print"/>
          <a:srcRect/>
          <a:stretch>
            <a:fillRect/>
          </a:stretch>
        </p:blipFill>
        <p:spPr bwMode="auto">
          <a:xfrm>
            <a:off x="2122488" y="1647825"/>
            <a:ext cx="4572000" cy="2393950"/>
          </a:xfrm>
          <a:prstGeom prst="rect">
            <a:avLst/>
          </a:prstGeom>
          <a:no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7748"/>
                                        </p:tgtEl>
                                        <p:attrNameLst>
                                          <p:attrName>style.visibility</p:attrName>
                                        </p:attrNameLst>
                                      </p:cBhvr>
                                      <p:to>
                                        <p:strVal val="visible"/>
                                      </p:to>
                                    </p:set>
                                    <p:animEffect transition="in" filter="blinds(horizontal)">
                                      <p:cBhvr>
                                        <p:cTn id="7" dur="500"/>
                                        <p:tgtEl>
                                          <p:spTgt spid="2877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a:xfrm>
            <a:off x="457200" y="0"/>
            <a:ext cx="8229600" cy="1066800"/>
          </a:xfrm>
        </p:spPr>
        <p:txBody>
          <a:bodyPr/>
          <a:lstStyle/>
          <a:p>
            <a:r>
              <a:rPr lang="el-GR" dirty="0">
                <a:solidFill>
                  <a:srgbClr val="FF0000"/>
                </a:solidFill>
              </a:rPr>
              <a:t>Παραδείγματα (</a:t>
            </a:r>
            <a:r>
              <a:rPr lang="en-US" dirty="0">
                <a:solidFill>
                  <a:srgbClr val="FF0000"/>
                </a:solidFill>
              </a:rPr>
              <a:t>V</a:t>
            </a:r>
            <a:r>
              <a:rPr lang="el-GR" dirty="0">
                <a:solidFill>
                  <a:srgbClr val="FF0000"/>
                </a:solidFill>
              </a:rPr>
              <a:t>)</a:t>
            </a:r>
            <a:endParaRPr lang="en-GB" dirty="0">
              <a:solidFill>
                <a:srgbClr val="000000"/>
              </a:solidFill>
              <a:latin typeface="Courier New" pitchFamily="49" charset="0"/>
            </a:endParaRPr>
          </a:p>
        </p:txBody>
      </p:sp>
      <p:sp>
        <p:nvSpPr>
          <p:cNvPr id="9" name="4 - Θέση αριθμού διαφάνειας"/>
          <p:cNvSpPr>
            <a:spLocks noGrp="1"/>
          </p:cNvSpPr>
          <p:nvPr>
            <p:ph type="sldNum" sz="quarter" idx="12"/>
          </p:nvPr>
        </p:nvSpPr>
        <p:spPr/>
        <p:txBody>
          <a:bodyPr/>
          <a:lstStyle/>
          <a:p>
            <a:fld id="{5706E9B4-08A9-4477-B690-744B399FC86B}" type="slidenum">
              <a:rPr lang="en-GB"/>
              <a:pPr/>
              <a:t>22</a:t>
            </a:fld>
            <a:endParaRPr lang="en-GB"/>
          </a:p>
        </p:txBody>
      </p:sp>
      <p:grpSp>
        <p:nvGrpSpPr>
          <p:cNvPr id="289796" name="Group 4"/>
          <p:cNvGrpSpPr>
            <a:grpSpLocks/>
          </p:cNvGrpSpPr>
          <p:nvPr/>
        </p:nvGrpSpPr>
        <p:grpSpPr bwMode="auto">
          <a:xfrm>
            <a:off x="-876300" y="4495800"/>
            <a:ext cx="9334500" cy="1727200"/>
            <a:chOff x="-432" y="2192"/>
            <a:chExt cx="2504" cy="1912"/>
          </a:xfrm>
        </p:grpSpPr>
        <p:sp>
          <p:nvSpPr>
            <p:cNvPr id="289797" name="Rectangle 5" descr="Rectangle: Click to edit Master text styles&#10;Second level&#10;Third level&#10;Fourth level&#10;Fifth level"/>
            <p:cNvSpPr>
              <a:spLocks noChangeArrowheads="1"/>
            </p:cNvSpPr>
            <p:nvPr/>
          </p:nvSpPr>
          <p:spPr bwMode="auto">
            <a:xfrm>
              <a:off x="-432" y="2224"/>
              <a:ext cx="2504" cy="1880"/>
            </a:xfrm>
            <a:prstGeom prst="rect">
              <a:avLst/>
            </a:prstGeom>
            <a:noFill/>
            <a:ln w="9525">
              <a:noFill/>
              <a:miter lim="800000"/>
              <a:headEnd/>
              <a:tailEnd/>
            </a:ln>
            <a:effectLst/>
          </p:spPr>
          <p:txBody>
            <a:bodyPr/>
            <a:lstStyle/>
            <a:p>
              <a:pPr marL="914400" lvl="1" indent="-457200" eaLnBrk="1" hangingPunct="1">
                <a:spcBef>
                  <a:spcPct val="20000"/>
                </a:spcBef>
                <a:buClr>
                  <a:schemeClr val="tx1"/>
                </a:buClr>
                <a:buSzPct val="60000"/>
                <a:buFont typeface="Wingdings" pitchFamily="2" charset="2"/>
                <a:buNone/>
              </a:pPr>
              <a:r>
                <a:rPr lang="el-GR" sz="2000">
                  <a:latin typeface="Comic Sans MS" pitchFamily="66" charset="0"/>
                </a:rPr>
                <a:t>		</a:t>
              </a:r>
              <a:r>
                <a:rPr lang="en-US" sz="2000">
                  <a:latin typeface="Comic Sans MS" pitchFamily="66" charset="0"/>
                </a:rPr>
                <a:t>	</a:t>
              </a:r>
              <a:r>
                <a:rPr lang="el-GR" sz="2000">
                  <a:latin typeface="Comic Sans MS" pitchFamily="66" charset="0"/>
                </a:rPr>
                <a:t>Η τιμή του κάθε «άρτιου» στοιχείου</a:t>
              </a:r>
              <a:r>
                <a:rPr lang="en-US" sz="2000">
                  <a:latin typeface="Comic Sans MS" pitchFamily="66" charset="0"/>
                </a:rPr>
                <a:t>: </a:t>
              </a:r>
            </a:p>
            <a:p>
              <a:pPr marL="914400" lvl="1" indent="-457200" eaLnBrk="1" hangingPunct="1">
                <a:spcBef>
                  <a:spcPct val="20000"/>
                </a:spcBef>
                <a:buClr>
                  <a:schemeClr val="tx1"/>
                </a:buClr>
                <a:buSzPct val="60000"/>
                <a:buFont typeface="Wingdings" pitchFamily="2" charset="2"/>
                <a:buNone/>
              </a:pPr>
              <a:r>
                <a:rPr lang="en-US" sz="2000">
                  <a:latin typeface="Comic Sans MS" pitchFamily="66" charset="0"/>
                </a:rPr>
                <a:t>		</a:t>
              </a:r>
              <a:r>
                <a:rPr lang="el-GR" sz="2000">
                  <a:latin typeface="Comic Sans MS" pitchFamily="66" charset="0"/>
                </a:rPr>
                <a:t>    </a:t>
              </a:r>
              <a:r>
                <a:rPr lang="en-US" sz="1800">
                  <a:solidFill>
                    <a:srgbClr val="000000"/>
                  </a:solidFill>
                  <a:latin typeface="Courier New" pitchFamily="49" charset="0"/>
                </a:rPr>
                <a:t>arr[0], arr[2], arr[4]</a:t>
              </a:r>
              <a:r>
                <a:rPr lang="el-GR" sz="1800">
                  <a:solidFill>
                    <a:srgbClr val="000000"/>
                  </a:solidFill>
                  <a:latin typeface="Courier New" pitchFamily="49" charset="0"/>
                </a:rPr>
                <a:t>, </a:t>
              </a:r>
              <a:r>
                <a:rPr lang="en-US" sz="1800">
                  <a:solidFill>
                    <a:srgbClr val="000000"/>
                  </a:solidFill>
                  <a:latin typeface="Courier New" pitchFamily="49" charset="0"/>
                </a:rPr>
                <a:t>arr[6], arr[8]</a:t>
              </a:r>
              <a:r>
                <a:rPr lang="el-GR" sz="1800">
                  <a:solidFill>
                    <a:srgbClr val="000000"/>
                  </a:solidFill>
                  <a:latin typeface="Courier New" pitchFamily="49" charset="0"/>
                </a:rPr>
                <a:t> </a:t>
              </a:r>
              <a:r>
                <a:rPr lang="el-GR" sz="2000">
                  <a:latin typeface="Comic Sans MS" pitchFamily="66" charset="0"/>
                </a:rPr>
                <a:t>γίνεται </a:t>
              </a:r>
              <a:r>
                <a:rPr lang="el-GR" sz="1800">
                  <a:solidFill>
                    <a:srgbClr val="000000"/>
                  </a:solidFill>
                  <a:latin typeface="Courier New" pitchFamily="49" charset="0"/>
                </a:rPr>
                <a:t>0</a:t>
              </a:r>
              <a:r>
                <a:rPr lang="el-GR" sz="2000">
                  <a:latin typeface="Comic Sans MS" pitchFamily="66" charset="0"/>
                </a:rPr>
                <a:t>       </a:t>
              </a:r>
              <a:r>
                <a:rPr lang="en-US" sz="2000">
                  <a:latin typeface="Comic Sans MS" pitchFamily="66" charset="0"/>
                </a:rPr>
                <a:t>		</a:t>
              </a:r>
              <a:r>
                <a:rPr lang="el-GR" sz="2000">
                  <a:latin typeface="Comic Sans MS" pitchFamily="66" charset="0"/>
                </a:rPr>
                <a:t>Η τιμή του κάθε «περιττού» στοιχείου</a:t>
              </a:r>
              <a:r>
                <a:rPr lang="en-US" sz="2000">
                  <a:latin typeface="Comic Sans MS" pitchFamily="66" charset="0"/>
                </a:rPr>
                <a:t>: </a:t>
              </a:r>
            </a:p>
            <a:p>
              <a:pPr marL="914400" lvl="1" indent="-457200" eaLnBrk="1" hangingPunct="1">
                <a:spcBef>
                  <a:spcPct val="20000"/>
                </a:spcBef>
                <a:buClr>
                  <a:schemeClr val="tx1"/>
                </a:buClr>
                <a:buSzPct val="60000"/>
                <a:buFont typeface="Wingdings" pitchFamily="2" charset="2"/>
                <a:buNone/>
              </a:pPr>
              <a:r>
                <a:rPr lang="en-US" sz="2000">
                  <a:latin typeface="Comic Sans MS" pitchFamily="66" charset="0"/>
                </a:rPr>
                <a:t>		</a:t>
              </a:r>
              <a:r>
                <a:rPr lang="el-GR" sz="2000">
                  <a:latin typeface="Comic Sans MS" pitchFamily="66" charset="0"/>
                </a:rPr>
                <a:t>    </a:t>
              </a:r>
              <a:r>
                <a:rPr lang="en-US" sz="1800">
                  <a:solidFill>
                    <a:srgbClr val="000000"/>
                  </a:solidFill>
                  <a:latin typeface="Courier New" pitchFamily="49" charset="0"/>
                </a:rPr>
                <a:t>arr[1], arr[3], arr[5]</a:t>
              </a:r>
              <a:r>
                <a:rPr lang="el-GR" sz="1800">
                  <a:solidFill>
                    <a:srgbClr val="000000"/>
                  </a:solidFill>
                  <a:latin typeface="Courier New" pitchFamily="49" charset="0"/>
                </a:rPr>
                <a:t>, </a:t>
              </a:r>
              <a:r>
                <a:rPr lang="en-US" sz="1800">
                  <a:solidFill>
                    <a:srgbClr val="000000"/>
                  </a:solidFill>
                  <a:latin typeface="Courier New" pitchFamily="49" charset="0"/>
                </a:rPr>
                <a:t>arr[7], arr[9]</a:t>
              </a:r>
              <a:r>
                <a:rPr lang="en-US" sz="2000">
                  <a:latin typeface="Comic Sans MS" pitchFamily="66" charset="0"/>
                </a:rPr>
                <a:t> </a:t>
              </a:r>
              <a:r>
                <a:rPr lang="el-GR" sz="2000">
                  <a:latin typeface="Comic Sans MS" pitchFamily="66" charset="0"/>
                </a:rPr>
                <a:t>γίνεται </a:t>
              </a:r>
              <a:r>
                <a:rPr lang="el-GR" sz="1800">
                  <a:solidFill>
                    <a:srgbClr val="000000"/>
                  </a:solidFill>
                  <a:latin typeface="Courier New" pitchFamily="49" charset="0"/>
                </a:rPr>
                <a:t>20</a:t>
              </a:r>
            </a:p>
          </p:txBody>
        </p:sp>
        <p:sp>
          <p:nvSpPr>
            <p:cNvPr id="289798" name="Rectangle 6"/>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p:spPr>
          <p:txBody>
            <a:bodyPr wrap="none" anchor="ctr"/>
            <a:lstStyle/>
            <a:p>
              <a:endParaRPr lang="el-GR"/>
            </a:p>
          </p:txBody>
        </p:sp>
      </p:grpSp>
      <p:pic>
        <p:nvPicPr>
          <p:cNvPr id="289800" name="Picture 8"/>
          <p:cNvPicPr>
            <a:picLocks noChangeAspect="1" noChangeArrowheads="1"/>
          </p:cNvPicPr>
          <p:nvPr/>
        </p:nvPicPr>
        <p:blipFill>
          <a:blip r:embed="rId2" cstate="print"/>
          <a:srcRect/>
          <a:stretch>
            <a:fillRect/>
          </a:stretch>
        </p:blipFill>
        <p:spPr bwMode="auto">
          <a:xfrm>
            <a:off x="2125663" y="1577975"/>
            <a:ext cx="4575175" cy="2500313"/>
          </a:xfrm>
          <a:prstGeom prst="rect">
            <a:avLst/>
          </a:prstGeom>
          <a:noFill/>
          <a:ln w="9525">
            <a:solidFill>
              <a:srgbClr val="00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9796"/>
                                        </p:tgtEl>
                                        <p:attrNameLst>
                                          <p:attrName>style.visibility</p:attrName>
                                        </p:attrNameLst>
                                      </p:cBhvr>
                                      <p:to>
                                        <p:strVal val="visible"/>
                                      </p:to>
                                    </p:set>
                                    <p:animEffect transition="in" filter="blinds(horizontal)">
                                      <p:cBhvr>
                                        <p:cTn id="7" dur="500"/>
                                        <p:tgtEl>
                                          <p:spTgt spid="2897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457200" y="0"/>
            <a:ext cx="8229600" cy="1066800"/>
          </a:xfrm>
        </p:spPr>
        <p:txBody>
          <a:bodyPr/>
          <a:lstStyle/>
          <a:p>
            <a:r>
              <a:rPr lang="el-GR" dirty="0">
                <a:solidFill>
                  <a:srgbClr val="FF0000"/>
                </a:solidFill>
              </a:rPr>
              <a:t>Μεθοδολογία (Ι)</a:t>
            </a:r>
            <a:endParaRPr lang="en-GB" dirty="0">
              <a:solidFill>
                <a:srgbClr val="000000"/>
              </a:solidFill>
              <a:latin typeface="Courier New" pitchFamily="49" charset="0"/>
            </a:endParaRPr>
          </a:p>
        </p:txBody>
      </p:sp>
      <p:sp>
        <p:nvSpPr>
          <p:cNvPr id="9" name="4 - Θέση αριθμού διαφάνειας"/>
          <p:cNvSpPr>
            <a:spLocks noGrp="1"/>
          </p:cNvSpPr>
          <p:nvPr>
            <p:ph type="sldNum" sz="quarter" idx="12"/>
          </p:nvPr>
        </p:nvSpPr>
        <p:spPr/>
        <p:txBody>
          <a:bodyPr/>
          <a:lstStyle/>
          <a:p>
            <a:fld id="{EBC5E6BF-E6D5-4275-9A53-CEF613914B37}" type="slidenum">
              <a:rPr lang="en-GB"/>
              <a:pPr/>
              <a:t>23</a:t>
            </a:fld>
            <a:endParaRPr lang="en-GB"/>
          </a:p>
        </p:txBody>
      </p:sp>
      <p:sp>
        <p:nvSpPr>
          <p:cNvPr id="4" name="Rectangle 1"/>
          <p:cNvSpPr>
            <a:spLocks noChangeArrowheads="1"/>
          </p:cNvSpPr>
          <p:nvPr/>
        </p:nvSpPr>
        <p:spPr bwMode="auto">
          <a:xfrm>
            <a:off x="457200" y="1066800"/>
            <a:ext cx="5238935" cy="56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r>
              <a:rPr lang="el-GR" altLang="el-GR" dirty="0">
                <a:latin typeface="Garamond" panose="02020404030301010803" pitchFamily="18" charset="0"/>
                <a:cs typeface="Arial" panose="020B0604020202020204" pitchFamily="34" charset="0"/>
              </a:rPr>
              <a:t>ΒΑΣΙΚΗ ΕΠΕΞΕΡΓΑΣΙΑ</a:t>
            </a:r>
            <a:r>
              <a:rPr lang="en-US" altLang="el-GR" dirty="0">
                <a:latin typeface="Garamond" panose="02020404030301010803" pitchFamily="18" charset="0"/>
                <a:cs typeface="Arial" panose="020B0604020202020204" pitchFamily="34" charset="0"/>
              </a:rPr>
              <a:t>  (</a:t>
            </a:r>
            <a:r>
              <a:rPr lang="en-US" altLang="el-GR" i="1" dirty="0" err="1">
                <a:latin typeface="Garamond" panose="02020404030301010803" pitchFamily="18" charset="0"/>
                <a:cs typeface="Arial" panose="020B0604020202020204" pitchFamily="34" charset="0"/>
              </a:rPr>
              <a:t>int</a:t>
            </a:r>
            <a:r>
              <a:rPr lang="en-US" altLang="el-GR" i="1" dirty="0">
                <a:latin typeface="Garamond" panose="02020404030301010803" pitchFamily="18" charset="0"/>
                <a:cs typeface="Arial" panose="020B0604020202020204" pitchFamily="34" charset="0"/>
              </a:rPr>
              <a:t> A[10];</a:t>
            </a:r>
            <a:r>
              <a:rPr lang="en-US" altLang="el-GR" dirty="0">
                <a:latin typeface="Garamond" panose="02020404030301010803" pitchFamily="18" charset="0"/>
                <a:cs typeface="Arial" panose="020B0604020202020204" pitchFamily="34" charset="0"/>
              </a:rPr>
              <a:t>)</a:t>
            </a:r>
            <a:endParaRPr lang="el-GR" altLang="el-GR" sz="3600" b="0" dirty="0">
              <a:latin typeface="Arial" panose="020B0604020202020204" pitchFamily="34" charset="0"/>
            </a:endParaRPr>
          </a:p>
        </p:txBody>
      </p:sp>
      <p:graphicFrame>
        <p:nvGraphicFramePr>
          <p:cNvPr id="3" name="Πίνακας 2"/>
          <p:cNvGraphicFramePr>
            <a:graphicFrameLocks noGrp="1"/>
          </p:cNvGraphicFramePr>
          <p:nvPr>
            <p:extLst>
              <p:ext uri="{D42A27DB-BD31-4B8C-83A1-F6EECF244321}">
                <p14:modId xmlns:p14="http://schemas.microsoft.com/office/powerpoint/2010/main" val="190517467"/>
              </p:ext>
            </p:extLst>
          </p:nvPr>
        </p:nvGraphicFramePr>
        <p:xfrm>
          <a:off x="162232" y="1628432"/>
          <a:ext cx="8774504" cy="4990644"/>
        </p:xfrm>
        <a:graphic>
          <a:graphicData uri="http://schemas.openxmlformats.org/drawingml/2006/table">
            <a:tbl>
              <a:tblPr>
                <a:tableStyleId>{5C22544A-7EE6-4342-B048-85BDC9FD1C3A}</a:tableStyleId>
              </a:tblPr>
              <a:tblGrid>
                <a:gridCol w="4262284">
                  <a:extLst>
                    <a:ext uri="{9D8B030D-6E8A-4147-A177-3AD203B41FA5}">
                      <a16:colId xmlns:a16="http://schemas.microsoft.com/office/drawing/2014/main" val="1436486322"/>
                    </a:ext>
                  </a:extLst>
                </a:gridCol>
                <a:gridCol w="4512220">
                  <a:extLst>
                    <a:ext uri="{9D8B030D-6E8A-4147-A177-3AD203B41FA5}">
                      <a16:colId xmlns:a16="http://schemas.microsoft.com/office/drawing/2014/main" val="1534654605"/>
                    </a:ext>
                  </a:extLst>
                </a:gridCol>
              </a:tblGrid>
              <a:tr h="184518">
                <a:tc>
                  <a:txBody>
                    <a:bodyPr/>
                    <a:lstStyle/>
                    <a:p>
                      <a:pPr>
                        <a:spcAft>
                          <a:spcPts val="0"/>
                        </a:spcAft>
                      </a:pPr>
                      <a:r>
                        <a:rPr lang="el-GR" sz="1400" b="1" dirty="0">
                          <a:effectLst/>
                        </a:rPr>
                        <a:t>ΕΙΣΟΔΟΣ</a:t>
                      </a:r>
                      <a:endParaRPr lang="el-GR" sz="1800" b="1" dirty="0">
                        <a:effectLst/>
                        <a:latin typeface="Times New Roman" panose="02020603050405020304" pitchFamily="18" charset="0"/>
                        <a:ea typeface="Times New Roman" panose="02020603050405020304" pitchFamily="18" charset="0"/>
                      </a:endParaRP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spcAft>
                          <a:spcPts val="0"/>
                        </a:spcAft>
                      </a:pPr>
                      <a:r>
                        <a:rPr lang="el-GR" sz="1400" b="1" dirty="0">
                          <a:effectLst/>
                        </a:rPr>
                        <a:t>ΕΞΟΔΟΣ</a:t>
                      </a:r>
                      <a:endParaRPr lang="el-GR" sz="1800" b="1" dirty="0">
                        <a:effectLst/>
                        <a:latin typeface="Times New Roman" panose="02020603050405020304" pitchFamily="18" charset="0"/>
                        <a:ea typeface="Times New Roman" panose="02020603050405020304" pitchFamily="18" charset="0"/>
                      </a:endParaRP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76756071"/>
                  </a:ext>
                </a:extLst>
              </a:tr>
              <a:tr h="1291625">
                <a:tc>
                  <a:txBody>
                    <a:bodyPr/>
                    <a:lstStyle/>
                    <a:p>
                      <a:pPr>
                        <a:spcAft>
                          <a:spcPts val="0"/>
                        </a:spcAft>
                      </a:pPr>
                      <a:r>
                        <a:rPr lang="en-US" sz="1400" dirty="0">
                          <a:effectLst/>
                        </a:rPr>
                        <a:t>for (</a:t>
                      </a:r>
                      <a:r>
                        <a:rPr lang="en-US" sz="1400" dirty="0" err="1">
                          <a:effectLst/>
                        </a:rPr>
                        <a:t>i</a:t>
                      </a:r>
                      <a:r>
                        <a:rPr lang="en-US" sz="1400" dirty="0">
                          <a:effectLst/>
                        </a:rPr>
                        <a:t>=0; </a:t>
                      </a:r>
                      <a:r>
                        <a:rPr lang="en-US" sz="1400" dirty="0" err="1">
                          <a:effectLst/>
                        </a:rPr>
                        <a:t>i</a:t>
                      </a:r>
                      <a:r>
                        <a:rPr lang="en-US" sz="1400" dirty="0">
                          <a:effectLst/>
                        </a:rPr>
                        <a:t>&lt;10; </a:t>
                      </a:r>
                      <a:r>
                        <a:rPr lang="en-US" sz="1400" dirty="0" err="1">
                          <a:effectLst/>
                        </a:rPr>
                        <a:t>i</a:t>
                      </a:r>
                      <a:r>
                        <a:rPr lang="en-US" sz="1400" dirty="0">
                          <a:effectLst/>
                        </a:rPr>
                        <a:t>++)</a:t>
                      </a:r>
                      <a:br>
                        <a:rPr lang="en-US" sz="1400" dirty="0">
                          <a:effectLst/>
                        </a:rPr>
                      </a:br>
                      <a:r>
                        <a:rPr lang="en-US" sz="1400" dirty="0">
                          <a:effectLst/>
                        </a:rPr>
                        <a:t>{</a:t>
                      </a:r>
                      <a:br>
                        <a:rPr lang="en-US" sz="1400" dirty="0">
                          <a:effectLst/>
                        </a:rPr>
                      </a:br>
                      <a:r>
                        <a:rPr lang="en-US" sz="1400" dirty="0">
                          <a:effectLst/>
                        </a:rPr>
                        <a:t>      </a:t>
                      </a:r>
                      <a:r>
                        <a:rPr lang="en-US" sz="1400" dirty="0" err="1">
                          <a:effectLst/>
                        </a:rPr>
                        <a:t>printf</a:t>
                      </a:r>
                      <a:r>
                        <a:rPr lang="en-US" sz="1400" dirty="0">
                          <a:effectLst/>
                        </a:rPr>
                        <a:t>(“Give value:”);</a:t>
                      </a:r>
                      <a:br>
                        <a:rPr lang="en-US" sz="1400" dirty="0">
                          <a:effectLst/>
                        </a:rPr>
                      </a:br>
                      <a:r>
                        <a:rPr lang="en-US" sz="1400" dirty="0">
                          <a:effectLst/>
                        </a:rPr>
                        <a:t>      </a:t>
                      </a:r>
                      <a:r>
                        <a:rPr lang="en-US" sz="1400" dirty="0" err="1">
                          <a:effectLst/>
                        </a:rPr>
                        <a:t>scanf</a:t>
                      </a:r>
                      <a:r>
                        <a:rPr lang="en-US" sz="1400" dirty="0">
                          <a:effectLst/>
                        </a:rPr>
                        <a:t>(“%</a:t>
                      </a:r>
                      <a:r>
                        <a:rPr lang="en-US" sz="1400" dirty="0" err="1">
                          <a:effectLst/>
                        </a:rPr>
                        <a:t>i</a:t>
                      </a:r>
                      <a:r>
                        <a:rPr lang="en-US" sz="1400" dirty="0">
                          <a:effectLst/>
                        </a:rPr>
                        <a:t>”, &amp;A[</a:t>
                      </a:r>
                      <a:r>
                        <a:rPr lang="en-US" sz="1400" dirty="0" err="1">
                          <a:effectLst/>
                        </a:rPr>
                        <a:t>i</a:t>
                      </a:r>
                      <a:r>
                        <a:rPr lang="en-US" sz="1400" dirty="0">
                          <a:effectLst/>
                        </a:rPr>
                        <a:t>]);</a:t>
                      </a:r>
                      <a:br>
                        <a:rPr lang="en-US" sz="1400" dirty="0">
                          <a:effectLst/>
                        </a:rPr>
                      </a:br>
                      <a:r>
                        <a:rPr lang="en-US" sz="1400" dirty="0">
                          <a:effectLst/>
                        </a:rPr>
                        <a:t>}</a:t>
                      </a:r>
                      <a:endParaRPr lang="el-GR" sz="1800" dirty="0">
                        <a:effectLst/>
                      </a:endParaRPr>
                    </a:p>
                    <a:p>
                      <a:pPr>
                        <a:spcAft>
                          <a:spcPts val="0"/>
                        </a:spcAft>
                      </a:pPr>
                      <a:r>
                        <a:rPr lang="en-US" sz="1400" dirty="0">
                          <a:effectLst/>
                        </a:rPr>
                        <a:t> </a:t>
                      </a:r>
                      <a:endParaRPr lang="el-GR" sz="1800" dirty="0">
                        <a:effectLst/>
                        <a:latin typeface="Times New Roman" panose="02020603050405020304" pitchFamily="18" charset="0"/>
                        <a:ea typeface="Times New Roman" panose="02020603050405020304" pitchFamily="18" charset="0"/>
                      </a:endParaRP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400" dirty="0">
                          <a:effectLst/>
                        </a:rPr>
                        <a:t>for (</a:t>
                      </a:r>
                      <a:r>
                        <a:rPr lang="en-US" sz="1400" dirty="0" err="1">
                          <a:effectLst/>
                        </a:rPr>
                        <a:t>i</a:t>
                      </a:r>
                      <a:r>
                        <a:rPr lang="en-US" sz="1400" dirty="0">
                          <a:effectLst/>
                        </a:rPr>
                        <a:t>=0; </a:t>
                      </a:r>
                      <a:r>
                        <a:rPr lang="en-US" sz="1400" dirty="0" err="1">
                          <a:effectLst/>
                        </a:rPr>
                        <a:t>i</a:t>
                      </a:r>
                      <a:r>
                        <a:rPr lang="en-US" sz="1400" dirty="0">
                          <a:effectLst/>
                        </a:rPr>
                        <a:t>&lt;10; </a:t>
                      </a:r>
                      <a:r>
                        <a:rPr lang="en-US" sz="1400" dirty="0" err="1">
                          <a:effectLst/>
                        </a:rPr>
                        <a:t>i</a:t>
                      </a:r>
                      <a:r>
                        <a:rPr lang="en-US" sz="1400" dirty="0">
                          <a:effectLst/>
                        </a:rPr>
                        <a:t>++)</a:t>
                      </a:r>
                      <a:br>
                        <a:rPr lang="en-US" sz="1400" dirty="0">
                          <a:effectLst/>
                        </a:rPr>
                      </a:br>
                      <a:r>
                        <a:rPr lang="en-US" sz="1400" dirty="0">
                          <a:effectLst/>
                        </a:rPr>
                        <a:t>{</a:t>
                      </a:r>
                      <a:br>
                        <a:rPr lang="en-US" sz="1400" dirty="0">
                          <a:effectLst/>
                        </a:rPr>
                      </a:br>
                      <a:r>
                        <a:rPr lang="en-US" sz="1400" dirty="0">
                          <a:effectLst/>
                        </a:rPr>
                        <a:t>      </a:t>
                      </a:r>
                      <a:r>
                        <a:rPr lang="en-US" sz="1400" dirty="0" err="1">
                          <a:effectLst/>
                        </a:rPr>
                        <a:t>printf</a:t>
                      </a:r>
                      <a:r>
                        <a:rPr lang="en-US" sz="1400" dirty="0">
                          <a:effectLst/>
                        </a:rPr>
                        <a:t>(“A[%</a:t>
                      </a:r>
                      <a:r>
                        <a:rPr lang="en-US" sz="1400" dirty="0" err="1">
                          <a:effectLst/>
                        </a:rPr>
                        <a:t>i</a:t>
                      </a:r>
                      <a:r>
                        <a:rPr lang="en-US" sz="1400" dirty="0">
                          <a:effectLst/>
                        </a:rPr>
                        <a:t>] = %</a:t>
                      </a:r>
                      <a:r>
                        <a:rPr lang="en-US" sz="1400" dirty="0" err="1">
                          <a:effectLst/>
                        </a:rPr>
                        <a:t>i</a:t>
                      </a:r>
                      <a:r>
                        <a:rPr lang="en-US" sz="1400" dirty="0">
                          <a:effectLst/>
                        </a:rPr>
                        <a:t>\n”, </a:t>
                      </a:r>
                      <a:r>
                        <a:rPr lang="en-US" sz="1400" dirty="0" err="1">
                          <a:effectLst/>
                        </a:rPr>
                        <a:t>i</a:t>
                      </a:r>
                      <a:r>
                        <a:rPr lang="en-US" sz="1400" dirty="0">
                          <a:effectLst/>
                        </a:rPr>
                        <a:t>, A[</a:t>
                      </a:r>
                      <a:r>
                        <a:rPr lang="en-US" sz="1400" dirty="0" err="1">
                          <a:effectLst/>
                        </a:rPr>
                        <a:t>i</a:t>
                      </a:r>
                      <a:r>
                        <a:rPr lang="en-US" sz="1400" dirty="0">
                          <a:effectLst/>
                        </a:rPr>
                        <a:t>]);</a:t>
                      </a:r>
                      <a:br>
                        <a:rPr lang="en-US" sz="1400" dirty="0">
                          <a:effectLst/>
                        </a:rPr>
                      </a:br>
                      <a:r>
                        <a:rPr lang="en-US" sz="1400" dirty="0">
                          <a:effectLst/>
                        </a:rPr>
                        <a:t>}</a:t>
                      </a:r>
                      <a:br>
                        <a:rPr lang="en-US" sz="1400" dirty="0">
                          <a:effectLst/>
                        </a:rPr>
                      </a:br>
                      <a:endParaRPr lang="el-GR" sz="1800" dirty="0">
                        <a:effectLst/>
                        <a:latin typeface="Times New Roman" panose="02020603050405020304" pitchFamily="18" charset="0"/>
                        <a:ea typeface="Times New Roman" panose="02020603050405020304" pitchFamily="18" charset="0"/>
                      </a:endParaRP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0869963"/>
                  </a:ext>
                </a:extLst>
              </a:tr>
              <a:tr h="1845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b="1" dirty="0">
                          <a:effectLst/>
                        </a:rPr>
                        <a:t>ΑΡΧΙΚΟΠΟΙΗΣΗ</a:t>
                      </a:r>
                      <a:r>
                        <a:rPr lang="en-US" sz="1400" b="1" dirty="0">
                          <a:effectLst/>
                        </a:rPr>
                        <a:t> </a:t>
                      </a:r>
                      <a:r>
                        <a:rPr lang="el-GR" sz="1400" b="1" dirty="0">
                          <a:effectLst/>
                        </a:rPr>
                        <a:t>σε σταθερά c ( π.χ. c = 0 )</a:t>
                      </a: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114300">
                        <a:spcAft>
                          <a:spcPts val="0"/>
                        </a:spcAft>
                      </a:pPr>
                      <a:r>
                        <a:rPr lang="el-GR" sz="1400" b="1" dirty="0">
                          <a:effectLst/>
                        </a:rPr>
                        <a:t>ΑΡΧΙΚΟΠΟΙΗΣΗ</a:t>
                      </a:r>
                      <a:r>
                        <a:rPr lang="en-US" sz="1400" b="1" dirty="0">
                          <a:effectLst/>
                        </a:rPr>
                        <a:t> </a:t>
                      </a:r>
                      <a:r>
                        <a:rPr lang="el-GR" sz="1400" b="1" dirty="0">
                          <a:effectLst/>
                        </a:rPr>
                        <a:t>σε συνάρτηση f  (π.χ. f(i) = i )</a:t>
                      </a: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057960501"/>
                  </a:ext>
                </a:extLst>
              </a:tr>
              <a:tr h="1077739">
                <a:tc>
                  <a:txBody>
                    <a:bodyPr/>
                    <a:lstStyle/>
                    <a:p>
                      <a:pPr>
                        <a:spcAft>
                          <a:spcPts val="0"/>
                        </a:spcAft>
                      </a:pPr>
                      <a:r>
                        <a:rPr lang="en-US" sz="1400" dirty="0">
                          <a:effectLst/>
                        </a:rPr>
                        <a:t>for (</a:t>
                      </a:r>
                      <a:r>
                        <a:rPr lang="en-US" sz="1400" dirty="0" err="1">
                          <a:effectLst/>
                        </a:rPr>
                        <a:t>i</a:t>
                      </a:r>
                      <a:r>
                        <a:rPr lang="en-US" sz="1400" dirty="0">
                          <a:effectLst/>
                        </a:rPr>
                        <a:t>=0; </a:t>
                      </a:r>
                      <a:r>
                        <a:rPr lang="en-US" sz="1400" dirty="0" err="1">
                          <a:effectLst/>
                        </a:rPr>
                        <a:t>i</a:t>
                      </a:r>
                      <a:r>
                        <a:rPr lang="en-US" sz="1400" dirty="0">
                          <a:effectLst/>
                        </a:rPr>
                        <a:t>&lt;10; </a:t>
                      </a:r>
                      <a:r>
                        <a:rPr lang="en-US" sz="1400" dirty="0" err="1">
                          <a:effectLst/>
                        </a:rPr>
                        <a:t>i</a:t>
                      </a:r>
                      <a:r>
                        <a:rPr lang="en-US" sz="1400" dirty="0">
                          <a:effectLst/>
                        </a:rPr>
                        <a:t>++)</a:t>
                      </a:r>
                      <a:br>
                        <a:rPr lang="en-US" sz="1400" dirty="0">
                          <a:effectLst/>
                        </a:rPr>
                      </a:br>
                      <a:r>
                        <a:rPr lang="en-US" sz="1400" dirty="0">
                          <a:effectLst/>
                        </a:rPr>
                        <a:t>{</a:t>
                      </a:r>
                      <a:br>
                        <a:rPr lang="en-US" sz="1400" dirty="0">
                          <a:effectLst/>
                        </a:rPr>
                      </a:br>
                      <a:r>
                        <a:rPr lang="en-US" sz="1400" dirty="0">
                          <a:effectLst/>
                        </a:rPr>
                        <a:t>      A[</a:t>
                      </a:r>
                      <a:r>
                        <a:rPr lang="en-US" sz="1400" dirty="0" err="1">
                          <a:effectLst/>
                        </a:rPr>
                        <a:t>i</a:t>
                      </a:r>
                      <a:r>
                        <a:rPr lang="en-US" sz="1400" dirty="0">
                          <a:effectLst/>
                        </a:rPr>
                        <a:t>] = 0;</a:t>
                      </a:r>
                      <a:br>
                        <a:rPr lang="en-US" sz="1400" dirty="0">
                          <a:effectLst/>
                        </a:rPr>
                      </a:br>
                      <a:r>
                        <a:rPr lang="en-US" sz="1400" dirty="0">
                          <a:effectLst/>
                        </a:rPr>
                        <a:t>}</a:t>
                      </a:r>
                      <a:endParaRPr lang="el-GR" sz="1800" dirty="0">
                        <a:effectLst/>
                      </a:endParaRP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400" dirty="0">
                          <a:effectLst/>
                        </a:rPr>
                        <a:t>for (</a:t>
                      </a:r>
                      <a:r>
                        <a:rPr lang="en-US" sz="1400" dirty="0" err="1">
                          <a:effectLst/>
                        </a:rPr>
                        <a:t>i</a:t>
                      </a:r>
                      <a:r>
                        <a:rPr lang="en-US" sz="1400" dirty="0">
                          <a:effectLst/>
                        </a:rPr>
                        <a:t>=0; </a:t>
                      </a:r>
                      <a:r>
                        <a:rPr lang="en-US" sz="1400" dirty="0" err="1">
                          <a:effectLst/>
                        </a:rPr>
                        <a:t>i</a:t>
                      </a:r>
                      <a:r>
                        <a:rPr lang="en-US" sz="1400" dirty="0">
                          <a:effectLst/>
                        </a:rPr>
                        <a:t>&lt;10; </a:t>
                      </a:r>
                      <a:r>
                        <a:rPr lang="en-US" sz="1400" dirty="0" err="1">
                          <a:effectLst/>
                        </a:rPr>
                        <a:t>i</a:t>
                      </a:r>
                      <a:r>
                        <a:rPr lang="en-US" sz="1400" dirty="0">
                          <a:effectLst/>
                        </a:rPr>
                        <a:t>++)</a:t>
                      </a:r>
                      <a:br>
                        <a:rPr lang="en-US" sz="1400" dirty="0">
                          <a:effectLst/>
                        </a:rPr>
                      </a:br>
                      <a:r>
                        <a:rPr lang="en-US" sz="1400" dirty="0">
                          <a:effectLst/>
                        </a:rPr>
                        <a:t>{</a:t>
                      </a:r>
                      <a:br>
                        <a:rPr lang="en-US" sz="1400" dirty="0">
                          <a:effectLst/>
                        </a:rPr>
                      </a:br>
                      <a:r>
                        <a:rPr lang="en-US" sz="1400" dirty="0">
                          <a:effectLst/>
                        </a:rPr>
                        <a:t>      A[</a:t>
                      </a:r>
                      <a:r>
                        <a:rPr lang="en-US" sz="1400" dirty="0" err="1">
                          <a:effectLst/>
                        </a:rPr>
                        <a:t>i</a:t>
                      </a:r>
                      <a:r>
                        <a:rPr lang="en-US" sz="1400" dirty="0">
                          <a:effectLst/>
                        </a:rPr>
                        <a:t>] = </a:t>
                      </a:r>
                      <a:r>
                        <a:rPr lang="en-US" sz="1400" dirty="0" err="1">
                          <a:effectLst/>
                        </a:rPr>
                        <a:t>i</a:t>
                      </a:r>
                      <a:r>
                        <a:rPr lang="en-US" sz="1400" dirty="0">
                          <a:effectLst/>
                        </a:rPr>
                        <a:t>;</a:t>
                      </a:r>
                      <a:br>
                        <a:rPr lang="en-US" sz="1400" dirty="0">
                          <a:effectLst/>
                        </a:rPr>
                      </a:br>
                      <a:r>
                        <a:rPr lang="en-US" sz="1400" dirty="0">
                          <a:effectLst/>
                        </a:rPr>
                        <a:t>}</a:t>
                      </a:r>
                      <a:endParaRPr lang="el-GR" sz="1800" dirty="0">
                        <a:effectLst/>
                      </a:endParaRP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75819836"/>
                  </a:ext>
                </a:extLst>
              </a:tr>
              <a:tr h="184518">
                <a:tc>
                  <a:txBody>
                    <a:bodyPr/>
                    <a:lstStyle/>
                    <a:p>
                      <a:pPr>
                        <a:spcAft>
                          <a:spcPts val="0"/>
                        </a:spcAft>
                      </a:pPr>
                      <a:r>
                        <a:rPr lang="el-GR" sz="1400" b="1" dirty="0">
                          <a:effectLst/>
                        </a:rPr>
                        <a:t>ΑΘΡΟΙΣΜΑ , ΜΕΣΟΣ ΟΡΟΣ</a:t>
                      </a:r>
                      <a:endParaRPr lang="el-GR" sz="1800" b="1" dirty="0">
                        <a:effectLst/>
                        <a:latin typeface="Times New Roman" panose="02020603050405020304" pitchFamily="18" charset="0"/>
                        <a:ea typeface="Times New Roman" panose="02020603050405020304" pitchFamily="18" charset="0"/>
                      </a:endParaRP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spcAft>
                          <a:spcPts val="0"/>
                        </a:spcAft>
                      </a:pPr>
                      <a:r>
                        <a:rPr lang="el-GR" sz="1400" b="1" dirty="0">
                          <a:effectLst/>
                        </a:rPr>
                        <a:t>ΓΙΝΟΜΕΝΟ</a:t>
                      </a:r>
                      <a:endParaRPr lang="el-GR" sz="1800" b="1" dirty="0">
                        <a:effectLst/>
                        <a:latin typeface="Times New Roman" panose="02020603050405020304" pitchFamily="18" charset="0"/>
                        <a:ea typeface="Times New Roman" panose="02020603050405020304" pitchFamily="18" charset="0"/>
                      </a:endParaRP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03585797"/>
                  </a:ext>
                </a:extLst>
              </a:tr>
              <a:tr h="1660661">
                <a:tc>
                  <a:txBody>
                    <a:bodyPr/>
                    <a:lstStyle/>
                    <a:p>
                      <a:pPr>
                        <a:spcAft>
                          <a:spcPts val="0"/>
                        </a:spcAft>
                      </a:pPr>
                      <a:r>
                        <a:rPr lang="en-US" sz="1400" dirty="0">
                          <a:effectLst/>
                        </a:rPr>
                        <a:t>sum = 0;</a:t>
                      </a:r>
                      <a:endParaRPr lang="el-GR" sz="1400" dirty="0">
                        <a:effectLst/>
                      </a:endParaRPr>
                    </a:p>
                    <a:p>
                      <a:pPr>
                        <a:spcAft>
                          <a:spcPts val="0"/>
                        </a:spcAft>
                      </a:pPr>
                      <a:r>
                        <a:rPr lang="en-US" sz="1400" dirty="0">
                          <a:effectLst/>
                        </a:rPr>
                        <a:t>for (</a:t>
                      </a:r>
                      <a:r>
                        <a:rPr lang="en-US" sz="1400" dirty="0" err="1">
                          <a:effectLst/>
                        </a:rPr>
                        <a:t>i</a:t>
                      </a:r>
                      <a:r>
                        <a:rPr lang="en-US" sz="1400" dirty="0">
                          <a:effectLst/>
                        </a:rPr>
                        <a:t>=0; </a:t>
                      </a:r>
                      <a:r>
                        <a:rPr lang="en-US" sz="1400" dirty="0" err="1">
                          <a:effectLst/>
                        </a:rPr>
                        <a:t>i</a:t>
                      </a:r>
                      <a:r>
                        <a:rPr lang="en-US" sz="1400" dirty="0">
                          <a:effectLst/>
                        </a:rPr>
                        <a:t>&lt;10; </a:t>
                      </a:r>
                      <a:r>
                        <a:rPr lang="en-US" sz="1400" dirty="0" err="1">
                          <a:effectLst/>
                        </a:rPr>
                        <a:t>i</a:t>
                      </a:r>
                      <a:r>
                        <a:rPr lang="en-US" sz="1400" dirty="0">
                          <a:effectLst/>
                        </a:rPr>
                        <a:t>++)</a:t>
                      </a:r>
                      <a:br>
                        <a:rPr lang="en-US" sz="1400" dirty="0">
                          <a:effectLst/>
                        </a:rPr>
                      </a:br>
                      <a:r>
                        <a:rPr lang="en-US" sz="1400" dirty="0">
                          <a:effectLst/>
                        </a:rPr>
                        <a:t>{</a:t>
                      </a:r>
                      <a:br>
                        <a:rPr lang="en-US" sz="1400" dirty="0">
                          <a:effectLst/>
                        </a:rPr>
                      </a:br>
                      <a:r>
                        <a:rPr lang="en-US" sz="1400" dirty="0">
                          <a:effectLst/>
                        </a:rPr>
                        <a:t>      sum += A[</a:t>
                      </a:r>
                      <a:r>
                        <a:rPr lang="en-US" sz="1400" dirty="0" err="1">
                          <a:effectLst/>
                        </a:rPr>
                        <a:t>i</a:t>
                      </a:r>
                      <a:r>
                        <a:rPr lang="en-US" sz="1400" dirty="0">
                          <a:effectLst/>
                        </a:rPr>
                        <a:t>];</a:t>
                      </a:r>
                      <a:br>
                        <a:rPr lang="en-US" sz="1400" dirty="0">
                          <a:effectLst/>
                        </a:rPr>
                      </a:br>
                      <a:r>
                        <a:rPr lang="en-US" sz="1400" dirty="0">
                          <a:effectLst/>
                        </a:rPr>
                        <a:t>}</a:t>
                      </a:r>
                    </a:p>
                    <a:p>
                      <a:pPr>
                        <a:spcAft>
                          <a:spcPts val="0"/>
                        </a:spcAft>
                      </a:pPr>
                      <a:r>
                        <a:rPr lang="en-US" sz="1400" dirty="0" err="1">
                          <a:effectLst/>
                        </a:rPr>
                        <a:t>avg</a:t>
                      </a:r>
                      <a:r>
                        <a:rPr lang="en-US" sz="1400" dirty="0">
                          <a:effectLst/>
                        </a:rPr>
                        <a:t> = 1.*sum/10;</a:t>
                      </a:r>
                    </a:p>
                    <a:p>
                      <a:pPr>
                        <a:spcAft>
                          <a:spcPts val="0"/>
                        </a:spcAft>
                      </a:pPr>
                      <a:r>
                        <a:rPr lang="en-US" sz="1400" dirty="0" err="1">
                          <a:effectLst/>
                        </a:rPr>
                        <a:t>printf</a:t>
                      </a:r>
                      <a:r>
                        <a:rPr lang="en-US" sz="1400" dirty="0">
                          <a:effectLst/>
                        </a:rPr>
                        <a:t>(“sum=%d\n”, sum);</a:t>
                      </a:r>
                    </a:p>
                    <a:p>
                      <a:pPr>
                        <a:spcAft>
                          <a:spcPts val="0"/>
                        </a:spcAft>
                      </a:pPr>
                      <a:r>
                        <a:rPr kumimoji="0" lang="pt-BR" sz="1400" kern="1200" dirty="0">
                          <a:solidFill>
                            <a:schemeClr val="dk1"/>
                          </a:solidFill>
                          <a:effectLst/>
                          <a:latin typeface="+mn-lt"/>
                          <a:ea typeface="+mn-ea"/>
                          <a:cs typeface="+mn-cs"/>
                        </a:rPr>
                        <a:t>printf(“avg=%f\n”, avg);</a:t>
                      </a:r>
                    </a:p>
                    <a:p>
                      <a:pPr>
                        <a:spcAft>
                          <a:spcPts val="0"/>
                        </a:spcAft>
                      </a:pPr>
                      <a:endParaRPr lang="el-GR" sz="1800" dirty="0">
                        <a:effectLst/>
                      </a:endParaRP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400" dirty="0">
                          <a:effectLst/>
                        </a:rPr>
                        <a:t>prod = 1;</a:t>
                      </a:r>
                      <a:endParaRPr lang="el-GR" sz="1400" dirty="0">
                        <a:effectLst/>
                      </a:endParaRPr>
                    </a:p>
                    <a:p>
                      <a:pPr>
                        <a:spcAft>
                          <a:spcPts val="0"/>
                        </a:spcAft>
                      </a:pPr>
                      <a:r>
                        <a:rPr lang="en-US" sz="1400" dirty="0">
                          <a:effectLst/>
                        </a:rPr>
                        <a:t>for (</a:t>
                      </a:r>
                      <a:r>
                        <a:rPr lang="en-US" sz="1400" dirty="0" err="1">
                          <a:effectLst/>
                        </a:rPr>
                        <a:t>i</a:t>
                      </a:r>
                      <a:r>
                        <a:rPr lang="en-US" sz="1400" dirty="0">
                          <a:effectLst/>
                        </a:rPr>
                        <a:t>=0; </a:t>
                      </a:r>
                      <a:r>
                        <a:rPr lang="en-US" sz="1400" dirty="0" err="1">
                          <a:effectLst/>
                        </a:rPr>
                        <a:t>i</a:t>
                      </a:r>
                      <a:r>
                        <a:rPr lang="en-US" sz="1400" dirty="0">
                          <a:effectLst/>
                        </a:rPr>
                        <a:t>&lt;10; </a:t>
                      </a:r>
                      <a:r>
                        <a:rPr lang="en-US" sz="1400" dirty="0" err="1">
                          <a:effectLst/>
                        </a:rPr>
                        <a:t>i</a:t>
                      </a:r>
                      <a:r>
                        <a:rPr lang="en-US" sz="1400" dirty="0">
                          <a:effectLst/>
                        </a:rPr>
                        <a:t>++)</a:t>
                      </a:r>
                      <a:br>
                        <a:rPr lang="en-US" sz="1400" dirty="0">
                          <a:effectLst/>
                        </a:rPr>
                      </a:br>
                      <a:r>
                        <a:rPr lang="en-US" sz="1400" dirty="0">
                          <a:effectLst/>
                        </a:rPr>
                        <a:t>{</a:t>
                      </a:r>
                      <a:br>
                        <a:rPr lang="en-US" sz="1400" dirty="0">
                          <a:effectLst/>
                        </a:rPr>
                      </a:br>
                      <a:r>
                        <a:rPr lang="en-US" sz="1400" dirty="0">
                          <a:effectLst/>
                        </a:rPr>
                        <a:t>      prod *= A[</a:t>
                      </a:r>
                      <a:r>
                        <a:rPr lang="en-US" sz="1400" dirty="0" err="1">
                          <a:effectLst/>
                        </a:rPr>
                        <a:t>i</a:t>
                      </a:r>
                      <a:r>
                        <a:rPr lang="en-US" sz="1400" dirty="0">
                          <a:effectLst/>
                        </a:rPr>
                        <a:t>];</a:t>
                      </a:r>
                      <a:br>
                        <a:rPr lang="en-US" sz="1400" dirty="0">
                          <a:effectLst/>
                        </a:rPr>
                      </a:br>
                      <a:r>
                        <a:rPr lang="en-US" sz="1400" dirty="0">
                          <a:effectLst/>
                        </a:rPr>
                        <a:t>}</a:t>
                      </a:r>
                    </a:p>
                    <a:p>
                      <a:pPr>
                        <a:spcAft>
                          <a:spcPts val="0"/>
                        </a:spcAft>
                      </a:pPr>
                      <a:r>
                        <a:rPr lang="en-US" sz="1400" dirty="0" err="1">
                          <a:effectLst/>
                        </a:rPr>
                        <a:t>printf</a:t>
                      </a:r>
                      <a:r>
                        <a:rPr lang="en-US" sz="1400" dirty="0">
                          <a:effectLst/>
                        </a:rPr>
                        <a:t>(“prod=%d\n”, prod);</a:t>
                      </a:r>
                    </a:p>
                  </a:txBody>
                  <a:tcPr marL="56147" marR="561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793699"/>
                  </a:ext>
                </a:extLst>
              </a:tr>
            </a:tbl>
          </a:graphicData>
        </a:graphic>
      </p:graphicFrame>
    </p:spTree>
    <p:extLst>
      <p:ext uri="{BB962C8B-B14F-4D97-AF65-F5344CB8AC3E}">
        <p14:creationId xmlns:p14="http://schemas.microsoft.com/office/powerpoint/2010/main" val="3301015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457200" y="0"/>
            <a:ext cx="8229600" cy="1066800"/>
          </a:xfrm>
        </p:spPr>
        <p:txBody>
          <a:bodyPr/>
          <a:lstStyle/>
          <a:p>
            <a:r>
              <a:rPr lang="el-GR" dirty="0">
                <a:solidFill>
                  <a:srgbClr val="FF0000"/>
                </a:solidFill>
              </a:rPr>
              <a:t>Μεθοδολογία (Ι</a:t>
            </a:r>
            <a:r>
              <a:rPr lang="en-US" dirty="0">
                <a:solidFill>
                  <a:srgbClr val="FF0000"/>
                </a:solidFill>
              </a:rPr>
              <a:t>I</a:t>
            </a:r>
            <a:r>
              <a:rPr lang="el-GR" dirty="0">
                <a:solidFill>
                  <a:srgbClr val="FF0000"/>
                </a:solidFill>
              </a:rPr>
              <a:t>)</a:t>
            </a:r>
            <a:endParaRPr lang="en-GB" dirty="0">
              <a:solidFill>
                <a:srgbClr val="000000"/>
              </a:solidFill>
              <a:latin typeface="Courier New" pitchFamily="49" charset="0"/>
            </a:endParaRPr>
          </a:p>
        </p:txBody>
      </p:sp>
      <p:sp>
        <p:nvSpPr>
          <p:cNvPr id="9" name="4 - Θέση αριθμού διαφάνειας"/>
          <p:cNvSpPr>
            <a:spLocks noGrp="1"/>
          </p:cNvSpPr>
          <p:nvPr>
            <p:ph type="sldNum" sz="quarter" idx="12"/>
          </p:nvPr>
        </p:nvSpPr>
        <p:spPr/>
        <p:txBody>
          <a:bodyPr/>
          <a:lstStyle/>
          <a:p>
            <a:fld id="{EBC5E6BF-E6D5-4275-9A53-CEF613914B37}" type="slidenum">
              <a:rPr lang="en-GB"/>
              <a:pPr/>
              <a:t>24</a:t>
            </a:fld>
            <a:endParaRPr lang="en-GB"/>
          </a:p>
        </p:txBody>
      </p:sp>
      <p:sp>
        <p:nvSpPr>
          <p:cNvPr id="4" name="Rectangle 1"/>
          <p:cNvSpPr>
            <a:spLocks noChangeArrowheads="1"/>
          </p:cNvSpPr>
          <p:nvPr/>
        </p:nvSpPr>
        <p:spPr bwMode="auto">
          <a:xfrm>
            <a:off x="457200" y="1066800"/>
            <a:ext cx="5277407" cy="56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r>
              <a:rPr lang="el-GR" altLang="el-GR" dirty="0">
                <a:latin typeface="Garamond" panose="02020404030301010803" pitchFamily="18" charset="0"/>
                <a:cs typeface="Arial" panose="020B0604020202020204" pitchFamily="34" charset="0"/>
              </a:rPr>
              <a:t>ΒΑΣΙΚΗ ΕΠΕΞΕΡΓΑΣΙΑ</a:t>
            </a:r>
            <a:r>
              <a:rPr lang="en-US" altLang="el-GR" dirty="0">
                <a:latin typeface="Garamond" panose="02020404030301010803" pitchFamily="18" charset="0"/>
                <a:cs typeface="Arial" panose="020B0604020202020204" pitchFamily="34" charset="0"/>
              </a:rPr>
              <a:t>  (</a:t>
            </a:r>
            <a:r>
              <a:rPr lang="en-US" altLang="el-GR" i="1" dirty="0" err="1">
                <a:latin typeface="Garamond" panose="02020404030301010803" pitchFamily="18" charset="0"/>
                <a:cs typeface="Arial" panose="020B0604020202020204" pitchFamily="34" charset="0"/>
              </a:rPr>
              <a:t>int</a:t>
            </a:r>
            <a:r>
              <a:rPr lang="en-US" altLang="el-GR" i="1" dirty="0">
                <a:latin typeface="Garamond" panose="02020404030301010803" pitchFamily="18" charset="0"/>
                <a:cs typeface="Arial" panose="020B0604020202020204" pitchFamily="34" charset="0"/>
              </a:rPr>
              <a:t> A[10];</a:t>
            </a:r>
            <a:r>
              <a:rPr lang="en-US" altLang="el-GR" dirty="0">
                <a:latin typeface="Garamond" panose="02020404030301010803" pitchFamily="18" charset="0"/>
                <a:cs typeface="Arial" panose="020B0604020202020204" pitchFamily="34" charset="0"/>
              </a:rPr>
              <a:t>)</a:t>
            </a:r>
            <a:endParaRPr lang="el-GR" altLang="el-GR" sz="3600" b="0" dirty="0">
              <a:latin typeface="Arial" panose="020B0604020202020204" pitchFamily="34" charset="0"/>
            </a:endParaRPr>
          </a:p>
        </p:txBody>
      </p:sp>
      <p:graphicFrame>
        <p:nvGraphicFramePr>
          <p:cNvPr id="3" name="Πίνακας 2"/>
          <p:cNvGraphicFramePr>
            <a:graphicFrameLocks noGrp="1"/>
          </p:cNvGraphicFramePr>
          <p:nvPr>
            <p:extLst>
              <p:ext uri="{D42A27DB-BD31-4B8C-83A1-F6EECF244321}">
                <p14:modId xmlns:p14="http://schemas.microsoft.com/office/powerpoint/2010/main" val="4171408449"/>
              </p:ext>
            </p:extLst>
          </p:nvPr>
        </p:nvGraphicFramePr>
        <p:xfrm>
          <a:off x="162232" y="1628432"/>
          <a:ext cx="8774504" cy="2987040"/>
        </p:xfrm>
        <a:graphic>
          <a:graphicData uri="http://schemas.openxmlformats.org/drawingml/2006/table">
            <a:tbl>
              <a:tblPr>
                <a:tableStyleId>{5C22544A-7EE6-4342-B048-85BDC9FD1C3A}</a:tableStyleId>
              </a:tblPr>
              <a:tblGrid>
                <a:gridCol w="4262284">
                  <a:extLst>
                    <a:ext uri="{9D8B030D-6E8A-4147-A177-3AD203B41FA5}">
                      <a16:colId xmlns:a16="http://schemas.microsoft.com/office/drawing/2014/main" val="1436486322"/>
                    </a:ext>
                  </a:extLst>
                </a:gridCol>
                <a:gridCol w="4512220">
                  <a:extLst>
                    <a:ext uri="{9D8B030D-6E8A-4147-A177-3AD203B41FA5}">
                      <a16:colId xmlns:a16="http://schemas.microsoft.com/office/drawing/2014/main" val="1534654605"/>
                    </a:ext>
                  </a:extLst>
                </a:gridCol>
              </a:tblGrid>
              <a:tr h="184518">
                <a:tc>
                  <a:txBody>
                    <a:bodyPr/>
                    <a:lstStyle/>
                    <a:p>
                      <a:pPr>
                        <a:spcAft>
                          <a:spcPts val="0"/>
                        </a:spcAft>
                      </a:pPr>
                      <a:r>
                        <a:rPr kumimoji="0" lang="el-GR" sz="1400" b="1" kern="1200" dirty="0">
                          <a:solidFill>
                            <a:schemeClr val="dk1"/>
                          </a:solidFill>
                          <a:effectLst/>
                          <a:latin typeface="+mn-lt"/>
                          <a:ea typeface="+mn-ea"/>
                          <a:cs typeface="+mn-cs"/>
                        </a:rPr>
                        <a:t>ΜΕΓΙΣΤΟ, ΘΕΣΗ ΜΕΓΙΣΤΟΥ</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spcAft>
                          <a:spcPts val="0"/>
                        </a:spcAft>
                      </a:pPr>
                      <a:r>
                        <a:rPr kumimoji="0" lang="el-GR" sz="1400" b="1" kern="1200" dirty="0">
                          <a:solidFill>
                            <a:schemeClr val="dk1"/>
                          </a:solidFill>
                          <a:effectLst/>
                          <a:latin typeface="+mn-lt"/>
                          <a:ea typeface="+mn-ea"/>
                          <a:cs typeface="+mn-cs"/>
                        </a:rPr>
                        <a:t>ΕΛΑΧΙΣΤΟ, ΘΕΣΗ ΕΛΑΧΙΣΤΟΥ</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03585797"/>
                  </a:ext>
                </a:extLst>
              </a:tr>
              <a:tr h="1660661">
                <a:tc>
                  <a:txBody>
                    <a:bodyPr/>
                    <a:lstStyle/>
                    <a:p>
                      <a:pPr>
                        <a:spcAft>
                          <a:spcPts val="0"/>
                        </a:spcAft>
                      </a:pPr>
                      <a:r>
                        <a:rPr kumimoji="0" lang="en-US" sz="1400" kern="1200" dirty="0">
                          <a:solidFill>
                            <a:schemeClr val="dk1"/>
                          </a:solidFill>
                          <a:effectLst/>
                          <a:latin typeface="+mn-lt"/>
                          <a:ea typeface="+mn-ea"/>
                          <a:cs typeface="+mn-cs"/>
                        </a:rPr>
                        <a:t>max = A[0];</a:t>
                      </a:r>
                      <a:endParaRPr kumimoji="0" lang="el-GR" sz="1400" kern="1200" dirty="0">
                        <a:solidFill>
                          <a:schemeClr val="dk1"/>
                        </a:solidFill>
                        <a:effectLst/>
                        <a:latin typeface="+mn-lt"/>
                        <a:ea typeface="+mn-ea"/>
                        <a:cs typeface="+mn-cs"/>
                      </a:endParaRPr>
                    </a:p>
                    <a:p>
                      <a:pPr>
                        <a:spcAft>
                          <a:spcPts val="0"/>
                        </a:spcAft>
                      </a:pPr>
                      <a:r>
                        <a:rPr kumimoji="0" lang="en-US" sz="1400" kern="1200" dirty="0" err="1">
                          <a:solidFill>
                            <a:schemeClr val="dk1"/>
                          </a:solidFill>
                          <a:effectLst/>
                          <a:latin typeface="+mn-lt"/>
                          <a:ea typeface="+mn-ea"/>
                          <a:cs typeface="+mn-cs"/>
                        </a:rPr>
                        <a:t>maxp</a:t>
                      </a:r>
                      <a:r>
                        <a:rPr kumimoji="0" lang="en-US" sz="1400" kern="1200" dirty="0">
                          <a:solidFill>
                            <a:schemeClr val="dk1"/>
                          </a:solidFill>
                          <a:effectLst/>
                          <a:latin typeface="+mn-lt"/>
                          <a:ea typeface="+mn-ea"/>
                          <a:cs typeface="+mn-cs"/>
                        </a:rPr>
                        <a:t> = 0;</a:t>
                      </a:r>
                      <a:br>
                        <a:rPr kumimoji="0" lang="en-US" sz="1400" kern="1200" dirty="0">
                          <a:solidFill>
                            <a:schemeClr val="dk1"/>
                          </a:solidFill>
                          <a:effectLst/>
                          <a:latin typeface="+mn-lt"/>
                          <a:ea typeface="+mn-ea"/>
                          <a:cs typeface="+mn-cs"/>
                        </a:rPr>
                      </a:br>
                      <a:r>
                        <a:rPr lang="en-US" sz="1400" dirty="0">
                          <a:effectLst/>
                        </a:rPr>
                        <a:t>for (</a:t>
                      </a:r>
                      <a:r>
                        <a:rPr lang="en-US" sz="1400" dirty="0" err="1">
                          <a:effectLst/>
                        </a:rPr>
                        <a:t>i</a:t>
                      </a:r>
                      <a:r>
                        <a:rPr lang="en-US" sz="1400" dirty="0">
                          <a:effectLst/>
                        </a:rPr>
                        <a:t>=0; </a:t>
                      </a:r>
                      <a:r>
                        <a:rPr lang="en-US" sz="1400" dirty="0" err="1">
                          <a:effectLst/>
                        </a:rPr>
                        <a:t>i</a:t>
                      </a:r>
                      <a:r>
                        <a:rPr lang="en-US" sz="1400" dirty="0">
                          <a:effectLst/>
                        </a:rPr>
                        <a:t>&lt;10; </a:t>
                      </a:r>
                      <a:r>
                        <a:rPr lang="en-US" sz="1400" dirty="0" err="1">
                          <a:effectLst/>
                        </a:rPr>
                        <a:t>i</a:t>
                      </a:r>
                      <a:r>
                        <a:rPr lang="en-US" sz="1400" dirty="0">
                          <a:effectLst/>
                        </a:rPr>
                        <a:t>++)</a:t>
                      </a:r>
                      <a:br>
                        <a:rPr lang="en-US" sz="1400" dirty="0">
                          <a:effectLst/>
                        </a:rPr>
                      </a:br>
                      <a:r>
                        <a:rPr lang="en-US" sz="1400" dirty="0">
                          <a:effectLst/>
                        </a:rPr>
                        <a:t>{</a:t>
                      </a:r>
                      <a:br>
                        <a:rPr kumimoji="0" lang="en-US" sz="1400" kern="1200" dirty="0">
                          <a:solidFill>
                            <a:schemeClr val="dk1"/>
                          </a:solidFill>
                          <a:effectLst/>
                          <a:latin typeface="+mn-lt"/>
                          <a:ea typeface="+mn-ea"/>
                          <a:cs typeface="+mn-cs"/>
                        </a:rPr>
                      </a:br>
                      <a:r>
                        <a:rPr kumimoji="0" lang="en-US" sz="1400" kern="1200" dirty="0">
                          <a:solidFill>
                            <a:schemeClr val="dk1"/>
                          </a:solidFill>
                          <a:effectLst/>
                          <a:latin typeface="+mn-lt"/>
                          <a:ea typeface="+mn-ea"/>
                          <a:cs typeface="+mn-cs"/>
                        </a:rPr>
                        <a:t>      if (A[</a:t>
                      </a: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 &gt; max)</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max = A[</a:t>
                      </a: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r>
                        <a:rPr kumimoji="0" lang="en-US" sz="1400" kern="1200" dirty="0" err="1">
                          <a:solidFill>
                            <a:schemeClr val="dk1"/>
                          </a:solidFill>
                          <a:effectLst/>
                          <a:latin typeface="+mn-lt"/>
                          <a:ea typeface="+mn-ea"/>
                          <a:cs typeface="+mn-cs"/>
                        </a:rPr>
                        <a:t>maxp</a:t>
                      </a:r>
                      <a:r>
                        <a:rPr kumimoji="0" lang="en-US" sz="1400" kern="1200" dirty="0">
                          <a:solidFill>
                            <a:schemeClr val="dk1"/>
                          </a:solidFill>
                          <a:effectLst/>
                          <a:latin typeface="+mn-lt"/>
                          <a:ea typeface="+mn-ea"/>
                          <a:cs typeface="+mn-cs"/>
                        </a:rPr>
                        <a:t> = </a:t>
                      </a: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br>
                        <a:rPr kumimoji="0" lang="en-US" sz="1400" kern="1200" dirty="0">
                          <a:solidFill>
                            <a:schemeClr val="dk1"/>
                          </a:solidFill>
                          <a:effectLst/>
                          <a:latin typeface="+mn-lt"/>
                          <a:ea typeface="+mn-ea"/>
                          <a:cs typeface="+mn-cs"/>
                        </a:rPr>
                      </a:b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p>
                      <a:pPr>
                        <a:spcAft>
                          <a:spcPts val="0"/>
                        </a:spcAft>
                      </a:pPr>
                      <a:r>
                        <a:rPr lang="en-US" sz="1400" dirty="0" err="1">
                          <a:effectLst/>
                        </a:rPr>
                        <a:t>printf</a:t>
                      </a:r>
                      <a:r>
                        <a:rPr lang="en-US" sz="1400" dirty="0">
                          <a:effectLst/>
                        </a:rPr>
                        <a:t>(“max = %d\n”, max);</a:t>
                      </a:r>
                    </a:p>
                    <a:p>
                      <a:pPr>
                        <a:spcAft>
                          <a:spcPts val="0"/>
                        </a:spcAft>
                      </a:pPr>
                      <a:r>
                        <a:rPr kumimoji="0" lang="pt-BR" sz="1400" kern="1200" dirty="0">
                          <a:solidFill>
                            <a:schemeClr val="dk1"/>
                          </a:solidFill>
                          <a:effectLst/>
                          <a:latin typeface="+mn-lt"/>
                          <a:ea typeface="+mn-ea"/>
                          <a:cs typeface="+mn-cs"/>
                        </a:rPr>
                        <a:t>printf(“maxp=%d\n”, maxp);</a:t>
                      </a:r>
                    </a:p>
                    <a:p>
                      <a:pPr>
                        <a:spcAft>
                          <a:spcPts val="0"/>
                        </a:spcAft>
                      </a:pPr>
                      <a:r>
                        <a:rPr kumimoji="0" lang="en-US" sz="1400" kern="1200" dirty="0">
                          <a:solidFill>
                            <a:schemeClr val="dk1"/>
                          </a:solidFill>
                          <a:effectLst/>
                          <a:latin typeface="+mn-lt"/>
                          <a:ea typeface="+mn-ea"/>
                          <a:cs typeface="+mn-cs"/>
                        </a:rPr>
                        <a:t> </a:t>
                      </a:r>
                      <a:endParaRPr kumimoji="0" lang="el-GR" sz="1400" kern="1200" dirty="0">
                        <a:solidFill>
                          <a:schemeClr val="dk1"/>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kumimoji="0" lang="en-US" sz="1400" kern="1200" dirty="0">
                          <a:solidFill>
                            <a:schemeClr val="dk1"/>
                          </a:solidFill>
                          <a:effectLst/>
                          <a:latin typeface="+mn-lt"/>
                          <a:ea typeface="+mn-ea"/>
                          <a:cs typeface="+mn-cs"/>
                        </a:rPr>
                        <a:t>min = A[0];</a:t>
                      </a:r>
                      <a:endParaRPr kumimoji="0" lang="el-GR" sz="1400" kern="1200" dirty="0">
                        <a:solidFill>
                          <a:schemeClr val="dk1"/>
                        </a:solidFill>
                        <a:effectLst/>
                        <a:latin typeface="+mn-lt"/>
                        <a:ea typeface="+mn-ea"/>
                        <a:cs typeface="+mn-cs"/>
                      </a:endParaRPr>
                    </a:p>
                    <a:p>
                      <a:pPr>
                        <a:spcAft>
                          <a:spcPts val="0"/>
                        </a:spcAft>
                      </a:pPr>
                      <a:r>
                        <a:rPr kumimoji="0" lang="en-US" sz="1400" kern="1200" dirty="0" err="1">
                          <a:solidFill>
                            <a:schemeClr val="dk1"/>
                          </a:solidFill>
                          <a:effectLst/>
                          <a:latin typeface="+mn-lt"/>
                          <a:ea typeface="+mn-ea"/>
                          <a:cs typeface="+mn-cs"/>
                        </a:rPr>
                        <a:t>minp</a:t>
                      </a:r>
                      <a:r>
                        <a:rPr kumimoji="0" lang="en-US" sz="1400" kern="1200" dirty="0">
                          <a:solidFill>
                            <a:schemeClr val="dk1"/>
                          </a:solidFill>
                          <a:effectLst/>
                          <a:latin typeface="+mn-lt"/>
                          <a:ea typeface="+mn-ea"/>
                          <a:cs typeface="+mn-cs"/>
                        </a:rPr>
                        <a:t> = 0;</a:t>
                      </a:r>
                      <a:br>
                        <a:rPr kumimoji="0" lang="en-US" sz="1400" kern="1200" dirty="0">
                          <a:solidFill>
                            <a:schemeClr val="dk1"/>
                          </a:solidFill>
                          <a:effectLst/>
                          <a:latin typeface="+mn-lt"/>
                          <a:ea typeface="+mn-ea"/>
                          <a:cs typeface="+mn-cs"/>
                        </a:rPr>
                      </a:br>
                      <a:r>
                        <a:rPr lang="en-US" sz="1400" dirty="0">
                          <a:effectLst/>
                        </a:rPr>
                        <a:t>for (</a:t>
                      </a:r>
                      <a:r>
                        <a:rPr lang="en-US" sz="1400" dirty="0" err="1">
                          <a:effectLst/>
                        </a:rPr>
                        <a:t>i</a:t>
                      </a:r>
                      <a:r>
                        <a:rPr lang="en-US" sz="1400" dirty="0">
                          <a:effectLst/>
                        </a:rPr>
                        <a:t>=0; </a:t>
                      </a:r>
                      <a:r>
                        <a:rPr lang="en-US" sz="1400" dirty="0" err="1">
                          <a:effectLst/>
                        </a:rPr>
                        <a:t>i</a:t>
                      </a:r>
                      <a:r>
                        <a:rPr lang="en-US" sz="1400" dirty="0">
                          <a:effectLst/>
                        </a:rPr>
                        <a:t>&lt;10; </a:t>
                      </a:r>
                      <a:r>
                        <a:rPr lang="en-US" sz="1400" dirty="0" err="1">
                          <a:effectLst/>
                        </a:rPr>
                        <a:t>i</a:t>
                      </a:r>
                      <a:r>
                        <a:rPr lang="en-US" sz="1400" dirty="0">
                          <a:effectLst/>
                        </a:rPr>
                        <a:t>++)</a:t>
                      </a:r>
                      <a:br>
                        <a:rPr lang="en-US" sz="1400" dirty="0">
                          <a:effectLst/>
                        </a:rPr>
                      </a:br>
                      <a:r>
                        <a:rPr lang="en-US" sz="1400" dirty="0">
                          <a:effectLst/>
                        </a:rPr>
                        <a:t>{</a:t>
                      </a:r>
                      <a:br>
                        <a:rPr kumimoji="0" lang="en-US" sz="1400" kern="1200" dirty="0">
                          <a:solidFill>
                            <a:schemeClr val="dk1"/>
                          </a:solidFill>
                          <a:effectLst/>
                          <a:latin typeface="+mn-lt"/>
                          <a:ea typeface="+mn-ea"/>
                          <a:cs typeface="+mn-cs"/>
                        </a:rPr>
                      </a:br>
                      <a:r>
                        <a:rPr kumimoji="0" lang="en-US" sz="1400" kern="1200" dirty="0">
                          <a:solidFill>
                            <a:schemeClr val="dk1"/>
                          </a:solidFill>
                          <a:effectLst/>
                          <a:latin typeface="+mn-lt"/>
                          <a:ea typeface="+mn-ea"/>
                          <a:cs typeface="+mn-cs"/>
                        </a:rPr>
                        <a:t>      if (A[</a:t>
                      </a: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 &lt; min)</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min = A[</a:t>
                      </a: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r>
                        <a:rPr kumimoji="0" lang="en-US" sz="1400" kern="1200" dirty="0" err="1">
                          <a:solidFill>
                            <a:schemeClr val="dk1"/>
                          </a:solidFill>
                          <a:effectLst/>
                          <a:latin typeface="+mn-lt"/>
                          <a:ea typeface="+mn-ea"/>
                          <a:cs typeface="+mn-cs"/>
                        </a:rPr>
                        <a:t>minp</a:t>
                      </a:r>
                      <a:r>
                        <a:rPr kumimoji="0" lang="en-US" sz="1400" kern="1200" dirty="0">
                          <a:solidFill>
                            <a:schemeClr val="dk1"/>
                          </a:solidFill>
                          <a:effectLst/>
                          <a:latin typeface="+mn-lt"/>
                          <a:ea typeface="+mn-ea"/>
                          <a:cs typeface="+mn-cs"/>
                        </a:rPr>
                        <a:t> = </a:t>
                      </a: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br>
                        <a:rPr kumimoji="0" lang="en-US" sz="1400" kern="1200" dirty="0">
                          <a:solidFill>
                            <a:schemeClr val="dk1"/>
                          </a:solidFill>
                          <a:effectLst/>
                          <a:latin typeface="+mn-lt"/>
                          <a:ea typeface="+mn-ea"/>
                          <a:cs typeface="+mn-cs"/>
                        </a:rPr>
                      </a:b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p>
                      <a:pPr>
                        <a:spcAft>
                          <a:spcPts val="0"/>
                        </a:spcAft>
                      </a:pPr>
                      <a:r>
                        <a:rPr lang="en-US" sz="1400" dirty="0" err="1">
                          <a:effectLst/>
                        </a:rPr>
                        <a:t>printf</a:t>
                      </a:r>
                      <a:r>
                        <a:rPr lang="en-US" sz="1400" dirty="0">
                          <a:effectLst/>
                        </a:rPr>
                        <a:t>(“min = %d\n”, min);</a:t>
                      </a:r>
                    </a:p>
                    <a:p>
                      <a:pPr>
                        <a:spcAft>
                          <a:spcPts val="0"/>
                        </a:spcAft>
                      </a:pPr>
                      <a:r>
                        <a:rPr kumimoji="0" lang="pt-BR" sz="1400" kern="1200" dirty="0">
                          <a:solidFill>
                            <a:schemeClr val="dk1"/>
                          </a:solidFill>
                          <a:effectLst/>
                          <a:latin typeface="+mn-lt"/>
                          <a:ea typeface="+mn-ea"/>
                          <a:cs typeface="+mn-cs"/>
                        </a:rPr>
                        <a:t>printf(“minp=%d\n”, minp);</a:t>
                      </a:r>
                    </a:p>
                    <a:p>
                      <a:pPr>
                        <a:spcAft>
                          <a:spcPts val="0"/>
                        </a:spcAft>
                      </a:pPr>
                      <a:endParaRPr kumimoji="0" lang="el-GR" sz="1400" kern="1200" dirty="0">
                        <a:solidFill>
                          <a:schemeClr val="dk1"/>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793699"/>
                  </a:ext>
                </a:extLst>
              </a:tr>
            </a:tbl>
          </a:graphicData>
        </a:graphic>
      </p:graphicFrame>
    </p:spTree>
    <p:extLst>
      <p:ext uri="{BB962C8B-B14F-4D97-AF65-F5344CB8AC3E}">
        <p14:creationId xmlns:p14="http://schemas.microsoft.com/office/powerpoint/2010/main" val="465219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457200" y="0"/>
            <a:ext cx="8229600" cy="1066800"/>
          </a:xfrm>
        </p:spPr>
        <p:txBody>
          <a:bodyPr/>
          <a:lstStyle/>
          <a:p>
            <a:r>
              <a:rPr lang="el-GR" dirty="0">
                <a:solidFill>
                  <a:srgbClr val="FF0000"/>
                </a:solidFill>
              </a:rPr>
              <a:t>Μεθοδολογία (Ι</a:t>
            </a:r>
            <a:r>
              <a:rPr lang="en-US" dirty="0">
                <a:solidFill>
                  <a:srgbClr val="FF0000"/>
                </a:solidFill>
              </a:rPr>
              <a:t>II</a:t>
            </a:r>
            <a:r>
              <a:rPr lang="el-GR" dirty="0">
                <a:solidFill>
                  <a:srgbClr val="FF0000"/>
                </a:solidFill>
              </a:rPr>
              <a:t>)</a:t>
            </a:r>
            <a:endParaRPr lang="en-GB" dirty="0">
              <a:solidFill>
                <a:srgbClr val="000000"/>
              </a:solidFill>
              <a:latin typeface="Courier New" pitchFamily="49" charset="0"/>
            </a:endParaRPr>
          </a:p>
        </p:txBody>
      </p:sp>
      <p:sp>
        <p:nvSpPr>
          <p:cNvPr id="9" name="4 - Θέση αριθμού διαφάνειας"/>
          <p:cNvSpPr>
            <a:spLocks noGrp="1"/>
          </p:cNvSpPr>
          <p:nvPr>
            <p:ph type="sldNum" sz="quarter" idx="12"/>
          </p:nvPr>
        </p:nvSpPr>
        <p:spPr/>
        <p:txBody>
          <a:bodyPr/>
          <a:lstStyle/>
          <a:p>
            <a:fld id="{EBC5E6BF-E6D5-4275-9A53-CEF613914B37}" type="slidenum">
              <a:rPr lang="en-GB"/>
              <a:pPr/>
              <a:t>25</a:t>
            </a:fld>
            <a:endParaRPr lang="en-GB"/>
          </a:p>
        </p:txBody>
      </p:sp>
      <p:sp>
        <p:nvSpPr>
          <p:cNvPr id="4" name="Rectangle 1"/>
          <p:cNvSpPr>
            <a:spLocks noChangeArrowheads="1"/>
          </p:cNvSpPr>
          <p:nvPr/>
        </p:nvSpPr>
        <p:spPr bwMode="auto">
          <a:xfrm>
            <a:off x="457200" y="1066800"/>
            <a:ext cx="5277407" cy="56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r>
              <a:rPr lang="el-GR" altLang="el-GR" dirty="0">
                <a:latin typeface="Garamond" panose="02020404030301010803" pitchFamily="18" charset="0"/>
                <a:cs typeface="Arial" panose="020B0604020202020204" pitchFamily="34" charset="0"/>
              </a:rPr>
              <a:t>ΒΑΣΙΚΗ ΕΠΕΞΕΡΓΑΣΙΑ</a:t>
            </a:r>
            <a:r>
              <a:rPr lang="en-US" altLang="el-GR" dirty="0">
                <a:latin typeface="Garamond" panose="02020404030301010803" pitchFamily="18" charset="0"/>
                <a:cs typeface="Arial" panose="020B0604020202020204" pitchFamily="34" charset="0"/>
              </a:rPr>
              <a:t>  (</a:t>
            </a:r>
            <a:r>
              <a:rPr lang="en-US" altLang="el-GR" i="1" dirty="0" err="1">
                <a:latin typeface="Garamond" panose="02020404030301010803" pitchFamily="18" charset="0"/>
                <a:cs typeface="Arial" panose="020B0604020202020204" pitchFamily="34" charset="0"/>
              </a:rPr>
              <a:t>int</a:t>
            </a:r>
            <a:r>
              <a:rPr lang="en-US" altLang="el-GR" i="1" dirty="0">
                <a:latin typeface="Garamond" panose="02020404030301010803" pitchFamily="18" charset="0"/>
                <a:cs typeface="Arial" panose="020B0604020202020204" pitchFamily="34" charset="0"/>
              </a:rPr>
              <a:t> A[10];</a:t>
            </a:r>
            <a:r>
              <a:rPr lang="en-US" altLang="el-GR" dirty="0">
                <a:latin typeface="Garamond" panose="02020404030301010803" pitchFamily="18" charset="0"/>
                <a:cs typeface="Arial" panose="020B0604020202020204" pitchFamily="34" charset="0"/>
              </a:rPr>
              <a:t>)</a:t>
            </a:r>
            <a:endParaRPr lang="el-GR" altLang="el-GR" sz="3600" b="0" dirty="0">
              <a:latin typeface="Arial" panose="020B0604020202020204" pitchFamily="34" charset="0"/>
            </a:endParaRPr>
          </a:p>
        </p:txBody>
      </p:sp>
      <p:graphicFrame>
        <p:nvGraphicFramePr>
          <p:cNvPr id="3" name="Πίνακας 2"/>
          <p:cNvGraphicFramePr>
            <a:graphicFrameLocks noGrp="1"/>
          </p:cNvGraphicFramePr>
          <p:nvPr>
            <p:extLst>
              <p:ext uri="{D42A27DB-BD31-4B8C-83A1-F6EECF244321}">
                <p14:modId xmlns:p14="http://schemas.microsoft.com/office/powerpoint/2010/main" val="805732145"/>
              </p:ext>
            </p:extLst>
          </p:nvPr>
        </p:nvGraphicFramePr>
        <p:xfrm>
          <a:off x="162232" y="1628432"/>
          <a:ext cx="8774504" cy="4946399"/>
        </p:xfrm>
        <a:graphic>
          <a:graphicData uri="http://schemas.openxmlformats.org/drawingml/2006/table">
            <a:tbl>
              <a:tblPr>
                <a:tableStyleId>{5C22544A-7EE6-4342-B048-85BDC9FD1C3A}</a:tableStyleId>
              </a:tblPr>
              <a:tblGrid>
                <a:gridCol w="4262284">
                  <a:extLst>
                    <a:ext uri="{9D8B030D-6E8A-4147-A177-3AD203B41FA5}">
                      <a16:colId xmlns:a16="http://schemas.microsoft.com/office/drawing/2014/main" val="1436486322"/>
                    </a:ext>
                  </a:extLst>
                </a:gridCol>
                <a:gridCol w="4512220">
                  <a:extLst>
                    <a:ext uri="{9D8B030D-6E8A-4147-A177-3AD203B41FA5}">
                      <a16:colId xmlns:a16="http://schemas.microsoft.com/office/drawing/2014/main" val="1534654605"/>
                    </a:ext>
                  </a:extLst>
                </a:gridCol>
              </a:tblGrid>
              <a:tr h="184518">
                <a:tc gridSpan="2">
                  <a:txBody>
                    <a:bodyPr/>
                    <a:lstStyle/>
                    <a:p>
                      <a:pPr algn="ctr">
                        <a:spcAft>
                          <a:spcPts val="0"/>
                        </a:spcAft>
                      </a:pPr>
                      <a:r>
                        <a:rPr kumimoji="0" lang="el-GR" sz="1400" b="1" kern="1200" dirty="0">
                          <a:solidFill>
                            <a:schemeClr val="dk1"/>
                          </a:solidFill>
                          <a:effectLst/>
                          <a:latin typeface="+mn-lt"/>
                          <a:ea typeface="+mn-ea"/>
                          <a:cs typeface="+mn-cs"/>
                        </a:rPr>
                        <a:t>ΣΕΙΡΙΑΚΗ-ΓΡΑΜΜΙΚΗ ΑΝΑΖΗΤΗΣΗ</a:t>
                      </a:r>
                    </a:p>
                  </a:txBody>
                  <a:tcPr marL="36830" marR="3683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el-G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03585797"/>
                  </a:ext>
                </a:extLst>
              </a:tr>
              <a:tr h="252479">
                <a:tc>
                  <a:txBody>
                    <a:bodyPr/>
                    <a:lstStyle/>
                    <a:p>
                      <a:pPr>
                        <a:spcAft>
                          <a:spcPts val="0"/>
                        </a:spcAft>
                      </a:pPr>
                      <a:r>
                        <a:rPr kumimoji="0" lang="el-GR" sz="1400" kern="1200" dirty="0">
                          <a:solidFill>
                            <a:schemeClr val="dk1"/>
                          </a:solidFill>
                          <a:effectLst/>
                          <a:latin typeface="+mn-lt"/>
                          <a:ea typeface="+mn-ea"/>
                          <a:cs typeface="+mn-cs"/>
                        </a:rPr>
                        <a:t>Α. Εύρεση  του πρώτου στοιχείου.</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spcAft>
                          <a:spcPts val="0"/>
                        </a:spcAft>
                      </a:pPr>
                      <a:r>
                        <a:rPr kumimoji="0" lang="el-GR" sz="1400" kern="1200" dirty="0">
                          <a:solidFill>
                            <a:schemeClr val="dk1"/>
                          </a:solidFill>
                          <a:effectLst/>
                          <a:latin typeface="+mn-lt"/>
                          <a:ea typeface="+mn-ea"/>
                          <a:cs typeface="+mn-cs"/>
                        </a:rPr>
                        <a:t>Β. Εύρεση  όλων των στοιχείων.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2071793699"/>
                  </a:ext>
                </a:extLst>
              </a:tr>
              <a:tr h="1660661">
                <a:tc>
                  <a:txBody>
                    <a:bodyPr/>
                    <a:lstStyle/>
                    <a:p>
                      <a:pPr>
                        <a:spcAft>
                          <a:spcPts val="0"/>
                        </a:spcAft>
                      </a:pPr>
                      <a:r>
                        <a:rPr lang="en-US" sz="1400" dirty="0" err="1">
                          <a:effectLst/>
                        </a:rPr>
                        <a:t>printf</a:t>
                      </a:r>
                      <a:r>
                        <a:rPr lang="en-US" sz="1400" dirty="0">
                          <a:effectLst/>
                        </a:rPr>
                        <a:t>(“Give key:”);</a:t>
                      </a:r>
                    </a:p>
                    <a:p>
                      <a:pPr>
                        <a:spcAft>
                          <a:spcPts val="0"/>
                        </a:spcAft>
                      </a:pPr>
                      <a:r>
                        <a:rPr lang="en-US" sz="1400" dirty="0" err="1">
                          <a:effectLst/>
                        </a:rPr>
                        <a:t>scanf</a:t>
                      </a:r>
                      <a:r>
                        <a:rPr lang="en-US" sz="1400" dirty="0">
                          <a:effectLst/>
                        </a:rPr>
                        <a:t>(“%</a:t>
                      </a:r>
                      <a:r>
                        <a:rPr lang="en-US" sz="1400" dirty="0" err="1">
                          <a:effectLst/>
                        </a:rPr>
                        <a:t>i</a:t>
                      </a:r>
                      <a:r>
                        <a:rPr lang="en-US" sz="1400" dirty="0">
                          <a:effectLst/>
                        </a:rPr>
                        <a:t>”, &amp;key);</a:t>
                      </a:r>
                      <a:br>
                        <a:rPr kumimoji="0" lang="el-GR" sz="1400" kern="1200" dirty="0">
                          <a:solidFill>
                            <a:schemeClr val="dk1"/>
                          </a:solidFill>
                          <a:effectLst/>
                          <a:latin typeface="+mn-lt"/>
                          <a:ea typeface="+mn-ea"/>
                          <a:cs typeface="+mn-cs"/>
                        </a:rPr>
                      </a:br>
                      <a:r>
                        <a:rPr kumimoji="0" lang="en-US" sz="1400" kern="1200" dirty="0">
                          <a:solidFill>
                            <a:schemeClr val="dk1"/>
                          </a:solidFill>
                          <a:effectLst/>
                          <a:latin typeface="+mn-lt"/>
                          <a:ea typeface="+mn-ea"/>
                          <a:cs typeface="+mn-cs"/>
                        </a:rPr>
                        <a:t>p</a:t>
                      </a:r>
                      <a:r>
                        <a:rPr kumimoji="0" lang="el-GR" sz="1400" kern="1200" dirty="0">
                          <a:solidFill>
                            <a:schemeClr val="dk1"/>
                          </a:solidFill>
                          <a:effectLst/>
                          <a:latin typeface="+mn-lt"/>
                          <a:ea typeface="+mn-ea"/>
                          <a:cs typeface="+mn-cs"/>
                        </a:rPr>
                        <a:t> = </a:t>
                      </a:r>
                      <a:r>
                        <a:rPr kumimoji="0" lang="en-US" sz="1400" kern="1200" dirty="0">
                          <a:solidFill>
                            <a:schemeClr val="dk1"/>
                          </a:solidFill>
                          <a:effectLst/>
                          <a:latin typeface="+mn-lt"/>
                          <a:ea typeface="+mn-ea"/>
                          <a:cs typeface="+mn-cs"/>
                        </a:rPr>
                        <a:t>-1;</a:t>
                      </a:r>
                      <a:br>
                        <a:rPr kumimoji="0" lang="el-GR" sz="1400" kern="1200" dirty="0">
                          <a:solidFill>
                            <a:schemeClr val="dk1"/>
                          </a:solidFill>
                          <a:effectLst/>
                          <a:latin typeface="+mn-lt"/>
                          <a:ea typeface="+mn-ea"/>
                          <a:cs typeface="+mn-cs"/>
                        </a:rPr>
                      </a:b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 </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0;</a:t>
                      </a:r>
                      <a:br>
                        <a:rPr kumimoji="0" lang="el-GR" sz="1400" kern="1200" dirty="0">
                          <a:solidFill>
                            <a:schemeClr val="dk1"/>
                          </a:solidFill>
                          <a:effectLst/>
                          <a:latin typeface="+mn-lt"/>
                          <a:ea typeface="+mn-ea"/>
                          <a:cs typeface="+mn-cs"/>
                        </a:rPr>
                      </a:br>
                      <a:r>
                        <a:rPr kumimoji="0" lang="en-US" sz="1400" kern="1200" dirty="0">
                          <a:solidFill>
                            <a:schemeClr val="dk1"/>
                          </a:solidFill>
                          <a:effectLst/>
                          <a:latin typeface="+mn-lt"/>
                          <a:ea typeface="+mn-ea"/>
                          <a:cs typeface="+mn-cs"/>
                        </a:rPr>
                        <a:t>while</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a:t>
                      </a:r>
                      <a:r>
                        <a:rPr kumimoji="0" lang="el-GR" sz="1400" kern="1200" dirty="0">
                          <a:solidFill>
                            <a:schemeClr val="dk1"/>
                          </a:solidFill>
                          <a:effectLst/>
                          <a:latin typeface="+mn-lt"/>
                          <a:ea typeface="+mn-ea"/>
                          <a:cs typeface="+mn-cs"/>
                        </a:rPr>
                        <a:t>(</a:t>
                      </a:r>
                      <a:r>
                        <a:rPr kumimoji="0" lang="en-US" sz="1400" kern="1200" dirty="0">
                          <a:solidFill>
                            <a:schemeClr val="dk1"/>
                          </a:solidFill>
                          <a:effectLst/>
                          <a:latin typeface="+mn-lt"/>
                          <a:ea typeface="+mn-ea"/>
                          <a:cs typeface="+mn-cs"/>
                        </a:rPr>
                        <a:t>p</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-1</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&amp;&amp;</a:t>
                      </a:r>
                      <a:r>
                        <a:rPr kumimoji="0" lang="el-GR" sz="1400" kern="1200" dirty="0">
                          <a:solidFill>
                            <a:schemeClr val="dk1"/>
                          </a:solidFill>
                          <a:effectLst/>
                          <a:latin typeface="+mn-lt"/>
                          <a:ea typeface="+mn-ea"/>
                          <a:cs typeface="+mn-cs"/>
                        </a:rPr>
                        <a:t> (</a:t>
                      </a:r>
                      <a:r>
                        <a:rPr kumimoji="0" lang="en-US" sz="1400" kern="1200" dirty="0" err="1">
                          <a:solidFill>
                            <a:schemeClr val="dk1"/>
                          </a:solidFill>
                          <a:effectLst/>
                          <a:latin typeface="+mn-lt"/>
                          <a:ea typeface="+mn-ea"/>
                          <a:cs typeface="+mn-cs"/>
                        </a:rPr>
                        <a:t>i</a:t>
                      </a:r>
                      <a:r>
                        <a:rPr kumimoji="0" lang="el-GR" sz="1400" kern="1200" dirty="0">
                          <a:solidFill>
                            <a:schemeClr val="dk1"/>
                          </a:solidFill>
                          <a:effectLst/>
                          <a:latin typeface="+mn-lt"/>
                          <a:ea typeface="+mn-ea"/>
                          <a:cs typeface="+mn-cs"/>
                        </a:rPr>
                        <a:t> &lt; </a:t>
                      </a:r>
                      <a:r>
                        <a:rPr kumimoji="0" lang="en-US" sz="1400" kern="1200" dirty="0">
                          <a:solidFill>
                            <a:schemeClr val="dk1"/>
                          </a:solidFill>
                          <a:effectLst/>
                          <a:latin typeface="+mn-lt"/>
                          <a:ea typeface="+mn-ea"/>
                          <a:cs typeface="+mn-cs"/>
                        </a:rPr>
                        <a:t>10</a:t>
                      </a:r>
                      <a:r>
                        <a:rPr kumimoji="0" lang="el-GR" sz="1400" kern="1200" dirty="0">
                          <a:solidFill>
                            <a:schemeClr val="dk1"/>
                          </a:solidFill>
                          <a:effectLst/>
                          <a:latin typeface="+mn-lt"/>
                          <a:ea typeface="+mn-ea"/>
                          <a:cs typeface="+mn-cs"/>
                        </a:rPr>
                        <a:t>)</a:t>
                      </a:r>
                      <a:r>
                        <a:rPr kumimoji="0" lang="en-US" sz="1400" kern="1200" dirty="0">
                          <a:solidFill>
                            <a:schemeClr val="dk1"/>
                          </a:solidFill>
                          <a:effectLst/>
                          <a:latin typeface="+mn-lt"/>
                          <a:ea typeface="+mn-ea"/>
                          <a:cs typeface="+mn-cs"/>
                        </a:rPr>
                        <a:t>)</a:t>
                      </a:r>
                    </a:p>
                    <a:p>
                      <a:pPr>
                        <a:spcAft>
                          <a:spcPts val="0"/>
                        </a:spcAft>
                      </a:pPr>
                      <a:r>
                        <a:rPr kumimoji="0" lang="en-US" sz="1400" kern="1200" dirty="0">
                          <a:solidFill>
                            <a:schemeClr val="dk1"/>
                          </a:solidFill>
                          <a:effectLst/>
                          <a:latin typeface="+mn-lt"/>
                          <a:ea typeface="+mn-ea"/>
                          <a:cs typeface="+mn-cs"/>
                        </a:rPr>
                        <a:t>{</a:t>
                      </a:r>
                      <a:r>
                        <a:rPr kumimoji="0" lang="el-GR" sz="1400" kern="1200" dirty="0">
                          <a:solidFill>
                            <a:schemeClr val="dk1"/>
                          </a:solidFill>
                          <a:effectLst/>
                          <a:latin typeface="+mn-lt"/>
                          <a:ea typeface="+mn-ea"/>
                          <a:cs typeface="+mn-cs"/>
                        </a:rPr>
                        <a:t>  </a:t>
                      </a:r>
                    </a:p>
                    <a:p>
                      <a:pPr>
                        <a:spcAft>
                          <a:spcPts val="0"/>
                        </a:spcAft>
                      </a:pP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if</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a:t>
                      </a:r>
                      <a:r>
                        <a:rPr kumimoji="0" lang="el-GR" sz="1400" kern="1200" dirty="0">
                          <a:solidFill>
                            <a:schemeClr val="dk1"/>
                          </a:solidFill>
                          <a:effectLst/>
                          <a:latin typeface="+mn-lt"/>
                          <a:ea typeface="+mn-ea"/>
                          <a:cs typeface="+mn-cs"/>
                        </a:rPr>
                        <a:t>Α[</a:t>
                      </a:r>
                      <a:r>
                        <a:rPr kumimoji="0" lang="en-US" sz="1400" kern="1200" dirty="0" err="1">
                          <a:solidFill>
                            <a:schemeClr val="dk1"/>
                          </a:solidFill>
                          <a:effectLst/>
                          <a:latin typeface="+mn-lt"/>
                          <a:ea typeface="+mn-ea"/>
                          <a:cs typeface="+mn-cs"/>
                        </a:rPr>
                        <a:t>i</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key)</a:t>
                      </a:r>
                    </a:p>
                    <a:p>
                      <a:pPr>
                        <a:spcAft>
                          <a:spcPts val="0"/>
                        </a:spcAft>
                      </a:pPr>
                      <a:r>
                        <a:rPr kumimoji="0" lang="en-US" sz="1400" kern="1200" dirty="0">
                          <a:solidFill>
                            <a:schemeClr val="dk1"/>
                          </a:solidFill>
                          <a:effectLst/>
                          <a:latin typeface="+mn-lt"/>
                          <a:ea typeface="+mn-ea"/>
                          <a:cs typeface="+mn-cs"/>
                        </a:rPr>
                        <a:t>      {</a:t>
                      </a:r>
                      <a:br>
                        <a:rPr kumimoji="0" lang="el-GR" sz="1400" kern="1200" dirty="0">
                          <a:solidFill>
                            <a:schemeClr val="dk1"/>
                          </a:solidFill>
                          <a:effectLst/>
                          <a:latin typeface="+mn-lt"/>
                          <a:ea typeface="+mn-ea"/>
                          <a:cs typeface="+mn-cs"/>
                        </a:rPr>
                      </a:b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p</a:t>
                      </a:r>
                      <a:r>
                        <a:rPr kumimoji="0" lang="el-GR" sz="1400" kern="1200" dirty="0">
                          <a:solidFill>
                            <a:schemeClr val="dk1"/>
                          </a:solidFill>
                          <a:effectLst/>
                          <a:latin typeface="+mn-lt"/>
                          <a:ea typeface="+mn-ea"/>
                          <a:cs typeface="+mn-cs"/>
                        </a:rPr>
                        <a:t> = </a:t>
                      </a: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a:t>
                      </a:r>
                    </a:p>
                    <a:p>
                      <a:pPr>
                        <a:spcAft>
                          <a:spcPts val="0"/>
                        </a:spcAft>
                      </a:pPr>
                      <a:r>
                        <a:rPr kumimoji="0" lang="en-US" sz="1400" kern="1200" dirty="0">
                          <a:solidFill>
                            <a:schemeClr val="dk1"/>
                          </a:solidFill>
                          <a:effectLst/>
                          <a:latin typeface="+mn-lt"/>
                          <a:ea typeface="+mn-ea"/>
                          <a:cs typeface="+mn-cs"/>
                        </a:rPr>
                        <a:t>      }</a:t>
                      </a:r>
                      <a:br>
                        <a:rPr kumimoji="0" lang="el-GR" sz="1400" kern="1200" dirty="0">
                          <a:solidFill>
                            <a:schemeClr val="dk1"/>
                          </a:solidFill>
                          <a:effectLst/>
                          <a:latin typeface="+mn-lt"/>
                          <a:ea typeface="+mn-ea"/>
                          <a:cs typeface="+mn-cs"/>
                        </a:rPr>
                      </a:br>
                      <a:r>
                        <a:rPr kumimoji="0" lang="el-GR" sz="1400" kern="1200" dirty="0">
                          <a:solidFill>
                            <a:schemeClr val="dk1"/>
                          </a:solidFill>
                          <a:effectLst/>
                          <a:latin typeface="+mn-lt"/>
                          <a:ea typeface="+mn-ea"/>
                          <a:cs typeface="+mn-cs"/>
                        </a:rPr>
                        <a:t>      </a:t>
                      </a: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a:t>
                      </a:r>
                      <a:br>
                        <a:rPr kumimoji="0" lang="el-GR" sz="1400" kern="1200" dirty="0">
                          <a:solidFill>
                            <a:schemeClr val="dk1"/>
                          </a:solidFill>
                          <a:effectLst/>
                          <a:latin typeface="+mn-lt"/>
                          <a:ea typeface="+mn-ea"/>
                          <a:cs typeface="+mn-cs"/>
                        </a:rPr>
                      </a:br>
                      <a:r>
                        <a:rPr kumimoji="0" lang="en-US" sz="1400" kern="1200" dirty="0">
                          <a:solidFill>
                            <a:schemeClr val="dk1"/>
                          </a:solidFill>
                          <a:effectLst/>
                          <a:latin typeface="+mn-lt"/>
                          <a:ea typeface="+mn-ea"/>
                          <a:cs typeface="+mn-cs"/>
                        </a:rPr>
                        <a:t>}</a:t>
                      </a:r>
                      <a:br>
                        <a:rPr kumimoji="0" lang="el-GR" sz="1400" kern="1200" dirty="0">
                          <a:solidFill>
                            <a:schemeClr val="dk1"/>
                          </a:solidFill>
                          <a:effectLst/>
                          <a:latin typeface="+mn-lt"/>
                          <a:ea typeface="+mn-ea"/>
                          <a:cs typeface="+mn-cs"/>
                        </a:rPr>
                      </a:br>
                      <a:endParaRPr kumimoji="0" lang="en-US"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if</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p == -1)</a:t>
                      </a:r>
                    </a:p>
                    <a:p>
                      <a:pPr>
                        <a:spcAft>
                          <a:spcPts val="0"/>
                        </a:spcAft>
                      </a:pP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400" kern="1200" dirty="0">
                          <a:solidFill>
                            <a:schemeClr val="dk1"/>
                          </a:solidFill>
                          <a:effectLst/>
                          <a:latin typeface="+mn-lt"/>
                          <a:ea typeface="+mn-ea"/>
                          <a:cs typeface="+mn-cs"/>
                        </a:rPr>
                        <a:t>   </a:t>
                      </a:r>
                      <a:r>
                        <a:rPr lang="en-US" sz="1400" dirty="0" err="1">
                          <a:effectLst/>
                        </a:rPr>
                        <a:t>printf</a:t>
                      </a:r>
                      <a:r>
                        <a:rPr lang="en-US" sz="1400" dirty="0">
                          <a:effectLst/>
                        </a:rPr>
                        <a:t>(“Not found\n”);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else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a:t>
                      </a:r>
                      <a:r>
                        <a:rPr kumimoji="0" lang="el-GR" sz="1400" kern="1200" dirty="0">
                          <a:solidFill>
                            <a:schemeClr val="dk1"/>
                          </a:solidFill>
                          <a:effectLst/>
                          <a:latin typeface="+mn-lt"/>
                          <a:ea typeface="+mn-ea"/>
                          <a:cs typeface="+mn-cs"/>
                        </a:rPr>
                        <a:t> </a:t>
                      </a:r>
                    </a:p>
                    <a:p>
                      <a:pPr>
                        <a:spcAft>
                          <a:spcPts val="0"/>
                        </a:spcAft>
                      </a:pPr>
                      <a:r>
                        <a:rPr kumimoji="0" lang="el-GR" sz="1400" kern="1200" dirty="0">
                          <a:solidFill>
                            <a:schemeClr val="dk1"/>
                          </a:solidFill>
                          <a:effectLst/>
                          <a:latin typeface="+mn-lt"/>
                          <a:ea typeface="+mn-ea"/>
                          <a:cs typeface="+mn-cs"/>
                        </a:rPr>
                        <a:t>   </a:t>
                      </a:r>
                      <a:r>
                        <a:rPr lang="en-US" sz="1400" dirty="0" err="1">
                          <a:effectLst/>
                        </a:rPr>
                        <a:t>printf</a:t>
                      </a:r>
                      <a:r>
                        <a:rPr lang="en-US" sz="1400" dirty="0">
                          <a:effectLst/>
                        </a:rPr>
                        <a:t>(“Found in </a:t>
                      </a:r>
                      <a:r>
                        <a:rPr lang="en-US" sz="1400" dirty="0" err="1">
                          <a:effectLst/>
                        </a:rPr>
                        <a:t>pos</a:t>
                      </a:r>
                      <a:r>
                        <a:rPr lang="en-US" sz="1400" dirty="0">
                          <a:effectLst/>
                        </a:rPr>
                        <a:t>:%d\n”, p);</a:t>
                      </a:r>
                    </a:p>
                    <a:p>
                      <a:pPr>
                        <a:spcAft>
                          <a:spcPts val="0"/>
                        </a:spcAft>
                      </a:pP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1400" dirty="0" err="1">
                          <a:effectLst/>
                        </a:rPr>
                        <a:t>printf</a:t>
                      </a:r>
                      <a:r>
                        <a:rPr lang="en-US" sz="1400" dirty="0">
                          <a:effectLst/>
                        </a:rPr>
                        <a:t>(“Give key:”);</a:t>
                      </a:r>
                    </a:p>
                    <a:p>
                      <a:pPr>
                        <a:spcAft>
                          <a:spcPts val="0"/>
                        </a:spcAft>
                      </a:pPr>
                      <a:r>
                        <a:rPr lang="en-US" sz="1400" dirty="0" err="1">
                          <a:effectLst/>
                        </a:rPr>
                        <a:t>scanf</a:t>
                      </a:r>
                      <a:r>
                        <a:rPr lang="en-US" sz="1400" dirty="0">
                          <a:effectLst/>
                        </a:rPr>
                        <a:t>(“%</a:t>
                      </a:r>
                      <a:r>
                        <a:rPr lang="en-US" sz="1400" dirty="0" err="1">
                          <a:effectLst/>
                        </a:rPr>
                        <a:t>i</a:t>
                      </a:r>
                      <a:r>
                        <a:rPr lang="en-US" sz="1400" dirty="0">
                          <a:effectLst/>
                        </a:rPr>
                        <a:t>”, &amp;key);</a:t>
                      </a:r>
                      <a:br>
                        <a:rPr kumimoji="0" lang="el-GR" sz="1400" kern="1200" dirty="0">
                          <a:solidFill>
                            <a:schemeClr val="dk1"/>
                          </a:solidFill>
                          <a:effectLst/>
                          <a:latin typeface="+mn-lt"/>
                          <a:ea typeface="+mn-ea"/>
                          <a:cs typeface="+mn-cs"/>
                        </a:rPr>
                      </a:br>
                      <a:r>
                        <a:rPr kumimoji="0" lang="en-US" sz="1400" kern="1200" dirty="0">
                          <a:solidFill>
                            <a:schemeClr val="dk1"/>
                          </a:solidFill>
                          <a:effectLst/>
                          <a:latin typeface="+mn-lt"/>
                          <a:ea typeface="+mn-ea"/>
                          <a:cs typeface="+mn-cs"/>
                        </a:rPr>
                        <a:t>p</a:t>
                      </a:r>
                      <a:r>
                        <a:rPr kumimoji="0" lang="el-GR" sz="1400" kern="1200" dirty="0">
                          <a:solidFill>
                            <a:schemeClr val="dk1"/>
                          </a:solidFill>
                          <a:effectLst/>
                          <a:latin typeface="+mn-lt"/>
                          <a:ea typeface="+mn-ea"/>
                          <a:cs typeface="+mn-cs"/>
                        </a:rPr>
                        <a:t> = </a:t>
                      </a:r>
                      <a:r>
                        <a:rPr kumimoji="0" lang="en-US" sz="1400" kern="1200" dirty="0">
                          <a:solidFill>
                            <a:schemeClr val="dk1"/>
                          </a:solidFill>
                          <a:effectLst/>
                          <a:latin typeface="+mn-lt"/>
                          <a:ea typeface="+mn-ea"/>
                          <a:cs typeface="+mn-cs"/>
                        </a:rPr>
                        <a:t>-1;</a:t>
                      </a:r>
                      <a:br>
                        <a:rPr kumimoji="0" lang="el-GR" sz="1400" kern="1200" dirty="0">
                          <a:solidFill>
                            <a:schemeClr val="dk1"/>
                          </a:solidFill>
                          <a:effectLst/>
                          <a:latin typeface="+mn-lt"/>
                          <a:ea typeface="+mn-ea"/>
                          <a:cs typeface="+mn-cs"/>
                        </a:rPr>
                      </a:b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 </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0;</a:t>
                      </a:r>
                      <a:br>
                        <a:rPr kumimoji="0" lang="el-GR" sz="1400" kern="1200" dirty="0">
                          <a:solidFill>
                            <a:schemeClr val="dk1"/>
                          </a:solidFill>
                          <a:effectLst/>
                          <a:latin typeface="+mn-lt"/>
                          <a:ea typeface="+mn-ea"/>
                          <a:cs typeface="+mn-cs"/>
                        </a:rPr>
                      </a:br>
                      <a:r>
                        <a:rPr lang="en-US" sz="1400" dirty="0">
                          <a:effectLst/>
                        </a:rPr>
                        <a:t>for (</a:t>
                      </a:r>
                      <a:r>
                        <a:rPr lang="en-US" sz="1400" dirty="0" err="1">
                          <a:effectLst/>
                        </a:rPr>
                        <a:t>i</a:t>
                      </a:r>
                      <a:r>
                        <a:rPr lang="en-US" sz="1400" dirty="0">
                          <a:effectLst/>
                        </a:rPr>
                        <a:t>=0; </a:t>
                      </a:r>
                      <a:r>
                        <a:rPr lang="en-US" sz="1400" dirty="0" err="1">
                          <a:effectLst/>
                        </a:rPr>
                        <a:t>i</a:t>
                      </a:r>
                      <a:r>
                        <a:rPr lang="en-US" sz="1400" dirty="0">
                          <a:effectLst/>
                        </a:rPr>
                        <a:t>&lt;10; </a:t>
                      </a:r>
                      <a:r>
                        <a:rPr lang="en-US" sz="1400" dirty="0" err="1">
                          <a:effectLst/>
                        </a:rPr>
                        <a:t>i</a:t>
                      </a:r>
                      <a:r>
                        <a:rPr lang="en-US" sz="1400" dirty="0">
                          <a:effectLst/>
                        </a:rPr>
                        <a:t>++)</a:t>
                      </a:r>
                    </a:p>
                    <a:p>
                      <a:pPr>
                        <a:spcAft>
                          <a:spcPts val="0"/>
                        </a:spcAft>
                      </a:pPr>
                      <a:r>
                        <a:rPr kumimoji="0" lang="en-US" sz="1400" kern="1200" dirty="0">
                          <a:solidFill>
                            <a:schemeClr val="dk1"/>
                          </a:solidFill>
                          <a:effectLst/>
                          <a:latin typeface="+mn-lt"/>
                          <a:ea typeface="+mn-ea"/>
                          <a:cs typeface="+mn-cs"/>
                        </a:rPr>
                        <a:t>{</a:t>
                      </a:r>
                      <a:r>
                        <a:rPr kumimoji="0" lang="el-GR" sz="1400" kern="1200" dirty="0">
                          <a:solidFill>
                            <a:schemeClr val="dk1"/>
                          </a:solidFill>
                          <a:effectLst/>
                          <a:latin typeface="+mn-lt"/>
                          <a:ea typeface="+mn-ea"/>
                          <a:cs typeface="+mn-cs"/>
                        </a:rPr>
                        <a:t>  </a:t>
                      </a:r>
                    </a:p>
                    <a:p>
                      <a:pPr>
                        <a:spcAft>
                          <a:spcPts val="0"/>
                        </a:spcAft>
                      </a:pP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if</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a:t>
                      </a:r>
                      <a:r>
                        <a:rPr kumimoji="0" lang="el-GR" sz="1400" kern="1200" dirty="0">
                          <a:solidFill>
                            <a:schemeClr val="dk1"/>
                          </a:solidFill>
                          <a:effectLst/>
                          <a:latin typeface="+mn-lt"/>
                          <a:ea typeface="+mn-ea"/>
                          <a:cs typeface="+mn-cs"/>
                        </a:rPr>
                        <a:t>Α[</a:t>
                      </a:r>
                      <a:r>
                        <a:rPr kumimoji="0" lang="en-US" sz="1400" kern="1200" dirty="0" err="1">
                          <a:solidFill>
                            <a:schemeClr val="dk1"/>
                          </a:solidFill>
                          <a:effectLst/>
                          <a:latin typeface="+mn-lt"/>
                          <a:ea typeface="+mn-ea"/>
                          <a:cs typeface="+mn-cs"/>
                        </a:rPr>
                        <a:t>i</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key)</a:t>
                      </a:r>
                    </a:p>
                    <a:p>
                      <a:pPr>
                        <a:spcAft>
                          <a:spcPts val="0"/>
                        </a:spcAft>
                      </a:pPr>
                      <a:r>
                        <a:rPr kumimoji="0" lang="en-US" sz="1400" kern="1200" dirty="0">
                          <a:solidFill>
                            <a:schemeClr val="dk1"/>
                          </a:solidFill>
                          <a:effectLst/>
                          <a:latin typeface="+mn-lt"/>
                          <a:ea typeface="+mn-ea"/>
                          <a:cs typeface="+mn-cs"/>
                        </a:rPr>
                        <a:t>      {</a:t>
                      </a:r>
                      <a:br>
                        <a:rPr kumimoji="0" lang="el-GR" sz="1400" kern="1200" dirty="0">
                          <a:solidFill>
                            <a:schemeClr val="dk1"/>
                          </a:solidFill>
                          <a:effectLst/>
                          <a:latin typeface="+mn-lt"/>
                          <a:ea typeface="+mn-ea"/>
                          <a:cs typeface="+mn-cs"/>
                        </a:rPr>
                      </a:b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p</a:t>
                      </a:r>
                      <a:r>
                        <a:rPr kumimoji="0" lang="el-GR" sz="1400" kern="1200" dirty="0">
                          <a:solidFill>
                            <a:schemeClr val="dk1"/>
                          </a:solidFill>
                          <a:effectLst/>
                          <a:latin typeface="+mn-lt"/>
                          <a:ea typeface="+mn-ea"/>
                          <a:cs typeface="+mn-cs"/>
                        </a:rPr>
                        <a:t> = </a:t>
                      </a:r>
                      <a:r>
                        <a:rPr kumimoji="0" lang="en-US" sz="1400" kern="1200" dirty="0" err="1">
                          <a:solidFill>
                            <a:schemeClr val="dk1"/>
                          </a:solidFill>
                          <a:effectLst/>
                          <a:latin typeface="+mn-lt"/>
                          <a:ea typeface="+mn-ea"/>
                          <a:cs typeface="+mn-cs"/>
                        </a:rPr>
                        <a:t>i</a:t>
                      </a:r>
                      <a:r>
                        <a:rPr kumimoji="0" lang="en-US" sz="1400" kern="1200" dirty="0">
                          <a:solidFill>
                            <a:schemeClr val="dk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            </a:t>
                      </a:r>
                      <a:r>
                        <a:rPr lang="en-US" sz="1400" dirty="0" err="1">
                          <a:effectLst/>
                        </a:rPr>
                        <a:t>printf</a:t>
                      </a:r>
                      <a:r>
                        <a:rPr lang="en-US" sz="1400" dirty="0">
                          <a:effectLst/>
                        </a:rPr>
                        <a:t>(“Found in </a:t>
                      </a:r>
                      <a:r>
                        <a:rPr lang="en-US" sz="1400" dirty="0" err="1">
                          <a:effectLst/>
                        </a:rPr>
                        <a:t>pos</a:t>
                      </a:r>
                      <a:r>
                        <a:rPr lang="en-US" sz="1400" dirty="0">
                          <a:effectLst/>
                        </a:rPr>
                        <a:t>:%d\n”, p);</a:t>
                      </a:r>
                      <a:endParaRPr kumimoji="0" lang="en-US"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br>
                        <a:rPr kumimoji="0" lang="el-GR" sz="1400" kern="1200" dirty="0">
                          <a:solidFill>
                            <a:schemeClr val="dk1"/>
                          </a:solidFill>
                          <a:effectLst/>
                          <a:latin typeface="+mn-lt"/>
                          <a:ea typeface="+mn-ea"/>
                          <a:cs typeface="+mn-cs"/>
                        </a:rPr>
                      </a:br>
                      <a:r>
                        <a:rPr kumimoji="0" lang="en-US" sz="1400" kern="1200" dirty="0">
                          <a:solidFill>
                            <a:schemeClr val="dk1"/>
                          </a:solidFill>
                          <a:effectLst/>
                          <a:latin typeface="+mn-lt"/>
                          <a:ea typeface="+mn-ea"/>
                          <a:cs typeface="+mn-cs"/>
                        </a:rPr>
                        <a:t>}</a:t>
                      </a:r>
                      <a:br>
                        <a:rPr kumimoji="0" lang="el-GR" sz="1400" kern="1200" dirty="0">
                          <a:solidFill>
                            <a:schemeClr val="dk1"/>
                          </a:solidFill>
                          <a:effectLst/>
                          <a:latin typeface="+mn-lt"/>
                          <a:ea typeface="+mn-ea"/>
                          <a:cs typeface="+mn-cs"/>
                        </a:rPr>
                      </a:br>
                      <a:endParaRPr kumimoji="0" lang="en-US"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if</a:t>
                      </a:r>
                      <a:r>
                        <a:rPr kumimoji="0" lang="el-GR" sz="1400" kern="1200" dirty="0">
                          <a:solidFill>
                            <a:schemeClr val="dk1"/>
                          </a:solidFill>
                          <a:effectLst/>
                          <a:latin typeface="+mn-lt"/>
                          <a:ea typeface="+mn-ea"/>
                          <a:cs typeface="+mn-cs"/>
                        </a:rPr>
                        <a:t> (</a:t>
                      </a:r>
                      <a:r>
                        <a:rPr kumimoji="0" lang="en-US" sz="1400" kern="1200" dirty="0">
                          <a:solidFill>
                            <a:schemeClr val="dk1"/>
                          </a:solidFill>
                          <a:effectLst/>
                          <a:latin typeface="+mn-lt"/>
                          <a:ea typeface="+mn-ea"/>
                          <a:cs typeface="+mn-cs"/>
                        </a:rPr>
                        <a:t>p == -1)</a:t>
                      </a:r>
                    </a:p>
                    <a:p>
                      <a:pPr>
                        <a:spcAft>
                          <a:spcPts val="0"/>
                        </a:spcAft>
                      </a:pP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400" kern="1200" dirty="0">
                          <a:solidFill>
                            <a:schemeClr val="dk1"/>
                          </a:solidFill>
                          <a:effectLst/>
                          <a:latin typeface="+mn-lt"/>
                          <a:ea typeface="+mn-ea"/>
                          <a:cs typeface="+mn-cs"/>
                        </a:rPr>
                        <a:t>   </a:t>
                      </a:r>
                      <a:r>
                        <a:rPr lang="en-US" sz="1400" dirty="0" err="1">
                          <a:effectLst/>
                        </a:rPr>
                        <a:t>printf</a:t>
                      </a:r>
                      <a:r>
                        <a:rPr lang="en-US" sz="1400" dirty="0">
                          <a:effectLst/>
                        </a:rPr>
                        <a:t>(“Not found\n”);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a:t>
                      </a:r>
                    </a:p>
                    <a:p>
                      <a:pPr>
                        <a:spcAft>
                          <a:spcPts val="0"/>
                        </a:spcAft>
                      </a:pPr>
                      <a:endParaRPr kumimoji="0" lang="el-GR" sz="1400" kern="1200" dirty="0">
                        <a:solidFill>
                          <a:schemeClr val="dk1"/>
                        </a:solidFill>
                        <a:effectLst/>
                        <a:latin typeface="+mn-lt"/>
                        <a:ea typeface="+mn-ea"/>
                        <a:cs typeface="+mn-cs"/>
                      </a:endParaRPr>
                    </a:p>
                    <a:p>
                      <a:pPr>
                        <a:spcAft>
                          <a:spcPts val="0"/>
                        </a:spcAft>
                      </a:pPr>
                      <a:endParaRPr kumimoji="0" lang="el-GR" sz="1400" kern="1200" dirty="0">
                        <a:solidFill>
                          <a:schemeClr val="dk1"/>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0915161"/>
                  </a:ext>
                </a:extLst>
              </a:tr>
            </a:tbl>
          </a:graphicData>
        </a:graphic>
      </p:graphicFrame>
    </p:spTree>
    <p:extLst>
      <p:ext uri="{BB962C8B-B14F-4D97-AF65-F5344CB8AC3E}">
        <p14:creationId xmlns:p14="http://schemas.microsoft.com/office/powerpoint/2010/main" val="3088205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457200" y="0"/>
            <a:ext cx="8229600" cy="1066800"/>
          </a:xfrm>
        </p:spPr>
        <p:txBody>
          <a:bodyPr/>
          <a:lstStyle/>
          <a:p>
            <a:r>
              <a:rPr lang="el-GR" dirty="0">
                <a:solidFill>
                  <a:srgbClr val="FF0000"/>
                </a:solidFill>
              </a:rPr>
              <a:t>Μεθοδολογία (Ι</a:t>
            </a:r>
            <a:r>
              <a:rPr lang="en-US" dirty="0">
                <a:solidFill>
                  <a:srgbClr val="FF0000"/>
                </a:solidFill>
              </a:rPr>
              <a:t>V</a:t>
            </a:r>
            <a:r>
              <a:rPr lang="el-GR" dirty="0">
                <a:solidFill>
                  <a:srgbClr val="FF0000"/>
                </a:solidFill>
              </a:rPr>
              <a:t>)</a:t>
            </a:r>
            <a:endParaRPr lang="en-GB" dirty="0">
              <a:solidFill>
                <a:srgbClr val="000000"/>
              </a:solidFill>
              <a:latin typeface="Courier New" pitchFamily="49" charset="0"/>
            </a:endParaRPr>
          </a:p>
        </p:txBody>
      </p:sp>
      <p:sp>
        <p:nvSpPr>
          <p:cNvPr id="9" name="4 - Θέση αριθμού διαφάνειας"/>
          <p:cNvSpPr>
            <a:spLocks noGrp="1"/>
          </p:cNvSpPr>
          <p:nvPr>
            <p:ph type="sldNum" sz="quarter" idx="12"/>
          </p:nvPr>
        </p:nvSpPr>
        <p:spPr/>
        <p:txBody>
          <a:bodyPr/>
          <a:lstStyle/>
          <a:p>
            <a:fld id="{EBC5E6BF-E6D5-4275-9A53-CEF613914B37}" type="slidenum">
              <a:rPr lang="en-GB"/>
              <a:pPr/>
              <a:t>26</a:t>
            </a:fld>
            <a:endParaRPr lang="en-GB"/>
          </a:p>
        </p:txBody>
      </p:sp>
      <p:sp>
        <p:nvSpPr>
          <p:cNvPr id="4" name="Rectangle 1"/>
          <p:cNvSpPr>
            <a:spLocks noChangeArrowheads="1"/>
          </p:cNvSpPr>
          <p:nvPr/>
        </p:nvSpPr>
        <p:spPr bwMode="auto">
          <a:xfrm>
            <a:off x="457200" y="1066800"/>
            <a:ext cx="5277407" cy="56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r>
              <a:rPr lang="el-GR" altLang="el-GR" dirty="0">
                <a:latin typeface="Garamond" panose="02020404030301010803" pitchFamily="18" charset="0"/>
                <a:cs typeface="Arial" panose="020B0604020202020204" pitchFamily="34" charset="0"/>
              </a:rPr>
              <a:t>ΒΑΣΙΚΗ ΕΠΕΞΕΡΓΑΣΙΑ</a:t>
            </a:r>
            <a:r>
              <a:rPr lang="en-US" altLang="el-GR" dirty="0">
                <a:latin typeface="Garamond" panose="02020404030301010803" pitchFamily="18" charset="0"/>
                <a:cs typeface="Arial" panose="020B0604020202020204" pitchFamily="34" charset="0"/>
              </a:rPr>
              <a:t>  (</a:t>
            </a:r>
            <a:r>
              <a:rPr lang="en-US" altLang="el-GR" i="1" dirty="0" err="1">
                <a:latin typeface="Garamond" panose="02020404030301010803" pitchFamily="18" charset="0"/>
                <a:cs typeface="Arial" panose="020B0604020202020204" pitchFamily="34" charset="0"/>
              </a:rPr>
              <a:t>int</a:t>
            </a:r>
            <a:r>
              <a:rPr lang="en-US" altLang="el-GR" i="1" dirty="0">
                <a:latin typeface="Garamond" panose="02020404030301010803" pitchFamily="18" charset="0"/>
                <a:cs typeface="Arial" panose="020B0604020202020204" pitchFamily="34" charset="0"/>
              </a:rPr>
              <a:t> A[10];</a:t>
            </a:r>
            <a:r>
              <a:rPr lang="en-US" altLang="el-GR" dirty="0">
                <a:latin typeface="Garamond" panose="02020404030301010803" pitchFamily="18" charset="0"/>
                <a:cs typeface="Arial" panose="020B0604020202020204" pitchFamily="34" charset="0"/>
              </a:rPr>
              <a:t>)</a:t>
            </a:r>
            <a:endParaRPr lang="el-GR" altLang="el-GR" sz="3600" b="0" dirty="0">
              <a:latin typeface="Arial" panose="020B0604020202020204" pitchFamily="34" charset="0"/>
            </a:endParaRPr>
          </a:p>
        </p:txBody>
      </p:sp>
      <p:graphicFrame>
        <p:nvGraphicFramePr>
          <p:cNvPr id="3" name="Πίνακας 2"/>
          <p:cNvGraphicFramePr>
            <a:graphicFrameLocks noGrp="1"/>
          </p:cNvGraphicFramePr>
          <p:nvPr>
            <p:extLst>
              <p:ext uri="{D42A27DB-BD31-4B8C-83A1-F6EECF244321}">
                <p14:modId xmlns:p14="http://schemas.microsoft.com/office/powerpoint/2010/main" val="804711519"/>
              </p:ext>
            </p:extLst>
          </p:nvPr>
        </p:nvGraphicFramePr>
        <p:xfrm>
          <a:off x="162232" y="1637074"/>
          <a:ext cx="8774504" cy="2796291"/>
        </p:xfrm>
        <a:graphic>
          <a:graphicData uri="http://schemas.openxmlformats.org/drawingml/2006/table">
            <a:tbl>
              <a:tblPr>
                <a:tableStyleId>{5C22544A-7EE6-4342-B048-85BDC9FD1C3A}</a:tableStyleId>
              </a:tblPr>
              <a:tblGrid>
                <a:gridCol w="4262284">
                  <a:extLst>
                    <a:ext uri="{9D8B030D-6E8A-4147-A177-3AD203B41FA5}">
                      <a16:colId xmlns:a16="http://schemas.microsoft.com/office/drawing/2014/main" val="1436486322"/>
                    </a:ext>
                  </a:extLst>
                </a:gridCol>
                <a:gridCol w="4512220">
                  <a:extLst>
                    <a:ext uri="{9D8B030D-6E8A-4147-A177-3AD203B41FA5}">
                      <a16:colId xmlns:a16="http://schemas.microsoft.com/office/drawing/2014/main" val="1534654605"/>
                    </a:ext>
                  </a:extLst>
                </a:gridCol>
              </a:tblGrid>
              <a:tr h="2359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400" b="1" kern="1200" dirty="0">
                          <a:solidFill>
                            <a:schemeClr val="dk1"/>
                          </a:solidFill>
                          <a:effectLst/>
                          <a:latin typeface="+mn-lt"/>
                          <a:ea typeface="+mn-ea"/>
                          <a:cs typeface="+mn-cs"/>
                        </a:rPr>
                        <a:t>ΤΑΞΙΝΟΜΗΣΗ </a:t>
                      </a:r>
                      <a:r>
                        <a:rPr kumimoji="0" lang="el-GR" sz="1400" b="1" i="1" kern="1200" dirty="0">
                          <a:solidFill>
                            <a:schemeClr val="dk1"/>
                          </a:solidFill>
                          <a:effectLst/>
                          <a:latin typeface="+mn-lt"/>
                          <a:ea typeface="+mn-ea"/>
                          <a:cs typeface="+mn-cs"/>
                        </a:rPr>
                        <a:t>(Αύξουσα)</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spcAft>
                          <a:spcPts val="0"/>
                        </a:spcAft>
                      </a:pPr>
                      <a:r>
                        <a:rPr kumimoji="0" lang="el-GR" sz="1400" b="1" kern="1200" dirty="0">
                          <a:solidFill>
                            <a:schemeClr val="dk1"/>
                          </a:solidFill>
                          <a:effectLst/>
                          <a:latin typeface="+mn-lt"/>
                          <a:ea typeface="+mn-ea"/>
                          <a:cs typeface="+mn-cs"/>
                        </a:rPr>
                        <a:t>ΤΑΞΙΝΟΜΗΣΗ</a:t>
                      </a:r>
                      <a:r>
                        <a:rPr kumimoji="0" lang="en-US" sz="1400" b="1" kern="1200" dirty="0">
                          <a:solidFill>
                            <a:schemeClr val="dk1"/>
                          </a:solidFill>
                          <a:effectLst/>
                          <a:latin typeface="+mn-lt"/>
                          <a:ea typeface="+mn-ea"/>
                          <a:cs typeface="+mn-cs"/>
                        </a:rPr>
                        <a:t> </a:t>
                      </a:r>
                      <a:r>
                        <a:rPr kumimoji="0" lang="el-GR" sz="1400" b="1" i="1" kern="1200" dirty="0">
                          <a:solidFill>
                            <a:schemeClr val="dk1"/>
                          </a:solidFill>
                          <a:effectLst/>
                          <a:latin typeface="+mn-lt"/>
                          <a:ea typeface="+mn-ea"/>
                          <a:cs typeface="+mn-cs"/>
                        </a:rPr>
                        <a:t>(Φθίνουσα)</a:t>
                      </a:r>
                      <a:r>
                        <a:rPr kumimoji="0" lang="el-GR" sz="1400" b="1" kern="1200" dirty="0">
                          <a:solidFill>
                            <a:schemeClr val="dk1"/>
                          </a:solidFill>
                          <a:effectLst/>
                          <a:latin typeface="+mn-lt"/>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03585797"/>
                  </a:ext>
                </a:extLst>
              </a:tr>
              <a:tr h="1660661">
                <a:tc>
                  <a:txBody>
                    <a:bodyPr/>
                    <a:lstStyle/>
                    <a:p>
                      <a:pPr>
                        <a:spcBef>
                          <a:spcPts val="0"/>
                        </a:spcBef>
                        <a:spcAft>
                          <a:spcPts val="0"/>
                        </a:spcAft>
                      </a:pPr>
                      <a:r>
                        <a:rPr lang="en-US" sz="1400" dirty="0">
                          <a:effectLst/>
                        </a:rPr>
                        <a:t>for (</a:t>
                      </a:r>
                      <a:r>
                        <a:rPr lang="en-US" sz="1400" dirty="0" err="1">
                          <a:effectLst/>
                        </a:rPr>
                        <a:t>i</a:t>
                      </a:r>
                      <a:r>
                        <a:rPr lang="en-US" sz="1400" dirty="0">
                          <a:effectLst/>
                        </a:rPr>
                        <a:t>=</a:t>
                      </a:r>
                      <a:r>
                        <a:rPr lang="el-GR" sz="1400" dirty="0">
                          <a:effectLst/>
                        </a:rPr>
                        <a:t>1</a:t>
                      </a:r>
                      <a:r>
                        <a:rPr lang="en-US" sz="1400" dirty="0">
                          <a:effectLst/>
                        </a:rPr>
                        <a:t>; </a:t>
                      </a:r>
                      <a:r>
                        <a:rPr lang="en-US" sz="1400" dirty="0" err="1">
                          <a:effectLst/>
                        </a:rPr>
                        <a:t>i</a:t>
                      </a:r>
                      <a:r>
                        <a:rPr lang="en-US" sz="1400" dirty="0">
                          <a:effectLst/>
                        </a:rPr>
                        <a:t>&lt;10; </a:t>
                      </a:r>
                      <a:r>
                        <a:rPr lang="en-US" sz="1400" dirty="0" err="1">
                          <a:effectLst/>
                        </a:rPr>
                        <a:t>i</a:t>
                      </a:r>
                      <a:r>
                        <a:rPr lang="en-US" sz="1400" dirty="0">
                          <a:effectLst/>
                        </a:rPr>
                        <a:t>++)</a:t>
                      </a:r>
                      <a:endParaRPr lang="el-GR" sz="1400" dirty="0">
                        <a:effectLst/>
                      </a:endParaRPr>
                    </a:p>
                    <a:p>
                      <a:pPr>
                        <a:spcBef>
                          <a:spcPts val="0"/>
                        </a:spcBef>
                        <a:spcAft>
                          <a:spcPts val="0"/>
                        </a:spcAft>
                      </a:pPr>
                      <a:r>
                        <a:rPr lang="el-GR" sz="1400" dirty="0">
                          <a:effectLst/>
                        </a:rPr>
                        <a:t>{</a:t>
                      </a:r>
                      <a:endParaRPr lang="en-US" sz="1400" dirty="0">
                        <a:effectLst/>
                      </a:endParaRPr>
                    </a:p>
                    <a:p>
                      <a:pPr>
                        <a:spcBef>
                          <a:spcPts val="0"/>
                        </a:spcBef>
                        <a:spcAft>
                          <a:spcPts val="0"/>
                        </a:spcAft>
                      </a:pPr>
                      <a:r>
                        <a:rPr lang="en-US" sz="1400" dirty="0">
                          <a:effectLst/>
                        </a:rPr>
                        <a:t>      for (j=9; j&gt;=</a:t>
                      </a:r>
                      <a:r>
                        <a:rPr lang="en-US" sz="1400" dirty="0" err="1">
                          <a:effectLst/>
                        </a:rPr>
                        <a:t>i</a:t>
                      </a:r>
                      <a:r>
                        <a:rPr lang="en-US" sz="1400" dirty="0">
                          <a:effectLst/>
                        </a:rPr>
                        <a:t>; j--)</a:t>
                      </a:r>
                      <a:endParaRPr lang="el-GR" sz="1400" dirty="0">
                        <a:effectLst/>
                      </a:endParaRPr>
                    </a:p>
                    <a:p>
                      <a:pPr>
                        <a:spcBef>
                          <a:spcPts val="0"/>
                        </a:spcBef>
                        <a:spcAft>
                          <a:spcPts val="0"/>
                        </a:spcAft>
                      </a:pPr>
                      <a:r>
                        <a:rPr lang="en-US" sz="1400" dirty="0">
                          <a:effectLst/>
                        </a:rPr>
                        <a:t>      </a:t>
                      </a:r>
                      <a:r>
                        <a:rPr lang="el-GR" sz="1400" dirty="0">
                          <a:effectLst/>
                        </a:rPr>
                        <a:t>{</a:t>
                      </a:r>
                      <a:endParaRPr lang="en-US" sz="1400" dirty="0">
                        <a:effectLst/>
                      </a:endParaRPr>
                    </a:p>
                    <a:p>
                      <a:pPr>
                        <a:spcAft>
                          <a:spcPts val="0"/>
                        </a:spcAft>
                      </a:pPr>
                      <a:r>
                        <a:rPr kumimoji="0" lang="en-US" sz="1400" kern="1200" dirty="0">
                          <a:solidFill>
                            <a:schemeClr val="dk1"/>
                          </a:solidFill>
                          <a:effectLst/>
                          <a:latin typeface="+mn-lt"/>
                          <a:ea typeface="+mn-ea"/>
                          <a:cs typeface="+mn-cs"/>
                        </a:rPr>
                        <a:t>            if (A[j-1] &gt; A[j])</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temp = A[j-1];</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A[j-1] = A[j];</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A[j] = temp;</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Bef>
                          <a:spcPts val="0"/>
                        </a:spcBef>
                        <a:spcAft>
                          <a:spcPts val="0"/>
                        </a:spcAft>
                      </a:pPr>
                      <a:r>
                        <a:rPr lang="en-US" sz="1400" dirty="0">
                          <a:effectLst/>
                        </a:rPr>
                        <a:t>for (</a:t>
                      </a:r>
                      <a:r>
                        <a:rPr lang="en-US" sz="1400" dirty="0" err="1">
                          <a:effectLst/>
                        </a:rPr>
                        <a:t>i</a:t>
                      </a:r>
                      <a:r>
                        <a:rPr lang="en-US" sz="1400" dirty="0">
                          <a:effectLst/>
                        </a:rPr>
                        <a:t>=</a:t>
                      </a:r>
                      <a:r>
                        <a:rPr lang="el-GR" sz="1400" dirty="0">
                          <a:effectLst/>
                        </a:rPr>
                        <a:t>1</a:t>
                      </a:r>
                      <a:r>
                        <a:rPr lang="en-US" sz="1400" dirty="0">
                          <a:effectLst/>
                        </a:rPr>
                        <a:t>; </a:t>
                      </a:r>
                      <a:r>
                        <a:rPr lang="en-US" sz="1400" dirty="0" err="1">
                          <a:effectLst/>
                        </a:rPr>
                        <a:t>i</a:t>
                      </a:r>
                      <a:r>
                        <a:rPr lang="en-US" sz="1400" dirty="0">
                          <a:effectLst/>
                        </a:rPr>
                        <a:t>&lt;10; </a:t>
                      </a:r>
                      <a:r>
                        <a:rPr lang="en-US" sz="1400" dirty="0" err="1">
                          <a:effectLst/>
                        </a:rPr>
                        <a:t>i</a:t>
                      </a:r>
                      <a:r>
                        <a:rPr lang="en-US" sz="1400" dirty="0">
                          <a:effectLst/>
                        </a:rPr>
                        <a:t>++)</a:t>
                      </a:r>
                      <a:endParaRPr lang="el-GR" sz="1400" dirty="0">
                        <a:effectLst/>
                      </a:endParaRPr>
                    </a:p>
                    <a:p>
                      <a:pPr>
                        <a:spcBef>
                          <a:spcPts val="0"/>
                        </a:spcBef>
                        <a:spcAft>
                          <a:spcPts val="0"/>
                        </a:spcAft>
                      </a:pPr>
                      <a:r>
                        <a:rPr lang="el-GR" sz="1400" dirty="0">
                          <a:effectLst/>
                        </a:rPr>
                        <a:t>{</a:t>
                      </a:r>
                      <a:endParaRPr lang="en-US" sz="1400" dirty="0">
                        <a:effectLst/>
                      </a:endParaRPr>
                    </a:p>
                    <a:p>
                      <a:pPr>
                        <a:spcBef>
                          <a:spcPts val="0"/>
                        </a:spcBef>
                        <a:spcAft>
                          <a:spcPts val="0"/>
                        </a:spcAft>
                      </a:pPr>
                      <a:r>
                        <a:rPr lang="en-US" sz="1400" dirty="0">
                          <a:effectLst/>
                        </a:rPr>
                        <a:t>      for (j=9; j&gt;=</a:t>
                      </a:r>
                      <a:r>
                        <a:rPr lang="en-US" sz="1400" dirty="0" err="1">
                          <a:effectLst/>
                        </a:rPr>
                        <a:t>i</a:t>
                      </a:r>
                      <a:r>
                        <a:rPr lang="en-US" sz="1400" dirty="0">
                          <a:effectLst/>
                        </a:rPr>
                        <a:t>; j--)</a:t>
                      </a:r>
                      <a:endParaRPr lang="el-GR" sz="1400" dirty="0">
                        <a:effectLst/>
                      </a:endParaRPr>
                    </a:p>
                    <a:p>
                      <a:pPr>
                        <a:spcBef>
                          <a:spcPts val="0"/>
                        </a:spcBef>
                        <a:spcAft>
                          <a:spcPts val="0"/>
                        </a:spcAft>
                      </a:pPr>
                      <a:r>
                        <a:rPr lang="en-US" sz="1400" dirty="0">
                          <a:effectLst/>
                        </a:rPr>
                        <a:t>      </a:t>
                      </a:r>
                      <a:r>
                        <a:rPr lang="el-GR" sz="1400" dirty="0">
                          <a:effectLst/>
                        </a:rPr>
                        <a:t>{</a:t>
                      </a:r>
                      <a:endParaRPr lang="en-US" sz="1400" dirty="0">
                        <a:effectLst/>
                      </a:endParaRPr>
                    </a:p>
                    <a:p>
                      <a:pPr>
                        <a:spcAft>
                          <a:spcPts val="0"/>
                        </a:spcAft>
                      </a:pPr>
                      <a:r>
                        <a:rPr kumimoji="0" lang="en-US" sz="1400" kern="1200" dirty="0">
                          <a:solidFill>
                            <a:schemeClr val="dk1"/>
                          </a:solidFill>
                          <a:effectLst/>
                          <a:latin typeface="+mn-lt"/>
                          <a:ea typeface="+mn-ea"/>
                          <a:cs typeface="+mn-cs"/>
                        </a:rPr>
                        <a:t>            if (A[j-1] &lt; A[j])</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temp = A[j-1];</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A[j-1] = A[j];</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A[j] = temp;</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      }</a:t>
                      </a:r>
                      <a:endParaRPr kumimoji="0" lang="el-GR" sz="1400" kern="1200" dirty="0">
                        <a:solidFill>
                          <a:schemeClr val="dk1"/>
                        </a:solidFill>
                        <a:effectLst/>
                        <a:latin typeface="+mn-lt"/>
                        <a:ea typeface="+mn-ea"/>
                        <a:cs typeface="+mn-cs"/>
                      </a:endParaRPr>
                    </a:p>
                    <a:p>
                      <a:pPr>
                        <a:spcAft>
                          <a:spcPts val="0"/>
                        </a:spcAft>
                      </a:pPr>
                      <a:r>
                        <a:rPr kumimoji="0" lang="en-US" sz="1400" kern="1200" dirty="0">
                          <a:solidFill>
                            <a:schemeClr val="dk1"/>
                          </a:solidFill>
                          <a:effectLst/>
                          <a:latin typeface="+mn-lt"/>
                          <a:ea typeface="+mn-ea"/>
                          <a:cs typeface="+mn-cs"/>
                        </a:rPr>
                        <a:t>}</a:t>
                      </a:r>
                      <a:endParaRPr kumimoji="0" lang="el-GR" sz="1400" kern="1200" dirty="0">
                        <a:solidFill>
                          <a:schemeClr val="dk1"/>
                        </a:solidFill>
                        <a:effectLst/>
                        <a:latin typeface="+mn-lt"/>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793699"/>
                  </a:ext>
                </a:extLst>
              </a:tr>
            </a:tbl>
          </a:graphicData>
        </a:graphic>
      </p:graphicFrame>
    </p:spTree>
    <p:extLst>
      <p:ext uri="{BB962C8B-B14F-4D97-AF65-F5344CB8AC3E}">
        <p14:creationId xmlns:p14="http://schemas.microsoft.com/office/powerpoint/2010/main" val="39759838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descr="Rectangle: Click to edit Master text styles&#10;Second level&#10;Third level&#10;Fourth level&#10;Fifth level"/>
          <p:cNvSpPr>
            <a:spLocks noGrp="1" noChangeArrowheads="1"/>
          </p:cNvSpPr>
          <p:nvPr>
            <p:ph idx="1"/>
          </p:nvPr>
        </p:nvSpPr>
        <p:spPr>
          <a:xfrm>
            <a:off x="0" y="1066800"/>
            <a:ext cx="8936038" cy="5791200"/>
          </a:xfrm>
        </p:spPr>
        <p:txBody>
          <a:bodyPr>
            <a:normAutofit lnSpcReduction="10000"/>
          </a:bodyPr>
          <a:lstStyle/>
          <a:p>
            <a:pPr marL="925830" lvl="1" indent="-514350">
              <a:buFont typeface="+mj-lt"/>
              <a:buAutoNum type="arabicPeriod"/>
            </a:pPr>
            <a:r>
              <a:rPr lang="el-GR" sz="2400" dirty="0">
                <a:solidFill>
                  <a:schemeClr val="tx1"/>
                </a:solidFill>
              </a:rPr>
              <a:t>Κατά τη διάρκεια ενός μήνα καταγράφονται καθημερινά οι μονάδες χρέωσης ενός συνδρομητή του ΟΤΕ σε έναν πίνακα 30 θέσεων. </a:t>
            </a:r>
            <a:br>
              <a:rPr lang="el-GR" sz="2400" dirty="0">
                <a:solidFill>
                  <a:schemeClr val="tx1"/>
                </a:solidFill>
              </a:rPr>
            </a:br>
            <a:r>
              <a:rPr lang="el-GR" sz="2400" dirty="0">
                <a:solidFill>
                  <a:schemeClr val="tx1"/>
                </a:solidFill>
              </a:rPr>
              <a:t>Να γραφεί πρόγραμμα το οποίο θα διαβάζει και θα τοποθετεί στον πίνακα αυτά τα στοιχεία και στη συνέχεια θα υπολογίζει και θα εμφανίζει:</a:t>
            </a:r>
            <a:endParaRPr lang="en-US" sz="2400" dirty="0">
              <a:solidFill>
                <a:schemeClr val="tx1"/>
              </a:solidFill>
            </a:endParaRPr>
          </a:p>
          <a:p>
            <a:pPr marL="1447038" lvl="3" indent="-514350"/>
            <a:r>
              <a:rPr lang="el-GR" sz="2000" dirty="0">
                <a:solidFill>
                  <a:schemeClr val="tx1"/>
                </a:solidFill>
              </a:rPr>
              <a:t>Τις συνολικές μονάδες χρέωσης του συνδρομητή. </a:t>
            </a:r>
            <a:endParaRPr lang="en-US" sz="2000" dirty="0">
              <a:solidFill>
                <a:schemeClr val="tx1"/>
              </a:solidFill>
            </a:endParaRPr>
          </a:p>
          <a:p>
            <a:pPr marL="1447038" lvl="3" indent="-514350"/>
            <a:r>
              <a:rPr lang="el-GR" sz="2000" dirty="0">
                <a:solidFill>
                  <a:schemeClr val="tx1"/>
                </a:solidFill>
              </a:rPr>
              <a:t>Την ημέρα με τις περισσότερες μονάδες χρέωσης. </a:t>
            </a:r>
          </a:p>
          <a:p>
            <a:pPr marL="932688" lvl="3" indent="0">
              <a:buNone/>
            </a:pPr>
            <a:endParaRPr lang="el-GR" sz="2000" dirty="0">
              <a:solidFill>
                <a:schemeClr val="tx1"/>
              </a:solidFill>
            </a:endParaRPr>
          </a:p>
          <a:p>
            <a:pPr marL="925830" lvl="1" indent="-514350">
              <a:buFont typeface="+mj-lt"/>
              <a:buAutoNum type="arabicPeriod"/>
            </a:pPr>
            <a:r>
              <a:rPr lang="el-GR" sz="2400" dirty="0">
                <a:solidFill>
                  <a:schemeClr val="tx1"/>
                </a:solidFill>
              </a:rPr>
              <a:t>Κατά τη διάρκεια ενός έτους καταγράφονται τα μηνιαία έσοδα ενός υπαλλήλου σε έναν πίνακα 12 θέσεων. </a:t>
            </a:r>
            <a:br>
              <a:rPr lang="el-GR" sz="2400" dirty="0">
                <a:solidFill>
                  <a:schemeClr val="tx1"/>
                </a:solidFill>
              </a:rPr>
            </a:br>
            <a:r>
              <a:rPr lang="el-GR" sz="2400" dirty="0">
                <a:solidFill>
                  <a:schemeClr val="tx1"/>
                </a:solidFill>
              </a:rPr>
              <a:t>Να γραφεί πρόγραμμα το οποίο θα διαβάζει και θα τοποθετεί στον πίνακα αυτά τα στοιχεία (υποχρεωτικά &gt;0) και στη συνέχεια θα υπολογίζει και θα εμφανίζει:</a:t>
            </a:r>
          </a:p>
          <a:p>
            <a:pPr marL="1447038" lvl="3" indent="-514350"/>
            <a:r>
              <a:rPr lang="el-GR" sz="2000" dirty="0">
                <a:solidFill>
                  <a:schemeClr val="tx1"/>
                </a:solidFill>
              </a:rPr>
              <a:t>Τα συνολικά ετήσια έσοδα του υπαλλήλου.</a:t>
            </a:r>
          </a:p>
          <a:p>
            <a:pPr marL="1447038" lvl="3" indent="-514350"/>
            <a:r>
              <a:rPr lang="el-GR" sz="2000" dirty="0">
                <a:solidFill>
                  <a:schemeClr val="tx1"/>
                </a:solidFill>
              </a:rPr>
              <a:t>Το μικρότερο μηνιαίο έσοδο και σε ποιο μήνα παρατηρήθηκε.</a:t>
            </a:r>
          </a:p>
          <a:p>
            <a:pPr marL="925830" lvl="1" indent="-514350">
              <a:buFont typeface="+mj-lt"/>
              <a:buAutoNum type="arabicPeriod"/>
            </a:pPr>
            <a:endParaRPr lang="el-GR" sz="2400" dirty="0">
              <a:solidFill>
                <a:schemeClr val="tx1"/>
              </a:solidFill>
            </a:endParaRPr>
          </a:p>
        </p:txBody>
      </p:sp>
      <p:sp>
        <p:nvSpPr>
          <p:cNvPr id="9" name="5 - Θέση αριθμού διαφάνειας"/>
          <p:cNvSpPr>
            <a:spLocks noGrp="1"/>
          </p:cNvSpPr>
          <p:nvPr>
            <p:ph type="sldNum" sz="quarter" idx="12"/>
          </p:nvPr>
        </p:nvSpPr>
        <p:spPr/>
        <p:txBody>
          <a:bodyPr/>
          <a:lstStyle/>
          <a:p>
            <a:fld id="{F69332AD-4F9F-4859-B5CB-28FCDDDC43AA}" type="slidenum">
              <a:rPr lang="en-GB"/>
              <a:pPr/>
              <a:t>27</a:t>
            </a:fld>
            <a:endParaRPr lang="en-GB"/>
          </a:p>
        </p:txBody>
      </p:sp>
      <p:sp>
        <p:nvSpPr>
          <p:cNvPr id="10" name="9 - Τίτλος"/>
          <p:cNvSpPr>
            <a:spLocks noGrp="1"/>
          </p:cNvSpPr>
          <p:nvPr>
            <p:ph type="title"/>
          </p:nvPr>
        </p:nvSpPr>
        <p:spPr>
          <a:xfrm>
            <a:off x="457200" y="31532"/>
            <a:ext cx="8229600" cy="1066800"/>
          </a:xfrm>
        </p:spPr>
        <p:txBody>
          <a:bodyPr>
            <a:normAutofit/>
          </a:bodyPr>
          <a:lstStyle/>
          <a:p>
            <a:r>
              <a:rPr lang="el-GR" dirty="0">
                <a:solidFill>
                  <a:srgbClr val="FF0000"/>
                </a:solidFill>
              </a:rPr>
              <a:t>Ασκήσεις</a:t>
            </a:r>
            <a:endParaRPr lang="el-GR" dirty="0"/>
          </a:p>
        </p:txBody>
      </p:sp>
    </p:spTree>
    <p:extLst>
      <p:ext uri="{BB962C8B-B14F-4D97-AF65-F5344CB8AC3E}">
        <p14:creationId xmlns:p14="http://schemas.microsoft.com/office/powerpoint/2010/main" val="2095247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descr="Rectangle: Click to edit Master text styles&#10;Second level&#10;Third level&#10;Fourth level&#10;Fifth level"/>
          <p:cNvSpPr>
            <a:spLocks noGrp="1" noChangeArrowheads="1"/>
          </p:cNvSpPr>
          <p:nvPr>
            <p:ph idx="1"/>
          </p:nvPr>
        </p:nvSpPr>
        <p:spPr>
          <a:xfrm>
            <a:off x="0" y="1066800"/>
            <a:ext cx="8936038" cy="5791200"/>
          </a:xfrm>
        </p:spPr>
        <p:txBody>
          <a:bodyPr>
            <a:normAutofit/>
          </a:bodyPr>
          <a:lstStyle/>
          <a:p>
            <a:pPr marL="925830" lvl="1" indent="-514350">
              <a:buFont typeface="+mj-lt"/>
              <a:buAutoNum type="arabicPeriod" startAt="3"/>
            </a:pPr>
            <a:r>
              <a:rPr lang="el-GR" sz="2400" dirty="0">
                <a:solidFill>
                  <a:schemeClr val="tx1"/>
                </a:solidFill>
              </a:rPr>
              <a:t>Για τους 8 υπαλλήλους μιας επιχείρησης δίνονται τα εξής στοιχεία: κωδικός (ακέραιος 100-999), ηλικία και μηνιαίες αποδοχές κάθε υπαλλήλου. Να γραφεί πρόγραμμα το οποίο θα διαβάζει τα στοιχεία των υπαλλήλων και θα τα αποθηκεύει σε κατάλληλους πίνακες, και στην συνέχεια θα υπολογίζει και θα εμφανίζει:</a:t>
            </a:r>
          </a:p>
          <a:p>
            <a:pPr marL="1447038" lvl="3" indent="-514350"/>
            <a:r>
              <a:rPr lang="el-GR" sz="2000" dirty="0">
                <a:solidFill>
                  <a:schemeClr val="tx1"/>
                </a:solidFill>
              </a:rPr>
              <a:t>Τον κωδικό και την ηλικία των υπαλλήλων που έχουν μηνιαίες αποδοχές μεγαλύτερες από το μέσο όρο αποδοχών όλων των υπαλλήλων, καθώς και πόσοι είναι αυτοί οι υπάλληλοι.</a:t>
            </a:r>
          </a:p>
          <a:p>
            <a:pPr marL="1447038" lvl="3" indent="-514350"/>
            <a:r>
              <a:rPr lang="el-GR" sz="2000" dirty="0">
                <a:solidFill>
                  <a:schemeClr val="tx1"/>
                </a:solidFill>
              </a:rPr>
              <a:t>Τον κωδικό και τις μηνιαίες αποδοχές των υπαλλήλων με ηλικία μικρότερη από 35 έτη και πόσοι είναι αυτοί οι υπάλληλοι.</a:t>
            </a:r>
          </a:p>
          <a:p>
            <a:pPr marL="1447038" lvl="3" indent="-514350"/>
            <a:r>
              <a:rPr lang="el-GR" sz="2000" dirty="0">
                <a:solidFill>
                  <a:schemeClr val="tx1"/>
                </a:solidFill>
              </a:rPr>
              <a:t>Επιπλέον να εμφανίζει την λίστα των υπαλλήλων (κωδικό, ηλικία, μηνιαίες αποδοχές) ταξινομημένη με βάση τον κωδικό.</a:t>
            </a:r>
          </a:p>
          <a:p>
            <a:pPr marL="932688" lvl="3" indent="0">
              <a:buNone/>
            </a:pPr>
            <a:endParaRPr lang="el-GR" sz="2000" dirty="0">
              <a:solidFill>
                <a:schemeClr val="tx1"/>
              </a:solidFill>
            </a:endParaRPr>
          </a:p>
          <a:p>
            <a:pPr marL="925830" lvl="1" indent="-514350">
              <a:buFont typeface="+mj-lt"/>
              <a:buAutoNum type="arabicPeriod" startAt="3"/>
            </a:pPr>
            <a:endParaRPr lang="el-GR" sz="2400" dirty="0">
              <a:solidFill>
                <a:schemeClr val="tx1"/>
              </a:solidFill>
            </a:endParaRPr>
          </a:p>
        </p:txBody>
      </p:sp>
      <p:sp>
        <p:nvSpPr>
          <p:cNvPr id="9" name="5 - Θέση αριθμού διαφάνειας"/>
          <p:cNvSpPr>
            <a:spLocks noGrp="1"/>
          </p:cNvSpPr>
          <p:nvPr>
            <p:ph type="sldNum" sz="quarter" idx="12"/>
          </p:nvPr>
        </p:nvSpPr>
        <p:spPr/>
        <p:txBody>
          <a:bodyPr/>
          <a:lstStyle/>
          <a:p>
            <a:fld id="{F69332AD-4F9F-4859-B5CB-28FCDDDC43AA}" type="slidenum">
              <a:rPr lang="en-GB"/>
              <a:pPr/>
              <a:t>28</a:t>
            </a:fld>
            <a:endParaRPr lang="en-GB"/>
          </a:p>
        </p:txBody>
      </p:sp>
      <p:sp>
        <p:nvSpPr>
          <p:cNvPr id="10" name="9 - Τίτλος"/>
          <p:cNvSpPr>
            <a:spLocks noGrp="1"/>
          </p:cNvSpPr>
          <p:nvPr>
            <p:ph type="title"/>
          </p:nvPr>
        </p:nvSpPr>
        <p:spPr>
          <a:xfrm>
            <a:off x="457200" y="31532"/>
            <a:ext cx="8229600" cy="1066800"/>
          </a:xfrm>
        </p:spPr>
        <p:txBody>
          <a:bodyPr>
            <a:normAutofit/>
          </a:bodyPr>
          <a:lstStyle/>
          <a:p>
            <a:r>
              <a:rPr lang="el-GR" dirty="0">
                <a:solidFill>
                  <a:srgbClr val="FF0000"/>
                </a:solidFill>
              </a:rPr>
              <a:t>Ασκήσεις</a:t>
            </a:r>
            <a:endParaRPr lang="el-GR" dirty="0"/>
          </a:p>
        </p:txBody>
      </p:sp>
    </p:spTree>
    <p:extLst>
      <p:ext uri="{BB962C8B-B14F-4D97-AF65-F5344CB8AC3E}">
        <p14:creationId xmlns:p14="http://schemas.microsoft.com/office/powerpoint/2010/main" val="1367747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3" descr="Rectangle: Click to edit Master text styles&#10;Second level&#10;Third level&#10;Fourth level&#10;Fifth level"/>
          <p:cNvSpPr>
            <a:spLocks noGrp="1" noChangeArrowheads="1"/>
          </p:cNvSpPr>
          <p:nvPr>
            <p:ph idx="1"/>
          </p:nvPr>
        </p:nvSpPr>
        <p:spPr>
          <a:xfrm>
            <a:off x="-76200" y="838200"/>
            <a:ext cx="9232900" cy="5575300"/>
          </a:xfrm>
        </p:spPr>
        <p:txBody>
          <a:bodyPr/>
          <a:lstStyle/>
          <a:p>
            <a:pPr lvl="1"/>
            <a:r>
              <a:rPr lang="el-GR" sz="2000" dirty="0"/>
              <a:t>Για να ορίσουμε έναν μονοδιάστατο πίνακα πρέπει να δηλώσουμε το </a:t>
            </a:r>
            <a:r>
              <a:rPr lang="el-GR" sz="2000" dirty="0">
                <a:solidFill>
                  <a:srgbClr val="000000"/>
                </a:solidFill>
                <a:latin typeface="Courier New" pitchFamily="49" charset="0"/>
              </a:rPr>
              <a:t>όνομα του πίνακα</a:t>
            </a:r>
            <a:r>
              <a:rPr lang="el-GR" sz="2000" dirty="0"/>
              <a:t>, τον </a:t>
            </a:r>
            <a:r>
              <a:rPr lang="el-GR" sz="2000" dirty="0">
                <a:solidFill>
                  <a:srgbClr val="0000FF"/>
                </a:solidFill>
                <a:latin typeface="Courier New" pitchFamily="49" charset="0"/>
              </a:rPr>
              <a:t>τύπο δεδομένων</a:t>
            </a:r>
            <a:r>
              <a:rPr lang="el-GR" sz="2000" dirty="0"/>
              <a:t> των στοιχείων του πίνακα και το </a:t>
            </a:r>
            <a:r>
              <a:rPr lang="el-GR" sz="2000" dirty="0">
                <a:solidFill>
                  <a:srgbClr val="000000"/>
                </a:solidFill>
                <a:latin typeface="Courier New" pitchFamily="49" charset="0"/>
              </a:rPr>
              <a:t>πλήθος των στοιχείων</a:t>
            </a:r>
            <a:r>
              <a:rPr lang="el-GR" sz="2000" dirty="0"/>
              <a:t> του πίνακα</a:t>
            </a:r>
          </a:p>
          <a:p>
            <a:pPr lvl="1"/>
            <a:endParaRPr lang="el-GR" sz="2000" dirty="0"/>
          </a:p>
          <a:p>
            <a:pPr lvl="1"/>
            <a:r>
              <a:rPr lang="el-GR" sz="2000" dirty="0"/>
              <a:t>Η γενική περίπτωση ορισμού ενός μονοδιάστατου πίνακα είναι:</a:t>
            </a:r>
          </a:p>
          <a:p>
            <a:pPr lvl="1"/>
            <a:endParaRPr lang="el-GR" sz="2000" dirty="0"/>
          </a:p>
          <a:p>
            <a:pPr lvl="1">
              <a:buFont typeface="Wingdings" pitchFamily="2" charset="2"/>
              <a:buNone/>
            </a:pPr>
            <a:r>
              <a:rPr lang="el-GR" sz="1800" dirty="0">
                <a:solidFill>
                  <a:srgbClr val="0000FF"/>
                </a:solidFill>
                <a:latin typeface="Courier New" pitchFamily="49" charset="0"/>
              </a:rPr>
              <a:t>   </a:t>
            </a:r>
            <a:r>
              <a:rPr lang="el-GR" sz="1800" dirty="0" err="1">
                <a:solidFill>
                  <a:srgbClr val="0000FF"/>
                </a:solidFill>
                <a:latin typeface="Courier New" pitchFamily="49" charset="0"/>
              </a:rPr>
              <a:t>τύπος_δεδομένων</a:t>
            </a:r>
            <a:r>
              <a:rPr lang="el-GR" sz="1800" dirty="0">
                <a:solidFill>
                  <a:srgbClr val="0000FF"/>
                </a:solidFill>
                <a:latin typeface="Courier New" pitchFamily="49" charset="0"/>
              </a:rPr>
              <a:t>  </a:t>
            </a:r>
            <a:r>
              <a:rPr lang="el-GR" sz="1800" dirty="0" err="1">
                <a:solidFill>
                  <a:srgbClr val="000000"/>
                </a:solidFill>
                <a:latin typeface="Courier New" pitchFamily="49" charset="0"/>
              </a:rPr>
              <a:t>όνομα_πίνακα</a:t>
            </a:r>
            <a:r>
              <a:rPr lang="el-GR" sz="1800" dirty="0">
                <a:solidFill>
                  <a:srgbClr val="000000"/>
                </a:solidFill>
                <a:latin typeface="Courier New" pitchFamily="49" charset="0"/>
              </a:rPr>
              <a:t> [</a:t>
            </a:r>
            <a:r>
              <a:rPr lang="el-GR" sz="1800" dirty="0" err="1">
                <a:solidFill>
                  <a:srgbClr val="000000"/>
                </a:solidFill>
                <a:latin typeface="Courier New" pitchFamily="49" charset="0"/>
              </a:rPr>
              <a:t>πλήθος_στοιχείων_πίνακα</a:t>
            </a:r>
            <a:r>
              <a:rPr lang="el-GR" sz="1800" dirty="0">
                <a:solidFill>
                  <a:srgbClr val="000000"/>
                </a:solidFill>
                <a:latin typeface="Courier New" pitchFamily="49" charset="0"/>
              </a:rPr>
              <a:t>]</a:t>
            </a:r>
          </a:p>
          <a:p>
            <a:pPr lvl="1">
              <a:buFont typeface="Wingdings" pitchFamily="2" charset="2"/>
              <a:buNone/>
            </a:pPr>
            <a:endParaRPr lang="el-GR" sz="1800" dirty="0">
              <a:solidFill>
                <a:srgbClr val="000000"/>
              </a:solidFill>
              <a:latin typeface="Courier New" pitchFamily="49" charset="0"/>
            </a:endParaRPr>
          </a:p>
          <a:p>
            <a:pPr lvl="1">
              <a:buFont typeface="Wingdings" pitchFamily="2" charset="2"/>
              <a:buNone/>
            </a:pPr>
            <a:endParaRPr lang="el-GR" sz="2000" u="sng" dirty="0">
              <a:solidFill>
                <a:srgbClr val="FF0000"/>
              </a:solidFill>
            </a:endParaRPr>
          </a:p>
          <a:p>
            <a:pPr lvl="1">
              <a:buFont typeface="Wingdings" pitchFamily="2" charset="2"/>
              <a:buNone/>
            </a:pPr>
            <a:r>
              <a:rPr lang="el-GR" sz="2000" u="sng" dirty="0">
                <a:solidFill>
                  <a:srgbClr val="FF0000"/>
                </a:solidFill>
              </a:rPr>
              <a:t>Παρατηρήσεις</a:t>
            </a:r>
          </a:p>
          <a:p>
            <a:pPr lvl="1"/>
            <a:r>
              <a:rPr lang="el-GR" sz="2000" dirty="0"/>
              <a:t>Το </a:t>
            </a:r>
            <a:r>
              <a:rPr lang="el-GR" sz="2000" dirty="0" err="1">
                <a:solidFill>
                  <a:srgbClr val="000000"/>
                </a:solidFill>
                <a:latin typeface="Courier New" pitchFamily="49" charset="0"/>
              </a:rPr>
              <a:t>όνομα_πίνακα</a:t>
            </a:r>
            <a:r>
              <a:rPr lang="el-GR" sz="2000" dirty="0"/>
              <a:t> πρέπει να είναι μοναδικό (να μην υπάρχει άλλη μεταβλητή στο πρόγραμμα με το ίδιο όνομα)</a:t>
            </a:r>
          </a:p>
          <a:p>
            <a:pPr lvl="1"/>
            <a:r>
              <a:rPr lang="el-GR" sz="2000" dirty="0"/>
              <a:t>Το </a:t>
            </a:r>
            <a:r>
              <a:rPr lang="el-GR" sz="2000" dirty="0" err="1">
                <a:solidFill>
                  <a:srgbClr val="000000"/>
                </a:solidFill>
                <a:latin typeface="Courier New" pitchFamily="49" charset="0"/>
              </a:rPr>
              <a:t>πλήθος_στοιχείων_πίνακα</a:t>
            </a:r>
            <a:r>
              <a:rPr lang="el-GR" sz="2000" dirty="0">
                <a:solidFill>
                  <a:srgbClr val="000000"/>
                </a:solidFill>
                <a:latin typeface="Courier New" pitchFamily="49" charset="0"/>
              </a:rPr>
              <a:t> </a:t>
            </a:r>
            <a:r>
              <a:rPr lang="el-GR" sz="2000" dirty="0"/>
              <a:t>πρέπει να περιβάλλεται από αγκύλες </a:t>
            </a:r>
            <a:r>
              <a:rPr lang="el-GR" sz="2000" dirty="0">
                <a:solidFill>
                  <a:srgbClr val="000000"/>
                </a:solidFill>
                <a:latin typeface="Courier New" pitchFamily="49" charset="0"/>
              </a:rPr>
              <a:t>[ ]</a:t>
            </a:r>
            <a:r>
              <a:rPr lang="el-GR" sz="2000" dirty="0"/>
              <a:t> αμέσως μετά το </a:t>
            </a:r>
            <a:r>
              <a:rPr lang="el-GR" sz="2000" dirty="0" err="1">
                <a:solidFill>
                  <a:srgbClr val="000000"/>
                </a:solidFill>
                <a:latin typeface="Courier New" pitchFamily="49" charset="0"/>
              </a:rPr>
              <a:t>όνομα_πίνακα</a:t>
            </a:r>
            <a:endParaRPr lang="el-GR" sz="2000" dirty="0">
              <a:solidFill>
                <a:srgbClr val="000000"/>
              </a:solidFill>
              <a:latin typeface="Courier New" pitchFamily="49" charset="0"/>
            </a:endParaRPr>
          </a:p>
          <a:p>
            <a:pPr lvl="1"/>
            <a:r>
              <a:rPr lang="el-GR" sz="2000" dirty="0"/>
              <a:t>Ο </a:t>
            </a:r>
            <a:r>
              <a:rPr lang="el-GR" sz="2000" dirty="0" err="1">
                <a:solidFill>
                  <a:srgbClr val="0000FF"/>
                </a:solidFill>
                <a:latin typeface="Courier New" pitchFamily="49" charset="0"/>
              </a:rPr>
              <a:t>τύπος_δεδομένων</a:t>
            </a:r>
            <a:r>
              <a:rPr lang="el-GR" sz="2000" dirty="0"/>
              <a:t> μπορεί να είναι οποιοσδήποτε τύπος δεδομένων (π.χ. </a:t>
            </a:r>
            <a:r>
              <a:rPr lang="el-GR" sz="2000" dirty="0" err="1">
                <a:solidFill>
                  <a:srgbClr val="0000FF"/>
                </a:solidFill>
                <a:latin typeface="Courier New" pitchFamily="49" charset="0"/>
              </a:rPr>
              <a:t>int</a:t>
            </a:r>
            <a:r>
              <a:rPr lang="el-GR" sz="2000" dirty="0"/>
              <a:t>, </a:t>
            </a:r>
            <a:r>
              <a:rPr lang="el-GR" sz="2000" dirty="0" err="1">
                <a:solidFill>
                  <a:srgbClr val="0000FF"/>
                </a:solidFill>
                <a:latin typeface="Courier New" pitchFamily="49" charset="0"/>
              </a:rPr>
              <a:t>float</a:t>
            </a:r>
            <a:r>
              <a:rPr lang="el-GR" sz="2000" dirty="0"/>
              <a:t>, </a:t>
            </a:r>
            <a:r>
              <a:rPr lang="el-GR" sz="2000" dirty="0" err="1">
                <a:solidFill>
                  <a:srgbClr val="0000FF"/>
                </a:solidFill>
                <a:latin typeface="Courier New" pitchFamily="49" charset="0"/>
              </a:rPr>
              <a:t>char</a:t>
            </a:r>
            <a:r>
              <a:rPr lang="el-GR" sz="2000" dirty="0"/>
              <a:t>, κτλ…) </a:t>
            </a:r>
          </a:p>
        </p:txBody>
      </p:sp>
      <p:sp>
        <p:nvSpPr>
          <p:cNvPr id="136194" name="Rectangle 2"/>
          <p:cNvSpPr>
            <a:spLocks noGrp="1" noChangeArrowheads="1"/>
          </p:cNvSpPr>
          <p:nvPr>
            <p:ph type="title"/>
          </p:nvPr>
        </p:nvSpPr>
        <p:spPr>
          <a:xfrm>
            <a:off x="457200" y="0"/>
            <a:ext cx="8229600" cy="1066800"/>
          </a:xfrm>
        </p:spPr>
        <p:txBody>
          <a:bodyPr/>
          <a:lstStyle/>
          <a:p>
            <a:r>
              <a:rPr lang="el-GR" dirty="0">
                <a:solidFill>
                  <a:srgbClr val="FF0000"/>
                </a:solidFill>
              </a:rPr>
              <a:t>Ορισμός Μονοδιάστατου Πίνακα</a:t>
            </a:r>
            <a:endParaRPr lang="en-GB" dirty="0">
              <a:solidFill>
                <a:srgbClr val="FF0000"/>
              </a:solidFill>
            </a:endParaRPr>
          </a:p>
        </p:txBody>
      </p:sp>
      <p:sp>
        <p:nvSpPr>
          <p:cNvPr id="6" name="4 - Θέση αριθμού διαφάνειας"/>
          <p:cNvSpPr>
            <a:spLocks noGrp="1"/>
          </p:cNvSpPr>
          <p:nvPr>
            <p:ph type="sldNum" sz="quarter" idx="12"/>
          </p:nvPr>
        </p:nvSpPr>
        <p:spPr/>
        <p:txBody>
          <a:bodyPr/>
          <a:lstStyle/>
          <a:p>
            <a:fld id="{49D17E4A-7C1A-46DE-85D0-055D4740F849}" type="slidenum">
              <a:rPr lang="en-GB"/>
              <a:pPr/>
              <a:t>3</a:t>
            </a:fld>
            <a:endParaRPr lang="en-GB"/>
          </a:p>
        </p:txBody>
      </p:sp>
      <p:sp>
        <p:nvSpPr>
          <p:cNvPr id="136196" name="Rectangle 4"/>
          <p:cNvSpPr>
            <a:spLocks noChangeArrowheads="1"/>
          </p:cNvSpPr>
          <p:nvPr/>
        </p:nvSpPr>
        <p:spPr bwMode="auto">
          <a:xfrm>
            <a:off x="381000" y="2679700"/>
            <a:ext cx="8559800" cy="801688"/>
          </a:xfrm>
          <a:prstGeom prst="rect">
            <a:avLst/>
          </a:prstGeom>
          <a:noFill/>
          <a:ln w="15875">
            <a:solidFill>
              <a:srgbClr val="000000"/>
            </a:solidFill>
            <a:miter lim="800000"/>
            <a:headEnd/>
            <a:tailEnd/>
          </a:ln>
          <a:effectLst>
            <a:outerShdw dist="35921" dir="2700000" algn="ctr" rotWithShape="0">
              <a:schemeClr val="bg2"/>
            </a:outerShdw>
          </a:effectLst>
        </p:spPr>
        <p:txBody>
          <a:bodyPr wrap="none" anchor="ctr"/>
          <a:lstStyle/>
          <a:p>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42" name="Rectangle 6" descr="Rectangle: Click to edit Master text styles&#10;Second level&#10;Third level&#10;Fourth level&#10;Fifth level"/>
          <p:cNvSpPr>
            <a:spLocks noGrp="1" noChangeArrowheads="1"/>
          </p:cNvSpPr>
          <p:nvPr>
            <p:ph idx="1"/>
          </p:nvPr>
        </p:nvSpPr>
        <p:spPr>
          <a:xfrm>
            <a:off x="-76200" y="838200"/>
            <a:ext cx="8877300" cy="5575300"/>
          </a:xfrm>
          <a:noFill/>
          <a:ln/>
        </p:spPr>
        <p:txBody>
          <a:bodyPr/>
          <a:lstStyle/>
          <a:p>
            <a:pPr lvl="1">
              <a:buFont typeface="Wingdings" pitchFamily="2" charset="2"/>
              <a:buNone/>
            </a:pPr>
            <a:r>
              <a:rPr lang="en-US" sz="1800" dirty="0">
                <a:solidFill>
                  <a:srgbClr val="0000FF"/>
                </a:solidFill>
                <a:latin typeface="Courier New" pitchFamily="49" charset="0"/>
              </a:rPr>
              <a:t>	</a:t>
            </a:r>
            <a:r>
              <a:rPr lang="el-GR" sz="1800" dirty="0" err="1">
                <a:solidFill>
                  <a:srgbClr val="0000FF"/>
                </a:solidFill>
                <a:latin typeface="Courier New" pitchFamily="49" charset="0"/>
              </a:rPr>
              <a:t>int</a:t>
            </a:r>
            <a:r>
              <a:rPr lang="el-GR" sz="1800" dirty="0">
                <a:solidFill>
                  <a:srgbClr val="0000FF"/>
                </a:solidFill>
                <a:latin typeface="Courier New" pitchFamily="49" charset="0"/>
              </a:rPr>
              <a:t> </a:t>
            </a:r>
            <a:r>
              <a:rPr lang="el-GR" sz="1800" dirty="0" err="1">
                <a:solidFill>
                  <a:srgbClr val="000000"/>
                </a:solidFill>
                <a:latin typeface="Courier New" pitchFamily="49" charset="0"/>
              </a:rPr>
              <a:t>array</a:t>
            </a:r>
            <a:r>
              <a:rPr lang="el-GR" sz="1800" dirty="0">
                <a:solidFill>
                  <a:srgbClr val="000000"/>
                </a:solidFill>
                <a:latin typeface="Courier New" pitchFamily="49" charset="0"/>
              </a:rPr>
              <a:t>[10];</a:t>
            </a:r>
            <a:r>
              <a:rPr lang="el-GR" sz="1800" dirty="0">
                <a:solidFill>
                  <a:srgbClr val="0000FF"/>
                </a:solidFill>
                <a:latin typeface="Courier New" pitchFamily="49" charset="0"/>
              </a:rPr>
              <a:t> </a:t>
            </a:r>
            <a:endParaRPr lang="en-US" sz="1800" dirty="0">
              <a:solidFill>
                <a:srgbClr val="0000FF"/>
              </a:solidFill>
              <a:latin typeface="Courier New" pitchFamily="49" charset="0"/>
            </a:endParaRPr>
          </a:p>
          <a:p>
            <a:pPr lvl="1">
              <a:buFont typeface="Wingdings" pitchFamily="2" charset="2"/>
              <a:buNone/>
            </a:pPr>
            <a:r>
              <a:rPr lang="el-GR" sz="1800" dirty="0">
                <a:solidFill>
                  <a:srgbClr val="818181"/>
                </a:solidFill>
                <a:latin typeface="Courier New" pitchFamily="49" charset="0"/>
              </a:rPr>
              <a:t>	</a:t>
            </a:r>
            <a:r>
              <a:rPr lang="en-US" sz="1800" dirty="0">
                <a:solidFill>
                  <a:srgbClr val="818181"/>
                </a:solidFill>
                <a:latin typeface="Courier New" pitchFamily="49" charset="0"/>
              </a:rPr>
              <a:t>//</a:t>
            </a:r>
            <a:r>
              <a:rPr lang="el-GR" sz="1800" dirty="0">
                <a:solidFill>
                  <a:srgbClr val="818181"/>
                </a:solidFill>
                <a:latin typeface="Courier New" pitchFamily="49" charset="0"/>
              </a:rPr>
              <a:t>πίνακας με όνομα </a:t>
            </a:r>
            <a:r>
              <a:rPr lang="en-US" sz="1800" dirty="0">
                <a:solidFill>
                  <a:srgbClr val="000000"/>
                </a:solidFill>
                <a:latin typeface="Courier New" pitchFamily="49" charset="0"/>
              </a:rPr>
              <a:t>array</a:t>
            </a:r>
            <a:r>
              <a:rPr lang="el-GR" sz="1800" dirty="0">
                <a:solidFill>
                  <a:srgbClr val="818181"/>
                </a:solidFill>
                <a:latin typeface="Courier New" pitchFamily="49" charset="0"/>
              </a:rPr>
              <a:t>,</a:t>
            </a:r>
            <a:r>
              <a:rPr lang="en-US" sz="1800" dirty="0">
                <a:solidFill>
                  <a:srgbClr val="818181"/>
                </a:solidFill>
                <a:latin typeface="Courier New" pitchFamily="49" charset="0"/>
              </a:rPr>
              <a:t> </a:t>
            </a:r>
            <a:r>
              <a:rPr lang="el-GR" sz="1800" dirty="0">
                <a:solidFill>
                  <a:srgbClr val="818181"/>
                </a:solidFill>
                <a:latin typeface="Courier New" pitchFamily="49" charset="0"/>
              </a:rPr>
              <a:t>ο οποίος περιέχει 10 ακέραιους</a:t>
            </a:r>
          </a:p>
          <a:p>
            <a:pPr lvl="1"/>
            <a:endParaRPr lang="el-GR" sz="1800" dirty="0">
              <a:solidFill>
                <a:srgbClr val="818181"/>
              </a:solidFill>
              <a:latin typeface="Courier New" pitchFamily="49" charset="0"/>
            </a:endParaRPr>
          </a:p>
          <a:p>
            <a:pPr lvl="1">
              <a:buFont typeface="Wingdings" pitchFamily="2" charset="2"/>
              <a:buNone/>
            </a:pPr>
            <a:r>
              <a:rPr lang="el-GR" sz="1800" dirty="0">
                <a:solidFill>
                  <a:srgbClr val="0000FF"/>
                </a:solidFill>
                <a:latin typeface="Courier New" pitchFamily="49" charset="0"/>
              </a:rPr>
              <a:t>	</a:t>
            </a:r>
            <a:r>
              <a:rPr lang="en-US" sz="1800" dirty="0">
                <a:solidFill>
                  <a:srgbClr val="0000FF"/>
                </a:solidFill>
                <a:latin typeface="Courier New" pitchFamily="49" charset="0"/>
              </a:rPr>
              <a:t>double</a:t>
            </a:r>
            <a:r>
              <a:rPr lang="el-GR" sz="1800" dirty="0">
                <a:solidFill>
                  <a:srgbClr val="0000FF"/>
                </a:solidFill>
                <a:latin typeface="Courier New" pitchFamily="49" charset="0"/>
              </a:rPr>
              <a:t> </a:t>
            </a:r>
            <a:r>
              <a:rPr lang="el-GR" sz="1800" dirty="0" err="1">
                <a:solidFill>
                  <a:srgbClr val="000000"/>
                </a:solidFill>
                <a:latin typeface="Courier New" pitchFamily="49" charset="0"/>
              </a:rPr>
              <a:t>arr</a:t>
            </a:r>
            <a:r>
              <a:rPr lang="el-GR" sz="1800" dirty="0">
                <a:solidFill>
                  <a:srgbClr val="000000"/>
                </a:solidFill>
                <a:latin typeface="Courier New" pitchFamily="49" charset="0"/>
              </a:rPr>
              <a:t>[5];</a:t>
            </a:r>
            <a:r>
              <a:rPr lang="el-GR" sz="1800" dirty="0">
                <a:solidFill>
                  <a:srgbClr val="0000FF"/>
                </a:solidFill>
                <a:latin typeface="Courier New" pitchFamily="49" charset="0"/>
              </a:rPr>
              <a:t> </a:t>
            </a:r>
          </a:p>
          <a:p>
            <a:pPr lvl="1">
              <a:buFont typeface="Wingdings" pitchFamily="2" charset="2"/>
              <a:buNone/>
            </a:pPr>
            <a:r>
              <a:rPr lang="el-GR" sz="1800" dirty="0">
                <a:solidFill>
                  <a:srgbClr val="0000FF"/>
                </a:solidFill>
                <a:latin typeface="Courier New" pitchFamily="49" charset="0"/>
              </a:rPr>
              <a:t>	</a:t>
            </a:r>
            <a:r>
              <a:rPr lang="en-US" sz="1800" dirty="0">
                <a:solidFill>
                  <a:srgbClr val="818181"/>
                </a:solidFill>
                <a:latin typeface="Courier New" pitchFamily="49" charset="0"/>
              </a:rPr>
              <a:t>//</a:t>
            </a:r>
            <a:r>
              <a:rPr lang="el-GR" sz="1800" dirty="0">
                <a:solidFill>
                  <a:srgbClr val="818181"/>
                </a:solidFill>
                <a:latin typeface="Courier New" pitchFamily="49" charset="0"/>
              </a:rPr>
              <a:t>πίνακας με όνομα </a:t>
            </a:r>
            <a:r>
              <a:rPr lang="en-US" sz="1800" dirty="0" err="1">
                <a:solidFill>
                  <a:srgbClr val="000000"/>
                </a:solidFill>
                <a:latin typeface="Courier New" pitchFamily="49" charset="0"/>
              </a:rPr>
              <a:t>arr</a:t>
            </a:r>
            <a:r>
              <a:rPr lang="el-GR" sz="1800" dirty="0">
                <a:solidFill>
                  <a:srgbClr val="818181"/>
                </a:solidFill>
                <a:latin typeface="Courier New" pitchFamily="49" charset="0"/>
              </a:rPr>
              <a:t>,</a:t>
            </a:r>
            <a:r>
              <a:rPr lang="en-US" sz="1800" dirty="0">
                <a:solidFill>
                  <a:srgbClr val="818181"/>
                </a:solidFill>
                <a:latin typeface="Courier New" pitchFamily="49" charset="0"/>
              </a:rPr>
              <a:t> </a:t>
            </a:r>
            <a:r>
              <a:rPr lang="el-GR" sz="1800" dirty="0">
                <a:solidFill>
                  <a:srgbClr val="818181"/>
                </a:solidFill>
                <a:latin typeface="Courier New" pitchFamily="49" charset="0"/>
              </a:rPr>
              <a:t>ο οποίος περιέχει 5 πραγματικούς αριθμούς τύπου </a:t>
            </a:r>
            <a:r>
              <a:rPr lang="en-US" sz="1800" dirty="0">
                <a:solidFill>
                  <a:srgbClr val="0000FF"/>
                </a:solidFill>
                <a:latin typeface="Courier New" pitchFamily="49" charset="0"/>
              </a:rPr>
              <a:t>double</a:t>
            </a:r>
            <a:endParaRPr lang="el-GR" sz="1800" dirty="0">
              <a:solidFill>
                <a:srgbClr val="0000FF"/>
              </a:solidFill>
              <a:latin typeface="Courier New" pitchFamily="49" charset="0"/>
            </a:endParaRPr>
          </a:p>
          <a:p>
            <a:pPr lvl="1">
              <a:buFont typeface="Wingdings" pitchFamily="2" charset="2"/>
              <a:buNone/>
            </a:pPr>
            <a:r>
              <a:rPr lang="en-US" sz="1800" dirty="0">
                <a:solidFill>
                  <a:srgbClr val="0000FF"/>
                </a:solidFill>
                <a:latin typeface="Courier New" pitchFamily="49" charset="0"/>
              </a:rPr>
              <a:t>	</a:t>
            </a:r>
          </a:p>
          <a:p>
            <a:pPr lvl="1">
              <a:buFont typeface="Wingdings" pitchFamily="2" charset="2"/>
              <a:buNone/>
            </a:pPr>
            <a:r>
              <a:rPr lang="en-US" sz="1800" dirty="0">
                <a:solidFill>
                  <a:srgbClr val="0000FF"/>
                </a:solidFill>
                <a:latin typeface="Courier New" pitchFamily="49" charset="0"/>
              </a:rPr>
              <a:t>	char </a:t>
            </a:r>
            <a:r>
              <a:rPr lang="en-US" sz="1800" dirty="0">
                <a:solidFill>
                  <a:srgbClr val="000000"/>
                </a:solidFill>
                <a:latin typeface="Courier New" pitchFamily="49" charset="0"/>
              </a:rPr>
              <a:t>pin[20];</a:t>
            </a:r>
          </a:p>
          <a:p>
            <a:pPr lvl="1">
              <a:buFont typeface="Wingdings" pitchFamily="2" charset="2"/>
              <a:buNone/>
            </a:pPr>
            <a:r>
              <a:rPr lang="el-GR" sz="1800" dirty="0">
                <a:solidFill>
                  <a:srgbClr val="0000FF"/>
                </a:solidFill>
                <a:latin typeface="Courier New" pitchFamily="49" charset="0"/>
              </a:rPr>
              <a:t>	</a:t>
            </a:r>
            <a:r>
              <a:rPr lang="en-US" sz="1800" dirty="0">
                <a:solidFill>
                  <a:srgbClr val="818181"/>
                </a:solidFill>
                <a:latin typeface="Courier New" pitchFamily="49" charset="0"/>
              </a:rPr>
              <a:t>//</a:t>
            </a:r>
            <a:r>
              <a:rPr lang="el-GR" sz="1800" dirty="0">
                <a:solidFill>
                  <a:srgbClr val="818181"/>
                </a:solidFill>
                <a:latin typeface="Courier New" pitchFamily="49" charset="0"/>
              </a:rPr>
              <a:t>πίνακας με όνομα </a:t>
            </a:r>
            <a:r>
              <a:rPr lang="en-US" sz="1800" dirty="0">
                <a:solidFill>
                  <a:srgbClr val="000000"/>
                </a:solidFill>
                <a:latin typeface="Courier New" pitchFamily="49" charset="0"/>
              </a:rPr>
              <a:t>pin</a:t>
            </a:r>
            <a:r>
              <a:rPr lang="el-GR" sz="1800" dirty="0">
                <a:solidFill>
                  <a:srgbClr val="818181"/>
                </a:solidFill>
                <a:latin typeface="Courier New" pitchFamily="49" charset="0"/>
              </a:rPr>
              <a:t>,</a:t>
            </a:r>
            <a:r>
              <a:rPr lang="en-US" sz="1800" dirty="0">
                <a:solidFill>
                  <a:srgbClr val="818181"/>
                </a:solidFill>
                <a:latin typeface="Courier New" pitchFamily="49" charset="0"/>
              </a:rPr>
              <a:t> </a:t>
            </a:r>
            <a:r>
              <a:rPr lang="el-GR" sz="1800" dirty="0">
                <a:solidFill>
                  <a:srgbClr val="818181"/>
                </a:solidFill>
                <a:latin typeface="Courier New" pitchFamily="49" charset="0"/>
              </a:rPr>
              <a:t>ο οποίος περιέχει </a:t>
            </a:r>
            <a:r>
              <a:rPr lang="en-US" sz="1800" dirty="0">
                <a:solidFill>
                  <a:srgbClr val="818181"/>
                </a:solidFill>
                <a:latin typeface="Courier New" pitchFamily="49" charset="0"/>
              </a:rPr>
              <a:t>20 </a:t>
            </a:r>
            <a:r>
              <a:rPr lang="el-GR" sz="1800" dirty="0">
                <a:solidFill>
                  <a:srgbClr val="818181"/>
                </a:solidFill>
                <a:latin typeface="Courier New" pitchFamily="49" charset="0"/>
              </a:rPr>
              <a:t>χαρακτήρες</a:t>
            </a:r>
          </a:p>
          <a:p>
            <a:pPr lvl="1">
              <a:buFont typeface="Wingdings" pitchFamily="2" charset="2"/>
              <a:buNone/>
            </a:pPr>
            <a:endParaRPr lang="el-GR" sz="1800" dirty="0">
              <a:solidFill>
                <a:srgbClr val="818181"/>
              </a:solidFill>
              <a:latin typeface="Courier New" pitchFamily="49" charset="0"/>
            </a:endParaRPr>
          </a:p>
          <a:p>
            <a:pPr lvl="1"/>
            <a:r>
              <a:rPr lang="el-GR" sz="2000" dirty="0"/>
              <a:t>Επαναλαμβάνεται ότι </a:t>
            </a:r>
            <a:r>
              <a:rPr lang="el-GR" sz="2000" dirty="0">
                <a:solidFill>
                  <a:srgbClr val="FF0000"/>
                </a:solidFill>
              </a:rPr>
              <a:t>κάθε πίνακας δεσμεύει συνεχόμενες θέσεις μνήμης</a:t>
            </a:r>
            <a:r>
              <a:rPr lang="el-GR" sz="2000" dirty="0"/>
              <a:t> στον υπολογιστή</a:t>
            </a:r>
          </a:p>
          <a:p>
            <a:pPr lvl="1"/>
            <a:endParaRPr lang="el-GR" sz="2000" dirty="0"/>
          </a:p>
          <a:p>
            <a:pPr lvl="1"/>
            <a:r>
              <a:rPr lang="el-GR" sz="2000" u="sng" dirty="0"/>
              <a:t>Ερώτηση:</a:t>
            </a:r>
            <a:r>
              <a:rPr lang="el-GR" sz="2000" dirty="0"/>
              <a:t> Πόση μνήμη καταλαμβάνει ο κάθε ένας από τους παραπάνω πίνακες???</a:t>
            </a:r>
          </a:p>
        </p:txBody>
      </p:sp>
      <p:sp>
        <p:nvSpPr>
          <p:cNvPr id="219138" name="Rectangle 2"/>
          <p:cNvSpPr>
            <a:spLocks noGrp="1" noChangeArrowheads="1"/>
          </p:cNvSpPr>
          <p:nvPr>
            <p:ph type="title"/>
          </p:nvPr>
        </p:nvSpPr>
        <p:spPr>
          <a:xfrm>
            <a:off x="457200" y="0"/>
            <a:ext cx="8229600" cy="1066800"/>
          </a:xfrm>
        </p:spPr>
        <p:txBody>
          <a:bodyPr/>
          <a:lstStyle/>
          <a:p>
            <a:r>
              <a:rPr lang="el-GR" dirty="0">
                <a:solidFill>
                  <a:srgbClr val="FF0000"/>
                </a:solidFill>
              </a:rPr>
              <a:t>Παραδείγματα Ορισμών</a:t>
            </a:r>
            <a:endParaRPr lang="en-GB" dirty="0">
              <a:solidFill>
                <a:srgbClr val="FF0000"/>
              </a:solidFill>
            </a:endParaRPr>
          </a:p>
        </p:txBody>
      </p:sp>
      <p:sp>
        <p:nvSpPr>
          <p:cNvPr id="6" name="4 - Θέση αριθμού διαφάνειας"/>
          <p:cNvSpPr>
            <a:spLocks noGrp="1"/>
          </p:cNvSpPr>
          <p:nvPr>
            <p:ph type="sldNum" sz="quarter" idx="12"/>
          </p:nvPr>
        </p:nvSpPr>
        <p:spPr/>
        <p:txBody>
          <a:bodyPr/>
          <a:lstStyle/>
          <a:p>
            <a:fld id="{C1497B2D-291C-4205-8448-9F8918113CDF}" type="slidenum">
              <a:rPr lang="en-GB"/>
              <a:pPr/>
              <a:t>4</a:t>
            </a:fld>
            <a:endParaRPr lang="en-GB"/>
          </a:p>
        </p:txBody>
      </p:sp>
      <p:sp>
        <p:nvSpPr>
          <p:cNvPr id="219143" name="Rectangle 7"/>
          <p:cNvSpPr>
            <a:spLocks noChangeArrowheads="1"/>
          </p:cNvSpPr>
          <p:nvPr/>
        </p:nvSpPr>
        <p:spPr bwMode="auto">
          <a:xfrm>
            <a:off x="584200" y="850900"/>
            <a:ext cx="7950200" cy="3073400"/>
          </a:xfrm>
          <a:prstGeom prst="rect">
            <a:avLst/>
          </a:prstGeom>
          <a:noFill/>
          <a:ln w="9525">
            <a:solidFill>
              <a:srgbClr val="000000"/>
            </a:solidFill>
            <a:miter lim="800000"/>
            <a:headEnd/>
            <a:tailEnd/>
          </a:ln>
          <a:effectLst>
            <a:outerShdw dist="35921" dir="2700000" algn="ctr" rotWithShape="0">
              <a:schemeClr val="bg2"/>
            </a:outerShdw>
          </a:effectLst>
        </p:spPr>
        <p:txBody>
          <a:bodyPr wrap="none" anchor="ctr"/>
          <a:lstStyle/>
          <a:p>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3" name="Rectangle 3" descr="Rectangle: Click to edit Master text styles&#10;Second level&#10;Third level&#10;Fourth level&#10;Fifth level"/>
          <p:cNvSpPr>
            <a:spLocks noGrp="1" noChangeArrowheads="1"/>
          </p:cNvSpPr>
          <p:nvPr>
            <p:ph idx="1"/>
          </p:nvPr>
        </p:nvSpPr>
        <p:spPr>
          <a:xfrm>
            <a:off x="-76200" y="838200"/>
            <a:ext cx="8877300" cy="5575300"/>
          </a:xfrm>
          <a:noFill/>
          <a:ln/>
        </p:spPr>
        <p:txBody>
          <a:bodyPr/>
          <a:lstStyle/>
          <a:p>
            <a:pPr lvl="1"/>
            <a:r>
              <a:rPr lang="el-GR" sz="2000" dirty="0"/>
              <a:t>Για να αναφερθούμε σε κάποιο στοιχείο του πίνακα γράφουμε το </a:t>
            </a:r>
            <a:r>
              <a:rPr lang="el-GR" sz="2000" dirty="0">
                <a:solidFill>
                  <a:srgbClr val="FF0000"/>
                </a:solidFill>
              </a:rPr>
              <a:t>όνομα του πίνακα</a:t>
            </a:r>
            <a:r>
              <a:rPr lang="el-GR" sz="2000" dirty="0"/>
              <a:t> συνοδευόμενο από τον </a:t>
            </a:r>
            <a:r>
              <a:rPr lang="el-GR" sz="2000" dirty="0">
                <a:solidFill>
                  <a:srgbClr val="FF0000"/>
                </a:solidFill>
              </a:rPr>
              <a:t>δείκτη θέσης</a:t>
            </a:r>
            <a:r>
              <a:rPr lang="el-GR" sz="2000" dirty="0"/>
              <a:t> του στοιχείου μέσα σε αγκύλες </a:t>
            </a:r>
            <a:r>
              <a:rPr lang="el-GR" sz="2000" dirty="0">
                <a:solidFill>
                  <a:srgbClr val="000000"/>
                </a:solidFill>
                <a:latin typeface="Courier New" pitchFamily="49" charset="0"/>
              </a:rPr>
              <a:t>[]</a:t>
            </a:r>
          </a:p>
          <a:p>
            <a:pPr lvl="1"/>
            <a:endParaRPr lang="el-GR" sz="2000" dirty="0">
              <a:solidFill>
                <a:srgbClr val="000000"/>
              </a:solidFill>
              <a:latin typeface="Courier New" pitchFamily="49" charset="0"/>
            </a:endParaRPr>
          </a:p>
          <a:p>
            <a:pPr lvl="1"/>
            <a:r>
              <a:rPr lang="el-GR" sz="2000" dirty="0">
                <a:solidFill>
                  <a:srgbClr val="FF0000"/>
                </a:solidFill>
              </a:rPr>
              <a:t>Ο δείκτης θέσης</a:t>
            </a:r>
            <a:r>
              <a:rPr lang="el-GR" sz="2000" dirty="0"/>
              <a:t> είναι ένας ακέραιος αριθμός ή μία ακέραια μεταβλητή ή έκφραση, η οποία </a:t>
            </a:r>
            <a:r>
              <a:rPr lang="el-GR" sz="2000" dirty="0">
                <a:solidFill>
                  <a:srgbClr val="FF0000"/>
                </a:solidFill>
              </a:rPr>
              <a:t>προσδιορίζει τη θέση</a:t>
            </a:r>
            <a:r>
              <a:rPr lang="el-GR" sz="2000" dirty="0"/>
              <a:t> του συγκεκριμένου στοιχείου στον πίνακα</a:t>
            </a:r>
            <a:endParaRPr lang="en-US" sz="1800" dirty="0">
              <a:solidFill>
                <a:srgbClr val="0000FF"/>
              </a:solidFill>
              <a:latin typeface="Courier New" pitchFamily="49" charset="0"/>
            </a:endParaRPr>
          </a:p>
          <a:p>
            <a:pPr lvl="1">
              <a:buFont typeface="Wingdings" pitchFamily="2" charset="2"/>
              <a:buNone/>
            </a:pPr>
            <a:r>
              <a:rPr lang="en-US" sz="1800" dirty="0">
                <a:solidFill>
                  <a:srgbClr val="0000FF"/>
                </a:solidFill>
                <a:latin typeface="Courier New" pitchFamily="49" charset="0"/>
              </a:rPr>
              <a:t>	</a:t>
            </a:r>
            <a:endParaRPr lang="el-GR" sz="2000" dirty="0"/>
          </a:p>
          <a:p>
            <a:pPr lvl="1"/>
            <a:r>
              <a:rPr lang="el-GR" sz="2000" dirty="0"/>
              <a:t>Το πρώτο στοιχείο ενός πίνακα με μέγεθος </a:t>
            </a:r>
            <a:r>
              <a:rPr lang="el-GR" sz="2000" dirty="0">
                <a:solidFill>
                  <a:srgbClr val="000000"/>
                </a:solidFill>
                <a:latin typeface="Courier New" pitchFamily="49" charset="0"/>
              </a:rPr>
              <a:t>n</a:t>
            </a:r>
            <a:r>
              <a:rPr lang="el-GR" sz="2000" dirty="0"/>
              <a:t> στοιχεία αποθηκεύεται στη θέση </a:t>
            </a:r>
            <a:r>
              <a:rPr lang="el-GR" sz="2000" dirty="0">
                <a:solidFill>
                  <a:srgbClr val="000000"/>
                </a:solidFill>
                <a:latin typeface="Courier New" pitchFamily="49" charset="0"/>
              </a:rPr>
              <a:t>[0]</a:t>
            </a:r>
            <a:r>
              <a:rPr lang="el-GR" sz="2000" dirty="0"/>
              <a:t> του πίνακα, το δεύτερο στοιχείο στη θέση </a:t>
            </a:r>
            <a:r>
              <a:rPr lang="el-GR" sz="2000" dirty="0">
                <a:solidFill>
                  <a:srgbClr val="000000"/>
                </a:solidFill>
                <a:latin typeface="Courier New" pitchFamily="49" charset="0"/>
              </a:rPr>
              <a:t>[1]</a:t>
            </a:r>
            <a:r>
              <a:rPr lang="el-GR" sz="2000" dirty="0"/>
              <a:t>, το τρίτο στη θέση </a:t>
            </a:r>
            <a:r>
              <a:rPr lang="el-GR" sz="2000" dirty="0">
                <a:solidFill>
                  <a:srgbClr val="000000"/>
                </a:solidFill>
                <a:latin typeface="Courier New" pitchFamily="49" charset="0"/>
              </a:rPr>
              <a:t>[2]</a:t>
            </a:r>
            <a:r>
              <a:rPr lang="el-GR" sz="2000" dirty="0"/>
              <a:t>, ... </a:t>
            </a:r>
            <a:r>
              <a:rPr lang="el-GR" sz="2000" dirty="0" err="1"/>
              <a:t>κ.ο.κ</a:t>
            </a:r>
            <a:r>
              <a:rPr lang="el-GR" sz="2000" dirty="0"/>
              <a:t>., με αποτέλεσμα το τελευταίο στοιχείο να αποθηκεύεται στη θέση </a:t>
            </a:r>
            <a:r>
              <a:rPr lang="el-GR" sz="2000" dirty="0">
                <a:solidFill>
                  <a:srgbClr val="000000"/>
                </a:solidFill>
                <a:latin typeface="Courier New" pitchFamily="49" charset="0"/>
              </a:rPr>
              <a:t>[n-1] </a:t>
            </a:r>
          </a:p>
        </p:txBody>
      </p:sp>
      <p:sp>
        <p:nvSpPr>
          <p:cNvPr id="271362" name="Rectangle 2"/>
          <p:cNvSpPr>
            <a:spLocks noGrp="1" noChangeArrowheads="1"/>
          </p:cNvSpPr>
          <p:nvPr>
            <p:ph type="title"/>
          </p:nvPr>
        </p:nvSpPr>
        <p:spPr>
          <a:xfrm>
            <a:off x="457200" y="0"/>
            <a:ext cx="8229600" cy="1066800"/>
          </a:xfrm>
        </p:spPr>
        <p:txBody>
          <a:bodyPr/>
          <a:lstStyle/>
          <a:p>
            <a:r>
              <a:rPr lang="el-GR" dirty="0">
                <a:solidFill>
                  <a:srgbClr val="FF0000"/>
                </a:solidFill>
              </a:rPr>
              <a:t>Στοιχεία μονοδιάστατου Πίνακα</a:t>
            </a:r>
            <a:endParaRPr lang="en-GB" dirty="0">
              <a:solidFill>
                <a:srgbClr val="FF0000"/>
              </a:solidFill>
            </a:endParaRPr>
          </a:p>
        </p:txBody>
      </p:sp>
      <p:sp>
        <p:nvSpPr>
          <p:cNvPr id="5" name="4 - Θέση αριθμού διαφάνειας"/>
          <p:cNvSpPr>
            <a:spLocks noGrp="1"/>
          </p:cNvSpPr>
          <p:nvPr>
            <p:ph type="sldNum" sz="quarter" idx="12"/>
          </p:nvPr>
        </p:nvSpPr>
        <p:spPr/>
        <p:txBody>
          <a:bodyPr/>
          <a:lstStyle/>
          <a:p>
            <a:fld id="{9782857B-3EE7-4FF0-912A-4A08F3DE1CE7}" type="slidenum">
              <a:rPr lang="en-GB"/>
              <a:pPr/>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62" name="Rectangle 14" descr="Rectangle: Click to edit Master text styles&#10;Second level&#10;Third level&#10;Fourth level&#10;Fifth level"/>
          <p:cNvSpPr>
            <a:spLocks noChangeArrowheads="1"/>
          </p:cNvSpPr>
          <p:nvPr/>
        </p:nvSpPr>
        <p:spPr bwMode="auto">
          <a:xfrm>
            <a:off x="270764" y="1085596"/>
            <a:ext cx="7327900" cy="5575300"/>
          </a:xfrm>
          <a:prstGeom prst="rect">
            <a:avLst/>
          </a:prstGeom>
          <a:noFill/>
          <a:ln w="9525">
            <a:noFill/>
            <a:miter lim="800000"/>
            <a:headEnd/>
            <a:tailEnd/>
          </a:ln>
          <a:effectLst/>
        </p:spPr>
        <p:txBody>
          <a:bodyPr/>
          <a:lstStyle/>
          <a:p>
            <a:pPr marL="742950" lvl="1" indent="-285750" eaLnBrk="1" hangingPunct="1">
              <a:spcBef>
                <a:spcPct val="20000"/>
              </a:spcBef>
              <a:buClr>
                <a:schemeClr val="tx1"/>
              </a:buClr>
              <a:buSzPct val="60000"/>
              <a:buFont typeface="Wingdings" pitchFamily="2" charset="2"/>
              <a:buNone/>
            </a:pPr>
            <a:r>
              <a:rPr lang="el-GR" sz="2000" dirty="0">
                <a:latin typeface="Comic Sans MS" pitchFamily="66" charset="0"/>
              </a:rPr>
              <a:t>Π.χ. </a:t>
            </a:r>
            <a:r>
              <a:rPr lang="en-US" dirty="0" err="1">
                <a:solidFill>
                  <a:srgbClr val="0000FF"/>
                </a:solidFill>
                <a:latin typeface="Courier New" pitchFamily="49" charset="0"/>
              </a:rPr>
              <a:t>int</a:t>
            </a:r>
            <a:r>
              <a:rPr lang="en-US" dirty="0">
                <a:solidFill>
                  <a:srgbClr val="0000FF"/>
                </a:solidFill>
                <a:latin typeface="Courier New" pitchFamily="49" charset="0"/>
              </a:rPr>
              <a:t> </a:t>
            </a:r>
            <a:r>
              <a:rPr lang="en-US" dirty="0">
                <a:solidFill>
                  <a:srgbClr val="000000"/>
                </a:solidFill>
                <a:latin typeface="Courier New" pitchFamily="49" charset="0"/>
              </a:rPr>
              <a:t>c</a:t>
            </a:r>
            <a:r>
              <a:rPr lang="el-GR" dirty="0">
                <a:solidFill>
                  <a:srgbClr val="000000"/>
                </a:solidFill>
                <a:latin typeface="Courier New" pitchFamily="49" charset="0"/>
              </a:rPr>
              <a:t>[</a:t>
            </a:r>
            <a:r>
              <a:rPr lang="en-US" dirty="0">
                <a:solidFill>
                  <a:srgbClr val="000000"/>
                </a:solidFill>
                <a:latin typeface="Courier New" pitchFamily="49" charset="0"/>
              </a:rPr>
              <a:t>10</a:t>
            </a:r>
            <a:r>
              <a:rPr lang="el-GR" dirty="0">
                <a:solidFill>
                  <a:srgbClr val="000000"/>
                </a:solidFill>
                <a:latin typeface="Courier New" pitchFamily="49" charset="0"/>
              </a:rPr>
              <a:t>]</a:t>
            </a:r>
          </a:p>
          <a:p>
            <a:pPr marL="2057400" lvl="4" indent="-228600" eaLnBrk="1" hangingPunct="1">
              <a:spcBef>
                <a:spcPct val="20000"/>
              </a:spcBef>
              <a:buClr>
                <a:schemeClr val="hlink"/>
              </a:buClr>
              <a:buSzPct val="60000"/>
              <a:buFont typeface="Wingdings" pitchFamily="2" charset="2"/>
              <a:buNone/>
            </a:pPr>
            <a:r>
              <a:rPr lang="en-US" sz="1800" dirty="0">
                <a:solidFill>
                  <a:srgbClr val="000000"/>
                </a:solidFill>
                <a:latin typeface="Courier New" pitchFamily="49" charset="0"/>
              </a:rPr>
              <a:t>	1</a:t>
            </a:r>
            <a:r>
              <a:rPr lang="el-GR" sz="1800" baseline="30000" dirty="0">
                <a:solidFill>
                  <a:srgbClr val="000000"/>
                </a:solidFill>
                <a:latin typeface="Courier New" pitchFamily="49" charset="0"/>
              </a:rPr>
              <a:t>ο</a:t>
            </a:r>
            <a:r>
              <a:rPr lang="en-US" sz="1800" dirty="0">
                <a:solidFill>
                  <a:srgbClr val="000000"/>
                </a:solidFill>
                <a:latin typeface="Courier New" pitchFamily="49" charset="0"/>
              </a:rPr>
              <a:t> </a:t>
            </a:r>
            <a:r>
              <a:rPr lang="el-GR" sz="1800" dirty="0">
                <a:solidFill>
                  <a:srgbClr val="000000"/>
                </a:solidFill>
                <a:latin typeface="Courier New" pitchFamily="49" charset="0"/>
              </a:rPr>
              <a:t>στοιχείο του πίνακα </a:t>
            </a:r>
            <a:r>
              <a:rPr lang="en-US" sz="1800" dirty="0">
                <a:solidFill>
                  <a:srgbClr val="000000"/>
                </a:solidFill>
                <a:latin typeface="Courier New" pitchFamily="49" charset="0"/>
              </a:rPr>
              <a:t>c</a:t>
            </a:r>
            <a:endParaRPr lang="el-GR" sz="1800" dirty="0">
              <a:solidFill>
                <a:srgbClr val="000000"/>
              </a:solidFill>
              <a:latin typeface="Courier New" pitchFamily="49" charset="0"/>
            </a:endParaRPr>
          </a:p>
          <a:p>
            <a:pPr marL="2057400" lvl="4" indent="-228600" eaLnBrk="1" hangingPunct="1">
              <a:spcBef>
                <a:spcPct val="20000"/>
              </a:spcBef>
              <a:buClr>
                <a:schemeClr val="hlink"/>
              </a:buClr>
              <a:buSzPct val="60000"/>
              <a:buFont typeface="Wingdings" pitchFamily="2" charset="2"/>
              <a:buNone/>
            </a:pPr>
            <a:endParaRPr lang="el-GR" sz="400" dirty="0">
              <a:solidFill>
                <a:srgbClr val="000000"/>
              </a:solidFill>
              <a:latin typeface="Courier New" pitchFamily="49" charset="0"/>
            </a:endParaRPr>
          </a:p>
          <a:p>
            <a:pPr marL="2057400" lvl="4" indent="-228600" eaLnBrk="1" hangingPunct="1">
              <a:spcBef>
                <a:spcPct val="20000"/>
              </a:spcBef>
              <a:buClr>
                <a:schemeClr val="hlink"/>
              </a:buClr>
              <a:buSzPct val="60000"/>
              <a:buFont typeface="Wingdings" pitchFamily="2" charset="2"/>
              <a:buNone/>
            </a:pPr>
            <a:r>
              <a:rPr lang="en-US" sz="1800" dirty="0">
                <a:solidFill>
                  <a:srgbClr val="000000"/>
                </a:solidFill>
                <a:latin typeface="Courier New" pitchFamily="49" charset="0"/>
              </a:rPr>
              <a:t>	</a:t>
            </a:r>
            <a:r>
              <a:rPr lang="el-GR" sz="1800" dirty="0">
                <a:solidFill>
                  <a:srgbClr val="000000"/>
                </a:solidFill>
                <a:latin typeface="Courier New" pitchFamily="49" charset="0"/>
              </a:rPr>
              <a:t>2</a:t>
            </a:r>
            <a:r>
              <a:rPr lang="el-GR" sz="1800" baseline="30000" dirty="0">
                <a:solidFill>
                  <a:srgbClr val="000000"/>
                </a:solidFill>
                <a:latin typeface="Courier New" pitchFamily="49" charset="0"/>
              </a:rPr>
              <a:t>ο</a:t>
            </a:r>
            <a:r>
              <a:rPr lang="el-GR" sz="1800" dirty="0">
                <a:solidFill>
                  <a:srgbClr val="000000"/>
                </a:solidFill>
                <a:latin typeface="Courier New" pitchFamily="49" charset="0"/>
              </a:rPr>
              <a:t> στοιχείο του πίνακα </a:t>
            </a:r>
            <a:r>
              <a:rPr lang="en-US" sz="1800" dirty="0">
                <a:solidFill>
                  <a:srgbClr val="000000"/>
                </a:solidFill>
                <a:latin typeface="Courier New" pitchFamily="49" charset="0"/>
              </a:rPr>
              <a:t>c</a:t>
            </a:r>
            <a:endParaRPr lang="el-GR" sz="1800" dirty="0">
              <a:solidFill>
                <a:srgbClr val="000000"/>
              </a:solidFill>
              <a:latin typeface="Courier New" pitchFamily="49" charset="0"/>
            </a:endParaRPr>
          </a:p>
          <a:p>
            <a:pPr marL="2057400" lvl="4" indent="-228600" eaLnBrk="1" hangingPunct="1">
              <a:spcBef>
                <a:spcPct val="20000"/>
              </a:spcBef>
              <a:buClr>
                <a:schemeClr val="hlink"/>
              </a:buClr>
              <a:buSzPct val="60000"/>
              <a:buFont typeface="Wingdings" pitchFamily="2" charset="2"/>
              <a:buNone/>
            </a:pPr>
            <a:r>
              <a:rPr lang="el-GR" sz="1800" dirty="0">
                <a:solidFill>
                  <a:srgbClr val="000000"/>
                </a:solidFill>
                <a:latin typeface="Courier New" pitchFamily="49" charset="0"/>
              </a:rPr>
              <a:t>			.</a:t>
            </a:r>
          </a:p>
          <a:p>
            <a:pPr marL="2057400" lvl="4" indent="-228600" eaLnBrk="1" hangingPunct="1">
              <a:spcBef>
                <a:spcPct val="20000"/>
              </a:spcBef>
              <a:buClr>
                <a:schemeClr val="hlink"/>
              </a:buClr>
              <a:buSzPct val="60000"/>
              <a:buFont typeface="Wingdings" pitchFamily="2" charset="2"/>
              <a:buNone/>
            </a:pPr>
            <a:r>
              <a:rPr lang="el-GR" sz="1800" dirty="0">
                <a:solidFill>
                  <a:srgbClr val="000000"/>
                </a:solidFill>
                <a:latin typeface="Courier New" pitchFamily="49" charset="0"/>
              </a:rPr>
              <a:t>			.</a:t>
            </a:r>
          </a:p>
          <a:p>
            <a:pPr marL="2057400" lvl="4" indent="-228600" eaLnBrk="1" hangingPunct="1">
              <a:spcBef>
                <a:spcPct val="20000"/>
              </a:spcBef>
              <a:buClr>
                <a:schemeClr val="hlink"/>
              </a:buClr>
              <a:buSzPct val="60000"/>
              <a:buFont typeface="Wingdings" pitchFamily="2" charset="2"/>
              <a:buNone/>
            </a:pPr>
            <a:r>
              <a:rPr lang="el-GR" sz="1800" dirty="0">
                <a:solidFill>
                  <a:srgbClr val="000000"/>
                </a:solidFill>
                <a:latin typeface="Courier New" pitchFamily="49" charset="0"/>
              </a:rPr>
              <a:t>			.</a:t>
            </a:r>
          </a:p>
          <a:p>
            <a:pPr marL="2057400" lvl="4" indent="-228600" eaLnBrk="1" hangingPunct="1">
              <a:spcBef>
                <a:spcPct val="20000"/>
              </a:spcBef>
              <a:buClr>
                <a:schemeClr val="hlink"/>
              </a:buClr>
              <a:buSzPct val="60000"/>
              <a:buFont typeface="Wingdings" pitchFamily="2" charset="2"/>
              <a:buNone/>
            </a:pPr>
            <a:r>
              <a:rPr lang="el-GR" sz="1800" dirty="0">
                <a:solidFill>
                  <a:srgbClr val="000000"/>
                </a:solidFill>
                <a:latin typeface="Courier New" pitchFamily="49" charset="0"/>
              </a:rPr>
              <a:t>			.</a:t>
            </a:r>
          </a:p>
          <a:p>
            <a:pPr marL="2057400" lvl="4" indent="-228600" eaLnBrk="1" hangingPunct="1">
              <a:spcBef>
                <a:spcPct val="20000"/>
              </a:spcBef>
              <a:buClr>
                <a:schemeClr val="hlink"/>
              </a:buClr>
              <a:buSzPct val="60000"/>
              <a:buFont typeface="Wingdings" pitchFamily="2" charset="2"/>
              <a:buNone/>
            </a:pPr>
            <a:r>
              <a:rPr lang="el-GR" sz="1800" dirty="0">
                <a:solidFill>
                  <a:srgbClr val="000000"/>
                </a:solidFill>
                <a:latin typeface="Courier New" pitchFamily="49" charset="0"/>
              </a:rPr>
              <a:t>			.	</a:t>
            </a:r>
          </a:p>
          <a:p>
            <a:pPr marL="2057400" lvl="4" indent="-228600" eaLnBrk="1" hangingPunct="1">
              <a:spcBef>
                <a:spcPct val="20000"/>
              </a:spcBef>
              <a:buClr>
                <a:schemeClr val="hlink"/>
              </a:buClr>
              <a:buSzPct val="60000"/>
              <a:buFont typeface="Wingdings" pitchFamily="2" charset="2"/>
              <a:buNone/>
            </a:pPr>
            <a:r>
              <a:rPr lang="el-GR" sz="1800" dirty="0">
                <a:solidFill>
                  <a:srgbClr val="000000"/>
                </a:solidFill>
                <a:latin typeface="Courier New" pitchFamily="49" charset="0"/>
              </a:rPr>
              <a:t>	</a:t>
            </a:r>
            <a:endParaRPr lang="en-US" sz="1800" dirty="0">
              <a:solidFill>
                <a:srgbClr val="000000"/>
              </a:solidFill>
              <a:latin typeface="Courier New" pitchFamily="49" charset="0"/>
            </a:endParaRPr>
          </a:p>
          <a:p>
            <a:pPr marL="2057400" lvl="4" indent="-228600" eaLnBrk="1" hangingPunct="1">
              <a:spcBef>
                <a:spcPct val="20000"/>
              </a:spcBef>
              <a:buClr>
                <a:schemeClr val="hlink"/>
              </a:buClr>
              <a:buSzPct val="60000"/>
              <a:buFont typeface="Wingdings" pitchFamily="2" charset="2"/>
              <a:buNone/>
            </a:pPr>
            <a:endParaRPr lang="en-US" sz="1800" dirty="0">
              <a:solidFill>
                <a:srgbClr val="000000"/>
              </a:solidFill>
              <a:latin typeface="Courier New" pitchFamily="49" charset="0"/>
            </a:endParaRPr>
          </a:p>
          <a:p>
            <a:pPr marL="2057400" lvl="4" indent="-228600" eaLnBrk="1" hangingPunct="1">
              <a:spcBef>
                <a:spcPct val="20000"/>
              </a:spcBef>
              <a:buClr>
                <a:schemeClr val="hlink"/>
              </a:buClr>
              <a:buSzPct val="60000"/>
              <a:buFont typeface="Wingdings" pitchFamily="2" charset="2"/>
              <a:buNone/>
            </a:pPr>
            <a:endParaRPr lang="en-US" sz="1800" dirty="0">
              <a:solidFill>
                <a:srgbClr val="000000"/>
              </a:solidFill>
              <a:latin typeface="Courier New" pitchFamily="49" charset="0"/>
            </a:endParaRPr>
          </a:p>
          <a:p>
            <a:pPr marL="2057400" lvl="4" indent="-228600" eaLnBrk="1" hangingPunct="1">
              <a:spcBef>
                <a:spcPct val="20000"/>
              </a:spcBef>
              <a:buClr>
                <a:schemeClr val="hlink"/>
              </a:buClr>
              <a:buSzPct val="60000"/>
              <a:buFont typeface="Wingdings" pitchFamily="2" charset="2"/>
              <a:buNone/>
            </a:pPr>
            <a:endParaRPr lang="en-US" sz="1800" dirty="0">
              <a:solidFill>
                <a:srgbClr val="000000"/>
              </a:solidFill>
              <a:latin typeface="Courier New" pitchFamily="49" charset="0"/>
            </a:endParaRPr>
          </a:p>
          <a:p>
            <a:pPr marL="2057400" lvl="4" indent="-228600" eaLnBrk="1" hangingPunct="1">
              <a:spcBef>
                <a:spcPct val="20000"/>
              </a:spcBef>
              <a:buClr>
                <a:schemeClr val="hlink"/>
              </a:buClr>
              <a:buSzPct val="60000"/>
              <a:buFont typeface="Wingdings" pitchFamily="2" charset="2"/>
              <a:buNone/>
            </a:pPr>
            <a:r>
              <a:rPr lang="el-GR" sz="1800" dirty="0">
                <a:solidFill>
                  <a:srgbClr val="000000"/>
                </a:solidFill>
                <a:latin typeface="Courier New" pitchFamily="49" charset="0"/>
              </a:rPr>
              <a:t>10</a:t>
            </a:r>
            <a:r>
              <a:rPr lang="el-GR" sz="1800" baseline="30000" dirty="0">
                <a:solidFill>
                  <a:srgbClr val="000000"/>
                </a:solidFill>
                <a:latin typeface="Courier New" pitchFamily="49" charset="0"/>
              </a:rPr>
              <a:t>ο</a:t>
            </a:r>
            <a:r>
              <a:rPr lang="el-GR" sz="1800" dirty="0">
                <a:solidFill>
                  <a:srgbClr val="000000"/>
                </a:solidFill>
                <a:latin typeface="Courier New" pitchFamily="49" charset="0"/>
              </a:rPr>
              <a:t> στοιχείο του πίνακα </a:t>
            </a:r>
            <a:r>
              <a:rPr lang="en-US" sz="1800" dirty="0">
                <a:solidFill>
                  <a:srgbClr val="000000"/>
                </a:solidFill>
                <a:latin typeface="Courier New" pitchFamily="49" charset="0"/>
              </a:rPr>
              <a:t>c</a:t>
            </a:r>
          </a:p>
        </p:txBody>
      </p:sp>
      <p:sp>
        <p:nvSpPr>
          <p:cNvPr id="232450" name="Rectangle 2"/>
          <p:cNvSpPr>
            <a:spLocks noGrp="1" noChangeArrowheads="1"/>
          </p:cNvSpPr>
          <p:nvPr>
            <p:ph type="title"/>
          </p:nvPr>
        </p:nvSpPr>
        <p:spPr>
          <a:xfrm>
            <a:off x="457200" y="0"/>
            <a:ext cx="8229600" cy="1066800"/>
          </a:xfrm>
        </p:spPr>
        <p:txBody>
          <a:bodyPr/>
          <a:lstStyle/>
          <a:p>
            <a:r>
              <a:rPr lang="el-GR" dirty="0">
                <a:solidFill>
                  <a:srgbClr val="FF0000"/>
                </a:solidFill>
              </a:rPr>
              <a:t>Γραφική Αναπαράσταση</a:t>
            </a:r>
            <a:endParaRPr lang="en-GB" dirty="0">
              <a:solidFill>
                <a:srgbClr val="FF0000"/>
              </a:solidFill>
            </a:endParaRPr>
          </a:p>
        </p:txBody>
      </p:sp>
      <p:graphicFrame>
        <p:nvGraphicFramePr>
          <p:cNvPr id="232460" name="Object 12"/>
          <p:cNvGraphicFramePr>
            <a:graphicFrameLocks noGrp="1" noChangeAspect="1"/>
          </p:cNvGraphicFramePr>
          <p:nvPr>
            <p:ph idx="1"/>
            <p:extLst>
              <p:ext uri="{D42A27DB-BD31-4B8C-83A1-F6EECF244321}">
                <p14:modId xmlns:p14="http://schemas.microsoft.com/office/powerpoint/2010/main" val="190118457"/>
              </p:ext>
            </p:extLst>
          </p:nvPr>
        </p:nvGraphicFramePr>
        <p:xfrm>
          <a:off x="5824665" y="368032"/>
          <a:ext cx="2724975" cy="6387099"/>
        </p:xfrm>
        <a:graphic>
          <a:graphicData uri="http://schemas.openxmlformats.org/presentationml/2006/ole">
            <mc:AlternateContent xmlns:mc="http://schemas.openxmlformats.org/markup-compatibility/2006">
              <mc:Choice xmlns:v="urn:schemas-microsoft-com:vml" Requires="v">
                <p:oleObj spid="_x0000_s232472" name="Visio" r:id="rId3" imgW="2254816" imgH="4402887" progId="">
                  <p:embed/>
                </p:oleObj>
              </mc:Choice>
              <mc:Fallback>
                <p:oleObj name="Visio" r:id="rId3" imgW="2254816" imgH="4402887" progId="">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4665" y="368032"/>
                        <a:ext cx="2724975" cy="6387099"/>
                      </a:xfrm>
                      <a:prstGeom prst="rect">
                        <a:avLst/>
                      </a:prstGeom>
                      <a:noFill/>
                      <a:ln>
                        <a:noFill/>
                      </a:ln>
                      <a:effectLst/>
                      <a:extLst/>
                    </p:spPr>
                  </p:pic>
                </p:oleObj>
              </mc:Fallback>
            </mc:AlternateContent>
          </a:graphicData>
        </a:graphic>
      </p:graphicFrame>
      <p:sp>
        <p:nvSpPr>
          <p:cNvPr id="6" name="4 - Θέση αριθμού διαφάνειας"/>
          <p:cNvSpPr>
            <a:spLocks noGrp="1"/>
          </p:cNvSpPr>
          <p:nvPr>
            <p:ph type="sldNum" sz="quarter" idx="12"/>
          </p:nvPr>
        </p:nvSpPr>
        <p:spPr/>
        <p:txBody>
          <a:bodyPr/>
          <a:lstStyle/>
          <a:p>
            <a:fld id="{476C6378-3C72-4183-BD6C-916873EDDF86}" type="slidenum">
              <a:rPr lang="en-GB"/>
              <a:pPr/>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3" descr="Rectangle: Click to edit Master text styles&#10;Second level&#10;Third level&#10;Fourth level&#10;Fifth level"/>
          <p:cNvSpPr>
            <a:spLocks noGrp="1" noChangeArrowheads="1"/>
          </p:cNvSpPr>
          <p:nvPr>
            <p:ph idx="1"/>
          </p:nvPr>
        </p:nvSpPr>
        <p:spPr>
          <a:xfrm>
            <a:off x="76200" y="838200"/>
            <a:ext cx="8763000" cy="6019800"/>
          </a:xfrm>
        </p:spPr>
        <p:txBody>
          <a:bodyPr/>
          <a:lstStyle/>
          <a:p>
            <a:pPr lvl="1">
              <a:buFont typeface="Wingdings" pitchFamily="2" charset="2"/>
              <a:buNone/>
            </a:pPr>
            <a:r>
              <a:rPr lang="el-GR" dirty="0"/>
              <a:t>	 </a:t>
            </a:r>
          </a:p>
        </p:txBody>
      </p:sp>
      <p:sp>
        <p:nvSpPr>
          <p:cNvPr id="238594" name="Rectangle 2"/>
          <p:cNvSpPr>
            <a:spLocks noGrp="1" noChangeArrowheads="1"/>
          </p:cNvSpPr>
          <p:nvPr>
            <p:ph type="title"/>
          </p:nvPr>
        </p:nvSpPr>
        <p:spPr>
          <a:xfrm>
            <a:off x="457200" y="0"/>
            <a:ext cx="8229600" cy="1066800"/>
          </a:xfrm>
        </p:spPr>
        <p:txBody>
          <a:bodyPr/>
          <a:lstStyle/>
          <a:p>
            <a:r>
              <a:rPr lang="el-GR" dirty="0">
                <a:solidFill>
                  <a:srgbClr val="FF0000"/>
                </a:solidFill>
              </a:rPr>
              <a:t>Παράδειγμα</a:t>
            </a:r>
            <a:endParaRPr lang="en-GB" dirty="0">
              <a:solidFill>
                <a:srgbClr val="000000"/>
              </a:solidFill>
              <a:latin typeface="Courier New" pitchFamily="49" charset="0"/>
            </a:endParaRPr>
          </a:p>
        </p:txBody>
      </p:sp>
      <p:sp>
        <p:nvSpPr>
          <p:cNvPr id="7" name="4 - Θέση αριθμού διαφάνειας"/>
          <p:cNvSpPr>
            <a:spLocks noGrp="1"/>
          </p:cNvSpPr>
          <p:nvPr>
            <p:ph type="sldNum" sz="quarter" idx="12"/>
          </p:nvPr>
        </p:nvSpPr>
        <p:spPr/>
        <p:txBody>
          <a:bodyPr/>
          <a:lstStyle/>
          <a:p>
            <a:fld id="{89637C9F-00F4-432B-9883-4E2C2775AFBA}" type="slidenum">
              <a:rPr lang="en-GB"/>
              <a:pPr/>
              <a:t>7</a:t>
            </a:fld>
            <a:endParaRPr lang="en-GB"/>
          </a:p>
        </p:txBody>
      </p:sp>
      <p:pic>
        <p:nvPicPr>
          <p:cNvPr id="238599" name="Picture 7"/>
          <p:cNvPicPr>
            <a:picLocks noChangeAspect="1" noChangeArrowheads="1"/>
          </p:cNvPicPr>
          <p:nvPr/>
        </p:nvPicPr>
        <p:blipFill>
          <a:blip r:embed="rId2" cstate="print"/>
          <a:srcRect/>
          <a:stretch>
            <a:fillRect/>
          </a:stretch>
        </p:blipFill>
        <p:spPr bwMode="auto">
          <a:xfrm>
            <a:off x="384175" y="1511300"/>
            <a:ext cx="8364538" cy="3924300"/>
          </a:xfrm>
          <a:prstGeom prst="rect">
            <a:avLst/>
          </a:prstGeom>
          <a:noFill/>
          <a:ln w="9525">
            <a:solidFill>
              <a:srgbClr val="000000"/>
            </a:solidFill>
            <a:miter lim="800000"/>
            <a:headEnd/>
            <a:tailEnd/>
          </a:ln>
        </p:spPr>
      </p:pic>
      <p:pic>
        <p:nvPicPr>
          <p:cNvPr id="238598" name="Picture 6"/>
          <p:cNvPicPr>
            <a:picLocks noChangeAspect="1" noChangeArrowheads="1"/>
          </p:cNvPicPr>
          <p:nvPr/>
        </p:nvPicPr>
        <p:blipFill>
          <a:blip r:embed="rId3" cstate="print"/>
          <a:srcRect/>
          <a:stretch>
            <a:fillRect/>
          </a:stretch>
        </p:blipFill>
        <p:spPr bwMode="auto">
          <a:xfrm>
            <a:off x="381000" y="1504950"/>
            <a:ext cx="8369300" cy="37766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38598"/>
                                        </p:tgtEl>
                                        <p:attrNameLst>
                                          <p:attrName>style.visibility</p:attrName>
                                        </p:attrNameLst>
                                      </p:cBhvr>
                                      <p:to>
                                        <p:strVal val="visible"/>
                                      </p:to>
                                    </p:set>
                                    <p:animEffect transition="in" filter="blinds(horizontal)">
                                      <p:cBhvr>
                                        <p:cTn id="7" dur="500"/>
                                        <p:tgtEl>
                                          <p:spTgt spid="2385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5" name="Rectangle 3" descr="Rectangle: Click to edit Master text styles&#10;Second level&#10;Third level&#10;Fourth level&#10;Fifth level"/>
          <p:cNvSpPr>
            <a:spLocks noGrp="1" noChangeArrowheads="1"/>
          </p:cNvSpPr>
          <p:nvPr>
            <p:ph idx="1"/>
          </p:nvPr>
        </p:nvSpPr>
        <p:spPr>
          <a:xfrm>
            <a:off x="76200" y="838200"/>
            <a:ext cx="8763000" cy="6019800"/>
          </a:xfrm>
        </p:spPr>
        <p:txBody>
          <a:bodyPr/>
          <a:lstStyle/>
          <a:p>
            <a:pPr lvl="1"/>
            <a:r>
              <a:rPr lang="el-GR" sz="2000" dirty="0"/>
              <a:t>Για τη δήλωση του μεγέθους ενός πίνακα χρησιμοποιείται πολύ συχνά η οδηγία </a:t>
            </a:r>
            <a:r>
              <a:rPr lang="el-GR" sz="2000" dirty="0">
                <a:solidFill>
                  <a:srgbClr val="0000FF"/>
                </a:solidFill>
                <a:latin typeface="Courier New" pitchFamily="49" charset="0"/>
              </a:rPr>
              <a:t>#</a:t>
            </a:r>
            <a:r>
              <a:rPr lang="el-GR" sz="2000" dirty="0" err="1">
                <a:solidFill>
                  <a:srgbClr val="0000FF"/>
                </a:solidFill>
                <a:latin typeface="Courier New" pitchFamily="49" charset="0"/>
              </a:rPr>
              <a:t>define</a:t>
            </a:r>
            <a:r>
              <a:rPr lang="el-GR" sz="2000" dirty="0">
                <a:solidFill>
                  <a:srgbClr val="0000FF"/>
                </a:solidFill>
                <a:latin typeface="Courier New" pitchFamily="49" charset="0"/>
              </a:rPr>
              <a:t> </a:t>
            </a:r>
          </a:p>
          <a:p>
            <a:pPr lvl="1"/>
            <a:endParaRPr lang="el-GR" sz="2000" dirty="0">
              <a:solidFill>
                <a:srgbClr val="0000FF"/>
              </a:solidFill>
              <a:latin typeface="Courier New" pitchFamily="49" charset="0"/>
            </a:endParaRPr>
          </a:p>
          <a:p>
            <a:pPr lvl="1"/>
            <a:endParaRPr lang="el-GR" sz="2000" dirty="0"/>
          </a:p>
          <a:p>
            <a:pPr lvl="1"/>
            <a:r>
              <a:rPr lang="el-GR" sz="2000" dirty="0"/>
              <a:t>Π.χ. </a:t>
            </a:r>
          </a:p>
          <a:p>
            <a:pPr lvl="1">
              <a:buFont typeface="Wingdings" pitchFamily="2" charset="2"/>
              <a:buNone/>
            </a:pPr>
            <a:r>
              <a:rPr lang="el-GR" sz="2000" dirty="0">
                <a:solidFill>
                  <a:srgbClr val="000000"/>
                </a:solidFill>
                <a:latin typeface="Courier New" pitchFamily="49" charset="0"/>
              </a:rPr>
              <a:t>	</a:t>
            </a:r>
            <a:r>
              <a:rPr lang="el-GR" sz="2000" dirty="0">
                <a:solidFill>
                  <a:srgbClr val="0000FF"/>
                </a:solidFill>
                <a:latin typeface="Courier New" pitchFamily="49" charset="0"/>
              </a:rPr>
              <a:t>#</a:t>
            </a:r>
            <a:r>
              <a:rPr lang="el-GR" sz="2000" dirty="0" err="1">
                <a:solidFill>
                  <a:srgbClr val="0000FF"/>
                </a:solidFill>
                <a:latin typeface="Courier New" pitchFamily="49" charset="0"/>
              </a:rPr>
              <a:t>define</a:t>
            </a:r>
            <a:r>
              <a:rPr lang="el-GR" sz="2000" dirty="0">
                <a:solidFill>
                  <a:srgbClr val="000000"/>
                </a:solidFill>
                <a:latin typeface="Courier New" pitchFamily="49" charset="0"/>
              </a:rPr>
              <a:t> SIZE 10</a:t>
            </a:r>
          </a:p>
          <a:p>
            <a:pPr lvl="1">
              <a:buFont typeface="Wingdings" pitchFamily="2" charset="2"/>
              <a:buNone/>
            </a:pPr>
            <a:r>
              <a:rPr lang="el-GR" sz="2000" dirty="0">
                <a:solidFill>
                  <a:srgbClr val="000000"/>
                </a:solidFill>
                <a:latin typeface="Courier New" pitchFamily="49" charset="0"/>
              </a:rPr>
              <a:t>	</a:t>
            </a:r>
            <a:r>
              <a:rPr lang="el-GR" sz="2000" dirty="0" err="1">
                <a:solidFill>
                  <a:srgbClr val="0000FF"/>
                </a:solidFill>
                <a:latin typeface="Courier New" pitchFamily="49" charset="0"/>
              </a:rPr>
              <a:t>int</a:t>
            </a:r>
            <a:r>
              <a:rPr lang="el-GR" sz="2000" dirty="0">
                <a:solidFill>
                  <a:srgbClr val="000000"/>
                </a:solidFill>
                <a:latin typeface="Courier New" pitchFamily="49" charset="0"/>
              </a:rPr>
              <a:t> </a:t>
            </a:r>
            <a:r>
              <a:rPr lang="el-GR" sz="2000" dirty="0" err="1">
                <a:solidFill>
                  <a:srgbClr val="000000"/>
                </a:solidFill>
                <a:latin typeface="Courier New" pitchFamily="49" charset="0"/>
              </a:rPr>
              <a:t>arr</a:t>
            </a:r>
            <a:r>
              <a:rPr lang="el-GR" sz="2000" dirty="0">
                <a:solidFill>
                  <a:srgbClr val="000000"/>
                </a:solidFill>
                <a:latin typeface="Courier New" pitchFamily="49" charset="0"/>
              </a:rPr>
              <a:t>[SIZE]; </a:t>
            </a:r>
            <a:r>
              <a:rPr lang="el-GR" sz="2000" dirty="0">
                <a:solidFill>
                  <a:srgbClr val="818181"/>
                </a:solidFill>
                <a:latin typeface="Courier New" pitchFamily="49" charset="0"/>
              </a:rPr>
              <a:t>/* Ο μεταγλωττιστής αντικαθιστά τη λέξη SIZE με την τιμή 10 και δημιουργεί έναν πίνακα με στοιχεία 10 ακεραίους. */</a:t>
            </a:r>
          </a:p>
          <a:p>
            <a:pPr lvl="1">
              <a:buFont typeface="Wingdings" pitchFamily="2" charset="2"/>
              <a:buNone/>
            </a:pPr>
            <a:endParaRPr lang="el-GR" sz="2000" dirty="0">
              <a:solidFill>
                <a:srgbClr val="818181"/>
              </a:solidFill>
              <a:latin typeface="Courier New" pitchFamily="49" charset="0"/>
            </a:endParaRPr>
          </a:p>
          <a:p>
            <a:pPr lvl="1">
              <a:buFont typeface="Wingdings" pitchFamily="2" charset="2"/>
              <a:buNone/>
            </a:pPr>
            <a:endParaRPr lang="el-GR" sz="2000" dirty="0">
              <a:solidFill>
                <a:srgbClr val="818181"/>
              </a:solidFill>
              <a:latin typeface="Courier New" pitchFamily="49" charset="0"/>
            </a:endParaRPr>
          </a:p>
          <a:p>
            <a:pPr lvl="1"/>
            <a:r>
              <a:rPr lang="el-GR" sz="2000" dirty="0"/>
              <a:t>Σημειώστε επίσης ότι </a:t>
            </a:r>
            <a:r>
              <a:rPr lang="el-GR" sz="2000" u="sng" dirty="0"/>
              <a:t>το πλήθος των στοιχείων</a:t>
            </a:r>
            <a:r>
              <a:rPr lang="el-GR" sz="2000" dirty="0"/>
              <a:t> του πίνακα </a:t>
            </a:r>
            <a:r>
              <a:rPr lang="el-GR" sz="2000" dirty="0">
                <a:solidFill>
                  <a:srgbClr val="FF0000"/>
                </a:solidFill>
              </a:rPr>
              <a:t>δεν μπορεί να αλλάξει</a:t>
            </a:r>
            <a:r>
              <a:rPr lang="el-GR" sz="2000" dirty="0"/>
              <a:t> κατά την εκτέλεση του προγράμματος </a:t>
            </a:r>
          </a:p>
          <a:p>
            <a:pPr lvl="1"/>
            <a:endParaRPr lang="el-GR" sz="2000" dirty="0"/>
          </a:p>
        </p:txBody>
      </p:sp>
      <p:sp>
        <p:nvSpPr>
          <p:cNvPr id="243714" name="Rectangle 2"/>
          <p:cNvSpPr>
            <a:spLocks noGrp="1" noChangeArrowheads="1"/>
          </p:cNvSpPr>
          <p:nvPr>
            <p:ph type="title"/>
          </p:nvPr>
        </p:nvSpPr>
        <p:spPr>
          <a:xfrm>
            <a:off x="457200" y="0"/>
            <a:ext cx="8229600" cy="1066800"/>
          </a:xfrm>
        </p:spPr>
        <p:txBody>
          <a:bodyPr/>
          <a:lstStyle/>
          <a:p>
            <a:r>
              <a:rPr lang="el-GR" dirty="0">
                <a:solidFill>
                  <a:srgbClr val="FF0000"/>
                </a:solidFill>
              </a:rPr>
              <a:t>Παρατηρήσεις</a:t>
            </a:r>
            <a:r>
              <a:rPr lang="en-US" dirty="0">
                <a:solidFill>
                  <a:srgbClr val="FF0000"/>
                </a:solidFill>
              </a:rPr>
              <a:t> (</a:t>
            </a:r>
            <a:r>
              <a:rPr lang="el-GR" dirty="0">
                <a:solidFill>
                  <a:srgbClr val="FF0000"/>
                </a:solidFill>
              </a:rPr>
              <a:t>Ι</a:t>
            </a:r>
            <a:r>
              <a:rPr lang="en-US" dirty="0">
                <a:solidFill>
                  <a:srgbClr val="FF0000"/>
                </a:solidFill>
              </a:rPr>
              <a:t>)</a:t>
            </a:r>
            <a:endParaRPr lang="en-GB" dirty="0">
              <a:solidFill>
                <a:srgbClr val="000000"/>
              </a:solidFill>
              <a:latin typeface="Courier New" pitchFamily="49" charset="0"/>
            </a:endParaRPr>
          </a:p>
        </p:txBody>
      </p:sp>
      <p:sp>
        <p:nvSpPr>
          <p:cNvPr id="7" name="4 - Θέση αριθμού διαφάνειας"/>
          <p:cNvSpPr>
            <a:spLocks noGrp="1"/>
          </p:cNvSpPr>
          <p:nvPr>
            <p:ph type="sldNum" sz="quarter" idx="12"/>
          </p:nvPr>
        </p:nvSpPr>
        <p:spPr/>
        <p:txBody>
          <a:bodyPr/>
          <a:lstStyle/>
          <a:p>
            <a:fld id="{EF337342-10D0-403E-A4BD-F9C80A7ABAF3}" type="slidenum">
              <a:rPr lang="en-GB"/>
              <a:pPr/>
              <a:t>8</a:t>
            </a:fld>
            <a:endParaRPr lang="en-GB"/>
          </a:p>
        </p:txBody>
      </p:sp>
      <p:sp>
        <p:nvSpPr>
          <p:cNvPr id="243717" name="Rectangle 5"/>
          <p:cNvSpPr>
            <a:spLocks noChangeArrowheads="1"/>
          </p:cNvSpPr>
          <p:nvPr/>
        </p:nvSpPr>
        <p:spPr bwMode="auto">
          <a:xfrm>
            <a:off x="749300" y="2501900"/>
            <a:ext cx="8140700" cy="1549400"/>
          </a:xfrm>
          <a:prstGeom prst="rect">
            <a:avLst/>
          </a:prstGeom>
          <a:noFill/>
          <a:ln w="9525">
            <a:solidFill>
              <a:srgbClr val="000000"/>
            </a:solidFill>
            <a:miter lim="800000"/>
            <a:headEnd/>
            <a:tailEnd/>
          </a:ln>
          <a:effectLst>
            <a:outerShdw dist="35921" dir="2700000" algn="ctr" rotWithShape="0">
              <a:schemeClr val="bg2"/>
            </a:outerShdw>
          </a:effectLst>
        </p:spPr>
        <p:txBody>
          <a:bodyPr wrap="none" anchor="ctr"/>
          <a:lstStyle/>
          <a:p>
            <a:endParaRPr lang="el-GR"/>
          </a:p>
        </p:txBody>
      </p:sp>
      <p:pic>
        <p:nvPicPr>
          <p:cNvPr id="243718" name="Picture 6" descr="blue_danger"/>
          <p:cNvPicPr>
            <a:picLocks noChangeAspect="1" noChangeArrowheads="1"/>
          </p:cNvPicPr>
          <p:nvPr/>
        </p:nvPicPr>
        <p:blipFill>
          <a:blip r:embed="rId2" cstate="print"/>
          <a:srcRect/>
          <a:stretch>
            <a:fillRect/>
          </a:stretch>
        </p:blipFill>
        <p:spPr bwMode="auto">
          <a:xfrm>
            <a:off x="266700" y="4530725"/>
            <a:ext cx="558800" cy="4540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1" name="Rectangle 3" descr="Rectangle: Click to edit Master text styles&#10;Second level&#10;Third level&#10;Fourth level&#10;Fifth level"/>
          <p:cNvSpPr>
            <a:spLocks noGrp="1" noChangeArrowheads="1"/>
          </p:cNvSpPr>
          <p:nvPr>
            <p:ph idx="1"/>
          </p:nvPr>
        </p:nvSpPr>
        <p:spPr>
          <a:xfrm>
            <a:off x="63500" y="939800"/>
            <a:ext cx="9067800" cy="5740400"/>
          </a:xfrm>
        </p:spPr>
        <p:txBody>
          <a:bodyPr/>
          <a:lstStyle/>
          <a:p>
            <a:pPr lvl="1">
              <a:lnSpc>
                <a:spcPct val="90000"/>
              </a:lnSpc>
            </a:pPr>
            <a:r>
              <a:rPr lang="el-GR" sz="2000" dirty="0"/>
              <a:t>Το </a:t>
            </a:r>
            <a:r>
              <a:rPr lang="el-GR" sz="2000" dirty="0">
                <a:solidFill>
                  <a:srgbClr val="FF0000"/>
                </a:solidFill>
              </a:rPr>
              <a:t>μέγιστο μέγεθος μνήμης</a:t>
            </a:r>
            <a:r>
              <a:rPr lang="el-GR" sz="2000" dirty="0"/>
              <a:t> που μπορεί να δεσμευτεί με τη δήλωση ενός πίνακα εξαρτάται από τον τρόπο κατανομής μνήμης που χρησιμοποιεί το λειτουργικό σύστημα για να καθορίσει το μέγεθος της </a:t>
            </a:r>
            <a:r>
              <a:rPr lang="el-GR" sz="2000" dirty="0">
                <a:solidFill>
                  <a:srgbClr val="FF0000"/>
                </a:solidFill>
              </a:rPr>
              <a:t>στοίβας</a:t>
            </a:r>
          </a:p>
          <a:p>
            <a:pPr lvl="1">
              <a:lnSpc>
                <a:spcPct val="90000"/>
              </a:lnSpc>
            </a:pPr>
            <a:endParaRPr lang="el-GR" sz="1200" dirty="0"/>
          </a:p>
          <a:p>
            <a:pPr lvl="1">
              <a:lnSpc>
                <a:spcPct val="90000"/>
              </a:lnSpc>
            </a:pPr>
            <a:r>
              <a:rPr lang="el-GR" sz="2000" dirty="0"/>
              <a:t>Π.χ. το επόμενο πρόγραμμα μπορεί να </a:t>
            </a:r>
            <a:r>
              <a:rPr lang="el-GR" sz="2000" dirty="0">
                <a:solidFill>
                  <a:srgbClr val="FF0000"/>
                </a:solidFill>
              </a:rPr>
              <a:t>μην εκτελείται</a:t>
            </a:r>
            <a:r>
              <a:rPr lang="el-GR" sz="2000" dirty="0"/>
              <a:t> σε κάποιον υπολογιστή γιατί δεν υπάρχει διαθέσιμη μνήμη στη </a:t>
            </a:r>
            <a:r>
              <a:rPr lang="el-GR" sz="2000" dirty="0">
                <a:solidFill>
                  <a:srgbClr val="FF0000"/>
                </a:solidFill>
              </a:rPr>
              <a:t>στοίβα</a:t>
            </a:r>
            <a:r>
              <a:rPr lang="el-GR" sz="2000" dirty="0"/>
              <a:t> για την αποθήκευση 300000 ακεραίων</a:t>
            </a:r>
          </a:p>
          <a:p>
            <a:pPr lvl="1">
              <a:lnSpc>
                <a:spcPct val="90000"/>
              </a:lnSpc>
              <a:buFont typeface="Wingdings" pitchFamily="2" charset="2"/>
              <a:buNone/>
            </a:pPr>
            <a:endParaRPr lang="el-GR" sz="1400" dirty="0"/>
          </a:p>
          <a:p>
            <a:pPr lvl="1">
              <a:lnSpc>
                <a:spcPct val="90000"/>
              </a:lnSpc>
              <a:buFont typeface="Wingdings" pitchFamily="2" charset="2"/>
              <a:buNone/>
            </a:pPr>
            <a:r>
              <a:rPr lang="el-GR" dirty="0">
                <a:solidFill>
                  <a:srgbClr val="0000FF"/>
                </a:solidFill>
                <a:latin typeface="Courier New" pitchFamily="49" charset="0"/>
              </a:rPr>
              <a:t>				</a:t>
            </a:r>
            <a:r>
              <a:rPr lang="el-GR" sz="2400" dirty="0">
                <a:solidFill>
                  <a:srgbClr val="0000FF"/>
                </a:solidFill>
                <a:latin typeface="Courier New" pitchFamily="49" charset="0"/>
              </a:rPr>
              <a:t>#</a:t>
            </a:r>
            <a:r>
              <a:rPr lang="el-GR" sz="2400" dirty="0" err="1">
                <a:solidFill>
                  <a:srgbClr val="0000FF"/>
                </a:solidFill>
                <a:latin typeface="Courier New" pitchFamily="49" charset="0"/>
              </a:rPr>
              <a:t>include</a:t>
            </a:r>
            <a:r>
              <a:rPr lang="el-GR" sz="2400" dirty="0">
                <a:solidFill>
                  <a:srgbClr val="000000"/>
                </a:solidFill>
                <a:latin typeface="Courier New" pitchFamily="49" charset="0"/>
              </a:rPr>
              <a:t> &lt;</a:t>
            </a:r>
            <a:r>
              <a:rPr lang="el-GR" sz="2400" dirty="0" err="1">
                <a:solidFill>
                  <a:srgbClr val="000000"/>
                </a:solidFill>
                <a:latin typeface="Courier New" pitchFamily="49" charset="0"/>
              </a:rPr>
              <a:t>stdio.h</a:t>
            </a:r>
            <a:r>
              <a:rPr lang="el-GR" sz="2400" dirty="0">
                <a:solidFill>
                  <a:srgbClr val="000000"/>
                </a:solidFill>
                <a:latin typeface="Courier New" pitchFamily="49" charset="0"/>
              </a:rPr>
              <a:t>&gt;</a:t>
            </a:r>
          </a:p>
          <a:p>
            <a:pPr lvl="1">
              <a:lnSpc>
                <a:spcPct val="90000"/>
              </a:lnSpc>
              <a:buFont typeface="Wingdings" pitchFamily="2" charset="2"/>
              <a:buNone/>
            </a:pPr>
            <a:r>
              <a:rPr lang="el-GR" sz="2400" dirty="0">
                <a:solidFill>
                  <a:srgbClr val="000000"/>
                </a:solidFill>
                <a:latin typeface="Courier New" pitchFamily="49" charset="0"/>
              </a:rPr>
              <a:t>				</a:t>
            </a:r>
            <a:r>
              <a:rPr lang="el-GR" sz="2400" dirty="0" err="1">
                <a:solidFill>
                  <a:srgbClr val="0000FF"/>
                </a:solidFill>
                <a:latin typeface="Courier New" pitchFamily="49" charset="0"/>
              </a:rPr>
              <a:t>int</a:t>
            </a:r>
            <a:r>
              <a:rPr lang="el-GR" sz="2400" dirty="0">
                <a:solidFill>
                  <a:srgbClr val="000000"/>
                </a:solidFill>
                <a:latin typeface="Courier New" pitchFamily="49" charset="0"/>
              </a:rPr>
              <a:t> </a:t>
            </a:r>
            <a:r>
              <a:rPr lang="el-GR" sz="2400" dirty="0" err="1">
                <a:solidFill>
                  <a:srgbClr val="000000"/>
                </a:solidFill>
                <a:latin typeface="Courier New" pitchFamily="49" charset="0"/>
              </a:rPr>
              <a:t>main</a:t>
            </a:r>
            <a:r>
              <a:rPr lang="el-GR" sz="2400" dirty="0">
                <a:solidFill>
                  <a:srgbClr val="000000"/>
                </a:solidFill>
                <a:latin typeface="Courier New" pitchFamily="49" charset="0"/>
              </a:rPr>
              <a:t>()</a:t>
            </a:r>
          </a:p>
          <a:p>
            <a:pPr lvl="1">
              <a:lnSpc>
                <a:spcPct val="90000"/>
              </a:lnSpc>
              <a:buFont typeface="Wingdings" pitchFamily="2" charset="2"/>
              <a:buNone/>
            </a:pPr>
            <a:r>
              <a:rPr lang="el-GR" sz="2400" dirty="0">
                <a:solidFill>
                  <a:srgbClr val="000000"/>
                </a:solidFill>
                <a:latin typeface="Courier New" pitchFamily="49" charset="0"/>
              </a:rPr>
              <a:t>				{</a:t>
            </a:r>
          </a:p>
          <a:p>
            <a:pPr lvl="1">
              <a:lnSpc>
                <a:spcPct val="90000"/>
              </a:lnSpc>
              <a:buFont typeface="Wingdings" pitchFamily="2" charset="2"/>
              <a:buNone/>
            </a:pPr>
            <a:r>
              <a:rPr lang="el-GR" sz="2400" dirty="0">
                <a:solidFill>
                  <a:srgbClr val="000000"/>
                </a:solidFill>
                <a:latin typeface="Courier New" pitchFamily="49" charset="0"/>
              </a:rPr>
              <a:t>					</a:t>
            </a:r>
            <a:r>
              <a:rPr lang="el-GR" sz="2400" dirty="0" err="1">
                <a:solidFill>
                  <a:srgbClr val="0000FF"/>
                </a:solidFill>
                <a:latin typeface="Courier New" pitchFamily="49" charset="0"/>
              </a:rPr>
              <a:t>int</a:t>
            </a:r>
            <a:r>
              <a:rPr lang="el-GR" sz="2400" dirty="0">
                <a:solidFill>
                  <a:srgbClr val="000000"/>
                </a:solidFill>
                <a:latin typeface="Courier New" pitchFamily="49" charset="0"/>
              </a:rPr>
              <a:t> </a:t>
            </a:r>
            <a:r>
              <a:rPr lang="el-GR" sz="2400" dirty="0" err="1">
                <a:solidFill>
                  <a:srgbClr val="000000"/>
                </a:solidFill>
                <a:latin typeface="Courier New" pitchFamily="49" charset="0"/>
              </a:rPr>
              <a:t>arr</a:t>
            </a:r>
            <a:r>
              <a:rPr lang="el-GR" sz="2400" dirty="0">
                <a:solidFill>
                  <a:srgbClr val="000000"/>
                </a:solidFill>
                <a:latin typeface="Courier New" pitchFamily="49" charset="0"/>
              </a:rPr>
              <a:t>[300000];</a:t>
            </a:r>
          </a:p>
          <a:p>
            <a:pPr lvl="1">
              <a:lnSpc>
                <a:spcPct val="90000"/>
              </a:lnSpc>
              <a:buFont typeface="Wingdings" pitchFamily="2" charset="2"/>
              <a:buNone/>
            </a:pPr>
            <a:r>
              <a:rPr lang="el-GR" sz="2400" dirty="0">
                <a:solidFill>
                  <a:srgbClr val="000000"/>
                </a:solidFill>
                <a:latin typeface="Courier New" pitchFamily="49" charset="0"/>
              </a:rPr>
              <a:t>					</a:t>
            </a:r>
            <a:r>
              <a:rPr lang="el-GR" sz="2400" dirty="0" err="1">
                <a:solidFill>
                  <a:srgbClr val="0000FF"/>
                </a:solidFill>
                <a:latin typeface="Courier New" pitchFamily="49" charset="0"/>
              </a:rPr>
              <a:t>return</a:t>
            </a:r>
            <a:r>
              <a:rPr lang="el-GR" sz="2400" dirty="0">
                <a:solidFill>
                  <a:srgbClr val="000000"/>
                </a:solidFill>
                <a:latin typeface="Courier New" pitchFamily="49" charset="0"/>
              </a:rPr>
              <a:t> 0;</a:t>
            </a:r>
          </a:p>
          <a:p>
            <a:pPr lvl="1">
              <a:lnSpc>
                <a:spcPct val="90000"/>
              </a:lnSpc>
              <a:buFont typeface="Wingdings" pitchFamily="2" charset="2"/>
              <a:buNone/>
            </a:pPr>
            <a:r>
              <a:rPr lang="el-GR" sz="2400" dirty="0">
                <a:solidFill>
                  <a:srgbClr val="000000"/>
                </a:solidFill>
                <a:latin typeface="Courier New" pitchFamily="49" charset="0"/>
              </a:rPr>
              <a:t>				}</a:t>
            </a:r>
          </a:p>
          <a:p>
            <a:pPr lvl="1">
              <a:lnSpc>
                <a:spcPct val="90000"/>
              </a:lnSpc>
              <a:buFont typeface="Wingdings" pitchFamily="2" charset="2"/>
              <a:buNone/>
            </a:pPr>
            <a:endParaRPr lang="el-GR" sz="1200" dirty="0">
              <a:solidFill>
                <a:srgbClr val="000000"/>
              </a:solidFill>
              <a:latin typeface="Courier New" pitchFamily="49" charset="0"/>
            </a:endParaRPr>
          </a:p>
          <a:p>
            <a:pPr lvl="1">
              <a:lnSpc>
                <a:spcPct val="90000"/>
              </a:lnSpc>
            </a:pPr>
            <a:r>
              <a:rPr lang="el-GR" sz="2000" dirty="0"/>
              <a:t>Ωστόσο, μπορεί να εκτελείται σε κάποιον άλλο υπολογιστή με διαφορετικό λειτουργικό σύστημα που παρέχει μεγαλύτερο μέγεθος στοίβας</a:t>
            </a:r>
          </a:p>
        </p:txBody>
      </p:sp>
      <p:sp>
        <p:nvSpPr>
          <p:cNvPr id="273410" name="Rectangle 2"/>
          <p:cNvSpPr>
            <a:spLocks noGrp="1" noChangeArrowheads="1"/>
          </p:cNvSpPr>
          <p:nvPr>
            <p:ph type="title"/>
          </p:nvPr>
        </p:nvSpPr>
        <p:spPr>
          <a:xfrm>
            <a:off x="457200" y="0"/>
            <a:ext cx="8229600" cy="1066800"/>
          </a:xfrm>
        </p:spPr>
        <p:txBody>
          <a:bodyPr/>
          <a:lstStyle/>
          <a:p>
            <a:r>
              <a:rPr lang="el-GR" dirty="0">
                <a:solidFill>
                  <a:srgbClr val="FF0000"/>
                </a:solidFill>
              </a:rPr>
              <a:t>Παρατηρήσεις</a:t>
            </a:r>
            <a:r>
              <a:rPr lang="en-US" dirty="0">
                <a:solidFill>
                  <a:srgbClr val="FF0000"/>
                </a:solidFill>
              </a:rPr>
              <a:t> (</a:t>
            </a:r>
            <a:r>
              <a:rPr lang="el-GR" dirty="0">
                <a:solidFill>
                  <a:srgbClr val="FF0000"/>
                </a:solidFill>
              </a:rPr>
              <a:t>ΙΙ</a:t>
            </a:r>
            <a:r>
              <a:rPr lang="en-US" dirty="0">
                <a:solidFill>
                  <a:srgbClr val="FF0000"/>
                </a:solidFill>
              </a:rPr>
              <a:t>)</a:t>
            </a:r>
            <a:endParaRPr lang="en-GB" dirty="0">
              <a:solidFill>
                <a:srgbClr val="000000"/>
              </a:solidFill>
              <a:latin typeface="Courier New" pitchFamily="49" charset="0"/>
            </a:endParaRPr>
          </a:p>
        </p:txBody>
      </p:sp>
      <p:sp>
        <p:nvSpPr>
          <p:cNvPr id="6" name="4 - Θέση αριθμού διαφάνειας"/>
          <p:cNvSpPr>
            <a:spLocks noGrp="1"/>
          </p:cNvSpPr>
          <p:nvPr>
            <p:ph type="sldNum" sz="quarter" idx="12"/>
          </p:nvPr>
        </p:nvSpPr>
        <p:spPr/>
        <p:txBody>
          <a:bodyPr/>
          <a:lstStyle/>
          <a:p>
            <a:fld id="{A2F2849A-2325-4CEC-ADFD-76657CC53F65}" type="slidenum">
              <a:rPr lang="en-GB"/>
              <a:pPr/>
              <a:t>9</a:t>
            </a:fld>
            <a:endParaRPr lang="en-GB"/>
          </a:p>
        </p:txBody>
      </p:sp>
      <p:sp>
        <p:nvSpPr>
          <p:cNvPr id="273412" name="Rectangle 4"/>
          <p:cNvSpPr>
            <a:spLocks noChangeArrowheads="1"/>
          </p:cNvSpPr>
          <p:nvPr/>
        </p:nvSpPr>
        <p:spPr bwMode="auto">
          <a:xfrm>
            <a:off x="2781300" y="3022600"/>
            <a:ext cx="4000500" cy="2311400"/>
          </a:xfrm>
          <a:prstGeom prst="rect">
            <a:avLst/>
          </a:prstGeom>
          <a:noFill/>
          <a:ln w="9525">
            <a:solidFill>
              <a:srgbClr val="000000"/>
            </a:solidFill>
            <a:miter lim="800000"/>
            <a:headEnd/>
            <a:tailEnd/>
          </a:ln>
          <a:effectLst>
            <a:outerShdw dist="35921" dir="2700000" algn="ctr" rotWithShape="0">
              <a:schemeClr val="bg2"/>
            </a:outerShdw>
          </a:effectLst>
        </p:spPr>
        <p:txBody>
          <a:bodyPr wrap="none" anchor="ctr"/>
          <a:lstStyle/>
          <a:p>
            <a:endParaRPr lang="el-G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12373</TotalTime>
  <Words>1326</Words>
  <Application>Microsoft Office PowerPoint</Application>
  <PresentationFormat>Προβολή στην οθόνη (4:3)</PresentationFormat>
  <Paragraphs>345</Paragraphs>
  <Slides>28</Slides>
  <Notes>4</Notes>
  <HiddenSlides>0</HiddenSlides>
  <MMClips>0</MMClips>
  <ScaleCrop>false</ScaleCrop>
  <HeadingPairs>
    <vt:vector size="8" baseType="variant">
      <vt:variant>
        <vt:lpstr>Γραμματοσειρές που χρησιμοποιούνται</vt:lpstr>
      </vt:variant>
      <vt:variant>
        <vt:i4>9</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28</vt:i4>
      </vt:variant>
    </vt:vector>
  </HeadingPairs>
  <TitlesOfParts>
    <vt:vector size="39" baseType="lpstr">
      <vt:lpstr>Arial</vt:lpstr>
      <vt:lpstr>Comic Sans MS</vt:lpstr>
      <vt:lpstr>Courier New</vt:lpstr>
      <vt:lpstr>Garamond</vt:lpstr>
      <vt:lpstr>Georgia</vt:lpstr>
      <vt:lpstr>Times New Roman</vt:lpstr>
      <vt:lpstr>Trebuchet MS</vt:lpstr>
      <vt:lpstr>Wingdings</vt:lpstr>
      <vt:lpstr>Wingdings 2</vt:lpstr>
      <vt:lpstr>Αστικό</vt:lpstr>
      <vt:lpstr>Visio</vt:lpstr>
      <vt:lpstr>Προγραμματισμός Ι - Εργαστήριο</vt:lpstr>
      <vt:lpstr>Πίνακες στη C</vt:lpstr>
      <vt:lpstr>Ορισμός Μονοδιάστατου Πίνακα</vt:lpstr>
      <vt:lpstr>Παραδείγματα Ορισμών</vt:lpstr>
      <vt:lpstr>Στοιχεία μονοδιάστατου Πίνακα</vt:lpstr>
      <vt:lpstr>Γραφική Αναπαράσταση</vt:lpstr>
      <vt:lpstr>Παράδειγμα</vt:lpstr>
      <vt:lpstr>Παρατηρήσεις (Ι)</vt:lpstr>
      <vt:lpstr>Παρατηρήσεις (ΙΙ)</vt:lpstr>
      <vt:lpstr>Παρατηρήσεις (ΙΙΙ)</vt:lpstr>
      <vt:lpstr>Δήλωση Πίνακα και απόδοση αρχικών τιμών (Ι)</vt:lpstr>
      <vt:lpstr>Δήλωση Πίνακα και απόδοση αρχικών τιμών (ΙΙ)</vt:lpstr>
      <vt:lpstr>Δήλωση Πίνακα και απόδοση αρχικών τιμών (ΙΙΙ)</vt:lpstr>
      <vt:lpstr>Δήλωση Πίνακα και απόδοση αρχικών τιμών (ΙV)</vt:lpstr>
      <vt:lpstr>Παρατηρήσεις (Ι)</vt:lpstr>
      <vt:lpstr>Παρατηρήσεις (ΙΙ)</vt:lpstr>
      <vt:lpstr>Παρατηρήσεις (ΙΙΙ)</vt:lpstr>
      <vt:lpstr>Παραδείγματα (Ι)</vt:lpstr>
      <vt:lpstr>Παραδείγματα (ΙΙ)</vt:lpstr>
      <vt:lpstr>Παραδείγματα (ΙΙΙ)</vt:lpstr>
      <vt:lpstr>Παραδείγματα (ΙV)</vt:lpstr>
      <vt:lpstr>Παραδείγματα (V)</vt:lpstr>
      <vt:lpstr>Μεθοδολογία (Ι)</vt:lpstr>
      <vt:lpstr>Μεθοδολογία (ΙI)</vt:lpstr>
      <vt:lpstr>Μεθοδολογία (ΙII)</vt:lpstr>
      <vt:lpstr>Μεθοδολογία (ΙV)</vt:lpstr>
      <vt:lpstr>Ασκήσεις</vt:lpstr>
      <vt:lpstr>Ασκήσεις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dc:title>
  <dc:subject>C: Από τη Θεωρία στην Εφαρμογή (Γ. Σ. Τσελίκης, Ν. Δ. Τσελίκας)</dc:subject>
  <dc:creator>Nikos Tselikas</dc:creator>
  <cp:lastModifiedBy>Μάρκος Τσίπουρας</cp:lastModifiedBy>
  <cp:revision>379</cp:revision>
  <dcterms:created xsi:type="dcterms:W3CDTF">2004-10-17T06:32:39Z</dcterms:created>
  <dcterms:modified xsi:type="dcterms:W3CDTF">2017-01-23T07:20:44Z</dcterms:modified>
</cp:coreProperties>
</file>