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40"/>
  </p:notesMasterIdLst>
  <p:sldIdLst>
    <p:sldId id="465" r:id="rId2"/>
    <p:sldId id="471" r:id="rId3"/>
    <p:sldId id="472" r:id="rId4"/>
    <p:sldId id="473" r:id="rId5"/>
    <p:sldId id="474" r:id="rId6"/>
    <p:sldId id="475" r:id="rId7"/>
    <p:sldId id="476" r:id="rId8"/>
    <p:sldId id="477" r:id="rId9"/>
    <p:sldId id="478" r:id="rId10"/>
    <p:sldId id="479" r:id="rId11"/>
    <p:sldId id="480" r:id="rId12"/>
    <p:sldId id="481" r:id="rId13"/>
    <p:sldId id="482" r:id="rId14"/>
    <p:sldId id="483" r:id="rId15"/>
    <p:sldId id="484" r:id="rId16"/>
    <p:sldId id="485" r:id="rId17"/>
    <p:sldId id="486" r:id="rId18"/>
    <p:sldId id="487" r:id="rId19"/>
    <p:sldId id="488" r:id="rId20"/>
    <p:sldId id="489" r:id="rId21"/>
    <p:sldId id="490" r:id="rId22"/>
    <p:sldId id="491" r:id="rId23"/>
    <p:sldId id="492" r:id="rId24"/>
    <p:sldId id="493" r:id="rId25"/>
    <p:sldId id="494" r:id="rId26"/>
    <p:sldId id="495" r:id="rId27"/>
    <p:sldId id="496" r:id="rId28"/>
    <p:sldId id="497" r:id="rId29"/>
    <p:sldId id="498" r:id="rId30"/>
    <p:sldId id="499" r:id="rId31"/>
    <p:sldId id="500" r:id="rId32"/>
    <p:sldId id="501" r:id="rId33"/>
    <p:sldId id="502" r:id="rId34"/>
    <p:sldId id="503" r:id="rId35"/>
    <p:sldId id="504" r:id="rId36"/>
    <p:sldId id="505" r:id="rId37"/>
    <p:sldId id="506" r:id="rId38"/>
    <p:sldId id="507" r:id="rId39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7724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381000" y="838200"/>
            <a:ext cx="4151313" cy="4114800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84713" y="838200"/>
            <a:ext cx="4152900" cy="4114800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6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12BCA-517A-40AF-81B4-3B1106F6606F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l-GR"/>
              <a:t>C</a:t>
            </a:r>
            <a:r>
              <a:rPr lang="el-GR" altLang="el-GR"/>
              <a:t>: Από τη Θεωρία στην Εφαρμογή – </a:t>
            </a:r>
            <a:r>
              <a:rPr lang="en-US" altLang="el-GR"/>
              <a:t>8</a:t>
            </a:r>
            <a:r>
              <a:rPr lang="el-GR" altLang="el-GR" baseline="30000"/>
              <a:t>ο</a:t>
            </a:r>
            <a:r>
              <a:rPr lang="el-GR" altLang="el-GR"/>
              <a:t> Κεφάλαιο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6207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Δείκτες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Όταν θέλουμε να δηλώσουμε ρητά ότι ένας δείκτης δεν δείχνει πουθενά</a:t>
            </a:r>
            <a:r>
              <a:rPr lang="en-US" altLang="el-GR" sz="2000" dirty="0"/>
              <a:t> </a:t>
            </a:r>
            <a:r>
              <a:rPr lang="en-US" altLang="el-GR" sz="2000" i="1" dirty="0"/>
              <a:t>(null pointer)</a:t>
            </a:r>
            <a:r>
              <a:rPr lang="el-GR" altLang="el-GR" sz="2000" dirty="0"/>
              <a:t>, τότε του αναθέτουμε την τιμή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</a:p>
          <a:p>
            <a:pPr marL="914400" lvl="1" indent="-457200" eaLnBrk="1" hangingPunct="1"/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/>
            <a:r>
              <a:rPr lang="el-GR" altLang="el-GR" sz="2000" dirty="0"/>
              <a:t>Η τιμή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  <a:r>
              <a:rPr lang="el-GR" altLang="el-GR" sz="2000" dirty="0"/>
              <a:t> είναι μία ειδική τιμή, ίση με το μηδέν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Επομένως, το επόμενο παράδειγμα εμφανίζει την τιμή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Η ειδική τιμή </a:t>
            </a:r>
            <a:r>
              <a:rPr lang="en-US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FF0000"/>
                </a:solidFill>
              </a:rPr>
              <a:t>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331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3502025"/>
            <a:ext cx="4594225" cy="2038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73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8011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Όταν </a:t>
            </a:r>
            <a:r>
              <a:rPr lang="el-GR" altLang="el-GR" sz="1800" dirty="0">
                <a:solidFill>
                  <a:srgbClr val="FF0000"/>
                </a:solidFill>
              </a:rPr>
              <a:t>δηλώνεται μία μεταβλητή-δείκτης</a:t>
            </a:r>
            <a:r>
              <a:rPr lang="el-GR" altLang="el-GR" sz="1800" dirty="0"/>
              <a:t>, ο μεταγλωττιστής, όπως κάνει και για οποιαδήποτε μεταβλητή, </a:t>
            </a:r>
            <a:r>
              <a:rPr lang="el-GR" altLang="el-GR" sz="1800" dirty="0">
                <a:solidFill>
                  <a:srgbClr val="FF0000"/>
                </a:solidFill>
              </a:rPr>
              <a:t>δεσμεύει τις απαραίτητες θέσεις μνήμης</a:t>
            </a:r>
            <a:r>
              <a:rPr lang="el-GR" altLang="el-GR" sz="1800" dirty="0"/>
              <a:t> </a:t>
            </a:r>
            <a:r>
              <a:rPr lang="el-GR" altLang="el-GR" sz="1800" dirty="0">
                <a:solidFill>
                  <a:srgbClr val="FF0000"/>
                </a:solidFill>
              </a:rPr>
              <a:t>για να αποθηκεύσει την τιμή του</a:t>
            </a:r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r>
              <a:rPr lang="el-GR" altLang="el-GR" sz="1800" dirty="0"/>
              <a:t>Το επόμενο πρόγραμμα εμφανίζει πόσα </a:t>
            </a:r>
            <a:r>
              <a:rPr lang="en-US" altLang="el-GR" sz="1800" dirty="0"/>
              <a:t>bytes</a:t>
            </a:r>
            <a:r>
              <a:rPr lang="el-GR" altLang="el-GR" sz="1800" dirty="0"/>
              <a:t> μνήμης δεσμεύτηκαν για τον δείκτη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 με χρήση του τελεστή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sizeof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endParaRPr lang="el-GR" altLang="el-GR" sz="700" dirty="0"/>
          </a:p>
          <a:p>
            <a:pPr marL="914400" lvl="1" indent="-457200" eaLnBrk="1" hangingPunct="1"/>
            <a:r>
              <a:rPr lang="en-US" altLang="el-GR" sz="1800" dirty="0"/>
              <a:t>Ta bytes</a:t>
            </a:r>
            <a:r>
              <a:rPr lang="el-GR" altLang="el-GR" sz="1800" dirty="0"/>
              <a:t> που δεσμεύονται για μία μεταβλητή-δείκτη είναι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4</a:t>
            </a:r>
            <a:r>
              <a:rPr lang="el-GR" altLang="el-GR" sz="1800" dirty="0"/>
              <a:t>, </a:t>
            </a:r>
            <a:r>
              <a:rPr lang="el-GR" altLang="el-GR" sz="1800" dirty="0">
                <a:solidFill>
                  <a:srgbClr val="FF0000"/>
                </a:solidFill>
              </a:rPr>
              <a:t>ανεξάρτητα από τον τύπο δεδομένων στον οποίο δείχνει ο δείκτης</a:t>
            </a:r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r>
              <a:rPr lang="el-GR" altLang="el-GR" sz="1800" dirty="0"/>
              <a:t>Δηλαδή, στο προηγούμενο παράδειγμα είτε έχουμε τη δήλωση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US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sz="1800" dirty="0"/>
              <a:t> </a:t>
            </a:r>
            <a:r>
              <a:rPr lang="en-US" altLang="el-GR" sz="1800" dirty="0"/>
              <a:t> </a:t>
            </a:r>
            <a:r>
              <a:rPr lang="el-GR" altLang="el-GR" sz="1800" dirty="0"/>
              <a:t>ή </a:t>
            </a:r>
            <a:r>
              <a:rPr lang="en-US" altLang="el-GR" sz="1800" dirty="0"/>
              <a:t>  </a:t>
            </a:r>
            <a:r>
              <a:rPr lang="en-US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double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sz="1800" dirty="0"/>
              <a:t> </a:t>
            </a:r>
            <a:r>
              <a:rPr lang="en-US" altLang="el-GR" sz="1800" dirty="0"/>
              <a:t>  </a:t>
            </a:r>
            <a:r>
              <a:rPr lang="el-GR" altLang="el-GR" sz="1800" dirty="0"/>
              <a:t>το αποτέλεσμα είναι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11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822575"/>
            <a:ext cx="4883150" cy="1631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43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8011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Για να αποκτήσουμε </a:t>
            </a:r>
            <a:r>
              <a:rPr lang="el-GR" altLang="el-GR" sz="1800" dirty="0">
                <a:solidFill>
                  <a:srgbClr val="FF0000"/>
                </a:solidFill>
              </a:rPr>
              <a:t>πρόσβαση στο περιεχόμενο</a:t>
            </a:r>
            <a:r>
              <a:rPr lang="el-GR" altLang="el-GR" sz="1800" dirty="0"/>
              <a:t> κάποιας διεύθυνσης μνήμης με χρήση δείκτη, χρησιμοποιούμε τον τελεστή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1800" dirty="0"/>
              <a:t> πριν από το όνομα του δείκτη</a:t>
            </a:r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r>
              <a:rPr lang="el-GR" altLang="el-GR" sz="1800" dirty="0"/>
              <a:t>Π.χ.</a:t>
            </a:r>
            <a:endParaRPr lang="el-GR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Χρήση Δείκτη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536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2586038"/>
            <a:ext cx="7580312" cy="3133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103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Δεν ξεχνώ λοιπόν...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762000"/>
            <a:ext cx="3879850" cy="5446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6203" name="Group 27"/>
          <p:cNvGrpSpPr>
            <a:grpSpLocks/>
          </p:cNvGrpSpPr>
          <p:nvPr/>
        </p:nvGrpSpPr>
        <p:grpSpPr bwMode="auto">
          <a:xfrm>
            <a:off x="1676400" y="1981200"/>
            <a:ext cx="6819900" cy="1117600"/>
            <a:chOff x="1016" y="1240"/>
            <a:chExt cx="4288" cy="704"/>
          </a:xfrm>
        </p:grpSpPr>
        <p:sp>
          <p:nvSpPr>
            <p:cNvPr id="16403" name="Oval 24"/>
            <p:cNvSpPr>
              <a:spLocks noChangeArrowheads="1"/>
            </p:cNvSpPr>
            <p:nvPr/>
          </p:nvSpPr>
          <p:spPr bwMode="auto">
            <a:xfrm>
              <a:off x="1016" y="1336"/>
              <a:ext cx="1608" cy="608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404" name="Rectangle 2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208" y="1240"/>
              <a:ext cx="2096" cy="44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Δήλωση Μεταβλητών Δεικτών</a:t>
              </a:r>
            </a:p>
          </p:txBody>
        </p:sp>
        <p:sp>
          <p:nvSpPr>
            <p:cNvPr id="16405" name="Line 26"/>
            <p:cNvSpPr>
              <a:spLocks noChangeShapeType="1"/>
            </p:cNvSpPr>
            <p:nvPr/>
          </p:nvSpPr>
          <p:spPr bwMode="auto">
            <a:xfrm flipV="1">
              <a:off x="2648" y="1488"/>
              <a:ext cx="504" cy="11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06222" name="Group 46"/>
          <p:cNvGrpSpPr>
            <a:grpSpLocks/>
          </p:cNvGrpSpPr>
          <p:nvPr/>
        </p:nvGrpSpPr>
        <p:grpSpPr bwMode="auto">
          <a:xfrm>
            <a:off x="1905000" y="1244600"/>
            <a:ext cx="6794500" cy="990600"/>
            <a:chOff x="1200" y="744"/>
            <a:chExt cx="4280" cy="624"/>
          </a:xfrm>
        </p:grpSpPr>
        <p:sp>
          <p:nvSpPr>
            <p:cNvPr id="16400" name="Oval 43"/>
            <p:cNvSpPr>
              <a:spLocks noChangeArrowheads="1"/>
            </p:cNvSpPr>
            <p:nvPr/>
          </p:nvSpPr>
          <p:spPr bwMode="auto">
            <a:xfrm>
              <a:off x="1200" y="760"/>
              <a:ext cx="1608" cy="608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401" name="Rectangle 44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384" y="744"/>
              <a:ext cx="2096" cy="2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Δήλωση Μεταβλητών</a:t>
              </a:r>
            </a:p>
          </p:txBody>
        </p:sp>
        <p:sp>
          <p:nvSpPr>
            <p:cNvPr id="16402" name="Line 45"/>
            <p:cNvSpPr>
              <a:spLocks noChangeShapeType="1"/>
            </p:cNvSpPr>
            <p:nvPr/>
          </p:nvSpPr>
          <p:spPr bwMode="auto">
            <a:xfrm flipV="1">
              <a:off x="2832" y="920"/>
              <a:ext cx="504" cy="11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06228" name="Group 52"/>
          <p:cNvGrpSpPr>
            <a:grpSpLocks/>
          </p:cNvGrpSpPr>
          <p:nvPr/>
        </p:nvGrpSpPr>
        <p:grpSpPr bwMode="auto">
          <a:xfrm>
            <a:off x="1511300" y="2857500"/>
            <a:ext cx="7480300" cy="1143000"/>
            <a:chOff x="952" y="1800"/>
            <a:chExt cx="4712" cy="720"/>
          </a:xfrm>
        </p:grpSpPr>
        <p:sp>
          <p:nvSpPr>
            <p:cNvPr id="16397" name="Rectangle 49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104" y="1800"/>
              <a:ext cx="2560" cy="7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 sz="2000">
                  <a:solidFill>
                    <a:schemeClr val="tx1"/>
                  </a:solidFill>
                </a:rPr>
                <a:t>	Ανάθεση τιμών στους           Δείκτες (τις διευθύνσεις υπαρκτών μεταβλητών)</a:t>
              </a:r>
            </a:p>
          </p:txBody>
        </p:sp>
        <p:sp>
          <p:nvSpPr>
            <p:cNvPr id="16398" name="Oval 50"/>
            <p:cNvSpPr>
              <a:spLocks noChangeArrowheads="1"/>
            </p:cNvSpPr>
            <p:nvPr/>
          </p:nvSpPr>
          <p:spPr bwMode="auto">
            <a:xfrm>
              <a:off x="952" y="1896"/>
              <a:ext cx="1608" cy="608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399" name="Line 51"/>
            <p:cNvSpPr>
              <a:spLocks noChangeShapeType="1"/>
            </p:cNvSpPr>
            <p:nvPr/>
          </p:nvSpPr>
          <p:spPr bwMode="auto">
            <a:xfrm flipV="1">
              <a:off x="2584" y="2048"/>
              <a:ext cx="504" cy="11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06240" name="Group 64"/>
          <p:cNvGrpSpPr>
            <a:grpSpLocks/>
          </p:cNvGrpSpPr>
          <p:nvPr/>
        </p:nvGrpSpPr>
        <p:grpSpPr bwMode="auto">
          <a:xfrm>
            <a:off x="1435100" y="3860800"/>
            <a:ext cx="7543800" cy="2197100"/>
            <a:chOff x="904" y="2416"/>
            <a:chExt cx="4752" cy="1384"/>
          </a:xfrm>
        </p:grpSpPr>
        <p:sp>
          <p:nvSpPr>
            <p:cNvPr id="16394" name="Rectangle 61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2928" y="2904"/>
              <a:ext cx="2728" cy="8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 sz="2000">
                  <a:solidFill>
                    <a:schemeClr val="tx1"/>
                  </a:solidFill>
                </a:rPr>
                <a:t>	Απόδοση τιμής σε κάποια μεταβλητή, μέσω δείκτη (το περιεχόμενο της διεύθυνσης στην οποία δείχνει ο δείκτης)</a:t>
              </a:r>
            </a:p>
          </p:txBody>
        </p:sp>
        <p:sp>
          <p:nvSpPr>
            <p:cNvPr id="16395" name="Oval 62"/>
            <p:cNvSpPr>
              <a:spLocks noChangeArrowheads="1"/>
            </p:cNvSpPr>
            <p:nvPr/>
          </p:nvSpPr>
          <p:spPr bwMode="auto">
            <a:xfrm>
              <a:off x="904" y="2416"/>
              <a:ext cx="1608" cy="608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396" name="Line 63"/>
            <p:cNvSpPr>
              <a:spLocks noChangeShapeType="1"/>
            </p:cNvSpPr>
            <p:nvPr/>
          </p:nvSpPr>
          <p:spPr bwMode="auto">
            <a:xfrm>
              <a:off x="2520" y="2792"/>
              <a:ext cx="400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88103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8011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Πριν χρησιμοποιηθεί κάποια μεταβλητή-δείκτης πρέπει να της έχει εκχωρηθεί μία υπαρκτή διεύθυνση, δηλαδή ο δείκτης να δείχνει στη διεύθυνση κάποιας μεταβλητής</a:t>
            </a:r>
          </a:p>
          <a:p>
            <a:pPr marL="914400" lvl="1" indent="-457200" eaLnBrk="1" hangingPunct="1"/>
            <a:r>
              <a:rPr lang="el-GR" altLang="el-GR" sz="1800" dirty="0"/>
              <a:t>Το επόμενο πρόγραμμα θα εμφανίσει μήνυμα λάθους κατά την εκτέλεσή του, γιατί στην εντολή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i = 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sz="1800" dirty="0"/>
              <a:t> χρησιμοποιείται ο δείκτης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, ο οποίος δεν δείχνει στη διεύθυνση κάποιας μεταβλητής</a:t>
            </a:r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endParaRPr lang="en-US" altLang="el-GR" sz="1800" dirty="0"/>
          </a:p>
          <a:p>
            <a:pPr marL="914400" lvl="1" indent="-457200" eaLnBrk="1" hangingPunct="1"/>
            <a:r>
              <a:rPr lang="el-GR" altLang="el-GR" sz="1800" dirty="0"/>
              <a:t>Συνήθως, σε </a:t>
            </a:r>
            <a:r>
              <a:rPr lang="en-US" altLang="el-GR" sz="1800" dirty="0"/>
              <a:t>Unix</a:t>
            </a:r>
            <a:r>
              <a:rPr lang="el-GR" altLang="el-GR" sz="1800" dirty="0"/>
              <a:t>/</a:t>
            </a:r>
            <a:r>
              <a:rPr lang="en-US" altLang="el-GR" sz="1800" dirty="0"/>
              <a:t>Linux </a:t>
            </a:r>
            <a:r>
              <a:rPr lang="el-GR" altLang="el-GR" sz="1800" dirty="0"/>
              <a:t>περιβάλλον το</a:t>
            </a:r>
            <a:r>
              <a:rPr lang="en-US" altLang="el-GR" sz="1800" dirty="0"/>
              <a:t> </a:t>
            </a:r>
            <a:r>
              <a:rPr lang="el-GR" altLang="el-GR" sz="1800" dirty="0"/>
              <a:t>παραπάνω λάθος υποδεικνύεται με το μήνυμα </a:t>
            </a:r>
            <a:r>
              <a:rPr lang="en-US" altLang="el-GR" sz="1800" i="1" dirty="0">
                <a:solidFill>
                  <a:srgbClr val="FF0000"/>
                </a:solidFill>
              </a:rPr>
              <a:t>”Segmentation fault</a:t>
            </a:r>
            <a:r>
              <a:rPr lang="el-GR" altLang="el-GR" sz="1800" i="1" dirty="0">
                <a:solidFill>
                  <a:srgbClr val="FF0000"/>
                </a:solidFill>
              </a:rPr>
              <a:t>” 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74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2867025"/>
            <a:ext cx="7099300" cy="231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90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8011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Το επόμενο πρόγραμμα λειτουργεί σωστά, γιατί τώρα ο δείκτης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 δείχνει στη διεύθυνση κάποιας υπαρκτής μεταβλητής (της μεταβλητής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j</a:t>
            </a:r>
            <a:r>
              <a:rPr lang="en-US" altLang="el-GR" sz="1800" dirty="0"/>
              <a:t>)</a:t>
            </a:r>
            <a:r>
              <a:rPr lang="el-GR" altLang="el-GR" sz="1800" dirty="0"/>
              <a:t> πριν χρησιμοποιηθεί στην εντολή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i = 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/>
            <a:r>
              <a:rPr lang="el-GR" altLang="el-GR" sz="1800" dirty="0"/>
              <a:t>Επομένως, αφού ο δείκτης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 δείχνει στη διεύθυνση της μεταβλητής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j</a:t>
            </a:r>
            <a:r>
              <a:rPr lang="el-GR" altLang="el-GR" sz="1800" dirty="0"/>
              <a:t>,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 θα είναι ίσο με την τιμή του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j</a:t>
            </a:r>
            <a:r>
              <a:rPr lang="el-GR" altLang="el-GR" sz="1800" dirty="0"/>
              <a:t>, δηλαδή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endParaRPr lang="en-US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/>
            <a:r>
              <a:rPr lang="el-GR" altLang="el-GR" sz="1800" dirty="0"/>
              <a:t>Άρα, με την εντολή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i = 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sz="1800" dirty="0"/>
              <a:t> η τιμή του 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l-GR" altLang="el-GR" sz="1800" dirty="0"/>
              <a:t> θα γίνει ίση με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10 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7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843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3055938"/>
            <a:ext cx="4002087" cy="3159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230" name="Group 6"/>
          <p:cNvGrpSpPr>
            <a:grpSpLocks/>
          </p:cNvGrpSpPr>
          <p:nvPr/>
        </p:nvGrpSpPr>
        <p:grpSpPr bwMode="auto">
          <a:xfrm>
            <a:off x="4686300" y="4622800"/>
            <a:ext cx="4978400" cy="457200"/>
            <a:chOff x="968" y="3264"/>
            <a:chExt cx="3344" cy="632"/>
          </a:xfrm>
        </p:grpSpPr>
        <p:sp>
          <p:nvSpPr>
            <p:cNvPr id="18440" name="Rectangle 7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968" y="3275"/>
              <a:ext cx="3344" cy="6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Value = 10</a:t>
              </a:r>
            </a:p>
          </p:txBody>
        </p:sp>
        <p:sp>
          <p:nvSpPr>
            <p:cNvPr id="18441" name="Rectangle 8"/>
            <p:cNvSpPr>
              <a:spLocks noChangeArrowheads="1"/>
            </p:cNvSpPr>
            <p:nvPr/>
          </p:nvSpPr>
          <p:spPr bwMode="auto">
            <a:xfrm>
              <a:off x="1395" y="3264"/>
              <a:ext cx="2429" cy="59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272151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029930"/>
            <a:ext cx="9093200" cy="582807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Οι τελεστές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1800" dirty="0"/>
              <a:t> (περιεχόμενο διεύθυνσης μνήμης που δείχνει ο δείκτης) και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&amp;</a:t>
            </a:r>
            <a:r>
              <a:rPr lang="el-GR" altLang="el-GR" sz="1800" dirty="0"/>
              <a:t> (διεύθυνση μνήμης μιας μεταβλητής) είναι μεταξύ τους </a:t>
            </a:r>
            <a:r>
              <a:rPr lang="el-GR" altLang="el-GR" sz="1800" dirty="0">
                <a:solidFill>
                  <a:srgbClr val="FF0000"/>
                </a:solidFill>
              </a:rPr>
              <a:t>συμπληρωματικοί</a:t>
            </a:r>
            <a:r>
              <a:rPr lang="el-GR" altLang="el-GR" sz="1800" dirty="0"/>
              <a:t> ή </a:t>
            </a:r>
            <a:r>
              <a:rPr lang="el-GR" altLang="el-GR" sz="1800" dirty="0">
                <a:solidFill>
                  <a:srgbClr val="FF0000"/>
                </a:solidFill>
              </a:rPr>
              <a:t>αντίστροφοι</a:t>
            </a:r>
            <a:r>
              <a:rPr lang="el-GR" altLang="el-GR" sz="1800" dirty="0"/>
              <a:t> (αλλιώς λέμε ότι </a:t>
            </a:r>
            <a:r>
              <a:rPr lang="el-GR" altLang="el-GR" sz="1800" dirty="0">
                <a:solidFill>
                  <a:srgbClr val="FF0000"/>
                </a:solidFill>
              </a:rPr>
              <a:t>αλληλοαναιρούνται</a:t>
            </a:r>
            <a:r>
              <a:rPr lang="el-GR" altLang="el-GR" sz="1800" dirty="0"/>
              <a:t> ή </a:t>
            </a:r>
            <a:r>
              <a:rPr lang="el-GR" altLang="el-GR" sz="1800" dirty="0" err="1">
                <a:solidFill>
                  <a:srgbClr val="FF0000"/>
                </a:solidFill>
              </a:rPr>
              <a:t>αλληλοεξουδετερώνονται</a:t>
            </a:r>
            <a:r>
              <a:rPr lang="el-GR" altLang="el-GR" sz="1800" dirty="0"/>
              <a:t>) </a:t>
            </a:r>
          </a:p>
        </p:txBody>
      </p:sp>
      <p:pic>
        <p:nvPicPr>
          <p:cNvPr id="1946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2539229"/>
            <a:ext cx="6591300" cy="40147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 (ΙΙΙ)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grpSp>
        <p:nvGrpSpPr>
          <p:cNvPr id="309261" name="Group 13"/>
          <p:cNvGrpSpPr>
            <a:grpSpLocks/>
          </p:cNvGrpSpPr>
          <p:nvPr/>
        </p:nvGrpSpPr>
        <p:grpSpPr bwMode="auto">
          <a:xfrm>
            <a:off x="5026869" y="2096730"/>
            <a:ext cx="3856184" cy="2628900"/>
            <a:chOff x="3352" y="1832"/>
            <a:chExt cx="2278" cy="1656"/>
          </a:xfrm>
        </p:grpSpPr>
        <p:sp>
          <p:nvSpPr>
            <p:cNvPr id="19464" name="Rectangle 11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352" y="1832"/>
              <a:ext cx="2278" cy="16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Έξοδος: 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The address of a is 0028F958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The value of </a:t>
              </a:r>
              <a:r>
                <a:rPr lang="en-US" altLang="el-GR" sz="1000" dirty="0" err="1">
                  <a:solidFill>
                    <a:srgbClr val="000000"/>
                  </a:solidFill>
                </a:rPr>
                <a:t>ptr</a:t>
              </a:r>
              <a:r>
                <a:rPr lang="en-US" altLang="el-GR" sz="1000" dirty="0">
                  <a:solidFill>
                    <a:srgbClr val="000000"/>
                  </a:solidFill>
                </a:rPr>
                <a:t> is 0028F958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endParaRPr lang="en-US" altLang="el-GR" sz="1000" dirty="0">
                <a:solidFill>
                  <a:srgbClr val="000000"/>
                </a:solidFill>
              </a:endParaRP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The value of a is 21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The value of *</a:t>
              </a:r>
              <a:r>
                <a:rPr lang="en-US" altLang="el-GR" sz="1000" dirty="0" err="1">
                  <a:solidFill>
                    <a:srgbClr val="000000"/>
                  </a:solidFill>
                </a:rPr>
                <a:t>ptr</a:t>
              </a:r>
              <a:r>
                <a:rPr lang="en-US" altLang="el-GR" sz="1000" dirty="0">
                  <a:solidFill>
                    <a:srgbClr val="000000"/>
                  </a:solidFill>
                </a:rPr>
                <a:t> is 21</a:t>
              </a:r>
            </a:p>
            <a:p>
              <a:pPr marL="176213" lvl="1" indent="14288" eaLnBrk="1" hangingPunct="1"/>
              <a:endParaRPr lang="en-US" altLang="el-GR" sz="1000" dirty="0">
                <a:solidFill>
                  <a:srgbClr val="000000"/>
                </a:solidFill>
              </a:endParaRP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Showing that * and &amp; are complements of each other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&amp;*</a:t>
              </a:r>
              <a:r>
                <a:rPr lang="en-US" altLang="el-GR" sz="1000" dirty="0" err="1">
                  <a:solidFill>
                    <a:srgbClr val="000000"/>
                  </a:solidFill>
                </a:rPr>
                <a:t>ptr</a:t>
              </a:r>
              <a:r>
                <a:rPr lang="en-US" altLang="el-GR" sz="1000" dirty="0">
                  <a:solidFill>
                    <a:srgbClr val="000000"/>
                  </a:solidFill>
                </a:rPr>
                <a:t> = 0028F958</a:t>
              </a:r>
            </a:p>
            <a:p>
              <a:pPr marL="176213" lvl="1" indent="14288" eaLnBrk="1" hangingPunct="1">
                <a:buFont typeface="Wingdings" panose="05000000000000000000" pitchFamily="2" charset="2"/>
                <a:buNone/>
              </a:pPr>
              <a:r>
                <a:rPr lang="en-US" altLang="el-GR" sz="1000" dirty="0">
                  <a:solidFill>
                    <a:srgbClr val="000000"/>
                  </a:solidFill>
                </a:rPr>
                <a:t>*&amp;</a:t>
              </a:r>
              <a:r>
                <a:rPr lang="en-US" altLang="el-GR" sz="1000" dirty="0" err="1">
                  <a:solidFill>
                    <a:srgbClr val="000000"/>
                  </a:solidFill>
                </a:rPr>
                <a:t>ptr</a:t>
              </a:r>
              <a:r>
                <a:rPr lang="en-US" altLang="el-GR" sz="1000" dirty="0">
                  <a:solidFill>
                    <a:srgbClr val="000000"/>
                  </a:solidFill>
                </a:rPr>
                <a:t> = 0028F958</a:t>
              </a:r>
              <a:endParaRPr lang="el-GR" altLang="el-GR" sz="1000" dirty="0">
                <a:solidFill>
                  <a:srgbClr val="000000"/>
                </a:solidFill>
              </a:endParaRPr>
            </a:p>
          </p:txBody>
        </p:sp>
        <p:sp>
          <p:nvSpPr>
            <p:cNvPr id="19465" name="Rectangle 12"/>
            <p:cNvSpPr>
              <a:spLocks noChangeArrowheads="1"/>
            </p:cNvSpPr>
            <p:nvPr/>
          </p:nvSpPr>
          <p:spPr bwMode="auto">
            <a:xfrm>
              <a:off x="3352" y="1832"/>
              <a:ext cx="2278" cy="157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15769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9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Παραδείγματα (Ι)</a:t>
            </a:r>
            <a:endParaRPr lang="en-GB" altLang="el-GR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048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Ποια είναι η έξοδος του παρακάτω προγράμματος ???</a:t>
            </a:r>
          </a:p>
        </p:txBody>
      </p:sp>
      <p:grpSp>
        <p:nvGrpSpPr>
          <p:cNvPr id="310277" name="Group 5"/>
          <p:cNvGrpSpPr>
            <a:grpSpLocks/>
          </p:cNvGrpSpPr>
          <p:nvPr/>
        </p:nvGrpSpPr>
        <p:grpSpPr bwMode="auto">
          <a:xfrm>
            <a:off x="2501900" y="5562600"/>
            <a:ext cx="3365500" cy="698500"/>
            <a:chOff x="-432" y="2192"/>
            <a:chExt cx="2504" cy="1912"/>
          </a:xfrm>
        </p:grpSpPr>
        <p:sp>
          <p:nvSpPr>
            <p:cNvPr id="20488" name="Rectangle 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30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0489" name="Rectangle 7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048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1247775"/>
            <a:ext cx="2994025" cy="3929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85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150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Ποια είναι η έξοδος του παρακάτω προγράμματος ???</a:t>
            </a:r>
          </a:p>
        </p:txBody>
      </p:sp>
      <p:grpSp>
        <p:nvGrpSpPr>
          <p:cNvPr id="311300" name="Group 4"/>
          <p:cNvGrpSpPr>
            <a:grpSpLocks/>
          </p:cNvGrpSpPr>
          <p:nvPr/>
        </p:nvGrpSpPr>
        <p:grpSpPr bwMode="auto">
          <a:xfrm>
            <a:off x="2501900" y="5562600"/>
            <a:ext cx="3365500" cy="698500"/>
            <a:chOff x="-432" y="2192"/>
            <a:chExt cx="2504" cy="1912"/>
          </a:xfrm>
        </p:grpSpPr>
        <p:sp>
          <p:nvSpPr>
            <p:cNvPr id="21512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25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1513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151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0" y="1793875"/>
            <a:ext cx="4724400" cy="2863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10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9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(ΙΙΙ)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253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Ποια είναι η έξοδος του παρακάτω προγράμματος ???</a:t>
            </a:r>
          </a:p>
        </p:txBody>
      </p:sp>
      <p:grpSp>
        <p:nvGrpSpPr>
          <p:cNvPr id="312324" name="Group 4"/>
          <p:cNvGrpSpPr>
            <a:grpSpLocks/>
          </p:cNvGrpSpPr>
          <p:nvPr/>
        </p:nvGrpSpPr>
        <p:grpSpPr bwMode="auto">
          <a:xfrm>
            <a:off x="2501900" y="5562600"/>
            <a:ext cx="3365500" cy="698500"/>
            <a:chOff x="-432" y="2192"/>
            <a:chExt cx="2504" cy="1912"/>
          </a:xfrm>
        </p:grpSpPr>
        <p:sp>
          <p:nvSpPr>
            <p:cNvPr id="22536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11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2537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253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936750"/>
            <a:ext cx="4521200" cy="3035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24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5880100" cy="61722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Η μνήμη RAM (</a:t>
            </a:r>
            <a:r>
              <a:rPr lang="el-GR" altLang="el-GR" sz="2000" dirty="0" err="1"/>
              <a:t>Random</a:t>
            </a:r>
            <a:r>
              <a:rPr lang="el-GR" altLang="el-GR" sz="2000" dirty="0"/>
              <a:t> Access Memory) ενός υπολογιστή αποτελείται από πολλές χιλιάδες θέσεις αποθήκευσης δεδομένων που έχουν </a:t>
            </a:r>
            <a:r>
              <a:rPr lang="el-GR" altLang="el-GR" sz="2000" dirty="0">
                <a:solidFill>
                  <a:srgbClr val="FF0000"/>
                </a:solidFill>
              </a:rPr>
              <a:t>διαδοχική αρίθμηση</a:t>
            </a:r>
          </a:p>
          <a:p>
            <a:pPr marL="914400" lvl="1" indent="-457200" algn="just" eaLnBrk="1" hangingPunct="1"/>
            <a:endParaRPr lang="el-GR" altLang="el-GR" sz="1000" dirty="0">
              <a:solidFill>
                <a:srgbClr val="FF0000"/>
              </a:solidFill>
            </a:endParaRPr>
          </a:p>
          <a:p>
            <a:pPr marL="914400" lvl="1" indent="-457200" algn="just" eaLnBrk="1" hangingPunct="1"/>
            <a:r>
              <a:rPr lang="el-GR" altLang="el-GR" sz="2000" dirty="0"/>
              <a:t>Κάθε </a:t>
            </a:r>
            <a:r>
              <a:rPr lang="el-GR" altLang="el-GR" sz="2000" dirty="0">
                <a:solidFill>
                  <a:srgbClr val="FF0000"/>
                </a:solidFill>
              </a:rPr>
              <a:t>θέση ή κελί μνήμης</a:t>
            </a:r>
            <a:r>
              <a:rPr lang="el-GR" altLang="el-GR" sz="2000" dirty="0"/>
              <a:t> προσδιορίζεται από </a:t>
            </a:r>
            <a:r>
              <a:rPr lang="el-GR" altLang="el-GR" sz="2000" dirty="0">
                <a:solidFill>
                  <a:srgbClr val="FF0000"/>
                </a:solidFill>
              </a:rPr>
              <a:t>μία μοναδική διεύθυνση</a:t>
            </a:r>
          </a:p>
          <a:p>
            <a:pPr marL="914400" lvl="1" indent="-457200" algn="just" eaLnBrk="1" hangingPunct="1"/>
            <a:endParaRPr lang="el-GR" altLang="el-GR" sz="900" dirty="0">
              <a:solidFill>
                <a:srgbClr val="FF0000"/>
              </a:solidFill>
            </a:endParaRPr>
          </a:p>
          <a:p>
            <a:pPr marL="914400" lvl="1" indent="-457200" algn="just" eaLnBrk="1" hangingPunct="1"/>
            <a:r>
              <a:rPr lang="el-GR" altLang="el-GR" sz="2000" dirty="0"/>
              <a:t>Η </a:t>
            </a:r>
            <a:r>
              <a:rPr lang="el-GR" altLang="el-GR" sz="2000" u="sng" dirty="0">
                <a:solidFill>
                  <a:srgbClr val="FF0000"/>
                </a:solidFill>
              </a:rPr>
              <a:t>διεύθυνση της κάθε θέσης μνήμης</a:t>
            </a:r>
            <a:r>
              <a:rPr lang="el-GR" altLang="el-GR" sz="2000" dirty="0"/>
              <a:t> είναι ένας </a:t>
            </a:r>
            <a:r>
              <a:rPr lang="el-GR" altLang="el-GR" sz="2000" dirty="0" err="1"/>
              <a:t>αύξοντας</a:t>
            </a:r>
            <a:r>
              <a:rPr lang="el-GR" altLang="el-GR" sz="2000" dirty="0"/>
              <a:t> αριθμός με τιμή που κυμαίνεται από το 0 έως μία μέγιστη τιμή </a:t>
            </a:r>
            <a:r>
              <a:rPr lang="en-US" altLang="el-GR" sz="2000" dirty="0"/>
              <a:t>(</a:t>
            </a:r>
            <a:r>
              <a:rPr lang="el-GR" altLang="el-GR" sz="2000" dirty="0"/>
              <a:t>η οποία εξαρτάται από το μέγεθος της διαθέσιμης μνήμης στον συγκεκριμένο υπολογιστή)</a:t>
            </a:r>
          </a:p>
          <a:p>
            <a:pPr marL="914400" lvl="1" indent="-457200" algn="just" eaLnBrk="1" hangingPunct="1"/>
            <a:endParaRPr lang="el-GR" altLang="el-GR" sz="1000" dirty="0"/>
          </a:p>
          <a:p>
            <a:pPr marL="914400" lvl="1" indent="-457200" algn="just" eaLnBrk="1" hangingPunct="1"/>
            <a:r>
              <a:rPr lang="el-GR" altLang="el-GR" sz="2000" dirty="0"/>
              <a:t>Το </a:t>
            </a:r>
            <a:r>
              <a:rPr lang="el-GR" altLang="el-GR" sz="2000" u="sng" dirty="0">
                <a:solidFill>
                  <a:srgbClr val="FF0000"/>
                </a:solidFill>
              </a:rPr>
              <a:t>περιεχόμενο της κάθε θέσης</a:t>
            </a:r>
            <a:r>
              <a:rPr lang="el-GR" altLang="el-GR" sz="2000" dirty="0"/>
              <a:t> μνήμης είναι ένας ακέραιος αριθμός με μέγεθος 1 </a:t>
            </a:r>
            <a:r>
              <a:rPr lang="en-US" altLang="el-GR" sz="2000" dirty="0"/>
              <a:t>byte</a:t>
            </a:r>
            <a:endParaRPr lang="el-GR" altLang="el-GR" sz="2000" dirty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3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Μνήμη Υπολογιστή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1812925"/>
            <a:ext cx="3146425" cy="3013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657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1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355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Ποια είναι η έξοδος του παρακάτω προγράμματος ???</a:t>
            </a:r>
          </a:p>
        </p:txBody>
      </p:sp>
      <p:grpSp>
        <p:nvGrpSpPr>
          <p:cNvPr id="313348" name="Group 4"/>
          <p:cNvGrpSpPr>
            <a:grpSpLocks/>
          </p:cNvGrpSpPr>
          <p:nvPr/>
        </p:nvGrpSpPr>
        <p:grpSpPr bwMode="auto">
          <a:xfrm>
            <a:off x="2501900" y="5562600"/>
            <a:ext cx="3365500" cy="698500"/>
            <a:chOff x="-432" y="2192"/>
            <a:chExt cx="2504" cy="1912"/>
          </a:xfrm>
        </p:grpSpPr>
        <p:sp>
          <p:nvSpPr>
            <p:cNvPr id="23560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0 1 2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3561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355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263" y="1879600"/>
            <a:ext cx="4097337" cy="2968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96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14372" name="Group 4"/>
          <p:cNvGrpSpPr>
            <a:grpSpLocks/>
          </p:cNvGrpSpPr>
          <p:nvPr/>
        </p:nvGrpSpPr>
        <p:grpSpPr bwMode="auto">
          <a:xfrm>
            <a:off x="2501900" y="5562600"/>
            <a:ext cx="3365500" cy="698500"/>
            <a:chOff x="-432" y="2192"/>
            <a:chExt cx="2504" cy="1912"/>
          </a:xfrm>
        </p:grpSpPr>
        <p:sp>
          <p:nvSpPr>
            <p:cNvPr id="24584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</a:t>
              </a:r>
              <a:r>
                <a:rPr lang="en-US" altLang="el-GR" sz="2000"/>
                <a:t> </a:t>
              </a:r>
              <a:r>
                <a:rPr lang="el-GR" altLang="el-GR" sz="2000"/>
                <a:t>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200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4585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458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025" y="1489075"/>
            <a:ext cx="3906838" cy="380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22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Ένας δείκτης σε τύπο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/>
              <a:t> είναι ένας «γενικός» δείκτης, με την έννοια ότι μπορεί να δείξει σε μία μεταβλητή οποιουδήποτε τύπου</a:t>
            </a:r>
            <a:endParaRPr lang="en-US" altLang="el-GR" sz="2000" dirty="0"/>
          </a:p>
          <a:p>
            <a:pPr marL="914400" lvl="1" indent="-457200" eaLnBrk="1" hangingPunct="1"/>
            <a:endParaRPr lang="en-US" altLang="el-GR" sz="2000" dirty="0"/>
          </a:p>
          <a:p>
            <a:pPr marL="914400" lvl="1" indent="-457200" eaLnBrk="1" hangingPunct="1"/>
            <a:r>
              <a:rPr lang="el-GR" altLang="el-GR" sz="2000" dirty="0"/>
              <a:t>Για να ανακτήσουμε το περιεχόμενο μίας διεύθυνσης με χρήση ενός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void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/>
              <a:t> δείκτη πρέπει να προσαρμόσουμε τον τύπο του δείκτη στον τύπο της μεταβλητής, όπως φαίνεται στο παρακάτω πρόγραμμα</a:t>
            </a:r>
            <a:endParaRPr lang="en-US" altLang="el-GR" sz="2000" dirty="0"/>
          </a:p>
          <a:p>
            <a:pPr marL="914400" lvl="1" indent="-457200" eaLnBrk="1" hangingPunct="1"/>
            <a:endParaRPr lang="en-US" altLang="el-GR" sz="2000" dirty="0"/>
          </a:p>
          <a:p>
            <a:pPr marL="914400" lvl="1" indent="-457200" eaLnBrk="1" hangingPunct="1"/>
            <a:endParaRPr lang="en-US" altLang="el-GR" sz="2000" dirty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Ο δείκτης </a:t>
            </a:r>
            <a:r>
              <a:rPr lang="en-US" altLang="el-GR" dirty="0">
                <a:latin typeface="Courier New" panose="02070309020205020404" pitchFamily="49" charset="0"/>
              </a:rPr>
              <a:t>void</a:t>
            </a:r>
            <a:r>
              <a:rPr lang="en-US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endParaRPr lang="en-GB" altLang="el-GR" dirty="0">
              <a:solidFill>
                <a:srgbClr val="000000"/>
              </a:solidFill>
            </a:endParaRPr>
          </a:p>
        </p:txBody>
      </p:sp>
      <p:pic>
        <p:nvPicPr>
          <p:cNvPr id="2560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09925"/>
            <a:ext cx="3302000" cy="2635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606800" y="3060700"/>
            <a:ext cx="5473700" cy="336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l-GR" altLang="el-GR" sz="2000"/>
              <a:t>Για να αποκτήσουμε πρόσβαση στο περιεχόμενο της ακέραιας μεταβλητής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l-GR" altLang="el-GR" sz="2000"/>
              <a:t>, προσαρμόζουμε τον τύπο του δείκτη σε </a:t>
            </a:r>
            <a:r>
              <a:rPr lang="el-GR" altLang="el-GR" sz="200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endParaRPr lang="en-US" altLang="el-GR" sz="200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l-GR" altLang="el-GR" sz="2000"/>
              <a:t>Με αυτόν τον τρόπο, μπορούμε να αλλάξουμε την τιμή της μεταβλητής στην οποία δείχνει ο «γενικός» δείκτης</a:t>
            </a:r>
            <a:endParaRPr lang="en-US" altLang="el-GR" sz="2000"/>
          </a:p>
          <a:p>
            <a:pPr lvl="1" eaLnBrk="1" hangingPunct="1"/>
            <a:r>
              <a:rPr lang="el-GR" altLang="el-GR" sz="2000"/>
              <a:t>Επομένως, το πρόγραμμα θα εμφανίσει: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 30</a:t>
            </a:r>
            <a:r>
              <a:rPr lang="el-GR" altLang="el-GR" sz="2000"/>
              <a:t> </a:t>
            </a:r>
            <a:endParaRPr lang="en-US" altLang="el-GR" sz="2000"/>
          </a:p>
        </p:txBody>
      </p:sp>
    </p:spTree>
    <p:extLst>
      <p:ext uri="{BB962C8B-B14F-4D97-AF65-F5344CB8AC3E}">
        <p14:creationId xmlns:p14="http://schemas.microsoft.com/office/powerpoint/2010/main" val="29582723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72469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sz="2800" dirty="0">
                <a:solidFill>
                  <a:srgbClr val="FF0000"/>
                </a:solidFill>
              </a:rPr>
              <a:t>Χρήση της λέξης </a:t>
            </a:r>
            <a:r>
              <a:rPr lang="el-GR" altLang="el-GR" sz="2800" dirty="0" err="1">
                <a:latin typeface="Courier New" panose="02070309020205020404" pitchFamily="49" charset="0"/>
              </a:rPr>
              <a:t>const</a:t>
            </a:r>
            <a:r>
              <a:rPr lang="el-GR" altLang="el-GR" sz="2800" dirty="0">
                <a:solidFill>
                  <a:srgbClr val="FF0000"/>
                </a:solidFill>
              </a:rPr>
              <a:t> στη δήλωση ενός δείκτη</a:t>
            </a:r>
            <a:br>
              <a:rPr lang="el-GR" altLang="el-GR" sz="2800" dirty="0">
                <a:solidFill>
                  <a:srgbClr val="FF0000"/>
                </a:solidFill>
              </a:rPr>
            </a:br>
            <a:endParaRPr lang="en-GB" altLang="el-GR" sz="2800" dirty="0">
              <a:solidFill>
                <a:srgbClr val="FF0000"/>
              </a:solidFill>
            </a:endParaRPr>
          </a:p>
        </p:txBody>
      </p:sp>
      <p:sp>
        <p:nvSpPr>
          <p:cNvPr id="2662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921769"/>
            <a:ext cx="8978900" cy="24003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80000"/>
              </a:lnSpc>
            </a:pPr>
            <a:r>
              <a:rPr lang="el-GR" altLang="el-GR" sz="2000" dirty="0"/>
              <a:t>Χρησιμοποιούμε τη δεσμευμένη λέξη </a:t>
            </a:r>
            <a:r>
              <a:rPr lang="en-US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const</a:t>
            </a:r>
            <a:r>
              <a:rPr lang="en-US" altLang="el-GR" sz="2000" dirty="0"/>
              <a:t> </a:t>
            </a:r>
            <a:r>
              <a:rPr lang="el-GR" altLang="el-GR" sz="2000" dirty="0"/>
              <a:t>κατά τη δήλωση του δείκτη, </a:t>
            </a:r>
            <a:r>
              <a:rPr lang="el-GR" altLang="el-GR" sz="2000" dirty="0">
                <a:solidFill>
                  <a:srgbClr val="FF0000"/>
                </a:solidFill>
              </a:rPr>
              <a:t>όταν επιθυμούμε</a:t>
            </a:r>
            <a:r>
              <a:rPr lang="el-GR" altLang="el-GR" sz="2000" dirty="0"/>
              <a:t> μία μεταβλητή-δείκτης :</a:t>
            </a:r>
          </a:p>
          <a:p>
            <a:pPr marL="1333500" lvl="2" indent="-419100" algn="just" eaLnBrk="1" hangingPunct="1">
              <a:lnSpc>
                <a:spcPct val="80000"/>
              </a:lnSpc>
            </a:pPr>
            <a:r>
              <a:rPr lang="el-GR" altLang="el-GR" sz="1800" dirty="0"/>
              <a:t>είτε </a:t>
            </a:r>
            <a:r>
              <a:rPr lang="el-GR" altLang="el-GR" sz="1800" u="sng" dirty="0">
                <a:solidFill>
                  <a:srgbClr val="FF0000"/>
                </a:solidFill>
              </a:rPr>
              <a:t>να μην μπορεί να αλλάξει την τιμή</a:t>
            </a:r>
            <a:r>
              <a:rPr lang="el-GR" altLang="el-GR" sz="1800" dirty="0">
                <a:solidFill>
                  <a:srgbClr val="FF0000"/>
                </a:solidFill>
              </a:rPr>
              <a:t> της μεταβλητής στην οποία δείχνει </a:t>
            </a:r>
            <a:r>
              <a:rPr lang="el-GR" altLang="el-GR" sz="1800" dirty="0"/>
              <a:t>(χρήση της λέξης </a:t>
            </a:r>
            <a:r>
              <a:rPr lang="en-US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const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/>
              <a:t>πριν τον τύπο δεδομένων)</a:t>
            </a:r>
            <a:endParaRPr lang="el-GR" altLang="el-GR" sz="1800" dirty="0">
              <a:solidFill>
                <a:srgbClr val="FF0000"/>
              </a:solidFill>
            </a:endParaRPr>
          </a:p>
          <a:p>
            <a:pPr marL="1333500" lvl="2" indent="-419100" algn="just" eaLnBrk="1" hangingPunct="1">
              <a:lnSpc>
                <a:spcPct val="80000"/>
              </a:lnSpc>
            </a:pPr>
            <a:r>
              <a:rPr lang="el-GR" altLang="el-GR" sz="1800" dirty="0"/>
              <a:t>είτε</a:t>
            </a:r>
            <a:r>
              <a:rPr lang="el-GR" altLang="el-GR" sz="1800" dirty="0">
                <a:solidFill>
                  <a:srgbClr val="FF0000"/>
                </a:solidFill>
              </a:rPr>
              <a:t> να μην μπορεί να δείξει </a:t>
            </a:r>
            <a:r>
              <a:rPr lang="el-GR" altLang="el-GR" sz="1800" u="sng" dirty="0">
                <a:solidFill>
                  <a:srgbClr val="FF0000"/>
                </a:solidFill>
              </a:rPr>
              <a:t>σε κάποια άλλη</a:t>
            </a:r>
            <a:r>
              <a:rPr lang="el-GR" altLang="el-GR" sz="1800" dirty="0">
                <a:solidFill>
                  <a:srgbClr val="FF0000"/>
                </a:solidFill>
              </a:rPr>
              <a:t> μεταβλητή </a:t>
            </a:r>
            <a:r>
              <a:rPr lang="el-GR" altLang="el-GR" sz="1800" dirty="0"/>
              <a:t>(χρήση της λέξης </a:t>
            </a:r>
            <a:r>
              <a:rPr lang="en-US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const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/>
              <a:t>πριν το όνομα του δείκτη)</a:t>
            </a:r>
            <a:endParaRPr lang="el-GR" altLang="el-GR" sz="1800" dirty="0">
              <a:solidFill>
                <a:srgbClr val="FF0000"/>
              </a:solidFill>
            </a:endParaRPr>
          </a:p>
          <a:p>
            <a:pPr marL="914400" lvl="1" indent="-457200" algn="just" eaLnBrk="1" hangingPunct="1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 algn="just" eaLnBrk="1" hangingPunct="1">
              <a:lnSpc>
                <a:spcPct val="80000"/>
              </a:lnSpc>
            </a:pPr>
            <a:r>
              <a:rPr lang="el-GR" altLang="el-GR" sz="2000" dirty="0"/>
              <a:t>Δείτε λοιπόν, τι επιτρέπεται και τι όχι, στα παρακάτω παραδείγματα</a:t>
            </a:r>
          </a:p>
          <a:p>
            <a:pPr marL="914400" lvl="1" indent="-457200" algn="just" eaLnBrk="1" hangingPunct="1">
              <a:lnSpc>
                <a:spcPct val="80000"/>
              </a:lnSpc>
            </a:pPr>
            <a:endParaRPr lang="el-GR" altLang="el-GR" sz="2000" dirty="0"/>
          </a:p>
        </p:txBody>
      </p:sp>
      <p:sp>
        <p:nvSpPr>
          <p:cNvPr id="316421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937000" y="3322069"/>
            <a:ext cx="50038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algn="just" eaLnBrk="1" hangingPunct="1">
              <a:buFont typeface="Wingdings" panose="05000000000000000000" pitchFamily="2" charset="2"/>
              <a:buNone/>
            </a:pPr>
            <a:r>
              <a:rPr lang="en-US" altLang="el-GR" sz="1800"/>
              <a:t>	</a:t>
            </a:r>
            <a:r>
              <a:rPr lang="el-GR" altLang="el-GR" sz="1800"/>
              <a:t>Ο δείκτης</a:t>
            </a:r>
            <a:r>
              <a:rPr lang="en-US" altLang="el-GR" sz="1800"/>
              <a:t>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US" altLang="el-GR" sz="180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>
                <a:solidFill>
                  <a:srgbClr val="FF0000"/>
                </a:solidFill>
              </a:rPr>
              <a:t>δε</a:t>
            </a:r>
            <a:r>
              <a:rPr lang="en-US" altLang="el-GR" sz="1800">
                <a:solidFill>
                  <a:srgbClr val="FF0000"/>
                </a:solidFill>
              </a:rPr>
              <a:t>v </a:t>
            </a:r>
            <a:r>
              <a:rPr lang="el-GR" altLang="el-GR" sz="1800">
                <a:solidFill>
                  <a:srgbClr val="FF0000"/>
                </a:solidFill>
              </a:rPr>
              <a:t>μπορεί να αλλάξει την τιμή της μεταβλητής στην οποία δείχνει</a:t>
            </a:r>
            <a:r>
              <a:rPr lang="el-GR" altLang="el-GR" sz="1800"/>
              <a:t> (της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l-GR" sz="1800"/>
              <a:t>)</a:t>
            </a:r>
            <a:endParaRPr lang="el-GR" altLang="el-GR" sz="1800"/>
          </a:p>
          <a:p>
            <a:pPr lvl="1" algn="just" eaLnBrk="1" hangingPunct="1">
              <a:buFont typeface="Wingdings" panose="05000000000000000000" pitchFamily="2" charset="2"/>
              <a:buNone/>
            </a:pPr>
            <a:r>
              <a:rPr lang="el-GR" altLang="el-GR" sz="1800"/>
              <a:t>	Ωστόσο, επιτρέπεται να </a:t>
            </a:r>
            <a:r>
              <a:rPr lang="en-US" altLang="el-GR" sz="1800"/>
              <a:t>“</a:t>
            </a:r>
            <a:r>
              <a:rPr lang="el-GR" altLang="el-GR" sz="1800"/>
              <a:t>δείξει</a:t>
            </a:r>
            <a:r>
              <a:rPr lang="en-US" altLang="el-GR" sz="1800"/>
              <a:t>”</a:t>
            </a:r>
            <a:r>
              <a:rPr lang="el-GR" altLang="el-GR" sz="1800"/>
              <a:t> σε κάποια άλλη μεταβλητή ίδιου τύπου (εδώ της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j</a:t>
            </a:r>
            <a:r>
              <a:rPr lang="en-US" altLang="el-GR" sz="1800"/>
              <a:t>)</a:t>
            </a:r>
            <a:endParaRPr lang="el-GR" altLang="el-GR" sz="1800"/>
          </a:p>
        </p:txBody>
      </p:sp>
      <p:sp>
        <p:nvSpPr>
          <p:cNvPr id="316423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937000" y="5176269"/>
            <a:ext cx="500380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algn="just" eaLnBrk="1" hangingPunct="1">
              <a:buFont typeface="Wingdings" panose="05000000000000000000" pitchFamily="2" charset="2"/>
              <a:buNone/>
            </a:pPr>
            <a:r>
              <a:rPr lang="en-US" altLang="el-GR" sz="1800"/>
              <a:t>	</a:t>
            </a:r>
            <a:r>
              <a:rPr lang="el-GR" altLang="el-GR" sz="1800"/>
              <a:t>Ο δείκτης</a:t>
            </a:r>
            <a:r>
              <a:rPr lang="en-US" altLang="el-GR" sz="1800"/>
              <a:t>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US" altLang="el-GR" sz="180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>
                <a:solidFill>
                  <a:srgbClr val="FF0000"/>
                </a:solidFill>
              </a:rPr>
              <a:t>δε</a:t>
            </a:r>
            <a:r>
              <a:rPr lang="en-US" altLang="el-GR" sz="1800">
                <a:solidFill>
                  <a:srgbClr val="FF0000"/>
                </a:solidFill>
              </a:rPr>
              <a:t>v </a:t>
            </a:r>
            <a:r>
              <a:rPr lang="el-GR" altLang="el-GR" sz="1800">
                <a:solidFill>
                  <a:srgbClr val="FF0000"/>
                </a:solidFill>
              </a:rPr>
              <a:t>μπορεί να </a:t>
            </a:r>
            <a:r>
              <a:rPr lang="en-US" altLang="el-GR" sz="1800">
                <a:solidFill>
                  <a:srgbClr val="FF0000"/>
                </a:solidFill>
              </a:rPr>
              <a:t>“</a:t>
            </a:r>
            <a:r>
              <a:rPr lang="el-GR" altLang="el-GR" sz="1800">
                <a:solidFill>
                  <a:srgbClr val="FF0000"/>
                </a:solidFill>
              </a:rPr>
              <a:t>δείξει</a:t>
            </a:r>
            <a:r>
              <a:rPr lang="en-US" altLang="el-GR" sz="1800">
                <a:solidFill>
                  <a:srgbClr val="FF0000"/>
                </a:solidFill>
              </a:rPr>
              <a:t>” </a:t>
            </a:r>
            <a:r>
              <a:rPr lang="el-GR" altLang="el-GR" sz="1800">
                <a:solidFill>
                  <a:srgbClr val="FF0000"/>
                </a:solidFill>
              </a:rPr>
              <a:t>σε άλλη μεταβλητή</a:t>
            </a:r>
            <a:r>
              <a:rPr lang="el-GR" altLang="el-GR" sz="1800"/>
              <a:t> (όπως π.χ. εδώ στην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j</a:t>
            </a:r>
            <a:r>
              <a:rPr lang="en-US" altLang="el-GR" sz="1800"/>
              <a:t>), </a:t>
            </a:r>
            <a:r>
              <a:rPr lang="el-GR" altLang="el-GR" sz="1800"/>
              <a:t>παρά μόνο στην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i </a:t>
            </a:r>
            <a:r>
              <a:rPr lang="en-US" altLang="el-GR" sz="1800"/>
              <a:t>(</a:t>
            </a:r>
            <a:r>
              <a:rPr lang="el-GR" altLang="el-GR" sz="1800"/>
              <a:t>ωστόσο, επιτρέπεται να αλλάξει την τιμή του </a:t>
            </a:r>
            <a:r>
              <a:rPr lang="en-US" altLang="el-GR" sz="1800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l-GR" sz="1800"/>
              <a:t>)</a:t>
            </a:r>
            <a:endParaRPr lang="el-GR" altLang="el-GR" sz="1800"/>
          </a:p>
        </p:txBody>
      </p:sp>
      <p:pic>
        <p:nvPicPr>
          <p:cNvPr id="31642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3612582"/>
            <a:ext cx="4318000" cy="1082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4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5244532"/>
            <a:ext cx="4302125" cy="115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36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1" grpId="0"/>
      <p:bldP spid="3164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Οι μόνοι τελεστές </a:t>
            </a:r>
            <a:r>
              <a:rPr lang="el-GR" altLang="el-GR" sz="2000" dirty="0">
                <a:solidFill>
                  <a:srgbClr val="FF0000"/>
                </a:solidFill>
              </a:rPr>
              <a:t>που μπορούν</a:t>
            </a:r>
            <a:r>
              <a:rPr lang="el-GR" altLang="el-GR" sz="2000" dirty="0"/>
              <a:t> να χρησιμοποιηθούν στην αριθμητική δεικτών είναι οι: </a:t>
            </a:r>
          </a:p>
          <a:p>
            <a:pPr marL="1333500" lvl="2" indent="-419100" eaLnBrk="1" hangingPunct="1"/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++</a:t>
            </a:r>
            <a:endParaRPr lang="el-GR" altLang="el-GR" sz="2000" dirty="0"/>
          </a:p>
          <a:p>
            <a:pPr marL="1333500" lvl="2" indent="-419100" eaLnBrk="1" hangingPunct="1"/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--</a:t>
            </a:r>
            <a:endParaRPr lang="el-GR" altLang="el-GR" sz="2000" dirty="0"/>
          </a:p>
          <a:p>
            <a:pPr marL="1333500" lvl="2" indent="-419100" eaLnBrk="1" hangingPunct="1"/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+</a:t>
            </a:r>
            <a:r>
              <a:rPr lang="el-GR" altLang="el-GR" sz="2000" dirty="0"/>
              <a:t> και </a:t>
            </a:r>
          </a:p>
          <a:p>
            <a:pPr marL="1333500" lvl="2" indent="-419100" eaLnBrk="1" hangingPunct="1"/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–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Αντίστοιχα, οι μαθηματικές πράξεις που επιτρέπονται με δείκτες είναι οι: </a:t>
            </a:r>
          </a:p>
          <a:p>
            <a:pPr marL="1333500" lvl="2" indent="-419100" eaLnBrk="1" hangingPunct="1"/>
            <a:r>
              <a:rPr lang="el-GR" altLang="el-GR" sz="2000" dirty="0"/>
              <a:t>πρόσθεση ακεραίου σε δείκτη</a:t>
            </a:r>
          </a:p>
          <a:p>
            <a:pPr marL="1333500" lvl="2" indent="-419100" eaLnBrk="1" hangingPunct="1"/>
            <a:r>
              <a:rPr lang="el-GR" altLang="el-GR" sz="2000" dirty="0"/>
              <a:t>αφαίρεση ακεραίου από δείκτη και </a:t>
            </a:r>
          </a:p>
          <a:p>
            <a:pPr marL="1333500" lvl="2" indent="-419100" eaLnBrk="1" hangingPunct="1"/>
            <a:r>
              <a:rPr lang="el-GR" altLang="el-GR" sz="2000" dirty="0"/>
              <a:t>αφαίρεση δύο δεικτών που δείχνουν στον ίδιο τύπο δεδομένων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Οι παραπάνω πράξεις έχουν ορισμένες </a:t>
            </a:r>
            <a:r>
              <a:rPr lang="el-GR" altLang="el-GR" sz="2000" dirty="0">
                <a:solidFill>
                  <a:srgbClr val="FF0000"/>
                </a:solidFill>
              </a:rPr>
              <a:t>ιδιαιτερότητες</a:t>
            </a:r>
            <a:r>
              <a:rPr lang="el-GR" altLang="el-GR" sz="2000" dirty="0"/>
              <a:t> και για τον λόγο αυτό, απαιτείται ιδιαίτερη προσοχή</a:t>
            </a: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7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Αριθμητική Δεικτών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24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Όταν προστίθεται ο αριθμός </a:t>
            </a:r>
            <a:r>
              <a:rPr lang="el-GR" altLang="el-GR" sz="2000" dirty="0">
                <a:solidFill>
                  <a:srgbClr val="FF0000"/>
                </a:solidFill>
              </a:rPr>
              <a:t>1</a:t>
            </a:r>
            <a:r>
              <a:rPr lang="el-GR" altLang="el-GR" sz="2000" dirty="0"/>
              <a:t> σε έναν δείκτη, τότε η τιμή του δείκτη </a:t>
            </a:r>
            <a:r>
              <a:rPr lang="el-GR" altLang="el-GR" sz="2000" dirty="0">
                <a:solidFill>
                  <a:srgbClr val="FF0000"/>
                </a:solidFill>
              </a:rPr>
              <a:t>αυξάνει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σύμφωνα με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το μέγεθος του τύπου δεδομένων</a:t>
            </a:r>
            <a:r>
              <a:rPr lang="el-GR" altLang="el-GR" sz="2000" dirty="0"/>
              <a:t> στον οποίο δείχνει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Π.χ. αν ο δείκτης έχει δηλωθεί σαν δείκτης σε:</a:t>
            </a:r>
          </a:p>
          <a:p>
            <a:pPr marL="914400" lvl="1" indent="-457200" eaLnBrk="1" hangingPunct="1"/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, τότε η τιμή του δείκτη αυξάνεται κατά 1, αφού ο τύπος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 δεσμεύει 1 </a:t>
            </a:r>
            <a:r>
              <a:rPr lang="en-US" altLang="el-GR" sz="2000" dirty="0"/>
              <a:t>byte</a:t>
            </a:r>
            <a:r>
              <a:rPr lang="el-GR" altLang="el-GR" sz="2000" dirty="0"/>
              <a:t> από τη μνήμη</a:t>
            </a:r>
          </a:p>
          <a:p>
            <a:pPr marL="914400" lvl="1" indent="-457200" eaLnBrk="1" hangingPunct="1"/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 ή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l-GR" altLang="el-GR" sz="2000" dirty="0"/>
              <a:t>, τότε η τιμή του δείκτη αυξάνεται κατά 4, αφού οι τύποι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l-GR" altLang="el-GR" sz="2000" dirty="0"/>
              <a:t> δεσμεύουν 4 </a:t>
            </a:r>
            <a:r>
              <a:rPr lang="en-US" altLang="el-GR" sz="2000" dirty="0"/>
              <a:t>bytes</a:t>
            </a:r>
            <a:r>
              <a:rPr lang="el-GR" altLang="el-GR" sz="2000" dirty="0"/>
              <a:t> από τη μνήμη</a:t>
            </a:r>
          </a:p>
          <a:p>
            <a:pPr marL="914400" lvl="1" indent="-457200" eaLnBrk="1" hangingPunct="1"/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l-GR" altLang="el-GR" sz="2000" dirty="0"/>
              <a:t>, τότε η τιμή του δείκτη αυξάνεται κατά 8, αφού ο τύπος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l-GR" altLang="el-GR" sz="2000" dirty="0"/>
              <a:t> δεσμεύει 8 </a:t>
            </a:r>
            <a:r>
              <a:rPr lang="en-US" altLang="el-GR" sz="2000" dirty="0"/>
              <a:t>bytes</a:t>
            </a:r>
            <a:r>
              <a:rPr lang="el-GR" altLang="el-GR" sz="2000" dirty="0"/>
              <a:t> από τη μνήμη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Στη γενική περίπτωση, όταν προστίθεται ένας ακέραιος αριθμός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σε έναν δείκτη, τότε η τιμή του </a:t>
            </a:r>
            <a:r>
              <a:rPr lang="el-GR" altLang="el-GR" sz="2000" dirty="0">
                <a:solidFill>
                  <a:srgbClr val="FF0000"/>
                </a:solidFill>
              </a:rPr>
              <a:t>αυξάνεται</a:t>
            </a:r>
            <a:r>
              <a:rPr lang="el-GR" altLang="el-GR" sz="2000" dirty="0"/>
              <a:t> κατά το γινόμενο: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FF0000"/>
                </a:solidFill>
              </a:rPr>
              <a:t>	</a:t>
            </a:r>
            <a:r>
              <a:rPr lang="en-US" altLang="el-GR" sz="2000" dirty="0">
                <a:solidFill>
                  <a:srgbClr val="FF0000"/>
                </a:solidFill>
              </a:rPr>
              <a:t>	  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FF0000"/>
                </a:solidFill>
              </a:rPr>
              <a:t>		    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* </a:t>
            </a:r>
            <a:r>
              <a:rPr lang="el-GR" altLang="el-GR" sz="2000" dirty="0">
                <a:solidFill>
                  <a:srgbClr val="FF0000"/>
                </a:solidFill>
              </a:rPr>
              <a:t>μέγεθος του τύπου</a:t>
            </a:r>
            <a:r>
              <a:rPr lang="el-GR" altLang="el-GR" sz="2000" dirty="0"/>
              <a:t> (στον οποίο δείχνει)</a:t>
            </a: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60162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Ακέραιοι (Αύξηση Δεικτών)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28678" name="Rectangle 4"/>
          <p:cNvSpPr>
            <a:spLocks noChangeArrowheads="1"/>
          </p:cNvSpPr>
          <p:nvPr/>
        </p:nvSpPr>
        <p:spPr bwMode="auto">
          <a:xfrm>
            <a:off x="1828800" y="5778500"/>
            <a:ext cx="59182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50967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1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97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Τι εμφανίζει η τελευταία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printf()</a:t>
            </a:r>
            <a:r>
              <a:rPr lang="el-GR" altLang="el-GR" sz="2000"/>
              <a:t> του προγράμματος ???</a:t>
            </a:r>
          </a:p>
        </p:txBody>
      </p:sp>
      <p:grpSp>
        <p:nvGrpSpPr>
          <p:cNvPr id="319492" name="Group 4"/>
          <p:cNvGrpSpPr>
            <a:grpSpLocks/>
          </p:cNvGrpSpPr>
          <p:nvPr/>
        </p:nvGrpSpPr>
        <p:grpSpPr bwMode="auto">
          <a:xfrm>
            <a:off x="317500" y="4559300"/>
            <a:ext cx="6908800" cy="622300"/>
            <a:chOff x="-432" y="2192"/>
            <a:chExt cx="2504" cy="1912"/>
          </a:xfrm>
        </p:grpSpPr>
        <p:sp>
          <p:nvSpPr>
            <p:cNvPr id="29708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  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1004 (σε δεκαεξαδική μορφή)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29709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1304925"/>
            <a:ext cx="7850187" cy="3041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9496" name="Rectangle 8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77800" y="5270500"/>
            <a:ext cx="8724900" cy="1395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l-GR" altLang="el-GR" sz="2000" dirty="0"/>
              <a:t>Αν είχα αντί για 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++;</a:t>
            </a:r>
            <a:r>
              <a:rPr lang="en-US" altLang="el-GR" sz="2000" dirty="0"/>
              <a:t> </a:t>
            </a:r>
            <a:r>
              <a:rPr lang="el-GR" altLang="el-GR" sz="2000" dirty="0"/>
              <a:t>Την εντολή 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+=5;</a:t>
            </a:r>
            <a:r>
              <a:rPr lang="en-US" altLang="el-GR" sz="2000" dirty="0"/>
              <a:t> ???</a:t>
            </a:r>
            <a:endParaRPr lang="el-GR" altLang="el-GR" sz="2000" dirty="0"/>
          </a:p>
        </p:txBody>
      </p:sp>
      <p:grpSp>
        <p:nvGrpSpPr>
          <p:cNvPr id="319497" name="Group 9"/>
          <p:cNvGrpSpPr>
            <a:grpSpLocks/>
          </p:cNvGrpSpPr>
          <p:nvPr/>
        </p:nvGrpSpPr>
        <p:grpSpPr bwMode="auto">
          <a:xfrm>
            <a:off x="279400" y="5740400"/>
            <a:ext cx="6985000" cy="622300"/>
            <a:chOff x="-432" y="2192"/>
            <a:chExt cx="2504" cy="1912"/>
          </a:xfrm>
        </p:grpSpPr>
        <p:sp>
          <p:nvSpPr>
            <p:cNvPr id="29706" name="Rectangle 10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         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 (σε δεκαεξαδική μορφή)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25160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Ισχύει ακριβώς ό,τι ισχύει και κατά την αύξηση ενός δείκτη </a:t>
            </a:r>
          </a:p>
          <a:p>
            <a:pPr marL="914400" lvl="1" indent="-457200" eaLnBrk="1" hangingPunct="1"/>
            <a:r>
              <a:rPr lang="el-GR" altLang="el-GR" sz="2000" dirty="0"/>
              <a:t>Δηλ. στη γενική περίπτωση, όταν αφαιρείται ένας ακέραιος αριθμός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από έναν δείκτη, τότε η τιμή του </a:t>
            </a:r>
            <a:r>
              <a:rPr lang="el-GR" altLang="el-GR" sz="2000" dirty="0">
                <a:solidFill>
                  <a:srgbClr val="FF0000"/>
                </a:solidFill>
              </a:rPr>
              <a:t>μειώνεται</a:t>
            </a:r>
            <a:r>
              <a:rPr lang="el-GR" altLang="el-GR" sz="2000" dirty="0"/>
              <a:t> κατά το γινόμενο: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FF0000"/>
                </a:solidFill>
              </a:rPr>
              <a:t>	</a:t>
            </a:r>
            <a:r>
              <a:rPr lang="en-US" altLang="el-GR" sz="2000" dirty="0">
                <a:solidFill>
                  <a:srgbClr val="FF0000"/>
                </a:solidFill>
              </a:rPr>
              <a:t>	   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* </a:t>
            </a:r>
            <a:r>
              <a:rPr lang="el-GR" altLang="el-GR" sz="2000" dirty="0">
                <a:solidFill>
                  <a:srgbClr val="FF0000"/>
                </a:solidFill>
              </a:rPr>
              <a:t>μέγεθος του τύπου</a:t>
            </a:r>
            <a:r>
              <a:rPr lang="el-GR" altLang="el-GR" sz="2000" dirty="0"/>
              <a:t> (στον οποίο δείχνει)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Π.χ.</a:t>
            </a:r>
            <a:endParaRPr lang="el-GR" altLang="el-GR" dirty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51616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Ακέραιοι (Μείωση Δεικτών)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07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3019425"/>
            <a:ext cx="6924675" cy="2749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0517" name="Group 5"/>
          <p:cNvGrpSpPr>
            <a:grpSpLocks/>
          </p:cNvGrpSpPr>
          <p:nvPr/>
        </p:nvGrpSpPr>
        <p:grpSpPr bwMode="auto">
          <a:xfrm>
            <a:off x="546100" y="5829300"/>
            <a:ext cx="6654800" cy="453513"/>
            <a:chOff x="-432" y="2192"/>
            <a:chExt cx="2504" cy="1912"/>
          </a:xfrm>
        </p:grpSpPr>
        <p:sp>
          <p:nvSpPr>
            <p:cNvPr id="30729" name="Rectangle 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 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980 (σε δεκαεξαδική μορφή)</a:t>
              </a:r>
            </a:p>
          </p:txBody>
        </p:sp>
        <p:sp>
          <p:nvSpPr>
            <p:cNvPr id="30730" name="Rectangle 7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816100" y="1815286"/>
            <a:ext cx="5740400" cy="38222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65502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Η αφαίρεση δεικτών, επιτρέπεται </a:t>
            </a:r>
            <a:r>
              <a:rPr lang="el-GR" altLang="el-GR" sz="2000" dirty="0">
                <a:solidFill>
                  <a:srgbClr val="FF0000"/>
                </a:solidFill>
              </a:rPr>
              <a:t>μόνο</a:t>
            </a:r>
            <a:r>
              <a:rPr lang="el-GR" altLang="el-GR" sz="2000" dirty="0"/>
              <a:t> μεταξύ δεικτών, οι οποίοι δείχνουν σε </a:t>
            </a:r>
            <a:r>
              <a:rPr lang="el-GR" altLang="el-GR" sz="2000" dirty="0">
                <a:solidFill>
                  <a:srgbClr val="FF0000"/>
                </a:solidFill>
              </a:rPr>
              <a:t>ίδιο τύπο</a:t>
            </a:r>
            <a:r>
              <a:rPr lang="el-GR" altLang="el-GR" sz="2000" dirty="0"/>
              <a:t> δεδομένων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Το αποτέλεσμα της αφαίρεσης είναι ένας ακέραιος αριθμός που </a:t>
            </a:r>
            <a:r>
              <a:rPr lang="el-GR" altLang="el-GR" sz="2000" dirty="0">
                <a:solidFill>
                  <a:srgbClr val="FF0000"/>
                </a:solidFill>
              </a:rPr>
              <a:t>δεν δηλώνει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πόσο απέχουν μεταξύ τους</a:t>
            </a:r>
            <a:r>
              <a:rPr lang="el-GR" altLang="el-GR" sz="2000" dirty="0"/>
              <a:t> (δηλ. πόσες θέσεις μνήμης), αλλά </a:t>
            </a:r>
            <a:r>
              <a:rPr lang="el-GR" altLang="el-GR" sz="2000" u="sng" dirty="0">
                <a:solidFill>
                  <a:srgbClr val="FF0000"/>
                </a:solidFill>
              </a:rPr>
              <a:t>πόσα στοιχεία</a:t>
            </a:r>
            <a:r>
              <a:rPr lang="el-GR" altLang="el-GR" sz="2000" dirty="0">
                <a:solidFill>
                  <a:srgbClr val="FF0000"/>
                </a:solidFill>
              </a:rPr>
              <a:t> του τύπου που δείχνουν οι δείκτες</a:t>
            </a:r>
            <a:r>
              <a:rPr lang="el-GR" altLang="el-GR" sz="2000" dirty="0"/>
              <a:t> </a:t>
            </a:r>
            <a:r>
              <a:rPr lang="el-GR" altLang="el-GR" sz="2000" u="sng" dirty="0">
                <a:solidFill>
                  <a:srgbClr val="FF0000"/>
                </a:solidFill>
              </a:rPr>
              <a:t>μεσολαβούν</a:t>
            </a:r>
            <a:r>
              <a:rPr lang="el-GR" altLang="el-GR" sz="2000" dirty="0"/>
              <a:t> </a:t>
            </a:r>
            <a:r>
              <a:rPr lang="el-GR" altLang="el-GR" sz="2000" u="sng" dirty="0">
                <a:solidFill>
                  <a:srgbClr val="FF0000"/>
                </a:solidFill>
              </a:rPr>
              <a:t>μεταξύ τους</a:t>
            </a:r>
            <a:endParaRPr lang="el-GR" altLang="el-GR" sz="20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7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Αφαίρεση Δεικτών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29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9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277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Τι εμφανίζει η τελευταία </a:t>
            </a:r>
            <a:r>
              <a:rPr lang="en-US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printf()</a:t>
            </a:r>
            <a:r>
              <a:rPr lang="el-GR" altLang="el-GR" sz="2000"/>
              <a:t> του προγράμματος ???</a:t>
            </a:r>
          </a:p>
        </p:txBody>
      </p:sp>
      <p:grpSp>
        <p:nvGrpSpPr>
          <p:cNvPr id="322564" name="Group 4"/>
          <p:cNvGrpSpPr>
            <a:grpSpLocks/>
          </p:cNvGrpSpPr>
          <p:nvPr/>
        </p:nvGrpSpPr>
        <p:grpSpPr bwMode="auto">
          <a:xfrm>
            <a:off x="1778000" y="5143500"/>
            <a:ext cx="4838700" cy="622300"/>
            <a:chOff x="-432" y="2192"/>
            <a:chExt cx="2504" cy="1912"/>
          </a:xfrm>
        </p:grpSpPr>
        <p:sp>
          <p:nvSpPr>
            <p:cNvPr id="32776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Έξοδος: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(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και όχι 40)</a:t>
              </a:r>
              <a:endParaRPr lang="el-GR" altLang="el-GR" sz="2800">
                <a:solidFill>
                  <a:srgbClr val="0000FF"/>
                </a:solidFill>
              </a:endParaRPr>
            </a:p>
          </p:txBody>
        </p:sp>
        <p:sp>
          <p:nvSpPr>
            <p:cNvPr id="32777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560513"/>
            <a:ext cx="7118350" cy="3228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91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Όταν δηλώνεται μία μεταβλητή, ο μεταγλωττιστής δεσμεύει τις απαραίτητες </a:t>
            </a:r>
            <a:r>
              <a:rPr lang="el-GR" altLang="el-GR" sz="2000" dirty="0">
                <a:solidFill>
                  <a:srgbClr val="FF0000"/>
                </a:solidFill>
              </a:rPr>
              <a:t>συνεχόμενες</a:t>
            </a:r>
            <a:r>
              <a:rPr lang="el-GR" altLang="el-GR" sz="2000" dirty="0"/>
              <a:t> θέσεις (</a:t>
            </a:r>
            <a:r>
              <a:rPr lang="en-US" altLang="el-GR" sz="2000" dirty="0"/>
              <a:t>bytes</a:t>
            </a:r>
            <a:r>
              <a:rPr lang="el-GR" altLang="el-GR" sz="2000" dirty="0"/>
              <a:t>) στη μνήμη, για να αποθηκεύσει την τιμή της</a:t>
            </a:r>
          </a:p>
          <a:p>
            <a:pPr marL="914400" lvl="1" indent="-457200" eaLnBrk="1" hangingPunct="1"/>
            <a:endParaRPr lang="en-US" altLang="el-GR" sz="2000" dirty="0"/>
          </a:p>
          <a:p>
            <a:pPr marL="914400" lvl="1" indent="-457200" eaLnBrk="1" hangingPunct="1"/>
            <a:r>
              <a:rPr lang="el-GR" altLang="el-GR" sz="2000" dirty="0"/>
              <a:t>Όπως ήδη ξέρουμε, κάθε τύπος μεταβλητής απαιτεί συγκεκριμένο χώρο στη μνήμη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Π.χ. ο τύπος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 απαιτεί 1 </a:t>
            </a:r>
            <a:r>
              <a:rPr lang="en-US" altLang="el-GR" sz="2000" dirty="0"/>
              <a:t>byte</a:t>
            </a:r>
            <a:r>
              <a:rPr lang="el-GR" altLang="el-GR" sz="2000" dirty="0"/>
              <a:t> μνήμης, οι τύποι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 απαιτούν 4 </a:t>
            </a:r>
            <a:r>
              <a:rPr lang="en-US" altLang="el-GR" sz="2000" dirty="0"/>
              <a:t>bytes</a:t>
            </a:r>
            <a:r>
              <a:rPr lang="el-GR" altLang="el-GR" sz="2000" dirty="0"/>
              <a:t>, ο τύπος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l-GR" altLang="el-GR" sz="2000" dirty="0"/>
              <a:t> απαιτεί 8 </a:t>
            </a:r>
            <a:r>
              <a:rPr lang="en-US" altLang="el-GR" sz="2000" dirty="0"/>
              <a:t>bytes</a:t>
            </a:r>
            <a:r>
              <a:rPr lang="el-GR" altLang="el-GR" sz="2000" dirty="0"/>
              <a:t>, </a:t>
            </a:r>
            <a:r>
              <a:rPr lang="el-GR" altLang="el-GR" sz="2000" dirty="0" err="1"/>
              <a:t>κ.ο.κ.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Όταν μία μεταβλητή καταλαμβάνει πολλές θέσεις μνήμης (δηλ. περισσότερα από 1 </a:t>
            </a:r>
            <a:r>
              <a:rPr lang="en-US" altLang="el-GR" sz="2000" dirty="0"/>
              <a:t>byte)</a:t>
            </a:r>
            <a:r>
              <a:rPr lang="el-GR" altLang="el-GR" sz="2000" dirty="0"/>
              <a:t>, τότε ως</a:t>
            </a:r>
            <a:r>
              <a:rPr lang="el-GR" altLang="el-GR" sz="2000" dirty="0">
                <a:solidFill>
                  <a:srgbClr val="FF0000"/>
                </a:solidFill>
              </a:rPr>
              <a:t> </a:t>
            </a:r>
            <a:r>
              <a:rPr lang="el-GR" altLang="el-GR" sz="2000" u="sng" dirty="0">
                <a:solidFill>
                  <a:srgbClr val="FF0000"/>
                </a:solidFill>
              </a:rPr>
              <a:t>διεύθυνση της μεταβλητής</a:t>
            </a:r>
            <a:r>
              <a:rPr lang="el-GR" altLang="el-GR" sz="2000" dirty="0"/>
              <a:t> θεωρείται </a:t>
            </a:r>
            <a:r>
              <a:rPr lang="el-GR" altLang="el-GR" sz="2000" dirty="0">
                <a:solidFill>
                  <a:srgbClr val="FF0000"/>
                </a:solidFill>
              </a:rPr>
              <a:t>η διεύθυνση της </a:t>
            </a:r>
            <a:r>
              <a:rPr lang="el-GR" altLang="el-GR" sz="2000" u="sng" dirty="0">
                <a:solidFill>
                  <a:srgbClr val="FF0000"/>
                </a:solidFill>
              </a:rPr>
              <a:t>πρώτης</a:t>
            </a:r>
            <a:r>
              <a:rPr lang="el-GR" altLang="el-GR" sz="2000" dirty="0">
                <a:solidFill>
                  <a:srgbClr val="FF0000"/>
                </a:solidFill>
              </a:rPr>
              <a:t> θέσης μνήμης </a:t>
            </a:r>
            <a:r>
              <a:rPr lang="el-GR" altLang="el-GR" sz="2000" dirty="0"/>
              <a:t>(δηλ. του 1ου </a:t>
            </a:r>
            <a:r>
              <a:rPr lang="en-US" altLang="el-GR" sz="2000" dirty="0"/>
              <a:t>byte </a:t>
            </a:r>
            <a:r>
              <a:rPr lang="el-GR" altLang="el-GR" sz="2000" dirty="0"/>
              <a:t>από τα </a:t>
            </a:r>
            <a:r>
              <a:rPr lang="en-US" altLang="el-GR" sz="2000" dirty="0"/>
              <a:t>bytes </a:t>
            </a:r>
            <a:r>
              <a:rPr lang="el-GR" altLang="el-GR" sz="2000" dirty="0"/>
              <a:t>που καταλαμβάνει η μεταβλητή)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Μνήμη Υπολογιστή και Μεταβλητές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3655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Στη γενική περίπτωση, το αποτέλεσμα της αφαίρεσης δεικτών είναι </a:t>
            </a:r>
            <a:r>
              <a:rPr lang="el-GR" altLang="el-GR" sz="2000" dirty="0">
                <a:solidFill>
                  <a:srgbClr val="FF0000"/>
                </a:solidFill>
              </a:rPr>
              <a:t>το πηλίκο</a:t>
            </a:r>
            <a:r>
              <a:rPr lang="el-GR" altLang="el-GR" sz="2000" dirty="0"/>
              <a:t> της διαίρεσης </a:t>
            </a:r>
            <a:r>
              <a:rPr lang="el-GR" altLang="el-GR" sz="2000" dirty="0">
                <a:solidFill>
                  <a:srgbClr val="FF0000"/>
                </a:solidFill>
              </a:rPr>
              <a:t>της αριθμητικής διαφοράς των δύο δεικτών</a:t>
            </a:r>
            <a:r>
              <a:rPr lang="el-GR" altLang="el-GR" sz="2000" dirty="0"/>
              <a:t> με </a:t>
            </a:r>
            <a:r>
              <a:rPr lang="el-GR" altLang="el-GR" sz="2000" dirty="0">
                <a:solidFill>
                  <a:srgbClr val="FF0000"/>
                </a:solidFill>
              </a:rPr>
              <a:t>το μέγεθος του τύπου</a:t>
            </a:r>
            <a:r>
              <a:rPr lang="el-GR" altLang="el-GR" sz="2000" dirty="0"/>
              <a:t>, στον οποίο δείχνουν 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2000" dirty="0"/>
              <a:t>Στο προηγούμενο παράδειγμα το αποτέλεσμα προκύπτει ως: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	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(1040 – 1000) /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sizeof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 = 40/4 = 10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200" dirty="0"/>
          </a:p>
          <a:p>
            <a:pPr marL="914400" lvl="1" indent="-457200" eaLnBrk="1" hangingPunct="1"/>
            <a:r>
              <a:rPr lang="el-GR" altLang="el-GR" sz="2000" dirty="0"/>
              <a:t>Προφανώς, αν αφαιρέτης είναι ο δείκτης με τη χαμηλότερη διεύθυνση στη μνήμη και αφαιρετέος ο δείκτης με την υψηλότερη διεύθυνση αντίστοιχα, τότε το αποτέλεσμα της αφαίρεσης των δεικτών θα είναι το ίδιο αριθμητικά, με αρνητικό όμως πρόσημο</a:t>
            </a:r>
          </a:p>
          <a:p>
            <a:pPr marL="914400" lvl="1" indent="-457200" eaLnBrk="1" hangingPunct="1"/>
            <a:endParaRPr lang="el-GR" altLang="el-GR" sz="1600" dirty="0"/>
          </a:p>
          <a:p>
            <a:pPr marL="914400" lvl="1" indent="-457200" eaLnBrk="1" hangingPunct="1"/>
            <a:r>
              <a:rPr lang="el-GR" altLang="el-GR" sz="2000" dirty="0"/>
              <a:t>Στο προηγούμενο παράδειγμα αν στην τελευταία 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ζητούσαμε τη διαφορά 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ptr1-ptr2</a:t>
            </a:r>
            <a:r>
              <a:rPr lang="el-GR" altLang="el-GR" sz="2000" dirty="0"/>
              <a:t>, το αποτέλεσμα θα ήταν: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	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(1000 – 1040) /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sizeof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 = -40/4 = -10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3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Αφαίρεση Δεικτών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824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660400"/>
            <a:ext cx="8915399" cy="61722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Η σύγκριση δεικτών </a:t>
            </a:r>
            <a:r>
              <a:rPr lang="el-GR" altLang="el-GR" sz="2000" dirty="0">
                <a:solidFill>
                  <a:srgbClr val="FF0000"/>
                </a:solidFill>
              </a:rPr>
              <a:t>έχει νόημα</a:t>
            </a:r>
            <a:r>
              <a:rPr lang="el-GR" altLang="el-GR" sz="2000" dirty="0"/>
              <a:t> μόνο αν και οι δύο δείκτες δείχνουν σε μέλη </a:t>
            </a:r>
            <a:r>
              <a:rPr lang="el-GR" altLang="el-GR" sz="2000" dirty="0">
                <a:solidFill>
                  <a:srgbClr val="FF0000"/>
                </a:solidFill>
              </a:rPr>
              <a:t>της ίδιας δομής δεδομένων</a:t>
            </a:r>
            <a:r>
              <a:rPr lang="el-GR" altLang="el-GR" sz="2000" dirty="0"/>
              <a:t> (π.χ. σε πίνακα) </a:t>
            </a:r>
            <a:endParaRPr lang="el-GR" altLang="el-GR" sz="2000" dirty="0">
              <a:solidFill>
                <a:srgbClr val="FF0000"/>
              </a:solidFill>
            </a:endParaRPr>
          </a:p>
          <a:p>
            <a:pPr marL="914400" lvl="1" indent="-457200" eaLnBrk="1" hangingPunct="1"/>
            <a:endParaRPr lang="el-GR" altLang="el-GR" sz="1400" dirty="0"/>
          </a:p>
          <a:p>
            <a:pPr marL="914400" lvl="1" indent="-457200" eaLnBrk="1" hangingPunct="1"/>
            <a:r>
              <a:rPr lang="el-GR" altLang="el-GR" sz="2000" dirty="0"/>
              <a:t>Οι δείκτες μπορούν να συγκριθούν με χρήση των τελεστών σύγκρισης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==</a:t>
            </a:r>
            <a:r>
              <a:rPr lang="el-GR" altLang="el-GR" sz="2000" dirty="0"/>
              <a:t>,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!=</a:t>
            </a:r>
            <a:r>
              <a:rPr lang="el-GR" altLang="el-GR" sz="2000" dirty="0"/>
              <a:t>,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l-GR" altLang="el-GR" sz="2000" dirty="0"/>
              <a:t>,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&lt;</a:t>
            </a:r>
            <a:r>
              <a:rPr lang="el-GR" altLang="el-GR" sz="2000" dirty="0"/>
              <a:t>,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&gt;=</a:t>
            </a:r>
            <a:r>
              <a:rPr lang="el-GR" altLang="el-GR" sz="2000" dirty="0"/>
              <a:t> και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&lt;=</a:t>
            </a:r>
            <a:endParaRPr lang="el-GR" altLang="el-GR" sz="2000" dirty="0"/>
          </a:p>
          <a:p>
            <a:pPr marL="914400" lvl="1" indent="-457200" eaLnBrk="1" hangingPunct="1"/>
            <a:endParaRPr lang="el-GR" altLang="el-GR" sz="1400" dirty="0"/>
          </a:p>
          <a:p>
            <a:pPr marL="914400" lvl="1" indent="-457200" eaLnBrk="1" hangingPunct="1"/>
            <a:r>
              <a:rPr lang="el-GR" altLang="el-GR" sz="2000" dirty="0"/>
              <a:t>Π.χ., αν θέλουμε να ελέγξουμε αν δύο δείκτες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ptr1</a:t>
            </a:r>
            <a:r>
              <a:rPr lang="el-GR" altLang="el-GR" sz="2000" dirty="0"/>
              <a:t> και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ptr2</a:t>
            </a:r>
            <a:r>
              <a:rPr lang="el-GR" altLang="el-GR" sz="2000" dirty="0"/>
              <a:t> δείχνουν στην ίδια διεύθυνση μνήμης μπορούμε να γράψουμε: 			      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(ptr1 == ptr2)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ή αντίστοιχα: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		      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(ptr1 != ptr2)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2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/>
            <a:r>
              <a:rPr lang="el-GR" altLang="el-GR" sz="2000" dirty="0"/>
              <a:t>Π.χ., αν θέλουμε να ελέγξουμε αν ο δείκτης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ptr1</a:t>
            </a:r>
            <a:r>
              <a:rPr lang="el-GR" altLang="el-GR" sz="2000" dirty="0"/>
              <a:t> δείχνει σε κάποια μεταβλητή με «μεγαλύτερη» διεύθυνση από την αντίστοιχη που δείχνει ο δείκτης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ptr2</a:t>
            </a:r>
            <a:r>
              <a:rPr lang="el-GR" altLang="el-GR" sz="2000" dirty="0"/>
              <a:t> μπορούμε να γράψουμε: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9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				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(ptr1 &gt; ptr2)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4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Σύγκριση Δεικτών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9890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190500" y="660400"/>
            <a:ext cx="9105900" cy="61722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/>
              <a:t>Ο μεταγλωττιστής, κατά την αφαίρεση και την πρόσθεση ενός ακέραιου αριθμού σε έναν δείκτη, αλλάζει την τιμή του δείκτη με βάση </a:t>
            </a:r>
            <a:r>
              <a:rPr lang="el-GR" altLang="el-GR" sz="2000">
                <a:solidFill>
                  <a:srgbClr val="FF0000"/>
                </a:solidFill>
              </a:rPr>
              <a:t>το μέγεθος</a:t>
            </a:r>
            <a:r>
              <a:rPr lang="el-GR" altLang="el-GR" sz="2000"/>
              <a:t> του τύπου δεδομένων που δείχνει ο δείκτης</a:t>
            </a:r>
          </a:p>
          <a:p>
            <a:pPr marL="914400" lvl="1" indent="-457200" eaLnBrk="1" hangingPunct="1"/>
            <a:endParaRPr lang="el-GR" altLang="el-GR" sz="2000"/>
          </a:p>
          <a:p>
            <a:pPr marL="914400" lvl="1" indent="-457200" eaLnBrk="1" hangingPunct="1"/>
            <a:r>
              <a:rPr lang="el-GR" altLang="el-GR" sz="2000"/>
              <a:t>Εκτός από την </a:t>
            </a:r>
            <a:r>
              <a:rPr lang="el-GR" altLang="el-GR" sz="2000" u="sng"/>
              <a:t>πρόσθεση </a:t>
            </a:r>
            <a:r>
              <a:rPr lang="el-GR" altLang="el-GR" sz="2000"/>
              <a:t>ή την </a:t>
            </a:r>
            <a:r>
              <a:rPr lang="el-GR" altLang="el-GR" sz="2000" u="sng"/>
              <a:t>αφαίρεση ακεραίων αριθμών </a:t>
            </a:r>
            <a:r>
              <a:rPr lang="el-GR" altLang="el-GR" sz="2000"/>
              <a:t>σε/από έναν δείκτη, τη </a:t>
            </a:r>
            <a:r>
              <a:rPr lang="el-GR" altLang="el-GR" sz="2000" u="sng"/>
              <a:t>σύγκριση </a:t>
            </a:r>
            <a:r>
              <a:rPr lang="el-GR" altLang="el-GR" sz="2000"/>
              <a:t>και την </a:t>
            </a:r>
            <a:r>
              <a:rPr lang="el-GR" altLang="el-GR" sz="2000" u="sng"/>
              <a:t>αφαίρεση δεικτών</a:t>
            </a:r>
            <a:r>
              <a:rPr lang="el-GR" altLang="el-GR" sz="2000"/>
              <a:t> ίδιου τύπου, </a:t>
            </a:r>
            <a:r>
              <a:rPr lang="el-GR" altLang="el-GR" sz="2000" u="sng">
                <a:solidFill>
                  <a:srgbClr val="FF0000"/>
                </a:solidFill>
              </a:rPr>
              <a:t>καμία άλλη αριθμητική πράξη δεν επιτρέπεται</a:t>
            </a:r>
            <a:r>
              <a:rPr lang="el-GR" altLang="el-GR" sz="2000"/>
              <a:t> </a:t>
            </a:r>
          </a:p>
          <a:p>
            <a:pPr marL="914400" lvl="1" indent="-457200" eaLnBrk="1" hangingPunct="1"/>
            <a:endParaRPr lang="el-GR" altLang="el-GR" sz="2000"/>
          </a:p>
          <a:p>
            <a:pPr marL="914400" lvl="1" indent="-457200" eaLnBrk="1" hangingPunct="1"/>
            <a:r>
              <a:rPr lang="el-GR" altLang="el-GR" sz="2000"/>
              <a:t>Π.χ. οι εντολές: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>
                <a:latin typeface="Courier New" panose="02070309020205020404" pitchFamily="49" charset="0"/>
              </a:rPr>
              <a:t>πολλαπλασιασμού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	ptr *= 2;</a:t>
            </a:r>
            <a:r>
              <a:rPr lang="el-GR" altLang="el-GR" sz="2000"/>
              <a:t>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00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>
                <a:latin typeface="Courier New" panose="02070309020205020404" pitchFamily="49" charset="0"/>
              </a:rPr>
              <a:t>πρόσθεσης δεκαδικού</a:t>
            </a:r>
            <a:r>
              <a:rPr lang="el-GR" altLang="el-GR" sz="2000"/>
              <a:t>	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ptr += 7.5;</a:t>
            </a:r>
            <a:r>
              <a:rPr lang="el-GR" altLang="el-GR" sz="2000"/>
              <a:t>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100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>
                <a:latin typeface="Courier New" panose="02070309020205020404" pitchFamily="49" charset="0"/>
              </a:rPr>
              <a:t>πρόσθεσης δεικτών</a:t>
            </a:r>
            <a:r>
              <a:rPr lang="el-GR" altLang="el-GR" sz="2000"/>
              <a:t> 	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ptr1 + ptr2;</a:t>
            </a:r>
            <a:r>
              <a:rPr lang="el-GR" altLang="el-GR" sz="2000"/>
              <a:t>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l-GR" altLang="el-GR" sz="2000" u="sng">
              <a:solidFill>
                <a:srgbClr val="FF0000"/>
              </a:solidFill>
            </a:endParaRP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>
                <a:solidFill>
                  <a:srgbClr val="FF0000"/>
                </a:solidFill>
              </a:rPr>
              <a:t>	</a:t>
            </a:r>
            <a:r>
              <a:rPr lang="el-GR" altLang="el-GR" sz="2000" u="sng">
                <a:solidFill>
                  <a:srgbClr val="FF0000"/>
                </a:solidFill>
              </a:rPr>
              <a:t>δεν είναι επιτρεπτές εκφράσεις </a:t>
            </a:r>
            <a:r>
              <a:rPr lang="el-GR" altLang="el-GR" sz="2000"/>
              <a:t>ακόμα κι αν οι αυτοί δείκτες δείχνουν στον ίδιο τύπο δεδομένων</a:t>
            </a:r>
            <a:endParaRPr lang="el-GR" altLang="el-GR" sz="18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117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846" name="Picture 4" descr="blue_dang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1901825"/>
            <a:ext cx="558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1491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8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26660" name="Group 4"/>
          <p:cNvGrpSpPr>
            <a:grpSpLocks/>
          </p:cNvGrpSpPr>
          <p:nvPr/>
        </p:nvGrpSpPr>
        <p:grpSpPr bwMode="auto">
          <a:xfrm>
            <a:off x="482600" y="5349972"/>
            <a:ext cx="6616700" cy="1066800"/>
            <a:chOff x="-432" y="2192"/>
            <a:chExt cx="2504" cy="1912"/>
          </a:xfrm>
        </p:grpSpPr>
        <p:sp>
          <p:nvSpPr>
            <p:cNvPr id="36872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  </a:t>
              </a:r>
              <a:r>
                <a:rPr lang="el-GR" altLang="el-GR" sz="2000"/>
                <a:t>Έξοδος: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Το τυχαίο περιεχόμενο των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            	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επόμενων 4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bytes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μετά τη θέση της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μεταβλητής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στη μνήμη</a:t>
              </a:r>
            </a:p>
          </p:txBody>
        </p:sp>
        <p:sp>
          <p:nvSpPr>
            <p:cNvPr id="36873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8" y="1509810"/>
            <a:ext cx="5194300" cy="3552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06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27684" name="Group 4"/>
          <p:cNvGrpSpPr>
            <a:grpSpLocks/>
          </p:cNvGrpSpPr>
          <p:nvPr/>
        </p:nvGrpSpPr>
        <p:grpSpPr bwMode="auto">
          <a:xfrm>
            <a:off x="1435100" y="5883372"/>
            <a:ext cx="5143500" cy="457200"/>
            <a:chOff x="-432" y="2192"/>
            <a:chExt cx="2504" cy="1912"/>
          </a:xfrm>
        </p:grpSpPr>
        <p:sp>
          <p:nvSpPr>
            <p:cNvPr id="37896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i=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40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j=6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k=13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7897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1470122"/>
            <a:ext cx="5151437" cy="382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93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9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</a:t>
            </a:r>
            <a:r>
              <a:rPr lang="en-US" altLang="el-GR" dirty="0">
                <a:solidFill>
                  <a:srgbClr val="FF0000"/>
                </a:solidFill>
              </a:rPr>
              <a:t>II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28708" name="Group 4"/>
          <p:cNvGrpSpPr>
            <a:grpSpLocks/>
          </p:cNvGrpSpPr>
          <p:nvPr/>
        </p:nvGrpSpPr>
        <p:grpSpPr bwMode="auto">
          <a:xfrm>
            <a:off x="1358900" y="5845272"/>
            <a:ext cx="5143500" cy="457200"/>
            <a:chOff x="-432" y="2192"/>
            <a:chExt cx="2504" cy="1912"/>
          </a:xfrm>
        </p:grpSpPr>
        <p:sp>
          <p:nvSpPr>
            <p:cNvPr id="38920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100 120 150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38921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1571722"/>
            <a:ext cx="5262562" cy="396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62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1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29732" name="Group 4"/>
          <p:cNvGrpSpPr>
            <a:grpSpLocks/>
          </p:cNvGrpSpPr>
          <p:nvPr/>
        </p:nvGrpSpPr>
        <p:grpSpPr bwMode="auto">
          <a:xfrm>
            <a:off x="1358900" y="5603972"/>
            <a:ext cx="5143500" cy="457200"/>
            <a:chOff x="-432" y="2192"/>
            <a:chExt cx="2504" cy="1912"/>
          </a:xfrm>
        </p:grpSpPr>
        <p:sp>
          <p:nvSpPr>
            <p:cNvPr id="39944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Value = 20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39945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3994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225" y="1771747"/>
            <a:ext cx="4057650" cy="3206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6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30756" name="Group 4"/>
          <p:cNvGrpSpPr>
            <a:grpSpLocks/>
          </p:cNvGrpSpPr>
          <p:nvPr/>
        </p:nvGrpSpPr>
        <p:grpSpPr bwMode="auto">
          <a:xfrm>
            <a:off x="1460500" y="5603972"/>
            <a:ext cx="5143500" cy="457200"/>
            <a:chOff x="-432" y="2192"/>
            <a:chExt cx="2504" cy="1912"/>
          </a:xfrm>
        </p:grpSpPr>
        <p:sp>
          <p:nvSpPr>
            <p:cNvPr id="40968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Value = 120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0969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4096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828897"/>
            <a:ext cx="4279900" cy="3182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9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VI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31780" name="Group 4"/>
          <p:cNvGrpSpPr>
            <a:grpSpLocks/>
          </p:cNvGrpSpPr>
          <p:nvPr/>
        </p:nvGrpSpPr>
        <p:grpSpPr bwMode="auto">
          <a:xfrm>
            <a:off x="1460500" y="6086572"/>
            <a:ext cx="5143500" cy="457200"/>
            <a:chOff x="-432" y="2192"/>
            <a:chExt cx="2504" cy="1912"/>
          </a:xfrm>
        </p:grpSpPr>
        <p:sp>
          <p:nvSpPr>
            <p:cNvPr id="41992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Value = 300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41993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1365347"/>
            <a:ext cx="3765550" cy="4573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03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78660"/>
            <a:ext cx="77724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717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6513513" cy="5867400"/>
          </a:xfrm>
        </p:spPr>
        <p:txBody>
          <a:bodyPr/>
          <a:lstStyle/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Έστω η δήλωση: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a;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u="sng" dirty="0"/>
              <a:t>Τότε:</a:t>
            </a:r>
            <a:r>
              <a:rPr lang="el-GR" altLang="el-GR" sz="1800" dirty="0"/>
              <a:t> Ο μεταγλωττιστής ψάχνει και βρίσκει 4 συνεχόμενες θέσεις μνήμης στη RAM, οι οποίες δεν πρέπει να έχουν δεσμευτεί για άλλη μεταβλητή, και τις δεσμεύει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Σε αυτές τις θέσεις θα αποθηκεύεται η τιμή της μεταβλητής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Στο διπλανό σχήμα θεωρούμε ότι η διεύθυνση της μεταβλητής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1800" dirty="0"/>
              <a:t> αρχίζει στη θέση 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50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00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Η τιμή της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1800" dirty="0"/>
              <a:t> θα αποθηκευτεί στις θέσεις μνήμης από 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50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00</a:t>
            </a:r>
            <a:r>
              <a:rPr lang="el-GR" altLang="el-GR" sz="1800" dirty="0"/>
              <a:t> έως και 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50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03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Ο μεταγλωττιστής συσχετίζει το όνομα της μεταβλητής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1800" dirty="0"/>
              <a:t>, με τη διεύθυνση της μεταβλητής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Όταν το πρόγραμμα χρησιμοποιεί το όνομα της μεταβλητής, ο μεταγλωττιστής </a:t>
            </a:r>
            <a:r>
              <a:rPr lang="el-GR" altLang="el-GR" sz="1800" dirty="0" err="1"/>
              <a:t>προσπελαύνει</a:t>
            </a:r>
            <a:r>
              <a:rPr lang="el-GR" altLang="el-GR" sz="1800" dirty="0"/>
              <a:t> αυτομάτως τη διεύθυνση της μεταβλητής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1800" dirty="0"/>
              <a:t>Π.χ. με την εντολή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 = 10;</a:t>
            </a:r>
            <a:r>
              <a:rPr lang="el-GR" altLang="el-GR" sz="1800" dirty="0"/>
              <a:t> ο μεταγλωττιστής γνωρίζει ότι η διεύθυνση της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l-GR" altLang="el-GR" sz="1800" dirty="0"/>
              <a:t> είναι η 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50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00</a:t>
            </a:r>
            <a:r>
              <a:rPr lang="el-GR" altLang="el-GR" sz="1800" dirty="0"/>
              <a:t> και θέτει το περιεχόμενό της ίσο με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10</a:t>
            </a:r>
            <a:r>
              <a:rPr lang="el-GR" altLang="el-GR" sz="1800" dirty="0"/>
              <a:t>, ξεκινώντας από την οκτάδα με την χαμηλότερη διεύθυνση</a:t>
            </a:r>
          </a:p>
        </p:txBody>
      </p:sp>
      <p:graphicFrame>
        <p:nvGraphicFramePr>
          <p:cNvPr id="7174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6405563" y="2382838"/>
          <a:ext cx="2649537" cy="385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Visio" r:id="rId3" imgW="2573076" imgH="3742089" progId="Visio.Drawing.11">
                  <p:embed/>
                </p:oleObj>
              </mc:Choice>
              <mc:Fallback>
                <p:oleObj name="Visio" r:id="rId3" imgW="2573076" imgH="3742089" progId="Visio.Drawing.11">
                  <p:embed/>
                  <p:pic>
                    <p:nvPicPr>
                      <p:cNvPr id="717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563" y="2382838"/>
                        <a:ext cx="2649537" cy="385286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66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3919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915400" cy="6019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l-GR" altLang="el-GR" sz="2000" dirty="0"/>
              <a:t>Ο </a:t>
            </a:r>
            <a:r>
              <a:rPr lang="el-GR" altLang="el-GR" sz="2000" dirty="0">
                <a:solidFill>
                  <a:srgbClr val="FF0000"/>
                </a:solidFill>
              </a:rPr>
              <a:t>δείκτης</a:t>
            </a:r>
            <a:r>
              <a:rPr lang="el-GR" altLang="el-GR" sz="2000" dirty="0"/>
              <a:t> είναι μία </a:t>
            </a:r>
            <a:r>
              <a:rPr lang="el-GR" altLang="el-GR" sz="2000" dirty="0">
                <a:solidFill>
                  <a:srgbClr val="FF0000"/>
                </a:solidFill>
              </a:rPr>
              <a:t>μεταβλητή</a:t>
            </a:r>
            <a:r>
              <a:rPr lang="el-GR" altLang="el-GR" sz="2000" dirty="0"/>
              <a:t>, στην οποία αποθηκεύεται η διεύθυνση μνήμης μίας άλλης μεταβλητής</a:t>
            </a:r>
          </a:p>
          <a:p>
            <a:pPr lvl="1" eaLnBrk="1" hangingPunct="1">
              <a:lnSpc>
                <a:spcPct val="90000"/>
              </a:lnSpc>
            </a:pPr>
            <a:endParaRPr lang="el-GR" altLang="el-GR" sz="2000" dirty="0"/>
          </a:p>
          <a:p>
            <a:pPr lvl="1" eaLnBrk="1" hangingPunct="1">
              <a:lnSpc>
                <a:spcPct val="90000"/>
              </a:lnSpc>
            </a:pPr>
            <a:r>
              <a:rPr lang="el-GR" altLang="el-GR" sz="2000" dirty="0"/>
              <a:t>Η γενική περίπτωση δήλωσης ενός δείκτη είναι:</a:t>
            </a:r>
          </a:p>
          <a:p>
            <a:pPr lvl="1" eaLnBrk="1" hangingPunct="1">
              <a:lnSpc>
                <a:spcPct val="90000"/>
              </a:lnSpc>
            </a:pPr>
            <a:endParaRPr lang="el-GR" altLang="el-GR" sz="20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			   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τύπος_δεδομένων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όνομα_δείκτη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u="sng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u="sng" dirty="0">
                <a:solidFill>
                  <a:srgbClr val="FF0000"/>
                </a:solidFill>
              </a:rPr>
              <a:t>Παρατηρήσεις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000" dirty="0"/>
              <a:t>O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τύπος_δεδομένων</a:t>
            </a:r>
            <a:r>
              <a:rPr lang="el-GR" altLang="el-GR" sz="2000" dirty="0"/>
              <a:t> μπορεί να είναι οποιοσδήποτε από τους τύπους μεταβλητών της C και δηλώνει τον τύπο της μεταβλητής στην οποία – συνηθίζουμε να λέμε – «δείχνει ο δείκτης»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όνομα_δείκτη</a:t>
            </a:r>
            <a:r>
              <a:rPr lang="el-GR" altLang="el-GR" sz="2000" dirty="0"/>
              <a:t> πρέπει να ακολουθεί τους κανόνες ονοματολογίας της C και να μην υπάρχει άλλη δήλωση με το ίδιο όνομα μέσα στο πρόγραμμα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000" dirty="0"/>
              <a:t>Ο τελεστής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/>
              <a:t> χρησιμοποιείται για να δηλώσει ότι η μεταβλητή είναι δείκτης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5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Δήλωση Δείκτη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2120900" y="2247900"/>
            <a:ext cx="5372100" cy="801688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70038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801100" cy="5575300"/>
          </a:xfrm>
          <a:noFill/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   </a:t>
            </a:r>
            <a:r>
              <a:rPr lang="el-GR" altLang="el-GR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el-GR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l-GR" altLang="el-GR" sz="1200" dirty="0">
              <a:solidFill>
                <a:srgbClr val="818181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l-GR" altLang="el-GR" sz="2000" dirty="0"/>
              <a:t>Η μεταβλητή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2000" dirty="0"/>
              <a:t> είναι ένας </a:t>
            </a:r>
            <a:r>
              <a:rPr lang="el-GR" altLang="el-GR" sz="2000" dirty="0">
                <a:solidFill>
                  <a:srgbClr val="FF0000"/>
                </a:solidFill>
              </a:rPr>
              <a:t>δείκτης</a:t>
            </a:r>
            <a:r>
              <a:rPr lang="el-GR" altLang="el-GR" sz="2000" dirty="0"/>
              <a:t> προς κάποια </a:t>
            </a:r>
            <a:r>
              <a:rPr lang="el-GR" altLang="el-GR" sz="2000" dirty="0">
                <a:solidFill>
                  <a:srgbClr val="FF0000"/>
                </a:solidFill>
              </a:rPr>
              <a:t>ακέραια μεταβλητή</a:t>
            </a:r>
          </a:p>
          <a:p>
            <a:pPr lvl="1" eaLnBrk="1" hangingPunct="1"/>
            <a:r>
              <a:rPr lang="el-GR" altLang="el-GR" sz="2000" dirty="0"/>
              <a:t>Αυτό σημαίνει, ότι στον δείκτη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2000" dirty="0"/>
              <a:t> θα αποθηκευτεί η διεύθυνση κάποιας ακέραιας μεταβλητής</a:t>
            </a:r>
            <a:r>
              <a:rPr lang="el-GR" altLang="el-GR" dirty="0"/>
              <a:t> </a:t>
            </a:r>
            <a:r>
              <a:rPr lang="el-GR" altLang="el-GR" sz="2000" dirty="0"/>
              <a:t>τύπου </a:t>
            </a:r>
            <a:r>
              <a:rPr lang="en-US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endParaRPr lang="el-GR" altLang="el-GR" dirty="0"/>
          </a:p>
          <a:p>
            <a:pPr lvl="1" eaLnBrk="1" hangingPunct="1"/>
            <a:endParaRPr lang="el-GR" altLang="el-GR" sz="2800" dirty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l-GR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				  </a:t>
            </a:r>
            <a:r>
              <a:rPr lang="en-US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  double</a:t>
            </a:r>
            <a:r>
              <a:rPr lang="en-US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el-GR" dirty="0" err="1">
                <a:solidFill>
                  <a:srgbClr val="000000"/>
                </a:solidFill>
                <a:latin typeface="Courier New" panose="02070309020205020404" pitchFamily="49" charset="0"/>
              </a:rPr>
              <a:t>pt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r>
              <a:rPr lang="el-GR" altLang="el-GR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l-GR" altLang="el-GR" sz="1200" dirty="0">
              <a:solidFill>
                <a:srgbClr val="818181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l-GR" altLang="el-GR" sz="2000" dirty="0"/>
              <a:t>Η μεταβλητή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</a:t>
            </a:r>
            <a:r>
              <a:rPr lang="el-GR" altLang="el-GR" sz="2000" dirty="0"/>
              <a:t> είναι ένας </a:t>
            </a:r>
            <a:r>
              <a:rPr lang="el-GR" altLang="el-GR" sz="2000" dirty="0">
                <a:solidFill>
                  <a:srgbClr val="FF0000"/>
                </a:solidFill>
              </a:rPr>
              <a:t>δείκτης</a:t>
            </a:r>
            <a:r>
              <a:rPr lang="el-GR" altLang="el-GR" sz="2000" dirty="0"/>
              <a:t> προς κάποια </a:t>
            </a:r>
            <a:r>
              <a:rPr lang="el-GR" altLang="el-GR" sz="2000" dirty="0">
                <a:solidFill>
                  <a:srgbClr val="FF0000"/>
                </a:solidFill>
              </a:rPr>
              <a:t>πραγματική μεταβλητή </a:t>
            </a:r>
            <a:r>
              <a:rPr lang="el-GR" altLang="el-GR" sz="2000" dirty="0"/>
              <a:t>(και μάλιστα, τύπου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l-GR" sz="2000" dirty="0"/>
              <a:t>)</a:t>
            </a:r>
            <a:endParaRPr lang="el-GR" altLang="el-GR" sz="2000" dirty="0"/>
          </a:p>
          <a:p>
            <a:pPr lvl="1" eaLnBrk="1" hangingPunct="1"/>
            <a:r>
              <a:rPr lang="el-GR" altLang="el-GR" sz="2000" dirty="0"/>
              <a:t>Αυτό σημαίνει, ότι στον δείκτη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</a:t>
            </a:r>
            <a:r>
              <a:rPr lang="el-GR" altLang="el-GR" sz="2000" dirty="0"/>
              <a:t> θα αποθηκευτεί η διεύθυνση κάποιας πραγματικής μεταβλητής</a:t>
            </a:r>
            <a:r>
              <a:rPr lang="el-GR" altLang="el-GR" dirty="0"/>
              <a:t> </a:t>
            </a:r>
            <a:r>
              <a:rPr lang="el-GR" altLang="el-GR" sz="2000" dirty="0"/>
              <a:t>(και πιο συγκεκριμένα, μιας μεταβλητής τύπου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  <a:r>
              <a:rPr lang="en-US" altLang="el-GR" sz="2000" dirty="0"/>
              <a:t>)</a:t>
            </a:r>
            <a:endParaRPr lang="el-GR" altLang="el-GR" dirty="0"/>
          </a:p>
          <a:p>
            <a:pPr lvl="1" eaLnBrk="1" hangingPunct="1"/>
            <a:endParaRPr lang="el-GR" altLang="el-GR" sz="2800" dirty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118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Δήλωσης Δείκτη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2667000" y="749300"/>
            <a:ext cx="3670300" cy="609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2667000" y="2956647"/>
            <a:ext cx="3670300" cy="609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3107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915400" cy="5577348"/>
          </a:xfrm>
        </p:spPr>
        <p:txBody>
          <a:bodyPr/>
          <a:lstStyle/>
          <a:p>
            <a:pPr lvl="1" eaLnBrk="1" hangingPunct="1"/>
            <a:r>
              <a:rPr lang="el-GR" altLang="el-GR" sz="1800" dirty="0"/>
              <a:t>Ένας δείκτης, πριν χρησιμοποιηθεί, </a:t>
            </a:r>
            <a:r>
              <a:rPr lang="el-GR" altLang="el-GR" sz="1800" dirty="0">
                <a:solidFill>
                  <a:srgbClr val="FF0000"/>
                </a:solidFill>
              </a:rPr>
              <a:t>πρέπει</a:t>
            </a:r>
            <a:r>
              <a:rPr lang="el-GR" altLang="el-GR" sz="1800" dirty="0"/>
              <a:t> να έχει σαν τιμή τη διεύθυνση κάποιας μεταβλητής ή, ισοδύναμα, </a:t>
            </a:r>
            <a:r>
              <a:rPr lang="el-GR" altLang="el-GR" sz="1800" dirty="0">
                <a:solidFill>
                  <a:srgbClr val="FF0000"/>
                </a:solidFill>
              </a:rPr>
              <a:t>να «δείχνει»</a:t>
            </a:r>
            <a:r>
              <a:rPr lang="el-GR" altLang="el-GR" sz="1800" dirty="0"/>
              <a:t> σε κάποια </a:t>
            </a:r>
            <a:r>
              <a:rPr lang="el-GR" altLang="el-GR" sz="1800" dirty="0">
                <a:solidFill>
                  <a:srgbClr val="FF0000"/>
                </a:solidFill>
              </a:rPr>
              <a:t>υπαρκτή μεταβλητή</a:t>
            </a:r>
          </a:p>
          <a:p>
            <a:pPr lvl="1" eaLnBrk="1" hangingPunct="1"/>
            <a:r>
              <a:rPr lang="el-GR" altLang="el-GR" sz="1800" dirty="0"/>
              <a:t>Για να βρούμε τη διεύθυνση κάποιας μεταβλητής χρησιμοποιούμε τον </a:t>
            </a:r>
            <a:r>
              <a:rPr lang="el-GR" altLang="el-GR" sz="1800" u="sng" dirty="0">
                <a:solidFill>
                  <a:srgbClr val="FF0000"/>
                </a:solidFill>
              </a:rPr>
              <a:t>τελεστή διεύθυνσης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&amp;</a:t>
            </a:r>
            <a:r>
              <a:rPr lang="el-GR" altLang="el-GR" sz="1800" dirty="0"/>
              <a:t> πριν από το όνομα της μεταβλητής</a:t>
            </a:r>
          </a:p>
          <a:p>
            <a:pPr lvl="1" eaLnBrk="1" hangingPunct="1"/>
            <a:r>
              <a:rPr lang="el-GR" altLang="el-GR" sz="1800" dirty="0"/>
              <a:t>Υπενθυμίζεται ότι </a:t>
            </a:r>
            <a:r>
              <a:rPr lang="el-GR" altLang="el-GR" sz="1800" u="sng" dirty="0">
                <a:solidFill>
                  <a:srgbClr val="FF0000"/>
                </a:solidFill>
              </a:rPr>
              <a:t>η διεύθυνση</a:t>
            </a:r>
            <a:r>
              <a:rPr lang="el-GR" altLang="el-GR" sz="1800" dirty="0"/>
              <a:t> είναι </a:t>
            </a:r>
            <a:r>
              <a:rPr lang="el-GR" altLang="el-GR" sz="1800" u="sng" dirty="0">
                <a:solidFill>
                  <a:srgbClr val="FF0000"/>
                </a:solidFill>
              </a:rPr>
              <a:t>η θέση της μεταβλητής στη μνήμη</a:t>
            </a:r>
            <a:r>
              <a:rPr lang="el-GR" altLang="el-GR" sz="1800" dirty="0"/>
              <a:t> του υπολογιστή και </a:t>
            </a:r>
            <a:r>
              <a:rPr lang="el-GR" altLang="el-GR" sz="1800" u="sng" dirty="0"/>
              <a:t>δεν έχει καμία σχέση με την </a:t>
            </a:r>
            <a:r>
              <a:rPr lang="el-GR" altLang="el-GR" sz="1800" u="sng" dirty="0">
                <a:solidFill>
                  <a:srgbClr val="FF0000"/>
                </a:solidFill>
              </a:rPr>
              <a:t>τιμή</a:t>
            </a:r>
            <a:r>
              <a:rPr lang="el-GR" altLang="el-GR" sz="1800" u="sng" dirty="0"/>
              <a:t> της μεταβλητής</a:t>
            </a:r>
            <a:r>
              <a:rPr lang="el-GR" altLang="el-GR" sz="1800" dirty="0"/>
              <a:t> 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6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Απόδοση τιμής σε Δείκτη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3346450"/>
            <a:ext cx="7720012" cy="2922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419100" y="4572000"/>
            <a:ext cx="8407400" cy="673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3700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0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91440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Για την εμφάνιση στην οθόνη της διεύθυνσης μνήμης μίας μεταβλητής συνήθως χρησιμοποιείται το προσδιοριστικό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%p</a:t>
            </a:r>
            <a:r>
              <a:rPr lang="el-GR" altLang="el-GR" sz="1800" dirty="0"/>
              <a:t>, το οποίο εμφανίζει τη διεύθυνση σε </a:t>
            </a:r>
            <a:r>
              <a:rPr lang="el-GR" altLang="el-GR" sz="1800" dirty="0" err="1">
                <a:solidFill>
                  <a:srgbClr val="FF0000"/>
                </a:solidFill>
              </a:rPr>
              <a:t>δεκαεξαδική</a:t>
            </a:r>
            <a:r>
              <a:rPr lang="el-GR" altLang="el-GR" sz="1800" dirty="0">
                <a:solidFill>
                  <a:srgbClr val="FF0000"/>
                </a:solidFill>
              </a:rPr>
              <a:t> μορφή</a:t>
            </a:r>
            <a:r>
              <a:rPr lang="el-GR" altLang="el-GR" sz="1800" dirty="0"/>
              <a:t> (μπορούμε να χρησιμοποιήσουμε και το προσδιοριστικό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d</a:t>
            </a:r>
            <a:r>
              <a:rPr lang="el-GR" altLang="el-GR" sz="1800" dirty="0"/>
              <a:t>, για την εμφάνιση της διεύθυνσης σε </a:t>
            </a:r>
            <a:r>
              <a:rPr lang="el-GR" altLang="el-GR" sz="1800" dirty="0">
                <a:solidFill>
                  <a:srgbClr val="FF0000"/>
                </a:solidFill>
              </a:rPr>
              <a:t>δεκαδική μορφή</a:t>
            </a:r>
            <a:r>
              <a:rPr lang="el-GR" altLang="el-GR" sz="1800" dirty="0"/>
              <a:t>)</a:t>
            </a:r>
          </a:p>
          <a:p>
            <a:pPr marL="914400" lvl="1" indent="-457200" eaLnBrk="1" hangingPunct="1"/>
            <a:endParaRPr lang="el-GR" altLang="el-GR" sz="1800" dirty="0"/>
          </a:p>
          <a:p>
            <a:pPr marL="914400" lvl="1" indent="-457200" eaLnBrk="1" hangingPunct="1"/>
            <a:r>
              <a:rPr lang="el-GR" altLang="el-GR" sz="1800" dirty="0"/>
              <a:t>Όταν εκχωρείται η διεύθυνση μίας μεταβλητής σε έναν δείκτη, </a:t>
            </a:r>
            <a:r>
              <a:rPr lang="el-GR" altLang="el-GR" sz="1800" dirty="0">
                <a:solidFill>
                  <a:srgbClr val="FF0000"/>
                </a:solidFill>
              </a:rPr>
              <a:t>ο δείκτης πρέπει να έχει δηλωθεί</a:t>
            </a:r>
            <a:r>
              <a:rPr lang="el-GR" altLang="el-GR" sz="1800" dirty="0"/>
              <a:t> σαν δείκτης </a:t>
            </a:r>
            <a:r>
              <a:rPr lang="el-GR" altLang="el-GR" sz="1800" dirty="0">
                <a:solidFill>
                  <a:srgbClr val="FF0000"/>
                </a:solidFill>
              </a:rPr>
              <a:t>στον ίδιο τύπο</a:t>
            </a:r>
            <a:r>
              <a:rPr lang="el-GR" altLang="el-GR" sz="1800" dirty="0"/>
              <a:t> με </a:t>
            </a:r>
            <a:r>
              <a:rPr lang="el-GR" altLang="el-GR" sz="1800" dirty="0">
                <a:solidFill>
                  <a:srgbClr val="FF0000"/>
                </a:solidFill>
              </a:rPr>
              <a:t>τη μεταβλητή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/>
              <a:t>	</a:t>
            </a:r>
            <a:r>
              <a:rPr lang="el-GR" altLang="el-GR" sz="1800" dirty="0">
                <a:solidFill>
                  <a:srgbClr val="FF0000"/>
                </a:solidFill>
              </a:rPr>
              <a:t>Προσοχή</a:t>
            </a:r>
            <a:r>
              <a:rPr lang="el-GR" altLang="el-GR" sz="1800" dirty="0"/>
              <a:t> λοιπόν σε λάθη όπως αυτό του παρακάτω παραδείγματος</a:t>
            </a:r>
            <a:endParaRPr lang="en-GB" altLang="el-GR" sz="18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/>
              <a:t>			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  </a:t>
            </a:r>
            <a:r>
              <a:rPr lang="en-GB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GB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GB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GB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		  </a:t>
            </a:r>
            <a:r>
              <a:rPr lang="en-GB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n-GB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a;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		  </a:t>
            </a:r>
            <a:r>
              <a:rPr lang="en-GB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n-GB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&amp;a;</a:t>
            </a:r>
            <a:endParaRPr lang="el-GR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/>
            <a:endParaRPr lang="el-GR" altLang="el-GR" sz="900" dirty="0"/>
          </a:p>
          <a:p>
            <a:pPr marL="914400" lvl="1" indent="-457200" eaLnBrk="1" hangingPunct="1"/>
            <a:r>
              <a:rPr lang="el-GR" altLang="el-GR" sz="1800" dirty="0"/>
              <a:t>Η τιμή που εκχωρείται σε έναν δείκτη πρέπει να είναι η διεύθυνση κάποιας υπαρκτής μεταβλητής και όχι μία σταθερή αριθμητική τιμή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/>
              <a:t>	Στο παρακάτω παράδειγμα ο μεταγλωττιστής θα εμφανίσει μήνυμα λάθους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		 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		 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	  	 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1000;</a:t>
            </a:r>
          </a:p>
          <a:p>
            <a:pPr marL="914400" lvl="1" indent="-457200" eaLnBrk="1" hangingPunct="1"/>
            <a:endParaRPr lang="el-GR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115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3035300" y="3251200"/>
            <a:ext cx="2819400" cy="100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3048000" y="5537200"/>
            <a:ext cx="2819400" cy="850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23534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Υπενθυμίζεται ότι, </a:t>
            </a:r>
            <a:r>
              <a:rPr lang="el-GR" altLang="el-GR" sz="2000" dirty="0">
                <a:solidFill>
                  <a:srgbClr val="FF0000"/>
                </a:solidFill>
              </a:rPr>
              <a:t>όταν δηλώνεται μία μεταβλητή</a:t>
            </a:r>
            <a:r>
              <a:rPr lang="el-GR" altLang="el-GR" sz="2000" dirty="0"/>
              <a:t>, τότε ο μεταγλωττιστής αναθέτει στη μεταβλητή μία </a:t>
            </a:r>
            <a:r>
              <a:rPr lang="el-GR" altLang="el-GR" sz="2000" dirty="0">
                <a:solidFill>
                  <a:srgbClr val="FF0000"/>
                </a:solidFill>
              </a:rPr>
              <a:t>τυχαία τιμή</a:t>
            </a:r>
            <a:endParaRPr lang="el-GR" altLang="el-GR" sz="2000" dirty="0"/>
          </a:p>
          <a:p>
            <a:pPr marL="914400" lvl="1" indent="-457200" eaLnBrk="1" hangingPunct="1"/>
            <a:endParaRPr lang="en-US" altLang="el-GR" sz="2000" dirty="0"/>
          </a:p>
          <a:p>
            <a:pPr marL="914400" lvl="1" indent="-457200" eaLnBrk="1" hangingPunct="1"/>
            <a:r>
              <a:rPr lang="el-GR" altLang="el-GR" sz="2000" dirty="0"/>
              <a:t>Επομένως, </a:t>
            </a:r>
            <a:r>
              <a:rPr lang="el-GR" altLang="el-GR" sz="2000" dirty="0">
                <a:solidFill>
                  <a:srgbClr val="FF0000"/>
                </a:solidFill>
              </a:rPr>
              <a:t>όταν δηλώνεται μία μεταβλητή-δείκτης</a:t>
            </a:r>
            <a:r>
              <a:rPr lang="el-GR" altLang="el-GR" sz="2000" dirty="0"/>
              <a:t>, τότε η αρχική τιμή του δείκτη αυτού είναι μία </a:t>
            </a:r>
            <a:r>
              <a:rPr lang="el-GR" altLang="el-GR" sz="2000" dirty="0">
                <a:solidFill>
                  <a:srgbClr val="FF0000"/>
                </a:solidFill>
              </a:rPr>
              <a:t>τυχαία διεύθυνση μνήμης</a:t>
            </a:r>
          </a:p>
          <a:p>
            <a:pPr marL="914400" lvl="1" indent="-457200" eaLnBrk="1" hangingPunct="1"/>
            <a:endParaRPr lang="en-US" altLang="el-GR" sz="2000" dirty="0"/>
          </a:p>
          <a:p>
            <a:pPr marL="914400" lvl="1" indent="-457200" eaLnBrk="1" hangingPunct="1"/>
            <a:r>
              <a:rPr lang="el-GR" altLang="el-GR" sz="2000" dirty="0"/>
              <a:t>Στο παρακάτω παράδειγμα, εμφανίζεται στην οθόνη η τυχαία τιμή που εκχώρησε ο μεταγλωττιστής στον δείκτη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1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Η ειδική τιμή </a:t>
            </a:r>
            <a:r>
              <a:rPr lang="en-US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NULL</a:t>
            </a:r>
            <a:r>
              <a:rPr lang="el-GR" alt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dirty="0">
                <a:solidFill>
                  <a:srgbClr val="FF0000"/>
                </a:solidFill>
              </a:rPr>
              <a:t>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4286250"/>
            <a:ext cx="4294188" cy="1739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673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12611</TotalTime>
  <Words>1698</Words>
  <Application>Microsoft Office PowerPoint</Application>
  <PresentationFormat>Προβολή στην οθόνη (4:3)</PresentationFormat>
  <Paragraphs>276</Paragraphs>
  <Slides>38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7" baseType="lpstr">
      <vt:lpstr>Comic Sans MS</vt:lpstr>
      <vt:lpstr>Courier New</vt:lpstr>
      <vt:lpstr>Georgia</vt:lpstr>
      <vt:lpstr>Times New Roman</vt:lpstr>
      <vt:lpstr>Trebuchet MS</vt:lpstr>
      <vt:lpstr>Wingdings</vt:lpstr>
      <vt:lpstr>Wingdings 2</vt:lpstr>
      <vt:lpstr>Αστικό</vt:lpstr>
      <vt:lpstr>Visio</vt:lpstr>
      <vt:lpstr>Προγραμματισμός ΙΙ</vt:lpstr>
      <vt:lpstr>Μνήμη Υπολογιστή</vt:lpstr>
      <vt:lpstr>Μνήμη Υπολογιστή και Μεταβλητές</vt:lpstr>
      <vt:lpstr>Παράδειγμα</vt:lpstr>
      <vt:lpstr>Δήλωση Δείκτη</vt:lpstr>
      <vt:lpstr>Παραδείγματα Δήλωσης Δείκτη</vt:lpstr>
      <vt:lpstr>Απόδοση τιμής σε Δείκτη</vt:lpstr>
      <vt:lpstr>Παρατηρήσεις</vt:lpstr>
      <vt:lpstr>Η ειδική τιμή NULL (Ι)</vt:lpstr>
      <vt:lpstr>Η ειδική τιμή NULL (ΙΙ)</vt:lpstr>
      <vt:lpstr>Παρατηρήσεις</vt:lpstr>
      <vt:lpstr>Χρήση Δείκτη</vt:lpstr>
      <vt:lpstr>Δεν ξεχνώ λοιπόν...</vt:lpstr>
      <vt:lpstr>Παρατηρήσεις (Ι)</vt:lpstr>
      <vt:lpstr>Παρατηρήσεις (ΙΙ)</vt:lpstr>
      <vt:lpstr>Παρατηρήσεις (ΙΙΙ)</vt:lpstr>
      <vt:lpstr>Παραδείγματα (Ι)</vt:lpstr>
      <vt:lpstr>Παραδείγματα (ΙΙ)</vt:lpstr>
      <vt:lpstr>Παραδείγματα (ΙΙΙ)</vt:lpstr>
      <vt:lpstr>Παραδείγματα (ΙV)</vt:lpstr>
      <vt:lpstr>Παραδείγματα (V)</vt:lpstr>
      <vt:lpstr>Ο δείκτης void*</vt:lpstr>
      <vt:lpstr>Χρήση της λέξης const στη δήλωση ενός δείκτη </vt:lpstr>
      <vt:lpstr>Αριθμητική Δεικτών</vt:lpstr>
      <vt:lpstr>Δείκτες και Ακέραιοι (Αύξηση Δεικτών)</vt:lpstr>
      <vt:lpstr>Παράδειγμα</vt:lpstr>
      <vt:lpstr>Δείκτες και Ακέραιοι (Μείωση Δεικτών)</vt:lpstr>
      <vt:lpstr>Αφαίρεση Δεικτών</vt:lpstr>
      <vt:lpstr>Παράδειγμα</vt:lpstr>
      <vt:lpstr>Αφαίρεση Δεικτών</vt:lpstr>
      <vt:lpstr>Σύγκριση Δεικτών</vt:lpstr>
      <vt:lpstr>Παρατηρήσεις</vt:lpstr>
      <vt:lpstr>Παραδείγματα (Ι)</vt:lpstr>
      <vt:lpstr>Παραδείγματα (ΙΙ)</vt:lpstr>
      <vt:lpstr>Παραδείγματα (ΙII)</vt:lpstr>
      <vt:lpstr>Παραδείγματα (ΙV)</vt:lpstr>
      <vt:lpstr>Παραδείγματα (V)</vt:lpstr>
      <vt:lpstr>Παραδείγματα (VI)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cp:lastModifiedBy>Μάρκος Τσίπουρας</cp:lastModifiedBy>
  <cp:revision>28</cp:revision>
  <dcterms:created xsi:type="dcterms:W3CDTF">2004-10-17T06:32:39Z</dcterms:created>
  <dcterms:modified xsi:type="dcterms:W3CDTF">2017-03-20T23:14:35Z</dcterms:modified>
</cp:coreProperties>
</file>