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256" r:id="rId2"/>
    <p:sldId id="553" r:id="rId3"/>
    <p:sldId id="554" r:id="rId4"/>
    <p:sldId id="555" r:id="rId5"/>
    <p:sldId id="556" r:id="rId6"/>
    <p:sldId id="557" r:id="rId7"/>
    <p:sldId id="558" r:id="rId8"/>
    <p:sldId id="559" r:id="rId9"/>
    <p:sldId id="560" r:id="rId10"/>
    <p:sldId id="561" r:id="rId11"/>
    <p:sldId id="562" r:id="rId12"/>
    <p:sldId id="563" r:id="rId13"/>
    <p:sldId id="564" r:id="rId14"/>
    <p:sldId id="565" r:id="rId15"/>
    <p:sldId id="566" r:id="rId16"/>
    <p:sldId id="568" r:id="rId17"/>
    <p:sldId id="567" r:id="rId18"/>
    <p:sldId id="569" r:id="rId19"/>
    <p:sldId id="57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9" autoAdjust="0"/>
    <p:restoredTop sz="94689" autoAdjust="0"/>
  </p:normalViewPr>
  <p:slideViewPr>
    <p:cSldViewPr>
      <p:cViewPr varScale="1">
        <p:scale>
          <a:sx n="80" d="100"/>
          <a:sy n="80" d="100"/>
        </p:scale>
        <p:origin x="120" y="55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3A8C1B-C894-4FAA-8730-D77666AF79F8}"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B393FC-A881-4663-96D2-F07E510AFD92}" type="slidenum">
              <a:rPr lang="en-US" smtClean="0"/>
              <a:t>‹#›</a:t>
            </a:fld>
            <a:endParaRPr lang="en-US"/>
          </a:p>
        </p:txBody>
      </p:sp>
    </p:spTree>
    <p:extLst>
      <p:ext uri="{BB962C8B-B14F-4D97-AF65-F5344CB8AC3E}">
        <p14:creationId xmlns:p14="http://schemas.microsoft.com/office/powerpoint/2010/main" val="3997477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03975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195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40585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59980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67003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11601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836903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50433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43284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2124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59900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0743445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9.xml"/><Relationship Id="rId4" Type="http://schemas.openxmlformats.org/officeDocument/2006/relationships/image" Target="../media/image5.emf"/></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3.emf"/><Relationship Id="rId1" Type="http://schemas.openxmlformats.org/officeDocument/2006/relationships/slideLayout" Target="../slideLayouts/slideLayout9.xml"/><Relationship Id="rId4" Type="http://schemas.openxmlformats.org/officeDocument/2006/relationships/image" Target="../media/image7.emf"/></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3.emf"/><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521451"/>
            <a:ext cx="9144000" cy="995363"/>
          </a:xfrm>
        </p:spPr>
        <p:txBody>
          <a:bodyPr/>
          <a:lstStyle/>
          <a:p>
            <a:r>
              <a:rPr lang="el-GR" dirty="0"/>
              <a:t>Τηλεπικοινωνιακά Δίκτυα</a:t>
            </a:r>
            <a:endParaRPr lang="en-US" dirty="0"/>
          </a:p>
        </p:txBody>
      </p:sp>
      <p:grpSp>
        <p:nvGrpSpPr>
          <p:cNvPr id="6" name="Group 5"/>
          <p:cNvGrpSpPr/>
          <p:nvPr/>
        </p:nvGrpSpPr>
        <p:grpSpPr>
          <a:xfrm>
            <a:off x="0" y="0"/>
            <a:ext cx="12192000" cy="6869778"/>
            <a:chOff x="0" y="0"/>
            <a:chExt cx="12192000" cy="6869778"/>
          </a:xfrm>
        </p:grpSpPr>
        <p:sp>
          <p:nvSpPr>
            <p:cNvPr id="4" name="TextBox 3"/>
            <p:cNvSpPr txBox="1"/>
            <p:nvPr/>
          </p:nvSpPr>
          <p:spPr>
            <a:xfrm>
              <a:off x="0" y="0"/>
              <a:ext cx="12192000" cy="369332"/>
            </a:xfrm>
            <a:prstGeom prst="rect">
              <a:avLst/>
            </a:prstGeom>
            <a:solidFill>
              <a:schemeClr val="accent3">
                <a:lumMod val="40000"/>
                <a:lumOff val="60000"/>
              </a:schemeClr>
            </a:solidFill>
          </p:spPr>
          <p:txBody>
            <a:bodyPr wrap="square" rtlCol="0">
              <a:spAutoFit/>
            </a:bodyPr>
            <a:lstStyle/>
            <a:p>
              <a:pPr algn="r"/>
              <a:r>
                <a:rPr lang="el-GR" dirty="0"/>
                <a:t>ΠΜΣ Μηχανικών Ηλεκτρονικών Υπολογιστών και Δικτύων</a:t>
              </a:r>
              <a:endParaRPr lang="en-US" dirty="0"/>
            </a:p>
          </p:txBody>
        </p:sp>
        <p:grpSp>
          <p:nvGrpSpPr>
            <p:cNvPr id="7" name="Group 6"/>
            <p:cNvGrpSpPr/>
            <p:nvPr/>
          </p:nvGrpSpPr>
          <p:grpSpPr>
            <a:xfrm>
              <a:off x="0" y="6500446"/>
              <a:ext cx="12192000" cy="369332"/>
              <a:chOff x="0" y="6500446"/>
              <a:chExt cx="9144000" cy="369332"/>
            </a:xfrm>
          </p:grpSpPr>
          <p:sp>
            <p:nvSpPr>
              <p:cNvPr id="8" name="TextBox 7"/>
              <p:cNvSpPr txBox="1"/>
              <p:nvPr/>
            </p:nvSpPr>
            <p:spPr>
              <a:xfrm>
                <a:off x="0" y="6500446"/>
                <a:ext cx="9144000" cy="369332"/>
              </a:xfrm>
              <a:prstGeom prst="rect">
                <a:avLst/>
              </a:prstGeom>
              <a:solidFill>
                <a:schemeClr val="accent3">
                  <a:lumMod val="40000"/>
                  <a:lumOff val="60000"/>
                </a:schemeClr>
              </a:solidFill>
            </p:spPr>
            <p:txBody>
              <a:bodyPr wrap="square" rtlCol="0">
                <a:spAutoFit/>
              </a:bodyPr>
              <a:lstStyle/>
              <a:p>
                <a:pPr algn="r"/>
                <a:r>
                  <a:rPr lang="el-GR" dirty="0"/>
                  <a:t>Τμήμα Πληροφορικής &amp; Τηλεπικοινωνιών – Πανεπιστήμιο Ιωαννίνων</a:t>
                </a:r>
                <a:endParaRPr lang="en-US"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500446"/>
                <a:ext cx="210800" cy="357553"/>
              </a:xfrm>
              <a:prstGeom prst="rect">
                <a:avLst/>
              </a:prstGeom>
            </p:spPr>
          </p:pic>
        </p:grpSp>
      </p:grpSp>
      <p:sp>
        <p:nvSpPr>
          <p:cNvPr id="3" name="TextBox 2"/>
          <p:cNvSpPr txBox="1"/>
          <p:nvPr/>
        </p:nvSpPr>
        <p:spPr>
          <a:xfrm>
            <a:off x="7543800" y="3352801"/>
            <a:ext cx="2895600" cy="2031325"/>
          </a:xfrm>
          <a:prstGeom prst="rect">
            <a:avLst/>
          </a:prstGeom>
          <a:noFill/>
        </p:spPr>
        <p:txBody>
          <a:bodyPr wrap="square" rtlCol="0">
            <a:spAutoFit/>
          </a:bodyPr>
          <a:lstStyle/>
          <a:p>
            <a:r>
              <a:rPr lang="el-GR" dirty="0"/>
              <a:t>Διδάσκοντες</a:t>
            </a:r>
          </a:p>
          <a:p>
            <a:endParaRPr lang="el-GR" dirty="0"/>
          </a:p>
          <a:p>
            <a:r>
              <a:rPr lang="el-GR" dirty="0"/>
              <a:t>Κωνσταντίνος Αγγέλης</a:t>
            </a:r>
          </a:p>
          <a:p>
            <a:r>
              <a:rPr lang="el-GR" dirty="0"/>
              <a:t>Καθηγητής</a:t>
            </a:r>
          </a:p>
          <a:p>
            <a:endParaRPr lang="el-GR" dirty="0"/>
          </a:p>
          <a:p>
            <a:r>
              <a:rPr lang="el-GR" dirty="0"/>
              <a:t>Ανδρέας Τσορμπατζόγλου</a:t>
            </a:r>
          </a:p>
          <a:p>
            <a:r>
              <a:rPr lang="el-GR" dirty="0"/>
              <a:t>Επίκουρος Καθηγητής</a:t>
            </a: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199" y="1516814"/>
            <a:ext cx="6588181" cy="4941136"/>
          </a:xfrm>
          <a:prstGeom prst="rect">
            <a:avLst/>
          </a:prstGeom>
        </p:spPr>
      </p:pic>
    </p:spTree>
    <p:extLst>
      <p:ext uri="{BB962C8B-B14F-4D97-AF65-F5344CB8AC3E}">
        <p14:creationId xmlns:p14="http://schemas.microsoft.com/office/powerpoint/2010/main" val="18252705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3CBD6F39-004F-2D58-E581-F90CFC2D1AD5}"/>
              </a:ext>
            </a:extLst>
          </p:cNvPr>
          <p:cNvSpPr>
            <a:spLocks noGrp="1"/>
          </p:cNvSpPr>
          <p:nvPr>
            <p:ph type="title"/>
          </p:nvPr>
        </p:nvSpPr>
        <p:spPr>
          <a:xfrm>
            <a:off x="152400" y="228600"/>
            <a:ext cx="11887200" cy="533400"/>
          </a:xfrm>
        </p:spPr>
        <p:txBody>
          <a:bodyPr anchor="t">
            <a:noAutofit/>
          </a:bodyPr>
          <a:lstStyle/>
          <a:p>
            <a:r>
              <a:rPr lang="en-US" dirty="0">
                <a:latin typeface="Calibri" panose="020F0502020204030204" pitchFamily="34" charset="0"/>
                <a:cs typeface="Calibri" panose="020F0502020204030204" pitchFamily="34" charset="0"/>
              </a:rPr>
              <a:t>4. Channel estimation procedure</a:t>
            </a:r>
          </a:p>
        </p:txBody>
      </p:sp>
      <p:sp>
        <p:nvSpPr>
          <p:cNvPr id="3" name="TextBox 2">
            <a:extLst>
              <a:ext uri="{FF2B5EF4-FFF2-40B4-BE49-F238E27FC236}">
                <a16:creationId xmlns:a16="http://schemas.microsoft.com/office/drawing/2014/main" id="{A0C8F3AB-ED92-EB15-F9D8-C3A432AE9BE1}"/>
              </a:ext>
            </a:extLst>
          </p:cNvPr>
          <p:cNvSpPr txBox="1"/>
          <p:nvPr/>
        </p:nvSpPr>
        <p:spPr>
          <a:xfrm>
            <a:off x="152399" y="990600"/>
            <a:ext cx="11811001" cy="830997"/>
          </a:xfrm>
          <a:prstGeom prst="rect">
            <a:avLst/>
          </a:prstGeom>
          <a:noFill/>
        </p:spPr>
        <p:txBody>
          <a:bodyPr wrap="square" rtlCol="0">
            <a:spAutoFit/>
          </a:bodyPr>
          <a:lstStyle/>
          <a:p>
            <a:pPr algn="just"/>
            <a:r>
              <a:rPr lang="en-US" sz="2400" dirty="0">
                <a:cs typeface="Calibri" panose="020F0502020204030204" pitchFamily="34" charset="0"/>
              </a:rPr>
              <a:t>4.2.2 Fourier coefficients of transmitted signal </a:t>
            </a:r>
            <a:r>
              <a:rPr lang="en-US" sz="2400" dirty="0" err="1">
                <a:cs typeface="Calibri" panose="020F0502020204030204" pitchFamily="34" charset="0"/>
              </a:rPr>
              <a:t>Wx</a:t>
            </a:r>
            <a:endParaRPr lang="en-US" sz="2400" dirty="0">
              <a:cs typeface="Calibri" panose="020F0502020204030204" pitchFamily="34" charset="0"/>
            </a:endParaRPr>
          </a:p>
          <a:p>
            <a:pPr algn="just"/>
            <a:endParaRPr lang="en-US" sz="2400" dirty="0">
              <a:cs typeface="Calibri" panose="020F0502020204030204" pitchFamily="34" charset="0"/>
            </a:endParaRPr>
          </a:p>
        </p:txBody>
      </p:sp>
      <p:pic>
        <p:nvPicPr>
          <p:cNvPr id="6" name="Picture 5">
            <a:extLst>
              <a:ext uri="{FF2B5EF4-FFF2-40B4-BE49-F238E27FC236}">
                <a16:creationId xmlns:a16="http://schemas.microsoft.com/office/drawing/2014/main" id="{85A857DA-0491-A12C-73DA-7F790DFA8EC1}"/>
              </a:ext>
            </a:extLst>
          </p:cNvPr>
          <p:cNvPicPr>
            <a:picLocks noChangeAspect="1"/>
          </p:cNvPicPr>
          <p:nvPr/>
        </p:nvPicPr>
        <p:blipFill>
          <a:blip r:embed="rId2"/>
          <a:stretch>
            <a:fillRect/>
          </a:stretch>
        </p:blipFill>
        <p:spPr>
          <a:xfrm>
            <a:off x="228599" y="1447800"/>
            <a:ext cx="9597051" cy="5181600"/>
          </a:xfrm>
          <a:prstGeom prst="rect">
            <a:avLst/>
          </a:prstGeom>
        </p:spPr>
      </p:pic>
    </p:spTree>
    <p:extLst>
      <p:ext uri="{BB962C8B-B14F-4D97-AF65-F5344CB8AC3E}">
        <p14:creationId xmlns:p14="http://schemas.microsoft.com/office/powerpoint/2010/main" val="2605855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3CBD6F39-004F-2D58-E581-F90CFC2D1AD5}"/>
              </a:ext>
            </a:extLst>
          </p:cNvPr>
          <p:cNvSpPr>
            <a:spLocks noGrp="1"/>
          </p:cNvSpPr>
          <p:nvPr>
            <p:ph type="title"/>
          </p:nvPr>
        </p:nvSpPr>
        <p:spPr>
          <a:xfrm>
            <a:off x="152400" y="228600"/>
            <a:ext cx="11887200" cy="533400"/>
          </a:xfrm>
        </p:spPr>
        <p:txBody>
          <a:bodyPr anchor="t">
            <a:noAutofit/>
          </a:bodyPr>
          <a:lstStyle/>
          <a:p>
            <a:r>
              <a:rPr lang="en-US" dirty="0">
                <a:latin typeface="Calibri" panose="020F0502020204030204" pitchFamily="34" charset="0"/>
                <a:cs typeface="Calibri" panose="020F0502020204030204" pitchFamily="34" charset="0"/>
              </a:rPr>
              <a:t>4. Channel estimation procedure</a:t>
            </a:r>
          </a:p>
        </p:txBody>
      </p:sp>
      <p:sp>
        <p:nvSpPr>
          <p:cNvPr id="3" name="TextBox 2">
            <a:extLst>
              <a:ext uri="{FF2B5EF4-FFF2-40B4-BE49-F238E27FC236}">
                <a16:creationId xmlns:a16="http://schemas.microsoft.com/office/drawing/2014/main" id="{A0C8F3AB-ED92-EB15-F9D8-C3A432AE9BE1}"/>
              </a:ext>
            </a:extLst>
          </p:cNvPr>
          <p:cNvSpPr txBox="1"/>
          <p:nvPr/>
        </p:nvSpPr>
        <p:spPr>
          <a:xfrm>
            <a:off x="152399" y="990600"/>
            <a:ext cx="11811001" cy="461665"/>
          </a:xfrm>
          <a:prstGeom prst="rect">
            <a:avLst/>
          </a:prstGeom>
          <a:noFill/>
        </p:spPr>
        <p:txBody>
          <a:bodyPr wrap="square" rtlCol="0">
            <a:spAutoFit/>
          </a:bodyPr>
          <a:lstStyle/>
          <a:p>
            <a:pPr algn="just"/>
            <a:r>
              <a:rPr lang="en-US" sz="2400" dirty="0">
                <a:cs typeface="Calibri" panose="020F0502020204030204" pitchFamily="34" charset="0"/>
              </a:rPr>
              <a:t>4.2.3 </a:t>
            </a:r>
            <a:r>
              <a:rPr lang="en-US" sz="1800" b="0" i="0" u="none" strike="noStrike" baseline="0" dirty="0">
                <a:latin typeface="Arial" panose="020B0604020202020204" pitchFamily="34" charset="0"/>
              </a:rPr>
              <a:t>Fourier coefficients of training (received) signal </a:t>
            </a:r>
            <a:r>
              <a:rPr lang="en-US" sz="1800" b="1" i="0" u="none" strike="noStrike" baseline="0" dirty="0">
                <a:latin typeface="Times New Roman" panose="02020603050405020304" pitchFamily="18" charset="0"/>
              </a:rPr>
              <a:t>W</a:t>
            </a:r>
            <a:r>
              <a:rPr lang="en-US" sz="1800" b="0" i="0" u="none" strike="noStrike" baseline="0" dirty="0">
                <a:latin typeface="Arial" panose="020B0604020202020204" pitchFamily="34" charset="0"/>
              </a:rPr>
              <a:t>y</a:t>
            </a:r>
            <a:endParaRPr lang="en-US" sz="2400" dirty="0">
              <a:cs typeface="Calibri" panose="020F0502020204030204" pitchFamily="34" charset="0"/>
            </a:endParaRPr>
          </a:p>
        </p:txBody>
      </p:sp>
      <p:pic>
        <p:nvPicPr>
          <p:cNvPr id="5" name="Picture 4">
            <a:extLst>
              <a:ext uri="{FF2B5EF4-FFF2-40B4-BE49-F238E27FC236}">
                <a16:creationId xmlns:a16="http://schemas.microsoft.com/office/drawing/2014/main" id="{48510F0E-FD3F-92EE-B5FE-E2B5994FB3F2}"/>
              </a:ext>
            </a:extLst>
          </p:cNvPr>
          <p:cNvPicPr>
            <a:picLocks noChangeAspect="1"/>
          </p:cNvPicPr>
          <p:nvPr/>
        </p:nvPicPr>
        <p:blipFill>
          <a:blip r:embed="rId2"/>
          <a:stretch>
            <a:fillRect/>
          </a:stretch>
        </p:blipFill>
        <p:spPr>
          <a:xfrm>
            <a:off x="228600" y="1550894"/>
            <a:ext cx="8990382" cy="2335306"/>
          </a:xfrm>
          <a:prstGeom prst="rect">
            <a:avLst/>
          </a:prstGeom>
        </p:spPr>
      </p:pic>
    </p:spTree>
    <p:extLst>
      <p:ext uri="{BB962C8B-B14F-4D97-AF65-F5344CB8AC3E}">
        <p14:creationId xmlns:p14="http://schemas.microsoft.com/office/powerpoint/2010/main" val="27067584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3CBD6F39-004F-2D58-E581-F90CFC2D1AD5}"/>
              </a:ext>
            </a:extLst>
          </p:cNvPr>
          <p:cNvSpPr>
            <a:spLocks noGrp="1"/>
          </p:cNvSpPr>
          <p:nvPr>
            <p:ph type="title"/>
          </p:nvPr>
        </p:nvSpPr>
        <p:spPr>
          <a:xfrm>
            <a:off x="152400" y="228600"/>
            <a:ext cx="11887200" cy="533400"/>
          </a:xfrm>
        </p:spPr>
        <p:txBody>
          <a:bodyPr anchor="t">
            <a:noAutofit/>
          </a:bodyPr>
          <a:lstStyle/>
          <a:p>
            <a:r>
              <a:rPr lang="en-US" dirty="0">
                <a:latin typeface="Calibri" panose="020F0502020204030204" pitchFamily="34" charset="0"/>
                <a:cs typeface="Calibri" panose="020F0502020204030204" pitchFamily="34" charset="0"/>
              </a:rPr>
              <a:t>4. Channel estimation procedure</a:t>
            </a:r>
          </a:p>
        </p:txBody>
      </p:sp>
      <p:sp>
        <p:nvSpPr>
          <p:cNvPr id="3" name="TextBox 2">
            <a:extLst>
              <a:ext uri="{FF2B5EF4-FFF2-40B4-BE49-F238E27FC236}">
                <a16:creationId xmlns:a16="http://schemas.microsoft.com/office/drawing/2014/main" id="{A0C8F3AB-ED92-EB15-F9D8-C3A432AE9BE1}"/>
              </a:ext>
            </a:extLst>
          </p:cNvPr>
          <p:cNvSpPr txBox="1"/>
          <p:nvPr/>
        </p:nvSpPr>
        <p:spPr>
          <a:xfrm>
            <a:off x="152399" y="990600"/>
            <a:ext cx="7995333" cy="5539978"/>
          </a:xfrm>
          <a:prstGeom prst="rect">
            <a:avLst/>
          </a:prstGeom>
          <a:noFill/>
        </p:spPr>
        <p:txBody>
          <a:bodyPr wrap="square" rtlCol="0">
            <a:spAutoFit/>
          </a:bodyPr>
          <a:lstStyle/>
          <a:p>
            <a:pPr algn="just"/>
            <a:r>
              <a:rPr lang="en-US" sz="2400" dirty="0">
                <a:cs typeface="Calibri" panose="020F0502020204030204" pitchFamily="34" charset="0"/>
              </a:rPr>
              <a:t>4.2.4 </a:t>
            </a:r>
            <a:r>
              <a:rPr lang="fr-FR" sz="1800" b="0" i="0" u="none" strike="noStrike" baseline="0" dirty="0">
                <a:latin typeface="Arial" panose="020B0604020202020204" pitchFamily="34" charset="0"/>
              </a:rPr>
              <a:t>Transfer Channel matrix estimation </a:t>
            </a:r>
            <a:r>
              <a:rPr lang="fr-FR" sz="1800" b="1" i="0" u="none" strike="noStrike" baseline="0" dirty="0" err="1">
                <a:latin typeface="TimesNewRomanPS-BoldMT"/>
              </a:rPr>
              <a:t>W</a:t>
            </a:r>
            <a:r>
              <a:rPr lang="fr-FR" sz="1800" b="0" i="0" u="none" strike="noStrike" baseline="0" dirty="0" err="1">
                <a:latin typeface="Arial" panose="020B0604020202020204" pitchFamily="34" charset="0"/>
              </a:rPr>
              <a:t>c</a:t>
            </a:r>
            <a:endParaRPr lang="fr-FR" sz="1800" b="0" i="0" u="none" strike="noStrike" baseline="0" dirty="0">
              <a:latin typeface="Arial" panose="020B0604020202020204" pitchFamily="34" charset="0"/>
            </a:endParaRPr>
          </a:p>
          <a:p>
            <a:pPr algn="just"/>
            <a:endParaRPr lang="fr-FR" dirty="0">
              <a:latin typeface="Arial" panose="020B0604020202020204" pitchFamily="34" charset="0"/>
              <a:cs typeface="Calibri" panose="020F0502020204030204" pitchFamily="34" charset="0"/>
            </a:endParaRPr>
          </a:p>
          <a:p>
            <a:pPr algn="just"/>
            <a:endParaRPr lang="fr-FR" sz="2400" dirty="0">
              <a:latin typeface="Arial" panose="020B0604020202020204" pitchFamily="34" charset="0"/>
              <a:cs typeface="Calibri" panose="020F0502020204030204" pitchFamily="34" charset="0"/>
            </a:endParaRPr>
          </a:p>
          <a:p>
            <a:pPr algn="just"/>
            <a:endParaRPr lang="fr-FR" sz="2400" dirty="0">
              <a:latin typeface="Arial" panose="020B0604020202020204" pitchFamily="34" charset="0"/>
              <a:cs typeface="Calibri" panose="020F0502020204030204" pitchFamily="34" charset="0"/>
            </a:endParaRPr>
          </a:p>
          <a:p>
            <a:pPr algn="just"/>
            <a:endParaRPr lang="fr-FR" sz="2400" dirty="0">
              <a:latin typeface="Arial" panose="020B0604020202020204" pitchFamily="34" charset="0"/>
              <a:cs typeface="Calibri" panose="020F0502020204030204" pitchFamily="34" charset="0"/>
            </a:endParaRPr>
          </a:p>
          <a:p>
            <a:pPr algn="just"/>
            <a:endParaRPr lang="fr-FR" sz="2400" dirty="0">
              <a:latin typeface="Arial" panose="020B0604020202020204" pitchFamily="34" charset="0"/>
              <a:cs typeface="Calibri" panose="020F0502020204030204" pitchFamily="34" charset="0"/>
            </a:endParaRPr>
          </a:p>
          <a:p>
            <a:pPr algn="just"/>
            <a:endParaRPr lang="fr-FR" sz="2400" dirty="0">
              <a:latin typeface="Arial" panose="020B0604020202020204" pitchFamily="34" charset="0"/>
              <a:cs typeface="Calibri" panose="020F0502020204030204" pitchFamily="34" charset="0"/>
            </a:endParaRPr>
          </a:p>
          <a:p>
            <a:pPr algn="just"/>
            <a:endParaRPr lang="fr-FR" sz="2400" dirty="0">
              <a:latin typeface="Arial" panose="020B0604020202020204" pitchFamily="34" charset="0"/>
              <a:cs typeface="Calibri" panose="020F0502020204030204" pitchFamily="34" charset="0"/>
            </a:endParaRPr>
          </a:p>
          <a:p>
            <a:pPr algn="just"/>
            <a:endParaRPr lang="fr-FR" sz="2400" dirty="0">
              <a:latin typeface="Arial" panose="020B0604020202020204" pitchFamily="34" charset="0"/>
              <a:cs typeface="Calibri" panose="020F0502020204030204" pitchFamily="34" charset="0"/>
            </a:endParaRPr>
          </a:p>
          <a:p>
            <a:pPr algn="just"/>
            <a:endParaRPr lang="fr-FR" sz="2400" dirty="0">
              <a:latin typeface="Arial" panose="020B0604020202020204" pitchFamily="34" charset="0"/>
              <a:cs typeface="Calibri" panose="020F0502020204030204" pitchFamily="34" charset="0"/>
            </a:endParaRPr>
          </a:p>
          <a:p>
            <a:pPr algn="just"/>
            <a:endParaRPr lang="fr-FR" sz="2400" dirty="0">
              <a:latin typeface="Arial" panose="020B0604020202020204" pitchFamily="34" charset="0"/>
              <a:cs typeface="Calibri" panose="020F0502020204030204" pitchFamily="34" charset="0"/>
            </a:endParaRPr>
          </a:p>
          <a:p>
            <a:pPr algn="just"/>
            <a:endParaRPr lang="fr-FR" sz="2400" dirty="0">
              <a:latin typeface="Arial" panose="020B0604020202020204" pitchFamily="34" charset="0"/>
              <a:cs typeface="Calibri" panose="020F0502020204030204" pitchFamily="34" charset="0"/>
            </a:endParaRPr>
          </a:p>
          <a:p>
            <a:pPr algn="just"/>
            <a:r>
              <a:rPr lang="en-US" sz="1800" b="0" i="0" u="none" strike="noStrike" baseline="0" dirty="0"/>
              <a:t>The orthonormal basis </a:t>
            </a:r>
            <a:r>
              <a:rPr lang="en-US" sz="1800" b="1" i="0" u="none" strike="noStrike" baseline="0" dirty="0" err="1"/>
              <a:t>Ux</a:t>
            </a:r>
            <a:r>
              <a:rPr lang="en-US" sz="1800" b="1" i="0" u="none" strike="noStrike" baseline="0" dirty="0"/>
              <a:t> </a:t>
            </a:r>
            <a:r>
              <a:rPr lang="en-US" sz="1800" b="0" i="0" u="none" strike="noStrike" baseline="0" dirty="0"/>
              <a:t>plays an important role in determining the channel characteristics and therefore it is important to develop an algorithm to generate </a:t>
            </a:r>
            <a:r>
              <a:rPr lang="en-US" sz="1800" b="1" i="0" u="none" strike="noStrike" baseline="0" dirty="0"/>
              <a:t>Ux</a:t>
            </a:r>
            <a:r>
              <a:rPr lang="en-US" sz="1800" b="0" i="0" u="none" strike="noStrike" baseline="0" dirty="0"/>
              <a:t>. Not only to generate the orthonormal basis matrix but to illustrate the entire matrixes required to estimate the transfer channel.</a:t>
            </a:r>
            <a:endParaRPr lang="en-US" sz="2400" dirty="0">
              <a:cs typeface="Calibri" panose="020F0502020204030204" pitchFamily="34" charset="0"/>
            </a:endParaRPr>
          </a:p>
        </p:txBody>
      </p:sp>
      <p:pic>
        <p:nvPicPr>
          <p:cNvPr id="6" name="Picture 5">
            <a:extLst>
              <a:ext uri="{FF2B5EF4-FFF2-40B4-BE49-F238E27FC236}">
                <a16:creationId xmlns:a16="http://schemas.microsoft.com/office/drawing/2014/main" id="{D600D8F8-E34A-A02E-AFD5-010500A10F40}"/>
              </a:ext>
            </a:extLst>
          </p:cNvPr>
          <p:cNvPicPr>
            <a:picLocks noChangeAspect="1"/>
          </p:cNvPicPr>
          <p:nvPr/>
        </p:nvPicPr>
        <p:blipFill>
          <a:blip r:embed="rId2"/>
          <a:stretch>
            <a:fillRect/>
          </a:stretch>
        </p:blipFill>
        <p:spPr>
          <a:xfrm>
            <a:off x="228600" y="1524000"/>
            <a:ext cx="7995332" cy="3505200"/>
          </a:xfrm>
          <a:prstGeom prst="rect">
            <a:avLst/>
          </a:prstGeom>
        </p:spPr>
      </p:pic>
    </p:spTree>
    <p:extLst>
      <p:ext uri="{BB962C8B-B14F-4D97-AF65-F5344CB8AC3E}">
        <p14:creationId xmlns:p14="http://schemas.microsoft.com/office/powerpoint/2010/main" val="18217939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3CBD6F39-004F-2D58-E581-F90CFC2D1AD5}"/>
              </a:ext>
            </a:extLst>
          </p:cNvPr>
          <p:cNvSpPr>
            <a:spLocks noGrp="1"/>
          </p:cNvSpPr>
          <p:nvPr>
            <p:ph type="title"/>
          </p:nvPr>
        </p:nvSpPr>
        <p:spPr>
          <a:xfrm>
            <a:off x="152400" y="228600"/>
            <a:ext cx="11887200" cy="533400"/>
          </a:xfrm>
        </p:spPr>
        <p:txBody>
          <a:bodyPr anchor="t">
            <a:noAutofit/>
          </a:bodyPr>
          <a:lstStyle/>
          <a:p>
            <a:r>
              <a:rPr lang="en-US" dirty="0">
                <a:latin typeface="Calibri" panose="020F0502020204030204" pitchFamily="34" charset="0"/>
                <a:cs typeface="Calibri" panose="020F0502020204030204" pitchFamily="34" charset="0"/>
              </a:rPr>
              <a:t>5. Orthonormal space concept</a:t>
            </a:r>
          </a:p>
        </p:txBody>
      </p:sp>
      <p:sp>
        <p:nvSpPr>
          <p:cNvPr id="3" name="TextBox 2">
            <a:extLst>
              <a:ext uri="{FF2B5EF4-FFF2-40B4-BE49-F238E27FC236}">
                <a16:creationId xmlns:a16="http://schemas.microsoft.com/office/drawing/2014/main" id="{A0C8F3AB-ED92-EB15-F9D8-C3A432AE9BE1}"/>
              </a:ext>
            </a:extLst>
          </p:cNvPr>
          <p:cNvSpPr txBox="1"/>
          <p:nvPr/>
        </p:nvSpPr>
        <p:spPr>
          <a:xfrm>
            <a:off x="152399" y="990600"/>
            <a:ext cx="11811001" cy="5262979"/>
          </a:xfrm>
          <a:prstGeom prst="rect">
            <a:avLst/>
          </a:prstGeom>
          <a:noFill/>
        </p:spPr>
        <p:txBody>
          <a:bodyPr wrap="square" rtlCol="0">
            <a:spAutoFit/>
          </a:bodyPr>
          <a:lstStyle/>
          <a:p>
            <a:pPr algn="just"/>
            <a:r>
              <a:rPr lang="en-US" sz="2400" dirty="0">
                <a:cs typeface="Calibri" panose="020F0502020204030204" pitchFamily="34" charset="0"/>
              </a:rPr>
              <a:t>5.1 Orthonormal basis of transmitted signal</a:t>
            </a:r>
          </a:p>
          <a:p>
            <a:pPr algn="just"/>
            <a:endParaRPr lang="en-US" sz="2400" dirty="0">
              <a:cs typeface="Calibri" panose="020F0502020204030204" pitchFamily="34" charset="0"/>
            </a:endParaRPr>
          </a:p>
          <a:p>
            <a:pPr algn="just"/>
            <a:r>
              <a:rPr lang="en-US" sz="2400" b="0" i="0" u="none" strike="noStrike" baseline="0" dirty="0"/>
              <a:t>Orthonormal basis is a coordination system where we can present as many dimensions as is the maximum number of antennas of the transmitted and received signals. </a:t>
            </a:r>
          </a:p>
          <a:p>
            <a:pPr algn="just"/>
            <a:endParaRPr lang="en-US" sz="2400" b="0" i="0" u="none" strike="noStrike" baseline="0" dirty="0"/>
          </a:p>
          <a:p>
            <a:pPr algn="just"/>
            <a:r>
              <a:rPr lang="en-US" sz="2400" b="0" i="0" u="none" strike="noStrike" baseline="0" dirty="0"/>
              <a:t>The main reason why we need the orthonormal base is to have a common coordinated system in order to combine the transmitted signal </a:t>
            </a:r>
            <a:r>
              <a:rPr lang="en-US" sz="2400" b="1" i="0" u="none" strike="noStrike" baseline="0" dirty="0"/>
              <a:t>X </a:t>
            </a:r>
            <a:r>
              <a:rPr lang="en-US" sz="2400" b="0" i="0" u="none" strike="noStrike" baseline="0" dirty="0"/>
              <a:t>and the received signal </a:t>
            </a:r>
            <a:r>
              <a:rPr lang="en-US" sz="2400" b="1" i="0" u="none" strike="noStrike" baseline="0" dirty="0"/>
              <a:t>Y. </a:t>
            </a:r>
          </a:p>
          <a:p>
            <a:pPr algn="just"/>
            <a:endParaRPr lang="en-US" sz="2400" b="1" i="0" u="none" strike="noStrike" baseline="0" dirty="0"/>
          </a:p>
          <a:p>
            <a:pPr algn="just"/>
            <a:r>
              <a:rPr lang="en-US" sz="2400" b="0" i="0" u="none" strike="noStrike" baseline="0" dirty="0"/>
              <a:t>The number of dimension of the orthonormal base matrix depends on the maximum number of antennas at both the transmitted and the receiver end of the MIMO system. </a:t>
            </a:r>
          </a:p>
          <a:p>
            <a:pPr algn="just"/>
            <a:endParaRPr lang="en-US" sz="2400" b="0" i="0" u="none" strike="noStrike" baseline="0" dirty="0"/>
          </a:p>
          <a:p>
            <a:pPr algn="just"/>
            <a:r>
              <a:rPr lang="en-US" sz="2400" b="0" i="0" u="none" strike="noStrike" baseline="0" dirty="0"/>
              <a:t>It does not actually matter what kind of signal (</a:t>
            </a:r>
            <a:r>
              <a:rPr lang="en-US" sz="2400" b="1" i="0" u="none" strike="noStrike" baseline="0" dirty="0"/>
              <a:t>X </a:t>
            </a:r>
            <a:r>
              <a:rPr lang="en-US" sz="2400" b="0" i="0" u="none" strike="noStrike" baseline="0" dirty="0"/>
              <a:t>or </a:t>
            </a:r>
            <a:r>
              <a:rPr lang="en-US" sz="2400" b="1" i="0" u="none" strike="noStrike" baseline="0" dirty="0"/>
              <a:t>Y</a:t>
            </a:r>
            <a:r>
              <a:rPr lang="en-US" sz="2400" b="0" i="0" u="none" strike="noStrike" baseline="0" dirty="0"/>
              <a:t>) used in generating the orthonormal space but it is most convenient to use the transmitted training signal </a:t>
            </a:r>
            <a:r>
              <a:rPr lang="en-US" sz="2400" b="1" i="0" u="none" strike="noStrike" baseline="0" dirty="0"/>
              <a:t>X </a:t>
            </a:r>
            <a:r>
              <a:rPr lang="en-US" sz="2400" b="0" i="0" u="none" strike="noStrike" baseline="0" dirty="0"/>
              <a:t>which is defined to contain linearly independent column signals.</a:t>
            </a:r>
            <a:endParaRPr lang="en-US" sz="2400" dirty="0">
              <a:cs typeface="Calibri" panose="020F0502020204030204" pitchFamily="34" charset="0"/>
            </a:endParaRPr>
          </a:p>
        </p:txBody>
      </p:sp>
    </p:spTree>
    <p:extLst>
      <p:ext uri="{BB962C8B-B14F-4D97-AF65-F5344CB8AC3E}">
        <p14:creationId xmlns:p14="http://schemas.microsoft.com/office/powerpoint/2010/main" val="1083195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3CBD6F39-004F-2D58-E581-F90CFC2D1AD5}"/>
              </a:ext>
            </a:extLst>
          </p:cNvPr>
          <p:cNvSpPr>
            <a:spLocks noGrp="1"/>
          </p:cNvSpPr>
          <p:nvPr>
            <p:ph type="title"/>
          </p:nvPr>
        </p:nvSpPr>
        <p:spPr>
          <a:xfrm>
            <a:off x="152400" y="228600"/>
            <a:ext cx="11887200" cy="533400"/>
          </a:xfrm>
        </p:spPr>
        <p:txBody>
          <a:bodyPr anchor="t">
            <a:noAutofit/>
          </a:bodyPr>
          <a:lstStyle/>
          <a:p>
            <a:r>
              <a:rPr lang="en-US" dirty="0">
                <a:latin typeface="Calibri" panose="020F0502020204030204" pitchFamily="34" charset="0"/>
                <a:cs typeface="Calibri" panose="020F0502020204030204" pitchFamily="34" charset="0"/>
              </a:rPr>
              <a:t>5. Orthonormal space concept</a:t>
            </a:r>
          </a:p>
        </p:txBody>
      </p:sp>
      <p:sp>
        <p:nvSpPr>
          <p:cNvPr id="3" name="TextBox 2">
            <a:extLst>
              <a:ext uri="{FF2B5EF4-FFF2-40B4-BE49-F238E27FC236}">
                <a16:creationId xmlns:a16="http://schemas.microsoft.com/office/drawing/2014/main" id="{A0C8F3AB-ED92-EB15-F9D8-C3A432AE9BE1}"/>
              </a:ext>
            </a:extLst>
          </p:cNvPr>
          <p:cNvSpPr txBox="1"/>
          <p:nvPr/>
        </p:nvSpPr>
        <p:spPr>
          <a:xfrm>
            <a:off x="152399" y="990600"/>
            <a:ext cx="6705601" cy="5539978"/>
          </a:xfrm>
          <a:prstGeom prst="rect">
            <a:avLst/>
          </a:prstGeom>
          <a:noFill/>
        </p:spPr>
        <p:txBody>
          <a:bodyPr wrap="square" rtlCol="0">
            <a:spAutoFit/>
          </a:bodyPr>
          <a:lstStyle/>
          <a:p>
            <a:pPr algn="just"/>
            <a:r>
              <a:rPr lang="en-US" sz="2400" dirty="0">
                <a:cs typeface="Calibri" panose="020F0502020204030204" pitchFamily="34" charset="0"/>
              </a:rPr>
              <a:t>5.1 Orthonormal basis of transmitted signal</a:t>
            </a:r>
          </a:p>
          <a:p>
            <a:pPr algn="just"/>
            <a:endParaRPr lang="en-US" sz="2400" dirty="0">
              <a:cs typeface="Calibri" panose="020F0502020204030204" pitchFamily="34" charset="0"/>
            </a:endParaRPr>
          </a:p>
          <a:p>
            <a:pPr algn="l"/>
            <a:r>
              <a:rPr lang="en-US" sz="1800" b="0" i="0" u="none" strike="noStrike" baseline="0" dirty="0"/>
              <a:t>Suppose </a:t>
            </a:r>
            <a:r>
              <a:rPr lang="en-US" sz="1800" b="0" i="1" u="none" strike="noStrike" baseline="0" dirty="0"/>
              <a:t>K </a:t>
            </a:r>
            <a:r>
              <a:rPr lang="en-US" sz="1800" b="0" i="0" u="none" strike="noStrike" baseline="0" dirty="0"/>
              <a:t>= 3 time samples per transmitted signal </a:t>
            </a:r>
            <a:r>
              <a:rPr lang="en-US" sz="1800" b="1" i="0" u="none" strike="noStrike" baseline="0" dirty="0"/>
              <a:t>X </a:t>
            </a:r>
            <a:r>
              <a:rPr lang="en-US" sz="1800" b="0" i="0" u="none" strike="noStrike" baseline="0" dirty="0"/>
              <a:t>and per received signal </a:t>
            </a:r>
            <a:r>
              <a:rPr lang="en-US" sz="1800" b="1" i="0" u="none" strike="noStrike" baseline="0" dirty="0"/>
              <a:t>Y </a:t>
            </a:r>
            <a:r>
              <a:rPr lang="en-US" sz="1800" b="0" i="0" u="none" strike="noStrike" baseline="0" dirty="0"/>
              <a:t>respectively of a 3 x 3 channel transmission system were observed. </a:t>
            </a:r>
          </a:p>
          <a:p>
            <a:pPr algn="l"/>
            <a:endParaRPr lang="en-US" dirty="0">
              <a:cs typeface="Calibri" panose="020F0502020204030204" pitchFamily="34" charset="0"/>
            </a:endParaRPr>
          </a:p>
          <a:p>
            <a:pPr algn="l"/>
            <a:r>
              <a:rPr lang="en-US" sz="1800" b="0" i="0" u="none" strike="noStrike" baseline="0" dirty="0"/>
              <a:t>In figure 6, </a:t>
            </a:r>
            <a:r>
              <a:rPr lang="en-US" sz="1800" b="0" i="1" u="none" strike="noStrike" baseline="0" dirty="0"/>
              <a:t>N </a:t>
            </a:r>
            <a:r>
              <a:rPr lang="en-US" sz="1800" b="0" i="0" u="none" strike="noStrike" baseline="0" dirty="0"/>
              <a:t>= 3 transmitted signals and </a:t>
            </a:r>
            <a:r>
              <a:rPr lang="en-US" sz="1800" b="0" i="1" u="none" strike="noStrike" baseline="0" dirty="0"/>
              <a:t>M </a:t>
            </a:r>
            <a:r>
              <a:rPr lang="en-US" sz="1800" b="0" i="0" u="none" strike="noStrike" baseline="0" dirty="0"/>
              <a:t>= 3 received signals, the format of the unknown channel transfer matrix </a:t>
            </a:r>
            <a:r>
              <a:rPr lang="en-US" sz="1800" b="1" i="0" u="none" strike="noStrike" baseline="0" dirty="0" err="1"/>
              <a:t>Wc</a:t>
            </a:r>
            <a:r>
              <a:rPr lang="en-US" sz="1800" b="1" i="0" u="none" strike="noStrike" baseline="0" dirty="0"/>
              <a:t> </a:t>
            </a:r>
            <a:r>
              <a:rPr lang="en-US" sz="1800" b="0" i="0" u="none" strike="noStrike" baseline="0" dirty="0"/>
              <a:t>would be 3 x 3. Assume that all signals are real valued and the transmitted signals and received signals are observed as signal matrices.</a:t>
            </a:r>
          </a:p>
          <a:p>
            <a:pPr algn="l"/>
            <a:endParaRPr lang="en-US" sz="1800" b="0" i="0" u="none" strike="noStrike" baseline="0" dirty="0"/>
          </a:p>
          <a:p>
            <a:pPr algn="l"/>
            <a:r>
              <a:rPr lang="en-US" sz="1800" b="0" i="0" u="none" strike="noStrike" baseline="0" dirty="0"/>
              <a:t>Then we need the orthonormal basis matrix </a:t>
            </a:r>
            <a:r>
              <a:rPr lang="en-US" sz="1800" b="1" i="0" u="none" strike="noStrike" baseline="0" dirty="0" err="1"/>
              <a:t>Ux</a:t>
            </a:r>
            <a:r>
              <a:rPr lang="en-US" sz="1800" b="1" i="0" u="none" strike="noStrike" baseline="0" dirty="0"/>
              <a:t> </a:t>
            </a:r>
            <a:r>
              <a:rPr lang="en-US" sz="1800" b="0" i="0" u="none" strike="noStrike" baseline="0" dirty="0"/>
              <a:t>to solve for an estimated channel transfer matrix </a:t>
            </a:r>
            <a:r>
              <a:rPr lang="en-US" sz="1800" b="1" i="0" u="none" strike="noStrike" baseline="0" dirty="0" err="1"/>
              <a:t>W</a:t>
            </a:r>
            <a:r>
              <a:rPr lang="en-US" sz="1800" b="0" i="0" u="none" strike="noStrike" baseline="0" dirty="0" err="1"/>
              <a:t>c</a:t>
            </a:r>
            <a:r>
              <a:rPr lang="en-US" sz="1800" b="0" i="0" u="none" strike="noStrike" baseline="0" dirty="0"/>
              <a:t>. </a:t>
            </a:r>
          </a:p>
          <a:p>
            <a:pPr algn="l"/>
            <a:endParaRPr lang="en-US" dirty="0"/>
          </a:p>
          <a:p>
            <a:pPr algn="l"/>
            <a:r>
              <a:rPr lang="en-US" sz="1800" b="0" i="0" u="none" strike="noStrike" baseline="0" dirty="0"/>
              <a:t>It is easier to calculate the orthonormal base matrix </a:t>
            </a:r>
            <a:r>
              <a:rPr lang="en-US" sz="1800" b="1" i="0" u="none" strike="noStrike" baseline="0" dirty="0" err="1"/>
              <a:t>Ux</a:t>
            </a:r>
            <a:r>
              <a:rPr lang="en-US" sz="1800" b="1" i="0" u="none" strike="noStrike" baseline="0" dirty="0"/>
              <a:t> </a:t>
            </a:r>
            <a:r>
              <a:rPr lang="en-US" sz="1800" b="0" i="0" u="none" strike="noStrike" baseline="0" dirty="0"/>
              <a:t>of a square matrix; therefore in the next section we estimate the channel model by calculating first the orthonormal basis matrix </a:t>
            </a:r>
            <a:r>
              <a:rPr lang="en-US" sz="1800" b="1" i="0" u="none" strike="noStrike" baseline="0" dirty="0" err="1"/>
              <a:t>Ux</a:t>
            </a:r>
            <a:r>
              <a:rPr lang="en-US" sz="1800" b="1" i="0" u="none" strike="noStrike" baseline="0" dirty="0"/>
              <a:t> </a:t>
            </a:r>
            <a:r>
              <a:rPr lang="en-US" sz="1800" b="0" i="0" u="none" strike="noStrike" baseline="0" dirty="0"/>
              <a:t>of a simple 2 x 2 MIMO system and then proceed to a more complex 3 x 3 MIMO system.</a:t>
            </a:r>
            <a:endParaRPr lang="en-US" sz="2400" dirty="0">
              <a:cs typeface="Calibri" panose="020F0502020204030204" pitchFamily="34" charset="0"/>
            </a:endParaRPr>
          </a:p>
        </p:txBody>
      </p:sp>
      <p:pic>
        <p:nvPicPr>
          <p:cNvPr id="5" name="Picture 4">
            <a:extLst>
              <a:ext uri="{FF2B5EF4-FFF2-40B4-BE49-F238E27FC236}">
                <a16:creationId xmlns:a16="http://schemas.microsoft.com/office/drawing/2014/main" id="{ACE7E981-FA47-B4C0-9665-3BD654B64F89}"/>
              </a:ext>
            </a:extLst>
          </p:cNvPr>
          <p:cNvPicPr>
            <a:picLocks noChangeAspect="1"/>
          </p:cNvPicPr>
          <p:nvPr/>
        </p:nvPicPr>
        <p:blipFill>
          <a:blip r:embed="rId2"/>
          <a:stretch>
            <a:fillRect/>
          </a:stretch>
        </p:blipFill>
        <p:spPr>
          <a:xfrm>
            <a:off x="6858000" y="1558795"/>
            <a:ext cx="5208494" cy="3578890"/>
          </a:xfrm>
          <a:prstGeom prst="rect">
            <a:avLst/>
          </a:prstGeom>
        </p:spPr>
      </p:pic>
    </p:spTree>
    <p:extLst>
      <p:ext uri="{BB962C8B-B14F-4D97-AF65-F5344CB8AC3E}">
        <p14:creationId xmlns:p14="http://schemas.microsoft.com/office/powerpoint/2010/main" val="24951974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3CBD6F39-004F-2D58-E581-F90CFC2D1AD5}"/>
              </a:ext>
            </a:extLst>
          </p:cNvPr>
          <p:cNvSpPr>
            <a:spLocks noGrp="1"/>
          </p:cNvSpPr>
          <p:nvPr>
            <p:ph type="title"/>
          </p:nvPr>
        </p:nvSpPr>
        <p:spPr>
          <a:xfrm>
            <a:off x="152400" y="228600"/>
            <a:ext cx="11887200" cy="533400"/>
          </a:xfrm>
        </p:spPr>
        <p:txBody>
          <a:bodyPr anchor="t">
            <a:noAutofit/>
          </a:bodyPr>
          <a:lstStyle/>
          <a:p>
            <a:r>
              <a:rPr lang="en-US" dirty="0">
                <a:latin typeface="Calibri" panose="020F0502020204030204" pitchFamily="34" charset="0"/>
                <a:cs typeface="Calibri" panose="020F0502020204030204" pitchFamily="34" charset="0"/>
              </a:rPr>
              <a:t>5. Orthonormal space concept</a:t>
            </a:r>
          </a:p>
        </p:txBody>
      </p:sp>
      <p:sp>
        <p:nvSpPr>
          <p:cNvPr id="3" name="TextBox 2">
            <a:extLst>
              <a:ext uri="{FF2B5EF4-FFF2-40B4-BE49-F238E27FC236}">
                <a16:creationId xmlns:a16="http://schemas.microsoft.com/office/drawing/2014/main" id="{A0C8F3AB-ED92-EB15-F9D8-C3A432AE9BE1}"/>
              </a:ext>
            </a:extLst>
          </p:cNvPr>
          <p:cNvSpPr txBox="1"/>
          <p:nvPr/>
        </p:nvSpPr>
        <p:spPr>
          <a:xfrm>
            <a:off x="152399" y="990600"/>
            <a:ext cx="11887200" cy="5078313"/>
          </a:xfrm>
          <a:prstGeom prst="rect">
            <a:avLst/>
          </a:prstGeom>
          <a:noFill/>
        </p:spPr>
        <p:txBody>
          <a:bodyPr wrap="square" rtlCol="0">
            <a:spAutoFit/>
          </a:bodyPr>
          <a:lstStyle/>
          <a:p>
            <a:pPr algn="l"/>
            <a:r>
              <a:rPr lang="en-US" sz="2400" dirty="0">
                <a:cs typeface="Calibri" panose="020F0502020204030204" pitchFamily="34" charset="0"/>
              </a:rPr>
              <a:t>5.2 Orthonormal basis </a:t>
            </a:r>
            <a:r>
              <a:rPr lang="en-US" sz="2400" dirty="0" err="1">
                <a:cs typeface="Calibri" panose="020F0502020204030204" pitchFamily="34" charset="0"/>
              </a:rPr>
              <a:t>Ux</a:t>
            </a:r>
            <a:r>
              <a:rPr lang="en-US" sz="2400" dirty="0">
                <a:cs typeface="Calibri" panose="020F0502020204030204" pitchFamily="34" charset="0"/>
              </a:rPr>
              <a:t> and transfer channel </a:t>
            </a:r>
            <a:r>
              <a:rPr lang="en-US" sz="2400" dirty="0" err="1">
                <a:cs typeface="Calibri" panose="020F0502020204030204" pitchFamily="34" charset="0"/>
              </a:rPr>
              <a:t>Wc</a:t>
            </a:r>
            <a:r>
              <a:rPr lang="en-US" sz="2400" dirty="0">
                <a:cs typeface="Calibri" panose="020F0502020204030204" pitchFamily="34" charset="0"/>
              </a:rPr>
              <a:t> estimation</a:t>
            </a:r>
          </a:p>
          <a:p>
            <a:pPr algn="l"/>
            <a:r>
              <a:rPr lang="en-US" sz="2400" dirty="0">
                <a:cs typeface="Calibri" panose="020F0502020204030204" pitchFamily="34" charset="0"/>
              </a:rPr>
              <a:t>5.2.1 A 2x2 MIMO system orthonormal base and channel estimation</a:t>
            </a:r>
          </a:p>
          <a:p>
            <a:pPr algn="l"/>
            <a:endParaRPr lang="en-US" sz="2400" dirty="0">
              <a:cs typeface="Calibri" panose="020F0502020204030204" pitchFamily="34" charset="0"/>
            </a:endParaRPr>
          </a:p>
          <a:p>
            <a:pPr algn="l"/>
            <a:r>
              <a:rPr lang="en-US" sz="1800" b="0" i="0" u="none" strike="noStrike" baseline="0" dirty="0">
                <a:latin typeface="Arial" panose="020B0604020202020204" pitchFamily="34" charset="0"/>
              </a:rPr>
              <a:t>To demonstrate the steps in subchapter 4.2, we will have a numerical example to explain how to generate the orthonormal basis </a:t>
            </a:r>
            <a:r>
              <a:rPr lang="en-US" sz="1800" b="1" i="0" u="none" strike="noStrike" baseline="0" dirty="0" err="1">
                <a:latin typeface="Times New Roman" panose="02020603050405020304" pitchFamily="18" charset="0"/>
              </a:rPr>
              <a:t>Ux</a:t>
            </a:r>
            <a:r>
              <a:rPr lang="en-US" sz="1800" b="1" i="0" u="none" strike="noStrike" baseline="0" dirty="0">
                <a:latin typeface="Times New Roman" panose="02020603050405020304" pitchFamily="18" charset="0"/>
              </a:rPr>
              <a:t> </a:t>
            </a:r>
            <a:r>
              <a:rPr lang="en-US" sz="1800" b="0" i="0" u="none" strike="noStrike" baseline="0" dirty="0">
                <a:latin typeface="Arial" panose="020B0604020202020204" pitchFamily="34" charset="0"/>
              </a:rPr>
              <a:t>of a full rank square matrix using linearly independent transmitted signals in </a:t>
            </a:r>
            <a:r>
              <a:rPr lang="en-US" sz="1800" b="1" i="0" u="none" strike="noStrike" baseline="0" dirty="0">
                <a:latin typeface="Times New Roman" panose="02020603050405020304" pitchFamily="18" charset="0"/>
              </a:rPr>
              <a:t>X</a:t>
            </a:r>
            <a:r>
              <a:rPr lang="en-US" sz="1800" b="0" i="0" u="none" strike="noStrike" baseline="0" dirty="0">
                <a:latin typeface="Arial" panose="020B0604020202020204" pitchFamily="34" charset="0"/>
              </a:rPr>
              <a:t>.</a:t>
            </a:r>
          </a:p>
          <a:p>
            <a:pPr algn="l"/>
            <a:endParaRPr lang="en-US" sz="1800" b="0" i="0" u="none" strike="noStrike" baseline="0" dirty="0">
              <a:latin typeface="Arial" panose="020B0604020202020204" pitchFamily="34" charset="0"/>
            </a:endParaRPr>
          </a:p>
          <a:p>
            <a:pPr algn="l"/>
            <a:r>
              <a:rPr lang="en-US" sz="1800" b="0" i="0" u="none" strike="noStrike" baseline="0" dirty="0">
                <a:latin typeface="Arial" panose="020B0604020202020204" pitchFamily="34" charset="0"/>
              </a:rPr>
              <a:t>The Gram-Schmidt procedure will be used in the decomposition of the transmitted signal </a:t>
            </a:r>
            <a:r>
              <a:rPr lang="en-US" sz="1800" b="1" i="0" u="none" strike="noStrike" baseline="0" dirty="0">
                <a:latin typeface="Times New Roman" panose="02020603050405020304" pitchFamily="18" charset="0"/>
              </a:rPr>
              <a:t>X</a:t>
            </a:r>
            <a:r>
              <a:rPr lang="en-US" sz="1800" b="0" i="0" u="none" strike="noStrike" baseline="0" dirty="0">
                <a:latin typeface="Arial" panose="020B0604020202020204" pitchFamily="34" charset="0"/>
              </a:rPr>
              <a:t>. The equation to decomposed in our calculation is of the form</a:t>
            </a:r>
            <a:endParaRPr lang="en-US" sz="2400" dirty="0">
              <a:cs typeface="Calibri" panose="020F0502020204030204" pitchFamily="34" charset="0"/>
            </a:endParaRPr>
          </a:p>
          <a:p>
            <a:pPr algn="l"/>
            <a:endParaRPr lang="en-US" sz="2400" dirty="0">
              <a:cs typeface="Calibri" panose="020F0502020204030204" pitchFamily="34" charset="0"/>
            </a:endParaRPr>
          </a:p>
          <a:p>
            <a:pPr algn="l"/>
            <a:endParaRPr lang="en-US" sz="2400" dirty="0">
              <a:cs typeface="Calibri" panose="020F0502020204030204" pitchFamily="34" charset="0"/>
            </a:endParaRPr>
          </a:p>
          <a:p>
            <a:pPr algn="l"/>
            <a:r>
              <a:rPr lang="en-US" sz="1800" b="0" i="0" u="none" strike="noStrike" baseline="0" dirty="0">
                <a:latin typeface="Arial" panose="020B0604020202020204" pitchFamily="34" charset="0"/>
              </a:rPr>
              <a:t>In equation (5.2.1) the transmitted signal </a:t>
            </a:r>
            <a:r>
              <a:rPr lang="en-US" sz="1800" b="1" i="0" u="none" strike="noStrike" baseline="0" dirty="0">
                <a:latin typeface="Times New Roman" panose="02020603050405020304" pitchFamily="18" charset="0"/>
              </a:rPr>
              <a:t>X </a:t>
            </a:r>
            <a:r>
              <a:rPr lang="en-US" sz="1800" b="0" i="0" u="none" strike="noStrike" baseline="0" dirty="0">
                <a:latin typeface="Arial" panose="020B0604020202020204" pitchFamily="34" charset="0"/>
              </a:rPr>
              <a:t>is divided into two components, </a:t>
            </a:r>
            <a:r>
              <a:rPr lang="en-US" sz="1800" b="1" i="0" u="none" strike="noStrike" baseline="0" dirty="0" err="1">
                <a:latin typeface="Times New Roman" panose="02020603050405020304" pitchFamily="18" charset="0"/>
              </a:rPr>
              <a:t>U</a:t>
            </a:r>
            <a:r>
              <a:rPr lang="en-US" sz="1800" b="0" i="0" u="none" strike="noStrike" baseline="0" dirty="0" err="1">
                <a:latin typeface="Arial" panose="020B0604020202020204" pitchFamily="34" charset="0"/>
              </a:rPr>
              <a:t>x</a:t>
            </a:r>
            <a:r>
              <a:rPr lang="en-US" sz="1800" b="0" i="0" u="none" strike="noStrike" baseline="0" dirty="0">
                <a:latin typeface="Arial" panose="020B0604020202020204" pitchFamily="34" charset="0"/>
              </a:rPr>
              <a:t> the orthonormal basis and </a:t>
            </a:r>
            <a:r>
              <a:rPr lang="en-US" sz="1800" b="1" i="0" u="none" strike="noStrike" baseline="0" dirty="0">
                <a:latin typeface="Times New Roman" panose="02020603050405020304" pitchFamily="18" charset="0"/>
              </a:rPr>
              <a:t>R </a:t>
            </a:r>
            <a:r>
              <a:rPr lang="en-US" sz="1800" b="0" i="0" u="none" strike="noStrike" baseline="0" dirty="0">
                <a:latin typeface="Arial" panose="020B0604020202020204" pitchFamily="34" charset="0"/>
              </a:rPr>
              <a:t>the upper triangular matrixes. </a:t>
            </a:r>
          </a:p>
          <a:p>
            <a:pPr algn="l"/>
            <a:r>
              <a:rPr lang="en-US" sz="1800" b="0" i="0" u="none" strike="noStrike" baseline="0" dirty="0">
                <a:latin typeface="Arial" panose="020B0604020202020204" pitchFamily="34" charset="0"/>
              </a:rPr>
              <a:t>The upper triangular matrix </a:t>
            </a:r>
            <a:r>
              <a:rPr lang="en-US" sz="1800" b="1" i="0" u="none" strike="noStrike" baseline="0" dirty="0">
                <a:latin typeface="Times New Roman" panose="02020603050405020304" pitchFamily="18" charset="0"/>
              </a:rPr>
              <a:t>R </a:t>
            </a:r>
            <a:r>
              <a:rPr lang="en-US" sz="1800" b="0" i="0" u="none" strike="noStrike" baseline="0" dirty="0">
                <a:latin typeface="Arial" panose="020B0604020202020204" pitchFamily="34" charset="0"/>
              </a:rPr>
              <a:t>is calculated by first finding the inverse of the orthonormal basis matrix </a:t>
            </a:r>
            <a:r>
              <a:rPr lang="en-US" sz="1800" b="1" i="0" u="none" strike="noStrike" baseline="0" dirty="0" err="1">
                <a:latin typeface="Times New Roman" panose="02020603050405020304" pitchFamily="18" charset="0"/>
              </a:rPr>
              <a:t>Ux</a:t>
            </a:r>
            <a:r>
              <a:rPr lang="en-US" sz="1800" b="1" i="0" u="none" strike="noStrike" baseline="0" dirty="0">
                <a:latin typeface="Times New Roman" panose="02020603050405020304" pitchFamily="18" charset="0"/>
              </a:rPr>
              <a:t> </a:t>
            </a:r>
            <a:r>
              <a:rPr lang="en-US" sz="1800" b="0" i="0" u="none" strike="noStrike" baseline="0" dirty="0">
                <a:latin typeface="Arial" panose="020B0604020202020204" pitchFamily="34" charset="0"/>
              </a:rPr>
              <a:t>and multiplying it with the transmitted signal </a:t>
            </a:r>
            <a:r>
              <a:rPr lang="en-US" sz="1800" b="1" i="0" u="none" strike="noStrike" baseline="0" dirty="0">
                <a:latin typeface="Times New Roman" panose="02020603050405020304" pitchFamily="18" charset="0"/>
              </a:rPr>
              <a:t>X</a:t>
            </a:r>
            <a:r>
              <a:rPr lang="en-US" sz="1800" b="0" i="0" u="none" strike="noStrike" baseline="0" dirty="0">
                <a:latin typeface="Arial" panose="020B0604020202020204" pitchFamily="34" charset="0"/>
              </a:rPr>
              <a:t>. </a:t>
            </a:r>
          </a:p>
          <a:p>
            <a:pPr algn="l"/>
            <a:r>
              <a:rPr lang="en-US" sz="1800" b="0" i="0" u="none" strike="noStrike" baseline="0" dirty="0">
                <a:latin typeface="Arial" panose="020B0604020202020204" pitchFamily="34" charset="0"/>
              </a:rPr>
              <a:t>However, the upper triangular matrix </a:t>
            </a:r>
            <a:r>
              <a:rPr lang="en-US" sz="1800" b="1" i="0" u="none" strike="noStrike" baseline="0" dirty="0">
                <a:latin typeface="Times New Roman" panose="02020603050405020304" pitchFamily="18" charset="0"/>
              </a:rPr>
              <a:t>R </a:t>
            </a:r>
            <a:r>
              <a:rPr lang="en-US" sz="1800" b="0" i="0" u="none" strike="noStrike" baseline="0" dirty="0">
                <a:latin typeface="Arial" panose="020B0604020202020204" pitchFamily="34" charset="0"/>
              </a:rPr>
              <a:t>is not needed in our analysis. </a:t>
            </a:r>
          </a:p>
          <a:p>
            <a:pPr algn="l"/>
            <a:endParaRPr lang="en-US" sz="2400" dirty="0">
              <a:cs typeface="Calibri" panose="020F0502020204030204" pitchFamily="34" charset="0"/>
            </a:endParaRPr>
          </a:p>
        </p:txBody>
      </p:sp>
      <p:pic>
        <p:nvPicPr>
          <p:cNvPr id="6" name="Picture 5">
            <a:extLst>
              <a:ext uri="{FF2B5EF4-FFF2-40B4-BE49-F238E27FC236}">
                <a16:creationId xmlns:a16="http://schemas.microsoft.com/office/drawing/2014/main" id="{0C142BDF-87A8-644C-E069-F9EBDD293BBE}"/>
              </a:ext>
            </a:extLst>
          </p:cNvPr>
          <p:cNvPicPr>
            <a:picLocks noChangeAspect="1"/>
          </p:cNvPicPr>
          <p:nvPr/>
        </p:nvPicPr>
        <p:blipFill>
          <a:blip r:embed="rId2"/>
          <a:stretch>
            <a:fillRect/>
          </a:stretch>
        </p:blipFill>
        <p:spPr>
          <a:xfrm>
            <a:off x="228600" y="3733800"/>
            <a:ext cx="5522259" cy="295835"/>
          </a:xfrm>
          <a:prstGeom prst="rect">
            <a:avLst/>
          </a:prstGeom>
        </p:spPr>
      </p:pic>
    </p:spTree>
    <p:extLst>
      <p:ext uri="{BB962C8B-B14F-4D97-AF65-F5344CB8AC3E}">
        <p14:creationId xmlns:p14="http://schemas.microsoft.com/office/powerpoint/2010/main" val="36758094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84240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3CBD6F39-004F-2D58-E581-F90CFC2D1AD5}"/>
              </a:ext>
            </a:extLst>
          </p:cNvPr>
          <p:cNvSpPr>
            <a:spLocks noGrp="1"/>
          </p:cNvSpPr>
          <p:nvPr>
            <p:ph type="title"/>
          </p:nvPr>
        </p:nvSpPr>
        <p:spPr>
          <a:xfrm>
            <a:off x="152400" y="228600"/>
            <a:ext cx="11887200" cy="533400"/>
          </a:xfrm>
        </p:spPr>
        <p:txBody>
          <a:bodyPr anchor="t">
            <a:noAutofit/>
          </a:bodyPr>
          <a:lstStyle/>
          <a:p>
            <a:r>
              <a:rPr lang="en-US" dirty="0">
                <a:latin typeface="Calibri" panose="020F0502020204030204" pitchFamily="34" charset="0"/>
                <a:cs typeface="Calibri" panose="020F0502020204030204" pitchFamily="34" charset="0"/>
              </a:rPr>
              <a:t>6. Generalized Fourier coefficients of X and Y</a:t>
            </a:r>
          </a:p>
        </p:txBody>
      </p:sp>
      <p:sp>
        <p:nvSpPr>
          <p:cNvPr id="3" name="TextBox 2">
            <a:extLst>
              <a:ext uri="{FF2B5EF4-FFF2-40B4-BE49-F238E27FC236}">
                <a16:creationId xmlns:a16="http://schemas.microsoft.com/office/drawing/2014/main" id="{A0C8F3AB-ED92-EB15-F9D8-C3A432AE9BE1}"/>
              </a:ext>
            </a:extLst>
          </p:cNvPr>
          <p:cNvSpPr txBox="1"/>
          <p:nvPr/>
        </p:nvSpPr>
        <p:spPr>
          <a:xfrm>
            <a:off x="152399" y="990600"/>
            <a:ext cx="11887200" cy="2769989"/>
          </a:xfrm>
          <a:prstGeom prst="rect">
            <a:avLst/>
          </a:prstGeom>
          <a:noFill/>
        </p:spPr>
        <p:txBody>
          <a:bodyPr wrap="square" rtlCol="0">
            <a:spAutoFit/>
          </a:bodyPr>
          <a:lstStyle/>
          <a:p>
            <a:pPr algn="l"/>
            <a:r>
              <a:rPr lang="en-US" sz="2400" dirty="0">
                <a:cs typeface="Calibri" panose="020F0502020204030204" pitchFamily="34" charset="0"/>
              </a:rPr>
              <a:t>6.1 Generalized Fourier coefficients estimation (square case)</a:t>
            </a:r>
          </a:p>
          <a:p>
            <a:pPr algn="l"/>
            <a:endParaRPr lang="en-US" sz="2400" dirty="0">
              <a:cs typeface="Calibri" panose="020F0502020204030204" pitchFamily="34" charset="0"/>
            </a:endParaRPr>
          </a:p>
          <a:p>
            <a:pPr algn="just"/>
            <a:r>
              <a:rPr lang="en-US" sz="1800" b="0" i="0" u="none" strike="noStrike" baseline="0" dirty="0">
                <a:latin typeface="Arial" panose="020B0604020202020204" pitchFamily="34" charset="0"/>
              </a:rPr>
              <a:t>Generalized Fourier coefficients mean coefficients of any orthogonal set of functions over which a signal is split up. </a:t>
            </a:r>
          </a:p>
          <a:p>
            <a:pPr algn="just"/>
            <a:endParaRPr lang="en-US" dirty="0">
              <a:latin typeface="Arial" panose="020B0604020202020204" pitchFamily="34" charset="0"/>
            </a:endParaRPr>
          </a:p>
          <a:p>
            <a:pPr algn="just"/>
            <a:r>
              <a:rPr lang="en-US" sz="1800" b="0" i="0" u="none" strike="noStrike" baseline="0" dirty="0">
                <a:latin typeface="Arial" panose="020B0604020202020204" pitchFamily="34" charset="0"/>
              </a:rPr>
              <a:t>Those functions are for example column vectors of the orthonormal bases </a:t>
            </a:r>
            <a:r>
              <a:rPr lang="en-US" sz="1800" b="1" i="0" u="none" strike="noStrike" baseline="0" dirty="0" err="1">
                <a:latin typeface="Times New Roman" panose="02020603050405020304" pitchFamily="18" charset="0"/>
              </a:rPr>
              <a:t>Ux</a:t>
            </a:r>
            <a:r>
              <a:rPr lang="en-US" sz="1800" b="1" i="0" u="none" strike="noStrike" baseline="0" dirty="0">
                <a:latin typeface="Times New Roman" panose="02020603050405020304" pitchFamily="18" charset="0"/>
              </a:rPr>
              <a:t> </a:t>
            </a:r>
            <a:r>
              <a:rPr lang="en-US" sz="1800" b="0" i="0" u="none" strike="noStrike" baseline="0" dirty="0">
                <a:latin typeface="Arial" panose="020B0604020202020204" pitchFamily="34" charset="0"/>
              </a:rPr>
              <a:t>matrices in equation (5.3.3) and equation (5.4.6). </a:t>
            </a:r>
          </a:p>
          <a:p>
            <a:pPr algn="l"/>
            <a:endParaRPr lang="en-US" dirty="0">
              <a:latin typeface="Arial" panose="020B0604020202020204" pitchFamily="34" charset="0"/>
            </a:endParaRPr>
          </a:p>
          <a:p>
            <a:pPr algn="just"/>
            <a:r>
              <a:rPr lang="en-US" sz="1800" b="0" i="0" u="none" strike="noStrike" baseline="0" dirty="0">
                <a:latin typeface="Arial" panose="020B0604020202020204" pitchFamily="34" charset="0"/>
              </a:rPr>
              <a:t>The generalized Fourier coefficients of the transmitted signal </a:t>
            </a:r>
            <a:r>
              <a:rPr lang="en-US" sz="1800" b="1" i="0" u="none" strike="noStrike" baseline="0" dirty="0" err="1">
                <a:latin typeface="Times New Roman" panose="02020603050405020304" pitchFamily="18" charset="0"/>
              </a:rPr>
              <a:t>W</a:t>
            </a:r>
            <a:r>
              <a:rPr lang="en-US" sz="1800" b="0" i="0" u="none" strike="noStrike" baseline="0" dirty="0" err="1">
                <a:latin typeface="Arial" panose="020B0604020202020204" pitchFamily="34" charset="0"/>
              </a:rPr>
              <a:t>x</a:t>
            </a:r>
            <a:r>
              <a:rPr lang="en-US" sz="1800" b="0" i="0" u="none" strike="noStrike" baseline="0" dirty="0">
                <a:latin typeface="Arial" panose="020B0604020202020204" pitchFamily="34" charset="0"/>
              </a:rPr>
              <a:t> tell how much each column signal of the transmitted signal </a:t>
            </a:r>
            <a:r>
              <a:rPr lang="en-US" sz="1800" b="1" i="0" u="none" strike="noStrike" baseline="0" dirty="0">
                <a:latin typeface="Times New Roman" panose="02020603050405020304" pitchFamily="18" charset="0"/>
              </a:rPr>
              <a:t>X </a:t>
            </a:r>
            <a:r>
              <a:rPr lang="en-US" sz="1800" b="0" i="0" u="none" strike="noStrike" baseline="0" dirty="0">
                <a:latin typeface="Arial" panose="020B0604020202020204" pitchFamily="34" charset="0"/>
              </a:rPr>
              <a:t>contains each orthogonal column components in the orthonormal base </a:t>
            </a:r>
            <a:r>
              <a:rPr lang="en-US" sz="1800" b="1" i="0" u="none" strike="noStrike" baseline="0" dirty="0">
                <a:latin typeface="Times New Roman" panose="02020603050405020304" pitchFamily="18" charset="0"/>
              </a:rPr>
              <a:t>Ux</a:t>
            </a:r>
            <a:r>
              <a:rPr lang="en-US" sz="1800" b="0" i="0" u="none" strike="noStrike" baseline="0" dirty="0">
                <a:latin typeface="Arial" panose="020B0604020202020204" pitchFamily="34" charset="0"/>
              </a:rPr>
              <a:t>.</a:t>
            </a:r>
            <a:endParaRPr lang="en-US" sz="2400" dirty="0">
              <a:cs typeface="Calibri" panose="020F0502020204030204" pitchFamily="34" charset="0"/>
            </a:endParaRPr>
          </a:p>
        </p:txBody>
      </p:sp>
      <p:pic>
        <p:nvPicPr>
          <p:cNvPr id="5" name="Picture 4">
            <a:extLst>
              <a:ext uri="{FF2B5EF4-FFF2-40B4-BE49-F238E27FC236}">
                <a16:creationId xmlns:a16="http://schemas.microsoft.com/office/drawing/2014/main" id="{3F602CAE-74B1-A4AC-860A-D26CB0602BC5}"/>
              </a:ext>
            </a:extLst>
          </p:cNvPr>
          <p:cNvPicPr>
            <a:picLocks noChangeAspect="1"/>
          </p:cNvPicPr>
          <p:nvPr/>
        </p:nvPicPr>
        <p:blipFill>
          <a:blip r:embed="rId2"/>
          <a:stretch>
            <a:fillRect/>
          </a:stretch>
        </p:blipFill>
        <p:spPr>
          <a:xfrm>
            <a:off x="152399" y="4114800"/>
            <a:ext cx="6131859" cy="905435"/>
          </a:xfrm>
          <a:prstGeom prst="rect">
            <a:avLst/>
          </a:prstGeom>
        </p:spPr>
      </p:pic>
      <p:pic>
        <p:nvPicPr>
          <p:cNvPr id="8" name="Picture 7">
            <a:extLst>
              <a:ext uri="{FF2B5EF4-FFF2-40B4-BE49-F238E27FC236}">
                <a16:creationId xmlns:a16="http://schemas.microsoft.com/office/drawing/2014/main" id="{A7BCA310-56AB-6711-DC8B-947112BD73EA}"/>
              </a:ext>
            </a:extLst>
          </p:cNvPr>
          <p:cNvPicPr>
            <a:picLocks noChangeAspect="1"/>
          </p:cNvPicPr>
          <p:nvPr/>
        </p:nvPicPr>
        <p:blipFill>
          <a:blip r:embed="rId3"/>
          <a:stretch>
            <a:fillRect/>
          </a:stretch>
        </p:blipFill>
        <p:spPr>
          <a:xfrm>
            <a:off x="152398" y="5414682"/>
            <a:ext cx="6131859" cy="905435"/>
          </a:xfrm>
          <a:prstGeom prst="rect">
            <a:avLst/>
          </a:prstGeom>
        </p:spPr>
      </p:pic>
    </p:spTree>
    <p:extLst>
      <p:ext uri="{BB962C8B-B14F-4D97-AF65-F5344CB8AC3E}">
        <p14:creationId xmlns:p14="http://schemas.microsoft.com/office/powerpoint/2010/main" val="10080525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196431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3CBD6F39-004F-2D58-E581-F90CFC2D1AD5}"/>
              </a:ext>
            </a:extLst>
          </p:cNvPr>
          <p:cNvSpPr>
            <a:spLocks noGrp="1"/>
          </p:cNvSpPr>
          <p:nvPr>
            <p:ph type="title"/>
          </p:nvPr>
        </p:nvSpPr>
        <p:spPr>
          <a:xfrm>
            <a:off x="152400" y="228600"/>
            <a:ext cx="11887200" cy="533400"/>
          </a:xfrm>
        </p:spPr>
        <p:txBody>
          <a:bodyPr anchor="t">
            <a:noAutofit/>
          </a:bodyPr>
          <a:lstStyle/>
          <a:p>
            <a:r>
              <a:rPr lang="en-US" dirty="0">
                <a:latin typeface="Calibri" panose="020F0502020204030204" pitchFamily="34" charset="0"/>
                <a:cs typeface="Calibri" panose="020F0502020204030204" pitchFamily="34" charset="0"/>
              </a:rPr>
              <a:t>7. Transfer channel estimation </a:t>
            </a:r>
            <a:r>
              <a:rPr lang="en-US" dirty="0" err="1">
                <a:latin typeface="Calibri" panose="020F0502020204030204" pitchFamily="34" charset="0"/>
                <a:cs typeface="Calibri" panose="020F0502020204030204" pitchFamily="34" charset="0"/>
              </a:rPr>
              <a:t>Wc</a:t>
            </a:r>
            <a:endParaRPr lang="en-US" dirty="0">
              <a:latin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A0C8F3AB-ED92-EB15-F9D8-C3A432AE9BE1}"/>
              </a:ext>
            </a:extLst>
          </p:cNvPr>
          <p:cNvSpPr txBox="1"/>
          <p:nvPr/>
        </p:nvSpPr>
        <p:spPr>
          <a:xfrm>
            <a:off x="152399" y="990600"/>
            <a:ext cx="11887200" cy="830997"/>
          </a:xfrm>
          <a:prstGeom prst="rect">
            <a:avLst/>
          </a:prstGeom>
          <a:noFill/>
        </p:spPr>
        <p:txBody>
          <a:bodyPr wrap="square" rtlCol="0">
            <a:spAutoFit/>
          </a:bodyPr>
          <a:lstStyle/>
          <a:p>
            <a:pPr algn="l"/>
            <a:r>
              <a:rPr lang="en-US" sz="2400" dirty="0">
                <a:cs typeface="Calibri" panose="020F0502020204030204" pitchFamily="34" charset="0"/>
              </a:rPr>
              <a:t>7.1 Channel estimation (square case)</a:t>
            </a:r>
          </a:p>
          <a:p>
            <a:pPr algn="l"/>
            <a:endParaRPr lang="en-US" sz="2400" dirty="0">
              <a:cs typeface="Calibri" panose="020F0502020204030204" pitchFamily="34" charset="0"/>
            </a:endParaRPr>
          </a:p>
        </p:txBody>
      </p:sp>
    </p:spTree>
    <p:extLst>
      <p:ext uri="{BB962C8B-B14F-4D97-AF65-F5344CB8AC3E}">
        <p14:creationId xmlns:p14="http://schemas.microsoft.com/office/powerpoint/2010/main" val="3416490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3CBD6F39-004F-2D58-E581-F90CFC2D1AD5}"/>
              </a:ext>
            </a:extLst>
          </p:cNvPr>
          <p:cNvSpPr>
            <a:spLocks noGrp="1"/>
          </p:cNvSpPr>
          <p:nvPr>
            <p:ph type="title"/>
          </p:nvPr>
        </p:nvSpPr>
        <p:spPr>
          <a:xfrm>
            <a:off x="152400" y="228600"/>
            <a:ext cx="11887200" cy="533400"/>
          </a:xfrm>
        </p:spPr>
        <p:txBody>
          <a:bodyPr anchor="t">
            <a:noAutofit/>
          </a:bodyPr>
          <a:lstStyle/>
          <a:p>
            <a:r>
              <a:rPr lang="en-US" dirty="0">
                <a:latin typeface="Calibri" panose="020F0502020204030204" pitchFamily="34" charset="0"/>
                <a:cs typeface="Calibri" panose="020F0502020204030204" pitchFamily="34" charset="0"/>
              </a:rPr>
              <a:t>4. Channel estimation procedure</a:t>
            </a:r>
          </a:p>
        </p:txBody>
      </p:sp>
      <p:sp>
        <p:nvSpPr>
          <p:cNvPr id="3" name="TextBox 2">
            <a:extLst>
              <a:ext uri="{FF2B5EF4-FFF2-40B4-BE49-F238E27FC236}">
                <a16:creationId xmlns:a16="http://schemas.microsoft.com/office/drawing/2014/main" id="{A0C8F3AB-ED92-EB15-F9D8-C3A432AE9BE1}"/>
              </a:ext>
            </a:extLst>
          </p:cNvPr>
          <p:cNvSpPr txBox="1"/>
          <p:nvPr/>
        </p:nvSpPr>
        <p:spPr>
          <a:xfrm>
            <a:off x="152399" y="990600"/>
            <a:ext cx="5289177" cy="5078313"/>
          </a:xfrm>
          <a:prstGeom prst="rect">
            <a:avLst/>
          </a:prstGeom>
          <a:noFill/>
        </p:spPr>
        <p:txBody>
          <a:bodyPr wrap="square" rtlCol="0">
            <a:spAutoFit/>
          </a:bodyPr>
          <a:lstStyle/>
          <a:p>
            <a:pPr algn="just"/>
            <a:r>
              <a:rPr lang="en-US" sz="2400" dirty="0">
                <a:cs typeface="Calibri" panose="020F0502020204030204" pitchFamily="34" charset="0"/>
              </a:rPr>
              <a:t>4.1 Channel characteristics estimation</a:t>
            </a:r>
          </a:p>
          <a:p>
            <a:pPr algn="just"/>
            <a:endParaRPr lang="en-US" sz="2400" dirty="0">
              <a:cs typeface="Calibri" panose="020F0502020204030204" pitchFamily="34" charset="0"/>
            </a:endParaRPr>
          </a:p>
          <a:p>
            <a:pPr algn="just"/>
            <a:r>
              <a:rPr lang="en-US" sz="1800" b="0" i="0" u="none" strike="noStrike" baseline="0" dirty="0"/>
              <a:t>In order to estimate the channel characteristics, we expand each transmitted and received signals in time and write into signal matrix columns </a:t>
            </a:r>
            <a:r>
              <a:rPr lang="en-US" sz="1800" b="0" i="1" u="none" strike="noStrike" baseline="0" dirty="0"/>
              <a:t>K </a:t>
            </a:r>
            <a:r>
              <a:rPr lang="en-US" sz="1800" b="0" i="0" u="none" strike="noStrike" baseline="0" dirty="0"/>
              <a:t>discrete samples in time.</a:t>
            </a:r>
          </a:p>
          <a:p>
            <a:pPr algn="just"/>
            <a:endParaRPr lang="en-US" sz="1800" b="0" i="0" u="none" strike="noStrike" baseline="0" dirty="0"/>
          </a:p>
          <a:p>
            <a:pPr algn="just"/>
            <a:r>
              <a:rPr lang="en-US" sz="1800" b="0" i="0" u="none" strike="noStrike" baseline="0" dirty="0"/>
              <a:t>The signals matrixes get </a:t>
            </a:r>
            <a:r>
              <a:rPr lang="en-US" sz="1800" b="0" i="1" u="none" strike="noStrike" baseline="0" dirty="0"/>
              <a:t>K </a:t>
            </a:r>
            <a:r>
              <a:rPr lang="en-US" sz="1800" b="0" i="0" u="none" strike="noStrike" baseline="0" dirty="0"/>
              <a:t>rows and as many columns as we have antennas, </a:t>
            </a:r>
            <a:r>
              <a:rPr lang="en-US" sz="1800" b="0" i="1" u="none" strike="noStrike" baseline="0" dirty="0"/>
              <a:t>N </a:t>
            </a:r>
            <a:r>
              <a:rPr lang="en-US" sz="1800" b="0" i="0" u="none" strike="noStrike" baseline="0" dirty="0"/>
              <a:t>or </a:t>
            </a:r>
            <a:r>
              <a:rPr lang="en-US" sz="1800" b="0" i="1" u="none" strike="noStrike" baseline="0" dirty="0"/>
              <a:t>M</a:t>
            </a:r>
            <a:r>
              <a:rPr lang="en-US" sz="1800" b="0" i="0" u="none" strike="noStrike" baseline="0" dirty="0"/>
              <a:t>.</a:t>
            </a:r>
          </a:p>
          <a:p>
            <a:pPr algn="just"/>
            <a:endParaRPr lang="en-US" sz="1800" b="0" i="0" u="none" strike="noStrike" baseline="0" dirty="0"/>
          </a:p>
          <a:p>
            <a:pPr algn="just"/>
            <a:r>
              <a:rPr lang="en-US" sz="1800" b="0" i="0" u="none" strike="noStrike" baseline="0" dirty="0"/>
              <a:t>In general a MIMO system involves multiple antennas at the transmitting end and multiple receivers at the receiving end. </a:t>
            </a:r>
          </a:p>
          <a:p>
            <a:pPr algn="just"/>
            <a:endParaRPr lang="en-US" dirty="0"/>
          </a:p>
          <a:p>
            <a:pPr algn="just"/>
            <a:r>
              <a:rPr lang="en-US" sz="1800" b="0" i="0" u="none" strike="noStrike" baseline="0" dirty="0"/>
              <a:t>Figure 4 show a general representation of a 3 x 3 general MIMO system.</a:t>
            </a:r>
            <a:endParaRPr lang="en-US" sz="2400" dirty="0">
              <a:cs typeface="Calibri" panose="020F0502020204030204" pitchFamily="34" charset="0"/>
            </a:endParaRPr>
          </a:p>
          <a:p>
            <a:pPr algn="just"/>
            <a:endParaRPr lang="en-US" sz="2400" dirty="0">
              <a:cs typeface="Calibri" panose="020F0502020204030204" pitchFamily="34" charset="0"/>
            </a:endParaRPr>
          </a:p>
        </p:txBody>
      </p:sp>
      <p:pic>
        <p:nvPicPr>
          <p:cNvPr id="6" name="Picture 5">
            <a:extLst>
              <a:ext uri="{FF2B5EF4-FFF2-40B4-BE49-F238E27FC236}">
                <a16:creationId xmlns:a16="http://schemas.microsoft.com/office/drawing/2014/main" id="{5574F47C-A09B-65D8-411B-875A3EB228D2}"/>
              </a:ext>
            </a:extLst>
          </p:cNvPr>
          <p:cNvPicPr>
            <a:picLocks noChangeAspect="1"/>
          </p:cNvPicPr>
          <p:nvPr/>
        </p:nvPicPr>
        <p:blipFill>
          <a:blip r:embed="rId2"/>
          <a:stretch>
            <a:fillRect/>
          </a:stretch>
        </p:blipFill>
        <p:spPr>
          <a:xfrm>
            <a:off x="5441576" y="1447800"/>
            <a:ext cx="6633882" cy="4930588"/>
          </a:xfrm>
          <a:prstGeom prst="rect">
            <a:avLst/>
          </a:prstGeom>
        </p:spPr>
      </p:pic>
    </p:spTree>
    <p:extLst>
      <p:ext uri="{BB962C8B-B14F-4D97-AF65-F5344CB8AC3E}">
        <p14:creationId xmlns:p14="http://schemas.microsoft.com/office/powerpoint/2010/main" val="1940008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3CBD6F39-004F-2D58-E581-F90CFC2D1AD5}"/>
              </a:ext>
            </a:extLst>
          </p:cNvPr>
          <p:cNvSpPr>
            <a:spLocks noGrp="1"/>
          </p:cNvSpPr>
          <p:nvPr>
            <p:ph type="title"/>
          </p:nvPr>
        </p:nvSpPr>
        <p:spPr>
          <a:xfrm>
            <a:off x="152400" y="228600"/>
            <a:ext cx="11887200" cy="533400"/>
          </a:xfrm>
        </p:spPr>
        <p:txBody>
          <a:bodyPr anchor="t">
            <a:noAutofit/>
          </a:bodyPr>
          <a:lstStyle/>
          <a:p>
            <a:r>
              <a:rPr lang="en-US" dirty="0">
                <a:latin typeface="Calibri" panose="020F0502020204030204" pitchFamily="34" charset="0"/>
                <a:cs typeface="Calibri" panose="020F0502020204030204" pitchFamily="34" charset="0"/>
              </a:rPr>
              <a:t>4. Channel estimation procedure</a:t>
            </a:r>
          </a:p>
        </p:txBody>
      </p:sp>
      <p:sp>
        <p:nvSpPr>
          <p:cNvPr id="3" name="TextBox 2">
            <a:extLst>
              <a:ext uri="{FF2B5EF4-FFF2-40B4-BE49-F238E27FC236}">
                <a16:creationId xmlns:a16="http://schemas.microsoft.com/office/drawing/2014/main" id="{A0C8F3AB-ED92-EB15-F9D8-C3A432AE9BE1}"/>
              </a:ext>
            </a:extLst>
          </p:cNvPr>
          <p:cNvSpPr txBox="1"/>
          <p:nvPr/>
        </p:nvSpPr>
        <p:spPr>
          <a:xfrm>
            <a:off x="152399" y="990600"/>
            <a:ext cx="7239001" cy="5078313"/>
          </a:xfrm>
          <a:prstGeom prst="rect">
            <a:avLst/>
          </a:prstGeom>
          <a:noFill/>
        </p:spPr>
        <p:txBody>
          <a:bodyPr wrap="square" rtlCol="0">
            <a:spAutoFit/>
          </a:bodyPr>
          <a:lstStyle/>
          <a:p>
            <a:pPr algn="just"/>
            <a:r>
              <a:rPr lang="en-US" sz="2400" dirty="0">
                <a:cs typeface="Calibri" panose="020F0502020204030204" pitchFamily="34" charset="0"/>
              </a:rPr>
              <a:t>4.1 Channel characteristics estimation</a:t>
            </a:r>
          </a:p>
          <a:p>
            <a:pPr algn="just"/>
            <a:endParaRPr lang="en-US" sz="2400" dirty="0">
              <a:cs typeface="Calibri" panose="020F0502020204030204" pitchFamily="34" charset="0"/>
            </a:endParaRPr>
          </a:p>
          <a:p>
            <a:pPr algn="l"/>
            <a:r>
              <a:rPr lang="en-US" sz="1800" b="0" i="0" u="none" strike="noStrike" baseline="0" dirty="0">
                <a:latin typeface="Arial" panose="020B0604020202020204" pitchFamily="34" charset="0"/>
              </a:rPr>
              <a:t>In order to determine the characteristic of the channel, both the transmitted signal </a:t>
            </a:r>
            <a:r>
              <a:rPr lang="en-US" sz="1800" b="1" i="0" u="none" strike="noStrike" baseline="0" dirty="0">
                <a:latin typeface="Times New Roman" panose="02020603050405020304" pitchFamily="18" charset="0"/>
              </a:rPr>
              <a:t>X </a:t>
            </a:r>
            <a:r>
              <a:rPr lang="en-US" sz="1800" b="0" i="0" u="none" strike="noStrike" baseline="0" dirty="0">
                <a:latin typeface="Arial" panose="020B0604020202020204" pitchFamily="34" charset="0"/>
              </a:rPr>
              <a:t>and the received signal </a:t>
            </a:r>
            <a:r>
              <a:rPr lang="en-US" sz="1800" b="1" i="0" u="none" strike="noStrike" baseline="0" dirty="0">
                <a:latin typeface="Times New Roman" panose="02020603050405020304" pitchFamily="18" charset="0"/>
              </a:rPr>
              <a:t>Y </a:t>
            </a:r>
            <a:r>
              <a:rPr lang="en-US" sz="1800" b="0" i="0" u="none" strike="noStrike" baseline="0" dirty="0">
                <a:latin typeface="Arial" panose="020B0604020202020204" pitchFamily="34" charset="0"/>
              </a:rPr>
              <a:t>have to be known. </a:t>
            </a:r>
          </a:p>
          <a:p>
            <a:pPr algn="l"/>
            <a:endParaRPr lang="en-US" sz="1800" b="0" i="0" u="none" strike="noStrike" baseline="0" dirty="0">
              <a:latin typeface="Arial" panose="020B0604020202020204" pitchFamily="34" charset="0"/>
            </a:endParaRPr>
          </a:p>
          <a:p>
            <a:pPr algn="l"/>
            <a:r>
              <a:rPr lang="en-US" sz="1800" b="0" i="0" u="none" strike="noStrike" baseline="0" dirty="0">
                <a:latin typeface="Arial" panose="020B0604020202020204" pitchFamily="34" charset="0"/>
              </a:rPr>
              <a:t>If the transmitted and received signals are of the form:</a:t>
            </a:r>
          </a:p>
          <a:p>
            <a:pPr algn="l"/>
            <a:endParaRPr lang="en-US" dirty="0">
              <a:latin typeface="Arial" panose="020B0604020202020204" pitchFamily="34" charset="0"/>
              <a:cs typeface="Calibri" panose="020F0502020204030204" pitchFamily="34" charset="0"/>
            </a:endParaRPr>
          </a:p>
          <a:p>
            <a:pPr algn="l"/>
            <a:endParaRPr lang="en-US" sz="2400" dirty="0">
              <a:latin typeface="Arial" panose="020B0604020202020204" pitchFamily="34" charset="0"/>
              <a:cs typeface="Calibri" panose="020F0502020204030204" pitchFamily="34" charset="0"/>
            </a:endParaRPr>
          </a:p>
          <a:p>
            <a:pPr algn="l"/>
            <a:endParaRPr lang="en-US" sz="2400" dirty="0">
              <a:latin typeface="Arial" panose="020B0604020202020204" pitchFamily="34" charset="0"/>
              <a:cs typeface="Calibri" panose="020F0502020204030204" pitchFamily="34" charset="0"/>
            </a:endParaRPr>
          </a:p>
          <a:p>
            <a:pPr algn="l"/>
            <a:endParaRPr lang="en-US" sz="2400" dirty="0">
              <a:latin typeface="Arial" panose="020B0604020202020204" pitchFamily="34" charset="0"/>
              <a:cs typeface="Calibri" panose="020F0502020204030204" pitchFamily="34" charset="0"/>
            </a:endParaRPr>
          </a:p>
          <a:p>
            <a:pPr algn="l"/>
            <a:endParaRPr lang="en-US" sz="2400" dirty="0">
              <a:latin typeface="Arial" panose="020B0604020202020204" pitchFamily="34" charset="0"/>
              <a:cs typeface="Calibri" panose="020F0502020204030204" pitchFamily="34" charset="0"/>
            </a:endParaRPr>
          </a:p>
          <a:p>
            <a:pPr algn="l"/>
            <a:r>
              <a:rPr lang="en-US" sz="1800" b="0" i="0" u="none" strike="noStrike" baseline="0" dirty="0">
                <a:latin typeface="Arial" panose="020B0604020202020204" pitchFamily="34" charset="0"/>
              </a:rPr>
              <a:t>If the channel transfer matrix </a:t>
            </a:r>
            <a:r>
              <a:rPr lang="en-US" sz="1800" b="1" i="0" u="none" strike="noStrike" baseline="0" dirty="0" err="1">
                <a:latin typeface="Times New Roman" panose="02020603050405020304" pitchFamily="18" charset="0"/>
              </a:rPr>
              <a:t>Wc</a:t>
            </a:r>
            <a:r>
              <a:rPr lang="en-US" sz="1800" b="1" i="0" u="none" strike="noStrike" baseline="0" dirty="0">
                <a:latin typeface="Times New Roman" panose="02020603050405020304" pitchFamily="18" charset="0"/>
              </a:rPr>
              <a:t> </a:t>
            </a:r>
            <a:r>
              <a:rPr lang="en-US" sz="1800" b="0" i="0" u="none" strike="noStrike" baseline="0" dirty="0">
                <a:latin typeface="Arial" panose="020B0604020202020204" pitchFamily="34" charset="0"/>
              </a:rPr>
              <a:t>can be determined, then it means the transmitted signals can also be determined because the received signal </a:t>
            </a:r>
            <a:r>
              <a:rPr lang="en-US" sz="1800" b="1" i="0" u="none" strike="noStrike" baseline="0" dirty="0">
                <a:latin typeface="Times New Roman" panose="02020603050405020304" pitchFamily="18" charset="0"/>
              </a:rPr>
              <a:t>Y </a:t>
            </a:r>
            <a:r>
              <a:rPr lang="en-US" sz="1800" b="0" i="0" u="none" strike="noStrike" baseline="0" dirty="0">
                <a:latin typeface="Arial" panose="020B0604020202020204" pitchFamily="34" charset="0"/>
              </a:rPr>
              <a:t>is known. </a:t>
            </a:r>
          </a:p>
          <a:p>
            <a:pPr algn="l"/>
            <a:endParaRPr lang="en-US" dirty="0">
              <a:latin typeface="Arial" panose="020B0604020202020204" pitchFamily="34" charset="0"/>
            </a:endParaRPr>
          </a:p>
          <a:p>
            <a:pPr algn="l"/>
            <a:r>
              <a:rPr lang="en-US" sz="1800" b="0" i="0" u="none" strike="noStrike" baseline="0" dirty="0">
                <a:latin typeface="Arial" panose="020B0604020202020204" pitchFamily="34" charset="0"/>
              </a:rPr>
              <a:t>We may write the expression between these vector signals as</a:t>
            </a:r>
            <a:endParaRPr lang="en-US" sz="2400" dirty="0">
              <a:cs typeface="Calibri" panose="020F0502020204030204" pitchFamily="34" charset="0"/>
            </a:endParaRPr>
          </a:p>
        </p:txBody>
      </p:sp>
      <p:pic>
        <p:nvPicPr>
          <p:cNvPr id="6" name="Picture 5">
            <a:extLst>
              <a:ext uri="{FF2B5EF4-FFF2-40B4-BE49-F238E27FC236}">
                <a16:creationId xmlns:a16="http://schemas.microsoft.com/office/drawing/2014/main" id="{5574F47C-A09B-65D8-411B-875A3EB228D2}"/>
              </a:ext>
            </a:extLst>
          </p:cNvPr>
          <p:cNvPicPr>
            <a:picLocks noChangeAspect="1"/>
          </p:cNvPicPr>
          <p:nvPr/>
        </p:nvPicPr>
        <p:blipFill>
          <a:blip r:embed="rId2"/>
          <a:stretch>
            <a:fillRect/>
          </a:stretch>
        </p:blipFill>
        <p:spPr>
          <a:xfrm>
            <a:off x="7696200" y="1447800"/>
            <a:ext cx="4379258" cy="3254854"/>
          </a:xfrm>
          <a:prstGeom prst="rect">
            <a:avLst/>
          </a:prstGeom>
        </p:spPr>
      </p:pic>
      <p:pic>
        <p:nvPicPr>
          <p:cNvPr id="5" name="Picture 4">
            <a:extLst>
              <a:ext uri="{FF2B5EF4-FFF2-40B4-BE49-F238E27FC236}">
                <a16:creationId xmlns:a16="http://schemas.microsoft.com/office/drawing/2014/main" id="{C488D031-43F2-6DBA-73DA-502A41AAF00B}"/>
              </a:ext>
            </a:extLst>
          </p:cNvPr>
          <p:cNvPicPr>
            <a:picLocks noChangeAspect="1"/>
          </p:cNvPicPr>
          <p:nvPr/>
        </p:nvPicPr>
        <p:blipFill>
          <a:blip r:embed="rId3"/>
          <a:stretch>
            <a:fillRect/>
          </a:stretch>
        </p:blipFill>
        <p:spPr>
          <a:xfrm>
            <a:off x="161364" y="2929592"/>
            <a:ext cx="6024282" cy="1470212"/>
          </a:xfrm>
          <a:prstGeom prst="rect">
            <a:avLst/>
          </a:prstGeom>
        </p:spPr>
      </p:pic>
      <p:pic>
        <p:nvPicPr>
          <p:cNvPr id="8" name="Picture 7">
            <a:extLst>
              <a:ext uri="{FF2B5EF4-FFF2-40B4-BE49-F238E27FC236}">
                <a16:creationId xmlns:a16="http://schemas.microsoft.com/office/drawing/2014/main" id="{0FB56D4A-F200-13E0-D4FF-8AD8E4FD704D}"/>
              </a:ext>
            </a:extLst>
          </p:cNvPr>
          <p:cNvPicPr>
            <a:picLocks noChangeAspect="1"/>
          </p:cNvPicPr>
          <p:nvPr/>
        </p:nvPicPr>
        <p:blipFill>
          <a:blip r:embed="rId4"/>
          <a:stretch>
            <a:fillRect/>
          </a:stretch>
        </p:blipFill>
        <p:spPr>
          <a:xfrm>
            <a:off x="161364" y="6155020"/>
            <a:ext cx="6024282" cy="390816"/>
          </a:xfrm>
          <a:prstGeom prst="rect">
            <a:avLst/>
          </a:prstGeom>
        </p:spPr>
      </p:pic>
    </p:spTree>
    <p:extLst>
      <p:ext uri="{BB962C8B-B14F-4D97-AF65-F5344CB8AC3E}">
        <p14:creationId xmlns:p14="http://schemas.microsoft.com/office/powerpoint/2010/main" val="2389581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3CBD6F39-004F-2D58-E581-F90CFC2D1AD5}"/>
              </a:ext>
            </a:extLst>
          </p:cNvPr>
          <p:cNvSpPr>
            <a:spLocks noGrp="1"/>
          </p:cNvSpPr>
          <p:nvPr>
            <p:ph type="title"/>
          </p:nvPr>
        </p:nvSpPr>
        <p:spPr>
          <a:xfrm>
            <a:off x="152400" y="228600"/>
            <a:ext cx="11887200" cy="533400"/>
          </a:xfrm>
        </p:spPr>
        <p:txBody>
          <a:bodyPr anchor="t">
            <a:noAutofit/>
          </a:bodyPr>
          <a:lstStyle/>
          <a:p>
            <a:r>
              <a:rPr lang="en-US" dirty="0">
                <a:latin typeface="Calibri" panose="020F0502020204030204" pitchFamily="34" charset="0"/>
                <a:cs typeface="Calibri" panose="020F0502020204030204" pitchFamily="34" charset="0"/>
              </a:rPr>
              <a:t>4. Channel estimation procedure</a:t>
            </a:r>
          </a:p>
        </p:txBody>
      </p:sp>
      <p:sp>
        <p:nvSpPr>
          <p:cNvPr id="3" name="TextBox 2">
            <a:extLst>
              <a:ext uri="{FF2B5EF4-FFF2-40B4-BE49-F238E27FC236}">
                <a16:creationId xmlns:a16="http://schemas.microsoft.com/office/drawing/2014/main" id="{A0C8F3AB-ED92-EB15-F9D8-C3A432AE9BE1}"/>
              </a:ext>
            </a:extLst>
          </p:cNvPr>
          <p:cNvSpPr txBox="1"/>
          <p:nvPr/>
        </p:nvSpPr>
        <p:spPr>
          <a:xfrm>
            <a:off x="152399" y="990600"/>
            <a:ext cx="7239001" cy="2862322"/>
          </a:xfrm>
          <a:prstGeom prst="rect">
            <a:avLst/>
          </a:prstGeom>
          <a:noFill/>
        </p:spPr>
        <p:txBody>
          <a:bodyPr wrap="square" rtlCol="0">
            <a:spAutoFit/>
          </a:bodyPr>
          <a:lstStyle/>
          <a:p>
            <a:pPr algn="just"/>
            <a:r>
              <a:rPr lang="en-US" sz="2400" dirty="0">
                <a:cs typeface="Calibri" panose="020F0502020204030204" pitchFamily="34" charset="0"/>
              </a:rPr>
              <a:t>4.1 Channel characteristics estimation</a:t>
            </a:r>
          </a:p>
          <a:p>
            <a:pPr algn="just"/>
            <a:endParaRPr lang="en-US" sz="2400" dirty="0">
              <a:cs typeface="Calibri" panose="020F0502020204030204" pitchFamily="34" charset="0"/>
            </a:endParaRPr>
          </a:p>
          <a:p>
            <a:pPr algn="just"/>
            <a:r>
              <a:rPr lang="en-US" sz="1800" b="0" i="0" u="none" strike="noStrike" baseline="0" dirty="0">
                <a:latin typeface="Arial" panose="020B0604020202020204" pitchFamily="34" charset="0"/>
              </a:rPr>
              <a:t>In order to determine the transmitted signals, the channel transfer matrix, </a:t>
            </a:r>
            <a:r>
              <a:rPr lang="en-US" sz="1800" b="1" i="0" u="none" strike="noStrike" baseline="0" dirty="0" err="1">
                <a:latin typeface="Times New Roman" panose="02020603050405020304" pitchFamily="18" charset="0"/>
              </a:rPr>
              <a:t>Wc</a:t>
            </a:r>
            <a:r>
              <a:rPr lang="en-US" sz="1800" b="1" i="0" u="none" strike="noStrike" baseline="0" dirty="0">
                <a:latin typeface="Times New Roman" panose="02020603050405020304" pitchFamily="18" charset="0"/>
              </a:rPr>
              <a:t> -1 </a:t>
            </a:r>
            <a:r>
              <a:rPr lang="en-US" sz="1800" b="0" i="0" u="none" strike="noStrike" baseline="0" dirty="0">
                <a:latin typeface="Arial" panose="020B0604020202020204" pitchFamily="34" charset="0"/>
              </a:rPr>
              <a:t>have to be inverted and then multiplied with the received signal matrix </a:t>
            </a:r>
            <a:r>
              <a:rPr lang="en-US" sz="1800" b="1" i="0" u="none" strike="noStrike" baseline="0" dirty="0">
                <a:latin typeface="Times New Roman" panose="02020603050405020304" pitchFamily="18" charset="0"/>
              </a:rPr>
              <a:t>Y</a:t>
            </a:r>
            <a:r>
              <a:rPr lang="en-US" sz="1800" b="0" i="0" u="none" strike="noStrike" baseline="0" dirty="0">
                <a:latin typeface="Arial" panose="020B0604020202020204" pitchFamily="34" charset="0"/>
              </a:rPr>
              <a:t>.</a:t>
            </a:r>
          </a:p>
          <a:p>
            <a:pPr algn="just"/>
            <a:endParaRPr lang="en-US" dirty="0">
              <a:latin typeface="Arial" panose="020B0604020202020204" pitchFamily="34" charset="0"/>
              <a:cs typeface="Calibri" panose="020F0502020204030204" pitchFamily="34" charset="0"/>
            </a:endParaRPr>
          </a:p>
          <a:p>
            <a:pPr algn="just"/>
            <a:endParaRPr lang="en-US" sz="2400" dirty="0">
              <a:latin typeface="Arial" panose="020B0604020202020204" pitchFamily="34" charset="0"/>
              <a:cs typeface="Calibri" panose="020F0502020204030204" pitchFamily="34" charset="0"/>
            </a:endParaRPr>
          </a:p>
          <a:p>
            <a:pPr algn="just"/>
            <a:r>
              <a:rPr lang="en-US" sz="1800" b="0" i="0" u="none" strike="noStrike" baseline="0" dirty="0">
                <a:solidFill>
                  <a:srgbClr val="FF0000"/>
                </a:solidFill>
                <a:latin typeface="Arial" panose="020B0604020202020204" pitchFamily="34" charset="0"/>
              </a:rPr>
              <a:t>The channel transfer matrix that we have to solve with the help of known training signal </a:t>
            </a:r>
            <a:r>
              <a:rPr lang="en-US" sz="1800" b="1" i="0" u="none" strike="noStrike" baseline="0" dirty="0">
                <a:solidFill>
                  <a:srgbClr val="FF0000"/>
                </a:solidFill>
                <a:latin typeface="Times New Roman" panose="02020603050405020304" pitchFamily="18" charset="0"/>
              </a:rPr>
              <a:t>X </a:t>
            </a:r>
            <a:r>
              <a:rPr lang="en-US" sz="1800" b="0" i="0" u="none" strike="noStrike" baseline="0" dirty="0">
                <a:solidFill>
                  <a:srgbClr val="FF0000"/>
                </a:solidFill>
                <a:latin typeface="Arial" panose="020B0604020202020204" pitchFamily="34" charset="0"/>
              </a:rPr>
              <a:t>and the received signal </a:t>
            </a:r>
            <a:r>
              <a:rPr lang="en-US" sz="1800" b="1" i="0" u="none" strike="noStrike" baseline="0" dirty="0">
                <a:solidFill>
                  <a:srgbClr val="FF0000"/>
                </a:solidFill>
                <a:latin typeface="Times New Roman" panose="02020603050405020304" pitchFamily="18" charset="0"/>
              </a:rPr>
              <a:t>Y </a:t>
            </a:r>
            <a:r>
              <a:rPr lang="en-US" sz="1800" b="0" i="0" u="none" strike="noStrike" baseline="0" dirty="0">
                <a:solidFill>
                  <a:srgbClr val="FF0000"/>
                </a:solidFill>
                <a:latin typeface="Arial" panose="020B0604020202020204" pitchFamily="34" charset="0"/>
              </a:rPr>
              <a:t>has the form</a:t>
            </a:r>
            <a:endParaRPr lang="en-US" sz="2400" dirty="0">
              <a:solidFill>
                <a:srgbClr val="FF0000"/>
              </a:solidFill>
              <a:cs typeface="Calibri" panose="020F0502020204030204" pitchFamily="34" charset="0"/>
            </a:endParaRPr>
          </a:p>
        </p:txBody>
      </p:sp>
      <p:pic>
        <p:nvPicPr>
          <p:cNvPr id="6" name="Picture 5">
            <a:extLst>
              <a:ext uri="{FF2B5EF4-FFF2-40B4-BE49-F238E27FC236}">
                <a16:creationId xmlns:a16="http://schemas.microsoft.com/office/drawing/2014/main" id="{5574F47C-A09B-65D8-411B-875A3EB228D2}"/>
              </a:ext>
            </a:extLst>
          </p:cNvPr>
          <p:cNvPicPr>
            <a:picLocks noChangeAspect="1"/>
          </p:cNvPicPr>
          <p:nvPr/>
        </p:nvPicPr>
        <p:blipFill>
          <a:blip r:embed="rId2"/>
          <a:stretch>
            <a:fillRect/>
          </a:stretch>
        </p:blipFill>
        <p:spPr>
          <a:xfrm>
            <a:off x="7812742" y="1676400"/>
            <a:ext cx="4379258" cy="3254854"/>
          </a:xfrm>
          <a:prstGeom prst="rect">
            <a:avLst/>
          </a:prstGeom>
        </p:spPr>
      </p:pic>
      <p:pic>
        <p:nvPicPr>
          <p:cNvPr id="7" name="Picture 6">
            <a:extLst>
              <a:ext uri="{FF2B5EF4-FFF2-40B4-BE49-F238E27FC236}">
                <a16:creationId xmlns:a16="http://schemas.microsoft.com/office/drawing/2014/main" id="{04826373-1E2F-D5EC-655B-7DFFA7C3BECB}"/>
              </a:ext>
            </a:extLst>
          </p:cNvPr>
          <p:cNvPicPr>
            <a:picLocks noChangeAspect="1"/>
          </p:cNvPicPr>
          <p:nvPr/>
        </p:nvPicPr>
        <p:blipFill>
          <a:blip r:embed="rId3"/>
          <a:stretch>
            <a:fillRect/>
          </a:stretch>
        </p:blipFill>
        <p:spPr>
          <a:xfrm>
            <a:off x="170328" y="2810767"/>
            <a:ext cx="5737412" cy="295835"/>
          </a:xfrm>
          <a:prstGeom prst="rect">
            <a:avLst/>
          </a:prstGeom>
        </p:spPr>
      </p:pic>
      <p:pic>
        <p:nvPicPr>
          <p:cNvPr id="10" name="Picture 9">
            <a:extLst>
              <a:ext uri="{FF2B5EF4-FFF2-40B4-BE49-F238E27FC236}">
                <a16:creationId xmlns:a16="http://schemas.microsoft.com/office/drawing/2014/main" id="{160D51F4-8766-AB47-5115-5F1DBF59ACE8}"/>
              </a:ext>
            </a:extLst>
          </p:cNvPr>
          <p:cNvPicPr>
            <a:picLocks noChangeAspect="1"/>
          </p:cNvPicPr>
          <p:nvPr/>
        </p:nvPicPr>
        <p:blipFill>
          <a:blip r:embed="rId4"/>
          <a:stretch>
            <a:fillRect/>
          </a:stretch>
        </p:blipFill>
        <p:spPr>
          <a:xfrm>
            <a:off x="188256" y="3976513"/>
            <a:ext cx="6999655" cy="824087"/>
          </a:xfrm>
          <a:prstGeom prst="rect">
            <a:avLst/>
          </a:prstGeom>
        </p:spPr>
      </p:pic>
    </p:spTree>
    <p:extLst>
      <p:ext uri="{BB962C8B-B14F-4D97-AF65-F5344CB8AC3E}">
        <p14:creationId xmlns:p14="http://schemas.microsoft.com/office/powerpoint/2010/main" val="2058229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3CBD6F39-004F-2D58-E581-F90CFC2D1AD5}"/>
              </a:ext>
            </a:extLst>
          </p:cNvPr>
          <p:cNvSpPr>
            <a:spLocks noGrp="1"/>
          </p:cNvSpPr>
          <p:nvPr>
            <p:ph type="title"/>
          </p:nvPr>
        </p:nvSpPr>
        <p:spPr>
          <a:xfrm>
            <a:off x="152400" y="228600"/>
            <a:ext cx="11887200" cy="533400"/>
          </a:xfrm>
        </p:spPr>
        <p:txBody>
          <a:bodyPr anchor="t">
            <a:noAutofit/>
          </a:bodyPr>
          <a:lstStyle/>
          <a:p>
            <a:r>
              <a:rPr lang="en-US" dirty="0">
                <a:latin typeface="Calibri" panose="020F0502020204030204" pitchFamily="34" charset="0"/>
                <a:cs typeface="Calibri" panose="020F0502020204030204" pitchFamily="34" charset="0"/>
              </a:rPr>
              <a:t>4. Channel estimation procedure</a:t>
            </a:r>
          </a:p>
        </p:txBody>
      </p:sp>
      <p:sp>
        <p:nvSpPr>
          <p:cNvPr id="3" name="TextBox 2">
            <a:extLst>
              <a:ext uri="{FF2B5EF4-FFF2-40B4-BE49-F238E27FC236}">
                <a16:creationId xmlns:a16="http://schemas.microsoft.com/office/drawing/2014/main" id="{A0C8F3AB-ED92-EB15-F9D8-C3A432AE9BE1}"/>
              </a:ext>
            </a:extLst>
          </p:cNvPr>
          <p:cNvSpPr txBox="1"/>
          <p:nvPr/>
        </p:nvSpPr>
        <p:spPr>
          <a:xfrm>
            <a:off x="152399" y="990600"/>
            <a:ext cx="7772401" cy="5262979"/>
          </a:xfrm>
          <a:prstGeom prst="rect">
            <a:avLst/>
          </a:prstGeom>
          <a:noFill/>
        </p:spPr>
        <p:txBody>
          <a:bodyPr wrap="square" rtlCol="0">
            <a:spAutoFit/>
          </a:bodyPr>
          <a:lstStyle/>
          <a:p>
            <a:pPr algn="just"/>
            <a:r>
              <a:rPr lang="en-US" sz="2400" dirty="0">
                <a:cs typeface="Calibri" panose="020F0502020204030204" pitchFamily="34" charset="0"/>
              </a:rPr>
              <a:t>4.1 Channel characteristics estimation</a:t>
            </a:r>
          </a:p>
          <a:p>
            <a:pPr algn="just"/>
            <a:endParaRPr lang="en-US" sz="2400" dirty="0">
              <a:cs typeface="Calibri" panose="020F0502020204030204" pitchFamily="34" charset="0"/>
            </a:endParaRPr>
          </a:p>
          <a:p>
            <a:pPr algn="just"/>
            <a:r>
              <a:rPr lang="en-US" sz="1800" b="0" i="0" u="none" strike="noStrike" baseline="0" dirty="0">
                <a:solidFill>
                  <a:srgbClr val="FF0000"/>
                </a:solidFill>
                <a:latin typeface="Arial" panose="020B0604020202020204" pitchFamily="34" charset="0"/>
              </a:rPr>
              <a:t>The channel transfer matrix is calculated periodically with the help of the known training signals and remains constant over information transmission time. It is then recalculated when new information is being transmitted. The channel characteristics in equation (4.1.4) are defined for each signal path at discrete time instants 1,2,...K. </a:t>
            </a:r>
          </a:p>
          <a:p>
            <a:pPr algn="just"/>
            <a:endParaRPr lang="en-US" dirty="0">
              <a:latin typeface="Arial" panose="020B0604020202020204" pitchFamily="34" charset="0"/>
            </a:endParaRPr>
          </a:p>
          <a:p>
            <a:pPr algn="just"/>
            <a:r>
              <a:rPr lang="en-US" sz="1800" b="0" i="0" u="none" strike="noStrike" baseline="0" dirty="0">
                <a:latin typeface="Arial" panose="020B0604020202020204" pitchFamily="34" charset="0"/>
              </a:rPr>
              <a:t>However, we need to derive </a:t>
            </a:r>
            <a:r>
              <a:rPr lang="en-US" sz="1800" b="1" i="0" u="none" strike="noStrike" baseline="0" dirty="0" err="1">
                <a:latin typeface="Times New Roman" panose="02020603050405020304" pitchFamily="18" charset="0"/>
              </a:rPr>
              <a:t>W</a:t>
            </a:r>
            <a:r>
              <a:rPr lang="en-US" sz="1800" b="0" i="0" u="none" strike="noStrike" baseline="0" dirty="0" err="1">
                <a:latin typeface="Arial" panose="020B0604020202020204" pitchFamily="34" charset="0"/>
              </a:rPr>
              <a:t>c</a:t>
            </a:r>
            <a:r>
              <a:rPr lang="en-US" sz="1800" b="0" i="0" u="none" strike="noStrike" baseline="0" dirty="0">
                <a:latin typeface="Arial" panose="020B0604020202020204" pitchFamily="34" charset="0"/>
              </a:rPr>
              <a:t> and this can be derived with the help of the transmitted signals </a:t>
            </a:r>
            <a:r>
              <a:rPr lang="en-US" sz="1800" b="1" i="0" u="none" strike="noStrike" baseline="0" dirty="0">
                <a:latin typeface="Times New Roman" panose="02020603050405020304" pitchFamily="18" charset="0"/>
              </a:rPr>
              <a:t>X </a:t>
            </a:r>
            <a:r>
              <a:rPr lang="en-US" sz="1800" b="0" i="0" u="none" strike="noStrike" baseline="0" dirty="0">
                <a:latin typeface="Arial" panose="020B0604020202020204" pitchFamily="34" charset="0"/>
              </a:rPr>
              <a:t>and the corresponding known received signals </a:t>
            </a:r>
            <a:r>
              <a:rPr lang="en-US" sz="1800" b="1" i="0" u="none" strike="noStrike" baseline="0" dirty="0">
                <a:latin typeface="Times New Roman" panose="02020603050405020304" pitchFamily="18" charset="0"/>
              </a:rPr>
              <a:t>Y </a:t>
            </a:r>
            <a:r>
              <a:rPr lang="en-US" sz="1800" b="0" i="0" u="none" strike="noStrike" baseline="0" dirty="0">
                <a:latin typeface="Arial" panose="020B0604020202020204" pitchFamily="34" charset="0"/>
              </a:rPr>
              <a:t>measured at the receiver. </a:t>
            </a:r>
          </a:p>
          <a:p>
            <a:pPr algn="just"/>
            <a:endParaRPr lang="en-US" sz="1800" b="0" i="0" u="none" strike="noStrike" baseline="0" dirty="0">
              <a:latin typeface="Arial" panose="020B0604020202020204" pitchFamily="34" charset="0"/>
            </a:endParaRPr>
          </a:p>
          <a:p>
            <a:pPr algn="just"/>
            <a:r>
              <a:rPr lang="en-US" sz="1800" b="0" i="0" u="none" strike="noStrike" baseline="0" dirty="0">
                <a:latin typeface="Arial" panose="020B0604020202020204" pitchFamily="34" charset="0"/>
              </a:rPr>
              <a:t>Equation (4.1.4) expresses the channel matrix </a:t>
            </a:r>
            <a:r>
              <a:rPr lang="en-US" sz="1800" b="1" i="0" u="none" strike="noStrike" baseline="0" dirty="0" err="1">
                <a:latin typeface="Times New Roman" panose="02020603050405020304" pitchFamily="18" charset="0"/>
              </a:rPr>
              <a:t>Wc</a:t>
            </a:r>
            <a:r>
              <a:rPr lang="en-US" sz="1800" b="1" i="0" u="none" strike="noStrike" baseline="0" dirty="0">
                <a:latin typeface="Times New Roman" panose="02020603050405020304" pitchFamily="18" charset="0"/>
              </a:rPr>
              <a:t> </a:t>
            </a:r>
            <a:r>
              <a:rPr lang="en-US" sz="1800" b="0" i="0" u="none" strike="noStrike" baseline="0" dirty="0">
                <a:latin typeface="Arial" panose="020B0604020202020204" pitchFamily="34" charset="0"/>
              </a:rPr>
              <a:t>which do not need to be a square matrix. Because, for example if we have a 4x4 MIMO system with 100 samples, we do not need to have a 100x100 channel matrix. </a:t>
            </a:r>
          </a:p>
          <a:p>
            <a:pPr algn="just"/>
            <a:r>
              <a:rPr lang="en-US" sz="1800" b="0" i="0" u="none" strike="noStrike" baseline="0" dirty="0">
                <a:latin typeface="Arial" panose="020B0604020202020204" pitchFamily="34" charset="0"/>
              </a:rPr>
              <a:t>However, 5 samples can be transmitted from the four (4) antennas at a time. The next section explains the procedures required in order to estimate the channel transfer matrix </a:t>
            </a:r>
            <a:r>
              <a:rPr lang="en-US" sz="1800" b="1" i="0" u="none" strike="noStrike" baseline="0" dirty="0" err="1">
                <a:latin typeface="Times New Roman" panose="02020603050405020304" pitchFamily="18" charset="0"/>
              </a:rPr>
              <a:t>Wc</a:t>
            </a:r>
            <a:r>
              <a:rPr lang="en-US" sz="1800" b="0" i="0" u="none" strike="noStrike" baseline="0" dirty="0">
                <a:latin typeface="Arial" panose="020B0604020202020204" pitchFamily="34" charset="0"/>
              </a:rPr>
              <a:t>.</a:t>
            </a:r>
            <a:endParaRPr lang="en-US" sz="2400" dirty="0">
              <a:cs typeface="Calibri" panose="020F0502020204030204" pitchFamily="34" charset="0"/>
            </a:endParaRPr>
          </a:p>
        </p:txBody>
      </p:sp>
      <p:pic>
        <p:nvPicPr>
          <p:cNvPr id="6" name="Picture 5">
            <a:extLst>
              <a:ext uri="{FF2B5EF4-FFF2-40B4-BE49-F238E27FC236}">
                <a16:creationId xmlns:a16="http://schemas.microsoft.com/office/drawing/2014/main" id="{5574F47C-A09B-65D8-411B-875A3EB228D2}"/>
              </a:ext>
            </a:extLst>
          </p:cNvPr>
          <p:cNvPicPr>
            <a:picLocks noChangeAspect="1"/>
          </p:cNvPicPr>
          <p:nvPr/>
        </p:nvPicPr>
        <p:blipFill>
          <a:blip r:embed="rId2"/>
          <a:stretch>
            <a:fillRect/>
          </a:stretch>
        </p:blipFill>
        <p:spPr>
          <a:xfrm>
            <a:off x="7945225" y="1802615"/>
            <a:ext cx="4150658" cy="3084949"/>
          </a:xfrm>
          <a:prstGeom prst="rect">
            <a:avLst/>
          </a:prstGeom>
        </p:spPr>
      </p:pic>
      <p:pic>
        <p:nvPicPr>
          <p:cNvPr id="8" name="Picture 7">
            <a:extLst>
              <a:ext uri="{FF2B5EF4-FFF2-40B4-BE49-F238E27FC236}">
                <a16:creationId xmlns:a16="http://schemas.microsoft.com/office/drawing/2014/main" id="{E58B2CFE-A107-ECBB-D14C-E5264408FF87}"/>
              </a:ext>
            </a:extLst>
          </p:cNvPr>
          <p:cNvPicPr>
            <a:picLocks noChangeAspect="1"/>
          </p:cNvPicPr>
          <p:nvPr/>
        </p:nvPicPr>
        <p:blipFill>
          <a:blip r:embed="rId3"/>
          <a:stretch>
            <a:fillRect/>
          </a:stretch>
        </p:blipFill>
        <p:spPr>
          <a:xfrm>
            <a:off x="5096228" y="5903259"/>
            <a:ext cx="6999655" cy="824087"/>
          </a:xfrm>
          <a:prstGeom prst="rect">
            <a:avLst/>
          </a:prstGeom>
        </p:spPr>
      </p:pic>
    </p:spTree>
    <p:extLst>
      <p:ext uri="{BB962C8B-B14F-4D97-AF65-F5344CB8AC3E}">
        <p14:creationId xmlns:p14="http://schemas.microsoft.com/office/powerpoint/2010/main" val="32547099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3CBD6F39-004F-2D58-E581-F90CFC2D1AD5}"/>
              </a:ext>
            </a:extLst>
          </p:cNvPr>
          <p:cNvSpPr>
            <a:spLocks noGrp="1"/>
          </p:cNvSpPr>
          <p:nvPr>
            <p:ph type="title"/>
          </p:nvPr>
        </p:nvSpPr>
        <p:spPr>
          <a:xfrm>
            <a:off x="152400" y="228600"/>
            <a:ext cx="11887200" cy="533400"/>
          </a:xfrm>
        </p:spPr>
        <p:txBody>
          <a:bodyPr anchor="t">
            <a:noAutofit/>
          </a:bodyPr>
          <a:lstStyle/>
          <a:p>
            <a:r>
              <a:rPr lang="en-US" dirty="0">
                <a:latin typeface="Calibri" panose="020F0502020204030204" pitchFamily="34" charset="0"/>
                <a:cs typeface="Calibri" panose="020F0502020204030204" pitchFamily="34" charset="0"/>
              </a:rPr>
              <a:t>4. Channel estimation procedure</a:t>
            </a:r>
          </a:p>
        </p:txBody>
      </p:sp>
      <p:sp>
        <p:nvSpPr>
          <p:cNvPr id="3" name="TextBox 2">
            <a:extLst>
              <a:ext uri="{FF2B5EF4-FFF2-40B4-BE49-F238E27FC236}">
                <a16:creationId xmlns:a16="http://schemas.microsoft.com/office/drawing/2014/main" id="{A0C8F3AB-ED92-EB15-F9D8-C3A432AE9BE1}"/>
              </a:ext>
            </a:extLst>
          </p:cNvPr>
          <p:cNvSpPr txBox="1"/>
          <p:nvPr/>
        </p:nvSpPr>
        <p:spPr>
          <a:xfrm>
            <a:off x="152399" y="990600"/>
            <a:ext cx="11811001" cy="2492990"/>
          </a:xfrm>
          <a:prstGeom prst="rect">
            <a:avLst/>
          </a:prstGeom>
          <a:noFill/>
        </p:spPr>
        <p:txBody>
          <a:bodyPr wrap="square" rtlCol="0">
            <a:spAutoFit/>
          </a:bodyPr>
          <a:lstStyle/>
          <a:p>
            <a:pPr algn="just"/>
            <a:r>
              <a:rPr lang="en-US" sz="2400" dirty="0">
                <a:cs typeface="Calibri" panose="020F0502020204030204" pitchFamily="34" charset="0"/>
              </a:rPr>
              <a:t>4.2 Channel identification algorithm</a:t>
            </a:r>
          </a:p>
          <a:p>
            <a:pPr algn="just"/>
            <a:endParaRPr lang="en-US" sz="2400" dirty="0">
              <a:cs typeface="Calibri" panose="020F0502020204030204" pitchFamily="34" charset="0"/>
            </a:endParaRPr>
          </a:p>
          <a:p>
            <a:pPr algn="just"/>
            <a:r>
              <a:rPr lang="en-US" sz="1800" b="0" i="0" u="none" strike="noStrike" baseline="0" dirty="0">
                <a:latin typeface="Arial" panose="020B0604020202020204" pitchFamily="34" charset="0"/>
              </a:rPr>
              <a:t>To model the transfer channel a common space matrix (orthonormal basis matrix </a:t>
            </a:r>
            <a:r>
              <a:rPr lang="en-US" sz="1800" b="1" i="0" u="none" strike="noStrike" baseline="0" dirty="0" err="1">
                <a:latin typeface="Times New Roman" panose="02020603050405020304" pitchFamily="18" charset="0"/>
              </a:rPr>
              <a:t>Ux</a:t>
            </a:r>
            <a:r>
              <a:rPr lang="en-US" sz="1800" b="0" i="0" u="none" strike="noStrike" baseline="0" dirty="0">
                <a:latin typeface="Arial" panose="020B0604020202020204" pitchFamily="34" charset="0"/>
              </a:rPr>
              <a:t>) is first generated and then used to map both the transmitted and received signals that vary in space (multiple antennas) and in time (samples in time). </a:t>
            </a:r>
          </a:p>
          <a:p>
            <a:pPr algn="just"/>
            <a:r>
              <a:rPr lang="en-US" sz="1800" b="0" i="0" u="none" strike="noStrike" baseline="0" dirty="0">
                <a:latin typeface="Arial" panose="020B0604020202020204" pitchFamily="34" charset="0"/>
              </a:rPr>
              <a:t>This common orthonormal basis matrix is obtained by decomposing either the transmitted signal </a:t>
            </a:r>
            <a:r>
              <a:rPr lang="en-US" sz="1800" b="1" i="0" u="none" strike="noStrike" baseline="0" dirty="0">
                <a:latin typeface="Times New Roman" panose="02020603050405020304" pitchFamily="18" charset="0"/>
              </a:rPr>
              <a:t>X </a:t>
            </a:r>
            <a:r>
              <a:rPr lang="en-US" sz="1800" b="0" i="0" u="none" strike="noStrike" baseline="0" dirty="0">
                <a:latin typeface="Arial" panose="020B0604020202020204" pitchFamily="34" charset="0"/>
              </a:rPr>
              <a:t>or the received signal </a:t>
            </a:r>
            <a:r>
              <a:rPr lang="en-US" sz="1800" b="1" i="0" u="none" strike="noStrike" baseline="0" dirty="0">
                <a:latin typeface="Times New Roman" panose="02020603050405020304" pitchFamily="18" charset="0"/>
              </a:rPr>
              <a:t>Y</a:t>
            </a:r>
            <a:r>
              <a:rPr lang="en-US" sz="1800" b="0" i="0" u="none" strike="noStrike" baseline="0" dirty="0">
                <a:latin typeface="Arial" panose="020B0604020202020204" pitchFamily="34" charset="0"/>
              </a:rPr>
              <a:t>. Hence, MIMO channel problem can be solved using four step approach under a condition where there is no noise (</a:t>
            </a:r>
            <a:r>
              <a:rPr lang="en-US" sz="1800" b="1" i="0" u="none" strike="noStrike" baseline="0" dirty="0">
                <a:latin typeface="Times New Roman" panose="02020603050405020304" pitchFamily="18" charset="0"/>
              </a:rPr>
              <a:t>N = 0</a:t>
            </a:r>
            <a:r>
              <a:rPr lang="en-US" sz="1800" b="0" i="0" u="none" strike="noStrike" baseline="0" dirty="0">
                <a:latin typeface="Arial" panose="020B0604020202020204" pitchFamily="34" charset="0"/>
              </a:rPr>
              <a:t>) and if the transmitted signals are orthogonal. </a:t>
            </a:r>
          </a:p>
        </p:txBody>
      </p:sp>
    </p:spTree>
    <p:extLst>
      <p:ext uri="{BB962C8B-B14F-4D97-AF65-F5344CB8AC3E}">
        <p14:creationId xmlns:p14="http://schemas.microsoft.com/office/powerpoint/2010/main" val="447424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3CBD6F39-004F-2D58-E581-F90CFC2D1AD5}"/>
              </a:ext>
            </a:extLst>
          </p:cNvPr>
          <p:cNvSpPr>
            <a:spLocks noGrp="1"/>
          </p:cNvSpPr>
          <p:nvPr>
            <p:ph type="title"/>
          </p:nvPr>
        </p:nvSpPr>
        <p:spPr>
          <a:xfrm>
            <a:off x="152400" y="228600"/>
            <a:ext cx="11887200" cy="533400"/>
          </a:xfrm>
        </p:spPr>
        <p:txBody>
          <a:bodyPr anchor="t">
            <a:noAutofit/>
          </a:bodyPr>
          <a:lstStyle/>
          <a:p>
            <a:r>
              <a:rPr lang="en-US" dirty="0">
                <a:latin typeface="Calibri" panose="020F0502020204030204" pitchFamily="34" charset="0"/>
                <a:cs typeface="Calibri" panose="020F0502020204030204" pitchFamily="34" charset="0"/>
              </a:rPr>
              <a:t>4. Channel estimation procedure</a:t>
            </a:r>
          </a:p>
        </p:txBody>
      </p:sp>
      <p:sp>
        <p:nvSpPr>
          <p:cNvPr id="3" name="TextBox 2">
            <a:extLst>
              <a:ext uri="{FF2B5EF4-FFF2-40B4-BE49-F238E27FC236}">
                <a16:creationId xmlns:a16="http://schemas.microsoft.com/office/drawing/2014/main" id="{A0C8F3AB-ED92-EB15-F9D8-C3A432AE9BE1}"/>
              </a:ext>
            </a:extLst>
          </p:cNvPr>
          <p:cNvSpPr txBox="1"/>
          <p:nvPr/>
        </p:nvSpPr>
        <p:spPr>
          <a:xfrm>
            <a:off x="152399" y="990600"/>
            <a:ext cx="11811001" cy="1107996"/>
          </a:xfrm>
          <a:prstGeom prst="rect">
            <a:avLst/>
          </a:prstGeom>
          <a:noFill/>
        </p:spPr>
        <p:txBody>
          <a:bodyPr wrap="square" rtlCol="0">
            <a:spAutoFit/>
          </a:bodyPr>
          <a:lstStyle/>
          <a:p>
            <a:pPr algn="just"/>
            <a:r>
              <a:rPr lang="en-US" sz="2400" dirty="0">
                <a:cs typeface="Calibri" panose="020F0502020204030204" pitchFamily="34" charset="0"/>
              </a:rPr>
              <a:t>4.2 Channel identification algorithm</a:t>
            </a:r>
          </a:p>
          <a:p>
            <a:pPr algn="just"/>
            <a:endParaRPr lang="en-US" sz="2400" dirty="0">
              <a:cs typeface="Calibri" panose="020F0502020204030204" pitchFamily="34" charset="0"/>
            </a:endParaRPr>
          </a:p>
          <a:p>
            <a:pPr algn="just"/>
            <a:r>
              <a:rPr lang="en-US" sz="1800" b="0" i="0" u="none" strike="noStrike" baseline="0" dirty="0">
                <a:latin typeface="Arial" panose="020B0604020202020204" pitchFamily="34" charset="0"/>
              </a:rPr>
              <a:t>These steps are summarized as follows:</a:t>
            </a:r>
            <a:endParaRPr lang="en-US" sz="2400" dirty="0">
              <a:cs typeface="Calibri" panose="020F0502020204030204" pitchFamily="34" charset="0"/>
            </a:endParaRPr>
          </a:p>
        </p:txBody>
      </p:sp>
      <p:pic>
        <p:nvPicPr>
          <p:cNvPr id="5" name="Picture 4">
            <a:extLst>
              <a:ext uri="{FF2B5EF4-FFF2-40B4-BE49-F238E27FC236}">
                <a16:creationId xmlns:a16="http://schemas.microsoft.com/office/drawing/2014/main" id="{A42B028F-F255-2BD1-FBDF-20F8C427C6EA}"/>
              </a:ext>
            </a:extLst>
          </p:cNvPr>
          <p:cNvPicPr>
            <a:picLocks noChangeAspect="1"/>
          </p:cNvPicPr>
          <p:nvPr/>
        </p:nvPicPr>
        <p:blipFill>
          <a:blip r:embed="rId2"/>
          <a:stretch>
            <a:fillRect/>
          </a:stretch>
        </p:blipFill>
        <p:spPr>
          <a:xfrm>
            <a:off x="183822" y="2209800"/>
            <a:ext cx="6239435" cy="1936376"/>
          </a:xfrm>
          <a:prstGeom prst="rect">
            <a:avLst/>
          </a:prstGeom>
        </p:spPr>
      </p:pic>
      <p:pic>
        <p:nvPicPr>
          <p:cNvPr id="7" name="Picture 6">
            <a:extLst>
              <a:ext uri="{FF2B5EF4-FFF2-40B4-BE49-F238E27FC236}">
                <a16:creationId xmlns:a16="http://schemas.microsoft.com/office/drawing/2014/main" id="{BB9B955F-16FB-AB5A-4D13-E2D567627DEC}"/>
              </a:ext>
            </a:extLst>
          </p:cNvPr>
          <p:cNvPicPr>
            <a:picLocks noChangeAspect="1"/>
          </p:cNvPicPr>
          <p:nvPr/>
        </p:nvPicPr>
        <p:blipFill>
          <a:blip r:embed="rId3"/>
          <a:stretch>
            <a:fillRect/>
          </a:stretch>
        </p:blipFill>
        <p:spPr>
          <a:xfrm>
            <a:off x="160255" y="4157174"/>
            <a:ext cx="6239435" cy="2581835"/>
          </a:xfrm>
          <a:prstGeom prst="rect">
            <a:avLst/>
          </a:prstGeom>
        </p:spPr>
      </p:pic>
    </p:spTree>
    <p:extLst>
      <p:ext uri="{BB962C8B-B14F-4D97-AF65-F5344CB8AC3E}">
        <p14:creationId xmlns:p14="http://schemas.microsoft.com/office/powerpoint/2010/main" val="3483733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3CBD6F39-004F-2D58-E581-F90CFC2D1AD5}"/>
              </a:ext>
            </a:extLst>
          </p:cNvPr>
          <p:cNvSpPr>
            <a:spLocks noGrp="1"/>
          </p:cNvSpPr>
          <p:nvPr>
            <p:ph type="title"/>
          </p:nvPr>
        </p:nvSpPr>
        <p:spPr>
          <a:xfrm>
            <a:off x="152400" y="228600"/>
            <a:ext cx="11887200" cy="533400"/>
          </a:xfrm>
        </p:spPr>
        <p:txBody>
          <a:bodyPr anchor="t">
            <a:noAutofit/>
          </a:bodyPr>
          <a:lstStyle/>
          <a:p>
            <a:r>
              <a:rPr lang="en-US" dirty="0">
                <a:latin typeface="Calibri" panose="020F0502020204030204" pitchFamily="34" charset="0"/>
                <a:cs typeface="Calibri" panose="020F0502020204030204" pitchFamily="34" charset="0"/>
              </a:rPr>
              <a:t>4. Channel estimation procedure</a:t>
            </a:r>
          </a:p>
        </p:txBody>
      </p:sp>
      <p:sp>
        <p:nvSpPr>
          <p:cNvPr id="3" name="TextBox 2">
            <a:extLst>
              <a:ext uri="{FF2B5EF4-FFF2-40B4-BE49-F238E27FC236}">
                <a16:creationId xmlns:a16="http://schemas.microsoft.com/office/drawing/2014/main" id="{A0C8F3AB-ED92-EB15-F9D8-C3A432AE9BE1}"/>
              </a:ext>
            </a:extLst>
          </p:cNvPr>
          <p:cNvSpPr txBox="1"/>
          <p:nvPr/>
        </p:nvSpPr>
        <p:spPr>
          <a:xfrm>
            <a:off x="152399" y="990600"/>
            <a:ext cx="11811001" cy="1107996"/>
          </a:xfrm>
          <a:prstGeom prst="rect">
            <a:avLst/>
          </a:prstGeom>
          <a:noFill/>
        </p:spPr>
        <p:txBody>
          <a:bodyPr wrap="square" rtlCol="0">
            <a:spAutoFit/>
          </a:bodyPr>
          <a:lstStyle/>
          <a:p>
            <a:pPr algn="just"/>
            <a:r>
              <a:rPr lang="en-US" sz="2400" dirty="0">
                <a:cs typeface="Calibri" panose="020F0502020204030204" pitchFamily="34" charset="0"/>
              </a:rPr>
              <a:t>4.2 Channel identification algorithm</a:t>
            </a:r>
          </a:p>
          <a:p>
            <a:pPr algn="just"/>
            <a:endParaRPr lang="en-US" sz="2400" dirty="0">
              <a:cs typeface="Calibri" panose="020F0502020204030204" pitchFamily="34" charset="0"/>
            </a:endParaRPr>
          </a:p>
          <a:p>
            <a:pPr algn="just"/>
            <a:r>
              <a:rPr lang="en-US" sz="1800" b="0" i="0" u="none" strike="noStrike" baseline="0" dirty="0">
                <a:latin typeface="Arial" panose="020B0604020202020204" pitchFamily="34" charset="0"/>
              </a:rPr>
              <a:t>Figure 5 shows the various steps required to model the transfer channel </a:t>
            </a:r>
            <a:r>
              <a:rPr lang="en-US" sz="1800" b="1" i="0" u="none" strike="noStrike" baseline="0" dirty="0" err="1">
                <a:latin typeface="TimesNewRomanPS-BoldMT"/>
              </a:rPr>
              <a:t>W</a:t>
            </a:r>
            <a:r>
              <a:rPr lang="en-US" sz="1800" b="1" i="0" u="none" strike="noStrike" baseline="0" dirty="0" err="1">
                <a:latin typeface="Times New Roman" panose="02020603050405020304" pitchFamily="18" charset="0"/>
              </a:rPr>
              <a:t>c</a:t>
            </a:r>
            <a:r>
              <a:rPr lang="en-US" sz="1800" b="0" i="0" u="none" strike="noStrike" baseline="0" dirty="0">
                <a:latin typeface="Arial" panose="020B0604020202020204" pitchFamily="34" charset="0"/>
              </a:rPr>
              <a:t>.:</a:t>
            </a:r>
            <a:endParaRPr lang="en-US" sz="2400" dirty="0">
              <a:cs typeface="Calibri" panose="020F0502020204030204" pitchFamily="34" charset="0"/>
            </a:endParaRPr>
          </a:p>
        </p:txBody>
      </p:sp>
      <p:pic>
        <p:nvPicPr>
          <p:cNvPr id="6" name="Picture 5">
            <a:extLst>
              <a:ext uri="{FF2B5EF4-FFF2-40B4-BE49-F238E27FC236}">
                <a16:creationId xmlns:a16="http://schemas.microsoft.com/office/drawing/2014/main" id="{2C80F94D-EC6D-440F-9D0F-FF374814FA10}"/>
              </a:ext>
            </a:extLst>
          </p:cNvPr>
          <p:cNvPicPr>
            <a:picLocks noChangeAspect="1"/>
          </p:cNvPicPr>
          <p:nvPr/>
        </p:nvPicPr>
        <p:blipFill>
          <a:blip r:embed="rId2"/>
          <a:stretch>
            <a:fillRect/>
          </a:stretch>
        </p:blipFill>
        <p:spPr>
          <a:xfrm>
            <a:off x="255494" y="2133600"/>
            <a:ext cx="6678706" cy="4147261"/>
          </a:xfrm>
          <a:prstGeom prst="rect">
            <a:avLst/>
          </a:prstGeom>
        </p:spPr>
      </p:pic>
      <p:sp>
        <p:nvSpPr>
          <p:cNvPr id="8" name="TextBox 7">
            <a:extLst>
              <a:ext uri="{FF2B5EF4-FFF2-40B4-BE49-F238E27FC236}">
                <a16:creationId xmlns:a16="http://schemas.microsoft.com/office/drawing/2014/main" id="{4AC19F7C-1EE3-D0DF-5CE6-FF255621CADB}"/>
              </a:ext>
            </a:extLst>
          </p:cNvPr>
          <p:cNvSpPr txBox="1"/>
          <p:nvPr/>
        </p:nvSpPr>
        <p:spPr>
          <a:xfrm>
            <a:off x="7342093" y="2187528"/>
            <a:ext cx="4724401" cy="4524315"/>
          </a:xfrm>
          <a:prstGeom prst="rect">
            <a:avLst/>
          </a:prstGeom>
          <a:noFill/>
        </p:spPr>
        <p:txBody>
          <a:bodyPr wrap="square" rtlCol="0">
            <a:spAutoFit/>
          </a:bodyPr>
          <a:lstStyle/>
          <a:p>
            <a:pPr algn="just"/>
            <a:r>
              <a:rPr lang="en-US" sz="1800" b="0" i="0" u="none" strike="noStrike" baseline="0" dirty="0">
                <a:latin typeface="Arial" panose="020B0604020202020204" pitchFamily="34" charset="0"/>
              </a:rPr>
              <a:t>Reference to figure 5, it can deduce that the first principle is to map both the transmitted and the received signals with a common space matrix, the orthonormal basis vector.</a:t>
            </a:r>
          </a:p>
          <a:p>
            <a:pPr algn="just"/>
            <a:endParaRPr lang="en-US" sz="1800" b="0" i="0" u="none" strike="noStrike" baseline="0" dirty="0">
              <a:latin typeface="Arial" panose="020B0604020202020204" pitchFamily="34" charset="0"/>
            </a:endParaRPr>
          </a:p>
          <a:p>
            <a:pPr algn="just"/>
            <a:r>
              <a:rPr lang="en-US" sz="1800" b="0" i="0" u="none" strike="noStrike" baseline="0" dirty="0">
                <a:latin typeface="Arial" panose="020B0604020202020204" pitchFamily="34" charset="0"/>
              </a:rPr>
              <a:t>The second process in figure 5 is to determine the Fourier coefficients of both the</a:t>
            </a:r>
          </a:p>
          <a:p>
            <a:pPr algn="just"/>
            <a:r>
              <a:rPr lang="en-US" sz="1800" b="0" i="0" u="none" strike="noStrike" baseline="0" dirty="0">
                <a:latin typeface="Arial" panose="020B0604020202020204" pitchFamily="34" charset="0"/>
              </a:rPr>
              <a:t>transmitted and the received signals. </a:t>
            </a:r>
          </a:p>
          <a:p>
            <a:pPr algn="just"/>
            <a:r>
              <a:rPr lang="en-US" sz="1800" b="0" i="0" u="none" strike="noStrike" baseline="0" dirty="0">
                <a:latin typeface="Arial" panose="020B0604020202020204" pitchFamily="34" charset="0"/>
              </a:rPr>
              <a:t>The final process is to model the transfer channel with the help of the Fourier confidents obtained. </a:t>
            </a:r>
          </a:p>
          <a:p>
            <a:pPr algn="just"/>
            <a:r>
              <a:rPr lang="en-US" sz="1800" b="0" i="0" u="none" strike="noStrike" baseline="0" dirty="0">
                <a:latin typeface="Arial" panose="020B0604020202020204" pitchFamily="34" charset="0"/>
              </a:rPr>
              <a:t>It is important to explain in details the four listed steps for clear understanding. </a:t>
            </a:r>
          </a:p>
          <a:p>
            <a:pPr algn="just"/>
            <a:endParaRPr lang="en-US" dirty="0">
              <a:latin typeface="Arial" panose="020B0604020202020204" pitchFamily="34" charset="0"/>
            </a:endParaRPr>
          </a:p>
          <a:p>
            <a:pPr algn="just"/>
            <a:r>
              <a:rPr lang="en-US" sz="1800" b="0" i="0" u="none" strike="noStrike" baseline="0" dirty="0">
                <a:latin typeface="Arial" panose="020B0604020202020204" pitchFamily="34" charset="0"/>
              </a:rPr>
              <a:t>The next section explains these four principles.</a:t>
            </a:r>
            <a:endParaRPr lang="en-US" dirty="0"/>
          </a:p>
        </p:txBody>
      </p:sp>
    </p:spTree>
    <p:extLst>
      <p:ext uri="{BB962C8B-B14F-4D97-AF65-F5344CB8AC3E}">
        <p14:creationId xmlns:p14="http://schemas.microsoft.com/office/powerpoint/2010/main" val="2747264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3CBD6F39-004F-2D58-E581-F90CFC2D1AD5}"/>
              </a:ext>
            </a:extLst>
          </p:cNvPr>
          <p:cNvSpPr>
            <a:spLocks noGrp="1"/>
          </p:cNvSpPr>
          <p:nvPr>
            <p:ph type="title"/>
          </p:nvPr>
        </p:nvSpPr>
        <p:spPr>
          <a:xfrm>
            <a:off x="152400" y="228600"/>
            <a:ext cx="11887200" cy="533400"/>
          </a:xfrm>
        </p:spPr>
        <p:txBody>
          <a:bodyPr anchor="t">
            <a:noAutofit/>
          </a:bodyPr>
          <a:lstStyle/>
          <a:p>
            <a:r>
              <a:rPr lang="en-US" dirty="0">
                <a:latin typeface="Calibri" panose="020F0502020204030204" pitchFamily="34" charset="0"/>
                <a:cs typeface="Calibri" panose="020F0502020204030204" pitchFamily="34" charset="0"/>
              </a:rPr>
              <a:t>4. Channel estimation procedure</a:t>
            </a:r>
          </a:p>
        </p:txBody>
      </p:sp>
      <p:sp>
        <p:nvSpPr>
          <p:cNvPr id="3" name="TextBox 2">
            <a:extLst>
              <a:ext uri="{FF2B5EF4-FFF2-40B4-BE49-F238E27FC236}">
                <a16:creationId xmlns:a16="http://schemas.microsoft.com/office/drawing/2014/main" id="{A0C8F3AB-ED92-EB15-F9D8-C3A432AE9BE1}"/>
              </a:ext>
            </a:extLst>
          </p:cNvPr>
          <p:cNvSpPr txBox="1"/>
          <p:nvPr/>
        </p:nvSpPr>
        <p:spPr>
          <a:xfrm>
            <a:off x="152399" y="990600"/>
            <a:ext cx="11811001" cy="830997"/>
          </a:xfrm>
          <a:prstGeom prst="rect">
            <a:avLst/>
          </a:prstGeom>
          <a:noFill/>
        </p:spPr>
        <p:txBody>
          <a:bodyPr wrap="square" rtlCol="0">
            <a:spAutoFit/>
          </a:bodyPr>
          <a:lstStyle/>
          <a:p>
            <a:pPr algn="just"/>
            <a:r>
              <a:rPr lang="en-US" sz="2400" dirty="0">
                <a:cs typeface="Calibri" panose="020F0502020204030204" pitchFamily="34" charset="0"/>
              </a:rPr>
              <a:t>4.2.1 Orthonormal basis </a:t>
            </a:r>
            <a:r>
              <a:rPr lang="en-US" sz="2400" dirty="0" err="1">
                <a:cs typeface="Calibri" panose="020F0502020204030204" pitchFamily="34" charset="0"/>
              </a:rPr>
              <a:t>Ux</a:t>
            </a:r>
            <a:r>
              <a:rPr lang="en-US" sz="2400" dirty="0">
                <a:cs typeface="Calibri" panose="020F0502020204030204" pitchFamily="34" charset="0"/>
              </a:rPr>
              <a:t> estimation</a:t>
            </a:r>
          </a:p>
          <a:p>
            <a:pPr algn="just"/>
            <a:endParaRPr lang="en-US" sz="2400" dirty="0">
              <a:cs typeface="Calibri" panose="020F0502020204030204" pitchFamily="34" charset="0"/>
            </a:endParaRPr>
          </a:p>
        </p:txBody>
      </p:sp>
      <p:pic>
        <p:nvPicPr>
          <p:cNvPr id="5" name="Picture 4">
            <a:extLst>
              <a:ext uri="{FF2B5EF4-FFF2-40B4-BE49-F238E27FC236}">
                <a16:creationId xmlns:a16="http://schemas.microsoft.com/office/drawing/2014/main" id="{01EE35EE-4525-A8F0-2557-5ADE8523B364}"/>
              </a:ext>
            </a:extLst>
          </p:cNvPr>
          <p:cNvPicPr>
            <a:picLocks noChangeAspect="1"/>
          </p:cNvPicPr>
          <p:nvPr/>
        </p:nvPicPr>
        <p:blipFill>
          <a:blip r:embed="rId2"/>
          <a:stretch>
            <a:fillRect/>
          </a:stretch>
        </p:blipFill>
        <p:spPr>
          <a:xfrm>
            <a:off x="251604" y="1447800"/>
            <a:ext cx="7540344" cy="5257800"/>
          </a:xfrm>
          <a:prstGeom prst="rect">
            <a:avLst/>
          </a:prstGeom>
        </p:spPr>
      </p:pic>
    </p:spTree>
    <p:extLst>
      <p:ext uri="{BB962C8B-B14F-4D97-AF65-F5344CB8AC3E}">
        <p14:creationId xmlns:p14="http://schemas.microsoft.com/office/powerpoint/2010/main" val="11014531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1307</TotalTime>
  <Words>1333</Words>
  <Application>Microsoft Office PowerPoint</Application>
  <PresentationFormat>Ευρεία οθόνη</PresentationFormat>
  <Paragraphs>133</Paragraphs>
  <Slides>19</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19</vt:i4>
      </vt:variant>
    </vt:vector>
  </HeadingPairs>
  <TitlesOfParts>
    <vt:vector size="25" baseType="lpstr">
      <vt:lpstr>Arial</vt:lpstr>
      <vt:lpstr>Calibri</vt:lpstr>
      <vt:lpstr>Calibri Light</vt:lpstr>
      <vt:lpstr>Times New Roman</vt:lpstr>
      <vt:lpstr>TimesNewRomanPS-BoldMT</vt:lpstr>
      <vt:lpstr>Office Theme</vt:lpstr>
      <vt:lpstr>Τηλεπικοινωνιακά Δίκτυα</vt:lpstr>
      <vt:lpstr>4. Channel estimation procedure</vt:lpstr>
      <vt:lpstr>4. Channel estimation procedure</vt:lpstr>
      <vt:lpstr>4. Channel estimation procedure</vt:lpstr>
      <vt:lpstr>4. Channel estimation procedure</vt:lpstr>
      <vt:lpstr>4. Channel estimation procedure</vt:lpstr>
      <vt:lpstr>4. Channel estimation procedure</vt:lpstr>
      <vt:lpstr>4. Channel estimation procedure</vt:lpstr>
      <vt:lpstr>4. Channel estimation procedure</vt:lpstr>
      <vt:lpstr>4. Channel estimation procedure</vt:lpstr>
      <vt:lpstr>4. Channel estimation procedure</vt:lpstr>
      <vt:lpstr>4. Channel estimation procedure</vt:lpstr>
      <vt:lpstr>5. Orthonormal space concept</vt:lpstr>
      <vt:lpstr>5. Orthonormal space concept</vt:lpstr>
      <vt:lpstr>5. Orthonormal space concept</vt:lpstr>
      <vt:lpstr>Παρουσίαση του PowerPoint</vt:lpstr>
      <vt:lpstr>6. Generalized Fourier coefficients of X and Y</vt:lpstr>
      <vt:lpstr>Παρουσίαση του PowerPoint</vt:lpstr>
      <vt:lpstr>7. Transfer channel estimation Wc</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Τηλεπικοινωνιακά Δίκτυα</dc:title>
  <dc:creator>kostas</dc:creator>
  <cp:lastModifiedBy>Andreas Tsormpatzoglou</cp:lastModifiedBy>
  <cp:revision>144</cp:revision>
  <dcterms:created xsi:type="dcterms:W3CDTF">2006-08-16T00:00:00Z</dcterms:created>
  <dcterms:modified xsi:type="dcterms:W3CDTF">2022-11-07T12:07:50Z</dcterms:modified>
</cp:coreProperties>
</file>