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1" r:id="rId1"/>
  </p:sldMasterIdLst>
  <p:notesMasterIdLst>
    <p:notesMasterId r:id="rId34"/>
  </p:notesMasterIdLst>
  <p:sldIdLst>
    <p:sldId id="465" r:id="rId2"/>
    <p:sldId id="509" r:id="rId3"/>
    <p:sldId id="510" r:id="rId4"/>
    <p:sldId id="511" r:id="rId5"/>
    <p:sldId id="512" r:id="rId6"/>
    <p:sldId id="513" r:id="rId7"/>
    <p:sldId id="514" r:id="rId8"/>
    <p:sldId id="515" r:id="rId9"/>
    <p:sldId id="516" r:id="rId10"/>
    <p:sldId id="517" r:id="rId11"/>
    <p:sldId id="518" r:id="rId12"/>
    <p:sldId id="519" r:id="rId13"/>
    <p:sldId id="520" r:id="rId14"/>
    <p:sldId id="521" r:id="rId15"/>
    <p:sldId id="522" r:id="rId16"/>
    <p:sldId id="523" r:id="rId17"/>
    <p:sldId id="524" r:id="rId18"/>
    <p:sldId id="525" r:id="rId19"/>
    <p:sldId id="526" r:id="rId20"/>
    <p:sldId id="527" r:id="rId21"/>
    <p:sldId id="528" r:id="rId22"/>
    <p:sldId id="529" r:id="rId23"/>
    <p:sldId id="530" r:id="rId24"/>
    <p:sldId id="531" r:id="rId25"/>
    <p:sldId id="532" r:id="rId26"/>
    <p:sldId id="533" r:id="rId27"/>
    <p:sldId id="534" r:id="rId28"/>
    <p:sldId id="535" r:id="rId29"/>
    <p:sldId id="536" r:id="rId30"/>
    <p:sldId id="537" r:id="rId31"/>
    <p:sldId id="538" r:id="rId32"/>
    <p:sldId id="539" r:id="rId33"/>
  </p:sldIdLst>
  <p:sldSz cx="9144000" cy="6858000" type="screen4x3"/>
  <p:notesSz cx="7099300" cy="1023461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4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0000"/>
    <a:srgbClr val="818181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807" autoAdjust="0"/>
  </p:normalViewPr>
  <p:slideViewPr>
    <p:cSldViewPr snapToGrid="0">
      <p:cViewPr varScale="1">
        <p:scale>
          <a:sx n="65" d="100"/>
          <a:sy n="65" d="100"/>
        </p:scale>
        <p:origin x="1452" y="60"/>
      </p:cViewPr>
      <p:guideLst>
        <p:guide orient="horz" pos="2247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l-GR"/>
          </a:p>
        </p:txBody>
      </p:sp>
      <p:sp>
        <p:nvSpPr>
          <p:cNvPr id="260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l-GR"/>
          </a:p>
        </p:txBody>
      </p:sp>
      <p:sp>
        <p:nvSpPr>
          <p:cNvPr id="260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60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</a:p>
        </p:txBody>
      </p:sp>
      <p:sp>
        <p:nvSpPr>
          <p:cNvPr id="260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l-GR"/>
          </a:p>
        </p:txBody>
      </p:sp>
      <p:sp>
        <p:nvSpPr>
          <p:cNvPr id="260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EAB1BD9A-843A-498A-AB47-85E26B8A2486}" type="slidenum">
              <a:rPr lang="el-GR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- Ορθογώνιο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- Ορθογώνιο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- Ορθογώνιο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- Ορθογώνιο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- Ορθογώνιο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- Στρογγυλεμένο ορθογώνιο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- Στρογγυλεμένο ορθογώνιο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Ορθογώνιο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13EC1B9-BEE2-4E56-A99A-84F9CE2F1FA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87FE1-68FD-4393-9C38-790BC85BB28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B3DF-8E37-4DBC-90EC-9121F9071A2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D40E-4ACC-4ECE-A3EF-ADA08C4C68D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1DD85-40E1-4B6E-9E96-90F1DD8EF5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8F8F6-8226-4B84-9080-E2C54B4F86E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26" name="2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en-GB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AAD06E-0EEA-40E6-9BC4-1F8FD6D01229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ED46FB9-9256-46DC-BAB3-6B6939F2E2D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F5E37-46EA-43D8-9717-AFE4791890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F2484-63BC-418C-8FA3-F0779BAAA66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287AA-A042-489B-B328-C5A5BD7C0D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Ορθογώνιο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- Ορθογώνιο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- Ορθογώνιο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- Ορθογώνιο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- Ορθογώνιο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- Στρογγυλεμένο ορθογώνιο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- Στρογγυλεμένο ορθογώνιο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- Ορθογώνιο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- Ορθογώνιο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- Ορθογώνιο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- Ορθογώνιο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- Ορθογώνιο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- Ορθογώνιο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GB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37F9B35D-0E35-4AFD-AB46-C27ACB248D1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8.e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0" y="2401887"/>
            <a:ext cx="9144000" cy="1470025"/>
          </a:xfrm>
        </p:spPr>
        <p:txBody>
          <a:bodyPr>
            <a:normAutofit/>
          </a:bodyPr>
          <a:lstStyle/>
          <a:p>
            <a:pPr algn="ctr"/>
            <a:r>
              <a:rPr lang="el-GR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Προγραμματισμός ΙΙ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540544" y="692696"/>
            <a:ext cx="7127800" cy="5403898"/>
          </a:xfrm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  <p:txBody>
          <a:bodyPr>
            <a:normAutofit fontScale="92500" lnSpcReduction="10000"/>
          </a:bodyPr>
          <a:lstStyle/>
          <a:p>
            <a:pPr algn="r"/>
            <a:r>
              <a:rPr lang="el-GR" i="1" dirty="0">
                <a:solidFill>
                  <a:schemeClr val="bg1"/>
                </a:solidFill>
              </a:rPr>
              <a:t>ΣΧΟΛΗ ΤΕΧΝΟΛΟΓΙΚΩΝ ΕΦΑΡΜΟΓΩΝ</a:t>
            </a:r>
            <a:br>
              <a:rPr lang="el-GR" dirty="0">
                <a:solidFill>
                  <a:schemeClr val="bg1"/>
                </a:solidFill>
              </a:rPr>
            </a:br>
            <a:r>
              <a:rPr lang="el-GR" sz="2600" dirty="0">
                <a:solidFill>
                  <a:schemeClr val="bg1"/>
                </a:solidFill>
              </a:rPr>
              <a:t>ΤΜΗΜΑ ΜΗΧΑΝΙΚΩΝ ΠΛΗΡΟΦΟΡΙΚΗΣ ΤΕ</a:t>
            </a:r>
            <a:endParaRPr lang="el-GR" dirty="0">
              <a:solidFill>
                <a:schemeClr val="bg1"/>
              </a:solidFill>
            </a:endParaRPr>
          </a:p>
          <a:p>
            <a:pPr algn="r"/>
            <a:endParaRPr lang="el-GR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i="1" dirty="0">
              <a:solidFill>
                <a:schemeClr val="tx1"/>
              </a:solidFill>
            </a:endParaRPr>
          </a:p>
          <a:p>
            <a:r>
              <a:rPr lang="el-GR" i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Δείκτες</a:t>
            </a:r>
            <a:r>
              <a:rPr lang="en-US" i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l-GR" i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και Πίνακες</a:t>
            </a: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r"/>
            <a:r>
              <a:rPr lang="el-GR" sz="1900" i="1" dirty="0">
                <a:solidFill>
                  <a:schemeClr val="tx1"/>
                </a:solidFill>
              </a:rPr>
              <a:t>Διδάσκων: </a:t>
            </a:r>
            <a:r>
              <a:rPr lang="el-GR" sz="1900" b="1" i="1" dirty="0">
                <a:solidFill>
                  <a:schemeClr val="tx1"/>
                </a:solidFill>
              </a:rPr>
              <a:t>Τσίπουρας Μάρκος</a:t>
            </a:r>
          </a:p>
          <a:p>
            <a:pPr algn="r"/>
            <a:r>
              <a:rPr lang="el-GR" sz="1900" i="1" dirty="0">
                <a:solidFill>
                  <a:schemeClr val="tx1"/>
                </a:solidFill>
              </a:rPr>
              <a:t>Εκπαιδευτικό Υλικό: </a:t>
            </a:r>
            <a:r>
              <a:rPr lang="el-GR" sz="1900" b="1" i="1" dirty="0">
                <a:solidFill>
                  <a:schemeClr val="tx1"/>
                </a:solidFill>
              </a:rPr>
              <a:t>«</a:t>
            </a:r>
            <a:r>
              <a:rPr lang="en-US" sz="1900" b="1" i="1" dirty="0">
                <a:solidFill>
                  <a:schemeClr val="tx1"/>
                </a:solidFill>
              </a:rPr>
              <a:t>C</a:t>
            </a:r>
            <a:r>
              <a:rPr lang="el-GR" sz="1900" b="1" i="1" dirty="0">
                <a:solidFill>
                  <a:schemeClr val="tx1"/>
                </a:solidFill>
              </a:rPr>
              <a:t>: Από τη Θεωρία στην Εφαρμογή» </a:t>
            </a:r>
          </a:p>
          <a:p>
            <a:pPr algn="r"/>
            <a:r>
              <a:rPr lang="el-GR" sz="1900" b="1" i="1" dirty="0">
                <a:solidFill>
                  <a:schemeClr val="tx1"/>
                </a:solidFill>
              </a:rPr>
              <a:t>Γ. Σ. Τσελίκης – Ν. Δ. </a:t>
            </a:r>
            <a:r>
              <a:rPr lang="el-GR" sz="1900" b="1" i="1" dirty="0" err="1">
                <a:solidFill>
                  <a:schemeClr val="tx1"/>
                </a:solidFill>
              </a:rPr>
              <a:t>Τσελίκας</a:t>
            </a:r>
            <a:endParaRPr lang="el-GR" sz="1900" b="1" i="1" dirty="0">
              <a:solidFill>
                <a:schemeClr val="tx1"/>
              </a:solidFill>
            </a:endParaRPr>
          </a:p>
        </p:txBody>
      </p:sp>
      <p:pic>
        <p:nvPicPr>
          <p:cNvPr id="6" name="Picture 73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rcRect l="18191" r="19104" b="46681"/>
          <a:stretch/>
        </p:blipFill>
        <p:spPr>
          <a:xfrm>
            <a:off x="7772400" y="606928"/>
            <a:ext cx="914400" cy="85861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685800" y="568876"/>
            <a:ext cx="7086600" cy="896662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GB" altLang="el-GR" sz="36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243167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818535"/>
            <a:ext cx="8864600" cy="5676900"/>
          </a:xfrm>
        </p:spPr>
        <p:txBody>
          <a:bodyPr/>
          <a:lstStyle/>
          <a:p>
            <a:pPr marL="914400" lvl="1" indent="-457200" algn="just" eaLnBrk="1" hangingPunct="1"/>
            <a:r>
              <a:rPr lang="en-US" altLang="el-GR" sz="2000" dirty="0">
                <a:solidFill>
                  <a:srgbClr val="FF0000"/>
                </a:solidFill>
              </a:rPr>
              <a:t>SOS!!!!!!</a:t>
            </a:r>
            <a:r>
              <a:rPr lang="en-US" altLang="el-GR" sz="2000" dirty="0"/>
              <a:t> </a:t>
            </a:r>
            <a:endParaRPr lang="el-GR" altLang="el-GR" sz="2000" dirty="0"/>
          </a:p>
          <a:p>
            <a:pPr marL="914400" lvl="1" indent="-457200" algn="just" eaLnBrk="1" hangingPunct="1">
              <a:buFont typeface="Wingdings" panose="05000000000000000000" pitchFamily="2" charset="2"/>
              <a:buNone/>
            </a:pPr>
            <a:r>
              <a:rPr lang="el-GR" altLang="el-GR" sz="2000" dirty="0"/>
              <a:t>	Ποιον από τους δύο προηγούμενους τρόπους να χρησιμοποιήσετε? </a:t>
            </a:r>
          </a:p>
          <a:p>
            <a:pPr marL="914400" lvl="1" indent="-457200" algn="just" eaLnBrk="1" hangingPunct="1">
              <a:buFont typeface="Wingdings" panose="05000000000000000000" pitchFamily="2" charset="2"/>
              <a:buNone/>
            </a:pP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</a:p>
          <a:p>
            <a:pPr marL="914400" lvl="1" indent="-457200" algn="just" eaLnBrk="1" hangingPunct="1">
              <a:buFont typeface="Wingdings" panose="05000000000000000000" pitchFamily="2" charset="2"/>
              <a:buNone/>
            </a:pP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el-GR" altLang="el-GR" sz="2000" dirty="0"/>
              <a:t>α)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sv-SE" altLang="el-GR" sz="2000" dirty="0">
                <a:solidFill>
                  <a:srgbClr val="0000FF"/>
                </a:solidFill>
                <a:latin typeface="Courier New" panose="02070309020205020404" pitchFamily="49" charset="0"/>
              </a:rPr>
              <a:t>int</a:t>
            </a:r>
            <a:r>
              <a:rPr lang="sv-SE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 arr[100]; </a:t>
            </a:r>
            <a:r>
              <a:rPr lang="el-GR" altLang="el-GR" sz="2000" dirty="0"/>
              <a:t>     </a:t>
            </a:r>
            <a:r>
              <a:rPr lang="en-US" altLang="el-GR" sz="2000" dirty="0"/>
              <a:t>   </a:t>
            </a:r>
            <a:r>
              <a:rPr lang="el-GR" altLang="el-GR" sz="2000" dirty="0"/>
              <a:t> ή	</a:t>
            </a:r>
            <a:r>
              <a:rPr lang="en-US" altLang="el-GR" sz="2000" dirty="0"/>
              <a:t>	</a:t>
            </a:r>
            <a:r>
              <a:rPr lang="el-GR" altLang="el-GR" sz="2000" dirty="0"/>
              <a:t>β)    </a:t>
            </a:r>
            <a:r>
              <a:rPr lang="sv-SE" altLang="el-GR" sz="2000" dirty="0">
                <a:solidFill>
                  <a:srgbClr val="0000FF"/>
                </a:solidFill>
                <a:latin typeface="Courier New" panose="02070309020205020404" pitchFamily="49" charset="0"/>
              </a:rPr>
              <a:t>int</a:t>
            </a:r>
            <a:r>
              <a:rPr lang="sv-SE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*</a:t>
            </a:r>
            <a:r>
              <a:rPr lang="sv-SE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arr;</a:t>
            </a:r>
            <a:r>
              <a:rPr lang="el-GR" altLang="el-GR" sz="2000" dirty="0"/>
              <a:t> </a:t>
            </a:r>
            <a:endParaRPr lang="en-US" altLang="el-GR" sz="200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914400" lvl="1" indent="-457200" algn="just" eaLnBrk="1" hangingPunct="1">
              <a:buFont typeface="Wingdings" panose="05000000000000000000" pitchFamily="2" charset="2"/>
              <a:buNone/>
            </a:pPr>
            <a:r>
              <a:rPr lang="en-US" altLang="el-GR" sz="2000" dirty="0"/>
              <a:t>	</a:t>
            </a:r>
          </a:p>
          <a:p>
            <a:pPr marL="914400" lvl="1" indent="-457200" algn="just" eaLnBrk="1" hangingPunct="1"/>
            <a:r>
              <a:rPr lang="el-GR" altLang="el-GR" sz="2000" dirty="0"/>
              <a:t>Για τον χειρισμό των στοιχείων ενός πίνακα προτείνεται το πρώτο από τα παραπάνω είδη σύνταξης, στο οποίο αποτυπώνεται </a:t>
            </a:r>
            <a:r>
              <a:rPr lang="el-GR" altLang="el-GR" sz="2000" dirty="0">
                <a:solidFill>
                  <a:srgbClr val="FF0000"/>
                </a:solidFill>
              </a:rPr>
              <a:t>εμφανώς</a:t>
            </a:r>
            <a:r>
              <a:rPr lang="el-GR" altLang="el-GR" sz="2000" dirty="0"/>
              <a:t> </a:t>
            </a:r>
            <a:r>
              <a:rPr lang="el-GR" altLang="el-GR" sz="2000" dirty="0">
                <a:solidFill>
                  <a:srgbClr val="FF0000"/>
                </a:solidFill>
              </a:rPr>
              <a:t>η θέση</a:t>
            </a:r>
            <a:r>
              <a:rPr lang="el-GR" altLang="el-GR" sz="2000" dirty="0"/>
              <a:t> </a:t>
            </a:r>
            <a:r>
              <a:rPr lang="el-GR" altLang="el-GR" sz="2000" dirty="0">
                <a:solidFill>
                  <a:srgbClr val="FF0000"/>
                </a:solidFill>
              </a:rPr>
              <a:t>του στοιχείου</a:t>
            </a:r>
            <a:r>
              <a:rPr lang="el-GR" altLang="el-GR" sz="2000" dirty="0"/>
              <a:t> στον πίνακα και </a:t>
            </a:r>
            <a:r>
              <a:rPr lang="el-GR" altLang="el-GR" sz="2000" dirty="0">
                <a:solidFill>
                  <a:srgbClr val="FF0000"/>
                </a:solidFill>
              </a:rPr>
              <a:t>όχι η σύνταξη με τη σημειογραφία δείκτη</a:t>
            </a:r>
            <a:r>
              <a:rPr lang="el-GR" altLang="el-GR" sz="2000" dirty="0"/>
              <a:t>, γιατί </a:t>
            </a:r>
            <a:r>
              <a:rPr lang="el-GR" altLang="el-GR" sz="2000" u="sng" dirty="0"/>
              <a:t>ο κώδικας του προγράμματος είναι περισσότερο ευανάγνωστος και λιγότερο επιρρεπής σε λάθη</a:t>
            </a:r>
            <a:r>
              <a:rPr lang="el-GR" altLang="el-GR" sz="2000" dirty="0"/>
              <a:t> </a:t>
            </a:r>
          </a:p>
          <a:p>
            <a:pPr marL="914400" lvl="1" indent="-457200" algn="just" eaLnBrk="1" hangingPunct="1"/>
            <a:endParaRPr lang="el-GR" altLang="el-GR" sz="2000" dirty="0"/>
          </a:p>
          <a:p>
            <a:pPr marL="914400" lvl="1" indent="-457200" algn="just" eaLnBrk="1" hangingPunct="1"/>
            <a:r>
              <a:rPr lang="el-GR" altLang="el-GR" sz="2000" dirty="0"/>
              <a:t>Δηλαδή, το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a</a:t>
            </a:r>
            <a:r>
              <a:rPr lang="en-US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[i]</a:t>
            </a:r>
            <a:r>
              <a:rPr lang="el-GR" altLang="el-GR" sz="2000" dirty="0"/>
              <a:t> είναι πιο κατανοητό και πιο ασφαλές από το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*(a</a:t>
            </a:r>
            <a:r>
              <a:rPr lang="en-US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+i)</a:t>
            </a:r>
          </a:p>
          <a:p>
            <a:pPr marL="914400" lvl="1" indent="-457200" algn="just" eaLnBrk="1" hangingPunct="1">
              <a:buFont typeface="Wingdings" panose="05000000000000000000" pitchFamily="2" charset="2"/>
              <a:buNone/>
            </a:pPr>
            <a:r>
              <a:rPr lang="el-GR" altLang="el-GR" sz="2000" dirty="0"/>
              <a:t>	Π.χ. αν ξεχάσουμε π.χ. τις παρενθέσεις, τότε εισάγεται ένα σφάλμα στον κώδικα</a:t>
            </a:r>
            <a:r>
              <a:rPr lang="en-US" altLang="el-GR" sz="2000" dirty="0"/>
              <a:t> (bug)</a:t>
            </a:r>
            <a:r>
              <a:rPr lang="el-GR" altLang="el-GR" sz="2000" dirty="0"/>
              <a:t> που είναι δύσκολο να εντοπιστεί</a:t>
            </a:r>
            <a:endParaRPr lang="en-US" altLang="el-GR" sz="2000" dirty="0"/>
          </a:p>
        </p:txBody>
      </p:sp>
      <p:sp>
        <p:nvSpPr>
          <p:cNvPr id="52228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-70465"/>
            <a:ext cx="8255000" cy="1143000"/>
          </a:xfrm>
        </p:spPr>
        <p:txBody>
          <a:bodyPr/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Παρατηρήσεις (Ι</a:t>
            </a:r>
            <a:r>
              <a:rPr lang="en-US" altLang="el-GR" dirty="0">
                <a:solidFill>
                  <a:srgbClr val="FF0000"/>
                </a:solidFill>
              </a:rPr>
              <a:t>I</a:t>
            </a:r>
            <a:r>
              <a:rPr lang="el-GR" altLang="el-GR" dirty="0">
                <a:solidFill>
                  <a:srgbClr val="FF0000"/>
                </a:solidFill>
              </a:rPr>
              <a:t>)</a:t>
            </a:r>
            <a:endParaRPr lang="en-GB" altLang="el-GR" dirty="0">
              <a:solidFill>
                <a:srgbClr val="FF0000"/>
              </a:solidFill>
            </a:endParaRPr>
          </a:p>
        </p:txBody>
      </p:sp>
      <p:sp>
        <p:nvSpPr>
          <p:cNvPr id="52230" name="Rectangle 4"/>
          <p:cNvSpPr>
            <a:spLocks noChangeArrowheads="1"/>
          </p:cNvSpPr>
          <p:nvPr/>
        </p:nvSpPr>
        <p:spPr bwMode="auto">
          <a:xfrm>
            <a:off x="1549400" y="1771035"/>
            <a:ext cx="2311400" cy="635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52231" name="Rectangle 5"/>
          <p:cNvSpPr>
            <a:spLocks noChangeArrowheads="1"/>
          </p:cNvSpPr>
          <p:nvPr/>
        </p:nvSpPr>
        <p:spPr bwMode="auto">
          <a:xfrm>
            <a:off x="6921500" y="1783735"/>
            <a:ext cx="1638300" cy="635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347327939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818532"/>
            <a:ext cx="8864600" cy="5676900"/>
          </a:xfrm>
        </p:spPr>
        <p:txBody>
          <a:bodyPr/>
          <a:lstStyle/>
          <a:p>
            <a:pPr marL="914400" lvl="1" indent="-457200" algn="just" eaLnBrk="1" hangingPunct="1"/>
            <a:r>
              <a:rPr lang="el-GR" altLang="el-GR" sz="2000" dirty="0">
                <a:solidFill>
                  <a:srgbClr val="FF0000"/>
                </a:solidFill>
              </a:rPr>
              <a:t>Αν ένας δείκτης δείχνει σε κάποιο στοιχείο ενός πίνακα</a:t>
            </a:r>
            <a:r>
              <a:rPr lang="el-GR" altLang="el-GR" sz="2000" dirty="0"/>
              <a:t>, μπορούμε να χρησιμοποιήσουμε τον </a:t>
            </a:r>
            <a:r>
              <a:rPr lang="el-GR" altLang="el-GR" sz="2000" dirty="0">
                <a:solidFill>
                  <a:srgbClr val="FF0000"/>
                </a:solidFill>
              </a:rPr>
              <a:t>δείκτη σαν πίνακα</a:t>
            </a:r>
          </a:p>
          <a:p>
            <a:pPr marL="914400" lvl="1" indent="-457200" algn="just" eaLnBrk="1" hangingPunct="1"/>
            <a:r>
              <a:rPr lang="el-GR" altLang="el-GR" sz="2000" dirty="0"/>
              <a:t>Ωστόσο, να θυμάστε ότι, παρά τη στενή σχέση δεικτών και πινάκων, </a:t>
            </a:r>
            <a:r>
              <a:rPr lang="el-GR" altLang="el-GR" sz="2000" dirty="0">
                <a:solidFill>
                  <a:srgbClr val="FF0000"/>
                </a:solidFill>
              </a:rPr>
              <a:t>ένας δείκτης δεν είναι πίνακας</a:t>
            </a:r>
          </a:p>
          <a:p>
            <a:pPr marL="914400" lvl="1" indent="-457200" algn="just" eaLnBrk="1" hangingPunct="1">
              <a:buFont typeface="Wingdings" panose="05000000000000000000" pitchFamily="2" charset="2"/>
              <a:buNone/>
            </a:pPr>
            <a:endParaRPr lang="el-GR" altLang="el-GR" sz="2000" dirty="0"/>
          </a:p>
          <a:p>
            <a:pPr marL="914400" lvl="1" indent="-457200" algn="just" eaLnBrk="1" hangingPunct="1">
              <a:buFont typeface="Wingdings" panose="05000000000000000000" pitchFamily="2" charset="2"/>
              <a:buNone/>
            </a:pPr>
            <a:r>
              <a:rPr lang="el-GR" altLang="el-GR" sz="2000" dirty="0"/>
              <a:t>	Για παράδειγμα, το επόμενο πρόγραμμα εμφανίζει τα στοιχεία ενός πίνακα χρησιμοποιώντας τον δείκτη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ptr</a:t>
            </a:r>
            <a:r>
              <a:rPr lang="el-GR" altLang="el-GR" sz="2000" dirty="0"/>
              <a:t> σαν να ήταν πίνακας</a:t>
            </a:r>
            <a:r>
              <a:rPr lang="el-GR" altLang="el-GR" dirty="0"/>
              <a:t> </a:t>
            </a:r>
          </a:p>
        </p:txBody>
      </p:sp>
      <p:sp>
        <p:nvSpPr>
          <p:cNvPr id="53252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-70468"/>
            <a:ext cx="8255000" cy="1143000"/>
          </a:xfrm>
        </p:spPr>
        <p:txBody>
          <a:bodyPr/>
          <a:lstStyle/>
          <a:p>
            <a:pPr eaLnBrk="1" hangingPunct="1"/>
            <a:r>
              <a:rPr lang="el-GR" altLang="el-GR">
                <a:solidFill>
                  <a:srgbClr val="FF0000"/>
                </a:solidFill>
              </a:rPr>
              <a:t>Παρατηρήσεις (Ι</a:t>
            </a:r>
            <a:r>
              <a:rPr lang="en-US" altLang="el-GR">
                <a:solidFill>
                  <a:srgbClr val="FF0000"/>
                </a:solidFill>
              </a:rPr>
              <a:t>I</a:t>
            </a:r>
            <a:r>
              <a:rPr lang="el-GR" altLang="el-GR">
                <a:solidFill>
                  <a:srgbClr val="FF0000"/>
                </a:solidFill>
              </a:rPr>
              <a:t>Ι)</a:t>
            </a:r>
            <a:endParaRPr lang="en-GB" altLang="el-GR">
              <a:solidFill>
                <a:srgbClr val="FF0000"/>
              </a:solidFill>
            </a:endParaRPr>
          </a:p>
        </p:txBody>
      </p:sp>
      <p:pic>
        <p:nvPicPr>
          <p:cNvPr id="5325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200" y="3382345"/>
            <a:ext cx="7545388" cy="31400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3045" name="Rectangle 5"/>
          <p:cNvSpPr>
            <a:spLocks noChangeArrowheads="1"/>
          </p:cNvSpPr>
          <p:nvPr/>
        </p:nvSpPr>
        <p:spPr bwMode="auto">
          <a:xfrm>
            <a:off x="711200" y="4666632"/>
            <a:ext cx="8089900" cy="558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343046" name="Rectangle 6"/>
          <p:cNvSpPr>
            <a:spLocks noChangeArrowheads="1"/>
          </p:cNvSpPr>
          <p:nvPr/>
        </p:nvSpPr>
        <p:spPr bwMode="auto">
          <a:xfrm>
            <a:off x="4013200" y="5555632"/>
            <a:ext cx="698500" cy="3175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3588446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43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43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" y="854172"/>
            <a:ext cx="8724900" cy="2844800"/>
          </a:xfrm>
        </p:spPr>
        <p:txBody>
          <a:bodyPr/>
          <a:lstStyle/>
          <a:p>
            <a:pPr lvl="1" eaLnBrk="1" hangingPunct="1"/>
            <a:r>
              <a:rPr lang="el-GR" altLang="el-GR" sz="2000" dirty="0"/>
              <a:t>Ποια είναι η έξοδος του παρακάτω προγράμματος ???</a:t>
            </a:r>
          </a:p>
        </p:txBody>
      </p:sp>
      <p:sp>
        <p:nvSpPr>
          <p:cNvPr id="5427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370"/>
            <a:ext cx="8229600" cy="1066800"/>
          </a:xfrm>
        </p:spPr>
        <p:txBody>
          <a:bodyPr/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Παραδείγματα (Ι)</a:t>
            </a:r>
            <a:endParaRPr lang="en-GB" altLang="el-GR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grpSp>
        <p:nvGrpSpPr>
          <p:cNvPr id="344068" name="Group 4"/>
          <p:cNvGrpSpPr>
            <a:grpSpLocks/>
          </p:cNvGrpSpPr>
          <p:nvPr/>
        </p:nvGrpSpPr>
        <p:grpSpPr bwMode="auto">
          <a:xfrm>
            <a:off x="850900" y="4524472"/>
            <a:ext cx="6045200" cy="533400"/>
            <a:chOff x="-432" y="2192"/>
            <a:chExt cx="2504" cy="1912"/>
          </a:xfrm>
        </p:grpSpPr>
        <p:sp>
          <p:nvSpPr>
            <p:cNvPr id="54280" name="Rectangle 5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-432" y="2224"/>
              <a:ext cx="2504" cy="18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2000"/>
                <a:t>	</a:t>
              </a:r>
              <a:r>
                <a:rPr lang="en-US" altLang="el-GR" sz="2000"/>
                <a:t>        </a:t>
              </a:r>
              <a:r>
                <a:rPr lang="el-GR" altLang="el-GR" sz="2000"/>
                <a:t>Έξοδος: </a:t>
              </a: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Val1 = 12  Val2 = 30</a:t>
              </a:r>
              <a:endParaRPr lang="el-GR" altLang="el-GR" sz="1800">
                <a:solidFill>
                  <a:srgbClr val="000000"/>
                </a:solidFill>
                <a:latin typeface="Courier New" panose="02070309020205020404" pitchFamily="49" charset="0"/>
              </a:endParaRPr>
            </a:p>
          </p:txBody>
        </p:sp>
        <p:sp>
          <p:nvSpPr>
            <p:cNvPr id="54281" name="Rectangle 6"/>
            <p:cNvSpPr>
              <a:spLocks noChangeArrowheads="1"/>
            </p:cNvSpPr>
            <p:nvPr/>
          </p:nvSpPr>
          <p:spPr bwMode="auto">
            <a:xfrm>
              <a:off x="128" y="2192"/>
              <a:ext cx="1928" cy="180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l-GR" altLang="el-GR"/>
            </a:p>
          </p:txBody>
        </p:sp>
      </p:grpSp>
      <p:pic>
        <p:nvPicPr>
          <p:cNvPr id="5427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2088" y="1692372"/>
            <a:ext cx="6399212" cy="2247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0484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44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" y="854172"/>
            <a:ext cx="8724900" cy="2844800"/>
          </a:xfrm>
        </p:spPr>
        <p:txBody>
          <a:bodyPr/>
          <a:lstStyle/>
          <a:p>
            <a:pPr lvl="1" eaLnBrk="1" hangingPunct="1"/>
            <a:r>
              <a:rPr lang="el-GR" altLang="el-GR" sz="2000" dirty="0"/>
              <a:t>Ποια είναι η έξοδος του παρακάτω προγράμματος ???</a:t>
            </a:r>
          </a:p>
        </p:txBody>
      </p:sp>
      <p:sp>
        <p:nvSpPr>
          <p:cNvPr id="5530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370"/>
            <a:ext cx="8229600" cy="1066800"/>
          </a:xfrm>
        </p:spPr>
        <p:txBody>
          <a:bodyPr/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Παραδείγματα (</a:t>
            </a:r>
            <a:r>
              <a:rPr lang="en-US" altLang="el-GR" dirty="0">
                <a:solidFill>
                  <a:srgbClr val="FF0000"/>
                </a:solidFill>
              </a:rPr>
              <a:t>I</a:t>
            </a:r>
            <a:r>
              <a:rPr lang="el-GR" altLang="el-GR" dirty="0">
                <a:solidFill>
                  <a:srgbClr val="FF0000"/>
                </a:solidFill>
              </a:rPr>
              <a:t>Ι)</a:t>
            </a:r>
            <a:endParaRPr lang="en-GB" altLang="el-GR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grpSp>
        <p:nvGrpSpPr>
          <p:cNvPr id="345092" name="Group 4"/>
          <p:cNvGrpSpPr>
            <a:grpSpLocks/>
          </p:cNvGrpSpPr>
          <p:nvPr/>
        </p:nvGrpSpPr>
        <p:grpSpPr bwMode="auto">
          <a:xfrm>
            <a:off x="1473200" y="5654772"/>
            <a:ext cx="4800600" cy="533400"/>
            <a:chOff x="-432" y="2192"/>
            <a:chExt cx="2504" cy="1912"/>
          </a:xfrm>
        </p:grpSpPr>
        <p:sp>
          <p:nvSpPr>
            <p:cNvPr id="55304" name="Rectangle 5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-432" y="2224"/>
              <a:ext cx="2504" cy="18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2000"/>
                <a:t>	</a:t>
              </a:r>
              <a:r>
                <a:rPr lang="en-US" altLang="el-GR" sz="2000"/>
                <a:t>        </a:t>
              </a:r>
              <a:r>
                <a:rPr lang="el-GR" altLang="el-GR" sz="2000"/>
                <a:t>Έξοδος: </a:t>
              </a: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Val = 58</a:t>
              </a:r>
              <a:endParaRPr lang="el-GR" altLang="el-GR" sz="1800">
                <a:solidFill>
                  <a:srgbClr val="000000"/>
                </a:solidFill>
                <a:latin typeface="Courier New" panose="02070309020205020404" pitchFamily="49" charset="0"/>
              </a:endParaRPr>
            </a:p>
          </p:txBody>
        </p:sp>
        <p:sp>
          <p:nvSpPr>
            <p:cNvPr id="55305" name="Rectangle 6"/>
            <p:cNvSpPr>
              <a:spLocks noChangeArrowheads="1"/>
            </p:cNvSpPr>
            <p:nvPr/>
          </p:nvSpPr>
          <p:spPr bwMode="auto">
            <a:xfrm>
              <a:off x="128" y="2192"/>
              <a:ext cx="1928" cy="180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l-GR" altLang="el-GR"/>
            </a:p>
          </p:txBody>
        </p:sp>
      </p:grpSp>
      <p:pic>
        <p:nvPicPr>
          <p:cNvPr id="55303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9400" y="1695547"/>
            <a:ext cx="6354763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9913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45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" y="854172"/>
            <a:ext cx="8724900" cy="2844800"/>
          </a:xfrm>
        </p:spPr>
        <p:txBody>
          <a:bodyPr/>
          <a:lstStyle/>
          <a:p>
            <a:pPr lvl="1" eaLnBrk="1" hangingPunct="1"/>
            <a:r>
              <a:rPr lang="el-GR" altLang="el-GR" sz="2000" dirty="0"/>
              <a:t>Ποια είναι η έξοδος του παρακάτω προγράμματος ???</a:t>
            </a:r>
          </a:p>
        </p:txBody>
      </p:sp>
      <p:sp>
        <p:nvSpPr>
          <p:cNvPr id="5632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370"/>
            <a:ext cx="8229600" cy="1066800"/>
          </a:xfrm>
        </p:spPr>
        <p:txBody>
          <a:bodyPr/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Παραδείγματα (</a:t>
            </a:r>
            <a:r>
              <a:rPr lang="en-US" altLang="el-GR" dirty="0">
                <a:solidFill>
                  <a:srgbClr val="FF0000"/>
                </a:solidFill>
              </a:rPr>
              <a:t>II</a:t>
            </a:r>
            <a:r>
              <a:rPr lang="el-GR" altLang="el-GR" dirty="0">
                <a:solidFill>
                  <a:srgbClr val="FF0000"/>
                </a:solidFill>
              </a:rPr>
              <a:t>Ι)</a:t>
            </a:r>
            <a:endParaRPr lang="en-GB" altLang="el-GR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grpSp>
        <p:nvGrpSpPr>
          <p:cNvPr id="346116" name="Group 4"/>
          <p:cNvGrpSpPr>
            <a:grpSpLocks/>
          </p:cNvGrpSpPr>
          <p:nvPr/>
        </p:nvGrpSpPr>
        <p:grpSpPr bwMode="auto">
          <a:xfrm>
            <a:off x="1574800" y="5654772"/>
            <a:ext cx="4800600" cy="533400"/>
            <a:chOff x="-432" y="2192"/>
            <a:chExt cx="2504" cy="1912"/>
          </a:xfrm>
        </p:grpSpPr>
        <p:sp>
          <p:nvSpPr>
            <p:cNvPr id="56328" name="Rectangle 5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-432" y="2224"/>
              <a:ext cx="2504" cy="18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2000"/>
                <a:t>	</a:t>
              </a:r>
              <a:r>
                <a:rPr lang="en-US" altLang="el-GR" sz="2000"/>
                <a:t>            </a:t>
              </a:r>
              <a:r>
                <a:rPr lang="el-GR" altLang="el-GR" sz="2000"/>
                <a:t>Έξοδος: </a:t>
              </a: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3</a:t>
              </a:r>
              <a:endParaRPr lang="el-GR" altLang="el-GR" sz="1800">
                <a:solidFill>
                  <a:srgbClr val="000000"/>
                </a:solidFill>
                <a:latin typeface="Courier New" panose="02070309020205020404" pitchFamily="49" charset="0"/>
              </a:endParaRPr>
            </a:p>
          </p:txBody>
        </p:sp>
        <p:sp>
          <p:nvSpPr>
            <p:cNvPr id="56329" name="Rectangle 6"/>
            <p:cNvSpPr>
              <a:spLocks noChangeArrowheads="1"/>
            </p:cNvSpPr>
            <p:nvPr/>
          </p:nvSpPr>
          <p:spPr bwMode="auto">
            <a:xfrm>
              <a:off x="128" y="2192"/>
              <a:ext cx="1928" cy="180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l-GR" altLang="el-GR"/>
            </a:p>
          </p:txBody>
        </p:sp>
      </p:grpSp>
      <p:pic>
        <p:nvPicPr>
          <p:cNvPr id="56327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5375" y="1686022"/>
            <a:ext cx="4249738" cy="2730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5798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46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" y="854172"/>
            <a:ext cx="8724900" cy="2844800"/>
          </a:xfrm>
        </p:spPr>
        <p:txBody>
          <a:bodyPr/>
          <a:lstStyle/>
          <a:p>
            <a:pPr lvl="1" eaLnBrk="1" hangingPunct="1"/>
            <a:r>
              <a:rPr lang="el-GR" altLang="el-GR" sz="2000" dirty="0"/>
              <a:t>Ποια είναι η έξοδος του παρακάτω προγράμματος ???</a:t>
            </a:r>
          </a:p>
        </p:txBody>
      </p:sp>
      <p:sp>
        <p:nvSpPr>
          <p:cNvPr id="5734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374"/>
            <a:ext cx="8229600" cy="1066800"/>
          </a:xfrm>
        </p:spPr>
        <p:txBody>
          <a:bodyPr/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Παραδείγματα (</a:t>
            </a:r>
            <a:r>
              <a:rPr lang="en-US" altLang="el-GR" dirty="0">
                <a:solidFill>
                  <a:srgbClr val="FF0000"/>
                </a:solidFill>
              </a:rPr>
              <a:t>IV</a:t>
            </a:r>
            <a:r>
              <a:rPr lang="el-GR" altLang="el-GR" dirty="0">
                <a:solidFill>
                  <a:srgbClr val="FF0000"/>
                </a:solidFill>
              </a:rPr>
              <a:t>)</a:t>
            </a:r>
            <a:endParaRPr lang="en-GB" altLang="el-GR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grpSp>
        <p:nvGrpSpPr>
          <p:cNvPr id="347140" name="Group 4"/>
          <p:cNvGrpSpPr>
            <a:grpSpLocks/>
          </p:cNvGrpSpPr>
          <p:nvPr/>
        </p:nvGrpSpPr>
        <p:grpSpPr bwMode="auto">
          <a:xfrm>
            <a:off x="12700" y="5565872"/>
            <a:ext cx="7594600" cy="584200"/>
            <a:chOff x="-432" y="2192"/>
            <a:chExt cx="2504" cy="1912"/>
          </a:xfrm>
        </p:grpSpPr>
        <p:sp>
          <p:nvSpPr>
            <p:cNvPr id="57352" name="Rectangle 5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-432" y="2224"/>
              <a:ext cx="2504" cy="18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2000"/>
                <a:t>	       </a:t>
              </a:r>
              <a:r>
                <a:rPr lang="en-US" altLang="el-GR" sz="2000"/>
                <a:t> </a:t>
              </a:r>
              <a:r>
                <a:rPr lang="el-GR" altLang="el-GR" sz="2000"/>
                <a:t>Έξοδος: </a:t>
              </a: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30 40 50 (</a:t>
              </a: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και δύο τυχαίες τιμές)</a:t>
              </a:r>
            </a:p>
          </p:txBody>
        </p:sp>
        <p:sp>
          <p:nvSpPr>
            <p:cNvPr id="57353" name="Rectangle 6"/>
            <p:cNvSpPr>
              <a:spLocks noChangeArrowheads="1"/>
            </p:cNvSpPr>
            <p:nvPr/>
          </p:nvSpPr>
          <p:spPr bwMode="auto">
            <a:xfrm>
              <a:off x="128" y="2192"/>
              <a:ext cx="1928" cy="180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l-GR" altLang="el-GR"/>
            </a:p>
          </p:txBody>
        </p:sp>
      </p:grpSp>
      <p:pic>
        <p:nvPicPr>
          <p:cNvPr id="5735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3275" y="1630460"/>
            <a:ext cx="5227638" cy="27908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9752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47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" y="854172"/>
            <a:ext cx="8724900" cy="2844800"/>
          </a:xfrm>
        </p:spPr>
        <p:txBody>
          <a:bodyPr/>
          <a:lstStyle/>
          <a:p>
            <a:pPr lvl="1" eaLnBrk="1" hangingPunct="1"/>
            <a:r>
              <a:rPr lang="el-GR" altLang="el-GR" sz="2000" dirty="0"/>
              <a:t>Υπάρχει κάποιο </a:t>
            </a:r>
            <a:r>
              <a:rPr lang="en-US" altLang="el-GR" sz="2000" dirty="0"/>
              <a:t>bug </a:t>
            </a:r>
            <a:r>
              <a:rPr lang="el-GR" altLang="el-GR" sz="2000" dirty="0"/>
              <a:t>στο παρακάτω πρόγραμμα ???</a:t>
            </a:r>
          </a:p>
        </p:txBody>
      </p:sp>
      <p:sp>
        <p:nvSpPr>
          <p:cNvPr id="5837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366"/>
            <a:ext cx="8229600" cy="1066800"/>
          </a:xfrm>
        </p:spPr>
        <p:txBody>
          <a:bodyPr/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Παραδείγματα (</a:t>
            </a:r>
            <a:r>
              <a:rPr lang="en-US" altLang="el-GR" dirty="0">
                <a:solidFill>
                  <a:srgbClr val="FF0000"/>
                </a:solidFill>
              </a:rPr>
              <a:t>V</a:t>
            </a:r>
            <a:r>
              <a:rPr lang="el-GR" altLang="el-GR" dirty="0">
                <a:solidFill>
                  <a:srgbClr val="FF0000"/>
                </a:solidFill>
              </a:rPr>
              <a:t>)</a:t>
            </a:r>
            <a:endParaRPr lang="en-GB" altLang="el-GR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grpSp>
        <p:nvGrpSpPr>
          <p:cNvPr id="348164" name="Group 4"/>
          <p:cNvGrpSpPr>
            <a:grpSpLocks/>
          </p:cNvGrpSpPr>
          <p:nvPr/>
        </p:nvGrpSpPr>
        <p:grpSpPr bwMode="auto">
          <a:xfrm>
            <a:off x="88900" y="3889472"/>
            <a:ext cx="8712200" cy="876300"/>
            <a:chOff x="-432" y="2192"/>
            <a:chExt cx="2504" cy="1912"/>
          </a:xfrm>
        </p:grpSpPr>
        <p:sp>
          <p:nvSpPr>
            <p:cNvPr id="58382" name="Rectangle 5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-432" y="2224"/>
              <a:ext cx="2504" cy="18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2000" dirty="0"/>
                <a:t>	       </a:t>
              </a:r>
              <a:r>
                <a:rPr lang="en-US" altLang="el-GR" sz="2000" dirty="0"/>
                <a:t>   </a:t>
              </a:r>
              <a:r>
                <a:rPr lang="el-GR" altLang="el-GR" sz="2000" dirty="0"/>
                <a:t>Απάντηση: </a:t>
              </a:r>
              <a:r>
                <a:rPr lang="el-GR" altLang="el-GR" sz="1800" dirty="0">
                  <a:solidFill>
                    <a:srgbClr val="000000"/>
                  </a:solidFill>
                  <a:latin typeface="Courier New" panose="02070309020205020404" pitchFamily="49" charset="0"/>
                </a:rPr>
                <a:t>Όχι... </a:t>
              </a:r>
            </a:p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1800" dirty="0">
                  <a:solidFill>
                    <a:srgbClr val="000000"/>
                  </a:solidFill>
                  <a:latin typeface="Courier New" panose="02070309020205020404" pitchFamily="49" charset="0"/>
                </a:rPr>
                <a:t>		</a:t>
              </a:r>
              <a:r>
                <a:rPr lang="en-US" altLang="el-GR" sz="1800" dirty="0">
                  <a:solidFill>
                    <a:srgbClr val="000000"/>
                  </a:solidFill>
                  <a:latin typeface="Courier New" panose="02070309020205020404" pitchFamily="49" charset="0"/>
                </a:rPr>
                <a:t>  </a:t>
              </a:r>
              <a:r>
                <a:rPr lang="el-GR" altLang="el-GR" sz="1800" dirty="0">
                  <a:solidFill>
                    <a:srgbClr val="000000"/>
                  </a:solidFill>
                  <a:latin typeface="Courier New" panose="02070309020205020404" pitchFamily="49" charset="0"/>
                </a:rPr>
                <a:t>«σκονάκι</a:t>
              </a:r>
              <a:r>
                <a:rPr lang="en-US" altLang="el-GR" sz="1800" dirty="0">
                  <a:solidFill>
                    <a:srgbClr val="000000"/>
                  </a:solidFill>
                  <a:latin typeface="Courier New" panose="02070309020205020404" pitchFamily="49" charset="0"/>
                </a:rPr>
                <a:t> No1</a:t>
              </a:r>
              <a:r>
                <a:rPr lang="el-GR" altLang="el-GR" sz="1800" dirty="0">
                  <a:solidFill>
                    <a:srgbClr val="000000"/>
                  </a:solidFill>
                  <a:latin typeface="Courier New" panose="02070309020205020404" pitchFamily="49" charset="0"/>
                </a:rPr>
                <a:t>»: θυμηθείτε ότι *(</a:t>
              </a:r>
              <a:r>
                <a:rPr lang="el-GR" altLang="el-GR" sz="1800" dirty="0" err="1">
                  <a:solidFill>
                    <a:srgbClr val="000000"/>
                  </a:solidFill>
                  <a:latin typeface="Courier New" panose="02070309020205020404" pitchFamily="49" charset="0"/>
                </a:rPr>
                <a:t>arr+i</a:t>
              </a:r>
              <a:r>
                <a:rPr lang="el-GR" altLang="el-GR" sz="1800" dirty="0">
                  <a:solidFill>
                    <a:srgbClr val="000000"/>
                  </a:solidFill>
                  <a:latin typeface="Courier New" panose="02070309020205020404" pitchFamily="49" charset="0"/>
                </a:rPr>
                <a:t>)= </a:t>
              </a:r>
              <a:r>
                <a:rPr lang="en-US" altLang="el-GR" sz="1800" dirty="0" err="1">
                  <a:solidFill>
                    <a:srgbClr val="000000"/>
                  </a:solidFill>
                  <a:latin typeface="Courier New" panose="02070309020205020404" pitchFamily="49" charset="0"/>
                </a:rPr>
                <a:t>arr</a:t>
              </a:r>
              <a:r>
                <a:rPr lang="en-US" altLang="el-GR" sz="1800" dirty="0">
                  <a:solidFill>
                    <a:srgbClr val="000000"/>
                  </a:solidFill>
                  <a:latin typeface="Courier New" panose="02070309020205020404" pitchFamily="49" charset="0"/>
                </a:rPr>
                <a:t>[</a:t>
              </a:r>
              <a:r>
                <a:rPr lang="en-US" altLang="el-GR" sz="1800" dirty="0" err="1">
                  <a:solidFill>
                    <a:srgbClr val="000000"/>
                  </a:solidFill>
                  <a:latin typeface="Courier New" panose="02070309020205020404" pitchFamily="49" charset="0"/>
                </a:rPr>
                <a:t>i</a:t>
              </a:r>
              <a:r>
                <a:rPr lang="en-US" altLang="el-GR" sz="1800" dirty="0">
                  <a:solidFill>
                    <a:srgbClr val="000000"/>
                  </a:solidFill>
                  <a:latin typeface="Courier New" panose="02070309020205020404" pitchFamily="49" charset="0"/>
                </a:rPr>
                <a:t>]</a:t>
              </a:r>
              <a:endPara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endParaRPr>
            </a:p>
          </p:txBody>
        </p:sp>
        <p:sp>
          <p:nvSpPr>
            <p:cNvPr id="58383" name="Rectangle 6"/>
            <p:cNvSpPr>
              <a:spLocks noChangeArrowheads="1"/>
            </p:cNvSpPr>
            <p:nvPr/>
          </p:nvSpPr>
          <p:spPr bwMode="auto">
            <a:xfrm>
              <a:off x="128" y="2192"/>
              <a:ext cx="1928" cy="180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l-GR" altLang="el-GR"/>
            </a:p>
          </p:txBody>
        </p:sp>
      </p:grpSp>
      <p:pic>
        <p:nvPicPr>
          <p:cNvPr id="5837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7438" y="1397097"/>
            <a:ext cx="4492625" cy="22653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48168" name="Group 8"/>
          <p:cNvGrpSpPr>
            <a:grpSpLocks/>
          </p:cNvGrpSpPr>
          <p:nvPr/>
        </p:nvGrpSpPr>
        <p:grpSpPr bwMode="auto">
          <a:xfrm>
            <a:off x="76200" y="4841972"/>
            <a:ext cx="8712200" cy="876300"/>
            <a:chOff x="-432" y="2192"/>
            <a:chExt cx="2504" cy="1912"/>
          </a:xfrm>
        </p:grpSpPr>
        <p:sp>
          <p:nvSpPr>
            <p:cNvPr id="58380" name="Rectangle 9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-432" y="2224"/>
              <a:ext cx="2504" cy="18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2000"/>
                <a:t>	       </a:t>
              </a:r>
              <a:r>
                <a:rPr lang="en-US" altLang="el-GR" sz="2000"/>
                <a:t>   </a:t>
              </a:r>
              <a:r>
                <a:rPr lang="el-GR" altLang="el-GR" sz="2000"/>
                <a:t>Κι άλλη υπόδειξη???</a:t>
              </a: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 </a:t>
              </a:r>
            </a:p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		</a:t>
              </a: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  </a:t>
              </a: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«σκονάκι</a:t>
              </a: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 No</a:t>
              </a: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2»: *(arr+i)= *(</a:t>
              </a: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i+</a:t>
              </a: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arr)</a:t>
              </a:r>
            </a:p>
          </p:txBody>
        </p:sp>
        <p:sp>
          <p:nvSpPr>
            <p:cNvPr id="58381" name="Rectangle 10"/>
            <p:cNvSpPr>
              <a:spLocks noChangeArrowheads="1"/>
            </p:cNvSpPr>
            <p:nvPr/>
          </p:nvSpPr>
          <p:spPr bwMode="auto">
            <a:xfrm>
              <a:off x="128" y="2192"/>
              <a:ext cx="1928" cy="180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l-GR" altLang="el-GR"/>
            </a:p>
          </p:txBody>
        </p:sp>
      </p:grpSp>
      <p:grpSp>
        <p:nvGrpSpPr>
          <p:cNvPr id="348171" name="Group 11"/>
          <p:cNvGrpSpPr>
            <a:grpSpLocks/>
          </p:cNvGrpSpPr>
          <p:nvPr/>
        </p:nvGrpSpPr>
        <p:grpSpPr bwMode="auto">
          <a:xfrm>
            <a:off x="76200" y="5756372"/>
            <a:ext cx="8712200" cy="876300"/>
            <a:chOff x="-432" y="2192"/>
            <a:chExt cx="2504" cy="1912"/>
          </a:xfrm>
        </p:grpSpPr>
        <p:sp>
          <p:nvSpPr>
            <p:cNvPr id="58378" name="Rectangle 12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-432" y="2224"/>
              <a:ext cx="2504" cy="18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2000"/>
                <a:t>	       </a:t>
              </a:r>
              <a:r>
                <a:rPr lang="en-US" altLang="el-GR" sz="2000"/>
                <a:t>   </a:t>
              </a:r>
              <a:r>
                <a:rPr lang="el-GR" altLang="el-GR" sz="2000"/>
                <a:t>Κι άλλο???</a:t>
              </a: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 </a:t>
              </a:r>
              <a:endParaRPr lang="en-US" altLang="el-GR" sz="1800">
                <a:solidFill>
                  <a:srgbClr val="000000"/>
                </a:solidFill>
                <a:latin typeface="Courier New" panose="02070309020205020404" pitchFamily="49" charset="0"/>
              </a:endParaRPr>
            </a:p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		 </a:t>
              </a: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«σκονάκι</a:t>
              </a: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 No</a:t>
              </a: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3»: </a:t>
              </a: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arr[i]=</a:t>
              </a: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*(arr+i)= *(</a:t>
              </a: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i+</a:t>
              </a: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arr)= </a:t>
              </a: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i[arr]</a:t>
              </a:r>
              <a:endParaRPr lang="el-GR" altLang="el-GR" sz="1800">
                <a:solidFill>
                  <a:srgbClr val="000000"/>
                </a:solidFill>
                <a:latin typeface="Courier New" panose="02070309020205020404" pitchFamily="49" charset="0"/>
              </a:endParaRPr>
            </a:p>
          </p:txBody>
        </p:sp>
        <p:sp>
          <p:nvSpPr>
            <p:cNvPr id="58379" name="Rectangle 13"/>
            <p:cNvSpPr>
              <a:spLocks noChangeArrowheads="1"/>
            </p:cNvSpPr>
            <p:nvPr/>
          </p:nvSpPr>
          <p:spPr bwMode="auto">
            <a:xfrm>
              <a:off x="128" y="2192"/>
              <a:ext cx="1928" cy="180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l-GR" altLang="el-GR"/>
            </a:p>
          </p:txBody>
        </p:sp>
      </p:grpSp>
    </p:spTree>
    <p:extLst>
      <p:ext uri="{BB962C8B-B14F-4D97-AF65-F5344CB8AC3E}">
        <p14:creationId xmlns:p14="http://schemas.microsoft.com/office/powerpoint/2010/main" val="2842830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48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48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48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818532"/>
            <a:ext cx="8864600" cy="5676900"/>
          </a:xfrm>
        </p:spPr>
        <p:txBody>
          <a:bodyPr/>
          <a:lstStyle/>
          <a:p>
            <a:pPr marL="914400" lvl="1" indent="-457200" algn="just" eaLnBrk="1" hangingPunct="1">
              <a:lnSpc>
                <a:spcPct val="80000"/>
              </a:lnSpc>
            </a:pPr>
            <a:r>
              <a:rPr lang="el-GR" altLang="el-GR" sz="2000" dirty="0"/>
              <a:t>Ένας πίνακας δεικτών είναι ένας πίνακας, όπου κάθε στοιχείο του είναι ένας δείκτης σε έναν συγκεκριμένο τύπο δεδομένων </a:t>
            </a:r>
          </a:p>
          <a:p>
            <a:pPr marL="914400" lvl="1" indent="-457200" algn="just" eaLnBrk="1" hangingPunct="1">
              <a:lnSpc>
                <a:spcPct val="80000"/>
              </a:lnSpc>
            </a:pPr>
            <a:endParaRPr lang="el-GR" altLang="el-GR" sz="2000" dirty="0"/>
          </a:p>
          <a:p>
            <a:pPr marL="914400" lvl="1" indent="-457200" algn="just" eaLnBrk="1" hangingPunct="1">
              <a:lnSpc>
                <a:spcPct val="80000"/>
              </a:lnSpc>
            </a:pPr>
            <a:r>
              <a:rPr lang="el-GR" altLang="el-GR" sz="2000" dirty="0"/>
              <a:t>Για να δηλώσουμε έναν πίνακα δεικτών χρησιμοποιούμε τον τελεστή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*</a:t>
            </a:r>
            <a:r>
              <a:rPr lang="el-GR" altLang="el-GR" sz="2000" dirty="0"/>
              <a:t> πριν από το όνομα του πίνακα</a:t>
            </a:r>
          </a:p>
          <a:p>
            <a:pPr marL="914400" lvl="1" indent="-4572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l-GR" altLang="el-GR" sz="2000" dirty="0"/>
              <a:t>	</a:t>
            </a:r>
          </a:p>
          <a:p>
            <a:pPr marL="914400" lvl="1" indent="-4572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l-GR" altLang="el-GR" sz="2000" dirty="0"/>
              <a:t>	Π.χ. </a:t>
            </a:r>
          </a:p>
          <a:p>
            <a:pPr marL="914400" lvl="1" indent="-4572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l-GR" altLang="el-GR" sz="2000" dirty="0">
                <a:solidFill>
                  <a:srgbClr val="0000FF"/>
                </a:solidFill>
                <a:latin typeface="Courier New" panose="02070309020205020404" pitchFamily="49" charset="0"/>
              </a:rPr>
              <a:t>				</a:t>
            </a:r>
            <a:r>
              <a:rPr lang="el-GR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int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 *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array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[10];</a:t>
            </a:r>
            <a:r>
              <a:rPr lang="el-GR" altLang="el-GR" sz="2000" dirty="0"/>
              <a:t> </a:t>
            </a:r>
          </a:p>
          <a:p>
            <a:pPr marL="914400" lvl="1" indent="-4572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l-GR" sz="2000" dirty="0"/>
          </a:p>
          <a:p>
            <a:pPr marL="914400" lvl="1" indent="-4572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l-GR" sz="2000" dirty="0"/>
              <a:t>	</a:t>
            </a:r>
            <a:r>
              <a:rPr lang="el-GR" altLang="el-GR" sz="2000" dirty="0"/>
              <a:t>Δήλωση ενός πίνακα δεικτών με όνομα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array</a:t>
            </a:r>
            <a:r>
              <a:rPr lang="el-GR" altLang="el-GR" sz="2000" dirty="0"/>
              <a:t>, ο οποίος περιέχει 10 στοιχεία και το καθένα από αυτά είναι ένας δείκτης σε μία ακέραια μεταβλητή (</a:t>
            </a:r>
            <a:r>
              <a:rPr lang="el-GR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int</a:t>
            </a:r>
            <a:r>
              <a:rPr lang="el-GR" altLang="el-GR" sz="2000" dirty="0"/>
              <a:t>)</a:t>
            </a:r>
          </a:p>
          <a:p>
            <a:pPr marL="914400" lvl="1" indent="-457200" eaLnBrk="1" hangingPunct="1">
              <a:lnSpc>
                <a:spcPct val="80000"/>
              </a:lnSpc>
            </a:pPr>
            <a:endParaRPr lang="el-GR" altLang="el-GR" sz="2000" dirty="0">
              <a:solidFill>
                <a:srgbClr val="0000FF"/>
              </a:solidFill>
              <a:latin typeface="Courier New" panose="02070309020205020404" pitchFamily="49" charset="0"/>
            </a:endParaRPr>
          </a:p>
          <a:p>
            <a:pPr marL="914400" lvl="1" indent="-4572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l-GR" altLang="el-GR" sz="2000" dirty="0"/>
              <a:t>	Π.χ. </a:t>
            </a:r>
            <a:r>
              <a:rPr lang="el-GR" altLang="el-GR" sz="2000" dirty="0">
                <a:solidFill>
                  <a:srgbClr val="0000FF"/>
                </a:solidFill>
                <a:latin typeface="Courier New" panose="02070309020205020404" pitchFamily="49" charset="0"/>
              </a:rPr>
              <a:t>			</a:t>
            </a:r>
            <a:r>
              <a:rPr lang="en-US" altLang="el-GR" sz="2000" dirty="0">
                <a:solidFill>
                  <a:srgbClr val="0000FF"/>
                </a:solidFill>
                <a:latin typeface="Courier New" panose="02070309020205020404" pitchFamily="49" charset="0"/>
              </a:rPr>
              <a:t>char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 *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[5];</a:t>
            </a:r>
            <a:r>
              <a:rPr lang="el-GR" altLang="el-GR" sz="2000" dirty="0"/>
              <a:t> </a:t>
            </a:r>
          </a:p>
          <a:p>
            <a:pPr marL="914400" lvl="1" indent="-4572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l-GR" altLang="el-GR" sz="2000" dirty="0"/>
          </a:p>
          <a:p>
            <a:pPr marL="914400" lvl="1" indent="-4572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l-GR" altLang="el-GR" sz="2000" dirty="0"/>
              <a:t>	Δήλωση ενός πίνακα δεικτών με όνομα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/>
              <a:t>, ο οποίος περιέχει 5 στοιχεία και το καθένα από αυτά είναι ένας δείκτης σε έναν χαρακτήρα (</a:t>
            </a:r>
            <a:r>
              <a:rPr lang="en-US" altLang="el-GR" sz="2000" dirty="0">
                <a:solidFill>
                  <a:srgbClr val="0000FF"/>
                </a:solidFill>
                <a:latin typeface="Courier New" panose="02070309020205020404" pitchFamily="49" charset="0"/>
              </a:rPr>
              <a:t>char</a:t>
            </a:r>
            <a:r>
              <a:rPr lang="el-GR" altLang="el-GR" sz="2000" dirty="0"/>
              <a:t>)</a:t>
            </a:r>
          </a:p>
        </p:txBody>
      </p:sp>
      <p:sp>
        <p:nvSpPr>
          <p:cNvPr id="59396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-70468"/>
            <a:ext cx="8255000" cy="1143000"/>
          </a:xfrm>
        </p:spPr>
        <p:txBody>
          <a:bodyPr/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Πίνακας Δεικτών</a:t>
            </a:r>
            <a:endParaRPr lang="en-GB" altLang="el-GR" dirty="0">
              <a:solidFill>
                <a:srgbClr val="FF0000"/>
              </a:solidFill>
            </a:endParaRPr>
          </a:p>
        </p:txBody>
      </p:sp>
      <p:sp>
        <p:nvSpPr>
          <p:cNvPr id="59398" name="Rectangle 4"/>
          <p:cNvSpPr>
            <a:spLocks noChangeArrowheads="1"/>
          </p:cNvSpPr>
          <p:nvPr/>
        </p:nvSpPr>
        <p:spPr bwMode="auto">
          <a:xfrm>
            <a:off x="3022600" y="2605541"/>
            <a:ext cx="3251200" cy="520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59399" name="Rectangle 5"/>
          <p:cNvSpPr>
            <a:spLocks noChangeArrowheads="1"/>
          </p:cNvSpPr>
          <p:nvPr/>
        </p:nvSpPr>
        <p:spPr bwMode="auto">
          <a:xfrm>
            <a:off x="3022600" y="4229505"/>
            <a:ext cx="3251200" cy="520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203015599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862781"/>
            <a:ext cx="8864600" cy="5676900"/>
          </a:xfrm>
        </p:spPr>
        <p:txBody>
          <a:bodyPr/>
          <a:lstStyle/>
          <a:p>
            <a:pPr marL="914400" lvl="1" indent="-457200" algn="just" eaLnBrk="1" hangingPunct="1"/>
            <a:r>
              <a:rPr lang="el-GR" altLang="el-GR" sz="2000" dirty="0"/>
              <a:t>Όταν δηλώνεται ένας πίνακας δεικτών, το όνομα του πίνακα δεν πρέπει να περικλείεται σε παρενθέσεις</a:t>
            </a:r>
          </a:p>
          <a:p>
            <a:pPr marL="914400" lvl="1" indent="-457200" algn="just" eaLnBrk="1" hangingPunct="1"/>
            <a:endParaRPr lang="el-GR" altLang="el-GR" sz="2000" dirty="0"/>
          </a:p>
          <a:p>
            <a:pPr marL="914400" lvl="1" indent="-457200" algn="just" eaLnBrk="1" hangingPunct="1"/>
            <a:r>
              <a:rPr lang="el-GR" altLang="el-GR" sz="2000" dirty="0"/>
              <a:t>Π.χ. με τη δήλωση: </a:t>
            </a:r>
          </a:p>
          <a:p>
            <a:pPr marL="914400" lvl="1" indent="-457200" algn="just" eaLnBrk="1" hangingPunct="1"/>
            <a:endParaRPr lang="el-GR" altLang="el-GR" sz="2000" dirty="0"/>
          </a:p>
          <a:p>
            <a:pPr marL="914400" lvl="1" indent="-457200" algn="just" eaLnBrk="1" hangingPunct="1">
              <a:buFont typeface="Wingdings" panose="05000000000000000000" pitchFamily="2" charset="2"/>
              <a:buNone/>
            </a:pPr>
            <a:r>
              <a:rPr lang="el-GR" altLang="el-GR" sz="2000" dirty="0">
                <a:solidFill>
                  <a:srgbClr val="0000FF"/>
                </a:solidFill>
                <a:latin typeface="Courier New" panose="02070309020205020404" pitchFamily="49" charset="0"/>
              </a:rPr>
              <a:t>				</a:t>
            </a:r>
            <a:r>
              <a:rPr lang="en-GB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int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 (*</a:t>
            </a:r>
            <a:r>
              <a:rPr lang="en-GB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)[3];</a:t>
            </a:r>
            <a:endParaRPr lang="el-GR" altLang="el-GR" sz="2000" dirty="0"/>
          </a:p>
          <a:p>
            <a:pPr marL="914400" lvl="1" indent="-457200" eaLnBrk="1" hangingPunct="1">
              <a:buFont typeface="Wingdings" panose="05000000000000000000" pitchFamily="2" charset="2"/>
              <a:buNone/>
            </a:pPr>
            <a:endParaRPr lang="en-US" altLang="el-GR" sz="2000" dirty="0"/>
          </a:p>
          <a:p>
            <a:pPr marL="914400" lvl="1" indent="-457200" eaLnBrk="1" hangingPunct="1">
              <a:buFont typeface="Wingdings" panose="05000000000000000000" pitchFamily="2" charset="2"/>
              <a:buNone/>
            </a:pPr>
            <a:r>
              <a:rPr lang="en-US" altLang="el-GR" sz="2000" dirty="0"/>
              <a:t>	</a:t>
            </a:r>
            <a:r>
              <a:rPr lang="el-GR" altLang="el-GR" sz="2000" dirty="0"/>
              <a:t>η μεταβλητή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/>
              <a:t> δηλώνεται ως δείκτης προς έναν πίνακα τριών ακεραίων και όχι σαν πίνακας τριών δεικτών</a:t>
            </a:r>
          </a:p>
        </p:txBody>
      </p:sp>
      <p:sp>
        <p:nvSpPr>
          <p:cNvPr id="6042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58304"/>
            <a:ext cx="8255000" cy="1143000"/>
          </a:xfrm>
        </p:spPr>
        <p:txBody>
          <a:bodyPr/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Παρατηρήσεις</a:t>
            </a:r>
            <a:endParaRPr lang="en-GB" altLang="el-GR" dirty="0">
              <a:solidFill>
                <a:srgbClr val="FF0000"/>
              </a:solidFill>
            </a:endParaRPr>
          </a:p>
        </p:txBody>
      </p:sp>
      <p:sp>
        <p:nvSpPr>
          <p:cNvPr id="60422" name="Rectangle 4"/>
          <p:cNvSpPr>
            <a:spLocks noChangeArrowheads="1"/>
          </p:cNvSpPr>
          <p:nvPr/>
        </p:nvSpPr>
        <p:spPr bwMode="auto">
          <a:xfrm>
            <a:off x="3022600" y="2497397"/>
            <a:ext cx="3251200" cy="520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937948448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368"/>
            <a:ext cx="8229600" cy="1066800"/>
          </a:xfrm>
        </p:spPr>
        <p:txBody>
          <a:bodyPr/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Παράδειγμα</a:t>
            </a:r>
            <a:endParaRPr lang="en-GB" altLang="el-GR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6144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" y="957408"/>
            <a:ext cx="8724900" cy="2844800"/>
          </a:xfrm>
        </p:spPr>
        <p:txBody>
          <a:bodyPr/>
          <a:lstStyle/>
          <a:p>
            <a:pPr lvl="1" eaLnBrk="1" hangingPunct="1"/>
            <a:r>
              <a:rPr lang="el-GR" altLang="el-GR" sz="2000"/>
              <a:t>Ποια είναι η έξοδος του παρακάτω προγράμματος ???</a:t>
            </a:r>
          </a:p>
        </p:txBody>
      </p:sp>
      <p:grpSp>
        <p:nvGrpSpPr>
          <p:cNvPr id="350212" name="Group 4"/>
          <p:cNvGrpSpPr>
            <a:grpSpLocks/>
          </p:cNvGrpSpPr>
          <p:nvPr/>
        </p:nvGrpSpPr>
        <p:grpSpPr bwMode="auto">
          <a:xfrm>
            <a:off x="1790700" y="5643708"/>
            <a:ext cx="4521200" cy="533400"/>
            <a:chOff x="-432" y="2192"/>
            <a:chExt cx="2504" cy="1912"/>
          </a:xfrm>
        </p:grpSpPr>
        <p:sp>
          <p:nvSpPr>
            <p:cNvPr id="61448" name="Rectangle 5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-432" y="2224"/>
              <a:ext cx="2504" cy="18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2000"/>
                <a:t>	</a:t>
              </a:r>
              <a:r>
                <a:rPr lang="en-US" altLang="el-GR" sz="2000"/>
                <a:t>      </a:t>
              </a:r>
              <a:r>
                <a:rPr lang="el-GR" altLang="el-GR" sz="2000"/>
                <a:t>Έξοδος: </a:t>
              </a: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10 20 30</a:t>
              </a:r>
              <a:endParaRPr lang="el-GR" altLang="el-GR" sz="1800">
                <a:solidFill>
                  <a:srgbClr val="000000"/>
                </a:solidFill>
                <a:latin typeface="Courier New" panose="02070309020205020404" pitchFamily="49" charset="0"/>
              </a:endParaRPr>
            </a:p>
          </p:txBody>
        </p:sp>
        <p:sp>
          <p:nvSpPr>
            <p:cNvPr id="61449" name="Rectangle 6"/>
            <p:cNvSpPr>
              <a:spLocks noChangeArrowheads="1"/>
            </p:cNvSpPr>
            <p:nvPr/>
          </p:nvSpPr>
          <p:spPr bwMode="auto">
            <a:xfrm>
              <a:off x="128" y="2192"/>
              <a:ext cx="1928" cy="180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l-GR" altLang="el-GR"/>
            </a:p>
          </p:txBody>
        </p:sp>
      </p:grpSp>
      <p:pic>
        <p:nvPicPr>
          <p:cNvPr id="61447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6325" y="1781321"/>
            <a:ext cx="4381500" cy="31273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7352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0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185580"/>
            <a:ext cx="82550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Δείκτες και Πίνακες</a:t>
            </a:r>
            <a:br>
              <a:rPr lang="el-GR" altLang="el-GR" dirty="0">
                <a:solidFill>
                  <a:srgbClr val="FF0000"/>
                </a:solidFill>
              </a:rPr>
            </a:br>
            <a:endParaRPr lang="en-GB" altLang="el-GR" dirty="0">
              <a:solidFill>
                <a:srgbClr val="FF0000"/>
              </a:solidFill>
            </a:endParaRPr>
          </a:p>
        </p:txBody>
      </p:sp>
      <p:sp>
        <p:nvSpPr>
          <p:cNvPr id="4403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833280"/>
            <a:ext cx="8864599" cy="5676900"/>
          </a:xfrm>
        </p:spPr>
        <p:txBody>
          <a:bodyPr/>
          <a:lstStyle/>
          <a:p>
            <a:pPr marL="914400" lvl="1" indent="-457200" algn="just" eaLnBrk="1" hangingPunct="1">
              <a:lnSpc>
                <a:spcPct val="90000"/>
              </a:lnSpc>
            </a:pPr>
            <a:r>
              <a:rPr lang="el-GR" altLang="el-GR" sz="2000" dirty="0">
                <a:solidFill>
                  <a:srgbClr val="FF0000"/>
                </a:solidFill>
              </a:rPr>
              <a:t>Τα στοιχεία ενός πίνακα</a:t>
            </a:r>
            <a:r>
              <a:rPr lang="el-GR" altLang="el-GR" sz="2000" dirty="0"/>
              <a:t> αποθηκεύονται σε </a:t>
            </a:r>
            <a:r>
              <a:rPr lang="el-GR" altLang="el-GR" sz="2000" dirty="0">
                <a:solidFill>
                  <a:srgbClr val="FF0000"/>
                </a:solidFill>
              </a:rPr>
              <a:t>διαδοχικές θέσεις μνήμης</a:t>
            </a:r>
            <a:r>
              <a:rPr lang="el-GR" altLang="el-GR" sz="2000" dirty="0"/>
              <a:t>, με το πρώτο στοιχείο στη χαμηλότερη διεύθυνση</a:t>
            </a:r>
            <a:endParaRPr lang="en-US" altLang="el-GR" sz="2000" dirty="0"/>
          </a:p>
          <a:p>
            <a:pPr marL="914400" lvl="1" indent="-457200" algn="just" eaLnBrk="1" hangingPunct="1">
              <a:lnSpc>
                <a:spcPct val="90000"/>
              </a:lnSpc>
            </a:pPr>
            <a:endParaRPr lang="el-GR" altLang="el-GR" sz="2000" dirty="0"/>
          </a:p>
          <a:p>
            <a:pPr marL="914400" lvl="1" indent="-457200" algn="just" eaLnBrk="1" hangingPunct="1">
              <a:lnSpc>
                <a:spcPct val="90000"/>
              </a:lnSpc>
            </a:pPr>
            <a:r>
              <a:rPr lang="el-GR" altLang="el-GR" sz="2000" dirty="0"/>
              <a:t>Τα επόμενα στοιχεία του πίνακα αποθηκεύονται στις υψηλότερες διευθύνσεις</a:t>
            </a:r>
            <a:endParaRPr lang="en-US" altLang="el-GR" sz="2000" dirty="0"/>
          </a:p>
          <a:p>
            <a:pPr marL="914400" lvl="1" indent="-457200" algn="just" eaLnBrk="1" hangingPunct="1">
              <a:lnSpc>
                <a:spcPct val="90000"/>
              </a:lnSpc>
            </a:pPr>
            <a:endParaRPr lang="el-GR" altLang="el-GR" sz="2000" dirty="0"/>
          </a:p>
          <a:p>
            <a:pPr marL="914400" lvl="1" indent="-457200" algn="just" eaLnBrk="1" hangingPunct="1">
              <a:lnSpc>
                <a:spcPct val="90000"/>
              </a:lnSpc>
            </a:pPr>
            <a:r>
              <a:rPr lang="el-GR" altLang="el-GR" sz="2000" dirty="0"/>
              <a:t>Το πόσο υψηλότερα, εξαρτάται από τον τύπο δεδομένων του πίνακα (</a:t>
            </a:r>
            <a:r>
              <a:rPr lang="el-GR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char</a:t>
            </a:r>
            <a:r>
              <a:rPr lang="el-GR" altLang="el-GR" sz="2000" dirty="0"/>
              <a:t>, </a:t>
            </a:r>
            <a:r>
              <a:rPr lang="el-GR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int</a:t>
            </a:r>
            <a:r>
              <a:rPr lang="el-GR" altLang="el-GR" sz="2000" dirty="0"/>
              <a:t>, </a:t>
            </a:r>
            <a:r>
              <a:rPr lang="el-GR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float</a:t>
            </a:r>
            <a:r>
              <a:rPr lang="el-GR" altLang="el-GR" sz="2000" dirty="0"/>
              <a:t>, ..)</a:t>
            </a:r>
            <a:endParaRPr lang="en-US" altLang="el-GR" sz="2000" dirty="0"/>
          </a:p>
          <a:p>
            <a:pPr marL="914400" lvl="1" indent="-457200" algn="just" eaLnBrk="1" hangingPunct="1">
              <a:lnSpc>
                <a:spcPct val="90000"/>
              </a:lnSpc>
            </a:pPr>
            <a:endParaRPr lang="el-GR" altLang="el-GR" sz="2000" dirty="0"/>
          </a:p>
          <a:p>
            <a:pPr marL="914400" lvl="1" indent="-457200" algn="just" eaLnBrk="1" hangingPunct="1">
              <a:lnSpc>
                <a:spcPct val="90000"/>
              </a:lnSpc>
            </a:pPr>
            <a:r>
              <a:rPr lang="el-GR" altLang="el-GR" sz="2000" dirty="0"/>
              <a:t>Π.χ. σε έναν πίνακα χαρακτήρων (</a:t>
            </a:r>
            <a:r>
              <a:rPr lang="el-GR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char</a:t>
            </a:r>
            <a:r>
              <a:rPr lang="el-GR" altLang="el-GR" sz="2000" dirty="0"/>
              <a:t>), κάθε στοιχείο του πίνακα βρίσκεται 1 </a:t>
            </a:r>
            <a:r>
              <a:rPr lang="en-US" altLang="el-GR" sz="2000" dirty="0"/>
              <a:t>byte</a:t>
            </a:r>
            <a:r>
              <a:rPr lang="el-GR" altLang="el-GR" sz="2000" dirty="0"/>
              <a:t> μετά από το προηγούμενο στοιχείο και η διεύθυνση κάθε στοιχείου είναι 1 θέση υψηλότερα από τη διεύθυνση του προηγούμενου στοιχείου</a:t>
            </a:r>
            <a:endParaRPr lang="en-US" altLang="el-GR" sz="2000" dirty="0"/>
          </a:p>
          <a:p>
            <a:pPr marL="914400" lvl="1" indent="-457200" algn="just" eaLnBrk="1" hangingPunct="1">
              <a:lnSpc>
                <a:spcPct val="90000"/>
              </a:lnSpc>
            </a:pPr>
            <a:endParaRPr lang="el-GR" altLang="el-GR" sz="2000" dirty="0"/>
          </a:p>
          <a:p>
            <a:pPr marL="914400" lvl="1" indent="-457200" algn="just" eaLnBrk="1" hangingPunct="1">
              <a:lnSpc>
                <a:spcPct val="90000"/>
              </a:lnSpc>
            </a:pPr>
            <a:r>
              <a:rPr lang="el-GR" altLang="el-GR" sz="2000" dirty="0"/>
              <a:t>Παρομοίως, σε έναν πίνακα ακεραίων (</a:t>
            </a:r>
            <a:r>
              <a:rPr lang="el-GR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int</a:t>
            </a:r>
            <a:r>
              <a:rPr lang="el-GR" altLang="el-GR" sz="2000" dirty="0"/>
              <a:t>), κάθε στοιχείο του πίνακα βρίσκεται 4 </a:t>
            </a:r>
            <a:r>
              <a:rPr lang="en-US" altLang="el-GR" sz="2000" dirty="0"/>
              <a:t>bytes</a:t>
            </a:r>
            <a:r>
              <a:rPr lang="el-GR" altLang="el-GR" sz="2000" dirty="0"/>
              <a:t> μετά από το προηγούμενο στοιχείο και η διεύθυνση κάθε στοιχείου είναι 4 θέσεις υψηλότερα από τη διεύθυνση του προηγούμενου στοιχείου</a:t>
            </a: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9078590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818532"/>
            <a:ext cx="8864600" cy="5676900"/>
          </a:xfrm>
        </p:spPr>
        <p:txBody>
          <a:bodyPr/>
          <a:lstStyle/>
          <a:p>
            <a:pPr marL="914400" lvl="1" indent="-457200" algn="just" eaLnBrk="1" hangingPunct="1"/>
            <a:r>
              <a:rPr lang="el-GR" altLang="el-GR" sz="2000" dirty="0"/>
              <a:t>Όταν δηλώνεται ένας δείκτης, ο μεταγλωττιστής, όπως κάνει για οποιαδήποτε μεταβλητή, δεσμεύει τις απαραίτητες θέσεις μνήμης για να αποθηκεύσει την τιμή του</a:t>
            </a:r>
          </a:p>
          <a:p>
            <a:pPr marL="914400" lvl="1" indent="-457200" algn="just" eaLnBrk="1" hangingPunct="1"/>
            <a:r>
              <a:rPr lang="el-GR" altLang="el-GR" sz="2000" dirty="0"/>
              <a:t>Επομένως, αφού έχει δεσμευτεί μία διεύθυνση μνήμης για έναν δείκτη μπορούμε να δηλώσουμε έναν άλλον δείκτη που να δείχνει σε αυτή τη διεύθυνση </a:t>
            </a:r>
          </a:p>
          <a:p>
            <a:pPr marL="914400" lvl="1" indent="-457200" algn="just" eaLnBrk="1" hangingPunct="1"/>
            <a:r>
              <a:rPr lang="el-GR" altLang="el-GR" sz="2000" dirty="0"/>
              <a:t>Για να δηλώσουμε έναν δείκτη σε κάποιον άλλον δείκτη χρησιμοποιούμε δύο φορές τον τελεστή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* </a:t>
            </a:r>
          </a:p>
          <a:p>
            <a:pPr marL="914400" lvl="1" indent="-457200" algn="just" eaLnBrk="1" hangingPunct="1"/>
            <a:endParaRPr lang="el-GR" altLang="el-GR" sz="2000" dirty="0"/>
          </a:p>
          <a:p>
            <a:pPr marL="914400" lvl="1" indent="-457200" algn="just" eaLnBrk="1" hangingPunct="1"/>
            <a:r>
              <a:rPr lang="el-GR" altLang="el-GR" sz="2000" dirty="0"/>
              <a:t>Παραδείγματα Δηλώσεων «Δείκτη σε Δείκτη»</a:t>
            </a:r>
          </a:p>
        </p:txBody>
      </p:sp>
      <p:sp>
        <p:nvSpPr>
          <p:cNvPr id="62468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-70468"/>
            <a:ext cx="8255000" cy="1143000"/>
          </a:xfrm>
        </p:spPr>
        <p:txBody>
          <a:bodyPr/>
          <a:lstStyle/>
          <a:p>
            <a:pPr eaLnBrk="1" hangingPunct="1"/>
            <a:r>
              <a:rPr lang="el-GR" altLang="el-GR">
                <a:solidFill>
                  <a:srgbClr val="FF0000"/>
                </a:solidFill>
              </a:rPr>
              <a:t>Δείκτης σε Δείκτη</a:t>
            </a:r>
            <a:endParaRPr lang="en-GB" altLang="el-GR">
              <a:solidFill>
                <a:srgbClr val="FF0000"/>
              </a:solidFill>
            </a:endParaRPr>
          </a:p>
        </p:txBody>
      </p:sp>
      <p:pic>
        <p:nvPicPr>
          <p:cNvPr id="6247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563" y="4420570"/>
            <a:ext cx="7553325" cy="17748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4863346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4" name="Rectangle 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818532"/>
            <a:ext cx="8864600" cy="5676900"/>
          </a:xfrm>
        </p:spPr>
        <p:txBody>
          <a:bodyPr/>
          <a:lstStyle/>
          <a:p>
            <a:pPr marL="914400" lvl="1" indent="-457200" algn="just" eaLnBrk="1" hangingPunct="1"/>
            <a:r>
              <a:rPr lang="el-GR" altLang="el-GR" sz="2000"/>
              <a:t>Αν έχουμε δηλώσει έναν δείκτη σε έναν δεύτερο δείκτη, τότε με τον τελεστή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*</a:t>
            </a:r>
            <a:r>
              <a:rPr lang="el-GR" altLang="el-GR" sz="2000"/>
              <a:t> έχουμε πρόσβαση στη διεύθυνση του δεύτερου δείκτη και με τον διπλό τελεστή </a:t>
            </a:r>
            <a:r>
              <a:rPr lang="el-GR" altLang="el-GR" sz="2000">
                <a:solidFill>
                  <a:srgbClr val="000000"/>
                </a:solidFill>
                <a:latin typeface="Courier New" panose="02070309020205020404" pitchFamily="49" charset="0"/>
              </a:rPr>
              <a:t>**</a:t>
            </a:r>
            <a:r>
              <a:rPr lang="el-GR" altLang="el-GR" sz="2000"/>
              <a:t> έχουμε πρόσβαση στη μεταβλητή που δείχνει ο δεύτερος δείκτης</a:t>
            </a:r>
          </a:p>
        </p:txBody>
      </p:sp>
      <p:pic>
        <p:nvPicPr>
          <p:cNvPr id="6349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88" y="2396507"/>
            <a:ext cx="4360862" cy="3676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3493" name="Rectangle 3"/>
          <p:cNvSpPr>
            <a:spLocks noGrp="1" noChangeArrowheads="1"/>
          </p:cNvSpPr>
          <p:nvPr>
            <p:ph type="title"/>
          </p:nvPr>
        </p:nvSpPr>
        <p:spPr>
          <a:xfrm>
            <a:off x="469900" y="-70468"/>
            <a:ext cx="8255000" cy="1143000"/>
          </a:xfrm>
        </p:spPr>
        <p:txBody>
          <a:bodyPr/>
          <a:lstStyle/>
          <a:p>
            <a:pPr eaLnBrk="1" hangingPunct="1"/>
            <a:r>
              <a:rPr lang="el-GR" altLang="el-GR">
                <a:solidFill>
                  <a:srgbClr val="FF0000"/>
                </a:solidFill>
              </a:rPr>
              <a:t>Χρήση «Δείκτη σε Δείκτη»</a:t>
            </a:r>
            <a:endParaRPr lang="en-GB" altLang="el-GR">
              <a:solidFill>
                <a:srgbClr val="FF0000"/>
              </a:solidFill>
            </a:endParaRPr>
          </a:p>
        </p:txBody>
      </p:sp>
      <p:grpSp>
        <p:nvGrpSpPr>
          <p:cNvPr id="352261" name="Group 5"/>
          <p:cNvGrpSpPr>
            <a:grpSpLocks/>
          </p:cNvGrpSpPr>
          <p:nvPr/>
        </p:nvGrpSpPr>
        <p:grpSpPr bwMode="auto">
          <a:xfrm>
            <a:off x="1066800" y="3053732"/>
            <a:ext cx="7912100" cy="774700"/>
            <a:chOff x="616" y="1624"/>
            <a:chExt cx="4984" cy="488"/>
          </a:xfrm>
        </p:grpSpPr>
        <p:sp>
          <p:nvSpPr>
            <p:cNvPr id="63515" name="Rectangle 6"/>
            <p:cNvSpPr>
              <a:spLocks noChangeArrowheads="1"/>
            </p:cNvSpPr>
            <p:nvPr/>
          </p:nvSpPr>
          <p:spPr bwMode="auto">
            <a:xfrm>
              <a:off x="616" y="1920"/>
              <a:ext cx="1216" cy="192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63516" name="Line 7"/>
            <p:cNvSpPr>
              <a:spLocks noChangeShapeType="1"/>
            </p:cNvSpPr>
            <p:nvPr/>
          </p:nvSpPr>
          <p:spPr bwMode="auto">
            <a:xfrm flipV="1">
              <a:off x="1848" y="1792"/>
              <a:ext cx="1472" cy="20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63517" name="Rectangle 8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3360" y="1624"/>
              <a:ext cx="2240" cy="29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1400"/>
                <a:t>Δήλωση Δείκτη (</a:t>
              </a:r>
              <a:r>
                <a:rPr lang="en-US" altLang="el-GR" sz="1400">
                  <a:solidFill>
                    <a:srgbClr val="000000"/>
                  </a:solidFill>
                  <a:latin typeface="Courier New" panose="02070309020205020404" pitchFamily="49" charset="0"/>
                </a:rPr>
                <a:t>ptr1</a:t>
              </a:r>
              <a:r>
                <a:rPr lang="el-GR" altLang="el-GR" sz="1400"/>
                <a:t>) σε </a:t>
              </a:r>
              <a:r>
                <a:rPr lang="en-US" altLang="el-GR" sz="1400">
                  <a:solidFill>
                    <a:srgbClr val="0000FF"/>
                  </a:solidFill>
                  <a:latin typeface="Courier New" panose="02070309020205020404" pitchFamily="49" charset="0"/>
                </a:rPr>
                <a:t>int</a:t>
              </a:r>
              <a:endParaRPr lang="el-GR" altLang="el-GR" sz="1400">
                <a:solidFill>
                  <a:srgbClr val="0000FF"/>
                </a:solidFill>
                <a:latin typeface="Courier New" panose="02070309020205020404" pitchFamily="49" charset="0"/>
              </a:endParaRPr>
            </a:p>
          </p:txBody>
        </p:sp>
      </p:grpSp>
      <p:grpSp>
        <p:nvGrpSpPr>
          <p:cNvPr id="352265" name="Group 9"/>
          <p:cNvGrpSpPr>
            <a:grpSpLocks/>
          </p:cNvGrpSpPr>
          <p:nvPr/>
        </p:nvGrpSpPr>
        <p:grpSpPr bwMode="auto">
          <a:xfrm>
            <a:off x="1066800" y="2558432"/>
            <a:ext cx="7912100" cy="774700"/>
            <a:chOff x="616" y="1624"/>
            <a:chExt cx="4984" cy="488"/>
          </a:xfrm>
        </p:grpSpPr>
        <p:sp>
          <p:nvSpPr>
            <p:cNvPr id="63512" name="Rectangle 10"/>
            <p:cNvSpPr>
              <a:spLocks noChangeArrowheads="1"/>
            </p:cNvSpPr>
            <p:nvPr/>
          </p:nvSpPr>
          <p:spPr bwMode="auto">
            <a:xfrm>
              <a:off x="616" y="1920"/>
              <a:ext cx="1216" cy="192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63513" name="Line 11"/>
            <p:cNvSpPr>
              <a:spLocks noChangeShapeType="1"/>
            </p:cNvSpPr>
            <p:nvPr/>
          </p:nvSpPr>
          <p:spPr bwMode="auto">
            <a:xfrm flipV="1">
              <a:off x="1848" y="1792"/>
              <a:ext cx="1472" cy="20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63514" name="Rectangle 12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3360" y="1624"/>
              <a:ext cx="2240" cy="29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1400"/>
                <a:t>Δήλωση Μεταβλητής (</a:t>
              </a:r>
              <a:r>
                <a:rPr lang="en-US" altLang="el-GR" sz="1400">
                  <a:solidFill>
                    <a:srgbClr val="0000FF"/>
                  </a:solidFill>
                  <a:latin typeface="Courier New" panose="02070309020205020404" pitchFamily="49" charset="0"/>
                </a:rPr>
                <a:t>int</a:t>
              </a:r>
              <a:r>
                <a:rPr lang="el-GR" altLang="el-GR" sz="1400"/>
                <a:t>)</a:t>
              </a:r>
            </a:p>
          </p:txBody>
        </p:sp>
      </p:grpSp>
      <p:grpSp>
        <p:nvGrpSpPr>
          <p:cNvPr id="352269" name="Group 13"/>
          <p:cNvGrpSpPr>
            <a:grpSpLocks/>
          </p:cNvGrpSpPr>
          <p:nvPr/>
        </p:nvGrpSpPr>
        <p:grpSpPr bwMode="auto">
          <a:xfrm>
            <a:off x="1079500" y="4387232"/>
            <a:ext cx="7912100" cy="762000"/>
            <a:chOff x="680" y="2696"/>
            <a:chExt cx="4984" cy="480"/>
          </a:xfrm>
        </p:grpSpPr>
        <p:sp>
          <p:nvSpPr>
            <p:cNvPr id="63509" name="Rectangle 14"/>
            <p:cNvSpPr>
              <a:spLocks noChangeArrowheads="1"/>
            </p:cNvSpPr>
            <p:nvPr/>
          </p:nvSpPr>
          <p:spPr bwMode="auto">
            <a:xfrm>
              <a:off x="680" y="2696"/>
              <a:ext cx="1216" cy="192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63510" name="Line 15"/>
            <p:cNvSpPr>
              <a:spLocks noChangeShapeType="1"/>
            </p:cNvSpPr>
            <p:nvPr/>
          </p:nvSpPr>
          <p:spPr bwMode="auto">
            <a:xfrm>
              <a:off x="1912" y="2768"/>
              <a:ext cx="1456" cy="28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63511" name="Rectangle 16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3424" y="2880"/>
              <a:ext cx="2240" cy="29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n-US" altLang="el-GR" sz="1400"/>
                <a:t>O</a:t>
              </a:r>
              <a:r>
                <a:rPr lang="el-GR" altLang="el-GR" sz="1400"/>
                <a:t> δείκτης</a:t>
              </a:r>
              <a:r>
                <a:rPr lang="el-GR" altLang="el-GR" sz="1600"/>
                <a:t> </a:t>
              </a:r>
              <a:r>
                <a:rPr lang="en-US" altLang="el-GR" sz="1400">
                  <a:solidFill>
                    <a:srgbClr val="000000"/>
                  </a:solidFill>
                  <a:latin typeface="Courier New" panose="02070309020205020404" pitchFamily="49" charset="0"/>
                </a:rPr>
                <a:t>ptr1</a:t>
              </a:r>
              <a:r>
                <a:rPr lang="el-GR" altLang="el-GR" sz="1600"/>
                <a:t> </a:t>
              </a:r>
              <a:r>
                <a:rPr lang="el-GR" altLang="el-GR" sz="1400"/>
                <a:t>δείχνει στον </a:t>
              </a:r>
              <a:r>
                <a:rPr lang="en-US" altLang="el-GR" sz="1400">
                  <a:solidFill>
                    <a:srgbClr val="0000FF"/>
                  </a:solidFill>
                  <a:latin typeface="Courier New" panose="02070309020205020404" pitchFamily="49" charset="0"/>
                </a:rPr>
                <a:t>i</a:t>
              </a:r>
              <a:endParaRPr lang="el-GR" altLang="el-GR" sz="1400">
                <a:solidFill>
                  <a:srgbClr val="0000FF"/>
                </a:solidFill>
                <a:latin typeface="Courier New" panose="02070309020205020404" pitchFamily="49" charset="0"/>
              </a:endParaRPr>
            </a:p>
          </p:txBody>
        </p:sp>
      </p:grpSp>
      <p:grpSp>
        <p:nvGrpSpPr>
          <p:cNvPr id="352273" name="Group 17"/>
          <p:cNvGrpSpPr>
            <a:grpSpLocks/>
          </p:cNvGrpSpPr>
          <p:nvPr/>
        </p:nvGrpSpPr>
        <p:grpSpPr bwMode="auto">
          <a:xfrm>
            <a:off x="1066800" y="3485532"/>
            <a:ext cx="7912100" cy="774700"/>
            <a:chOff x="672" y="2112"/>
            <a:chExt cx="4984" cy="488"/>
          </a:xfrm>
        </p:grpSpPr>
        <p:sp>
          <p:nvSpPr>
            <p:cNvPr id="63506" name="Rectangle 18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3416" y="2112"/>
              <a:ext cx="2240" cy="40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1400"/>
                <a:t>Δήλωση Δείκτη</a:t>
              </a:r>
              <a:r>
                <a:rPr lang="en-US" altLang="el-GR" sz="1400"/>
                <a:t> </a:t>
              </a:r>
              <a:r>
                <a:rPr lang="el-GR" altLang="el-GR" sz="1400"/>
                <a:t>(</a:t>
              </a:r>
              <a:r>
                <a:rPr lang="en-US" altLang="el-GR" sz="1400">
                  <a:solidFill>
                    <a:srgbClr val="000000"/>
                  </a:solidFill>
                  <a:latin typeface="Courier New" panose="02070309020205020404" pitchFamily="49" charset="0"/>
                </a:rPr>
                <a:t>ptr</a:t>
              </a:r>
              <a:r>
                <a:rPr lang="el-GR" altLang="el-GR" sz="1400"/>
                <a:t>) σε Δείκτη</a:t>
              </a:r>
              <a:r>
                <a:rPr lang="en-US" altLang="el-GR" sz="1400"/>
                <a:t> </a:t>
              </a:r>
              <a:r>
                <a:rPr lang="el-GR" altLang="el-GR" sz="1400"/>
                <a:t>(που δείχνει σε</a:t>
              </a:r>
              <a:r>
                <a:rPr lang="el-GR" altLang="el-GR" sz="1600">
                  <a:solidFill>
                    <a:srgbClr val="0000FF"/>
                  </a:solidFill>
                  <a:latin typeface="Courier New" panose="02070309020205020404" pitchFamily="49" charset="0"/>
                </a:rPr>
                <a:t> </a:t>
              </a:r>
              <a:r>
                <a:rPr lang="en-US" altLang="el-GR" sz="1400">
                  <a:solidFill>
                    <a:srgbClr val="0000FF"/>
                  </a:solidFill>
                  <a:latin typeface="Courier New" panose="02070309020205020404" pitchFamily="49" charset="0"/>
                </a:rPr>
                <a:t>int</a:t>
              </a:r>
              <a:r>
                <a:rPr lang="en-US" altLang="el-GR" sz="1400"/>
                <a:t>)</a:t>
              </a:r>
              <a:endParaRPr lang="el-GR" altLang="el-GR" sz="1400"/>
            </a:p>
          </p:txBody>
        </p:sp>
        <p:sp>
          <p:nvSpPr>
            <p:cNvPr id="63507" name="Rectangle 19"/>
            <p:cNvSpPr>
              <a:spLocks noChangeArrowheads="1"/>
            </p:cNvSpPr>
            <p:nvPr/>
          </p:nvSpPr>
          <p:spPr bwMode="auto">
            <a:xfrm>
              <a:off x="672" y="2408"/>
              <a:ext cx="1216" cy="192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63508" name="Line 20"/>
            <p:cNvSpPr>
              <a:spLocks noChangeShapeType="1"/>
            </p:cNvSpPr>
            <p:nvPr/>
          </p:nvSpPr>
          <p:spPr bwMode="auto">
            <a:xfrm flipV="1">
              <a:off x="1904" y="2280"/>
              <a:ext cx="1472" cy="20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352277" name="Rectangle 21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5422900" y="6152532"/>
            <a:ext cx="3556000" cy="419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533400" indent="-533400"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Char char="w"/>
              <a:defRPr sz="2800" b="1">
                <a:solidFill>
                  <a:srgbClr val="0000FF"/>
                </a:solidFill>
                <a:latin typeface="Comic Sans MS" panose="030F0702030302020204" pitchFamily="66" charset="0"/>
              </a:defRPr>
            </a:lvl1pPr>
            <a:lvl2pPr marL="914400" indent="-4572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333500" indent="-4191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752600" indent="-3810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209800" indent="-3810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667000" indent="-381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3124200" indent="-381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581400" indent="-381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4038600" indent="-381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l-GR" sz="1400">
                <a:solidFill>
                  <a:srgbClr val="000000"/>
                </a:solidFill>
                <a:latin typeface="Courier New" panose="02070309020205020404" pitchFamily="49" charset="0"/>
              </a:rPr>
              <a:t>**ptr = * (ptr1) = i</a:t>
            </a:r>
            <a:endParaRPr lang="el-GR" altLang="el-GR" sz="140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352278" name="Rectangle 22"/>
          <p:cNvSpPr>
            <a:spLocks noChangeArrowheads="1"/>
          </p:cNvSpPr>
          <p:nvPr/>
        </p:nvSpPr>
        <p:spPr bwMode="auto">
          <a:xfrm>
            <a:off x="3975100" y="5314332"/>
            <a:ext cx="736600" cy="304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352279" name="Line 23"/>
          <p:cNvSpPr>
            <a:spLocks noChangeShapeType="1"/>
          </p:cNvSpPr>
          <p:nvPr/>
        </p:nvSpPr>
        <p:spPr bwMode="auto">
          <a:xfrm>
            <a:off x="4406900" y="5631832"/>
            <a:ext cx="1117600" cy="508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grpSp>
        <p:nvGrpSpPr>
          <p:cNvPr id="352280" name="Group 24"/>
          <p:cNvGrpSpPr>
            <a:grpSpLocks/>
          </p:cNvGrpSpPr>
          <p:nvPr/>
        </p:nvGrpSpPr>
        <p:grpSpPr bwMode="auto">
          <a:xfrm>
            <a:off x="1079500" y="4882532"/>
            <a:ext cx="7912100" cy="927100"/>
            <a:chOff x="680" y="3888"/>
            <a:chExt cx="4984" cy="584"/>
          </a:xfrm>
        </p:grpSpPr>
        <p:sp>
          <p:nvSpPr>
            <p:cNvPr id="63503" name="Rectangle 25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3424" y="4072"/>
              <a:ext cx="2240" cy="40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n-US" altLang="el-GR" sz="1400"/>
                <a:t>O</a:t>
              </a:r>
              <a:r>
                <a:rPr lang="el-GR" altLang="el-GR" sz="1400"/>
                <a:t> δεύτερος δείκτης</a:t>
              </a:r>
              <a:r>
                <a:rPr lang="en-US" altLang="el-GR" sz="1400"/>
                <a:t> </a:t>
              </a:r>
              <a:r>
                <a:rPr lang="en-US" altLang="el-GR" sz="1400">
                  <a:solidFill>
                    <a:srgbClr val="000000"/>
                  </a:solidFill>
                  <a:latin typeface="Courier New" panose="02070309020205020404" pitchFamily="49" charset="0"/>
                </a:rPr>
                <a:t>ptr</a:t>
              </a:r>
              <a:r>
                <a:rPr lang="el-GR" altLang="el-GR" sz="1400"/>
                <a:t> δείχνει στον πρώτο δείκτη</a:t>
              </a:r>
              <a:r>
                <a:rPr lang="en-US" altLang="el-GR" sz="1400"/>
                <a:t> </a:t>
              </a:r>
              <a:r>
                <a:rPr lang="en-US" altLang="el-GR" sz="1400">
                  <a:solidFill>
                    <a:srgbClr val="000000"/>
                  </a:solidFill>
                  <a:latin typeface="Courier New" panose="02070309020205020404" pitchFamily="49" charset="0"/>
                </a:rPr>
                <a:t>ptr1</a:t>
              </a:r>
              <a:r>
                <a:rPr lang="el-GR" altLang="el-GR" sz="1600"/>
                <a:t> </a:t>
              </a:r>
            </a:p>
          </p:txBody>
        </p:sp>
        <p:sp>
          <p:nvSpPr>
            <p:cNvPr id="63504" name="Rectangle 26"/>
            <p:cNvSpPr>
              <a:spLocks noChangeArrowheads="1"/>
            </p:cNvSpPr>
            <p:nvPr/>
          </p:nvSpPr>
          <p:spPr bwMode="auto">
            <a:xfrm>
              <a:off x="680" y="3888"/>
              <a:ext cx="1216" cy="192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63505" name="Line 27"/>
            <p:cNvSpPr>
              <a:spLocks noChangeShapeType="1"/>
            </p:cNvSpPr>
            <p:nvPr/>
          </p:nvSpPr>
          <p:spPr bwMode="auto">
            <a:xfrm>
              <a:off x="1912" y="3960"/>
              <a:ext cx="1456" cy="28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</p:spTree>
    <p:extLst>
      <p:ext uri="{BB962C8B-B14F-4D97-AF65-F5344CB8AC3E}">
        <p14:creationId xmlns:p14="http://schemas.microsoft.com/office/powerpoint/2010/main" val="313191098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2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52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2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52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52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52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52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52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227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380"/>
            <a:ext cx="8229600" cy="1066800"/>
          </a:xfrm>
        </p:spPr>
        <p:txBody>
          <a:bodyPr/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Παράδειγμα</a:t>
            </a:r>
            <a:endParaRPr lang="en-GB" altLang="el-GR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6451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" y="854172"/>
            <a:ext cx="8724900" cy="2844800"/>
          </a:xfrm>
        </p:spPr>
        <p:txBody>
          <a:bodyPr/>
          <a:lstStyle/>
          <a:p>
            <a:pPr lvl="1" eaLnBrk="1" hangingPunct="1"/>
            <a:r>
              <a:rPr lang="el-GR" altLang="el-GR" sz="2000" dirty="0"/>
              <a:t>Ποια είναι η έξοδος του παρακάτω προγράμματος ???</a:t>
            </a:r>
          </a:p>
        </p:txBody>
      </p:sp>
      <p:grpSp>
        <p:nvGrpSpPr>
          <p:cNvPr id="353284" name="Group 4"/>
          <p:cNvGrpSpPr>
            <a:grpSpLocks/>
          </p:cNvGrpSpPr>
          <p:nvPr/>
        </p:nvGrpSpPr>
        <p:grpSpPr bwMode="auto">
          <a:xfrm>
            <a:off x="1790700" y="5540472"/>
            <a:ext cx="4521200" cy="533400"/>
            <a:chOff x="-432" y="2192"/>
            <a:chExt cx="2504" cy="1912"/>
          </a:xfrm>
        </p:grpSpPr>
        <p:sp>
          <p:nvSpPr>
            <p:cNvPr id="64520" name="Rectangle 5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-432" y="2224"/>
              <a:ext cx="2504" cy="18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2000"/>
                <a:t>	</a:t>
              </a:r>
              <a:r>
                <a:rPr lang="en-US" altLang="el-GR" sz="2000"/>
                <a:t>      </a:t>
              </a:r>
              <a:r>
                <a:rPr lang="el-GR" altLang="el-GR" sz="2000"/>
                <a:t>Έξοδος: </a:t>
              </a: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1</a:t>
              </a: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2</a:t>
              </a: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0 </a:t>
              </a: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1</a:t>
              </a: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20 </a:t>
              </a:r>
              <a:r>
                <a:rPr lang="el-GR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12</a:t>
              </a:r>
              <a:r>
                <a:rPr lang="en-US" altLang="el-GR" sz="1800">
                  <a:solidFill>
                    <a:srgbClr val="000000"/>
                  </a:solidFill>
                  <a:latin typeface="Courier New" panose="02070309020205020404" pitchFamily="49" charset="0"/>
                </a:rPr>
                <a:t>0</a:t>
              </a:r>
              <a:endParaRPr lang="el-GR" altLang="el-GR" sz="1800">
                <a:solidFill>
                  <a:srgbClr val="000000"/>
                </a:solidFill>
                <a:latin typeface="Courier New" panose="02070309020205020404" pitchFamily="49" charset="0"/>
              </a:endParaRPr>
            </a:p>
          </p:txBody>
        </p:sp>
        <p:sp>
          <p:nvSpPr>
            <p:cNvPr id="64521" name="Rectangle 6"/>
            <p:cNvSpPr>
              <a:spLocks noChangeArrowheads="1"/>
            </p:cNvSpPr>
            <p:nvPr/>
          </p:nvSpPr>
          <p:spPr bwMode="auto">
            <a:xfrm>
              <a:off x="128" y="2192"/>
              <a:ext cx="1928" cy="180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l-GR" altLang="el-GR"/>
            </a:p>
          </p:txBody>
        </p:sp>
      </p:grpSp>
      <p:pic>
        <p:nvPicPr>
          <p:cNvPr id="6451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0" y="1509810"/>
            <a:ext cx="5508625" cy="32861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0945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3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0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-70464"/>
            <a:ext cx="8255000" cy="1143000"/>
          </a:xfrm>
        </p:spPr>
        <p:txBody>
          <a:bodyPr/>
          <a:lstStyle/>
          <a:p>
            <a:pPr eaLnBrk="1" hangingPunct="1"/>
            <a:r>
              <a:rPr lang="el-GR" altLang="el-GR">
                <a:solidFill>
                  <a:srgbClr val="FF0000"/>
                </a:solidFill>
              </a:rPr>
              <a:t>Δείκτες και Διδιάστατοι Πίνακες (Ι)</a:t>
            </a:r>
            <a:endParaRPr lang="en-GB" altLang="el-GR">
              <a:solidFill>
                <a:srgbClr val="FF0000"/>
              </a:solidFill>
            </a:endParaRPr>
          </a:p>
        </p:txBody>
      </p:sp>
      <p:sp>
        <p:nvSpPr>
          <p:cNvPr id="6554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818536"/>
            <a:ext cx="8864600" cy="5676900"/>
          </a:xfrm>
        </p:spPr>
        <p:txBody>
          <a:bodyPr/>
          <a:lstStyle/>
          <a:p>
            <a:pPr marL="914400" lvl="1" indent="-457200" algn="just" eaLnBrk="1" hangingPunct="1"/>
            <a:r>
              <a:rPr lang="el-GR" altLang="el-GR" sz="2000" dirty="0"/>
              <a:t>Όπως και στους μονοδιάστατους πίνακες, έτσι και στους πολυδιάστατους, η κάθε διάσταση δηλώνεται μέσα σε αγκύλες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[]</a:t>
            </a:r>
          </a:p>
          <a:p>
            <a:pPr marL="914400" lvl="1" indent="-457200" algn="just" eaLnBrk="1" hangingPunct="1"/>
            <a:r>
              <a:rPr lang="el-GR" altLang="el-GR" sz="2000" dirty="0"/>
              <a:t>Π.χ. με την εντολή:</a:t>
            </a:r>
            <a:r>
              <a:rPr lang="en-US" altLang="el-GR" sz="2000" dirty="0"/>
              <a:t> </a:t>
            </a:r>
            <a:r>
              <a:rPr lang="el-GR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int</a:t>
            </a:r>
            <a:r>
              <a:rPr lang="el-GR" altLang="el-GR" sz="2000" dirty="0">
                <a:latin typeface="Courier New" panose="02070309020205020404" pitchFamily="49" charset="0"/>
              </a:rPr>
              <a:t>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[2][3];</a:t>
            </a:r>
            <a:r>
              <a:rPr lang="el-GR" altLang="el-GR" dirty="0"/>
              <a:t> </a:t>
            </a:r>
          </a:p>
          <a:p>
            <a:pPr marL="914400" lvl="1" indent="-457200" algn="just" eaLnBrk="1" hangingPunct="1">
              <a:buFont typeface="Wingdings" panose="05000000000000000000" pitchFamily="2" charset="2"/>
              <a:buNone/>
            </a:pPr>
            <a:r>
              <a:rPr lang="el-GR" altLang="el-GR" sz="2000" dirty="0"/>
              <a:t>	δηλώνεται ένας </a:t>
            </a:r>
            <a:r>
              <a:rPr lang="el-GR" altLang="el-GR" sz="2000" dirty="0" err="1"/>
              <a:t>διδιάστατος</a:t>
            </a:r>
            <a:r>
              <a:rPr lang="el-GR" altLang="el-GR" sz="2000" dirty="0"/>
              <a:t> πίνακας, ο οποίος αποτελείται από 2 γραμμές και 3 στήλες (δηλ. συνολικά περιέχει 6 ακέραιες μεταβλητές) και σχηματικά απεικονίζεται όπως παρακάτω</a:t>
            </a:r>
          </a:p>
          <a:p>
            <a:pPr marL="914400" lvl="1" indent="-457200" algn="just" eaLnBrk="1" hangingPunct="1"/>
            <a:endParaRPr lang="el-GR" altLang="el-GR" sz="2000" dirty="0"/>
          </a:p>
          <a:p>
            <a:pPr marL="914400" lvl="1" indent="-457200" algn="just" eaLnBrk="1" hangingPunct="1"/>
            <a:endParaRPr lang="el-GR" altLang="el-GR" sz="2000" dirty="0"/>
          </a:p>
          <a:p>
            <a:pPr marL="914400" lvl="1" indent="-457200" algn="just" eaLnBrk="1" hangingPunct="1"/>
            <a:endParaRPr lang="el-GR" altLang="el-GR" sz="2000" dirty="0"/>
          </a:p>
          <a:p>
            <a:pPr marL="914400" lvl="1" indent="-457200" algn="just" eaLnBrk="1" hangingPunct="1"/>
            <a:endParaRPr lang="el-GR" altLang="el-GR" sz="2000" dirty="0"/>
          </a:p>
          <a:p>
            <a:pPr marL="914400" lvl="1" indent="-457200" algn="just" eaLnBrk="1" hangingPunct="1"/>
            <a:endParaRPr lang="el-GR" altLang="el-GR" sz="1000" dirty="0"/>
          </a:p>
          <a:p>
            <a:pPr marL="914400" lvl="1" indent="-457200" algn="just" eaLnBrk="1" hangingPunct="1"/>
            <a:r>
              <a:rPr lang="el-GR" altLang="el-GR" sz="2000" dirty="0"/>
              <a:t>Τα στοιχεία του πίνακα αποθηκεύονται σε διαδοχικές θέσεις στη μνήμη ξεκινώντας από τα στοιχεία της 1η γραμμής, συνεχίζοντας με τα στοιχεία της 2ης γραμμής, </a:t>
            </a:r>
            <a:r>
              <a:rPr lang="el-GR" altLang="el-GR" sz="2000" dirty="0" err="1"/>
              <a:t>κ.ο.κ.</a:t>
            </a:r>
            <a:r>
              <a:rPr lang="el-GR" altLang="el-GR" sz="2000" dirty="0"/>
              <a:t> </a:t>
            </a:r>
          </a:p>
          <a:p>
            <a:pPr marL="914400" lvl="1" indent="-457200" algn="just" eaLnBrk="1" hangingPunct="1"/>
            <a:r>
              <a:rPr lang="el-GR" altLang="el-GR" sz="2000" dirty="0"/>
              <a:t>Άρα, η σειρά αποθήκευσης των στοιχείων του παραπάνω πίνακα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/>
              <a:t> στη μνήμη είναι: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[0][0]</a:t>
            </a:r>
            <a:r>
              <a:rPr lang="el-GR" altLang="el-GR" sz="2000" dirty="0"/>
              <a:t>,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[0][1]</a:t>
            </a:r>
            <a:r>
              <a:rPr lang="el-GR" altLang="el-GR" sz="2000" dirty="0"/>
              <a:t>,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[0][2]</a:t>
            </a:r>
            <a:r>
              <a:rPr lang="el-GR" altLang="el-GR" sz="2000" dirty="0"/>
              <a:t>,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[1][0],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[1][1]</a:t>
            </a:r>
            <a:r>
              <a:rPr lang="el-GR" altLang="el-GR" sz="2000" dirty="0"/>
              <a:t> και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[1][2]</a:t>
            </a:r>
          </a:p>
          <a:p>
            <a:pPr marL="914400" lvl="1" indent="-457200" algn="just" eaLnBrk="1" hangingPunct="1"/>
            <a:endParaRPr lang="el-GR" altLang="el-GR" sz="200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914400" lvl="1" indent="-457200" algn="just" eaLnBrk="1" hangingPunct="1"/>
            <a:endParaRPr lang="el-GR" altLang="el-GR" sz="2000" dirty="0"/>
          </a:p>
        </p:txBody>
      </p:sp>
      <p:graphicFrame>
        <p:nvGraphicFramePr>
          <p:cNvPr id="6554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4200330"/>
              </p:ext>
            </p:extLst>
          </p:nvPr>
        </p:nvGraphicFramePr>
        <p:xfrm>
          <a:off x="2311400" y="3015636"/>
          <a:ext cx="4195763" cy="1476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Visio" r:id="rId3" imgW="3238751" imgH="1142359" progId="Visio.Drawing.11">
                  <p:embed/>
                </p:oleObj>
              </mc:Choice>
              <mc:Fallback>
                <p:oleObj name="Visio" r:id="rId3" imgW="3238751" imgH="1142359" progId="Visio.Drawing.11">
                  <p:embed/>
                  <p:pic>
                    <p:nvPicPr>
                      <p:cNvPr id="6554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1400" y="3015636"/>
                        <a:ext cx="4195763" cy="1476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85912313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4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-70468"/>
            <a:ext cx="8255000" cy="1143000"/>
          </a:xfrm>
        </p:spPr>
        <p:txBody>
          <a:bodyPr/>
          <a:lstStyle/>
          <a:p>
            <a:pPr eaLnBrk="1" hangingPunct="1"/>
            <a:r>
              <a:rPr lang="el-GR" altLang="el-GR">
                <a:solidFill>
                  <a:srgbClr val="FF0000"/>
                </a:solidFill>
              </a:rPr>
              <a:t>Δείκτες και Διδιάστατοι Πίνακες (ΙΙ)</a:t>
            </a:r>
            <a:endParaRPr lang="en-GB" altLang="el-GR">
              <a:solidFill>
                <a:srgbClr val="FF0000"/>
              </a:solidFill>
            </a:endParaRPr>
          </a:p>
        </p:txBody>
      </p:sp>
      <p:sp>
        <p:nvSpPr>
          <p:cNvPr id="6656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818532"/>
            <a:ext cx="8864600" cy="5676900"/>
          </a:xfrm>
        </p:spPr>
        <p:txBody>
          <a:bodyPr/>
          <a:lstStyle/>
          <a:p>
            <a:pPr marL="914400" lvl="1" indent="-457200" eaLnBrk="1" hangingPunct="1">
              <a:lnSpc>
                <a:spcPct val="90000"/>
              </a:lnSpc>
            </a:pPr>
            <a:r>
              <a:rPr lang="el-GR" altLang="el-GR" sz="2000" dirty="0"/>
              <a:t>Για να χειριστούμε έναν </a:t>
            </a:r>
            <a:r>
              <a:rPr lang="el-GR" altLang="el-GR" sz="2000" dirty="0" err="1"/>
              <a:t>διδιάστατο</a:t>
            </a:r>
            <a:r>
              <a:rPr lang="el-GR" altLang="el-GR" sz="2000" dirty="0"/>
              <a:t> πίνακα με χρήση δεικτών, έστω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[Ν][Μ]</a:t>
            </a:r>
            <a:r>
              <a:rPr lang="el-GR" altLang="el-GR" sz="2000" dirty="0"/>
              <a:t>, μπορούμε να θεωρήσουμε ότι ο πίνακας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/>
              <a:t> </a:t>
            </a:r>
            <a:r>
              <a:rPr lang="el-GR" altLang="el-GR" sz="2000" dirty="0">
                <a:solidFill>
                  <a:srgbClr val="FF0000"/>
                </a:solidFill>
              </a:rPr>
              <a:t>αποτελείται από έναν πίνακα δεικτών</a:t>
            </a:r>
            <a:r>
              <a:rPr lang="el-GR" altLang="el-GR" sz="2000" dirty="0"/>
              <a:t>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N </a:t>
            </a:r>
            <a:r>
              <a:rPr lang="el-GR" altLang="el-GR" sz="2000" dirty="0">
                <a:solidFill>
                  <a:srgbClr val="FF0000"/>
                </a:solidFill>
              </a:rPr>
              <a:t>στοιχείων</a:t>
            </a:r>
            <a:r>
              <a:rPr lang="el-GR" altLang="el-GR" sz="2000" dirty="0"/>
              <a:t>,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[0]</a:t>
            </a:r>
            <a:r>
              <a:rPr lang="el-GR" altLang="el-GR" sz="2000" dirty="0"/>
              <a:t>,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[1]</a:t>
            </a:r>
            <a:r>
              <a:rPr lang="el-GR" altLang="el-GR" sz="2000" dirty="0"/>
              <a:t>,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 ...</a:t>
            </a:r>
            <a:r>
              <a:rPr lang="el-GR" altLang="el-GR" sz="2000" dirty="0"/>
              <a:t>,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[N-1]</a:t>
            </a:r>
            <a:r>
              <a:rPr lang="el-GR" altLang="el-GR" sz="2000" dirty="0"/>
              <a:t>, όπου καθένα από αυτά </a:t>
            </a:r>
            <a:r>
              <a:rPr lang="el-GR" altLang="el-GR" sz="2000" dirty="0">
                <a:solidFill>
                  <a:srgbClr val="FF0000"/>
                </a:solidFill>
              </a:rPr>
              <a:t>είναι δείκτης σε έναν πίνακα</a:t>
            </a:r>
            <a:r>
              <a:rPr lang="el-GR" altLang="el-GR" sz="2000" dirty="0"/>
              <a:t>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Μ</a:t>
            </a:r>
            <a:r>
              <a:rPr lang="el-GR" altLang="el-GR" sz="2000" dirty="0"/>
              <a:t> </a:t>
            </a:r>
            <a:r>
              <a:rPr lang="el-GR" altLang="el-GR" sz="2000" dirty="0">
                <a:solidFill>
                  <a:srgbClr val="FF0000"/>
                </a:solidFill>
              </a:rPr>
              <a:t>στοιχείων</a:t>
            </a:r>
          </a:p>
          <a:p>
            <a:pPr marL="914400" lvl="1" indent="-457200" eaLnBrk="1" hangingPunct="1">
              <a:lnSpc>
                <a:spcPct val="90000"/>
              </a:lnSpc>
            </a:pPr>
            <a:endParaRPr lang="el-GR" altLang="el-GR" sz="2000" dirty="0"/>
          </a:p>
          <a:p>
            <a:pPr marL="914400" lvl="1" indent="-457200" eaLnBrk="1" hangingPunct="1">
              <a:lnSpc>
                <a:spcPct val="90000"/>
              </a:lnSpc>
            </a:pPr>
            <a:r>
              <a:rPr lang="el-GR" altLang="el-GR" sz="2000" dirty="0"/>
              <a:t>Π.χ. με την εντολή: </a:t>
            </a:r>
          </a:p>
          <a:p>
            <a:pPr marL="914400" lvl="1" indent="-457200" eaLnBrk="1" hangingPunct="1">
              <a:lnSpc>
                <a:spcPct val="90000"/>
              </a:lnSpc>
            </a:pPr>
            <a:endParaRPr lang="el-GR" altLang="el-GR" sz="2000" dirty="0">
              <a:solidFill>
                <a:srgbClr val="0000FF"/>
              </a:solidFill>
              <a:latin typeface="Courier New" panose="02070309020205020404" pitchFamily="49" charset="0"/>
            </a:endParaRPr>
          </a:p>
          <a:p>
            <a:pPr marL="914400" lvl="1" indent="-4572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l-GR" altLang="el-GR" sz="2000" dirty="0">
                <a:solidFill>
                  <a:srgbClr val="0000FF"/>
                </a:solidFill>
                <a:latin typeface="Courier New" panose="02070309020205020404" pitchFamily="49" charset="0"/>
              </a:rPr>
              <a:t>			     </a:t>
            </a:r>
            <a:r>
              <a:rPr lang="el-GR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int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[2][3];</a:t>
            </a:r>
          </a:p>
          <a:p>
            <a:pPr marL="914400" lvl="1" indent="-4572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l-GR" altLang="el-GR" sz="2000" dirty="0"/>
              <a:t>	</a:t>
            </a:r>
          </a:p>
          <a:p>
            <a:pPr marL="914400" lvl="1" indent="-4572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l-GR" altLang="el-GR" sz="2000" dirty="0"/>
              <a:t>	το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[0]</a:t>
            </a:r>
            <a:r>
              <a:rPr lang="el-GR" altLang="el-GR" sz="2000" dirty="0"/>
              <a:t> μπορεί να χρησιμοποιηθεί σαν δείκτης προς έναν πίνακα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3</a:t>
            </a:r>
            <a:r>
              <a:rPr lang="el-GR" altLang="el-GR" sz="2000" dirty="0"/>
              <a:t> ακεραίων που περιέχει τα στοιχεία της πρώτης γραμμής, δηλαδή τα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[0][0]</a:t>
            </a:r>
            <a:r>
              <a:rPr lang="el-GR" altLang="el-GR" sz="2000" dirty="0"/>
              <a:t>,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[0][1]</a:t>
            </a:r>
            <a:r>
              <a:rPr lang="el-GR" altLang="el-GR" sz="2000" dirty="0"/>
              <a:t> και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[0][2]</a:t>
            </a:r>
          </a:p>
          <a:p>
            <a:pPr marL="914400" lvl="1" indent="-4572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l-GR" altLang="el-GR" sz="2000" dirty="0"/>
          </a:p>
          <a:p>
            <a:pPr marL="914400" lvl="1" indent="-457200" eaLnBrk="1" hangingPunct="1">
              <a:lnSpc>
                <a:spcPct val="90000"/>
              </a:lnSpc>
            </a:pPr>
            <a:r>
              <a:rPr lang="el-GR" altLang="el-GR" sz="2000" dirty="0"/>
              <a:t>Συγκεκριμένα, το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[0]</a:t>
            </a:r>
            <a:r>
              <a:rPr lang="el-GR" altLang="el-GR" sz="2000" dirty="0"/>
              <a:t> είναι δείκτης στο πρώτο στοιχείο του πίνακα, δηλαδή στο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[0][0]</a:t>
            </a:r>
            <a:r>
              <a:rPr lang="el-GR" altLang="el-GR" sz="2000" dirty="0"/>
              <a:t> </a:t>
            </a:r>
          </a:p>
          <a:p>
            <a:pPr marL="914400" lvl="1" indent="-457200" eaLnBrk="1" hangingPunct="1">
              <a:lnSpc>
                <a:spcPct val="90000"/>
              </a:lnSpc>
            </a:pPr>
            <a:endParaRPr lang="el-GR" altLang="el-GR" sz="2000" dirty="0"/>
          </a:p>
          <a:p>
            <a:pPr marL="914400" lvl="1" indent="-457200" eaLnBrk="1" hangingPunct="1">
              <a:lnSpc>
                <a:spcPct val="90000"/>
              </a:lnSpc>
            </a:pPr>
            <a:r>
              <a:rPr lang="el-GR" altLang="el-GR" sz="2000" dirty="0"/>
              <a:t>Άρα, η τιμή του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*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[0]</a:t>
            </a:r>
            <a:r>
              <a:rPr lang="el-GR" altLang="el-GR" sz="2000" dirty="0"/>
              <a:t> είναι ίση με το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[0][0]</a:t>
            </a:r>
            <a:endParaRPr lang="en-US" altLang="el-GR" sz="200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914400" lvl="1" indent="-457200" algn="just" eaLnBrk="1" hangingPunct="1">
              <a:lnSpc>
                <a:spcPct val="90000"/>
              </a:lnSpc>
            </a:pPr>
            <a:endParaRPr lang="el-GR" altLang="el-GR" sz="2000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7660251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8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-70468"/>
            <a:ext cx="82550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l-GR" altLang="el-GR" sz="4400" dirty="0">
                <a:solidFill>
                  <a:srgbClr val="FF0000"/>
                </a:solidFill>
              </a:rPr>
              <a:t>Δείκτες</a:t>
            </a:r>
            <a:r>
              <a:rPr lang="el-GR" altLang="el-GR" dirty="0">
                <a:solidFill>
                  <a:srgbClr val="FF0000"/>
                </a:solidFill>
              </a:rPr>
              <a:t> και </a:t>
            </a:r>
            <a:r>
              <a:rPr lang="el-GR" altLang="el-GR" dirty="0" err="1">
                <a:solidFill>
                  <a:srgbClr val="FF0000"/>
                </a:solidFill>
              </a:rPr>
              <a:t>Διδιάστατοι</a:t>
            </a:r>
            <a:r>
              <a:rPr lang="el-GR" altLang="el-GR" dirty="0">
                <a:solidFill>
                  <a:srgbClr val="FF0000"/>
                </a:solidFill>
              </a:rPr>
              <a:t> Πίνακες (ΙΙΙ)</a:t>
            </a:r>
            <a:endParaRPr lang="en-GB" altLang="el-GR" dirty="0">
              <a:solidFill>
                <a:srgbClr val="FF0000"/>
              </a:solidFill>
            </a:endParaRPr>
          </a:p>
        </p:txBody>
      </p:sp>
      <p:sp>
        <p:nvSpPr>
          <p:cNvPr id="6758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818532"/>
            <a:ext cx="8864600" cy="5676900"/>
          </a:xfrm>
        </p:spPr>
        <p:txBody>
          <a:bodyPr/>
          <a:lstStyle/>
          <a:p>
            <a:pPr marL="914400" lvl="1" indent="-457200" eaLnBrk="1" hangingPunct="1"/>
            <a:r>
              <a:rPr lang="el-GR" altLang="el-GR" sz="2000" dirty="0"/>
              <a:t>Επίσης, σύμφωνα με την αριθμητική δεικτών: </a:t>
            </a:r>
          </a:p>
          <a:p>
            <a:pPr marL="1333500" lvl="2" indent="-419100" eaLnBrk="1" hangingPunct="1"/>
            <a:r>
              <a:rPr lang="el-GR" altLang="el-GR" sz="2000" dirty="0"/>
              <a:t>το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[0]+1</a:t>
            </a:r>
            <a:r>
              <a:rPr lang="el-GR" altLang="el-GR" sz="2000" dirty="0"/>
              <a:t> είναι δείκτης στο δεύτερο στοιχείο του πίνακα, δηλαδή στο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[0][1]</a:t>
            </a:r>
            <a:endParaRPr lang="el-GR" altLang="el-GR" sz="2000" dirty="0"/>
          </a:p>
          <a:p>
            <a:pPr marL="1333500" lvl="2" indent="-419100" eaLnBrk="1" hangingPunct="1"/>
            <a:r>
              <a:rPr lang="el-GR" altLang="el-GR" sz="2000" dirty="0"/>
              <a:t>το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[0]+2</a:t>
            </a:r>
            <a:r>
              <a:rPr lang="el-GR" altLang="el-GR" sz="2000" dirty="0"/>
              <a:t> είναι δείκτης στο τρίτο στοιχείο του πίνακα, δηλαδή στο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[0][2]</a:t>
            </a:r>
            <a:r>
              <a:rPr lang="el-GR" altLang="el-GR" sz="2000" dirty="0"/>
              <a:t>, </a:t>
            </a:r>
            <a:r>
              <a:rPr lang="el-GR" altLang="el-GR" sz="2000" dirty="0" err="1"/>
              <a:t>κ.ο.κ.</a:t>
            </a:r>
            <a:r>
              <a:rPr lang="el-GR" altLang="el-GR" sz="2000" dirty="0"/>
              <a:t> </a:t>
            </a:r>
          </a:p>
          <a:p>
            <a:pPr marL="1333500" lvl="2" indent="-419100" eaLnBrk="1" hangingPunct="1"/>
            <a:r>
              <a:rPr lang="el-GR" altLang="el-GR" sz="2000" dirty="0"/>
              <a:t>...</a:t>
            </a:r>
          </a:p>
          <a:p>
            <a:pPr marL="1333500" lvl="2" indent="-419100" eaLnBrk="1" hangingPunct="1"/>
            <a:r>
              <a:rPr lang="el-GR" altLang="el-GR" sz="2000" dirty="0"/>
              <a:t>συνεπώς, στη γενική περίπτωση ισχύει ότι το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[0]+κ</a:t>
            </a:r>
            <a:r>
              <a:rPr lang="el-GR" altLang="el-GR" sz="2000" dirty="0"/>
              <a:t> είναι δείκτης στο στοιχείο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[0][κ]</a:t>
            </a:r>
            <a:r>
              <a:rPr lang="el-GR" altLang="el-GR" sz="2000" dirty="0"/>
              <a:t> της πρώτης γραμμής του </a:t>
            </a:r>
            <a:r>
              <a:rPr lang="el-GR" altLang="el-GR" sz="2000" dirty="0" err="1"/>
              <a:t>διδιάστατου</a:t>
            </a:r>
            <a:r>
              <a:rPr lang="el-GR" altLang="el-GR" sz="2000" dirty="0"/>
              <a:t> πίνακα</a:t>
            </a:r>
          </a:p>
          <a:p>
            <a:pPr marL="914400" lvl="1" indent="-457200" eaLnBrk="1" hangingPunct="1"/>
            <a:endParaRPr lang="el-GR" altLang="el-GR" sz="2000" dirty="0"/>
          </a:p>
          <a:p>
            <a:pPr marL="914400" lvl="1" indent="-457200" eaLnBrk="1" hangingPunct="1"/>
            <a:r>
              <a:rPr lang="el-GR" altLang="el-GR" sz="2000" dirty="0"/>
              <a:t>Δηλαδή, ισχύει ότι:</a:t>
            </a:r>
          </a:p>
          <a:p>
            <a:pPr marL="1333500" lvl="2" indent="-419100" eaLnBrk="1" hangingPunct="1"/>
            <a:r>
              <a:rPr lang="el-GR" altLang="el-GR" sz="2000" dirty="0"/>
              <a:t>το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[0]+κ</a:t>
            </a:r>
            <a:r>
              <a:rPr lang="el-GR" altLang="el-GR" sz="2000" dirty="0"/>
              <a:t> είναι ισοδύναμο με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&amp;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[0][κ]</a:t>
            </a:r>
          </a:p>
          <a:p>
            <a:pPr marL="1333500" lvl="2" indent="-419100" eaLnBrk="1" hangingPunct="1"/>
            <a:r>
              <a:rPr lang="el-GR" altLang="el-GR" sz="2000" dirty="0"/>
              <a:t>η τιμή του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*(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[0]+κ)</a:t>
            </a:r>
            <a:r>
              <a:rPr lang="el-GR" altLang="el-GR" sz="2000" dirty="0"/>
              <a:t> είναι ίση με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[0][κ]</a:t>
            </a:r>
          </a:p>
          <a:p>
            <a:pPr marL="914400" lvl="1" indent="-457200" eaLnBrk="1" hangingPunct="1"/>
            <a:endParaRPr lang="el-GR" altLang="el-GR" sz="200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914400" lvl="1" indent="-457200" algn="just" eaLnBrk="1" hangingPunct="1"/>
            <a:endParaRPr lang="el-GR" altLang="el-GR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67590" name="Rectangle 4"/>
          <p:cNvSpPr>
            <a:spLocks noChangeArrowheads="1"/>
          </p:cNvSpPr>
          <p:nvPr/>
        </p:nvSpPr>
        <p:spPr bwMode="auto">
          <a:xfrm>
            <a:off x="165100" y="4057032"/>
            <a:ext cx="8712200" cy="1714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0620225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2" name="Rectangle 2"/>
          <p:cNvSpPr>
            <a:spLocks noGrp="1" noChangeArrowheads="1"/>
          </p:cNvSpPr>
          <p:nvPr>
            <p:ph type="title"/>
          </p:nvPr>
        </p:nvSpPr>
        <p:spPr>
          <a:xfrm>
            <a:off x="469899" y="-70468"/>
            <a:ext cx="8556113" cy="1143000"/>
          </a:xfrm>
        </p:spPr>
        <p:txBody>
          <a:bodyPr>
            <a:noAutofit/>
          </a:bodyPr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Δείκτες και </a:t>
            </a:r>
            <a:r>
              <a:rPr lang="el-GR" altLang="el-GR" dirty="0" err="1">
                <a:solidFill>
                  <a:srgbClr val="FF0000"/>
                </a:solidFill>
              </a:rPr>
              <a:t>Διδιάστατοι</a:t>
            </a:r>
            <a:r>
              <a:rPr lang="el-GR" altLang="el-GR" dirty="0">
                <a:solidFill>
                  <a:srgbClr val="FF0000"/>
                </a:solidFill>
              </a:rPr>
              <a:t> Πίνακες (Ι</a:t>
            </a:r>
            <a:r>
              <a:rPr lang="en-US" altLang="el-GR" dirty="0">
                <a:solidFill>
                  <a:srgbClr val="FF0000"/>
                </a:solidFill>
              </a:rPr>
              <a:t>V</a:t>
            </a:r>
            <a:r>
              <a:rPr lang="el-GR" altLang="el-GR" dirty="0">
                <a:solidFill>
                  <a:srgbClr val="FF0000"/>
                </a:solidFill>
              </a:rPr>
              <a:t>)</a:t>
            </a:r>
            <a:endParaRPr lang="en-GB" altLang="el-GR" dirty="0">
              <a:solidFill>
                <a:srgbClr val="FF0000"/>
              </a:solidFill>
            </a:endParaRPr>
          </a:p>
        </p:txBody>
      </p:sp>
      <p:sp>
        <p:nvSpPr>
          <p:cNvPr id="6861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818532"/>
            <a:ext cx="8864600" cy="5676900"/>
          </a:xfrm>
        </p:spPr>
        <p:txBody>
          <a:bodyPr/>
          <a:lstStyle/>
          <a:p>
            <a:pPr marL="914400" lvl="1" indent="-457200" eaLnBrk="1" hangingPunct="1">
              <a:lnSpc>
                <a:spcPct val="90000"/>
              </a:lnSpc>
            </a:pPr>
            <a:r>
              <a:rPr lang="el-GR" altLang="el-GR" sz="2000" dirty="0"/>
              <a:t>Αντίστοιχα, το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[1]</a:t>
            </a:r>
            <a:r>
              <a:rPr lang="el-GR" altLang="el-GR" sz="2000" dirty="0"/>
              <a:t> μπορεί να χρησιμοποιηθεί σαν δείκτης προς έναν πίνακα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3</a:t>
            </a:r>
            <a:r>
              <a:rPr lang="el-GR" altLang="el-GR" sz="2000" dirty="0"/>
              <a:t> ακεραίων που περιέχει τα στοιχεία της δεύτερης γραμμής, δηλαδή τα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[1][0]</a:t>
            </a:r>
            <a:r>
              <a:rPr lang="el-GR" altLang="el-GR" sz="2000" dirty="0"/>
              <a:t>,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[1][1]</a:t>
            </a:r>
            <a:r>
              <a:rPr lang="el-GR" altLang="el-GR" sz="2000" dirty="0"/>
              <a:t> και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[1][2]</a:t>
            </a:r>
            <a:r>
              <a:rPr lang="el-GR" altLang="el-GR" sz="2000" dirty="0"/>
              <a:t> </a:t>
            </a:r>
            <a:endParaRPr lang="en-US" altLang="el-GR" sz="2000" dirty="0"/>
          </a:p>
          <a:p>
            <a:pPr marL="914400" lvl="1" indent="-457200" eaLnBrk="1" hangingPunct="1">
              <a:lnSpc>
                <a:spcPct val="90000"/>
              </a:lnSpc>
            </a:pPr>
            <a:endParaRPr lang="en-US" altLang="el-GR" sz="2000" dirty="0"/>
          </a:p>
          <a:p>
            <a:pPr marL="914400" lvl="1" indent="-457200" eaLnBrk="1" hangingPunct="1">
              <a:lnSpc>
                <a:spcPct val="90000"/>
              </a:lnSpc>
            </a:pPr>
            <a:r>
              <a:rPr lang="el-GR" altLang="el-GR" sz="2000" dirty="0"/>
              <a:t>Συγκεκριμένα</a:t>
            </a:r>
            <a:r>
              <a:rPr lang="en-US" altLang="el-GR" sz="2000" dirty="0"/>
              <a:t>:</a:t>
            </a:r>
          </a:p>
          <a:p>
            <a:pPr marL="1333500" lvl="2" indent="-419100" eaLnBrk="1" hangingPunct="1">
              <a:lnSpc>
                <a:spcPct val="90000"/>
              </a:lnSpc>
            </a:pPr>
            <a:r>
              <a:rPr lang="el-GR" altLang="el-GR" sz="2000" dirty="0"/>
              <a:t>το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[1]</a:t>
            </a:r>
            <a:r>
              <a:rPr lang="el-GR" altLang="el-GR" sz="2000" dirty="0"/>
              <a:t> είναι δείκτης στο πρώτο στοιχείο του πίνακα, δηλαδή στο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[1][0]</a:t>
            </a:r>
            <a:endParaRPr lang="en-US" altLang="el-GR" sz="2000" dirty="0"/>
          </a:p>
          <a:p>
            <a:pPr marL="1333500" lvl="2" indent="-419100" eaLnBrk="1" hangingPunct="1">
              <a:lnSpc>
                <a:spcPct val="90000"/>
              </a:lnSpc>
            </a:pPr>
            <a:r>
              <a:rPr lang="el-GR" altLang="el-GR" sz="2000" dirty="0"/>
              <a:t>Άρα, η τιμή του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*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[1]</a:t>
            </a:r>
            <a:r>
              <a:rPr lang="el-GR" altLang="el-GR" sz="2000" dirty="0"/>
              <a:t> είναι ίση με το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[1][0]</a:t>
            </a:r>
            <a:r>
              <a:rPr lang="el-GR" altLang="el-GR" sz="2000" dirty="0"/>
              <a:t> </a:t>
            </a:r>
            <a:endParaRPr lang="en-US" altLang="el-GR" sz="2000" dirty="0"/>
          </a:p>
          <a:p>
            <a:pPr marL="914400" lvl="1" indent="-457200" algn="just" eaLnBrk="1" hangingPunct="1">
              <a:lnSpc>
                <a:spcPct val="90000"/>
              </a:lnSpc>
            </a:pPr>
            <a:endParaRPr lang="en-US" altLang="el-GR" sz="200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914400" lvl="1" indent="-457200" eaLnBrk="1" hangingPunct="1">
              <a:lnSpc>
                <a:spcPct val="90000"/>
              </a:lnSpc>
            </a:pPr>
            <a:r>
              <a:rPr lang="el-GR" altLang="el-GR" sz="2000" dirty="0"/>
              <a:t>Παρομοίως με πριν, ισχύει ότι το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[1]+κ</a:t>
            </a:r>
            <a:r>
              <a:rPr lang="el-GR" altLang="el-GR" sz="2000" dirty="0"/>
              <a:t> είναι δείκτης στο στοιχείο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[1][κ]</a:t>
            </a:r>
            <a:r>
              <a:rPr lang="el-GR" altLang="el-GR" sz="2000" dirty="0"/>
              <a:t> της δεύτερης γραμμής του </a:t>
            </a:r>
            <a:r>
              <a:rPr lang="el-GR" altLang="el-GR" sz="2000" dirty="0" err="1"/>
              <a:t>διδιάστατου</a:t>
            </a:r>
            <a:r>
              <a:rPr lang="el-GR" altLang="el-GR" sz="2000" dirty="0"/>
              <a:t> πίνακα</a:t>
            </a:r>
            <a:endParaRPr lang="en-US" altLang="el-GR" sz="2000" dirty="0"/>
          </a:p>
          <a:p>
            <a:pPr marL="914400" lvl="1" indent="-457200" eaLnBrk="1" hangingPunct="1">
              <a:lnSpc>
                <a:spcPct val="90000"/>
              </a:lnSpc>
            </a:pPr>
            <a:endParaRPr lang="en-US" altLang="el-GR" sz="2000" dirty="0"/>
          </a:p>
          <a:p>
            <a:pPr marL="914400" lvl="1" indent="-457200" eaLnBrk="1" hangingPunct="1">
              <a:lnSpc>
                <a:spcPct val="90000"/>
              </a:lnSpc>
            </a:pPr>
            <a:r>
              <a:rPr lang="el-GR" altLang="el-GR" sz="2000" dirty="0"/>
              <a:t>Δηλαδή, ισχύει ότι:</a:t>
            </a:r>
          </a:p>
          <a:p>
            <a:pPr marL="1333500" lvl="2" indent="-419100" eaLnBrk="1" hangingPunct="1">
              <a:lnSpc>
                <a:spcPct val="90000"/>
              </a:lnSpc>
            </a:pPr>
            <a:r>
              <a:rPr lang="el-GR" altLang="el-GR" sz="2000" dirty="0"/>
              <a:t>το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[1]+κ</a:t>
            </a:r>
            <a:r>
              <a:rPr lang="el-GR" altLang="el-GR" sz="2000" dirty="0"/>
              <a:t> είναι ισοδύναμο με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&amp;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[1][κ]</a:t>
            </a:r>
          </a:p>
          <a:p>
            <a:pPr marL="1333500" lvl="2" indent="-419100" eaLnBrk="1" hangingPunct="1">
              <a:lnSpc>
                <a:spcPct val="90000"/>
              </a:lnSpc>
            </a:pPr>
            <a:r>
              <a:rPr lang="el-GR" altLang="el-GR" sz="2000" dirty="0"/>
              <a:t>η τιμή του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*(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[1]+κ)</a:t>
            </a:r>
            <a:r>
              <a:rPr lang="el-GR" altLang="el-GR" sz="2000" dirty="0"/>
              <a:t> είναι ίση με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[1][κ]</a:t>
            </a:r>
          </a:p>
          <a:p>
            <a:pPr marL="914400" lvl="1" indent="-457200" algn="just" eaLnBrk="1" hangingPunct="1">
              <a:lnSpc>
                <a:spcPct val="90000"/>
              </a:lnSpc>
            </a:pPr>
            <a:endParaRPr lang="el-GR" altLang="el-GR" sz="2000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68614" name="Rectangle 5"/>
          <p:cNvSpPr>
            <a:spLocks noChangeArrowheads="1"/>
          </p:cNvSpPr>
          <p:nvPr/>
        </p:nvSpPr>
        <p:spPr bwMode="auto">
          <a:xfrm>
            <a:off x="165100" y="4755532"/>
            <a:ext cx="8712200" cy="135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17685976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6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-70468"/>
            <a:ext cx="8255000" cy="1143000"/>
          </a:xfrm>
        </p:spPr>
        <p:txBody>
          <a:bodyPr/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Δείκτες και </a:t>
            </a:r>
            <a:r>
              <a:rPr lang="el-GR" altLang="el-GR" dirty="0" err="1">
                <a:solidFill>
                  <a:srgbClr val="FF0000"/>
                </a:solidFill>
              </a:rPr>
              <a:t>Διδιάστατοι</a:t>
            </a:r>
            <a:r>
              <a:rPr lang="el-GR" altLang="el-GR" dirty="0">
                <a:solidFill>
                  <a:srgbClr val="FF0000"/>
                </a:solidFill>
              </a:rPr>
              <a:t> Πίνακες (</a:t>
            </a:r>
            <a:r>
              <a:rPr lang="en-US" altLang="el-GR" dirty="0">
                <a:solidFill>
                  <a:srgbClr val="FF0000"/>
                </a:solidFill>
              </a:rPr>
              <a:t>V</a:t>
            </a:r>
            <a:r>
              <a:rPr lang="el-GR" altLang="el-GR" dirty="0">
                <a:solidFill>
                  <a:srgbClr val="FF0000"/>
                </a:solidFill>
              </a:rPr>
              <a:t>)</a:t>
            </a:r>
            <a:endParaRPr lang="en-GB" altLang="el-GR" dirty="0">
              <a:solidFill>
                <a:srgbClr val="FF0000"/>
              </a:solidFill>
            </a:endParaRPr>
          </a:p>
        </p:txBody>
      </p:sp>
      <p:sp>
        <p:nvSpPr>
          <p:cNvPr id="6963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818532"/>
            <a:ext cx="8864600" cy="5676900"/>
          </a:xfrm>
        </p:spPr>
        <p:txBody>
          <a:bodyPr/>
          <a:lstStyle/>
          <a:p>
            <a:pPr marL="914400" lvl="1" indent="-457200" eaLnBrk="1" hangingPunct="1">
              <a:lnSpc>
                <a:spcPct val="90000"/>
              </a:lnSpc>
            </a:pPr>
            <a:r>
              <a:rPr lang="el-GR" altLang="el-GR" sz="2000" dirty="0"/>
              <a:t>Γενικά, θεωρούμε ότι τα στοιχεία ενός πίνακα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[N][M]</a:t>
            </a:r>
            <a:r>
              <a:rPr lang="el-GR" altLang="el-GR" sz="2000" dirty="0"/>
              <a:t>, είναι τα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[0],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[1], ...,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[N-1]</a:t>
            </a:r>
            <a:r>
              <a:rPr lang="el-GR" altLang="el-GR" sz="2000" dirty="0"/>
              <a:t> τα οποία είναι </a:t>
            </a:r>
            <a:r>
              <a:rPr lang="el-GR" altLang="el-GR" sz="2000" dirty="0">
                <a:solidFill>
                  <a:srgbClr val="FF0000"/>
                </a:solidFill>
              </a:rPr>
              <a:t>δείκτες σε πίνακες</a:t>
            </a:r>
            <a:r>
              <a:rPr lang="el-GR" altLang="el-GR" sz="2000" dirty="0"/>
              <a:t> που περιέχουν Μ στοιχεία της αντίστοιχης γραμμής</a:t>
            </a:r>
            <a:endParaRPr lang="en-US" altLang="el-GR" sz="2000" dirty="0"/>
          </a:p>
          <a:p>
            <a:pPr marL="914400" lvl="1" indent="-457200" eaLnBrk="1" hangingPunct="1">
              <a:lnSpc>
                <a:spcPct val="90000"/>
              </a:lnSpc>
            </a:pPr>
            <a:endParaRPr lang="el-GR" altLang="el-GR" sz="2000" dirty="0"/>
          </a:p>
          <a:p>
            <a:pPr marL="914400" lvl="1" indent="-457200" eaLnBrk="1" hangingPunct="1">
              <a:lnSpc>
                <a:spcPct val="90000"/>
              </a:lnSpc>
            </a:pPr>
            <a:r>
              <a:rPr lang="el-GR" altLang="el-GR" sz="2000" dirty="0"/>
              <a:t>Δηλαδή, </a:t>
            </a:r>
            <a:endParaRPr lang="en-US" altLang="el-GR" sz="2000" dirty="0"/>
          </a:p>
          <a:p>
            <a:pPr marL="1333500" lvl="2" indent="-419100" eaLnBrk="1" hangingPunct="1">
              <a:lnSpc>
                <a:spcPct val="90000"/>
              </a:lnSpc>
            </a:pPr>
            <a:r>
              <a:rPr lang="el-GR" altLang="el-GR" sz="2000" dirty="0"/>
              <a:t>το </a:t>
            </a:r>
            <a:r>
              <a:rPr lang="el-GR" altLang="el-GR" sz="2000" dirty="0">
                <a:solidFill>
                  <a:srgbClr val="FF0000"/>
                </a:solidFill>
              </a:rPr>
              <a:t>πρώτο</a:t>
            </a:r>
            <a:r>
              <a:rPr lang="el-GR" altLang="el-GR" sz="2000" dirty="0"/>
              <a:t> στοιχείο του πίνακα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[N][M]</a:t>
            </a:r>
            <a:r>
              <a:rPr lang="el-GR" altLang="el-GR" sz="2000" dirty="0"/>
              <a:t> είναι το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[0]</a:t>
            </a:r>
            <a:r>
              <a:rPr lang="el-GR" altLang="el-GR" sz="2000" dirty="0"/>
              <a:t>, το οποίο είναι δείκτης σε έναν πίνακα που περιέχει τα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Μ</a:t>
            </a:r>
            <a:r>
              <a:rPr lang="el-GR" altLang="el-GR" sz="2000" dirty="0"/>
              <a:t> στοιχεία της </a:t>
            </a:r>
            <a:r>
              <a:rPr lang="el-GR" altLang="el-GR" sz="2000" dirty="0">
                <a:solidFill>
                  <a:srgbClr val="FF0000"/>
                </a:solidFill>
              </a:rPr>
              <a:t>πρώτης</a:t>
            </a:r>
            <a:r>
              <a:rPr lang="el-GR" altLang="el-GR" sz="2000" dirty="0"/>
              <a:t> γραμμής</a:t>
            </a:r>
            <a:endParaRPr lang="en-US" altLang="el-GR" sz="2000" dirty="0"/>
          </a:p>
          <a:p>
            <a:pPr marL="1333500" lvl="2" indent="-419100" eaLnBrk="1" hangingPunct="1">
              <a:lnSpc>
                <a:spcPct val="90000"/>
              </a:lnSpc>
            </a:pPr>
            <a:r>
              <a:rPr lang="el-GR" altLang="el-GR" sz="2000" dirty="0"/>
              <a:t>το </a:t>
            </a:r>
            <a:r>
              <a:rPr lang="el-GR" altLang="el-GR" sz="2000" dirty="0">
                <a:solidFill>
                  <a:srgbClr val="FF0000"/>
                </a:solidFill>
              </a:rPr>
              <a:t>δεύτερο</a:t>
            </a:r>
            <a:r>
              <a:rPr lang="el-GR" altLang="el-GR" sz="2000" dirty="0"/>
              <a:t> στοιχείο του πίνακα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[N][M]</a:t>
            </a:r>
            <a:r>
              <a:rPr lang="el-GR" altLang="el-GR" sz="2000" dirty="0"/>
              <a:t> είναι το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[1]</a:t>
            </a:r>
            <a:r>
              <a:rPr lang="el-GR" altLang="el-GR" sz="2000" dirty="0"/>
              <a:t>, το οποίο είναι δείκτης σε έναν πίνακα που περιέχει τα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Μ</a:t>
            </a:r>
            <a:r>
              <a:rPr lang="el-GR" altLang="el-GR" sz="2000" dirty="0"/>
              <a:t> στοιχεία της </a:t>
            </a:r>
            <a:r>
              <a:rPr lang="el-GR" altLang="el-GR" sz="2000" dirty="0">
                <a:solidFill>
                  <a:srgbClr val="FF0000"/>
                </a:solidFill>
              </a:rPr>
              <a:t>δεύτερης</a:t>
            </a:r>
            <a:r>
              <a:rPr lang="el-GR" altLang="el-GR" sz="2000" dirty="0"/>
              <a:t> γραμμής</a:t>
            </a:r>
            <a:endParaRPr lang="en-US" altLang="el-GR" sz="2000" dirty="0"/>
          </a:p>
          <a:p>
            <a:pPr marL="1333500" lvl="2" indent="-419100" eaLnBrk="1" hangingPunct="1">
              <a:lnSpc>
                <a:spcPct val="90000"/>
              </a:lnSpc>
            </a:pPr>
            <a:r>
              <a:rPr lang="el-GR" altLang="el-GR" sz="2000" dirty="0"/>
              <a:t>... </a:t>
            </a:r>
            <a:endParaRPr lang="en-US" altLang="el-GR" sz="2000" dirty="0"/>
          </a:p>
          <a:p>
            <a:pPr marL="1333500" lvl="2" indent="-419100" eaLnBrk="1" hangingPunct="1">
              <a:lnSpc>
                <a:spcPct val="90000"/>
              </a:lnSpc>
            </a:pPr>
            <a:r>
              <a:rPr lang="el-GR" altLang="el-GR" sz="2000" dirty="0"/>
              <a:t>ενώ το </a:t>
            </a:r>
            <a:r>
              <a:rPr lang="el-GR" altLang="el-GR" sz="2000" dirty="0">
                <a:solidFill>
                  <a:srgbClr val="FF0000"/>
                </a:solidFill>
              </a:rPr>
              <a:t>τελευταίο</a:t>
            </a:r>
            <a:r>
              <a:rPr lang="el-GR" altLang="el-GR" sz="2000" dirty="0"/>
              <a:t> στοιχείο είναι το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[Ν-1]</a:t>
            </a:r>
            <a:r>
              <a:rPr lang="el-GR" altLang="el-GR" sz="2000" dirty="0"/>
              <a:t>, το οποίο είναι δείκτης σε έναν πίνακα που περιέχει τα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Μ</a:t>
            </a:r>
            <a:r>
              <a:rPr lang="el-GR" altLang="el-GR" sz="2000" dirty="0"/>
              <a:t> στοιχεία της </a:t>
            </a:r>
            <a:r>
              <a:rPr lang="el-GR" altLang="el-GR" sz="2000" dirty="0">
                <a:solidFill>
                  <a:srgbClr val="FF0000"/>
                </a:solidFill>
              </a:rPr>
              <a:t>τελευταίας</a:t>
            </a:r>
            <a:r>
              <a:rPr lang="el-GR" altLang="el-GR" sz="2000" dirty="0"/>
              <a:t> (της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Ν</a:t>
            </a:r>
            <a:r>
              <a:rPr lang="el-GR" altLang="el-GR" sz="2000" dirty="0">
                <a:solidFill>
                  <a:srgbClr val="FF0000"/>
                </a:solidFill>
              </a:rPr>
              <a:t>-</a:t>
            </a:r>
            <a:r>
              <a:rPr lang="el-GR" altLang="el-GR" sz="2000" dirty="0" err="1">
                <a:solidFill>
                  <a:srgbClr val="FF0000"/>
                </a:solidFill>
              </a:rPr>
              <a:t>οστής</a:t>
            </a:r>
            <a:r>
              <a:rPr lang="el-GR" altLang="el-GR" sz="2000" dirty="0"/>
              <a:t>) γραμμής</a:t>
            </a:r>
            <a:endParaRPr lang="en-US" altLang="el-GR" sz="2000" dirty="0"/>
          </a:p>
          <a:p>
            <a:pPr marL="914400" lvl="1" indent="-457200" eaLnBrk="1" hangingPunct="1">
              <a:lnSpc>
                <a:spcPct val="90000"/>
              </a:lnSpc>
            </a:pPr>
            <a:endParaRPr lang="en-US" altLang="el-GR" sz="2000" dirty="0"/>
          </a:p>
        </p:txBody>
      </p:sp>
      <p:sp>
        <p:nvSpPr>
          <p:cNvPr id="69638" name="Rectangle 5"/>
          <p:cNvSpPr>
            <a:spLocks noChangeArrowheads="1"/>
          </p:cNvSpPr>
          <p:nvPr/>
        </p:nvSpPr>
        <p:spPr bwMode="auto">
          <a:xfrm>
            <a:off x="241300" y="1936132"/>
            <a:ext cx="8686800" cy="4114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804713562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384"/>
            <a:ext cx="8229600" cy="1066800"/>
          </a:xfrm>
        </p:spPr>
        <p:txBody>
          <a:bodyPr/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Παράδειγμα</a:t>
            </a:r>
            <a:endParaRPr lang="en-GB" altLang="el-GR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7066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" y="854172"/>
            <a:ext cx="8724900" cy="2844800"/>
          </a:xfrm>
        </p:spPr>
        <p:txBody>
          <a:bodyPr/>
          <a:lstStyle/>
          <a:p>
            <a:pPr lvl="1" eaLnBrk="1" hangingPunct="1"/>
            <a:r>
              <a:rPr lang="el-GR" altLang="el-GR" sz="2000"/>
              <a:t>Τι κάνει το παρακάτω πρόγραμμα ???</a:t>
            </a:r>
          </a:p>
        </p:txBody>
      </p:sp>
      <p:pic>
        <p:nvPicPr>
          <p:cNvPr id="7066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100" y="1498697"/>
            <a:ext cx="7531100" cy="244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59433" name="Group 9"/>
          <p:cNvGrpSpPr>
            <a:grpSpLocks/>
          </p:cNvGrpSpPr>
          <p:nvPr/>
        </p:nvGrpSpPr>
        <p:grpSpPr bwMode="auto">
          <a:xfrm>
            <a:off x="-1" y="4308572"/>
            <a:ext cx="9011265" cy="1473200"/>
            <a:chOff x="-432" y="2192"/>
            <a:chExt cx="2504" cy="1912"/>
          </a:xfrm>
        </p:grpSpPr>
        <p:sp>
          <p:nvSpPr>
            <p:cNvPr id="70664" name="Rectangle 10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-432" y="2224"/>
              <a:ext cx="2504" cy="18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2000"/>
                <a:t>	</a:t>
              </a:r>
              <a:r>
                <a:rPr lang="en-US" altLang="el-GR" sz="2000"/>
                <a:t>      </a:t>
              </a:r>
              <a:r>
                <a:rPr lang="el-GR" altLang="el-GR" sz="2000"/>
                <a:t>      </a:t>
              </a:r>
            </a:p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2000"/>
                <a:t>		  Εμφανίζει τις τιμές όλων των στοιχείων του πίνακα με 			      χρήση δείκτη !!!</a:t>
              </a:r>
              <a:endParaRPr lang="el-GR" altLang="el-GR" sz="1800">
                <a:solidFill>
                  <a:srgbClr val="000000"/>
                </a:solidFill>
                <a:latin typeface="Courier New" panose="02070309020205020404" pitchFamily="49" charset="0"/>
              </a:endParaRPr>
            </a:p>
          </p:txBody>
        </p:sp>
        <p:sp>
          <p:nvSpPr>
            <p:cNvPr id="70665" name="Rectangle 11"/>
            <p:cNvSpPr>
              <a:spLocks noChangeArrowheads="1"/>
            </p:cNvSpPr>
            <p:nvPr/>
          </p:nvSpPr>
          <p:spPr bwMode="auto">
            <a:xfrm>
              <a:off x="128" y="2192"/>
              <a:ext cx="1928" cy="180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l-GR" altLang="el-GR"/>
            </a:p>
          </p:txBody>
        </p:sp>
      </p:grpSp>
    </p:spTree>
    <p:extLst>
      <p:ext uri="{BB962C8B-B14F-4D97-AF65-F5344CB8AC3E}">
        <p14:creationId xmlns:p14="http://schemas.microsoft.com/office/powerpoint/2010/main" val="3514786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9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4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-144208"/>
            <a:ext cx="8255000" cy="1143000"/>
          </a:xfrm>
        </p:spPr>
        <p:txBody>
          <a:bodyPr/>
          <a:lstStyle/>
          <a:p>
            <a:pPr eaLnBrk="1" hangingPunct="1"/>
            <a:r>
              <a:rPr lang="el-GR" altLang="el-GR" sz="2400" dirty="0">
                <a:solidFill>
                  <a:srgbClr val="FF0000"/>
                </a:solidFill>
              </a:rPr>
              <a:t>Χειρισμός </a:t>
            </a:r>
            <a:r>
              <a:rPr lang="el-GR" altLang="el-GR" sz="2400" dirty="0" err="1">
                <a:solidFill>
                  <a:srgbClr val="FF0000"/>
                </a:solidFill>
              </a:rPr>
              <a:t>Διδιάστατου</a:t>
            </a:r>
            <a:r>
              <a:rPr lang="el-GR" altLang="el-GR" sz="2400" dirty="0">
                <a:solidFill>
                  <a:srgbClr val="FF0000"/>
                </a:solidFill>
              </a:rPr>
              <a:t> Πίνακα με «δείκτη σε δείκτη» (Ι)</a:t>
            </a:r>
            <a:endParaRPr lang="en-GB" altLang="el-GR" sz="2400" dirty="0">
              <a:solidFill>
                <a:srgbClr val="FF0000"/>
              </a:solidFill>
            </a:endParaRPr>
          </a:p>
        </p:txBody>
      </p:sp>
      <p:sp>
        <p:nvSpPr>
          <p:cNvPr id="7168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744792"/>
            <a:ext cx="8864600" cy="5918200"/>
          </a:xfrm>
        </p:spPr>
        <p:txBody>
          <a:bodyPr/>
          <a:lstStyle/>
          <a:p>
            <a:pPr marL="914400" lvl="1" indent="-457200" eaLnBrk="1" hangingPunct="1"/>
            <a:r>
              <a:rPr lang="el-GR" altLang="el-GR" sz="2000" dirty="0"/>
              <a:t>Ένας εναλλακτικός τρόπος για να διαχειριστούμε έναν </a:t>
            </a:r>
            <a:r>
              <a:rPr lang="el-GR" altLang="el-GR" sz="2000" dirty="0" err="1"/>
              <a:t>διδιάστατο</a:t>
            </a:r>
            <a:r>
              <a:rPr lang="el-GR" altLang="el-GR" sz="2000" dirty="0"/>
              <a:t> πίνακα με χρήση δείκτη, είναι χρησιμοποιώντας</a:t>
            </a:r>
            <a:r>
              <a:rPr lang="el-GR" altLang="el-GR" sz="2000" dirty="0">
                <a:solidFill>
                  <a:srgbClr val="FF0000"/>
                </a:solidFill>
              </a:rPr>
              <a:t> το όνομα του πίνακα</a:t>
            </a:r>
          </a:p>
          <a:p>
            <a:pPr marL="914400" lvl="1" indent="-457200" eaLnBrk="1" hangingPunct="1"/>
            <a:endParaRPr lang="el-GR" altLang="el-GR" sz="1000" dirty="0"/>
          </a:p>
          <a:p>
            <a:pPr marL="914400" lvl="1" indent="-457200" eaLnBrk="1" hangingPunct="1"/>
            <a:r>
              <a:rPr lang="el-GR" altLang="el-GR" sz="2000" dirty="0"/>
              <a:t>Θυμηθείτε ότι </a:t>
            </a:r>
            <a:r>
              <a:rPr lang="el-GR" altLang="el-GR" sz="2000" dirty="0">
                <a:solidFill>
                  <a:srgbClr val="FF0000"/>
                </a:solidFill>
              </a:rPr>
              <a:t>το όνομα </a:t>
            </a:r>
            <a:r>
              <a:rPr lang="el-GR" altLang="el-GR" sz="2000" dirty="0"/>
              <a:t>ενός πίνακα χωρίς τις αγκύλες είναι ισοδύναμο με </a:t>
            </a:r>
            <a:r>
              <a:rPr lang="el-GR" altLang="el-GR" sz="2000" dirty="0">
                <a:solidFill>
                  <a:srgbClr val="FF0000"/>
                </a:solidFill>
              </a:rPr>
              <a:t>τη διεύθυνση του πρώτου στοιχείου</a:t>
            </a:r>
            <a:r>
              <a:rPr lang="el-GR" altLang="el-GR" sz="2000" dirty="0"/>
              <a:t> του πίνακα </a:t>
            </a:r>
          </a:p>
          <a:p>
            <a:pPr marL="914400" lvl="1" indent="-457200" eaLnBrk="1" hangingPunct="1"/>
            <a:endParaRPr lang="el-GR" altLang="el-GR" sz="1200" dirty="0"/>
          </a:p>
          <a:p>
            <a:pPr marL="914400" lvl="1" indent="-457200" eaLnBrk="1" hangingPunct="1"/>
            <a:r>
              <a:rPr lang="el-GR" altLang="el-GR" sz="2000" dirty="0"/>
              <a:t>Π.χ. αν θεωρήσουμε την παρακάτω δήλωση: </a:t>
            </a:r>
          </a:p>
          <a:p>
            <a:pPr marL="914400" lvl="1" indent="-457200" eaLnBrk="1" hangingPunct="1">
              <a:buFont typeface="Wingdings" panose="05000000000000000000" pitchFamily="2" charset="2"/>
              <a:buNone/>
            </a:pPr>
            <a:r>
              <a:rPr lang="el-GR" altLang="el-GR" sz="2000" dirty="0">
                <a:solidFill>
                  <a:srgbClr val="0000FF"/>
                </a:solidFill>
                <a:latin typeface="Courier New" panose="02070309020205020404" pitchFamily="49" charset="0"/>
              </a:rPr>
              <a:t>	      	    </a:t>
            </a:r>
            <a:r>
              <a:rPr lang="el-GR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int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[2][3];</a:t>
            </a:r>
          </a:p>
          <a:p>
            <a:pPr marL="914400" lvl="1" indent="-457200" algn="just" eaLnBrk="1" hangingPunct="1">
              <a:buFont typeface="Wingdings" panose="05000000000000000000" pitchFamily="2" charset="2"/>
              <a:buNone/>
            </a:pPr>
            <a:r>
              <a:rPr lang="el-GR" altLang="el-GR" sz="2000" dirty="0"/>
              <a:t>	το όνομα του πίνακα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n-US" altLang="el-GR" sz="2000" dirty="0"/>
              <a:t> </a:t>
            </a:r>
            <a:r>
              <a:rPr lang="el-GR" altLang="el-GR" sz="2000" dirty="0"/>
              <a:t>είναι δείκτης στο πρώτο στοιχείο του πίνακα, δηλ. στο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[0]</a:t>
            </a:r>
          </a:p>
          <a:p>
            <a:pPr marL="914400" lvl="1" indent="-457200" algn="just" eaLnBrk="1" hangingPunct="1"/>
            <a:endParaRPr lang="el-GR" altLang="el-GR" sz="1400" dirty="0"/>
          </a:p>
          <a:p>
            <a:pPr marL="914400" lvl="1" indent="-457200" algn="just" eaLnBrk="1" hangingPunct="1"/>
            <a:r>
              <a:rPr lang="el-GR" altLang="el-GR" sz="2000" dirty="0"/>
              <a:t>Όμως, όπως είδαμε προηγουμένως, το πρώτο στοιχείο του πίνακα (το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[0]</a:t>
            </a:r>
            <a:r>
              <a:rPr lang="el-GR" altLang="el-GR" sz="2000" dirty="0"/>
              <a:t>) είναι με τη σειρά του δείκτης σε έναν πίνακα που περιέχει τα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3</a:t>
            </a:r>
            <a:r>
              <a:rPr lang="el-GR" altLang="el-GR" sz="2000" dirty="0"/>
              <a:t> στοιχεία της </a:t>
            </a:r>
            <a:r>
              <a:rPr lang="el-GR" altLang="el-GR" sz="2000" dirty="0">
                <a:solidFill>
                  <a:srgbClr val="FF0000"/>
                </a:solidFill>
              </a:rPr>
              <a:t>πρώτης</a:t>
            </a:r>
            <a:r>
              <a:rPr lang="el-GR" altLang="el-GR" sz="2000" dirty="0"/>
              <a:t> γραμμής</a:t>
            </a:r>
          </a:p>
          <a:p>
            <a:pPr marL="914400" lvl="1" indent="-457200" algn="just" eaLnBrk="1" hangingPunct="1"/>
            <a:endParaRPr lang="el-GR" altLang="el-GR" sz="1400" dirty="0"/>
          </a:p>
          <a:p>
            <a:pPr marL="914400" lvl="1" indent="-457200" algn="just" eaLnBrk="1" hangingPunct="1"/>
            <a:r>
              <a:rPr lang="el-GR" altLang="el-GR" sz="2000" dirty="0"/>
              <a:t>Συγκεκριμένα, το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[0]</a:t>
            </a:r>
            <a:r>
              <a:rPr lang="el-GR" altLang="el-GR" sz="2000" dirty="0"/>
              <a:t> είναι δείκτης στο πρώτο στοιχείο του πίνακα, δηλαδή στο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[0][0]</a:t>
            </a:r>
          </a:p>
        </p:txBody>
      </p:sp>
      <p:sp>
        <p:nvSpPr>
          <p:cNvPr id="71686" name="Rectangle 5"/>
          <p:cNvSpPr>
            <a:spLocks noChangeArrowheads="1"/>
          </p:cNvSpPr>
          <p:nvPr/>
        </p:nvSpPr>
        <p:spPr bwMode="auto">
          <a:xfrm>
            <a:off x="3232150" y="3083794"/>
            <a:ext cx="2400300" cy="406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8991788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800100"/>
            <a:ext cx="8915400" cy="6057900"/>
          </a:xfrm>
        </p:spPr>
        <p:txBody>
          <a:bodyPr/>
          <a:lstStyle/>
          <a:p>
            <a:pPr marL="914400" lvl="1" indent="-457200" eaLnBrk="1" hangingPunct="1"/>
            <a:r>
              <a:rPr lang="el-GR" altLang="el-GR" sz="2000" dirty="0"/>
              <a:t>Έστω η δήλωση του πίνακα: </a:t>
            </a:r>
          </a:p>
          <a:p>
            <a:pPr marL="914400" lvl="1" indent="-457200" eaLnBrk="1" hangingPunct="1"/>
            <a:endParaRPr lang="el-GR" altLang="el-GR" sz="1000" dirty="0"/>
          </a:p>
          <a:p>
            <a:pPr marL="914400" lvl="1" indent="-457200" eaLnBrk="1" hangingPunct="1">
              <a:buFont typeface="Wingdings" panose="05000000000000000000" pitchFamily="2" charset="2"/>
              <a:buNone/>
            </a:pP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				</a:t>
            </a:r>
            <a:r>
              <a:rPr lang="el-GR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int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[3];</a:t>
            </a:r>
            <a:r>
              <a:rPr lang="el-GR" altLang="el-GR" dirty="0"/>
              <a:t> </a:t>
            </a:r>
          </a:p>
          <a:p>
            <a:pPr marL="914400" lvl="1" indent="-457200" eaLnBrk="1" hangingPunct="1"/>
            <a:endParaRPr lang="el-GR" altLang="el-GR" sz="1600" dirty="0"/>
          </a:p>
          <a:p>
            <a:pPr marL="914400" lvl="1" indent="-457200" eaLnBrk="1" hangingPunct="1"/>
            <a:r>
              <a:rPr lang="el-GR" altLang="el-GR" sz="2000" dirty="0"/>
              <a:t>Αν θεωρήσουμε ότι η διεύθυνση του πρώτου στοιχείου είναι η θέση 100 στη μνήμη, τότε η διεύθυνση του δεύτερου στοιχείου είναι η 104 και του τρίτου η 108</a:t>
            </a:r>
          </a:p>
          <a:p>
            <a:pPr marL="914400" lvl="1" indent="-457200" eaLnBrk="1" hangingPunct="1"/>
            <a:endParaRPr lang="el-GR" altLang="el-GR" sz="1600" dirty="0"/>
          </a:p>
          <a:p>
            <a:pPr marL="914400" lvl="1" indent="-457200" eaLnBrk="1" hangingPunct="1"/>
            <a:r>
              <a:rPr lang="el-GR" altLang="el-GR" sz="2000" dirty="0"/>
              <a:t>Αντίστοιχα, η τιμή του πρώτου στοιχείου του πίνακα (του </a:t>
            </a:r>
            <a:r>
              <a:rPr lang="en-US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n-US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[0]</a:t>
            </a:r>
            <a:r>
              <a:rPr lang="en-US" altLang="el-GR" sz="2000" dirty="0"/>
              <a:t>) </a:t>
            </a:r>
            <a:r>
              <a:rPr lang="el-GR" altLang="el-GR" sz="2000" dirty="0"/>
              <a:t>αποθηκεύεται στις θέσεις 100 έως και 103, η τιμή του δεύτερου στοιχείου (του </a:t>
            </a:r>
            <a:r>
              <a:rPr lang="en-US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n-US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[1]</a:t>
            </a:r>
            <a:r>
              <a:rPr lang="en-US" altLang="el-GR" sz="2000" dirty="0"/>
              <a:t>)</a:t>
            </a:r>
            <a:r>
              <a:rPr lang="el-GR" altLang="el-GR" sz="2000" dirty="0"/>
              <a:t> στις θέσεις 104 έως και 107 και η τιμή του τρίτου στοιχείου</a:t>
            </a:r>
            <a:r>
              <a:rPr lang="en-US" altLang="el-GR" sz="2000" dirty="0"/>
              <a:t> </a:t>
            </a:r>
            <a:r>
              <a:rPr lang="el-GR" altLang="el-GR" sz="2000" dirty="0"/>
              <a:t>(του </a:t>
            </a:r>
            <a:r>
              <a:rPr lang="en-US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n-US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[2]</a:t>
            </a:r>
            <a:r>
              <a:rPr lang="en-US" altLang="el-GR" sz="2000" dirty="0"/>
              <a:t>)</a:t>
            </a:r>
            <a:r>
              <a:rPr lang="el-GR" altLang="el-GR" sz="2000" dirty="0"/>
              <a:t> στις θέσεις 108 έως και 111</a:t>
            </a:r>
          </a:p>
        </p:txBody>
      </p:sp>
      <p:sp>
        <p:nvSpPr>
          <p:cNvPr id="4506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36876"/>
            <a:ext cx="8229600" cy="1066800"/>
          </a:xfrm>
        </p:spPr>
        <p:txBody>
          <a:bodyPr/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Παράδειγμα</a:t>
            </a:r>
            <a:endParaRPr lang="en-GB" altLang="el-GR" dirty="0">
              <a:solidFill>
                <a:srgbClr val="FF0000"/>
              </a:solidFill>
            </a:endParaRPr>
          </a:p>
        </p:txBody>
      </p:sp>
      <p:pic>
        <p:nvPicPr>
          <p:cNvPr id="4506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175" y="5143500"/>
            <a:ext cx="749776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115634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8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-144205"/>
            <a:ext cx="8407400" cy="1143000"/>
          </a:xfrm>
        </p:spPr>
        <p:txBody>
          <a:bodyPr/>
          <a:lstStyle/>
          <a:p>
            <a:pPr eaLnBrk="1" hangingPunct="1"/>
            <a:r>
              <a:rPr lang="el-GR" altLang="el-GR" sz="2400">
                <a:solidFill>
                  <a:srgbClr val="FF0000"/>
                </a:solidFill>
              </a:rPr>
              <a:t>Χειρισμός Διδιάστατου Πίνακα με «δείκτη σε δείκτη» (ΙΙ)</a:t>
            </a:r>
            <a:endParaRPr lang="en-GB" altLang="el-GR" sz="2400">
              <a:solidFill>
                <a:srgbClr val="FF0000"/>
              </a:solidFill>
            </a:endParaRPr>
          </a:p>
        </p:txBody>
      </p:sp>
      <p:sp>
        <p:nvSpPr>
          <p:cNvPr id="7270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862782"/>
            <a:ext cx="8978900" cy="5918200"/>
          </a:xfrm>
        </p:spPr>
        <p:txBody>
          <a:bodyPr/>
          <a:lstStyle/>
          <a:p>
            <a:pPr marL="914400" lvl="1" indent="-457200" eaLnBrk="1" hangingPunct="1"/>
            <a:r>
              <a:rPr lang="el-GR" altLang="el-GR" sz="1800" dirty="0"/>
              <a:t>Άρα, ισχύει ότι το </a:t>
            </a:r>
            <a:r>
              <a:rPr lang="el-GR" altLang="el-G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1800" dirty="0"/>
              <a:t> είναι δείκτης στο </a:t>
            </a:r>
            <a:r>
              <a:rPr lang="el-GR" altLang="el-G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[0]</a:t>
            </a:r>
            <a:r>
              <a:rPr lang="el-GR" altLang="el-GR" sz="1800" dirty="0"/>
              <a:t> και το </a:t>
            </a:r>
            <a:r>
              <a:rPr lang="el-GR" altLang="el-G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[0]</a:t>
            </a:r>
            <a:r>
              <a:rPr lang="el-GR" altLang="el-GR" sz="1800" dirty="0"/>
              <a:t> είναι δείκτης στο </a:t>
            </a:r>
            <a:r>
              <a:rPr lang="el-GR" altLang="el-G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[0][0]</a:t>
            </a:r>
            <a:r>
              <a:rPr lang="el-GR" altLang="el-GR" sz="1800" dirty="0"/>
              <a:t> </a:t>
            </a:r>
          </a:p>
          <a:p>
            <a:pPr marL="914400" lvl="1" indent="-457200" eaLnBrk="1" hangingPunct="1"/>
            <a:endParaRPr lang="el-GR" altLang="el-GR" sz="800" dirty="0"/>
          </a:p>
          <a:p>
            <a:pPr marL="914400" lvl="1" indent="-457200" eaLnBrk="1" hangingPunct="1"/>
            <a:r>
              <a:rPr lang="el-GR" altLang="el-GR" sz="1800" dirty="0"/>
              <a:t>Επομένως, πώς μπορούμε να χειριστούμε το όνομα του πίνακα </a:t>
            </a:r>
            <a:r>
              <a:rPr lang="el-GR" altLang="el-G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1800" dirty="0"/>
              <a:t> ??? </a:t>
            </a:r>
          </a:p>
          <a:p>
            <a:pPr marL="914400" lvl="1" indent="-457200" eaLnBrk="1" hangingPunct="1"/>
            <a:endParaRPr lang="el-GR" altLang="el-GR" sz="1000" dirty="0"/>
          </a:p>
          <a:p>
            <a:pPr marL="914400" lvl="1" indent="-457200" eaLnBrk="1" hangingPunct="1"/>
            <a:r>
              <a:rPr lang="el-GR" altLang="el-GR" sz="1800" dirty="0"/>
              <a:t>Η απάντηση είναι ότι μπορούμε να το χειριστούμε σαν </a:t>
            </a:r>
            <a:r>
              <a:rPr lang="el-GR" altLang="el-GR" sz="1800" dirty="0">
                <a:solidFill>
                  <a:srgbClr val="FF0000"/>
                </a:solidFill>
              </a:rPr>
              <a:t>δείκτη προς δείκτη</a:t>
            </a:r>
          </a:p>
          <a:p>
            <a:pPr marL="914400" lvl="1" indent="-457200" eaLnBrk="1" hangingPunct="1"/>
            <a:endParaRPr lang="el-GR" altLang="el-GR" sz="1200" dirty="0"/>
          </a:p>
          <a:p>
            <a:pPr marL="914400" lvl="1" indent="-457200" eaLnBrk="1" hangingPunct="1"/>
            <a:r>
              <a:rPr lang="el-GR" altLang="el-GR" sz="1800" dirty="0"/>
              <a:t>Π.χ. αφού το </a:t>
            </a:r>
            <a:r>
              <a:rPr lang="el-GR" altLang="el-G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1800" dirty="0"/>
              <a:t> είναι δείκτης σε έναν δείκτη που δείχνει στη διεύθυνση του στοιχείου </a:t>
            </a:r>
            <a:r>
              <a:rPr lang="el-GR" altLang="el-G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[0][0]</a:t>
            </a:r>
            <a:r>
              <a:rPr lang="el-GR" altLang="el-GR" sz="1800" dirty="0"/>
              <a:t>, τότε το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**</a:t>
            </a:r>
            <a:r>
              <a:rPr lang="el-GR" altLang="el-G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1800" dirty="0"/>
              <a:t> είναι ίσο με την τιμή </a:t>
            </a:r>
            <a:r>
              <a:rPr lang="el-GR" altLang="el-G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[0][0]</a:t>
            </a:r>
          </a:p>
          <a:p>
            <a:pPr marL="914400" lvl="1" indent="-457200" eaLnBrk="1" hangingPunct="1"/>
            <a:endParaRPr lang="el-GR" altLang="el-GR" sz="1000" dirty="0"/>
          </a:p>
          <a:p>
            <a:pPr marL="914400" lvl="1" indent="-457200" eaLnBrk="1" hangingPunct="1"/>
            <a:r>
              <a:rPr lang="el-GR" altLang="el-GR" sz="1800" dirty="0"/>
              <a:t>Παρομοίως, το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arr+1</a:t>
            </a:r>
            <a:r>
              <a:rPr lang="el-GR" altLang="el-GR" sz="1800" dirty="0"/>
              <a:t> είναι δείκτης στο </a:t>
            </a:r>
            <a:r>
              <a:rPr lang="el-GR" altLang="el-G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[1]</a:t>
            </a:r>
            <a:r>
              <a:rPr lang="el-GR" altLang="el-GR" sz="1800" dirty="0"/>
              <a:t> και το </a:t>
            </a:r>
            <a:r>
              <a:rPr lang="el-GR" altLang="el-G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[1]</a:t>
            </a:r>
            <a:r>
              <a:rPr lang="el-GR" altLang="el-GR" sz="1800" dirty="0"/>
              <a:t> είναι δείκτης που δείχνει στη διεύθυνση του στοιχείου </a:t>
            </a:r>
            <a:r>
              <a:rPr lang="el-GR" altLang="el-G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[1][0]</a:t>
            </a:r>
            <a:r>
              <a:rPr lang="el-GR" altLang="el-GR" sz="1800" dirty="0"/>
              <a:t> </a:t>
            </a:r>
          </a:p>
          <a:p>
            <a:pPr marL="914400" lvl="1" indent="-457200" eaLnBrk="1" hangingPunct="1"/>
            <a:endParaRPr lang="el-GR" altLang="el-GR" sz="1000" dirty="0"/>
          </a:p>
          <a:p>
            <a:pPr marL="914400" lvl="1" indent="-457200" eaLnBrk="1" hangingPunct="1"/>
            <a:r>
              <a:rPr lang="el-GR" altLang="el-GR" sz="1800" dirty="0"/>
              <a:t>Άρα, το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**(arr+1)</a:t>
            </a:r>
            <a:r>
              <a:rPr lang="el-GR" altLang="el-GR" sz="1800" dirty="0"/>
              <a:t> είναι ίσο με την τιμή </a:t>
            </a:r>
            <a:r>
              <a:rPr lang="el-GR" altLang="el-G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[1][0]</a:t>
            </a:r>
            <a:r>
              <a:rPr lang="el-GR" altLang="el-GR" sz="1800" dirty="0"/>
              <a:t> </a:t>
            </a:r>
          </a:p>
          <a:p>
            <a:pPr marL="914400" lvl="1" indent="-457200" eaLnBrk="1" hangingPunct="1"/>
            <a:endParaRPr lang="el-GR" altLang="el-GR" sz="1000" dirty="0"/>
          </a:p>
          <a:p>
            <a:pPr marL="914400" lvl="1" indent="-457200" eaLnBrk="1" hangingPunct="1"/>
            <a:r>
              <a:rPr lang="el-GR" altLang="el-GR" sz="1800" dirty="0"/>
              <a:t>Στη γενική περίπτωση, ισχύει ότι:</a:t>
            </a:r>
          </a:p>
          <a:p>
            <a:pPr marL="1333500" lvl="2" indent="-419100" eaLnBrk="1" hangingPunct="1"/>
            <a:r>
              <a:rPr lang="el-GR" altLang="el-GR" sz="1800" dirty="0"/>
              <a:t>το </a:t>
            </a:r>
            <a:r>
              <a:rPr lang="el-GR" altLang="el-G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arr+κ</a:t>
            </a:r>
            <a:r>
              <a:rPr lang="el-GR" altLang="el-GR" sz="1800" dirty="0"/>
              <a:t> είναι ισοδύναμο με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&amp;</a:t>
            </a:r>
            <a:r>
              <a:rPr lang="el-GR" altLang="el-G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[κ]</a:t>
            </a:r>
          </a:p>
          <a:p>
            <a:pPr marL="1333500" lvl="2" indent="-419100" eaLnBrk="1" hangingPunct="1"/>
            <a:r>
              <a:rPr lang="el-GR" altLang="el-GR" sz="1800" dirty="0"/>
              <a:t>το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*(</a:t>
            </a:r>
            <a:r>
              <a:rPr lang="el-GR" altLang="el-G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arr+κ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  <a:r>
              <a:rPr lang="el-GR" altLang="el-GR" sz="1800" dirty="0"/>
              <a:t> είναι ισοδύναμο με </a:t>
            </a:r>
            <a:r>
              <a:rPr lang="el-GR" altLang="el-G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[κ]</a:t>
            </a:r>
            <a:r>
              <a:rPr lang="el-GR" altLang="el-GR" sz="1800" dirty="0"/>
              <a:t>, δηλαδή με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&amp;</a:t>
            </a:r>
            <a:r>
              <a:rPr lang="el-GR" altLang="el-G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[κ][0]</a:t>
            </a:r>
          </a:p>
          <a:p>
            <a:pPr marL="1333500" lvl="2" indent="-419100" eaLnBrk="1" hangingPunct="1"/>
            <a:r>
              <a:rPr lang="el-GR" altLang="el-GR" sz="1800" dirty="0"/>
              <a:t>το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**(</a:t>
            </a:r>
            <a:r>
              <a:rPr lang="el-GR" altLang="el-G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arr+κ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  <a:r>
              <a:rPr lang="el-GR" altLang="el-GR" sz="1800" dirty="0"/>
              <a:t> είναι ισοδύναμο με </a:t>
            </a:r>
            <a:r>
              <a:rPr lang="el-GR" altLang="el-G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[κ][0]</a:t>
            </a:r>
          </a:p>
        </p:txBody>
      </p:sp>
      <p:sp>
        <p:nvSpPr>
          <p:cNvPr id="72710" name="Rectangle 5"/>
          <p:cNvSpPr>
            <a:spLocks noChangeArrowheads="1"/>
          </p:cNvSpPr>
          <p:nvPr/>
        </p:nvSpPr>
        <p:spPr bwMode="auto">
          <a:xfrm>
            <a:off x="899652" y="5058696"/>
            <a:ext cx="7374193" cy="92914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910471482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372"/>
            <a:ext cx="8229600" cy="1066800"/>
          </a:xfrm>
        </p:spPr>
        <p:txBody>
          <a:bodyPr/>
          <a:lstStyle/>
          <a:p>
            <a:pPr eaLnBrk="1" hangingPunct="1"/>
            <a:r>
              <a:rPr lang="el-GR" altLang="el-GR">
                <a:solidFill>
                  <a:srgbClr val="FF0000"/>
                </a:solidFill>
              </a:rPr>
              <a:t>Παράδειγμα</a:t>
            </a:r>
            <a:endParaRPr lang="en-GB" altLang="el-GR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7373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" y="854172"/>
            <a:ext cx="8724900" cy="2844800"/>
          </a:xfrm>
        </p:spPr>
        <p:txBody>
          <a:bodyPr/>
          <a:lstStyle/>
          <a:p>
            <a:pPr lvl="1" eaLnBrk="1" hangingPunct="1"/>
            <a:r>
              <a:rPr lang="el-GR" altLang="el-GR" sz="2000"/>
              <a:t>Τι κάνει το παρακάτω πρόγραμμα ???</a:t>
            </a:r>
          </a:p>
        </p:txBody>
      </p:sp>
      <p:grpSp>
        <p:nvGrpSpPr>
          <p:cNvPr id="362501" name="Group 5"/>
          <p:cNvGrpSpPr>
            <a:grpSpLocks/>
          </p:cNvGrpSpPr>
          <p:nvPr/>
        </p:nvGrpSpPr>
        <p:grpSpPr bwMode="auto">
          <a:xfrm>
            <a:off x="-1244600" y="4308572"/>
            <a:ext cx="9537700" cy="1473200"/>
            <a:chOff x="-432" y="2192"/>
            <a:chExt cx="2504" cy="1912"/>
          </a:xfrm>
        </p:grpSpPr>
        <p:sp>
          <p:nvSpPr>
            <p:cNvPr id="73736" name="Rectangle 6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-432" y="2224"/>
              <a:ext cx="2504" cy="18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2000" dirty="0"/>
                <a:t>	</a:t>
              </a:r>
              <a:r>
                <a:rPr lang="en-US" altLang="el-GR" sz="2000" dirty="0"/>
                <a:t>      </a:t>
              </a:r>
              <a:r>
                <a:rPr lang="el-GR" altLang="el-GR" sz="2000" dirty="0"/>
                <a:t>      </a:t>
              </a:r>
            </a:p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2000" dirty="0"/>
                <a:t>		       Εμφανίζει τις τιμές όλων των στοιχείων του πίνακα με 	     χρήση του ονόματος του πίνακα ως «δείκτη σε δείκτη» !!!</a:t>
              </a:r>
              <a:endPara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endParaRPr>
            </a:p>
          </p:txBody>
        </p:sp>
        <p:sp>
          <p:nvSpPr>
            <p:cNvPr id="73737" name="Rectangle 7"/>
            <p:cNvSpPr>
              <a:spLocks noChangeArrowheads="1"/>
            </p:cNvSpPr>
            <p:nvPr/>
          </p:nvSpPr>
          <p:spPr bwMode="auto">
            <a:xfrm>
              <a:off x="128" y="2192"/>
              <a:ext cx="1928" cy="180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l-GR" altLang="el-GR"/>
            </a:p>
          </p:txBody>
        </p:sp>
      </p:grpSp>
      <p:pic>
        <p:nvPicPr>
          <p:cNvPr id="73735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800" y="1409797"/>
            <a:ext cx="7632700" cy="25542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1851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2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6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-70464"/>
            <a:ext cx="8255000" cy="1143000"/>
          </a:xfrm>
        </p:spPr>
        <p:txBody>
          <a:bodyPr/>
          <a:lstStyle/>
          <a:p>
            <a:pPr eaLnBrk="1" hangingPunct="1"/>
            <a:r>
              <a:rPr lang="el-GR" altLang="el-GR">
                <a:solidFill>
                  <a:srgbClr val="FF0000"/>
                </a:solidFill>
              </a:rPr>
              <a:t>Παρατηρήσεις</a:t>
            </a:r>
            <a:endParaRPr lang="en-GB" altLang="el-GR">
              <a:solidFill>
                <a:srgbClr val="FF0000"/>
              </a:solidFill>
            </a:endParaRPr>
          </a:p>
        </p:txBody>
      </p:sp>
      <p:sp>
        <p:nvSpPr>
          <p:cNvPr id="7475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818536"/>
            <a:ext cx="8864600" cy="5676900"/>
          </a:xfrm>
        </p:spPr>
        <p:txBody>
          <a:bodyPr/>
          <a:lstStyle/>
          <a:p>
            <a:pPr marL="914400" lvl="1" indent="-457200" eaLnBrk="1" hangingPunct="1"/>
            <a:r>
              <a:rPr lang="el-GR" altLang="el-GR" sz="2000" dirty="0"/>
              <a:t>Προφανώς, η διαχείριση των στοιχείων ενός </a:t>
            </a:r>
            <a:r>
              <a:rPr lang="el-GR" altLang="el-GR" sz="2000" dirty="0" err="1"/>
              <a:t>διδιάστατου</a:t>
            </a:r>
            <a:r>
              <a:rPr lang="el-GR" altLang="el-GR" sz="2000" dirty="0"/>
              <a:t> πίνακα με χρήση δεικτών (είτε απλού δείκτη είτε «δείκτη σε δείκτη») οδηγεί σε δυσνόητο και μη ευανάγνωστο κώδικα</a:t>
            </a:r>
          </a:p>
          <a:p>
            <a:pPr marL="914400" lvl="1" indent="-457200" eaLnBrk="1" hangingPunct="1"/>
            <a:endParaRPr lang="el-GR" altLang="el-GR" sz="2000" dirty="0"/>
          </a:p>
          <a:p>
            <a:pPr marL="914400" lvl="1" indent="-457200" eaLnBrk="1" hangingPunct="1"/>
            <a:r>
              <a:rPr lang="el-GR" altLang="el-GR" sz="2000" dirty="0"/>
              <a:t>Για τον λόγο αυτό, προτείνουμε η διαχείριση των στοιχείων να γίνεται με τη χρήση των αγκυλών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[][]</a:t>
            </a:r>
            <a:r>
              <a:rPr lang="el-GR" altLang="el-GR" sz="2000" dirty="0"/>
              <a:t> και των αντιστοίχων θέσεων στον πίνακα</a:t>
            </a:r>
          </a:p>
        </p:txBody>
      </p:sp>
    </p:spTree>
    <p:extLst>
      <p:ext uri="{BB962C8B-B14F-4D97-AF65-F5344CB8AC3E}">
        <p14:creationId xmlns:p14="http://schemas.microsoft.com/office/powerpoint/2010/main" val="3954536189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907024"/>
            <a:ext cx="8864600" cy="5676900"/>
          </a:xfrm>
        </p:spPr>
        <p:txBody>
          <a:bodyPr/>
          <a:lstStyle/>
          <a:p>
            <a:pPr marL="914400" lvl="1" indent="-457200" algn="just" eaLnBrk="1" hangingPunct="1"/>
            <a:r>
              <a:rPr lang="el-GR" altLang="el-GR" sz="2000" dirty="0"/>
              <a:t>Ένα </a:t>
            </a:r>
            <a:r>
              <a:rPr lang="el-GR" altLang="el-GR" sz="2000" dirty="0">
                <a:solidFill>
                  <a:srgbClr val="FF0000"/>
                </a:solidFill>
              </a:rPr>
              <a:t>όνομα πίνακα χωρίς αγκύλες</a:t>
            </a:r>
            <a:r>
              <a:rPr lang="el-GR" altLang="el-GR" sz="2000" dirty="0"/>
              <a:t> είναι ένας </a:t>
            </a:r>
            <a:r>
              <a:rPr lang="el-GR" altLang="el-GR" sz="2000" u="sng" dirty="0">
                <a:solidFill>
                  <a:srgbClr val="FF0000"/>
                </a:solidFill>
              </a:rPr>
              <a:t>δείκτης στο πρώτο στοιχείο</a:t>
            </a:r>
            <a:r>
              <a:rPr lang="el-GR" altLang="el-GR" sz="2000" dirty="0"/>
              <a:t> του πίνακα</a:t>
            </a:r>
          </a:p>
          <a:p>
            <a:pPr marL="914400" lvl="1" indent="-457200" algn="just" eaLnBrk="1" hangingPunct="1"/>
            <a:endParaRPr lang="el-GR" altLang="el-GR" sz="1000" dirty="0"/>
          </a:p>
          <a:p>
            <a:pPr marL="914400" lvl="1" indent="-457200" algn="just" eaLnBrk="1" hangingPunct="1"/>
            <a:r>
              <a:rPr lang="el-GR" altLang="el-GR" sz="2000" dirty="0"/>
              <a:t>Με άλλα λόγια, </a:t>
            </a:r>
            <a:r>
              <a:rPr lang="el-GR" altLang="el-GR" sz="2000" dirty="0">
                <a:solidFill>
                  <a:srgbClr val="FF0000"/>
                </a:solidFill>
              </a:rPr>
              <a:t>η τιμή του ονόματος του πίνακα (χωρίς αγκύλες)</a:t>
            </a:r>
            <a:r>
              <a:rPr lang="el-GR" altLang="el-GR" sz="2000" dirty="0"/>
              <a:t> ισούται με τη </a:t>
            </a:r>
            <a:r>
              <a:rPr lang="el-GR" altLang="el-GR" sz="2000" u="sng" dirty="0">
                <a:solidFill>
                  <a:srgbClr val="FF0000"/>
                </a:solidFill>
              </a:rPr>
              <a:t>διεύθυνση του πρώτου στοιχείου</a:t>
            </a:r>
            <a:r>
              <a:rPr lang="el-GR" altLang="el-GR" sz="2000" dirty="0"/>
              <a:t> του πίνακα</a:t>
            </a:r>
          </a:p>
          <a:p>
            <a:pPr marL="914400" lvl="1" indent="-457200" algn="just" eaLnBrk="1" hangingPunct="1"/>
            <a:endParaRPr lang="el-GR" altLang="el-GR" sz="1200" dirty="0"/>
          </a:p>
          <a:p>
            <a:pPr marL="914400" lvl="1" indent="-457200" algn="just" eaLnBrk="1" hangingPunct="1"/>
            <a:r>
              <a:rPr lang="el-GR" altLang="el-GR" sz="2000" dirty="0"/>
              <a:t>Π.χ. αν έχει δηλωθεί ο πίνακας </a:t>
            </a:r>
          </a:p>
          <a:p>
            <a:pPr marL="914400" lvl="1" indent="-457200" algn="just" eaLnBrk="1" hangingPunct="1"/>
            <a:endParaRPr lang="el-GR" altLang="el-GR" sz="900" dirty="0"/>
          </a:p>
          <a:p>
            <a:pPr marL="914400" lvl="1" indent="-457200" algn="just" eaLnBrk="1" hangingPunct="1">
              <a:buFont typeface="Wingdings" panose="05000000000000000000" pitchFamily="2" charset="2"/>
              <a:buNone/>
            </a:pPr>
            <a:r>
              <a:rPr lang="el-GR" altLang="el-GR" sz="2000" dirty="0">
                <a:solidFill>
                  <a:srgbClr val="0000FF"/>
                </a:solidFill>
                <a:latin typeface="Courier New" panose="02070309020205020404" pitchFamily="49" charset="0"/>
              </a:rPr>
              <a:t>			     </a:t>
            </a:r>
            <a:r>
              <a:rPr lang="el-GR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int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[50];</a:t>
            </a:r>
          </a:p>
          <a:p>
            <a:pPr marL="914400" lvl="1" indent="-457200" algn="just" eaLnBrk="1" hangingPunct="1"/>
            <a:endParaRPr lang="el-GR" altLang="el-GR" sz="900" dirty="0"/>
          </a:p>
          <a:p>
            <a:pPr marL="914400" lvl="1" indent="-457200" algn="just" eaLnBrk="1" hangingPunct="1">
              <a:buFont typeface="Wingdings" panose="05000000000000000000" pitchFamily="2" charset="2"/>
              <a:buNone/>
            </a:pPr>
            <a:r>
              <a:rPr lang="el-GR" altLang="el-GR" sz="2000" dirty="0"/>
              <a:t>	τότε η τιμή του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/>
              <a:t> είναι ίση με τη διεύθυνση του πρώτου στοιχείου του πίνακα (δηλ. ίση με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&amp;</a:t>
            </a:r>
            <a:r>
              <a:rPr lang="en-US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n-US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[0]</a:t>
            </a:r>
            <a:r>
              <a:rPr lang="en-US" altLang="el-GR" sz="2000" dirty="0"/>
              <a:t>)</a:t>
            </a:r>
            <a:r>
              <a:rPr lang="el-GR" altLang="el-GR" sz="2000" dirty="0"/>
              <a:t> και αν η μνήμη του υπολογιστή ήταν όπως αυτή του παρακάτω σχήματος, η τιμή τους θα ήταν ίση με 100</a:t>
            </a:r>
          </a:p>
          <a:p>
            <a:pPr marL="914400" lvl="1" indent="-457200" algn="just" eaLnBrk="1" hangingPunct="1">
              <a:buFont typeface="Wingdings" panose="05000000000000000000" pitchFamily="2" charset="2"/>
              <a:buNone/>
            </a:pPr>
            <a:endParaRPr lang="el-GR" altLang="el-GR" sz="2000" dirty="0"/>
          </a:p>
          <a:p>
            <a:pPr marL="914400" lvl="1" indent="-457200" algn="just" eaLnBrk="1" hangingPunct="1">
              <a:buFont typeface="Wingdings" panose="05000000000000000000" pitchFamily="2" charset="2"/>
              <a:buNone/>
            </a:pPr>
            <a:endParaRPr lang="en-US" altLang="el-GR" sz="2000" dirty="0"/>
          </a:p>
          <a:p>
            <a:pPr marL="914400" lvl="1" indent="-457200" algn="just" eaLnBrk="1" hangingPunct="1">
              <a:buFont typeface="Wingdings" panose="05000000000000000000" pitchFamily="2" charset="2"/>
              <a:buNone/>
            </a:pPr>
            <a:endParaRPr lang="en-US" altLang="el-GR" sz="1200" dirty="0"/>
          </a:p>
          <a:p>
            <a:pPr marL="914400" lvl="1" indent="-457200" algn="just" eaLnBrk="1" hangingPunct="1"/>
            <a:r>
              <a:rPr lang="el-GR" altLang="el-GR" sz="2000" dirty="0"/>
              <a:t>Συμπερασματικά, οι εκφράσεις </a:t>
            </a:r>
            <a:r>
              <a:rPr lang="en-US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n-US" altLang="el-GR" sz="2000" dirty="0"/>
              <a:t> </a:t>
            </a:r>
            <a:r>
              <a:rPr lang="el-GR" altLang="el-GR" sz="2000" dirty="0"/>
              <a:t>και </a:t>
            </a:r>
            <a:r>
              <a:rPr lang="en-US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&amp;</a:t>
            </a:r>
            <a:r>
              <a:rPr lang="en-US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n-US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[0]</a:t>
            </a:r>
            <a:r>
              <a:rPr lang="en-US" altLang="el-GR" sz="2000" dirty="0"/>
              <a:t> </a:t>
            </a:r>
            <a:r>
              <a:rPr lang="el-GR" altLang="el-GR" sz="2000" dirty="0"/>
              <a:t>είναι ισοδύναμες</a:t>
            </a:r>
          </a:p>
        </p:txBody>
      </p:sp>
      <p:sp>
        <p:nvSpPr>
          <p:cNvPr id="46084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-70464"/>
            <a:ext cx="8255000" cy="1143000"/>
          </a:xfrm>
        </p:spPr>
        <p:txBody>
          <a:bodyPr/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Δείκτες και Πίνακες (Ι)</a:t>
            </a:r>
            <a:endParaRPr lang="en-GB" altLang="el-GR" dirty="0">
              <a:solidFill>
                <a:srgbClr val="FF0000"/>
              </a:solidFill>
            </a:endParaRPr>
          </a:p>
        </p:txBody>
      </p:sp>
      <p:pic>
        <p:nvPicPr>
          <p:cNvPr id="4608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1175" y="4838700"/>
            <a:ext cx="6143625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8757307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818532"/>
            <a:ext cx="8864600" cy="5676900"/>
          </a:xfrm>
        </p:spPr>
        <p:txBody>
          <a:bodyPr/>
          <a:lstStyle/>
          <a:p>
            <a:pPr marL="914400" lvl="1" indent="-457200" algn="just" eaLnBrk="1" hangingPunct="1"/>
            <a:r>
              <a:rPr lang="el-GR" altLang="el-GR" sz="2000" dirty="0"/>
              <a:t>Υπενθυμίζεται από την αριθμητική δεικτών, ότι, όταν προστίθεται ένας ακέραιος αριθμός </a:t>
            </a:r>
            <a:r>
              <a:rPr lang="el-GR" altLang="el-GR" sz="2000" dirty="0">
                <a:solidFill>
                  <a:srgbClr val="FF0000"/>
                </a:solidFill>
              </a:rPr>
              <a:t>n</a:t>
            </a:r>
            <a:r>
              <a:rPr lang="el-GR" altLang="el-GR" sz="2000" dirty="0"/>
              <a:t> σε έναν δείκτη, τότε ο δείκτης δείχνει σε μία νέα διεύθυνση που απέχει (σε </a:t>
            </a:r>
            <a:r>
              <a:rPr lang="en-US" altLang="el-GR" sz="2000" dirty="0"/>
              <a:t>bytes):</a:t>
            </a:r>
          </a:p>
          <a:p>
            <a:pPr marL="914400" lvl="1" indent="-457200" algn="just" eaLnBrk="1" hangingPunct="1"/>
            <a:endParaRPr lang="en-US" altLang="el-GR" sz="300" dirty="0"/>
          </a:p>
          <a:p>
            <a:pPr marL="914400" lvl="1" indent="-457200" algn="just" eaLnBrk="1" hangingPunct="1">
              <a:buFont typeface="Wingdings" panose="05000000000000000000" pitchFamily="2" charset="2"/>
              <a:buNone/>
            </a:pPr>
            <a:r>
              <a:rPr lang="en-US" altLang="el-GR" sz="2000" dirty="0"/>
              <a:t>		  </a:t>
            </a:r>
            <a:r>
              <a:rPr lang="el-GR" altLang="el-GR" sz="2000" dirty="0"/>
              <a:t> </a:t>
            </a:r>
            <a:r>
              <a:rPr lang="el-GR" altLang="el-GR" sz="2000" dirty="0">
                <a:solidFill>
                  <a:srgbClr val="FF0000"/>
                </a:solidFill>
              </a:rPr>
              <a:t>n</a:t>
            </a:r>
            <a:r>
              <a:rPr lang="el-GR" altLang="el-GR" sz="2000" dirty="0"/>
              <a:t> * </a:t>
            </a:r>
            <a:r>
              <a:rPr lang="el-GR" altLang="el-GR" sz="2000" dirty="0">
                <a:solidFill>
                  <a:srgbClr val="FF0000"/>
                </a:solidFill>
              </a:rPr>
              <a:t>μέγεθος του τύπου</a:t>
            </a:r>
            <a:r>
              <a:rPr lang="el-GR" altLang="el-GR" sz="2000" dirty="0"/>
              <a:t> (στον οποίο δείχνει)</a:t>
            </a:r>
            <a:endParaRPr lang="en-US" altLang="el-GR" sz="2000" dirty="0"/>
          </a:p>
          <a:p>
            <a:pPr marL="914400" lvl="1" indent="-457200" algn="just" eaLnBrk="1" hangingPunct="1">
              <a:buFont typeface="Wingdings" panose="05000000000000000000" pitchFamily="2" charset="2"/>
              <a:buNone/>
            </a:pPr>
            <a:endParaRPr lang="en-US" altLang="el-GR" sz="900" dirty="0"/>
          </a:p>
          <a:p>
            <a:pPr marL="914400" lvl="1" indent="-457200" algn="just" eaLnBrk="1" hangingPunct="1"/>
            <a:r>
              <a:rPr lang="el-GR" altLang="el-GR" sz="2000" dirty="0"/>
              <a:t>Βάσει της λογικής αυτής, η έκφραση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arr+1</a:t>
            </a:r>
            <a:r>
              <a:rPr lang="el-GR" altLang="el-GR" sz="2000" dirty="0"/>
              <a:t> είναι ένας δείκτης που δείχνει στο δεύτερο στοιχείο του πίνακα, άρα οι εκφράσεις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arr+1</a:t>
            </a:r>
            <a:r>
              <a:rPr lang="el-GR" altLang="el-GR" sz="2000" dirty="0"/>
              <a:t> και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&amp;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[1]</a:t>
            </a:r>
            <a:r>
              <a:rPr lang="el-GR" altLang="el-GR" sz="2000" dirty="0"/>
              <a:t> είναι ισοδύναμες, αφού και οι δύο είναι ίσες με τη διεύθυνση του δεύτερου στοιχείου του πίνακα, </a:t>
            </a:r>
            <a:r>
              <a:rPr lang="el-GR" altLang="el-GR" sz="2000" dirty="0" err="1"/>
              <a:t>κ.ο.κ.</a:t>
            </a:r>
            <a:r>
              <a:rPr lang="el-GR" altLang="el-GR" sz="2000" dirty="0"/>
              <a:t> </a:t>
            </a:r>
          </a:p>
          <a:p>
            <a:pPr marL="914400" lvl="1" indent="-457200" algn="just" eaLnBrk="1" hangingPunct="1"/>
            <a:endParaRPr lang="el-GR" altLang="el-GR" sz="2000" dirty="0"/>
          </a:p>
          <a:p>
            <a:pPr marL="914400" lvl="1" indent="-457200" algn="just" eaLnBrk="1" hangingPunct="1"/>
            <a:r>
              <a:rPr lang="el-GR" altLang="el-GR" sz="2000" dirty="0"/>
              <a:t>Δηλαδή, γενικά ισχύει ότι: </a:t>
            </a:r>
          </a:p>
          <a:p>
            <a:pPr marL="914400" lvl="1" indent="-457200" algn="just" eaLnBrk="1" hangingPunct="1"/>
            <a:endParaRPr lang="en-US" altLang="el-GR" sz="2000" dirty="0"/>
          </a:p>
          <a:p>
            <a:pPr marL="914400" lvl="1" indent="-457200" eaLnBrk="1" hangingPunct="1">
              <a:buFont typeface="Wingdings" panose="05000000000000000000" pitchFamily="2" charset="2"/>
              <a:buNone/>
            </a:pPr>
            <a:r>
              <a:rPr lang="sv-SE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			   arr == &amp;arr[0]</a:t>
            </a:r>
          </a:p>
          <a:p>
            <a:pPr marL="914400" lvl="1" indent="-457200" eaLnBrk="1" hangingPunct="1">
              <a:buFont typeface="Wingdings" panose="05000000000000000000" pitchFamily="2" charset="2"/>
              <a:buNone/>
            </a:pPr>
            <a:r>
              <a:rPr lang="sv-SE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			   arr + 1 == &amp;arr[1]</a:t>
            </a:r>
          </a:p>
          <a:p>
            <a:pPr marL="914400" lvl="1" indent="-457200" eaLnBrk="1" hangingPunct="1">
              <a:buFont typeface="Wingdings" panose="05000000000000000000" pitchFamily="2" charset="2"/>
              <a:buNone/>
            </a:pPr>
            <a:r>
              <a:rPr lang="sv-SE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			   arr + 2 == &amp;arr[2]</a:t>
            </a:r>
            <a:endParaRPr lang="el-GR" altLang="el-GR" sz="200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914400" lvl="1" indent="-457200" eaLnBrk="1" hangingPunct="1">
              <a:buFont typeface="Wingdings" panose="05000000000000000000" pitchFamily="2" charset="2"/>
              <a:buNone/>
            </a:pPr>
            <a:r>
              <a:rPr lang="en-US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			   	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…</a:t>
            </a:r>
          </a:p>
          <a:p>
            <a:pPr marL="914400" lvl="1" indent="-457200" eaLnBrk="1" hangingPunct="1">
              <a:buFont typeface="Wingdings" panose="05000000000000000000" pitchFamily="2" charset="2"/>
              <a:buNone/>
            </a:pPr>
            <a:r>
              <a:rPr lang="en-US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			  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 + n == &amp;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[n]</a:t>
            </a:r>
            <a:endParaRPr lang="en-US" altLang="el-GR" sz="2000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47108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-70468"/>
            <a:ext cx="8255000" cy="1143000"/>
          </a:xfrm>
        </p:spPr>
        <p:txBody>
          <a:bodyPr/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Δείκτες και Πίνακες (ΙΙ)</a:t>
            </a:r>
            <a:endParaRPr lang="en-GB" altLang="el-GR" dirty="0">
              <a:solidFill>
                <a:srgbClr val="FF0000"/>
              </a:solidFill>
            </a:endParaRPr>
          </a:p>
        </p:txBody>
      </p:sp>
      <p:sp>
        <p:nvSpPr>
          <p:cNvPr id="47110" name="Rectangle 4"/>
          <p:cNvSpPr>
            <a:spLocks noChangeArrowheads="1"/>
          </p:cNvSpPr>
          <p:nvPr/>
        </p:nvSpPr>
        <p:spPr bwMode="auto">
          <a:xfrm>
            <a:off x="1828800" y="1796432"/>
            <a:ext cx="5549900" cy="520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47111" name="Rectangle 5"/>
          <p:cNvSpPr>
            <a:spLocks noChangeArrowheads="1"/>
          </p:cNvSpPr>
          <p:nvPr/>
        </p:nvSpPr>
        <p:spPr bwMode="auto">
          <a:xfrm>
            <a:off x="2844800" y="4661304"/>
            <a:ext cx="3276600" cy="1841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064026591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818533"/>
            <a:ext cx="8864600" cy="5676900"/>
          </a:xfrm>
        </p:spPr>
        <p:txBody>
          <a:bodyPr/>
          <a:lstStyle/>
          <a:p>
            <a:pPr marL="914400" lvl="1" indent="-457200" algn="just" eaLnBrk="1" hangingPunct="1">
              <a:lnSpc>
                <a:spcPct val="90000"/>
              </a:lnSpc>
            </a:pPr>
            <a:r>
              <a:rPr lang="el-GR" altLang="el-GR" sz="2000" dirty="0"/>
              <a:t>Αφού το όνομα ενός πίνακα είναι δείκτης στη διεύθυνση του πρώτου στοιχείου του, τότε το περιεχόμενό του θα είναι ίσο με την τιμή του πρώτου στοιχείου του</a:t>
            </a:r>
            <a:endParaRPr lang="en-US" altLang="el-GR" sz="2000" dirty="0"/>
          </a:p>
          <a:p>
            <a:pPr marL="914400" lvl="1" indent="-457200" algn="just" eaLnBrk="1" hangingPunct="1">
              <a:lnSpc>
                <a:spcPct val="90000"/>
              </a:lnSpc>
            </a:pPr>
            <a:endParaRPr lang="en-US" altLang="el-GR" sz="2000" dirty="0"/>
          </a:p>
          <a:p>
            <a:pPr marL="914400" lvl="1" indent="-457200" algn="just" eaLnBrk="1" hangingPunct="1">
              <a:lnSpc>
                <a:spcPct val="90000"/>
              </a:lnSpc>
            </a:pPr>
            <a:r>
              <a:rPr lang="el-GR" altLang="el-GR" sz="2000" dirty="0"/>
              <a:t>Δηλαδή, ισχύει ότι το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*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/>
              <a:t> είναι ίσο με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[0]</a:t>
            </a:r>
            <a:endParaRPr lang="en-US" altLang="el-GR" sz="200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914400" lvl="1" indent="-457200" algn="just" eaLnBrk="1" hangingPunct="1">
              <a:lnSpc>
                <a:spcPct val="90000"/>
              </a:lnSpc>
            </a:pPr>
            <a:endParaRPr lang="en-US" altLang="el-GR" sz="2000" dirty="0"/>
          </a:p>
          <a:p>
            <a:pPr marL="914400" lvl="1" indent="-457200" algn="just" eaLnBrk="1" hangingPunct="1">
              <a:lnSpc>
                <a:spcPct val="90000"/>
              </a:lnSpc>
            </a:pPr>
            <a:r>
              <a:rPr lang="el-GR" altLang="el-GR" sz="2000" dirty="0"/>
              <a:t>Αντίστοιχα, αφού το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arr+1</a:t>
            </a:r>
            <a:r>
              <a:rPr lang="el-GR" altLang="el-GR" sz="2000" dirty="0"/>
              <a:t> είναι δείκτης στο δεύτερο στοιχείο του πίνακα, τότε ισχύει ότι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*(arr+1)</a:t>
            </a:r>
            <a:r>
              <a:rPr lang="el-GR" altLang="el-GR" sz="2000" dirty="0"/>
              <a:t> είναι ίσο με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[1]</a:t>
            </a:r>
            <a:r>
              <a:rPr lang="en-US" altLang="el-GR" sz="2000" dirty="0"/>
              <a:t>, </a:t>
            </a:r>
            <a:r>
              <a:rPr lang="el-GR" altLang="el-GR" sz="2000" dirty="0" err="1"/>
              <a:t>κ.ο.κ.</a:t>
            </a:r>
            <a:r>
              <a:rPr lang="el-GR" altLang="el-GR" dirty="0"/>
              <a:t> </a:t>
            </a:r>
            <a:endParaRPr lang="el-GR" altLang="el-GR" sz="2000" dirty="0"/>
          </a:p>
          <a:p>
            <a:pPr marL="914400" lvl="1" indent="-457200" algn="just" eaLnBrk="1" hangingPunct="1">
              <a:lnSpc>
                <a:spcPct val="90000"/>
              </a:lnSpc>
            </a:pPr>
            <a:endParaRPr lang="el-GR" altLang="el-GR" sz="2000" dirty="0"/>
          </a:p>
          <a:p>
            <a:pPr marL="914400" lvl="1" indent="-457200" algn="just" eaLnBrk="1" hangingPunct="1">
              <a:lnSpc>
                <a:spcPct val="90000"/>
              </a:lnSpc>
            </a:pPr>
            <a:r>
              <a:rPr lang="el-GR" altLang="el-GR" sz="2000" dirty="0"/>
              <a:t>Δηλαδή, γενικά ισχύει ότι (</a:t>
            </a:r>
            <a:r>
              <a:rPr lang="el-GR" altLang="el-GR" sz="2000" dirty="0">
                <a:solidFill>
                  <a:srgbClr val="FF0000"/>
                </a:solidFill>
              </a:rPr>
              <a:t>προσοχή στις παρενθέσεις</a:t>
            </a:r>
            <a:r>
              <a:rPr lang="el-GR" altLang="el-GR" sz="2000" dirty="0"/>
              <a:t>): </a:t>
            </a:r>
            <a:endParaRPr lang="en-US" altLang="el-GR" sz="2000" dirty="0"/>
          </a:p>
          <a:p>
            <a:pPr marL="914400" lvl="1" indent="-4572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v-SE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			   </a:t>
            </a:r>
          </a:p>
          <a:p>
            <a:pPr marL="914400" lvl="1" indent="-4572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v-SE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			   *arr == arr[0]</a:t>
            </a:r>
          </a:p>
          <a:p>
            <a:pPr marL="914400" lvl="1" indent="-4572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v-SE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			   *(arr + 1) == arr[1]</a:t>
            </a:r>
          </a:p>
          <a:p>
            <a:pPr marL="914400" lvl="1" indent="-4572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v-SE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			   *(arr + 2) == arr[2]</a:t>
            </a:r>
            <a:endParaRPr lang="el-GR" altLang="el-GR" sz="200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914400" lvl="1" indent="-4572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			   	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…</a:t>
            </a:r>
          </a:p>
          <a:p>
            <a:pPr marL="914400" lvl="1" indent="-4572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			  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*(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 + n) ==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arr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[n]</a:t>
            </a:r>
            <a:endParaRPr lang="en-US" altLang="el-GR" sz="2000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48132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-70467"/>
            <a:ext cx="8255000" cy="1143000"/>
          </a:xfrm>
        </p:spPr>
        <p:txBody>
          <a:bodyPr/>
          <a:lstStyle/>
          <a:p>
            <a:pPr eaLnBrk="1" hangingPunct="1"/>
            <a:r>
              <a:rPr lang="el-GR" altLang="el-GR">
                <a:solidFill>
                  <a:srgbClr val="FF0000"/>
                </a:solidFill>
              </a:rPr>
              <a:t>Δείκτες και Πίνακες (ΙΙ</a:t>
            </a:r>
            <a:r>
              <a:rPr lang="en-US" altLang="el-GR">
                <a:solidFill>
                  <a:srgbClr val="FF0000"/>
                </a:solidFill>
              </a:rPr>
              <a:t>I</a:t>
            </a:r>
            <a:r>
              <a:rPr lang="el-GR" altLang="el-GR">
                <a:solidFill>
                  <a:srgbClr val="FF0000"/>
                </a:solidFill>
              </a:rPr>
              <a:t>)</a:t>
            </a:r>
            <a:endParaRPr lang="en-GB" altLang="el-GR">
              <a:solidFill>
                <a:srgbClr val="FF0000"/>
              </a:solidFill>
            </a:endParaRPr>
          </a:p>
        </p:txBody>
      </p:sp>
      <p:sp>
        <p:nvSpPr>
          <p:cNvPr id="48134" name="Rectangle 4"/>
          <p:cNvSpPr>
            <a:spLocks noChangeArrowheads="1"/>
          </p:cNvSpPr>
          <p:nvPr/>
        </p:nvSpPr>
        <p:spPr bwMode="auto">
          <a:xfrm>
            <a:off x="2844800" y="4196733"/>
            <a:ext cx="3492500" cy="165837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580814055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3" y="688515"/>
            <a:ext cx="7537450" cy="35210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15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36870"/>
            <a:ext cx="8229600" cy="1066800"/>
          </a:xfrm>
        </p:spPr>
        <p:txBody>
          <a:bodyPr/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Παράδειγμα (Ι)</a:t>
            </a:r>
            <a:endParaRPr lang="en-GB" altLang="el-GR" dirty="0">
              <a:solidFill>
                <a:srgbClr val="FF0000"/>
              </a:solidFill>
            </a:endParaRPr>
          </a:p>
        </p:txBody>
      </p:sp>
      <p:pic>
        <p:nvPicPr>
          <p:cNvPr id="33894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4488" y="3858752"/>
            <a:ext cx="4530725" cy="298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950" name="Rectangle 6"/>
          <p:cNvSpPr>
            <a:spLocks noChangeArrowheads="1"/>
          </p:cNvSpPr>
          <p:nvPr/>
        </p:nvSpPr>
        <p:spPr bwMode="auto">
          <a:xfrm>
            <a:off x="1200150" y="5065252"/>
            <a:ext cx="1422400" cy="7016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l-GR" altLang="el-GR" sz="2000">
                <a:latin typeface="Comic Sans MS" panose="030F0702030302020204" pitchFamily="66" charset="0"/>
              </a:rPr>
              <a:t>Πιθανή Έξοδος:</a:t>
            </a:r>
          </a:p>
        </p:txBody>
      </p:sp>
    </p:spTree>
    <p:extLst>
      <p:ext uri="{BB962C8B-B14F-4D97-AF65-F5344CB8AC3E}">
        <p14:creationId xmlns:p14="http://schemas.microsoft.com/office/powerpoint/2010/main" val="1689675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8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38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95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36864"/>
            <a:ext cx="8229600" cy="1066800"/>
          </a:xfrm>
        </p:spPr>
        <p:txBody>
          <a:bodyPr/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Παράδειγμα (ΙΙ)</a:t>
            </a:r>
            <a:endParaRPr lang="en-GB" altLang="el-GR" dirty="0">
              <a:solidFill>
                <a:srgbClr val="FF0000"/>
              </a:solidFill>
            </a:endParaRPr>
          </a:p>
        </p:txBody>
      </p:sp>
      <p:sp>
        <p:nvSpPr>
          <p:cNvPr id="339972" name="Rectangle 4"/>
          <p:cNvSpPr>
            <a:spLocks noChangeArrowheads="1"/>
          </p:cNvSpPr>
          <p:nvPr/>
        </p:nvSpPr>
        <p:spPr bwMode="auto">
          <a:xfrm>
            <a:off x="1835150" y="5080000"/>
            <a:ext cx="1422400" cy="7016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l-GR" altLang="el-GR" sz="2000">
                <a:latin typeface="Comic Sans MS" panose="030F0702030302020204" pitchFamily="66" charset="0"/>
              </a:rPr>
              <a:t>Πιθανή Έξοδος:</a:t>
            </a:r>
          </a:p>
        </p:txBody>
      </p:sp>
      <p:pic>
        <p:nvPicPr>
          <p:cNvPr id="5018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738" y="835025"/>
            <a:ext cx="7350125" cy="40401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997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3088" y="4614863"/>
            <a:ext cx="5114925" cy="170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9975" name="Rectangle 7"/>
          <p:cNvSpPr>
            <a:spLocks noChangeArrowheads="1"/>
          </p:cNvSpPr>
          <p:nvPr/>
        </p:nvSpPr>
        <p:spPr bwMode="auto">
          <a:xfrm>
            <a:off x="698500" y="2260600"/>
            <a:ext cx="7912100" cy="5969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88286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9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39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39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997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-70466"/>
            <a:ext cx="8255000" cy="1143000"/>
          </a:xfrm>
        </p:spPr>
        <p:txBody>
          <a:bodyPr/>
          <a:lstStyle/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Παρατηρήσεις (Ι)</a:t>
            </a:r>
            <a:endParaRPr lang="en-GB" altLang="el-GR" dirty="0">
              <a:solidFill>
                <a:srgbClr val="FF0000"/>
              </a:solidFill>
            </a:endParaRPr>
          </a:p>
        </p:txBody>
      </p:sp>
      <p:sp>
        <p:nvSpPr>
          <p:cNvPr id="5120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818534"/>
            <a:ext cx="8864600" cy="5676900"/>
          </a:xfrm>
        </p:spPr>
        <p:txBody>
          <a:bodyPr/>
          <a:lstStyle/>
          <a:p>
            <a:pPr marL="914400" lvl="1" indent="-457200" algn="just" eaLnBrk="1" hangingPunct="1">
              <a:lnSpc>
                <a:spcPct val="90000"/>
              </a:lnSpc>
            </a:pPr>
            <a:r>
              <a:rPr lang="en-US" altLang="el-GR" sz="1800" dirty="0">
                <a:solidFill>
                  <a:srgbClr val="FF0000"/>
                </a:solidFill>
              </a:rPr>
              <a:t>SOS!!!!!!</a:t>
            </a:r>
            <a:r>
              <a:rPr lang="en-US" altLang="el-GR" sz="1800" dirty="0"/>
              <a:t>   </a:t>
            </a:r>
            <a:r>
              <a:rPr lang="el-GR" altLang="el-GR" sz="1800" dirty="0"/>
              <a:t>Ποιες είναι οι κύριες διαφορές μεταξύ των δηλώσεων: </a:t>
            </a:r>
          </a:p>
          <a:p>
            <a:pPr marL="914400" lvl="1" indent="-457200"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</a:p>
          <a:p>
            <a:pPr marL="914400" lvl="1" indent="-457200"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el-GR" altLang="el-GR" sz="1800" dirty="0"/>
              <a:t>α)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sv-SE" altLang="el-GR" sz="1800" dirty="0">
                <a:solidFill>
                  <a:srgbClr val="0000FF"/>
                </a:solidFill>
                <a:latin typeface="Courier New" panose="02070309020205020404" pitchFamily="49" charset="0"/>
              </a:rPr>
              <a:t>int</a:t>
            </a:r>
            <a:r>
              <a:rPr lang="sv-SE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ptr[100]; </a:t>
            </a:r>
            <a:r>
              <a:rPr lang="el-GR" altLang="el-GR" sz="1800" dirty="0"/>
              <a:t>     και 	</a:t>
            </a:r>
            <a:r>
              <a:rPr lang="en-US" altLang="el-GR" sz="1800" dirty="0"/>
              <a:t>                   </a:t>
            </a:r>
            <a:r>
              <a:rPr lang="el-GR" altLang="el-GR" sz="1800" dirty="0"/>
              <a:t>β)    </a:t>
            </a:r>
            <a:r>
              <a:rPr lang="sv-SE" altLang="el-GR" sz="1800" dirty="0">
                <a:solidFill>
                  <a:srgbClr val="0000FF"/>
                </a:solidFill>
                <a:latin typeface="Courier New" panose="02070309020205020404" pitchFamily="49" charset="0"/>
              </a:rPr>
              <a:t>int</a:t>
            </a:r>
            <a:r>
              <a:rPr lang="sv-SE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*</a:t>
            </a:r>
            <a:r>
              <a:rPr lang="sv-SE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ptr;</a:t>
            </a:r>
            <a:r>
              <a:rPr lang="el-GR" altLang="el-GR" sz="1800" dirty="0"/>
              <a:t> </a:t>
            </a:r>
            <a:endParaRPr lang="en-US" altLang="el-GR" sz="180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914400" lvl="1" indent="-457200" algn="just" eaLnBrk="1" hangingPunct="1">
              <a:lnSpc>
                <a:spcPct val="90000"/>
              </a:lnSpc>
            </a:pPr>
            <a:endParaRPr lang="en-US" altLang="el-GR" sz="1800" dirty="0"/>
          </a:p>
          <a:p>
            <a:pPr marL="914400" lvl="1" indent="-457200"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800" u="sng" dirty="0"/>
              <a:t>1) </a:t>
            </a:r>
            <a:r>
              <a:rPr lang="el-GR" altLang="el-GR" sz="1800" u="sng" dirty="0">
                <a:solidFill>
                  <a:srgbClr val="FF0000"/>
                </a:solidFill>
              </a:rPr>
              <a:t>Δεσμευμένη μνήμη?</a:t>
            </a:r>
            <a:r>
              <a:rPr lang="el-GR" altLang="el-GR" sz="1800" u="sng" dirty="0"/>
              <a:t> </a:t>
            </a:r>
          </a:p>
          <a:p>
            <a:pPr marL="914400" lvl="1" indent="-457200"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l-GR" altLang="el-GR" sz="1800" dirty="0"/>
              <a:t>	α) Πίνακας 100 ακεραίων, άρα: </a:t>
            </a:r>
          </a:p>
          <a:p>
            <a:pPr marL="914400" lvl="1" indent="-457200"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		100 * </a:t>
            </a:r>
            <a:r>
              <a:rPr lang="el-GR" altLang="el-GR" sz="1800" dirty="0" err="1">
                <a:solidFill>
                  <a:srgbClr val="0000FF"/>
                </a:solidFill>
                <a:latin typeface="Courier New" panose="02070309020205020404" pitchFamily="49" charset="0"/>
              </a:rPr>
              <a:t>sizeof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l-GR" altLang="el-GR" sz="1800" dirty="0" err="1">
                <a:solidFill>
                  <a:srgbClr val="0000FF"/>
                </a:solidFill>
                <a:latin typeface="Courier New" panose="02070309020205020404" pitchFamily="49" charset="0"/>
              </a:rPr>
              <a:t>int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) = 100 * 4 = 400</a:t>
            </a:r>
            <a:r>
              <a:rPr lang="el-GR" altLang="el-GR" sz="1800" dirty="0"/>
              <a:t> </a:t>
            </a:r>
            <a:r>
              <a:rPr lang="en-US" altLang="el-GR" sz="1800" dirty="0"/>
              <a:t>bytes</a:t>
            </a:r>
          </a:p>
          <a:p>
            <a:pPr marL="914400" lvl="1" indent="-457200"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800" dirty="0"/>
              <a:t>	</a:t>
            </a:r>
            <a:r>
              <a:rPr lang="el-GR" altLang="el-GR" sz="1800" dirty="0"/>
              <a:t>β) Ένας</a:t>
            </a:r>
            <a:r>
              <a:rPr lang="en-US" altLang="el-GR" sz="1800" dirty="0"/>
              <a:t> “</a:t>
            </a:r>
            <a:r>
              <a:rPr lang="el-GR" altLang="el-GR" sz="1800" dirty="0"/>
              <a:t>απλός</a:t>
            </a:r>
            <a:r>
              <a:rPr lang="en-US" altLang="el-GR" sz="1800" dirty="0"/>
              <a:t>”</a:t>
            </a:r>
            <a:r>
              <a:rPr lang="el-GR" altLang="el-GR" sz="1800" dirty="0"/>
              <a:t> δείκτης, άρα:</a:t>
            </a:r>
          </a:p>
          <a:p>
            <a:pPr marL="914400" lvl="1" indent="-457200"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l-GR" altLang="el-GR" sz="1800" dirty="0">
                <a:solidFill>
                  <a:srgbClr val="0000FF"/>
                </a:solidFill>
                <a:latin typeface="Courier New" panose="02070309020205020404" pitchFamily="49" charset="0"/>
              </a:rPr>
              <a:t>		</a:t>
            </a:r>
            <a:r>
              <a:rPr lang="el-GR" altLang="el-GR" sz="1800" dirty="0" err="1">
                <a:solidFill>
                  <a:srgbClr val="0000FF"/>
                </a:solidFill>
                <a:latin typeface="Courier New" panose="02070309020205020404" pitchFamily="49" charset="0"/>
              </a:rPr>
              <a:t>sizeof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altLang="el-G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ptr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) = 4</a:t>
            </a:r>
            <a:r>
              <a:rPr lang="el-GR" altLang="el-GR" sz="1800" dirty="0"/>
              <a:t> </a:t>
            </a:r>
            <a:r>
              <a:rPr lang="en-US" altLang="el-GR" sz="1800" dirty="0"/>
              <a:t>bytes</a:t>
            </a:r>
          </a:p>
          <a:p>
            <a:pPr marL="914400" lvl="1" indent="-457200"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l-GR" altLang="el-GR" sz="1800" u="sng" dirty="0"/>
              <a:t>2</a:t>
            </a:r>
            <a:r>
              <a:rPr lang="en-US" altLang="el-GR" sz="1800" u="sng" dirty="0"/>
              <a:t>) </a:t>
            </a:r>
            <a:r>
              <a:rPr lang="el-GR" altLang="el-GR" sz="1800" u="sng" dirty="0">
                <a:solidFill>
                  <a:srgbClr val="FF0000"/>
                </a:solidFill>
              </a:rPr>
              <a:t>Πού δείχνουν στη μνήμη?</a:t>
            </a:r>
            <a:r>
              <a:rPr lang="el-GR" altLang="el-GR" sz="1800" dirty="0"/>
              <a:t> </a:t>
            </a:r>
          </a:p>
          <a:p>
            <a:pPr marL="914400" lvl="1" indent="-457200"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l-GR" altLang="el-GR" sz="1800" dirty="0"/>
              <a:t>	α) Το όνομα του πίνακα χωρίς τις αγκύλες, δηλαδή το </a:t>
            </a:r>
            <a:r>
              <a:rPr lang="el-GR" altLang="el-G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ptr</a:t>
            </a:r>
            <a:r>
              <a:rPr lang="el-GR" altLang="el-GR" sz="1800" dirty="0"/>
              <a:t>, δείχνει στην αρχή αυτής της δεσμευμένης μνήμης</a:t>
            </a:r>
          </a:p>
          <a:p>
            <a:pPr marL="914400" lvl="1" indent="-457200"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l-GR" altLang="el-GR" sz="1800" dirty="0"/>
              <a:t>	Η τιμή του δεν μπορεί να αλλάξει, δηλαδή </a:t>
            </a:r>
            <a:r>
              <a:rPr lang="el-GR" altLang="el-GR" sz="1800" dirty="0">
                <a:solidFill>
                  <a:srgbClr val="FF0000"/>
                </a:solidFill>
              </a:rPr>
              <a:t>ΔΕΝ επιτρέπεται να δείξει</a:t>
            </a:r>
            <a:r>
              <a:rPr lang="el-GR" altLang="el-GR" sz="1800" dirty="0"/>
              <a:t> σε κάποια </a:t>
            </a:r>
            <a:r>
              <a:rPr lang="el-GR" altLang="el-GR" sz="1800" dirty="0">
                <a:solidFill>
                  <a:srgbClr val="FF0000"/>
                </a:solidFill>
              </a:rPr>
              <a:t>άλλη διεύθυνση μνήμης</a:t>
            </a:r>
            <a:r>
              <a:rPr lang="el-GR" altLang="el-GR" sz="1800" dirty="0"/>
              <a:t> </a:t>
            </a:r>
          </a:p>
          <a:p>
            <a:pPr marL="914400" lvl="1" indent="-457200"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800" dirty="0"/>
              <a:t>	</a:t>
            </a:r>
            <a:r>
              <a:rPr lang="el-GR" altLang="el-GR" sz="1800" dirty="0"/>
              <a:t>β) Ο δείκτης </a:t>
            </a:r>
            <a:r>
              <a:rPr lang="el-GR" altLang="el-G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ptr</a:t>
            </a:r>
            <a:r>
              <a:rPr lang="el-GR" altLang="el-GR" sz="1800" dirty="0"/>
              <a:t> </a:t>
            </a:r>
            <a:r>
              <a:rPr lang="el-GR" altLang="el-GR" sz="1800" dirty="0">
                <a:solidFill>
                  <a:srgbClr val="FF0000"/>
                </a:solidFill>
              </a:rPr>
              <a:t>δεν δείχνει</a:t>
            </a:r>
            <a:r>
              <a:rPr lang="el-GR" altLang="el-GR" sz="1800" dirty="0"/>
              <a:t> σε κάποια διεύθυνση μνήμης </a:t>
            </a:r>
          </a:p>
          <a:p>
            <a:pPr marL="914400" lvl="1" indent="-457200"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l-GR" altLang="el-GR" sz="1800" dirty="0"/>
              <a:t>	Επομένως, πριν χρησιμοποιηθεί, πρέπει να του εκχωρηθεί μία υπαρκτή διεύθυνση, δηλαδή να δείχνει στη διεύθυνση κάποιας μεταβλητής</a:t>
            </a:r>
          </a:p>
          <a:p>
            <a:pPr marL="914400" lvl="1" indent="-457200"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l-GR" altLang="el-GR" sz="1800" dirty="0"/>
              <a:t>	Μετά την αρχική εκχώρηση, η τιμή του μπορεί να αλλάξει, δηλαδή </a:t>
            </a:r>
            <a:r>
              <a:rPr lang="el-GR" altLang="el-GR" sz="1800" dirty="0">
                <a:solidFill>
                  <a:srgbClr val="FF0000"/>
                </a:solidFill>
              </a:rPr>
              <a:t>επιτρέπεται να δείξει</a:t>
            </a:r>
            <a:r>
              <a:rPr lang="el-GR" altLang="el-GR" sz="1800" dirty="0"/>
              <a:t> σε κάποια </a:t>
            </a:r>
            <a:r>
              <a:rPr lang="el-GR" altLang="el-GR" sz="1800" dirty="0">
                <a:solidFill>
                  <a:srgbClr val="FF0000"/>
                </a:solidFill>
              </a:rPr>
              <a:t>άλλη διεύθυνση μνήμης</a:t>
            </a:r>
            <a:r>
              <a:rPr lang="el-GR" altLang="el-GR" sz="1800" dirty="0"/>
              <a:t>	</a:t>
            </a:r>
          </a:p>
        </p:txBody>
      </p:sp>
      <p:sp>
        <p:nvSpPr>
          <p:cNvPr id="51206" name="Rectangle 4"/>
          <p:cNvSpPr>
            <a:spLocks noChangeArrowheads="1"/>
          </p:cNvSpPr>
          <p:nvPr/>
        </p:nvSpPr>
        <p:spPr bwMode="auto">
          <a:xfrm>
            <a:off x="1736621" y="1250334"/>
            <a:ext cx="2311400" cy="635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51207" name="Rectangle 5"/>
          <p:cNvSpPr>
            <a:spLocks noChangeArrowheads="1"/>
          </p:cNvSpPr>
          <p:nvPr/>
        </p:nvSpPr>
        <p:spPr bwMode="auto">
          <a:xfrm>
            <a:off x="6029221" y="1275734"/>
            <a:ext cx="1638300" cy="635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347724642"/>
      </p:ext>
    </p:extLst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στικό">
  <a:themeElements>
    <a:clrScheme name="Αστικό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Αστικό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Αστικό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12638</TotalTime>
  <Words>1600</Words>
  <Application>Microsoft Office PowerPoint</Application>
  <PresentationFormat>Προβολή στην οθόνη (4:3)</PresentationFormat>
  <Paragraphs>266</Paragraphs>
  <Slides>32</Slides>
  <Notes>0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32</vt:i4>
      </vt:variant>
    </vt:vector>
  </HeadingPairs>
  <TitlesOfParts>
    <vt:vector size="41" baseType="lpstr">
      <vt:lpstr>Comic Sans MS</vt:lpstr>
      <vt:lpstr>Courier New</vt:lpstr>
      <vt:lpstr>Georgia</vt:lpstr>
      <vt:lpstr>Times New Roman</vt:lpstr>
      <vt:lpstr>Trebuchet MS</vt:lpstr>
      <vt:lpstr>Wingdings</vt:lpstr>
      <vt:lpstr>Wingdings 2</vt:lpstr>
      <vt:lpstr>Αστικό</vt:lpstr>
      <vt:lpstr>Visio</vt:lpstr>
      <vt:lpstr>Προγραμματισμός ΙΙ</vt:lpstr>
      <vt:lpstr>Δείκτες και Πίνακες </vt:lpstr>
      <vt:lpstr>Παράδειγμα</vt:lpstr>
      <vt:lpstr>Δείκτες και Πίνακες (Ι)</vt:lpstr>
      <vt:lpstr>Δείκτες και Πίνακες (ΙΙ)</vt:lpstr>
      <vt:lpstr>Δείκτες και Πίνακες (ΙΙI)</vt:lpstr>
      <vt:lpstr>Παράδειγμα (Ι)</vt:lpstr>
      <vt:lpstr>Παράδειγμα (ΙΙ)</vt:lpstr>
      <vt:lpstr>Παρατηρήσεις (Ι)</vt:lpstr>
      <vt:lpstr>Παρατηρήσεις (ΙI)</vt:lpstr>
      <vt:lpstr>Παρατηρήσεις (ΙIΙ)</vt:lpstr>
      <vt:lpstr>Παραδείγματα (Ι)</vt:lpstr>
      <vt:lpstr>Παραδείγματα (IΙ)</vt:lpstr>
      <vt:lpstr>Παραδείγματα (IIΙ)</vt:lpstr>
      <vt:lpstr>Παραδείγματα (IV)</vt:lpstr>
      <vt:lpstr>Παραδείγματα (V)</vt:lpstr>
      <vt:lpstr>Πίνακας Δεικτών</vt:lpstr>
      <vt:lpstr>Παρατηρήσεις</vt:lpstr>
      <vt:lpstr>Παράδειγμα</vt:lpstr>
      <vt:lpstr>Δείκτης σε Δείκτη</vt:lpstr>
      <vt:lpstr>Χρήση «Δείκτη σε Δείκτη»</vt:lpstr>
      <vt:lpstr>Παράδειγμα</vt:lpstr>
      <vt:lpstr>Δείκτες και Διδιάστατοι Πίνακες (Ι)</vt:lpstr>
      <vt:lpstr>Δείκτες και Διδιάστατοι Πίνακες (ΙΙ)</vt:lpstr>
      <vt:lpstr>Δείκτες και Διδιάστατοι Πίνακες (ΙΙΙ)</vt:lpstr>
      <vt:lpstr>Δείκτες και Διδιάστατοι Πίνακες (ΙV)</vt:lpstr>
      <vt:lpstr>Δείκτες και Διδιάστατοι Πίνακες (V)</vt:lpstr>
      <vt:lpstr>Παράδειγμα</vt:lpstr>
      <vt:lpstr>Χειρισμός Διδιάστατου Πίνακα με «δείκτη σε δείκτη» (Ι)</vt:lpstr>
      <vt:lpstr>Χειρισμός Διδιάστατου Πίνακα με «δείκτη σε δείκτη» (ΙΙ)</vt:lpstr>
      <vt:lpstr>Παράδειγμα</vt:lpstr>
      <vt:lpstr>Παρατηρήσεις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Προγραμματισμός ΙΙ</dc:title>
  <cp:lastModifiedBy>Μάρκος Τσίπουρας</cp:lastModifiedBy>
  <cp:revision>31</cp:revision>
  <dcterms:created xsi:type="dcterms:W3CDTF">2004-10-17T06:32:39Z</dcterms:created>
  <dcterms:modified xsi:type="dcterms:W3CDTF">2017-03-20T23:43:56Z</dcterms:modified>
</cp:coreProperties>
</file>