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1" r:id="rId1"/>
  </p:sldMasterIdLst>
  <p:notesMasterIdLst>
    <p:notesMasterId r:id="rId9"/>
  </p:notesMasterIdLst>
  <p:sldIdLst>
    <p:sldId id="465" r:id="rId2"/>
    <p:sldId id="480" r:id="rId3"/>
    <p:sldId id="481" r:id="rId4"/>
    <p:sldId id="482" r:id="rId5"/>
    <p:sldId id="483" r:id="rId6"/>
    <p:sldId id="484" r:id="rId7"/>
    <p:sldId id="485" r:id="rId8"/>
  </p:sldIdLst>
  <p:sldSz cx="9144000" cy="6858000" type="screen4x3"/>
  <p:notesSz cx="7099300" cy="102346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00"/>
    <a:srgbClr val="FF0000"/>
    <a:srgbClr val="81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807" autoAdjust="0"/>
  </p:normalViewPr>
  <p:slideViewPr>
    <p:cSldViewPr snapToGrid="0">
      <p:cViewPr varScale="1">
        <p:scale>
          <a:sx n="65" d="100"/>
          <a:sy n="65" d="100"/>
        </p:scale>
        <p:origin x="1452" y="60"/>
      </p:cViewPr>
      <p:guideLst>
        <p:guide orient="horz" pos="224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l-GR"/>
          </a:p>
        </p:txBody>
      </p:sp>
      <p:sp>
        <p:nvSpPr>
          <p:cNvPr id="260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0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260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EAB1BD9A-843A-498A-AB47-85E26B8A2486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13EC1B9-BEE2-4E56-A99A-84F9CE2F1F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87FE1-68FD-4393-9C38-790BC85BB28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B3DF-8E37-4DBC-90EC-9121F9071A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40E-4ACC-4ECE-A3EF-ADA08C4C68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DD85-40E1-4B6E-9E96-90F1DD8EF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8F8F6-8226-4B84-9080-E2C54B4F86E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AAD06E-0EEA-40E6-9BC4-1F8FD6D0122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ED46FB9-9256-46DC-BAB3-6B6939F2E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5E37-46EA-43D8-9717-AFE4791890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F2484-63BC-418C-8FA3-F0779BAAA6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87AA-A042-489B-B328-C5A5BD7C0D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7F9B35D-0E35-4AFD-AB46-C27ACB248D1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2401887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l-GR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Προγραμματισμός ΙΙ - Εργαστήριο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40544" y="692696"/>
            <a:ext cx="7127800" cy="5403898"/>
          </a:xfrm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>
            <a:normAutofit fontScale="92500" lnSpcReduction="10000"/>
          </a:bodyPr>
          <a:lstStyle/>
          <a:p>
            <a:pPr algn="r"/>
            <a:r>
              <a:rPr lang="el-GR" i="1" dirty="0">
                <a:solidFill>
                  <a:schemeClr val="bg1"/>
                </a:solidFill>
              </a:rPr>
              <a:t>ΣΧΟΛΗ ΤΕΧΝΟΛΟΓΙΚΩΝ ΕΦΑΡΜΟΓΩΝ</a:t>
            </a:r>
            <a:br>
              <a:rPr lang="el-GR" dirty="0">
                <a:solidFill>
                  <a:schemeClr val="bg1"/>
                </a:solidFill>
              </a:rPr>
            </a:br>
            <a:r>
              <a:rPr lang="el-GR" sz="2600" dirty="0">
                <a:solidFill>
                  <a:schemeClr val="bg1"/>
                </a:solidFill>
              </a:rPr>
              <a:t>ΤΜΗΜΑ ΜΗΧΑΝΙΚΩΝ ΠΛΗΡΟΦΟΡΙΚΗΣ ΤΕ</a:t>
            </a:r>
            <a:endParaRPr lang="el-GR" dirty="0">
              <a:solidFill>
                <a:schemeClr val="bg1"/>
              </a:solidFill>
            </a:endParaRPr>
          </a:p>
          <a:p>
            <a:pPr algn="r"/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i="1" dirty="0">
              <a:solidFill>
                <a:schemeClr val="tx1"/>
              </a:solidFill>
            </a:endParaRPr>
          </a:p>
          <a:p>
            <a:r>
              <a:rPr lang="el-GR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Δείκτες</a:t>
            </a:r>
            <a:r>
              <a:rPr lang="en-US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l-GR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και Πίνακες</a:t>
            </a:r>
            <a:endParaRPr lang="el-GR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Διδάσκων: </a:t>
            </a:r>
            <a:r>
              <a:rPr lang="el-GR" sz="1900" b="1" i="1" dirty="0">
                <a:solidFill>
                  <a:schemeClr val="tx1"/>
                </a:solidFill>
              </a:rPr>
              <a:t>Τσίπουρας Μάρκος</a:t>
            </a: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Εκπαιδευτικό Υλικό: </a:t>
            </a:r>
            <a:r>
              <a:rPr lang="el-GR" sz="1900" b="1" i="1" dirty="0">
                <a:solidFill>
                  <a:schemeClr val="tx1"/>
                </a:solidFill>
              </a:rPr>
              <a:t>«</a:t>
            </a:r>
            <a:r>
              <a:rPr lang="en-US" sz="1900" b="1" i="1" dirty="0">
                <a:solidFill>
                  <a:schemeClr val="tx1"/>
                </a:solidFill>
              </a:rPr>
              <a:t>C</a:t>
            </a:r>
            <a:r>
              <a:rPr lang="el-GR" sz="1900" b="1" i="1" dirty="0">
                <a:solidFill>
                  <a:schemeClr val="tx1"/>
                </a:solidFill>
              </a:rPr>
              <a:t>: Από τη Θεωρία στην Εφαρμογή» </a:t>
            </a:r>
          </a:p>
          <a:p>
            <a:pPr algn="r"/>
            <a:r>
              <a:rPr lang="el-GR" sz="1900" b="1" i="1" dirty="0">
                <a:solidFill>
                  <a:schemeClr val="tx1"/>
                </a:solidFill>
              </a:rPr>
              <a:t>Γ. Σ. Τσελίκης – Ν. Δ. </a:t>
            </a:r>
            <a:r>
              <a:rPr lang="el-GR" sz="1900" b="1" i="1" dirty="0" err="1">
                <a:solidFill>
                  <a:schemeClr val="tx1"/>
                </a:solidFill>
              </a:rPr>
              <a:t>Τσελίκας</a:t>
            </a:r>
            <a:endParaRPr lang="el-GR" sz="1900" b="1" i="1" dirty="0">
              <a:solidFill>
                <a:schemeClr val="tx1"/>
              </a:solidFill>
            </a:endParaRPr>
          </a:p>
        </p:txBody>
      </p:sp>
      <p:pic>
        <p:nvPicPr>
          <p:cNvPr id="6" name="Picture 7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18191" r="19104" b="46681"/>
          <a:stretch/>
        </p:blipFill>
        <p:spPr>
          <a:xfrm>
            <a:off x="7772400" y="606928"/>
            <a:ext cx="914400" cy="8586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568876"/>
            <a:ext cx="7086600" cy="8966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GB" altLang="el-GR" sz="36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4316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1066800"/>
            <a:ext cx="8724900" cy="4788310"/>
          </a:xfrm>
        </p:spPr>
        <p:txBody>
          <a:bodyPr>
            <a:normAutofit fontScale="92500"/>
          </a:bodyPr>
          <a:lstStyle/>
          <a:p>
            <a:pPr marL="109728" lvl="0" indent="0">
              <a:buNone/>
            </a:pPr>
            <a:r>
              <a:rPr lang="el-GR" sz="2400" dirty="0"/>
              <a:t>Μια εταιρεία έχει </a:t>
            </a:r>
            <a:r>
              <a:rPr lang="en-US" sz="2400" dirty="0"/>
              <a:t>5</a:t>
            </a:r>
            <a:r>
              <a:rPr lang="el-GR" sz="2400" dirty="0"/>
              <a:t> πωλητές που διακινούν τα προϊόντα της και διατηρεί τις πωλήσεις κάθε πωλητή ανά δίμηνο για ένα έτος. Να δοθεί γραφεί πρόγραμμα που να υπολογίζει και να εμφανίζει:</a:t>
            </a:r>
          </a:p>
          <a:p>
            <a:pPr lvl="0"/>
            <a:r>
              <a:rPr lang="el-GR" sz="2400" dirty="0"/>
              <a:t>τις συγκεντρωτικές πωλήσεις της εταιρείας για το έτος</a:t>
            </a:r>
          </a:p>
          <a:p>
            <a:pPr lvl="0"/>
            <a:r>
              <a:rPr lang="el-GR" sz="2400" dirty="0"/>
              <a:t>τον μέσο όρο διμηνιαίων πωλήσεων της εταιρείας</a:t>
            </a:r>
          </a:p>
          <a:p>
            <a:pPr lvl="0"/>
            <a:r>
              <a:rPr lang="el-GR" sz="2400" dirty="0"/>
              <a:t>τον καλύτερο πωλητή, και τη διαφορά πωλήσεων του καλύτερου και του χειρότερου πωλητή</a:t>
            </a:r>
          </a:p>
          <a:p>
            <a:pPr lvl="0"/>
            <a:r>
              <a:rPr lang="el-GR" sz="2400" dirty="0"/>
              <a:t>το δίμηνο που η εταιρεία είχε τις περισσότερες πωλήσεις</a:t>
            </a:r>
            <a:endParaRPr lang="en-US" sz="2400" dirty="0"/>
          </a:p>
          <a:p>
            <a:pPr lvl="0"/>
            <a:endParaRPr lang="en-US" sz="2400" dirty="0"/>
          </a:p>
          <a:p>
            <a:pPr marL="109728" lvl="0" indent="0">
              <a:buNone/>
            </a:pPr>
            <a:r>
              <a:rPr lang="el-GR" sz="2400" dirty="0"/>
              <a:t>Όλες οι πράξεις σε σχέση με τους πίνακες να πραγματοποιηθούν με χρήση του δείκτη από το όνομα του κάθε πίνακα (μονοδιάστατοι) και των γραμμών του πίνακα (δισδιάστατοι).</a:t>
            </a:r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082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1066800"/>
            <a:ext cx="4527884" cy="5590674"/>
          </a:xfrm>
        </p:spPr>
        <p:txBody>
          <a:bodyPr>
            <a:noAutofit/>
          </a:bodyPr>
          <a:lstStyle/>
          <a:p>
            <a:pPr marL="109728" lvl="0" indent="0">
              <a:buNone/>
            </a:pPr>
            <a:r>
              <a:rPr lang="en-US" sz="1600" dirty="0" err="1"/>
              <a:t>int</a:t>
            </a:r>
            <a:r>
              <a:rPr lang="en-US" sz="1600" dirty="0"/>
              <a:t> main()</a:t>
            </a:r>
          </a:p>
          <a:p>
            <a:pPr marL="109728" lvl="0" indent="0">
              <a:buNone/>
            </a:pPr>
            <a:r>
              <a:rPr lang="en-US" sz="1600" dirty="0"/>
              <a:t>{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i,j</a:t>
            </a:r>
            <a:r>
              <a:rPr lang="en-US" sz="1600" dirty="0"/>
              <a:t>, d;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A[5][6] = {{1,2,4,2,3,2},</a:t>
            </a:r>
          </a:p>
          <a:p>
            <a:pPr marL="109728" lvl="0" indent="0">
              <a:buNone/>
            </a:pPr>
            <a:r>
              <a:rPr lang="en-US" sz="1600" dirty="0"/>
              <a:t>	               {3,2,2,3,6,1},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l-GR" sz="1600" dirty="0"/>
              <a:t>               </a:t>
            </a:r>
            <a:r>
              <a:rPr lang="en-US" sz="1600" dirty="0"/>
              <a:t>{2,2,4,2,2,5},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l-GR" sz="1600" dirty="0"/>
              <a:t>               </a:t>
            </a:r>
            <a:r>
              <a:rPr lang="en-US" sz="1600" dirty="0"/>
              <a:t>{5,2,1,2,3,2},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l-GR" sz="1600" dirty="0"/>
              <a:t>               </a:t>
            </a:r>
            <a:r>
              <a:rPr lang="en-US" sz="1600" dirty="0"/>
              <a:t>{2,2,2,4,5,2}};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sum, </a:t>
            </a:r>
            <a:r>
              <a:rPr lang="en-US" sz="1600" dirty="0" err="1"/>
              <a:t>sumc</a:t>
            </a:r>
            <a:r>
              <a:rPr lang="en-US" sz="1600" dirty="0"/>
              <a:t>[6], </a:t>
            </a:r>
            <a:r>
              <a:rPr lang="en-US" sz="1600" dirty="0" err="1"/>
              <a:t>sumr</a:t>
            </a:r>
            <a:r>
              <a:rPr lang="en-US" sz="1600" dirty="0"/>
              <a:t>[5];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maxsumr</a:t>
            </a:r>
            <a:r>
              <a:rPr lang="en-US" sz="1600" dirty="0"/>
              <a:t>, </a:t>
            </a:r>
            <a:r>
              <a:rPr lang="en-US" sz="1600" dirty="0" err="1"/>
              <a:t>maxpsumr</a:t>
            </a:r>
            <a:r>
              <a:rPr lang="en-US" sz="1600" dirty="0"/>
              <a:t>, </a:t>
            </a:r>
            <a:r>
              <a:rPr lang="en-US" sz="1600" dirty="0" err="1"/>
              <a:t>minsumr</a:t>
            </a:r>
            <a:r>
              <a:rPr lang="en-US" sz="1600" dirty="0"/>
              <a:t>;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maxsumc</a:t>
            </a:r>
            <a:r>
              <a:rPr lang="en-US" sz="1600" dirty="0"/>
              <a:t>, </a:t>
            </a:r>
            <a:r>
              <a:rPr lang="en-US" sz="1600" dirty="0" err="1"/>
              <a:t>maxpsumc</a:t>
            </a:r>
            <a:r>
              <a:rPr lang="en-US" sz="1600" dirty="0"/>
              <a:t>;</a:t>
            </a:r>
          </a:p>
          <a:p>
            <a:pPr marL="109728" lvl="0" indent="0">
              <a:buNone/>
            </a:pPr>
            <a:r>
              <a:rPr lang="en-US" sz="1600" dirty="0"/>
              <a:t>	float </a:t>
            </a:r>
            <a:r>
              <a:rPr lang="en-US" sz="1600" dirty="0" err="1"/>
              <a:t>moc</a:t>
            </a:r>
            <a:r>
              <a:rPr lang="en-US" sz="1600" dirty="0"/>
              <a:t>[6];</a:t>
            </a:r>
          </a:p>
          <a:p>
            <a:pPr marL="109728" lvl="0" indent="0">
              <a:buNone/>
            </a:pPr>
            <a:r>
              <a:rPr lang="en-US" sz="1600" dirty="0"/>
              <a:t>			</a:t>
            </a:r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Λύση (Ι)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3</a:t>
            </a:fld>
            <a:endParaRPr lang="en-GB"/>
          </a:p>
        </p:txBody>
      </p:sp>
      <p:sp>
        <p:nvSpPr>
          <p:cNvPr id="7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>
          <a:xfrm>
            <a:off x="5037220" y="3818021"/>
            <a:ext cx="3872163" cy="2839452"/>
          </a:xfrm>
          <a:prstGeom prst="rect">
            <a:avLst/>
          </a:prstGeom>
          <a:ln>
            <a:solidFill>
              <a:srgbClr val="0000FF"/>
            </a:solidFill>
          </a:ln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sum = 0;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for (</a:t>
            </a:r>
            <a:r>
              <a:rPr lang="en-US" sz="1600" b="0" dirty="0" err="1"/>
              <a:t>i</a:t>
            </a:r>
            <a:r>
              <a:rPr lang="en-US" sz="1600" b="0" dirty="0"/>
              <a:t>=0; </a:t>
            </a:r>
            <a:r>
              <a:rPr lang="en-US" sz="1600" b="0" dirty="0" err="1"/>
              <a:t>i</a:t>
            </a:r>
            <a:r>
              <a:rPr lang="en-US" sz="1600" b="0" dirty="0"/>
              <a:t>&lt;5; </a:t>
            </a:r>
            <a:r>
              <a:rPr lang="en-US" sz="1600" b="0" dirty="0" err="1"/>
              <a:t>i</a:t>
            </a:r>
            <a:r>
              <a:rPr lang="en-US" sz="1600" b="0" dirty="0"/>
              <a:t>++)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{   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     	for (j=0; j&lt;6; </a:t>
            </a:r>
            <a:r>
              <a:rPr lang="en-US" sz="1600" b="0" dirty="0" err="1"/>
              <a:t>j++</a:t>
            </a:r>
            <a:r>
              <a:rPr lang="en-US" sz="1600" b="0" dirty="0"/>
              <a:t>)     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{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/>
              <a:t>		</a:t>
            </a:r>
            <a:r>
              <a:rPr lang="en-US" sz="1600" b="0" dirty="0"/>
              <a:t>sum += *(A[</a:t>
            </a:r>
            <a:r>
              <a:rPr lang="en-US" sz="1600" b="0" dirty="0" err="1"/>
              <a:t>i</a:t>
            </a:r>
            <a:r>
              <a:rPr lang="en-US" sz="1600" b="0" dirty="0"/>
              <a:t>]+j)</a:t>
            </a:r>
            <a:r>
              <a:rPr lang="en-US" sz="1600" b="0" dirty="0"/>
              <a:t>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}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}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 err="1"/>
              <a:t>printf</a:t>
            </a:r>
            <a:r>
              <a:rPr lang="en-US" sz="1600" b="0" dirty="0"/>
              <a:t>("</a:t>
            </a:r>
            <a:r>
              <a:rPr lang="en-US" sz="1600" b="0" dirty="0" err="1"/>
              <a:t>Synolikes</a:t>
            </a:r>
            <a:r>
              <a:rPr lang="en-US" sz="1600" b="0" dirty="0"/>
              <a:t> </a:t>
            </a:r>
            <a:r>
              <a:rPr lang="en-US" sz="1600" b="0" dirty="0" err="1"/>
              <a:t>Poliseis</a:t>
            </a:r>
            <a:r>
              <a:rPr lang="en-US" sz="1600" b="0" dirty="0"/>
              <a:t>: %</a:t>
            </a:r>
            <a:r>
              <a:rPr lang="en-US" sz="1600" b="0" dirty="0" err="1"/>
              <a:t>i</a:t>
            </a:r>
            <a:r>
              <a:rPr lang="en-US" sz="1600" b="0" dirty="0"/>
              <a:t>\n",</a:t>
            </a:r>
            <a:r>
              <a:rPr lang="el-GR" sz="1600" b="0" dirty="0"/>
              <a:t> </a:t>
            </a:r>
            <a:r>
              <a:rPr lang="en-US" sz="1600" b="0" dirty="0"/>
              <a:t>sum);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309330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1066800"/>
            <a:ext cx="5455538" cy="4291263"/>
          </a:xfrm>
          <a:ln>
            <a:solidFill>
              <a:srgbClr val="0000FF"/>
            </a:solidFill>
          </a:ln>
        </p:spPr>
        <p:txBody>
          <a:bodyPr>
            <a:noAutofit/>
          </a:bodyPr>
          <a:lstStyle/>
          <a:p>
            <a:pPr marL="109728" lvl="0" indent="0">
              <a:buNone/>
            </a:pPr>
            <a:r>
              <a:rPr lang="en-US" sz="1600" dirty="0"/>
              <a:t>for (j=0; j&lt;6; </a:t>
            </a:r>
            <a:r>
              <a:rPr lang="en-US" sz="1600" dirty="0" err="1"/>
              <a:t>j++</a:t>
            </a:r>
            <a:r>
              <a:rPr lang="en-US" sz="1600" dirty="0"/>
              <a:t>)</a:t>
            </a:r>
          </a:p>
          <a:p>
            <a:pPr marL="109728" lvl="0" indent="0">
              <a:buNone/>
            </a:pPr>
            <a:r>
              <a:rPr lang="en-US" sz="1600" dirty="0"/>
              <a:t>{   </a:t>
            </a:r>
          </a:p>
          <a:p>
            <a:pPr marL="109728" lvl="0" indent="0">
              <a:buNone/>
            </a:pPr>
            <a:r>
              <a:rPr lang="en-US" sz="1600" dirty="0"/>
              <a:t>    	</a:t>
            </a:r>
            <a:r>
              <a:rPr lang="en-US" sz="1600" dirty="0"/>
              <a:t>*(</a:t>
            </a:r>
            <a:r>
              <a:rPr lang="en-US" sz="1600" dirty="0" err="1"/>
              <a:t>sumc+j</a:t>
            </a:r>
            <a:r>
              <a:rPr lang="en-US" sz="1600" dirty="0"/>
              <a:t>)= 0;</a:t>
            </a:r>
            <a:endParaRPr lang="en-US" sz="1600" dirty="0"/>
          </a:p>
          <a:p>
            <a:pPr marL="109728" lvl="0" indent="0">
              <a:buNone/>
            </a:pPr>
            <a:r>
              <a:rPr lang="en-US" sz="1600" dirty="0"/>
              <a:t>     	for (</a:t>
            </a:r>
            <a:r>
              <a:rPr lang="en-US" sz="1600" dirty="0" err="1"/>
              <a:t>i</a:t>
            </a:r>
            <a:r>
              <a:rPr lang="en-US" sz="1600" dirty="0"/>
              <a:t>=0; </a:t>
            </a:r>
            <a:r>
              <a:rPr lang="en-US" sz="1600" dirty="0" err="1"/>
              <a:t>i</a:t>
            </a:r>
            <a:r>
              <a:rPr lang="en-US" sz="1600" dirty="0"/>
              <a:t>&lt;5; </a:t>
            </a:r>
            <a:r>
              <a:rPr lang="en-US" sz="1600" dirty="0" err="1"/>
              <a:t>i</a:t>
            </a:r>
            <a:r>
              <a:rPr lang="en-US" sz="1600" dirty="0"/>
              <a:t>++)     </a:t>
            </a:r>
          </a:p>
          <a:p>
            <a:pPr marL="109728" lvl="0" indent="0">
              <a:buNone/>
            </a:pPr>
            <a:r>
              <a:rPr lang="en-US" sz="1600" dirty="0"/>
              <a:t>	{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l-GR" sz="1600" dirty="0"/>
              <a:t>	</a:t>
            </a:r>
            <a:r>
              <a:rPr lang="pl-PL" sz="1600" dirty="0"/>
              <a:t>*(sumc+j) += *(A[i]+j);</a:t>
            </a:r>
            <a:endParaRPr lang="en-US" sz="1600" dirty="0"/>
          </a:p>
          <a:p>
            <a:pPr marL="109728" lvl="0" indent="0">
              <a:buNone/>
            </a:pPr>
            <a:r>
              <a:rPr lang="en-US" sz="1600" dirty="0"/>
              <a:t>	}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pl-PL" sz="1600" dirty="0"/>
              <a:t>*(moc+j) = *(sumc+j)/5.0;</a:t>
            </a:r>
            <a:endParaRPr lang="el-GR" sz="1600" dirty="0"/>
          </a:p>
          <a:p>
            <a:pPr marL="109728" lvl="0" indent="0">
              <a:buNone/>
            </a:pPr>
            <a:r>
              <a:rPr lang="en-US" sz="1600" dirty="0"/>
              <a:t>}</a:t>
            </a:r>
          </a:p>
          <a:p>
            <a:pPr marL="109728" lvl="0" indent="0">
              <a:buNone/>
            </a:pPr>
            <a:r>
              <a:rPr lang="en-US" sz="1600" dirty="0" err="1"/>
              <a:t>printf</a:t>
            </a:r>
            <a:r>
              <a:rPr lang="en-US" sz="1600" dirty="0"/>
              <a:t>("</a:t>
            </a:r>
            <a:r>
              <a:rPr lang="en-US" sz="1600" dirty="0" err="1"/>
              <a:t>Mesos</a:t>
            </a:r>
            <a:r>
              <a:rPr lang="en-US" sz="1600" dirty="0"/>
              <a:t> </a:t>
            </a:r>
            <a:r>
              <a:rPr lang="en-US" sz="1600" dirty="0" err="1"/>
              <a:t>oros</a:t>
            </a:r>
            <a:r>
              <a:rPr lang="en-US" sz="1600" dirty="0"/>
              <a:t> </a:t>
            </a:r>
            <a:r>
              <a:rPr lang="en-US" sz="1600" dirty="0" err="1"/>
              <a:t>diminiaion</a:t>
            </a:r>
            <a:r>
              <a:rPr lang="en-US" sz="1600" dirty="0"/>
              <a:t> </a:t>
            </a:r>
            <a:r>
              <a:rPr lang="en-US" sz="1600" dirty="0" err="1"/>
              <a:t>poliseon</a:t>
            </a:r>
            <a:r>
              <a:rPr lang="en-US" sz="1600" dirty="0"/>
              <a:t>:\n");</a:t>
            </a:r>
          </a:p>
          <a:p>
            <a:pPr marL="109728" lvl="0" indent="0">
              <a:buNone/>
            </a:pPr>
            <a:r>
              <a:rPr lang="en-US" sz="1600" dirty="0"/>
              <a:t>for (j=0;j&lt;6;j++)</a:t>
            </a:r>
          </a:p>
          <a:p>
            <a:pPr marL="109728" lvl="0" indent="0">
              <a:buNone/>
            </a:pPr>
            <a:r>
              <a:rPr lang="en-US" sz="1600" dirty="0"/>
              <a:t>{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pt-BR" sz="1600" dirty="0"/>
              <a:t>printf("%i Dimino: %5.2f\n",j+1,*(moc+j));</a:t>
            </a:r>
            <a:endParaRPr lang="en-US" sz="1600" dirty="0"/>
          </a:p>
          <a:p>
            <a:pPr marL="109728" lvl="0" indent="0">
              <a:buNone/>
            </a:pPr>
            <a:r>
              <a:rPr lang="en-US" sz="1600" dirty="0"/>
              <a:t>}	</a:t>
            </a:r>
          </a:p>
          <a:p>
            <a:pPr marL="109728" lvl="0" indent="0">
              <a:buNone/>
            </a:pPr>
            <a:endParaRPr lang="en-US" sz="1600" dirty="0"/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Λύση (ΙΙ)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4</a:t>
            </a:fld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5912738" y="1066800"/>
            <a:ext cx="315506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Synolikes</a:t>
            </a:r>
            <a:r>
              <a:rPr lang="en-US" sz="1400" dirty="0"/>
              <a:t> </a:t>
            </a:r>
            <a:r>
              <a:rPr lang="en-US" sz="1400" dirty="0" err="1"/>
              <a:t>Poliseis</a:t>
            </a:r>
            <a:r>
              <a:rPr lang="en-US" sz="1400" dirty="0"/>
              <a:t>: 80</a:t>
            </a:r>
          </a:p>
          <a:p>
            <a:r>
              <a:rPr lang="en-US" sz="1400" dirty="0" err="1"/>
              <a:t>Mesos</a:t>
            </a:r>
            <a:r>
              <a:rPr lang="en-US" sz="1400" dirty="0"/>
              <a:t> </a:t>
            </a:r>
            <a:r>
              <a:rPr lang="en-US" sz="1400" dirty="0" err="1"/>
              <a:t>oros</a:t>
            </a:r>
            <a:r>
              <a:rPr lang="en-US" sz="1400" dirty="0"/>
              <a:t> </a:t>
            </a:r>
            <a:r>
              <a:rPr lang="en-US" sz="1400" dirty="0" err="1"/>
              <a:t>diminiaion</a:t>
            </a:r>
            <a:r>
              <a:rPr lang="en-US" sz="1400" dirty="0"/>
              <a:t> </a:t>
            </a:r>
            <a:r>
              <a:rPr lang="en-US" sz="1400" dirty="0" err="1"/>
              <a:t>poliseon</a:t>
            </a:r>
            <a:r>
              <a:rPr lang="en-US" sz="1400" dirty="0"/>
              <a:t>:</a:t>
            </a:r>
          </a:p>
          <a:p>
            <a:r>
              <a:rPr lang="en-US" sz="1400" dirty="0"/>
              <a:t>1 </a:t>
            </a:r>
            <a:r>
              <a:rPr lang="en-US" sz="1400" dirty="0" err="1"/>
              <a:t>Dimino</a:t>
            </a:r>
            <a:r>
              <a:rPr lang="en-US" sz="1400" dirty="0"/>
              <a:t>:  2.60</a:t>
            </a:r>
          </a:p>
          <a:p>
            <a:r>
              <a:rPr lang="en-US" sz="1400" dirty="0"/>
              <a:t>2 </a:t>
            </a:r>
            <a:r>
              <a:rPr lang="en-US" sz="1400" dirty="0" err="1"/>
              <a:t>Dimino</a:t>
            </a:r>
            <a:r>
              <a:rPr lang="en-US" sz="1400" dirty="0"/>
              <a:t>:  2.00</a:t>
            </a:r>
          </a:p>
          <a:p>
            <a:r>
              <a:rPr lang="en-US" sz="1400" dirty="0"/>
              <a:t>3 </a:t>
            </a:r>
            <a:r>
              <a:rPr lang="en-US" sz="1400" dirty="0" err="1"/>
              <a:t>Dimino</a:t>
            </a:r>
            <a:r>
              <a:rPr lang="en-US" sz="1400" dirty="0"/>
              <a:t>:  2.60</a:t>
            </a:r>
          </a:p>
          <a:p>
            <a:r>
              <a:rPr lang="en-US" sz="1400" dirty="0"/>
              <a:t>4 </a:t>
            </a:r>
            <a:r>
              <a:rPr lang="en-US" sz="1400" dirty="0" err="1"/>
              <a:t>Dimino</a:t>
            </a:r>
            <a:r>
              <a:rPr lang="en-US" sz="1400" dirty="0"/>
              <a:t>:  2.60</a:t>
            </a:r>
          </a:p>
          <a:p>
            <a:r>
              <a:rPr lang="en-US" sz="1400" dirty="0"/>
              <a:t>5 </a:t>
            </a:r>
            <a:r>
              <a:rPr lang="en-US" sz="1400" dirty="0" err="1"/>
              <a:t>Dimino</a:t>
            </a:r>
            <a:r>
              <a:rPr lang="en-US" sz="1400" dirty="0"/>
              <a:t>:  3.80</a:t>
            </a:r>
          </a:p>
          <a:p>
            <a:r>
              <a:rPr lang="en-US" sz="1400" dirty="0"/>
              <a:t>6 </a:t>
            </a:r>
            <a:r>
              <a:rPr lang="en-US" sz="1400" dirty="0" err="1"/>
              <a:t>Dimino</a:t>
            </a:r>
            <a:r>
              <a:rPr lang="en-US" sz="1400" dirty="0"/>
              <a:t>:  2.40</a:t>
            </a:r>
          </a:p>
          <a:p>
            <a:r>
              <a:rPr lang="en-US" sz="1400" dirty="0" err="1"/>
              <a:t>Kalyteros</a:t>
            </a:r>
            <a:r>
              <a:rPr lang="en-US" sz="1400" dirty="0"/>
              <a:t> politis:2</a:t>
            </a:r>
          </a:p>
          <a:p>
            <a:r>
              <a:rPr lang="en-US" sz="1400" dirty="0" err="1"/>
              <a:t>Diafora</a:t>
            </a:r>
            <a:r>
              <a:rPr lang="en-US" sz="1400" dirty="0"/>
              <a:t> poliseon:3</a:t>
            </a:r>
          </a:p>
          <a:p>
            <a:r>
              <a:rPr lang="en-US" sz="1400" dirty="0" err="1"/>
              <a:t>Dimino</a:t>
            </a:r>
            <a:r>
              <a:rPr lang="en-US" sz="1400" dirty="0"/>
              <a:t> me max poliseis:5</a:t>
            </a:r>
          </a:p>
          <a:p>
            <a:endParaRPr lang="en-US" sz="1400" dirty="0"/>
          </a:p>
          <a:p>
            <a:r>
              <a:rPr lang="en-US" sz="1400" dirty="0"/>
              <a:t>--------------------------------</a:t>
            </a:r>
          </a:p>
          <a:p>
            <a:r>
              <a:rPr lang="en-US" sz="1400" dirty="0"/>
              <a:t>Process exited after 0.4707 seconds with return value 0</a:t>
            </a:r>
          </a:p>
          <a:p>
            <a:r>
              <a:rPr lang="en-US" sz="1400" dirty="0"/>
              <a:t>Press any key to continue . . .</a:t>
            </a:r>
          </a:p>
          <a:p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1045502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199" y="1066800"/>
            <a:ext cx="4423531" cy="5622758"/>
          </a:xfrm>
          <a:ln>
            <a:solidFill>
              <a:srgbClr val="0000FF"/>
            </a:solidFill>
          </a:ln>
        </p:spPr>
        <p:txBody>
          <a:bodyPr>
            <a:noAutofit/>
          </a:bodyPr>
          <a:lstStyle/>
          <a:p>
            <a:pPr marL="109728" lvl="0" indent="0">
              <a:buNone/>
            </a:pPr>
            <a:r>
              <a:rPr lang="en-US" sz="1600" dirty="0"/>
              <a:t>for (</a:t>
            </a:r>
            <a:r>
              <a:rPr lang="en-US" sz="1600" dirty="0" err="1"/>
              <a:t>i</a:t>
            </a:r>
            <a:r>
              <a:rPr lang="en-US" sz="1600" dirty="0"/>
              <a:t>=0; </a:t>
            </a:r>
            <a:r>
              <a:rPr lang="en-US" sz="1600" dirty="0" err="1"/>
              <a:t>i</a:t>
            </a:r>
            <a:r>
              <a:rPr lang="en-US" sz="1600" dirty="0"/>
              <a:t>&lt;5; </a:t>
            </a:r>
            <a:r>
              <a:rPr lang="en-US" sz="1600" dirty="0" err="1"/>
              <a:t>i</a:t>
            </a:r>
            <a:r>
              <a:rPr lang="en-US" sz="1600" dirty="0"/>
              <a:t>++)</a:t>
            </a:r>
          </a:p>
          <a:p>
            <a:pPr marL="109728" lvl="0" indent="0">
              <a:buNone/>
            </a:pPr>
            <a:r>
              <a:rPr lang="en-US" sz="1600" dirty="0"/>
              <a:t>{   </a:t>
            </a:r>
          </a:p>
          <a:p>
            <a:pPr marL="109728" lvl="0" indent="0">
              <a:buNone/>
            </a:pPr>
            <a:r>
              <a:rPr lang="en-US" sz="1600" dirty="0"/>
              <a:t>    	</a:t>
            </a:r>
            <a:r>
              <a:rPr lang="en-US" sz="1600" dirty="0"/>
              <a:t>*(</a:t>
            </a:r>
            <a:r>
              <a:rPr lang="en-US" sz="1600" dirty="0" err="1"/>
              <a:t>sumr+i</a:t>
            </a:r>
            <a:r>
              <a:rPr lang="en-US" sz="1600" dirty="0"/>
              <a:t>) = 0; </a:t>
            </a:r>
          </a:p>
          <a:p>
            <a:pPr marL="109728" lvl="0" indent="0">
              <a:buNone/>
            </a:pPr>
            <a:r>
              <a:rPr lang="en-US" sz="1600" dirty="0"/>
              <a:t>     	for (j=0; j&lt;6; </a:t>
            </a:r>
            <a:r>
              <a:rPr lang="en-US" sz="1600" dirty="0" err="1"/>
              <a:t>j++</a:t>
            </a:r>
            <a:r>
              <a:rPr lang="en-US" sz="1600" dirty="0"/>
              <a:t>)     </a:t>
            </a:r>
          </a:p>
          <a:p>
            <a:pPr marL="109728" lvl="0" indent="0">
              <a:buNone/>
            </a:pPr>
            <a:r>
              <a:rPr lang="en-US" sz="1600" dirty="0"/>
              <a:t>	{</a:t>
            </a:r>
          </a:p>
          <a:p>
            <a:pPr marL="109728" lvl="0" indent="0">
              <a:buNone/>
            </a:pPr>
            <a:r>
              <a:rPr lang="en-US" sz="1600" dirty="0"/>
              <a:t>		*(</a:t>
            </a:r>
            <a:r>
              <a:rPr lang="en-US" sz="1600" dirty="0" err="1"/>
              <a:t>sumr+i</a:t>
            </a:r>
            <a:r>
              <a:rPr lang="en-US" sz="1600" dirty="0"/>
              <a:t>) += *(A[</a:t>
            </a:r>
            <a:r>
              <a:rPr lang="en-US" sz="1600" dirty="0" err="1"/>
              <a:t>i</a:t>
            </a:r>
            <a:r>
              <a:rPr lang="en-US" sz="1600" dirty="0"/>
              <a:t>]+j);</a:t>
            </a:r>
          </a:p>
          <a:p>
            <a:pPr marL="109728" lvl="0" indent="0">
              <a:buNone/>
            </a:pPr>
            <a:r>
              <a:rPr lang="en-US" sz="1600" dirty="0"/>
              <a:t>	}</a:t>
            </a:r>
            <a:endParaRPr lang="el-GR" sz="1600" dirty="0"/>
          </a:p>
          <a:p>
            <a:pPr marL="109728" lvl="0" indent="0">
              <a:buNone/>
            </a:pPr>
            <a:r>
              <a:rPr lang="en-US" sz="1600" dirty="0"/>
              <a:t>}</a:t>
            </a:r>
          </a:p>
          <a:p>
            <a:pPr marL="109728" lvl="0" indent="0">
              <a:buNone/>
            </a:pPr>
            <a:r>
              <a:rPr lang="en-US" sz="1600" dirty="0" err="1"/>
              <a:t>maxsumr</a:t>
            </a:r>
            <a:r>
              <a:rPr lang="en-US" sz="1600" dirty="0"/>
              <a:t> = *</a:t>
            </a:r>
            <a:r>
              <a:rPr lang="en-US" sz="1600" dirty="0" err="1"/>
              <a:t>sumr</a:t>
            </a:r>
            <a:r>
              <a:rPr lang="en-US" sz="1600" dirty="0"/>
              <a:t>;</a:t>
            </a:r>
            <a:endParaRPr lang="el-GR" sz="1600" dirty="0"/>
          </a:p>
          <a:p>
            <a:pPr marL="109728" lvl="0" indent="0">
              <a:buNone/>
            </a:pPr>
            <a:r>
              <a:rPr lang="en-US" sz="1600" dirty="0" err="1"/>
              <a:t>maxpsumr</a:t>
            </a:r>
            <a:r>
              <a:rPr lang="en-US" sz="1600" dirty="0"/>
              <a:t> = 0;</a:t>
            </a:r>
          </a:p>
          <a:p>
            <a:pPr marL="109728" lvl="0" indent="0">
              <a:buNone/>
            </a:pPr>
            <a:r>
              <a:rPr lang="en-US" sz="1600" dirty="0"/>
              <a:t>for (</a:t>
            </a:r>
            <a:r>
              <a:rPr lang="en-US" sz="1600" dirty="0" err="1"/>
              <a:t>i</a:t>
            </a:r>
            <a:r>
              <a:rPr lang="en-US" sz="1600" dirty="0"/>
              <a:t>=0;i&lt;5;i++)</a:t>
            </a:r>
          </a:p>
          <a:p>
            <a:pPr marL="109728" lvl="0" indent="0">
              <a:buNone/>
            </a:pPr>
            <a:r>
              <a:rPr lang="en-US" sz="1600" dirty="0"/>
              <a:t>{</a:t>
            </a:r>
          </a:p>
          <a:p>
            <a:pPr marL="109728" lvl="0" indent="0">
              <a:buNone/>
            </a:pPr>
            <a:r>
              <a:rPr lang="en-US" sz="1600" dirty="0"/>
              <a:t>	if (*(</a:t>
            </a:r>
            <a:r>
              <a:rPr lang="en-US" sz="1600" dirty="0" err="1"/>
              <a:t>sumr+i</a:t>
            </a:r>
            <a:r>
              <a:rPr lang="en-US" sz="1600" dirty="0"/>
              <a:t>)&gt;</a:t>
            </a:r>
            <a:r>
              <a:rPr lang="en-US" sz="1600" dirty="0" err="1"/>
              <a:t>maxsumr</a:t>
            </a:r>
            <a:r>
              <a:rPr lang="en-US" sz="1600" dirty="0"/>
              <a:t>)</a:t>
            </a:r>
          </a:p>
          <a:p>
            <a:pPr marL="109728" lvl="0" indent="0">
              <a:buNone/>
            </a:pPr>
            <a:r>
              <a:rPr lang="en-US" sz="1600" dirty="0"/>
              <a:t>	{</a:t>
            </a:r>
          </a:p>
          <a:p>
            <a:pPr marL="109728" lvl="0" indent="0">
              <a:buNone/>
            </a:pPr>
            <a:r>
              <a:rPr lang="el-GR" sz="1600" dirty="0"/>
              <a:t>		</a:t>
            </a:r>
            <a:r>
              <a:rPr lang="en-US" sz="1600" dirty="0" err="1"/>
              <a:t>maxsumr</a:t>
            </a:r>
            <a:r>
              <a:rPr lang="en-US" sz="1600" dirty="0"/>
              <a:t> = *(</a:t>
            </a:r>
            <a:r>
              <a:rPr lang="en-US" sz="1600" dirty="0" err="1"/>
              <a:t>sumr+i</a:t>
            </a:r>
            <a:r>
              <a:rPr lang="en-US" sz="1600" dirty="0"/>
              <a:t>);</a:t>
            </a:r>
            <a:r>
              <a:rPr lang="en-US" sz="1600" dirty="0"/>
              <a:t>    		</a:t>
            </a:r>
            <a:r>
              <a:rPr lang="en-US" sz="1600" dirty="0" err="1"/>
              <a:t>maxpsumr</a:t>
            </a:r>
            <a:r>
              <a:rPr lang="en-US" sz="1600" dirty="0"/>
              <a:t> = </a:t>
            </a:r>
            <a:r>
              <a:rPr lang="en-US" sz="1600" dirty="0" err="1"/>
              <a:t>i</a:t>
            </a:r>
            <a:r>
              <a:rPr lang="en-US" sz="1600" dirty="0"/>
              <a:t>;	</a:t>
            </a:r>
          </a:p>
          <a:p>
            <a:pPr marL="109728" lvl="0" indent="0">
              <a:buNone/>
            </a:pPr>
            <a:r>
              <a:rPr lang="en-US" sz="1600" dirty="0"/>
              <a:t>	}</a:t>
            </a:r>
          </a:p>
          <a:p>
            <a:pPr marL="109728" lvl="0" indent="0">
              <a:buNone/>
            </a:pPr>
            <a:r>
              <a:rPr lang="en-US" sz="1600" dirty="0"/>
              <a:t>}</a:t>
            </a:r>
          </a:p>
          <a:p>
            <a:pPr marL="109728" indent="0">
              <a:buNone/>
            </a:pPr>
            <a:r>
              <a:rPr lang="en-US" sz="1600" dirty="0" err="1"/>
              <a:t>printf</a:t>
            </a:r>
            <a:r>
              <a:rPr lang="en-US" sz="1600" dirty="0"/>
              <a:t>("</a:t>
            </a:r>
            <a:r>
              <a:rPr lang="en-US" sz="1600" dirty="0" err="1"/>
              <a:t>Kalyteros</a:t>
            </a:r>
            <a:r>
              <a:rPr lang="en-US" sz="1600" dirty="0"/>
              <a:t> </a:t>
            </a:r>
            <a:r>
              <a:rPr lang="en-US" sz="1600" dirty="0" err="1"/>
              <a:t>politis</a:t>
            </a:r>
            <a:r>
              <a:rPr lang="en-US" sz="1600" dirty="0"/>
              <a:t>:%</a:t>
            </a:r>
            <a:r>
              <a:rPr lang="en-US" sz="1600" dirty="0" err="1"/>
              <a:t>i</a:t>
            </a:r>
            <a:r>
              <a:rPr lang="en-US" sz="1600" dirty="0"/>
              <a:t>\n",maxpsumr+1);</a:t>
            </a:r>
          </a:p>
          <a:p>
            <a:pPr marL="109728" lvl="0" indent="0">
              <a:buNone/>
            </a:pPr>
            <a:endParaRPr lang="en-US" sz="1600" dirty="0"/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Λύση (ΙΙΙ)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5</a:t>
            </a:fld>
            <a:endParaRPr lang="en-GB"/>
          </a:p>
        </p:txBody>
      </p:sp>
      <p:sp>
        <p:nvSpPr>
          <p:cNvPr id="2" name="Ορθογώνιο 1"/>
          <p:cNvSpPr/>
          <p:nvPr/>
        </p:nvSpPr>
        <p:spPr>
          <a:xfrm>
            <a:off x="4572000" y="4135013"/>
            <a:ext cx="4437006" cy="2554545"/>
          </a:xfrm>
          <a:prstGeom prst="rect">
            <a:avLst/>
          </a:prstGeom>
          <a:ln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marL="109728" lvl="0" indent="0">
              <a:buNone/>
            </a:pPr>
            <a:r>
              <a:rPr lang="en-US" sz="1600" b="0" dirty="0" err="1">
                <a:latin typeface="+mn-lt"/>
              </a:rPr>
              <a:t>minsumr</a:t>
            </a:r>
            <a:r>
              <a:rPr lang="en-US" sz="1600" b="0" dirty="0">
                <a:latin typeface="+mn-lt"/>
              </a:rPr>
              <a:t> = *</a:t>
            </a:r>
            <a:r>
              <a:rPr lang="en-US" sz="1600" b="0" dirty="0" err="1">
                <a:latin typeface="+mn-lt"/>
              </a:rPr>
              <a:t>sumr</a:t>
            </a:r>
            <a:r>
              <a:rPr lang="en-US" sz="1600" b="0" dirty="0">
                <a:latin typeface="+mn-lt"/>
              </a:rPr>
              <a:t>;</a:t>
            </a:r>
          </a:p>
          <a:p>
            <a:pPr marL="109728" lvl="0" indent="0">
              <a:buNone/>
            </a:pPr>
            <a:r>
              <a:rPr lang="en-US" sz="1600" b="0" dirty="0">
                <a:latin typeface="+mn-lt"/>
              </a:rPr>
              <a:t>for (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=0;i&lt;5;i++)</a:t>
            </a:r>
          </a:p>
          <a:p>
            <a:pPr marL="109728" lvl="0" indent="0">
              <a:buNone/>
            </a:pPr>
            <a:r>
              <a:rPr lang="en-US" sz="1600" b="0" dirty="0">
                <a:latin typeface="+mn-lt"/>
              </a:rPr>
              <a:t>{</a:t>
            </a:r>
          </a:p>
          <a:p>
            <a:pPr marL="109728" lvl="0" indent="0">
              <a:buNone/>
            </a:pPr>
            <a:r>
              <a:rPr lang="en-US" sz="1600" b="0" dirty="0">
                <a:latin typeface="+mn-lt"/>
              </a:rPr>
              <a:t>	if (*(</a:t>
            </a:r>
            <a:r>
              <a:rPr lang="en-US" sz="1600" b="0" dirty="0" err="1">
                <a:latin typeface="+mn-lt"/>
              </a:rPr>
              <a:t>sumr+i</a:t>
            </a:r>
            <a:r>
              <a:rPr lang="en-US" sz="1600" b="0" dirty="0">
                <a:latin typeface="+mn-lt"/>
              </a:rPr>
              <a:t>)&lt;</a:t>
            </a:r>
            <a:r>
              <a:rPr lang="en-US" sz="1600" b="0" dirty="0" err="1">
                <a:latin typeface="+mn-lt"/>
              </a:rPr>
              <a:t>minsumr</a:t>
            </a:r>
            <a:r>
              <a:rPr lang="en-US" sz="1600" b="0" dirty="0">
                <a:latin typeface="+mn-lt"/>
              </a:rPr>
              <a:t>)</a:t>
            </a:r>
          </a:p>
          <a:p>
            <a:pPr marL="109728" lvl="0" indent="0">
              <a:buNone/>
            </a:pPr>
            <a:r>
              <a:rPr lang="en-US" sz="1600" b="0" dirty="0">
                <a:latin typeface="+mn-lt"/>
              </a:rPr>
              <a:t>	{</a:t>
            </a:r>
          </a:p>
          <a:p>
            <a:pPr marL="109728" lvl="0" indent="0">
              <a:buNone/>
            </a:pPr>
            <a:r>
              <a:rPr lang="en-US" sz="1600" b="0" dirty="0">
                <a:latin typeface="+mn-lt"/>
              </a:rPr>
              <a:t>		    </a:t>
            </a:r>
            <a:r>
              <a:rPr lang="en-US" sz="1600" b="0" dirty="0" err="1">
                <a:latin typeface="+mn-lt"/>
              </a:rPr>
              <a:t>minsumr</a:t>
            </a:r>
            <a:r>
              <a:rPr lang="en-US" sz="1600" b="0" dirty="0">
                <a:latin typeface="+mn-lt"/>
              </a:rPr>
              <a:t> = *(</a:t>
            </a:r>
            <a:r>
              <a:rPr lang="en-US" sz="1600" b="0" dirty="0" err="1">
                <a:latin typeface="+mn-lt"/>
              </a:rPr>
              <a:t>sumr+i</a:t>
            </a:r>
            <a:r>
              <a:rPr lang="en-US" sz="1600" b="0" dirty="0">
                <a:latin typeface="+mn-lt"/>
              </a:rPr>
              <a:t>);</a:t>
            </a:r>
            <a:endParaRPr lang="en-US" sz="1600" b="0" dirty="0">
              <a:latin typeface="+mn-lt"/>
            </a:endParaRPr>
          </a:p>
          <a:p>
            <a:pPr marL="109728" lvl="0" indent="0">
              <a:buNone/>
            </a:pPr>
            <a:r>
              <a:rPr lang="en-US" sz="1600" b="0" dirty="0">
                <a:latin typeface="+mn-lt"/>
              </a:rPr>
              <a:t>	}</a:t>
            </a:r>
          </a:p>
          <a:p>
            <a:pPr marL="109728" lvl="0" indent="0">
              <a:buNone/>
            </a:pPr>
            <a:r>
              <a:rPr lang="en-US" sz="1600" b="0" dirty="0">
                <a:latin typeface="+mn-lt"/>
              </a:rPr>
              <a:t>}</a:t>
            </a:r>
          </a:p>
          <a:p>
            <a:pPr marL="109728" lvl="0" indent="0">
              <a:buNone/>
            </a:pPr>
            <a:r>
              <a:rPr lang="en-US" sz="1600" b="0" dirty="0">
                <a:latin typeface="+mn-lt"/>
              </a:rPr>
              <a:t>d = </a:t>
            </a:r>
            <a:r>
              <a:rPr lang="en-US" sz="1600" b="0" dirty="0" err="1">
                <a:latin typeface="+mn-lt"/>
              </a:rPr>
              <a:t>maxsumr</a:t>
            </a:r>
            <a:r>
              <a:rPr lang="en-US" sz="1600" b="0" dirty="0">
                <a:latin typeface="+mn-lt"/>
              </a:rPr>
              <a:t> - </a:t>
            </a:r>
            <a:r>
              <a:rPr lang="en-US" sz="1600" b="0" dirty="0" err="1">
                <a:latin typeface="+mn-lt"/>
              </a:rPr>
              <a:t>minsumr</a:t>
            </a:r>
            <a:r>
              <a:rPr lang="en-US" sz="1600" b="0" dirty="0">
                <a:latin typeface="+mn-lt"/>
              </a:rPr>
              <a:t>;</a:t>
            </a:r>
          </a:p>
          <a:p>
            <a:pPr marL="109728" lvl="0" indent="0">
              <a:buNone/>
            </a:pPr>
            <a:r>
              <a:rPr lang="en-US" sz="1600" b="0" dirty="0" err="1">
                <a:latin typeface="+mn-lt"/>
              </a:rPr>
              <a:t>printf</a:t>
            </a:r>
            <a:r>
              <a:rPr lang="en-US" sz="1600" b="0" dirty="0">
                <a:latin typeface="+mn-lt"/>
              </a:rPr>
              <a:t>("</a:t>
            </a:r>
            <a:r>
              <a:rPr lang="en-US" sz="1600" b="0" dirty="0" err="1">
                <a:latin typeface="+mn-lt"/>
              </a:rPr>
              <a:t>Diafora</a:t>
            </a:r>
            <a:r>
              <a:rPr lang="en-US" sz="1600" b="0" dirty="0">
                <a:latin typeface="+mn-lt"/>
              </a:rPr>
              <a:t> </a:t>
            </a:r>
            <a:r>
              <a:rPr lang="en-US" sz="1600" b="0" dirty="0" err="1">
                <a:latin typeface="+mn-lt"/>
              </a:rPr>
              <a:t>poliseon</a:t>
            </a:r>
            <a:r>
              <a:rPr lang="en-US" sz="1600" b="0" dirty="0">
                <a:latin typeface="+mn-lt"/>
              </a:rPr>
              <a:t>:%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\</a:t>
            </a:r>
            <a:r>
              <a:rPr lang="en-US" sz="1600" b="0" dirty="0" err="1">
                <a:latin typeface="+mn-lt"/>
              </a:rPr>
              <a:t>n",d</a:t>
            </a:r>
            <a:r>
              <a:rPr lang="en-US" sz="1600" b="0" dirty="0">
                <a:latin typeface="+mn-lt"/>
              </a:rPr>
              <a:t>);</a:t>
            </a:r>
            <a:endParaRPr lang="el-GR" sz="16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10131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1066800"/>
            <a:ext cx="8724900" cy="3585412"/>
          </a:xfrm>
          <a:ln>
            <a:solidFill>
              <a:srgbClr val="0000FF"/>
            </a:solidFill>
          </a:ln>
        </p:spPr>
        <p:txBody>
          <a:bodyPr>
            <a:normAutofit fontScale="70000" lnSpcReduction="20000"/>
          </a:bodyPr>
          <a:lstStyle/>
          <a:p>
            <a:pPr marL="109728" lvl="0" indent="0">
              <a:buNone/>
            </a:pPr>
            <a:r>
              <a:rPr lang="el-GR" sz="2400" dirty="0"/>
              <a:t>	</a:t>
            </a:r>
            <a:r>
              <a:rPr lang="en-US" sz="2400" dirty="0" err="1"/>
              <a:t>maxsumc</a:t>
            </a:r>
            <a:r>
              <a:rPr lang="en-US" sz="2400" dirty="0"/>
              <a:t> = *</a:t>
            </a:r>
            <a:r>
              <a:rPr lang="en-US" sz="2400" dirty="0" err="1"/>
              <a:t>sumc</a:t>
            </a:r>
            <a:r>
              <a:rPr lang="en-US" sz="2400" dirty="0"/>
              <a:t>;</a:t>
            </a:r>
          </a:p>
          <a:p>
            <a:pPr marL="109728" lvl="0" indent="0">
              <a:buNone/>
            </a:pPr>
            <a:r>
              <a:rPr lang="en-US" sz="2400" dirty="0"/>
              <a:t>   </a:t>
            </a:r>
            <a:r>
              <a:rPr lang="el-GR" sz="2400" dirty="0"/>
              <a:t>	</a:t>
            </a:r>
            <a:r>
              <a:rPr lang="en-US" sz="2400" dirty="0" err="1"/>
              <a:t>maxpsumc</a:t>
            </a:r>
            <a:r>
              <a:rPr lang="en-US" sz="2400" dirty="0"/>
              <a:t> = 0;</a:t>
            </a:r>
          </a:p>
          <a:p>
            <a:pPr marL="109728" lvl="0" indent="0">
              <a:buNone/>
            </a:pPr>
            <a:r>
              <a:rPr lang="en-US" sz="2400" dirty="0"/>
              <a:t>	for (j=0;j&lt;6;j++)</a:t>
            </a:r>
          </a:p>
          <a:p>
            <a:pPr marL="109728" lvl="0" indent="0">
              <a:buNone/>
            </a:pPr>
            <a:r>
              <a:rPr lang="en-US" sz="2400" dirty="0"/>
              <a:t>	{</a:t>
            </a:r>
          </a:p>
          <a:p>
            <a:pPr marL="109728" lvl="0" indent="0">
              <a:buNone/>
            </a:pPr>
            <a:r>
              <a:rPr lang="en-US" sz="2400" dirty="0"/>
              <a:t>		if (*(</a:t>
            </a:r>
            <a:r>
              <a:rPr lang="en-US" sz="2400" dirty="0" err="1"/>
              <a:t>sumc+j</a:t>
            </a:r>
            <a:r>
              <a:rPr lang="en-US" sz="2400" dirty="0"/>
              <a:t>)&gt;</a:t>
            </a:r>
            <a:r>
              <a:rPr lang="en-US" sz="2400" dirty="0" err="1"/>
              <a:t>maxsumc</a:t>
            </a:r>
            <a:r>
              <a:rPr lang="en-US" sz="2400" dirty="0"/>
              <a:t>)</a:t>
            </a:r>
          </a:p>
          <a:p>
            <a:pPr marL="109728" lvl="0" indent="0">
              <a:buNone/>
            </a:pPr>
            <a:r>
              <a:rPr lang="en-US" sz="2400" dirty="0"/>
              <a:t>		{</a:t>
            </a:r>
          </a:p>
          <a:p>
            <a:pPr marL="109728" lvl="0" indent="0">
              <a:buNone/>
            </a:pPr>
            <a:r>
              <a:rPr lang="en-US" sz="2400" dirty="0"/>
              <a:t>		</a:t>
            </a:r>
            <a:r>
              <a:rPr lang="el-GR" sz="2400" dirty="0"/>
              <a:t>	</a:t>
            </a:r>
            <a:r>
              <a:rPr lang="en-US" sz="2400" dirty="0" err="1"/>
              <a:t>maxsumc</a:t>
            </a:r>
            <a:r>
              <a:rPr lang="en-US" sz="2400" dirty="0"/>
              <a:t> = *(</a:t>
            </a:r>
            <a:r>
              <a:rPr lang="en-US" sz="2400" dirty="0" err="1"/>
              <a:t>sumc+j</a:t>
            </a:r>
            <a:r>
              <a:rPr lang="en-US" sz="2400" dirty="0"/>
              <a:t>);</a:t>
            </a:r>
            <a:r>
              <a:rPr lang="en-US" sz="2400" dirty="0"/>
              <a:t>    			</a:t>
            </a:r>
            <a:endParaRPr lang="el-GR" sz="2400" dirty="0"/>
          </a:p>
          <a:p>
            <a:pPr marL="109728" lvl="0" indent="0">
              <a:buNone/>
            </a:pPr>
            <a:r>
              <a:rPr lang="el-GR" sz="2400" dirty="0"/>
              <a:t>			</a:t>
            </a:r>
            <a:r>
              <a:rPr lang="en-US" sz="2400" dirty="0" err="1"/>
              <a:t>maxpsumc</a:t>
            </a:r>
            <a:r>
              <a:rPr lang="en-US" sz="2400" dirty="0"/>
              <a:t> = j;	</a:t>
            </a:r>
          </a:p>
          <a:p>
            <a:pPr marL="109728" lvl="0" indent="0">
              <a:buNone/>
            </a:pPr>
            <a:r>
              <a:rPr lang="en-US" sz="2400" dirty="0"/>
              <a:t>		}</a:t>
            </a:r>
          </a:p>
          <a:p>
            <a:pPr marL="109728" lvl="0" indent="0">
              <a:buNone/>
            </a:pPr>
            <a:r>
              <a:rPr lang="en-US" sz="2400" dirty="0"/>
              <a:t>	}</a:t>
            </a:r>
          </a:p>
          <a:p>
            <a:pPr marL="109728" lv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printf</a:t>
            </a:r>
            <a:r>
              <a:rPr lang="en-US" sz="2400" dirty="0"/>
              <a:t>("</a:t>
            </a:r>
            <a:r>
              <a:rPr lang="en-US" sz="2400" dirty="0" err="1"/>
              <a:t>Dimino</a:t>
            </a:r>
            <a:r>
              <a:rPr lang="en-US" sz="2400" dirty="0"/>
              <a:t> me max </a:t>
            </a:r>
            <a:r>
              <a:rPr lang="en-US" sz="2400" dirty="0" err="1"/>
              <a:t>poliseis</a:t>
            </a:r>
            <a:r>
              <a:rPr lang="en-US" sz="2400" dirty="0"/>
              <a:t>:%</a:t>
            </a:r>
            <a:r>
              <a:rPr lang="en-US" sz="2400" dirty="0" err="1"/>
              <a:t>i</a:t>
            </a:r>
            <a:r>
              <a:rPr lang="en-US" sz="2400" dirty="0"/>
              <a:t>\n",maxpsumc+1);</a:t>
            </a:r>
          </a:p>
          <a:p>
            <a:pPr marL="109728" lvl="0" indent="0">
              <a:buNone/>
            </a:pPr>
            <a:r>
              <a:rPr lang="en-US" sz="2400" dirty="0"/>
              <a:t>	</a:t>
            </a:r>
          </a:p>
          <a:p>
            <a:pPr marL="109728" lvl="0" indent="0">
              <a:buNone/>
            </a:pPr>
            <a:r>
              <a:rPr lang="en-US" sz="2400" dirty="0"/>
              <a:t>	return 0;</a:t>
            </a:r>
          </a:p>
          <a:p>
            <a:pPr marL="109728" lvl="0" indent="0">
              <a:buNone/>
            </a:pPr>
            <a:r>
              <a:rPr lang="en-US" sz="2400" dirty="0"/>
              <a:t>}</a:t>
            </a:r>
            <a:endParaRPr lang="el-GR" sz="2400" dirty="0"/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Λύση (Ι</a:t>
            </a:r>
            <a:r>
              <a:rPr lang="en-US" dirty="0">
                <a:solidFill>
                  <a:srgbClr val="FF0000"/>
                </a:solidFill>
              </a:rPr>
              <a:t>V)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484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4970206" y="538316"/>
            <a:ext cx="4173794" cy="4788310"/>
          </a:xfrm>
        </p:spPr>
        <p:txBody>
          <a:bodyPr>
            <a:normAutofit/>
          </a:bodyPr>
          <a:lstStyle/>
          <a:p>
            <a:pPr marL="109728" lvl="0" indent="0" algn="ctr">
              <a:buNone/>
            </a:pPr>
            <a:r>
              <a:rPr lang="el-GR" sz="2400" dirty="0"/>
              <a:t>Με χρήση δεικτών, εμφανίστε τα στοιχεία ενός πίνακα ταξινομημένα, χωρίς να αλλάξει η θέση τους.</a:t>
            </a:r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7</a:t>
            </a:fld>
            <a:endParaRPr lang="en-GB"/>
          </a:p>
        </p:txBody>
      </p:sp>
      <p:sp>
        <p:nvSpPr>
          <p:cNvPr id="5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>
          <a:xfrm>
            <a:off x="61451" y="602028"/>
            <a:ext cx="5042277" cy="6227452"/>
          </a:xfrm>
          <a:prstGeom prst="rect">
            <a:avLst/>
          </a:prstGeom>
          <a:ln>
            <a:solidFill>
              <a:srgbClr val="0000FF"/>
            </a:solidFill>
          </a:ln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 err="1"/>
              <a:t>int</a:t>
            </a:r>
            <a:r>
              <a:rPr lang="en-US" sz="1600" b="0" dirty="0"/>
              <a:t> main()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/>
              <a:t>{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/>
              <a:t>	</a:t>
            </a:r>
            <a:r>
              <a:rPr lang="en-US" sz="1600" b="0" dirty="0" err="1"/>
              <a:t>int</a:t>
            </a:r>
            <a:r>
              <a:rPr lang="en-US" sz="1600" b="0" dirty="0"/>
              <a:t> </a:t>
            </a:r>
            <a:r>
              <a:rPr lang="en-US" sz="1600" b="0" dirty="0" err="1"/>
              <a:t>i,j</a:t>
            </a:r>
            <a:r>
              <a:rPr lang="en-US" sz="1600" b="0" dirty="0"/>
              <a:t>;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/>
              <a:t>	</a:t>
            </a:r>
            <a:r>
              <a:rPr lang="en-US" sz="1600" b="0" dirty="0" err="1"/>
              <a:t>int</a:t>
            </a:r>
            <a:r>
              <a:rPr lang="en-US" sz="1600" b="0" dirty="0"/>
              <a:t> n[10] = {14,15,4,8,7,6,11,10,12,5};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/>
              <a:t>	</a:t>
            </a:r>
            <a:r>
              <a:rPr lang="en-US" sz="1600" b="0" dirty="0" err="1"/>
              <a:t>int</a:t>
            </a:r>
            <a:r>
              <a:rPr lang="en-US" sz="1600" b="0" dirty="0"/>
              <a:t> *p[10], *t;</a:t>
            </a:r>
          </a:p>
          <a:p>
            <a:pPr marL="109728" indent="0" fontAlgn="auto">
              <a:spcAft>
                <a:spcPts val="0"/>
              </a:spcAft>
              <a:buNone/>
            </a:pPr>
            <a:endParaRPr lang="en-US" sz="1600" b="0" dirty="0"/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/>
              <a:t>	for (</a:t>
            </a:r>
            <a:r>
              <a:rPr lang="en-US" sz="1600" b="0" dirty="0" err="1"/>
              <a:t>i</a:t>
            </a:r>
            <a:r>
              <a:rPr lang="en-US" sz="1600" b="0" dirty="0"/>
              <a:t>=0; </a:t>
            </a:r>
            <a:r>
              <a:rPr lang="en-US" sz="1600" b="0" dirty="0" err="1"/>
              <a:t>i</a:t>
            </a:r>
            <a:r>
              <a:rPr lang="en-US" sz="1600" b="0" dirty="0"/>
              <a:t>&lt;10; </a:t>
            </a:r>
            <a:r>
              <a:rPr lang="en-US" sz="1600" b="0" dirty="0" err="1"/>
              <a:t>i</a:t>
            </a:r>
            <a:r>
              <a:rPr lang="en-US" sz="1600" b="0" dirty="0"/>
              <a:t>++)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/>
              <a:t>	{   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/>
              <a:t>		p[</a:t>
            </a:r>
            <a:r>
              <a:rPr lang="en-US" sz="1600" b="0" dirty="0" err="1"/>
              <a:t>i</a:t>
            </a:r>
            <a:r>
              <a:rPr lang="en-US" sz="1600" b="0" dirty="0"/>
              <a:t>] = &amp;n[</a:t>
            </a:r>
            <a:r>
              <a:rPr lang="en-US" sz="1600" b="0" dirty="0" err="1"/>
              <a:t>i</a:t>
            </a:r>
            <a:r>
              <a:rPr lang="en-US" sz="1600" b="0" dirty="0"/>
              <a:t>];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/>
              <a:t>	}</a:t>
            </a:r>
            <a:endParaRPr lang="el-GR" sz="1600" b="0" dirty="0"/>
          </a:p>
          <a:p>
            <a:pPr marL="109728" indent="0" fontAlgn="auto">
              <a:spcAft>
                <a:spcPts val="0"/>
              </a:spcAft>
              <a:buNone/>
            </a:pPr>
            <a:r>
              <a:rPr lang="el-GR" sz="1600" b="0" dirty="0"/>
              <a:t>	</a:t>
            </a:r>
            <a:r>
              <a:rPr lang="en-US" sz="1600" b="0" dirty="0"/>
              <a:t>for (</a:t>
            </a:r>
            <a:r>
              <a:rPr lang="en-US" sz="1600" b="0" dirty="0" err="1"/>
              <a:t>i</a:t>
            </a:r>
            <a:r>
              <a:rPr lang="en-US" sz="1600" b="0" dirty="0"/>
              <a:t>=1; </a:t>
            </a:r>
            <a:r>
              <a:rPr lang="en-US" sz="1600" b="0" dirty="0" err="1"/>
              <a:t>i</a:t>
            </a:r>
            <a:r>
              <a:rPr lang="en-US" sz="1600" b="0" dirty="0"/>
              <a:t>&lt;10; </a:t>
            </a:r>
            <a:r>
              <a:rPr lang="en-US" sz="1600" b="0" dirty="0" err="1"/>
              <a:t>i</a:t>
            </a:r>
            <a:r>
              <a:rPr lang="en-US" sz="1600" b="0" dirty="0"/>
              <a:t>++)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l-GR" sz="1600" b="0" dirty="0"/>
              <a:t>	</a:t>
            </a:r>
            <a:r>
              <a:rPr lang="en-US" sz="1600" b="0" dirty="0"/>
              <a:t>{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/>
              <a:t>	</a:t>
            </a:r>
            <a:r>
              <a:rPr lang="el-GR" sz="1600" b="0" dirty="0"/>
              <a:t>	</a:t>
            </a:r>
            <a:r>
              <a:rPr lang="en-US" sz="1600" b="0" dirty="0"/>
              <a:t>for (j=9; j&gt;=</a:t>
            </a:r>
            <a:r>
              <a:rPr lang="en-US" sz="1600" b="0" dirty="0" err="1"/>
              <a:t>i</a:t>
            </a:r>
            <a:r>
              <a:rPr lang="en-US" sz="1600" b="0" dirty="0"/>
              <a:t>; j--)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/>
              <a:t>	</a:t>
            </a:r>
            <a:r>
              <a:rPr lang="el-GR" sz="1600" b="0" dirty="0"/>
              <a:t>	</a:t>
            </a:r>
            <a:r>
              <a:rPr lang="en-US" sz="1600" b="0" dirty="0"/>
              <a:t>{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l-GR" sz="1600" b="0" dirty="0"/>
              <a:t>	</a:t>
            </a:r>
            <a:r>
              <a:rPr lang="en-US" sz="1600" b="0" dirty="0"/>
              <a:t>	</a:t>
            </a:r>
            <a:r>
              <a:rPr lang="el-GR" sz="1600" b="0" dirty="0"/>
              <a:t>	</a:t>
            </a:r>
            <a:r>
              <a:rPr lang="en-US" sz="1600" b="0" dirty="0"/>
              <a:t>if (*p[j-1] &gt; *p[j])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/>
              <a:t>		</a:t>
            </a:r>
            <a:r>
              <a:rPr lang="el-GR" sz="1600" b="0" dirty="0"/>
              <a:t>	</a:t>
            </a:r>
            <a:r>
              <a:rPr lang="en-US" sz="1600" b="0" dirty="0"/>
              <a:t>{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/>
              <a:t>	</a:t>
            </a:r>
            <a:r>
              <a:rPr lang="el-GR" sz="1600" b="0" dirty="0"/>
              <a:t>	</a:t>
            </a:r>
            <a:r>
              <a:rPr lang="en-US" sz="1600" b="0" dirty="0"/>
              <a:t>	</a:t>
            </a:r>
            <a:r>
              <a:rPr lang="el-GR" sz="1600" b="0" dirty="0"/>
              <a:t>	</a:t>
            </a:r>
            <a:r>
              <a:rPr lang="en-US" sz="1600" b="0" dirty="0"/>
              <a:t>t = p[j];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/>
              <a:t>			</a:t>
            </a:r>
            <a:r>
              <a:rPr lang="el-GR" sz="1600" b="0" dirty="0"/>
              <a:t>	</a:t>
            </a:r>
            <a:r>
              <a:rPr lang="en-US" sz="1600" b="0" dirty="0"/>
              <a:t>p[j] = p[j-1];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/>
              <a:t>	</a:t>
            </a:r>
            <a:r>
              <a:rPr lang="el-GR" sz="1600" b="0" dirty="0"/>
              <a:t>	</a:t>
            </a:r>
            <a:r>
              <a:rPr lang="en-US" sz="1600" b="0" dirty="0"/>
              <a:t>		p[j-1] = t;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/>
              <a:t>		</a:t>
            </a:r>
            <a:r>
              <a:rPr lang="el-GR" sz="1600" b="0" dirty="0"/>
              <a:t>	</a:t>
            </a:r>
            <a:r>
              <a:rPr lang="en-US" sz="1600" b="0" dirty="0"/>
              <a:t>}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/>
              <a:t>	</a:t>
            </a:r>
            <a:r>
              <a:rPr lang="el-GR" sz="1600" b="0" dirty="0"/>
              <a:t>	</a:t>
            </a:r>
            <a:r>
              <a:rPr lang="en-US" sz="1600" b="0" dirty="0"/>
              <a:t>}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l-GR" sz="1600" b="0" dirty="0"/>
              <a:t>	</a:t>
            </a:r>
            <a:r>
              <a:rPr lang="en-US" sz="1600" b="0" dirty="0"/>
              <a:t>}</a:t>
            </a:r>
          </a:p>
          <a:p>
            <a:pPr marL="109728" indent="0" fontAlgn="auto">
              <a:spcAft>
                <a:spcPts val="0"/>
              </a:spcAft>
              <a:buNone/>
            </a:pPr>
            <a:endParaRPr lang="en-US" sz="1600" b="0" dirty="0"/>
          </a:p>
        </p:txBody>
      </p:sp>
      <p:sp>
        <p:nvSpPr>
          <p:cNvPr id="7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>
          <a:xfrm>
            <a:off x="5353664" y="2041170"/>
            <a:ext cx="3790335" cy="4788310"/>
          </a:xfrm>
          <a:prstGeom prst="rect">
            <a:avLst/>
          </a:prstGeom>
          <a:ln>
            <a:solidFill>
              <a:srgbClr val="0000FF"/>
            </a:solidFill>
          </a:ln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/>
              <a:t>	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l-GR" sz="1600" b="0" dirty="0"/>
              <a:t>	</a:t>
            </a:r>
            <a:r>
              <a:rPr lang="en-US" sz="1600" b="0" dirty="0" err="1"/>
              <a:t>printf</a:t>
            </a:r>
            <a:r>
              <a:rPr lang="en-US" sz="1600" b="0" dirty="0"/>
              <a:t>("</a:t>
            </a:r>
            <a:r>
              <a:rPr lang="en-US" sz="1600" b="0" dirty="0" err="1"/>
              <a:t>Pinakas</a:t>
            </a:r>
            <a:r>
              <a:rPr lang="en-US" sz="1600" b="0" dirty="0"/>
              <a:t>:");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l-GR" sz="1600" b="0" dirty="0"/>
              <a:t>	</a:t>
            </a:r>
            <a:r>
              <a:rPr lang="en-US" sz="1600" b="0" dirty="0"/>
              <a:t>for (</a:t>
            </a:r>
            <a:r>
              <a:rPr lang="en-US" sz="1600" b="0" dirty="0" err="1"/>
              <a:t>i</a:t>
            </a:r>
            <a:r>
              <a:rPr lang="en-US" sz="1600" b="0" dirty="0"/>
              <a:t>=0; </a:t>
            </a:r>
            <a:r>
              <a:rPr lang="en-US" sz="1600" b="0" dirty="0" err="1"/>
              <a:t>i</a:t>
            </a:r>
            <a:r>
              <a:rPr lang="en-US" sz="1600" b="0" dirty="0"/>
              <a:t>&lt;10; </a:t>
            </a:r>
            <a:r>
              <a:rPr lang="en-US" sz="1600" b="0" dirty="0" err="1"/>
              <a:t>i</a:t>
            </a:r>
            <a:r>
              <a:rPr lang="en-US" sz="1600" b="0" dirty="0"/>
              <a:t>++) 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l-GR" sz="1600" b="0" dirty="0"/>
              <a:t>	</a:t>
            </a:r>
            <a:r>
              <a:rPr lang="en-US" sz="1600" b="0" dirty="0"/>
              <a:t>{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/>
              <a:t>	</a:t>
            </a:r>
            <a:r>
              <a:rPr lang="el-GR" sz="1600" b="0" dirty="0"/>
              <a:t>	</a:t>
            </a:r>
            <a:r>
              <a:rPr lang="en-US" sz="1600" b="0" dirty="0" err="1"/>
              <a:t>printf</a:t>
            </a:r>
            <a:r>
              <a:rPr lang="en-US" sz="1600" b="0" dirty="0"/>
              <a:t>("%3i",n[</a:t>
            </a:r>
            <a:r>
              <a:rPr lang="en-US" sz="1600" b="0" dirty="0" err="1"/>
              <a:t>i</a:t>
            </a:r>
            <a:r>
              <a:rPr lang="en-US" sz="1600" b="0" dirty="0"/>
              <a:t>]);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l-GR" sz="1600" b="0" dirty="0"/>
              <a:t>	</a:t>
            </a:r>
            <a:r>
              <a:rPr lang="en-US" sz="1600" b="0" dirty="0"/>
              <a:t>}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l-GR" sz="1600" b="0" dirty="0"/>
              <a:t>	</a:t>
            </a:r>
            <a:r>
              <a:rPr lang="en-US" sz="1600" b="0" dirty="0" err="1"/>
              <a:t>printf</a:t>
            </a:r>
            <a:r>
              <a:rPr lang="en-US" sz="1600" b="0" dirty="0"/>
              <a:t>("\n");</a:t>
            </a:r>
          </a:p>
          <a:p>
            <a:pPr marL="109728" indent="0" fontAlgn="auto">
              <a:spcAft>
                <a:spcPts val="0"/>
              </a:spcAft>
              <a:buNone/>
            </a:pPr>
            <a:endParaRPr lang="el-GR" sz="1600" b="0" dirty="0"/>
          </a:p>
          <a:p>
            <a:pPr marL="109728" indent="0" fontAlgn="auto">
              <a:spcAft>
                <a:spcPts val="0"/>
              </a:spcAft>
              <a:buNone/>
            </a:pPr>
            <a:r>
              <a:rPr lang="el-GR" sz="1600" b="0" dirty="0"/>
              <a:t>	</a:t>
            </a:r>
            <a:r>
              <a:rPr lang="en-US" sz="1600" b="0" dirty="0" err="1"/>
              <a:t>printf</a:t>
            </a:r>
            <a:r>
              <a:rPr lang="en-US" sz="1600" b="0" dirty="0"/>
              <a:t>("</a:t>
            </a:r>
            <a:r>
              <a:rPr lang="en-US" sz="1600" b="0" dirty="0" err="1"/>
              <a:t>Deiktes</a:t>
            </a:r>
            <a:r>
              <a:rPr lang="en-US" sz="1600" b="0" dirty="0"/>
              <a:t>:");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l-GR" sz="1600" b="0" dirty="0"/>
              <a:t>	</a:t>
            </a:r>
            <a:r>
              <a:rPr lang="en-US" sz="1600" b="0" dirty="0"/>
              <a:t>for (</a:t>
            </a:r>
            <a:r>
              <a:rPr lang="en-US" sz="1600" b="0" dirty="0" err="1"/>
              <a:t>i</a:t>
            </a:r>
            <a:r>
              <a:rPr lang="en-US" sz="1600" b="0" dirty="0"/>
              <a:t>=0; </a:t>
            </a:r>
            <a:r>
              <a:rPr lang="en-US" sz="1600" b="0" dirty="0" err="1"/>
              <a:t>i</a:t>
            </a:r>
            <a:r>
              <a:rPr lang="en-US" sz="1600" b="0" dirty="0"/>
              <a:t>&lt;10; </a:t>
            </a:r>
            <a:r>
              <a:rPr lang="en-US" sz="1600" b="0" dirty="0" err="1"/>
              <a:t>i</a:t>
            </a:r>
            <a:r>
              <a:rPr lang="en-US" sz="1600" b="0" dirty="0"/>
              <a:t>++)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l-GR" sz="1600" b="0" dirty="0"/>
              <a:t>	</a:t>
            </a:r>
            <a:r>
              <a:rPr lang="en-US" sz="1600" b="0" dirty="0"/>
              <a:t>{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/>
              <a:t>	</a:t>
            </a:r>
            <a:r>
              <a:rPr lang="el-GR" sz="1600" b="0" dirty="0"/>
              <a:t>	</a:t>
            </a:r>
            <a:r>
              <a:rPr lang="en-US" sz="1600" b="0" dirty="0" err="1"/>
              <a:t>printf</a:t>
            </a:r>
            <a:r>
              <a:rPr lang="en-US" sz="1600" b="0" dirty="0"/>
              <a:t>("%3i",*p[</a:t>
            </a:r>
            <a:r>
              <a:rPr lang="en-US" sz="1600" b="0" dirty="0" err="1"/>
              <a:t>i</a:t>
            </a:r>
            <a:r>
              <a:rPr lang="en-US" sz="1600" b="0" dirty="0"/>
              <a:t>]); 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l-GR" sz="1600" b="0" dirty="0"/>
              <a:t>	</a:t>
            </a:r>
            <a:r>
              <a:rPr lang="en-US" sz="1600" b="0" dirty="0"/>
              <a:t>}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l-GR" sz="1600" b="0" dirty="0"/>
              <a:t>	</a:t>
            </a:r>
            <a:r>
              <a:rPr lang="en-US" sz="1600" b="0" dirty="0" err="1"/>
              <a:t>printf</a:t>
            </a:r>
            <a:r>
              <a:rPr lang="en-US" sz="1600" b="0" dirty="0"/>
              <a:t>("\n");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/>
              <a:t>	return 0;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/>
              <a:t>}</a:t>
            </a:r>
            <a:endParaRPr lang="en-US" sz="1600" b="0" dirty="0"/>
          </a:p>
        </p:txBody>
      </p:sp>
    </p:spTree>
    <p:extLst>
      <p:ext uri="{BB962C8B-B14F-4D97-AF65-F5344CB8AC3E}">
        <p14:creationId xmlns:p14="http://schemas.microsoft.com/office/powerpoint/2010/main" val="211527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13195</TotalTime>
  <Words>289</Words>
  <Application>Microsoft Office PowerPoint</Application>
  <PresentationFormat>Προβολή στην οθόνη (4:3)</PresentationFormat>
  <Paragraphs>169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3" baseType="lpstr">
      <vt:lpstr>Courier New</vt:lpstr>
      <vt:lpstr>Georgia</vt:lpstr>
      <vt:lpstr>Times New Roman</vt:lpstr>
      <vt:lpstr>Trebuchet MS</vt:lpstr>
      <vt:lpstr>Wingdings 2</vt:lpstr>
      <vt:lpstr>Αστικό</vt:lpstr>
      <vt:lpstr>Προγραμματισμός ΙΙ - Εργαστήριο</vt:lpstr>
      <vt:lpstr>Ασκήσεις</vt:lpstr>
      <vt:lpstr>Λύση (Ι)</vt:lpstr>
      <vt:lpstr>Λύση (ΙΙ)</vt:lpstr>
      <vt:lpstr>Λύση (ΙΙΙ)</vt:lpstr>
      <vt:lpstr>Λύση (ΙV)</vt:lpstr>
      <vt:lpstr>Ασκήσεις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</dc:title>
  <dc:subject>C: Από τη Θεωρία στην Εφαρμογή (Γ. Σ. Τσελίκης, Ν. Δ. Τσελίκας)</dc:subject>
  <dc:creator>Μάρκος Τσίπουρας</dc:creator>
  <cp:lastModifiedBy>Μάρκος Τσίπουρας</cp:lastModifiedBy>
  <cp:revision>420</cp:revision>
  <dcterms:created xsi:type="dcterms:W3CDTF">2004-10-17T06:32:39Z</dcterms:created>
  <dcterms:modified xsi:type="dcterms:W3CDTF">2017-03-25T23:09:41Z</dcterms:modified>
</cp:coreProperties>
</file>