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56" r:id="rId2"/>
    <p:sldId id="257" r:id="rId3"/>
    <p:sldId id="538" r:id="rId4"/>
    <p:sldId id="349" r:id="rId5"/>
    <p:sldId id="339" r:id="rId6"/>
    <p:sldId id="352" r:id="rId7"/>
    <p:sldId id="537" r:id="rId8"/>
    <p:sldId id="518" r:id="rId9"/>
    <p:sldId id="508" r:id="rId10"/>
    <p:sldId id="509" r:id="rId11"/>
    <p:sldId id="322" r:id="rId12"/>
    <p:sldId id="313" r:id="rId13"/>
    <p:sldId id="323" r:id="rId14"/>
    <p:sldId id="325" r:id="rId15"/>
    <p:sldId id="324" r:id="rId16"/>
    <p:sldId id="510" r:id="rId17"/>
    <p:sldId id="511" r:id="rId18"/>
    <p:sldId id="315" r:id="rId19"/>
    <p:sldId id="512" r:id="rId20"/>
    <p:sldId id="316" r:id="rId21"/>
    <p:sldId id="513" r:id="rId22"/>
    <p:sldId id="317" r:id="rId23"/>
    <p:sldId id="318" r:id="rId24"/>
    <p:sldId id="514" r:id="rId25"/>
    <p:sldId id="515" r:id="rId26"/>
    <p:sldId id="332" r:id="rId27"/>
    <p:sldId id="319" r:id="rId28"/>
    <p:sldId id="539" r:id="rId29"/>
    <p:sldId id="516" r:id="rId30"/>
    <p:sldId id="517" r:id="rId31"/>
    <p:sldId id="320" r:id="rId32"/>
    <p:sldId id="32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89" autoAdjust="0"/>
  </p:normalViewPr>
  <p:slideViewPr>
    <p:cSldViewPr>
      <p:cViewPr varScale="1">
        <p:scale>
          <a:sx n="80" d="100"/>
          <a:sy n="80" d="100"/>
        </p:scale>
        <p:origin x="120" y="5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A8C1B-C894-4FAA-8730-D77666AF79F8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393FC-A881-4663-96D2-F07E510AF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7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B4D153-611A-47F2-8592-C84FFF0E024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66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75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9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8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8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0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0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9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3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8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4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hyperlink" Target="http://goo.gl/p2ZGv3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hyperlink" Target="http://goo.gl/79G5QX" TargetMode="Externa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hyperlink" Target="http://goo.gl/mFXTy3" TargetMode="Externa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hyperlink" Target="http://goo.gl/jpv08H" TargetMode="Externa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hyperlink" Target="http://goo.gl/bMZ5wK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http://goo.gl/q8WKN1" TargetMode="Externa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hyperlink" Target="http://goo.gl/E1AJQa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521451"/>
            <a:ext cx="9144000" cy="995363"/>
          </a:xfrm>
        </p:spPr>
        <p:txBody>
          <a:bodyPr/>
          <a:lstStyle/>
          <a:p>
            <a:r>
              <a:rPr lang="el-GR" dirty="0"/>
              <a:t>Τηλεπικοινωνιακά Δίκτυα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92000" cy="6869778"/>
            <a:chOff x="0" y="0"/>
            <a:chExt cx="12192000" cy="6869778"/>
          </a:xfrm>
        </p:grpSpPr>
        <p:sp>
          <p:nvSpPr>
            <p:cNvPr id="4" name="TextBox 3"/>
            <p:cNvSpPr txBox="1"/>
            <p:nvPr/>
          </p:nvSpPr>
          <p:spPr>
            <a:xfrm>
              <a:off x="0" y="0"/>
              <a:ext cx="12192000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l-GR" dirty="0"/>
                <a:t>ΠΜΣ Μηχανικών Ηλεκτρονικών Υπολογιστών και Δικτύων</a:t>
              </a:r>
              <a:endParaRPr lang="en-US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0" y="6500446"/>
              <a:ext cx="12192000" cy="369332"/>
              <a:chOff x="0" y="6500446"/>
              <a:chExt cx="9144000" cy="3693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0" y="6500446"/>
                <a:ext cx="9144000" cy="36933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dirty="0"/>
                  <a:t>Τμήμα Πληροφορικής &amp; Τηλεπικοινωνιών – Πανεπιστήμιο Ιωαννίνων</a:t>
                </a:r>
                <a:endParaRPr lang="en-US" dirty="0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6500446"/>
                <a:ext cx="210800" cy="357553"/>
              </a:xfrm>
              <a:prstGeom prst="rect">
                <a:avLst/>
              </a:prstGeom>
            </p:spPr>
          </p:pic>
        </p:grpSp>
      </p:grpSp>
      <p:sp>
        <p:nvSpPr>
          <p:cNvPr id="3" name="TextBox 2"/>
          <p:cNvSpPr txBox="1"/>
          <p:nvPr/>
        </p:nvSpPr>
        <p:spPr>
          <a:xfrm>
            <a:off x="7543800" y="3352801"/>
            <a:ext cx="289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Διδάσκοντες</a:t>
            </a:r>
          </a:p>
          <a:p>
            <a:endParaRPr lang="el-GR" dirty="0"/>
          </a:p>
          <a:p>
            <a:r>
              <a:rPr lang="el-GR" dirty="0"/>
              <a:t>Κωνσταντίνος Αγγέλης</a:t>
            </a:r>
          </a:p>
          <a:p>
            <a:r>
              <a:rPr lang="el-GR" dirty="0"/>
              <a:t>Καθηγητής</a:t>
            </a:r>
          </a:p>
          <a:p>
            <a:endParaRPr lang="el-GR" dirty="0"/>
          </a:p>
          <a:p>
            <a:r>
              <a:rPr lang="el-GR" dirty="0"/>
              <a:t>Ανδρέας Τσορμπατζόγλου</a:t>
            </a:r>
          </a:p>
          <a:p>
            <a:r>
              <a:rPr lang="el-GR" dirty="0"/>
              <a:t>Επίκουρος Καθηγητής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516814"/>
            <a:ext cx="6588181" cy="494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70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613648" y="154455"/>
            <a:ext cx="8955741" cy="2274980"/>
          </a:xfrm>
        </p:spPr>
        <p:txBody>
          <a:bodyPr anchor="t">
            <a:noAutofit/>
          </a:bodyPr>
          <a:lstStyle/>
          <a:p>
            <a:pPr algn="l"/>
            <a:r>
              <a:rPr lang="el-GR" sz="3200" dirty="0" err="1"/>
              <a:t>Ορθογωνική</a:t>
            </a:r>
            <a:r>
              <a:rPr lang="el-GR" sz="3200" dirty="0"/>
              <a:t> πολυπλεξία διαίρεσης συχνότητας</a:t>
            </a:r>
            <a:br>
              <a:rPr lang="en-US" sz="3200" dirty="0"/>
            </a:br>
            <a:r>
              <a:rPr lang="en-US" sz="2800" dirty="0"/>
              <a:t>Orthogonal Frequency Division Multiplexing (OFDM) </a:t>
            </a:r>
            <a:br>
              <a:rPr lang="el-GR" sz="3200" dirty="0"/>
            </a:br>
            <a:br>
              <a:rPr lang="en-US" sz="2400" dirty="0"/>
            </a:br>
            <a:r>
              <a:rPr lang="el-GR" sz="2400" dirty="0"/>
              <a:t>Εισαγωγικά</a:t>
            </a:r>
            <a:endParaRPr lang="en-US" sz="2400" dirty="0"/>
          </a:p>
        </p:txBody>
      </p:sp>
      <p:sp>
        <p:nvSpPr>
          <p:cNvPr id="271363" name="Rectangle 1027"/>
          <p:cNvSpPr>
            <a:spLocks noGrp="1" noChangeArrowheads="1"/>
          </p:cNvSpPr>
          <p:nvPr>
            <p:ph idx="1"/>
          </p:nvPr>
        </p:nvSpPr>
        <p:spPr>
          <a:xfrm>
            <a:off x="1613648" y="2955039"/>
            <a:ext cx="8884023" cy="2875709"/>
          </a:xfrm>
        </p:spPr>
        <p:txBody>
          <a:bodyPr>
            <a:normAutofit/>
          </a:bodyPr>
          <a:lstStyle/>
          <a:p>
            <a:r>
              <a:rPr lang="en-US" sz="2600" dirty="0"/>
              <a:t>OFDM created great expansion in wireless networks</a:t>
            </a:r>
          </a:p>
          <a:p>
            <a:pPr lvl="1"/>
            <a:r>
              <a:rPr lang="en-US" sz="2600" dirty="0"/>
              <a:t>Greater efficiency in bps/Hz</a:t>
            </a:r>
          </a:p>
          <a:p>
            <a:r>
              <a:rPr lang="en-US" sz="2600" dirty="0"/>
              <a:t>Main air interface in the change from 3G to 4G</a:t>
            </a:r>
          </a:p>
          <a:p>
            <a:pPr lvl="1"/>
            <a:r>
              <a:rPr lang="en-US" sz="2600" dirty="0"/>
              <a:t>Also expanded 802.11 rates		</a:t>
            </a:r>
          </a:p>
          <a:p>
            <a:r>
              <a:rPr lang="en-US" sz="2600" dirty="0"/>
              <a:t>Critical technology for broadband wireless access</a:t>
            </a:r>
          </a:p>
          <a:p>
            <a:pPr lvl="1"/>
            <a:r>
              <a:rPr lang="en-US" sz="2600" dirty="0"/>
              <a:t>WiMAX</a:t>
            </a:r>
          </a:p>
        </p:txBody>
      </p:sp>
    </p:spTree>
    <p:extLst>
      <p:ext uri="{BB962C8B-B14F-4D97-AF65-F5344CB8AC3E}">
        <p14:creationId xmlns:p14="http://schemas.microsoft.com/office/powerpoint/2010/main" val="310324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</a:t>
            </a:r>
            <a:r>
              <a:rPr lang="el-GR" sz="4400" dirty="0" err="1"/>
              <a:t>Ορθογωνική</a:t>
            </a:r>
            <a:r>
              <a:rPr lang="el-GR" sz="4400" dirty="0"/>
              <a:t> πολυπλεξία διαίρεσης συχνότητας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Also called multicarrier modulation</a:t>
            </a:r>
            <a:r>
              <a:rPr lang="el-GR" dirty="0"/>
              <a:t> (Διαμόρφωση πολλαπλής φέρουσας)</a:t>
            </a:r>
            <a:endParaRPr lang="en-US" dirty="0"/>
          </a:p>
          <a:p>
            <a:r>
              <a:rPr lang="en-US" dirty="0"/>
              <a:t>Start with a data stream of </a:t>
            </a:r>
            <a:r>
              <a:rPr lang="en-US" i="1" dirty="0"/>
              <a:t>R</a:t>
            </a:r>
            <a:r>
              <a:rPr lang="en-US" i="0" dirty="0"/>
              <a:t> bps</a:t>
            </a:r>
          </a:p>
          <a:p>
            <a:pPr lvl="1"/>
            <a:r>
              <a:rPr lang="en-US" dirty="0"/>
              <a:t>Could be sent with bandwidth</a:t>
            </a:r>
            <a:r>
              <a:rPr lang="en-US" baseline="0" dirty="0"/>
              <a:t> </a:t>
            </a:r>
            <a:r>
              <a:rPr lang="en-US" i="1" baseline="0" dirty="0" err="1"/>
              <a:t>Nf</a:t>
            </a:r>
            <a:r>
              <a:rPr lang="en-US" i="1" baseline="-25000" dirty="0" err="1"/>
              <a:t>b</a:t>
            </a:r>
            <a:endParaRPr lang="en-US" i="1" dirty="0"/>
          </a:p>
          <a:p>
            <a:pPr lvl="1"/>
            <a:r>
              <a:rPr lang="en-US" dirty="0"/>
              <a:t>With bit duration </a:t>
            </a:r>
            <a:r>
              <a:rPr lang="en-US" i="0" dirty="0"/>
              <a:t>1</a:t>
            </a:r>
            <a:r>
              <a:rPr lang="en-US" dirty="0"/>
              <a:t>/</a:t>
            </a:r>
            <a:r>
              <a:rPr lang="en-US" i="1" dirty="0"/>
              <a:t>R</a:t>
            </a:r>
          </a:p>
          <a:p>
            <a:r>
              <a:rPr lang="en-US" dirty="0"/>
              <a:t>OFDM splits into </a:t>
            </a:r>
            <a:r>
              <a:rPr lang="en-US" i="1" dirty="0"/>
              <a:t>N</a:t>
            </a:r>
            <a:r>
              <a:rPr lang="en-US" dirty="0"/>
              <a:t> parallel data streams</a:t>
            </a:r>
          </a:p>
          <a:p>
            <a:pPr lvl="1"/>
            <a:r>
              <a:rPr lang="en-US" dirty="0"/>
              <a:t>Called </a:t>
            </a:r>
            <a:r>
              <a:rPr lang="en-US" i="1" dirty="0"/>
              <a:t>subcarriers</a:t>
            </a:r>
          </a:p>
          <a:p>
            <a:pPr lvl="1"/>
            <a:r>
              <a:rPr lang="en-US" dirty="0"/>
              <a:t>Each with bandwidth </a:t>
            </a:r>
            <a:r>
              <a:rPr lang="en-US" i="1" dirty="0" err="1"/>
              <a:t>f</a:t>
            </a:r>
            <a:r>
              <a:rPr lang="en-US" i="1" baseline="-25000" dirty="0" err="1"/>
              <a:t>b</a:t>
            </a:r>
            <a:endParaRPr lang="en-US" dirty="0"/>
          </a:p>
          <a:p>
            <a:pPr lvl="1"/>
            <a:r>
              <a:rPr lang="en-US" dirty="0"/>
              <a:t>And data rate </a:t>
            </a:r>
            <a:r>
              <a:rPr lang="en-US" i="1" dirty="0"/>
              <a:t>R</a:t>
            </a:r>
            <a:r>
              <a:rPr lang="en-US" dirty="0"/>
              <a:t>/</a:t>
            </a:r>
            <a:r>
              <a:rPr lang="en-US" i="1" dirty="0"/>
              <a:t>N </a:t>
            </a:r>
            <a:r>
              <a:rPr lang="en-US" dirty="0"/>
              <a:t>(bit time </a:t>
            </a:r>
            <a:r>
              <a:rPr lang="en-US" i="1" dirty="0"/>
              <a:t>N</a:t>
            </a:r>
            <a:r>
              <a:rPr lang="en-US" dirty="0"/>
              <a:t>/</a:t>
            </a:r>
            <a:r>
              <a:rPr lang="en-US" i="1" dirty="0"/>
              <a:t>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7232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/>
              <a:t>Figure 8.1 Conceptual Understanding of Orthogonal Frequency Division Multiplexing </a:t>
            </a:r>
          </a:p>
        </p:txBody>
      </p:sp>
      <p:pic>
        <p:nvPicPr>
          <p:cNvPr id="10" name="Picture Placeholder 9" descr="Ch08fig01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797" r="-67797"/>
          <a:stretch>
            <a:fillRect/>
          </a:stretch>
        </p:blipFill>
        <p:spPr>
          <a:xfrm>
            <a:off x="3581400" y="304800"/>
            <a:ext cx="7720276" cy="6096000"/>
          </a:xfrm>
        </p:spPr>
      </p:pic>
    </p:spTree>
    <p:extLst>
      <p:ext uri="{BB962C8B-B14F-4D97-AF65-F5344CB8AC3E}">
        <p14:creationId xmlns:p14="http://schemas.microsoft.com/office/powerpoint/2010/main" val="1577646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Ορθογωνικότητα</a:t>
            </a:r>
            <a:r>
              <a:rPr lang="el-GR" dirty="0"/>
              <a:t> - </a:t>
            </a:r>
            <a:r>
              <a:rPr lang="en-US" dirty="0"/>
              <a:t>Orthogonality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spacing of the </a:t>
            </a:r>
            <a:r>
              <a:rPr lang="en-US" i="1" dirty="0" err="1"/>
              <a:t>f</a:t>
            </a:r>
            <a:r>
              <a:rPr lang="en-US" i="1" baseline="-25000" dirty="0" err="1"/>
              <a:t>b</a:t>
            </a:r>
            <a:r>
              <a:rPr lang="en-US" i="1" dirty="0"/>
              <a:t> </a:t>
            </a:r>
            <a:r>
              <a:rPr lang="en-US" dirty="0"/>
              <a:t>frequencies allows tight packing of signals</a:t>
            </a:r>
          </a:p>
          <a:p>
            <a:pPr lvl="1"/>
            <a:r>
              <a:rPr lang="en-US" dirty="0"/>
              <a:t>Actually, with overlap between the signals</a:t>
            </a:r>
          </a:p>
          <a:p>
            <a:pPr lvl="1"/>
            <a:r>
              <a:rPr lang="en-US" dirty="0"/>
              <a:t>Signals at spacing of </a:t>
            </a:r>
            <a:r>
              <a:rPr lang="en-US" i="1" dirty="0" err="1"/>
              <a:t>f</a:t>
            </a:r>
            <a:r>
              <a:rPr lang="en-US" i="1" baseline="-25000" dirty="0" err="1"/>
              <a:t>b</a:t>
            </a:r>
            <a:r>
              <a:rPr lang="en-US" i="1" dirty="0"/>
              <a:t> ,</a:t>
            </a:r>
            <a:r>
              <a:rPr lang="en-US" dirty="0"/>
              <a:t>2</a:t>
            </a:r>
            <a:r>
              <a:rPr lang="en-US" i="1" dirty="0"/>
              <a:t>f</a:t>
            </a:r>
            <a:r>
              <a:rPr lang="en-US" i="1" baseline="-25000" dirty="0"/>
              <a:t>b</a:t>
            </a:r>
            <a:r>
              <a:rPr lang="en-US" dirty="0"/>
              <a:t>, 3</a:t>
            </a:r>
            <a:r>
              <a:rPr lang="en-US" i="1" dirty="0"/>
              <a:t>f</a:t>
            </a:r>
            <a:r>
              <a:rPr lang="en-US" i="1" baseline="-25000" dirty="0"/>
              <a:t>b</a:t>
            </a:r>
            <a:r>
              <a:rPr lang="en-US" i="1" dirty="0"/>
              <a:t> </a:t>
            </a:r>
            <a:r>
              <a:rPr lang="en-US" dirty="0"/>
              <a:t>,etc.</a:t>
            </a:r>
          </a:p>
          <a:p>
            <a:r>
              <a:rPr lang="en-US" dirty="0"/>
              <a:t>The choice of </a:t>
            </a:r>
            <a:r>
              <a:rPr lang="en-US" i="1" dirty="0" err="1"/>
              <a:t>f</a:t>
            </a:r>
            <a:r>
              <a:rPr lang="en-US" i="1" baseline="-25000" dirty="0" err="1"/>
              <a:t>b</a:t>
            </a:r>
            <a:r>
              <a:rPr lang="en-US" dirty="0"/>
              <a:t> is related to the bit rate to make the signals </a:t>
            </a:r>
            <a:r>
              <a:rPr lang="en-US" i="1" dirty="0"/>
              <a:t>orthogonal</a:t>
            </a:r>
            <a:endParaRPr lang="en-US" dirty="0"/>
          </a:p>
          <a:p>
            <a:pPr lvl="1"/>
            <a:r>
              <a:rPr lang="en-US" dirty="0"/>
              <a:t>Average over bit time of </a:t>
            </a:r>
            <a:r>
              <a:rPr lang="en-US" i="1" dirty="0">
                <a:solidFill>
                  <a:srgbClr val="FF0000"/>
                </a:solidFill>
              </a:rPr>
              <a:t>s</a:t>
            </a:r>
            <a:r>
              <a:rPr lang="en-US" i="1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t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i="1" dirty="0">
                <a:solidFill>
                  <a:srgbClr val="FF0000"/>
                </a:solidFill>
              </a:rPr>
              <a:t>× s</a:t>
            </a:r>
            <a:r>
              <a:rPr lang="en-US" i="1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t</a:t>
            </a:r>
            <a:r>
              <a:rPr lang="en-US" dirty="0">
                <a:solidFill>
                  <a:srgbClr val="FF0000"/>
                </a:solidFill>
              </a:rPr>
              <a:t>) = 0</a:t>
            </a:r>
          </a:p>
          <a:p>
            <a:pPr lvl="1"/>
            <a:r>
              <a:rPr lang="en-US" dirty="0"/>
              <a:t>Receiver is able to extract only the </a:t>
            </a:r>
            <a:r>
              <a:rPr lang="en-US" i="1" dirty="0"/>
              <a:t>s</a:t>
            </a:r>
            <a:r>
              <a:rPr lang="en-US" i="1" baseline="-25000" dirty="0"/>
              <a:t>1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 signal</a:t>
            </a:r>
          </a:p>
          <a:p>
            <a:pPr lvl="2"/>
            <a:r>
              <a:rPr lang="en-US" dirty="0"/>
              <a:t>If there is no corruption in the frequency spacing</a:t>
            </a:r>
          </a:p>
          <a:p>
            <a:r>
              <a:rPr lang="en-US" dirty="0"/>
              <a:t>Traditional FDM makes signals completely avoid frequency overlap</a:t>
            </a:r>
          </a:p>
          <a:p>
            <a:pPr lvl="1"/>
            <a:r>
              <a:rPr lang="en-US" dirty="0"/>
              <a:t>OFDM allows overlap which greatly increases capacity</a:t>
            </a:r>
          </a:p>
        </p:txBody>
      </p:sp>
    </p:spTree>
    <p:extLst>
      <p:ext uri="{BB962C8B-B14F-4D97-AF65-F5344CB8AC3E}">
        <p14:creationId xmlns:p14="http://schemas.microsoft.com/office/powerpoint/2010/main" val="1744112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Figure 8.2 Illustration of Orthogonality of OFDM </a:t>
            </a:r>
          </a:p>
        </p:txBody>
      </p:sp>
      <p:pic>
        <p:nvPicPr>
          <p:cNvPr id="6" name="Picture Placeholder 5" descr="Ch08fig02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" r="300"/>
          <a:stretch/>
        </p:blipFill>
        <p:spPr>
          <a:xfrm>
            <a:off x="5362577" y="219539"/>
            <a:ext cx="4114800" cy="6418921"/>
          </a:xfrm>
        </p:spPr>
      </p:pic>
    </p:spTree>
    <p:extLst>
      <p:ext uri="{BB962C8B-B14F-4D97-AF65-F5344CB8AC3E}">
        <p14:creationId xmlns:p14="http://schemas.microsoft.com/office/powerpoint/2010/main" val="399081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Ορθογωνικότητα</a:t>
            </a:r>
            <a:r>
              <a:rPr lang="el-GR" dirty="0"/>
              <a:t> - </a:t>
            </a:r>
            <a:r>
              <a:rPr lang="en-US" dirty="0"/>
              <a:t>Orthogonality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Given an OFDM subcarrier bit time of </a:t>
            </a:r>
            <a:r>
              <a:rPr lang="en-US" i="1" dirty="0"/>
              <a:t>T</a:t>
            </a:r>
            <a:endParaRPr lang="en-US" dirty="0"/>
          </a:p>
          <a:p>
            <a:pPr lvl="1"/>
            <a:r>
              <a:rPr lang="en-US" i="1" dirty="0" err="1"/>
              <a:t>f</a:t>
            </a:r>
            <a:r>
              <a:rPr lang="en-US" i="1" baseline="-25000" dirty="0" err="1"/>
              <a:t>b</a:t>
            </a:r>
            <a:r>
              <a:rPr lang="en-US" dirty="0"/>
              <a:t> must be a multiple of 1/</a:t>
            </a:r>
            <a:r>
              <a:rPr lang="en-US" i="1" dirty="0"/>
              <a:t>T</a:t>
            </a:r>
          </a:p>
          <a:p>
            <a:r>
              <a:rPr lang="en-US" dirty="0"/>
              <a:t>Example: IEEE 802.11n wireless LAN</a:t>
            </a:r>
          </a:p>
          <a:p>
            <a:pPr lvl="1"/>
            <a:r>
              <a:rPr lang="en-US" dirty="0"/>
              <a:t>20 MHz total bandwidth</a:t>
            </a:r>
          </a:p>
          <a:p>
            <a:pPr lvl="2"/>
            <a:r>
              <a:rPr lang="en-US" dirty="0"/>
              <a:t>Only 15 MHz can be used</a:t>
            </a:r>
          </a:p>
          <a:p>
            <a:pPr lvl="1"/>
            <a:r>
              <a:rPr lang="en-US" dirty="0"/>
              <a:t>48 subcarriers</a:t>
            </a:r>
          </a:p>
          <a:p>
            <a:pPr lvl="1"/>
            <a:r>
              <a:rPr lang="en-US" i="1" dirty="0" err="1"/>
              <a:t>f</a:t>
            </a:r>
            <a:r>
              <a:rPr lang="en-US" i="1" baseline="-25000" dirty="0" err="1"/>
              <a:t>b</a:t>
            </a:r>
            <a:r>
              <a:rPr lang="en-US" dirty="0"/>
              <a:t> </a:t>
            </a:r>
            <a:r>
              <a:rPr lang="en-US" i="1" dirty="0"/>
              <a:t>=</a:t>
            </a:r>
            <a:r>
              <a:rPr lang="en-US" dirty="0"/>
              <a:t> 0.3125 MHz</a:t>
            </a:r>
          </a:p>
          <a:p>
            <a:pPr lvl="1"/>
            <a:r>
              <a:rPr lang="en-US" dirty="0"/>
              <a:t>Signal is translated to 2.4 GHz or 5 GHz bands</a:t>
            </a:r>
          </a:p>
        </p:txBody>
      </p:sp>
    </p:spTree>
    <p:extLst>
      <p:ext uri="{BB962C8B-B14F-4D97-AF65-F5344CB8AC3E}">
        <p14:creationId xmlns:p14="http://schemas.microsoft.com/office/powerpoint/2010/main" val="3030962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11963400" cy="701675"/>
          </a:xfrm>
        </p:spPr>
        <p:txBody>
          <a:bodyPr/>
          <a:lstStyle/>
          <a:p>
            <a:r>
              <a:rPr lang="el-GR" dirty="0"/>
              <a:t>Οφέλη της τεχνικής </a:t>
            </a:r>
            <a:r>
              <a:rPr lang="en-US" dirty="0"/>
              <a:t>OFDM - Benefits</a:t>
            </a:r>
            <a:r>
              <a:rPr lang="en-US" baseline="0" dirty="0"/>
              <a:t> of OFDM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76" y="1600201"/>
            <a:ext cx="8901953" cy="4525963"/>
          </a:xfrm>
        </p:spPr>
        <p:txBody>
          <a:bodyPr>
            <a:normAutofit/>
          </a:bodyPr>
          <a:lstStyle/>
          <a:p>
            <a:r>
              <a:rPr lang="en-US" dirty="0"/>
              <a:t>Frequency selective fading only affects some subcarriers</a:t>
            </a:r>
          </a:p>
          <a:p>
            <a:pPr lvl="1"/>
            <a:r>
              <a:rPr lang="en-US" dirty="0"/>
              <a:t>Can easily be handled with a forward error-correcting code</a:t>
            </a:r>
          </a:p>
          <a:p>
            <a:r>
              <a:rPr lang="en-US" dirty="0"/>
              <a:t>More importantly, </a:t>
            </a:r>
            <a:r>
              <a:rPr lang="en-US" dirty="0">
                <a:solidFill>
                  <a:srgbClr val="FF0000"/>
                </a:solidFill>
              </a:rPr>
              <a:t>OFDM overcomes </a:t>
            </a:r>
            <a:r>
              <a:rPr lang="en-US" dirty="0" err="1">
                <a:solidFill>
                  <a:srgbClr val="FF0000"/>
                </a:solidFill>
              </a:rPr>
              <a:t>intersymbol</a:t>
            </a:r>
            <a:r>
              <a:rPr lang="en-US" dirty="0">
                <a:solidFill>
                  <a:srgbClr val="FF0000"/>
                </a:solidFill>
              </a:rPr>
              <a:t> interference (ISI)</a:t>
            </a:r>
          </a:p>
          <a:p>
            <a:pPr lvl="1"/>
            <a:r>
              <a:rPr lang="en-US" dirty="0"/>
              <a:t>ISI is a caused by multipath signals arriving in later bits</a:t>
            </a:r>
          </a:p>
          <a:p>
            <a:pPr lvl="1"/>
            <a:r>
              <a:rPr lang="en-US" dirty="0"/>
              <a:t>OFDM bit times are much, much longer (by a factor of 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ISI is dramatically reduced</a:t>
            </a:r>
          </a:p>
          <a:p>
            <a:pPr lvl="1"/>
            <a:r>
              <a:rPr lang="en-US" i="1" dirty="0"/>
              <a:t>N</a:t>
            </a:r>
            <a:r>
              <a:rPr lang="en-US" dirty="0"/>
              <a:t> is chosen so the root-mean-square delay spread is significantly smaller than the OFDM bit time</a:t>
            </a:r>
          </a:p>
          <a:p>
            <a:pPr lvl="1"/>
            <a:r>
              <a:rPr lang="en-US" dirty="0"/>
              <a:t>It may not be necessary to deploy equalizers to overcome ISI</a:t>
            </a:r>
          </a:p>
          <a:p>
            <a:pPr lvl="2"/>
            <a:r>
              <a:rPr lang="en-US" dirty="0"/>
              <a:t>Eliminates the use of these complex and expensive devices.</a:t>
            </a:r>
          </a:p>
        </p:txBody>
      </p:sp>
    </p:spTree>
    <p:extLst>
      <p:ext uri="{BB962C8B-B14F-4D97-AF65-F5344CB8AC3E}">
        <p14:creationId xmlns:p14="http://schemas.microsoft.com/office/powerpoint/2010/main" val="3552509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11887200" cy="457199"/>
          </a:xfrm>
        </p:spPr>
        <p:txBody>
          <a:bodyPr>
            <a:normAutofit fontScale="90000"/>
          </a:bodyPr>
          <a:lstStyle/>
          <a:p>
            <a:r>
              <a:rPr lang="el-GR" dirty="0"/>
              <a:t>Υλοποίηση της τεχνικής </a:t>
            </a:r>
            <a:r>
              <a:rPr lang="en-US" dirty="0"/>
              <a:t>OFDM - OFDM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018929" cy="5144527"/>
          </a:xfrm>
        </p:spPr>
        <p:txBody>
          <a:bodyPr>
            <a:noAutofit/>
          </a:bodyPr>
          <a:lstStyle/>
          <a:p>
            <a:r>
              <a:rPr lang="en-US" sz="2000" dirty="0"/>
              <a:t>Inverse Fast Fourier Transform (IFFT)</a:t>
            </a:r>
          </a:p>
          <a:p>
            <a:pPr lvl="1"/>
            <a:r>
              <a:rPr lang="en-US" sz="2000" dirty="0"/>
              <a:t>The OFDM concept (Figure 8.1) would use </a:t>
            </a:r>
            <a:r>
              <a:rPr lang="en-US" sz="2000" i="1" dirty="0"/>
              <a:t>N</a:t>
            </a:r>
            <a:r>
              <a:rPr lang="en-US" sz="2000" dirty="0"/>
              <a:t> oscillators for </a:t>
            </a:r>
            <a:r>
              <a:rPr lang="en-US" sz="2000" i="1" dirty="0"/>
              <a:t>N</a:t>
            </a:r>
            <a:r>
              <a:rPr lang="en-US" sz="2000" dirty="0"/>
              <a:t> different subcarrier frequencies</a:t>
            </a:r>
          </a:p>
          <a:p>
            <a:pPr lvl="2"/>
            <a:r>
              <a:rPr lang="en-US" dirty="0"/>
              <a:t>Expensive for transmitter and receiver</a:t>
            </a:r>
          </a:p>
          <a:p>
            <a:pPr lvl="1"/>
            <a:r>
              <a:rPr lang="en-US" sz="2000" dirty="0"/>
              <a:t>Discrete Fourier Transform (DFT) processes digital signals</a:t>
            </a:r>
          </a:p>
          <a:p>
            <a:pPr lvl="2"/>
            <a:r>
              <a:rPr lang="en-US" dirty="0"/>
              <a:t>If </a:t>
            </a:r>
            <a:r>
              <a:rPr lang="en-US" i="1" dirty="0"/>
              <a:t>N</a:t>
            </a:r>
            <a:r>
              <a:rPr lang="en-US" dirty="0"/>
              <a:t> is a power of two, the computational speed dramatically improves by using the fast version of the DFT (FFT).</a:t>
            </a:r>
          </a:p>
          <a:p>
            <a:pPr lvl="1"/>
            <a:r>
              <a:rPr lang="en-US" sz="2000" dirty="0"/>
              <a:t>Transmitter takes a symbol from each subcarrier</a:t>
            </a:r>
          </a:p>
          <a:p>
            <a:pPr lvl="2"/>
            <a:r>
              <a:rPr lang="en-US" dirty="0"/>
              <a:t>Makes an </a:t>
            </a:r>
            <a:r>
              <a:rPr lang="en-US" i="1" dirty="0"/>
              <a:t>OFDM symbol</a:t>
            </a:r>
            <a:endParaRPr lang="en-US" dirty="0"/>
          </a:p>
          <a:p>
            <a:pPr lvl="2"/>
            <a:r>
              <a:rPr lang="en-US" dirty="0"/>
              <a:t>Uses the Inverse FFT to compute the data stream to be transmitted</a:t>
            </a:r>
          </a:p>
          <a:p>
            <a:pPr lvl="2"/>
            <a:r>
              <a:rPr lang="en-US" dirty="0"/>
              <a:t>OFDM symbol provides the weights for each subcarrier</a:t>
            </a:r>
          </a:p>
          <a:p>
            <a:pPr lvl="2"/>
            <a:r>
              <a:rPr lang="en-US" dirty="0"/>
              <a:t>Then it is sent on the carrier using </a:t>
            </a:r>
            <a:r>
              <a:rPr lang="en-US" i="1" u="sng" dirty="0"/>
              <a:t>only one oscillator</a:t>
            </a:r>
          </a:p>
        </p:txBody>
      </p:sp>
      <p:pic>
        <p:nvPicPr>
          <p:cNvPr id="7" name="Picture 6" descr="X open square brackets k close square brackets equals sum from n equals 0 to N minus 1 of x open square brackets n close square brackets e to the power of negative j fraction numerator 2 pi k n over denominator N end fraction end exponent" title="{&quot;mathml&quot;:&quot;&lt;math style=\&quot;font-family:stix;font-size:16px;\&quot; xmlns=\&quot;http://www.w3.org/1998/Math/MathML\&quot;&gt;&lt;mstyle mathsize=\&quot;16px\&quot;&gt;&lt;mi&gt;X&lt;/mi&gt;&lt;mfenced open=\&quot;[\&quot; close=\&quot;]\&quot;&gt;&lt;mi&gt;k&lt;/mi&gt;&lt;/mfenced&gt;&lt;mo&gt;=&lt;/mo&gt;&lt;munderover&gt;&lt;mo&gt;&amp;#x2211;&lt;/mo&gt;&lt;mrow&gt;&lt;mi&gt;n&lt;/mi&gt;&lt;mo&gt;=&lt;/mo&gt;&lt;mn&gt;0&lt;/mn&gt;&lt;/mrow&gt;&lt;mrow&gt;&lt;mi&gt;N&lt;/mi&gt;&lt;mo&gt;-&lt;/mo&gt;&lt;mn&gt;1&lt;/mn&gt;&lt;/mrow&gt;&lt;/munderover&gt;&lt;mi&gt;x&lt;/mi&gt;&lt;mfenced open=\&quot;[\&quot; close=\&quot;]\&quot;&gt;&lt;mi&gt;n&lt;/mi&gt;&lt;/mfenced&gt;&lt;msup&gt;&lt;mi&gt;e&lt;/mi&gt;&lt;mrow&gt;&lt;mo&gt;-&lt;/mo&gt;&lt;mi&gt;j&lt;/mi&gt;&lt;mfrac&gt;&lt;mrow&gt;&lt;mn&gt;2&lt;/mn&gt;&lt;mi&gt;&amp;#x3C0;&lt;/mi&gt;&lt;mi&gt;k&lt;/mi&gt;&lt;mi&gt;n&lt;/mi&gt;&lt;/mrow&gt;&lt;mi&gt;N&lt;/mi&gt;&lt;/mfrac&gt;&lt;/mrow&gt;&lt;/msup&gt;&lt;/mstyle&gt;&lt;/math&gt;&quot;}">
            <a:extLst>
              <a:ext uri="{FF2B5EF4-FFF2-40B4-BE49-F238E27FC236}">
                <a16:creationId xmlns:a16="http://schemas.microsoft.com/office/drawing/2014/main" id="{C5FEB657-DF99-CC12-AE4A-AF78F712F8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211" y="1417638"/>
            <a:ext cx="2133600" cy="642620"/>
          </a:xfrm>
          <a:prstGeom prst="rect">
            <a:avLst/>
          </a:prstGeom>
        </p:spPr>
      </p:pic>
      <p:pic>
        <p:nvPicPr>
          <p:cNvPr id="8" name="Picture 7" descr="x open square brackets n close square brackets equals sum from n equals 0 to N minus 1 of X open square brackets k close square brackets e to the power of j fraction numerator 2 pi k n over denominator N end fraction end exponent" title="{&quot;mathml&quot;:&quot;&lt;math style=\&quot;font-family:stix;font-size:16px;\&quot; xmlns=\&quot;http://www.w3.org/1998/Math/MathML\&quot;&gt;&lt;mstyle mathsize=\&quot;16px\&quot;&gt;&lt;mi&gt;x&lt;/mi&gt;&lt;mfenced open=\&quot;[\&quot; close=\&quot;]\&quot;&gt;&lt;mi&gt;n&lt;/mi&gt;&lt;/mfenced&gt;&lt;mo&gt;=&lt;/mo&gt;&lt;munderover&gt;&lt;mo&gt;&amp;#x2211;&lt;/mo&gt;&lt;mrow&gt;&lt;mi&gt;n&lt;/mi&gt;&lt;mo&gt;=&lt;/mo&gt;&lt;mn&gt;0&lt;/mn&gt;&lt;/mrow&gt;&lt;mrow&gt;&lt;mi&gt;N&lt;/mi&gt;&lt;mo&gt;-&lt;/mo&gt;&lt;mn&gt;1&lt;/mn&gt;&lt;/mrow&gt;&lt;/munderover&gt;&lt;mi&gt;X&lt;/mi&gt;&lt;mfenced open=\&quot;[\&quot; close=\&quot;]\&quot;&gt;&lt;mi&gt;k&lt;/mi&gt;&lt;/mfenced&gt;&lt;msup&gt;&lt;mi&gt;e&lt;/mi&gt;&lt;mrow&gt;&lt;mi&gt;j&lt;/mi&gt;&lt;mfrac&gt;&lt;mrow&gt;&lt;mn&gt;2&lt;/mn&gt;&lt;mi&gt;&amp;#x3C0;&lt;/mi&gt;&lt;mi&gt;k&lt;/mi&gt;&lt;mi&gt;n&lt;/mi&gt;&lt;/mrow&gt;&lt;mi&gt;N&lt;/mi&gt;&lt;/mfrac&gt;&lt;/mrow&gt;&lt;/msup&gt;&lt;/mstyle&gt;&lt;/math&gt;&quot;}">
            <a:extLst>
              <a:ext uri="{FF2B5EF4-FFF2-40B4-BE49-F238E27FC236}">
                <a16:creationId xmlns:a16="http://schemas.microsoft.com/office/drawing/2014/main" id="{5AA85F74-4425-FCCC-B75B-336F357E9B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097" y="2476043"/>
            <a:ext cx="226822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171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Figure 8.3 IFFT Implementation of OFDM </a:t>
            </a:r>
          </a:p>
        </p:txBody>
      </p:sp>
      <p:pic>
        <p:nvPicPr>
          <p:cNvPr id="6" name="Picture Placeholder 5" descr="Ch08fig03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53" r="-9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26109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11201400" cy="701675"/>
          </a:xfrm>
        </p:spPr>
        <p:txBody>
          <a:bodyPr/>
          <a:lstStyle/>
          <a:p>
            <a:r>
              <a:rPr lang="el-GR" dirty="0"/>
              <a:t>Κυκλικό Πρόθεμα - </a:t>
            </a:r>
            <a:r>
              <a:rPr lang="en-US" dirty="0"/>
              <a:t>Cyclic prefix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OFDM’s long bit times eliminate most of the ISI</a:t>
            </a:r>
          </a:p>
          <a:p>
            <a:r>
              <a:rPr lang="en-US" dirty="0"/>
              <a:t>OFDM also uses a </a:t>
            </a:r>
            <a:r>
              <a:rPr lang="en-US" i="1" dirty="0"/>
              <a:t>cyclic prefix</a:t>
            </a:r>
            <a:r>
              <a:rPr lang="en-US" dirty="0"/>
              <a:t> (CP) to overcome the residual ISI</a:t>
            </a:r>
          </a:p>
          <a:p>
            <a:pPr lvl="1"/>
            <a:r>
              <a:rPr lang="en-US" dirty="0"/>
              <a:t>Adds additional time to the OFDM symbol before the real data is sent</a:t>
            </a:r>
          </a:p>
          <a:p>
            <a:pPr lvl="2"/>
            <a:r>
              <a:rPr lang="en-US" dirty="0"/>
              <a:t>Called the </a:t>
            </a:r>
            <a:r>
              <a:rPr lang="en-US" i="1" dirty="0"/>
              <a:t>guard interval</a:t>
            </a:r>
          </a:p>
          <a:p>
            <a:pPr lvl="2"/>
            <a:r>
              <a:rPr lang="en-US" dirty="0"/>
              <a:t>ISI diminishes before the data starts</a:t>
            </a:r>
          </a:p>
          <a:p>
            <a:pPr lvl="1"/>
            <a:r>
              <a:rPr lang="en-US" dirty="0"/>
              <a:t>Data from the end of the OFDM symbol is used as the CP</a:t>
            </a:r>
          </a:p>
          <a:p>
            <a:pPr lvl="2"/>
            <a:r>
              <a:rPr lang="en-US" dirty="0"/>
              <a:t>Simplifies the computations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25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226581"/>
            <a:ext cx="2357718" cy="176828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201CC39-BE48-4499-884D-5E9D309B2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881" y="583835"/>
            <a:ext cx="7772400" cy="63714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Τηλεπικοινωνιακά Δίκτυα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79441F-3604-4667-AE53-D0C48467CBA6}"/>
              </a:ext>
            </a:extLst>
          </p:cNvPr>
          <p:cNvSpPr/>
          <p:nvPr/>
        </p:nvSpPr>
        <p:spPr>
          <a:xfrm>
            <a:off x="1680882" y="1177563"/>
            <a:ext cx="5181600" cy="227749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rgbClr val="FF0000"/>
                </a:solidFill>
                <a:latin typeface="+mj-lt"/>
              </a:rPr>
              <a:t>Βασικές αρχές μετάδοσης</a:t>
            </a:r>
          </a:p>
          <a:p>
            <a:pPr algn="ctr"/>
            <a:r>
              <a:rPr lang="el-GR" dirty="0">
                <a:solidFill>
                  <a:srgbClr val="FF0000"/>
                </a:solidFill>
                <a:latin typeface="+mj-lt"/>
              </a:rPr>
              <a:t>Δίκτυα επικοινωνιών</a:t>
            </a:r>
            <a:endParaRPr lang="en-US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l-GR" dirty="0">
                <a:solidFill>
                  <a:srgbClr val="FF0000"/>
                </a:solidFill>
                <a:latin typeface="+mj-lt"/>
              </a:rPr>
              <a:t>Τεχνολογία ασύρματης επικοινωνίας</a:t>
            </a:r>
            <a:endParaRPr lang="en-US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l-GR" dirty="0">
                <a:solidFill>
                  <a:srgbClr val="FF0000"/>
                </a:solidFill>
                <a:latin typeface="+mj-lt"/>
              </a:rPr>
              <a:t>Το ασύρματο κανάλι</a:t>
            </a:r>
            <a:endParaRPr lang="en-US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l-G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Ορθογωνική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πολυπλεξία διαίρεσης συχνότητας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</a:t>
            </a:r>
          </a:p>
          <a:p>
            <a:pPr algn="ctr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Διασπορά φάσματος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86FC25A-1B13-4D26-9A37-7F66DD929D9F}"/>
              </a:ext>
            </a:extLst>
          </p:cNvPr>
          <p:cNvSpPr/>
          <p:nvPr/>
        </p:nvSpPr>
        <p:spPr>
          <a:xfrm>
            <a:off x="5105400" y="3167959"/>
            <a:ext cx="5410200" cy="24808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rgbClr val="FF0000"/>
                </a:solidFill>
                <a:latin typeface="+mj-lt"/>
              </a:rPr>
              <a:t>Αρχές Διάδοσης Σημάτων - Κυψελοειδή ασύρματα δίκτυα</a:t>
            </a:r>
            <a:endParaRPr lang="en-US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Συστήματα 4ης-5ης γενιάς και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LTE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Advanced</a:t>
            </a:r>
          </a:p>
          <a:p>
            <a:pPr algn="ctr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Συστήματα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MIMO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  <a:p>
            <a:pPr algn="ctr"/>
            <a:r>
              <a:rPr lang="el-GR" dirty="0">
                <a:solidFill>
                  <a:schemeClr val="tx1"/>
                </a:solidFill>
                <a:latin typeface="+mj-lt"/>
              </a:rPr>
              <a:t>Επικοινωνίες μεγάλης εμβέλειας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l-GR" dirty="0">
                <a:solidFill>
                  <a:schemeClr val="tx1"/>
                </a:solidFill>
                <a:latin typeface="+mj-lt"/>
              </a:rPr>
              <a:t>Συνεργατικά Τηλεπικοινωνιακά Συστήματα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DF250AA-843F-4C7F-8738-22205C746028}"/>
              </a:ext>
            </a:extLst>
          </p:cNvPr>
          <p:cNvSpPr/>
          <p:nvPr/>
        </p:nvSpPr>
        <p:spPr>
          <a:xfrm>
            <a:off x="1790700" y="4953000"/>
            <a:ext cx="2933700" cy="138392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  <a:latin typeface="+mj-lt"/>
              </a:rPr>
              <a:t>Οπτικά Δίκτυα</a:t>
            </a:r>
            <a:endParaRPr lang="en-US" u="sng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12192000" cy="6869778"/>
            <a:chOff x="0" y="0"/>
            <a:chExt cx="12192000" cy="6869778"/>
          </a:xfrm>
        </p:grpSpPr>
        <p:sp>
          <p:nvSpPr>
            <p:cNvPr id="16" name="TextBox 15"/>
            <p:cNvSpPr txBox="1"/>
            <p:nvPr/>
          </p:nvSpPr>
          <p:spPr>
            <a:xfrm>
              <a:off x="0" y="0"/>
              <a:ext cx="12192000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l-GR" dirty="0"/>
                <a:t>ΠΜΣ Μηχανικών Ηλεκτρονικών Υπολογιστών και Δικτύων</a:t>
              </a:r>
              <a:endParaRPr lang="en-US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0" y="6500446"/>
              <a:ext cx="12192000" cy="369332"/>
              <a:chOff x="0" y="6500446"/>
              <a:chExt cx="9144000" cy="369332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0" y="6500446"/>
                <a:ext cx="9144000" cy="36933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dirty="0"/>
                  <a:t>Τμήμα Πληροφορικής &amp; Τηλεπικοινωνιών – Πανεπιστήμιο Ιωαννίνων</a:t>
                </a:r>
                <a:endParaRPr lang="en-US" dirty="0"/>
              </a:p>
            </p:txBody>
          </p:sp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6500446"/>
                <a:ext cx="210800" cy="35755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7761690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0459"/>
            <a:ext cx="3932237" cy="534987"/>
          </a:xfrm>
        </p:spPr>
        <p:txBody>
          <a:bodyPr anchor="t">
            <a:normAutofit/>
          </a:bodyPr>
          <a:lstStyle/>
          <a:p>
            <a:r>
              <a:rPr lang="en-US" dirty="0"/>
              <a:t>Figure 8.4 Cyclic Prefix </a:t>
            </a:r>
          </a:p>
        </p:txBody>
      </p:sp>
      <p:pic>
        <p:nvPicPr>
          <p:cNvPr id="6" name="Picture Placeholder 5" descr="Ch08fig04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819" b="-4819"/>
          <a:stretch>
            <a:fillRect/>
          </a:stretch>
        </p:blipFill>
        <p:spPr>
          <a:xfrm>
            <a:off x="4343400" y="13447"/>
            <a:ext cx="6172200" cy="4873625"/>
          </a:xfr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3F74DA7-73E5-1431-5169-B2B827A7AC16}"/>
              </a:ext>
            </a:extLst>
          </p:cNvPr>
          <p:cNvSpPr txBox="1">
            <a:spLocks/>
          </p:cNvSpPr>
          <p:nvPr/>
        </p:nvSpPr>
        <p:spPr>
          <a:xfrm>
            <a:off x="143435" y="5486400"/>
            <a:ext cx="7781365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dirty="0"/>
              <a:t>Ονομαστικό κυκλικό πρόθεμα: 7% &amp;</a:t>
            </a:r>
          </a:p>
          <a:p>
            <a:r>
              <a:rPr lang="el-GR" sz="2400" dirty="0"/>
              <a:t>Εκτεταμένο κυκλικό πρόθεμα: 25% επιπλέον σύμβολα.</a:t>
            </a:r>
          </a:p>
          <a:p>
            <a:endParaRPr lang="el-GR" sz="2400" dirty="0"/>
          </a:p>
          <a:p>
            <a:r>
              <a:rPr lang="el-GR" sz="2400" dirty="0"/>
              <a:t>π.χ.: </a:t>
            </a:r>
            <a:r>
              <a:rPr lang="en-US" sz="2400" dirty="0"/>
              <a:t>OFDM </a:t>
            </a:r>
            <a:r>
              <a:rPr lang="el-GR" sz="2400" dirty="0"/>
              <a:t>με 1024 υποφέρουσες με χρήση Ονομαστικού κυκλικού προθέματος έχει επιπλέον 0.07*1024=72 σύμβολα φύλαξης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6013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65125"/>
            <a:ext cx="12039600" cy="549275"/>
          </a:xfrm>
        </p:spPr>
        <p:txBody>
          <a:bodyPr>
            <a:normAutofit fontScale="90000"/>
          </a:bodyPr>
          <a:lstStyle/>
          <a:p>
            <a:r>
              <a:rPr lang="el-GR" sz="4000" dirty="0"/>
              <a:t>Δυσκολίες υλοποίησης της </a:t>
            </a:r>
            <a:r>
              <a:rPr lang="en-US" sz="4000" dirty="0"/>
              <a:t>OFDM - Difficulties of 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5625"/>
            <a:ext cx="112014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Peak-to-average power ratio (PAPR)</a:t>
            </a:r>
            <a:r>
              <a:rPr lang="el-GR" dirty="0">
                <a:solidFill>
                  <a:srgbClr val="FF0000"/>
                </a:solidFill>
              </a:rPr>
              <a:t> (Λόγος Μέγιστης προς Μέση Ισχύ)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For OFDM signals, this ratio is much higher than for single-carrier signals</a:t>
            </a:r>
          </a:p>
          <a:p>
            <a:pPr lvl="1"/>
            <a:r>
              <a:rPr lang="en-US" dirty="0"/>
              <a:t>OFDM signal is a sum of many subcarrier signals</a:t>
            </a:r>
          </a:p>
          <a:p>
            <a:pPr lvl="2"/>
            <a:r>
              <a:rPr lang="en-US" dirty="0"/>
              <a:t>Total can be very high or very low</a:t>
            </a:r>
          </a:p>
          <a:p>
            <a:r>
              <a:rPr lang="en-US" dirty="0"/>
              <a:t>Power amplifiers need to amplify all amplitudes equally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Should have a linear characteristic with slope </a:t>
            </a:r>
            <a:r>
              <a:rPr lang="en-US" i="1" dirty="0"/>
              <a:t>K</a:t>
            </a:r>
            <a:r>
              <a:rPr lang="en-US" dirty="0"/>
              <a:t> on a </a:t>
            </a:r>
            <a:r>
              <a:rPr lang="en-US" i="1" dirty="0" err="1"/>
              <a:t>V</a:t>
            </a:r>
            <a:r>
              <a:rPr lang="en-US" i="1" baseline="-25000" dirty="0" err="1"/>
              <a:t>out</a:t>
            </a:r>
            <a:r>
              <a:rPr lang="en-US" dirty="0"/>
              <a:t> vs. </a:t>
            </a:r>
            <a:r>
              <a:rPr lang="en-US" i="1" dirty="0"/>
              <a:t>V</a:t>
            </a:r>
            <a:r>
              <a:rPr lang="en-US" i="1" baseline="-25000" dirty="0"/>
              <a:t>in</a:t>
            </a:r>
            <a:r>
              <a:rPr lang="en-US" dirty="0"/>
              <a:t> curve</a:t>
            </a:r>
          </a:p>
          <a:p>
            <a:pPr lvl="1"/>
            <a:r>
              <a:rPr lang="en-US" dirty="0"/>
              <a:t>Yet practical amplifiers have limited linear ranges</a:t>
            </a:r>
          </a:p>
          <a:p>
            <a:pPr lvl="2"/>
            <a:r>
              <a:rPr lang="en-US" dirty="0"/>
              <a:t>Causing distortion if outside the linear range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156292"/>
              </p:ext>
            </p:extLst>
          </p:nvPr>
        </p:nvGraphicFramePr>
        <p:xfrm>
          <a:off x="3962400" y="4010259"/>
          <a:ext cx="1587456" cy="518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400" imgH="215900" progId="Equation.3">
                  <p:embed/>
                </p:oleObj>
              </mc:Choice>
              <mc:Fallback>
                <p:oleObj name="Equation" r:id="rId2" imgW="660400" imgH="215900" progId="Equation.3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62400" y="4010259"/>
                        <a:ext cx="1587456" cy="5189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6524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Figure 8.5 Ideal and Practical Amplifier Characteristics </a:t>
            </a:r>
          </a:p>
        </p:txBody>
      </p:sp>
      <p:pic>
        <p:nvPicPr>
          <p:cNvPr id="6" name="Picture Placeholder 5" descr="Ch08fig05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3885" b="-338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9710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6950"/>
            <a:ext cx="5029200" cy="1670050"/>
          </a:xfrm>
        </p:spPr>
        <p:txBody>
          <a:bodyPr anchor="t">
            <a:normAutofit/>
          </a:bodyPr>
          <a:lstStyle/>
          <a:p>
            <a:r>
              <a:rPr lang="en-US" dirty="0"/>
              <a:t>Figure 8.6 Examples of Linear and Nonlinear Amplifier Output </a:t>
            </a:r>
          </a:p>
        </p:txBody>
      </p:sp>
      <p:pic>
        <p:nvPicPr>
          <p:cNvPr id="6" name="Picture Placeholder 5" descr="Ch08fig06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226" r="-142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6608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PAPR problem (continued)</a:t>
            </a:r>
          </a:p>
          <a:p>
            <a:pPr lvl="1"/>
            <a:r>
              <a:rPr lang="en-US" dirty="0"/>
              <a:t>Expensive amplifiers have wide linear range</a:t>
            </a:r>
          </a:p>
          <a:p>
            <a:r>
              <a:rPr lang="en-US" dirty="0"/>
              <a:t>Solutions</a:t>
            </a:r>
          </a:p>
          <a:p>
            <a:pPr lvl="1"/>
            <a:r>
              <a:rPr lang="en-US" dirty="0"/>
              <a:t>Could reduce the peak amplitude</a:t>
            </a:r>
          </a:p>
          <a:p>
            <a:pPr lvl="2"/>
            <a:r>
              <a:rPr lang="en-US" dirty="0"/>
              <a:t>Called </a:t>
            </a:r>
            <a:r>
              <a:rPr lang="en-US" i="1" dirty="0"/>
              <a:t>input </a:t>
            </a:r>
            <a:r>
              <a:rPr lang="en-US" i="1" dirty="0" err="1"/>
              <a:t>backoff</a:t>
            </a:r>
            <a:endParaRPr lang="en-US" dirty="0"/>
          </a:p>
          <a:p>
            <a:pPr lvl="2"/>
            <a:r>
              <a:rPr lang="en-US" dirty="0"/>
              <a:t>But this would increase the signal to interference plus noise ratio (SINR)</a:t>
            </a:r>
          </a:p>
          <a:p>
            <a:pPr lvl="3"/>
            <a:r>
              <a:rPr lang="en-US" dirty="0"/>
              <a:t>Noise and interference would be relatively stronger because signal is weaker</a:t>
            </a:r>
          </a:p>
          <a:p>
            <a:pPr lvl="1"/>
            <a:r>
              <a:rPr lang="en-US" dirty="0"/>
              <a:t>Specific PAPR reduction techniques can be used</a:t>
            </a:r>
          </a:p>
          <a:p>
            <a:pPr lvl="2"/>
            <a:r>
              <a:rPr lang="en-US" dirty="0"/>
              <a:t>Specialized coding, phase adjustments, clipping, etc.</a:t>
            </a:r>
          </a:p>
          <a:p>
            <a:pPr lvl="2"/>
            <a:r>
              <a:rPr lang="en-US" dirty="0"/>
              <a:t>Single-carrier FDMA (SC-FDMA)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BD0F117-9A85-061F-9DD0-EB6B2C086696}"/>
              </a:ext>
            </a:extLst>
          </p:cNvPr>
          <p:cNvSpPr txBox="1">
            <a:spLocks/>
          </p:cNvSpPr>
          <p:nvPr/>
        </p:nvSpPr>
        <p:spPr>
          <a:xfrm>
            <a:off x="76200" y="365125"/>
            <a:ext cx="12039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/>
              <a:t>Δυσκολίες υλοποίησης της </a:t>
            </a:r>
            <a:r>
              <a:rPr lang="en-US" sz="4000"/>
              <a:t>OFDM - Difficulties of OFDM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445003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Intercarrier Interference (ICI) (</a:t>
            </a:r>
            <a:r>
              <a:rPr lang="el-GR" dirty="0" err="1">
                <a:solidFill>
                  <a:srgbClr val="FF0000"/>
                </a:solidFill>
              </a:rPr>
              <a:t>Διαφεροντική</a:t>
            </a:r>
            <a:r>
              <a:rPr lang="el-GR" dirty="0">
                <a:solidFill>
                  <a:srgbClr val="FF0000"/>
                </a:solidFill>
              </a:rPr>
              <a:t> Παρεμβολή)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OFDM frequencies are spaced very precisely</a:t>
            </a:r>
          </a:p>
          <a:p>
            <a:pPr lvl="1"/>
            <a:r>
              <a:rPr lang="en-US" dirty="0"/>
              <a:t>Channel impairments can corrupt this</a:t>
            </a:r>
          </a:p>
          <a:p>
            <a:pPr lvl="1"/>
            <a:r>
              <a:rPr lang="en-US" dirty="0"/>
              <a:t>Cyclic prefix helps reduce ICI</a:t>
            </a:r>
          </a:p>
          <a:p>
            <a:pPr lvl="2"/>
            <a:r>
              <a:rPr lang="en-US" dirty="0"/>
              <a:t>But CP time should be limited so as to improve spectral efficiency</a:t>
            </a:r>
          </a:p>
          <a:p>
            <a:pPr lvl="2"/>
            <a:r>
              <a:rPr lang="en-US" dirty="0"/>
              <a:t>A certain level of ICI may be tolerated to have smaller CPs</a:t>
            </a:r>
          </a:p>
          <a:p>
            <a:pPr lvl="1"/>
            <a:r>
              <a:rPr lang="en-US" dirty="0"/>
              <a:t>Doppler spread, mismatched oscillators, or even one subcarrier can cause ICI</a:t>
            </a:r>
          </a:p>
          <a:p>
            <a:pPr lvl="2"/>
            <a:r>
              <a:rPr lang="en-US" dirty="0"/>
              <a:t>Spacing between subcarriers may need to be increased</a:t>
            </a:r>
          </a:p>
          <a:p>
            <a:pPr lvl="2"/>
            <a:r>
              <a:rPr lang="en-US" dirty="0"/>
              <a:t>Could also use different pulse shapes, self-interference cancellation, or frequency domain equalizers.</a:t>
            </a:r>
          </a:p>
          <a:p>
            <a:pPr lvl="1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E65F306-C987-A828-C53D-AA1E64AFF85F}"/>
              </a:ext>
            </a:extLst>
          </p:cNvPr>
          <p:cNvSpPr txBox="1">
            <a:spLocks/>
          </p:cNvSpPr>
          <p:nvPr/>
        </p:nvSpPr>
        <p:spPr>
          <a:xfrm>
            <a:off x="76200" y="365125"/>
            <a:ext cx="12039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/>
              <a:t>Δυσκολίες υλοποίησης της </a:t>
            </a:r>
            <a:r>
              <a:rPr lang="en-US" sz="4000"/>
              <a:t>OFDM - Difficulties of OFDM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15400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228600"/>
            <a:ext cx="11963400" cy="1325563"/>
          </a:xfrm>
        </p:spPr>
        <p:txBody>
          <a:bodyPr/>
          <a:lstStyle/>
          <a:p>
            <a:r>
              <a:rPr lang="el-GR" dirty="0"/>
              <a:t>Πολλαπλή πρόσβαση με </a:t>
            </a:r>
            <a:r>
              <a:rPr lang="el-GR" dirty="0" err="1"/>
              <a:t>Ορθογωνική</a:t>
            </a:r>
            <a:r>
              <a:rPr lang="el-GR" dirty="0"/>
              <a:t> διαίρεση συχνότητας - </a:t>
            </a:r>
            <a:r>
              <a:rPr lang="en-US" dirty="0"/>
              <a:t>OFDMA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Orthogonal Frequency Division Multiple Access (OFDMA) uses OFDM to share the wireless channel</a:t>
            </a:r>
          </a:p>
          <a:p>
            <a:pPr lvl="1"/>
            <a:r>
              <a:rPr lang="en-US" dirty="0"/>
              <a:t>Different users can have different slices of time and different groups of subcarriers</a:t>
            </a:r>
          </a:p>
          <a:p>
            <a:pPr lvl="1"/>
            <a:r>
              <a:rPr lang="en-US" dirty="0"/>
              <a:t>Subcarriers are allocated in groups</a:t>
            </a:r>
          </a:p>
          <a:p>
            <a:pPr lvl="2"/>
            <a:r>
              <a:rPr lang="en-US" dirty="0"/>
              <a:t>Called subchannels or resource blocks</a:t>
            </a:r>
          </a:p>
          <a:p>
            <a:pPr lvl="2"/>
            <a:r>
              <a:rPr lang="en-US" dirty="0"/>
              <a:t>Too much computation to allocate every subcarrier separately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20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Figure 8.7 OFDM and OFDMA</a:t>
            </a:r>
          </a:p>
        </p:txBody>
      </p:sp>
      <p:pic>
        <p:nvPicPr>
          <p:cNvPr id="6" name="Picture Placeholder 5" descr="Ch08fig07.eps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263" b="-426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145174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228600"/>
            <a:ext cx="11963400" cy="1325563"/>
          </a:xfrm>
        </p:spPr>
        <p:txBody>
          <a:bodyPr/>
          <a:lstStyle/>
          <a:p>
            <a:r>
              <a:rPr lang="el-GR" dirty="0"/>
              <a:t>Πολλαπλή πρόσβαση με </a:t>
            </a:r>
            <a:r>
              <a:rPr lang="el-GR" dirty="0" err="1"/>
              <a:t>Ορθογωνική</a:t>
            </a:r>
            <a:r>
              <a:rPr lang="el-GR" dirty="0"/>
              <a:t> διαίρεση συχνότητας - </a:t>
            </a:r>
            <a:r>
              <a:rPr lang="en-US" dirty="0"/>
              <a:t>OFDMA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Subchannel allocation</a:t>
            </a:r>
          </a:p>
          <a:p>
            <a:pPr lvl="1"/>
            <a:r>
              <a:rPr lang="en-US" dirty="0"/>
              <a:t>Adjacent subcarriers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Παρακείμενες υποφέρουσες)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– similar SINR</a:t>
            </a:r>
          </a:p>
          <a:p>
            <a:pPr lvl="2"/>
            <a:r>
              <a:rPr lang="en-US" dirty="0"/>
              <a:t>Must measure to find the best </a:t>
            </a:r>
            <a:r>
              <a:rPr lang="en-US" dirty="0" err="1"/>
              <a:t>subchannel</a:t>
            </a:r>
            <a:endParaRPr lang="en-US" dirty="0"/>
          </a:p>
          <a:p>
            <a:pPr lvl="1"/>
            <a:r>
              <a:rPr lang="en-US" dirty="0"/>
              <a:t>Regularly spaced subcarriers</a:t>
            </a:r>
            <a:r>
              <a:rPr lang="el-GR" dirty="0"/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(Υποφέρουσες σε τακτικές αποστάσεις)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– diverse SINR</a:t>
            </a:r>
          </a:p>
          <a:p>
            <a:pPr lvl="1"/>
            <a:r>
              <a:rPr lang="en-US" dirty="0"/>
              <a:t>Randomly space subcarriers</a:t>
            </a:r>
            <a:r>
              <a:rPr lang="el-GR" dirty="0"/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(Υποφέρουσες σε τυχαίες αποστάσεις)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– diverse SINR and reduced adjacent-cell interference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092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65125"/>
            <a:ext cx="11887200" cy="930275"/>
          </a:xfrm>
        </p:spPr>
        <p:txBody>
          <a:bodyPr>
            <a:normAutofit fontScale="90000"/>
          </a:bodyPr>
          <a:lstStyle/>
          <a:p>
            <a:r>
              <a:rPr lang="el-GR" dirty="0"/>
              <a:t>Ευκαιριακός χρονοπρογραμματισμός - </a:t>
            </a:r>
            <a:r>
              <a:rPr lang="en-US" dirty="0"/>
              <a:t>Opportunistic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76" y="1447800"/>
            <a:ext cx="11582400" cy="4729163"/>
          </a:xfrm>
        </p:spPr>
        <p:txBody>
          <a:bodyPr>
            <a:normAutofit/>
          </a:bodyPr>
          <a:lstStyle/>
          <a:p>
            <a:r>
              <a:rPr lang="en-US" dirty="0"/>
              <a:t>Schedule subchannels and power levels based on</a:t>
            </a:r>
          </a:p>
          <a:p>
            <a:pPr lvl="1"/>
            <a:r>
              <a:rPr lang="en-US" dirty="0"/>
              <a:t>Channel conditions</a:t>
            </a:r>
          </a:p>
          <a:p>
            <a:pPr lvl="1"/>
            <a:r>
              <a:rPr lang="en-US" dirty="0"/>
              <a:t>Data requirements</a:t>
            </a:r>
          </a:p>
          <a:p>
            <a:r>
              <a:rPr lang="en-US" dirty="0"/>
              <a:t>Adjust in a dynamic fashion</a:t>
            </a:r>
          </a:p>
          <a:p>
            <a:pPr lvl="1"/>
            <a:r>
              <a:rPr lang="en-US" dirty="0"/>
              <a:t>Use channel variations as an opportunity to schedule the best choice in users</a:t>
            </a:r>
          </a:p>
          <a:p>
            <a:pPr lvl="2"/>
            <a:r>
              <a:rPr lang="en-US" dirty="0"/>
              <a:t>Hence the term </a:t>
            </a:r>
            <a:r>
              <a:rPr lang="en-US" i="1" dirty="0"/>
              <a:t>opportunistic scheduling</a:t>
            </a:r>
            <a:endParaRPr lang="en-US" dirty="0"/>
          </a:p>
          <a:p>
            <a:pPr lvl="1"/>
            <a:r>
              <a:rPr lang="en-US" dirty="0"/>
              <a:t>Criteria (maybe more than one used simultaneously)</a:t>
            </a:r>
          </a:p>
          <a:p>
            <a:pPr lvl="2"/>
            <a:r>
              <a:rPr lang="en-US" dirty="0"/>
              <a:t>System efficiency</a:t>
            </a:r>
            <a:r>
              <a:rPr lang="el-GR" dirty="0"/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(αποδοτικότητα)</a:t>
            </a:r>
            <a:r>
              <a:rPr lang="en-US" dirty="0"/>
              <a:t> – pick users with best throughput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l-GR" dirty="0" err="1">
                <a:solidFill>
                  <a:schemeClr val="accent1">
                    <a:lumMod val="75000"/>
                  </a:schemeClr>
                </a:solidFill>
              </a:rPr>
              <a:t>ρυθμοαπόδοση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2"/>
            <a:r>
              <a:rPr lang="en-US" dirty="0"/>
              <a:t>Fairness</a:t>
            </a:r>
            <a:r>
              <a:rPr lang="el-GR" dirty="0"/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(αμεροληψία)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– proportional fairness considers the ratio of users’ current rates to the users’ average rates to know when a channel is best </a:t>
            </a:r>
            <a:r>
              <a:rPr lang="en-US" i="1" dirty="0"/>
              <a:t>for them</a:t>
            </a:r>
          </a:p>
          <a:p>
            <a:pPr lvl="2"/>
            <a:r>
              <a:rPr lang="en-US" dirty="0"/>
              <a:t>Requirements – audio, video</a:t>
            </a:r>
          </a:p>
          <a:p>
            <a:pPr lvl="2"/>
            <a:r>
              <a:rPr lang="en-US" dirty="0"/>
              <a:t>Priority – public safety, emergency, or priority customers</a:t>
            </a:r>
          </a:p>
        </p:txBody>
      </p:sp>
    </p:spTree>
    <p:extLst>
      <p:ext uri="{BB962C8B-B14F-4D97-AF65-F5344CB8AC3E}">
        <p14:creationId xmlns:p14="http://schemas.microsoft.com/office/powerpoint/2010/main" val="177340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65125"/>
            <a:ext cx="11658600" cy="667527"/>
          </a:xfrm>
        </p:spPr>
        <p:txBody>
          <a:bodyPr>
            <a:normAutofit fontScale="90000"/>
          </a:bodyPr>
          <a:lstStyle/>
          <a:p>
            <a:r>
              <a:rPr lang="el-GR" dirty="0"/>
              <a:t>Σύγχρονα ασύρματα δίκτυα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60AA30-75CF-DFF6-109C-54FCAF95677F}"/>
              </a:ext>
            </a:extLst>
          </p:cNvPr>
          <p:cNvSpPr txBox="1">
            <a:spLocks noChangeArrowheads="1"/>
          </p:cNvSpPr>
          <p:nvPr/>
        </p:nvSpPr>
        <p:spPr>
          <a:xfrm>
            <a:off x="-8965" y="1752600"/>
            <a:ext cx="12200965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dirty="0">
                <a:solidFill>
                  <a:srgbClr val="FF0000"/>
                </a:solidFill>
              </a:rPr>
              <a:t>Οι τεχνολογίες </a:t>
            </a:r>
            <a:r>
              <a:rPr lang="en-US" dirty="0">
                <a:solidFill>
                  <a:srgbClr val="FF0000"/>
                </a:solidFill>
              </a:rPr>
              <a:t>MIMO &amp; OFDM </a:t>
            </a:r>
            <a:r>
              <a:rPr lang="el-GR" dirty="0">
                <a:solidFill>
                  <a:srgbClr val="FF0000"/>
                </a:solidFill>
              </a:rPr>
              <a:t>σε συνδυασμό αποτελούν τον ακρογωνιαίο λίθο στα αναδυόμενα ευρυζωνικά ασύρματα δίκτυα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D8DA62A-C480-5D54-7D38-D13ED6F22437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4495800"/>
            <a:ext cx="12039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OFDM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 Τεχνική Βασιζόμενη στο </a:t>
            </a:r>
            <a:r>
              <a:rPr lang="el-GR" dirty="0" err="1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Διαφορισμό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6338A1F-B40C-09FC-C552-F0F366474F10}"/>
              </a:ext>
            </a:extLst>
          </p:cNvPr>
          <p:cNvCxnSpPr/>
          <p:nvPr/>
        </p:nvCxnSpPr>
        <p:spPr>
          <a:xfrm>
            <a:off x="9829800" y="4953000"/>
            <a:ext cx="2057400" cy="8382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169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4" y="228600"/>
            <a:ext cx="11201400" cy="625475"/>
          </a:xfrm>
        </p:spPr>
        <p:txBody>
          <a:bodyPr>
            <a:normAutofit fontScale="90000"/>
          </a:bodyPr>
          <a:lstStyle/>
          <a:p>
            <a:r>
              <a:rPr lang="el-GR" dirty="0"/>
              <a:t>8.3 </a:t>
            </a:r>
            <a:r>
              <a:rPr lang="en-US" dirty="0"/>
              <a:t>FDMA </a:t>
            </a:r>
            <a:r>
              <a:rPr lang="el-GR" dirty="0"/>
              <a:t>απλής φέρουσας – </a:t>
            </a:r>
            <a:r>
              <a:rPr lang="en-US" dirty="0"/>
              <a:t>   </a:t>
            </a:r>
            <a:r>
              <a:rPr lang="el-GR" dirty="0"/>
              <a:t>(</a:t>
            </a:r>
            <a:r>
              <a:rPr lang="en-US" dirty="0"/>
              <a:t>SC-FDMA</a:t>
            </a:r>
            <a:r>
              <a:rPr lang="el-GR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53331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SC-FDMA has similar structure and performance to OFDMA</a:t>
            </a:r>
          </a:p>
          <a:p>
            <a:pPr lvl="1"/>
            <a:r>
              <a:rPr lang="en-US" dirty="0"/>
              <a:t>But lower PAPR</a:t>
            </a:r>
          </a:p>
          <a:p>
            <a:pPr lvl="1"/>
            <a:r>
              <a:rPr lang="en-US" dirty="0"/>
              <a:t>Mobile user benefits – battery life, power efficiency, lower cost</a:t>
            </a:r>
          </a:p>
          <a:p>
            <a:pPr lvl="1"/>
            <a:r>
              <a:rPr lang="en-US" dirty="0"/>
              <a:t>Good for uplinks</a:t>
            </a:r>
          </a:p>
          <a:p>
            <a:r>
              <a:rPr lang="en-US" dirty="0"/>
              <a:t>Uses extra DFT operation and frequency equalization compared to OFDM</a:t>
            </a:r>
          </a:p>
          <a:p>
            <a:pPr lvl="1"/>
            <a:r>
              <a:rPr lang="en-US" dirty="0"/>
              <a:t>DFT prior to IFFT</a:t>
            </a:r>
          </a:p>
          <a:p>
            <a:pPr lvl="1"/>
            <a:r>
              <a:rPr lang="en-US" dirty="0"/>
              <a:t>Spreads data symbols over all subcarriers</a:t>
            </a:r>
          </a:p>
          <a:p>
            <a:pPr lvl="1"/>
            <a:r>
              <a:rPr lang="en-US" dirty="0"/>
              <a:t>Every data symbol is carried by every subcarrier</a:t>
            </a:r>
          </a:p>
          <a:p>
            <a:r>
              <a:rPr lang="en-US" dirty="0"/>
              <a:t>Multiple access is not possible</a:t>
            </a:r>
          </a:p>
          <a:p>
            <a:pPr lvl="1"/>
            <a:r>
              <a:rPr lang="en-US" dirty="0"/>
              <a:t>At one time, all subcarriers must be dedicated to one user</a:t>
            </a:r>
          </a:p>
          <a:p>
            <a:pPr lvl="1"/>
            <a:r>
              <a:rPr lang="en-US" dirty="0"/>
              <a:t>Multiple access is provided by using different time slots</a:t>
            </a:r>
          </a:p>
        </p:txBody>
      </p:sp>
    </p:spTree>
    <p:extLst>
      <p:ext uri="{BB962C8B-B14F-4D97-AF65-F5344CB8AC3E}">
        <p14:creationId xmlns:p14="http://schemas.microsoft.com/office/powerpoint/2010/main" val="1343020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987424"/>
            <a:ext cx="4954588" cy="1374775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Figure 8.8 Simplified Block Diagram of OFDMA and SC-FDMA</a:t>
            </a:r>
          </a:p>
        </p:txBody>
      </p:sp>
      <p:pic>
        <p:nvPicPr>
          <p:cNvPr id="7" name="Picture Placeholder 6" descr="Ch08fig08.eps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522" r="-95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978202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Figure 8.9 Example of OFDMA and SC-FDMA</a:t>
            </a:r>
          </a:p>
        </p:txBody>
      </p:sp>
      <p:pic>
        <p:nvPicPr>
          <p:cNvPr id="6" name="Picture Placeholder 5" descr="Ch08fig09.eps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206" b="-182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02429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65125"/>
            <a:ext cx="11658600" cy="667527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0000"/>
                </a:solidFill>
              </a:rPr>
              <a:t>Τεχνικές </a:t>
            </a:r>
            <a:r>
              <a:rPr lang="el-GR" dirty="0" err="1">
                <a:solidFill>
                  <a:srgbClr val="FF0000"/>
                </a:solidFill>
              </a:rPr>
              <a:t>Διαφορισμού</a:t>
            </a:r>
            <a:r>
              <a:rPr lang="el-GR" dirty="0">
                <a:solidFill>
                  <a:srgbClr val="FF0000"/>
                </a:solidFill>
              </a:rPr>
              <a:t> (</a:t>
            </a:r>
            <a:r>
              <a:rPr lang="en-US" dirty="0">
                <a:solidFill>
                  <a:srgbClr val="FF0000"/>
                </a:solidFill>
              </a:rPr>
              <a:t>Diversity Techniques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9385"/>
            <a:ext cx="11506200" cy="4949015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l-GR" dirty="0">
                <a:solidFill>
                  <a:srgbClr val="FF0000"/>
                </a:solidFill>
              </a:rPr>
              <a:t>Ο </a:t>
            </a:r>
            <a:r>
              <a:rPr lang="el-GR" dirty="0" err="1">
                <a:solidFill>
                  <a:srgbClr val="FF0000"/>
                </a:solidFill>
              </a:rPr>
              <a:t>Διαφορισμός</a:t>
            </a:r>
            <a:r>
              <a:rPr lang="el-GR" dirty="0">
                <a:solidFill>
                  <a:srgbClr val="FF0000"/>
                </a:solidFill>
              </a:rPr>
              <a:t> (</a:t>
            </a:r>
            <a:r>
              <a:rPr lang="en-US" dirty="0">
                <a:solidFill>
                  <a:srgbClr val="FF0000"/>
                </a:solidFill>
              </a:rPr>
              <a:t>Diversity)</a:t>
            </a:r>
            <a:r>
              <a:rPr lang="el-GR" dirty="0">
                <a:solidFill>
                  <a:srgbClr val="FF0000"/>
                </a:solidFill>
              </a:rPr>
              <a:t> βασίζεται στο γεγονός ότι ανεξάρτητα κανάλια υφίστανται ανεξάρτητα φαινόμενα διαλείψεων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Space diversity </a:t>
            </a:r>
            <a:r>
              <a:rPr lang="en-US" dirty="0"/>
              <a:t>– techniques involving physical transmission path, spacing antennas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Frequency diversity </a:t>
            </a:r>
            <a:r>
              <a:rPr lang="en-US" dirty="0"/>
              <a:t>– techniques where the signal is spread out over a larger frequency bandwidth or carried on multiple frequency carriers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Time diversity </a:t>
            </a:r>
            <a:r>
              <a:rPr lang="en-US" dirty="0"/>
              <a:t>– techniques aimed at spreading the data out over time</a:t>
            </a:r>
          </a:p>
          <a:p>
            <a:pPr>
              <a:lnSpc>
                <a:spcPct val="90000"/>
              </a:lnSpc>
            </a:pPr>
            <a:r>
              <a:rPr lang="en-US" dirty="0"/>
              <a:t>Use of diversity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Selection diversity – select the best signal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Combining diversity – combine the signals</a:t>
            </a:r>
          </a:p>
        </p:txBody>
      </p:sp>
    </p:spTree>
    <p:extLst>
      <p:ext uri="{BB962C8B-B14F-4D97-AF65-F5344CB8AC3E}">
        <p14:creationId xmlns:p14="http://schemas.microsoft.com/office/powerpoint/2010/main" val="429052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11963400" cy="473075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MULTIPLE INPUT MULTIPLE OUTPUT (MIMO) ANTENNAS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11734800" cy="4351338"/>
          </a:xfrm>
        </p:spPr>
        <p:txBody>
          <a:bodyPr>
            <a:normAutofit/>
          </a:bodyPr>
          <a:lstStyle/>
          <a:p>
            <a:r>
              <a:rPr lang="en-US" dirty="0"/>
              <a:t>Use antenna arrays for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Diversity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l-GR" dirty="0" err="1">
                <a:solidFill>
                  <a:schemeClr val="accent2">
                    <a:lumMod val="75000"/>
                  </a:schemeClr>
                </a:solidFill>
              </a:rPr>
              <a:t>Διαφορισμός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/>
              <a:t>– different signals from different antennas</a:t>
            </a:r>
          </a:p>
          <a:p>
            <a:pPr lvl="1"/>
            <a:r>
              <a:rPr lang="en-US" dirty="0"/>
              <a:t>Multiple streams– parallel data streams</a:t>
            </a:r>
          </a:p>
          <a:p>
            <a:pPr lvl="1"/>
            <a:r>
              <a:rPr lang="en-US" dirty="0"/>
              <a:t>Beamforming </a:t>
            </a:r>
            <a:r>
              <a:rPr lang="el-GR" dirty="0"/>
              <a:t>(Μορφοποίηση Δέσμης)</a:t>
            </a:r>
            <a:r>
              <a:rPr lang="en-US" dirty="0"/>
              <a:t> – directional antennas</a:t>
            </a:r>
          </a:p>
          <a:p>
            <a:pPr lvl="1"/>
            <a:r>
              <a:rPr lang="en-US" dirty="0"/>
              <a:t>Multi-user MIMO – directional beams to multiple simultaneous users</a:t>
            </a:r>
          </a:p>
          <a:p>
            <a:r>
              <a:rPr lang="en-US" dirty="0"/>
              <a:t>Modern systems</a:t>
            </a:r>
          </a:p>
          <a:p>
            <a:pPr lvl="1"/>
            <a:r>
              <a:rPr lang="en-US" dirty="0"/>
              <a:t>4 × 4 (4 transmitter and 4 </a:t>
            </a:r>
            <a:r>
              <a:rPr lang="en-US" dirty="0" err="1"/>
              <a:t>reciever</a:t>
            </a:r>
            <a:r>
              <a:rPr lang="en-US" dirty="0"/>
              <a:t> antennas)</a:t>
            </a:r>
          </a:p>
          <a:p>
            <a:pPr lvl="1"/>
            <a:r>
              <a:rPr lang="en-US" dirty="0"/>
              <a:t>8 × 8</a:t>
            </a:r>
          </a:p>
          <a:p>
            <a:pPr lvl="1"/>
            <a:r>
              <a:rPr lang="en-US" dirty="0"/>
              <a:t>Two dimensional arrays of 64 antennas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Massive MIMO with many more antennas</a:t>
            </a:r>
          </a:p>
        </p:txBody>
      </p:sp>
    </p:spTree>
    <p:extLst>
      <p:ext uri="{BB962C8B-B14F-4D97-AF65-F5344CB8AC3E}">
        <p14:creationId xmlns:p14="http://schemas.microsoft.com/office/powerpoint/2010/main" val="416571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987425"/>
            <a:ext cx="4343400" cy="533400"/>
          </a:xfrm>
        </p:spPr>
        <p:txBody>
          <a:bodyPr/>
          <a:lstStyle/>
          <a:p>
            <a:r>
              <a:rPr lang="en-US" dirty="0"/>
              <a:t>5.9 Four Uses of MIMO</a:t>
            </a:r>
          </a:p>
        </p:txBody>
      </p:sp>
      <p:pic>
        <p:nvPicPr>
          <p:cNvPr id="2" name="Picture Placeholder 1" descr="Ch06fig18.eps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095" r="-120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889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65125"/>
            <a:ext cx="11658600" cy="667527"/>
          </a:xfrm>
        </p:spPr>
        <p:txBody>
          <a:bodyPr>
            <a:normAutofit fontScale="90000"/>
          </a:bodyPr>
          <a:lstStyle/>
          <a:p>
            <a:r>
              <a:rPr lang="el-GR" dirty="0"/>
              <a:t>Διασπορά Φάσματος και </a:t>
            </a:r>
            <a:r>
              <a:rPr lang="en-US" dirty="0"/>
              <a:t>OFDM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9385"/>
            <a:ext cx="11506200" cy="3120215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Frequency diversity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examples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lnSpc>
                <a:spcPct val="90000"/>
              </a:lnSpc>
              <a:buNone/>
            </a:pPr>
            <a:endParaRPr lang="el-GR" dirty="0"/>
          </a:p>
          <a:p>
            <a:r>
              <a:rPr lang="el-GR" sz="2800" dirty="0" err="1">
                <a:solidFill>
                  <a:schemeClr val="accent2">
                    <a:lumMod val="75000"/>
                  </a:schemeClr>
                </a:solidFill>
              </a:rPr>
              <a:t>Ορθογωνική</a:t>
            </a: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 Πολυπλεξία Διαίρεσης Συχνότητας (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Orthogonal Frequency Division Multiplexing - OFDM)</a:t>
            </a:r>
          </a:p>
          <a:p>
            <a:endParaRPr lang="en-US" dirty="0"/>
          </a:p>
          <a:p>
            <a:r>
              <a:rPr lang="el-GR" sz="2800" dirty="0"/>
              <a:t>Διασπορά Φάσματος (</a:t>
            </a:r>
            <a:r>
              <a:rPr lang="en-US" sz="2800" dirty="0"/>
              <a:t>Bandwidth expansion or Spread Spectrum</a:t>
            </a:r>
            <a:r>
              <a:rPr lang="el-GR" sz="28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519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8524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2362201"/>
            <a:ext cx="9144000" cy="1147762"/>
          </a:xfrm>
        </p:spPr>
        <p:txBody>
          <a:bodyPr>
            <a:noAutofit/>
          </a:bodyPr>
          <a:lstStyle/>
          <a:p>
            <a:r>
              <a:rPr lang="en-US" sz="3600" dirty="0"/>
              <a:t>Orthogonal Frequency Division Multiplexing (OFDM)</a:t>
            </a:r>
          </a:p>
        </p:txBody>
      </p:sp>
    </p:spTree>
    <p:extLst>
      <p:ext uri="{BB962C8B-B14F-4D97-AF65-F5344CB8AC3E}">
        <p14:creationId xmlns:p14="http://schemas.microsoft.com/office/powerpoint/2010/main" val="3383420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1497</Words>
  <Application>Microsoft Office PowerPoint</Application>
  <PresentationFormat>Ευρεία οθόνη</PresentationFormat>
  <Paragraphs>202</Paragraphs>
  <Slides>32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Office Theme</vt:lpstr>
      <vt:lpstr>Equation</vt:lpstr>
      <vt:lpstr>Τηλεπικοινωνιακά Δίκτυα</vt:lpstr>
      <vt:lpstr>Τηλεπικοινωνιακά Δίκτυα</vt:lpstr>
      <vt:lpstr>Σύγχρονα ασύρματα δίκτυα</vt:lpstr>
      <vt:lpstr>Τεχνικές Διαφορισμού (Diversity Techniques)</vt:lpstr>
      <vt:lpstr>MULTIPLE INPUT MULTIPLE OUTPUT (MIMO) ANTENNAS</vt:lpstr>
      <vt:lpstr>5.9 Four Uses of MIMO</vt:lpstr>
      <vt:lpstr>Διασπορά Φάσματος και OFDM</vt:lpstr>
      <vt:lpstr>Παρουσίαση του PowerPoint</vt:lpstr>
      <vt:lpstr>Orthogonal Frequency Division Multiplexing (OFDM)</vt:lpstr>
      <vt:lpstr>Ορθογωνική πολυπλεξία διαίρεσης συχνότητας Orthogonal Frequency Division Multiplexing (OFDM)   Εισαγωγικά</vt:lpstr>
      <vt:lpstr>8.1 Ορθογωνική πολυπλεξία διαίρεσης συχνότητας</vt:lpstr>
      <vt:lpstr>Figure 8.1 Conceptual Understanding of Orthogonal Frequency Division Multiplexing </vt:lpstr>
      <vt:lpstr>Ορθογωνικότητα - Orthogonality</vt:lpstr>
      <vt:lpstr>Figure 8.2 Illustration of Orthogonality of OFDM </vt:lpstr>
      <vt:lpstr>Ορθογωνικότητα - Orthogonality</vt:lpstr>
      <vt:lpstr>Οφέλη της τεχνικής OFDM - Benefits of OFDM</vt:lpstr>
      <vt:lpstr>Υλοποίηση της τεχνικής OFDM - OFDM Implementation</vt:lpstr>
      <vt:lpstr>Figure 8.3 IFFT Implementation of OFDM </vt:lpstr>
      <vt:lpstr>Κυκλικό Πρόθεμα - Cyclic prefix</vt:lpstr>
      <vt:lpstr>Figure 8.4 Cyclic Prefix </vt:lpstr>
      <vt:lpstr>Δυσκολίες υλοποίησης της OFDM - Difficulties of OFDM</vt:lpstr>
      <vt:lpstr>Figure 8.5 Ideal and Practical Amplifier Characteristics </vt:lpstr>
      <vt:lpstr>Figure 8.6 Examples of Linear and Nonlinear Amplifier Output </vt:lpstr>
      <vt:lpstr>Παρουσίαση του PowerPoint</vt:lpstr>
      <vt:lpstr>Παρουσίαση του PowerPoint</vt:lpstr>
      <vt:lpstr>Πολλαπλή πρόσβαση με Ορθογωνική διαίρεση συχνότητας - OFDMA</vt:lpstr>
      <vt:lpstr>Figure 8.7 OFDM and OFDMA</vt:lpstr>
      <vt:lpstr>Πολλαπλή πρόσβαση με Ορθογωνική διαίρεση συχνότητας - OFDMA</vt:lpstr>
      <vt:lpstr>Ευκαιριακός χρονοπρογραμματισμός - Opportunistic scheduling</vt:lpstr>
      <vt:lpstr>8.3 FDMA απλής φέρουσας –    (SC-FDMA)</vt:lpstr>
      <vt:lpstr>Figure 8.8 Simplified Block Diagram of OFDMA and SC-FDMA</vt:lpstr>
      <vt:lpstr>Figure 8.9 Example of OFDMA and SC-FDMA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Τηλεπικοινωνιακά Δίκτυα</dc:title>
  <dc:creator>kostas</dc:creator>
  <cp:lastModifiedBy>Andreas Tsormpatzoglou</cp:lastModifiedBy>
  <cp:revision>91</cp:revision>
  <dcterms:created xsi:type="dcterms:W3CDTF">2006-08-16T00:00:00Z</dcterms:created>
  <dcterms:modified xsi:type="dcterms:W3CDTF">2022-11-07T12:03:43Z</dcterms:modified>
</cp:coreProperties>
</file>