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82"/>
  </p:notesMasterIdLst>
  <p:handoutMasterIdLst>
    <p:handoutMasterId r:id="rId83"/>
  </p:handoutMasterIdLst>
  <p:sldIdLst>
    <p:sldId id="567" r:id="rId2"/>
    <p:sldId id="488" r:id="rId3"/>
    <p:sldId id="489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497" r:id="rId12"/>
    <p:sldId id="498" r:id="rId13"/>
    <p:sldId id="499" r:id="rId14"/>
    <p:sldId id="500" r:id="rId15"/>
    <p:sldId id="501" r:id="rId16"/>
    <p:sldId id="502" r:id="rId17"/>
    <p:sldId id="503" r:id="rId18"/>
    <p:sldId id="504" r:id="rId19"/>
    <p:sldId id="505" r:id="rId20"/>
    <p:sldId id="506" r:id="rId21"/>
    <p:sldId id="507" r:id="rId22"/>
    <p:sldId id="508" r:id="rId23"/>
    <p:sldId id="509" r:id="rId24"/>
    <p:sldId id="510" r:id="rId25"/>
    <p:sldId id="511" r:id="rId26"/>
    <p:sldId id="512" r:id="rId27"/>
    <p:sldId id="513" r:id="rId28"/>
    <p:sldId id="514" r:id="rId29"/>
    <p:sldId id="515" r:id="rId30"/>
    <p:sldId id="516" r:id="rId31"/>
    <p:sldId id="517" r:id="rId32"/>
    <p:sldId id="518" r:id="rId33"/>
    <p:sldId id="519" r:id="rId34"/>
    <p:sldId id="520" r:id="rId35"/>
    <p:sldId id="521" r:id="rId36"/>
    <p:sldId id="522" r:id="rId37"/>
    <p:sldId id="523" r:id="rId38"/>
    <p:sldId id="524" r:id="rId39"/>
    <p:sldId id="525" r:id="rId40"/>
    <p:sldId id="526" r:id="rId41"/>
    <p:sldId id="527" r:id="rId42"/>
    <p:sldId id="528" r:id="rId43"/>
    <p:sldId id="529" r:id="rId44"/>
    <p:sldId id="530" r:id="rId45"/>
    <p:sldId id="531" r:id="rId46"/>
    <p:sldId id="532" r:id="rId47"/>
    <p:sldId id="533" r:id="rId48"/>
    <p:sldId id="534" r:id="rId49"/>
    <p:sldId id="535" r:id="rId50"/>
    <p:sldId id="536" r:id="rId51"/>
    <p:sldId id="537" r:id="rId52"/>
    <p:sldId id="538" r:id="rId53"/>
    <p:sldId id="539" r:id="rId54"/>
    <p:sldId id="540" r:id="rId55"/>
    <p:sldId id="541" r:id="rId56"/>
    <p:sldId id="542" r:id="rId57"/>
    <p:sldId id="543" r:id="rId58"/>
    <p:sldId id="544" r:id="rId59"/>
    <p:sldId id="545" r:id="rId60"/>
    <p:sldId id="546" r:id="rId61"/>
    <p:sldId id="547" r:id="rId62"/>
    <p:sldId id="548" r:id="rId63"/>
    <p:sldId id="549" r:id="rId64"/>
    <p:sldId id="550" r:id="rId65"/>
    <p:sldId id="551" r:id="rId66"/>
    <p:sldId id="552" r:id="rId67"/>
    <p:sldId id="553" r:id="rId68"/>
    <p:sldId id="554" r:id="rId69"/>
    <p:sldId id="555" r:id="rId70"/>
    <p:sldId id="556" r:id="rId71"/>
    <p:sldId id="557" r:id="rId72"/>
    <p:sldId id="558" r:id="rId73"/>
    <p:sldId id="559" r:id="rId74"/>
    <p:sldId id="560" r:id="rId75"/>
    <p:sldId id="561" r:id="rId76"/>
    <p:sldId id="562" r:id="rId77"/>
    <p:sldId id="563" r:id="rId78"/>
    <p:sldId id="564" r:id="rId79"/>
    <p:sldId id="565" r:id="rId80"/>
    <p:sldId id="566" r:id="rId81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Φωτεινό στυλ 2 - Έμφαση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C083E6E3-FA7D-4D7B-A595-EF9225AFEA82}" styleName="Φωτεινό στυλ 1 - Έμφαση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99" autoAdjust="0"/>
  </p:normalViewPr>
  <p:slideViewPr>
    <p:cSldViewPr snapToGrid="0">
      <p:cViewPr varScale="1">
        <p:scale>
          <a:sx n="71" d="100"/>
          <a:sy n="71" d="100"/>
        </p:scale>
        <p:origin x="822" y="66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88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CD51F-87B8-4EFB-B77E-3D7C24F347AC}" type="datetimeFigureOut">
              <a:rPr lang="el-GR" smtClean="0"/>
              <a:pPr/>
              <a:t>5/5/2017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1E71C-39CD-4553-A292-A243A1F0604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F552529-25CA-421F-9FC3-1616AA9D6F39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4AAAA9-1B31-4FFD-9027-1CF2FC32E5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885C-915C-4C4D-BA77-2C3E5C8C72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CC7D-ACCE-48A0-81FD-E594413407C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0CBC6-D309-4178-A1AF-F975B2DCE6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D753-81A2-426C-AC93-0626533EBD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1006-66D9-442E-B133-C36528A1C8B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9EFAC3-56C8-4D89-85C6-9F7B4575934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F772FDF-E660-4281-8B70-7EBAAD2C5D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4C1C0-F5A3-4DBF-8B74-34E7B6A3F9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BA8F-DF6F-41E0-90DD-94C2B5D24F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ABC8-A820-4130-A551-5D86D14901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6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8051BE3-7ACE-4DE9-A970-661FAC0BBE9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Συναρτήσεις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5168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Η εντολή </a:t>
            </a:r>
            <a:r>
              <a:rPr lang="en-US" altLang="el-GR" dirty="0">
                <a:latin typeface="Courier New" panose="02070309020205020404" pitchFamily="49" charset="0"/>
              </a:rPr>
              <a:t>return</a:t>
            </a:r>
            <a:r>
              <a:rPr lang="en-US" altLang="el-GR" spc="-300" dirty="0">
                <a:latin typeface="Courier New" panose="02070309020205020404" pitchFamily="49" charset="0"/>
              </a:rPr>
              <a:t> </a:t>
            </a:r>
            <a:r>
              <a:rPr lang="el-GR" altLang="el-GR" dirty="0">
                <a:solidFill>
                  <a:srgbClr val="FF0000"/>
                </a:solidFill>
              </a:rPr>
              <a:t>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597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0" y="1174538"/>
            <a:ext cx="90551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Αν η συνάρτηση δεν έχει οριστεί να επιστρέφει κάποια τιμή (δηλ. αν ο επιστρεφόμενος τύπος της είναι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 dirty="0"/>
              <a:t>), τότε – για να τερματίσουμε άμεσα σε κάποιο σημείο τη συνάρτηση - γράφουμε απλά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Αν, όμως, η συνάρτηση έχει οριστεί να επιστρέφει κάποια τιμή, τότε η εντολή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πρέπει να ακολουθείται</a:t>
            </a:r>
            <a:r>
              <a:rPr lang="el-GR" altLang="el-GR" sz="2000" dirty="0"/>
              <a:t> από κάποια τιμή</a:t>
            </a: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Αυτή η τιμή επιστρέφεται στο πρόγραμμα που την κάλεσε</a:t>
            </a: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Ο τύπος της τιμής που επιστρέφεται πρέπει </a:t>
            </a:r>
            <a:r>
              <a:rPr lang="el-GR" altLang="el-GR" sz="2000" dirty="0">
                <a:solidFill>
                  <a:srgbClr val="FF0000"/>
                </a:solidFill>
              </a:rPr>
              <a:t>να είναι ίδιος</a:t>
            </a:r>
            <a:r>
              <a:rPr lang="el-GR" altLang="el-GR" sz="2000" dirty="0"/>
              <a:t> με τον τύπο που ορίστηκε να επιστρέφει η συνάρτηση στη δήλωσή της, δηλαδή στο πρωτότυπό της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83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4378"/>
            <a:ext cx="82550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686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2" y="1174542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Όπως είπαμε, η κύρια συνάρτηση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ενός προγράμματος στη C είναι και αυτή μία συνάρτηση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καλείται από το λειτουργικό σύστημα όταν αρχίζει η εκτέλεση του προγράμματος και τερματίζεται όταν τελειώνει η εκτέλεση του προγράμματος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Το όνομα μίας συνάρτησης πρέπει να επιλέγεται με τέτοιο τρόπο, ώστε να περιγράφει όσο το δυνατόν καλύτερα τον σκοπό της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Π.χ. αν θέλετε να δηλώσετε μία συνάρτηση που να υπολογίζει το άθροισμα κάποιων αριθμών, τότε ένα επιτυχημένο περιγραφικό όνομα θα μπορούσε να είναι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sum</a:t>
            </a:r>
            <a:r>
              <a:rPr lang="el-GR" altLang="el-GR" sz="2000" dirty="0"/>
              <a:t> ή το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athroisma</a:t>
            </a:r>
            <a:r>
              <a:rPr lang="en-US" altLang="el-GR" sz="2000" dirty="0"/>
              <a:t> </a:t>
            </a:r>
            <a:r>
              <a:rPr lang="el-GR" altLang="el-GR" sz="2000" dirty="0"/>
              <a:t>και όχι ένα όνομα όπως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func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tion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func</a:t>
            </a:r>
            <a:r>
              <a:rPr lang="en-US" altLang="el-GR" sz="2000" dirty="0"/>
              <a:t>,</a:t>
            </a:r>
            <a:r>
              <a:rPr lang="el-GR" altLang="el-GR" sz="2000" dirty="0"/>
              <a:t>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n-US" altLang="el-GR" sz="2000" dirty="0"/>
              <a:t>,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foufoutos</a:t>
            </a:r>
            <a:r>
              <a:rPr lang="en-US" altLang="el-GR" sz="2000" dirty="0"/>
              <a:t> </a:t>
            </a:r>
            <a:r>
              <a:rPr lang="el-GR" altLang="el-GR" sz="2000" dirty="0"/>
              <a:t>ή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lala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7869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B0DAFB-E88E-423B-862D-52E86652AD97}" type="slidenum">
              <a:rPr lang="en-GB" altLang="el-GR"/>
              <a:pPr/>
              <a:t>12</a:t>
            </a:fld>
            <a:endParaRPr lang="en-GB" altLang="el-GR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7456767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Συναρτήσεων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727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74531"/>
            <a:ext cx="9055100" cy="5676900"/>
          </a:xfrm>
        </p:spPr>
        <p:txBody>
          <a:bodyPr/>
          <a:lstStyle/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n-US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Πού τερματίζεται αυτή η συνάρτηση </a:t>
            </a:r>
            <a:r>
              <a:rPr lang="en-US" altLang="el-GR" sz="2000" dirty="0"/>
              <a:t>????</a:t>
            </a:r>
            <a:endParaRPr lang="el-GR" altLang="el-GR" sz="2000" dirty="0"/>
          </a:p>
        </p:txBody>
      </p:sp>
      <p:pic>
        <p:nvPicPr>
          <p:cNvPr id="3727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417" y="1720631"/>
            <a:ext cx="6572250" cy="2794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30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27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0" y="1188554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n-US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Πού τερματίζεται αυτή η συνάρτηση </a:t>
            </a:r>
            <a:r>
              <a:rPr lang="en-US" altLang="el-GR" sz="2000"/>
              <a:t>????</a:t>
            </a:r>
            <a:endParaRPr lang="el-GR" altLang="el-GR" sz="2000"/>
          </a:p>
        </p:txBody>
      </p:sp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7817128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Συναρτήσεων (</a:t>
            </a:r>
            <a:r>
              <a:rPr lang="en-US" altLang="el-GR" dirty="0">
                <a:solidFill>
                  <a:srgbClr val="FF0000"/>
                </a:solidFill>
              </a:rPr>
              <a:t>I</a:t>
            </a:r>
            <a:r>
              <a:rPr lang="el-GR" altLang="el-GR" dirty="0">
                <a:solidFill>
                  <a:srgbClr val="FF0000"/>
                </a:solidFill>
              </a:rPr>
              <a:t>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7376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95" y="2129827"/>
            <a:ext cx="7123113" cy="2581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3768" name="Oval 8"/>
          <p:cNvSpPr>
            <a:spLocks noChangeArrowheads="1"/>
          </p:cNvSpPr>
          <p:nvPr/>
        </p:nvSpPr>
        <p:spPr bwMode="auto">
          <a:xfrm>
            <a:off x="2274170" y="3960214"/>
            <a:ext cx="1155700" cy="3175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3769" name="Line 9"/>
          <p:cNvSpPr>
            <a:spLocks noChangeShapeType="1"/>
          </p:cNvSpPr>
          <p:nvPr/>
        </p:nvSpPr>
        <p:spPr bwMode="auto">
          <a:xfrm>
            <a:off x="3201270" y="4277714"/>
            <a:ext cx="2514600" cy="86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3770" name="Oval 10"/>
          <p:cNvSpPr>
            <a:spLocks noChangeArrowheads="1"/>
          </p:cNvSpPr>
          <p:nvPr/>
        </p:nvSpPr>
        <p:spPr bwMode="auto">
          <a:xfrm>
            <a:off x="2286870" y="3528414"/>
            <a:ext cx="1155700" cy="3175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3771" name="Line 11"/>
          <p:cNvSpPr>
            <a:spLocks noChangeShapeType="1"/>
          </p:cNvSpPr>
          <p:nvPr/>
        </p:nvSpPr>
        <p:spPr bwMode="auto">
          <a:xfrm>
            <a:off x="3404470" y="3718914"/>
            <a:ext cx="23241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3772" name="Text Box 12"/>
          <p:cNvSpPr txBox="1">
            <a:spLocks noChangeArrowheads="1"/>
          </p:cNvSpPr>
          <p:nvPr/>
        </p:nvSpPr>
        <p:spPr bwMode="auto">
          <a:xfrm>
            <a:off x="5728570" y="4404714"/>
            <a:ext cx="3162300" cy="1446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1600">
                <a:solidFill>
                  <a:srgbClr val="FF0000"/>
                </a:solidFill>
                <a:latin typeface="Courier New" panose="02070309020205020404" pitchFamily="49" charset="0"/>
              </a:rPr>
              <a:t>Επιστρέφονται ακέραιες τιμές </a:t>
            </a:r>
          </a:p>
          <a:p>
            <a:pPr>
              <a:spcBef>
                <a:spcPct val="50000"/>
              </a:spcBef>
            </a:pPr>
            <a:r>
              <a:rPr lang="el-GR" altLang="el-GR" sz="1600">
                <a:solidFill>
                  <a:srgbClr val="FF0000"/>
                </a:solidFill>
                <a:latin typeface="Courier New" panose="02070309020205020404" pitchFamily="49" charset="0"/>
              </a:rPr>
              <a:t>ΠΡΟΣΟΧΗ: δεν επιτρέπεται η επιστροφή άλλου τύπου (π.χ. δεκαδικού)</a:t>
            </a:r>
          </a:p>
        </p:txBody>
      </p:sp>
      <p:sp>
        <p:nvSpPr>
          <p:cNvPr id="373773" name="Oval 13"/>
          <p:cNvSpPr>
            <a:spLocks noChangeArrowheads="1"/>
          </p:cNvSpPr>
          <p:nvPr/>
        </p:nvSpPr>
        <p:spPr bwMode="auto">
          <a:xfrm>
            <a:off x="2274170" y="3960214"/>
            <a:ext cx="1155700" cy="3175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3774" name="Line 14"/>
          <p:cNvSpPr>
            <a:spLocks noChangeShapeType="1"/>
          </p:cNvSpPr>
          <p:nvPr/>
        </p:nvSpPr>
        <p:spPr bwMode="auto">
          <a:xfrm>
            <a:off x="3201270" y="4277714"/>
            <a:ext cx="2514600" cy="86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33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37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3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3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3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6" grpId="0" build="p"/>
      <p:bldP spid="37377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899" y="38100"/>
            <a:ext cx="8228291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Συναρτήσεων (</a:t>
            </a:r>
            <a:r>
              <a:rPr lang="en-US" altLang="el-GR" dirty="0">
                <a:solidFill>
                  <a:srgbClr val="FF0000"/>
                </a:solidFill>
              </a:rPr>
              <a:t>I</a:t>
            </a:r>
            <a:r>
              <a:rPr lang="el-GR" altLang="el-GR" dirty="0">
                <a:solidFill>
                  <a:srgbClr val="FF0000"/>
                </a:solidFill>
              </a:rPr>
              <a:t>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7478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9" y="1188544"/>
            <a:ext cx="9055100" cy="5676900"/>
          </a:xfrm>
          <a:noFill/>
          <a:ln/>
        </p:spPr>
        <p:txBody>
          <a:bodyPr/>
          <a:lstStyle/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dirty="0"/>
          </a:p>
          <a:p>
            <a:pPr marL="914400" lvl="1" indent="-457200"/>
            <a:r>
              <a:rPr lang="el-GR" altLang="el-GR" sz="2000" dirty="0"/>
              <a:t>Όταν μία συνάρτηση επιστρέφει κάποια τιμή, θα πρέπει όλα τα δυνατά «μονοπάτια» της, να επιστρέφουν κάποια τιμή</a:t>
            </a:r>
          </a:p>
        </p:txBody>
      </p:sp>
      <p:pic>
        <p:nvPicPr>
          <p:cNvPr id="37480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304" y="2655394"/>
            <a:ext cx="7651750" cy="2882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4805" name="Text Box 21"/>
          <p:cNvSpPr txBox="1">
            <a:spLocks noChangeArrowheads="1"/>
          </p:cNvSpPr>
          <p:nvPr/>
        </p:nvSpPr>
        <p:spPr bwMode="auto">
          <a:xfrm>
            <a:off x="5535891" y="4249244"/>
            <a:ext cx="3162300" cy="590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1600">
                <a:solidFill>
                  <a:srgbClr val="FF0000"/>
                </a:solidFill>
                <a:latin typeface="Courier New" panose="02070309020205020404" pitchFamily="49" charset="0"/>
              </a:rPr>
              <a:t>Η ακέραια τιμή θα μετατραπεί σε δεκαδική. </a:t>
            </a:r>
          </a:p>
        </p:txBody>
      </p:sp>
      <p:sp>
        <p:nvSpPr>
          <p:cNvPr id="374806" name="Oval 22"/>
          <p:cNvSpPr>
            <a:spLocks noChangeArrowheads="1"/>
          </p:cNvSpPr>
          <p:nvPr/>
        </p:nvSpPr>
        <p:spPr bwMode="auto">
          <a:xfrm>
            <a:off x="2576791" y="4998544"/>
            <a:ext cx="1155700" cy="3175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4807" name="Line 23"/>
          <p:cNvSpPr>
            <a:spLocks noChangeShapeType="1"/>
          </p:cNvSpPr>
          <p:nvPr/>
        </p:nvSpPr>
        <p:spPr bwMode="auto">
          <a:xfrm flipV="1">
            <a:off x="3707091" y="4592144"/>
            <a:ext cx="1866900" cy="508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14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4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4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80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0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53" y="2861781"/>
            <a:ext cx="4635500" cy="1671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95728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Συναρτήσεων (</a:t>
            </a:r>
            <a:r>
              <a:rPr lang="en-US" altLang="el-GR" dirty="0">
                <a:solidFill>
                  <a:srgbClr val="FF0000"/>
                </a:solidFill>
              </a:rPr>
              <a:t>IV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608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0" y="1188556"/>
            <a:ext cx="9055100" cy="5676900"/>
          </a:xfrm>
          <a:noFill/>
          <a:ln/>
        </p:spPr>
        <p:txBody>
          <a:bodyPr/>
          <a:lstStyle/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dirty="0"/>
          </a:p>
          <a:p>
            <a:pPr marL="914400" lvl="1" indent="-457200"/>
            <a:r>
              <a:rPr lang="el-GR" altLang="el-GR" sz="2000" dirty="0"/>
              <a:t>Ποια τιμή επιστρέφει η συγκεκριμένη συνάρτηση ????</a:t>
            </a:r>
          </a:p>
        </p:txBody>
      </p:sp>
      <p:sp>
        <p:nvSpPr>
          <p:cNvPr id="460805" name="Text Box 5"/>
          <p:cNvSpPr txBox="1">
            <a:spLocks noChangeArrowheads="1"/>
          </p:cNvSpPr>
          <p:nvPr/>
        </p:nvSpPr>
        <p:spPr bwMode="auto">
          <a:xfrm>
            <a:off x="5332690" y="5176356"/>
            <a:ext cx="3543300" cy="10795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1600">
                <a:solidFill>
                  <a:srgbClr val="FF0000"/>
                </a:solidFill>
                <a:latin typeface="Courier New" panose="02070309020205020404" pitchFamily="49" charset="0"/>
              </a:rPr>
              <a:t>Η τιμή επιστροφής θα είναι 4 και όχι 4.9 (αφού η τιμή επιστροφής έχει οριστεί να είναι </a:t>
            </a:r>
            <a:r>
              <a:rPr lang="en-US" altLang="el-GR" sz="16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600">
                <a:solidFill>
                  <a:srgbClr val="FF0000"/>
                </a:solidFill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460806" name="Oval 6"/>
          <p:cNvSpPr>
            <a:spLocks noChangeArrowheads="1"/>
          </p:cNvSpPr>
          <p:nvPr/>
        </p:nvSpPr>
        <p:spPr bwMode="auto">
          <a:xfrm>
            <a:off x="1446490" y="3995256"/>
            <a:ext cx="1485900" cy="3175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60807" name="Line 7"/>
          <p:cNvSpPr>
            <a:spLocks noChangeShapeType="1"/>
          </p:cNvSpPr>
          <p:nvPr/>
        </p:nvSpPr>
        <p:spPr bwMode="auto">
          <a:xfrm>
            <a:off x="2957790" y="4223856"/>
            <a:ext cx="2349500" cy="1168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470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6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Κλήση Συνάρτησης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758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73666"/>
            <a:ext cx="9055100" cy="5676900"/>
          </a:xfrm>
        </p:spPr>
        <p:txBody>
          <a:bodyPr>
            <a:normAutofit lnSpcReduction="10000"/>
          </a:bodyPr>
          <a:lstStyle/>
          <a:p>
            <a:pPr marL="914400" lvl="1" indent="-457200"/>
            <a:r>
              <a:rPr lang="el-GR" altLang="el-GR" sz="2000" dirty="0"/>
              <a:t>Όταν καλείται μία συνάρτηση, η εκτέλεση του προγράμματος συνεχίζει με την εκτέλεση του κώδικα της συνάρτησης</a:t>
            </a:r>
          </a:p>
          <a:p>
            <a:pPr marL="914400" lvl="1" indent="-457200"/>
            <a:endParaRPr lang="el-GR" altLang="el-GR" sz="800" dirty="0"/>
          </a:p>
          <a:p>
            <a:pPr marL="914400" lvl="1" indent="-457200"/>
            <a:r>
              <a:rPr lang="el-GR" altLang="el-GR" sz="2000" dirty="0"/>
              <a:t>Όταν τερματίζεται η συνάρτηση, η εκτέλεση του προγράμματος </a:t>
            </a:r>
            <a:r>
              <a:rPr lang="el-GR" altLang="el-GR" sz="2000" dirty="0">
                <a:solidFill>
                  <a:srgbClr val="FF0000"/>
                </a:solidFill>
              </a:rPr>
              <a:t>επιστρέφει στο σημείο κλήσης</a:t>
            </a:r>
            <a:r>
              <a:rPr lang="el-GR" altLang="el-GR" sz="2000" dirty="0"/>
              <a:t> της συνάρτησης και συνεχίζει με την εκτέλεση της επόμενης εντολής</a:t>
            </a:r>
          </a:p>
          <a:p>
            <a:pPr marL="914400" lvl="1" indent="-457200"/>
            <a:endParaRPr lang="el-GR" altLang="el-GR" sz="800" dirty="0"/>
          </a:p>
          <a:p>
            <a:pPr marL="914400" lvl="1" indent="-457200"/>
            <a:r>
              <a:rPr lang="el-GR" altLang="el-GR" sz="2000" dirty="0"/>
              <a:t>Μία συνάρτηση μπορεί να κληθεί </a:t>
            </a:r>
            <a:r>
              <a:rPr lang="el-GR" altLang="el-GR" sz="2000" dirty="0">
                <a:solidFill>
                  <a:srgbClr val="FF0000"/>
                </a:solidFill>
              </a:rPr>
              <a:t>όσες φορές είναι απαραίτητο</a:t>
            </a:r>
            <a:r>
              <a:rPr lang="el-GR" altLang="el-GR" sz="2000" dirty="0"/>
              <a:t> για τους σκοπούς του προγράμματος</a:t>
            </a:r>
          </a:p>
          <a:p>
            <a:pPr marL="914400" lvl="1" indent="-457200"/>
            <a:endParaRPr lang="el-GR" altLang="el-GR" sz="800" dirty="0"/>
          </a:p>
          <a:p>
            <a:pPr marL="914400" lvl="1" indent="-457200"/>
            <a:r>
              <a:rPr lang="el-GR" altLang="el-GR" sz="2000" dirty="0"/>
              <a:t>Όταν γίνεται η κλήση μίας συνάρτησης, ο μεταγλωττιστής </a:t>
            </a:r>
            <a:r>
              <a:rPr lang="el-GR" altLang="el-GR" sz="2000" dirty="0">
                <a:solidFill>
                  <a:srgbClr val="FF0000"/>
                </a:solidFill>
              </a:rPr>
              <a:t>δεσμεύει μνήμη </a:t>
            </a:r>
            <a:r>
              <a:rPr lang="el-GR" altLang="el-GR" sz="2000" dirty="0"/>
              <a:t>για να αποθηκεύσει τις μεταβλητές που δηλώνονται στη λίστα παραμέτρων της συνάρτησης, καθώς και αυτές που δηλώνονται μέσα στο σώμα της</a:t>
            </a:r>
          </a:p>
          <a:p>
            <a:pPr marL="914400" lvl="1" indent="-457200"/>
            <a:endParaRPr lang="el-GR" altLang="el-GR" sz="700" dirty="0"/>
          </a:p>
          <a:p>
            <a:pPr marL="914400" lvl="1" indent="-457200"/>
            <a:r>
              <a:rPr lang="el-GR" altLang="el-GR" sz="2000" dirty="0"/>
              <a:t>Αυτή η μνήμη </a:t>
            </a:r>
            <a:r>
              <a:rPr lang="el-GR" altLang="el-GR" sz="2000" dirty="0">
                <a:solidFill>
                  <a:srgbClr val="FF0000"/>
                </a:solidFill>
              </a:rPr>
              <a:t>δεσμεύεται</a:t>
            </a:r>
            <a:r>
              <a:rPr lang="el-GR" altLang="el-GR" sz="2000" dirty="0"/>
              <a:t> από ένα συγκεκριμένο τμήμα μνήμης που παρέχει το λειτουργικό σύστημα στο πρόγραμμα και ονομάζεται </a:t>
            </a:r>
            <a:r>
              <a:rPr lang="el-GR" altLang="el-GR" sz="2000" dirty="0">
                <a:solidFill>
                  <a:srgbClr val="FF0000"/>
                </a:solidFill>
              </a:rPr>
              <a:t>στοίβα</a:t>
            </a:r>
            <a:r>
              <a:rPr lang="el-GR" altLang="el-GR" sz="2000" dirty="0"/>
              <a:t> (</a:t>
            </a:r>
            <a:r>
              <a:rPr lang="el-GR" altLang="el-GR" sz="2000" dirty="0" err="1">
                <a:solidFill>
                  <a:srgbClr val="FF0000"/>
                </a:solidFill>
              </a:rPr>
              <a:t>stack</a:t>
            </a:r>
            <a:r>
              <a:rPr lang="el-GR" altLang="el-GR" sz="2000" dirty="0"/>
              <a:t>)</a:t>
            </a:r>
          </a:p>
          <a:p>
            <a:pPr marL="914400" lvl="1" indent="-457200"/>
            <a:endParaRPr lang="el-GR" altLang="el-GR" sz="500" dirty="0"/>
          </a:p>
          <a:p>
            <a:pPr marL="914400" lvl="1" indent="-457200"/>
            <a:r>
              <a:rPr lang="el-GR" altLang="el-GR" sz="2000" dirty="0"/>
              <a:t>Η </a:t>
            </a:r>
            <a:r>
              <a:rPr lang="el-GR" altLang="el-GR" sz="2000" dirty="0">
                <a:solidFill>
                  <a:srgbClr val="FF0000"/>
                </a:solidFill>
              </a:rPr>
              <a:t>αποδέσμευση</a:t>
            </a:r>
            <a:r>
              <a:rPr lang="el-GR" altLang="el-GR" sz="2000" dirty="0"/>
              <a:t> αυτής της μνήμης </a:t>
            </a:r>
            <a:r>
              <a:rPr lang="el-GR" altLang="el-GR" sz="2000" dirty="0">
                <a:solidFill>
                  <a:srgbClr val="FF0000"/>
                </a:solidFill>
              </a:rPr>
              <a:t>γίνεται αυτόματα</a:t>
            </a:r>
            <a:r>
              <a:rPr lang="el-GR" altLang="el-GR" sz="2000" dirty="0"/>
              <a:t> όταν τερματιστεί η εκτέλεση της συνάρτησης</a:t>
            </a: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2597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11392"/>
            <a:ext cx="82550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61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1" y="1174538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Όταν χρησιμοποιείτε μία συνάρτηση βιβλιοθήκης, θα πρέπει να συμπεριλάβετε το αρχείο που περιέχει τη δήλωσή της με την οδηγία </a:t>
            </a: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#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include</a:t>
            </a:r>
            <a:endParaRPr lang="el-GR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/>
            <a:endParaRPr lang="el-GR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/>
            <a:r>
              <a:rPr lang="el-GR" altLang="el-GR" sz="2000" dirty="0"/>
              <a:t>Για παράδειγμα, για να χρησιμοποιηθεί η συνάρτηση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strlen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(δηλ. για να μπορέσετε να καλέσετε τη συγκεκριμένη συνάρτηση σε ένα πρόγραμμά σας), πρέπει να προστεθεί το αρχείο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string.h</a:t>
            </a:r>
            <a:r>
              <a:rPr lang="el-GR" altLang="el-GR" sz="2000" dirty="0"/>
              <a:t> με την οδηγία: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	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	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    </a:t>
            </a: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#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include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&lt;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string.h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&gt;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αλλιώς ο μεταγλωττιστής θα εμφανίσει μήνυμα λάθους για αδήλωτη συνάρτηση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887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343024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Κλήση Συνάρτησης χωρίς Παραμέτρους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768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78040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Η κλήση μία συνάρτησης που δεν δέχεται παραμέτρους σημαίνει ότι </a:t>
            </a:r>
            <a:r>
              <a:rPr lang="el-GR" altLang="el-GR" sz="2000" dirty="0">
                <a:solidFill>
                  <a:srgbClr val="FF0000"/>
                </a:solidFill>
              </a:rPr>
              <a:t>δεν της μεταβιβάζεται κάποια πληροφορία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Η κλήση μίας τέτοιας συνάρτησης γίνεται γράφοντας (μέσα στο πρόγραμμα, στο σημείο που επιθυμούμε να την καλέσουμε) το όνομά της, ακολουθούμενη από κενές παρενθέσεις ή (σωστότερα βάσει του προτύπου </a:t>
            </a:r>
            <a:r>
              <a:rPr lang="en-US" altLang="el-GR" sz="2000" dirty="0"/>
              <a:t>ANSI</a:t>
            </a:r>
            <a:r>
              <a:rPr lang="el-GR" altLang="el-GR" sz="2000" dirty="0"/>
              <a:t>) γράφοντας τη λέξη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 dirty="0"/>
              <a:t> μέσα στις παρενθέσεις</a:t>
            </a:r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453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8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001555"/>
            <a:ext cx="6950075" cy="513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7861" name="Group 5"/>
          <p:cNvGrpSpPr>
            <a:grpSpLocks/>
          </p:cNvGrpSpPr>
          <p:nvPr/>
        </p:nvGrpSpPr>
        <p:grpSpPr bwMode="auto">
          <a:xfrm>
            <a:off x="533400" y="6170455"/>
            <a:ext cx="7061200" cy="533400"/>
            <a:chOff x="-432" y="2192"/>
            <a:chExt cx="2504" cy="1912"/>
          </a:xfrm>
        </p:grpSpPr>
        <p:sp>
          <p:nvSpPr>
            <p:cNvPr id="377862" name="Rectangle 6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Call_1 In In Call_2 In In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377863" name="Rectangle 7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77864" name="Rectangle 8"/>
          <p:cNvSpPr>
            <a:spLocks noChangeArrowheads="1"/>
          </p:cNvSpPr>
          <p:nvPr/>
        </p:nvSpPr>
        <p:spPr bwMode="auto">
          <a:xfrm>
            <a:off x="1790700" y="2677953"/>
            <a:ext cx="14732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7865" name="Rectangle 9"/>
          <p:cNvSpPr>
            <a:spLocks noChangeArrowheads="1"/>
          </p:cNvSpPr>
          <p:nvPr/>
        </p:nvSpPr>
        <p:spPr bwMode="auto">
          <a:xfrm>
            <a:off x="1790700" y="3655853"/>
            <a:ext cx="14732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37786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4156075"/>
            <a:ext cx="28130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7867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3" y="4213225"/>
            <a:ext cx="1809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19</a:t>
            </a:fld>
            <a:endParaRPr lang="en-GB" dirty="0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899" y="38100"/>
            <a:ext cx="8228291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7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Συναρτήσεις - Εισαγωγή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269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174541"/>
            <a:ext cx="9144000" cy="5676900"/>
          </a:xfrm>
        </p:spPr>
        <p:txBody>
          <a:bodyPr/>
          <a:lstStyle/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Μία </a:t>
            </a:r>
            <a:r>
              <a:rPr lang="el-GR" altLang="el-GR" sz="2000" dirty="0">
                <a:solidFill>
                  <a:srgbClr val="FF0000"/>
                </a:solidFill>
              </a:rPr>
              <a:t>συνάρτηση</a:t>
            </a:r>
            <a:r>
              <a:rPr lang="el-GR" altLang="el-GR" sz="2000" dirty="0"/>
              <a:t> είναι ένα ανεξάρτητο τμήμα κώδικα, που εκτελεί μία ορισμένη εργασία και </a:t>
            </a:r>
            <a:r>
              <a:rPr lang="el-GR" altLang="el-GR" sz="2000" dirty="0">
                <a:solidFill>
                  <a:srgbClr val="FF0000"/>
                </a:solidFill>
              </a:rPr>
              <a:t>προαιρετικά</a:t>
            </a:r>
            <a:r>
              <a:rPr lang="el-GR" altLang="el-GR" sz="2000" dirty="0"/>
              <a:t> επιστρέφει μία τιμή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Η συγγραφή προγραμμάτων με χρήση συναρτήσεων που εκτελούν ανεξάρτητες εργασίες αποτελεί τη βάση του λεγόμενου </a:t>
            </a:r>
            <a:r>
              <a:rPr lang="el-GR" altLang="el-GR" sz="2000" dirty="0">
                <a:solidFill>
                  <a:srgbClr val="FF0000"/>
                </a:solidFill>
              </a:rPr>
              <a:t>δομημένου προγραμματισμού</a:t>
            </a: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Με τη χρήση συναρτήσεων ένα πρόγραμμα χωρίζεται σε μικρότερα τμήματα, άρα ο κώδικας διαβάζεται, τροποποιείται και ελέγχεται πιο εύκολα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Η χρήση μίας συνάρτησης δεν περιορίζεται αποκλειστικά σε ένα πρόγραμμα, π.χ. οι συναρτήσεις βιβλιοθήκης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scanf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μπορούν να χρησιμοποιηθούν σε οποιοδήποτε C πρόγραμμα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Μέχρι τώρα, η μοναδική συνάρτηση που έχουμε γράψει είναι η συνάρτηση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, ενώ τώρα θα μάθετε να γράφετε δικές σας συναρτήσεις και να τις χρησιμοποιείτε στα προγράμματά σας</a:t>
            </a:r>
            <a:endParaRPr lang="en-US" altLang="el-GR" sz="2000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7771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771525"/>
            <a:ext cx="6159500" cy="599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8884" name="Group 4"/>
          <p:cNvGrpSpPr>
            <a:grpSpLocks/>
          </p:cNvGrpSpPr>
          <p:nvPr/>
        </p:nvGrpSpPr>
        <p:grpSpPr bwMode="auto">
          <a:xfrm>
            <a:off x="6210300" y="5803900"/>
            <a:ext cx="2501900" cy="1054100"/>
            <a:chOff x="-432" y="2192"/>
            <a:chExt cx="2504" cy="1912"/>
          </a:xfrm>
        </p:grpSpPr>
        <p:sp>
          <p:nvSpPr>
            <p:cNvPr id="378885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Έξοδος: </a:t>
              </a:r>
              <a:endParaRPr lang="en-US" altLang="el-GR" sz="2000"/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  Sum =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30</a:t>
              </a:r>
            </a:p>
          </p:txBody>
        </p:sp>
        <p:sp>
          <p:nvSpPr>
            <p:cNvPr id="378886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78888" name="Rectangle 8"/>
          <p:cNvSpPr>
            <a:spLocks noChangeArrowheads="1"/>
          </p:cNvSpPr>
          <p:nvPr/>
        </p:nvSpPr>
        <p:spPr bwMode="auto">
          <a:xfrm>
            <a:off x="1066800" y="2349500"/>
            <a:ext cx="1778000" cy="203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3788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8" y="4527550"/>
            <a:ext cx="287337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20</a:t>
            </a:fld>
            <a:endParaRPr lang="en-GB" dirty="0"/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899" y="38100"/>
            <a:ext cx="8228291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5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αριθμού διαφάνειας 4"/>
          <p:cNvSpPr>
            <a:spLocks noGrp="1"/>
          </p:cNvSpPr>
          <p:nvPr>
            <p:ph type="sldNum" sz="quarter" idx="11"/>
          </p:nvPr>
        </p:nvSpPr>
        <p:spPr>
          <a:xfrm>
            <a:off x="5446990" y="1038328"/>
            <a:ext cx="1325880" cy="457200"/>
          </a:xfrm>
        </p:spPr>
        <p:txBody>
          <a:bodyPr/>
          <a:lstStyle/>
          <a:p>
            <a:fld id="{94D5E26B-7837-4835-A540-5800F81CABE2}" type="slidenum">
              <a:rPr lang="en-GB" altLang="el-GR"/>
              <a:pPr/>
              <a:t>21</a:t>
            </a:fld>
            <a:endParaRPr lang="en-GB" altLang="el-GR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23653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Κλήση Συνάρτησης με Παραμέτρους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799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0" y="959080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Η κλήση μίας συνάρτησης που δέχεται παραμέτρους σημαίνει ότι στη συνάρτηση </a:t>
            </a:r>
            <a:r>
              <a:rPr lang="el-GR" altLang="el-GR" sz="2000" dirty="0">
                <a:solidFill>
                  <a:srgbClr val="FF0000"/>
                </a:solidFill>
              </a:rPr>
              <a:t>μεταβιβάζεται πληροφορία </a:t>
            </a:r>
            <a:r>
              <a:rPr lang="el-GR" altLang="el-GR" sz="2000" u="sng" dirty="0">
                <a:solidFill>
                  <a:srgbClr val="FF0000"/>
                </a:solidFill>
              </a:rPr>
              <a:t>μέσω των ορισμάτων</a:t>
            </a:r>
            <a:r>
              <a:rPr lang="el-GR" altLang="el-GR" sz="2000" dirty="0">
                <a:solidFill>
                  <a:srgbClr val="FF0000"/>
                </a:solidFill>
              </a:rPr>
              <a:t> της </a:t>
            </a:r>
            <a:endParaRPr lang="en-US" altLang="el-GR" sz="2000" dirty="0">
              <a:solidFill>
                <a:srgbClr val="FF0000"/>
              </a:solidFill>
            </a:endParaRPr>
          </a:p>
          <a:p>
            <a:pPr marL="914400" lvl="1" indent="-457200"/>
            <a:r>
              <a:rPr lang="el-GR" altLang="el-GR" sz="2000" dirty="0"/>
              <a:t>Η διαφορά μεταξύ </a:t>
            </a:r>
            <a:r>
              <a:rPr lang="el-GR" altLang="el-GR" sz="2000" dirty="0">
                <a:solidFill>
                  <a:srgbClr val="FF0000"/>
                </a:solidFill>
              </a:rPr>
              <a:t>παραμέτρου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FF0000"/>
                </a:solidFill>
              </a:rPr>
              <a:t>ορίσματος</a:t>
            </a:r>
            <a:r>
              <a:rPr lang="el-GR" altLang="el-GR" sz="2000" dirty="0"/>
              <a:t> είναι ότι ο </a:t>
            </a:r>
            <a:r>
              <a:rPr lang="el-GR" altLang="el-GR" sz="2000" u="sng" dirty="0">
                <a:solidFill>
                  <a:srgbClr val="FF0000"/>
                </a:solidFill>
              </a:rPr>
              <a:t>όρος παράμετρος</a:t>
            </a:r>
            <a:r>
              <a:rPr lang="el-GR" altLang="el-GR" sz="2000" dirty="0"/>
              <a:t> αναφέρεται </a:t>
            </a:r>
            <a:r>
              <a:rPr lang="el-GR" altLang="el-GR" sz="2000" dirty="0">
                <a:solidFill>
                  <a:srgbClr val="FF0000"/>
                </a:solidFill>
              </a:rPr>
              <a:t>στις μεταβλητές που εμφανίζονται στη δήλωση και στον ορισμό της συνάρτησης</a:t>
            </a:r>
            <a:r>
              <a:rPr lang="el-GR" altLang="el-GR" sz="2000" dirty="0"/>
              <a:t>, ενώ ο </a:t>
            </a:r>
            <a:r>
              <a:rPr lang="el-GR" altLang="el-GR" sz="2000" u="sng" dirty="0">
                <a:solidFill>
                  <a:srgbClr val="FF0000"/>
                </a:solidFill>
              </a:rPr>
              <a:t>όρος όρισμα</a:t>
            </a:r>
            <a:r>
              <a:rPr lang="el-GR" altLang="el-GR" sz="2000" dirty="0"/>
              <a:t> αναφέρεται </a:t>
            </a:r>
            <a:r>
              <a:rPr lang="el-GR" altLang="el-GR" sz="2000" dirty="0">
                <a:solidFill>
                  <a:srgbClr val="FF0000"/>
                </a:solidFill>
              </a:rPr>
              <a:t>στις εκφράσεις που περιέχονται στην κλήση της συνάρτησης</a:t>
            </a:r>
            <a:endParaRPr lang="en-US" altLang="el-GR" sz="2000" dirty="0">
              <a:solidFill>
                <a:srgbClr val="FF0000"/>
              </a:solidFill>
            </a:endParaRPr>
          </a:p>
          <a:p>
            <a:pPr marL="914400" lvl="1" indent="-457200"/>
            <a:endParaRPr lang="en-US" altLang="el-GR" sz="2000" dirty="0"/>
          </a:p>
        </p:txBody>
      </p:sp>
      <p:pic>
        <p:nvPicPr>
          <p:cNvPr id="379908" name="Picture 4" descr="blue_dang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90" y="1540105"/>
            <a:ext cx="558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865" y="3208568"/>
            <a:ext cx="6727825" cy="3625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53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0BEB90-9DC5-4030-8A02-0106B4B3C4B8}" type="slidenum">
              <a:rPr lang="en-GB" altLang="el-GR"/>
              <a:pPr/>
              <a:t>22</a:t>
            </a:fld>
            <a:endParaRPr lang="en-GB" altLang="el-GR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22334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Κλήση Συνάρτησης με Παραμέτρους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809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942580"/>
            <a:ext cx="8864600" cy="5928120"/>
          </a:xfrm>
        </p:spPr>
        <p:txBody>
          <a:bodyPr/>
          <a:lstStyle/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Η κλήση της συνάρτησης γίνεται γράφοντας </a:t>
            </a:r>
            <a:r>
              <a:rPr lang="el-GR" altLang="el-GR" sz="1800" dirty="0">
                <a:solidFill>
                  <a:srgbClr val="FF0000"/>
                </a:solidFill>
              </a:rPr>
              <a:t>το όνομά της</a:t>
            </a:r>
            <a:r>
              <a:rPr lang="el-GR" altLang="el-GR" sz="1800" dirty="0"/>
              <a:t> και μέσα σε παρενθέσεις </a:t>
            </a:r>
            <a:r>
              <a:rPr lang="el-GR" altLang="el-GR" sz="1800" dirty="0">
                <a:solidFill>
                  <a:srgbClr val="FF0000"/>
                </a:solidFill>
              </a:rPr>
              <a:t>τη λίστα ορισμάτων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Ο τύπος του κάθε ορίσματος μπορεί να είναι μία οποιαδήποτε έγκυρη έκφραση της C, όπως π.χ. μία σταθερά, μία μεταβλητή, μία μαθηματική ή λογική έκφραση ή ακόμη και μία άλλη συνάρτηση με τιμή επιστροφής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Το </a:t>
            </a:r>
            <a:r>
              <a:rPr lang="el-GR" altLang="el-GR" sz="1800" dirty="0">
                <a:solidFill>
                  <a:srgbClr val="FF0000"/>
                </a:solidFill>
              </a:rPr>
              <a:t>πλήθος</a:t>
            </a:r>
            <a:r>
              <a:rPr lang="el-GR" altLang="el-GR" sz="1800" dirty="0"/>
              <a:t> των ορισμάτων και οι </a:t>
            </a:r>
            <a:r>
              <a:rPr lang="el-GR" altLang="el-GR" sz="1800" dirty="0">
                <a:solidFill>
                  <a:srgbClr val="FF0000"/>
                </a:solidFill>
              </a:rPr>
              <a:t>τύποι</a:t>
            </a:r>
            <a:r>
              <a:rPr lang="el-GR" altLang="el-GR" sz="1800" dirty="0"/>
              <a:t> τους </a:t>
            </a:r>
            <a:r>
              <a:rPr lang="el-GR" altLang="el-GR" sz="1800" u="sng" dirty="0"/>
              <a:t>πρέπει να ταιριάζουν</a:t>
            </a:r>
            <a:r>
              <a:rPr lang="el-GR" altLang="el-GR" sz="1800" dirty="0"/>
              <a:t> με τη δήλωση της συνάρτησης 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Π.χ. </a:t>
            </a:r>
            <a:r>
              <a:rPr lang="el-GR" altLang="el-GR" sz="1800" u="sng" dirty="0"/>
              <a:t>αν μία συνάρτηση έχει δηλωθεί να έχει </a:t>
            </a:r>
            <a:r>
              <a:rPr lang="el-GR" altLang="el-GR" sz="1800" u="sng" dirty="0">
                <a:solidFill>
                  <a:srgbClr val="FF0000"/>
                </a:solidFill>
              </a:rPr>
              <a:t>δύο ακέραιες</a:t>
            </a:r>
            <a:r>
              <a:rPr lang="el-GR" altLang="el-GR" sz="1800" u="sng" dirty="0"/>
              <a:t> παραμέτρους</a:t>
            </a:r>
            <a:r>
              <a:rPr lang="el-GR" altLang="el-GR" sz="1800" dirty="0"/>
              <a:t>, τότε </a:t>
            </a:r>
            <a:r>
              <a:rPr lang="el-GR" altLang="el-GR" sz="1800" u="sng" dirty="0"/>
              <a:t>στην κλήση της συνάρτησης πρέπει να της διοχετεύονται </a:t>
            </a:r>
            <a:r>
              <a:rPr lang="el-GR" altLang="el-GR" sz="1800" u="sng" dirty="0">
                <a:solidFill>
                  <a:srgbClr val="FF0000"/>
                </a:solidFill>
              </a:rPr>
              <a:t>υποχρεωτικά δύο ακέραιες τιμές</a:t>
            </a:r>
            <a:r>
              <a:rPr lang="el-GR" altLang="el-GR" sz="1800" dirty="0"/>
              <a:t>, και όχι κάτι διαφορετικό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Ο μεταγλωττιστής ελέγχει αν το πλήθος και ο τύπος των παραμέτρων συμφωνούν με τη δήλωση της συνάρτησης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Αν </a:t>
            </a:r>
            <a:r>
              <a:rPr lang="el-GR" altLang="el-GR" sz="1800" dirty="0">
                <a:solidFill>
                  <a:srgbClr val="FF0000"/>
                </a:solidFill>
              </a:rPr>
              <a:t>δεν υπάρχει συμφωνία</a:t>
            </a:r>
            <a:r>
              <a:rPr lang="el-GR" altLang="el-GR" sz="1800" dirty="0"/>
              <a:t> </a:t>
            </a:r>
            <a:r>
              <a:rPr lang="el-GR" altLang="el-GR" sz="1800" u="sng" dirty="0"/>
              <a:t>είτε στο</a:t>
            </a:r>
            <a:r>
              <a:rPr lang="el-GR" altLang="el-GR" sz="1800" u="sng" dirty="0">
                <a:solidFill>
                  <a:srgbClr val="FF0000"/>
                </a:solidFill>
              </a:rPr>
              <a:t> πλήθος</a:t>
            </a:r>
            <a:r>
              <a:rPr lang="el-GR" altLang="el-GR" sz="1800" dirty="0"/>
              <a:t> </a:t>
            </a:r>
            <a:r>
              <a:rPr lang="el-GR" altLang="el-GR" sz="1800" u="sng" dirty="0"/>
              <a:t>είτε στον</a:t>
            </a:r>
            <a:r>
              <a:rPr lang="el-GR" altLang="el-GR" sz="1800" u="sng" dirty="0">
                <a:solidFill>
                  <a:srgbClr val="FF0000"/>
                </a:solidFill>
              </a:rPr>
              <a:t> τύπο</a:t>
            </a:r>
            <a:r>
              <a:rPr lang="el-GR" altLang="el-GR" sz="1800" dirty="0"/>
              <a:t> των παραμέτρων, τότε ενημερώνει τον προγραμματιστή με ένα </a:t>
            </a:r>
            <a:r>
              <a:rPr lang="el-GR" altLang="el-GR" sz="1800" dirty="0">
                <a:solidFill>
                  <a:srgbClr val="FF0000"/>
                </a:solidFill>
              </a:rPr>
              <a:t>λάθος μεταγλώττισης</a:t>
            </a:r>
            <a:r>
              <a:rPr lang="el-GR" altLang="el-GR" sz="1800" dirty="0"/>
              <a:t> ή </a:t>
            </a:r>
            <a:r>
              <a:rPr lang="el-GR" altLang="el-GR" sz="1800" dirty="0">
                <a:solidFill>
                  <a:srgbClr val="FF0000"/>
                </a:solidFill>
              </a:rPr>
              <a:t>μήνυμα προειδοποίησης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>
              <a:solidFill>
                <a:srgbClr val="FF0000"/>
              </a:solidFill>
            </a:endParaRPr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Όταν καλείται μία συνάρτηση οι τιμές της λίστας των παραμέτρων εκχωρούνται </a:t>
            </a:r>
            <a:r>
              <a:rPr lang="el-GR" altLang="el-GR" sz="1800" dirty="0">
                <a:solidFill>
                  <a:srgbClr val="FF0000"/>
                </a:solidFill>
              </a:rPr>
              <a:t>μία-προς-μία</a:t>
            </a:r>
            <a:r>
              <a:rPr lang="el-GR" altLang="el-GR" sz="1800" dirty="0"/>
              <a:t> στις παραμέτρους της συνάρτησης</a:t>
            </a:r>
            <a:r>
              <a:rPr lang="el-GR" altLang="el-GR" sz="2000" dirty="0"/>
              <a:t> 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971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81959" name="Pict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57725" y="966788"/>
            <a:ext cx="4114800" cy="5000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196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287463"/>
            <a:ext cx="3987800" cy="4105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2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3287"/>
            <a:ext cx="82550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Επεξήγηση Παραδείγματος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82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0" y="1224030"/>
            <a:ext cx="9156700" cy="5633977"/>
          </a:xfrm>
        </p:spPr>
        <p:txBody>
          <a:bodyPr/>
          <a:lstStyle/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Όταν εκτελείται το προηγούμενο πρόγραμμα, ο μεταγλωττιστής δεσμεύει 8 θέσεις μνήμης (π.χ. 100-107) για την αποθήκευση των τιμών (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20</a:t>
            </a:r>
            <a:r>
              <a:rPr lang="el-GR" altLang="el-GR" sz="2000" dirty="0"/>
              <a:t>) των ακέραιων μεταβλητών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b </a:t>
            </a:r>
            <a:r>
              <a:rPr lang="el-GR" altLang="el-GR" sz="2000" dirty="0"/>
              <a:t>αντίστοιχα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2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Όταν καλείται η συνάρτηση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ο μεταγλωττιστής δεσμεύει άλλες 8 θέσεις μνήμης (π.χ. 2000-2007) για την αποθήκευση των ακέραιων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</a:t>
            </a:r>
            <a:r>
              <a:rPr lang="el-GR" altLang="el-GR" sz="2000" dirty="0"/>
              <a:t>, που είναι τα ορίσματα της </a:t>
            </a:r>
            <a:r>
              <a:rPr lang="el-GR" altLang="el-GR" sz="2000" dirty="0" err="1"/>
              <a:t>συνάρητησης</a:t>
            </a: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80000"/>
              </a:lnSpc>
            </a:pPr>
            <a:endParaRPr lang="el-GR" altLang="el-GR" sz="12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Στη συνέχεια, αντιγράφει τις τιμές των παραμέτρων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 </a:t>
            </a:r>
            <a:r>
              <a:rPr lang="el-GR" altLang="el-GR" sz="2000" dirty="0"/>
              <a:t>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l-GR" altLang="el-GR" sz="2000" dirty="0"/>
              <a:t> (δηλ.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20</a:t>
            </a:r>
            <a:r>
              <a:rPr lang="el-GR" altLang="el-GR" sz="2000" dirty="0"/>
              <a:t>) στις αντίστοιχες θέσεις μνήμης των ορισμάτων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2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Όπως φαίνεται λοιπόν οι διευθύνσεις μνήμης των </a:t>
            </a:r>
            <a:r>
              <a:rPr lang="el-GR" altLang="el-GR" sz="2000" dirty="0">
                <a:solidFill>
                  <a:srgbClr val="FF0000"/>
                </a:solidFill>
              </a:rPr>
              <a:t>ορισμάτων </a:t>
            </a:r>
            <a:r>
              <a:rPr lang="el-GR" altLang="el-GR" sz="2000" dirty="0"/>
              <a:t>(μεταβλητές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</a:t>
            </a:r>
            <a:r>
              <a:rPr lang="el-GR" altLang="el-GR" sz="2000" dirty="0"/>
              <a:t>) </a:t>
            </a:r>
            <a:r>
              <a:rPr lang="el-GR" altLang="el-GR" sz="2000" dirty="0">
                <a:solidFill>
                  <a:srgbClr val="FF0000"/>
                </a:solidFill>
              </a:rPr>
              <a:t>είναι διαφορετικές </a:t>
            </a:r>
            <a:r>
              <a:rPr lang="el-GR" altLang="el-GR" sz="2000" dirty="0"/>
              <a:t>από τις διευθύνσεις μνήμης των </a:t>
            </a:r>
            <a:r>
              <a:rPr lang="el-GR" altLang="el-GR" sz="2000" dirty="0">
                <a:solidFill>
                  <a:srgbClr val="FF0000"/>
                </a:solidFill>
              </a:rPr>
              <a:t>παραμέτρων</a:t>
            </a:r>
            <a:r>
              <a:rPr lang="el-GR" altLang="el-GR" sz="2000" dirty="0"/>
              <a:t> (μεταβλητές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l-GR" altLang="el-GR" sz="2000" dirty="0"/>
              <a:t>)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Επομένως, οποιαδήποτε αλλαγή γίνει στις τιμές των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</a:t>
            </a:r>
            <a:r>
              <a:rPr lang="el-GR" altLang="el-GR" sz="2000" dirty="0"/>
              <a:t> δεν επηρεάζει τις τιμές των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l-GR" altLang="el-GR" sz="2000" dirty="0"/>
              <a:t>, άλλο αν, τα περιεχόμενα των διευθύνσεων μνήμης αμέσως μετά την αντιγραφή είναι τα ίδια</a:t>
            </a: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Όταν τερματιστεί η εκτέλεση της συνάρτησης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γίνεται αυτόματη</a:t>
            </a:r>
            <a:r>
              <a:rPr lang="en-US" altLang="el-GR" sz="2000" dirty="0"/>
              <a:t> </a:t>
            </a:r>
            <a:r>
              <a:rPr lang="el-GR" altLang="el-GR" sz="2000" dirty="0"/>
              <a:t>αποδέσμευση της μνήμης (π.χ. 2000-2007) που είχε δεσμευτεί για τα ορίσματα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y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803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1532"/>
            <a:ext cx="8116614" cy="115001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Μεταβίβαση Τιμών σε μία Συνάρτηση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840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66" y="1181542"/>
            <a:ext cx="91567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Δύο είναι οι διαφορετικοί τρόποι μεταβίβασης τιμών σε μία συνάρτηση</a:t>
            </a:r>
          </a:p>
          <a:p>
            <a:pPr marL="1333500" lvl="2" indent="-419100"/>
            <a:r>
              <a:rPr lang="el-GR" altLang="el-GR" sz="2000" dirty="0">
                <a:solidFill>
                  <a:srgbClr val="FF0000"/>
                </a:solidFill>
              </a:rPr>
              <a:t>Κλήση μέσω τιμής</a:t>
            </a:r>
            <a:r>
              <a:rPr lang="el-GR" altLang="el-GR" sz="2000" dirty="0"/>
              <a:t> </a:t>
            </a:r>
            <a:r>
              <a:rPr lang="el-GR" altLang="el-GR" sz="2000" i="1" dirty="0"/>
              <a:t>(</a:t>
            </a:r>
            <a:r>
              <a:rPr lang="el-GR" altLang="el-GR" sz="2000" i="1" dirty="0" err="1"/>
              <a:t>call</a:t>
            </a:r>
            <a:r>
              <a:rPr lang="el-GR" altLang="el-GR" sz="2000" i="1" dirty="0"/>
              <a:t> </a:t>
            </a:r>
            <a:r>
              <a:rPr lang="el-GR" altLang="el-GR" sz="2000" i="1" dirty="0" err="1"/>
              <a:t>by</a:t>
            </a:r>
            <a:r>
              <a:rPr lang="el-GR" altLang="el-GR" sz="2000" i="1" dirty="0"/>
              <a:t> </a:t>
            </a:r>
            <a:r>
              <a:rPr lang="el-GR" altLang="el-GR" sz="2000" i="1" dirty="0" err="1"/>
              <a:t>value</a:t>
            </a:r>
            <a:r>
              <a:rPr lang="el-GR" altLang="el-GR" sz="2000" i="1" dirty="0"/>
              <a:t>)</a:t>
            </a:r>
            <a:r>
              <a:rPr lang="el-GR" altLang="el-GR" sz="2000" dirty="0"/>
              <a:t> </a:t>
            </a:r>
          </a:p>
          <a:p>
            <a:pPr marL="1333500" lvl="2" indent="-419100"/>
            <a:r>
              <a:rPr lang="el-GR" altLang="el-GR" sz="2000" dirty="0">
                <a:solidFill>
                  <a:srgbClr val="FF0000"/>
                </a:solidFill>
              </a:rPr>
              <a:t>Κλήση μέσω αναφοράς</a:t>
            </a:r>
            <a:r>
              <a:rPr lang="el-GR" altLang="el-GR" sz="2000" dirty="0"/>
              <a:t> </a:t>
            </a:r>
            <a:r>
              <a:rPr lang="el-GR" altLang="el-GR" sz="2000" i="1" dirty="0"/>
              <a:t>(</a:t>
            </a:r>
            <a:r>
              <a:rPr lang="el-GR" altLang="el-GR" sz="2000" i="1" dirty="0" err="1"/>
              <a:t>call</a:t>
            </a:r>
            <a:r>
              <a:rPr lang="el-GR" altLang="el-GR" sz="2000" i="1" dirty="0"/>
              <a:t> </a:t>
            </a:r>
            <a:r>
              <a:rPr lang="el-GR" altLang="el-GR" sz="2000" i="1" dirty="0" err="1"/>
              <a:t>by</a:t>
            </a:r>
            <a:r>
              <a:rPr lang="el-GR" altLang="el-GR" sz="2000" i="1" dirty="0"/>
              <a:t> </a:t>
            </a:r>
            <a:r>
              <a:rPr lang="el-GR" altLang="el-GR" sz="2000" i="1" dirty="0" err="1"/>
              <a:t>reference</a:t>
            </a:r>
            <a:r>
              <a:rPr lang="el-GR" altLang="el-GR" sz="2000" i="1" dirty="0"/>
              <a:t>)</a:t>
            </a:r>
          </a:p>
          <a:p>
            <a:pPr marL="914400" lvl="1" indent="-457200"/>
            <a:endParaRPr lang="el-GR" altLang="el-GR" sz="2000" i="1" dirty="0"/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375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7"/>
            <a:ext cx="8496300" cy="1143000"/>
          </a:xfrm>
        </p:spPr>
        <p:txBody>
          <a:bodyPr/>
          <a:lstStyle/>
          <a:p>
            <a:r>
              <a:rPr lang="el-GR" altLang="el-GR" sz="2800" dirty="0">
                <a:solidFill>
                  <a:srgbClr val="FF0000"/>
                </a:solidFill>
              </a:rPr>
              <a:t>Κλήση Συνάρτησης μέσω τιμής (</a:t>
            </a:r>
            <a:r>
              <a:rPr lang="en-US" altLang="el-GR" sz="2800" dirty="0">
                <a:solidFill>
                  <a:srgbClr val="FF0000"/>
                </a:solidFill>
              </a:rPr>
              <a:t>call by value)</a:t>
            </a:r>
            <a:endParaRPr lang="en-GB" altLang="el-GR" sz="2800" dirty="0">
              <a:solidFill>
                <a:srgbClr val="FF0000"/>
              </a:solidFill>
            </a:endParaRPr>
          </a:p>
        </p:txBody>
      </p:sp>
      <p:sp>
        <p:nvSpPr>
          <p:cNvPr id="385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84611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Όταν γίνεται κλήση συνάρτησης </a:t>
            </a:r>
            <a:r>
              <a:rPr lang="el-GR" altLang="el-GR" sz="2000">
                <a:solidFill>
                  <a:srgbClr val="FF0000"/>
                </a:solidFill>
              </a:rPr>
              <a:t>μέσω τιμής</a:t>
            </a:r>
            <a:r>
              <a:rPr lang="el-GR" altLang="el-GR" sz="2000"/>
              <a:t>, τότε στη συνάρτηση διοχετεύονται </a:t>
            </a:r>
            <a:r>
              <a:rPr lang="el-GR" altLang="el-GR" sz="2000" u="sng">
                <a:solidFill>
                  <a:srgbClr val="FF0000"/>
                </a:solidFill>
              </a:rPr>
              <a:t>οι τιμές</a:t>
            </a:r>
            <a:r>
              <a:rPr lang="el-GR" altLang="el-GR" sz="2000"/>
              <a:t> των ορισμάτων στη συνάρτηση και αντιγράφονται στις παραμέτρους της συνάρτησης</a:t>
            </a:r>
          </a:p>
          <a:p>
            <a:pPr marL="914400" lvl="1" indent="-457200"/>
            <a:endParaRPr lang="en-US" altLang="el-GR" sz="2000"/>
          </a:p>
          <a:p>
            <a:pPr marL="914400" lvl="1" indent="-457200"/>
            <a:r>
              <a:rPr lang="el-GR" altLang="el-GR" sz="2000"/>
              <a:t>Οποιαδήποτε αλλαγή γίνει στις τιμές των παραμέτρων της συνάρτησης </a:t>
            </a:r>
            <a:r>
              <a:rPr lang="el-GR" altLang="el-GR" sz="2000">
                <a:solidFill>
                  <a:srgbClr val="FF0000"/>
                </a:solidFill>
              </a:rPr>
              <a:t>δεν επηρεάζει</a:t>
            </a:r>
            <a:r>
              <a:rPr lang="el-GR" altLang="el-GR" sz="2000"/>
              <a:t> τις τιμές των ορισμάτων που </a:t>
            </a:r>
            <a:r>
              <a:rPr lang="el-GR" altLang="el-GR" sz="2000">
                <a:solidFill>
                  <a:srgbClr val="FF0000"/>
                </a:solidFill>
              </a:rPr>
              <a:t>διοχετεύθηκαν</a:t>
            </a:r>
            <a:r>
              <a:rPr lang="el-GR" altLang="el-GR" sz="2000"/>
              <a:t> στη συνάρτηση, γιατί οι αλλαγές γίνονται σε </a:t>
            </a:r>
            <a:r>
              <a:rPr lang="el-GR" altLang="el-GR" sz="2000">
                <a:solidFill>
                  <a:srgbClr val="FF0000"/>
                </a:solidFill>
              </a:rPr>
              <a:t>διαφορετικές</a:t>
            </a:r>
            <a:r>
              <a:rPr lang="el-GR" altLang="el-GR" sz="2000"/>
              <a:t> διευθύνσεις μνήμης (όπως είδαμε και στο προηγούμενο παράδειγμα)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0475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4"/>
            <a:ext cx="8496300" cy="1143000"/>
          </a:xfrm>
        </p:spPr>
        <p:txBody>
          <a:bodyPr/>
          <a:lstStyle/>
          <a:p>
            <a:r>
              <a:rPr lang="el-GR" altLang="el-GR" sz="2600" dirty="0">
                <a:solidFill>
                  <a:srgbClr val="FF0000"/>
                </a:solidFill>
              </a:rPr>
              <a:t>Κλήση Συνάρτησης μέσω αναφοράς (</a:t>
            </a:r>
            <a:r>
              <a:rPr lang="en-US" altLang="el-GR" sz="2600" dirty="0">
                <a:solidFill>
                  <a:srgbClr val="FF0000"/>
                </a:solidFill>
              </a:rPr>
              <a:t>call by reference)</a:t>
            </a:r>
            <a:endParaRPr lang="en-GB" altLang="el-GR" sz="2600" dirty="0">
              <a:solidFill>
                <a:srgbClr val="FF0000"/>
              </a:solidFill>
            </a:endParaRPr>
          </a:p>
        </p:txBody>
      </p:sp>
      <p:sp>
        <p:nvSpPr>
          <p:cNvPr id="389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84608"/>
            <a:ext cx="86995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Όταν επιθυμούμε μία συνάρτηση </a:t>
            </a:r>
            <a:r>
              <a:rPr lang="el-GR" altLang="el-GR" sz="2000" dirty="0">
                <a:solidFill>
                  <a:srgbClr val="FF0000"/>
                </a:solidFill>
              </a:rPr>
              <a:t>να μπορεί να αλλάξει τις τιμές των ορισμάτων </a:t>
            </a:r>
            <a:r>
              <a:rPr lang="el-GR" altLang="el-GR" sz="2000" dirty="0"/>
              <a:t>που της διοχετεύονται, τότε η μεταβίβασή τους πρέπει να γίνει με κλήση </a:t>
            </a:r>
            <a:r>
              <a:rPr lang="el-GR" altLang="el-GR" sz="2000" dirty="0">
                <a:solidFill>
                  <a:srgbClr val="FF0000"/>
                </a:solidFill>
              </a:rPr>
              <a:t>μέσω αναφοράς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Σε αυτή την περίπτωση, στη συνάρτηση διοχετεύονται οι </a:t>
            </a:r>
            <a:r>
              <a:rPr lang="el-GR" altLang="el-GR" sz="2000" u="sng" dirty="0">
                <a:solidFill>
                  <a:srgbClr val="FF0000"/>
                </a:solidFill>
              </a:rPr>
              <a:t>διευθύνσεις μνήμης</a:t>
            </a:r>
            <a:r>
              <a:rPr lang="el-GR" altLang="el-GR" sz="2000" dirty="0"/>
              <a:t> των ορισμάτων της </a:t>
            </a:r>
            <a:r>
              <a:rPr lang="el-GR" altLang="el-GR" sz="2000" dirty="0">
                <a:solidFill>
                  <a:srgbClr val="FF0000"/>
                </a:solidFill>
              </a:rPr>
              <a:t>και όχι οι τιμές τους</a:t>
            </a:r>
            <a:r>
              <a:rPr lang="el-GR" altLang="el-GR" sz="2000" dirty="0"/>
              <a:t> </a:t>
            </a:r>
            <a:r>
              <a:rPr lang="en-US" altLang="el-GR" sz="2000" dirty="0"/>
              <a:t>(</a:t>
            </a:r>
            <a:r>
              <a:rPr lang="el-GR" altLang="el-GR" sz="2000" dirty="0"/>
              <a:t>γεγονός που πραγματοποιείται κατά την κλήση μέσω τιμής</a:t>
            </a:r>
            <a:r>
              <a:rPr lang="en-US" altLang="el-GR" sz="2000" dirty="0"/>
              <a:t>)</a:t>
            </a:r>
          </a:p>
          <a:p>
            <a:pPr marL="914400" lvl="1" indent="-457200"/>
            <a:endParaRPr lang="en-US" altLang="el-GR" sz="2000" dirty="0"/>
          </a:p>
          <a:p>
            <a:pPr marL="914400" lvl="1" indent="-457200"/>
            <a:r>
              <a:rPr lang="el-GR" altLang="el-GR" sz="2000" dirty="0"/>
              <a:t>Επομένως, αφού η συνάρτηση έχει πρόσβαση στις διευθύνσεις των ορισμάτων της, μπορεί </a:t>
            </a:r>
            <a:r>
              <a:rPr lang="el-GR" altLang="el-GR" sz="2000" dirty="0">
                <a:solidFill>
                  <a:srgbClr val="FF0000"/>
                </a:solidFill>
              </a:rPr>
              <a:t>να μεταβάλλει</a:t>
            </a:r>
            <a:r>
              <a:rPr lang="el-GR" altLang="el-GR" sz="2000" dirty="0"/>
              <a:t> τις τιμές αυτών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864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90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628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2700" y="1181547"/>
            <a:ext cx="88392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Αφού μία συνάρτηση </a:t>
            </a:r>
            <a:r>
              <a:rPr lang="el-GR" altLang="el-GR" sz="2000" u="sng" dirty="0">
                <a:solidFill>
                  <a:srgbClr val="FF0000"/>
                </a:solidFill>
              </a:rPr>
              <a:t>δεν μπορεί να επιστρέψει</a:t>
            </a:r>
            <a:r>
              <a:rPr lang="el-GR" altLang="el-GR" sz="2000" dirty="0"/>
              <a:t> περισσότερες από μία τιμές (θυμηθείτε ότι μία συνάρτηση επιστρέφει από καμία έως – το πολύ – μία τιμή), </a:t>
            </a:r>
            <a:r>
              <a:rPr lang="el-GR" altLang="el-GR" sz="2000" u="sng" dirty="0">
                <a:solidFill>
                  <a:srgbClr val="FF0000"/>
                </a:solidFill>
              </a:rPr>
              <a:t>η κλήση μέσω αναφοράς</a:t>
            </a:r>
            <a:r>
              <a:rPr lang="el-GR" altLang="el-GR" sz="2000" dirty="0"/>
              <a:t> αποτελεί τον πιο ευέλικτο τρόπο για </a:t>
            </a:r>
            <a:r>
              <a:rPr lang="el-GR" altLang="el-GR" sz="2000" dirty="0">
                <a:solidFill>
                  <a:srgbClr val="FF0000"/>
                </a:solidFill>
              </a:rPr>
              <a:t>την τροποποίηση</a:t>
            </a:r>
            <a:r>
              <a:rPr lang="el-GR" altLang="el-GR" sz="2000" dirty="0"/>
              <a:t> των τιμών </a:t>
            </a:r>
            <a:r>
              <a:rPr lang="el-GR" altLang="el-GR" sz="2000" dirty="0">
                <a:solidFill>
                  <a:srgbClr val="FF0000"/>
                </a:solidFill>
              </a:rPr>
              <a:t>πολλών μεταβλητών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Σημειώστε επίσης ότι, όταν γίνεται κλήση μίας συνάρτησης, </a:t>
            </a:r>
            <a:r>
              <a:rPr lang="el-GR" altLang="el-GR" sz="2000" dirty="0">
                <a:solidFill>
                  <a:srgbClr val="FF0000"/>
                </a:solidFill>
              </a:rPr>
              <a:t>επιτρέπεται να γίνει συνδυασμός</a:t>
            </a:r>
            <a:r>
              <a:rPr lang="el-GR" altLang="el-GR" sz="2000" dirty="0"/>
              <a:t> των δύο μεθόδων, δηλαδή </a:t>
            </a:r>
            <a:r>
              <a:rPr lang="el-GR" altLang="el-GR" sz="2000" dirty="0">
                <a:solidFill>
                  <a:srgbClr val="FF0000"/>
                </a:solidFill>
              </a:rPr>
              <a:t>κάποια</a:t>
            </a:r>
            <a:r>
              <a:rPr lang="el-GR" altLang="el-GR" sz="2000" dirty="0"/>
              <a:t> ορίσματα να διοχετευθούν </a:t>
            </a:r>
            <a:r>
              <a:rPr lang="el-GR" altLang="el-GR" sz="2000" dirty="0">
                <a:solidFill>
                  <a:srgbClr val="FF0000"/>
                </a:solidFill>
              </a:rPr>
              <a:t>μέσω τιμής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FF0000"/>
                </a:solidFill>
              </a:rPr>
              <a:t>κάποια άλλα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μέσω αναφοράς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766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466836" cy="1143000"/>
          </a:xfrm>
        </p:spPr>
        <p:txBody>
          <a:bodyPr>
            <a:noAutofit/>
          </a:bodyPr>
          <a:lstStyle/>
          <a:p>
            <a:r>
              <a:rPr lang="el-GR" altLang="el-GR" sz="3200" dirty="0">
                <a:solidFill>
                  <a:srgbClr val="FF0000"/>
                </a:solidFill>
              </a:rPr>
              <a:t>Παράδειγμα</a:t>
            </a:r>
            <a:r>
              <a:rPr lang="en-US" altLang="el-GR" sz="3200" dirty="0">
                <a:solidFill>
                  <a:srgbClr val="FF0000"/>
                </a:solidFill>
              </a:rPr>
              <a:t> </a:t>
            </a:r>
            <a:r>
              <a:rPr lang="el-GR" altLang="el-GR" sz="3200" dirty="0">
                <a:solidFill>
                  <a:srgbClr val="FF0000"/>
                </a:solidFill>
              </a:rPr>
              <a:t>κλήσης συνάρτησης μέσω τιμής</a:t>
            </a:r>
            <a:endParaRPr lang="en-GB" altLang="el-GR" sz="3200" dirty="0">
              <a:solidFill>
                <a:srgbClr val="FF0000"/>
              </a:solidFill>
            </a:endParaRPr>
          </a:p>
        </p:txBody>
      </p:sp>
      <p:pic>
        <p:nvPicPr>
          <p:cNvPr id="387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276350"/>
            <a:ext cx="3770312" cy="4254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7081" name="Group 9"/>
          <p:cNvGrpSpPr>
            <a:grpSpLocks/>
          </p:cNvGrpSpPr>
          <p:nvPr/>
        </p:nvGrpSpPr>
        <p:grpSpPr bwMode="auto">
          <a:xfrm>
            <a:off x="2527300" y="5867400"/>
            <a:ext cx="3136900" cy="533400"/>
            <a:chOff x="-432" y="2192"/>
            <a:chExt cx="2504" cy="1912"/>
          </a:xfrm>
        </p:grpSpPr>
        <p:sp>
          <p:nvSpPr>
            <p:cNvPr id="387082" name="Rectangle 10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 = 1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87083" name="Rectangle 11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87084" name="Rectangle 12"/>
          <p:cNvSpPr>
            <a:spLocks noChangeArrowheads="1"/>
          </p:cNvSpPr>
          <p:nvPr/>
        </p:nvSpPr>
        <p:spPr bwMode="auto">
          <a:xfrm>
            <a:off x="1371600" y="3098800"/>
            <a:ext cx="14732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387129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1077913"/>
            <a:ext cx="3479800" cy="4511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9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7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967EB8-3D6C-4B10-97DD-C795C6D1C339}" type="slidenum">
              <a:rPr lang="en-GB" altLang="el-GR"/>
              <a:pPr/>
              <a:t>3</a:t>
            </a:fld>
            <a:endParaRPr lang="en-GB" altLang="el-GR"/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/>
          <a:lstStyle/>
          <a:p>
            <a:r>
              <a:rPr lang="el-GR" altLang="el-GR" sz="2800" dirty="0">
                <a:solidFill>
                  <a:srgbClr val="FF0000"/>
                </a:solidFill>
              </a:rPr>
              <a:t>Δήλωση Συνάρτησης (Πρωτότυπο Συνάρτησης)</a:t>
            </a:r>
            <a:endParaRPr lang="en-GB" altLang="el-GR" sz="2800" dirty="0">
              <a:solidFill>
                <a:srgbClr val="FF0000"/>
              </a:solidFill>
            </a:endParaRPr>
          </a:p>
        </p:txBody>
      </p:sp>
      <p:sp>
        <p:nvSpPr>
          <p:cNvPr id="3645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158770"/>
            <a:ext cx="91440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Η </a:t>
            </a:r>
            <a:r>
              <a:rPr lang="el-GR" altLang="el-GR" sz="2000" dirty="0">
                <a:solidFill>
                  <a:srgbClr val="FF0000"/>
                </a:solidFill>
              </a:rPr>
              <a:t>δήλωση</a:t>
            </a:r>
            <a:r>
              <a:rPr lang="el-GR" altLang="el-GR" sz="2000" dirty="0"/>
              <a:t> (ή αλλιώς </a:t>
            </a:r>
            <a:r>
              <a:rPr lang="el-GR" altLang="el-GR" sz="2000" dirty="0">
                <a:solidFill>
                  <a:srgbClr val="FF0000"/>
                </a:solidFill>
              </a:rPr>
              <a:t>πρωτότυπο</a:t>
            </a:r>
            <a:r>
              <a:rPr lang="el-GR" altLang="el-GR" sz="2000" dirty="0"/>
              <a:t>) μίας συνάρτησης καθορίζει το </a:t>
            </a:r>
            <a:r>
              <a:rPr lang="el-GR" altLang="el-GR" sz="2000" dirty="0">
                <a:solidFill>
                  <a:srgbClr val="FF0000"/>
                </a:solidFill>
              </a:rPr>
              <a:t>όνομα</a:t>
            </a:r>
            <a:r>
              <a:rPr lang="el-GR" altLang="el-GR" sz="2000" dirty="0"/>
              <a:t> της συνάρτησης, τον </a:t>
            </a:r>
            <a:r>
              <a:rPr lang="el-GR" altLang="el-GR" sz="2000" dirty="0">
                <a:solidFill>
                  <a:srgbClr val="FF0000"/>
                </a:solidFill>
              </a:rPr>
              <a:t>τύπο επιστροφής</a:t>
            </a:r>
            <a:r>
              <a:rPr lang="el-GR" altLang="el-GR" sz="2000" dirty="0"/>
              <a:t> της και </a:t>
            </a:r>
            <a:r>
              <a:rPr lang="el-GR" altLang="el-GR" sz="2000" dirty="0">
                <a:solidFill>
                  <a:srgbClr val="FF0000"/>
                </a:solidFill>
              </a:rPr>
              <a:t>μία λίστα παραμέτρων</a:t>
            </a:r>
          </a:p>
          <a:p>
            <a:pPr marL="914400" lvl="1" indent="-457200"/>
            <a:endParaRPr lang="el-GR" altLang="el-GR" dirty="0"/>
          </a:p>
          <a:p>
            <a:pPr marL="914400" lvl="1" indent="-457200"/>
            <a:r>
              <a:rPr lang="el-GR" altLang="el-GR" sz="2000" dirty="0"/>
              <a:t>Η γενική περίπτωση δήλωσης μίας συνάρτησης έχει την παρακάτω μορφή:</a:t>
            </a:r>
            <a:r>
              <a:rPr lang="el-GR" altLang="el-GR" dirty="0"/>
              <a:t> 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όνομα_συνάρτησης</a:t>
            </a:r>
            <a:r>
              <a:rPr lang="el-GR" altLang="el-GR" sz="2000" dirty="0"/>
              <a:t> πρέπει να είναι μοναδικό μέσα στο πρόγραμμα, δηλαδή να μην υπάρχει άλλη μεταβλητή ή συνάρτηση με το ίδιο όνομα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Η δήλωση της συνάρτησης πρέπει να τελειώνει πάντοτε με το ελληνικό ερωτηματικό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pic>
        <p:nvPicPr>
          <p:cNvPr id="3645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75" y="3233738"/>
            <a:ext cx="7859713" cy="657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14376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191500" cy="1143000"/>
          </a:xfrm>
        </p:spPr>
        <p:txBody>
          <a:bodyPr>
            <a:normAutofit/>
          </a:bodyPr>
          <a:lstStyle/>
          <a:p>
            <a:r>
              <a:rPr lang="el-GR" altLang="el-GR" sz="2800" dirty="0">
                <a:solidFill>
                  <a:srgbClr val="FF0000"/>
                </a:solidFill>
              </a:rPr>
              <a:t>Παράδειγμα</a:t>
            </a:r>
            <a:r>
              <a:rPr lang="en-US" altLang="el-GR" sz="2800" dirty="0">
                <a:solidFill>
                  <a:srgbClr val="FF0000"/>
                </a:solidFill>
              </a:rPr>
              <a:t> </a:t>
            </a:r>
            <a:r>
              <a:rPr lang="el-GR" altLang="el-GR" sz="2800" dirty="0">
                <a:solidFill>
                  <a:srgbClr val="FF0000"/>
                </a:solidFill>
              </a:rPr>
              <a:t>κλήσης συνάρτησης μέσω αναφοράς</a:t>
            </a:r>
            <a:endParaRPr lang="en-GB" altLang="el-GR" sz="2800" dirty="0">
              <a:solidFill>
                <a:srgbClr val="FF0000"/>
              </a:solidFill>
            </a:endParaRPr>
          </a:p>
        </p:txBody>
      </p:sp>
      <p:pic>
        <p:nvPicPr>
          <p:cNvPr id="39015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1019018"/>
            <a:ext cx="3609975" cy="5018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0154" name="Rectangle 10"/>
          <p:cNvSpPr>
            <a:spLocks noChangeArrowheads="1"/>
          </p:cNvSpPr>
          <p:nvPr/>
        </p:nvSpPr>
        <p:spPr bwMode="auto">
          <a:xfrm>
            <a:off x="1193800" y="3287555"/>
            <a:ext cx="14732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390155" name="Group 11"/>
          <p:cNvGrpSpPr>
            <a:grpSpLocks/>
          </p:cNvGrpSpPr>
          <p:nvPr/>
        </p:nvGrpSpPr>
        <p:grpSpPr bwMode="auto">
          <a:xfrm>
            <a:off x="2527300" y="6119655"/>
            <a:ext cx="3136900" cy="533400"/>
            <a:chOff x="-432" y="2192"/>
            <a:chExt cx="2504" cy="1912"/>
          </a:xfrm>
        </p:grpSpPr>
        <p:sp>
          <p:nvSpPr>
            <p:cNvPr id="390156" name="Rectangle 12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 = 2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90157" name="Rectangle 13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390167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600" y="1253968"/>
            <a:ext cx="3352800" cy="4346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45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0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0800"/>
            <a:ext cx="8327136" cy="1143000"/>
          </a:xfrm>
        </p:spPr>
        <p:txBody>
          <a:bodyPr>
            <a:normAutofit/>
          </a:bodyPr>
          <a:lstStyle/>
          <a:p>
            <a:r>
              <a:rPr lang="el-GR" altLang="el-GR" sz="2800" dirty="0">
                <a:solidFill>
                  <a:srgbClr val="FF0000"/>
                </a:solidFill>
              </a:rPr>
              <a:t>Παράδειγμα</a:t>
            </a:r>
            <a:r>
              <a:rPr lang="en-US" altLang="el-GR" sz="2800" dirty="0">
                <a:solidFill>
                  <a:srgbClr val="FF0000"/>
                </a:solidFill>
              </a:rPr>
              <a:t> </a:t>
            </a:r>
            <a:r>
              <a:rPr lang="el-GR" altLang="el-GR" sz="2800" dirty="0">
                <a:solidFill>
                  <a:srgbClr val="FF0000"/>
                </a:solidFill>
              </a:rPr>
              <a:t>κλήσης συνάρτησης </a:t>
            </a:r>
            <a:br>
              <a:rPr lang="el-GR" altLang="el-GR" sz="2800" dirty="0">
                <a:solidFill>
                  <a:srgbClr val="FF0000"/>
                </a:solidFill>
              </a:rPr>
            </a:br>
            <a:r>
              <a:rPr lang="el-GR" altLang="el-GR" sz="2800" dirty="0">
                <a:solidFill>
                  <a:srgbClr val="FF0000"/>
                </a:solidFill>
              </a:rPr>
              <a:t>μέσω τιμής και μέσω αναφοράς</a:t>
            </a:r>
            <a:endParaRPr lang="en-GB" altLang="el-GR" sz="2800" dirty="0">
              <a:solidFill>
                <a:srgbClr val="FF0000"/>
              </a:solidFill>
            </a:endParaRPr>
          </a:p>
        </p:txBody>
      </p:sp>
      <p:grpSp>
        <p:nvGrpSpPr>
          <p:cNvPr id="391171" name="Group 3"/>
          <p:cNvGrpSpPr>
            <a:grpSpLocks/>
          </p:cNvGrpSpPr>
          <p:nvPr/>
        </p:nvGrpSpPr>
        <p:grpSpPr bwMode="auto">
          <a:xfrm>
            <a:off x="2006600" y="6132354"/>
            <a:ext cx="3479800" cy="533400"/>
            <a:chOff x="-432" y="2192"/>
            <a:chExt cx="2504" cy="1912"/>
          </a:xfrm>
        </p:grpSpPr>
        <p:sp>
          <p:nvSpPr>
            <p:cNvPr id="391172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  Έξοδος: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300 200</a:t>
              </a:r>
            </a:p>
          </p:txBody>
        </p:sp>
        <p:sp>
          <p:nvSpPr>
            <p:cNvPr id="391173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39117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8" y="1207929"/>
            <a:ext cx="3641725" cy="486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1241" name="Rectangle 73"/>
          <p:cNvSpPr>
            <a:spLocks noChangeArrowheads="1"/>
          </p:cNvSpPr>
          <p:nvPr/>
        </p:nvSpPr>
        <p:spPr bwMode="auto">
          <a:xfrm>
            <a:off x="1282700" y="3198654"/>
            <a:ext cx="17653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391242" name="Object 7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606235"/>
              </p:ext>
            </p:extLst>
          </p:nvPr>
        </p:nvGraphicFramePr>
        <p:xfrm>
          <a:off x="5600700" y="1153954"/>
          <a:ext cx="2852738" cy="544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Visio" r:id="rId4" imgW="2634083" imgH="5025353" progId="Visio.Drawing.11">
                  <p:embed/>
                </p:oleObj>
              </mc:Choice>
              <mc:Fallback>
                <p:oleObj name="Visio" r:id="rId4" imgW="2634083" imgH="5025353" progId="Visio.Drawing.11">
                  <p:embed/>
                  <p:pic>
                    <p:nvPicPr>
                      <p:cNvPr id="391242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1153954"/>
                        <a:ext cx="2852738" cy="5443538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66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35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6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016450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Οι κλήσεις των συναρτήσεων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scanf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με ποιον από τους δύο τρόπους κλήσης μίας συνάρτησης γίνονται στο παρακάτω παράδειγμα???</a:t>
            </a:r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92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930" y="2180088"/>
            <a:ext cx="3921125" cy="1908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2198" name="Group 6"/>
          <p:cNvGrpSpPr>
            <a:grpSpLocks/>
          </p:cNvGrpSpPr>
          <p:nvPr/>
        </p:nvGrpSpPr>
        <p:grpSpPr bwMode="auto">
          <a:xfrm>
            <a:off x="760692" y="4524706"/>
            <a:ext cx="7683500" cy="1905000"/>
            <a:chOff x="-432" y="2192"/>
            <a:chExt cx="2504" cy="1912"/>
          </a:xfrm>
        </p:grpSpPr>
        <p:sp>
          <p:nvSpPr>
            <p:cNvPr id="392199" name="Rectangle 7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            </a:t>
              </a:r>
              <a:r>
                <a:rPr lang="el-GR" altLang="el-GR" sz="2000" u="sng" dirty="0"/>
                <a:t>Απάντηση:</a:t>
              </a:r>
              <a:r>
                <a:rPr lang="el-GR" altLang="el-GR" sz="2000" dirty="0"/>
                <a:t> 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		</a:t>
              </a:r>
              <a:r>
                <a:rPr lang="en-US" altLang="el-GR" sz="1800" dirty="0" err="1">
                  <a:solidFill>
                    <a:srgbClr val="000000"/>
                  </a:solidFill>
                  <a:latin typeface="Courier New" panose="02070309020205020404" pitchFamily="49" charset="0"/>
                </a:rPr>
                <a:t>scanf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(): 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κλήση μέσω αναφοράς (αφού 	διαβιβάζεται 	η διεύθυνση μίας μεταβλητής)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		</a:t>
              </a:r>
              <a:r>
                <a:rPr lang="en-US" altLang="el-GR" sz="1800" dirty="0" err="1">
                  <a:solidFill>
                    <a:srgbClr val="000000"/>
                  </a:solidFill>
                  <a:latin typeface="Courier New" panose="02070309020205020404" pitchFamily="49" charset="0"/>
                </a:rPr>
                <a:t>printf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(): 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κλήση μέσω τιμής (αφού 	διαβιβάζεται 	η τιμή μίας μεταβλητής)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endPara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392200" name="Rectangle 8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72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93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403130"/>
            <a:ext cx="3661664" cy="5150337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1800" dirty="0"/>
              <a:t>Δημιουργήστε μία συνάρτηση που να δέχεται σαν παράμετρο έναν πραγματικό αριθμό και να επιστρέφει το εμβαδό του αντίστοιχου κύκλου.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 dirty="0"/>
              <a:t>	Στη συνέχεια γράψτε ένα πρόγραμμα το οποίο να διαβάζει το μήκος της ακτίνας και να εμφανίζει το εμβαδό του κύκλου με χρήση της προηγούμενης συνάρτησης</a:t>
            </a:r>
          </a:p>
        </p:txBody>
      </p:sp>
      <p:pic>
        <p:nvPicPr>
          <p:cNvPr id="39322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1468378"/>
            <a:ext cx="4991100" cy="4217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9335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95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7004" y="1216928"/>
            <a:ext cx="4699000" cy="4962525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1800" dirty="0"/>
              <a:t>Δημιουργήστε μία συνάρτηση που να δέχεται σαν παράμετρο έναν ακέραιο αριθμό και έναν χαρακτήρα και να εμφανίζει τον χαρακτήρα τόσες φορές όσες και η τιμή του ακεραίου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 dirty="0"/>
              <a:t>	Στη συνέχεια γράψτε ένα πρόγραμμα το οποίο να διαβάζει έναν ακέραιο αριθμό και έναν χαρακτήρα και να εμφανίζει τον χαρακτήρα τόσες φορές όσο και ο ακέραιος (με χρήση της συνάρτησης)</a:t>
            </a:r>
          </a:p>
        </p:txBody>
      </p:sp>
      <p:pic>
        <p:nvPicPr>
          <p:cNvPr id="39526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836" y="1216928"/>
            <a:ext cx="3948112" cy="5299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7853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96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74098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1800" dirty="0"/>
              <a:t>Ποια είναι η έξοδος του παρακάτω προγράμματος ???</a:t>
            </a:r>
          </a:p>
        </p:txBody>
      </p:sp>
      <p:pic>
        <p:nvPicPr>
          <p:cNvPr id="39629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342" y="1853548"/>
            <a:ext cx="3962400" cy="3387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6294" name="Group 6"/>
          <p:cNvGrpSpPr>
            <a:grpSpLocks/>
          </p:cNvGrpSpPr>
          <p:nvPr/>
        </p:nvGrpSpPr>
        <p:grpSpPr bwMode="auto">
          <a:xfrm>
            <a:off x="3072092" y="6114398"/>
            <a:ext cx="2768600" cy="533400"/>
            <a:chOff x="-432" y="2192"/>
            <a:chExt cx="2504" cy="1912"/>
          </a:xfrm>
        </p:grpSpPr>
        <p:sp>
          <p:nvSpPr>
            <p:cNvPr id="396295" name="Rectangle 7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 Έξοδος: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13</a:t>
              </a:r>
            </a:p>
          </p:txBody>
        </p:sp>
        <p:sp>
          <p:nvSpPr>
            <p:cNvPr id="396296" name="Rectangle 8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70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731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6323013"/>
            <a:ext cx="18573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97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091328"/>
            <a:ext cx="40640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1800" dirty="0"/>
              <a:t>Δημιουργήστε μία συνάρτηση που να δέχεται σαν παράμετρο έναν ακέραιο αριθμό (n) και να επιστρέφει την τιμή της παράστασης</a:t>
            </a:r>
            <a:r>
              <a:rPr lang="en-US" altLang="el-GR" sz="1800" dirty="0"/>
              <a:t>: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n-US" altLang="el-GR" sz="1800" dirty="0"/>
              <a:t>	</a:t>
            </a:r>
            <a:r>
              <a:rPr lang="el-GR" altLang="el-GR" sz="1800" dirty="0"/>
              <a:t>1</a:t>
            </a:r>
            <a:r>
              <a:rPr lang="el-GR" altLang="el-GR" sz="1800" baseline="30000" dirty="0"/>
              <a:t>3</a:t>
            </a:r>
            <a:r>
              <a:rPr lang="el-GR" altLang="el-GR" sz="1800" dirty="0"/>
              <a:t> + 2</a:t>
            </a:r>
            <a:r>
              <a:rPr lang="el-GR" altLang="el-GR" sz="1800" baseline="30000" dirty="0"/>
              <a:t>3</a:t>
            </a:r>
            <a:r>
              <a:rPr lang="el-GR" altLang="el-GR" sz="1800" dirty="0"/>
              <a:t> + 3</a:t>
            </a:r>
            <a:r>
              <a:rPr lang="el-GR" altLang="el-GR" sz="1800" baseline="30000" dirty="0"/>
              <a:t>3</a:t>
            </a:r>
            <a:r>
              <a:rPr lang="el-GR" altLang="el-GR" sz="1800" dirty="0"/>
              <a:t> + ... + n</a:t>
            </a:r>
            <a:r>
              <a:rPr lang="el-GR" altLang="el-GR" sz="1800" baseline="30000" dirty="0"/>
              <a:t>3</a:t>
            </a:r>
            <a:endParaRPr lang="en-US" altLang="el-GR" sz="1800" baseline="30000" dirty="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 dirty="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 dirty="0"/>
              <a:t>	Στη συνέχεια γράψτε ένα πρόγραμμα το οποίο να διαβάζει έναν θετικό ακέραιο αριθμό μέχρι 1000 και να εμφανίζει την τιμή της παραπάνω παράστασης με χρήση της συνάρτησης</a:t>
            </a:r>
          </a:p>
        </p:txBody>
      </p:sp>
      <p:pic>
        <p:nvPicPr>
          <p:cNvPr id="3973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49" y="818169"/>
            <a:ext cx="4481513" cy="5965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058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7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Εμβέλεια Μεταβλητών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98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84611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>
                <a:solidFill>
                  <a:srgbClr val="FF0000"/>
                </a:solidFill>
              </a:rPr>
              <a:t>Εμβέλεια</a:t>
            </a:r>
            <a:r>
              <a:rPr lang="el-GR" altLang="el-GR" sz="2000" dirty="0"/>
              <a:t> μίας μεταβλητής καλείται το τμήμα του προγράμματος, στο οποίο η μεταβλητή είναι </a:t>
            </a:r>
            <a:r>
              <a:rPr lang="el-GR" altLang="el-GR" sz="2000" dirty="0" err="1">
                <a:solidFill>
                  <a:srgbClr val="FF0000"/>
                </a:solidFill>
              </a:rPr>
              <a:t>προσβάσιμη</a:t>
            </a:r>
            <a:r>
              <a:rPr lang="el-GR" altLang="el-GR" sz="2000" dirty="0"/>
              <a:t>, ή αλλιώς λέμε ότι </a:t>
            </a:r>
            <a:r>
              <a:rPr lang="el-GR" altLang="el-GR" sz="2000" dirty="0">
                <a:solidFill>
                  <a:srgbClr val="FF0000"/>
                </a:solidFill>
              </a:rPr>
              <a:t>είναι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«ορατή»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Η εμβέλεια μίας μεταβλητής εξαρτάται από το σημείο δήλωσής της μέσα στο πρόγραμμα</a:t>
            </a:r>
            <a:r>
              <a:rPr lang="el-GR" altLang="el-GR" dirty="0"/>
              <a:t> </a:t>
            </a:r>
            <a:endParaRPr lang="el-GR" altLang="el-GR" sz="2000" dirty="0"/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Τα διαφορετικά είδη μεταβλητών βάσει της εμβέλειάς των είναι:</a:t>
            </a:r>
          </a:p>
          <a:p>
            <a:pPr marL="1333500" lvl="2" indent="-419100"/>
            <a:r>
              <a:rPr lang="el-GR" altLang="el-GR" sz="2000" dirty="0"/>
              <a:t>Οι </a:t>
            </a:r>
            <a:r>
              <a:rPr lang="el-GR" altLang="el-GR" sz="2000" dirty="0">
                <a:solidFill>
                  <a:srgbClr val="FF0000"/>
                </a:solidFill>
              </a:rPr>
              <a:t>τοπικές</a:t>
            </a:r>
            <a:r>
              <a:rPr lang="el-GR" altLang="el-GR" sz="2000" dirty="0"/>
              <a:t> μεταβλητές (</a:t>
            </a:r>
            <a:r>
              <a:rPr lang="en-US" altLang="el-GR" sz="2000" dirty="0">
                <a:solidFill>
                  <a:srgbClr val="FF0000"/>
                </a:solidFill>
              </a:rPr>
              <a:t>local</a:t>
            </a:r>
            <a:r>
              <a:rPr lang="el-GR" altLang="el-GR" sz="2000" dirty="0"/>
              <a:t> </a:t>
            </a:r>
            <a:r>
              <a:rPr lang="en-US" altLang="el-GR" sz="2000" dirty="0"/>
              <a:t>variables)</a:t>
            </a:r>
            <a:endParaRPr lang="el-GR" altLang="el-GR" sz="2000" dirty="0"/>
          </a:p>
          <a:p>
            <a:pPr marL="1333500" lvl="2" indent="-419100"/>
            <a:r>
              <a:rPr lang="el-GR" altLang="el-GR" sz="2000" dirty="0"/>
              <a:t>Οι </a:t>
            </a:r>
            <a:r>
              <a:rPr lang="el-GR" altLang="el-GR" sz="2000" dirty="0">
                <a:solidFill>
                  <a:srgbClr val="FF0000"/>
                </a:solidFill>
              </a:rPr>
              <a:t>καθολικές</a:t>
            </a:r>
            <a:r>
              <a:rPr lang="el-GR" altLang="el-GR" sz="2000" dirty="0"/>
              <a:t> μεταβλητές (</a:t>
            </a:r>
            <a:r>
              <a:rPr lang="en-US" altLang="el-GR" sz="2000" dirty="0">
                <a:solidFill>
                  <a:srgbClr val="FF0000"/>
                </a:solidFill>
              </a:rPr>
              <a:t>global</a:t>
            </a:r>
            <a:r>
              <a:rPr lang="en-US" altLang="el-GR" sz="2000" dirty="0"/>
              <a:t> </a:t>
            </a:r>
            <a:r>
              <a:rPr lang="en-US" altLang="el-GR" sz="1700" dirty="0"/>
              <a:t>variables</a:t>
            </a:r>
            <a:r>
              <a:rPr lang="en-US" altLang="el-GR" sz="2000" dirty="0"/>
              <a:t>)</a:t>
            </a:r>
          </a:p>
          <a:p>
            <a:pPr marL="1333500" lvl="2" indent="-419100"/>
            <a:endParaRPr lang="el-GR" altLang="el-GR" sz="2000" dirty="0"/>
          </a:p>
          <a:p>
            <a:pPr marL="914400" lvl="1" indent="-457200"/>
            <a:endParaRPr lang="el-GR" altLang="el-GR" sz="2000" dirty="0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0907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8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Τοπικές Μεταβλητές (</a:t>
            </a:r>
            <a:r>
              <a:rPr lang="en-US" altLang="el-GR" dirty="0">
                <a:solidFill>
                  <a:srgbClr val="FF0000"/>
                </a:solidFill>
              </a:rPr>
              <a:t>local)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65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55" y="1185049"/>
            <a:ext cx="9142245" cy="5676900"/>
          </a:xfrm>
        </p:spPr>
        <p:txBody>
          <a:bodyPr/>
          <a:lstStyle/>
          <a:p>
            <a:pPr marL="914400" lvl="1" indent="-457200"/>
            <a:r>
              <a:rPr lang="el-GR" altLang="el-GR" sz="1800" dirty="0"/>
              <a:t>Μία μεταβλητή που </a:t>
            </a:r>
            <a:r>
              <a:rPr lang="el-GR" altLang="el-GR" sz="1800" dirty="0">
                <a:solidFill>
                  <a:srgbClr val="FF0000"/>
                </a:solidFill>
              </a:rPr>
              <a:t>δηλώνεται στο σώμα μίας συνάρτησης</a:t>
            </a:r>
            <a:r>
              <a:rPr lang="el-GR" altLang="el-GR" sz="1800" dirty="0"/>
              <a:t> ονομάζεται </a:t>
            </a:r>
            <a:r>
              <a:rPr lang="el-GR" altLang="el-GR" sz="1800" dirty="0">
                <a:solidFill>
                  <a:srgbClr val="FF0000"/>
                </a:solidFill>
              </a:rPr>
              <a:t>τοπική μεταβλητή (</a:t>
            </a:r>
            <a:r>
              <a:rPr lang="en-US" altLang="el-GR" sz="1800" dirty="0">
                <a:solidFill>
                  <a:srgbClr val="FF0000"/>
                </a:solidFill>
              </a:rPr>
              <a:t>local)</a:t>
            </a:r>
          </a:p>
          <a:p>
            <a:pPr marL="914400" lvl="1" indent="-457200"/>
            <a:endParaRPr lang="en-US" altLang="el-GR" sz="1800" dirty="0"/>
          </a:p>
          <a:p>
            <a:pPr marL="914400" lvl="1" indent="-457200"/>
            <a:r>
              <a:rPr lang="el-GR" altLang="el-GR" sz="1800" dirty="0"/>
              <a:t>Η </a:t>
            </a:r>
            <a:r>
              <a:rPr lang="el-GR" altLang="el-GR" sz="1800" dirty="0">
                <a:solidFill>
                  <a:srgbClr val="FF0000"/>
                </a:solidFill>
              </a:rPr>
              <a:t>εμβέλεια</a:t>
            </a:r>
            <a:r>
              <a:rPr lang="el-GR" altLang="el-GR" sz="1800" dirty="0"/>
              <a:t> μίας τοπικής μεταβλητής </a:t>
            </a:r>
            <a:r>
              <a:rPr lang="el-GR" altLang="el-GR" sz="1800" dirty="0">
                <a:solidFill>
                  <a:srgbClr val="FF0000"/>
                </a:solidFill>
              </a:rPr>
              <a:t>περιορίζεται στη συνάρτηση όπου δηλώνεται</a:t>
            </a:r>
            <a:r>
              <a:rPr lang="en-US" altLang="el-GR" sz="1800" dirty="0"/>
              <a:t>, </a:t>
            </a:r>
            <a:r>
              <a:rPr lang="el-GR" altLang="el-GR" sz="1800" dirty="0"/>
              <a:t>γεγονός που σημαίνει ότι οι υπόλοιπες συναρτήσεις του προγράμματος</a:t>
            </a:r>
            <a:r>
              <a:rPr lang="el-GR" altLang="el-GR" sz="1800" dirty="0">
                <a:solidFill>
                  <a:srgbClr val="FF0000"/>
                </a:solidFill>
              </a:rPr>
              <a:t> δεν έχουν πρόσβαση </a:t>
            </a:r>
            <a:r>
              <a:rPr lang="el-GR" altLang="el-GR" sz="1800" dirty="0"/>
              <a:t>σε αυτή τη μεταβλητή, άρα </a:t>
            </a:r>
            <a:r>
              <a:rPr lang="el-GR" altLang="el-GR" sz="1800" dirty="0">
                <a:solidFill>
                  <a:srgbClr val="FF0000"/>
                </a:solidFill>
              </a:rPr>
              <a:t>δεν μπορούν να τροποποιήσουν την τιμή της</a:t>
            </a:r>
          </a:p>
          <a:p>
            <a:pPr marL="914400" lvl="1" indent="-457200"/>
            <a:endParaRPr lang="el-GR" altLang="el-GR" sz="1800" dirty="0"/>
          </a:p>
          <a:p>
            <a:pPr marL="914400" lvl="1" indent="-457200"/>
            <a:r>
              <a:rPr lang="el-GR" altLang="el-GR" sz="1800" dirty="0"/>
              <a:t>Αφού μία τοπική μεταβλητή δεν είναι ορατή έξω από τη συνάρτηση στην οποία δηλώνεται, </a:t>
            </a:r>
            <a:r>
              <a:rPr lang="el-GR" altLang="el-GR" sz="1800" dirty="0">
                <a:solidFill>
                  <a:srgbClr val="FF0000"/>
                </a:solidFill>
              </a:rPr>
              <a:t>μπορούμε να δηλώσουμε μεταβλητές </a:t>
            </a:r>
            <a:r>
              <a:rPr lang="el-GR" altLang="el-GR" sz="1800" u="sng" dirty="0">
                <a:solidFill>
                  <a:srgbClr val="FF0000"/>
                </a:solidFill>
              </a:rPr>
              <a:t>με το ίδιο όνομα σε άλλες συναρτήσεις</a:t>
            </a:r>
          </a:p>
          <a:p>
            <a:pPr marL="914400" lvl="1" indent="-457200"/>
            <a:endParaRPr lang="el-GR" altLang="el-GR" sz="1800" u="sng" dirty="0"/>
          </a:p>
          <a:p>
            <a:pPr marL="914400" lvl="1" indent="-457200"/>
            <a:r>
              <a:rPr lang="el-GR" altLang="el-GR" sz="1800" dirty="0"/>
              <a:t>Σε πολλά από τα επόμενα προγράμματα θα δηλώνονται – επίτηδες - </a:t>
            </a:r>
            <a:r>
              <a:rPr lang="el-GR" altLang="el-GR" sz="1800" dirty="0">
                <a:solidFill>
                  <a:srgbClr val="FF0000"/>
                </a:solidFill>
              </a:rPr>
              <a:t>τοπικές μεταβλητές</a:t>
            </a:r>
            <a:r>
              <a:rPr lang="el-GR" altLang="el-GR" sz="1800" dirty="0"/>
              <a:t> σε συναρτήσεις που θα έχουν </a:t>
            </a:r>
            <a:r>
              <a:rPr lang="el-GR" altLang="el-GR" sz="1800" dirty="0">
                <a:solidFill>
                  <a:srgbClr val="FF0000"/>
                </a:solidFill>
              </a:rPr>
              <a:t>το ίδιο όνομα</a:t>
            </a:r>
            <a:r>
              <a:rPr lang="el-GR" altLang="el-GR" sz="1800" dirty="0"/>
              <a:t> με τοπικές μεταβλητές δηλωμένες στη συνάρτηση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1800" dirty="0"/>
              <a:t>κυρίως για </a:t>
            </a:r>
            <a:r>
              <a:rPr lang="el-GR" altLang="el-GR" sz="1800" dirty="0">
                <a:solidFill>
                  <a:srgbClr val="FF0000"/>
                </a:solidFill>
              </a:rPr>
              <a:t>να σας γίνει ακόμα πιο ξεκάθαρο</a:t>
            </a:r>
            <a:r>
              <a:rPr lang="el-GR" altLang="el-GR" sz="1800" dirty="0"/>
              <a:t> ότι αυτές οι μεταβλητές </a:t>
            </a:r>
            <a:r>
              <a:rPr lang="el-GR" altLang="el-GR" sz="1800" dirty="0">
                <a:solidFill>
                  <a:srgbClr val="FF0000"/>
                </a:solidFill>
              </a:rPr>
              <a:t>δεν έχουν καμία σχέση μεταξύ τους</a:t>
            </a:r>
            <a:r>
              <a:rPr lang="el-GR" altLang="el-GR" sz="1800" dirty="0"/>
              <a:t>, παρόλο που έχουν το ίδιο όνομα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487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9"/>
            <a:ext cx="7627883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669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1" y="1184606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Υπενθυμίζεται ότι </a:t>
            </a:r>
            <a:r>
              <a:rPr lang="el-GR" altLang="el-GR" sz="2000" dirty="0">
                <a:solidFill>
                  <a:srgbClr val="FF0000"/>
                </a:solidFill>
              </a:rPr>
              <a:t>μία τοπική μεταβλητή πρέπει να </a:t>
            </a:r>
            <a:r>
              <a:rPr lang="el-GR" altLang="el-GR" sz="2000" dirty="0" err="1">
                <a:solidFill>
                  <a:srgbClr val="FF0000"/>
                </a:solidFill>
              </a:rPr>
              <a:t>αρχικοποιηθεί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πριν χρησιμοποιηθεί</a:t>
            </a:r>
            <a:r>
              <a:rPr lang="el-GR" altLang="el-GR" sz="2000" dirty="0"/>
              <a:t> μέσα στη συνάρτηση, γιατί ο μεταγλωττιστής της αναθέτει μία τυχαία αρχική τιμή (αυτή η τιμή συνήθως ονομάζεται «</a:t>
            </a:r>
            <a:r>
              <a:rPr lang="el-GR" altLang="el-GR" sz="2000" dirty="0">
                <a:solidFill>
                  <a:srgbClr val="FF0000"/>
                </a:solidFill>
              </a:rPr>
              <a:t>σκουπίδια</a:t>
            </a:r>
            <a:r>
              <a:rPr lang="el-GR" altLang="el-GR" sz="2000" dirty="0"/>
              <a:t>») και δεν αναθέτει την τιμή 0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Οι παράμετροι που δηλώνονται στην δήλωση μίας συνάρτησης θεωρούνται και αυτές τοπικές μεταβλητές της συνάρτησης (εννοείται ότι αυτές δεν χρειάζεται να </a:t>
            </a:r>
            <a:r>
              <a:rPr lang="el-GR" altLang="el-GR" sz="2000" dirty="0" err="1"/>
              <a:t>αρχικοποιηθούν</a:t>
            </a:r>
            <a:r>
              <a:rPr lang="el-GR" altLang="el-GR" sz="2000" dirty="0"/>
              <a:t>, αφού </a:t>
            </a:r>
            <a:r>
              <a:rPr lang="el-GR" altLang="el-GR" sz="2000" dirty="0" err="1"/>
              <a:t>αρχικοποιούνται</a:t>
            </a:r>
            <a:r>
              <a:rPr lang="el-GR" altLang="el-GR" sz="2000" dirty="0"/>
              <a:t> κατά την κλήση της συνάρτησης)</a:t>
            </a:r>
          </a:p>
          <a:p>
            <a:pPr marL="914400" lvl="1" indent="-457200"/>
            <a:endParaRPr lang="el-GR" altLang="el-GR" sz="2000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8487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69900" y="38100"/>
            <a:ext cx="8255000" cy="1143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altLang="el-GR" sz="2800" b="0" dirty="0">
                <a:solidFill>
                  <a:srgbClr val="FF0000"/>
                </a:solidFill>
              </a:rPr>
              <a:t>Δήλωση Συνάρτησης (Πρωτότυπο Συνάρτησης)</a:t>
            </a:r>
            <a:endParaRPr lang="en-GB" altLang="el-GR" sz="2800" b="0" dirty="0">
              <a:solidFill>
                <a:srgbClr val="FF0000"/>
              </a:solidFill>
            </a:endParaRPr>
          </a:p>
        </p:txBody>
      </p:sp>
      <p:sp>
        <p:nvSpPr>
          <p:cNvPr id="3655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74534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Η δήλωση μίας συνάρτησης μπορεί να περιέχεται σε ξεχωριστό αρχείο, το οποίο πρέπει να συμπεριληφθεί στο πρόγραμμα με την οδηγία </a:t>
            </a: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#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include</a:t>
            </a:r>
            <a:endParaRPr lang="el-GR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/>
            <a:endParaRPr lang="el-GR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/>
            <a:r>
              <a:rPr lang="el-GR" altLang="el-GR" sz="2000" dirty="0"/>
              <a:t>Π.χ. οι δηλώσεις των συναρτήσεων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scanf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βρίσκονται στο αρχείο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stdio.h</a:t>
            </a:r>
            <a:r>
              <a:rPr lang="el-GR" altLang="el-GR" sz="2000" dirty="0"/>
              <a:t> το οποίο συμπεριλαμβάνεται στο πρόγραμμα με την οδηγία </a:t>
            </a: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#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include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&lt;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stdio.h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&gt;.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Εναλλακτικά, αν η δήλωση μίας συνάρτησης δεν περιέχεται σε ξεχωριστό αρχείο (κάτι που κατά 99% θα συμβεί στα δικά σας προγράμματα), τότε </a:t>
            </a:r>
            <a:r>
              <a:rPr lang="el-GR" altLang="el-GR" sz="2000" u="sng" dirty="0"/>
              <a:t>προτείνεται</a:t>
            </a:r>
            <a:r>
              <a:rPr lang="el-GR" altLang="el-GR" sz="2000" dirty="0"/>
              <a:t> η δήλωση των συναρτήσεων να γίνεται </a:t>
            </a:r>
            <a:r>
              <a:rPr lang="el-GR" altLang="el-GR" sz="2000" u="sng" dirty="0">
                <a:solidFill>
                  <a:srgbClr val="FF0000"/>
                </a:solidFill>
              </a:rPr>
              <a:t>πριν</a:t>
            </a:r>
            <a:r>
              <a:rPr lang="el-GR" altLang="el-GR" sz="2000" dirty="0"/>
              <a:t> από τη συνάρτηση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1915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5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874555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8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467971" name="Group 3"/>
          <p:cNvGrpSpPr>
            <a:grpSpLocks/>
          </p:cNvGrpSpPr>
          <p:nvPr/>
        </p:nvGrpSpPr>
        <p:grpSpPr bwMode="auto">
          <a:xfrm>
            <a:off x="2273300" y="5802155"/>
            <a:ext cx="3987800" cy="889000"/>
            <a:chOff x="-432" y="2192"/>
            <a:chExt cx="2504" cy="1912"/>
          </a:xfrm>
        </p:grpSpPr>
        <p:sp>
          <p:nvSpPr>
            <p:cNvPr id="467972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</a:t>
              </a:r>
              <a:r>
                <a:rPr lang="en-US" altLang="el-GR" sz="2000"/>
                <a:t>  </a:t>
              </a:r>
              <a:r>
                <a:rPr lang="el-GR" altLang="el-GR" sz="2000"/>
                <a:t>Έξοδος: </a:t>
              </a:r>
              <a:r>
                <a:rPr lang="en-US" altLang="el-GR" sz="2000"/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Ι_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test =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200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	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 I_main =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</a:p>
          </p:txBody>
        </p:sp>
        <p:sp>
          <p:nvSpPr>
            <p:cNvPr id="467973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46797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1285718"/>
            <a:ext cx="6367463" cy="444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086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7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9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1" y="1032211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4"/>
            <a:ext cx="7961313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468995" name="Group 3"/>
          <p:cNvGrpSpPr>
            <a:grpSpLocks/>
          </p:cNvGrpSpPr>
          <p:nvPr/>
        </p:nvGrpSpPr>
        <p:grpSpPr bwMode="auto">
          <a:xfrm>
            <a:off x="1929089" y="5870911"/>
            <a:ext cx="4521200" cy="571500"/>
            <a:chOff x="-432" y="2192"/>
            <a:chExt cx="2504" cy="1912"/>
          </a:xfrm>
        </p:grpSpPr>
        <p:sp>
          <p:nvSpPr>
            <p:cNvPr id="468996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</a:t>
              </a:r>
              <a:r>
                <a:rPr lang="en-US" altLang="el-GR" sz="2000"/>
                <a:t>    </a:t>
              </a:r>
              <a:r>
                <a:rPr lang="el-GR" altLang="el-GR" sz="2000"/>
                <a:t>Έξοδος:</a:t>
              </a:r>
              <a:r>
                <a:rPr lang="en-US" altLang="el-GR" sz="2000"/>
                <a:t>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Values: 100 100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468997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4689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77" y="1597361"/>
            <a:ext cx="7235825" cy="4165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55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33289"/>
            <a:ext cx="6981497" cy="1143000"/>
          </a:xfrm>
        </p:spPr>
        <p:txBody>
          <a:bodyPr>
            <a:normAutofit/>
          </a:bodyPr>
          <a:lstStyle/>
          <a:p>
            <a:r>
              <a:rPr lang="el-GR" altLang="el-GR" sz="3600" dirty="0">
                <a:solidFill>
                  <a:srgbClr val="FF0000"/>
                </a:solidFill>
              </a:rPr>
              <a:t>Στατικές Μεταβλητές (</a:t>
            </a:r>
            <a:r>
              <a:rPr lang="en-US" altLang="el-GR" sz="3600" dirty="0">
                <a:latin typeface="Courier New" panose="02070309020205020404" pitchFamily="49" charset="0"/>
              </a:rPr>
              <a:t>static</a:t>
            </a:r>
            <a:r>
              <a:rPr lang="en-US" altLang="el-GR" sz="3600" dirty="0">
                <a:solidFill>
                  <a:srgbClr val="FF0000"/>
                </a:solidFill>
              </a:rPr>
              <a:t>)</a:t>
            </a:r>
            <a:endParaRPr lang="en-GB" altLang="el-GR" sz="3600" dirty="0">
              <a:solidFill>
                <a:srgbClr val="FF0000"/>
              </a:solidFill>
            </a:endParaRPr>
          </a:p>
        </p:txBody>
      </p:sp>
      <p:sp>
        <p:nvSpPr>
          <p:cNvPr id="470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187677"/>
            <a:ext cx="91440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Κάθε φορά που καλείται μία συνάρτηση ο μεταγλωττιστής </a:t>
            </a:r>
            <a:r>
              <a:rPr lang="el-GR" altLang="el-GR" sz="1800" dirty="0">
                <a:solidFill>
                  <a:srgbClr val="FF0000"/>
                </a:solidFill>
              </a:rPr>
              <a:t>δεσμεύει μνήμη</a:t>
            </a:r>
            <a:r>
              <a:rPr lang="el-GR" altLang="el-GR" sz="1800" dirty="0"/>
              <a:t> για τη δημιουργία των </a:t>
            </a:r>
            <a:r>
              <a:rPr lang="el-GR" altLang="el-GR" sz="1800" dirty="0">
                <a:solidFill>
                  <a:srgbClr val="FF0000"/>
                </a:solidFill>
              </a:rPr>
              <a:t>τοπικών μεταβλητών</a:t>
            </a:r>
            <a:r>
              <a:rPr lang="el-GR" altLang="el-GR" sz="1800" dirty="0"/>
              <a:t> της συνάρτησης</a:t>
            </a:r>
            <a:endParaRPr lang="en-US" altLang="el-GR" sz="1800" dirty="0"/>
          </a:p>
          <a:p>
            <a:pPr marL="914400" lvl="1" indent="-457200">
              <a:lnSpc>
                <a:spcPct val="90000"/>
              </a:lnSpc>
            </a:pPr>
            <a:endParaRPr lang="en-US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Η </a:t>
            </a:r>
            <a:r>
              <a:rPr lang="el-GR" altLang="el-GR" sz="1800" dirty="0">
                <a:solidFill>
                  <a:srgbClr val="FF0000"/>
                </a:solidFill>
              </a:rPr>
              <a:t>μνήμη αυτή αποδεσμεύεται</a:t>
            </a:r>
            <a:r>
              <a:rPr lang="el-GR" altLang="el-GR" sz="1800" dirty="0"/>
              <a:t>, όταν τελειώνει η εκτέλεση της συνάρτησης</a:t>
            </a:r>
            <a:endParaRPr lang="en-US" altLang="el-GR" sz="1800" dirty="0"/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Δηλαδή, κάθε τοπική μεταβλητή:</a:t>
            </a:r>
          </a:p>
          <a:p>
            <a:pPr marL="1333500" lvl="2" indent="-419100">
              <a:lnSpc>
                <a:spcPct val="90000"/>
              </a:lnSpc>
            </a:pPr>
            <a:r>
              <a:rPr lang="el-GR" altLang="el-GR" sz="1800" dirty="0"/>
              <a:t>δημιουργείται (όταν καλείται η συνάρτηση)</a:t>
            </a:r>
          </a:p>
          <a:p>
            <a:pPr marL="1333500" lvl="2" indent="-419100">
              <a:lnSpc>
                <a:spcPct val="90000"/>
              </a:lnSpc>
            </a:pPr>
            <a:r>
              <a:rPr lang="el-GR" altLang="el-GR" sz="1800" dirty="0"/>
              <a:t>καταστρέφεται (όταν τερματίζεται η συνάρτηση) </a:t>
            </a:r>
          </a:p>
          <a:p>
            <a:pPr marL="1333500" lvl="2" indent="-419100">
              <a:lnSpc>
                <a:spcPct val="90000"/>
              </a:lnSpc>
            </a:pPr>
            <a:r>
              <a:rPr lang="el-GR" altLang="el-GR" sz="1800" dirty="0"/>
              <a:t>και δημιουργείται εκ νέου (όταν κληθεί ξανά η συνάρτηση)</a:t>
            </a:r>
            <a:endParaRPr lang="en-US" altLang="el-GR" sz="1800" dirty="0"/>
          </a:p>
          <a:p>
            <a:pPr marL="914400" lvl="1" indent="-457200">
              <a:lnSpc>
                <a:spcPct val="90000"/>
              </a:lnSpc>
            </a:pPr>
            <a:endParaRPr lang="en-US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Αυτό σημαίνει ότι </a:t>
            </a:r>
            <a:r>
              <a:rPr lang="el-GR" altLang="el-GR" sz="1800" dirty="0">
                <a:solidFill>
                  <a:srgbClr val="FF0000"/>
                </a:solidFill>
              </a:rPr>
              <a:t>μία τοπική μεταβλητή </a:t>
            </a:r>
            <a:r>
              <a:rPr lang="el-GR" altLang="el-GR" sz="1800" u="sng" dirty="0">
                <a:solidFill>
                  <a:srgbClr val="FF0000"/>
                </a:solidFill>
              </a:rPr>
              <a:t>δεν διατηρεί την τιμή της</a:t>
            </a:r>
            <a:r>
              <a:rPr lang="el-GR" altLang="el-GR" sz="1800" dirty="0"/>
              <a:t> </a:t>
            </a:r>
            <a:r>
              <a:rPr lang="el-GR" altLang="el-GR" sz="1800" dirty="0">
                <a:solidFill>
                  <a:srgbClr val="FF0000"/>
                </a:solidFill>
              </a:rPr>
              <a:t>ανάμεσα στις κλήσεις της συνάρτησης</a:t>
            </a:r>
            <a:endParaRPr lang="en-US" altLang="el-GR" sz="1800" dirty="0">
              <a:solidFill>
                <a:srgbClr val="FF0000"/>
              </a:solidFill>
            </a:endParaRP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Αν θέλουμε μία τοπική μεταβλητή να διατηρεί την τιμή της ανάμεσα στις κλήσεις της συνάρτησης, πρέπει να ορίζεται </a:t>
            </a:r>
            <a:r>
              <a:rPr lang="el-GR" altLang="el-GR" sz="1800" u="sng" dirty="0">
                <a:solidFill>
                  <a:srgbClr val="FF0000"/>
                </a:solidFill>
              </a:rPr>
              <a:t>σαν στατική</a:t>
            </a:r>
            <a:r>
              <a:rPr lang="el-GR" altLang="el-GR" sz="1800" dirty="0"/>
              <a:t> με τη λέξη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static</a:t>
            </a:r>
            <a:endParaRPr lang="en-US" altLang="el-GR" sz="18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endParaRPr lang="en-US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Μία στατική (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static</a:t>
            </a:r>
            <a:r>
              <a:rPr lang="el-GR" altLang="el-GR" sz="1800" dirty="0"/>
              <a:t>) μεταβλητή αποκτάει αρχική τιμή μόνο την πρώτη φορά που καλείται η συνάρτηση</a:t>
            </a:r>
            <a:r>
              <a:rPr lang="en-US" altLang="el-GR" sz="1800" dirty="0"/>
              <a:t> </a:t>
            </a:r>
            <a:r>
              <a:rPr lang="el-GR" altLang="el-GR" sz="1800" dirty="0"/>
              <a:t>ενώ στις επόμενες κλήσεις της συνάρτησης η μεταβλητή διατηρεί την τελευταία τιμή της και δεν </a:t>
            </a:r>
            <a:r>
              <a:rPr lang="el-GR" altLang="el-GR" sz="1800" dirty="0" err="1"/>
              <a:t>αρχικοποιείται</a:t>
            </a:r>
            <a:r>
              <a:rPr lang="el-GR" altLang="el-GR" sz="1800" dirty="0"/>
              <a:t> πάλι</a:t>
            </a:r>
            <a:endParaRPr lang="en-US" altLang="el-GR" sz="1800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8083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4"/>
          <p:cNvSpPr>
            <a:spLocks noGrp="1"/>
          </p:cNvSpPr>
          <p:nvPr>
            <p:ph type="sldNum" sz="quarter" idx="11"/>
          </p:nvPr>
        </p:nvSpPr>
        <p:spPr>
          <a:xfrm>
            <a:off x="5478522" y="1069852"/>
            <a:ext cx="1325880" cy="457200"/>
          </a:xfrm>
        </p:spPr>
        <p:txBody>
          <a:bodyPr/>
          <a:lstStyle/>
          <a:p>
            <a:fld id="{956EAA57-C2F2-41D7-B8FF-E4DE51C3F8C1}" type="slidenum">
              <a:rPr lang="en-GB" altLang="el-GR"/>
              <a:pPr/>
              <a:t>43</a:t>
            </a:fld>
            <a:endParaRPr lang="en-GB" altLang="el-GR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6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471043" name="Group 3"/>
          <p:cNvGrpSpPr>
            <a:grpSpLocks/>
          </p:cNvGrpSpPr>
          <p:nvPr/>
        </p:nvGrpSpPr>
        <p:grpSpPr bwMode="auto">
          <a:xfrm>
            <a:off x="4729222" y="2514604"/>
            <a:ext cx="4279900" cy="1320800"/>
            <a:chOff x="-432" y="2192"/>
            <a:chExt cx="2504" cy="1912"/>
          </a:xfrm>
        </p:grpSpPr>
        <p:sp>
          <p:nvSpPr>
            <p:cNvPr id="471044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</a:t>
              </a:r>
              <a:r>
                <a:rPr lang="en-US" altLang="el-GR" sz="2000"/>
                <a:t>  </a:t>
              </a:r>
              <a:r>
                <a:rPr lang="el-GR" altLang="el-GR" sz="2000"/>
                <a:t>Έξοδος: </a:t>
              </a:r>
              <a:r>
                <a:rPr lang="en-US" altLang="el-GR" sz="2000"/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101 1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	  102 1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	  103 1</a:t>
              </a:r>
            </a:p>
          </p:txBody>
        </p:sp>
        <p:sp>
          <p:nvSpPr>
            <p:cNvPr id="471045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47104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22" y="1663704"/>
            <a:ext cx="3619500" cy="4918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47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222" y="1079504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96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9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472067" name="Group 3"/>
          <p:cNvGrpSpPr>
            <a:grpSpLocks/>
          </p:cNvGrpSpPr>
          <p:nvPr/>
        </p:nvGrpSpPr>
        <p:grpSpPr bwMode="auto">
          <a:xfrm>
            <a:off x="4495800" y="1364160"/>
            <a:ext cx="3873500" cy="2451100"/>
            <a:chOff x="-432" y="2192"/>
            <a:chExt cx="2504" cy="1912"/>
          </a:xfrm>
        </p:grpSpPr>
        <p:sp>
          <p:nvSpPr>
            <p:cNvPr id="472068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  </a:t>
              </a:r>
              <a:r>
                <a:rPr lang="en-US" altLang="el-GR" sz="2000" dirty="0"/>
                <a:t>  </a:t>
              </a:r>
              <a:r>
                <a:rPr lang="el-GR" altLang="el-GR" sz="2000" dirty="0"/>
                <a:t>Έξοδος: </a:t>
              </a:r>
              <a:r>
                <a:rPr lang="en-US" altLang="el-GR" sz="2000" dirty="0"/>
                <a:t> 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 1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		  10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 1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		  10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 1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endPara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endParaRP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	(δηλ. δεν έχει νόημα που δηλώσαμε την </a:t>
              </a:r>
              <a:r>
                <a:rPr lang="en-US" altLang="el-GR" sz="1800" dirty="0" err="1">
                  <a:solidFill>
                    <a:srgbClr val="000000"/>
                  </a:solidFill>
                  <a:latin typeface="Courier New" panose="02070309020205020404" pitchFamily="49" charset="0"/>
                </a:rPr>
                <a:t>i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ως </a:t>
              </a:r>
              <a:r>
                <a:rPr lang="en-US" altLang="el-GR" sz="1800" dirty="0">
                  <a:solidFill>
                    <a:srgbClr val="0000FF"/>
                  </a:solidFill>
                  <a:latin typeface="Courier New" panose="02070309020205020404" pitchFamily="49" charset="0"/>
                </a:rPr>
                <a:t>static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)</a:t>
              </a:r>
              <a:endPara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472069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72070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890322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pic>
        <p:nvPicPr>
          <p:cNvPr id="47207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" y="1319710"/>
            <a:ext cx="3432175" cy="516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2072" name="Rectangle 8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898900" y="4158160"/>
            <a:ext cx="5245100" cy="267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  <a:r>
              <a:rPr lang="el-GR" altLang="el-GR" sz="2000" u="sng">
                <a:solidFill>
                  <a:srgbClr val="FF0000"/>
                </a:solidFill>
              </a:rPr>
              <a:t>ΠΑΡΑΤΗΡΗΣΕΙΣ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2000"/>
              <a:t>	Μία </a:t>
            </a:r>
            <a:r>
              <a:rPr lang="el-GR" altLang="el-GR" sz="2000">
                <a:solidFill>
                  <a:srgbClr val="FF0000"/>
                </a:solidFill>
              </a:rPr>
              <a:t>στατική</a:t>
            </a:r>
            <a:r>
              <a:rPr lang="el-GR" altLang="el-GR" sz="2000"/>
              <a:t> μεταβλητή </a:t>
            </a:r>
            <a:r>
              <a:rPr lang="el-GR" altLang="el-GR" sz="2000">
                <a:solidFill>
                  <a:srgbClr val="FF0000"/>
                </a:solidFill>
              </a:rPr>
              <a:t>πρέπει να αρχικοποιείται όταν δηλώνεται</a:t>
            </a:r>
            <a:r>
              <a:rPr lang="el-GR" altLang="el-GR" sz="2000"/>
              <a:t>, έτσι ώστε στις επόμενες κλήσεις της συνάρτησης να διατηρεί την τελευταία τιμή της και να μην χρειάζεται να αρχικοποιηθεί ξανά</a:t>
            </a:r>
          </a:p>
        </p:txBody>
      </p:sp>
      <p:sp>
        <p:nvSpPr>
          <p:cNvPr id="12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989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7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7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74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21548"/>
            <a:ext cx="8928100" cy="9398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Αφού η μνήμη μίας απλής τοπικής μεταβλητής αποδεσμεύεται, μία συνάρτηση δεν πρέπει να επιστρέφει τη διεύθυνσή της, π.χ.</a:t>
            </a:r>
          </a:p>
        </p:txBody>
      </p:sp>
      <p:pic>
        <p:nvPicPr>
          <p:cNvPr id="4741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17" y="1888311"/>
            <a:ext cx="3206750" cy="478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4119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478492" y="2150248"/>
            <a:ext cx="5410200" cy="424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1600">
                <a:latin typeface="Courier New" panose="02070309020205020404" pitchFamily="49" charset="0"/>
              </a:rPr>
              <a:t>	Όταν καλείται η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test()</a:t>
            </a:r>
            <a:r>
              <a:rPr lang="el-GR" altLang="el-GR" sz="1600">
                <a:latin typeface="Courier New" panose="02070309020205020404" pitchFamily="49" charset="0"/>
              </a:rPr>
              <a:t>, ο μεταγλωττιστής δεσμεύει μνήμη για την τοπική μεταβλητή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l-GR" altLang="el-GR" sz="1600">
                <a:latin typeface="Courier New" panose="02070309020205020404" pitchFamily="49" charset="0"/>
              </a:rPr>
              <a:t>. Η εντολή </a:t>
            </a:r>
            <a:r>
              <a:rPr lang="el-GR" altLang="el-GR" sz="1600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 &amp;i;</a:t>
            </a:r>
            <a:r>
              <a:rPr lang="el-GR" altLang="el-GR" sz="1600">
                <a:latin typeface="Courier New" panose="02070309020205020404" pitchFamily="49" charset="0"/>
              </a:rPr>
              <a:t> επιστρέφει τη διεύθυνση μνήμης της.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1600">
                <a:latin typeface="Courier New" panose="02070309020205020404" pitchFamily="49" charset="0"/>
              </a:rPr>
              <a:t>	Όμως, αυτή η μνήμη αποδεσμεύεται όταν τερματίζει η εκτέλεση της συνάρτησης.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1600">
                <a:latin typeface="Courier New" panose="02070309020205020404" pitchFamily="49" charset="0"/>
              </a:rPr>
              <a:t>	Επομένως, μπορεί να αποθηκευτούν νέα δεδομένα σε αυτή τη μνήμη και να χαθεί η τιμή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1600">
                <a:latin typeface="Courier New" panose="02070309020205020404" pitchFamily="49" charset="0"/>
              </a:rPr>
              <a:t>.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1600">
                <a:latin typeface="Courier New" panose="02070309020205020404" pitchFamily="49" charset="0"/>
              </a:rPr>
              <a:t>	Άρα, το πρόγραμμα αντί για τις τιμές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1600">
                <a:latin typeface="Courier New" panose="02070309020205020404" pitchFamily="49" charset="0"/>
              </a:rPr>
              <a:t> και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1600">
                <a:latin typeface="Courier New" panose="02070309020205020404" pitchFamily="49" charset="0"/>
              </a:rPr>
              <a:t> μπορεί να εμφανίσει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1600">
                <a:latin typeface="Courier New" panose="02070309020205020404" pitchFamily="49" charset="0"/>
              </a:rPr>
              <a:t> και 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μία άλλη τυχαία τιμή</a:t>
            </a:r>
            <a:r>
              <a:rPr lang="el-GR" altLang="el-GR" sz="1600">
                <a:latin typeface="Courier New" panose="02070309020205020404" pitchFamily="49" charset="0"/>
              </a:rPr>
              <a:t>. </a:t>
            </a:r>
          </a:p>
        </p:txBody>
      </p:sp>
      <p:sp>
        <p:nvSpPr>
          <p:cNvPr id="474120" name="Rectangle 8"/>
          <p:cNvSpPr>
            <a:spLocks noChangeArrowheads="1"/>
          </p:cNvSpPr>
          <p:nvPr/>
        </p:nvSpPr>
        <p:spPr bwMode="auto">
          <a:xfrm>
            <a:off x="4291292" y="2023248"/>
            <a:ext cx="4521200" cy="4064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159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90"/>
            <a:ext cx="8496300" cy="1143000"/>
          </a:xfrm>
        </p:spPr>
        <p:txBody>
          <a:bodyPr/>
          <a:lstStyle/>
          <a:p>
            <a:pPr>
              <a:tabLst>
                <a:tab pos="2695575" algn="l"/>
              </a:tabLst>
            </a:pPr>
            <a:r>
              <a:rPr lang="el-GR" altLang="el-GR" dirty="0">
                <a:solidFill>
                  <a:srgbClr val="FF0000"/>
                </a:solidFill>
              </a:rPr>
              <a:t>Παρατηρήσεις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75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0" y="1342262"/>
            <a:ext cx="8928100" cy="4533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Αν, στο προηγούμενο παράδειγμα, η τοπική μεταβλητή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/>
              <a:t>είχε δηλωθεί ως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static</a:t>
            </a:r>
            <a:r>
              <a:rPr lang="el-GR" altLang="el-GR" sz="2000" dirty="0"/>
              <a:t>, η συνάρτηση θα μπορούσε να επιστρέφει τη διεύθυνση της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l-GR" altLang="el-GR" sz="2000" dirty="0"/>
              <a:t>, δεδομένου ότι η μνήμη που έχει δεσμευτεί για μία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static</a:t>
            </a:r>
            <a:r>
              <a:rPr lang="el-GR" altLang="el-GR" sz="2000" dirty="0"/>
              <a:t> μεταβλητή δεν αποδεσμεύεται όταν τερματιστεί η συνάρτηση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u="sng" dirty="0"/>
              <a:t>ΠΡΟΣΟΧΗ ΛΟΙΠΟΝ!!!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Μην επιστρέφετε τη διεύθυνση μίας τοπικής μεταβλητής, εκτός αν έχει δηλωθεί ως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static</a:t>
            </a:r>
            <a:endParaRPr lang="el-GR" altLang="el-GR" sz="2000" dirty="0"/>
          </a:p>
        </p:txBody>
      </p:sp>
      <p:pic>
        <p:nvPicPr>
          <p:cNvPr id="475143" name="Picture 7" descr="blue_dang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690" y="3180587"/>
            <a:ext cx="558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2354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7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Καθολικές Μεταβλητές (</a:t>
            </a:r>
            <a:r>
              <a:rPr lang="en-US" altLang="el-GR" dirty="0">
                <a:solidFill>
                  <a:srgbClr val="FF0000"/>
                </a:solidFill>
              </a:rPr>
              <a:t>global)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99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1" y="1184611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Μία μεταβλητή που </a:t>
            </a:r>
            <a:r>
              <a:rPr lang="el-GR" altLang="el-GR" sz="2000" dirty="0">
                <a:solidFill>
                  <a:srgbClr val="FF0000"/>
                </a:solidFill>
              </a:rPr>
              <a:t>δηλώνεται έξω από οποιαδήποτε συνάρτηση</a:t>
            </a:r>
            <a:r>
              <a:rPr lang="el-GR" altLang="el-GR" sz="2000" dirty="0"/>
              <a:t> ονομάζεται </a:t>
            </a:r>
            <a:r>
              <a:rPr lang="el-GR" altLang="el-GR" sz="2000" dirty="0">
                <a:solidFill>
                  <a:srgbClr val="FF0000"/>
                </a:solidFill>
              </a:rPr>
              <a:t>καθολική</a:t>
            </a:r>
            <a:r>
              <a:rPr lang="el-GR" altLang="el-GR" sz="2000" dirty="0"/>
              <a:t> (</a:t>
            </a:r>
            <a:r>
              <a:rPr lang="el-GR" altLang="el-GR" sz="2000" dirty="0" err="1">
                <a:solidFill>
                  <a:srgbClr val="FF0000"/>
                </a:solidFill>
              </a:rPr>
              <a:t>global</a:t>
            </a:r>
            <a:r>
              <a:rPr lang="el-GR" altLang="el-GR" sz="2000" dirty="0"/>
              <a:t>) μεταβλητή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Η </a:t>
            </a:r>
            <a:r>
              <a:rPr lang="el-GR" altLang="el-GR" sz="2000" dirty="0">
                <a:solidFill>
                  <a:srgbClr val="FF0000"/>
                </a:solidFill>
              </a:rPr>
              <a:t>εμβέλεια</a:t>
            </a:r>
            <a:r>
              <a:rPr lang="el-GR" altLang="el-GR" sz="2000" dirty="0"/>
              <a:t> μίας καθολικής μεταβλητής </a:t>
            </a:r>
            <a:r>
              <a:rPr lang="el-GR" altLang="el-GR" sz="2000" dirty="0">
                <a:solidFill>
                  <a:srgbClr val="FF0000"/>
                </a:solidFill>
              </a:rPr>
              <a:t>εκτείνεται από το σημείο της δήλωσής της μέχρι το τέλος του αρχείου στο οποίο δηλώνεται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Επομένως, </a:t>
            </a:r>
            <a:r>
              <a:rPr lang="el-GR" altLang="el-GR" sz="2000" dirty="0">
                <a:solidFill>
                  <a:srgbClr val="FF0000"/>
                </a:solidFill>
              </a:rPr>
              <a:t>όλες </a:t>
            </a:r>
            <a:r>
              <a:rPr lang="el-GR" altLang="el-GR" sz="2000" dirty="0"/>
              <a:t>οι συναρτήσεις που ορίζονται </a:t>
            </a:r>
            <a:r>
              <a:rPr lang="el-GR" altLang="el-GR" sz="2000" dirty="0">
                <a:solidFill>
                  <a:srgbClr val="FF0000"/>
                </a:solidFill>
              </a:rPr>
              <a:t>μετά</a:t>
            </a:r>
            <a:r>
              <a:rPr lang="el-GR" altLang="el-GR" sz="2000" dirty="0"/>
              <a:t> από το σημείο δήλωσης της καθολικής μεταβλητής έχουν πρόσβαση σε αυτήν και μπορούν να τροποποιήσουν την τιμή της </a:t>
            </a:r>
          </a:p>
          <a:p>
            <a:pPr marL="914400" lvl="1" indent="-457200"/>
            <a:endParaRPr lang="el-GR" altLang="el-GR" sz="2000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4126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8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00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184606"/>
            <a:ext cx="87376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Συνήθως, μία μεταβλητή δηλώνεται σαν καθολική όταν χρησιμοποιείται </a:t>
            </a:r>
            <a:r>
              <a:rPr lang="el-GR" altLang="el-GR" sz="2000" dirty="0">
                <a:solidFill>
                  <a:srgbClr val="FF0000"/>
                </a:solidFill>
              </a:rPr>
              <a:t>σε πολλά τμήματα</a:t>
            </a:r>
            <a:r>
              <a:rPr lang="el-GR" altLang="el-GR" sz="2000" dirty="0"/>
              <a:t> του προγράμματος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Συστήνεται να επιλέγετε περιγραφικά ονόματα για τις καθολικές μεταβλητές, ώστε το πρόγραμμα να διαβάζεται πιο εύκολα 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Για παράδειγμα, μην χρησιμοποιείτε ονόματα τα οποία συνήθως δίνονται σε τοπικές μεταβλητές ή δεν έχουν κάποιο ιδιαίτερο νόημα, π.χ.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l-GR" altLang="el-GR" sz="2000" dirty="0"/>
              <a:t>,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k</a:t>
            </a:r>
            <a:r>
              <a:rPr lang="el-GR" altLang="el-GR" sz="2000" dirty="0"/>
              <a:t>,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foufoutos</a:t>
            </a:r>
            <a:r>
              <a:rPr lang="el-GR" altLang="el-GR" sz="2000" dirty="0"/>
              <a:t> ή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lala</a:t>
            </a:r>
            <a:r>
              <a:rPr lang="el-GR" altLang="el-GR" sz="2000" dirty="0"/>
              <a:t>, αλλά να επιλέγετε ονόματα που </a:t>
            </a:r>
            <a:r>
              <a:rPr lang="el-GR" altLang="el-GR" sz="2000" dirty="0">
                <a:solidFill>
                  <a:srgbClr val="FF0000"/>
                </a:solidFill>
              </a:rPr>
              <a:t>περιγράφουν όσο το δυνατόν καλύτερα τον σκοπό της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Να δίνετε αρχική τιμή (να κάνετε δηλ. ρητή αρχικοποίηση) σε μία καθολική μεταβλητή, αμέσως όταν τη δηλώνετε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Αν σε μία καθολική μεταβλητή δεν έχει ανατεθεί αρχική τιμή, ο μεταγλωττιστής την </a:t>
            </a:r>
            <a:r>
              <a:rPr lang="el-GR" altLang="el-GR" sz="2000" dirty="0" err="1"/>
              <a:t>αρχικοποιεί</a:t>
            </a:r>
            <a:r>
              <a:rPr lang="el-GR" altLang="el-GR" sz="2000" dirty="0"/>
              <a:t> με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6037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5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401413" name="Group 5"/>
          <p:cNvGrpSpPr>
            <a:grpSpLocks/>
          </p:cNvGrpSpPr>
          <p:nvPr/>
        </p:nvGrpSpPr>
        <p:grpSpPr bwMode="auto">
          <a:xfrm>
            <a:off x="5196055" y="5320869"/>
            <a:ext cx="3378200" cy="762000"/>
            <a:chOff x="-432" y="2192"/>
            <a:chExt cx="2504" cy="1912"/>
          </a:xfrm>
        </p:grpSpPr>
        <p:sp>
          <p:nvSpPr>
            <p:cNvPr id="401414" name="Rectangle 6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Έξοδος: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 =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11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	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 =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</a:p>
          </p:txBody>
        </p:sp>
        <p:sp>
          <p:nvSpPr>
            <p:cNvPr id="401415" name="Rectangle 7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01419" name="Rectangle 1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455" y="1142569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pic>
        <p:nvPicPr>
          <p:cNvPr id="40142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05" y="1614057"/>
            <a:ext cx="3898900" cy="5056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49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16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7704836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Επιστροφή Συνάρτησης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665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1" y="1174538"/>
            <a:ext cx="9055100" cy="5676900"/>
          </a:xfrm>
        </p:spPr>
        <p:txBody>
          <a:bodyPr/>
          <a:lstStyle/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Μία συνάρτηση μπορεί να επιστρέψει το πολύ μία τιμή</a:t>
            </a:r>
            <a:r>
              <a:rPr lang="el-GR" altLang="el-GR" dirty="0"/>
              <a:t> 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Ο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τύπος_επιστροφής</a:t>
            </a:r>
            <a:r>
              <a:rPr lang="el-GR" altLang="el-GR" sz="2000" dirty="0"/>
              <a:t> μίας συνάρτησης καθορίζει τον τύπο της τιμής επιστροφής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Ο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τύπος_επιστροφής</a:t>
            </a:r>
            <a:r>
              <a:rPr lang="el-GR" altLang="el-GR" sz="2000" dirty="0"/>
              <a:t> μπορεί να είναι οποιοσδήποτε τύπος δεδομένων της C, όπως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,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  <a:r>
              <a:rPr lang="el-GR" altLang="el-GR" sz="2000" dirty="0"/>
              <a:t>, δείκτης σε κάποιον τύπο, … </a:t>
            </a:r>
            <a:r>
              <a:rPr lang="el-GR" altLang="el-GR" sz="2000" dirty="0" err="1"/>
              <a:t>κτλ</a:t>
            </a: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>
                <a:solidFill>
                  <a:srgbClr val="FF0000"/>
                </a:solidFill>
              </a:rPr>
              <a:t>Μοναδικός περιορισμός </a:t>
            </a:r>
            <a:r>
              <a:rPr lang="el-GR" altLang="el-GR" sz="2000" dirty="0"/>
              <a:t>στην επιστρεφόμενη τιμή μίας συνάρτησης είναι ότι </a:t>
            </a:r>
            <a:r>
              <a:rPr lang="el-GR" altLang="el-GR" sz="2000" u="sng" dirty="0">
                <a:solidFill>
                  <a:srgbClr val="FF0000"/>
                </a:solidFill>
              </a:rPr>
              <a:t>δεν μπορεί να επιστρέψει πίνακα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Ο τύπος επιστροφής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 dirty="0"/>
              <a:t> χρησιμοποιείται όταν η συνάρτηση </a:t>
            </a:r>
            <a:r>
              <a:rPr lang="el-GR" altLang="el-GR" sz="2000" dirty="0">
                <a:solidFill>
                  <a:srgbClr val="FF0000"/>
                </a:solidFill>
              </a:rPr>
              <a:t>δεν επιστρέφει</a:t>
            </a:r>
            <a:r>
              <a:rPr lang="el-GR" altLang="el-GR" sz="2000" dirty="0"/>
              <a:t> κάποια τιμή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2000" dirty="0"/>
              <a:t>Αν στη δήλωση μίας συνάρτησης ο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τύπος_επιστροφής</a:t>
            </a:r>
            <a:r>
              <a:rPr lang="el-GR" altLang="el-GR" sz="2000" dirty="0"/>
              <a:t> έχει παραληφθεί, θεωρείται ότι η συγκεκριμένη συνάρτηση επιστρέφει </a:t>
            </a:r>
            <a:r>
              <a:rPr lang="en-US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 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2000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0307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86"/>
            <a:ext cx="8496300" cy="11430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476163" name="Group 3"/>
          <p:cNvGrpSpPr>
            <a:grpSpLocks/>
          </p:cNvGrpSpPr>
          <p:nvPr/>
        </p:nvGrpSpPr>
        <p:grpSpPr bwMode="auto">
          <a:xfrm>
            <a:off x="4635500" y="6144178"/>
            <a:ext cx="3378200" cy="520700"/>
            <a:chOff x="-432" y="2192"/>
            <a:chExt cx="2504" cy="1912"/>
          </a:xfrm>
        </p:grpSpPr>
        <p:sp>
          <p:nvSpPr>
            <p:cNvPr id="476164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Έξοδος: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 =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100</a:t>
              </a:r>
            </a:p>
          </p:txBody>
        </p:sp>
        <p:sp>
          <p:nvSpPr>
            <p:cNvPr id="476165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7616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000678"/>
            <a:ext cx="91440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 dirty="0"/>
              <a:t>Μία </a:t>
            </a:r>
            <a:r>
              <a:rPr lang="el-GR" altLang="el-GR" sz="2000" u="sng" dirty="0">
                <a:solidFill>
                  <a:srgbClr val="FF0000"/>
                </a:solidFill>
              </a:rPr>
              <a:t>τοπική</a:t>
            </a:r>
            <a:r>
              <a:rPr lang="el-GR" altLang="el-GR" sz="2000" dirty="0"/>
              <a:t> μεταβλητή </a:t>
            </a:r>
            <a:r>
              <a:rPr lang="el-GR" altLang="el-GR" sz="2000" dirty="0">
                <a:solidFill>
                  <a:srgbClr val="FF0000"/>
                </a:solidFill>
              </a:rPr>
              <a:t>είναι διαφορετική</a:t>
            </a:r>
            <a:r>
              <a:rPr lang="el-GR" altLang="el-GR" sz="2000" dirty="0"/>
              <a:t> από μία </a:t>
            </a:r>
            <a:r>
              <a:rPr lang="el-GR" altLang="el-GR" sz="2000" u="sng" dirty="0">
                <a:solidFill>
                  <a:srgbClr val="FF0000"/>
                </a:solidFill>
              </a:rPr>
              <a:t>καθολική</a:t>
            </a:r>
            <a:r>
              <a:rPr lang="el-GR" altLang="el-GR" sz="2000" dirty="0"/>
              <a:t> μεταβλητή, </a:t>
            </a:r>
            <a:r>
              <a:rPr lang="el-GR" altLang="el-GR" sz="2000" u="sng" dirty="0">
                <a:solidFill>
                  <a:srgbClr val="FF0000"/>
                </a:solidFill>
              </a:rPr>
              <a:t>ακόμα και αν έχουν το ίδιο όνομα</a:t>
            </a:r>
          </a:p>
          <a:p>
            <a:pPr marL="914400" lvl="1" indent="-457200"/>
            <a:endParaRPr lang="el-GR" altLang="el-GR" sz="1600" dirty="0"/>
          </a:p>
          <a:p>
            <a:pPr marL="914400" lvl="1" indent="-457200"/>
            <a:r>
              <a:rPr lang="el-GR" altLang="el-GR" sz="2000" dirty="0"/>
              <a:t>Π.χ. στο παρακάτω πρόγραμμα η τοπική μεταβλητή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2000" dirty="0"/>
              <a:t> που δηλώνεται στην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είναι διαφορετική από την καθολική μεταβλητή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endParaRPr lang="el-GR" altLang="el-GR" sz="2000" dirty="0"/>
          </a:p>
        </p:txBody>
      </p:sp>
      <p:pic>
        <p:nvPicPr>
          <p:cNvPr id="47616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878691"/>
            <a:ext cx="3451225" cy="386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19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288"/>
            <a:ext cx="8915400" cy="1143000"/>
          </a:xfrm>
        </p:spPr>
        <p:txBody>
          <a:bodyPr/>
          <a:lstStyle/>
          <a:p>
            <a:r>
              <a:rPr lang="el-GR" altLang="el-GR" sz="2800" dirty="0">
                <a:solidFill>
                  <a:srgbClr val="FF0000"/>
                </a:solidFill>
              </a:rPr>
              <a:t>Εξωτερικές Καθολικές Μεταβλητές (</a:t>
            </a:r>
            <a:r>
              <a:rPr lang="en-US" altLang="el-GR" sz="2800" dirty="0">
                <a:latin typeface="Courier New" panose="02070309020205020404" pitchFamily="49" charset="0"/>
              </a:rPr>
              <a:t>extern</a:t>
            </a:r>
            <a:r>
              <a:rPr lang="en-US" altLang="el-GR" sz="2800" dirty="0">
                <a:solidFill>
                  <a:srgbClr val="FF0000"/>
                </a:solidFill>
              </a:rPr>
              <a:t> global)</a:t>
            </a:r>
            <a:endParaRPr lang="en-GB" altLang="el-GR" sz="2800" dirty="0">
              <a:solidFill>
                <a:srgbClr val="FF0000"/>
              </a:solidFill>
            </a:endParaRPr>
          </a:p>
        </p:txBody>
      </p:sp>
      <p:sp>
        <p:nvSpPr>
          <p:cNvPr id="4730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5360"/>
            <a:ext cx="8953500" cy="6057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Ο κώδικας ενός προγράμματος μπορεί να περιέχεται σε περισσότερα από ένα αρχεία</a:t>
            </a:r>
            <a:r>
              <a:rPr lang="en-US" altLang="el-GR" sz="1800" dirty="0"/>
              <a:t>, </a:t>
            </a:r>
            <a:r>
              <a:rPr lang="el-GR" altLang="el-GR" sz="1800" dirty="0"/>
              <a:t>γεγονός πιθανό, ιδίως σε περίπτωση μεγάλων προγραμμάτων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4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Σε ένα τέτοιο πρόγραμμα υπάρχει το ενδεχόμενο μία μεταβλητή που χρησιμοποιείται σε ένα αρχείο να πρέπει να χρησιμοποιηθεί και σε κάποιο άλλο αρχείο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4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Σε μία τέτοια περίπτωση η μεταβλητή που πρέπει να είναι «</a:t>
            </a:r>
            <a:r>
              <a:rPr lang="el-GR" altLang="el-GR" sz="1800" dirty="0">
                <a:solidFill>
                  <a:srgbClr val="FF0000"/>
                </a:solidFill>
              </a:rPr>
              <a:t>ορατή</a:t>
            </a:r>
            <a:r>
              <a:rPr lang="el-GR" altLang="el-GR" sz="1800" dirty="0"/>
              <a:t>» σε περισσότερα από ένα αρχεία </a:t>
            </a:r>
            <a:r>
              <a:rPr lang="el-GR" altLang="el-GR" sz="1800" dirty="0">
                <a:solidFill>
                  <a:srgbClr val="FF0000"/>
                </a:solidFill>
              </a:rPr>
              <a:t>δηλώνεται σαν καθολική στο αρχείο που χρησιμοποιείται περισσότερο</a:t>
            </a:r>
            <a:r>
              <a:rPr lang="el-GR" altLang="el-GR" sz="1800" dirty="0"/>
              <a:t> (συνήθως) ενώ </a:t>
            </a:r>
            <a:r>
              <a:rPr lang="el-GR" altLang="el-GR" sz="1800" dirty="0">
                <a:solidFill>
                  <a:srgbClr val="FF0000"/>
                </a:solidFill>
              </a:rPr>
              <a:t>σε όποιο άλλο αρχείο χρησιμοποιείται</a:t>
            </a:r>
            <a:r>
              <a:rPr lang="el-GR" altLang="el-GR" sz="1800" dirty="0"/>
              <a:t> αυτή η μεταβλητή </a:t>
            </a:r>
            <a:r>
              <a:rPr lang="el-GR" altLang="el-GR" sz="1800" dirty="0">
                <a:solidFill>
                  <a:srgbClr val="FF0000"/>
                </a:solidFill>
              </a:rPr>
              <a:t>πρέπει να δηλώνεται σαν καθολική</a:t>
            </a:r>
            <a:r>
              <a:rPr lang="el-GR" altLang="el-GR" sz="1800" dirty="0"/>
              <a:t> με χρήση της λέξης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extern</a:t>
            </a:r>
            <a:endParaRPr lang="el-GR" altLang="el-GR" sz="18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endParaRPr lang="el-GR" altLang="el-GR" sz="14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Π</a:t>
            </a:r>
            <a:r>
              <a:rPr lang="en-GB" altLang="el-GR" sz="1800" dirty="0"/>
              <a:t>.</a:t>
            </a:r>
            <a:r>
              <a:rPr lang="el-GR" altLang="el-GR" sz="1800" dirty="0"/>
              <a:t>χ</a:t>
            </a:r>
            <a:r>
              <a:rPr lang="en-GB" altLang="el-GR" sz="1800" dirty="0"/>
              <a:t>. </a:t>
            </a:r>
            <a:r>
              <a:rPr lang="el-GR" altLang="el-GR" sz="1800" dirty="0"/>
              <a:t>η</a:t>
            </a:r>
            <a:r>
              <a:rPr lang="en-GB" altLang="el-GR" sz="1800" dirty="0"/>
              <a:t> </a:t>
            </a:r>
            <a:r>
              <a:rPr lang="el-GR" altLang="el-GR" sz="1800" dirty="0"/>
              <a:t>εντολή</a:t>
            </a:r>
            <a:r>
              <a:rPr lang="en-GB" altLang="el-GR" sz="1800" dirty="0"/>
              <a:t>:</a:t>
            </a:r>
            <a:r>
              <a:rPr lang="el-GR" altLang="el-GR" sz="1800" dirty="0"/>
              <a:t>            </a:t>
            </a:r>
            <a:r>
              <a:rPr lang="en-GB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extern </a:t>
            </a:r>
            <a:r>
              <a:rPr lang="en-GB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GB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GB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size;</a:t>
            </a:r>
            <a:r>
              <a:rPr lang="en-GB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endParaRPr lang="el-GR" altLang="el-GR" sz="18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</a:t>
            </a:r>
            <a:endParaRPr lang="el-GR" altLang="el-GR" sz="1400" dirty="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ενημερώνει τον μεταγλωττιστή ότι η ακέραια μεταβλητή με όνομα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size</a:t>
            </a:r>
            <a:r>
              <a:rPr lang="el-GR" altLang="el-GR" sz="1800" dirty="0"/>
              <a:t> δεν δηλώνεται σε αυτό το αρχείο, αλλά σε κάποιο άλλο αρχείο του προγράμματος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14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Σημειώνεται, ότι αυτή η μεταβλητή μπορεί να χρησιμοποιηθεί και, αν χρειαστεί, να τροποποιηθεί η τιμή της σε οποιοδήποτε από τα αρχεία στα οποία περιέχεται και όχι μόνο στο αρχείο δήλωσής της</a:t>
            </a:r>
            <a:endParaRPr lang="el-GR" altLang="el-GR" sz="2000" dirty="0"/>
          </a:p>
        </p:txBody>
      </p:sp>
      <p:sp>
        <p:nvSpPr>
          <p:cNvPr id="473092" name="Rectangle 4"/>
          <p:cNvSpPr>
            <a:spLocks noChangeArrowheads="1"/>
          </p:cNvSpPr>
          <p:nvPr/>
        </p:nvSpPr>
        <p:spPr bwMode="auto">
          <a:xfrm>
            <a:off x="3000265" y="4008826"/>
            <a:ext cx="2257535" cy="43705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4361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33288"/>
            <a:ext cx="8978900" cy="1143000"/>
          </a:xfrm>
        </p:spPr>
        <p:txBody>
          <a:bodyPr/>
          <a:lstStyle/>
          <a:p>
            <a:r>
              <a:rPr lang="el-GR" altLang="el-GR" sz="2400" dirty="0">
                <a:solidFill>
                  <a:srgbClr val="FF0000"/>
                </a:solidFill>
              </a:rPr>
              <a:t>Δήλωση (πρωτότυπο) Συνάρτησης με παράμετρο Πίνακα</a:t>
            </a:r>
            <a:endParaRPr lang="en-GB" altLang="el-GR" sz="2400" dirty="0">
              <a:solidFill>
                <a:srgbClr val="FF0000"/>
              </a:solidFill>
            </a:endParaRPr>
          </a:p>
        </p:txBody>
      </p:sp>
      <p:sp>
        <p:nvSpPr>
          <p:cNvPr id="411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822" y="1077317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Όταν θέλουμε να δηλώσουμε μία συνάρτηση που έχει </a:t>
            </a:r>
            <a:r>
              <a:rPr lang="el-GR" altLang="el-GR" sz="2000" dirty="0">
                <a:solidFill>
                  <a:srgbClr val="FF0000"/>
                </a:solidFill>
              </a:rPr>
              <a:t>σαν παράμετρο έναν πίνακα</a:t>
            </a:r>
            <a:r>
              <a:rPr lang="el-GR" altLang="el-GR" sz="2000" dirty="0"/>
              <a:t>, τότε (στη δήλωση της συνάρτησης) στις παραμέτρους της γράφουμε το όνομα του πίνακα ακολουθούμενο από κενές αγκύλες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Π.χ. με την ακόλουθη δήλωση, η συνάρτηση</a:t>
            </a:r>
            <a:r>
              <a:rPr lang="en-US" altLang="el-GR" sz="2000" dirty="0"/>
              <a:t> </a:t>
            </a:r>
            <a:r>
              <a:rPr lang="el-GR" altLang="el-GR" sz="2000" dirty="0"/>
              <a:t>με όνομα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n-US" altLang="el-GR" sz="2000" dirty="0"/>
              <a:t> </a:t>
            </a:r>
            <a:r>
              <a:rPr lang="el-GR" altLang="el-GR" sz="2000" dirty="0"/>
              <a:t>δέχεται σαν παράμετρο έναν πίνακα ακεραίων και δεν επιστρέφει κάποια τιμή</a:t>
            </a:r>
            <a:endParaRPr lang="en-US" altLang="el-GR" sz="2000" dirty="0"/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[]); </a:t>
            </a:r>
            <a:r>
              <a:rPr lang="el-GR" altLang="el-GR" sz="2000" dirty="0">
                <a:solidFill>
                  <a:srgbClr val="818181"/>
                </a:solidFill>
                <a:latin typeface="Courier New" panose="02070309020205020404" pitchFamily="49" charset="0"/>
              </a:rPr>
              <a:t>/* Δήλωση συνάρτησης που έχει σαν παράμετρο έναν πίνακα ακεραίων και δεν επιστρέφει τίποτα. */</a:t>
            </a:r>
            <a:endParaRPr lang="en-US" altLang="el-GR" sz="2000" dirty="0">
              <a:solidFill>
                <a:srgbClr val="818181"/>
              </a:solidFill>
              <a:latin typeface="Courier New" panose="02070309020205020404" pitchFamily="49" charset="0"/>
            </a:endParaRPr>
          </a:p>
        </p:txBody>
      </p:sp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690622" y="4011017"/>
            <a:ext cx="8140700" cy="1066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80662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112116"/>
            <a:ext cx="8978900" cy="1143000"/>
          </a:xfrm>
        </p:spPr>
        <p:txBody>
          <a:bodyPr/>
          <a:lstStyle/>
          <a:p>
            <a:r>
              <a:rPr lang="el-GR" altLang="el-GR" sz="2800">
                <a:solidFill>
                  <a:srgbClr val="FF0000"/>
                </a:solidFill>
              </a:rPr>
              <a:t>Κλήση Συνάρτησης με παράμετρο Πίνακα (Ι)</a:t>
            </a:r>
            <a:endParaRPr lang="en-GB" altLang="el-GR" sz="2800">
              <a:solidFill>
                <a:srgbClr val="FF0000"/>
              </a:solidFill>
            </a:endParaRPr>
          </a:p>
        </p:txBody>
      </p:sp>
      <p:sp>
        <p:nvSpPr>
          <p:cNvPr id="412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77316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Κατά την </a:t>
            </a:r>
            <a:r>
              <a:rPr lang="el-GR" altLang="el-GR" sz="2000" dirty="0">
                <a:solidFill>
                  <a:srgbClr val="FF0000"/>
                </a:solidFill>
              </a:rPr>
              <a:t>κλήση</a:t>
            </a:r>
            <a:r>
              <a:rPr lang="el-GR" altLang="el-GR" sz="2000" dirty="0"/>
              <a:t> μίας συνάρτησης με όρισμα έναν πίνακα, γράφουμε </a:t>
            </a:r>
            <a:r>
              <a:rPr lang="el-GR" altLang="el-GR" sz="2000" dirty="0">
                <a:solidFill>
                  <a:srgbClr val="FF0000"/>
                </a:solidFill>
              </a:rPr>
              <a:t>μόνο</a:t>
            </a:r>
            <a:r>
              <a:rPr lang="el-GR" altLang="el-GR" sz="2000" dirty="0"/>
              <a:t> το </a:t>
            </a:r>
            <a:r>
              <a:rPr lang="el-GR" altLang="el-GR" sz="2000" dirty="0">
                <a:solidFill>
                  <a:srgbClr val="FF0000"/>
                </a:solidFill>
              </a:rPr>
              <a:t>όνομα</a:t>
            </a:r>
            <a:r>
              <a:rPr lang="el-GR" altLang="el-GR" sz="2000" dirty="0"/>
              <a:t> του πίνακα, </a:t>
            </a:r>
            <a:r>
              <a:rPr lang="el-GR" altLang="el-GR" sz="2000" dirty="0">
                <a:solidFill>
                  <a:srgbClr val="FF0000"/>
                </a:solidFill>
              </a:rPr>
              <a:t>χωρίς τις αγκύλες</a:t>
            </a:r>
            <a:r>
              <a:rPr lang="el-GR" altLang="el-GR" sz="2000" dirty="0"/>
              <a:t>, όπως φαίνεται στο παρακάτω παράδειγμα</a:t>
            </a:r>
            <a:endParaRPr lang="en-US" altLang="el-GR" sz="2000" dirty="0">
              <a:solidFill>
                <a:srgbClr val="818181"/>
              </a:solidFill>
              <a:latin typeface="Courier New" panose="02070309020205020404" pitchFamily="49" charset="0"/>
            </a:endParaRPr>
          </a:p>
        </p:txBody>
      </p:sp>
      <p:pic>
        <p:nvPicPr>
          <p:cNvPr id="4126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2539404"/>
            <a:ext cx="7007225" cy="3197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679" name="Rectangle 7"/>
          <p:cNvSpPr>
            <a:spLocks noChangeArrowheads="1"/>
          </p:cNvSpPr>
          <p:nvPr/>
        </p:nvSpPr>
        <p:spPr bwMode="auto">
          <a:xfrm>
            <a:off x="1943100" y="3922116"/>
            <a:ext cx="14732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412694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4753966"/>
            <a:ext cx="313055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33804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58252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49057"/>
            <a:ext cx="8978900" cy="1143000"/>
          </a:xfrm>
        </p:spPr>
        <p:txBody>
          <a:bodyPr/>
          <a:lstStyle/>
          <a:p>
            <a:r>
              <a:rPr lang="el-GR" altLang="el-GR" sz="2800">
                <a:solidFill>
                  <a:srgbClr val="FF0000"/>
                </a:solidFill>
              </a:rPr>
              <a:t>Κλήση Συνάρτησης με παράμετρο Πίνακα (ΙΙ)</a:t>
            </a:r>
            <a:endParaRPr lang="en-GB" altLang="el-GR" sz="2800">
              <a:solidFill>
                <a:srgbClr val="FF0000"/>
              </a:solidFill>
            </a:endParaRPr>
          </a:p>
        </p:txBody>
      </p:sp>
      <p:sp>
        <p:nvSpPr>
          <p:cNvPr id="413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7"/>
            <a:ext cx="87503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Όπως είδαμε στο κεφάλαιο των δεικτών, </a:t>
            </a:r>
            <a:r>
              <a:rPr lang="el-GR" altLang="el-GR" sz="2000" dirty="0">
                <a:solidFill>
                  <a:srgbClr val="FF0000"/>
                </a:solidFill>
              </a:rPr>
              <a:t>το όνομα ενός πίνακα είναι δείκτης στο πρώτο στοιχείο του</a:t>
            </a:r>
            <a:r>
              <a:rPr lang="el-GR" altLang="el-GR" sz="2000" dirty="0"/>
              <a:t>, δηλαδή είναι ίσο με τη διεύθυνση του πρώτου στοιχείου του πίνακα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Π.χ. αν έχουμε δηλώσει τον πίνακα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, ισχύει ότι 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700" dirty="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		     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== &amp;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 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και γενικά: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	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 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+ n == &amp;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[n]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4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Επομένως, όταν μία συνάρτηση δέχεται σαν παράμετρο το όνομα ενός πίνακα, τότε </a:t>
            </a:r>
            <a:r>
              <a:rPr lang="el-GR" altLang="el-GR" sz="2000" dirty="0">
                <a:solidFill>
                  <a:srgbClr val="FF0000"/>
                </a:solidFill>
              </a:rPr>
              <a:t>στη συνάρτηση μεταβιβάζεται </a:t>
            </a:r>
            <a:r>
              <a:rPr lang="el-GR" altLang="el-GR" sz="2000" u="sng" dirty="0">
                <a:solidFill>
                  <a:srgbClr val="FF0000"/>
                </a:solidFill>
              </a:rPr>
              <a:t>η διεύθυνση του πρώτου του στοιχείου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και όχι ένα αντίγραφο του πίνακα</a:t>
            </a:r>
            <a:r>
              <a:rPr lang="el-GR" altLang="el-GR" sz="2000" dirty="0"/>
              <a:t> (δηλαδή, η κλήση αυτή είναι </a:t>
            </a:r>
            <a:r>
              <a:rPr lang="el-GR" altLang="el-GR" sz="2000" dirty="0">
                <a:solidFill>
                  <a:srgbClr val="FF0000"/>
                </a:solidFill>
              </a:rPr>
              <a:t>κλήση μέσω αναφοράς</a:t>
            </a:r>
            <a:r>
              <a:rPr lang="el-GR" altLang="el-GR" sz="2000" dirty="0"/>
              <a:t>)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Άρα, αφού η συνάρτηση έχει πρόσβαση στη διεύθυνση του πρώτου στοιχείου του πίνακα μπορεί να τροποποιήσει τις τιμές </a:t>
            </a:r>
            <a:r>
              <a:rPr lang="el-GR" altLang="el-GR" sz="2000" dirty="0">
                <a:solidFill>
                  <a:srgbClr val="FF0000"/>
                </a:solidFill>
              </a:rPr>
              <a:t>όλων των στοιχείων</a:t>
            </a:r>
            <a:r>
              <a:rPr lang="el-GR" altLang="el-GR" sz="2000" dirty="0"/>
              <a:t> του πίνακα</a:t>
            </a:r>
            <a:endParaRPr lang="en-US" altLang="el-GR" sz="2000" dirty="0"/>
          </a:p>
        </p:txBody>
      </p:sp>
      <p:sp>
        <p:nvSpPr>
          <p:cNvPr id="413702" name="Rectangle 6"/>
          <p:cNvSpPr>
            <a:spLocks noChangeArrowheads="1"/>
          </p:cNvSpPr>
          <p:nvPr/>
        </p:nvSpPr>
        <p:spPr bwMode="auto">
          <a:xfrm>
            <a:off x="3035300" y="2652557"/>
            <a:ext cx="2679700" cy="469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13703" name="Rectangle 7"/>
          <p:cNvSpPr>
            <a:spLocks noChangeArrowheads="1"/>
          </p:cNvSpPr>
          <p:nvPr/>
        </p:nvSpPr>
        <p:spPr bwMode="auto">
          <a:xfrm>
            <a:off x="2806700" y="3312957"/>
            <a:ext cx="3175000" cy="520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8464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49053"/>
            <a:ext cx="8978900" cy="1143000"/>
          </a:xfrm>
        </p:spPr>
        <p:txBody>
          <a:bodyPr/>
          <a:lstStyle/>
          <a:p>
            <a:r>
              <a:rPr lang="el-GR" altLang="el-GR" sz="2800">
                <a:solidFill>
                  <a:srgbClr val="FF0000"/>
                </a:solidFill>
              </a:rPr>
              <a:t>Κλήση Συνάρτησης με παράμετρο Πίνακα (ΙΙΙ)</a:t>
            </a:r>
            <a:endParaRPr lang="en-GB" altLang="el-GR" sz="2800">
              <a:solidFill>
                <a:srgbClr val="FF0000"/>
              </a:solidFill>
            </a:endParaRPr>
          </a:p>
        </p:txBody>
      </p:sp>
      <p:sp>
        <p:nvSpPr>
          <p:cNvPr id="415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3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Συνήθως, οι συναρτήσεις που δέχονται σαν παράμετρο έναν πίνακα δέχονται και </a:t>
            </a:r>
            <a:r>
              <a:rPr lang="el-GR" altLang="el-GR" sz="2000">
                <a:solidFill>
                  <a:srgbClr val="FF0000"/>
                </a:solidFill>
              </a:rPr>
              <a:t>άλλη μία</a:t>
            </a:r>
            <a:r>
              <a:rPr lang="el-GR" altLang="el-GR" sz="2000"/>
              <a:t> </a:t>
            </a:r>
            <a:r>
              <a:rPr lang="el-GR" altLang="el-GR" sz="2000">
                <a:solidFill>
                  <a:srgbClr val="FF0000"/>
                </a:solidFill>
              </a:rPr>
              <a:t>παράμετρο</a:t>
            </a:r>
            <a:r>
              <a:rPr lang="el-GR" altLang="el-GR" sz="2000"/>
              <a:t>, η οποία δηλώνει το </a:t>
            </a:r>
            <a:r>
              <a:rPr lang="el-GR" altLang="el-GR" sz="2000">
                <a:solidFill>
                  <a:srgbClr val="FF0000"/>
                </a:solidFill>
              </a:rPr>
              <a:t>μέγεθος του πίνακα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Έτσι, το προηγούμενο παράδειγμα θα μπορούσε π.χ. να γίνει:</a:t>
            </a:r>
            <a:endParaRPr lang="en-US" altLang="el-GR" sz="2000"/>
          </a:p>
        </p:txBody>
      </p:sp>
      <p:pic>
        <p:nvPicPr>
          <p:cNvPr id="41575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2987516"/>
            <a:ext cx="7119938" cy="35067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75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5" y="5478303"/>
            <a:ext cx="313055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164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5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 (Ι)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16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90015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Αφού το όνομα ενός πίνακα είναι </a:t>
            </a:r>
            <a:r>
              <a:rPr lang="el-GR" altLang="el-GR" sz="2000">
                <a:solidFill>
                  <a:srgbClr val="FF0000"/>
                </a:solidFill>
              </a:rPr>
              <a:t>δείκτης στο πρώτο του στοιχείο</a:t>
            </a:r>
            <a:r>
              <a:rPr lang="el-GR" altLang="el-GR" sz="2000"/>
              <a:t>, τότε η δήλωση της συνάρτησης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function()</a:t>
            </a:r>
            <a:r>
              <a:rPr lang="el-GR" altLang="el-GR" sz="2000"/>
              <a:t> στο προηγούμενο παράδειγμα, καθώς και η επικεφαλίδα της, θα μπορούσε να γραφεί ισοδύναμα ως: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		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function(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*arr); 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Ωστόσο, προτείνουμε τη σύνταξη: </a:t>
            </a:r>
          </a:p>
          <a:p>
            <a:pPr marL="914400" lvl="1" indent="-457200"/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		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function(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arr[]);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έτσι ώστε να φαίνεται ξεκάθαρα ότι η συνάρτηση δέχεται σαν παράμετρο έναν πίνακα</a:t>
            </a:r>
          </a:p>
        </p:txBody>
      </p:sp>
      <p:sp>
        <p:nvSpPr>
          <p:cNvPr id="416772" name="Rectangle 4"/>
          <p:cNvSpPr>
            <a:spLocks noChangeArrowheads="1"/>
          </p:cNvSpPr>
          <p:nvPr/>
        </p:nvSpPr>
        <p:spPr bwMode="auto">
          <a:xfrm>
            <a:off x="2349500" y="2563215"/>
            <a:ext cx="4292600" cy="812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16773" name="Rectangle 5"/>
          <p:cNvSpPr>
            <a:spLocks noChangeArrowheads="1"/>
          </p:cNvSpPr>
          <p:nvPr/>
        </p:nvSpPr>
        <p:spPr bwMode="auto">
          <a:xfrm>
            <a:off x="2336800" y="3998315"/>
            <a:ext cx="4292600" cy="812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70158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6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 (ΙΙ)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17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90016"/>
            <a:ext cx="9334500" cy="5676900"/>
          </a:xfrm>
        </p:spPr>
        <p:txBody>
          <a:bodyPr/>
          <a:lstStyle/>
          <a:p>
            <a:pPr marL="914400" lvl="1" indent="-457200"/>
            <a:r>
              <a:rPr lang="el-GR" altLang="el-GR" sz="2000">
                <a:solidFill>
                  <a:srgbClr val="FF0000"/>
                </a:solidFill>
              </a:rPr>
              <a:t>Τα στοιχεία του πίνακα</a:t>
            </a:r>
            <a:r>
              <a:rPr lang="el-GR" altLang="el-GR" sz="2000"/>
              <a:t> στο σώμα της συνάρτησης </a:t>
            </a:r>
            <a:r>
              <a:rPr lang="el-GR" altLang="el-GR" sz="2000">
                <a:solidFill>
                  <a:srgbClr val="FF0000"/>
                </a:solidFill>
              </a:rPr>
              <a:t>μπορούν να προσπελαστούν</a:t>
            </a:r>
            <a:r>
              <a:rPr lang="el-GR" altLang="el-GR" sz="2000"/>
              <a:t> </a:t>
            </a:r>
            <a:r>
              <a:rPr lang="el-GR" altLang="el-GR" sz="2000">
                <a:solidFill>
                  <a:srgbClr val="FF0000"/>
                </a:solidFill>
              </a:rPr>
              <a:t>είτε </a:t>
            </a:r>
            <a:r>
              <a:rPr lang="el-GR" altLang="el-GR" sz="2000" u="sng">
                <a:solidFill>
                  <a:srgbClr val="FF0000"/>
                </a:solidFill>
              </a:rPr>
              <a:t>με τον δείκτη θέσης</a:t>
            </a:r>
            <a:r>
              <a:rPr lang="el-GR" altLang="el-GR" sz="2000"/>
              <a:t> του στοιχείου στον πίνακα </a:t>
            </a:r>
            <a:r>
              <a:rPr lang="el-GR" altLang="el-GR" sz="2000">
                <a:solidFill>
                  <a:srgbClr val="FF0000"/>
                </a:solidFill>
              </a:rPr>
              <a:t>είτε </a:t>
            </a:r>
            <a:r>
              <a:rPr lang="el-GR" altLang="el-GR" sz="2000" u="sng">
                <a:solidFill>
                  <a:srgbClr val="FF0000"/>
                </a:solidFill>
              </a:rPr>
              <a:t>με σημειογραφία δείκτη</a:t>
            </a:r>
          </a:p>
          <a:p>
            <a:pPr marL="914400" lvl="1" indent="-457200"/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Π.χ.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function(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arr[],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size)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{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	arr[0] = 10; </a:t>
            </a:r>
            <a:r>
              <a:rPr lang="el-GR" altLang="el-GR" sz="2000">
                <a:solidFill>
                  <a:srgbClr val="818181"/>
                </a:solidFill>
                <a:latin typeface="Courier New" panose="02070309020205020404" pitchFamily="49" charset="0"/>
              </a:rPr>
              <a:t>/* Ισοδύναμο με *arr = 10; */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818181"/>
                </a:solidFill>
                <a:latin typeface="Courier New" panose="02070309020205020404" pitchFamily="49" charset="0"/>
              </a:rPr>
              <a:t>   	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arr[1] = 20; </a:t>
            </a:r>
            <a:r>
              <a:rPr lang="el-GR" altLang="el-GR" sz="2000">
                <a:solidFill>
                  <a:srgbClr val="818181"/>
                </a:solidFill>
                <a:latin typeface="Courier New" panose="02070309020205020404" pitchFamily="49" charset="0"/>
              </a:rPr>
              <a:t>/* Ισοδύναμο με *(arr+1) = 20; */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}</a:t>
            </a:r>
            <a:r>
              <a:rPr lang="el-GR" altLang="el-GR" sz="2000"/>
              <a:t> 			</a:t>
            </a:r>
          </a:p>
        </p:txBody>
      </p:sp>
      <p:sp>
        <p:nvSpPr>
          <p:cNvPr id="417796" name="Rectangle 4"/>
          <p:cNvSpPr>
            <a:spLocks noChangeArrowheads="1"/>
          </p:cNvSpPr>
          <p:nvPr/>
        </p:nvSpPr>
        <p:spPr bwMode="auto">
          <a:xfrm>
            <a:off x="609600" y="2969616"/>
            <a:ext cx="8267700" cy="224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8037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6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 (ΙΙΙ)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18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90016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Αν θέλουμε μία συνάρτηση </a:t>
            </a:r>
            <a:r>
              <a:rPr lang="el-GR" altLang="el-GR" sz="2000" u="sng">
                <a:solidFill>
                  <a:srgbClr val="FF0000"/>
                </a:solidFill>
              </a:rPr>
              <a:t>να ΜΗΝ μπορεί να αλλάζει</a:t>
            </a:r>
            <a:r>
              <a:rPr lang="el-GR" altLang="el-GR" sz="2000">
                <a:solidFill>
                  <a:srgbClr val="FF0000"/>
                </a:solidFill>
              </a:rPr>
              <a:t> τις τιμές των στοιχείων του πίνακα</a:t>
            </a:r>
            <a:r>
              <a:rPr lang="el-GR" altLang="el-GR" sz="2000"/>
              <a:t>, τότε στη δήλωση της συνάρτησης χρησιμοποιούμε τη λέξη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const</a:t>
            </a:r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Π.χ. με την παρακάτω δήλωση η συνάρτηση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function()</a:t>
            </a:r>
            <a:r>
              <a:rPr lang="el-GR" altLang="el-GR" sz="2000"/>
              <a:t> δεν μπορεί να μεταβάλλει τις τιμές των στοιχείων του πίνακα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/>
              <a:t>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	   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function(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const 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arr[]);</a:t>
            </a:r>
            <a:r>
              <a:rPr lang="el-GR" altLang="el-GR"/>
              <a:t> </a:t>
            </a:r>
            <a:endParaRPr lang="el-GR" altLang="el-GR" sz="2000"/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1866900" y="3439516"/>
            <a:ext cx="5613400" cy="673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2126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7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937615"/>
            <a:ext cx="90551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/>
              <a:t>Ποια είναι η έξοδος του παρακάτω προγράμματος ???</a:t>
            </a:r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5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Παραδείγματα (Ι)</a:t>
            </a:r>
            <a:endParaRPr lang="en-GB" altLang="el-GR">
              <a:solidFill>
                <a:srgbClr val="FF0000"/>
              </a:solidFill>
            </a:endParaRPr>
          </a:p>
        </p:txBody>
      </p:sp>
      <p:grpSp>
        <p:nvGrpSpPr>
          <p:cNvPr id="419843" name="Group 3"/>
          <p:cNvGrpSpPr>
            <a:grpSpLocks/>
          </p:cNvGrpSpPr>
          <p:nvPr/>
        </p:nvGrpSpPr>
        <p:grpSpPr bwMode="auto">
          <a:xfrm>
            <a:off x="1625600" y="5865215"/>
            <a:ext cx="4648200" cy="584200"/>
            <a:chOff x="-432" y="2192"/>
            <a:chExt cx="2504" cy="1912"/>
          </a:xfrm>
        </p:grpSpPr>
        <p:sp>
          <p:nvSpPr>
            <p:cNvPr id="419844" name="Rectangle 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</a:t>
              </a:r>
              <a:r>
                <a:rPr lang="en-US" altLang="el-GR" sz="2000"/>
                <a:t>  </a:t>
              </a:r>
              <a:r>
                <a:rPr lang="el-GR" altLang="el-GR" sz="2000"/>
                <a:t>  Έξοδος: </a:t>
              </a:r>
              <a:r>
                <a:rPr lang="en-US" altLang="el-GR" sz="2000"/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0 0 30 40 50</a:t>
              </a:r>
            </a:p>
          </p:txBody>
        </p:sp>
        <p:sp>
          <p:nvSpPr>
            <p:cNvPr id="419845" name="Rectangle 5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4198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13" y="1515465"/>
            <a:ext cx="4816475" cy="4035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59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56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3947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Παράμετροι Συνάρτησης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676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9" y="1174532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Μία συνάρτηση μπορεί </a:t>
            </a:r>
            <a:r>
              <a:rPr lang="el-GR" altLang="el-GR" sz="2000" dirty="0">
                <a:solidFill>
                  <a:srgbClr val="FF0000"/>
                </a:solidFill>
              </a:rPr>
              <a:t>προαιρετικά</a:t>
            </a:r>
            <a:r>
              <a:rPr lang="el-GR" altLang="el-GR" sz="2000" dirty="0"/>
              <a:t> να δέχεται μία λίστα παραμέτρων, που χωρίζονται μεταξύ τους με κόμμα (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el-GR" altLang="el-GR" sz="2000" dirty="0"/>
              <a:t>)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Η παράμετρος μίας συνάρτησης είναι ουσιαστικά μία μεταβλητή της συνάρτησης, η οποία θα </a:t>
            </a:r>
            <a:r>
              <a:rPr lang="el-GR" altLang="el-GR" sz="2000" dirty="0" err="1"/>
              <a:t>αρχικοποιηθεί</a:t>
            </a:r>
            <a:r>
              <a:rPr lang="el-GR" altLang="el-GR" sz="2000" dirty="0"/>
              <a:t>, όταν γίνει η κλήση της </a:t>
            </a:r>
          </a:p>
          <a:p>
            <a:pPr marL="914400" lvl="1" indent="-457200"/>
            <a:endParaRPr lang="el-GR" altLang="el-GR" sz="2000" dirty="0"/>
          </a:p>
          <a:p>
            <a:pPr marL="914400" lvl="1" indent="-457200"/>
            <a:r>
              <a:rPr lang="el-GR" altLang="el-GR" sz="2000" dirty="0"/>
              <a:t>Εάν η συνάρτηση </a:t>
            </a:r>
            <a:r>
              <a:rPr lang="el-GR" altLang="el-GR" sz="2000" dirty="0">
                <a:solidFill>
                  <a:srgbClr val="FF0000"/>
                </a:solidFill>
              </a:rPr>
              <a:t>δεν δέχεται παραμέτρους</a:t>
            </a:r>
            <a:r>
              <a:rPr lang="el-GR" altLang="el-GR" sz="2000" dirty="0"/>
              <a:t>, τότε η λίστα παραμέτρων δηλώνεται ως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endParaRPr lang="en-US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5039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4"/>
          <p:cNvSpPr>
            <a:spLocks noGrp="1"/>
          </p:cNvSpPr>
          <p:nvPr>
            <p:ph type="sldNum" sz="quarter" idx="11"/>
          </p:nvPr>
        </p:nvSpPr>
        <p:spPr>
          <a:xfrm>
            <a:off x="5257800" y="927961"/>
            <a:ext cx="1325880" cy="457200"/>
          </a:xfrm>
        </p:spPr>
        <p:txBody>
          <a:bodyPr/>
          <a:lstStyle/>
          <a:p>
            <a:fld id="{A158AA9E-BB49-482F-B2A8-67E14E67CD88}" type="slidenum">
              <a:rPr lang="en-GB" altLang="el-GR"/>
              <a:pPr/>
              <a:t>60</a:t>
            </a:fld>
            <a:endParaRPr lang="en-GB" altLang="el-GR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3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Παραδείγματα (ΙΙ)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20870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937613"/>
            <a:ext cx="42672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/>
              <a:t>Δημιουργήστε μία συνάρτηση που να δέχεται σαν παραμέτρους έναν πίνακα ακεραίων και το μέγεθός του, να εμφανίζει τα στοιχεία του πίνακα και να επιστρέφει τον μέσο όρο τους.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Στη συνέχεια γράψτε ένα πρόγραμμα το οποίο να διαβάζει 5 ακεραίους, να τους αποθηκεύει σε έναν πίνακα ακεραίων και να εμφανίζει τον μέσο όρο των στοιχείων του πίνακα με χρήση της συνάρτησης</a:t>
            </a:r>
          </a:p>
        </p:txBody>
      </p:sp>
      <p:pic>
        <p:nvPicPr>
          <p:cNvPr id="42087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5" y="940788"/>
            <a:ext cx="4794250" cy="5789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0744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4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924917"/>
            <a:ext cx="90678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/>
              <a:t>Ποια είναι η έξοδος του παρακάτω προγράμματος ???</a:t>
            </a:r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7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Παραδείγματα (ΙΙΙ)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42189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1493242"/>
            <a:ext cx="4416425" cy="3973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1900" name="Group 12"/>
          <p:cNvGrpSpPr>
            <a:grpSpLocks/>
          </p:cNvGrpSpPr>
          <p:nvPr/>
        </p:nvGrpSpPr>
        <p:grpSpPr bwMode="auto">
          <a:xfrm>
            <a:off x="1625600" y="5865217"/>
            <a:ext cx="4648200" cy="584200"/>
            <a:chOff x="-432" y="2192"/>
            <a:chExt cx="2504" cy="1912"/>
          </a:xfrm>
        </p:grpSpPr>
        <p:sp>
          <p:nvSpPr>
            <p:cNvPr id="421901" name="Rectangle 13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</a:t>
              </a:r>
              <a:r>
                <a:rPr lang="en-US" altLang="el-GR" sz="2000"/>
                <a:t>  </a:t>
              </a:r>
              <a:r>
                <a:rPr lang="el-GR" altLang="el-GR" sz="2000"/>
                <a:t> Έξοδος: </a:t>
              </a:r>
              <a:r>
                <a:rPr lang="en-US" altLang="el-GR" sz="2000"/>
                <a:t>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i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= 1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, j = 100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421902" name="Rectangle 14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1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2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Παραδείγματα (Ι</a:t>
            </a:r>
            <a:r>
              <a:rPr lang="en-US" altLang="el-GR">
                <a:solidFill>
                  <a:srgbClr val="FF0000"/>
                </a:solidFill>
              </a:rPr>
              <a:t>V</a:t>
            </a:r>
            <a:r>
              <a:rPr lang="el-GR" altLang="el-GR">
                <a:solidFill>
                  <a:srgbClr val="FF0000"/>
                </a:solidFill>
              </a:rPr>
              <a:t>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229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533400" y="937612"/>
            <a:ext cx="38608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/>
              <a:t>Δημιουργήστε μία συνάρτηση που να δέχεται σαν παραμέτρους δύο δείκτες σε ακεραίους και να επιστρέφει έναν δείκτη στον ακέραιο που έχει τη μεγαλύτερη τιμή</a:t>
            </a:r>
            <a:endParaRPr lang="en-US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n-US" altLang="el-GR" sz="2000"/>
              <a:t>	</a:t>
            </a:r>
            <a:r>
              <a:rPr lang="el-GR" altLang="el-GR" sz="2000"/>
              <a:t>Στη συνέχεια γράψτε ένα πρόγραμμα το οποίο να διαβάζει δύο ακεραίους και να εμφανίζει τον μεγαλύτερο από αυτούς με χρήση της συνάρτησης</a:t>
            </a:r>
          </a:p>
        </p:txBody>
      </p:sp>
      <p:pic>
        <p:nvPicPr>
          <p:cNvPr id="42291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1112237"/>
            <a:ext cx="5838825" cy="5257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47304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17522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Δήλωση Συνάρτησης με παράμετρο Διδιάστατο Πίνακα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413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982722"/>
            <a:ext cx="8978900" cy="57785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Για τη </a:t>
            </a:r>
            <a:r>
              <a:rPr lang="el-GR" altLang="el-GR" sz="2000">
                <a:solidFill>
                  <a:srgbClr val="FF0000"/>
                </a:solidFill>
              </a:rPr>
              <a:t>δήλωση</a:t>
            </a:r>
            <a:r>
              <a:rPr lang="el-GR" altLang="el-GR" sz="2000"/>
              <a:t> μίας συνάρτησης που να έχει σαν παράμετρο έναν διδιάστατο πίνακα, απαιτείται να γράψουμε </a:t>
            </a:r>
            <a:r>
              <a:rPr lang="el-GR" altLang="el-GR" sz="2000">
                <a:solidFill>
                  <a:srgbClr val="FF0000"/>
                </a:solidFill>
              </a:rPr>
              <a:t>το όνομα</a:t>
            </a:r>
            <a:r>
              <a:rPr lang="el-GR" altLang="el-GR" sz="2000"/>
              <a:t> του πίνακα ακολουθούμενο από τις </a:t>
            </a:r>
            <a:r>
              <a:rPr lang="el-GR" altLang="el-GR" sz="2000">
                <a:solidFill>
                  <a:srgbClr val="FF0000"/>
                </a:solidFill>
              </a:rPr>
              <a:t>μέγιστες τιμές</a:t>
            </a:r>
            <a:r>
              <a:rPr lang="el-GR" altLang="el-GR" sz="2000"/>
              <a:t> των διαστάσεών του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Π.χ. η δήλωση μίας συνάρτησης με όνομα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n-US" altLang="el-GR" sz="2000"/>
              <a:t> </a:t>
            </a:r>
            <a:r>
              <a:rPr lang="el-GR" altLang="el-GR" sz="2000"/>
              <a:t>η οποία θα δέχεται σαν παράμετρο έναν διδιάστατο πίνακα ακεραίων διαστάσεων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5×10</a:t>
            </a:r>
            <a:r>
              <a:rPr lang="el-GR" altLang="el-GR" sz="2000"/>
              <a:t> θα μπορούσε να ήταν: </a:t>
            </a:r>
          </a:p>
          <a:p>
            <a:pPr marL="914400" lvl="1" indent="-457200"/>
            <a:endParaRPr lang="el-GR" altLang="el-GR" sz="12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latin typeface="Courier New" panose="02070309020205020404" pitchFamily="49" charset="0"/>
              </a:rPr>
              <a:t>		   </a:t>
            </a:r>
            <a:r>
              <a:rPr lang="en-US" altLang="el-GR" sz="2000">
                <a:latin typeface="Courier New" panose="02070309020205020404" pitchFamily="49" charset="0"/>
              </a:rPr>
              <a:t> 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arr[5][10]);</a:t>
            </a:r>
          </a:p>
          <a:p>
            <a:pPr marL="914400" lvl="1" indent="-457200"/>
            <a:endParaRPr lang="el-GR" altLang="el-GR" sz="1200">
              <a:latin typeface="Courier New" panose="02070309020205020404" pitchFamily="49" charset="0"/>
            </a:endParaRPr>
          </a:p>
          <a:p>
            <a:pPr marL="914400" lvl="1" indent="-457200"/>
            <a:r>
              <a:rPr lang="el-GR" altLang="el-GR" sz="2000"/>
              <a:t>Εναλλακτικά, κατά τη δήλωση είναι δυνατόν </a:t>
            </a:r>
            <a:r>
              <a:rPr lang="el-GR" altLang="el-GR" sz="2000">
                <a:solidFill>
                  <a:srgbClr val="FF0000"/>
                </a:solidFill>
              </a:rPr>
              <a:t>να παραλειφθεί</a:t>
            </a:r>
            <a:r>
              <a:rPr lang="el-GR" altLang="el-GR" sz="2000"/>
              <a:t> η τιμή της </a:t>
            </a:r>
            <a:r>
              <a:rPr lang="el-GR" altLang="el-GR" sz="2000">
                <a:solidFill>
                  <a:srgbClr val="FF0000"/>
                </a:solidFill>
              </a:rPr>
              <a:t>πρώτης</a:t>
            </a:r>
            <a:r>
              <a:rPr lang="el-GR" altLang="el-GR" sz="2000"/>
              <a:t> διάστασης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Δηλαδή, μπορούμε να γράψουμε:</a:t>
            </a:r>
          </a:p>
          <a:p>
            <a:pPr marL="914400" lvl="1" indent="-457200"/>
            <a:endParaRPr lang="el-GR" altLang="el-GR" sz="1200"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latin typeface="Courier New" panose="02070309020205020404" pitchFamily="49" charset="0"/>
              </a:rPr>
              <a:t> 		    </a:t>
            </a:r>
            <a:r>
              <a:rPr lang="en-US" altLang="el-GR" sz="2000">
                <a:latin typeface="Courier New" panose="02070309020205020404" pitchFamily="49" charset="0"/>
              </a:rPr>
              <a:t> 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arr[][10]);</a:t>
            </a:r>
            <a:endParaRPr lang="en-US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441350" name="Rectangle 6"/>
          <p:cNvSpPr>
            <a:spLocks noChangeArrowheads="1"/>
          </p:cNvSpPr>
          <p:nvPr/>
        </p:nvSpPr>
        <p:spPr bwMode="auto">
          <a:xfrm>
            <a:off x="1841500" y="3342292"/>
            <a:ext cx="5219700" cy="596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41351" name="Rectangle 7"/>
          <p:cNvSpPr>
            <a:spLocks noChangeArrowheads="1"/>
          </p:cNvSpPr>
          <p:nvPr/>
        </p:nvSpPr>
        <p:spPr bwMode="auto">
          <a:xfrm>
            <a:off x="1854200" y="5501728"/>
            <a:ext cx="5219700" cy="596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6056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237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838" y="2724209"/>
            <a:ext cx="6918325" cy="3413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17521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Κλήση Συνάρτησης με παράμετρο Διδιάστατο Πίνακα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423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982721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Όπως και στην περίπτωση κλήσης συνάρτησης που έχει ως παράμετρο μονοδιάστατο πίνακα, έτσι και κατά την </a:t>
            </a:r>
            <a:r>
              <a:rPr lang="el-GR" altLang="el-GR" sz="2000">
                <a:solidFill>
                  <a:srgbClr val="FF0000"/>
                </a:solidFill>
              </a:rPr>
              <a:t>κλήση</a:t>
            </a:r>
            <a:r>
              <a:rPr lang="el-GR" altLang="el-GR" sz="2000"/>
              <a:t> μίας συνάρτησης που έχει σαν παράμετρο έναν διδιάστατο πίνακα, γράφουμε </a:t>
            </a:r>
            <a:r>
              <a:rPr lang="el-GR" altLang="el-GR" sz="2000">
                <a:solidFill>
                  <a:srgbClr val="FF0000"/>
                </a:solidFill>
              </a:rPr>
              <a:t>μόνο</a:t>
            </a:r>
            <a:r>
              <a:rPr lang="el-GR" altLang="el-GR" sz="2000"/>
              <a:t> το </a:t>
            </a:r>
            <a:r>
              <a:rPr lang="el-GR" altLang="el-GR" sz="2000">
                <a:solidFill>
                  <a:srgbClr val="FF0000"/>
                </a:solidFill>
              </a:rPr>
              <a:t>όνομα</a:t>
            </a:r>
            <a:r>
              <a:rPr lang="el-GR" altLang="el-GR" sz="2000"/>
              <a:t> του πίνακα, </a:t>
            </a:r>
            <a:r>
              <a:rPr lang="el-GR" altLang="el-GR" sz="2000">
                <a:solidFill>
                  <a:srgbClr val="FF0000"/>
                </a:solidFill>
              </a:rPr>
              <a:t>χωρίς τις αγκύλες</a:t>
            </a:r>
            <a:r>
              <a:rPr lang="el-GR" altLang="el-GR" sz="2000"/>
              <a:t>, όπως φαίνεται στο παρακάτω παράδειγμα:</a:t>
            </a:r>
            <a:endParaRPr lang="el-GR" altLang="el-GR" sz="2000">
              <a:solidFill>
                <a:srgbClr val="FF0000"/>
              </a:solidFill>
            </a:endParaRPr>
          </a:p>
        </p:txBody>
      </p:sp>
      <p:sp>
        <p:nvSpPr>
          <p:cNvPr id="442373" name="Rectangle 5"/>
          <p:cNvSpPr>
            <a:spLocks noChangeArrowheads="1"/>
          </p:cNvSpPr>
          <p:nvPr/>
        </p:nvSpPr>
        <p:spPr bwMode="auto">
          <a:xfrm>
            <a:off x="1917700" y="4310121"/>
            <a:ext cx="147320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4423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825" y="5243571"/>
            <a:ext cx="313055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931834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5" name="Rectangle 3"/>
          <p:cNvSpPr>
            <a:spLocks noGrp="1" noChangeArrowheads="1"/>
          </p:cNvSpPr>
          <p:nvPr>
            <p:ph type="title"/>
          </p:nvPr>
        </p:nvSpPr>
        <p:spPr>
          <a:xfrm>
            <a:off x="165100" y="49052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Διοχέτευση Πληροφορίας στη Συνάρτηση </a:t>
            </a:r>
            <a:r>
              <a:rPr lang="en-US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l-GR" altLang="el-GR" sz="2400">
                <a:solidFill>
                  <a:srgbClr val="FF0000"/>
                </a:solidFill>
              </a:rPr>
              <a:t>(Ι)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43396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2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Για τη διοχέτευση πληροφορίας σε ένα πρόγραμμα τη στιγμή της </a:t>
            </a:r>
            <a:r>
              <a:rPr lang="el-GR" altLang="el-GR" sz="2000">
                <a:solidFill>
                  <a:srgbClr val="FF0000"/>
                </a:solidFill>
              </a:rPr>
              <a:t>εκκίνησής</a:t>
            </a:r>
            <a:r>
              <a:rPr lang="el-GR" altLang="el-GR" sz="2000"/>
              <a:t> του, γράφουμε στη γραμμή εντολών (command line) το όνομα του εκτελέσιμου αρχείου και τις επιθυμητές τιμές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Π.χ. αν ο μεταγλωττιστής έχει δημιουργήσει το εκτελέσιμο αρχείο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hello.exe</a:t>
            </a:r>
            <a:r>
              <a:rPr lang="el-GR" altLang="el-GR" sz="2000"/>
              <a:t> στον φάκελο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C:\programs</a:t>
            </a:r>
            <a:r>
              <a:rPr lang="el-GR" altLang="el-GR" sz="2000"/>
              <a:t>, τότε, γράφοντας στη γραμμή εντολών: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θα εκτελεστεί το πρόγραμμα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hello</a:t>
            </a:r>
            <a:r>
              <a:rPr lang="el-GR" altLang="el-GR" sz="2000"/>
              <a:t> και στη συνάρτηση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000"/>
              <a:t> του προγράμματος θα διοχετευθούν οι τιμές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100</a:t>
            </a:r>
            <a:r>
              <a:rPr lang="el-GR" altLang="el-GR" sz="2000"/>
              <a:t> και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200</a:t>
            </a:r>
            <a:endParaRPr lang="el-GR" altLang="el-GR" sz="2000"/>
          </a:p>
        </p:txBody>
      </p:sp>
      <p:pic>
        <p:nvPicPr>
          <p:cNvPr id="4433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788" y="3470115"/>
            <a:ext cx="5357812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97722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49054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Διοχέτευση Παραμέτρων στη Συνάρτηση </a:t>
            </a:r>
            <a:r>
              <a:rPr lang="en-US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l-GR" altLang="el-GR" sz="2400">
                <a:solidFill>
                  <a:srgbClr val="FF0000"/>
                </a:solidFill>
              </a:rPr>
              <a:t>(ΙΙ)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44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4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Όμως, για να είναι σε θέση η συνάρτηση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000"/>
              <a:t> ενός προγράμματος να διαβάσει τις τιμές των παραμέτρων από τη γραμμή εντολών </a:t>
            </a:r>
            <a:r>
              <a:rPr lang="el-GR" altLang="el-GR" sz="2000">
                <a:solidFill>
                  <a:srgbClr val="FF0000"/>
                </a:solidFill>
              </a:rPr>
              <a:t>θα πρέπει</a:t>
            </a:r>
            <a:r>
              <a:rPr lang="el-GR" altLang="el-GR" sz="2000"/>
              <a:t> να έχει δηλωθεί ως:</a:t>
            </a:r>
          </a:p>
          <a:p>
            <a:pPr marL="914400" lvl="1" indent="-457200"/>
            <a:endParaRPr lang="en-GB" altLang="el-GR" sz="1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	   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main(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argc,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argv[])</a:t>
            </a:r>
            <a:endParaRPr lang="el-GR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/>
            <a:endParaRPr lang="el-GR" altLang="el-GR" sz="8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FF0000"/>
                </a:solidFill>
              </a:rPr>
              <a:t>α)  </a:t>
            </a:r>
            <a:r>
              <a:rPr lang="el-GR" altLang="el-GR" sz="2000"/>
              <a:t>Η παράμετρος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argc</a:t>
            </a:r>
            <a:r>
              <a:rPr lang="el-GR" altLang="el-GR" sz="2000"/>
              <a:t> είναι </a:t>
            </a:r>
            <a:r>
              <a:rPr lang="el-GR" altLang="el-GR" sz="2000">
                <a:solidFill>
                  <a:srgbClr val="FF0000"/>
                </a:solidFill>
              </a:rPr>
              <a:t>ένας ακέραιος αριθμός</a:t>
            </a:r>
            <a:r>
              <a:rPr lang="el-GR" altLang="el-GR" sz="2000"/>
              <a:t> που δηλώνει </a:t>
            </a:r>
            <a:r>
              <a:rPr lang="el-GR" altLang="el-GR" sz="2000" u="sng">
                <a:solidFill>
                  <a:srgbClr val="FF0000"/>
                </a:solidFill>
              </a:rPr>
              <a:t>το πλήθος των ορισμάτων</a:t>
            </a:r>
            <a:r>
              <a:rPr lang="el-GR" altLang="el-GR" sz="2000"/>
              <a:t> στη γραμμή εντολών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9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Η τιμή του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argc</a:t>
            </a:r>
            <a:r>
              <a:rPr lang="el-GR" altLang="el-GR" sz="2000"/>
              <a:t> είναι τουλάχιστον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  <a:r>
              <a:rPr lang="el-GR" altLang="el-GR" sz="2000"/>
              <a:t>, γιατί το όνομα του προγράμματος θεωρείται κι αυτό ένα όρισμα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9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Π.χ. στη γραμμή εντολών: </a:t>
            </a:r>
          </a:p>
          <a:p>
            <a:pPr marL="914400" lvl="1" indent="-457200"/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η τιμή του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argc</a:t>
            </a:r>
            <a:r>
              <a:rPr lang="el-GR" altLang="el-GR" sz="2000"/>
              <a:t> είναι ίση με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</a:p>
        </p:txBody>
      </p:sp>
      <p:pic>
        <p:nvPicPr>
          <p:cNvPr id="4444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4714717"/>
            <a:ext cx="5357812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4422" name="Rectangle 6"/>
          <p:cNvSpPr>
            <a:spLocks noChangeArrowheads="1"/>
          </p:cNvSpPr>
          <p:nvPr/>
        </p:nvSpPr>
        <p:spPr bwMode="auto">
          <a:xfrm>
            <a:off x="1930400" y="2055654"/>
            <a:ext cx="5003800" cy="622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05418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49054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Διοχέτευση Παραμέτρων στη Συνάρτηση </a:t>
            </a:r>
            <a:r>
              <a:rPr lang="en-US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l-GR" altLang="el-GR" sz="2400">
                <a:solidFill>
                  <a:srgbClr val="FF0000"/>
                </a:solidFill>
              </a:rPr>
              <a:t>(ΙΙΙ)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454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4"/>
            <a:ext cx="9055100" cy="5867400"/>
          </a:xfrm>
        </p:spPr>
        <p:txBody>
          <a:bodyPr/>
          <a:lstStyle/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FF0000"/>
                </a:solidFill>
              </a:rPr>
              <a:t>β)  </a:t>
            </a:r>
            <a:r>
              <a:rPr lang="el-GR" altLang="el-GR" sz="2000"/>
              <a:t>Η παράμετρος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</a:t>
            </a:r>
            <a:r>
              <a:rPr lang="el-GR" altLang="el-GR" sz="2000"/>
              <a:t> είναι </a:t>
            </a:r>
            <a:r>
              <a:rPr lang="el-GR" altLang="el-GR" sz="2000">
                <a:solidFill>
                  <a:srgbClr val="FF0000"/>
                </a:solidFill>
              </a:rPr>
              <a:t>ένας </a:t>
            </a:r>
            <a:r>
              <a:rPr lang="el-GR" altLang="el-GR" sz="2000" u="sng">
                <a:solidFill>
                  <a:srgbClr val="FF0000"/>
                </a:solidFill>
              </a:rPr>
              <a:t>πίνακας δεικτών</a:t>
            </a:r>
            <a:r>
              <a:rPr lang="el-GR" altLang="el-GR" sz="2000" u="sng"/>
              <a:t> </a:t>
            </a:r>
            <a:r>
              <a:rPr lang="el-GR" altLang="el-GR" sz="2000" u="sng">
                <a:solidFill>
                  <a:srgbClr val="FF0000"/>
                </a:solidFill>
              </a:rPr>
              <a:t>προς τα ορίσματα</a:t>
            </a:r>
            <a:r>
              <a:rPr lang="el-GR" altLang="el-GR" sz="2000">
                <a:solidFill>
                  <a:srgbClr val="FF0000"/>
                </a:solidFill>
              </a:rPr>
              <a:t> της γραμμής εντολών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>
              <a:solidFill>
                <a:srgbClr val="FF0000"/>
              </a:solidFill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Τα ορίσματα της γραμμής εντολών αποθηκεύονται ως αλφαριθμητικά,</a:t>
            </a:r>
            <a:r>
              <a:rPr lang="en-US" altLang="el-GR" sz="2000"/>
              <a:t> </a:t>
            </a:r>
            <a:r>
              <a:rPr lang="el-GR" altLang="el-GR" sz="2000"/>
              <a:t>γι’</a:t>
            </a:r>
            <a:r>
              <a:rPr lang="en-US" altLang="el-GR" sz="2000"/>
              <a:t> </a:t>
            </a:r>
            <a:r>
              <a:rPr lang="el-GR" altLang="el-GR" sz="2000"/>
              <a:t>αυτό και η παράμετρος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</a:t>
            </a:r>
            <a:r>
              <a:rPr lang="el-GR" altLang="el-GR" sz="2000"/>
              <a:t> δηλώνεται σαν ένας πίνακας δεικτών προς χαρακτήρα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n-US" altLang="el-GR" sz="2000"/>
              <a:t>	</a:t>
            </a:r>
            <a:r>
              <a:rPr lang="el-GR" altLang="el-GR" sz="2000"/>
              <a:t>Οι δείκτες είναι αποθηκευμένοι στον πίνακα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 </a:t>
            </a:r>
            <a:r>
              <a:rPr lang="el-GR" altLang="el-GR" sz="2000"/>
              <a:t>από τη θέση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  <a:r>
              <a:rPr lang="el-GR" altLang="el-GR" sz="2000"/>
              <a:t> έως και τη θέση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argc-1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n-US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sz="2000"/>
              <a:t>Συγκεκριμένα, ο δείκτης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argv[0]</a:t>
            </a:r>
            <a:r>
              <a:rPr lang="el-GR" altLang="el-GR" sz="2000"/>
              <a:t> δείχνει </a:t>
            </a:r>
            <a:r>
              <a:rPr lang="el-GR" altLang="el-GR" sz="2000">
                <a:solidFill>
                  <a:srgbClr val="FF0000"/>
                </a:solidFill>
              </a:rPr>
              <a:t>στο πρώτο όρισμα</a:t>
            </a:r>
            <a:r>
              <a:rPr lang="el-GR" altLang="el-GR" sz="2000"/>
              <a:t> της γραμμής εντολών που είναι το όνομα του προγράμματος</a:t>
            </a:r>
            <a:r>
              <a:rPr lang="en-US" altLang="el-GR" sz="2000"/>
              <a:t>,</a:t>
            </a:r>
            <a:r>
              <a:rPr lang="el-GR" altLang="el-GR" sz="2000"/>
              <a:t> ενώ οι υπόλοιποι δείκτες δείχνουν στα επόμενα ορίσματα (δηλ. 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argv[1]</a:t>
            </a:r>
            <a:r>
              <a:rPr lang="el-GR" altLang="el-GR" sz="2000"/>
              <a:t> δείχνει </a:t>
            </a:r>
            <a:r>
              <a:rPr lang="el-GR" altLang="el-GR" sz="2000">
                <a:solidFill>
                  <a:srgbClr val="FF0000"/>
                </a:solidFill>
              </a:rPr>
              <a:t>στο δεύτερο όρισμα</a:t>
            </a:r>
            <a:r>
              <a:rPr lang="el-GR" altLang="el-GR" sz="2000"/>
              <a:t>, 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argv[2]</a:t>
            </a:r>
            <a:r>
              <a:rPr lang="el-GR" altLang="el-GR" sz="2000"/>
              <a:t> δείχνει </a:t>
            </a:r>
            <a:r>
              <a:rPr lang="el-GR" altLang="el-GR" sz="2000">
                <a:solidFill>
                  <a:srgbClr val="FF0000"/>
                </a:solidFill>
              </a:rPr>
              <a:t>στο τρίτο όρισμα</a:t>
            </a:r>
            <a:r>
              <a:rPr lang="el-GR" altLang="el-GR" sz="2000"/>
              <a:t>, ... και 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argv[argc-1]</a:t>
            </a:r>
            <a:r>
              <a:rPr lang="el-GR" altLang="el-GR" sz="2000"/>
              <a:t> δείχνει </a:t>
            </a:r>
            <a:r>
              <a:rPr lang="el-GR" altLang="el-GR" sz="2000">
                <a:solidFill>
                  <a:srgbClr val="FF0000"/>
                </a:solidFill>
              </a:rPr>
              <a:t>στο τελευταίο όρισμα </a:t>
            </a:r>
            <a:r>
              <a:rPr lang="el-GR" altLang="el-GR" sz="2000"/>
              <a:t>της γραμμής εντολών)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5609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49054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Διοχέτευση Παραμέτρων στη Συνάρτηση </a:t>
            </a:r>
            <a:r>
              <a:rPr lang="en-US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40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l-GR" altLang="el-GR" sz="2400">
                <a:solidFill>
                  <a:srgbClr val="FF0000"/>
                </a:solidFill>
              </a:rPr>
              <a:t>(Ι</a:t>
            </a:r>
            <a:r>
              <a:rPr lang="en-US" altLang="el-GR" sz="2400">
                <a:solidFill>
                  <a:srgbClr val="FF0000"/>
                </a:solidFill>
              </a:rPr>
              <a:t>V</a:t>
            </a:r>
            <a:r>
              <a:rPr lang="el-GR" altLang="el-GR" sz="2400">
                <a:solidFill>
                  <a:srgbClr val="FF0000"/>
                </a:solidFill>
              </a:rPr>
              <a:t>)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474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4"/>
            <a:ext cx="9055100" cy="5867400"/>
          </a:xfrm>
        </p:spPr>
        <p:txBody>
          <a:bodyPr/>
          <a:lstStyle/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Ο πίνακας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</a:t>
            </a:r>
            <a:r>
              <a:rPr lang="el-GR" altLang="el-GR" sz="2000"/>
              <a:t> έχει ένα ακόμα στοιχείο, το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argv[argc]</a:t>
            </a:r>
            <a:r>
              <a:rPr lang="el-GR" altLang="el-GR" sz="2000"/>
              <a:t>, του οποίου η τιμή είναι ίση με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NULL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Π.χ. για την επόμενη γραμμή εντολών: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2000"/>
          </a:p>
          <a:p>
            <a:pPr marL="914400" lvl="1" indent="-457200"/>
            <a:endParaRPr lang="el-GR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900"/>
              <a:t>	</a:t>
            </a:r>
            <a:endParaRPr lang="en-US" altLang="el-GR" sz="9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n-US" altLang="el-GR" sz="2000"/>
              <a:t>	</a:t>
            </a:r>
            <a:r>
              <a:rPr lang="el-GR" altLang="el-GR" sz="2000"/>
              <a:t>όπως εξηγήθηκε προηγουμένως το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argc</a:t>
            </a:r>
            <a:r>
              <a:rPr lang="el-GR" altLang="el-GR" sz="2000"/>
              <a:t> είναι ίσο με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  <a:r>
              <a:rPr lang="el-GR" altLang="el-GR" sz="2000"/>
              <a:t> ενώ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οι παράμετροι της γραμμής εντολών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hello</a:t>
            </a:r>
            <a:r>
              <a:rPr lang="el-GR" altLang="el-GR" sz="2000"/>
              <a:t>,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100</a:t>
            </a:r>
            <a:r>
              <a:rPr lang="el-GR" altLang="el-GR" sz="2000"/>
              <a:t> και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200</a:t>
            </a:r>
            <a:r>
              <a:rPr lang="el-GR" altLang="el-GR" sz="2000"/>
              <a:t> </a:t>
            </a:r>
            <a:r>
              <a:rPr lang="el-GR" altLang="el-GR" sz="2000">
                <a:solidFill>
                  <a:srgbClr val="FF0000"/>
                </a:solidFill>
              </a:rPr>
              <a:t>θεωρούνται όλες αλφαριθμητικά</a:t>
            </a:r>
            <a:r>
              <a:rPr lang="el-GR" altLang="el-GR" sz="2000"/>
              <a:t>, και έτσι</a:t>
            </a:r>
            <a:r>
              <a:rPr lang="en-US" altLang="el-GR" sz="2000"/>
              <a:t>:</a:t>
            </a:r>
            <a:r>
              <a:rPr lang="el-GR" altLang="el-GR" sz="2000"/>
              <a:t> </a:t>
            </a:r>
          </a:p>
          <a:p>
            <a:pPr marL="1333500" lvl="2" indent="-419100"/>
            <a:r>
              <a:rPr lang="el-GR" altLang="el-GR" sz="2000"/>
              <a:t>ο δείκτης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argv[0]</a:t>
            </a:r>
            <a:r>
              <a:rPr lang="el-GR" altLang="el-GR" sz="2000"/>
              <a:t> δείχνει στο αλφαριθμητικό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hello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"</a:t>
            </a:r>
            <a:r>
              <a:rPr lang="el-GR" altLang="el-GR" sz="2000"/>
              <a:t> </a:t>
            </a:r>
          </a:p>
          <a:p>
            <a:pPr marL="1333500" lvl="2" indent="-419100"/>
            <a:r>
              <a:rPr lang="el-GR" altLang="el-GR" sz="2000"/>
              <a:t>ο δείκτης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argv[1]</a:t>
            </a:r>
            <a:r>
              <a:rPr lang="el-GR" altLang="el-GR" sz="2000"/>
              <a:t> δείχνει στο αλφαριθμητικό </a:t>
            </a:r>
            <a:r>
              <a:rPr lang="el-GR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100</a:t>
            </a:r>
            <a:r>
              <a:rPr lang="el-GR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"</a:t>
            </a:r>
            <a:endParaRPr lang="el-GR" altLang="el-GR" sz="2000"/>
          </a:p>
          <a:p>
            <a:pPr marL="1333500" lvl="2" indent="-419100"/>
            <a:r>
              <a:rPr lang="el-GR" altLang="el-GR" sz="2000"/>
              <a:t>ο δείκτης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argv[2]</a:t>
            </a:r>
            <a:r>
              <a:rPr lang="el-GR" altLang="el-GR" sz="2000"/>
              <a:t> δείχνει στο αλφαριθμητικό </a:t>
            </a:r>
            <a:r>
              <a:rPr lang="el-GR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200</a:t>
            </a:r>
            <a:r>
              <a:rPr lang="el-GR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" </a:t>
            </a:r>
            <a:r>
              <a:rPr lang="el-GR" altLang="el-GR" sz="2000"/>
              <a:t>και τέλος</a:t>
            </a:r>
            <a:endParaRPr lang="en-US" altLang="el-GR" sz="2000"/>
          </a:p>
          <a:p>
            <a:pPr marL="1333500" lvl="2" indent="-419100"/>
            <a:r>
              <a:rPr lang="el-GR" altLang="el-GR" sz="2000"/>
              <a:t>ο δείκτης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argv[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]</a:t>
            </a:r>
            <a:r>
              <a:rPr lang="el-GR" altLang="el-GR" sz="2000"/>
              <a:t> είναι ίσος με </a:t>
            </a:r>
            <a:r>
              <a:rPr lang="en-US" altLang="el-GR" sz="1900">
                <a:solidFill>
                  <a:srgbClr val="000000"/>
                </a:solidFill>
                <a:latin typeface="Courier New" panose="02070309020205020404" pitchFamily="49" charset="0"/>
              </a:rPr>
              <a:t>NULL</a:t>
            </a:r>
            <a:endParaRPr lang="el-GR" altLang="el-GR" sz="19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pic>
        <p:nvPicPr>
          <p:cNvPr id="4474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2441417"/>
            <a:ext cx="5357812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35694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6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485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90016"/>
            <a:ext cx="90805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Η διοχέτευση πληροφορίας σε ένα πρόγραμμα, μέσω της γραμμής εντολών, είναι ένας </a:t>
            </a:r>
            <a:r>
              <a:rPr lang="el-GR" altLang="el-GR" sz="2000">
                <a:solidFill>
                  <a:srgbClr val="FF0000"/>
                </a:solidFill>
              </a:rPr>
              <a:t>εναλλακτικός τρόπος</a:t>
            </a:r>
            <a:r>
              <a:rPr lang="el-GR" altLang="el-GR" sz="2000"/>
              <a:t> εισαγωγής δεδομένων στο πρόγραμμα</a:t>
            </a:r>
          </a:p>
          <a:p>
            <a:pPr marL="914400" lvl="1" indent="-457200"/>
            <a:r>
              <a:rPr lang="el-GR" altLang="el-GR" sz="2000"/>
              <a:t>Προφανώς, αυτή η πληροφορία μπορεί να διαβαστεί με τη χρήση εντολών ανάγνωσης δεδομένων, όπως 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scanf()</a:t>
            </a:r>
            <a:r>
              <a:rPr lang="el-GR" altLang="el-GR" sz="2000"/>
              <a:t> και 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gets()</a:t>
            </a:r>
          </a:p>
          <a:p>
            <a:pPr marL="914400" lvl="1" indent="-457200"/>
            <a:endParaRPr lang="el-GR" altLang="el-GR" sz="12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Οι παράμετροι στη γραμμή εντολών </a:t>
            </a:r>
            <a:r>
              <a:rPr lang="el-GR" altLang="el-GR" sz="2000">
                <a:solidFill>
                  <a:srgbClr val="FF0000"/>
                </a:solidFill>
              </a:rPr>
              <a:t>πρέπει να διαχωρίζονται</a:t>
            </a:r>
            <a:r>
              <a:rPr lang="el-GR" altLang="el-GR" sz="2000"/>
              <a:t> μεταξύ τους με </a:t>
            </a:r>
            <a:r>
              <a:rPr lang="el-GR" altLang="el-GR" sz="2000">
                <a:solidFill>
                  <a:srgbClr val="FF0000"/>
                </a:solidFill>
              </a:rPr>
              <a:t>κενό</a:t>
            </a:r>
            <a:r>
              <a:rPr lang="el-GR" altLang="el-GR" sz="2000"/>
              <a:t> διάστημα </a:t>
            </a:r>
            <a:r>
              <a:rPr lang="el-GR" altLang="el-GR" sz="2000" i="1"/>
              <a:t>(</a:t>
            </a:r>
            <a:r>
              <a:rPr lang="en-US" altLang="el-GR" sz="2000" i="1"/>
              <a:t>space)</a:t>
            </a:r>
            <a:endParaRPr lang="el-GR" altLang="el-GR" sz="2000" i="1"/>
          </a:p>
          <a:p>
            <a:pPr marL="914400" lvl="1" indent="-457200"/>
            <a:endParaRPr lang="el-GR" altLang="el-GR" sz="1200"/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Αντί των ονομάτων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argc</a:t>
            </a:r>
            <a:r>
              <a:rPr lang="el-GR" altLang="el-GR" sz="2000"/>
              <a:t> και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argv</a:t>
            </a:r>
            <a:r>
              <a:rPr lang="el-GR" altLang="el-GR" sz="2000"/>
              <a:t> στη συνάρτηση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l-GR" altLang="el-GR" sz="2000"/>
              <a:t> μπορείτε να χρησιμοποιήσετε όποια ονόματα επιθυμείτε</a:t>
            </a:r>
          </a:p>
          <a:p>
            <a:pPr marL="914400" lvl="1" indent="-457200"/>
            <a:r>
              <a:rPr lang="el-GR" altLang="el-GR" sz="2000"/>
              <a:t>Ωστόσο, συνηθίζεται από τους προγραμματιστές να χρησιμοποιούν αυτά τα ονόματα και όχι κάποια άλλα</a:t>
            </a:r>
            <a:r>
              <a:rPr lang="en-US" altLang="el-GR" sz="2000"/>
              <a:t> (</a:t>
            </a:r>
            <a:r>
              <a:rPr lang="el-GR" altLang="el-GR" sz="2000"/>
              <a:t>όχι μόνο στη </a:t>
            </a:r>
            <a:r>
              <a:rPr lang="en-US" altLang="el-GR" sz="2000"/>
              <a:t>C </a:t>
            </a:r>
            <a:r>
              <a:rPr lang="el-GR" altLang="el-GR" sz="2000"/>
              <a:t>αλλά και σε άλλες γλώσσες προγραμματισμού, για τη διοχέτευση παραμέτρων στη συνάρτηση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main()</a:t>
            </a:r>
            <a:r>
              <a:rPr lang="en-US" altLang="el-GR" sz="2000"/>
              <a:t>)</a:t>
            </a:r>
            <a:endParaRPr lang="el-GR" altLang="el-GR" sz="200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767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899" y="4822"/>
            <a:ext cx="8088313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 δήλωσης συναρτήσεων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584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1971348"/>
            <a:ext cx="8045450" cy="287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9668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50800" y="937615"/>
            <a:ext cx="9347200" cy="23241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/>
              <a:t>Τι κάνει το παρακάτω πρόγραμμα ???</a:t>
            </a:r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5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Παράδειγμα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4495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75" y="1321790"/>
            <a:ext cx="6992938" cy="46720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49543" name="Group 7"/>
          <p:cNvGrpSpPr>
            <a:grpSpLocks/>
          </p:cNvGrpSpPr>
          <p:nvPr/>
        </p:nvGrpSpPr>
        <p:grpSpPr bwMode="auto">
          <a:xfrm>
            <a:off x="-1892300" y="6055715"/>
            <a:ext cx="8597900" cy="584200"/>
            <a:chOff x="-432" y="2192"/>
            <a:chExt cx="2504" cy="1912"/>
          </a:xfrm>
        </p:grpSpPr>
        <p:sp>
          <p:nvSpPr>
            <p:cNvPr id="449544" name="Rectangle 8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</a:t>
              </a:r>
              <a:r>
                <a:rPr lang="en-US" altLang="el-GR" sz="2000"/>
                <a:t>  </a:t>
              </a:r>
              <a:r>
                <a:rPr lang="el-GR" altLang="el-GR" sz="2000"/>
                <a:t>         Ελέγχει τις παραμέτρους της γραμμής εντολών και...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449545" name="Rectangle 9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49567" name="Group 31"/>
          <p:cNvGrpSpPr>
            <a:grpSpLocks/>
          </p:cNvGrpSpPr>
          <p:nvPr/>
        </p:nvGrpSpPr>
        <p:grpSpPr bwMode="auto">
          <a:xfrm>
            <a:off x="1257300" y="1293215"/>
            <a:ext cx="7886700" cy="3937000"/>
            <a:chOff x="792" y="616"/>
            <a:chExt cx="4968" cy="2480"/>
          </a:xfrm>
        </p:grpSpPr>
        <p:sp>
          <p:nvSpPr>
            <p:cNvPr id="449561" name="Oval 25"/>
            <p:cNvSpPr>
              <a:spLocks noChangeArrowheads="1"/>
            </p:cNvSpPr>
            <p:nvPr/>
          </p:nvSpPr>
          <p:spPr bwMode="auto">
            <a:xfrm>
              <a:off x="792" y="2912"/>
              <a:ext cx="1168" cy="18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49562" name="Oval 26"/>
            <p:cNvSpPr>
              <a:spLocks noChangeArrowheads="1"/>
            </p:cNvSpPr>
            <p:nvPr/>
          </p:nvSpPr>
          <p:spPr bwMode="auto">
            <a:xfrm>
              <a:off x="936" y="1504"/>
              <a:ext cx="1520" cy="18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449563" name="Group 27"/>
            <p:cNvGrpSpPr>
              <a:grpSpLocks/>
            </p:cNvGrpSpPr>
            <p:nvPr/>
          </p:nvGrpSpPr>
          <p:grpSpPr bwMode="auto">
            <a:xfrm>
              <a:off x="1936" y="616"/>
              <a:ext cx="3824" cy="640"/>
              <a:chOff x="-432" y="2192"/>
              <a:chExt cx="2504" cy="1912"/>
            </a:xfrm>
          </p:grpSpPr>
          <p:sp>
            <p:nvSpPr>
              <p:cNvPr id="449564" name="Rectangle 28" descr="Rectangle: Click to edit Master text styles&#10;Second level&#10;Third level&#10;Fourth level&#10;Fifth level"/>
              <p:cNvSpPr>
                <a:spLocks noChangeArrowheads="1"/>
              </p:cNvSpPr>
              <p:nvPr/>
            </p:nvSpPr>
            <p:spPr bwMode="auto">
              <a:xfrm>
                <a:off x="-432" y="2224"/>
                <a:ext cx="2504" cy="18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533400" indent="-533400"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Char char="w"/>
                  <a:defRPr sz="2800" b="1">
                    <a:solidFill>
                      <a:srgbClr val="0000FF"/>
                    </a:solidFill>
                    <a:latin typeface="Comic Sans MS" panose="030F0702030302020204" pitchFamily="66" charset="0"/>
                  </a:defRPr>
                </a:lvl1pPr>
                <a:lvl2pPr marL="914400" indent="-4572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333500" indent="-4191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752600" indent="-3810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209800" indent="-3810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6670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31242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5814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40386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lvl="1" eaLnBrk="1" hangingPunct="1">
                  <a:buFont typeface="Wingdings" panose="05000000000000000000" pitchFamily="2" charset="2"/>
                  <a:buNone/>
                </a:pPr>
                <a:r>
                  <a:rPr lang="el-GR" altLang="el-GR" sz="2000"/>
                  <a:t>   </a:t>
                </a:r>
                <a:r>
                  <a:rPr lang="en-US" altLang="el-GR" sz="2000"/>
                  <a:t>  </a:t>
                </a:r>
                <a:r>
                  <a:rPr lang="el-GR" altLang="el-GR" sz="2000"/>
                  <a:t>   Αν δεν είναι συνολικά τρεις, τότε</a:t>
                </a:r>
              </a:p>
              <a:p>
                <a:pPr lvl="1" eaLnBrk="1" hangingPunct="1">
                  <a:buFont typeface="Wingdings" panose="05000000000000000000" pitchFamily="2" charset="2"/>
                  <a:buNone/>
                </a:pPr>
                <a:r>
                  <a:rPr lang="el-GR" altLang="el-GR" sz="2000"/>
                  <a:t>        τυπώνει στην οθόνη κατάλληλο μήνυμα</a:t>
                </a:r>
                <a:endPara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endParaRPr>
              </a:p>
            </p:txBody>
          </p:sp>
          <p:sp>
            <p:nvSpPr>
              <p:cNvPr id="449565" name="Rectangle 29"/>
              <p:cNvSpPr>
                <a:spLocks noChangeArrowheads="1"/>
              </p:cNvSpPr>
              <p:nvPr/>
            </p:nvSpPr>
            <p:spPr bwMode="auto">
              <a:xfrm>
                <a:off x="128" y="2192"/>
                <a:ext cx="1928" cy="1808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9966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449566" name="Oval 30"/>
            <p:cNvSpPr>
              <a:spLocks noChangeArrowheads="1"/>
            </p:cNvSpPr>
            <p:nvPr/>
          </p:nvSpPr>
          <p:spPr bwMode="auto">
            <a:xfrm>
              <a:off x="992" y="1256"/>
              <a:ext cx="1168" cy="18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49590" name="Group 54"/>
          <p:cNvGrpSpPr>
            <a:grpSpLocks/>
          </p:cNvGrpSpPr>
          <p:nvPr/>
        </p:nvGrpSpPr>
        <p:grpSpPr bwMode="auto">
          <a:xfrm>
            <a:off x="1562100" y="3122015"/>
            <a:ext cx="7581900" cy="3835400"/>
            <a:chOff x="984" y="1768"/>
            <a:chExt cx="4776" cy="2416"/>
          </a:xfrm>
        </p:grpSpPr>
        <p:sp>
          <p:nvSpPr>
            <p:cNvPr id="449586" name="Oval 50"/>
            <p:cNvSpPr>
              <a:spLocks noChangeArrowheads="1"/>
            </p:cNvSpPr>
            <p:nvPr/>
          </p:nvSpPr>
          <p:spPr bwMode="auto">
            <a:xfrm>
              <a:off x="984" y="1768"/>
              <a:ext cx="1528" cy="18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449587" name="Group 51"/>
            <p:cNvGrpSpPr>
              <a:grpSpLocks/>
            </p:cNvGrpSpPr>
            <p:nvPr/>
          </p:nvGrpSpPr>
          <p:grpSpPr bwMode="auto">
            <a:xfrm>
              <a:off x="3792" y="2600"/>
              <a:ext cx="1968" cy="1584"/>
              <a:chOff x="-432" y="2192"/>
              <a:chExt cx="2504" cy="1912"/>
            </a:xfrm>
          </p:grpSpPr>
          <p:sp>
            <p:nvSpPr>
              <p:cNvPr id="449588" name="Rectangle 52" descr="Rectangle: Click to edit Master text styles&#10;Second level&#10;Third level&#10;Fourth level&#10;Fifth level"/>
              <p:cNvSpPr>
                <a:spLocks noChangeArrowheads="1"/>
              </p:cNvSpPr>
              <p:nvPr/>
            </p:nvSpPr>
            <p:spPr bwMode="auto">
              <a:xfrm>
                <a:off x="-432" y="2224"/>
                <a:ext cx="2504" cy="18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533400" indent="-533400"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Char char="w"/>
                  <a:defRPr sz="2800" b="1">
                    <a:solidFill>
                      <a:srgbClr val="0000FF"/>
                    </a:solidFill>
                    <a:latin typeface="Comic Sans MS" panose="030F0702030302020204" pitchFamily="66" charset="0"/>
                  </a:defRPr>
                </a:lvl1pPr>
                <a:lvl2pPr marL="914400" indent="-45720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333500" indent="-4191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752600" indent="-3810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209800" indent="-3810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6670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31242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5814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4038600" indent="-3810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lvl="1" eaLnBrk="1" hangingPunct="1">
                  <a:buFont typeface="Wingdings" panose="05000000000000000000" pitchFamily="2" charset="2"/>
                  <a:buNone/>
                </a:pPr>
                <a:r>
                  <a:rPr lang="el-GR" altLang="el-GR" sz="1600"/>
                  <a:t>   </a:t>
                </a:r>
                <a:r>
                  <a:rPr lang="en-US" altLang="el-GR" sz="1600"/>
                  <a:t> </a:t>
                </a:r>
                <a:r>
                  <a:rPr lang="el-GR" altLang="el-GR" sz="1600"/>
                  <a:t> Αν είναι τρεις, τότε ελέγχει αν οι τιμές της 2</a:t>
                </a:r>
                <a:r>
                  <a:rPr lang="el-GR" altLang="el-GR" sz="1600" baseline="30000"/>
                  <a:t>ης</a:t>
                </a:r>
                <a:r>
                  <a:rPr lang="el-GR" altLang="el-GR" sz="1600"/>
                  <a:t> και της 3</a:t>
                </a:r>
                <a:r>
                  <a:rPr lang="el-GR" altLang="el-GR" sz="1600" baseline="30000"/>
                  <a:t>ης</a:t>
                </a:r>
                <a:r>
                  <a:rPr lang="el-GR" altLang="el-GR" sz="1600"/>
                  <a:t> παραμέτρου είναι ίσες με κάποιες συγκεκριμένες τιμές και τυπώνει στην οθόνη αντίστοιχο μήνυμα</a:t>
                </a:r>
                <a:endParaRPr lang="el-GR" altLang="el-GR" sz="1400">
                  <a:solidFill>
                    <a:srgbClr val="000000"/>
                  </a:solidFill>
                  <a:latin typeface="Courier New" panose="02070309020205020404" pitchFamily="49" charset="0"/>
                </a:endParaRPr>
              </a:p>
            </p:txBody>
          </p:sp>
          <p:sp>
            <p:nvSpPr>
              <p:cNvPr id="449589" name="Rectangle 53"/>
              <p:cNvSpPr>
                <a:spLocks noChangeArrowheads="1"/>
              </p:cNvSpPr>
              <p:nvPr/>
            </p:nvSpPr>
            <p:spPr bwMode="auto">
              <a:xfrm>
                <a:off x="128" y="2192"/>
                <a:ext cx="1928" cy="1808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9966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sp>
        <p:nvSpPr>
          <p:cNvPr id="23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7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9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49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49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49050"/>
            <a:ext cx="8978900" cy="1143000"/>
          </a:xfrm>
        </p:spPr>
        <p:txBody>
          <a:bodyPr/>
          <a:lstStyle/>
          <a:p>
            <a:r>
              <a:rPr lang="el-GR" altLang="el-GR" sz="2800">
                <a:solidFill>
                  <a:srgbClr val="FF0000"/>
                </a:solidFill>
              </a:rPr>
              <a:t>Συναρτήσεις με μεταβλητό αριθμό παραμέτρων</a:t>
            </a:r>
            <a:endParaRPr lang="en-GB" altLang="el-GR" sz="2800">
              <a:solidFill>
                <a:srgbClr val="FF0000"/>
              </a:solidFill>
            </a:endParaRPr>
          </a:p>
        </p:txBody>
      </p:sp>
      <p:sp>
        <p:nvSpPr>
          <p:cNvPr id="4505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1014250"/>
            <a:ext cx="87503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Μία συνάρτηση είναι δυνατόν να δέχεται </a:t>
            </a:r>
            <a:r>
              <a:rPr lang="el-GR" altLang="el-GR" sz="2000">
                <a:solidFill>
                  <a:srgbClr val="FF0000"/>
                </a:solidFill>
              </a:rPr>
              <a:t>μεταβλητό</a:t>
            </a:r>
            <a:r>
              <a:rPr lang="el-GR" altLang="el-GR" sz="2000"/>
              <a:t> αριθμό παραμέτρων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Για να δηλώσουμε μία τέτοια συνάρτηση γράφουμε </a:t>
            </a:r>
            <a:r>
              <a:rPr lang="el-GR" altLang="el-GR" sz="2000">
                <a:solidFill>
                  <a:srgbClr val="FF0000"/>
                </a:solidFill>
              </a:rPr>
              <a:t>αρχικά</a:t>
            </a:r>
            <a:r>
              <a:rPr lang="el-GR" altLang="el-GR" sz="2000"/>
              <a:t> τις </a:t>
            </a:r>
            <a:r>
              <a:rPr lang="el-GR" altLang="el-GR" sz="2000">
                <a:solidFill>
                  <a:srgbClr val="FF0000"/>
                </a:solidFill>
              </a:rPr>
              <a:t>σταθερές της</a:t>
            </a:r>
            <a:r>
              <a:rPr lang="el-GR" altLang="el-GR" sz="2000"/>
              <a:t> </a:t>
            </a:r>
            <a:r>
              <a:rPr lang="el-GR" altLang="el-GR" sz="2000">
                <a:solidFill>
                  <a:srgbClr val="FF0000"/>
                </a:solidFill>
              </a:rPr>
              <a:t>παραμέτρους</a:t>
            </a:r>
            <a:r>
              <a:rPr lang="el-GR" altLang="el-GR" sz="2000"/>
              <a:t>, δηλαδή αυτές που θα υπάρχουν </a:t>
            </a:r>
            <a:r>
              <a:rPr lang="el-GR" altLang="el-GR" sz="2000">
                <a:solidFill>
                  <a:srgbClr val="FF0000"/>
                </a:solidFill>
              </a:rPr>
              <a:t>πάντα</a:t>
            </a:r>
            <a:r>
              <a:rPr lang="el-GR" altLang="el-GR" sz="2000"/>
              <a:t> και μετά προσθέτουμε </a:t>
            </a:r>
            <a:r>
              <a:rPr lang="el-GR" altLang="el-GR" sz="2000">
                <a:solidFill>
                  <a:srgbClr val="FF0000"/>
                </a:solidFill>
              </a:rPr>
              <a:t>αποσιωπητικά</a:t>
            </a:r>
            <a:r>
              <a:rPr lang="el-GR" altLang="el-GR" sz="2000"/>
              <a:t> (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...</a:t>
            </a:r>
            <a:r>
              <a:rPr lang="el-GR" altLang="el-GR" sz="2000"/>
              <a:t>). 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Π</a:t>
            </a:r>
            <a:r>
              <a:rPr lang="en-GB" altLang="el-GR" sz="2000"/>
              <a:t>.</a:t>
            </a:r>
            <a:r>
              <a:rPr lang="el-GR" altLang="el-GR" sz="2000"/>
              <a:t>χ</a:t>
            </a:r>
            <a:r>
              <a:rPr lang="en-GB" altLang="el-GR" sz="2000"/>
              <a:t>. </a:t>
            </a:r>
            <a:r>
              <a:rPr lang="el-GR" altLang="el-GR" sz="2000"/>
              <a:t>η</a:t>
            </a:r>
            <a:r>
              <a:rPr lang="en-GB" altLang="el-GR" sz="2000"/>
              <a:t> </a:t>
            </a:r>
            <a:r>
              <a:rPr lang="el-GR" altLang="el-GR" sz="2000"/>
              <a:t>συνάρτηση</a:t>
            </a:r>
            <a:r>
              <a:rPr lang="en-GB" altLang="el-GR" sz="2000"/>
              <a:t>:</a:t>
            </a:r>
            <a:endParaRPr lang="el-GR" altLang="el-GR" sz="2000"/>
          </a:p>
          <a:p>
            <a:pPr marL="914400" lvl="1" indent="-457200"/>
            <a:endParaRPr lang="en-GB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	  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test(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num,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str, ...);</a:t>
            </a:r>
            <a:endParaRPr lang="el-GR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2000"/>
              <a:t>	είναι μία συνάρτηση που δέχεται δύο σταθερές παραμέτρους (μία ακέραια μεταβλητή και έναν δείκτη σε χαρακτήρα) και στη συνέχεια έναν μεταβλητό αριθμό παραμέτρων</a:t>
            </a:r>
          </a:p>
        </p:txBody>
      </p:sp>
      <p:sp>
        <p:nvSpPr>
          <p:cNvPr id="450565" name="Rectangle 5"/>
          <p:cNvSpPr>
            <a:spLocks noChangeArrowheads="1"/>
          </p:cNvSpPr>
          <p:nvPr/>
        </p:nvSpPr>
        <p:spPr bwMode="auto">
          <a:xfrm>
            <a:off x="1562100" y="3986050"/>
            <a:ext cx="5765800" cy="622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99465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17521"/>
            <a:ext cx="8978900" cy="1143000"/>
          </a:xfrm>
        </p:spPr>
        <p:txBody>
          <a:bodyPr/>
          <a:lstStyle/>
          <a:p>
            <a:r>
              <a:rPr lang="el-GR" altLang="el-GR" sz="2400">
                <a:solidFill>
                  <a:srgbClr val="FF0000"/>
                </a:solidFill>
              </a:rPr>
              <a:t>Κλήση Συνάρτησης με μεταβλητό αριθμό παραμέτρων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451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982721"/>
            <a:ext cx="87503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/>
              <a:t>Η κλήση μίας τέτοιας συνάρτησης γίνεται γράφοντας το όνομα της συνάρτησης, τις τιμές των </a:t>
            </a:r>
            <a:r>
              <a:rPr lang="el-GR" altLang="el-GR" sz="2000">
                <a:solidFill>
                  <a:srgbClr val="FF0000"/>
                </a:solidFill>
              </a:rPr>
              <a:t>σταθερών</a:t>
            </a:r>
            <a:r>
              <a:rPr lang="el-GR" altLang="el-GR" sz="2000"/>
              <a:t> παραμέτρων και τις τιμές των </a:t>
            </a:r>
            <a:r>
              <a:rPr lang="el-GR" altLang="el-GR" sz="2000">
                <a:solidFill>
                  <a:srgbClr val="FF0000"/>
                </a:solidFill>
              </a:rPr>
              <a:t>μη-σταθερών</a:t>
            </a:r>
            <a:r>
              <a:rPr lang="el-GR" altLang="el-GR" sz="2000"/>
              <a:t> παραμέτρων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40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/>
              <a:t>Παράδειγμα κλήσης της προηγούμενης συνάρτησης που είχε τη δήλωση: 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/>
              <a:t>		  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test(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num,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GB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GB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str, ...);</a:t>
            </a:r>
            <a:endParaRPr lang="el-GR" altLang="el-GR" sz="2000"/>
          </a:p>
          <a:p>
            <a:pPr marL="914400" lvl="1" indent="-457200">
              <a:lnSpc>
                <a:spcPct val="90000"/>
              </a:lnSpc>
            </a:pPr>
            <a:endParaRPr lang="el-GR" altLang="el-GR" sz="200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/>
              <a:t>	θα μπορούσε να ήταν: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/>
              <a:t>	        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test(3, "keimeno", 5, 8.9, "sample"); 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>
                <a:solidFill>
                  <a:srgbClr val="FF0000"/>
                </a:solidFill>
              </a:rPr>
              <a:t>Οι σταθερές παράμετροι</a:t>
            </a:r>
            <a:r>
              <a:rPr lang="el-GR" altLang="el-GR" sz="2000"/>
              <a:t> αυτής έχουν τιμές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  <a:r>
              <a:rPr lang="el-GR" altLang="el-GR" sz="2000"/>
              <a:t> και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"keimeno" </a:t>
            </a:r>
            <a:r>
              <a:rPr lang="el-GR" altLang="el-GR" sz="2000"/>
              <a:t>αντίστοιχα</a:t>
            </a:r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/>
              <a:t>Οι τύποι δεδομένων </a:t>
            </a:r>
            <a:r>
              <a:rPr lang="el-GR" altLang="el-GR" sz="2000">
                <a:solidFill>
                  <a:srgbClr val="FF0000"/>
                </a:solidFill>
              </a:rPr>
              <a:t>των μη-σταθερών παραμέτρων</a:t>
            </a:r>
            <a:r>
              <a:rPr lang="el-GR" altLang="el-GR" sz="2000"/>
              <a:t> αυτής της συνάρτησης είναι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/>
              <a:t>,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l-GR" altLang="el-GR" sz="2000"/>
              <a:t> και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/>
              <a:t> με τιμές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5</a:t>
            </a:r>
            <a:r>
              <a:rPr lang="el-GR" altLang="el-GR" sz="2000"/>
              <a:t>,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8.9</a:t>
            </a:r>
            <a:r>
              <a:rPr lang="el-GR" altLang="el-GR" sz="2000"/>
              <a:t> και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"sample"</a:t>
            </a:r>
            <a:r>
              <a:rPr lang="el-GR" altLang="el-GR" sz="2000"/>
              <a:t>, αντίστοιχα</a:t>
            </a:r>
          </a:p>
        </p:txBody>
      </p:sp>
      <p:sp>
        <p:nvSpPr>
          <p:cNvPr id="451589" name="Rectangle 5"/>
          <p:cNvSpPr>
            <a:spLocks noChangeArrowheads="1"/>
          </p:cNvSpPr>
          <p:nvPr/>
        </p:nvSpPr>
        <p:spPr bwMode="auto">
          <a:xfrm>
            <a:off x="1117600" y="4018021"/>
            <a:ext cx="6210300" cy="622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51590" name="Rectangle 6"/>
          <p:cNvSpPr>
            <a:spLocks noChangeArrowheads="1"/>
          </p:cNvSpPr>
          <p:nvPr/>
        </p:nvSpPr>
        <p:spPr bwMode="auto">
          <a:xfrm>
            <a:off x="1765300" y="2900421"/>
            <a:ext cx="5562600" cy="622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75664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5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556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90015"/>
            <a:ext cx="90805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Μία συνάρτηση που δέχεται έναν μεταβλητό αριθμό παραμέτρων πρέπει να έχει </a:t>
            </a:r>
            <a:r>
              <a:rPr lang="el-GR" altLang="el-GR" sz="2000">
                <a:solidFill>
                  <a:srgbClr val="FF0000"/>
                </a:solidFill>
              </a:rPr>
              <a:t>τουλάχιστον μία σταθερή</a:t>
            </a:r>
            <a:r>
              <a:rPr lang="el-GR" altLang="el-GR" sz="2000"/>
              <a:t> παράμετρο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Οι περιπτώσεις που θα χρειαστείτε να δηλώσετε συναρτήσεις με μεταβλητό αριθμό παραμέτρων θα είναι </a:t>
            </a:r>
            <a:r>
              <a:rPr lang="el-GR" altLang="el-GR" sz="2000">
                <a:solidFill>
                  <a:srgbClr val="FF0000"/>
                </a:solidFill>
              </a:rPr>
              <a:t>από ελάχιστες έως μηδενικές...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Ωστόσο, αν ανοίξετε το αρχείο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stdio.h</a:t>
            </a:r>
            <a:r>
              <a:rPr lang="el-GR" altLang="el-GR" sz="2000"/>
              <a:t> και δείτε τις δηλώσεις (τα πρωτότυπα) των δύο πιο συνηθισμένων συναρτήσεων, 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printf()</a:t>
            </a:r>
            <a:r>
              <a:rPr lang="el-GR" altLang="el-GR" sz="2000"/>
              <a:t> και της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scanf()</a:t>
            </a:r>
            <a:r>
              <a:rPr lang="el-GR" altLang="el-GR" sz="2000"/>
              <a:t>, θα δείτε ότι δηλώνονται σαν συναρτήσεις που δέχονται μεταβλητό αριθμό παραμέτρων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014854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69178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>
                <a:solidFill>
                  <a:srgbClr val="FF0000"/>
                </a:solidFill>
              </a:rPr>
              <a:t>Αναδρομικές Συναρτήσεις (Ι)</a:t>
            </a:r>
            <a:br>
              <a:rPr lang="el-GR" altLang="el-GR">
                <a:solidFill>
                  <a:srgbClr val="FF0000"/>
                </a:solidFill>
              </a:rPr>
            </a:b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23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16878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Μία συνάρτηση μπορεί να καλεί μέσα στο σώμα της οποιαδήποτε άλλη συνάρτηση, ακόμα και τον εαυτό της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Μία συνάρτηση που μέσα στο σώμα της </a:t>
            </a:r>
            <a:r>
              <a:rPr lang="el-GR" altLang="el-GR" sz="2000">
                <a:solidFill>
                  <a:srgbClr val="FF0000"/>
                </a:solidFill>
              </a:rPr>
              <a:t>καλεί τον εαυτό της</a:t>
            </a:r>
            <a:r>
              <a:rPr lang="el-GR" altLang="el-GR" sz="2000"/>
              <a:t> ονομάζεται </a:t>
            </a:r>
            <a:r>
              <a:rPr lang="el-GR" altLang="el-GR" sz="2000" u="sng">
                <a:solidFill>
                  <a:srgbClr val="FF0000"/>
                </a:solidFill>
              </a:rPr>
              <a:t>αναδρομική συνάρτηση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Για να εξηγήσουμε πως λειτουργεί μία αναδρομική συνάρτηση θα εξετάσουμε τη συνάρτηση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show()</a:t>
            </a:r>
            <a:r>
              <a:rPr lang="el-GR" altLang="el-GR" sz="2000"/>
              <a:t> του επόμενου παραδείγματος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Η συνάρτηση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show()</a:t>
            </a:r>
            <a:r>
              <a:rPr lang="el-GR" altLang="el-GR" sz="2000"/>
              <a:t> βλέπουμε ότι είναι αναδρομική, αφού μέσα στο σώμα της καλεί τον εαυτό της 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14961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69180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>
                <a:solidFill>
                  <a:srgbClr val="FF0000"/>
                </a:solidFill>
              </a:rPr>
              <a:t>Αναδρομικές Συναρτήσεις (ΙΙ)</a:t>
            </a:r>
            <a:br>
              <a:rPr lang="el-GR" altLang="el-GR">
                <a:solidFill>
                  <a:srgbClr val="FF0000"/>
                </a:solidFill>
              </a:rPr>
            </a:b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424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154993"/>
            <a:ext cx="3933825" cy="499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4967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038600" y="1229605"/>
            <a:ext cx="5105400" cy="575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2000"/>
              <a:t>  </a:t>
            </a:r>
            <a:r>
              <a:rPr lang="en-US" altLang="el-GR" sz="2000"/>
              <a:t>  </a:t>
            </a:r>
            <a:r>
              <a:rPr lang="el-GR" altLang="el-GR" sz="2000" u="sng"/>
              <a:t>Αν ο χρήστης πληκτρολογήσει 3:</a:t>
            </a:r>
            <a:r>
              <a:rPr lang="en-US" altLang="el-GR" sz="2000"/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l-GR" sz="2000"/>
              <a:t>	</a:t>
            </a:r>
            <a:r>
              <a:rPr lang="el-GR" altLang="el-GR" sz="2000"/>
              <a:t> Έξοδος: </a:t>
            </a:r>
            <a:r>
              <a:rPr lang="en-US" altLang="el-GR" sz="2000"/>
              <a:t>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val = 1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		  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val = 2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		  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val = 3</a:t>
            </a:r>
            <a:endParaRPr lang="en-US" altLang="el-GR" sz="18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sz="1800">
                <a:latin typeface="Courier New" panose="02070309020205020404" pitchFamily="49" charset="0"/>
              </a:rPr>
              <a:t>Διότι, όταν μία συνάρτηση καλεί τον εαυτό της, οι επόμενες</a:t>
            </a:r>
            <a:r>
              <a:rPr lang="en-US" altLang="el-GR" sz="1800">
                <a:latin typeface="Courier New" panose="02070309020205020404" pitchFamily="49" charset="0"/>
              </a:rPr>
              <a:t> </a:t>
            </a:r>
            <a:r>
              <a:rPr lang="el-GR" altLang="el-GR" sz="1800">
                <a:latin typeface="Courier New" panose="02070309020205020404" pitchFamily="49" charset="0"/>
              </a:rPr>
              <a:t>εντολές του σώματός της καθώς και οι τιμές των εμπλεκόμενων μεταβλητών (οι οποίες αποθηκεύονται)</a:t>
            </a:r>
            <a:r>
              <a:rPr lang="en-US" altLang="el-GR" sz="1800">
                <a:latin typeface="Courier New" panose="02070309020205020404" pitchFamily="49" charset="0"/>
              </a:rPr>
              <a:t> </a:t>
            </a:r>
            <a:r>
              <a:rPr lang="el-GR" altLang="el-GR" sz="1800" u="sng">
                <a:latin typeface="Courier New" panose="02070309020205020404" pitchFamily="49" charset="0"/>
              </a:rPr>
              <a:t>παραμένουν στη μνήμη</a:t>
            </a:r>
            <a:r>
              <a:rPr lang="el-GR" altLang="el-GR" sz="1800">
                <a:latin typeface="Courier New" panose="02070309020205020404" pitchFamily="49" charset="0"/>
              </a:rPr>
              <a:t>.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sz="1800">
                <a:latin typeface="Courier New" panose="02070309020205020404" pitchFamily="49" charset="0"/>
              </a:rPr>
              <a:t>	Όταν η συνάρτηση		 </a:t>
            </a:r>
            <a:r>
              <a:rPr lang="el-GR" altLang="el-GR" sz="1800" u="sng">
                <a:latin typeface="Courier New" panose="02070309020205020404" pitchFamily="49" charset="0"/>
              </a:rPr>
              <a:t>σταματήσει να καλεί τον</a:t>
            </a:r>
            <a:r>
              <a:rPr lang="el-GR" altLang="el-GR" sz="1800">
                <a:latin typeface="Courier New" panose="02070309020205020404" pitchFamily="49" charset="0"/>
              </a:rPr>
              <a:t> 	 </a:t>
            </a:r>
            <a:r>
              <a:rPr lang="el-GR" altLang="el-GR" sz="1800" u="sng">
                <a:latin typeface="Courier New" panose="02070309020205020404" pitchFamily="49" charset="0"/>
              </a:rPr>
              <a:t>εαυτό της</a:t>
            </a:r>
            <a:r>
              <a:rPr lang="el-GR" altLang="el-GR" sz="1800">
                <a:latin typeface="Courier New" panose="02070309020205020404" pitchFamily="49" charset="0"/>
              </a:rPr>
              <a:t>, </a:t>
            </a:r>
            <a:r>
              <a:rPr lang="el-GR" altLang="el-GR" sz="1800">
                <a:solidFill>
                  <a:srgbClr val="FF0000"/>
                </a:solidFill>
                <a:latin typeface="Courier New" panose="02070309020205020404" pitchFamily="49" charset="0"/>
              </a:rPr>
              <a:t>οι	 αποθηκευμένες εντολές </a:t>
            </a:r>
            <a:r>
              <a:rPr lang="el-GR" altLang="el-GR" sz="1800" u="sng">
                <a:solidFill>
                  <a:srgbClr val="FF0000"/>
                </a:solidFill>
                <a:latin typeface="Courier New" panose="02070309020205020404" pitchFamily="49" charset="0"/>
              </a:rPr>
              <a:t>εκτελούνται</a:t>
            </a:r>
            <a:r>
              <a:rPr lang="el-GR" altLang="el-GR" sz="1800" u="sng">
                <a:latin typeface="Courier New" panose="02070309020205020404" pitchFamily="49" charset="0"/>
              </a:rPr>
              <a:t> </a:t>
            </a:r>
            <a:r>
              <a:rPr lang="el-GR" altLang="el-GR" sz="1800" u="sng">
                <a:solidFill>
                  <a:srgbClr val="FF0000"/>
                </a:solidFill>
                <a:latin typeface="Courier New" panose="02070309020205020404" pitchFamily="49" charset="0"/>
              </a:rPr>
              <a:t>με αντίστροφη</a:t>
            </a:r>
            <a:r>
              <a:rPr lang="en-US" altLang="el-GR" sz="1800" u="sng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u="sng">
                <a:solidFill>
                  <a:srgbClr val="FF0000"/>
                </a:solidFill>
                <a:latin typeface="Courier New" panose="02070309020205020404" pitchFamily="49" charset="0"/>
              </a:rPr>
              <a:t>σειρά</a:t>
            </a:r>
            <a:r>
              <a:rPr lang="el-GR" altLang="el-GR" sz="1800">
                <a:latin typeface="Courier New" panose="02070309020205020404" pitchFamily="49" charset="0"/>
              </a:rPr>
              <a:t> (δηλ. από την τελευταία προς την πρώτη)</a:t>
            </a:r>
          </a:p>
        </p:txBody>
      </p:sp>
      <p:sp>
        <p:nvSpPr>
          <p:cNvPr id="424968" name="Rectangle 8"/>
          <p:cNvSpPr>
            <a:spLocks noChangeArrowheads="1"/>
          </p:cNvSpPr>
          <p:nvPr/>
        </p:nvSpPr>
        <p:spPr bwMode="auto">
          <a:xfrm>
            <a:off x="4908550" y="1156580"/>
            <a:ext cx="4159250" cy="5510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81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4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24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7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5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 (Ι)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25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26515"/>
            <a:ext cx="8928100" cy="58928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1800"/>
              <a:t>Οι εντολές και οι μεταβλητές που υπάρχουν μετά την κλήση μίας αναδρομικής συνάρτησης αποθηκεύονται σε ένα ειδικό τμήμα της μνήμης (στοίβα - </a:t>
            </a:r>
            <a:r>
              <a:rPr lang="en-US" altLang="el-GR" sz="1800"/>
              <a:t>stack</a:t>
            </a:r>
            <a:r>
              <a:rPr lang="el-GR" altLang="el-GR" sz="1800"/>
              <a:t>) και </a:t>
            </a:r>
            <a:r>
              <a:rPr lang="el-GR" altLang="el-GR" sz="1800">
                <a:solidFill>
                  <a:srgbClr val="FF0000"/>
                </a:solidFill>
              </a:rPr>
              <a:t>θα εκτελεστούν</a:t>
            </a:r>
            <a:r>
              <a:rPr lang="el-GR" altLang="el-GR" sz="1800"/>
              <a:t> </a:t>
            </a:r>
            <a:r>
              <a:rPr lang="el-GR" altLang="el-GR" sz="1800">
                <a:solidFill>
                  <a:srgbClr val="FF0000"/>
                </a:solidFill>
              </a:rPr>
              <a:t>μόνο όταν </a:t>
            </a:r>
            <a:r>
              <a:rPr lang="el-GR" altLang="el-GR" sz="1800"/>
              <a:t>η συνάρτηση </a:t>
            </a:r>
            <a:r>
              <a:rPr lang="el-GR" altLang="el-GR" sz="1800" u="sng">
                <a:solidFill>
                  <a:srgbClr val="FF0000"/>
                </a:solidFill>
              </a:rPr>
              <a:t>δεν καλέσει πάλι τον εαυτό της</a:t>
            </a:r>
            <a:endParaRPr lang="en-US" altLang="el-GR" sz="1800" u="sng">
              <a:solidFill>
                <a:srgbClr val="FF0000"/>
              </a:solidFill>
            </a:endParaRPr>
          </a:p>
          <a:p>
            <a:pPr marL="914400" lvl="1" indent="-457200">
              <a:lnSpc>
                <a:spcPct val="90000"/>
              </a:lnSpc>
            </a:pPr>
            <a:endParaRPr lang="en-US" altLang="el-GR" sz="1800" u="sng">
              <a:solidFill>
                <a:srgbClr val="FF0000"/>
              </a:solidFill>
            </a:endParaRPr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/>
              <a:t>Λάβετε όμως υπ’ όψιν ότι το μέγεθος της στοίβας δεν είναι ιδιαίτερα μεγάλο, το οποίο σημαίνει ότι δεν μπορεί να αποθηκευτεί μεγάλος όγκος εντολών και μεταβλητών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/>
              <a:t>Π.χ. αν στο προηγούμενο πρόγραμμα ο χρήστης εισάγει την τιμή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50000</a:t>
            </a:r>
            <a:r>
              <a:rPr lang="el-GR" altLang="el-GR" sz="1800"/>
              <a:t> ή μία μεγαλύτερη τιμή είναι πολύ πιθανό το πρόγραμμα να μην εκτελεστεί και ο μεταγλωττιστής να εμφανίσει το μήνυμα: </a:t>
            </a:r>
            <a:r>
              <a:rPr lang="el-GR" altLang="el-GR" sz="1800">
                <a:solidFill>
                  <a:srgbClr val="FF0000"/>
                </a:solidFill>
                <a:latin typeface="Courier New" panose="02070309020205020404" pitchFamily="49" charset="0"/>
              </a:rPr>
              <a:t>stack overflow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/>
              <a:t>Αυτό το μήνυμα σημαίνει ότι δεν υπάρχει διαθέσιμος χώρος στη στοίβα για να αποθηκευτεί η κάθε μεταβλητή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num</a:t>
            </a:r>
            <a:r>
              <a:rPr lang="el-GR" altLang="el-GR" sz="2000"/>
              <a:t> </a:t>
            </a:r>
            <a:r>
              <a:rPr lang="el-GR" altLang="el-GR" sz="1800"/>
              <a:t>του προηγούμενου παραδείγματος και η πληροφορία για την αντίστοιχη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printf()</a:t>
            </a:r>
            <a:endParaRPr lang="el-GR" altLang="el-GR" sz="1800"/>
          </a:p>
          <a:p>
            <a:pPr marL="914400" lvl="1" indent="-457200">
              <a:lnSpc>
                <a:spcPct val="90000"/>
              </a:lnSpc>
            </a:pPr>
            <a:endParaRPr lang="el-GR" altLang="el-GR" sz="180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/>
              <a:t>Άρα, </a:t>
            </a:r>
            <a:r>
              <a:rPr lang="el-GR" altLang="el-GR" sz="1800">
                <a:solidFill>
                  <a:srgbClr val="FF0000"/>
                </a:solidFill>
              </a:rPr>
              <a:t>η πιθανότητα δέσμευσης όλης της διαθέσιμης μνήμης</a:t>
            </a:r>
            <a:r>
              <a:rPr lang="el-GR" altLang="el-GR" sz="1800"/>
              <a:t> είναι </a:t>
            </a:r>
            <a:r>
              <a:rPr lang="el-GR" altLang="el-GR" sz="1800" u="sng">
                <a:solidFill>
                  <a:srgbClr val="FF0000"/>
                </a:solidFill>
              </a:rPr>
              <a:t>ο πρώτος λόγος</a:t>
            </a:r>
            <a:r>
              <a:rPr lang="el-GR" altLang="el-GR" sz="1800"/>
              <a:t> για τον οποίον </a:t>
            </a:r>
            <a:r>
              <a:rPr lang="el-GR" altLang="el-GR" sz="1800" u="sng">
                <a:solidFill>
                  <a:srgbClr val="FF0000"/>
                </a:solidFill>
              </a:rPr>
              <a:t>δεν προτείνεται</a:t>
            </a:r>
            <a:r>
              <a:rPr lang="el-GR" altLang="el-GR" sz="1800"/>
              <a:t> η χρήση αναδρομικών συναρτήσεων (αν μπορεί το πρόβλημα να επιλυθεί με εναλλακτικό τρόπο, π.χ. με χρήση επαναληπτικού βρόχου)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94546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5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 (ΙΙ)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27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1026515"/>
            <a:ext cx="8928100" cy="5676900"/>
          </a:xfrm>
        </p:spPr>
        <p:txBody>
          <a:bodyPr/>
          <a:lstStyle/>
          <a:p>
            <a:pPr marL="914400" lvl="1" indent="-457200"/>
            <a:r>
              <a:rPr lang="el-GR" altLang="el-GR" sz="2000"/>
              <a:t>Όταν μία αναδρομική συνάρτηση καλεί πολλές φορές τον εαυτό της, τότε </a:t>
            </a:r>
            <a:r>
              <a:rPr lang="el-GR" altLang="el-GR" sz="2000">
                <a:solidFill>
                  <a:srgbClr val="FF0000"/>
                </a:solidFill>
              </a:rPr>
              <a:t>ο χρόνος εκτέλεσης </a:t>
            </a:r>
            <a:r>
              <a:rPr lang="el-GR" altLang="el-GR" sz="2000"/>
              <a:t>της συνάρτησης μπορεί να γίνει </a:t>
            </a:r>
            <a:r>
              <a:rPr lang="el-GR" altLang="el-GR" sz="2000" u="sng">
                <a:solidFill>
                  <a:srgbClr val="FF0000"/>
                </a:solidFill>
              </a:rPr>
              <a:t>υπερβολικά μεγάλος</a:t>
            </a:r>
          </a:p>
          <a:p>
            <a:pPr marL="914400" lvl="1" indent="-457200"/>
            <a:endParaRPr lang="el-GR" altLang="el-GR" sz="2000"/>
          </a:p>
          <a:p>
            <a:pPr marL="914400" lvl="1" indent="-457200"/>
            <a:r>
              <a:rPr lang="el-GR" altLang="el-GR" sz="2000"/>
              <a:t>Αυτός είναι </a:t>
            </a:r>
            <a:r>
              <a:rPr lang="el-GR" altLang="el-GR" sz="2000" u="sng">
                <a:solidFill>
                  <a:srgbClr val="FF0000"/>
                </a:solidFill>
              </a:rPr>
              <a:t>ο δεύτερος λόγος</a:t>
            </a:r>
            <a:r>
              <a:rPr lang="el-GR" altLang="el-GR" sz="2000"/>
              <a:t> για τον οποίο </a:t>
            </a:r>
            <a:r>
              <a:rPr lang="el-GR" altLang="el-GR" sz="2000" u="sng">
                <a:solidFill>
                  <a:srgbClr val="FF0000"/>
                </a:solidFill>
              </a:rPr>
              <a:t>δεν προτείνεται </a:t>
            </a:r>
            <a:r>
              <a:rPr lang="el-GR" altLang="el-GR" sz="2000"/>
              <a:t>η χρήση αναδρομικών συναρτήσεων - αν φυσικά μπορεί να αποφευχθεί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72289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203200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Παράδειγμα</a:t>
            </a:r>
            <a:r>
              <a:rPr lang="en-US" altLang="el-GR">
                <a:solidFill>
                  <a:srgbClr val="FF0000"/>
                </a:solidFill>
              </a:rPr>
              <a:t> (I)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280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876300"/>
            <a:ext cx="2908300" cy="56769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2000"/>
              <a:t>Γράψτε ένα πρόγραμμα το οποίο να διαβάζει έναν ακέραιο αριθμό</a:t>
            </a:r>
            <a:endParaRPr lang="en-US" altLang="el-GR" sz="20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n-US" altLang="el-GR" sz="2000"/>
              <a:t>	(n)</a:t>
            </a:r>
            <a:r>
              <a:rPr lang="el-GR" altLang="el-GR" sz="2000"/>
              <a:t> και να εμφανίζει το παραγοντικό του</a:t>
            </a:r>
            <a:r>
              <a:rPr lang="en-US" altLang="el-GR" sz="2000"/>
              <a:t> (n!)</a:t>
            </a:r>
            <a:r>
              <a:rPr lang="el-GR" altLang="el-GR" sz="2000"/>
              <a:t> με χρήση αντίστοιχης αναδρομικής συνάρτησης</a:t>
            </a:r>
          </a:p>
        </p:txBody>
      </p:sp>
      <p:pic>
        <p:nvPicPr>
          <p:cNvPr id="4280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275" y="728663"/>
            <a:ext cx="6384925" cy="6015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792810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215900" y="988412"/>
            <a:ext cx="8991600" cy="5880100"/>
          </a:xfrm>
          <a:noFill/>
          <a:ln/>
        </p:spPr>
        <p:txBody>
          <a:bodyPr/>
          <a:lstStyle/>
          <a:p>
            <a:pPr marL="914400" lvl="1" indent="-457200"/>
            <a:r>
              <a:rPr lang="el-GR" altLang="el-GR" sz="1800"/>
              <a:t>Δημιουργήστε μία αναδρομική συνάρτηση που να δέχεται σαν παράμετρο έναν θετικό ακέραιο, να τον εμφανίζει στην οθόνη και να υπολογίζει τον επόμενο ακέραιο βάσει της «Εικασίας του Collatz».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/>
              <a:t>	Να γραφεί ένα πρόγραμμα το οποίο να διαβάζει έναν θετικό ακέραιο και να εμφανίζει τους αριθμούς που προκύπτουν βάσει της «Εικασίας του Collatz» με χρήση της συνάρτησης</a:t>
            </a:r>
          </a:p>
          <a:p>
            <a:pPr marL="914400" lvl="1" indent="-457200"/>
            <a:endParaRPr lang="el-GR" altLang="el-GR" sz="800"/>
          </a:p>
          <a:p>
            <a:pPr marL="914400" lvl="1" indent="-457200"/>
            <a:r>
              <a:rPr lang="el-GR" altLang="el-GR" sz="1800" u="sng"/>
              <a:t>Ποια είναι η «Εικασία του Collatz» ???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/>
              <a:t>	Σκεφτείτε έναν θετικό ακέραιο αριθμό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ν</a:t>
            </a:r>
            <a:r>
              <a:rPr lang="el-GR" altLang="el-GR" sz="1800"/>
              <a:t> και εκτελέστε τον εξής αλγόριθμο:</a:t>
            </a:r>
          </a:p>
          <a:p>
            <a:pPr marL="1333500" lvl="2" indent="-419100"/>
            <a:r>
              <a:rPr lang="el-GR" altLang="el-GR" sz="1600"/>
              <a:t>Αν είναι άρτιος, υποδιπλασιάστε τον (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ν/2</a:t>
            </a:r>
            <a:r>
              <a:rPr lang="el-GR" altLang="el-GR" sz="1600"/>
              <a:t>)</a:t>
            </a:r>
          </a:p>
          <a:p>
            <a:pPr marL="1333500" lvl="2" indent="-419100"/>
            <a:r>
              <a:rPr lang="el-GR" altLang="el-GR" sz="1600"/>
              <a:t>Αν είναι περιττός, τριπλασιάστε τον και προσθέστε του τη μονάδα (</a:t>
            </a:r>
            <a:r>
              <a:rPr lang="el-GR" altLang="el-GR" sz="1600">
                <a:solidFill>
                  <a:srgbClr val="000000"/>
                </a:solidFill>
                <a:latin typeface="Courier New" panose="02070309020205020404" pitchFamily="49" charset="0"/>
              </a:rPr>
              <a:t>3ν+1</a:t>
            </a:r>
            <a:r>
              <a:rPr lang="el-GR" altLang="el-GR" sz="1600"/>
              <a:t>)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/>
              <a:t>	Επαναλάβετε την παραπάνω διαδικασία για τον αριθμό που προκύπτει και, τότε, θα παρατηρήσετε το εξής εκπληκτικό: όποιον θετικό ακέραιο και να είχατε αρχικά επιλέξει, πάντοτε θα καταλήγετε στο…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  <a:r>
              <a:rPr lang="el-GR" altLang="el-GR" sz="1800"/>
              <a:t>!!!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400"/>
              <a:t>	</a:t>
            </a:r>
            <a:endParaRPr lang="el-GR" altLang="el-GR" sz="900"/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/>
              <a:t>	Π.χ. αν είχατε επιλέξει τον αριθμό </a:t>
            </a: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53</a:t>
            </a:r>
            <a:r>
              <a:rPr lang="el-GR" altLang="el-GR" sz="1800"/>
              <a:t>, τότε: </a:t>
            </a:r>
          </a:p>
          <a:p>
            <a:pPr marL="914400" lvl="1" indent="-457200">
              <a:buFont typeface="Wingdings" panose="05000000000000000000" pitchFamily="2" charset="2"/>
              <a:buNone/>
            </a:pPr>
            <a:endParaRPr lang="el-GR" altLang="el-GR" sz="1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buFont typeface="Wingdings" panose="05000000000000000000" pitchFamily="2" charset="2"/>
              <a:buNone/>
            </a:pPr>
            <a:r>
              <a:rPr lang="el-GR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	53 -&gt; 160 -&gt; 80 -&gt; 40 -&gt; 20 -&gt; 10 -&gt; 5 -&gt; 16 -&gt; 8 -&gt; 4 -&gt; 2 -&gt; 1 !!!</a:t>
            </a:r>
          </a:p>
        </p:txBody>
      </p:sp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2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Παράδειγμα</a:t>
            </a:r>
            <a:r>
              <a:rPr lang="en-US" altLang="el-GR">
                <a:solidFill>
                  <a:srgbClr val="FF0000"/>
                </a:solidFill>
              </a:rPr>
              <a:t> (II)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79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3696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7704836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Ορισμός Συνάρτησης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577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12" y="985350"/>
            <a:ext cx="9055100" cy="58801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Ο ορισμός μίας συνάρτησης γίνεται με τον ακόλουθο τρόπο: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endParaRPr lang="el-GR" altLang="el-GR" sz="32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Η πρώτη γραμμή πρέπει να ταιριάζει με τη δήλωση της συνάρτησης, με τη διαφορά ότι δεν προστίθεται το ερωτηματικό στο τέλος της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Ο </a:t>
            </a:r>
            <a:r>
              <a:rPr lang="el-GR" altLang="el-GR" sz="1800" dirty="0">
                <a:solidFill>
                  <a:srgbClr val="FF0000"/>
                </a:solidFill>
              </a:rPr>
              <a:t>κώδικας</a:t>
            </a:r>
            <a:r>
              <a:rPr lang="el-GR" altLang="el-GR" sz="1800" dirty="0"/>
              <a:t> ή, αλλιώς, το </a:t>
            </a:r>
            <a:r>
              <a:rPr lang="el-GR" altLang="el-GR" sz="1800" dirty="0">
                <a:solidFill>
                  <a:srgbClr val="FF0000"/>
                </a:solidFill>
              </a:rPr>
              <a:t>«σώμα της συνάρτησης»</a:t>
            </a:r>
            <a:r>
              <a:rPr lang="el-GR" altLang="el-GR" sz="1800" dirty="0"/>
              <a:t> περιέχει δηλώσεις μεταβλητών και εντολές ανάμεσα σε άγκιστρα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Ο κώδικας μίας συνάρτησης εκτελείται μόνο όταν αυτή κληθεί από κάποιο σημείο του προγράμματος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Η εκτέλεση μίας συνάρτησης τερματίζει αν κληθεί μία εντολή τερματισμού (π.χ.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1800" dirty="0"/>
              <a:t>) ή όταν εκτελεστεί η τελευταία εντολή της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Ο ορισμός μίας συνάρτησης μπορεί να γίνει πριν ή μετά τη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1800" dirty="0"/>
              <a:t>, με προτίμηση να γίνεται μετά</a:t>
            </a:r>
          </a:p>
        </p:txBody>
      </p:sp>
      <p:pic>
        <p:nvPicPr>
          <p:cNvPr id="457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813" y="1487000"/>
            <a:ext cx="6816725" cy="100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896323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2116"/>
            <a:ext cx="84963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Λύση</a:t>
            </a:r>
            <a:r>
              <a:rPr lang="en-US" altLang="el-GR">
                <a:solidFill>
                  <a:srgbClr val="FF0000"/>
                </a:solidFill>
              </a:rPr>
              <a:t> </a:t>
            </a:r>
            <a:r>
              <a:rPr lang="el-GR" altLang="el-GR">
                <a:solidFill>
                  <a:srgbClr val="FF0000"/>
                </a:solidFill>
              </a:rPr>
              <a:t>Παραδείγματος (ΙΙ)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4782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945" y="1182155"/>
            <a:ext cx="5695950" cy="5681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80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332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38100"/>
            <a:ext cx="8255000" cy="1143000"/>
          </a:xfrm>
        </p:spPr>
        <p:txBody>
          <a:bodyPr>
            <a:normAutofit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Η εντολή </a:t>
            </a:r>
            <a:r>
              <a:rPr lang="en-US" altLang="el-GR" dirty="0">
                <a:latin typeface="Courier New" panose="02070309020205020404" pitchFamily="49" charset="0"/>
              </a:rPr>
              <a:t>return</a:t>
            </a:r>
            <a:r>
              <a:rPr lang="el-GR" altLang="el-GR" spc="-300" dirty="0">
                <a:latin typeface="Courier New" panose="02070309020205020404" pitchFamily="49" charset="0"/>
              </a:rPr>
              <a:t> </a:t>
            </a:r>
            <a:r>
              <a:rPr lang="el-GR" altLang="el-GR" dirty="0">
                <a:solidFill>
                  <a:srgbClr val="FF0000"/>
                </a:solidFill>
              </a:rPr>
              <a:t>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587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308" y="1174538"/>
            <a:ext cx="9055100" cy="5676900"/>
          </a:xfrm>
        </p:spPr>
        <p:txBody>
          <a:bodyPr/>
          <a:lstStyle/>
          <a:p>
            <a:pPr marL="914400" lvl="1" indent="-457200"/>
            <a:r>
              <a:rPr lang="el-GR" altLang="el-GR" sz="2000" dirty="0"/>
              <a:t>Η εντολή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2000" dirty="0"/>
              <a:t> χρησιμοποιείται για τον </a:t>
            </a:r>
            <a:r>
              <a:rPr lang="el-GR" altLang="el-GR" sz="2000" dirty="0">
                <a:solidFill>
                  <a:srgbClr val="FF0000"/>
                </a:solidFill>
              </a:rPr>
              <a:t>άμεσο τερματισμό</a:t>
            </a:r>
            <a:r>
              <a:rPr lang="el-GR" altLang="el-GR" sz="2000" dirty="0"/>
              <a:t> μίας συνάρτησης</a:t>
            </a:r>
            <a:endParaRPr lang="en-US" altLang="el-GR" sz="2000" dirty="0"/>
          </a:p>
          <a:p>
            <a:pPr marL="914400" lvl="1" indent="-457200"/>
            <a:endParaRPr lang="el-GR" altLang="el-GR" sz="1000" dirty="0"/>
          </a:p>
          <a:p>
            <a:pPr marL="914400" lvl="1" indent="-457200"/>
            <a:r>
              <a:rPr lang="el-GR" altLang="el-GR" sz="2000" dirty="0"/>
              <a:t>Αν η εκτέλεση του κώδικα της συνάρτησης φτάσει σε μία εντολή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2000" dirty="0"/>
              <a:t>, τότε η συνάρτηση </a:t>
            </a:r>
            <a:r>
              <a:rPr lang="el-GR" altLang="el-GR" sz="2000" dirty="0">
                <a:solidFill>
                  <a:srgbClr val="FF0000"/>
                </a:solidFill>
              </a:rPr>
              <a:t>τερματίζεται</a:t>
            </a:r>
            <a:r>
              <a:rPr lang="en-US" altLang="el-GR" sz="2000" dirty="0">
                <a:solidFill>
                  <a:srgbClr val="FF0000"/>
                </a:solidFill>
              </a:rPr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αυτομάτως</a:t>
            </a:r>
            <a:endParaRPr lang="en-US" altLang="el-GR" sz="2000" dirty="0">
              <a:solidFill>
                <a:srgbClr val="FF0000"/>
              </a:solidFill>
            </a:endParaRPr>
          </a:p>
          <a:p>
            <a:pPr marL="914400" lvl="1" indent="-457200"/>
            <a:endParaRPr lang="en-US" altLang="el-GR" sz="1000" dirty="0"/>
          </a:p>
          <a:p>
            <a:pPr marL="914400" lvl="1" indent="-457200"/>
            <a:r>
              <a:rPr lang="el-GR" altLang="el-GR" sz="2000" dirty="0"/>
              <a:t>Άρα, αν εκτελεστεί η εντολή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el-GR" altLang="el-GR" sz="2000" dirty="0"/>
              <a:t> μέσα στη συνάρτηση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main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, τότε το πρόγραμμα τερματίζεται </a:t>
            </a:r>
            <a:r>
              <a:rPr lang="el-GR" altLang="el-GR" sz="2000" dirty="0">
                <a:solidFill>
                  <a:srgbClr val="FF0000"/>
                </a:solidFill>
              </a:rPr>
              <a:t>άμεσα</a:t>
            </a:r>
            <a:endParaRPr lang="el-GR" altLang="el-GR" sz="2000" dirty="0">
              <a:solidFill>
                <a:srgbClr val="FF0000"/>
              </a:solidFill>
              <a:latin typeface="Courier New" panose="02070309020205020404" pitchFamily="49" charset="0"/>
            </a:endParaRPr>
          </a:p>
        </p:txBody>
      </p:sp>
      <p:pic>
        <p:nvPicPr>
          <p:cNvPr id="4587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917" y="3581188"/>
            <a:ext cx="5970588" cy="3295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2A4B3B-D00F-4612-9296-63A83D972EDF}" type="slidenum">
              <a:rPr lang="en-GB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497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12518</TotalTime>
  <Words>4302</Words>
  <Application>Microsoft Office PowerPoint</Application>
  <PresentationFormat>Προβολή στην οθόνη (4:3)</PresentationFormat>
  <Paragraphs>650</Paragraphs>
  <Slides>80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80</vt:i4>
      </vt:variant>
    </vt:vector>
  </HeadingPairs>
  <TitlesOfParts>
    <vt:vector size="89" baseType="lpstr">
      <vt:lpstr>Comic Sans MS</vt:lpstr>
      <vt:lpstr>Courier New</vt:lpstr>
      <vt:lpstr>Georgia</vt:lpstr>
      <vt:lpstr>Times New Roman</vt:lpstr>
      <vt:lpstr>Trebuchet MS</vt:lpstr>
      <vt:lpstr>Wingdings</vt:lpstr>
      <vt:lpstr>Wingdings 2</vt:lpstr>
      <vt:lpstr>Αστικό</vt:lpstr>
      <vt:lpstr>Visio</vt:lpstr>
      <vt:lpstr>Προγραμματισμός ΙΙ</vt:lpstr>
      <vt:lpstr>Συναρτήσεις - Εισαγωγή</vt:lpstr>
      <vt:lpstr>Δήλωση Συνάρτησης (Πρωτότυπο Συνάρτησης)</vt:lpstr>
      <vt:lpstr>Παρουσίαση του PowerPoint</vt:lpstr>
      <vt:lpstr>Επιστροφή Συνάρτησης</vt:lpstr>
      <vt:lpstr>Παράμετροι Συνάρτησης</vt:lpstr>
      <vt:lpstr>Παραδείγματα δήλωσης συναρτήσεων</vt:lpstr>
      <vt:lpstr>Ορισμός Συνάρτησης</vt:lpstr>
      <vt:lpstr>Η εντολή return (Ι)</vt:lpstr>
      <vt:lpstr>Η εντολή return (ΙΙ)</vt:lpstr>
      <vt:lpstr>Παρατηρήσεις</vt:lpstr>
      <vt:lpstr>Παραδείγματα Συναρτήσεων (Ι)</vt:lpstr>
      <vt:lpstr>Παραδείγματα Συναρτήσεων (IΙ)</vt:lpstr>
      <vt:lpstr>Παραδείγματα Συναρτήσεων (IΙΙ)</vt:lpstr>
      <vt:lpstr>Παραδείγματα Συναρτήσεων (IV)</vt:lpstr>
      <vt:lpstr>Κλήση Συνάρτησης</vt:lpstr>
      <vt:lpstr>Παρατηρήσεις</vt:lpstr>
      <vt:lpstr>Κλήση Συνάρτησης χωρίς Παραμέτρους</vt:lpstr>
      <vt:lpstr>Παράδειγμα</vt:lpstr>
      <vt:lpstr>Παράδειγμα</vt:lpstr>
      <vt:lpstr>Κλήση Συνάρτησης με Παραμέτρους (Ι)</vt:lpstr>
      <vt:lpstr>Κλήση Συνάρτησης με Παραμέτρους (ΙΙ)</vt:lpstr>
      <vt:lpstr>Παράδειγμα</vt:lpstr>
      <vt:lpstr>Επεξήγηση Παραδείγματος</vt:lpstr>
      <vt:lpstr>Μεταβίβαση Τιμών σε μία Συνάρτηση</vt:lpstr>
      <vt:lpstr>Κλήση Συνάρτησης μέσω τιμής (call by value)</vt:lpstr>
      <vt:lpstr>Κλήση Συνάρτησης μέσω αναφοράς (call by reference)</vt:lpstr>
      <vt:lpstr>Παρατηρήσεις</vt:lpstr>
      <vt:lpstr>Παράδειγμα κλήσης συνάρτησης μέσω τιμής</vt:lpstr>
      <vt:lpstr>Παράδειγμα κλήσης συνάρτησης μέσω αναφοράς</vt:lpstr>
      <vt:lpstr>Παράδειγμα κλήσης συνάρτησης  μέσω τιμής και μέσω αναφοράς</vt:lpstr>
      <vt:lpstr>Παραδείγματα (Ι)</vt:lpstr>
      <vt:lpstr>Παραδείγματα (ΙΙ)</vt:lpstr>
      <vt:lpstr>Παραδείγματα (ΙΙΙ)</vt:lpstr>
      <vt:lpstr>Παραδείγματα (ΙV)</vt:lpstr>
      <vt:lpstr>Παραδείγματα (V)</vt:lpstr>
      <vt:lpstr>Εμβέλεια Μεταβλητών</vt:lpstr>
      <vt:lpstr>Τοπικές Μεταβλητές (local)</vt:lpstr>
      <vt:lpstr>Παρατηρήσεις</vt:lpstr>
      <vt:lpstr>Παραδείγματα (Ι)</vt:lpstr>
      <vt:lpstr>Παραδείγματα (ΙΙ)</vt:lpstr>
      <vt:lpstr>Στατικές Μεταβλητές (static)</vt:lpstr>
      <vt:lpstr>Παραδείγματα (Ι)</vt:lpstr>
      <vt:lpstr>Παραδείγματα (ΙΙ)</vt:lpstr>
      <vt:lpstr>Παρατηρήσεις (Ι)</vt:lpstr>
      <vt:lpstr>Παρατηρήσεις (ΙΙ)</vt:lpstr>
      <vt:lpstr>Καθολικές Μεταβλητές (global)</vt:lpstr>
      <vt:lpstr>Παρατηρήσεις</vt:lpstr>
      <vt:lpstr>Παράδειγμα</vt:lpstr>
      <vt:lpstr>Παρατηρήσεις</vt:lpstr>
      <vt:lpstr>Εξωτερικές Καθολικές Μεταβλητές (extern global)</vt:lpstr>
      <vt:lpstr>Δήλωση (πρωτότυπο) Συνάρτησης με παράμετρο Πίνακα</vt:lpstr>
      <vt:lpstr>Κλήση Συνάρτησης με παράμετρο Πίνακα (Ι)</vt:lpstr>
      <vt:lpstr>Κλήση Συνάρτησης με παράμετρο Πίνακα (ΙΙ)</vt:lpstr>
      <vt:lpstr>Κλήση Συνάρτησης με παράμετρο Πίνακα (ΙΙΙ)</vt:lpstr>
      <vt:lpstr>Παρατηρήσεις (Ι)</vt:lpstr>
      <vt:lpstr>Παρατηρήσεις (ΙΙ)</vt:lpstr>
      <vt:lpstr>Παρατηρήσεις (ΙΙΙ)</vt:lpstr>
      <vt:lpstr>Παραδείγματα (Ι)</vt:lpstr>
      <vt:lpstr>Παραδείγματα (ΙΙ)</vt:lpstr>
      <vt:lpstr>Παραδείγματα (ΙΙΙ)</vt:lpstr>
      <vt:lpstr>Παραδείγματα (ΙV)</vt:lpstr>
      <vt:lpstr>Δήλωση Συνάρτησης με παράμετρο Διδιάστατο Πίνακα</vt:lpstr>
      <vt:lpstr>Κλήση Συνάρτησης με παράμετρο Διδιάστατο Πίνακα</vt:lpstr>
      <vt:lpstr>Διοχέτευση Πληροφορίας στη Συνάρτηση main()   (Ι)</vt:lpstr>
      <vt:lpstr>Διοχέτευση Παραμέτρων στη Συνάρτηση main()   (ΙΙ)</vt:lpstr>
      <vt:lpstr>Διοχέτευση Παραμέτρων στη Συνάρτηση main()   (ΙΙΙ)</vt:lpstr>
      <vt:lpstr>Διοχέτευση Παραμέτρων στη Συνάρτηση main()   (ΙV)</vt:lpstr>
      <vt:lpstr>Παρατηρήσεις</vt:lpstr>
      <vt:lpstr>Παράδειγμα</vt:lpstr>
      <vt:lpstr>Συναρτήσεις με μεταβλητό αριθμό παραμέτρων</vt:lpstr>
      <vt:lpstr>Κλήση Συνάρτησης με μεταβλητό αριθμό παραμέτρων</vt:lpstr>
      <vt:lpstr>Παρατηρήσεις</vt:lpstr>
      <vt:lpstr>Αναδρομικές Συναρτήσεις (Ι) </vt:lpstr>
      <vt:lpstr>Αναδρομικές Συναρτήσεις (ΙΙ) </vt:lpstr>
      <vt:lpstr>Παρατηρήσεις (Ι)</vt:lpstr>
      <vt:lpstr>Παρατηρήσεις (ΙΙ)</vt:lpstr>
      <vt:lpstr>Παράδειγμα (I)</vt:lpstr>
      <vt:lpstr>Παράδειγμα (II)</vt:lpstr>
      <vt:lpstr>Λύση Παραδείγματος (ΙΙ)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subject>C: Από τη Θεωρία στην Εφαρμογή (Γ. Σ. Τσελίκης, Ν. Δ. Τσελίκας)</dc:subject>
  <cp:lastModifiedBy>Μάρκος Τσίπουρας</cp:lastModifiedBy>
  <cp:revision>372</cp:revision>
  <dcterms:created xsi:type="dcterms:W3CDTF">2004-10-17T06:32:39Z</dcterms:created>
  <dcterms:modified xsi:type="dcterms:W3CDTF">2017-05-04T23:04:46Z</dcterms:modified>
</cp:coreProperties>
</file>