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wdp" ContentType="image/vnd.ms-photo"/>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61" r:id="rId1"/>
  </p:sldMasterIdLst>
  <p:notesMasterIdLst>
    <p:notesMasterId r:id="rId61"/>
  </p:notesMasterIdLst>
  <p:sldIdLst>
    <p:sldId id="465" r:id="rId2"/>
    <p:sldId id="513" r:id="rId3"/>
    <p:sldId id="514" r:id="rId4"/>
    <p:sldId id="515" r:id="rId5"/>
    <p:sldId id="516" r:id="rId6"/>
    <p:sldId id="517" r:id="rId7"/>
    <p:sldId id="518" r:id="rId8"/>
    <p:sldId id="519" r:id="rId9"/>
    <p:sldId id="520" r:id="rId10"/>
    <p:sldId id="521" r:id="rId11"/>
    <p:sldId id="522" r:id="rId12"/>
    <p:sldId id="523" r:id="rId13"/>
    <p:sldId id="524" r:id="rId14"/>
    <p:sldId id="525" r:id="rId15"/>
    <p:sldId id="526" r:id="rId16"/>
    <p:sldId id="527" r:id="rId17"/>
    <p:sldId id="528" r:id="rId18"/>
    <p:sldId id="529" r:id="rId19"/>
    <p:sldId id="530" r:id="rId20"/>
    <p:sldId id="531" r:id="rId21"/>
    <p:sldId id="532" r:id="rId22"/>
    <p:sldId id="533" r:id="rId23"/>
    <p:sldId id="534" r:id="rId24"/>
    <p:sldId id="535" r:id="rId25"/>
    <p:sldId id="536" r:id="rId26"/>
    <p:sldId id="537" r:id="rId27"/>
    <p:sldId id="538" r:id="rId28"/>
    <p:sldId id="539" r:id="rId29"/>
    <p:sldId id="540" r:id="rId30"/>
    <p:sldId id="541" r:id="rId31"/>
    <p:sldId id="542" r:id="rId32"/>
    <p:sldId id="543" r:id="rId33"/>
    <p:sldId id="544" r:id="rId34"/>
    <p:sldId id="545" r:id="rId35"/>
    <p:sldId id="546" r:id="rId36"/>
    <p:sldId id="547" r:id="rId37"/>
    <p:sldId id="548" r:id="rId38"/>
    <p:sldId id="549" r:id="rId39"/>
    <p:sldId id="550" r:id="rId40"/>
    <p:sldId id="551" r:id="rId41"/>
    <p:sldId id="552" r:id="rId42"/>
    <p:sldId id="553" r:id="rId43"/>
    <p:sldId id="554" r:id="rId44"/>
    <p:sldId id="555" r:id="rId45"/>
    <p:sldId id="556" r:id="rId46"/>
    <p:sldId id="557" r:id="rId47"/>
    <p:sldId id="558" r:id="rId48"/>
    <p:sldId id="559" r:id="rId49"/>
    <p:sldId id="560" r:id="rId50"/>
    <p:sldId id="561" r:id="rId51"/>
    <p:sldId id="562" r:id="rId52"/>
    <p:sldId id="563" r:id="rId53"/>
    <p:sldId id="564" r:id="rId54"/>
    <p:sldId id="565" r:id="rId55"/>
    <p:sldId id="566" r:id="rId56"/>
    <p:sldId id="567" r:id="rId57"/>
    <p:sldId id="568" r:id="rId58"/>
    <p:sldId id="569" r:id="rId59"/>
    <p:sldId id="570" r:id="rId60"/>
  </p:sldIdLst>
  <p:sldSz cx="9144000" cy="6858000" type="screen4x3"/>
  <p:notesSz cx="7099300" cy="10234613"/>
  <p:defaultTextStyle>
    <a:defPPr>
      <a:defRPr lang="en-GB"/>
    </a:defPPr>
    <a:lvl1pPr algn="l" rtl="0" eaLnBrk="0" fontAlgn="base" hangingPunct="0">
      <a:spcBef>
        <a:spcPct val="0"/>
      </a:spcBef>
      <a:spcAft>
        <a:spcPct val="0"/>
      </a:spcAft>
      <a:defRPr sz="2400" b="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b="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b="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b="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b="1" kern="1200">
        <a:solidFill>
          <a:schemeClr val="tx1"/>
        </a:solidFill>
        <a:latin typeface="Times New Roman" pitchFamily="18" charset="0"/>
        <a:ea typeface="+mn-ea"/>
        <a:cs typeface="+mn-cs"/>
      </a:defRPr>
    </a:lvl5pPr>
    <a:lvl6pPr marL="2286000" algn="l" defTabSz="914400" rtl="0" eaLnBrk="1" latinLnBrk="0" hangingPunct="1">
      <a:defRPr sz="2400" b="1" kern="1200">
        <a:solidFill>
          <a:schemeClr val="tx1"/>
        </a:solidFill>
        <a:latin typeface="Times New Roman" pitchFamily="18" charset="0"/>
        <a:ea typeface="+mn-ea"/>
        <a:cs typeface="+mn-cs"/>
      </a:defRPr>
    </a:lvl6pPr>
    <a:lvl7pPr marL="2743200" algn="l" defTabSz="914400" rtl="0" eaLnBrk="1" latinLnBrk="0" hangingPunct="1">
      <a:defRPr sz="2400" b="1" kern="1200">
        <a:solidFill>
          <a:schemeClr val="tx1"/>
        </a:solidFill>
        <a:latin typeface="Times New Roman" pitchFamily="18" charset="0"/>
        <a:ea typeface="+mn-ea"/>
        <a:cs typeface="+mn-cs"/>
      </a:defRPr>
    </a:lvl7pPr>
    <a:lvl8pPr marL="3200400" algn="l" defTabSz="914400" rtl="0" eaLnBrk="1" latinLnBrk="0" hangingPunct="1">
      <a:defRPr sz="2400" b="1" kern="1200">
        <a:solidFill>
          <a:schemeClr val="tx1"/>
        </a:solidFill>
        <a:latin typeface="Times New Roman" pitchFamily="18" charset="0"/>
        <a:ea typeface="+mn-ea"/>
        <a:cs typeface="+mn-cs"/>
      </a:defRPr>
    </a:lvl8pPr>
    <a:lvl9pPr marL="3657600" algn="l" defTabSz="914400" rtl="0" eaLnBrk="1" latinLnBrk="0" hangingPunct="1">
      <a:defRPr sz="2400" b="1"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247">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0000"/>
    <a:srgbClr val="818181"/>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807" autoAdjust="0"/>
  </p:normalViewPr>
  <p:slideViewPr>
    <p:cSldViewPr snapToGrid="0">
      <p:cViewPr varScale="1">
        <p:scale>
          <a:sx n="65" d="100"/>
          <a:sy n="65" d="100"/>
        </p:scale>
        <p:origin x="1452" y="60"/>
      </p:cViewPr>
      <p:guideLst>
        <p:guide orient="horz" pos="2247"/>
        <p:guide pos="2880"/>
      </p:guideLst>
    </p:cSldViewPr>
  </p:slideViewPr>
  <p:notesTextViewPr>
    <p:cViewPr>
      <p:scale>
        <a:sx n="100" d="100"/>
        <a:sy n="100" d="100"/>
      </p:scale>
      <p:origin x="0" y="0"/>
    </p:cViewPr>
  </p:notesTextViewPr>
  <p:sorterViewPr>
    <p:cViewPr>
      <p:scale>
        <a:sx n="25" d="100"/>
        <a:sy n="25"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6.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6.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0098"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lvl1pPr>
          </a:lstStyle>
          <a:p>
            <a:endParaRPr lang="el-GR"/>
          </a:p>
        </p:txBody>
      </p:sp>
      <p:sp>
        <p:nvSpPr>
          <p:cNvPr id="260099" name="Rectangle 3"/>
          <p:cNvSpPr>
            <a:spLocks noGrp="1" noChangeArrowheads="1"/>
          </p:cNvSpPr>
          <p:nvPr>
            <p:ph type="dt" idx="1"/>
          </p:nvPr>
        </p:nvSpPr>
        <p:spPr bwMode="auto">
          <a:xfrm>
            <a:off x="4021138" y="0"/>
            <a:ext cx="3076575" cy="5111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lvl1pPr>
          </a:lstStyle>
          <a:p>
            <a:endParaRPr lang="el-GR"/>
          </a:p>
        </p:txBody>
      </p:sp>
      <p:sp>
        <p:nvSpPr>
          <p:cNvPr id="260100" name="Rectangle 4"/>
          <p:cNvSpPr>
            <a:spLocks noGrp="1" noRot="1" noChangeAspect="1" noChangeArrowheads="1" noTextEdit="1"/>
          </p:cNvSpPr>
          <p:nvPr>
            <p:ph type="sldImg" idx="2"/>
          </p:nvPr>
        </p:nvSpPr>
        <p:spPr bwMode="auto">
          <a:xfrm>
            <a:off x="992188" y="768350"/>
            <a:ext cx="5114925" cy="3836988"/>
          </a:xfrm>
          <a:prstGeom prst="rect">
            <a:avLst/>
          </a:prstGeom>
          <a:noFill/>
          <a:ln w="9525">
            <a:solidFill>
              <a:srgbClr val="000000"/>
            </a:solidFill>
            <a:miter lim="800000"/>
            <a:headEnd/>
            <a:tailEnd/>
          </a:ln>
          <a:effectLst/>
        </p:spPr>
      </p:sp>
      <p:sp>
        <p:nvSpPr>
          <p:cNvPr id="260101" name="Rectangle 5"/>
          <p:cNvSpPr>
            <a:spLocks noGrp="1" noChangeArrowheads="1"/>
          </p:cNvSpPr>
          <p:nvPr>
            <p:ph type="body" sz="quarter" idx="3"/>
          </p:nvPr>
        </p:nvSpPr>
        <p:spPr bwMode="auto">
          <a:xfrm>
            <a:off x="709613" y="4860925"/>
            <a:ext cx="5680075" cy="46053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p>
        </p:txBody>
      </p:sp>
      <p:sp>
        <p:nvSpPr>
          <p:cNvPr id="260102" name="Rectangle 6"/>
          <p:cNvSpPr>
            <a:spLocks noGrp="1" noChangeArrowheads="1"/>
          </p:cNvSpPr>
          <p:nvPr>
            <p:ph type="ftr" sz="quarter" idx="4"/>
          </p:nvPr>
        </p:nvSpPr>
        <p:spPr bwMode="auto">
          <a:xfrm>
            <a:off x="0" y="9721850"/>
            <a:ext cx="3076575" cy="5111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lvl1pPr>
          </a:lstStyle>
          <a:p>
            <a:endParaRPr lang="el-GR"/>
          </a:p>
        </p:txBody>
      </p:sp>
      <p:sp>
        <p:nvSpPr>
          <p:cNvPr id="260103" name="Rectangle 7"/>
          <p:cNvSpPr>
            <a:spLocks noGrp="1" noChangeArrowheads="1"/>
          </p:cNvSpPr>
          <p:nvPr>
            <p:ph type="sldNum" sz="quarter" idx="5"/>
          </p:nvPr>
        </p:nvSpPr>
        <p:spPr bwMode="auto">
          <a:xfrm>
            <a:off x="4021138" y="9721850"/>
            <a:ext cx="3076575" cy="5111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lvl1pPr>
          </a:lstStyle>
          <a:p>
            <a:fld id="{EAB1BD9A-843A-498A-AB47-85E26B8A2486}" type="slidenum">
              <a:rPr lang="el-GR"/>
              <a:pPr/>
              <a:t>‹#›</a:t>
            </a:fld>
            <a:endParaRPr lang="el-GR"/>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Times New Roman" pitchFamily="18" charset="0"/>
        <a:ea typeface="+mn-ea"/>
        <a:cs typeface="+mn-cs"/>
      </a:defRPr>
    </a:lvl1pPr>
    <a:lvl2pPr marL="457200" algn="l" rtl="0" fontAlgn="base">
      <a:spcBef>
        <a:spcPct val="30000"/>
      </a:spcBef>
      <a:spcAft>
        <a:spcPct val="0"/>
      </a:spcAft>
      <a:defRPr kumimoji="1" sz="1200" kern="1200">
        <a:solidFill>
          <a:schemeClr val="tx1"/>
        </a:solidFill>
        <a:latin typeface="Times New Roman" pitchFamily="18" charset="0"/>
        <a:ea typeface="+mn-ea"/>
        <a:cs typeface="+mn-cs"/>
      </a:defRPr>
    </a:lvl2pPr>
    <a:lvl3pPr marL="914400" algn="l" rtl="0" fontAlgn="base">
      <a:spcBef>
        <a:spcPct val="30000"/>
      </a:spcBef>
      <a:spcAft>
        <a:spcPct val="0"/>
      </a:spcAft>
      <a:defRPr kumimoji="1" sz="1200" kern="1200">
        <a:solidFill>
          <a:schemeClr val="tx1"/>
        </a:solidFill>
        <a:latin typeface="Times New Roman" pitchFamily="18" charset="0"/>
        <a:ea typeface="+mn-ea"/>
        <a:cs typeface="+mn-cs"/>
      </a:defRPr>
    </a:lvl3pPr>
    <a:lvl4pPr marL="1371600" algn="l" rtl="0" fontAlgn="base">
      <a:spcBef>
        <a:spcPct val="30000"/>
      </a:spcBef>
      <a:spcAft>
        <a:spcPct val="0"/>
      </a:spcAft>
      <a:defRPr kumimoji="1" sz="1200" kern="1200">
        <a:solidFill>
          <a:schemeClr val="tx1"/>
        </a:solidFill>
        <a:latin typeface="Times New Roman" pitchFamily="18" charset="0"/>
        <a:ea typeface="+mn-ea"/>
        <a:cs typeface="+mn-cs"/>
      </a:defRPr>
    </a:lvl4pPr>
    <a:lvl5pPr marL="1828800" algn="l" rtl="0" fontAlgn="base">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23" name="22 - Ορθογώνιο"/>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23 - Ορθογώνιο"/>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24 - Ορθογώνιο"/>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25 - Ορθογώνιο"/>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 Ορθογώνιο"/>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29 - Στρογγυλεμένο ορθογώνιο"/>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30 - Στρογγυλεμένο ορθογώνιο"/>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Ορθογώνιο"/>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 Ορθογώνιο"/>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l-GR"/>
              <a:t>Kλικ για επεξεργασία του τίτλου</a:t>
            </a:r>
            <a:endParaRPr kumimoji="0" lang="en-US"/>
          </a:p>
        </p:txBody>
      </p:sp>
      <p:sp>
        <p:nvSpPr>
          <p:cNvPr id="9" name="8 - Υπότιτλος"/>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6705600" y="4206240"/>
            <a:ext cx="960120" cy="457200"/>
          </a:xfrm>
        </p:spPr>
        <p:txBody>
          <a:bodyPr/>
          <a:lstStyle/>
          <a:p>
            <a:endParaRPr lang="en-GB"/>
          </a:p>
        </p:txBody>
      </p:sp>
      <p:sp>
        <p:nvSpPr>
          <p:cNvPr id="17" name="16 - Θέση υποσέλιδου"/>
          <p:cNvSpPr>
            <a:spLocks noGrp="1"/>
          </p:cNvSpPr>
          <p:nvPr>
            <p:ph type="ftr" sz="quarter" idx="11"/>
          </p:nvPr>
        </p:nvSpPr>
        <p:spPr>
          <a:xfrm>
            <a:off x="5410200" y="4205288"/>
            <a:ext cx="1295400" cy="457200"/>
          </a:xfrm>
        </p:spPr>
        <p:txBody>
          <a:bodyPr/>
          <a:lstStyle/>
          <a:p>
            <a:endParaRPr lang="en-GB"/>
          </a:p>
        </p:txBody>
      </p:sp>
      <p:sp>
        <p:nvSpPr>
          <p:cNvPr id="29" name="28 - Θέση αριθμού διαφάνειας"/>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213EC1B9-BEE2-4E56-A99A-84F9CE2F1FAA}"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endParaRPr lang="en-GB"/>
          </a:p>
        </p:txBody>
      </p:sp>
      <p:sp>
        <p:nvSpPr>
          <p:cNvPr id="5" name="4 - Θέση υποσέλιδου"/>
          <p:cNvSpPr>
            <a:spLocks noGrp="1"/>
          </p:cNvSpPr>
          <p:nvPr>
            <p:ph type="ftr" sz="quarter" idx="11"/>
          </p:nvPr>
        </p:nvSpPr>
        <p:spPr/>
        <p:txBody>
          <a:bodyPr/>
          <a:lstStyle/>
          <a:p>
            <a:r>
              <a:rPr lang="en-US"/>
              <a:t>C</a:t>
            </a:r>
            <a:r>
              <a:rPr lang="el-GR"/>
              <a:t>: Από τη Θεωρία στην Εφαρμογή – 7</a:t>
            </a:r>
            <a:r>
              <a:rPr lang="el-GR" baseline="30000"/>
              <a:t>ο</a:t>
            </a:r>
            <a:r>
              <a:rPr lang="el-GR"/>
              <a:t> Κεφάλαιο</a:t>
            </a:r>
            <a:endParaRPr lang="en-GB"/>
          </a:p>
        </p:txBody>
      </p:sp>
      <p:sp>
        <p:nvSpPr>
          <p:cNvPr id="6" name="5 - Θέση αριθμού διαφάνειας"/>
          <p:cNvSpPr>
            <a:spLocks noGrp="1"/>
          </p:cNvSpPr>
          <p:nvPr>
            <p:ph type="sldNum" sz="quarter" idx="12"/>
          </p:nvPr>
        </p:nvSpPr>
        <p:spPr/>
        <p:txBody>
          <a:bodyPr/>
          <a:lstStyle/>
          <a:p>
            <a:fld id="{35C87FE1-68FD-4393-9C38-790BC85BB281}"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781800" y="1143000"/>
            <a:ext cx="1905000" cy="5486400"/>
          </a:xfrm>
        </p:spPr>
        <p:txBody>
          <a:bodyPr vert="eaVert"/>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1143000"/>
            <a:ext cx="6248400" cy="5486400"/>
          </a:xfrm>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endParaRPr lang="en-GB"/>
          </a:p>
        </p:txBody>
      </p:sp>
      <p:sp>
        <p:nvSpPr>
          <p:cNvPr id="5" name="4 - Θέση υποσέλιδου"/>
          <p:cNvSpPr>
            <a:spLocks noGrp="1"/>
          </p:cNvSpPr>
          <p:nvPr>
            <p:ph type="ftr" sz="quarter" idx="11"/>
          </p:nvPr>
        </p:nvSpPr>
        <p:spPr/>
        <p:txBody>
          <a:bodyPr/>
          <a:lstStyle/>
          <a:p>
            <a:r>
              <a:rPr lang="en-US"/>
              <a:t>C</a:t>
            </a:r>
            <a:r>
              <a:rPr lang="el-GR"/>
              <a:t>: Από τη Θεωρία στην Εφαρμογή – 7</a:t>
            </a:r>
            <a:r>
              <a:rPr lang="el-GR" baseline="30000"/>
              <a:t>ο</a:t>
            </a:r>
            <a:r>
              <a:rPr lang="el-GR"/>
              <a:t> Κεφάλαιο</a:t>
            </a:r>
            <a:endParaRPr lang="en-GB"/>
          </a:p>
        </p:txBody>
      </p:sp>
      <p:sp>
        <p:nvSpPr>
          <p:cNvPr id="6" name="5 - Θέση αριθμού διαφάνειας"/>
          <p:cNvSpPr>
            <a:spLocks noGrp="1"/>
          </p:cNvSpPr>
          <p:nvPr>
            <p:ph type="sldNum" sz="quarter" idx="12"/>
          </p:nvPr>
        </p:nvSpPr>
        <p:spPr/>
        <p:txBody>
          <a:bodyPr/>
          <a:lstStyle/>
          <a:p>
            <a:fld id="{55A6B3DF-8E37-4DBC-90EC-9121F9071A2A}" type="slidenum">
              <a:rPr lang="en-GB" smtClean="0"/>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Τίτλος, Κείμενο και Αντικείμενο">
    <p:spTree>
      <p:nvGrpSpPr>
        <p:cNvPr id="1" name=""/>
        <p:cNvGrpSpPr/>
        <p:nvPr/>
      </p:nvGrpSpPr>
      <p:grpSpPr>
        <a:xfrm>
          <a:off x="0" y="0"/>
          <a:ext cx="0" cy="0"/>
          <a:chOff x="0" y="0"/>
          <a:chExt cx="0" cy="0"/>
        </a:xfrm>
      </p:grpSpPr>
      <p:sp>
        <p:nvSpPr>
          <p:cNvPr id="2" name="Τίτλος 1"/>
          <p:cNvSpPr>
            <a:spLocks noGrp="1"/>
          </p:cNvSpPr>
          <p:nvPr>
            <p:ph type="title"/>
          </p:nvPr>
        </p:nvSpPr>
        <p:spPr>
          <a:xfrm>
            <a:off x="609600" y="-152400"/>
            <a:ext cx="7772400" cy="1143000"/>
          </a:xfrm>
        </p:spPr>
        <p:txBody>
          <a:bodyPr/>
          <a:lstStyle/>
          <a:p>
            <a:r>
              <a:rPr lang="el-GR"/>
              <a:t>Στυλ κύριου τίτλου</a:t>
            </a:r>
          </a:p>
        </p:txBody>
      </p:sp>
      <p:sp>
        <p:nvSpPr>
          <p:cNvPr id="3" name="Θέση κειμένου 2"/>
          <p:cNvSpPr>
            <a:spLocks noGrp="1"/>
          </p:cNvSpPr>
          <p:nvPr>
            <p:ph type="body" sz="half" idx="1"/>
          </p:nvPr>
        </p:nvSpPr>
        <p:spPr>
          <a:xfrm>
            <a:off x="381000" y="838200"/>
            <a:ext cx="4151313" cy="4114800"/>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84713" y="838200"/>
            <a:ext cx="4152900" cy="4114800"/>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a:xfrm>
            <a:off x="685800" y="6248400"/>
            <a:ext cx="1905000" cy="457200"/>
          </a:xfrm>
        </p:spPr>
        <p:txBody>
          <a:bodyPr/>
          <a:lstStyle>
            <a:lvl1pPr>
              <a:defRPr/>
            </a:lvl1pPr>
          </a:lstStyle>
          <a:p>
            <a:endParaRPr lang="en-GB" altLang="el-GR"/>
          </a:p>
        </p:txBody>
      </p:sp>
      <p:sp>
        <p:nvSpPr>
          <p:cNvPr id="6" name="Θέση αριθμού διαφάνειας 5"/>
          <p:cNvSpPr>
            <a:spLocks noGrp="1"/>
          </p:cNvSpPr>
          <p:nvPr>
            <p:ph type="sldNum" sz="quarter" idx="11"/>
          </p:nvPr>
        </p:nvSpPr>
        <p:spPr>
          <a:xfrm>
            <a:off x="6553200" y="6248400"/>
            <a:ext cx="1905000" cy="457200"/>
          </a:xfrm>
        </p:spPr>
        <p:txBody>
          <a:bodyPr/>
          <a:lstStyle>
            <a:lvl1pPr>
              <a:defRPr/>
            </a:lvl1pPr>
          </a:lstStyle>
          <a:p>
            <a:fld id="{39EE3E63-2F44-4C48-8564-4788EDD7453F}" type="slidenum">
              <a:rPr lang="en-GB" altLang="el-GR"/>
              <a:pPr/>
              <a:t>‹#›</a:t>
            </a:fld>
            <a:endParaRPr lang="en-GB" altLang="el-GR"/>
          </a:p>
        </p:txBody>
      </p:sp>
      <p:sp>
        <p:nvSpPr>
          <p:cNvPr id="7" name="Θέση υποσέλιδου 6"/>
          <p:cNvSpPr>
            <a:spLocks noGrp="1"/>
          </p:cNvSpPr>
          <p:nvPr>
            <p:ph type="ftr" sz="quarter" idx="12"/>
          </p:nvPr>
        </p:nvSpPr>
        <p:spPr>
          <a:xfrm>
            <a:off x="1803400" y="6248400"/>
            <a:ext cx="5359400" cy="457200"/>
          </a:xfrm>
        </p:spPr>
        <p:txBody>
          <a:bodyPr/>
          <a:lstStyle>
            <a:lvl1pPr>
              <a:defRPr/>
            </a:lvl1pPr>
          </a:lstStyle>
          <a:p>
            <a:r>
              <a:rPr lang="en-US" altLang="el-GR"/>
              <a:t>C</a:t>
            </a:r>
            <a:r>
              <a:rPr lang="el-GR" altLang="el-GR"/>
              <a:t>: Από τη Θεωρία στην Εφαρμογή – </a:t>
            </a:r>
            <a:r>
              <a:rPr lang="en-US" altLang="el-GR"/>
              <a:t>1</a:t>
            </a:r>
            <a:r>
              <a:rPr lang="el-GR" altLang="el-GR"/>
              <a:t>0</a:t>
            </a:r>
            <a:r>
              <a:rPr lang="el-GR" altLang="el-GR" baseline="30000"/>
              <a:t>ο</a:t>
            </a:r>
            <a:r>
              <a:rPr lang="el-GR" altLang="el-GR"/>
              <a:t> Κεφάλαιο</a:t>
            </a:r>
            <a:endParaRPr lang="en-GB" altLang="el-GR"/>
          </a:p>
        </p:txBody>
      </p:sp>
    </p:spTree>
    <p:extLst>
      <p:ext uri="{BB962C8B-B14F-4D97-AF65-F5344CB8AC3E}">
        <p14:creationId xmlns:p14="http://schemas.microsoft.com/office/powerpoint/2010/main" val="18468962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endParaRPr lang="en-GB"/>
          </a:p>
        </p:txBody>
      </p:sp>
      <p:sp>
        <p:nvSpPr>
          <p:cNvPr id="5" name="4 - Θέση υποσέλιδου"/>
          <p:cNvSpPr>
            <a:spLocks noGrp="1"/>
          </p:cNvSpPr>
          <p:nvPr>
            <p:ph type="ftr" sz="quarter" idx="11"/>
          </p:nvPr>
        </p:nvSpPr>
        <p:spPr/>
        <p:txBody>
          <a:bodyPr/>
          <a:lstStyle/>
          <a:p>
            <a:r>
              <a:rPr lang="en-US"/>
              <a:t>C</a:t>
            </a:r>
            <a:r>
              <a:rPr lang="el-GR"/>
              <a:t>: Από τη Θεωρία στην Εφαρμογή – 7</a:t>
            </a:r>
            <a:r>
              <a:rPr lang="el-GR" baseline="30000"/>
              <a:t>ο</a:t>
            </a:r>
            <a:r>
              <a:rPr lang="el-GR"/>
              <a:t> Κεφάλαιο</a:t>
            </a:r>
            <a:endParaRPr lang="en-GB"/>
          </a:p>
        </p:txBody>
      </p:sp>
      <p:sp>
        <p:nvSpPr>
          <p:cNvPr id="6" name="5 - Θέση αριθμού διαφάνειας"/>
          <p:cNvSpPr>
            <a:spLocks noGrp="1"/>
          </p:cNvSpPr>
          <p:nvPr>
            <p:ph type="sldNum" sz="quarter" idx="12"/>
          </p:nvPr>
        </p:nvSpPr>
        <p:spPr/>
        <p:txBody>
          <a:bodyPr/>
          <a:lstStyle/>
          <a:p>
            <a:fld id="{4FABD40E-4ACC-4ECE-A3EF-ADA08C4C68D6}"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endParaRPr lang="en-GB"/>
          </a:p>
        </p:txBody>
      </p:sp>
      <p:sp>
        <p:nvSpPr>
          <p:cNvPr id="5" name="4 - Θέση υποσέλιδου"/>
          <p:cNvSpPr>
            <a:spLocks noGrp="1"/>
          </p:cNvSpPr>
          <p:nvPr>
            <p:ph type="ftr" sz="quarter" idx="11"/>
          </p:nvPr>
        </p:nvSpPr>
        <p:spPr/>
        <p:txBody>
          <a:bodyPr/>
          <a:lstStyle/>
          <a:p>
            <a:r>
              <a:rPr lang="en-US"/>
              <a:t>C</a:t>
            </a:r>
            <a:r>
              <a:rPr lang="el-GR"/>
              <a:t>: Από τη Θεωρία στην Εφαρμογή – 7</a:t>
            </a:r>
            <a:r>
              <a:rPr lang="el-GR" baseline="30000"/>
              <a:t>ο</a:t>
            </a:r>
            <a:r>
              <a:rPr lang="el-GR"/>
              <a:t> Κεφάλαιο</a:t>
            </a:r>
            <a:endParaRPr lang="en-GB"/>
          </a:p>
        </p:txBody>
      </p:sp>
      <p:sp>
        <p:nvSpPr>
          <p:cNvPr id="6" name="5 - Θέση αριθμού διαφάνειας"/>
          <p:cNvSpPr>
            <a:spLocks noGrp="1"/>
          </p:cNvSpPr>
          <p:nvPr>
            <p:ph type="sldNum" sz="quarter" idx="12"/>
          </p:nvPr>
        </p:nvSpPr>
        <p:spPr/>
        <p:txBody>
          <a:bodyPr/>
          <a:lstStyle/>
          <a:p>
            <a:fld id="{3671DD85-40E1-4B6E-9E96-90F1DD8EF5B8}"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περιεχομένου"/>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endParaRPr lang="en-GB"/>
          </a:p>
        </p:txBody>
      </p:sp>
      <p:sp>
        <p:nvSpPr>
          <p:cNvPr id="6" name="5 - Θέση υποσέλιδου"/>
          <p:cNvSpPr>
            <a:spLocks noGrp="1"/>
          </p:cNvSpPr>
          <p:nvPr>
            <p:ph type="ftr" sz="quarter" idx="11"/>
          </p:nvPr>
        </p:nvSpPr>
        <p:spPr/>
        <p:txBody>
          <a:bodyPr/>
          <a:lstStyle/>
          <a:p>
            <a:r>
              <a:rPr lang="en-US"/>
              <a:t>C</a:t>
            </a:r>
            <a:r>
              <a:rPr lang="el-GR"/>
              <a:t>: Από τη Θεωρία στην Εφαρμογή – 7</a:t>
            </a:r>
            <a:r>
              <a:rPr lang="el-GR" baseline="30000"/>
              <a:t>ο</a:t>
            </a:r>
            <a:r>
              <a:rPr lang="el-GR"/>
              <a:t> Κεφάλαιο</a:t>
            </a:r>
            <a:endParaRPr lang="en-GB"/>
          </a:p>
        </p:txBody>
      </p:sp>
      <p:sp>
        <p:nvSpPr>
          <p:cNvPr id="7" name="6 - Θέση αριθμού διαφάνειας"/>
          <p:cNvSpPr>
            <a:spLocks noGrp="1"/>
          </p:cNvSpPr>
          <p:nvPr>
            <p:ph type="sldNum" sz="quarter" idx="12"/>
          </p:nvPr>
        </p:nvSpPr>
        <p:spPr/>
        <p:txBody>
          <a:bodyPr/>
          <a:lstStyle/>
          <a:p>
            <a:fld id="{58E8F8F6-8226-4B84-9080-E2C54B4F86E3}"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381000" y="1143000"/>
            <a:ext cx="8382000" cy="1069848"/>
          </a:xfrm>
        </p:spPr>
        <p:txBody>
          <a:bodyPr anchor="ctr"/>
          <a:lstStyle>
            <a:lvl1pPr>
              <a:defRPr sz="4000" b="0" i="0" cap="none" baseline="0"/>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4" name="3 - Θέση κειμένου"/>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5" name="4 - Θέση περιεχομένου"/>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6" name="5 - Θέση περιεχομένου"/>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26" name="25 - Θέση ημερομηνίας"/>
          <p:cNvSpPr>
            <a:spLocks noGrp="1"/>
          </p:cNvSpPr>
          <p:nvPr>
            <p:ph type="dt" sz="half" idx="10"/>
          </p:nvPr>
        </p:nvSpPr>
        <p:spPr/>
        <p:txBody>
          <a:bodyPr rtlCol="0"/>
          <a:lstStyle/>
          <a:p>
            <a:endParaRPr lang="en-GB"/>
          </a:p>
        </p:txBody>
      </p:sp>
      <p:sp>
        <p:nvSpPr>
          <p:cNvPr id="27" name="26 - Θέση αριθμού διαφάνειας"/>
          <p:cNvSpPr>
            <a:spLocks noGrp="1"/>
          </p:cNvSpPr>
          <p:nvPr>
            <p:ph type="sldNum" sz="quarter" idx="11"/>
          </p:nvPr>
        </p:nvSpPr>
        <p:spPr/>
        <p:txBody>
          <a:bodyPr rtlCol="0"/>
          <a:lstStyle/>
          <a:p>
            <a:fld id="{EDAAD06E-0EEA-40E6-9BC4-1F8FD6D01229}" type="slidenum">
              <a:rPr lang="en-GB" smtClean="0"/>
              <a:pPr/>
              <a:t>‹#›</a:t>
            </a:fld>
            <a:endParaRPr lang="en-GB"/>
          </a:p>
        </p:txBody>
      </p:sp>
      <p:sp>
        <p:nvSpPr>
          <p:cNvPr id="28" name="27 - Θέση υποσέλιδου"/>
          <p:cNvSpPr>
            <a:spLocks noGrp="1"/>
          </p:cNvSpPr>
          <p:nvPr>
            <p:ph type="ftr" sz="quarter" idx="12"/>
          </p:nvPr>
        </p:nvSpPr>
        <p:spPr/>
        <p:txBody>
          <a:bodyPr rtlCol="0"/>
          <a:lstStyle/>
          <a:p>
            <a:r>
              <a:rPr lang="en-US"/>
              <a:t>C</a:t>
            </a:r>
            <a:r>
              <a:rPr lang="el-GR"/>
              <a:t>: Από τη Θεωρία στην Εφαρμογή – 7</a:t>
            </a:r>
            <a:r>
              <a:rPr lang="el-GR" baseline="30000"/>
              <a:t>ο</a:t>
            </a:r>
            <a:r>
              <a:rPr lang="el-GR"/>
              <a:t> Κεφάλαιο</a:t>
            </a:r>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l-GR"/>
              <a:t>Kλικ για επεξεργασία του τίτλου</a:t>
            </a:r>
            <a:endParaRPr kumimoji="0" lang="en-US"/>
          </a:p>
        </p:txBody>
      </p:sp>
      <p:sp>
        <p:nvSpPr>
          <p:cNvPr id="3" name="2 - Θέση ημερομηνίας"/>
          <p:cNvSpPr>
            <a:spLocks noGrp="1"/>
          </p:cNvSpPr>
          <p:nvPr>
            <p:ph type="dt" sz="half" idx="10"/>
          </p:nvPr>
        </p:nvSpPr>
        <p:spPr>
          <a:xfrm>
            <a:off x="6583680" y="612648"/>
            <a:ext cx="957264" cy="457200"/>
          </a:xfrm>
        </p:spPr>
        <p:txBody>
          <a:bodyPr/>
          <a:lstStyle/>
          <a:p>
            <a:endParaRPr lang="en-GB"/>
          </a:p>
        </p:txBody>
      </p:sp>
      <p:sp>
        <p:nvSpPr>
          <p:cNvPr id="4" name="3 - Θέση υποσέλιδου"/>
          <p:cNvSpPr>
            <a:spLocks noGrp="1"/>
          </p:cNvSpPr>
          <p:nvPr>
            <p:ph type="ftr" sz="quarter" idx="11"/>
          </p:nvPr>
        </p:nvSpPr>
        <p:spPr>
          <a:xfrm>
            <a:off x="5257800" y="612648"/>
            <a:ext cx="1325880" cy="457200"/>
          </a:xfrm>
        </p:spPr>
        <p:txBody>
          <a:bodyPr/>
          <a:lstStyle/>
          <a:p>
            <a:r>
              <a:rPr lang="en-US"/>
              <a:t>C</a:t>
            </a:r>
            <a:r>
              <a:rPr lang="el-GR"/>
              <a:t>: Από τη Θεωρία στην Εφαρμογή – 7</a:t>
            </a:r>
            <a:r>
              <a:rPr lang="el-GR" baseline="30000"/>
              <a:t>ο</a:t>
            </a:r>
            <a:r>
              <a:rPr lang="el-GR"/>
              <a:t> Κεφάλαιο</a:t>
            </a:r>
            <a:endParaRPr lang="en-GB"/>
          </a:p>
        </p:txBody>
      </p:sp>
      <p:sp>
        <p:nvSpPr>
          <p:cNvPr id="5" name="4 - Θέση αριθμού διαφάνειας"/>
          <p:cNvSpPr>
            <a:spLocks noGrp="1"/>
          </p:cNvSpPr>
          <p:nvPr>
            <p:ph type="sldNum" sz="quarter" idx="12"/>
          </p:nvPr>
        </p:nvSpPr>
        <p:spPr>
          <a:xfrm>
            <a:off x="8174736" y="2272"/>
            <a:ext cx="762000" cy="365760"/>
          </a:xfrm>
        </p:spPr>
        <p:txBody>
          <a:bodyPr/>
          <a:lstStyle/>
          <a:p>
            <a:fld id="{DED46FB9-9256-46DC-BAB3-6B6939F2E2D4}"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endParaRPr lang="en-GB"/>
          </a:p>
        </p:txBody>
      </p:sp>
      <p:sp>
        <p:nvSpPr>
          <p:cNvPr id="3" name="2 - Θέση υποσέλιδου"/>
          <p:cNvSpPr>
            <a:spLocks noGrp="1"/>
          </p:cNvSpPr>
          <p:nvPr>
            <p:ph type="ftr" sz="quarter" idx="11"/>
          </p:nvPr>
        </p:nvSpPr>
        <p:spPr/>
        <p:txBody>
          <a:bodyPr/>
          <a:lstStyle/>
          <a:p>
            <a:r>
              <a:rPr lang="en-US"/>
              <a:t>C</a:t>
            </a:r>
            <a:r>
              <a:rPr lang="el-GR"/>
              <a:t>: Από τη Θεωρία στην Εφαρμογή – 7</a:t>
            </a:r>
            <a:r>
              <a:rPr lang="el-GR" baseline="30000"/>
              <a:t>ο</a:t>
            </a:r>
            <a:r>
              <a:rPr lang="el-GR"/>
              <a:t> Κεφάλαιο</a:t>
            </a:r>
            <a:endParaRPr lang="en-GB"/>
          </a:p>
        </p:txBody>
      </p:sp>
      <p:sp>
        <p:nvSpPr>
          <p:cNvPr id="4" name="3 - Θέση αριθμού διαφάνειας"/>
          <p:cNvSpPr>
            <a:spLocks noGrp="1"/>
          </p:cNvSpPr>
          <p:nvPr>
            <p:ph type="sldNum" sz="quarter" idx="12"/>
          </p:nvPr>
        </p:nvSpPr>
        <p:spPr/>
        <p:txBody>
          <a:bodyPr/>
          <a:lstStyle/>
          <a:p>
            <a:fld id="{BDFF5E37-46EA-43D8-9717-AFE4791890AC}"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353496" y="1101970"/>
            <a:ext cx="3383280" cy="877824"/>
          </a:xfrm>
        </p:spPr>
        <p:txBody>
          <a:bodyPr anchor="b"/>
          <a:lstStyle>
            <a:lvl1pPr algn="l">
              <a:buNone/>
              <a:defRPr sz="1800" b="1"/>
            </a:lvl1pPr>
          </a:lstStyle>
          <a:p>
            <a:r>
              <a:rPr kumimoji="0" lang="el-GR"/>
              <a:t>Kλικ για επεξεργασία του τίτλου</a:t>
            </a:r>
            <a:endParaRPr kumimoji="0" lang="en-US"/>
          </a:p>
        </p:txBody>
      </p:sp>
      <p:sp>
        <p:nvSpPr>
          <p:cNvPr id="3" name="2 - Θέση κειμένου"/>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a:t>Kλικ για επεξεργασία των στυλ του υποδείγματος</a:t>
            </a:r>
          </a:p>
        </p:txBody>
      </p:sp>
      <p:sp>
        <p:nvSpPr>
          <p:cNvPr id="4" name="3 - Θέση περιεχομένου"/>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endParaRPr lang="en-GB"/>
          </a:p>
        </p:txBody>
      </p:sp>
      <p:sp>
        <p:nvSpPr>
          <p:cNvPr id="6" name="5 - Θέση υποσέλιδου"/>
          <p:cNvSpPr>
            <a:spLocks noGrp="1"/>
          </p:cNvSpPr>
          <p:nvPr>
            <p:ph type="ftr" sz="quarter" idx="11"/>
          </p:nvPr>
        </p:nvSpPr>
        <p:spPr/>
        <p:txBody>
          <a:bodyPr/>
          <a:lstStyle/>
          <a:p>
            <a:r>
              <a:rPr lang="en-US"/>
              <a:t>C</a:t>
            </a:r>
            <a:r>
              <a:rPr lang="el-GR"/>
              <a:t>: Από τη Θεωρία στην Εφαρμογή – 7</a:t>
            </a:r>
            <a:r>
              <a:rPr lang="el-GR" baseline="30000"/>
              <a:t>ο</a:t>
            </a:r>
            <a:r>
              <a:rPr lang="el-GR"/>
              <a:t> Κεφάλαιο</a:t>
            </a:r>
            <a:endParaRPr lang="en-GB"/>
          </a:p>
        </p:txBody>
      </p:sp>
      <p:sp>
        <p:nvSpPr>
          <p:cNvPr id="7" name="6 - Θέση αριθμού διαφάνειας"/>
          <p:cNvSpPr>
            <a:spLocks noGrp="1"/>
          </p:cNvSpPr>
          <p:nvPr>
            <p:ph type="sldNum" sz="quarter" idx="12"/>
          </p:nvPr>
        </p:nvSpPr>
        <p:spPr/>
        <p:txBody>
          <a:bodyPr/>
          <a:lstStyle/>
          <a:p>
            <a:fld id="{A41F2484-63BC-418C-8FA3-F0779BAAA662}"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l-GR"/>
              <a:t>Kλικ για επεξεργασία του τίτλου</a:t>
            </a:r>
            <a:endParaRPr kumimoji="0" lang="en-US"/>
          </a:p>
        </p:txBody>
      </p:sp>
      <p:sp>
        <p:nvSpPr>
          <p:cNvPr id="3" name="2 - Θέση εικόνας"/>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l-GR"/>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endParaRPr lang="en-GB"/>
          </a:p>
        </p:txBody>
      </p:sp>
      <p:sp>
        <p:nvSpPr>
          <p:cNvPr id="6" name="5 - Θέση υποσέλιδου"/>
          <p:cNvSpPr>
            <a:spLocks noGrp="1"/>
          </p:cNvSpPr>
          <p:nvPr>
            <p:ph type="ftr" sz="quarter" idx="11"/>
          </p:nvPr>
        </p:nvSpPr>
        <p:spPr/>
        <p:txBody>
          <a:bodyPr/>
          <a:lstStyle/>
          <a:p>
            <a:r>
              <a:rPr lang="en-US"/>
              <a:t>C</a:t>
            </a:r>
            <a:r>
              <a:rPr lang="el-GR"/>
              <a:t>: Από τη Θεωρία στην Εφαρμογή – 7</a:t>
            </a:r>
            <a:r>
              <a:rPr lang="el-GR" baseline="30000"/>
              <a:t>ο</a:t>
            </a:r>
            <a:r>
              <a:rPr lang="el-GR"/>
              <a:t> Κεφάλαιο</a:t>
            </a:r>
            <a:endParaRPr lang="en-GB"/>
          </a:p>
        </p:txBody>
      </p:sp>
      <p:sp>
        <p:nvSpPr>
          <p:cNvPr id="7" name="6 - Θέση αριθμού διαφάνειας"/>
          <p:cNvSpPr>
            <a:spLocks noGrp="1"/>
          </p:cNvSpPr>
          <p:nvPr>
            <p:ph type="sldNum" sz="quarter" idx="12"/>
          </p:nvPr>
        </p:nvSpPr>
        <p:spPr/>
        <p:txBody>
          <a:bodyPr/>
          <a:lstStyle/>
          <a:p>
            <a:fld id="{871287AA-A042-489B-B328-C5A5BD7C0D71}"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27 - Ορθογώνιο"/>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 Ορθογώνιο"/>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29 - Ορθογώνιο"/>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30 - Ορθογώνιο"/>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 Ορθογώνιο"/>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32 - Στρογγυλεμένο ορθογώνιο"/>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33 - Στρογγυλεμένο ορθογώνιο"/>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34 - Ορθογώνιο"/>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35 - Ορθογώνιο"/>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36 - Ορθογώνιο"/>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37 - Ορθογώνιο"/>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38 - Ορθογώνιο"/>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39 - Ορθογώνιο"/>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 Θέση τίτλου"/>
          <p:cNvSpPr>
            <a:spLocks noGrp="1"/>
          </p:cNvSpPr>
          <p:nvPr>
            <p:ph type="title"/>
          </p:nvPr>
        </p:nvSpPr>
        <p:spPr>
          <a:xfrm>
            <a:off x="457200" y="1143000"/>
            <a:ext cx="8229600" cy="1066800"/>
          </a:xfrm>
          <a:prstGeom prst="rect">
            <a:avLst/>
          </a:prstGeom>
        </p:spPr>
        <p:txBody>
          <a:bodyPr vert="horz" anchor="ctr">
            <a:normAutofit/>
          </a:bodyPr>
          <a:lstStyle/>
          <a:p>
            <a:r>
              <a:rPr kumimoji="0" lang="el-GR"/>
              <a:t>Kλικ για επεξεργασία του τίτλου</a:t>
            </a:r>
            <a:endParaRPr kumimoji="0" lang="en-US"/>
          </a:p>
        </p:txBody>
      </p:sp>
      <p:sp>
        <p:nvSpPr>
          <p:cNvPr id="13" name="12 - Θέση κειμένου"/>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l-GR"/>
              <a:t>Kλικ για επεξεργασία των στυλ του υποδείγματος</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4" name="13 - Θέση ημερομηνίας"/>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endParaRPr lang="en-GB"/>
          </a:p>
        </p:txBody>
      </p:sp>
      <p:sp>
        <p:nvSpPr>
          <p:cNvPr id="3" name="2 - Θέση υποσέλιδου"/>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r>
              <a:rPr lang="en-US"/>
              <a:t>C</a:t>
            </a:r>
            <a:r>
              <a:rPr lang="el-GR"/>
              <a:t>: Από τη Θεωρία στην Εφαρμογή – 7</a:t>
            </a:r>
            <a:r>
              <a:rPr lang="el-GR" baseline="30000"/>
              <a:t>ο</a:t>
            </a:r>
            <a:r>
              <a:rPr lang="el-GR"/>
              <a:t> Κεφάλαιο</a:t>
            </a:r>
            <a:endParaRPr lang="en-GB"/>
          </a:p>
        </p:txBody>
      </p:sp>
      <p:sp>
        <p:nvSpPr>
          <p:cNvPr id="23" name="22 - Θέση αριθμού διαφάνειας"/>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37F9B35D-0E35-4AFD-AB46-C27ACB248D1D}"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hf hd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image" Target="../media/image16.emf"/><Relationship Id="rId4" Type="http://schemas.openxmlformats.org/officeDocument/2006/relationships/oleObject" Target="../embeddings/oleObject1.bin"/></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2.xml"/><Relationship Id="rId1" Type="http://schemas.openxmlformats.org/officeDocument/2006/relationships/vmlDrawing" Target="../drawings/vmlDrawing2.vml"/><Relationship Id="rId4" Type="http://schemas.openxmlformats.org/officeDocument/2006/relationships/image" Target="../media/image36.emf"/></Relationships>
</file>

<file path=ppt/slides/_rels/slide59.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0" y="2401887"/>
            <a:ext cx="9144000" cy="1470025"/>
          </a:xfrm>
        </p:spPr>
        <p:txBody>
          <a:bodyPr>
            <a:normAutofit/>
          </a:bodyPr>
          <a:lstStyle/>
          <a:p>
            <a:pPr algn="ctr"/>
            <a:r>
              <a:rPr lang="el-GR" b="1" dirty="0">
                <a:ln w="9525">
                  <a:solidFill>
                    <a:schemeClr val="bg1"/>
                  </a:solidFill>
                  <a:prstDash val="solid"/>
                </a:ln>
                <a:solidFill>
                  <a:schemeClr val="tx1"/>
                </a:solidFill>
                <a:effectLst>
                  <a:outerShdw blurRad="12700" dist="38100" dir="2700000" algn="tl" rotWithShape="0">
                    <a:schemeClr val="bg1">
                      <a:lumMod val="50000"/>
                    </a:schemeClr>
                  </a:outerShdw>
                </a:effectLst>
              </a:rPr>
              <a:t>Προγραμματισμός ΙΙ</a:t>
            </a:r>
          </a:p>
        </p:txBody>
      </p:sp>
      <p:sp>
        <p:nvSpPr>
          <p:cNvPr id="3" name="2 - Υπότιτλος"/>
          <p:cNvSpPr>
            <a:spLocks noGrp="1"/>
          </p:cNvSpPr>
          <p:nvPr>
            <p:ph type="subTitle" idx="1"/>
          </p:nvPr>
        </p:nvSpPr>
        <p:spPr>
          <a:xfrm>
            <a:off x="540544" y="692696"/>
            <a:ext cx="7127800" cy="5403898"/>
          </a:xfrm>
          <a:effectLst>
            <a:outerShdw blurRad="50800" dist="50800" dir="5400000" algn="ctr" rotWithShape="0">
              <a:schemeClr val="accent2">
                <a:lumMod val="75000"/>
              </a:schemeClr>
            </a:outerShdw>
          </a:effectLst>
        </p:spPr>
        <p:txBody>
          <a:bodyPr>
            <a:normAutofit fontScale="92500" lnSpcReduction="10000"/>
          </a:bodyPr>
          <a:lstStyle/>
          <a:p>
            <a:pPr algn="r"/>
            <a:r>
              <a:rPr lang="el-GR" i="1" dirty="0">
                <a:solidFill>
                  <a:schemeClr val="bg1"/>
                </a:solidFill>
              </a:rPr>
              <a:t>ΣΧΟΛΗ ΤΕΧΝΟΛΟΓΙΚΩΝ ΕΦΑΡΜΟΓΩΝ</a:t>
            </a:r>
            <a:br>
              <a:rPr lang="el-GR" dirty="0">
                <a:solidFill>
                  <a:schemeClr val="bg1"/>
                </a:solidFill>
              </a:rPr>
            </a:br>
            <a:r>
              <a:rPr lang="el-GR" sz="2600" dirty="0">
                <a:solidFill>
                  <a:schemeClr val="bg1"/>
                </a:solidFill>
              </a:rPr>
              <a:t>ΤΜΗΜΑ ΜΗΧΑΝΙΚΩΝ ΠΛΗΡΟΦΟΡΙΚΗΣ ΤΕ</a:t>
            </a:r>
            <a:endParaRPr lang="el-GR" dirty="0">
              <a:solidFill>
                <a:schemeClr val="bg1"/>
              </a:solidFill>
            </a:endParaRPr>
          </a:p>
          <a:p>
            <a:pPr algn="r"/>
            <a:endParaRPr lang="el-GR" dirty="0">
              <a:solidFill>
                <a:schemeClr val="bg1"/>
              </a:solidFill>
            </a:endParaRPr>
          </a:p>
          <a:p>
            <a:endParaRPr lang="el-GR" dirty="0">
              <a:solidFill>
                <a:schemeClr val="bg1"/>
              </a:solidFill>
            </a:endParaRPr>
          </a:p>
          <a:p>
            <a:endParaRPr lang="el-GR" dirty="0">
              <a:solidFill>
                <a:schemeClr val="bg1"/>
              </a:solidFill>
            </a:endParaRPr>
          </a:p>
          <a:p>
            <a:endParaRPr lang="el-GR" dirty="0">
              <a:solidFill>
                <a:schemeClr val="bg1"/>
              </a:solidFill>
            </a:endParaRPr>
          </a:p>
          <a:p>
            <a:pPr algn="l"/>
            <a:endParaRPr lang="el-GR" dirty="0">
              <a:solidFill>
                <a:schemeClr val="bg1"/>
              </a:solidFill>
            </a:endParaRPr>
          </a:p>
          <a:p>
            <a:pPr algn="l"/>
            <a:endParaRPr lang="el-GR" dirty="0">
              <a:solidFill>
                <a:schemeClr val="bg1"/>
              </a:solidFill>
            </a:endParaRPr>
          </a:p>
          <a:p>
            <a:pPr algn="l"/>
            <a:endParaRPr lang="el-GR" dirty="0">
              <a:solidFill>
                <a:schemeClr val="bg1"/>
              </a:solidFill>
            </a:endParaRPr>
          </a:p>
          <a:p>
            <a:pPr algn="l"/>
            <a:endParaRPr lang="el-GR" i="1" dirty="0">
              <a:solidFill>
                <a:schemeClr val="tx1"/>
              </a:solidFill>
            </a:endParaRPr>
          </a:p>
          <a:p>
            <a:r>
              <a:rPr lang="el-GR" i="1" dirty="0">
                <a:ln w="0"/>
                <a:solidFill>
                  <a:schemeClr val="tx1"/>
                </a:solidFill>
                <a:effectLst>
                  <a:outerShdw blurRad="38100" dist="19050" dir="2700000" algn="tl" rotWithShape="0">
                    <a:schemeClr val="dk1">
                      <a:alpha val="40000"/>
                    </a:schemeClr>
                  </a:outerShdw>
                </a:effectLst>
              </a:rPr>
              <a:t>Αλφαριθμητικά</a:t>
            </a:r>
          </a:p>
          <a:p>
            <a:pPr algn="l"/>
            <a:endParaRPr lang="el-GR" dirty="0">
              <a:solidFill>
                <a:schemeClr val="bg1"/>
              </a:solidFill>
            </a:endParaRPr>
          </a:p>
          <a:p>
            <a:pPr algn="l"/>
            <a:endParaRPr lang="el-GR" dirty="0">
              <a:solidFill>
                <a:schemeClr val="bg1"/>
              </a:solidFill>
            </a:endParaRPr>
          </a:p>
          <a:p>
            <a:pPr algn="r"/>
            <a:r>
              <a:rPr lang="el-GR" sz="1900" i="1" dirty="0">
                <a:solidFill>
                  <a:schemeClr val="tx1"/>
                </a:solidFill>
              </a:rPr>
              <a:t>Διδάσκων: </a:t>
            </a:r>
            <a:r>
              <a:rPr lang="el-GR" sz="1900" b="1" i="1" dirty="0">
                <a:solidFill>
                  <a:schemeClr val="tx1"/>
                </a:solidFill>
              </a:rPr>
              <a:t>Τσίπουρας Μάρκος</a:t>
            </a:r>
          </a:p>
          <a:p>
            <a:pPr algn="r"/>
            <a:r>
              <a:rPr lang="el-GR" sz="1900" i="1" dirty="0">
                <a:solidFill>
                  <a:schemeClr val="tx1"/>
                </a:solidFill>
              </a:rPr>
              <a:t>Εκπαιδευτικό Υλικό: </a:t>
            </a:r>
            <a:r>
              <a:rPr lang="el-GR" sz="1900" b="1" i="1" dirty="0">
                <a:solidFill>
                  <a:schemeClr val="tx1"/>
                </a:solidFill>
              </a:rPr>
              <a:t>«</a:t>
            </a:r>
            <a:r>
              <a:rPr lang="en-US" sz="1900" b="1" i="1" dirty="0">
                <a:solidFill>
                  <a:schemeClr val="tx1"/>
                </a:solidFill>
              </a:rPr>
              <a:t>C</a:t>
            </a:r>
            <a:r>
              <a:rPr lang="el-GR" sz="1900" b="1" i="1" dirty="0">
                <a:solidFill>
                  <a:schemeClr val="tx1"/>
                </a:solidFill>
              </a:rPr>
              <a:t>: Από τη Θεωρία στην Εφαρμογή» </a:t>
            </a:r>
          </a:p>
          <a:p>
            <a:pPr algn="r"/>
            <a:r>
              <a:rPr lang="el-GR" sz="1900" b="1" i="1" dirty="0">
                <a:solidFill>
                  <a:schemeClr val="tx1"/>
                </a:solidFill>
              </a:rPr>
              <a:t>Γ. Σ. Τσελίκης – Ν. Δ. </a:t>
            </a:r>
            <a:r>
              <a:rPr lang="el-GR" sz="1900" b="1" i="1" dirty="0" err="1">
                <a:solidFill>
                  <a:schemeClr val="tx1"/>
                </a:solidFill>
              </a:rPr>
              <a:t>Τσελίκας</a:t>
            </a:r>
            <a:endParaRPr lang="el-GR" sz="1900" b="1" i="1" dirty="0">
              <a:solidFill>
                <a:schemeClr val="tx1"/>
              </a:solidFill>
            </a:endParaRPr>
          </a:p>
        </p:txBody>
      </p:sp>
      <p:pic>
        <p:nvPicPr>
          <p:cNvPr id="6" name="Picture 73"/>
          <p:cNvPicPr>
            <a:picLocks noChangeAspect="1"/>
          </p:cNvPicPr>
          <p:nvPr/>
        </p:nvPicPr>
        <p:blipFill rotWithShape="1">
          <a:blip r:embed="rId2">
            <a:extLst>
              <a:ext uri="{BEBA8EAE-BF5A-486C-A8C5-ECC9F3942E4B}">
                <a14:imgProps xmlns:a14="http://schemas.microsoft.com/office/drawing/2010/main">
                  <a14:imgLayer r:embed="rId3">
                    <a14:imgEffect>
                      <a14:sharpenSoften amount="50000"/>
                    </a14:imgEffect>
                    <a14:imgEffect>
                      <a14:saturation sat="0"/>
                    </a14:imgEffect>
                    <a14:imgEffect>
                      <a14:brightnessContrast contrast="40000"/>
                    </a14:imgEffect>
                  </a14:imgLayer>
                </a14:imgProps>
              </a:ext>
            </a:extLst>
          </a:blip>
          <a:srcRect l="18191" r="19104" b="46681"/>
          <a:stretch/>
        </p:blipFill>
        <p:spPr>
          <a:xfrm>
            <a:off x="7772400" y="606928"/>
            <a:ext cx="914400" cy="85861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7" name="Rectangle 2"/>
          <p:cNvSpPr txBox="1">
            <a:spLocks noChangeArrowheads="1"/>
          </p:cNvSpPr>
          <p:nvPr/>
        </p:nvSpPr>
        <p:spPr>
          <a:xfrm>
            <a:off x="685800" y="568876"/>
            <a:ext cx="7086600" cy="896662"/>
          </a:xfrm>
          <a:prstGeom prst="rect">
            <a:avLst/>
          </a:prstGeom>
        </p:spPr>
        <p:txBody>
          <a:bodyPr vert="horz" anchor="b">
            <a:normAutofit/>
          </a:bodyPr>
          <a:lstStyle>
            <a:lvl1pPr algn="l" rtl="0" eaLnBrk="1" latinLnBrk="0" hangingPunct="1">
              <a:spcBef>
                <a:spcPct val="0"/>
              </a:spcBef>
              <a:buNone/>
              <a:defRPr kumimoji="0" sz="4400" kern="1200">
                <a:solidFill>
                  <a:schemeClr val="bg1"/>
                </a:solidFill>
                <a:latin typeface="+mj-lt"/>
                <a:ea typeface="+mj-ea"/>
                <a:cs typeface="+mj-cs"/>
              </a:defRPr>
            </a:lvl1pPr>
          </a:lstStyle>
          <a:p>
            <a:pPr algn="r"/>
            <a:endParaRPr lang="en-GB" altLang="el-GR" sz="3600" b="1" dirty="0">
              <a:solidFill>
                <a:srgbClr val="00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243167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22" name="Rectangle 2"/>
          <p:cNvSpPr>
            <a:spLocks noGrp="1" noChangeArrowheads="1"/>
          </p:cNvSpPr>
          <p:nvPr>
            <p:ph type="title"/>
          </p:nvPr>
        </p:nvSpPr>
        <p:spPr>
          <a:xfrm>
            <a:off x="469900" y="-45068"/>
            <a:ext cx="8255000" cy="1143000"/>
          </a:xfrm>
        </p:spPr>
        <p:txBody>
          <a:bodyPr/>
          <a:lstStyle/>
          <a:p>
            <a:r>
              <a:rPr lang="el-GR" altLang="el-GR">
                <a:solidFill>
                  <a:srgbClr val="FF0000"/>
                </a:solidFill>
              </a:rPr>
              <a:t>Παρατηρήσεις (ΙΙΙ)</a:t>
            </a:r>
            <a:endParaRPr lang="en-GB" altLang="el-GR">
              <a:solidFill>
                <a:srgbClr val="FF0000"/>
              </a:solidFill>
            </a:endParaRPr>
          </a:p>
        </p:txBody>
      </p:sp>
      <p:sp>
        <p:nvSpPr>
          <p:cNvPr id="491523" name="Rectangle 3" descr="Rectangle: Click to edit Master text styles&#10;Second level&#10;Third level&#10;Fourth level&#10;Fifth level"/>
          <p:cNvSpPr>
            <a:spLocks noGrp="1" noChangeArrowheads="1"/>
          </p:cNvSpPr>
          <p:nvPr>
            <p:ph type="body" idx="1"/>
          </p:nvPr>
        </p:nvSpPr>
        <p:spPr>
          <a:xfrm>
            <a:off x="0" y="862776"/>
            <a:ext cx="8864600" cy="5676900"/>
          </a:xfrm>
        </p:spPr>
        <p:txBody>
          <a:bodyPr/>
          <a:lstStyle/>
          <a:p>
            <a:pPr marL="914400" lvl="1" indent="-457200"/>
            <a:r>
              <a:rPr lang="el-GR" altLang="el-GR" sz="2000" dirty="0"/>
              <a:t>Όπως με όλους τους πίνακες, αν το πλήθος των χαρακτήρων είναι μικρότερο από το μέγεθος του πίνακα, οι τιμές των υπολοίπων στοιχείων </a:t>
            </a:r>
            <a:r>
              <a:rPr lang="el-GR" altLang="el-GR" sz="2000" dirty="0" err="1"/>
              <a:t>αρχικοποιούνται</a:t>
            </a:r>
            <a:r>
              <a:rPr lang="el-GR" altLang="el-GR" sz="2000" dirty="0"/>
              <a:t> με μηδέν</a:t>
            </a:r>
            <a:endParaRPr lang="en-US" altLang="el-GR" sz="2000" dirty="0"/>
          </a:p>
          <a:p>
            <a:pPr marL="914400" lvl="1" indent="-457200"/>
            <a:endParaRPr lang="en-US" altLang="el-GR" sz="2000" dirty="0"/>
          </a:p>
          <a:p>
            <a:pPr marL="914400" lvl="1" indent="-457200"/>
            <a:r>
              <a:rPr lang="el-GR" altLang="el-GR" sz="2000" dirty="0"/>
              <a:t>Αφού η ASCII τιμή του </a:t>
            </a:r>
            <a:r>
              <a:rPr lang="el-GR" altLang="el-GR" sz="2000" dirty="0">
                <a:solidFill>
                  <a:srgbClr val="000000"/>
                </a:solidFill>
                <a:latin typeface="Courier New" panose="02070309020205020404" pitchFamily="49" charset="0"/>
              </a:rPr>
              <a:t>'\0'</a:t>
            </a:r>
            <a:r>
              <a:rPr lang="el-GR" altLang="el-GR" sz="2000" dirty="0"/>
              <a:t> είναι μηδέν</a:t>
            </a:r>
            <a:r>
              <a:rPr lang="en-US" altLang="el-GR" sz="2000" dirty="0"/>
              <a:t> (</a:t>
            </a:r>
            <a:r>
              <a:rPr lang="el-GR" altLang="el-GR" sz="2000" dirty="0">
                <a:solidFill>
                  <a:srgbClr val="000000"/>
                </a:solidFill>
                <a:latin typeface="Courier New" panose="02070309020205020404" pitchFamily="49" charset="0"/>
              </a:rPr>
              <a:t>0</a:t>
            </a:r>
            <a:r>
              <a:rPr lang="en-US" altLang="el-GR" sz="2000" dirty="0"/>
              <a:t>)</a:t>
            </a:r>
            <a:r>
              <a:rPr lang="el-GR" altLang="el-GR" sz="2000" dirty="0"/>
              <a:t>, σημαίνει ότι </a:t>
            </a:r>
            <a:r>
              <a:rPr lang="el-GR" altLang="el-GR" sz="2000" dirty="0" err="1"/>
              <a:t>αρχικοποιούνται</a:t>
            </a:r>
            <a:r>
              <a:rPr lang="el-GR" altLang="el-GR" sz="2000" dirty="0"/>
              <a:t> με </a:t>
            </a:r>
            <a:r>
              <a:rPr lang="el-GR" altLang="el-GR" sz="2000" dirty="0">
                <a:solidFill>
                  <a:srgbClr val="000000"/>
                </a:solidFill>
                <a:latin typeface="Courier New" panose="02070309020205020404" pitchFamily="49" charset="0"/>
              </a:rPr>
              <a:t>'\0' </a:t>
            </a:r>
            <a:endParaRPr lang="en-US" altLang="el-GR" sz="2000" dirty="0">
              <a:solidFill>
                <a:srgbClr val="000000"/>
              </a:solidFill>
              <a:latin typeface="Courier New" panose="02070309020205020404" pitchFamily="49" charset="0"/>
            </a:endParaRPr>
          </a:p>
          <a:p>
            <a:pPr marL="914400" lvl="1" indent="-457200"/>
            <a:endParaRPr lang="en-US" altLang="el-GR" sz="2000" dirty="0"/>
          </a:p>
          <a:p>
            <a:pPr marL="914400" lvl="1" indent="-457200"/>
            <a:r>
              <a:rPr lang="el-GR" altLang="el-GR" sz="2000" dirty="0"/>
              <a:t>Π.χ. με τη</a:t>
            </a:r>
            <a:r>
              <a:rPr lang="en-US" altLang="el-GR" sz="2000" dirty="0"/>
              <a:t> </a:t>
            </a:r>
            <a:r>
              <a:rPr lang="el-GR" altLang="el-GR" sz="2000" dirty="0"/>
              <a:t>δήλωση:</a:t>
            </a:r>
          </a:p>
          <a:p>
            <a:pPr marL="914400" lvl="1" indent="-457200">
              <a:buFont typeface="Wingdings" panose="05000000000000000000" pitchFamily="2" charset="2"/>
              <a:buNone/>
            </a:pPr>
            <a:endParaRPr lang="el-GR" altLang="el-GR" sz="2000" dirty="0"/>
          </a:p>
          <a:p>
            <a:pPr marL="914400" lvl="1" indent="-457200">
              <a:buFont typeface="Wingdings" panose="05000000000000000000" pitchFamily="2" charset="2"/>
              <a:buNone/>
            </a:pPr>
            <a:r>
              <a:rPr lang="el-GR" altLang="el-GR" dirty="0"/>
              <a:t>			    </a:t>
            </a:r>
            <a:r>
              <a:rPr lang="el-GR" altLang="el-GR" sz="2000" dirty="0" err="1">
                <a:solidFill>
                  <a:srgbClr val="0000FF"/>
                </a:solidFill>
                <a:latin typeface="Courier New" panose="02070309020205020404" pitchFamily="49" charset="0"/>
              </a:rPr>
              <a:t>char</a:t>
            </a:r>
            <a:r>
              <a:rPr lang="el-GR" altLang="el-GR" sz="2000" dirty="0">
                <a:solidFill>
                  <a:srgbClr val="000000"/>
                </a:solidFill>
                <a:latin typeface="Courier New" panose="02070309020205020404" pitchFamily="49" charset="0"/>
              </a:rPr>
              <a:t> </a:t>
            </a:r>
            <a:r>
              <a:rPr lang="el-GR" altLang="el-GR" sz="2000" dirty="0" err="1">
                <a:solidFill>
                  <a:srgbClr val="000000"/>
                </a:solidFill>
                <a:latin typeface="Courier New" panose="02070309020205020404" pitchFamily="49" charset="0"/>
              </a:rPr>
              <a:t>str</a:t>
            </a:r>
            <a:r>
              <a:rPr lang="el-GR" altLang="el-GR" sz="2000" dirty="0">
                <a:solidFill>
                  <a:srgbClr val="000000"/>
                </a:solidFill>
                <a:latin typeface="Courier New" panose="02070309020205020404" pitchFamily="49" charset="0"/>
              </a:rPr>
              <a:t>[8] = "</a:t>
            </a:r>
            <a:r>
              <a:rPr lang="el-GR" altLang="el-GR" sz="2000" dirty="0" err="1">
                <a:solidFill>
                  <a:srgbClr val="000000"/>
                </a:solidFill>
                <a:latin typeface="Courier New" panose="02070309020205020404" pitchFamily="49" charset="0"/>
              </a:rPr>
              <a:t>me</a:t>
            </a:r>
            <a:r>
              <a:rPr lang="el-GR" altLang="el-GR" sz="2000" dirty="0">
                <a:solidFill>
                  <a:srgbClr val="000000"/>
                </a:solidFill>
                <a:latin typeface="Courier New" panose="02070309020205020404" pitchFamily="49" charset="0"/>
              </a:rPr>
              <a:t>";  </a:t>
            </a:r>
          </a:p>
          <a:p>
            <a:pPr marL="914400" lvl="1" indent="-457200">
              <a:buFont typeface="Wingdings" panose="05000000000000000000" pitchFamily="2" charset="2"/>
              <a:buNone/>
            </a:pPr>
            <a:endParaRPr lang="el-GR" altLang="el-GR" sz="2000" dirty="0">
              <a:solidFill>
                <a:srgbClr val="000000"/>
              </a:solidFill>
              <a:latin typeface="Courier New" panose="02070309020205020404" pitchFamily="49" charset="0"/>
            </a:endParaRPr>
          </a:p>
          <a:p>
            <a:pPr marL="914400" lvl="1" indent="-457200">
              <a:buFont typeface="Wingdings" panose="05000000000000000000" pitchFamily="2" charset="2"/>
              <a:buNone/>
            </a:pPr>
            <a:r>
              <a:rPr lang="el-GR" altLang="el-GR" sz="2000" dirty="0"/>
              <a:t>	το </a:t>
            </a:r>
            <a:r>
              <a:rPr lang="el-GR" altLang="el-GR" sz="2000" dirty="0" err="1">
                <a:solidFill>
                  <a:srgbClr val="000000"/>
                </a:solidFill>
                <a:latin typeface="Courier New" panose="02070309020205020404" pitchFamily="49" charset="0"/>
              </a:rPr>
              <a:t>str</a:t>
            </a:r>
            <a:r>
              <a:rPr lang="el-GR" altLang="el-GR" sz="2000" dirty="0">
                <a:solidFill>
                  <a:srgbClr val="000000"/>
                </a:solidFill>
                <a:latin typeface="Courier New" panose="02070309020205020404" pitchFamily="49" charset="0"/>
              </a:rPr>
              <a:t>[0]</a:t>
            </a:r>
            <a:r>
              <a:rPr lang="el-GR" altLang="el-GR" sz="2000" dirty="0"/>
              <a:t> γίνεται </a:t>
            </a:r>
            <a:r>
              <a:rPr lang="el-GR" altLang="el-GR" sz="2000" dirty="0">
                <a:solidFill>
                  <a:srgbClr val="000000"/>
                </a:solidFill>
                <a:latin typeface="Courier New" panose="02070309020205020404" pitchFamily="49" charset="0"/>
              </a:rPr>
              <a:t>'m'</a:t>
            </a:r>
            <a:r>
              <a:rPr lang="el-GR" altLang="el-GR" sz="2000" dirty="0"/>
              <a:t>, το </a:t>
            </a:r>
            <a:r>
              <a:rPr lang="el-GR" altLang="el-GR" sz="2000" dirty="0" err="1">
                <a:solidFill>
                  <a:srgbClr val="000000"/>
                </a:solidFill>
                <a:latin typeface="Courier New" panose="02070309020205020404" pitchFamily="49" charset="0"/>
              </a:rPr>
              <a:t>str</a:t>
            </a:r>
            <a:r>
              <a:rPr lang="el-GR" altLang="el-GR" sz="2000" dirty="0">
                <a:solidFill>
                  <a:srgbClr val="000000"/>
                </a:solidFill>
                <a:latin typeface="Courier New" panose="02070309020205020404" pitchFamily="49" charset="0"/>
              </a:rPr>
              <a:t>[1]</a:t>
            </a:r>
            <a:r>
              <a:rPr lang="el-GR" altLang="el-GR" sz="2000" dirty="0"/>
              <a:t> γίνεται </a:t>
            </a:r>
            <a:r>
              <a:rPr lang="el-GR" altLang="el-GR" sz="2000" dirty="0">
                <a:solidFill>
                  <a:srgbClr val="000000"/>
                </a:solidFill>
                <a:latin typeface="Courier New" panose="02070309020205020404" pitchFamily="49" charset="0"/>
              </a:rPr>
              <a:t>'e'</a:t>
            </a:r>
            <a:r>
              <a:rPr lang="el-GR" altLang="el-GR" sz="2000" dirty="0"/>
              <a:t> και τα υπόλοιπα στοιχεία</a:t>
            </a:r>
            <a:r>
              <a:rPr lang="en-US" altLang="el-GR" sz="2000" dirty="0"/>
              <a:t> (</a:t>
            </a:r>
            <a:r>
              <a:rPr lang="el-GR" altLang="el-GR" sz="2000" dirty="0" err="1">
                <a:solidFill>
                  <a:srgbClr val="000000"/>
                </a:solidFill>
                <a:latin typeface="Courier New" panose="02070309020205020404" pitchFamily="49" charset="0"/>
              </a:rPr>
              <a:t>str</a:t>
            </a:r>
            <a:r>
              <a:rPr lang="el-GR" altLang="el-GR" sz="2000" dirty="0">
                <a:solidFill>
                  <a:srgbClr val="000000"/>
                </a:solidFill>
                <a:latin typeface="Courier New" panose="02070309020205020404" pitchFamily="49" charset="0"/>
              </a:rPr>
              <a:t>[</a:t>
            </a:r>
            <a:r>
              <a:rPr lang="en-US" altLang="el-GR" sz="2000" dirty="0">
                <a:solidFill>
                  <a:srgbClr val="000000"/>
                </a:solidFill>
                <a:latin typeface="Courier New" panose="02070309020205020404" pitchFamily="49" charset="0"/>
              </a:rPr>
              <a:t>2</a:t>
            </a:r>
            <a:r>
              <a:rPr lang="el-GR" altLang="el-GR" sz="2000" dirty="0">
                <a:solidFill>
                  <a:srgbClr val="000000"/>
                </a:solidFill>
                <a:latin typeface="Courier New" panose="02070309020205020404" pitchFamily="49" charset="0"/>
              </a:rPr>
              <a:t>]</a:t>
            </a:r>
            <a:r>
              <a:rPr lang="en-US" altLang="el-GR" sz="2000" dirty="0"/>
              <a:t>, </a:t>
            </a:r>
            <a:r>
              <a:rPr lang="el-GR" altLang="el-GR" sz="2000" dirty="0" err="1">
                <a:solidFill>
                  <a:srgbClr val="000000"/>
                </a:solidFill>
                <a:latin typeface="Courier New" panose="02070309020205020404" pitchFamily="49" charset="0"/>
              </a:rPr>
              <a:t>str</a:t>
            </a:r>
            <a:r>
              <a:rPr lang="el-GR" altLang="el-GR" sz="2000" dirty="0">
                <a:solidFill>
                  <a:srgbClr val="000000"/>
                </a:solidFill>
                <a:latin typeface="Courier New" panose="02070309020205020404" pitchFamily="49" charset="0"/>
              </a:rPr>
              <a:t>[</a:t>
            </a:r>
            <a:r>
              <a:rPr lang="en-US" altLang="el-GR" sz="2000" dirty="0">
                <a:solidFill>
                  <a:srgbClr val="000000"/>
                </a:solidFill>
                <a:latin typeface="Courier New" panose="02070309020205020404" pitchFamily="49" charset="0"/>
              </a:rPr>
              <a:t>3</a:t>
            </a:r>
            <a:r>
              <a:rPr lang="el-GR" altLang="el-GR" sz="2000" dirty="0">
                <a:solidFill>
                  <a:srgbClr val="000000"/>
                </a:solidFill>
                <a:latin typeface="Courier New" panose="02070309020205020404" pitchFamily="49" charset="0"/>
              </a:rPr>
              <a:t>]</a:t>
            </a:r>
            <a:r>
              <a:rPr lang="en-US" altLang="el-GR" sz="2000" dirty="0"/>
              <a:t>,…, </a:t>
            </a:r>
            <a:r>
              <a:rPr lang="el-GR" altLang="el-GR" sz="2000" dirty="0" err="1">
                <a:solidFill>
                  <a:srgbClr val="000000"/>
                </a:solidFill>
                <a:latin typeface="Courier New" panose="02070309020205020404" pitchFamily="49" charset="0"/>
              </a:rPr>
              <a:t>str</a:t>
            </a:r>
            <a:r>
              <a:rPr lang="el-GR" altLang="el-GR" sz="2000" dirty="0">
                <a:solidFill>
                  <a:srgbClr val="000000"/>
                </a:solidFill>
                <a:latin typeface="Courier New" panose="02070309020205020404" pitchFamily="49" charset="0"/>
              </a:rPr>
              <a:t>[</a:t>
            </a:r>
            <a:r>
              <a:rPr lang="en-US" altLang="el-GR" sz="2000" dirty="0">
                <a:solidFill>
                  <a:srgbClr val="000000"/>
                </a:solidFill>
                <a:latin typeface="Courier New" panose="02070309020205020404" pitchFamily="49" charset="0"/>
              </a:rPr>
              <a:t>7</a:t>
            </a:r>
            <a:r>
              <a:rPr lang="el-GR" altLang="el-GR" sz="2000" dirty="0">
                <a:solidFill>
                  <a:srgbClr val="000000"/>
                </a:solidFill>
                <a:latin typeface="Courier New" panose="02070309020205020404" pitchFamily="49" charset="0"/>
              </a:rPr>
              <a:t>]</a:t>
            </a:r>
            <a:r>
              <a:rPr lang="en-US" altLang="el-GR" sz="2000" dirty="0"/>
              <a:t>)</a:t>
            </a:r>
            <a:r>
              <a:rPr lang="el-GR" altLang="el-GR" sz="2000" dirty="0"/>
              <a:t> ίσα με </a:t>
            </a:r>
            <a:r>
              <a:rPr lang="el-GR" altLang="el-GR" sz="2000" dirty="0">
                <a:solidFill>
                  <a:srgbClr val="000000"/>
                </a:solidFill>
                <a:latin typeface="Courier New" panose="02070309020205020404" pitchFamily="49" charset="0"/>
              </a:rPr>
              <a:t>'\0' </a:t>
            </a:r>
          </a:p>
          <a:p>
            <a:pPr marL="914400" lvl="1" indent="-457200"/>
            <a:endParaRPr lang="el-GR" altLang="el-GR" sz="2000" dirty="0"/>
          </a:p>
          <a:p>
            <a:pPr marL="914400" lvl="1" indent="-457200"/>
            <a:endParaRPr lang="el-GR" altLang="el-GR" sz="2000" dirty="0"/>
          </a:p>
        </p:txBody>
      </p:sp>
      <p:sp>
        <p:nvSpPr>
          <p:cNvPr id="491524" name="Rectangle 4"/>
          <p:cNvSpPr>
            <a:spLocks noChangeArrowheads="1"/>
          </p:cNvSpPr>
          <p:nvPr/>
        </p:nvSpPr>
        <p:spPr bwMode="auto">
          <a:xfrm>
            <a:off x="2540000" y="3764932"/>
            <a:ext cx="4165600" cy="787400"/>
          </a:xfrm>
          <a:prstGeom prst="rect">
            <a:avLst/>
          </a:prstGeom>
          <a:noFill/>
          <a:ln w="9525">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p>
            <a:endParaRPr lang="el-GR"/>
          </a:p>
        </p:txBody>
      </p:sp>
    </p:spTree>
    <p:extLst>
      <p:ext uri="{BB962C8B-B14F-4D97-AF65-F5344CB8AC3E}">
        <p14:creationId xmlns:p14="http://schemas.microsoft.com/office/powerpoint/2010/main" val="26836411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6466" name="Rectangle 2"/>
          <p:cNvSpPr>
            <a:spLocks noGrp="1" noChangeArrowheads="1"/>
          </p:cNvSpPr>
          <p:nvPr>
            <p:ph type="title"/>
          </p:nvPr>
        </p:nvSpPr>
        <p:spPr>
          <a:xfrm>
            <a:off x="469900" y="259320"/>
            <a:ext cx="8255000" cy="1143000"/>
          </a:xfrm>
        </p:spPr>
        <p:txBody>
          <a:bodyPr>
            <a:noAutofit/>
          </a:bodyPr>
          <a:lstStyle/>
          <a:p>
            <a:r>
              <a:rPr lang="el-GR" altLang="el-GR" dirty="0">
                <a:solidFill>
                  <a:srgbClr val="FF0000"/>
                </a:solidFill>
              </a:rPr>
              <a:t>Παραδείγματα (Ι)</a:t>
            </a:r>
            <a:br>
              <a:rPr lang="el-GR" altLang="el-GR" dirty="0">
                <a:solidFill>
                  <a:srgbClr val="FF0000"/>
                </a:solidFill>
              </a:rPr>
            </a:br>
            <a:endParaRPr lang="en-GB" altLang="el-GR" dirty="0">
              <a:solidFill>
                <a:srgbClr val="FF0000"/>
              </a:solidFill>
            </a:endParaRPr>
          </a:p>
        </p:txBody>
      </p:sp>
      <p:sp>
        <p:nvSpPr>
          <p:cNvPr id="446467" name="Rectangle 3" descr="Rectangle: Click to edit Master text styles&#10;Second level&#10;Third level&#10;Fourth level&#10;Fifth level"/>
          <p:cNvSpPr>
            <a:spLocks noGrp="1" noChangeArrowheads="1"/>
          </p:cNvSpPr>
          <p:nvPr>
            <p:ph type="body" idx="1"/>
          </p:nvPr>
        </p:nvSpPr>
        <p:spPr>
          <a:xfrm>
            <a:off x="0" y="843520"/>
            <a:ext cx="9144000" cy="5676900"/>
          </a:xfrm>
          <a:noFill/>
          <a:ln/>
        </p:spPr>
        <p:txBody>
          <a:bodyPr/>
          <a:lstStyle/>
          <a:p>
            <a:pPr marL="914400" lvl="1" indent="-457200"/>
            <a:r>
              <a:rPr lang="el-GR" altLang="el-GR" sz="1800" dirty="0"/>
              <a:t>Το παρακάτω πρόγραμμα αποθηκεύει το κυριολεκτικό αλφαριθμητικό </a:t>
            </a:r>
            <a:r>
              <a:rPr lang="el-GR" altLang="el-GR" sz="1800" dirty="0">
                <a:solidFill>
                  <a:srgbClr val="000000"/>
                </a:solidFill>
                <a:latin typeface="Courier New" panose="02070309020205020404" pitchFamily="49" charset="0"/>
              </a:rPr>
              <a:t>"</a:t>
            </a:r>
            <a:r>
              <a:rPr lang="el-GR" altLang="el-GR" sz="1800" dirty="0" err="1">
                <a:solidFill>
                  <a:srgbClr val="000000"/>
                </a:solidFill>
                <a:latin typeface="Courier New" panose="02070309020205020404" pitchFamily="49" charset="0"/>
              </a:rPr>
              <a:t>This</a:t>
            </a:r>
            <a:r>
              <a:rPr lang="el-GR" altLang="el-GR" sz="1800" dirty="0">
                <a:solidFill>
                  <a:srgbClr val="000000"/>
                </a:solidFill>
                <a:latin typeface="Courier New" panose="02070309020205020404" pitchFamily="49" charset="0"/>
              </a:rPr>
              <a:t> </a:t>
            </a:r>
          </a:p>
          <a:p>
            <a:pPr marL="914400" lvl="1" indent="-457200">
              <a:buFont typeface="Wingdings" panose="05000000000000000000" pitchFamily="2" charset="2"/>
              <a:buNone/>
            </a:pPr>
            <a:r>
              <a:rPr lang="el-GR" altLang="el-GR" sz="1800" dirty="0">
                <a:solidFill>
                  <a:srgbClr val="000000"/>
                </a:solidFill>
                <a:latin typeface="Courier New" panose="02070309020205020404" pitchFamily="49" charset="0"/>
              </a:rPr>
              <a:t>	</a:t>
            </a:r>
            <a:r>
              <a:rPr lang="el-GR" altLang="el-GR" sz="1800" dirty="0" err="1">
                <a:solidFill>
                  <a:srgbClr val="000000"/>
                </a:solidFill>
                <a:latin typeface="Courier New" panose="02070309020205020404" pitchFamily="49" charset="0"/>
              </a:rPr>
              <a:t>is</a:t>
            </a:r>
            <a:r>
              <a:rPr lang="el-GR" altLang="el-GR" sz="1800" dirty="0">
                <a:solidFill>
                  <a:srgbClr val="000000"/>
                </a:solidFill>
                <a:latin typeface="Courier New" panose="02070309020205020404" pitchFamily="49" charset="0"/>
              </a:rPr>
              <a:t> the </a:t>
            </a:r>
            <a:r>
              <a:rPr lang="el-GR" altLang="el-GR" sz="1800" dirty="0" err="1">
                <a:solidFill>
                  <a:srgbClr val="000000"/>
                </a:solidFill>
                <a:latin typeface="Courier New" panose="02070309020205020404" pitchFamily="49" charset="0"/>
              </a:rPr>
              <a:t>text</a:t>
            </a:r>
            <a:r>
              <a:rPr lang="el-GR" altLang="el-GR" sz="1800" dirty="0">
                <a:solidFill>
                  <a:srgbClr val="000000"/>
                </a:solidFill>
                <a:latin typeface="Courier New" panose="02070309020205020404" pitchFamily="49" charset="0"/>
              </a:rPr>
              <a:t>"</a:t>
            </a:r>
            <a:r>
              <a:rPr lang="el-GR" altLang="el-GR" sz="1800" dirty="0"/>
              <a:t> σε έναν πίνακα χαρακτήρων. Υπάρχει</a:t>
            </a:r>
            <a:r>
              <a:rPr lang="en-GB" altLang="el-GR" sz="1800" dirty="0"/>
              <a:t> </a:t>
            </a:r>
            <a:r>
              <a:rPr lang="el-GR" altLang="el-GR" sz="1800" dirty="0"/>
              <a:t>κάποια</a:t>
            </a:r>
            <a:r>
              <a:rPr lang="en-GB" altLang="el-GR" sz="1800" dirty="0"/>
              <a:t> </a:t>
            </a:r>
            <a:r>
              <a:rPr lang="el-GR" altLang="el-GR" sz="1800" dirty="0"/>
              <a:t>αδυναμία</a:t>
            </a:r>
            <a:r>
              <a:rPr lang="en-GB" altLang="el-GR" sz="1800" dirty="0"/>
              <a:t> </a:t>
            </a:r>
            <a:r>
              <a:rPr lang="el-GR" altLang="el-GR" sz="1800" dirty="0"/>
              <a:t>??</a:t>
            </a:r>
            <a:r>
              <a:rPr lang="en-GB" altLang="el-GR" sz="1800" dirty="0"/>
              <a:t>?</a:t>
            </a:r>
            <a:r>
              <a:rPr lang="el-GR" altLang="el-GR" sz="1800" dirty="0"/>
              <a:t> </a:t>
            </a:r>
          </a:p>
        </p:txBody>
      </p:sp>
      <p:sp>
        <p:nvSpPr>
          <p:cNvPr id="446469" name="Rectangle 5" descr="Rectangle: Click to edit Master text styles&#10;Second level&#10;Third level&#10;Fourth level&#10;Fifth level"/>
          <p:cNvSpPr>
            <a:spLocks noChangeArrowheads="1"/>
          </p:cNvSpPr>
          <p:nvPr/>
        </p:nvSpPr>
        <p:spPr bwMode="auto">
          <a:xfrm>
            <a:off x="838200" y="4318558"/>
            <a:ext cx="6997700" cy="1808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533400" indent="-533400">
              <a:spcBef>
                <a:spcPct val="20000"/>
              </a:spcBef>
              <a:buClr>
                <a:schemeClr val="hlink"/>
              </a:buClr>
              <a:buSzPct val="110000"/>
              <a:buFont typeface="Wingdings" panose="05000000000000000000" pitchFamily="2" charset="2"/>
              <a:buChar char="w"/>
              <a:defRPr sz="2800" b="1">
                <a:solidFill>
                  <a:srgbClr val="0000FF"/>
                </a:solidFill>
                <a:latin typeface="Comic Sans MS" panose="030F0702030302020204" pitchFamily="66" charset="0"/>
              </a:defRPr>
            </a:lvl1pPr>
            <a:lvl2pPr marL="914400" indent="-457200">
              <a:spcBef>
                <a:spcPct val="20000"/>
              </a:spcBef>
              <a:buClr>
                <a:schemeClr val="tx1"/>
              </a:buClr>
              <a:buSzPct val="60000"/>
              <a:buFont typeface="Wingdings" panose="05000000000000000000" pitchFamily="2" charset="2"/>
              <a:buChar char="n"/>
              <a:defRPr sz="2400" b="1">
                <a:solidFill>
                  <a:schemeClr val="tx1"/>
                </a:solidFill>
                <a:latin typeface="Comic Sans MS" panose="030F0702030302020204" pitchFamily="66" charset="0"/>
              </a:defRPr>
            </a:lvl2pPr>
            <a:lvl3pPr marL="1333500" indent="-419100">
              <a:spcBef>
                <a:spcPct val="20000"/>
              </a:spcBef>
              <a:buClr>
                <a:schemeClr val="hlink"/>
              </a:buClr>
              <a:buSzPct val="95000"/>
              <a:buFont typeface="Wingdings" panose="05000000000000000000" pitchFamily="2" charset="2"/>
              <a:buChar char="w"/>
              <a:defRPr sz="2200" b="1">
                <a:solidFill>
                  <a:schemeClr val="tx1"/>
                </a:solidFill>
                <a:latin typeface="Comic Sans MS" panose="030F0702030302020204" pitchFamily="66" charset="0"/>
              </a:defRPr>
            </a:lvl3pPr>
            <a:lvl4pPr marL="1752600" indent="-381000">
              <a:spcBef>
                <a:spcPct val="20000"/>
              </a:spcBef>
              <a:buClr>
                <a:schemeClr val="tx1"/>
              </a:buClr>
              <a:buSzPct val="65000"/>
              <a:buFont typeface="Wingdings" panose="05000000000000000000" pitchFamily="2" charset="2"/>
              <a:buChar char="n"/>
              <a:defRPr sz="2000" b="1">
                <a:solidFill>
                  <a:schemeClr val="tx1"/>
                </a:solidFill>
                <a:latin typeface="Comic Sans MS" panose="030F0702030302020204" pitchFamily="66" charset="0"/>
              </a:defRPr>
            </a:lvl4pPr>
            <a:lvl5pPr marL="2209800" indent="-381000">
              <a:spcBef>
                <a:spcPct val="20000"/>
              </a:spcBef>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5pPr>
            <a:lvl6pPr marL="26670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6pPr>
            <a:lvl7pPr marL="31242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7pPr>
            <a:lvl8pPr marL="35814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8pPr>
            <a:lvl9pPr marL="40386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9pPr>
          </a:lstStyle>
          <a:p>
            <a:pPr lvl="1" eaLnBrk="1" hangingPunct="1">
              <a:buFont typeface="Wingdings" panose="05000000000000000000" pitchFamily="2" charset="2"/>
              <a:buNone/>
            </a:pPr>
            <a:r>
              <a:rPr lang="el-GR" altLang="el-GR" sz="1800">
                <a:solidFill>
                  <a:srgbClr val="000000"/>
                </a:solidFill>
                <a:latin typeface="Courier New" panose="02070309020205020404" pitchFamily="49" charset="0"/>
              </a:rPr>
              <a:t>	Η αδυναμία έγκειται στο ότι έχουν δεσμευτεί στη μνήμη 100 </a:t>
            </a:r>
            <a:r>
              <a:rPr lang="en-US" altLang="el-GR" sz="1800">
                <a:solidFill>
                  <a:srgbClr val="000000"/>
                </a:solidFill>
                <a:latin typeface="Courier New" panose="02070309020205020404" pitchFamily="49" charset="0"/>
              </a:rPr>
              <a:t>bytes </a:t>
            </a:r>
            <a:r>
              <a:rPr lang="el-GR" altLang="el-GR" sz="1800">
                <a:solidFill>
                  <a:srgbClr val="000000"/>
                </a:solidFill>
                <a:latin typeface="Courier New" panose="02070309020205020404" pitchFamily="49" charset="0"/>
              </a:rPr>
              <a:t>ενώ αν η αποθήκευση του αλφαριθμητικού γινόταν ως: </a:t>
            </a:r>
          </a:p>
          <a:p>
            <a:pPr lvl="1" eaLnBrk="1" hangingPunct="1">
              <a:buFont typeface="Wingdings" panose="05000000000000000000" pitchFamily="2" charset="2"/>
              <a:buNone/>
            </a:pPr>
            <a:r>
              <a:rPr lang="el-GR" altLang="el-GR" sz="1800">
                <a:solidFill>
                  <a:srgbClr val="000000"/>
                </a:solidFill>
                <a:latin typeface="Courier New" panose="02070309020205020404" pitchFamily="49" charset="0"/>
              </a:rPr>
              <a:t>	</a:t>
            </a:r>
            <a:r>
              <a:rPr lang="el-GR" altLang="el-GR" sz="1800">
                <a:solidFill>
                  <a:srgbClr val="0000FF"/>
                </a:solidFill>
                <a:latin typeface="Courier New" panose="02070309020205020404" pitchFamily="49" charset="0"/>
              </a:rPr>
              <a:t>char</a:t>
            </a:r>
            <a:r>
              <a:rPr lang="el-GR" altLang="el-GR" sz="1800">
                <a:solidFill>
                  <a:srgbClr val="000000"/>
                </a:solidFill>
                <a:latin typeface="Courier New" panose="02070309020205020404" pitchFamily="49" charset="0"/>
              </a:rPr>
              <a:t> str[] = "This is the text"; </a:t>
            </a:r>
          </a:p>
          <a:p>
            <a:pPr lvl="1" eaLnBrk="1" hangingPunct="1">
              <a:buFont typeface="Wingdings" panose="05000000000000000000" pitchFamily="2" charset="2"/>
              <a:buNone/>
            </a:pPr>
            <a:r>
              <a:rPr lang="el-GR" altLang="el-GR" sz="1800">
                <a:solidFill>
                  <a:srgbClr val="000000"/>
                </a:solidFill>
                <a:latin typeface="Courier New" panose="02070309020205020404" pitchFamily="49" charset="0"/>
              </a:rPr>
              <a:t>	θα</a:t>
            </a:r>
            <a:r>
              <a:rPr lang="en-US" altLang="el-GR" sz="1800">
                <a:solidFill>
                  <a:srgbClr val="000000"/>
                </a:solidFill>
                <a:latin typeface="Courier New" panose="02070309020205020404" pitchFamily="49" charset="0"/>
              </a:rPr>
              <a:t> </a:t>
            </a:r>
            <a:r>
              <a:rPr lang="el-GR" altLang="el-GR" sz="1800">
                <a:solidFill>
                  <a:srgbClr val="000000"/>
                </a:solidFill>
                <a:latin typeface="Courier New" panose="02070309020205020404" pitchFamily="49" charset="0"/>
              </a:rPr>
              <a:t>δεσμεύονταν </a:t>
            </a:r>
            <a:r>
              <a:rPr lang="el-GR" altLang="el-GR" sz="1800" u="sng">
                <a:solidFill>
                  <a:srgbClr val="FF0000"/>
                </a:solidFill>
                <a:latin typeface="Courier New" panose="02070309020205020404" pitchFamily="49" charset="0"/>
              </a:rPr>
              <a:t>ακριβώς 17 </a:t>
            </a:r>
            <a:r>
              <a:rPr lang="en-US" altLang="el-GR" sz="1800" u="sng">
                <a:solidFill>
                  <a:srgbClr val="FF0000"/>
                </a:solidFill>
                <a:latin typeface="Courier New" panose="02070309020205020404" pitchFamily="49" charset="0"/>
              </a:rPr>
              <a:t>bytes</a:t>
            </a:r>
            <a:r>
              <a:rPr lang="en-US" altLang="el-GR" sz="1800">
                <a:solidFill>
                  <a:srgbClr val="000000"/>
                </a:solidFill>
                <a:latin typeface="Courier New" panose="02070309020205020404" pitchFamily="49" charset="0"/>
              </a:rPr>
              <a:t> </a:t>
            </a:r>
            <a:r>
              <a:rPr lang="el-GR" altLang="el-GR" sz="1800">
                <a:solidFill>
                  <a:srgbClr val="000000"/>
                </a:solidFill>
                <a:latin typeface="Courier New" panose="02070309020205020404" pitchFamily="49" charset="0"/>
              </a:rPr>
              <a:t>(όσα δηλ. οι χαρακτήρες του αλφαριθμητικού (16) συν τον τερματικό χαρακτήρα)</a:t>
            </a:r>
          </a:p>
        </p:txBody>
      </p:sp>
      <p:sp>
        <p:nvSpPr>
          <p:cNvPr id="446470" name="Rectangle 6"/>
          <p:cNvSpPr>
            <a:spLocks noChangeArrowheads="1"/>
          </p:cNvSpPr>
          <p:nvPr/>
        </p:nvSpPr>
        <p:spPr bwMode="auto">
          <a:xfrm>
            <a:off x="1714500" y="4272520"/>
            <a:ext cx="6129338" cy="2190750"/>
          </a:xfrm>
          <a:prstGeom prst="rect">
            <a:avLst/>
          </a:prstGeom>
          <a:noFill/>
          <a:ln w="9525">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p>
            <a:endParaRPr lang="el-GR"/>
          </a:p>
        </p:txBody>
      </p:sp>
      <p:pic>
        <p:nvPicPr>
          <p:cNvPr id="446472"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0563" y="2015095"/>
            <a:ext cx="4911725" cy="14033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2317748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46469"/>
                                        </p:tgtEl>
                                        <p:attrNameLst>
                                          <p:attrName>style.visibility</p:attrName>
                                        </p:attrNameLst>
                                      </p:cBhvr>
                                      <p:to>
                                        <p:strVal val="visible"/>
                                      </p:to>
                                    </p:set>
                                    <p:animEffect transition="in" filter="blinds(horizontal)">
                                      <p:cBhvr>
                                        <p:cTn id="7" dur="500"/>
                                        <p:tgtEl>
                                          <p:spTgt spid="446469"/>
                                        </p:tgtEl>
                                      </p:cBhvr>
                                    </p:animEffect>
                                  </p:childTnLst>
                                </p:cTn>
                              </p:par>
                              <p:par>
                                <p:cTn id="8" presetID="3" presetClass="entr" presetSubtype="10" fill="hold" nodeType="withEffect">
                                  <p:stCondLst>
                                    <p:cond delay="0"/>
                                  </p:stCondLst>
                                  <p:childTnLst>
                                    <p:set>
                                      <p:cBhvr>
                                        <p:cTn id="9" dur="1" fill="hold">
                                          <p:stCondLst>
                                            <p:cond delay="0"/>
                                          </p:stCondLst>
                                        </p:cTn>
                                        <p:tgtEl>
                                          <p:spTgt spid="446470"/>
                                        </p:tgtEl>
                                        <p:attrNameLst>
                                          <p:attrName>style.visibility</p:attrName>
                                        </p:attrNameLst>
                                      </p:cBhvr>
                                      <p:to>
                                        <p:strVal val="visible"/>
                                      </p:to>
                                    </p:set>
                                    <p:animEffect transition="in" filter="blinds(horizontal)">
                                      <p:cBhvr>
                                        <p:cTn id="10" dur="500"/>
                                        <p:tgtEl>
                                          <p:spTgt spid="4464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646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6290" name="Rectangle 2"/>
          <p:cNvSpPr>
            <a:spLocks noGrp="1" noChangeArrowheads="1"/>
          </p:cNvSpPr>
          <p:nvPr>
            <p:ph type="title"/>
          </p:nvPr>
        </p:nvSpPr>
        <p:spPr>
          <a:xfrm>
            <a:off x="469900" y="259320"/>
            <a:ext cx="8255000" cy="1143000"/>
          </a:xfrm>
        </p:spPr>
        <p:txBody>
          <a:bodyPr>
            <a:noAutofit/>
          </a:bodyPr>
          <a:lstStyle/>
          <a:p>
            <a:r>
              <a:rPr lang="el-GR" altLang="el-GR" dirty="0">
                <a:solidFill>
                  <a:srgbClr val="FF0000"/>
                </a:solidFill>
              </a:rPr>
              <a:t>Παραδείγματα (ΙΙ)</a:t>
            </a:r>
            <a:br>
              <a:rPr lang="el-GR" altLang="el-GR" dirty="0">
                <a:solidFill>
                  <a:srgbClr val="FF0000"/>
                </a:solidFill>
              </a:rPr>
            </a:br>
            <a:endParaRPr lang="en-GB" altLang="el-GR" dirty="0">
              <a:solidFill>
                <a:srgbClr val="FF0000"/>
              </a:solidFill>
            </a:endParaRPr>
          </a:p>
        </p:txBody>
      </p:sp>
      <p:sp>
        <p:nvSpPr>
          <p:cNvPr id="396291" name="Rectangle 3" descr="Rectangle: Click to edit Master text styles&#10;Second level&#10;Third level&#10;Fourth level&#10;Fifth level"/>
          <p:cNvSpPr>
            <a:spLocks noGrp="1" noChangeArrowheads="1"/>
          </p:cNvSpPr>
          <p:nvPr>
            <p:ph type="body" idx="1"/>
          </p:nvPr>
        </p:nvSpPr>
        <p:spPr>
          <a:xfrm>
            <a:off x="0" y="843520"/>
            <a:ext cx="8864600" cy="5676900"/>
          </a:xfrm>
          <a:noFill/>
          <a:ln/>
        </p:spPr>
        <p:txBody>
          <a:bodyPr/>
          <a:lstStyle/>
          <a:p>
            <a:pPr marL="914400" lvl="1" indent="-457200"/>
            <a:r>
              <a:rPr lang="el-GR" altLang="el-GR" sz="1800" dirty="0"/>
              <a:t>Ποια είναι η έξοδος του παρακάτω προγράμματος ???</a:t>
            </a:r>
          </a:p>
        </p:txBody>
      </p:sp>
      <p:grpSp>
        <p:nvGrpSpPr>
          <p:cNvPr id="396294" name="Group 6"/>
          <p:cNvGrpSpPr>
            <a:grpSpLocks/>
          </p:cNvGrpSpPr>
          <p:nvPr/>
        </p:nvGrpSpPr>
        <p:grpSpPr bwMode="auto">
          <a:xfrm>
            <a:off x="2882900" y="5783820"/>
            <a:ext cx="2768600" cy="533400"/>
            <a:chOff x="-432" y="2192"/>
            <a:chExt cx="2504" cy="1912"/>
          </a:xfrm>
        </p:grpSpPr>
        <p:sp>
          <p:nvSpPr>
            <p:cNvPr id="396295" name="Rectangle 7" descr="Rectangle: Click to edit Master text styles&#10;Second level&#10;Third level&#10;Fourth level&#10;Fifth level"/>
            <p:cNvSpPr>
              <a:spLocks noChangeArrowheads="1"/>
            </p:cNvSpPr>
            <p:nvPr/>
          </p:nvSpPr>
          <p:spPr bwMode="auto">
            <a:xfrm>
              <a:off x="-432" y="2224"/>
              <a:ext cx="2504" cy="18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533400" indent="-533400">
                <a:spcBef>
                  <a:spcPct val="20000"/>
                </a:spcBef>
                <a:buClr>
                  <a:schemeClr val="hlink"/>
                </a:buClr>
                <a:buSzPct val="110000"/>
                <a:buFont typeface="Wingdings" panose="05000000000000000000" pitchFamily="2" charset="2"/>
                <a:buChar char="w"/>
                <a:defRPr sz="2800" b="1">
                  <a:solidFill>
                    <a:srgbClr val="0000FF"/>
                  </a:solidFill>
                  <a:latin typeface="Comic Sans MS" panose="030F0702030302020204" pitchFamily="66" charset="0"/>
                </a:defRPr>
              </a:lvl1pPr>
              <a:lvl2pPr marL="914400" indent="-457200">
                <a:spcBef>
                  <a:spcPct val="20000"/>
                </a:spcBef>
                <a:buClr>
                  <a:schemeClr val="tx1"/>
                </a:buClr>
                <a:buSzPct val="60000"/>
                <a:buFont typeface="Wingdings" panose="05000000000000000000" pitchFamily="2" charset="2"/>
                <a:buChar char="n"/>
                <a:defRPr sz="2400" b="1">
                  <a:solidFill>
                    <a:schemeClr val="tx1"/>
                  </a:solidFill>
                  <a:latin typeface="Comic Sans MS" panose="030F0702030302020204" pitchFamily="66" charset="0"/>
                </a:defRPr>
              </a:lvl2pPr>
              <a:lvl3pPr marL="1333500" indent="-419100">
                <a:spcBef>
                  <a:spcPct val="20000"/>
                </a:spcBef>
                <a:buClr>
                  <a:schemeClr val="hlink"/>
                </a:buClr>
                <a:buSzPct val="95000"/>
                <a:buFont typeface="Wingdings" panose="05000000000000000000" pitchFamily="2" charset="2"/>
                <a:buChar char="w"/>
                <a:defRPr sz="2200" b="1">
                  <a:solidFill>
                    <a:schemeClr val="tx1"/>
                  </a:solidFill>
                  <a:latin typeface="Comic Sans MS" panose="030F0702030302020204" pitchFamily="66" charset="0"/>
                </a:defRPr>
              </a:lvl3pPr>
              <a:lvl4pPr marL="1752600" indent="-381000">
                <a:spcBef>
                  <a:spcPct val="20000"/>
                </a:spcBef>
                <a:buClr>
                  <a:schemeClr val="tx1"/>
                </a:buClr>
                <a:buSzPct val="65000"/>
                <a:buFont typeface="Wingdings" panose="05000000000000000000" pitchFamily="2" charset="2"/>
                <a:buChar char="n"/>
                <a:defRPr sz="2000" b="1">
                  <a:solidFill>
                    <a:schemeClr val="tx1"/>
                  </a:solidFill>
                  <a:latin typeface="Comic Sans MS" panose="030F0702030302020204" pitchFamily="66" charset="0"/>
                </a:defRPr>
              </a:lvl4pPr>
              <a:lvl5pPr marL="2209800" indent="-381000">
                <a:spcBef>
                  <a:spcPct val="20000"/>
                </a:spcBef>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5pPr>
              <a:lvl6pPr marL="26670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6pPr>
              <a:lvl7pPr marL="31242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7pPr>
              <a:lvl8pPr marL="35814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8pPr>
              <a:lvl9pPr marL="40386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9pPr>
            </a:lstStyle>
            <a:p>
              <a:pPr lvl="1" eaLnBrk="1" hangingPunct="1">
                <a:buFont typeface="Wingdings" panose="05000000000000000000" pitchFamily="2" charset="2"/>
                <a:buNone/>
              </a:pPr>
              <a:r>
                <a:rPr lang="el-GR" altLang="el-GR" sz="2000"/>
                <a:t>    Έξοδος: </a:t>
              </a:r>
              <a:r>
                <a:rPr lang="el-GR" altLang="el-GR" sz="1800">
                  <a:solidFill>
                    <a:srgbClr val="000000"/>
                  </a:solidFill>
                  <a:latin typeface="Courier New" panose="02070309020205020404" pitchFamily="49" charset="0"/>
                </a:rPr>
                <a:t>17</a:t>
              </a:r>
            </a:p>
          </p:txBody>
        </p:sp>
        <p:sp>
          <p:nvSpPr>
            <p:cNvPr id="396296" name="Rectangle 8"/>
            <p:cNvSpPr>
              <a:spLocks noChangeArrowheads="1"/>
            </p:cNvSpPr>
            <p:nvPr/>
          </p:nvSpPr>
          <p:spPr bwMode="auto">
            <a:xfrm>
              <a:off x="128" y="2192"/>
              <a:ext cx="1928" cy="1808"/>
            </a:xfrm>
            <a:prstGeom prst="rect">
              <a:avLst/>
            </a:prstGeom>
            <a:noFill/>
            <a:ln w="9525">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p>
              <a:endParaRPr lang="el-GR"/>
            </a:p>
          </p:txBody>
        </p:sp>
      </p:grpSp>
      <p:pic>
        <p:nvPicPr>
          <p:cNvPr id="396297"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73275" y="2135745"/>
            <a:ext cx="5002213" cy="17462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298823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96294"/>
                                        </p:tgtEl>
                                        <p:attrNameLst>
                                          <p:attrName>style.visibility</p:attrName>
                                        </p:attrNameLst>
                                      </p:cBhvr>
                                      <p:to>
                                        <p:strVal val="visible"/>
                                      </p:to>
                                    </p:set>
                                    <p:animEffect transition="in" filter="blinds(horizontal)">
                                      <p:cBhvr>
                                        <p:cTn id="7" dur="500"/>
                                        <p:tgtEl>
                                          <p:spTgt spid="3962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7490" name="Rectangle 2"/>
          <p:cNvSpPr>
            <a:spLocks noGrp="1" noChangeArrowheads="1"/>
          </p:cNvSpPr>
          <p:nvPr>
            <p:ph type="title"/>
          </p:nvPr>
        </p:nvSpPr>
        <p:spPr>
          <a:xfrm>
            <a:off x="469900" y="259321"/>
            <a:ext cx="8255000" cy="1143000"/>
          </a:xfrm>
        </p:spPr>
        <p:txBody>
          <a:bodyPr>
            <a:noAutofit/>
          </a:bodyPr>
          <a:lstStyle/>
          <a:p>
            <a:r>
              <a:rPr lang="el-GR" altLang="el-GR" dirty="0">
                <a:solidFill>
                  <a:srgbClr val="FF0000"/>
                </a:solidFill>
              </a:rPr>
              <a:t>Παραδείγματα (ΙΙΙ)</a:t>
            </a:r>
            <a:br>
              <a:rPr lang="el-GR" altLang="el-GR" dirty="0">
                <a:solidFill>
                  <a:srgbClr val="FF0000"/>
                </a:solidFill>
              </a:rPr>
            </a:br>
            <a:endParaRPr lang="en-GB" altLang="el-GR" dirty="0">
              <a:solidFill>
                <a:srgbClr val="FF0000"/>
              </a:solidFill>
            </a:endParaRPr>
          </a:p>
        </p:txBody>
      </p:sp>
      <p:sp>
        <p:nvSpPr>
          <p:cNvPr id="447491" name="Rectangle 3" descr="Rectangle: Click to edit Master text styles&#10;Second level&#10;Third level&#10;Fourth level&#10;Fifth level"/>
          <p:cNvSpPr>
            <a:spLocks noGrp="1" noChangeArrowheads="1"/>
          </p:cNvSpPr>
          <p:nvPr>
            <p:ph type="body" idx="1"/>
          </p:nvPr>
        </p:nvSpPr>
        <p:spPr>
          <a:xfrm>
            <a:off x="0" y="843521"/>
            <a:ext cx="8864600" cy="5676900"/>
          </a:xfrm>
          <a:noFill/>
          <a:ln/>
        </p:spPr>
        <p:txBody>
          <a:bodyPr/>
          <a:lstStyle/>
          <a:p>
            <a:pPr marL="914400" lvl="1" indent="-457200"/>
            <a:r>
              <a:rPr lang="el-GR" altLang="el-GR" sz="1800" dirty="0"/>
              <a:t>Ποια είναι η διαφορά μεταξύ των εκφράσεων </a:t>
            </a:r>
            <a:r>
              <a:rPr lang="el-GR" altLang="el-GR" sz="1800" dirty="0">
                <a:solidFill>
                  <a:srgbClr val="000000"/>
                </a:solidFill>
                <a:latin typeface="Courier New" panose="02070309020205020404" pitchFamily="49" charset="0"/>
              </a:rPr>
              <a:t>"a"</a:t>
            </a:r>
            <a:r>
              <a:rPr lang="el-GR" altLang="el-GR" sz="1800" dirty="0"/>
              <a:t>  και </a:t>
            </a:r>
            <a:r>
              <a:rPr lang="el-GR" altLang="el-GR" sz="1800" dirty="0">
                <a:solidFill>
                  <a:srgbClr val="000000"/>
                </a:solidFill>
                <a:latin typeface="Courier New" panose="02070309020205020404" pitchFamily="49" charset="0"/>
              </a:rPr>
              <a:t>'a'</a:t>
            </a:r>
            <a:r>
              <a:rPr lang="el-GR" altLang="el-GR" sz="1800" dirty="0"/>
              <a:t>  ???</a:t>
            </a:r>
          </a:p>
        </p:txBody>
      </p:sp>
      <p:sp>
        <p:nvSpPr>
          <p:cNvPr id="447492" name="Rectangle 4" descr="Rectangle: Click to edit Master text styles&#10;Second level&#10;Third level&#10;Fourth level&#10;Fifth level"/>
          <p:cNvSpPr>
            <a:spLocks noChangeArrowheads="1"/>
          </p:cNvSpPr>
          <p:nvPr/>
        </p:nvSpPr>
        <p:spPr bwMode="auto">
          <a:xfrm>
            <a:off x="939800" y="2578659"/>
            <a:ext cx="7416800" cy="3548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533400" indent="-533400">
              <a:spcBef>
                <a:spcPct val="20000"/>
              </a:spcBef>
              <a:buClr>
                <a:schemeClr val="hlink"/>
              </a:buClr>
              <a:buSzPct val="110000"/>
              <a:buFont typeface="Wingdings" panose="05000000000000000000" pitchFamily="2" charset="2"/>
              <a:buChar char="w"/>
              <a:defRPr sz="2800" b="1">
                <a:solidFill>
                  <a:srgbClr val="0000FF"/>
                </a:solidFill>
                <a:latin typeface="Comic Sans MS" panose="030F0702030302020204" pitchFamily="66" charset="0"/>
              </a:defRPr>
            </a:lvl1pPr>
            <a:lvl2pPr marL="914400" indent="-457200">
              <a:spcBef>
                <a:spcPct val="20000"/>
              </a:spcBef>
              <a:buClr>
                <a:schemeClr val="tx1"/>
              </a:buClr>
              <a:buSzPct val="60000"/>
              <a:buFont typeface="Wingdings" panose="05000000000000000000" pitchFamily="2" charset="2"/>
              <a:buChar char="n"/>
              <a:defRPr sz="2400" b="1">
                <a:solidFill>
                  <a:schemeClr val="tx1"/>
                </a:solidFill>
                <a:latin typeface="Comic Sans MS" panose="030F0702030302020204" pitchFamily="66" charset="0"/>
              </a:defRPr>
            </a:lvl2pPr>
            <a:lvl3pPr marL="1333500" indent="-419100">
              <a:spcBef>
                <a:spcPct val="20000"/>
              </a:spcBef>
              <a:buClr>
                <a:schemeClr val="hlink"/>
              </a:buClr>
              <a:buSzPct val="95000"/>
              <a:buFont typeface="Wingdings" panose="05000000000000000000" pitchFamily="2" charset="2"/>
              <a:buChar char="w"/>
              <a:defRPr sz="2200" b="1">
                <a:solidFill>
                  <a:schemeClr val="tx1"/>
                </a:solidFill>
                <a:latin typeface="Comic Sans MS" panose="030F0702030302020204" pitchFamily="66" charset="0"/>
              </a:defRPr>
            </a:lvl3pPr>
            <a:lvl4pPr marL="1752600" indent="-381000">
              <a:spcBef>
                <a:spcPct val="20000"/>
              </a:spcBef>
              <a:buClr>
                <a:schemeClr val="tx1"/>
              </a:buClr>
              <a:buSzPct val="65000"/>
              <a:buFont typeface="Wingdings" panose="05000000000000000000" pitchFamily="2" charset="2"/>
              <a:buChar char="n"/>
              <a:defRPr sz="2000" b="1">
                <a:solidFill>
                  <a:schemeClr val="tx1"/>
                </a:solidFill>
                <a:latin typeface="Comic Sans MS" panose="030F0702030302020204" pitchFamily="66" charset="0"/>
              </a:defRPr>
            </a:lvl4pPr>
            <a:lvl5pPr marL="2209800" indent="-381000">
              <a:spcBef>
                <a:spcPct val="20000"/>
              </a:spcBef>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5pPr>
            <a:lvl6pPr marL="26670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6pPr>
            <a:lvl7pPr marL="31242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7pPr>
            <a:lvl8pPr marL="35814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8pPr>
            <a:lvl9pPr marL="40386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9pPr>
          </a:lstStyle>
          <a:p>
            <a:pPr lvl="1" eaLnBrk="1" hangingPunct="1">
              <a:buFont typeface="Wingdings" panose="05000000000000000000" pitchFamily="2" charset="2"/>
              <a:buNone/>
            </a:pPr>
            <a:r>
              <a:rPr lang="el-GR" altLang="el-GR" sz="1800">
                <a:solidFill>
                  <a:srgbClr val="000000"/>
                </a:solidFill>
                <a:latin typeface="Courier New" panose="02070309020205020404" pitchFamily="49" charset="0"/>
              </a:rPr>
              <a:t>	"a" </a:t>
            </a:r>
            <a:r>
              <a:rPr lang="en-US" altLang="el-GR" sz="1800">
                <a:solidFill>
                  <a:srgbClr val="000000"/>
                </a:solidFill>
                <a:latin typeface="Courier New" panose="02070309020205020404" pitchFamily="49" charset="0"/>
              </a:rPr>
              <a:t>:</a:t>
            </a:r>
            <a:r>
              <a:rPr lang="el-GR" altLang="el-GR" sz="1800">
                <a:solidFill>
                  <a:srgbClr val="000000"/>
                </a:solidFill>
                <a:latin typeface="Courier New" panose="02070309020205020404" pitchFamily="49" charset="0"/>
              </a:rPr>
              <a:t> Αλφαριθμητικό, πίνακας χαρακτήρων </a:t>
            </a:r>
          </a:p>
          <a:p>
            <a:pPr lvl="1" eaLnBrk="1" hangingPunct="1">
              <a:buFont typeface="Wingdings" panose="05000000000000000000" pitchFamily="2" charset="2"/>
              <a:buNone/>
            </a:pPr>
            <a:r>
              <a:rPr lang="el-GR" altLang="el-GR" sz="1800">
                <a:solidFill>
                  <a:srgbClr val="000000"/>
                </a:solidFill>
                <a:latin typeface="Courier New" panose="02070309020205020404" pitchFamily="49" charset="0"/>
              </a:rPr>
              <a:t>	με δύο χαρακτήρες, τον χαρακτήρα 'a' και </a:t>
            </a:r>
          </a:p>
          <a:p>
            <a:pPr lvl="1" eaLnBrk="1" hangingPunct="1">
              <a:buFont typeface="Wingdings" panose="05000000000000000000" pitchFamily="2" charset="2"/>
              <a:buNone/>
            </a:pPr>
            <a:r>
              <a:rPr lang="el-GR" altLang="el-GR" sz="1800">
                <a:solidFill>
                  <a:srgbClr val="000000"/>
                </a:solidFill>
                <a:latin typeface="Courier New" panose="02070309020205020404" pitchFamily="49" charset="0"/>
              </a:rPr>
              <a:t>	τον τερματικό χαρακτήρα '\0' </a:t>
            </a:r>
          </a:p>
          <a:p>
            <a:pPr lvl="1" eaLnBrk="1" hangingPunct="1">
              <a:buFont typeface="Wingdings" panose="05000000000000000000" pitchFamily="2" charset="2"/>
              <a:buNone/>
            </a:pPr>
            <a:endParaRPr lang="el-GR" altLang="el-GR" sz="1800">
              <a:solidFill>
                <a:srgbClr val="000000"/>
              </a:solidFill>
              <a:latin typeface="Courier New" panose="02070309020205020404" pitchFamily="49" charset="0"/>
            </a:endParaRPr>
          </a:p>
          <a:p>
            <a:pPr lvl="1" eaLnBrk="1" hangingPunct="1">
              <a:buFont typeface="Wingdings" panose="05000000000000000000" pitchFamily="2" charset="2"/>
              <a:buNone/>
            </a:pPr>
            <a:r>
              <a:rPr lang="el-GR" altLang="el-GR" sz="1800">
                <a:solidFill>
                  <a:srgbClr val="000000"/>
                </a:solidFill>
                <a:latin typeface="Courier New" panose="02070309020205020404" pitchFamily="49" charset="0"/>
              </a:rPr>
              <a:t>	'a' :	απλώς, ο χαρακτήρας 'a'</a:t>
            </a:r>
          </a:p>
        </p:txBody>
      </p:sp>
      <p:sp>
        <p:nvSpPr>
          <p:cNvPr id="447493" name="Rectangle 5"/>
          <p:cNvSpPr>
            <a:spLocks noChangeArrowheads="1"/>
          </p:cNvSpPr>
          <p:nvPr/>
        </p:nvSpPr>
        <p:spPr bwMode="auto">
          <a:xfrm>
            <a:off x="1651000" y="2545321"/>
            <a:ext cx="5900738" cy="1847850"/>
          </a:xfrm>
          <a:prstGeom prst="rect">
            <a:avLst/>
          </a:prstGeom>
          <a:noFill/>
          <a:ln w="9525">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p>
            <a:endParaRPr lang="el-GR"/>
          </a:p>
        </p:txBody>
      </p:sp>
    </p:spTree>
    <p:extLst>
      <p:ext uri="{BB962C8B-B14F-4D97-AF65-F5344CB8AC3E}">
        <p14:creationId xmlns:p14="http://schemas.microsoft.com/office/powerpoint/2010/main" val="16489683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47492"/>
                                        </p:tgtEl>
                                        <p:attrNameLst>
                                          <p:attrName>style.visibility</p:attrName>
                                        </p:attrNameLst>
                                      </p:cBhvr>
                                      <p:to>
                                        <p:strVal val="visible"/>
                                      </p:to>
                                    </p:set>
                                    <p:animEffect transition="in" filter="blinds(horizontal)">
                                      <p:cBhvr>
                                        <p:cTn id="7" dur="500"/>
                                        <p:tgtEl>
                                          <p:spTgt spid="447492"/>
                                        </p:tgtEl>
                                      </p:cBhvr>
                                    </p:animEffect>
                                  </p:childTnLst>
                                </p:cTn>
                              </p:par>
                              <p:par>
                                <p:cTn id="8" presetID="3" presetClass="entr" presetSubtype="10" fill="hold" nodeType="withEffect">
                                  <p:stCondLst>
                                    <p:cond delay="0"/>
                                  </p:stCondLst>
                                  <p:childTnLst>
                                    <p:set>
                                      <p:cBhvr>
                                        <p:cTn id="9" dur="1" fill="hold">
                                          <p:stCondLst>
                                            <p:cond delay="0"/>
                                          </p:stCondLst>
                                        </p:cTn>
                                        <p:tgtEl>
                                          <p:spTgt spid="447493"/>
                                        </p:tgtEl>
                                        <p:attrNameLst>
                                          <p:attrName>style.visibility</p:attrName>
                                        </p:attrNameLst>
                                      </p:cBhvr>
                                      <p:to>
                                        <p:strVal val="visible"/>
                                      </p:to>
                                    </p:set>
                                    <p:animEffect transition="in" filter="blinds(horizontal)">
                                      <p:cBhvr>
                                        <p:cTn id="10" dur="500"/>
                                        <p:tgtEl>
                                          <p:spTgt spid="4474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749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8514" name="Rectangle 2"/>
          <p:cNvSpPr>
            <a:spLocks noGrp="1" noChangeArrowheads="1"/>
          </p:cNvSpPr>
          <p:nvPr>
            <p:ph type="title"/>
          </p:nvPr>
        </p:nvSpPr>
        <p:spPr>
          <a:xfrm>
            <a:off x="469900" y="259320"/>
            <a:ext cx="8255000" cy="1143000"/>
          </a:xfrm>
        </p:spPr>
        <p:txBody>
          <a:bodyPr>
            <a:noAutofit/>
          </a:bodyPr>
          <a:lstStyle/>
          <a:p>
            <a:r>
              <a:rPr lang="el-GR" altLang="el-GR" dirty="0">
                <a:solidFill>
                  <a:srgbClr val="FF0000"/>
                </a:solidFill>
              </a:rPr>
              <a:t>Παραδείγματα (Ι</a:t>
            </a:r>
            <a:r>
              <a:rPr lang="en-US" altLang="el-GR" dirty="0">
                <a:solidFill>
                  <a:srgbClr val="FF0000"/>
                </a:solidFill>
              </a:rPr>
              <a:t>V</a:t>
            </a:r>
            <a:r>
              <a:rPr lang="el-GR" altLang="el-GR" dirty="0">
                <a:solidFill>
                  <a:srgbClr val="FF0000"/>
                </a:solidFill>
              </a:rPr>
              <a:t>)</a:t>
            </a:r>
            <a:br>
              <a:rPr lang="el-GR" altLang="el-GR" dirty="0">
                <a:solidFill>
                  <a:srgbClr val="FF0000"/>
                </a:solidFill>
              </a:rPr>
            </a:br>
            <a:endParaRPr lang="en-GB" altLang="el-GR" dirty="0">
              <a:solidFill>
                <a:srgbClr val="FF0000"/>
              </a:solidFill>
            </a:endParaRPr>
          </a:p>
        </p:txBody>
      </p:sp>
      <p:sp>
        <p:nvSpPr>
          <p:cNvPr id="448515" name="Rectangle 3" descr="Rectangle: Click to edit Master text styles&#10;Second level&#10;Third level&#10;Fourth level&#10;Fifth level"/>
          <p:cNvSpPr>
            <a:spLocks noGrp="1" noChangeArrowheads="1"/>
          </p:cNvSpPr>
          <p:nvPr>
            <p:ph type="body" idx="1"/>
          </p:nvPr>
        </p:nvSpPr>
        <p:spPr>
          <a:xfrm>
            <a:off x="0" y="843520"/>
            <a:ext cx="8864600" cy="5676900"/>
          </a:xfrm>
          <a:noFill/>
          <a:ln/>
        </p:spPr>
        <p:txBody>
          <a:bodyPr/>
          <a:lstStyle/>
          <a:p>
            <a:pPr marL="914400" lvl="1" indent="-457200"/>
            <a:r>
              <a:rPr lang="el-GR" altLang="el-GR" sz="1800" dirty="0"/>
              <a:t>Υπάρχει προγραμματιστικό λάθος στο παρακάτω πρόγραμμα</a:t>
            </a:r>
            <a:r>
              <a:rPr lang="en-US" altLang="el-GR" sz="1800" dirty="0"/>
              <a:t> </a:t>
            </a:r>
            <a:r>
              <a:rPr lang="el-GR" altLang="el-GR" sz="1800" dirty="0"/>
              <a:t>??</a:t>
            </a:r>
            <a:r>
              <a:rPr lang="en-GB" altLang="el-GR" sz="1800" dirty="0"/>
              <a:t>?</a:t>
            </a:r>
            <a:r>
              <a:rPr lang="el-GR" altLang="el-GR" sz="1800" dirty="0"/>
              <a:t> </a:t>
            </a:r>
          </a:p>
        </p:txBody>
      </p:sp>
      <p:sp>
        <p:nvSpPr>
          <p:cNvPr id="448516" name="Rectangle 4" descr="Rectangle: Click to edit Master text styles&#10;Second level&#10;Third level&#10;Fourth level&#10;Fifth level"/>
          <p:cNvSpPr>
            <a:spLocks noChangeArrowheads="1"/>
          </p:cNvSpPr>
          <p:nvPr/>
        </p:nvSpPr>
        <p:spPr bwMode="auto">
          <a:xfrm>
            <a:off x="-596900" y="3759758"/>
            <a:ext cx="9588500" cy="2252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533400" indent="-533400">
              <a:spcBef>
                <a:spcPct val="20000"/>
              </a:spcBef>
              <a:buClr>
                <a:schemeClr val="hlink"/>
              </a:buClr>
              <a:buSzPct val="110000"/>
              <a:buFont typeface="Wingdings" panose="05000000000000000000" pitchFamily="2" charset="2"/>
              <a:buChar char="w"/>
              <a:defRPr sz="2800" b="1">
                <a:solidFill>
                  <a:srgbClr val="0000FF"/>
                </a:solidFill>
                <a:latin typeface="Comic Sans MS" panose="030F0702030302020204" pitchFamily="66" charset="0"/>
              </a:defRPr>
            </a:lvl1pPr>
            <a:lvl2pPr marL="914400" indent="-457200">
              <a:spcBef>
                <a:spcPct val="20000"/>
              </a:spcBef>
              <a:buClr>
                <a:schemeClr val="tx1"/>
              </a:buClr>
              <a:buSzPct val="60000"/>
              <a:buFont typeface="Wingdings" panose="05000000000000000000" pitchFamily="2" charset="2"/>
              <a:buChar char="n"/>
              <a:defRPr sz="2400" b="1">
                <a:solidFill>
                  <a:schemeClr val="tx1"/>
                </a:solidFill>
                <a:latin typeface="Comic Sans MS" panose="030F0702030302020204" pitchFamily="66" charset="0"/>
              </a:defRPr>
            </a:lvl2pPr>
            <a:lvl3pPr marL="1333500" indent="-419100">
              <a:spcBef>
                <a:spcPct val="20000"/>
              </a:spcBef>
              <a:buClr>
                <a:schemeClr val="hlink"/>
              </a:buClr>
              <a:buSzPct val="95000"/>
              <a:buFont typeface="Wingdings" panose="05000000000000000000" pitchFamily="2" charset="2"/>
              <a:buChar char="w"/>
              <a:defRPr sz="2200" b="1">
                <a:solidFill>
                  <a:schemeClr val="tx1"/>
                </a:solidFill>
                <a:latin typeface="Comic Sans MS" panose="030F0702030302020204" pitchFamily="66" charset="0"/>
              </a:defRPr>
            </a:lvl3pPr>
            <a:lvl4pPr marL="1752600" indent="-381000">
              <a:spcBef>
                <a:spcPct val="20000"/>
              </a:spcBef>
              <a:buClr>
                <a:schemeClr val="tx1"/>
              </a:buClr>
              <a:buSzPct val="65000"/>
              <a:buFont typeface="Wingdings" panose="05000000000000000000" pitchFamily="2" charset="2"/>
              <a:buChar char="n"/>
              <a:defRPr sz="2000" b="1">
                <a:solidFill>
                  <a:schemeClr val="tx1"/>
                </a:solidFill>
                <a:latin typeface="Comic Sans MS" panose="030F0702030302020204" pitchFamily="66" charset="0"/>
              </a:defRPr>
            </a:lvl4pPr>
            <a:lvl5pPr marL="2209800" indent="-381000">
              <a:spcBef>
                <a:spcPct val="20000"/>
              </a:spcBef>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5pPr>
            <a:lvl6pPr marL="26670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6pPr>
            <a:lvl7pPr marL="31242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7pPr>
            <a:lvl8pPr marL="35814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8pPr>
            <a:lvl9pPr marL="40386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9pPr>
          </a:lstStyle>
          <a:p>
            <a:pPr lvl="1" eaLnBrk="1" hangingPunct="1">
              <a:buFont typeface="Wingdings" panose="05000000000000000000" pitchFamily="2" charset="2"/>
              <a:buNone/>
            </a:pPr>
            <a:r>
              <a:rPr lang="el-GR" altLang="el-GR" sz="1600">
                <a:solidFill>
                  <a:srgbClr val="000000"/>
                </a:solidFill>
                <a:latin typeface="Courier New" panose="02070309020205020404" pitchFamily="49" charset="0"/>
              </a:rPr>
              <a:t>	</a:t>
            </a:r>
            <a:r>
              <a:rPr lang="en-US" altLang="el-GR" sz="1600">
                <a:solidFill>
                  <a:srgbClr val="000000"/>
                </a:solidFill>
                <a:latin typeface="Courier New" panose="02070309020205020404" pitchFamily="49" charset="0"/>
              </a:rPr>
              <a:t>M</a:t>
            </a:r>
            <a:r>
              <a:rPr lang="el-GR" altLang="el-GR" sz="1600">
                <a:solidFill>
                  <a:srgbClr val="000000"/>
                </a:solidFill>
                <a:latin typeface="Courier New" panose="02070309020205020404" pitchFamily="49" charset="0"/>
              </a:rPr>
              <a:t>ε την εντολή </a:t>
            </a:r>
            <a:r>
              <a:rPr lang="el-GR" altLang="el-GR" sz="1600">
                <a:solidFill>
                  <a:srgbClr val="0000FF"/>
                </a:solidFill>
                <a:latin typeface="Courier New" panose="02070309020205020404" pitchFamily="49" charset="0"/>
              </a:rPr>
              <a:t>char</a:t>
            </a:r>
            <a:r>
              <a:rPr lang="el-GR" altLang="el-GR" sz="1600">
                <a:solidFill>
                  <a:srgbClr val="000000"/>
                </a:solidFill>
                <a:latin typeface="Courier New" panose="02070309020205020404" pitchFamily="49" charset="0"/>
              </a:rPr>
              <a:t> str1[] = "abc"; ο μεταγλωττιστής δημιουργεί έναν πίνακα τεσσάρων θέσεων, για να αποθηκεύσει τους χαρακτήρες 'a', 'b', 'c' και τον '\0' και παρόμοια τον πίνακα str2 για να αποθηκεύσει τους χαρακτήρες 'e', 'f', 'g' και τον '\0'.</a:t>
            </a:r>
          </a:p>
          <a:p>
            <a:pPr lvl="1" eaLnBrk="1" hangingPunct="1">
              <a:buFont typeface="Wingdings" panose="05000000000000000000" pitchFamily="2" charset="2"/>
              <a:buNone/>
            </a:pPr>
            <a:r>
              <a:rPr lang="el-GR" altLang="el-GR" sz="1600">
                <a:solidFill>
                  <a:srgbClr val="000000"/>
                </a:solidFill>
                <a:latin typeface="Courier New" panose="02070309020205020404" pitchFamily="49" charset="0"/>
              </a:rPr>
              <a:t>	Το λάθος συμβαίνει όταν το πρόγραμμα επιχειρεί να αποθηκεύσει τον χαρακτήρα 'w' σε θέση του πίνακα str2 που είναι </a:t>
            </a:r>
            <a:r>
              <a:rPr lang="el-GR" altLang="el-GR" sz="1600">
                <a:solidFill>
                  <a:srgbClr val="FF0000"/>
                </a:solidFill>
                <a:latin typeface="Courier New" panose="02070309020205020404" pitchFamily="49" charset="0"/>
              </a:rPr>
              <a:t>εκτός των ορίων του</a:t>
            </a:r>
            <a:r>
              <a:rPr lang="el-GR" altLang="el-GR" sz="1600">
                <a:solidFill>
                  <a:srgbClr val="000000"/>
                </a:solidFill>
                <a:latin typeface="Courier New" panose="02070309020205020404" pitchFamily="49" charset="0"/>
              </a:rPr>
              <a:t>. </a:t>
            </a:r>
          </a:p>
          <a:p>
            <a:pPr lvl="1" eaLnBrk="1" hangingPunct="1">
              <a:buFont typeface="Wingdings" panose="05000000000000000000" pitchFamily="2" charset="2"/>
              <a:buNone/>
            </a:pPr>
            <a:r>
              <a:rPr lang="el-GR" altLang="el-GR" sz="1600">
                <a:solidFill>
                  <a:srgbClr val="000000"/>
                </a:solidFill>
                <a:latin typeface="Courier New" panose="02070309020205020404" pitchFamily="49" charset="0"/>
              </a:rPr>
              <a:t>	Άρα, με την εντολή str2[4] = 'w' γίνεται </a:t>
            </a:r>
            <a:r>
              <a:rPr lang="el-GR" altLang="el-GR" sz="1600">
                <a:solidFill>
                  <a:srgbClr val="FF0000"/>
                </a:solidFill>
                <a:latin typeface="Courier New" panose="02070309020205020404" pitchFamily="49" charset="0"/>
              </a:rPr>
              <a:t>υπερεγγραφή μνήμης </a:t>
            </a:r>
            <a:r>
              <a:rPr lang="el-GR" altLang="el-GR" sz="1600">
                <a:solidFill>
                  <a:srgbClr val="000000"/>
                </a:solidFill>
                <a:latin typeface="Courier New" panose="02070309020205020404" pitchFamily="49" charset="0"/>
              </a:rPr>
              <a:t>και </a:t>
            </a:r>
            <a:r>
              <a:rPr lang="el-GR" altLang="el-GR" sz="1600">
                <a:solidFill>
                  <a:srgbClr val="FF0000"/>
                </a:solidFill>
                <a:latin typeface="Courier New" panose="02070309020205020404" pitchFamily="49" charset="0"/>
              </a:rPr>
              <a:t>αυθαίρετη αλλοίωση των δεδομένων</a:t>
            </a:r>
            <a:r>
              <a:rPr lang="el-GR" altLang="el-GR" sz="1600">
                <a:solidFill>
                  <a:srgbClr val="000000"/>
                </a:solidFill>
                <a:latin typeface="Courier New" panose="02070309020205020404" pitchFamily="49" charset="0"/>
              </a:rPr>
              <a:t> που είναι αποθηκευμένα εκεί.</a:t>
            </a:r>
          </a:p>
          <a:p>
            <a:pPr lvl="1" eaLnBrk="1" hangingPunct="1">
              <a:buFont typeface="Wingdings" panose="05000000000000000000" pitchFamily="2" charset="2"/>
              <a:buNone/>
            </a:pPr>
            <a:r>
              <a:rPr lang="el-GR" altLang="el-GR" sz="1600">
                <a:solidFill>
                  <a:srgbClr val="000000"/>
                </a:solidFill>
                <a:latin typeface="Courier New" panose="02070309020205020404" pitchFamily="49" charset="0"/>
              </a:rPr>
              <a:t>	Δηλαδή, το πρόγραμμα μπορεί να εμφανίσει 'a' μπορεί όμως και να εμφανίσει 'w' αν οι πίνακες str1 και str2 έχουν αποθηκευτεί σε διαδοχικές θέσεις μνήμης.</a:t>
            </a:r>
          </a:p>
        </p:txBody>
      </p:sp>
      <p:sp>
        <p:nvSpPr>
          <p:cNvPr id="448517" name="Rectangle 5"/>
          <p:cNvSpPr>
            <a:spLocks noChangeArrowheads="1"/>
          </p:cNvSpPr>
          <p:nvPr/>
        </p:nvSpPr>
        <p:spPr bwMode="auto">
          <a:xfrm>
            <a:off x="203200" y="3728468"/>
            <a:ext cx="8732838" cy="2952750"/>
          </a:xfrm>
          <a:prstGeom prst="rect">
            <a:avLst/>
          </a:prstGeom>
          <a:noFill/>
          <a:ln w="9525">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p>
            <a:endParaRPr lang="el-GR"/>
          </a:p>
        </p:txBody>
      </p:sp>
      <p:pic>
        <p:nvPicPr>
          <p:cNvPr id="448520"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0800" y="1264208"/>
            <a:ext cx="3810000" cy="23368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7675978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48516"/>
                                        </p:tgtEl>
                                        <p:attrNameLst>
                                          <p:attrName>style.visibility</p:attrName>
                                        </p:attrNameLst>
                                      </p:cBhvr>
                                      <p:to>
                                        <p:strVal val="visible"/>
                                      </p:to>
                                    </p:set>
                                    <p:animEffect transition="in" filter="blinds(horizontal)">
                                      <p:cBhvr>
                                        <p:cTn id="7" dur="500"/>
                                        <p:tgtEl>
                                          <p:spTgt spid="448516"/>
                                        </p:tgtEl>
                                      </p:cBhvr>
                                    </p:animEffect>
                                  </p:childTnLst>
                                </p:cTn>
                              </p:par>
                              <p:par>
                                <p:cTn id="8" presetID="3" presetClass="entr" presetSubtype="10" fill="hold" nodeType="withEffect">
                                  <p:stCondLst>
                                    <p:cond delay="0"/>
                                  </p:stCondLst>
                                  <p:childTnLst>
                                    <p:set>
                                      <p:cBhvr>
                                        <p:cTn id="9" dur="1" fill="hold">
                                          <p:stCondLst>
                                            <p:cond delay="0"/>
                                          </p:stCondLst>
                                        </p:cTn>
                                        <p:tgtEl>
                                          <p:spTgt spid="448517"/>
                                        </p:tgtEl>
                                        <p:attrNameLst>
                                          <p:attrName>style.visibility</p:attrName>
                                        </p:attrNameLst>
                                      </p:cBhvr>
                                      <p:to>
                                        <p:strVal val="visible"/>
                                      </p:to>
                                    </p:set>
                                    <p:animEffect transition="in" filter="blinds(horizontal)">
                                      <p:cBhvr>
                                        <p:cTn id="10" dur="500"/>
                                        <p:tgtEl>
                                          <p:spTgt spid="4485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851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2546" name="Rectangle 2"/>
          <p:cNvSpPr>
            <a:spLocks noGrp="1" noChangeArrowheads="1"/>
          </p:cNvSpPr>
          <p:nvPr>
            <p:ph type="title"/>
          </p:nvPr>
        </p:nvSpPr>
        <p:spPr>
          <a:xfrm>
            <a:off x="469900" y="18021"/>
            <a:ext cx="8255000" cy="1143000"/>
          </a:xfrm>
        </p:spPr>
        <p:txBody>
          <a:bodyPr/>
          <a:lstStyle/>
          <a:p>
            <a:r>
              <a:rPr lang="el-GR" altLang="el-GR" sz="2800">
                <a:solidFill>
                  <a:srgbClr val="FF0000"/>
                </a:solidFill>
              </a:rPr>
              <a:t>Εμφάνιση Αλφαριθμητικών με την </a:t>
            </a:r>
            <a:r>
              <a:rPr lang="en-US" altLang="el-GR" sz="2800">
                <a:solidFill>
                  <a:srgbClr val="000000"/>
                </a:solidFill>
                <a:latin typeface="Courier New" panose="02070309020205020404" pitchFamily="49" charset="0"/>
              </a:rPr>
              <a:t>printf()</a:t>
            </a:r>
            <a:r>
              <a:rPr lang="el-GR" altLang="el-GR" sz="2800">
                <a:solidFill>
                  <a:srgbClr val="000000"/>
                </a:solidFill>
                <a:latin typeface="Courier New" panose="02070309020205020404" pitchFamily="49" charset="0"/>
              </a:rPr>
              <a:t> </a:t>
            </a:r>
            <a:r>
              <a:rPr lang="el-GR" altLang="el-GR" sz="2800">
                <a:solidFill>
                  <a:srgbClr val="FF0000"/>
                </a:solidFill>
              </a:rPr>
              <a:t>(Ι)</a:t>
            </a:r>
            <a:endParaRPr lang="en-GB" altLang="el-GR" sz="2800">
              <a:solidFill>
                <a:srgbClr val="FF0000"/>
              </a:solidFill>
            </a:endParaRPr>
          </a:p>
        </p:txBody>
      </p:sp>
      <p:sp>
        <p:nvSpPr>
          <p:cNvPr id="492547" name="Rectangle 3" descr="Rectangle: Click to edit Master text styles&#10;Second level&#10;Third level&#10;Fourth level&#10;Fifth level"/>
          <p:cNvSpPr>
            <a:spLocks noGrp="1" noChangeArrowheads="1"/>
          </p:cNvSpPr>
          <p:nvPr>
            <p:ph type="body" idx="1"/>
          </p:nvPr>
        </p:nvSpPr>
        <p:spPr>
          <a:xfrm>
            <a:off x="0" y="907021"/>
            <a:ext cx="8864600" cy="5918200"/>
          </a:xfrm>
        </p:spPr>
        <p:txBody>
          <a:bodyPr/>
          <a:lstStyle/>
          <a:p>
            <a:pPr marL="914400" lvl="1" indent="-457200"/>
            <a:r>
              <a:rPr lang="el-GR" altLang="el-GR" sz="2000" dirty="0"/>
              <a:t>Για την εμφάνιση ενός αλφαριθμητικού, μπορούμε να χρησιμοποιήσουμε τη γνωστή μας συνάρτηση </a:t>
            </a:r>
            <a:r>
              <a:rPr lang="el-GR" altLang="el-GR" sz="2000" dirty="0" err="1">
                <a:solidFill>
                  <a:srgbClr val="000000"/>
                </a:solidFill>
                <a:latin typeface="Courier New" panose="02070309020205020404" pitchFamily="49" charset="0"/>
              </a:rPr>
              <a:t>printf</a:t>
            </a:r>
            <a:r>
              <a:rPr lang="el-GR" altLang="el-GR" sz="2000" dirty="0">
                <a:solidFill>
                  <a:srgbClr val="000000"/>
                </a:solidFill>
                <a:latin typeface="Courier New" panose="02070309020205020404" pitchFamily="49" charset="0"/>
              </a:rPr>
              <a:t>()</a:t>
            </a:r>
            <a:r>
              <a:rPr lang="el-GR" altLang="el-GR" sz="2000" dirty="0"/>
              <a:t> </a:t>
            </a:r>
          </a:p>
          <a:p>
            <a:pPr marL="914400" lvl="1" indent="-457200"/>
            <a:endParaRPr lang="el-GR" altLang="el-GR" sz="1600" dirty="0"/>
          </a:p>
          <a:p>
            <a:pPr marL="914400" lvl="1" indent="-457200"/>
            <a:r>
              <a:rPr lang="el-GR" altLang="el-GR" sz="2000" dirty="0"/>
              <a:t>Για την εμφάνιση αλφαριθμητικού χρησιμοποιούμε το προσδιοριστικό </a:t>
            </a:r>
            <a:r>
              <a:rPr lang="el-GR" altLang="el-GR" sz="2000" dirty="0">
                <a:solidFill>
                  <a:srgbClr val="000000"/>
                </a:solidFill>
                <a:latin typeface="Courier New" panose="02070309020205020404" pitchFamily="49" charset="0"/>
              </a:rPr>
              <a:t>%s</a:t>
            </a:r>
            <a:r>
              <a:rPr lang="el-GR" altLang="el-GR" sz="2000" dirty="0"/>
              <a:t> στην εντολή </a:t>
            </a:r>
            <a:r>
              <a:rPr lang="el-GR" altLang="el-GR" sz="2000" dirty="0" err="1">
                <a:solidFill>
                  <a:srgbClr val="000000"/>
                </a:solidFill>
                <a:latin typeface="Courier New" panose="02070309020205020404" pitchFamily="49" charset="0"/>
              </a:rPr>
              <a:t>printf</a:t>
            </a:r>
            <a:r>
              <a:rPr lang="el-GR" altLang="el-GR" sz="2000" dirty="0">
                <a:solidFill>
                  <a:srgbClr val="000000"/>
                </a:solidFill>
                <a:latin typeface="Courier New" panose="02070309020205020404" pitchFamily="49" charset="0"/>
              </a:rPr>
              <a:t>()</a:t>
            </a:r>
            <a:r>
              <a:rPr lang="el-GR" altLang="el-GR" sz="2000" dirty="0"/>
              <a:t>και έναν δείκτη στο αλφαριθμητικό</a:t>
            </a:r>
          </a:p>
          <a:p>
            <a:pPr marL="914400" lvl="1" indent="-457200"/>
            <a:endParaRPr lang="el-GR" altLang="el-GR" sz="1600" dirty="0"/>
          </a:p>
          <a:p>
            <a:pPr marL="914400" lvl="1" indent="-457200"/>
            <a:r>
              <a:rPr lang="el-GR" altLang="el-GR" sz="2000" dirty="0"/>
              <a:t>Η συνάρτηση </a:t>
            </a:r>
            <a:r>
              <a:rPr lang="el-GR" altLang="el-GR" sz="2000" dirty="0" err="1">
                <a:solidFill>
                  <a:srgbClr val="000000"/>
                </a:solidFill>
                <a:latin typeface="Courier New" panose="02070309020205020404" pitchFamily="49" charset="0"/>
              </a:rPr>
              <a:t>printf</a:t>
            </a:r>
            <a:r>
              <a:rPr lang="el-GR" altLang="el-GR" sz="2000" dirty="0">
                <a:solidFill>
                  <a:srgbClr val="000000"/>
                </a:solidFill>
                <a:latin typeface="Courier New" panose="02070309020205020404" pitchFamily="49" charset="0"/>
              </a:rPr>
              <a:t>()</a:t>
            </a:r>
            <a:r>
              <a:rPr lang="el-GR" altLang="el-GR" sz="2000" dirty="0"/>
              <a:t> εμφανίζει </a:t>
            </a:r>
            <a:r>
              <a:rPr lang="el-GR" altLang="el-GR" sz="2000" u="sng" dirty="0">
                <a:solidFill>
                  <a:srgbClr val="FF0000"/>
                </a:solidFill>
              </a:rPr>
              <a:t>όλους</a:t>
            </a:r>
            <a:r>
              <a:rPr lang="el-GR" altLang="el-GR" sz="2000" dirty="0">
                <a:solidFill>
                  <a:srgbClr val="FF0000"/>
                </a:solidFill>
              </a:rPr>
              <a:t> τους χαρακτήρες</a:t>
            </a:r>
            <a:r>
              <a:rPr lang="el-GR" altLang="el-GR" sz="2000" dirty="0"/>
              <a:t> </a:t>
            </a:r>
            <a:r>
              <a:rPr lang="el-GR" altLang="el-GR" sz="2000" u="sng" dirty="0">
                <a:solidFill>
                  <a:srgbClr val="FF0000"/>
                </a:solidFill>
              </a:rPr>
              <a:t>από τον πρώτο χαρακτήρα</a:t>
            </a:r>
            <a:r>
              <a:rPr lang="el-GR" altLang="el-GR" sz="2000" dirty="0"/>
              <a:t> στον οποίο δείχνει ο δείκτης </a:t>
            </a:r>
            <a:r>
              <a:rPr lang="el-GR" altLang="el-GR" sz="2000" u="sng" dirty="0">
                <a:solidFill>
                  <a:srgbClr val="FF0000"/>
                </a:solidFill>
              </a:rPr>
              <a:t>μέχρι</a:t>
            </a:r>
            <a:r>
              <a:rPr lang="el-GR" altLang="el-GR" sz="2000" dirty="0">
                <a:solidFill>
                  <a:srgbClr val="FF0000"/>
                </a:solidFill>
              </a:rPr>
              <a:t> </a:t>
            </a:r>
            <a:r>
              <a:rPr lang="el-GR" altLang="el-GR" sz="2000" dirty="0"/>
              <a:t>να συναντήσει</a:t>
            </a:r>
            <a:r>
              <a:rPr lang="el-GR" altLang="el-GR" sz="2000" dirty="0">
                <a:solidFill>
                  <a:srgbClr val="FF0000"/>
                </a:solidFill>
              </a:rPr>
              <a:t> </a:t>
            </a:r>
            <a:r>
              <a:rPr lang="el-GR" altLang="el-GR" sz="2000" u="sng" dirty="0">
                <a:solidFill>
                  <a:srgbClr val="FF0000"/>
                </a:solidFill>
              </a:rPr>
              <a:t>τον τερματικό χαρακτήρα</a:t>
            </a:r>
            <a:r>
              <a:rPr lang="el-GR" altLang="el-GR" sz="2000" dirty="0"/>
              <a:t> (</a:t>
            </a:r>
            <a:r>
              <a:rPr lang="el-GR" altLang="el-GR" sz="2000" dirty="0">
                <a:solidFill>
                  <a:srgbClr val="000000"/>
                </a:solidFill>
                <a:latin typeface="Courier New" panose="02070309020205020404" pitchFamily="49" charset="0"/>
              </a:rPr>
              <a:t>'\0'</a:t>
            </a:r>
            <a:r>
              <a:rPr lang="el-GR" altLang="el-GR" sz="2000" dirty="0"/>
              <a:t>)</a:t>
            </a:r>
          </a:p>
          <a:p>
            <a:pPr marL="914400" lvl="1" indent="-457200"/>
            <a:endParaRPr lang="el-GR" altLang="el-GR" sz="1600" dirty="0"/>
          </a:p>
          <a:p>
            <a:pPr marL="914400" lvl="1" indent="-457200"/>
            <a:r>
              <a:rPr lang="el-GR" altLang="el-GR" sz="2000" dirty="0"/>
              <a:t>Στο επόμενο παράδειγμα χρησιμοποιείται το όνομα του πίνακα (αφού το όνομα ενός πίνακα είναι δείκτης στο πρώτο του στοιχείο)</a:t>
            </a:r>
          </a:p>
        </p:txBody>
      </p:sp>
      <p:pic>
        <p:nvPicPr>
          <p:cNvPr id="49254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39988" y="5033237"/>
            <a:ext cx="4238625" cy="17414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523647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6642" name="Rectangle 2"/>
          <p:cNvSpPr>
            <a:spLocks noGrp="1" noChangeArrowheads="1"/>
          </p:cNvSpPr>
          <p:nvPr>
            <p:ph type="title"/>
          </p:nvPr>
        </p:nvSpPr>
        <p:spPr>
          <a:xfrm>
            <a:off x="469900" y="18022"/>
            <a:ext cx="8255000" cy="1143000"/>
          </a:xfrm>
        </p:spPr>
        <p:txBody>
          <a:bodyPr/>
          <a:lstStyle/>
          <a:p>
            <a:r>
              <a:rPr lang="el-GR" altLang="el-GR" sz="2800">
                <a:solidFill>
                  <a:srgbClr val="FF0000"/>
                </a:solidFill>
              </a:rPr>
              <a:t>Εμφάνιση Αλφαριθμητικών με την </a:t>
            </a:r>
            <a:r>
              <a:rPr lang="en-US" altLang="el-GR" sz="2800">
                <a:solidFill>
                  <a:srgbClr val="000000"/>
                </a:solidFill>
                <a:latin typeface="Courier New" panose="02070309020205020404" pitchFamily="49" charset="0"/>
              </a:rPr>
              <a:t>printf()</a:t>
            </a:r>
            <a:r>
              <a:rPr lang="el-GR" altLang="el-GR" sz="2800">
                <a:solidFill>
                  <a:srgbClr val="000000"/>
                </a:solidFill>
                <a:latin typeface="Courier New" panose="02070309020205020404" pitchFamily="49" charset="0"/>
              </a:rPr>
              <a:t> </a:t>
            </a:r>
            <a:r>
              <a:rPr lang="el-GR" altLang="el-GR" sz="2800">
                <a:solidFill>
                  <a:srgbClr val="FF0000"/>
                </a:solidFill>
              </a:rPr>
              <a:t>(ΙΙ)</a:t>
            </a:r>
            <a:endParaRPr lang="en-GB" altLang="el-GR" sz="2800">
              <a:solidFill>
                <a:srgbClr val="FF0000"/>
              </a:solidFill>
            </a:endParaRPr>
          </a:p>
        </p:txBody>
      </p:sp>
      <p:sp>
        <p:nvSpPr>
          <p:cNvPr id="496643" name="Rectangle 3" descr="Rectangle: Click to edit Master text styles&#10;Second level&#10;Third level&#10;Fourth level&#10;Fifth level"/>
          <p:cNvSpPr>
            <a:spLocks noGrp="1" noChangeArrowheads="1"/>
          </p:cNvSpPr>
          <p:nvPr>
            <p:ph type="body" idx="1"/>
          </p:nvPr>
        </p:nvSpPr>
        <p:spPr>
          <a:xfrm>
            <a:off x="0" y="907022"/>
            <a:ext cx="8864600" cy="5918200"/>
          </a:xfrm>
        </p:spPr>
        <p:txBody>
          <a:bodyPr/>
          <a:lstStyle/>
          <a:p>
            <a:pPr marL="914400" lvl="1" indent="-457200"/>
            <a:r>
              <a:rPr lang="el-GR" altLang="el-GR" sz="2000" dirty="0"/>
              <a:t>Προφανώς, μπορούμε να εμφανίσουμε οποιοδήποτε τμήμα του αλφαριθμητικού επιθυμούμε κάνοντας τον δείκτη να δείχνει στην ανάλογη θέση</a:t>
            </a:r>
          </a:p>
          <a:p>
            <a:pPr marL="914400" lvl="1" indent="-457200"/>
            <a:endParaRPr lang="el-GR" altLang="el-GR" sz="1600" dirty="0"/>
          </a:p>
          <a:p>
            <a:pPr marL="914400" lvl="1" indent="-457200"/>
            <a:r>
              <a:rPr lang="el-GR" altLang="el-GR" sz="2000" dirty="0"/>
              <a:t>Για παράδειγμα, για να εμφανίσουμε στο προηγούμενο πρόγραμμα το τμήμα του αλφαριθμητικού </a:t>
            </a:r>
            <a:r>
              <a:rPr lang="el-GR" altLang="el-GR" sz="2000" u="sng" dirty="0"/>
              <a:t>από τον έκτο χαρακτήρα και μετά</a:t>
            </a:r>
            <a:r>
              <a:rPr lang="el-GR" altLang="el-GR" sz="2000" dirty="0"/>
              <a:t>, δηλαδή το </a:t>
            </a:r>
            <a:r>
              <a:rPr lang="el-GR" altLang="el-GR" sz="2000" dirty="0" err="1">
                <a:solidFill>
                  <a:srgbClr val="000000"/>
                </a:solidFill>
                <a:latin typeface="Courier New" panose="02070309020205020404" pitchFamily="49" charset="0"/>
              </a:rPr>
              <a:t>is</a:t>
            </a:r>
            <a:r>
              <a:rPr lang="el-GR" altLang="el-GR" sz="2000" dirty="0">
                <a:solidFill>
                  <a:srgbClr val="000000"/>
                </a:solidFill>
                <a:latin typeface="Courier New" panose="02070309020205020404" pitchFamily="49" charset="0"/>
              </a:rPr>
              <a:t> </a:t>
            </a:r>
            <a:r>
              <a:rPr lang="el-GR" altLang="el-GR" sz="2000" dirty="0" err="1">
                <a:solidFill>
                  <a:srgbClr val="000000"/>
                </a:solidFill>
                <a:latin typeface="Courier New" panose="02070309020205020404" pitchFamily="49" charset="0"/>
              </a:rPr>
              <a:t>text</a:t>
            </a:r>
            <a:r>
              <a:rPr lang="el-GR" altLang="el-GR" sz="2000" dirty="0"/>
              <a:t>, θα γράφαμε:</a:t>
            </a:r>
          </a:p>
          <a:p>
            <a:pPr marL="914400" lvl="1" indent="-457200"/>
            <a:endParaRPr lang="el-GR" altLang="el-GR" sz="2000" dirty="0"/>
          </a:p>
          <a:p>
            <a:pPr marL="914400" lvl="1" indent="-457200"/>
            <a:endParaRPr lang="el-GR" altLang="el-GR" sz="2000" dirty="0"/>
          </a:p>
          <a:p>
            <a:pPr marL="914400" lvl="1" indent="-457200"/>
            <a:endParaRPr lang="el-GR" altLang="el-GR" sz="2000" dirty="0"/>
          </a:p>
          <a:p>
            <a:pPr marL="914400" lvl="1" indent="-457200"/>
            <a:endParaRPr lang="el-GR" altLang="el-GR" sz="2000" dirty="0"/>
          </a:p>
          <a:p>
            <a:pPr marL="914400" lvl="1" indent="-457200"/>
            <a:endParaRPr lang="el-GR" altLang="el-GR" sz="2000" dirty="0"/>
          </a:p>
          <a:p>
            <a:pPr marL="914400" lvl="1" indent="-457200">
              <a:buFont typeface="Wingdings" panose="05000000000000000000" pitchFamily="2" charset="2"/>
              <a:buNone/>
            </a:pPr>
            <a:r>
              <a:rPr lang="el-GR" altLang="el-GR" sz="2000" dirty="0"/>
              <a:t>	ή ισοδύναμα:</a:t>
            </a:r>
          </a:p>
          <a:p>
            <a:pPr marL="914400" lvl="1" indent="-457200"/>
            <a:endParaRPr lang="el-GR" altLang="el-GR" sz="2000" dirty="0"/>
          </a:p>
        </p:txBody>
      </p:sp>
      <p:pic>
        <p:nvPicPr>
          <p:cNvPr id="49664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80123" y="3303941"/>
            <a:ext cx="3879850" cy="1568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pic>
        <p:nvPicPr>
          <p:cNvPr id="496646"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83298" y="5207354"/>
            <a:ext cx="3929063" cy="15081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496647" name="Rectangle 7"/>
          <p:cNvSpPr>
            <a:spLocks noChangeArrowheads="1"/>
          </p:cNvSpPr>
          <p:nvPr/>
        </p:nvSpPr>
        <p:spPr bwMode="auto">
          <a:xfrm>
            <a:off x="2021348" y="4151666"/>
            <a:ext cx="4914900" cy="266700"/>
          </a:xfrm>
          <a:prstGeom prst="rect">
            <a:avLst/>
          </a:prstGeom>
          <a:noFill/>
          <a:ln w="9525">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p>
            <a:endParaRPr lang="el-GR"/>
          </a:p>
        </p:txBody>
      </p:sp>
      <p:sp>
        <p:nvSpPr>
          <p:cNvPr id="496648" name="Rectangle 8"/>
          <p:cNvSpPr>
            <a:spLocks noChangeArrowheads="1"/>
          </p:cNvSpPr>
          <p:nvPr/>
        </p:nvSpPr>
        <p:spPr bwMode="auto">
          <a:xfrm>
            <a:off x="2021348" y="6043966"/>
            <a:ext cx="4914900" cy="266700"/>
          </a:xfrm>
          <a:prstGeom prst="rect">
            <a:avLst/>
          </a:prstGeom>
          <a:noFill/>
          <a:ln w="9525">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p>
            <a:endParaRPr lang="el-GR"/>
          </a:p>
        </p:txBody>
      </p:sp>
    </p:spTree>
    <p:extLst>
      <p:ext uri="{BB962C8B-B14F-4D97-AF65-F5344CB8AC3E}">
        <p14:creationId xmlns:p14="http://schemas.microsoft.com/office/powerpoint/2010/main" val="40938866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9664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966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6647" grpId="0" animBg="1"/>
      <p:bldP spid="496648"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3570" name="Rectangle 2"/>
          <p:cNvSpPr>
            <a:spLocks noGrp="1" noChangeArrowheads="1"/>
          </p:cNvSpPr>
          <p:nvPr>
            <p:ph type="title"/>
          </p:nvPr>
        </p:nvSpPr>
        <p:spPr>
          <a:xfrm>
            <a:off x="469900" y="333060"/>
            <a:ext cx="8255000" cy="1143000"/>
          </a:xfrm>
        </p:spPr>
        <p:txBody>
          <a:bodyPr/>
          <a:lstStyle/>
          <a:p>
            <a:r>
              <a:rPr lang="el-GR" altLang="el-GR" sz="2800">
                <a:solidFill>
                  <a:srgbClr val="FF0000"/>
                </a:solidFill>
              </a:rPr>
              <a:t>Εμφάνιση Αλφαριθμητικών με την </a:t>
            </a:r>
            <a:r>
              <a:rPr lang="en-US" altLang="el-GR" sz="2800">
                <a:solidFill>
                  <a:srgbClr val="000000"/>
                </a:solidFill>
                <a:latin typeface="Courier New" panose="02070309020205020404" pitchFamily="49" charset="0"/>
              </a:rPr>
              <a:t>puts()</a:t>
            </a:r>
            <a:br>
              <a:rPr lang="el-GR" altLang="el-GR">
                <a:solidFill>
                  <a:srgbClr val="FF0000"/>
                </a:solidFill>
              </a:rPr>
            </a:br>
            <a:endParaRPr lang="en-GB" altLang="el-GR">
              <a:solidFill>
                <a:srgbClr val="FF0000"/>
              </a:solidFill>
            </a:endParaRPr>
          </a:p>
        </p:txBody>
      </p:sp>
      <p:sp>
        <p:nvSpPr>
          <p:cNvPr id="493571" name="Rectangle 3" descr="Rectangle: Click to edit Master text styles&#10;Second level&#10;Third level&#10;Fourth level&#10;Fifth level"/>
          <p:cNvSpPr>
            <a:spLocks noGrp="1" noChangeArrowheads="1"/>
          </p:cNvSpPr>
          <p:nvPr>
            <p:ph type="body" idx="1"/>
          </p:nvPr>
        </p:nvSpPr>
        <p:spPr>
          <a:xfrm>
            <a:off x="0" y="980760"/>
            <a:ext cx="8864600" cy="5918200"/>
          </a:xfrm>
        </p:spPr>
        <p:txBody>
          <a:bodyPr/>
          <a:lstStyle/>
          <a:p>
            <a:pPr marL="914400" lvl="1" indent="-457200"/>
            <a:r>
              <a:rPr lang="el-GR" altLang="el-GR" sz="2000" dirty="0"/>
              <a:t>Για την εμφάνιση ενός αλφαριθμητικού, μπορούμε να χρησιμοποιήσουμε και τη συνάρτηση </a:t>
            </a:r>
            <a:r>
              <a:rPr lang="el-GR" altLang="el-GR" sz="2000" dirty="0">
                <a:solidFill>
                  <a:srgbClr val="000000"/>
                </a:solidFill>
                <a:latin typeface="Courier New" panose="02070309020205020404" pitchFamily="49" charset="0"/>
              </a:rPr>
              <a:t>p</a:t>
            </a:r>
            <a:r>
              <a:rPr lang="en-US" altLang="el-GR" sz="2000" dirty="0" err="1">
                <a:solidFill>
                  <a:srgbClr val="000000"/>
                </a:solidFill>
                <a:latin typeface="Courier New" panose="02070309020205020404" pitchFamily="49" charset="0"/>
              </a:rPr>
              <a:t>uts</a:t>
            </a:r>
            <a:r>
              <a:rPr lang="el-GR" altLang="el-GR" sz="2000" dirty="0">
                <a:solidFill>
                  <a:srgbClr val="000000"/>
                </a:solidFill>
                <a:latin typeface="Courier New" panose="02070309020205020404" pitchFamily="49" charset="0"/>
              </a:rPr>
              <a:t>()</a:t>
            </a:r>
            <a:r>
              <a:rPr lang="el-GR" altLang="el-GR" sz="2000" dirty="0"/>
              <a:t>, η οποία λειτουργεί περίπου όπως και η </a:t>
            </a:r>
            <a:r>
              <a:rPr lang="el-GR" altLang="el-GR" sz="2000" dirty="0" err="1">
                <a:solidFill>
                  <a:srgbClr val="000000"/>
                </a:solidFill>
                <a:latin typeface="Courier New" panose="02070309020205020404" pitchFamily="49" charset="0"/>
              </a:rPr>
              <a:t>printf</a:t>
            </a:r>
            <a:r>
              <a:rPr lang="el-GR" altLang="el-GR" sz="2000" dirty="0">
                <a:solidFill>
                  <a:srgbClr val="000000"/>
                </a:solidFill>
                <a:latin typeface="Courier New" panose="02070309020205020404" pitchFamily="49" charset="0"/>
              </a:rPr>
              <a:t>()</a:t>
            </a:r>
            <a:r>
              <a:rPr lang="el-GR" altLang="el-GR" sz="2000" dirty="0"/>
              <a:t> </a:t>
            </a:r>
          </a:p>
          <a:p>
            <a:pPr marL="914400" lvl="1" indent="-457200"/>
            <a:endParaRPr lang="el-GR" altLang="el-GR" sz="1200" dirty="0"/>
          </a:p>
          <a:p>
            <a:pPr marL="914400" lvl="1" indent="-457200"/>
            <a:r>
              <a:rPr lang="el-GR" altLang="el-GR" sz="2000" dirty="0"/>
              <a:t>Η συνάρτηση </a:t>
            </a:r>
            <a:r>
              <a:rPr lang="el-GR" altLang="el-GR" sz="2000" dirty="0">
                <a:solidFill>
                  <a:srgbClr val="000000"/>
                </a:solidFill>
                <a:latin typeface="Courier New" panose="02070309020205020404" pitchFamily="49" charset="0"/>
              </a:rPr>
              <a:t>p</a:t>
            </a:r>
            <a:r>
              <a:rPr lang="en-US" altLang="el-GR" sz="2000" dirty="0" err="1">
                <a:solidFill>
                  <a:srgbClr val="000000"/>
                </a:solidFill>
                <a:latin typeface="Courier New" panose="02070309020205020404" pitchFamily="49" charset="0"/>
              </a:rPr>
              <a:t>uts</a:t>
            </a:r>
            <a:r>
              <a:rPr lang="el-GR" altLang="el-GR" sz="2000" dirty="0">
                <a:solidFill>
                  <a:srgbClr val="000000"/>
                </a:solidFill>
                <a:latin typeface="Courier New" panose="02070309020205020404" pitchFamily="49" charset="0"/>
              </a:rPr>
              <a:t>()</a:t>
            </a:r>
            <a:r>
              <a:rPr lang="el-GR" altLang="el-GR" sz="2000" dirty="0"/>
              <a:t> </a:t>
            </a:r>
            <a:r>
              <a:rPr lang="el-GR" altLang="el-GR" sz="2000" u="sng" dirty="0">
                <a:solidFill>
                  <a:srgbClr val="FF0000"/>
                </a:solidFill>
              </a:rPr>
              <a:t>δεν χρειάζεται</a:t>
            </a:r>
            <a:r>
              <a:rPr lang="el-GR" altLang="el-GR" sz="2000" dirty="0"/>
              <a:t> ως παράμετρο </a:t>
            </a:r>
            <a:r>
              <a:rPr lang="el-GR" altLang="el-GR" sz="2000" u="sng" dirty="0">
                <a:solidFill>
                  <a:srgbClr val="FF0000"/>
                </a:solidFill>
              </a:rPr>
              <a:t>το προσδιοριστικό</a:t>
            </a:r>
            <a:r>
              <a:rPr lang="el-GR" altLang="el-GR" sz="2000" dirty="0">
                <a:solidFill>
                  <a:srgbClr val="FF0000"/>
                </a:solidFill>
              </a:rPr>
              <a:t> </a:t>
            </a:r>
            <a:r>
              <a:rPr lang="el-GR" altLang="el-GR" sz="2000" dirty="0">
                <a:solidFill>
                  <a:srgbClr val="000000"/>
                </a:solidFill>
                <a:latin typeface="Courier New" panose="02070309020205020404" pitchFamily="49" charset="0"/>
              </a:rPr>
              <a:t>%</a:t>
            </a:r>
            <a:r>
              <a:rPr lang="en-US" altLang="el-GR" sz="2000" dirty="0">
                <a:solidFill>
                  <a:srgbClr val="000000"/>
                </a:solidFill>
                <a:latin typeface="Courier New" panose="02070309020205020404" pitchFamily="49" charset="0"/>
              </a:rPr>
              <a:t>s </a:t>
            </a:r>
            <a:r>
              <a:rPr lang="el-GR" altLang="el-GR" sz="2000" dirty="0"/>
              <a:t>και απαιτεί ως μοναδική παράμετρο έναν δείκτη στην ακολουθία χαρακτήρων που επιθυμούμε να εμφανιστεί στην οθόνη και την εμφανίζει μέχρι να συναντήσει τον τερματικό χαρακτήρα (</a:t>
            </a:r>
            <a:r>
              <a:rPr lang="el-GR" altLang="el-GR" sz="2000" dirty="0">
                <a:solidFill>
                  <a:srgbClr val="000000"/>
                </a:solidFill>
                <a:latin typeface="Courier New" panose="02070309020205020404" pitchFamily="49" charset="0"/>
              </a:rPr>
              <a:t>'\0'</a:t>
            </a:r>
            <a:r>
              <a:rPr lang="el-GR" altLang="el-GR" sz="2000" dirty="0"/>
              <a:t>)</a:t>
            </a:r>
          </a:p>
          <a:p>
            <a:pPr marL="914400" lvl="1" indent="-457200"/>
            <a:endParaRPr lang="el-GR" altLang="el-GR" sz="1400" dirty="0"/>
          </a:p>
          <a:p>
            <a:pPr marL="914400" lvl="1" indent="-457200"/>
            <a:r>
              <a:rPr lang="el-GR" altLang="el-GR" sz="2000" dirty="0"/>
              <a:t>Στο τέλος της ακολουθίας χαρακτήρων η </a:t>
            </a:r>
            <a:r>
              <a:rPr lang="el-GR" altLang="el-GR" sz="2000" dirty="0" err="1">
                <a:solidFill>
                  <a:srgbClr val="000000"/>
                </a:solidFill>
                <a:latin typeface="Courier New" panose="02070309020205020404" pitchFamily="49" charset="0"/>
              </a:rPr>
              <a:t>puts</a:t>
            </a:r>
            <a:r>
              <a:rPr lang="el-GR" altLang="el-GR" sz="2000" dirty="0">
                <a:solidFill>
                  <a:srgbClr val="000000"/>
                </a:solidFill>
                <a:latin typeface="Courier New" panose="02070309020205020404" pitchFamily="49" charset="0"/>
              </a:rPr>
              <a:t>()</a:t>
            </a:r>
            <a:r>
              <a:rPr lang="el-GR" altLang="el-GR" sz="2000" dirty="0"/>
              <a:t> </a:t>
            </a:r>
            <a:r>
              <a:rPr lang="el-GR" altLang="el-GR" sz="2000" u="sng" dirty="0">
                <a:solidFill>
                  <a:srgbClr val="FF0000"/>
                </a:solidFill>
              </a:rPr>
              <a:t>αντικαθιστά αυτόματα</a:t>
            </a:r>
            <a:r>
              <a:rPr lang="el-GR" altLang="el-GR" sz="2000" dirty="0">
                <a:solidFill>
                  <a:srgbClr val="FF0000"/>
                </a:solidFill>
              </a:rPr>
              <a:t> τον τερματικό χαρακτήρα </a:t>
            </a:r>
            <a:r>
              <a:rPr lang="el-GR" altLang="el-GR" sz="2000" dirty="0"/>
              <a:t>(</a:t>
            </a:r>
            <a:r>
              <a:rPr lang="el-GR" altLang="el-GR" sz="2000" dirty="0">
                <a:solidFill>
                  <a:srgbClr val="000000"/>
                </a:solidFill>
                <a:latin typeface="Courier New" panose="02070309020205020404" pitchFamily="49" charset="0"/>
              </a:rPr>
              <a:t>'\0'</a:t>
            </a:r>
            <a:r>
              <a:rPr lang="el-GR" altLang="el-GR" sz="2000" dirty="0"/>
              <a:t>)</a:t>
            </a:r>
            <a:r>
              <a:rPr lang="el-GR" altLang="el-GR" sz="2000" dirty="0">
                <a:solidFill>
                  <a:srgbClr val="FF0000"/>
                </a:solidFill>
              </a:rPr>
              <a:t> με τον χαρακτήρα νέας γραμμής</a:t>
            </a:r>
            <a:r>
              <a:rPr lang="el-GR" altLang="el-GR" sz="2000" dirty="0"/>
              <a:t> (</a:t>
            </a:r>
            <a:r>
              <a:rPr lang="el-GR" altLang="el-GR" sz="2000" dirty="0">
                <a:solidFill>
                  <a:srgbClr val="000000"/>
                </a:solidFill>
                <a:latin typeface="Courier New" panose="02070309020205020404" pitchFamily="49" charset="0"/>
              </a:rPr>
              <a:t>'\n'</a:t>
            </a:r>
            <a:r>
              <a:rPr lang="el-GR" altLang="el-GR" sz="2000" dirty="0"/>
              <a:t>)</a:t>
            </a:r>
          </a:p>
        </p:txBody>
      </p:sp>
      <p:pic>
        <p:nvPicPr>
          <p:cNvPr id="49357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41563" y="5060635"/>
            <a:ext cx="4108450" cy="16319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542723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4594" name="Rectangle 2"/>
          <p:cNvSpPr>
            <a:spLocks noGrp="1" noChangeArrowheads="1"/>
          </p:cNvSpPr>
          <p:nvPr>
            <p:ph type="title"/>
          </p:nvPr>
        </p:nvSpPr>
        <p:spPr>
          <a:xfrm>
            <a:off x="469900" y="259323"/>
            <a:ext cx="8255000" cy="1143000"/>
          </a:xfrm>
        </p:spPr>
        <p:txBody>
          <a:bodyPr>
            <a:noAutofit/>
          </a:bodyPr>
          <a:lstStyle/>
          <a:p>
            <a:r>
              <a:rPr lang="el-GR" altLang="el-GR" dirty="0">
                <a:solidFill>
                  <a:srgbClr val="FF0000"/>
                </a:solidFill>
              </a:rPr>
              <a:t>Παράδειγμα (Ι)</a:t>
            </a:r>
            <a:br>
              <a:rPr lang="el-GR" altLang="el-GR" dirty="0">
                <a:solidFill>
                  <a:srgbClr val="FF0000"/>
                </a:solidFill>
              </a:rPr>
            </a:br>
            <a:endParaRPr lang="en-GB" altLang="el-GR" dirty="0">
              <a:solidFill>
                <a:srgbClr val="FF0000"/>
              </a:solidFill>
            </a:endParaRPr>
          </a:p>
        </p:txBody>
      </p:sp>
      <p:sp>
        <p:nvSpPr>
          <p:cNvPr id="494595" name="Rectangle 3" descr="Rectangle: Click to edit Master text styles&#10;Second level&#10;Third level&#10;Fourth level&#10;Fifth level"/>
          <p:cNvSpPr>
            <a:spLocks noGrp="1" noChangeArrowheads="1"/>
          </p:cNvSpPr>
          <p:nvPr>
            <p:ph type="body" idx="1"/>
          </p:nvPr>
        </p:nvSpPr>
        <p:spPr>
          <a:xfrm>
            <a:off x="0" y="907023"/>
            <a:ext cx="8864600" cy="5918200"/>
          </a:xfrm>
        </p:spPr>
        <p:txBody>
          <a:bodyPr/>
          <a:lstStyle/>
          <a:p>
            <a:pPr marL="914400" lvl="1" indent="-457200"/>
            <a:r>
              <a:rPr lang="el-GR" altLang="el-GR" sz="2000" dirty="0"/>
              <a:t>Ποια είναι η έξοδος του παρακάτω προγράμματος ???</a:t>
            </a:r>
          </a:p>
        </p:txBody>
      </p:sp>
      <p:pic>
        <p:nvPicPr>
          <p:cNvPr id="49459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4825" y="1476936"/>
            <a:ext cx="3384550" cy="24511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494597" name="Rectangle 5" descr="Rectangle: Click to edit Master text styles&#10;Second level&#10;Third level&#10;Fourth level&#10;Fifth level"/>
          <p:cNvSpPr>
            <a:spLocks noChangeArrowheads="1"/>
          </p:cNvSpPr>
          <p:nvPr/>
        </p:nvSpPr>
        <p:spPr bwMode="auto">
          <a:xfrm>
            <a:off x="1092200" y="4356661"/>
            <a:ext cx="6629400" cy="2747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533400" indent="-533400">
              <a:spcBef>
                <a:spcPct val="20000"/>
              </a:spcBef>
              <a:buClr>
                <a:schemeClr val="hlink"/>
              </a:buClr>
              <a:buSzPct val="110000"/>
              <a:buFont typeface="Wingdings" panose="05000000000000000000" pitchFamily="2" charset="2"/>
              <a:buChar char="w"/>
              <a:defRPr sz="2800" b="1">
                <a:solidFill>
                  <a:srgbClr val="0000FF"/>
                </a:solidFill>
                <a:latin typeface="Comic Sans MS" panose="030F0702030302020204" pitchFamily="66" charset="0"/>
              </a:defRPr>
            </a:lvl1pPr>
            <a:lvl2pPr marL="914400" indent="-457200">
              <a:spcBef>
                <a:spcPct val="20000"/>
              </a:spcBef>
              <a:buClr>
                <a:schemeClr val="tx1"/>
              </a:buClr>
              <a:buSzPct val="60000"/>
              <a:buFont typeface="Wingdings" panose="05000000000000000000" pitchFamily="2" charset="2"/>
              <a:buChar char="n"/>
              <a:defRPr sz="2400" b="1">
                <a:solidFill>
                  <a:schemeClr val="tx1"/>
                </a:solidFill>
                <a:latin typeface="Comic Sans MS" panose="030F0702030302020204" pitchFamily="66" charset="0"/>
              </a:defRPr>
            </a:lvl2pPr>
            <a:lvl3pPr marL="1333500" indent="-419100">
              <a:spcBef>
                <a:spcPct val="20000"/>
              </a:spcBef>
              <a:buClr>
                <a:schemeClr val="hlink"/>
              </a:buClr>
              <a:buSzPct val="95000"/>
              <a:buFont typeface="Wingdings" panose="05000000000000000000" pitchFamily="2" charset="2"/>
              <a:buChar char="w"/>
              <a:defRPr sz="2200" b="1">
                <a:solidFill>
                  <a:schemeClr val="tx1"/>
                </a:solidFill>
                <a:latin typeface="Comic Sans MS" panose="030F0702030302020204" pitchFamily="66" charset="0"/>
              </a:defRPr>
            </a:lvl3pPr>
            <a:lvl4pPr marL="1752600" indent="-381000">
              <a:spcBef>
                <a:spcPct val="20000"/>
              </a:spcBef>
              <a:buClr>
                <a:schemeClr val="tx1"/>
              </a:buClr>
              <a:buSzPct val="65000"/>
              <a:buFont typeface="Wingdings" panose="05000000000000000000" pitchFamily="2" charset="2"/>
              <a:buChar char="n"/>
              <a:defRPr sz="2000" b="1">
                <a:solidFill>
                  <a:schemeClr val="tx1"/>
                </a:solidFill>
                <a:latin typeface="Comic Sans MS" panose="030F0702030302020204" pitchFamily="66" charset="0"/>
              </a:defRPr>
            </a:lvl4pPr>
            <a:lvl5pPr marL="2209800" indent="-381000">
              <a:spcBef>
                <a:spcPct val="20000"/>
              </a:spcBef>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5pPr>
            <a:lvl6pPr marL="26670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6pPr>
            <a:lvl7pPr marL="31242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7pPr>
            <a:lvl8pPr marL="35814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8pPr>
            <a:lvl9pPr marL="40386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9pPr>
          </a:lstStyle>
          <a:p>
            <a:pPr lvl="1" eaLnBrk="1" hangingPunct="1">
              <a:buFont typeface="Wingdings" panose="05000000000000000000" pitchFamily="2" charset="2"/>
              <a:buNone/>
            </a:pPr>
            <a:r>
              <a:rPr lang="en-US" altLang="el-GR" sz="2000"/>
              <a:t>	</a:t>
            </a:r>
            <a:r>
              <a:rPr lang="el-GR" altLang="el-GR" sz="2000"/>
              <a:t>Πιθανή Έξοδος (επειδή δεν έχει αρχικοποιηθεί ο πίνακας χαρακτήρων και άρα δεν περιέχει τον τερματικό χαρακτήρα (</a:t>
            </a:r>
            <a:r>
              <a:rPr lang="el-GR" altLang="el-GR" sz="2000">
                <a:solidFill>
                  <a:srgbClr val="000000"/>
                </a:solidFill>
                <a:latin typeface="Courier New" panose="02070309020205020404" pitchFamily="49" charset="0"/>
              </a:rPr>
              <a:t>'\0'</a:t>
            </a:r>
            <a:r>
              <a:rPr lang="el-GR" altLang="el-GR" sz="2000"/>
              <a:t>):</a:t>
            </a:r>
            <a:endParaRPr lang="en-US" altLang="el-GR" sz="2000"/>
          </a:p>
          <a:p>
            <a:pPr lvl="1" eaLnBrk="1" hangingPunct="1">
              <a:buFont typeface="Wingdings" panose="05000000000000000000" pitchFamily="2" charset="2"/>
              <a:buNone/>
            </a:pPr>
            <a:r>
              <a:rPr lang="en-US" altLang="el-GR" sz="2000"/>
              <a:t>	</a:t>
            </a:r>
            <a:r>
              <a:rPr lang="en-US" altLang="el-GR" sz="1800">
                <a:solidFill>
                  <a:srgbClr val="000000"/>
                </a:solidFill>
                <a:latin typeface="Courier New" panose="02070309020205020404" pitchFamily="49" charset="0"/>
              </a:rPr>
              <a:t>ab</a:t>
            </a:r>
            <a:r>
              <a:rPr lang="el-GR" altLang="el-GR" sz="1800">
                <a:solidFill>
                  <a:srgbClr val="000000"/>
                </a:solidFill>
                <a:latin typeface="Courier New" panose="02070309020205020404" pitchFamily="49" charset="0"/>
              </a:rPr>
              <a:t>╠╠╠╠╠╠╠╠╠╠╠╠╠╠╠╠╠╠╠╠╠╠╠╠╠╠╠╠╠╠╠╠╠╠╠╠╠╠╠╠╠╠╠╠╠╠╠╠╠╠╠╠╠╠╠╠╠╠╠╠╠╠╠╠╠╠╠╠╠╠╠╠╠╠╠╠╠╠╠╠╠╠╠╠╠╠╠╠╠╠╠╠╠╠╠╠╠╠╠╠╠Ξ[│9Tⁿ▼</a:t>
            </a:r>
          </a:p>
        </p:txBody>
      </p:sp>
      <p:sp>
        <p:nvSpPr>
          <p:cNvPr id="494598" name="Rectangle 6"/>
          <p:cNvSpPr>
            <a:spLocks noChangeArrowheads="1"/>
          </p:cNvSpPr>
          <p:nvPr/>
        </p:nvSpPr>
        <p:spPr bwMode="auto">
          <a:xfrm>
            <a:off x="1787525" y="4272523"/>
            <a:ext cx="6094413" cy="2108200"/>
          </a:xfrm>
          <a:prstGeom prst="rect">
            <a:avLst/>
          </a:prstGeom>
          <a:noFill/>
          <a:ln w="9525">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p>
            <a:endParaRPr lang="el-GR"/>
          </a:p>
        </p:txBody>
      </p:sp>
    </p:spTree>
    <p:extLst>
      <p:ext uri="{BB962C8B-B14F-4D97-AF65-F5344CB8AC3E}">
        <p14:creationId xmlns:p14="http://schemas.microsoft.com/office/powerpoint/2010/main" val="405305163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94597"/>
                                        </p:tgtEl>
                                        <p:attrNameLst>
                                          <p:attrName>style.visibility</p:attrName>
                                        </p:attrNameLst>
                                      </p:cBhvr>
                                      <p:to>
                                        <p:strVal val="visible"/>
                                      </p:to>
                                    </p:set>
                                    <p:animEffect transition="in" filter="blinds(horizontal)">
                                      <p:cBhvr>
                                        <p:cTn id="7" dur="500"/>
                                        <p:tgtEl>
                                          <p:spTgt spid="494597"/>
                                        </p:tgtEl>
                                      </p:cBhvr>
                                    </p:animEffect>
                                  </p:childTnLst>
                                </p:cTn>
                              </p:par>
                              <p:par>
                                <p:cTn id="8" presetID="3" presetClass="entr" presetSubtype="10" fill="hold" nodeType="withEffect">
                                  <p:stCondLst>
                                    <p:cond delay="0"/>
                                  </p:stCondLst>
                                  <p:childTnLst>
                                    <p:set>
                                      <p:cBhvr>
                                        <p:cTn id="9" dur="1" fill="hold">
                                          <p:stCondLst>
                                            <p:cond delay="0"/>
                                          </p:stCondLst>
                                        </p:cTn>
                                        <p:tgtEl>
                                          <p:spTgt spid="494598"/>
                                        </p:tgtEl>
                                        <p:attrNameLst>
                                          <p:attrName>style.visibility</p:attrName>
                                        </p:attrNameLst>
                                      </p:cBhvr>
                                      <p:to>
                                        <p:strVal val="visible"/>
                                      </p:to>
                                    </p:set>
                                    <p:animEffect transition="in" filter="blinds(horizontal)">
                                      <p:cBhvr>
                                        <p:cTn id="10" dur="500"/>
                                        <p:tgtEl>
                                          <p:spTgt spid="4945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459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5618" name="Rectangle 2"/>
          <p:cNvSpPr>
            <a:spLocks noGrp="1" noChangeArrowheads="1"/>
          </p:cNvSpPr>
          <p:nvPr>
            <p:ph type="title"/>
          </p:nvPr>
        </p:nvSpPr>
        <p:spPr>
          <a:xfrm>
            <a:off x="469900" y="259320"/>
            <a:ext cx="8255000" cy="1143000"/>
          </a:xfrm>
        </p:spPr>
        <p:txBody>
          <a:bodyPr>
            <a:noAutofit/>
          </a:bodyPr>
          <a:lstStyle/>
          <a:p>
            <a:r>
              <a:rPr lang="el-GR" altLang="el-GR" dirty="0">
                <a:solidFill>
                  <a:srgbClr val="FF0000"/>
                </a:solidFill>
              </a:rPr>
              <a:t>Παράδειγμα (ΙΙ)</a:t>
            </a:r>
            <a:br>
              <a:rPr lang="el-GR" altLang="el-GR" dirty="0">
                <a:solidFill>
                  <a:srgbClr val="FF0000"/>
                </a:solidFill>
              </a:rPr>
            </a:br>
            <a:endParaRPr lang="en-GB" altLang="el-GR" dirty="0">
              <a:solidFill>
                <a:srgbClr val="FF0000"/>
              </a:solidFill>
            </a:endParaRPr>
          </a:p>
        </p:txBody>
      </p:sp>
      <p:sp>
        <p:nvSpPr>
          <p:cNvPr id="495619" name="Rectangle 3" descr="Rectangle: Click to edit Master text styles&#10;Second level&#10;Third level&#10;Fourth level&#10;Fifth level"/>
          <p:cNvSpPr>
            <a:spLocks noGrp="1" noChangeArrowheads="1"/>
          </p:cNvSpPr>
          <p:nvPr>
            <p:ph type="body" idx="1"/>
          </p:nvPr>
        </p:nvSpPr>
        <p:spPr>
          <a:xfrm>
            <a:off x="0" y="907020"/>
            <a:ext cx="8864600" cy="5918200"/>
          </a:xfrm>
        </p:spPr>
        <p:txBody>
          <a:bodyPr/>
          <a:lstStyle/>
          <a:p>
            <a:pPr marL="914400" lvl="1" indent="-457200"/>
            <a:r>
              <a:rPr lang="el-GR" altLang="el-GR" sz="2000" dirty="0"/>
              <a:t>Ποια είναι η έξοδος των παρακάτω προγραμμάτων ???</a:t>
            </a:r>
          </a:p>
        </p:txBody>
      </p:sp>
      <p:pic>
        <p:nvPicPr>
          <p:cNvPr id="49562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00625" y="1562658"/>
            <a:ext cx="3209925" cy="22129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pic>
        <p:nvPicPr>
          <p:cNvPr id="495621"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1500" y="4016933"/>
            <a:ext cx="3136900" cy="24828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pic>
        <p:nvPicPr>
          <p:cNvPr id="495622"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9438" y="1591233"/>
            <a:ext cx="3209925" cy="22113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grpSp>
        <p:nvGrpSpPr>
          <p:cNvPr id="495623" name="Group 7"/>
          <p:cNvGrpSpPr>
            <a:grpSpLocks/>
          </p:cNvGrpSpPr>
          <p:nvPr/>
        </p:nvGrpSpPr>
        <p:grpSpPr bwMode="auto">
          <a:xfrm>
            <a:off x="4940300" y="5123420"/>
            <a:ext cx="2768600" cy="533400"/>
            <a:chOff x="-432" y="2192"/>
            <a:chExt cx="2504" cy="1912"/>
          </a:xfrm>
        </p:grpSpPr>
        <p:sp>
          <p:nvSpPr>
            <p:cNvPr id="495624" name="Rectangle 8" descr="Rectangle: Click to edit Master text styles&#10;Second level&#10;Third level&#10;Fourth level&#10;Fifth level"/>
            <p:cNvSpPr>
              <a:spLocks noChangeArrowheads="1"/>
            </p:cNvSpPr>
            <p:nvPr/>
          </p:nvSpPr>
          <p:spPr bwMode="auto">
            <a:xfrm>
              <a:off x="-432" y="2224"/>
              <a:ext cx="2504" cy="18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533400" indent="-533400">
                <a:spcBef>
                  <a:spcPct val="20000"/>
                </a:spcBef>
                <a:buClr>
                  <a:schemeClr val="hlink"/>
                </a:buClr>
                <a:buSzPct val="110000"/>
                <a:buFont typeface="Wingdings" panose="05000000000000000000" pitchFamily="2" charset="2"/>
                <a:buChar char="w"/>
                <a:defRPr sz="2800" b="1">
                  <a:solidFill>
                    <a:srgbClr val="0000FF"/>
                  </a:solidFill>
                  <a:latin typeface="Comic Sans MS" panose="030F0702030302020204" pitchFamily="66" charset="0"/>
                </a:defRPr>
              </a:lvl1pPr>
              <a:lvl2pPr marL="914400" indent="-457200">
                <a:spcBef>
                  <a:spcPct val="20000"/>
                </a:spcBef>
                <a:buClr>
                  <a:schemeClr val="tx1"/>
                </a:buClr>
                <a:buSzPct val="60000"/>
                <a:buFont typeface="Wingdings" panose="05000000000000000000" pitchFamily="2" charset="2"/>
                <a:buChar char="n"/>
                <a:defRPr sz="2400" b="1">
                  <a:solidFill>
                    <a:schemeClr val="tx1"/>
                  </a:solidFill>
                  <a:latin typeface="Comic Sans MS" panose="030F0702030302020204" pitchFamily="66" charset="0"/>
                </a:defRPr>
              </a:lvl2pPr>
              <a:lvl3pPr marL="1333500" indent="-419100">
                <a:spcBef>
                  <a:spcPct val="20000"/>
                </a:spcBef>
                <a:buClr>
                  <a:schemeClr val="hlink"/>
                </a:buClr>
                <a:buSzPct val="95000"/>
                <a:buFont typeface="Wingdings" panose="05000000000000000000" pitchFamily="2" charset="2"/>
                <a:buChar char="w"/>
                <a:defRPr sz="2200" b="1">
                  <a:solidFill>
                    <a:schemeClr val="tx1"/>
                  </a:solidFill>
                  <a:latin typeface="Comic Sans MS" panose="030F0702030302020204" pitchFamily="66" charset="0"/>
                </a:defRPr>
              </a:lvl3pPr>
              <a:lvl4pPr marL="1752600" indent="-381000">
                <a:spcBef>
                  <a:spcPct val="20000"/>
                </a:spcBef>
                <a:buClr>
                  <a:schemeClr val="tx1"/>
                </a:buClr>
                <a:buSzPct val="65000"/>
                <a:buFont typeface="Wingdings" panose="05000000000000000000" pitchFamily="2" charset="2"/>
                <a:buChar char="n"/>
                <a:defRPr sz="2000" b="1">
                  <a:solidFill>
                    <a:schemeClr val="tx1"/>
                  </a:solidFill>
                  <a:latin typeface="Comic Sans MS" panose="030F0702030302020204" pitchFamily="66" charset="0"/>
                </a:defRPr>
              </a:lvl4pPr>
              <a:lvl5pPr marL="2209800" indent="-381000">
                <a:spcBef>
                  <a:spcPct val="20000"/>
                </a:spcBef>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5pPr>
              <a:lvl6pPr marL="26670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6pPr>
              <a:lvl7pPr marL="31242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7pPr>
              <a:lvl8pPr marL="35814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8pPr>
              <a:lvl9pPr marL="40386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9pPr>
            </a:lstStyle>
            <a:p>
              <a:pPr lvl="1" eaLnBrk="1" hangingPunct="1">
                <a:buFont typeface="Wingdings" panose="05000000000000000000" pitchFamily="2" charset="2"/>
                <a:buNone/>
              </a:pPr>
              <a:r>
                <a:rPr lang="el-GR" altLang="el-GR" sz="2000"/>
                <a:t>    Έξοδος: </a:t>
              </a:r>
              <a:r>
                <a:rPr lang="en-US" altLang="el-GR" sz="1800">
                  <a:solidFill>
                    <a:srgbClr val="000000"/>
                  </a:solidFill>
                  <a:latin typeface="Courier New" panose="02070309020205020404" pitchFamily="49" charset="0"/>
                </a:rPr>
                <a:t>ab</a:t>
              </a:r>
              <a:endParaRPr lang="el-GR" altLang="el-GR" sz="1800">
                <a:solidFill>
                  <a:srgbClr val="000000"/>
                </a:solidFill>
                <a:latin typeface="Courier New" panose="02070309020205020404" pitchFamily="49" charset="0"/>
              </a:endParaRPr>
            </a:p>
          </p:txBody>
        </p:sp>
        <p:sp>
          <p:nvSpPr>
            <p:cNvPr id="495625" name="Rectangle 9"/>
            <p:cNvSpPr>
              <a:spLocks noChangeArrowheads="1"/>
            </p:cNvSpPr>
            <p:nvPr/>
          </p:nvSpPr>
          <p:spPr bwMode="auto">
            <a:xfrm>
              <a:off x="128" y="2192"/>
              <a:ext cx="1928" cy="1808"/>
            </a:xfrm>
            <a:prstGeom prst="rect">
              <a:avLst/>
            </a:prstGeom>
            <a:noFill/>
            <a:ln w="9525">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p>
              <a:endParaRPr lang="el-GR"/>
            </a:p>
          </p:txBody>
        </p:sp>
      </p:grpSp>
    </p:spTree>
    <p:extLst>
      <p:ext uri="{BB962C8B-B14F-4D97-AF65-F5344CB8AC3E}">
        <p14:creationId xmlns:p14="http://schemas.microsoft.com/office/powerpoint/2010/main" val="137950245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495620"/>
                                        </p:tgtEl>
                                        <p:attrNameLst>
                                          <p:attrName>style.visibility</p:attrName>
                                        </p:attrNameLst>
                                      </p:cBhvr>
                                      <p:to>
                                        <p:strVal val="visible"/>
                                      </p:to>
                                    </p:set>
                                    <p:animEffect transition="in" filter="blinds(horizontal)">
                                      <p:cBhvr>
                                        <p:cTn id="7" dur="500"/>
                                        <p:tgtEl>
                                          <p:spTgt spid="49562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495621"/>
                                        </p:tgtEl>
                                        <p:attrNameLst>
                                          <p:attrName>style.visibility</p:attrName>
                                        </p:attrNameLst>
                                      </p:cBhvr>
                                      <p:to>
                                        <p:strVal val="visible"/>
                                      </p:to>
                                    </p:set>
                                    <p:animEffect transition="in" filter="blinds(horizontal)">
                                      <p:cBhvr>
                                        <p:cTn id="12" dur="500"/>
                                        <p:tgtEl>
                                          <p:spTgt spid="49562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495623"/>
                                        </p:tgtEl>
                                        <p:attrNameLst>
                                          <p:attrName>style.visibility</p:attrName>
                                        </p:attrNameLst>
                                      </p:cBhvr>
                                      <p:to>
                                        <p:strVal val="visible"/>
                                      </p:to>
                                    </p:set>
                                    <p:animEffect transition="in" filter="blinds(horizontal)">
                                      <p:cBhvr>
                                        <p:cTn id="17" dur="500"/>
                                        <p:tgtEl>
                                          <p:spTgt spid="4956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4" name="Rectangle 2"/>
          <p:cNvSpPr>
            <a:spLocks noGrp="1" noChangeArrowheads="1"/>
          </p:cNvSpPr>
          <p:nvPr>
            <p:ph type="title"/>
          </p:nvPr>
        </p:nvSpPr>
        <p:spPr>
          <a:xfrm>
            <a:off x="469900" y="200328"/>
            <a:ext cx="8255000" cy="1143000"/>
          </a:xfrm>
        </p:spPr>
        <p:txBody>
          <a:bodyPr>
            <a:normAutofit fontScale="90000"/>
          </a:bodyPr>
          <a:lstStyle/>
          <a:p>
            <a:r>
              <a:rPr lang="el-GR" altLang="el-GR">
                <a:solidFill>
                  <a:srgbClr val="FF0000"/>
                </a:solidFill>
              </a:rPr>
              <a:t>Αλφαριθμητικά - Εισαγωγή</a:t>
            </a:r>
            <a:br>
              <a:rPr lang="el-GR" altLang="el-GR">
                <a:solidFill>
                  <a:srgbClr val="FF0000"/>
                </a:solidFill>
              </a:rPr>
            </a:br>
            <a:endParaRPr lang="en-GB" altLang="el-GR">
              <a:solidFill>
                <a:srgbClr val="FF0000"/>
              </a:solidFill>
            </a:endParaRPr>
          </a:p>
        </p:txBody>
      </p:sp>
      <p:sp>
        <p:nvSpPr>
          <p:cNvPr id="269315" name="Rectangle 3" descr="Rectangle: Click to edit Master text styles&#10;Second level&#10;Third level&#10;Fourth level&#10;Fifth level"/>
          <p:cNvSpPr>
            <a:spLocks noGrp="1" noChangeArrowheads="1"/>
          </p:cNvSpPr>
          <p:nvPr>
            <p:ph type="body" idx="1"/>
          </p:nvPr>
        </p:nvSpPr>
        <p:spPr>
          <a:xfrm>
            <a:off x="0" y="848028"/>
            <a:ext cx="8864600" cy="5676900"/>
          </a:xfrm>
        </p:spPr>
        <p:txBody>
          <a:bodyPr/>
          <a:lstStyle/>
          <a:p>
            <a:pPr marL="914400" lvl="1" indent="-457200">
              <a:lnSpc>
                <a:spcPct val="90000"/>
              </a:lnSpc>
            </a:pPr>
            <a:endParaRPr lang="el-GR" altLang="el-GR" sz="2000" dirty="0"/>
          </a:p>
          <a:p>
            <a:pPr marL="914400" lvl="1" indent="-457200">
              <a:lnSpc>
                <a:spcPct val="90000"/>
              </a:lnSpc>
            </a:pPr>
            <a:r>
              <a:rPr lang="el-GR" altLang="el-GR" sz="2000" dirty="0"/>
              <a:t>Ένα </a:t>
            </a:r>
            <a:r>
              <a:rPr lang="el-GR" altLang="el-GR" sz="2000" u="sng" dirty="0">
                <a:solidFill>
                  <a:srgbClr val="FF0000"/>
                </a:solidFill>
              </a:rPr>
              <a:t>αλφαριθμητικό</a:t>
            </a:r>
            <a:r>
              <a:rPr lang="el-GR" altLang="el-GR" sz="2000" dirty="0"/>
              <a:t> </a:t>
            </a:r>
            <a:r>
              <a:rPr lang="el-GR" altLang="el-GR" sz="2000" i="1" dirty="0"/>
              <a:t>(</a:t>
            </a:r>
            <a:r>
              <a:rPr lang="en-US" altLang="el-GR" sz="2000" i="1" dirty="0"/>
              <a:t>string)</a:t>
            </a:r>
            <a:r>
              <a:rPr lang="el-GR" altLang="el-GR" sz="2000" dirty="0"/>
              <a:t> είναι </a:t>
            </a:r>
            <a:r>
              <a:rPr lang="el-GR" altLang="el-GR" sz="2000" dirty="0">
                <a:solidFill>
                  <a:srgbClr val="FF0000"/>
                </a:solidFill>
              </a:rPr>
              <a:t>μία ακολουθία χαρακτήρων</a:t>
            </a:r>
            <a:r>
              <a:rPr lang="el-GR" altLang="el-GR" sz="2000" dirty="0"/>
              <a:t>, η οποία </a:t>
            </a:r>
            <a:r>
              <a:rPr lang="el-GR" altLang="el-GR" sz="2000" u="sng" dirty="0">
                <a:solidFill>
                  <a:srgbClr val="FF0000"/>
                </a:solidFill>
              </a:rPr>
              <a:t>πρέπει να τελειώνει με έναν ειδικό χαρακτήρα</a:t>
            </a:r>
            <a:r>
              <a:rPr lang="el-GR" altLang="el-GR" sz="2000" dirty="0"/>
              <a:t>, ο οποίος είναι ο χαρακτήρας </a:t>
            </a:r>
            <a:r>
              <a:rPr lang="el-GR" altLang="el-GR" sz="2000" dirty="0">
                <a:solidFill>
                  <a:srgbClr val="000000"/>
                </a:solidFill>
                <a:latin typeface="Courier New" panose="02070309020205020404" pitchFamily="49" charset="0"/>
              </a:rPr>
              <a:t>'\0' </a:t>
            </a:r>
            <a:endParaRPr lang="en-US" altLang="el-GR" sz="2000" dirty="0">
              <a:solidFill>
                <a:srgbClr val="000000"/>
              </a:solidFill>
              <a:latin typeface="Courier New" panose="02070309020205020404" pitchFamily="49" charset="0"/>
            </a:endParaRPr>
          </a:p>
          <a:p>
            <a:pPr marL="914400" lvl="1" indent="-457200">
              <a:lnSpc>
                <a:spcPct val="90000"/>
              </a:lnSpc>
            </a:pPr>
            <a:endParaRPr lang="en-US" altLang="el-GR" sz="2000" dirty="0">
              <a:solidFill>
                <a:srgbClr val="000000"/>
              </a:solidFill>
              <a:latin typeface="Courier New" panose="02070309020205020404" pitchFamily="49" charset="0"/>
            </a:endParaRPr>
          </a:p>
          <a:p>
            <a:pPr marL="914400" lvl="1" indent="-457200">
              <a:lnSpc>
                <a:spcPct val="90000"/>
              </a:lnSpc>
            </a:pPr>
            <a:r>
              <a:rPr lang="el-GR" altLang="el-GR" sz="2000" dirty="0"/>
              <a:t>Ο χαρακτήρας αυτός</a:t>
            </a:r>
            <a:r>
              <a:rPr lang="en-US" altLang="el-GR" sz="2000" dirty="0"/>
              <a:t> (</a:t>
            </a:r>
            <a:r>
              <a:rPr lang="el-GR" altLang="el-GR" sz="2000" dirty="0">
                <a:solidFill>
                  <a:srgbClr val="000000"/>
                </a:solidFill>
                <a:latin typeface="Courier New" panose="02070309020205020404" pitchFamily="49" charset="0"/>
              </a:rPr>
              <a:t>'\0'</a:t>
            </a:r>
            <a:r>
              <a:rPr lang="en-US" altLang="el-GR" sz="2000" dirty="0"/>
              <a:t>)</a:t>
            </a:r>
            <a:r>
              <a:rPr lang="el-GR" altLang="el-GR" sz="2000" dirty="0"/>
              <a:t> ονομάζεται </a:t>
            </a:r>
            <a:r>
              <a:rPr lang="el-GR" altLang="el-GR" sz="2000" dirty="0">
                <a:solidFill>
                  <a:srgbClr val="FF0000"/>
                </a:solidFill>
              </a:rPr>
              <a:t>τερματικός χαρακτήρας </a:t>
            </a:r>
            <a:r>
              <a:rPr lang="el-GR" altLang="el-GR" sz="2000" i="1" dirty="0"/>
              <a:t>(</a:t>
            </a:r>
            <a:r>
              <a:rPr lang="en-US" altLang="el-GR" sz="2000" i="1" dirty="0"/>
              <a:t>null character)</a:t>
            </a:r>
            <a:r>
              <a:rPr lang="el-GR" altLang="el-GR" sz="2000" dirty="0"/>
              <a:t> και </a:t>
            </a:r>
            <a:r>
              <a:rPr lang="el-GR" altLang="el-GR" sz="2000" dirty="0">
                <a:solidFill>
                  <a:srgbClr val="FF0000"/>
                </a:solidFill>
              </a:rPr>
              <a:t>οριοθετεί το τέλος του αλφαριθμητικού</a:t>
            </a:r>
          </a:p>
          <a:p>
            <a:pPr marL="914400" lvl="1" indent="-457200">
              <a:lnSpc>
                <a:spcPct val="90000"/>
              </a:lnSpc>
            </a:pPr>
            <a:endParaRPr lang="en-US" altLang="el-GR" sz="2000" dirty="0"/>
          </a:p>
          <a:p>
            <a:pPr marL="914400" lvl="1" indent="-457200">
              <a:lnSpc>
                <a:spcPct val="90000"/>
              </a:lnSpc>
            </a:pPr>
            <a:endParaRPr lang="en-US" altLang="el-GR" sz="2000" dirty="0"/>
          </a:p>
          <a:p>
            <a:pPr marL="914400" lvl="1" indent="-457200">
              <a:lnSpc>
                <a:spcPct val="90000"/>
              </a:lnSpc>
            </a:pPr>
            <a:r>
              <a:rPr lang="el-GR" altLang="el-GR" sz="2000" dirty="0"/>
              <a:t>Προσοχή στο ότι ο τερματικός χαρακτήρας </a:t>
            </a:r>
            <a:r>
              <a:rPr lang="el-GR" altLang="el-GR" sz="2000" dirty="0">
                <a:solidFill>
                  <a:srgbClr val="000000"/>
                </a:solidFill>
                <a:latin typeface="Courier New" panose="02070309020205020404" pitchFamily="49" charset="0"/>
              </a:rPr>
              <a:t>'\0'</a:t>
            </a:r>
            <a:r>
              <a:rPr lang="el-GR" altLang="el-GR" sz="2000" dirty="0"/>
              <a:t> και ο χαρακτήρας </a:t>
            </a:r>
            <a:r>
              <a:rPr lang="el-GR" altLang="el-GR" sz="2000" dirty="0">
                <a:solidFill>
                  <a:srgbClr val="000000"/>
                </a:solidFill>
                <a:latin typeface="Courier New" panose="02070309020205020404" pitchFamily="49" charset="0"/>
              </a:rPr>
              <a:t>'0'</a:t>
            </a:r>
            <a:r>
              <a:rPr lang="el-GR" altLang="el-GR" sz="2000" dirty="0"/>
              <a:t> είναι δύο διαφορετικοί χαρακτήρες</a:t>
            </a:r>
            <a:endParaRPr lang="en-US" altLang="el-GR" sz="2000" dirty="0"/>
          </a:p>
          <a:p>
            <a:pPr marL="914400" lvl="1" indent="-457200">
              <a:lnSpc>
                <a:spcPct val="90000"/>
              </a:lnSpc>
            </a:pPr>
            <a:endParaRPr lang="en-US" altLang="el-GR" sz="2000" dirty="0"/>
          </a:p>
          <a:p>
            <a:pPr marL="914400" lvl="1" indent="-457200">
              <a:lnSpc>
                <a:spcPct val="90000"/>
              </a:lnSpc>
            </a:pPr>
            <a:r>
              <a:rPr lang="el-GR" altLang="el-GR" sz="2000" dirty="0"/>
              <a:t>Η ASCII τιμή του τερματικού χαρακτήρα είναι </a:t>
            </a:r>
            <a:r>
              <a:rPr lang="el-GR" altLang="el-GR" sz="2000" dirty="0">
                <a:solidFill>
                  <a:srgbClr val="000000"/>
                </a:solidFill>
                <a:latin typeface="Courier New" panose="02070309020205020404" pitchFamily="49" charset="0"/>
              </a:rPr>
              <a:t>0</a:t>
            </a:r>
            <a:r>
              <a:rPr lang="el-GR" altLang="el-GR" sz="2000" dirty="0"/>
              <a:t> (μηδέν), ενώ του μηδενικού ψηφίου είναι </a:t>
            </a:r>
            <a:r>
              <a:rPr lang="el-GR" altLang="el-GR" sz="2000" dirty="0">
                <a:solidFill>
                  <a:srgbClr val="000000"/>
                </a:solidFill>
                <a:latin typeface="Courier New" panose="02070309020205020404" pitchFamily="49" charset="0"/>
              </a:rPr>
              <a:t>48 </a:t>
            </a:r>
          </a:p>
        </p:txBody>
      </p:sp>
      <p:pic>
        <p:nvPicPr>
          <p:cNvPr id="269321" name="Picture 9" descr="blue_dang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600" y="3524553"/>
            <a:ext cx="558800"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478290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7666" name="Rectangle 2"/>
          <p:cNvSpPr>
            <a:spLocks noGrp="1" noChangeArrowheads="1"/>
          </p:cNvSpPr>
          <p:nvPr>
            <p:ph type="title"/>
          </p:nvPr>
        </p:nvSpPr>
        <p:spPr>
          <a:xfrm>
            <a:off x="469900" y="259320"/>
            <a:ext cx="8255000" cy="1143000"/>
          </a:xfrm>
        </p:spPr>
        <p:txBody>
          <a:bodyPr>
            <a:noAutofit/>
          </a:bodyPr>
          <a:lstStyle/>
          <a:p>
            <a:r>
              <a:rPr lang="el-GR" altLang="el-GR" dirty="0">
                <a:solidFill>
                  <a:srgbClr val="FF0000"/>
                </a:solidFill>
              </a:rPr>
              <a:t>Παράδειγμα (ΙΙΙ)</a:t>
            </a:r>
            <a:br>
              <a:rPr lang="el-GR" altLang="el-GR" dirty="0">
                <a:solidFill>
                  <a:srgbClr val="FF0000"/>
                </a:solidFill>
              </a:rPr>
            </a:br>
            <a:endParaRPr lang="en-GB" altLang="el-GR" dirty="0">
              <a:solidFill>
                <a:srgbClr val="FF0000"/>
              </a:solidFill>
            </a:endParaRPr>
          </a:p>
        </p:txBody>
      </p:sp>
      <p:sp>
        <p:nvSpPr>
          <p:cNvPr id="497667" name="Rectangle 3" descr="Rectangle: Click to edit Master text styles&#10;Second level&#10;Third level&#10;Fourth level&#10;Fifth level"/>
          <p:cNvSpPr>
            <a:spLocks noGrp="1" noChangeArrowheads="1"/>
          </p:cNvSpPr>
          <p:nvPr>
            <p:ph type="body" idx="1"/>
          </p:nvPr>
        </p:nvSpPr>
        <p:spPr>
          <a:xfrm>
            <a:off x="0" y="907020"/>
            <a:ext cx="8864600" cy="5918200"/>
          </a:xfrm>
        </p:spPr>
        <p:txBody>
          <a:bodyPr/>
          <a:lstStyle/>
          <a:p>
            <a:pPr marL="914400" lvl="1" indent="-457200"/>
            <a:r>
              <a:rPr lang="el-GR" altLang="el-GR" sz="2000" dirty="0"/>
              <a:t>Ποια είναι η έξοδος του παρακάτω προγράμματος ???</a:t>
            </a:r>
          </a:p>
        </p:txBody>
      </p:sp>
      <p:sp>
        <p:nvSpPr>
          <p:cNvPr id="497669" name="Rectangle 5" descr="Rectangle: Click to edit Master text styles&#10;Second level&#10;Third level&#10;Fourth level&#10;Fifth level"/>
          <p:cNvSpPr>
            <a:spLocks noChangeArrowheads="1"/>
          </p:cNvSpPr>
          <p:nvPr/>
        </p:nvSpPr>
        <p:spPr bwMode="auto">
          <a:xfrm>
            <a:off x="114300" y="3505758"/>
            <a:ext cx="8648700" cy="2747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533400" indent="-533400">
              <a:spcBef>
                <a:spcPct val="20000"/>
              </a:spcBef>
              <a:buClr>
                <a:schemeClr val="hlink"/>
              </a:buClr>
              <a:buSzPct val="110000"/>
              <a:buFont typeface="Wingdings" panose="05000000000000000000" pitchFamily="2" charset="2"/>
              <a:buChar char="w"/>
              <a:defRPr sz="2800" b="1">
                <a:solidFill>
                  <a:srgbClr val="0000FF"/>
                </a:solidFill>
                <a:latin typeface="Comic Sans MS" panose="030F0702030302020204" pitchFamily="66" charset="0"/>
              </a:defRPr>
            </a:lvl1pPr>
            <a:lvl2pPr marL="914400" indent="-457200">
              <a:spcBef>
                <a:spcPct val="20000"/>
              </a:spcBef>
              <a:buClr>
                <a:schemeClr val="tx1"/>
              </a:buClr>
              <a:buSzPct val="60000"/>
              <a:buFont typeface="Wingdings" panose="05000000000000000000" pitchFamily="2" charset="2"/>
              <a:buChar char="n"/>
              <a:defRPr sz="2400" b="1">
                <a:solidFill>
                  <a:schemeClr val="tx1"/>
                </a:solidFill>
                <a:latin typeface="Comic Sans MS" panose="030F0702030302020204" pitchFamily="66" charset="0"/>
              </a:defRPr>
            </a:lvl2pPr>
            <a:lvl3pPr marL="1333500" indent="-419100">
              <a:spcBef>
                <a:spcPct val="20000"/>
              </a:spcBef>
              <a:buClr>
                <a:schemeClr val="hlink"/>
              </a:buClr>
              <a:buSzPct val="95000"/>
              <a:buFont typeface="Wingdings" panose="05000000000000000000" pitchFamily="2" charset="2"/>
              <a:buChar char="w"/>
              <a:defRPr sz="2200" b="1">
                <a:solidFill>
                  <a:schemeClr val="tx1"/>
                </a:solidFill>
                <a:latin typeface="Comic Sans MS" panose="030F0702030302020204" pitchFamily="66" charset="0"/>
              </a:defRPr>
            </a:lvl3pPr>
            <a:lvl4pPr marL="1752600" indent="-381000">
              <a:spcBef>
                <a:spcPct val="20000"/>
              </a:spcBef>
              <a:buClr>
                <a:schemeClr val="tx1"/>
              </a:buClr>
              <a:buSzPct val="65000"/>
              <a:buFont typeface="Wingdings" panose="05000000000000000000" pitchFamily="2" charset="2"/>
              <a:buChar char="n"/>
              <a:defRPr sz="2000" b="1">
                <a:solidFill>
                  <a:schemeClr val="tx1"/>
                </a:solidFill>
                <a:latin typeface="Comic Sans MS" panose="030F0702030302020204" pitchFamily="66" charset="0"/>
              </a:defRPr>
            </a:lvl4pPr>
            <a:lvl5pPr marL="2209800" indent="-381000">
              <a:spcBef>
                <a:spcPct val="20000"/>
              </a:spcBef>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5pPr>
            <a:lvl6pPr marL="26670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6pPr>
            <a:lvl7pPr marL="31242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7pPr>
            <a:lvl8pPr marL="35814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8pPr>
            <a:lvl9pPr marL="40386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9pPr>
          </a:lstStyle>
          <a:p>
            <a:pPr lvl="1" eaLnBrk="1" hangingPunct="1">
              <a:buFont typeface="Wingdings" panose="05000000000000000000" pitchFamily="2" charset="2"/>
              <a:buNone/>
            </a:pPr>
            <a:r>
              <a:rPr lang="en-US" altLang="el-GR" sz="2000"/>
              <a:t>	</a:t>
            </a:r>
            <a:r>
              <a:rPr lang="el-GR" altLang="el-GR" sz="1800"/>
              <a:t>Απαντήσατε </a:t>
            </a:r>
            <a:r>
              <a:rPr lang="en-US" altLang="el-GR" sz="1800">
                <a:solidFill>
                  <a:srgbClr val="000000"/>
                </a:solidFill>
                <a:latin typeface="Courier New" panose="02070309020205020404" pitchFamily="49" charset="0"/>
              </a:rPr>
              <a:t>Right</a:t>
            </a:r>
            <a:r>
              <a:rPr lang="el-GR" altLang="el-GR" sz="1800"/>
              <a:t> </a:t>
            </a:r>
            <a:r>
              <a:rPr lang="en-US" altLang="el-GR" sz="1800"/>
              <a:t>???</a:t>
            </a:r>
          </a:p>
          <a:p>
            <a:pPr lvl="1" eaLnBrk="1" hangingPunct="1">
              <a:buFont typeface="Wingdings" panose="05000000000000000000" pitchFamily="2" charset="2"/>
              <a:buNone/>
            </a:pPr>
            <a:r>
              <a:rPr lang="en-US" altLang="el-GR" sz="1800"/>
              <a:t>	</a:t>
            </a:r>
            <a:r>
              <a:rPr lang="el-GR" altLang="el-GR" sz="1800">
                <a:solidFill>
                  <a:srgbClr val="FF0000"/>
                </a:solidFill>
              </a:rPr>
              <a:t>Προσοχή!!!</a:t>
            </a:r>
            <a:r>
              <a:rPr lang="el-GR" altLang="el-GR" sz="1800"/>
              <a:t> Το </a:t>
            </a:r>
            <a:r>
              <a:rPr lang="el-GR" altLang="el-GR" sz="1800">
                <a:solidFill>
                  <a:srgbClr val="000000"/>
                </a:solidFill>
                <a:latin typeface="Courier New" panose="02070309020205020404" pitchFamily="49" charset="0"/>
              </a:rPr>
              <a:t>'0'</a:t>
            </a:r>
            <a:r>
              <a:rPr lang="el-GR" altLang="el-GR" sz="1800"/>
              <a:t> που περιέχεται στο αλφαριθμητικό δεν αντιστοιχεί στον τερματικό χαρακτήρα (</a:t>
            </a:r>
            <a:r>
              <a:rPr lang="el-GR" altLang="el-GR" sz="1800">
                <a:solidFill>
                  <a:srgbClr val="000000"/>
                </a:solidFill>
                <a:latin typeface="Courier New" panose="02070309020205020404" pitchFamily="49" charset="0"/>
              </a:rPr>
              <a:t>'\0'</a:t>
            </a:r>
            <a:r>
              <a:rPr lang="el-GR" altLang="el-GR" sz="1800"/>
              <a:t>), αλλά στους εξής τρεις χαρακτήρες: το μονό εισαγωγικό, το μηδέν και ξανά το μονό εισαγωγικό. </a:t>
            </a:r>
          </a:p>
          <a:p>
            <a:pPr lvl="1" eaLnBrk="1" hangingPunct="1">
              <a:buFont typeface="Wingdings" panose="05000000000000000000" pitchFamily="2" charset="2"/>
              <a:buNone/>
            </a:pPr>
            <a:r>
              <a:rPr lang="el-GR" altLang="el-GR" sz="800"/>
              <a:t>	</a:t>
            </a:r>
            <a:endParaRPr lang="el-GR" altLang="el-GR" sz="400"/>
          </a:p>
          <a:p>
            <a:pPr lvl="1" eaLnBrk="1" hangingPunct="1">
              <a:buFont typeface="Wingdings" panose="05000000000000000000" pitchFamily="2" charset="2"/>
              <a:buNone/>
            </a:pPr>
            <a:r>
              <a:rPr lang="el-GR" altLang="el-GR" sz="1800"/>
              <a:t>	Άρα, το πρόγραμμα εμφανίζει: </a:t>
            </a:r>
            <a:r>
              <a:rPr lang="el-GR" altLang="el-GR" sz="1800">
                <a:solidFill>
                  <a:srgbClr val="000000"/>
                </a:solidFill>
                <a:latin typeface="Courier New" panose="02070309020205020404" pitchFamily="49" charset="0"/>
              </a:rPr>
              <a:t>Right'0'Wrong</a:t>
            </a:r>
          </a:p>
          <a:p>
            <a:pPr lvl="1" eaLnBrk="1" hangingPunct="1">
              <a:buFont typeface="Wingdings" panose="05000000000000000000" pitchFamily="2" charset="2"/>
              <a:buNone/>
            </a:pPr>
            <a:endParaRPr lang="el-GR" altLang="el-GR" sz="1200">
              <a:solidFill>
                <a:srgbClr val="000000"/>
              </a:solidFill>
              <a:latin typeface="Courier New" panose="02070309020205020404" pitchFamily="49" charset="0"/>
            </a:endParaRPr>
          </a:p>
          <a:p>
            <a:pPr lvl="1" eaLnBrk="1" hangingPunct="1">
              <a:buFont typeface="Wingdings" panose="05000000000000000000" pitchFamily="2" charset="2"/>
              <a:buNone/>
            </a:pPr>
            <a:r>
              <a:rPr lang="el-GR" altLang="el-GR" sz="1800">
                <a:solidFill>
                  <a:srgbClr val="000000"/>
                </a:solidFill>
                <a:latin typeface="Courier New" panose="02070309020205020404" pitchFamily="49" charset="0"/>
              </a:rPr>
              <a:t>	</a:t>
            </a:r>
            <a:r>
              <a:rPr lang="el-GR" altLang="el-GR" sz="1800"/>
              <a:t>Για να ήταν η απάντησή σας σωστή, θα έπρεπε να είχαμε δηλώσει το αλφαριθμητικό ως:</a:t>
            </a:r>
          </a:p>
          <a:p>
            <a:pPr lvl="1" eaLnBrk="1" hangingPunct="1">
              <a:buFont typeface="Wingdings" panose="05000000000000000000" pitchFamily="2" charset="2"/>
              <a:buNone/>
            </a:pPr>
            <a:r>
              <a:rPr lang="el-GR" altLang="el-GR"/>
              <a:t>			</a:t>
            </a:r>
            <a:r>
              <a:rPr lang="el-GR" altLang="el-GR" sz="1800">
                <a:solidFill>
                  <a:srgbClr val="000000"/>
                </a:solidFill>
                <a:latin typeface="Courier New" panose="02070309020205020404" pitchFamily="49" charset="0"/>
              </a:rPr>
              <a:t>	</a:t>
            </a:r>
            <a:r>
              <a:rPr lang="el-GR" altLang="el-GR" sz="1800">
                <a:solidFill>
                  <a:srgbClr val="0000FF"/>
                </a:solidFill>
                <a:latin typeface="Courier New" panose="02070309020205020404" pitchFamily="49" charset="0"/>
              </a:rPr>
              <a:t>char</a:t>
            </a:r>
            <a:r>
              <a:rPr lang="el-GR" altLang="el-GR" sz="1800">
                <a:solidFill>
                  <a:srgbClr val="000000"/>
                </a:solidFill>
                <a:latin typeface="Courier New" panose="02070309020205020404" pitchFamily="49" charset="0"/>
              </a:rPr>
              <a:t> str[] = "Right\0Wrong";</a:t>
            </a:r>
            <a:r>
              <a:rPr lang="el-GR" altLang="el-GR" sz="2800">
                <a:solidFill>
                  <a:srgbClr val="0000FF"/>
                </a:solidFill>
              </a:rPr>
              <a:t> </a:t>
            </a:r>
          </a:p>
        </p:txBody>
      </p:sp>
      <p:sp>
        <p:nvSpPr>
          <p:cNvPr id="497670" name="Rectangle 6"/>
          <p:cNvSpPr>
            <a:spLocks noChangeArrowheads="1"/>
          </p:cNvSpPr>
          <p:nvPr/>
        </p:nvSpPr>
        <p:spPr bwMode="auto">
          <a:xfrm>
            <a:off x="809625" y="3345420"/>
            <a:ext cx="8050213" cy="3263900"/>
          </a:xfrm>
          <a:prstGeom prst="rect">
            <a:avLst/>
          </a:prstGeom>
          <a:noFill/>
          <a:ln w="9525">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p>
            <a:endParaRPr lang="el-GR"/>
          </a:p>
        </p:txBody>
      </p:sp>
      <p:pic>
        <p:nvPicPr>
          <p:cNvPr id="497671"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09825" y="1422958"/>
            <a:ext cx="4095750" cy="15748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87346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97669"/>
                                        </p:tgtEl>
                                        <p:attrNameLst>
                                          <p:attrName>style.visibility</p:attrName>
                                        </p:attrNameLst>
                                      </p:cBhvr>
                                      <p:to>
                                        <p:strVal val="visible"/>
                                      </p:to>
                                    </p:set>
                                    <p:animEffect transition="in" filter="blinds(horizontal)">
                                      <p:cBhvr>
                                        <p:cTn id="7" dur="500"/>
                                        <p:tgtEl>
                                          <p:spTgt spid="497669"/>
                                        </p:tgtEl>
                                      </p:cBhvr>
                                    </p:animEffect>
                                  </p:childTnLst>
                                </p:cTn>
                              </p:par>
                              <p:par>
                                <p:cTn id="8" presetID="3" presetClass="entr" presetSubtype="10" fill="hold" nodeType="withEffect">
                                  <p:stCondLst>
                                    <p:cond delay="0"/>
                                  </p:stCondLst>
                                  <p:childTnLst>
                                    <p:set>
                                      <p:cBhvr>
                                        <p:cTn id="9" dur="1" fill="hold">
                                          <p:stCondLst>
                                            <p:cond delay="0"/>
                                          </p:stCondLst>
                                        </p:cTn>
                                        <p:tgtEl>
                                          <p:spTgt spid="497670"/>
                                        </p:tgtEl>
                                        <p:attrNameLst>
                                          <p:attrName>style.visibility</p:attrName>
                                        </p:attrNameLst>
                                      </p:cBhvr>
                                      <p:to>
                                        <p:strVal val="visible"/>
                                      </p:to>
                                    </p:set>
                                    <p:animEffect transition="in" filter="blinds(horizontal)">
                                      <p:cBhvr>
                                        <p:cTn id="10" dur="500"/>
                                        <p:tgtEl>
                                          <p:spTgt spid="4976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766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9538" name="Rectangle 2"/>
          <p:cNvSpPr>
            <a:spLocks noGrp="1" noChangeArrowheads="1"/>
          </p:cNvSpPr>
          <p:nvPr>
            <p:ph type="title"/>
          </p:nvPr>
        </p:nvSpPr>
        <p:spPr>
          <a:xfrm>
            <a:off x="462120" y="259320"/>
            <a:ext cx="7772400" cy="1143000"/>
          </a:xfrm>
        </p:spPr>
        <p:txBody>
          <a:bodyPr>
            <a:noAutofit/>
          </a:bodyPr>
          <a:lstStyle/>
          <a:p>
            <a:r>
              <a:rPr lang="el-GR" altLang="el-GR" dirty="0">
                <a:solidFill>
                  <a:srgbClr val="FF0000"/>
                </a:solidFill>
              </a:rPr>
              <a:t>Δείκτες και Αλφαριθμητικά (Ι)</a:t>
            </a:r>
            <a:br>
              <a:rPr lang="el-GR" altLang="el-GR" dirty="0">
                <a:solidFill>
                  <a:srgbClr val="FF0000"/>
                </a:solidFill>
              </a:rPr>
            </a:br>
            <a:endParaRPr lang="en-GB" altLang="el-GR" dirty="0">
              <a:solidFill>
                <a:srgbClr val="FF0000"/>
              </a:solidFill>
            </a:endParaRPr>
          </a:p>
        </p:txBody>
      </p:sp>
      <p:sp>
        <p:nvSpPr>
          <p:cNvPr id="449539" name="Rectangle 3" descr="Rectangle: Click to edit Master text styles&#10;Second level&#10;Third level&#10;Fourth level&#10;Fifth level"/>
          <p:cNvSpPr>
            <a:spLocks noGrp="1" noChangeArrowheads="1"/>
          </p:cNvSpPr>
          <p:nvPr>
            <p:ph type="body" sz="half" idx="1"/>
          </p:nvPr>
        </p:nvSpPr>
        <p:spPr>
          <a:xfrm>
            <a:off x="0" y="1015176"/>
            <a:ext cx="8799513" cy="5626100"/>
          </a:xfrm>
        </p:spPr>
        <p:txBody>
          <a:bodyPr/>
          <a:lstStyle/>
          <a:p>
            <a:pPr marL="914400" lvl="1" indent="-457200"/>
            <a:r>
              <a:rPr lang="el-GR" altLang="el-GR" sz="2000"/>
              <a:t>Ένας εναλλακτικός τρόπος για να χειριστούμε ένα κυριολεκτικό αλφαριθμητικό είναι </a:t>
            </a:r>
            <a:r>
              <a:rPr lang="el-GR" altLang="el-GR" sz="2000">
                <a:solidFill>
                  <a:srgbClr val="FF0000"/>
                </a:solidFill>
              </a:rPr>
              <a:t>να δηλώσουμε έναν δείκτη</a:t>
            </a:r>
            <a:r>
              <a:rPr lang="el-GR" altLang="el-GR" sz="2000"/>
              <a:t> που </a:t>
            </a:r>
            <a:r>
              <a:rPr lang="el-GR" altLang="el-GR" sz="2000">
                <a:solidFill>
                  <a:srgbClr val="FF0000"/>
                </a:solidFill>
              </a:rPr>
              <a:t>να δείχνει στον πρώτο χαρακτήρα</a:t>
            </a:r>
            <a:r>
              <a:rPr lang="el-GR" altLang="el-GR" sz="2000"/>
              <a:t> του αλφαριθμητικού αυτού</a:t>
            </a:r>
          </a:p>
          <a:p>
            <a:pPr marL="914400" lvl="1" indent="-457200"/>
            <a:endParaRPr lang="el-GR" altLang="el-GR" sz="2000"/>
          </a:p>
          <a:p>
            <a:pPr marL="914400" lvl="1" indent="-457200"/>
            <a:r>
              <a:rPr lang="el-GR" altLang="el-GR" sz="2000"/>
              <a:t>Παράδειγμα:</a:t>
            </a:r>
          </a:p>
          <a:p>
            <a:pPr marL="914400" lvl="1" indent="-457200"/>
            <a:endParaRPr lang="el-GR" altLang="el-GR" sz="2000"/>
          </a:p>
          <a:p>
            <a:pPr marL="914400" lvl="1" indent="-457200"/>
            <a:endParaRPr lang="el-GR" altLang="el-GR" sz="2000"/>
          </a:p>
          <a:p>
            <a:pPr marL="914400" lvl="1" indent="-457200"/>
            <a:endParaRPr lang="el-GR" altLang="el-GR" sz="1800"/>
          </a:p>
          <a:p>
            <a:pPr marL="914400" lvl="1" indent="-457200"/>
            <a:endParaRPr lang="el-GR" altLang="el-GR" sz="1800"/>
          </a:p>
          <a:p>
            <a:pPr marL="914400" lvl="1" indent="-457200"/>
            <a:endParaRPr lang="el-GR" altLang="el-GR" sz="1800"/>
          </a:p>
          <a:p>
            <a:pPr marL="914400" lvl="1" indent="-457200"/>
            <a:endParaRPr lang="el-GR" altLang="el-GR" sz="1800"/>
          </a:p>
          <a:p>
            <a:pPr marL="914400" lvl="1" indent="-457200"/>
            <a:endParaRPr lang="el-GR" altLang="el-GR" sz="1800"/>
          </a:p>
          <a:p>
            <a:pPr marL="914400" lvl="1" indent="-457200"/>
            <a:endParaRPr lang="el-GR" altLang="el-GR" sz="1800"/>
          </a:p>
        </p:txBody>
      </p:sp>
      <p:pic>
        <p:nvPicPr>
          <p:cNvPr id="449543"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52625" y="2959864"/>
            <a:ext cx="5097463" cy="20796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graphicFrame>
        <p:nvGraphicFramePr>
          <p:cNvPr id="449545" name="Object 9"/>
          <p:cNvGraphicFramePr>
            <a:graphicFrameLocks noGrp="1" noChangeAspect="1"/>
          </p:cNvGraphicFramePr>
          <p:nvPr>
            <p:ph sz="half" idx="2"/>
            <p:extLst>
              <p:ext uri="{D42A27DB-BD31-4B8C-83A1-F6EECF244321}">
                <p14:modId xmlns:p14="http://schemas.microsoft.com/office/powerpoint/2010/main" val="1308213827"/>
              </p:ext>
            </p:extLst>
          </p:nvPr>
        </p:nvGraphicFramePr>
        <p:xfrm>
          <a:off x="1128713" y="5730051"/>
          <a:ext cx="7346950" cy="438150"/>
        </p:xfrm>
        <a:graphic>
          <a:graphicData uri="http://schemas.openxmlformats.org/presentationml/2006/ole">
            <mc:AlternateContent xmlns:mc="http://schemas.openxmlformats.org/markup-compatibility/2006">
              <mc:Choice xmlns:v="urn:schemas-microsoft-com:vml" Requires="v">
                <p:oleObj spid="_x0000_s1036" name="Visio" r:id="rId4" imgW="12568987" imgH="748526" progId="Visio.Drawing.11">
                  <p:embed/>
                </p:oleObj>
              </mc:Choice>
              <mc:Fallback>
                <p:oleObj name="Visio" r:id="rId4" imgW="12568987" imgH="748526" progId="Visio.Drawing.11">
                  <p:embed/>
                  <p:pic>
                    <p:nvPicPr>
                      <p:cNvPr id="449545"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28713" y="5730051"/>
                        <a:ext cx="7346950" cy="438150"/>
                      </a:xfrm>
                      <a:prstGeom prst="rect">
                        <a:avLst/>
                      </a:prstGeom>
                      <a:noFill/>
                      <a:ln>
                        <a:noFill/>
                      </a:ln>
                      <a:effectLst/>
                      <a:extLst>
                        <a:ext uri="{909E8E84-426E-40DD-AFC4-6F175D3DCCD1}">
                          <a14:hiddenFill xmlns:a14="http://schemas.microsoft.com/office/drawing/2010/main">
                            <a:solidFill>
                              <a:srgbClr val="FF9966"/>
                            </a:solidFill>
                          </a14:hiddenFill>
                        </a:ext>
                        <a:ext uri="{91240B29-F687-4F45-9708-019B960494DF}">
                          <a14:hiddenLine xmlns:a14="http://schemas.microsoft.com/office/drawing/2010/main" w="9525" cap="flat" cmpd="sng">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7760071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62" name="Rectangle 2"/>
          <p:cNvSpPr>
            <a:spLocks noGrp="1" noChangeArrowheads="1"/>
          </p:cNvSpPr>
          <p:nvPr>
            <p:ph type="title"/>
          </p:nvPr>
        </p:nvSpPr>
        <p:spPr>
          <a:xfrm>
            <a:off x="469900" y="259320"/>
            <a:ext cx="8255000" cy="1143000"/>
          </a:xfrm>
        </p:spPr>
        <p:txBody>
          <a:bodyPr>
            <a:noAutofit/>
          </a:bodyPr>
          <a:lstStyle/>
          <a:p>
            <a:r>
              <a:rPr lang="el-GR" altLang="el-GR" dirty="0">
                <a:solidFill>
                  <a:srgbClr val="FF0000"/>
                </a:solidFill>
              </a:rPr>
              <a:t>Δείκτες και Αλφαριθμητικά (ΙΙ)</a:t>
            </a:r>
            <a:br>
              <a:rPr lang="el-GR" altLang="el-GR" dirty="0">
                <a:solidFill>
                  <a:srgbClr val="FF0000"/>
                </a:solidFill>
              </a:rPr>
            </a:br>
            <a:endParaRPr lang="en-GB" altLang="el-GR" dirty="0">
              <a:solidFill>
                <a:srgbClr val="FF0000"/>
              </a:solidFill>
            </a:endParaRPr>
          </a:p>
        </p:txBody>
      </p:sp>
      <p:sp>
        <p:nvSpPr>
          <p:cNvPr id="450563" name="Rectangle 3" descr="Rectangle: Click to edit Master text styles&#10;Second level&#10;Third level&#10;Fourth level&#10;Fifth level"/>
          <p:cNvSpPr>
            <a:spLocks noGrp="1" noChangeArrowheads="1"/>
          </p:cNvSpPr>
          <p:nvPr>
            <p:ph type="body" idx="1"/>
          </p:nvPr>
        </p:nvSpPr>
        <p:spPr>
          <a:xfrm>
            <a:off x="0" y="907020"/>
            <a:ext cx="8864600" cy="5918200"/>
          </a:xfrm>
        </p:spPr>
        <p:txBody>
          <a:bodyPr/>
          <a:lstStyle/>
          <a:p>
            <a:pPr marL="914400" lvl="1" indent="-457200"/>
            <a:r>
              <a:rPr lang="el-GR" altLang="el-GR" sz="2000" dirty="0"/>
              <a:t>Δηλώνοντας </a:t>
            </a:r>
            <a:r>
              <a:rPr lang="el-GR" altLang="el-GR" sz="2000" u="sng" dirty="0">
                <a:solidFill>
                  <a:srgbClr val="FF0000"/>
                </a:solidFill>
              </a:rPr>
              <a:t>έναν δείκτη σε ένα αλφαριθμητικό</a:t>
            </a:r>
            <a:r>
              <a:rPr lang="el-GR" altLang="el-GR" sz="2000" dirty="0"/>
              <a:t> μπορούμε να το χειριστούμε με τον ίδιο τρόπο όπως αν το είχαμε αποθηκεύσει σε </a:t>
            </a:r>
            <a:r>
              <a:rPr lang="el-GR" altLang="el-GR" sz="2000" u="sng" dirty="0">
                <a:solidFill>
                  <a:srgbClr val="FF0000"/>
                </a:solidFill>
              </a:rPr>
              <a:t>έναν πίνακα χαρακτήρων</a:t>
            </a:r>
          </a:p>
          <a:p>
            <a:pPr marL="914400" lvl="1" indent="-457200"/>
            <a:r>
              <a:rPr lang="el-GR" altLang="el-GR" sz="2000" dirty="0"/>
              <a:t>Δηλαδή</a:t>
            </a:r>
            <a:r>
              <a:rPr lang="en-GB" altLang="el-GR" sz="2000" dirty="0"/>
              <a:t> </a:t>
            </a:r>
            <a:r>
              <a:rPr lang="el-GR" altLang="el-GR" sz="2000" dirty="0"/>
              <a:t>με</a:t>
            </a:r>
            <a:r>
              <a:rPr lang="en-GB" altLang="el-GR" sz="2000" dirty="0"/>
              <a:t> </a:t>
            </a:r>
            <a:r>
              <a:rPr lang="el-GR" altLang="el-GR" sz="2000" dirty="0"/>
              <a:t>τις</a:t>
            </a:r>
            <a:r>
              <a:rPr lang="en-GB" altLang="el-GR" sz="2000" dirty="0"/>
              <a:t> </a:t>
            </a:r>
            <a:r>
              <a:rPr lang="el-GR" altLang="el-GR" sz="2000" dirty="0"/>
              <a:t>εντολές</a:t>
            </a:r>
            <a:r>
              <a:rPr lang="en-GB" altLang="el-GR" sz="2000" dirty="0"/>
              <a:t>:</a:t>
            </a:r>
          </a:p>
          <a:p>
            <a:pPr marL="914400" lvl="1" indent="-457200">
              <a:buFont typeface="Wingdings" panose="05000000000000000000" pitchFamily="2" charset="2"/>
              <a:buNone/>
            </a:pPr>
            <a:r>
              <a:rPr lang="el-GR" altLang="el-GR" sz="1800" dirty="0">
                <a:solidFill>
                  <a:srgbClr val="0000FF"/>
                </a:solidFill>
                <a:latin typeface="Courier New" panose="02070309020205020404" pitchFamily="49" charset="0"/>
              </a:rPr>
              <a:t>			</a:t>
            </a:r>
            <a:r>
              <a:rPr lang="en-GB" altLang="el-GR" sz="1800" dirty="0">
                <a:solidFill>
                  <a:srgbClr val="0000FF"/>
                </a:solidFill>
                <a:latin typeface="Courier New" panose="02070309020205020404" pitchFamily="49" charset="0"/>
              </a:rPr>
              <a:t>char</a:t>
            </a:r>
            <a:r>
              <a:rPr lang="en-GB" altLang="el-GR" sz="1800" dirty="0">
                <a:solidFill>
                  <a:srgbClr val="000000"/>
                </a:solidFill>
                <a:latin typeface="Courier New" panose="02070309020205020404" pitchFamily="49" charset="0"/>
              </a:rPr>
              <a:t> </a:t>
            </a:r>
            <a:r>
              <a:rPr lang="el-GR" altLang="el-GR" sz="1800" dirty="0">
                <a:solidFill>
                  <a:srgbClr val="000000"/>
                </a:solidFill>
                <a:latin typeface="Courier New" panose="02070309020205020404" pitchFamily="49" charset="0"/>
              </a:rPr>
              <a:t>*</a:t>
            </a:r>
            <a:r>
              <a:rPr lang="en-GB" altLang="el-GR" sz="1800" dirty="0" err="1">
                <a:solidFill>
                  <a:srgbClr val="000000"/>
                </a:solidFill>
                <a:latin typeface="Courier New" panose="02070309020205020404" pitchFamily="49" charset="0"/>
              </a:rPr>
              <a:t>ptr</a:t>
            </a:r>
            <a:r>
              <a:rPr lang="en-GB" altLang="el-GR" sz="1800" dirty="0">
                <a:solidFill>
                  <a:srgbClr val="000000"/>
                </a:solidFill>
                <a:latin typeface="Courier New" panose="02070309020205020404" pitchFamily="49" charset="0"/>
              </a:rPr>
              <a:t> = "This is text";</a:t>
            </a:r>
            <a:r>
              <a:rPr lang="en-GB" altLang="el-GR" sz="2000" dirty="0"/>
              <a:t> </a:t>
            </a:r>
            <a:endParaRPr lang="el-GR" altLang="el-GR" sz="2000" dirty="0"/>
          </a:p>
          <a:p>
            <a:pPr marL="914400" lvl="1" indent="-457200">
              <a:buFont typeface="Wingdings" panose="05000000000000000000" pitchFamily="2" charset="2"/>
              <a:buNone/>
            </a:pPr>
            <a:endParaRPr lang="el-GR" altLang="el-GR" sz="2000" dirty="0"/>
          </a:p>
          <a:p>
            <a:pPr marL="914400" lvl="1" indent="-457200">
              <a:buFont typeface="Wingdings" panose="05000000000000000000" pitchFamily="2" charset="2"/>
              <a:buNone/>
            </a:pPr>
            <a:r>
              <a:rPr lang="el-GR" altLang="el-GR" sz="2000" dirty="0"/>
              <a:t>				    και</a:t>
            </a:r>
            <a:r>
              <a:rPr lang="en-GB" altLang="el-GR" sz="1800" dirty="0">
                <a:solidFill>
                  <a:srgbClr val="000000"/>
                </a:solidFill>
                <a:latin typeface="Courier New" panose="02070309020205020404" pitchFamily="49" charset="0"/>
              </a:rPr>
              <a:t> </a:t>
            </a:r>
            <a:endParaRPr lang="el-GR" altLang="el-GR" sz="1800" dirty="0">
              <a:solidFill>
                <a:srgbClr val="000000"/>
              </a:solidFill>
              <a:latin typeface="Courier New" panose="02070309020205020404" pitchFamily="49" charset="0"/>
            </a:endParaRPr>
          </a:p>
          <a:p>
            <a:pPr marL="914400" lvl="1" indent="-457200">
              <a:buFont typeface="Wingdings" panose="05000000000000000000" pitchFamily="2" charset="2"/>
              <a:buNone/>
            </a:pPr>
            <a:endParaRPr lang="el-GR" altLang="el-GR" sz="1800" dirty="0">
              <a:solidFill>
                <a:srgbClr val="000000"/>
              </a:solidFill>
              <a:latin typeface="Courier New" panose="02070309020205020404" pitchFamily="49" charset="0"/>
            </a:endParaRPr>
          </a:p>
          <a:p>
            <a:pPr marL="914400" lvl="1" indent="-457200">
              <a:buFont typeface="Wingdings" panose="05000000000000000000" pitchFamily="2" charset="2"/>
              <a:buNone/>
            </a:pPr>
            <a:r>
              <a:rPr lang="el-GR" altLang="el-GR" sz="1800" dirty="0">
                <a:solidFill>
                  <a:srgbClr val="000000"/>
                </a:solidFill>
                <a:latin typeface="Courier New" panose="02070309020205020404" pitchFamily="49" charset="0"/>
              </a:rPr>
              <a:t>			</a:t>
            </a:r>
            <a:r>
              <a:rPr lang="en-GB" altLang="el-GR" sz="1800" dirty="0">
                <a:solidFill>
                  <a:srgbClr val="0000FF"/>
                </a:solidFill>
                <a:latin typeface="Courier New" panose="02070309020205020404" pitchFamily="49" charset="0"/>
              </a:rPr>
              <a:t>char</a:t>
            </a:r>
            <a:r>
              <a:rPr lang="en-GB" altLang="el-GR" sz="1800" dirty="0">
                <a:solidFill>
                  <a:srgbClr val="000000"/>
                </a:solidFill>
                <a:latin typeface="Courier New" panose="02070309020205020404" pitchFamily="49" charset="0"/>
              </a:rPr>
              <a:t> </a:t>
            </a:r>
            <a:r>
              <a:rPr lang="en-GB" altLang="el-GR" sz="1800" dirty="0" err="1">
                <a:solidFill>
                  <a:srgbClr val="000000"/>
                </a:solidFill>
                <a:latin typeface="Courier New" panose="02070309020205020404" pitchFamily="49" charset="0"/>
              </a:rPr>
              <a:t>ptr</a:t>
            </a:r>
            <a:r>
              <a:rPr lang="en-GB" altLang="el-GR" sz="1800" dirty="0">
                <a:solidFill>
                  <a:srgbClr val="000000"/>
                </a:solidFill>
                <a:latin typeface="Courier New" panose="02070309020205020404" pitchFamily="49" charset="0"/>
              </a:rPr>
              <a:t>[] = "This is text"; </a:t>
            </a:r>
            <a:endParaRPr lang="el-GR" altLang="el-GR" sz="1800" dirty="0">
              <a:solidFill>
                <a:srgbClr val="000000"/>
              </a:solidFill>
              <a:latin typeface="Courier New" panose="02070309020205020404" pitchFamily="49" charset="0"/>
            </a:endParaRPr>
          </a:p>
          <a:p>
            <a:pPr marL="914400" lvl="1" indent="-457200">
              <a:buFont typeface="Wingdings" panose="05000000000000000000" pitchFamily="2" charset="2"/>
              <a:buNone/>
            </a:pPr>
            <a:r>
              <a:rPr lang="el-GR" altLang="el-GR" sz="2000" dirty="0"/>
              <a:t>	</a:t>
            </a:r>
          </a:p>
          <a:p>
            <a:pPr marL="914400" lvl="1" indent="-457200">
              <a:buFont typeface="Wingdings" panose="05000000000000000000" pitchFamily="2" charset="2"/>
              <a:buNone/>
            </a:pPr>
            <a:r>
              <a:rPr lang="el-GR" altLang="el-GR" sz="2000" dirty="0"/>
              <a:t>	μπορούμε να χειριστούμε το αλφαριθμητικό με τη χρήση του δείκτη </a:t>
            </a:r>
            <a:r>
              <a:rPr lang="el-GR" altLang="el-GR" sz="2000" dirty="0" err="1">
                <a:solidFill>
                  <a:srgbClr val="000000"/>
                </a:solidFill>
                <a:latin typeface="Courier New" panose="02070309020205020404" pitchFamily="49" charset="0"/>
              </a:rPr>
              <a:t>ptr</a:t>
            </a:r>
            <a:r>
              <a:rPr lang="el-GR" altLang="el-GR" sz="2000" dirty="0"/>
              <a:t>, γιατί και στη δεύτερη περίπτωση το </a:t>
            </a:r>
            <a:r>
              <a:rPr lang="el-GR" altLang="el-GR" sz="2000" dirty="0" err="1">
                <a:solidFill>
                  <a:srgbClr val="000000"/>
                </a:solidFill>
                <a:latin typeface="Courier New" panose="02070309020205020404" pitchFamily="49" charset="0"/>
              </a:rPr>
              <a:t>ptr</a:t>
            </a:r>
            <a:r>
              <a:rPr lang="el-GR" altLang="el-GR" sz="2000" dirty="0"/>
              <a:t> είναι επίσης δείκτης στη διεύθυνση του πρώτου χαρακτήρα του αλφαριθμητικού</a:t>
            </a:r>
          </a:p>
          <a:p>
            <a:pPr marL="914400" lvl="1" indent="-457200"/>
            <a:r>
              <a:rPr lang="el-GR" altLang="el-GR" sz="2000" dirty="0"/>
              <a:t>Και γιατί αυτό????</a:t>
            </a:r>
          </a:p>
          <a:p>
            <a:pPr marL="914400" lvl="1" indent="-457200">
              <a:buFont typeface="Wingdings" panose="05000000000000000000" pitchFamily="2" charset="2"/>
              <a:buNone/>
            </a:pPr>
            <a:r>
              <a:rPr lang="el-GR" altLang="el-GR" sz="2000" dirty="0"/>
              <a:t>	Θυμηθείτε ότι </a:t>
            </a:r>
            <a:r>
              <a:rPr lang="el-GR" altLang="el-GR" sz="2000" dirty="0">
                <a:solidFill>
                  <a:srgbClr val="FF0000"/>
                </a:solidFill>
              </a:rPr>
              <a:t>το όνομα ενός πίνακα (χωρίς τις αγκύλες)</a:t>
            </a:r>
            <a:r>
              <a:rPr lang="el-GR" altLang="el-GR" sz="2000" dirty="0"/>
              <a:t> είναι </a:t>
            </a:r>
            <a:r>
              <a:rPr lang="el-GR" altLang="el-GR" sz="2000" u="sng" dirty="0">
                <a:solidFill>
                  <a:srgbClr val="FF0000"/>
                </a:solidFill>
              </a:rPr>
              <a:t>δείκτης στο πρώτο στοιχείο του</a:t>
            </a:r>
          </a:p>
        </p:txBody>
      </p:sp>
      <p:sp>
        <p:nvSpPr>
          <p:cNvPr id="450566" name="Rectangle 6"/>
          <p:cNvSpPr>
            <a:spLocks noChangeArrowheads="1"/>
          </p:cNvSpPr>
          <p:nvPr/>
        </p:nvSpPr>
        <p:spPr bwMode="auto">
          <a:xfrm>
            <a:off x="2501900" y="2211024"/>
            <a:ext cx="3937000" cy="457200"/>
          </a:xfrm>
          <a:prstGeom prst="rect">
            <a:avLst/>
          </a:prstGeom>
          <a:noFill/>
          <a:ln w="9525">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p>
            <a:endParaRPr lang="el-GR"/>
          </a:p>
        </p:txBody>
      </p:sp>
      <p:sp>
        <p:nvSpPr>
          <p:cNvPr id="450567" name="Rectangle 7"/>
          <p:cNvSpPr>
            <a:spLocks noChangeArrowheads="1"/>
          </p:cNvSpPr>
          <p:nvPr/>
        </p:nvSpPr>
        <p:spPr bwMode="auto">
          <a:xfrm>
            <a:off x="2514188" y="3508884"/>
            <a:ext cx="4127500" cy="457200"/>
          </a:xfrm>
          <a:prstGeom prst="rect">
            <a:avLst/>
          </a:prstGeom>
          <a:noFill/>
          <a:ln w="9525">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p>
            <a:endParaRPr lang="el-GR"/>
          </a:p>
        </p:txBody>
      </p:sp>
    </p:spTree>
    <p:extLst>
      <p:ext uri="{BB962C8B-B14F-4D97-AF65-F5344CB8AC3E}">
        <p14:creationId xmlns:p14="http://schemas.microsoft.com/office/powerpoint/2010/main" val="3619912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1586" name="Rectangle 2"/>
          <p:cNvSpPr>
            <a:spLocks noGrp="1" noChangeArrowheads="1"/>
          </p:cNvSpPr>
          <p:nvPr>
            <p:ph type="title"/>
          </p:nvPr>
        </p:nvSpPr>
        <p:spPr>
          <a:xfrm>
            <a:off x="469900" y="259320"/>
            <a:ext cx="8255000" cy="1143000"/>
          </a:xfrm>
        </p:spPr>
        <p:txBody>
          <a:bodyPr>
            <a:noAutofit/>
          </a:bodyPr>
          <a:lstStyle/>
          <a:p>
            <a:r>
              <a:rPr lang="el-GR" altLang="el-GR" dirty="0">
                <a:solidFill>
                  <a:srgbClr val="FF0000"/>
                </a:solidFill>
              </a:rPr>
              <a:t>Δείκτες και Αλφαριθμητικά (ΙΙΙ)</a:t>
            </a:r>
            <a:br>
              <a:rPr lang="el-GR" altLang="el-GR" dirty="0">
                <a:solidFill>
                  <a:srgbClr val="FF0000"/>
                </a:solidFill>
              </a:rPr>
            </a:br>
            <a:endParaRPr lang="en-GB" altLang="el-GR" dirty="0">
              <a:solidFill>
                <a:srgbClr val="FF0000"/>
              </a:solidFill>
            </a:endParaRPr>
          </a:p>
        </p:txBody>
      </p:sp>
      <p:sp>
        <p:nvSpPr>
          <p:cNvPr id="451587" name="Rectangle 3" descr="Rectangle: Click to edit Master text styles&#10;Second level&#10;Third level&#10;Fourth level&#10;Fifth level"/>
          <p:cNvSpPr>
            <a:spLocks noGrp="1" noChangeArrowheads="1"/>
          </p:cNvSpPr>
          <p:nvPr>
            <p:ph type="body" idx="1"/>
          </p:nvPr>
        </p:nvSpPr>
        <p:spPr>
          <a:xfrm>
            <a:off x="0" y="907020"/>
            <a:ext cx="8864600" cy="5562600"/>
          </a:xfrm>
        </p:spPr>
        <p:txBody>
          <a:bodyPr/>
          <a:lstStyle/>
          <a:p>
            <a:pPr marL="914400" lvl="1" indent="-457200"/>
            <a:r>
              <a:rPr lang="el-GR" altLang="el-GR" sz="2000" dirty="0"/>
              <a:t>Τους </a:t>
            </a:r>
            <a:r>
              <a:rPr lang="el-GR" altLang="el-GR" sz="2000" dirty="0">
                <a:solidFill>
                  <a:srgbClr val="FF0000"/>
                </a:solidFill>
              </a:rPr>
              <a:t>χαρακτήρες</a:t>
            </a:r>
            <a:r>
              <a:rPr lang="el-GR" altLang="el-GR" sz="2000" dirty="0"/>
              <a:t> </a:t>
            </a:r>
            <a:r>
              <a:rPr lang="el-GR" altLang="el-GR" sz="2000" dirty="0">
                <a:solidFill>
                  <a:srgbClr val="FF0000"/>
                </a:solidFill>
              </a:rPr>
              <a:t>ενός αλφαριθμητικού</a:t>
            </a:r>
            <a:r>
              <a:rPr lang="el-GR" altLang="el-GR" sz="2000" dirty="0"/>
              <a:t> μπορούμε να τους </a:t>
            </a:r>
            <a:r>
              <a:rPr lang="el-GR" altLang="el-GR" sz="2000" dirty="0">
                <a:solidFill>
                  <a:srgbClr val="FF0000"/>
                </a:solidFill>
              </a:rPr>
              <a:t>χειριστούμε</a:t>
            </a:r>
            <a:r>
              <a:rPr lang="el-GR" altLang="el-GR" sz="2000" dirty="0"/>
              <a:t> είτε χρησιμοποιώντας </a:t>
            </a:r>
            <a:r>
              <a:rPr lang="el-GR" altLang="el-GR" sz="2000" u="sng" dirty="0">
                <a:solidFill>
                  <a:srgbClr val="FF0000"/>
                </a:solidFill>
              </a:rPr>
              <a:t>τη σημειογραφία δείκτη</a:t>
            </a:r>
            <a:r>
              <a:rPr lang="el-GR" altLang="el-GR" sz="2000" dirty="0"/>
              <a:t> είτε χρησιμοποιώντας </a:t>
            </a:r>
            <a:r>
              <a:rPr lang="el-GR" altLang="el-GR" sz="2000" u="sng" dirty="0">
                <a:solidFill>
                  <a:srgbClr val="FF0000"/>
                </a:solidFill>
              </a:rPr>
              <a:t>τη θέση τους στον πίνακα</a:t>
            </a:r>
          </a:p>
          <a:p>
            <a:pPr marL="914400" lvl="1" indent="-457200"/>
            <a:endParaRPr lang="el-GR" altLang="el-GR" sz="2000" dirty="0"/>
          </a:p>
          <a:p>
            <a:pPr marL="914400" lvl="1" indent="-457200"/>
            <a:r>
              <a:rPr lang="el-GR" altLang="el-GR" sz="2000" dirty="0"/>
              <a:t>Παράδειγμα:</a:t>
            </a:r>
          </a:p>
          <a:p>
            <a:pPr marL="914400" lvl="1" indent="-457200"/>
            <a:endParaRPr lang="el-GR" altLang="el-GR" sz="2000" dirty="0"/>
          </a:p>
          <a:p>
            <a:pPr marL="914400" lvl="1" indent="-457200"/>
            <a:endParaRPr lang="el-GR" altLang="el-GR" sz="2000" dirty="0"/>
          </a:p>
          <a:p>
            <a:pPr marL="914400" lvl="1" indent="-457200"/>
            <a:endParaRPr lang="el-GR" altLang="el-GR" sz="2000" dirty="0"/>
          </a:p>
          <a:p>
            <a:pPr marL="914400" lvl="1" indent="-457200"/>
            <a:endParaRPr lang="el-GR" altLang="el-GR" sz="2000" dirty="0"/>
          </a:p>
          <a:p>
            <a:pPr marL="914400" lvl="1" indent="-457200"/>
            <a:endParaRPr lang="el-GR" altLang="el-GR" sz="2000" dirty="0"/>
          </a:p>
          <a:p>
            <a:pPr marL="914400" lvl="1" indent="-457200"/>
            <a:endParaRPr lang="el-GR" altLang="el-GR" sz="2000" dirty="0"/>
          </a:p>
          <a:p>
            <a:pPr marL="914400" lvl="1" indent="-457200"/>
            <a:endParaRPr lang="el-GR" altLang="el-GR" sz="2000" dirty="0"/>
          </a:p>
          <a:p>
            <a:pPr marL="914400" lvl="1" indent="-457200"/>
            <a:endParaRPr lang="el-GR" altLang="el-GR" sz="2000" dirty="0"/>
          </a:p>
          <a:p>
            <a:pPr marL="914400" lvl="1" indent="-457200"/>
            <a:r>
              <a:rPr lang="el-GR" altLang="el-GR" sz="2000" dirty="0"/>
              <a:t>Παρατηρήστε ότι ο</a:t>
            </a:r>
            <a:r>
              <a:rPr lang="el-GR" altLang="el-GR" sz="1800" dirty="0">
                <a:solidFill>
                  <a:srgbClr val="000000"/>
                </a:solidFill>
                <a:latin typeface="Courier New" panose="02070309020205020404" pitchFamily="49" charset="0"/>
              </a:rPr>
              <a:t> </a:t>
            </a:r>
            <a:r>
              <a:rPr lang="el-GR" altLang="el-GR" sz="2000" dirty="0">
                <a:solidFill>
                  <a:srgbClr val="0000FF"/>
                </a:solidFill>
                <a:latin typeface="Courier New" panose="02070309020205020404" pitchFamily="49" charset="0"/>
              </a:rPr>
              <a:t>for</a:t>
            </a:r>
            <a:r>
              <a:rPr lang="el-GR" altLang="el-GR" sz="1800" dirty="0">
                <a:solidFill>
                  <a:srgbClr val="000000"/>
                </a:solidFill>
                <a:latin typeface="Courier New" panose="02070309020205020404" pitchFamily="49" charset="0"/>
              </a:rPr>
              <a:t> </a:t>
            </a:r>
            <a:r>
              <a:rPr lang="el-GR" altLang="el-GR" sz="2000" dirty="0"/>
              <a:t>βρόχος εκτελείται μέχρι να συναντήσουμε τον τερματικό χαρακτήρα</a:t>
            </a:r>
            <a:r>
              <a:rPr lang="el-GR" altLang="el-GR" sz="1800" dirty="0">
                <a:solidFill>
                  <a:srgbClr val="000000"/>
                </a:solidFill>
                <a:latin typeface="Courier New" panose="02070309020205020404" pitchFamily="49" charset="0"/>
              </a:rPr>
              <a:t> </a:t>
            </a:r>
            <a:r>
              <a:rPr lang="el-GR" altLang="el-GR" sz="2000" dirty="0">
                <a:solidFill>
                  <a:srgbClr val="000000"/>
                </a:solidFill>
                <a:latin typeface="Courier New" panose="02070309020205020404" pitchFamily="49" charset="0"/>
              </a:rPr>
              <a:t>'\0'</a:t>
            </a:r>
            <a:endParaRPr lang="el-GR" altLang="el-GR" sz="2000" dirty="0"/>
          </a:p>
        </p:txBody>
      </p:sp>
      <p:pic>
        <p:nvPicPr>
          <p:cNvPr id="451590"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20850" y="2726295"/>
            <a:ext cx="5435600" cy="26606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92678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2610" name="Rectangle 2"/>
          <p:cNvSpPr>
            <a:spLocks noGrp="1" noChangeArrowheads="1"/>
          </p:cNvSpPr>
          <p:nvPr>
            <p:ph type="title"/>
          </p:nvPr>
        </p:nvSpPr>
        <p:spPr>
          <a:xfrm>
            <a:off x="469900" y="-72516"/>
            <a:ext cx="8255000" cy="1143000"/>
          </a:xfrm>
        </p:spPr>
        <p:txBody>
          <a:bodyPr/>
          <a:lstStyle/>
          <a:p>
            <a:r>
              <a:rPr lang="en-US" altLang="el-GR" dirty="0">
                <a:latin typeface="Courier New" panose="02070309020205020404" pitchFamily="49" charset="0"/>
              </a:rPr>
              <a:t>char</a:t>
            </a:r>
            <a:r>
              <a:rPr lang="en-US" altLang="el-GR" dirty="0">
                <a:solidFill>
                  <a:srgbClr val="000000"/>
                </a:solidFill>
                <a:latin typeface="Courier New" panose="02070309020205020404" pitchFamily="49" charset="0"/>
              </a:rPr>
              <a:t> </a:t>
            </a:r>
            <a:r>
              <a:rPr lang="el-GR" altLang="el-GR" dirty="0">
                <a:solidFill>
                  <a:srgbClr val="000000"/>
                </a:solidFill>
                <a:latin typeface="Courier New" panose="02070309020205020404" pitchFamily="49" charset="0"/>
              </a:rPr>
              <a:t>*</a:t>
            </a:r>
            <a:r>
              <a:rPr lang="en-US" altLang="el-GR" dirty="0" err="1">
                <a:solidFill>
                  <a:srgbClr val="000000"/>
                </a:solidFill>
                <a:latin typeface="Courier New" panose="02070309020205020404" pitchFamily="49" charset="0"/>
              </a:rPr>
              <a:t>ptr</a:t>
            </a:r>
            <a:r>
              <a:rPr lang="en-US" altLang="el-GR" dirty="0">
                <a:solidFill>
                  <a:srgbClr val="FF0000"/>
                </a:solidFill>
              </a:rPr>
              <a:t>    vs.    </a:t>
            </a:r>
            <a:r>
              <a:rPr lang="en-US" altLang="el-GR" dirty="0">
                <a:latin typeface="Courier New" panose="02070309020205020404" pitchFamily="49" charset="0"/>
              </a:rPr>
              <a:t>char</a:t>
            </a:r>
            <a:r>
              <a:rPr lang="en-US" altLang="el-GR" dirty="0">
                <a:solidFill>
                  <a:srgbClr val="000000"/>
                </a:solidFill>
                <a:latin typeface="Courier New" panose="02070309020205020404" pitchFamily="49" charset="0"/>
              </a:rPr>
              <a:t> </a:t>
            </a:r>
            <a:r>
              <a:rPr lang="en-US" altLang="el-GR" dirty="0" err="1">
                <a:solidFill>
                  <a:srgbClr val="000000"/>
                </a:solidFill>
                <a:latin typeface="Courier New" panose="02070309020205020404" pitchFamily="49" charset="0"/>
              </a:rPr>
              <a:t>ptr</a:t>
            </a:r>
            <a:r>
              <a:rPr lang="en-US" altLang="el-GR" dirty="0">
                <a:solidFill>
                  <a:srgbClr val="000000"/>
                </a:solidFill>
                <a:latin typeface="Courier New" panose="02070309020205020404" pitchFamily="49" charset="0"/>
              </a:rPr>
              <a:t>[]</a:t>
            </a:r>
            <a:endParaRPr lang="en-GB" altLang="el-GR" dirty="0">
              <a:solidFill>
                <a:srgbClr val="000000"/>
              </a:solidFill>
              <a:latin typeface="Courier New" panose="02070309020205020404" pitchFamily="49" charset="0"/>
            </a:endParaRPr>
          </a:p>
        </p:txBody>
      </p:sp>
      <p:sp>
        <p:nvSpPr>
          <p:cNvPr id="452611" name="Rectangle 3" descr="Rectangle: Click to edit Master text styles&#10;Second level&#10;Third level&#10;Fourth level&#10;Fifth level"/>
          <p:cNvSpPr>
            <a:spLocks noGrp="1" noChangeArrowheads="1"/>
          </p:cNvSpPr>
          <p:nvPr>
            <p:ph type="body" idx="1"/>
          </p:nvPr>
        </p:nvSpPr>
        <p:spPr>
          <a:xfrm>
            <a:off x="0" y="803784"/>
            <a:ext cx="8996516" cy="5918200"/>
          </a:xfrm>
        </p:spPr>
        <p:txBody>
          <a:bodyPr/>
          <a:lstStyle/>
          <a:p>
            <a:pPr marL="914400" lvl="1" indent="-457200">
              <a:buFont typeface="Wingdings" panose="05000000000000000000" pitchFamily="2" charset="2"/>
              <a:buNone/>
            </a:pPr>
            <a:r>
              <a:rPr lang="el-GR" altLang="el-GR" sz="1800" dirty="0">
                <a:solidFill>
                  <a:srgbClr val="0000FF"/>
                </a:solidFill>
                <a:latin typeface="Courier New" panose="02070309020205020404" pitchFamily="49" charset="0"/>
              </a:rPr>
              <a:t>			</a:t>
            </a:r>
            <a:endParaRPr lang="en-US" altLang="el-GR" sz="1800" dirty="0">
              <a:solidFill>
                <a:srgbClr val="0000FF"/>
              </a:solidFill>
              <a:latin typeface="Courier New" panose="02070309020205020404" pitchFamily="49" charset="0"/>
            </a:endParaRPr>
          </a:p>
          <a:p>
            <a:pPr marL="914400" lvl="1" indent="-457200">
              <a:buFont typeface="Wingdings" panose="05000000000000000000" pitchFamily="2" charset="2"/>
              <a:buNone/>
            </a:pPr>
            <a:r>
              <a:rPr lang="en-GB" altLang="el-GR" sz="1800" dirty="0">
                <a:solidFill>
                  <a:srgbClr val="0000FF"/>
                </a:solidFill>
                <a:latin typeface="Courier New" panose="02070309020205020404" pitchFamily="49" charset="0"/>
              </a:rPr>
              <a:t>char</a:t>
            </a:r>
            <a:r>
              <a:rPr lang="en-GB" altLang="el-GR" sz="1800" dirty="0">
                <a:solidFill>
                  <a:srgbClr val="000000"/>
                </a:solidFill>
                <a:latin typeface="Courier New" panose="02070309020205020404" pitchFamily="49" charset="0"/>
              </a:rPr>
              <a:t> </a:t>
            </a:r>
            <a:r>
              <a:rPr lang="el-GR" altLang="el-GR" sz="1800" dirty="0">
                <a:solidFill>
                  <a:srgbClr val="000000"/>
                </a:solidFill>
                <a:latin typeface="Courier New" panose="02070309020205020404" pitchFamily="49" charset="0"/>
              </a:rPr>
              <a:t>*</a:t>
            </a:r>
            <a:r>
              <a:rPr lang="en-GB" altLang="el-GR" sz="1800" dirty="0" err="1">
                <a:solidFill>
                  <a:srgbClr val="000000"/>
                </a:solidFill>
                <a:latin typeface="Courier New" panose="02070309020205020404" pitchFamily="49" charset="0"/>
              </a:rPr>
              <a:t>ptr</a:t>
            </a:r>
            <a:r>
              <a:rPr lang="en-GB" altLang="el-GR" sz="1800" dirty="0">
                <a:solidFill>
                  <a:srgbClr val="000000"/>
                </a:solidFill>
                <a:latin typeface="Courier New" panose="02070309020205020404" pitchFamily="49" charset="0"/>
              </a:rPr>
              <a:t> = "This is text";</a:t>
            </a:r>
            <a:r>
              <a:rPr lang="en-GB" altLang="el-GR" sz="2000" dirty="0"/>
              <a:t> </a:t>
            </a:r>
            <a:r>
              <a:rPr lang="el-GR" altLang="el-GR" sz="1800" dirty="0">
                <a:solidFill>
                  <a:srgbClr val="000000"/>
                </a:solidFill>
                <a:latin typeface="Courier New" panose="02070309020205020404" pitchFamily="49" charset="0"/>
              </a:rPr>
              <a:t>	</a:t>
            </a:r>
            <a:r>
              <a:rPr lang="en-US" altLang="el-GR" sz="1800" dirty="0">
                <a:solidFill>
                  <a:srgbClr val="000000"/>
                </a:solidFill>
                <a:latin typeface="Courier New" panose="02070309020205020404" pitchFamily="49" charset="0"/>
              </a:rPr>
              <a:t>   </a:t>
            </a:r>
            <a:r>
              <a:rPr lang="en-GB" altLang="el-GR" sz="1800" dirty="0">
                <a:solidFill>
                  <a:srgbClr val="0000FF"/>
                </a:solidFill>
                <a:latin typeface="Courier New" panose="02070309020205020404" pitchFamily="49" charset="0"/>
              </a:rPr>
              <a:t>char</a:t>
            </a:r>
            <a:r>
              <a:rPr lang="en-GB" altLang="el-GR" sz="1800" dirty="0">
                <a:solidFill>
                  <a:srgbClr val="000000"/>
                </a:solidFill>
                <a:latin typeface="Courier New" panose="02070309020205020404" pitchFamily="49" charset="0"/>
              </a:rPr>
              <a:t> </a:t>
            </a:r>
            <a:r>
              <a:rPr lang="en-GB" altLang="el-GR" sz="1800" dirty="0" err="1">
                <a:solidFill>
                  <a:srgbClr val="000000"/>
                </a:solidFill>
                <a:latin typeface="Courier New" panose="02070309020205020404" pitchFamily="49" charset="0"/>
              </a:rPr>
              <a:t>ptr</a:t>
            </a:r>
            <a:r>
              <a:rPr lang="en-GB" altLang="el-GR" sz="1800" dirty="0">
                <a:solidFill>
                  <a:srgbClr val="000000"/>
                </a:solidFill>
                <a:latin typeface="Courier New" panose="02070309020205020404" pitchFamily="49" charset="0"/>
              </a:rPr>
              <a:t>[] = "This is text"; </a:t>
            </a:r>
            <a:endParaRPr lang="el-GR" altLang="el-GR" sz="1800" dirty="0">
              <a:solidFill>
                <a:srgbClr val="000000"/>
              </a:solidFill>
              <a:latin typeface="Courier New" panose="02070309020205020404" pitchFamily="49" charset="0"/>
            </a:endParaRPr>
          </a:p>
          <a:p>
            <a:pPr marL="914400" lvl="1" indent="-457200">
              <a:buFont typeface="Wingdings" panose="05000000000000000000" pitchFamily="2" charset="2"/>
              <a:buNone/>
            </a:pPr>
            <a:r>
              <a:rPr lang="el-GR" altLang="el-GR" sz="2000" dirty="0"/>
              <a:t>	</a:t>
            </a:r>
          </a:p>
          <a:p>
            <a:pPr marL="914400" lvl="1" indent="-457200">
              <a:buFont typeface="Wingdings" panose="05000000000000000000" pitchFamily="2" charset="2"/>
              <a:buNone/>
            </a:pPr>
            <a:r>
              <a:rPr lang="en-US" altLang="el-GR" sz="2000" dirty="0"/>
              <a:t>1) 	</a:t>
            </a:r>
            <a:r>
              <a:rPr lang="el-GR" altLang="el-GR" sz="2000" dirty="0"/>
              <a:t>Αν έχουμε χρησιμοποιήσει τον 2</a:t>
            </a:r>
            <a:r>
              <a:rPr lang="el-GR" altLang="el-GR" sz="2000" baseline="30000" dirty="0"/>
              <a:t>ο</a:t>
            </a:r>
            <a:r>
              <a:rPr lang="el-GR" altLang="el-GR" sz="2000" dirty="0"/>
              <a:t> τρόπο δήλωσης, δηλαδή: </a:t>
            </a:r>
          </a:p>
          <a:p>
            <a:pPr marL="914400" lvl="1" indent="-457200">
              <a:buFont typeface="Wingdings" panose="05000000000000000000" pitchFamily="2" charset="2"/>
              <a:buNone/>
            </a:pPr>
            <a:r>
              <a:rPr lang="el-GR" altLang="el-GR" sz="2000" dirty="0">
                <a:solidFill>
                  <a:srgbClr val="0000FF"/>
                </a:solidFill>
                <a:latin typeface="Courier New" panose="02070309020205020404" pitchFamily="49" charset="0"/>
              </a:rPr>
              <a:t>			</a:t>
            </a:r>
            <a:r>
              <a:rPr lang="el-GR" altLang="el-GR" sz="2000" dirty="0" err="1">
                <a:solidFill>
                  <a:srgbClr val="0000FF"/>
                </a:solidFill>
                <a:latin typeface="Courier New" panose="02070309020205020404" pitchFamily="49" charset="0"/>
              </a:rPr>
              <a:t>char</a:t>
            </a:r>
            <a:r>
              <a:rPr lang="el-GR" altLang="el-GR" sz="2000" dirty="0">
                <a:solidFill>
                  <a:srgbClr val="000000"/>
                </a:solidFill>
                <a:latin typeface="Courier New" panose="02070309020205020404" pitchFamily="49" charset="0"/>
              </a:rPr>
              <a:t> </a:t>
            </a:r>
            <a:r>
              <a:rPr lang="el-GR" altLang="el-GR" sz="2000" dirty="0" err="1">
                <a:solidFill>
                  <a:srgbClr val="000000"/>
                </a:solidFill>
                <a:latin typeface="Courier New" panose="02070309020205020404" pitchFamily="49" charset="0"/>
              </a:rPr>
              <a:t>ptr</a:t>
            </a:r>
            <a:r>
              <a:rPr lang="el-GR" altLang="el-GR" sz="2000" dirty="0">
                <a:solidFill>
                  <a:srgbClr val="000000"/>
                </a:solidFill>
                <a:latin typeface="Courier New" panose="02070309020205020404" pitchFamily="49" charset="0"/>
              </a:rPr>
              <a:t>[] = "</a:t>
            </a:r>
            <a:r>
              <a:rPr lang="el-GR" altLang="el-GR" sz="2000" dirty="0" err="1">
                <a:solidFill>
                  <a:srgbClr val="000000"/>
                </a:solidFill>
                <a:latin typeface="Courier New" panose="02070309020205020404" pitchFamily="49" charset="0"/>
              </a:rPr>
              <a:t>This</a:t>
            </a:r>
            <a:r>
              <a:rPr lang="el-GR" altLang="el-GR" sz="2000" dirty="0">
                <a:solidFill>
                  <a:srgbClr val="000000"/>
                </a:solidFill>
                <a:latin typeface="Courier New" panose="02070309020205020404" pitchFamily="49" charset="0"/>
              </a:rPr>
              <a:t> </a:t>
            </a:r>
            <a:r>
              <a:rPr lang="el-GR" altLang="el-GR" sz="2000" dirty="0" err="1">
                <a:solidFill>
                  <a:srgbClr val="000000"/>
                </a:solidFill>
                <a:latin typeface="Courier New" panose="02070309020205020404" pitchFamily="49" charset="0"/>
              </a:rPr>
              <a:t>is</a:t>
            </a:r>
            <a:r>
              <a:rPr lang="el-GR" altLang="el-GR" sz="2000" dirty="0">
                <a:solidFill>
                  <a:srgbClr val="000000"/>
                </a:solidFill>
                <a:latin typeface="Courier New" panose="02070309020205020404" pitchFamily="49" charset="0"/>
              </a:rPr>
              <a:t> </a:t>
            </a:r>
            <a:r>
              <a:rPr lang="el-GR" altLang="el-GR" sz="2000" dirty="0" err="1">
                <a:solidFill>
                  <a:srgbClr val="000000"/>
                </a:solidFill>
                <a:latin typeface="Courier New" panose="02070309020205020404" pitchFamily="49" charset="0"/>
              </a:rPr>
              <a:t>text</a:t>
            </a:r>
            <a:r>
              <a:rPr lang="el-GR" altLang="el-GR" sz="2000" dirty="0">
                <a:solidFill>
                  <a:srgbClr val="000000"/>
                </a:solidFill>
                <a:latin typeface="Courier New" panose="02070309020205020404" pitchFamily="49" charset="0"/>
              </a:rPr>
              <a:t>";</a:t>
            </a:r>
            <a:r>
              <a:rPr lang="el-GR" altLang="el-GR" sz="2000" dirty="0"/>
              <a:t> </a:t>
            </a:r>
          </a:p>
          <a:p>
            <a:pPr marL="914400" lvl="1" indent="-457200">
              <a:buFont typeface="Wingdings" panose="05000000000000000000" pitchFamily="2" charset="2"/>
              <a:buNone/>
            </a:pPr>
            <a:r>
              <a:rPr lang="el-GR" altLang="el-GR" sz="2000" dirty="0"/>
              <a:t>	μετά τη δήλωση και την αρχικοποίηση αυτή, επιτρέπεται να αποθηκεύσουμε στον πίνακα </a:t>
            </a:r>
            <a:r>
              <a:rPr lang="el-GR" altLang="el-GR" sz="2000" dirty="0" err="1">
                <a:solidFill>
                  <a:srgbClr val="000000"/>
                </a:solidFill>
                <a:latin typeface="Courier New" panose="02070309020205020404" pitchFamily="49" charset="0"/>
              </a:rPr>
              <a:t>ptr</a:t>
            </a:r>
            <a:r>
              <a:rPr lang="el-GR" altLang="el-GR" sz="2000" dirty="0"/>
              <a:t> ένα άλλο αλφαριθμητικό, λαμβάνοντας όμως υπόψιν </a:t>
            </a:r>
            <a:r>
              <a:rPr lang="el-GR" altLang="el-GR" sz="2000" dirty="0">
                <a:solidFill>
                  <a:srgbClr val="FF0000"/>
                </a:solidFill>
              </a:rPr>
              <a:t>τον περιορισμό </a:t>
            </a:r>
            <a:r>
              <a:rPr lang="el-GR" altLang="el-GR" sz="2000" dirty="0"/>
              <a:t>ότι </a:t>
            </a:r>
            <a:r>
              <a:rPr lang="el-GR" altLang="el-GR" sz="2000" u="sng" dirty="0">
                <a:solidFill>
                  <a:srgbClr val="FF0000"/>
                </a:solidFill>
              </a:rPr>
              <a:t>το μήκος του νέου αλφαριθμητικού δεν θα πρέπει να υπερβαίνει το μέγεθος του πίνακα, που ισούται με το πλήθος των χαρακτήρων του αλφαριθμητικού αρχικοποίησης</a:t>
            </a:r>
            <a:r>
              <a:rPr lang="el-GR" altLang="el-GR" sz="2000" dirty="0"/>
              <a:t> (δηλ. του </a:t>
            </a:r>
            <a:r>
              <a:rPr lang="el-GR" altLang="el-GR" sz="2000" dirty="0">
                <a:solidFill>
                  <a:srgbClr val="000000"/>
                </a:solidFill>
                <a:latin typeface="Courier New" panose="02070309020205020404" pitchFamily="49" charset="0"/>
              </a:rPr>
              <a:t>"</a:t>
            </a:r>
            <a:r>
              <a:rPr lang="el-GR" altLang="el-GR" sz="2000" dirty="0" err="1">
                <a:solidFill>
                  <a:srgbClr val="000000"/>
                </a:solidFill>
                <a:latin typeface="Courier New" panose="02070309020205020404" pitchFamily="49" charset="0"/>
              </a:rPr>
              <a:t>This</a:t>
            </a:r>
            <a:r>
              <a:rPr lang="el-GR" altLang="el-GR" sz="2000" dirty="0">
                <a:solidFill>
                  <a:srgbClr val="000000"/>
                </a:solidFill>
                <a:latin typeface="Courier New" panose="02070309020205020404" pitchFamily="49" charset="0"/>
              </a:rPr>
              <a:t> </a:t>
            </a:r>
            <a:r>
              <a:rPr lang="el-GR" altLang="el-GR" sz="2000" dirty="0" err="1">
                <a:solidFill>
                  <a:srgbClr val="000000"/>
                </a:solidFill>
                <a:latin typeface="Courier New" panose="02070309020205020404" pitchFamily="49" charset="0"/>
              </a:rPr>
              <a:t>is</a:t>
            </a:r>
            <a:r>
              <a:rPr lang="el-GR" altLang="el-GR" sz="2000" dirty="0">
                <a:solidFill>
                  <a:srgbClr val="000000"/>
                </a:solidFill>
                <a:latin typeface="Courier New" panose="02070309020205020404" pitchFamily="49" charset="0"/>
              </a:rPr>
              <a:t> </a:t>
            </a:r>
            <a:r>
              <a:rPr lang="el-GR" altLang="el-GR" sz="2000" dirty="0" err="1">
                <a:solidFill>
                  <a:srgbClr val="000000"/>
                </a:solidFill>
                <a:latin typeface="Courier New" panose="02070309020205020404" pitchFamily="49" charset="0"/>
              </a:rPr>
              <a:t>text</a:t>
            </a:r>
            <a:r>
              <a:rPr lang="el-GR" altLang="el-GR" sz="2000" dirty="0">
                <a:solidFill>
                  <a:srgbClr val="000000"/>
                </a:solidFill>
                <a:latin typeface="Courier New" panose="02070309020205020404" pitchFamily="49" charset="0"/>
              </a:rPr>
              <a:t>"</a:t>
            </a:r>
            <a:r>
              <a:rPr lang="el-GR" altLang="el-GR" sz="2000" dirty="0"/>
              <a:t>) </a:t>
            </a:r>
            <a:r>
              <a:rPr lang="el-GR" altLang="el-GR" sz="2000" u="sng" dirty="0">
                <a:solidFill>
                  <a:srgbClr val="FF0000"/>
                </a:solidFill>
              </a:rPr>
              <a:t>αυξημένο κατά ένα</a:t>
            </a:r>
            <a:r>
              <a:rPr lang="el-GR" altLang="el-GR" sz="2000" dirty="0"/>
              <a:t> (για τον τερματικό χαρακτήρα </a:t>
            </a:r>
            <a:r>
              <a:rPr lang="el-GR" altLang="el-GR" sz="2000" dirty="0">
                <a:solidFill>
                  <a:srgbClr val="000000"/>
                </a:solidFill>
                <a:latin typeface="Courier New" panose="02070309020205020404" pitchFamily="49" charset="0"/>
              </a:rPr>
              <a:t>'\0'</a:t>
            </a:r>
            <a:r>
              <a:rPr lang="el-GR" altLang="el-GR" sz="2000" dirty="0"/>
              <a:t>)</a:t>
            </a:r>
          </a:p>
        </p:txBody>
      </p:sp>
      <p:sp>
        <p:nvSpPr>
          <p:cNvPr id="6" name="Rectangle 4"/>
          <p:cNvSpPr>
            <a:spLocks noChangeArrowheads="1"/>
          </p:cNvSpPr>
          <p:nvPr/>
        </p:nvSpPr>
        <p:spPr bwMode="auto">
          <a:xfrm>
            <a:off x="405168" y="1133984"/>
            <a:ext cx="3937000" cy="457200"/>
          </a:xfrm>
          <a:prstGeom prst="rect">
            <a:avLst/>
          </a:prstGeom>
          <a:noFill/>
          <a:ln w="9525">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p>
            <a:endParaRPr lang="el-GR"/>
          </a:p>
        </p:txBody>
      </p:sp>
      <p:sp>
        <p:nvSpPr>
          <p:cNvPr id="7" name="Rectangle 5"/>
          <p:cNvSpPr>
            <a:spLocks noChangeArrowheads="1"/>
          </p:cNvSpPr>
          <p:nvPr/>
        </p:nvSpPr>
        <p:spPr bwMode="auto">
          <a:xfrm>
            <a:off x="4926368" y="1133984"/>
            <a:ext cx="4127500" cy="457200"/>
          </a:xfrm>
          <a:prstGeom prst="rect">
            <a:avLst/>
          </a:prstGeom>
          <a:noFill/>
          <a:ln w="9525">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p>
            <a:endParaRPr lang="el-GR"/>
          </a:p>
        </p:txBody>
      </p:sp>
    </p:spTree>
    <p:extLst>
      <p:ext uri="{BB962C8B-B14F-4D97-AF65-F5344CB8AC3E}">
        <p14:creationId xmlns:p14="http://schemas.microsoft.com/office/powerpoint/2010/main" val="14796086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3634" name="Rectangle 2"/>
          <p:cNvSpPr>
            <a:spLocks noGrp="1" noChangeArrowheads="1"/>
          </p:cNvSpPr>
          <p:nvPr>
            <p:ph type="title"/>
          </p:nvPr>
        </p:nvSpPr>
        <p:spPr>
          <a:xfrm>
            <a:off x="469900" y="-72516"/>
            <a:ext cx="8255000" cy="1143000"/>
          </a:xfrm>
        </p:spPr>
        <p:txBody>
          <a:bodyPr/>
          <a:lstStyle/>
          <a:p>
            <a:r>
              <a:rPr lang="en-US" altLang="el-GR" dirty="0">
                <a:latin typeface="Courier New" panose="02070309020205020404" pitchFamily="49" charset="0"/>
              </a:rPr>
              <a:t>char</a:t>
            </a:r>
            <a:r>
              <a:rPr lang="en-US" altLang="el-GR" dirty="0">
                <a:solidFill>
                  <a:srgbClr val="000000"/>
                </a:solidFill>
                <a:latin typeface="Courier New" panose="02070309020205020404" pitchFamily="49" charset="0"/>
              </a:rPr>
              <a:t> </a:t>
            </a:r>
            <a:r>
              <a:rPr lang="el-GR" altLang="el-GR" dirty="0">
                <a:solidFill>
                  <a:srgbClr val="000000"/>
                </a:solidFill>
                <a:latin typeface="Courier New" panose="02070309020205020404" pitchFamily="49" charset="0"/>
              </a:rPr>
              <a:t>*</a:t>
            </a:r>
            <a:r>
              <a:rPr lang="en-US" altLang="el-GR" dirty="0" err="1">
                <a:solidFill>
                  <a:srgbClr val="000000"/>
                </a:solidFill>
                <a:latin typeface="Courier New" panose="02070309020205020404" pitchFamily="49" charset="0"/>
              </a:rPr>
              <a:t>ptr</a:t>
            </a:r>
            <a:r>
              <a:rPr lang="en-US" altLang="el-GR" dirty="0">
                <a:solidFill>
                  <a:srgbClr val="FF0000"/>
                </a:solidFill>
              </a:rPr>
              <a:t>    vs.    </a:t>
            </a:r>
            <a:r>
              <a:rPr lang="en-US" altLang="el-GR" dirty="0">
                <a:latin typeface="Courier New" panose="02070309020205020404" pitchFamily="49" charset="0"/>
              </a:rPr>
              <a:t>char</a:t>
            </a:r>
            <a:r>
              <a:rPr lang="en-US" altLang="el-GR" dirty="0">
                <a:solidFill>
                  <a:srgbClr val="000000"/>
                </a:solidFill>
                <a:latin typeface="Courier New" panose="02070309020205020404" pitchFamily="49" charset="0"/>
              </a:rPr>
              <a:t> </a:t>
            </a:r>
            <a:r>
              <a:rPr lang="en-US" altLang="el-GR" dirty="0" err="1">
                <a:solidFill>
                  <a:srgbClr val="000000"/>
                </a:solidFill>
                <a:latin typeface="Courier New" panose="02070309020205020404" pitchFamily="49" charset="0"/>
              </a:rPr>
              <a:t>ptr</a:t>
            </a:r>
            <a:r>
              <a:rPr lang="en-US" altLang="el-GR" dirty="0">
                <a:solidFill>
                  <a:srgbClr val="000000"/>
                </a:solidFill>
                <a:latin typeface="Courier New" panose="02070309020205020404" pitchFamily="49" charset="0"/>
              </a:rPr>
              <a:t>[]</a:t>
            </a:r>
            <a:endParaRPr lang="en-GB" altLang="el-GR" dirty="0">
              <a:solidFill>
                <a:srgbClr val="000000"/>
              </a:solidFill>
              <a:latin typeface="Courier New" panose="02070309020205020404" pitchFamily="49" charset="0"/>
            </a:endParaRPr>
          </a:p>
        </p:txBody>
      </p:sp>
      <p:sp>
        <p:nvSpPr>
          <p:cNvPr id="453635" name="Rectangle 3" descr="Rectangle: Click to edit Master text styles&#10;Second level&#10;Third level&#10;Fourth level&#10;Fifth level"/>
          <p:cNvSpPr>
            <a:spLocks noGrp="1" noChangeArrowheads="1"/>
          </p:cNvSpPr>
          <p:nvPr>
            <p:ph type="body" idx="1"/>
          </p:nvPr>
        </p:nvSpPr>
        <p:spPr>
          <a:xfrm>
            <a:off x="0" y="803784"/>
            <a:ext cx="9131300" cy="5918200"/>
          </a:xfrm>
        </p:spPr>
        <p:txBody>
          <a:bodyPr/>
          <a:lstStyle/>
          <a:p>
            <a:pPr marL="914400" lvl="1" indent="-457200">
              <a:buFont typeface="Wingdings" panose="05000000000000000000" pitchFamily="2" charset="2"/>
              <a:buNone/>
            </a:pPr>
            <a:r>
              <a:rPr lang="el-GR" altLang="el-GR" sz="1800" dirty="0">
                <a:solidFill>
                  <a:srgbClr val="0000FF"/>
                </a:solidFill>
                <a:latin typeface="Courier New" panose="02070309020205020404" pitchFamily="49" charset="0"/>
              </a:rPr>
              <a:t>			</a:t>
            </a:r>
            <a:endParaRPr lang="en-US" altLang="el-GR" sz="1800" dirty="0">
              <a:solidFill>
                <a:srgbClr val="0000FF"/>
              </a:solidFill>
              <a:latin typeface="Courier New" panose="02070309020205020404" pitchFamily="49" charset="0"/>
            </a:endParaRPr>
          </a:p>
          <a:p>
            <a:pPr marL="914400" lvl="1" indent="-457200">
              <a:buFont typeface="Wingdings" panose="05000000000000000000" pitchFamily="2" charset="2"/>
              <a:buNone/>
            </a:pPr>
            <a:r>
              <a:rPr lang="en-GB" altLang="el-GR" sz="1800" dirty="0">
                <a:solidFill>
                  <a:srgbClr val="0000FF"/>
                </a:solidFill>
                <a:latin typeface="Courier New" panose="02070309020205020404" pitchFamily="49" charset="0"/>
              </a:rPr>
              <a:t>char</a:t>
            </a:r>
            <a:r>
              <a:rPr lang="en-GB" altLang="el-GR" sz="1800" dirty="0">
                <a:solidFill>
                  <a:srgbClr val="000000"/>
                </a:solidFill>
                <a:latin typeface="Courier New" panose="02070309020205020404" pitchFamily="49" charset="0"/>
              </a:rPr>
              <a:t> </a:t>
            </a:r>
            <a:r>
              <a:rPr lang="el-GR" altLang="el-GR" sz="1800" dirty="0">
                <a:solidFill>
                  <a:srgbClr val="000000"/>
                </a:solidFill>
                <a:latin typeface="Courier New" panose="02070309020205020404" pitchFamily="49" charset="0"/>
              </a:rPr>
              <a:t>*</a:t>
            </a:r>
            <a:r>
              <a:rPr lang="en-GB" altLang="el-GR" sz="1800" dirty="0" err="1">
                <a:solidFill>
                  <a:srgbClr val="000000"/>
                </a:solidFill>
                <a:latin typeface="Courier New" panose="02070309020205020404" pitchFamily="49" charset="0"/>
              </a:rPr>
              <a:t>ptr</a:t>
            </a:r>
            <a:r>
              <a:rPr lang="en-GB" altLang="el-GR" sz="1800" dirty="0">
                <a:solidFill>
                  <a:srgbClr val="000000"/>
                </a:solidFill>
                <a:latin typeface="Courier New" panose="02070309020205020404" pitchFamily="49" charset="0"/>
              </a:rPr>
              <a:t> = "This is text";</a:t>
            </a:r>
            <a:r>
              <a:rPr lang="en-GB" altLang="el-GR" sz="2000" dirty="0"/>
              <a:t> </a:t>
            </a:r>
            <a:r>
              <a:rPr lang="el-GR" altLang="el-GR" sz="1800" dirty="0">
                <a:solidFill>
                  <a:srgbClr val="000000"/>
                </a:solidFill>
                <a:latin typeface="Courier New" panose="02070309020205020404" pitchFamily="49" charset="0"/>
              </a:rPr>
              <a:t>	</a:t>
            </a:r>
            <a:r>
              <a:rPr lang="en-US" altLang="el-GR" sz="1800" dirty="0">
                <a:solidFill>
                  <a:srgbClr val="000000"/>
                </a:solidFill>
                <a:latin typeface="Courier New" panose="02070309020205020404" pitchFamily="49" charset="0"/>
              </a:rPr>
              <a:t>   </a:t>
            </a:r>
            <a:r>
              <a:rPr lang="en-GB" altLang="el-GR" sz="1800" dirty="0">
                <a:solidFill>
                  <a:srgbClr val="0000FF"/>
                </a:solidFill>
                <a:latin typeface="Courier New" panose="02070309020205020404" pitchFamily="49" charset="0"/>
              </a:rPr>
              <a:t>char</a:t>
            </a:r>
            <a:r>
              <a:rPr lang="en-GB" altLang="el-GR" sz="1800" dirty="0">
                <a:solidFill>
                  <a:srgbClr val="000000"/>
                </a:solidFill>
                <a:latin typeface="Courier New" panose="02070309020205020404" pitchFamily="49" charset="0"/>
              </a:rPr>
              <a:t> </a:t>
            </a:r>
            <a:r>
              <a:rPr lang="en-GB" altLang="el-GR" sz="1800" dirty="0" err="1">
                <a:solidFill>
                  <a:srgbClr val="000000"/>
                </a:solidFill>
                <a:latin typeface="Courier New" panose="02070309020205020404" pitchFamily="49" charset="0"/>
              </a:rPr>
              <a:t>ptr</a:t>
            </a:r>
            <a:r>
              <a:rPr lang="en-GB" altLang="el-GR" sz="1800" dirty="0">
                <a:solidFill>
                  <a:srgbClr val="000000"/>
                </a:solidFill>
                <a:latin typeface="Courier New" panose="02070309020205020404" pitchFamily="49" charset="0"/>
              </a:rPr>
              <a:t>[] = "This is text"; </a:t>
            </a:r>
            <a:endParaRPr lang="el-GR" altLang="el-GR" sz="1800" dirty="0">
              <a:solidFill>
                <a:srgbClr val="000000"/>
              </a:solidFill>
              <a:latin typeface="Courier New" panose="02070309020205020404" pitchFamily="49" charset="0"/>
            </a:endParaRPr>
          </a:p>
          <a:p>
            <a:pPr marL="914400" lvl="1" indent="-457200">
              <a:buFont typeface="Wingdings" panose="05000000000000000000" pitchFamily="2" charset="2"/>
              <a:buNone/>
            </a:pPr>
            <a:r>
              <a:rPr lang="el-GR" altLang="el-GR" sz="2000" dirty="0"/>
              <a:t>	</a:t>
            </a:r>
          </a:p>
          <a:p>
            <a:pPr marL="914400" lvl="1" indent="-457200">
              <a:buFont typeface="Wingdings" panose="05000000000000000000" pitchFamily="2" charset="2"/>
              <a:buNone/>
            </a:pPr>
            <a:r>
              <a:rPr lang="el-GR" altLang="el-GR" sz="2000" dirty="0"/>
              <a:t>2</a:t>
            </a:r>
            <a:r>
              <a:rPr lang="en-US" altLang="el-GR" sz="2000" dirty="0"/>
              <a:t>) </a:t>
            </a:r>
            <a:r>
              <a:rPr lang="el-GR" altLang="el-GR" sz="2000" dirty="0"/>
              <a:t> </a:t>
            </a:r>
            <a:r>
              <a:rPr lang="el-GR" altLang="el-GR" sz="2000" dirty="0">
                <a:solidFill>
                  <a:srgbClr val="FF0000"/>
                </a:solidFill>
              </a:rPr>
              <a:t>Αντίθετα</a:t>
            </a:r>
            <a:r>
              <a:rPr lang="el-GR" altLang="el-GR" sz="2000" dirty="0"/>
              <a:t>, αν έχουμε χρησιμοποιήσει τον 1ο τρόπο δήλωσης, δηλαδή: </a:t>
            </a:r>
          </a:p>
          <a:p>
            <a:pPr marL="914400" lvl="1" indent="-457200">
              <a:buFont typeface="Wingdings" panose="05000000000000000000" pitchFamily="2" charset="2"/>
              <a:buNone/>
            </a:pPr>
            <a:r>
              <a:rPr lang="el-GR" altLang="el-GR" sz="2000" dirty="0">
                <a:solidFill>
                  <a:srgbClr val="0000FF"/>
                </a:solidFill>
                <a:latin typeface="Courier New" panose="02070309020205020404" pitchFamily="49" charset="0"/>
              </a:rPr>
              <a:t>			</a:t>
            </a:r>
            <a:r>
              <a:rPr lang="el-GR" altLang="el-GR" sz="2000" dirty="0" err="1">
                <a:solidFill>
                  <a:srgbClr val="0000FF"/>
                </a:solidFill>
                <a:latin typeface="Courier New" panose="02070309020205020404" pitchFamily="49" charset="0"/>
              </a:rPr>
              <a:t>char</a:t>
            </a:r>
            <a:r>
              <a:rPr lang="el-GR" altLang="el-GR" sz="2000" dirty="0">
                <a:solidFill>
                  <a:srgbClr val="000000"/>
                </a:solidFill>
                <a:latin typeface="Courier New" panose="02070309020205020404" pitchFamily="49" charset="0"/>
              </a:rPr>
              <a:t> *</a:t>
            </a:r>
            <a:r>
              <a:rPr lang="el-GR" altLang="el-GR" sz="2000" dirty="0" err="1">
                <a:solidFill>
                  <a:srgbClr val="000000"/>
                </a:solidFill>
                <a:latin typeface="Courier New" panose="02070309020205020404" pitchFamily="49" charset="0"/>
              </a:rPr>
              <a:t>ptr</a:t>
            </a:r>
            <a:r>
              <a:rPr lang="el-GR" altLang="el-GR" sz="2000" dirty="0">
                <a:solidFill>
                  <a:srgbClr val="000000"/>
                </a:solidFill>
                <a:latin typeface="Courier New" panose="02070309020205020404" pitchFamily="49" charset="0"/>
              </a:rPr>
              <a:t> = "</a:t>
            </a:r>
            <a:r>
              <a:rPr lang="el-GR" altLang="el-GR" sz="2000" dirty="0" err="1">
                <a:solidFill>
                  <a:srgbClr val="000000"/>
                </a:solidFill>
                <a:latin typeface="Courier New" panose="02070309020205020404" pitchFamily="49" charset="0"/>
              </a:rPr>
              <a:t>This</a:t>
            </a:r>
            <a:r>
              <a:rPr lang="el-GR" altLang="el-GR" sz="2000" dirty="0">
                <a:solidFill>
                  <a:srgbClr val="000000"/>
                </a:solidFill>
                <a:latin typeface="Courier New" panose="02070309020205020404" pitchFamily="49" charset="0"/>
              </a:rPr>
              <a:t> </a:t>
            </a:r>
            <a:r>
              <a:rPr lang="el-GR" altLang="el-GR" sz="2000" dirty="0" err="1">
                <a:solidFill>
                  <a:srgbClr val="000000"/>
                </a:solidFill>
                <a:latin typeface="Courier New" panose="02070309020205020404" pitchFamily="49" charset="0"/>
              </a:rPr>
              <a:t>is</a:t>
            </a:r>
            <a:r>
              <a:rPr lang="el-GR" altLang="el-GR" sz="2000" dirty="0">
                <a:solidFill>
                  <a:srgbClr val="000000"/>
                </a:solidFill>
                <a:latin typeface="Courier New" panose="02070309020205020404" pitchFamily="49" charset="0"/>
              </a:rPr>
              <a:t> </a:t>
            </a:r>
            <a:r>
              <a:rPr lang="el-GR" altLang="el-GR" sz="2000" dirty="0" err="1">
                <a:solidFill>
                  <a:srgbClr val="000000"/>
                </a:solidFill>
                <a:latin typeface="Courier New" panose="02070309020205020404" pitchFamily="49" charset="0"/>
              </a:rPr>
              <a:t>text</a:t>
            </a:r>
            <a:r>
              <a:rPr lang="el-GR" altLang="el-GR" sz="2000" dirty="0">
                <a:solidFill>
                  <a:srgbClr val="000000"/>
                </a:solidFill>
                <a:latin typeface="Courier New" panose="02070309020205020404" pitchFamily="49" charset="0"/>
              </a:rPr>
              <a:t>";</a:t>
            </a:r>
            <a:r>
              <a:rPr lang="el-GR" altLang="el-GR" sz="2000" dirty="0"/>
              <a:t> </a:t>
            </a:r>
          </a:p>
          <a:p>
            <a:pPr marL="914400" lvl="1" indent="-457200">
              <a:buFont typeface="Wingdings" panose="05000000000000000000" pitchFamily="2" charset="2"/>
              <a:buNone/>
            </a:pPr>
            <a:r>
              <a:rPr lang="el-GR" altLang="el-GR" sz="2000" dirty="0"/>
              <a:t>	μετά τη δήλωση και την αρχικοποίηση αυτή, επιτρέπεται να κάνουμε τον δείκτη </a:t>
            </a:r>
            <a:r>
              <a:rPr lang="el-GR" altLang="el-GR" sz="2000" dirty="0" err="1">
                <a:solidFill>
                  <a:srgbClr val="000000"/>
                </a:solidFill>
                <a:latin typeface="Courier New" panose="02070309020205020404" pitchFamily="49" charset="0"/>
              </a:rPr>
              <a:t>ptr</a:t>
            </a:r>
            <a:r>
              <a:rPr lang="el-GR" altLang="el-GR" sz="2000" dirty="0"/>
              <a:t> να δείξει σε ένα άλλο αλφαριθμητικό, </a:t>
            </a:r>
            <a:r>
              <a:rPr lang="el-GR" altLang="el-GR" sz="2000" u="sng" dirty="0">
                <a:solidFill>
                  <a:srgbClr val="FF0000"/>
                </a:solidFill>
              </a:rPr>
              <a:t>ακόμα και αν αυτό έχει περισσότερους χαρακτήρες</a:t>
            </a:r>
          </a:p>
          <a:p>
            <a:pPr marL="914400" lvl="1" indent="-457200">
              <a:buFont typeface="Wingdings" panose="05000000000000000000" pitchFamily="2" charset="2"/>
              <a:buNone/>
            </a:pPr>
            <a:r>
              <a:rPr lang="el-GR" altLang="el-GR" sz="2000" dirty="0"/>
              <a:t>	</a:t>
            </a:r>
          </a:p>
          <a:p>
            <a:pPr marL="914400" lvl="1" indent="-457200">
              <a:buFont typeface="Wingdings" panose="05000000000000000000" pitchFamily="2" charset="2"/>
              <a:buNone/>
            </a:pPr>
            <a:r>
              <a:rPr lang="el-GR" altLang="el-GR" sz="2000" dirty="0"/>
              <a:t>	Παράδειγμα:</a:t>
            </a:r>
          </a:p>
        </p:txBody>
      </p:sp>
      <p:sp>
        <p:nvSpPr>
          <p:cNvPr id="453636" name="Rectangle 4"/>
          <p:cNvSpPr>
            <a:spLocks noChangeArrowheads="1"/>
          </p:cNvSpPr>
          <p:nvPr/>
        </p:nvSpPr>
        <p:spPr bwMode="auto">
          <a:xfrm>
            <a:off x="405168" y="1133984"/>
            <a:ext cx="3937000" cy="457200"/>
          </a:xfrm>
          <a:prstGeom prst="rect">
            <a:avLst/>
          </a:prstGeom>
          <a:noFill/>
          <a:ln w="9525">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p>
            <a:endParaRPr lang="el-GR"/>
          </a:p>
        </p:txBody>
      </p:sp>
      <p:sp>
        <p:nvSpPr>
          <p:cNvPr id="453637" name="Rectangle 5"/>
          <p:cNvSpPr>
            <a:spLocks noChangeArrowheads="1"/>
          </p:cNvSpPr>
          <p:nvPr/>
        </p:nvSpPr>
        <p:spPr bwMode="auto">
          <a:xfrm>
            <a:off x="4926368" y="1133984"/>
            <a:ext cx="4127500" cy="457200"/>
          </a:xfrm>
          <a:prstGeom prst="rect">
            <a:avLst/>
          </a:prstGeom>
          <a:noFill/>
          <a:ln w="9525">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p>
            <a:endParaRPr lang="el-GR"/>
          </a:p>
        </p:txBody>
      </p:sp>
      <p:pic>
        <p:nvPicPr>
          <p:cNvPr id="453638"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16150" y="4421697"/>
            <a:ext cx="4656138" cy="18827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18407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4658" name="Rectangle 2"/>
          <p:cNvSpPr>
            <a:spLocks noGrp="1" noChangeArrowheads="1"/>
          </p:cNvSpPr>
          <p:nvPr>
            <p:ph type="title"/>
          </p:nvPr>
        </p:nvSpPr>
        <p:spPr>
          <a:xfrm>
            <a:off x="469900" y="-72515"/>
            <a:ext cx="8255000" cy="1143000"/>
          </a:xfrm>
        </p:spPr>
        <p:txBody>
          <a:bodyPr/>
          <a:lstStyle/>
          <a:p>
            <a:r>
              <a:rPr lang="en-US" altLang="el-GR">
                <a:latin typeface="Courier New" panose="02070309020205020404" pitchFamily="49" charset="0"/>
              </a:rPr>
              <a:t>char</a:t>
            </a:r>
            <a:r>
              <a:rPr lang="en-US" altLang="el-GR">
                <a:solidFill>
                  <a:srgbClr val="000000"/>
                </a:solidFill>
                <a:latin typeface="Courier New" panose="02070309020205020404" pitchFamily="49" charset="0"/>
              </a:rPr>
              <a:t> </a:t>
            </a:r>
            <a:r>
              <a:rPr lang="el-GR" altLang="el-GR">
                <a:solidFill>
                  <a:srgbClr val="000000"/>
                </a:solidFill>
                <a:latin typeface="Courier New" panose="02070309020205020404" pitchFamily="49" charset="0"/>
              </a:rPr>
              <a:t>*</a:t>
            </a:r>
            <a:r>
              <a:rPr lang="en-US" altLang="el-GR">
                <a:solidFill>
                  <a:srgbClr val="000000"/>
                </a:solidFill>
                <a:latin typeface="Courier New" panose="02070309020205020404" pitchFamily="49" charset="0"/>
              </a:rPr>
              <a:t>ptr</a:t>
            </a:r>
            <a:r>
              <a:rPr lang="en-US" altLang="el-GR">
                <a:solidFill>
                  <a:srgbClr val="FF0000"/>
                </a:solidFill>
              </a:rPr>
              <a:t>    vs.    </a:t>
            </a:r>
            <a:r>
              <a:rPr lang="en-US" altLang="el-GR">
                <a:latin typeface="Courier New" panose="02070309020205020404" pitchFamily="49" charset="0"/>
              </a:rPr>
              <a:t>char</a:t>
            </a:r>
            <a:r>
              <a:rPr lang="en-US" altLang="el-GR">
                <a:solidFill>
                  <a:srgbClr val="000000"/>
                </a:solidFill>
                <a:latin typeface="Courier New" panose="02070309020205020404" pitchFamily="49" charset="0"/>
              </a:rPr>
              <a:t> ptr[]</a:t>
            </a:r>
            <a:endParaRPr lang="en-GB" altLang="el-GR">
              <a:solidFill>
                <a:srgbClr val="000000"/>
              </a:solidFill>
              <a:latin typeface="Courier New" panose="02070309020205020404" pitchFamily="49" charset="0"/>
            </a:endParaRPr>
          </a:p>
        </p:txBody>
      </p:sp>
      <p:sp>
        <p:nvSpPr>
          <p:cNvPr id="454659" name="Rectangle 3" descr="Rectangle: Click to edit Master text styles&#10;Second level&#10;Third level&#10;Fourth level&#10;Fifth level"/>
          <p:cNvSpPr>
            <a:spLocks noGrp="1" noChangeArrowheads="1"/>
          </p:cNvSpPr>
          <p:nvPr>
            <p:ph type="body" idx="1"/>
          </p:nvPr>
        </p:nvSpPr>
        <p:spPr>
          <a:xfrm>
            <a:off x="-1" y="803785"/>
            <a:ext cx="9011265" cy="5918200"/>
          </a:xfrm>
        </p:spPr>
        <p:txBody>
          <a:bodyPr/>
          <a:lstStyle/>
          <a:p>
            <a:pPr marL="914400" lvl="1" indent="-457200">
              <a:buFont typeface="Wingdings" panose="05000000000000000000" pitchFamily="2" charset="2"/>
              <a:buNone/>
            </a:pPr>
            <a:r>
              <a:rPr lang="el-GR" altLang="el-GR" sz="2000" dirty="0">
                <a:solidFill>
                  <a:srgbClr val="0000FF"/>
                </a:solidFill>
                <a:latin typeface="Courier New" panose="02070309020205020404" pitchFamily="49" charset="0"/>
              </a:rPr>
              <a:t>	</a:t>
            </a:r>
            <a:r>
              <a:rPr lang="el-GR" altLang="el-GR" sz="1800" dirty="0">
                <a:solidFill>
                  <a:srgbClr val="0000FF"/>
                </a:solidFill>
                <a:latin typeface="Courier New" panose="02070309020205020404" pitchFamily="49" charset="0"/>
              </a:rPr>
              <a:t>		</a:t>
            </a:r>
            <a:endParaRPr lang="en-US" altLang="el-GR" sz="1800" dirty="0">
              <a:solidFill>
                <a:srgbClr val="0000FF"/>
              </a:solidFill>
              <a:latin typeface="Courier New" panose="02070309020205020404" pitchFamily="49" charset="0"/>
            </a:endParaRPr>
          </a:p>
          <a:p>
            <a:pPr marL="914400" lvl="1" indent="-457200">
              <a:buFont typeface="Wingdings" panose="05000000000000000000" pitchFamily="2" charset="2"/>
              <a:buNone/>
            </a:pPr>
            <a:r>
              <a:rPr lang="en-GB" altLang="el-GR" sz="1800" dirty="0">
                <a:solidFill>
                  <a:srgbClr val="0000FF"/>
                </a:solidFill>
                <a:latin typeface="Courier New" panose="02070309020205020404" pitchFamily="49" charset="0"/>
              </a:rPr>
              <a:t>char</a:t>
            </a:r>
            <a:r>
              <a:rPr lang="en-GB" altLang="el-GR" sz="1800" dirty="0">
                <a:solidFill>
                  <a:srgbClr val="000000"/>
                </a:solidFill>
                <a:latin typeface="Courier New" panose="02070309020205020404" pitchFamily="49" charset="0"/>
              </a:rPr>
              <a:t> </a:t>
            </a:r>
            <a:r>
              <a:rPr lang="el-GR" altLang="el-GR" sz="1800" dirty="0">
                <a:solidFill>
                  <a:srgbClr val="000000"/>
                </a:solidFill>
                <a:latin typeface="Courier New" panose="02070309020205020404" pitchFamily="49" charset="0"/>
              </a:rPr>
              <a:t>*</a:t>
            </a:r>
            <a:r>
              <a:rPr lang="en-GB" altLang="el-GR" sz="1800" dirty="0" err="1">
                <a:solidFill>
                  <a:srgbClr val="000000"/>
                </a:solidFill>
                <a:latin typeface="Courier New" panose="02070309020205020404" pitchFamily="49" charset="0"/>
              </a:rPr>
              <a:t>ptr</a:t>
            </a:r>
            <a:r>
              <a:rPr lang="en-GB" altLang="el-GR" sz="1800" dirty="0">
                <a:solidFill>
                  <a:srgbClr val="000000"/>
                </a:solidFill>
                <a:latin typeface="Courier New" panose="02070309020205020404" pitchFamily="49" charset="0"/>
              </a:rPr>
              <a:t> = "This is text";</a:t>
            </a:r>
            <a:r>
              <a:rPr lang="en-GB" altLang="el-GR" sz="1800" dirty="0"/>
              <a:t> </a:t>
            </a:r>
            <a:r>
              <a:rPr lang="el-GR" altLang="el-GR" sz="1800" dirty="0">
                <a:solidFill>
                  <a:srgbClr val="000000"/>
                </a:solidFill>
                <a:latin typeface="Courier New" panose="02070309020205020404" pitchFamily="49" charset="0"/>
              </a:rPr>
              <a:t>	</a:t>
            </a:r>
            <a:r>
              <a:rPr lang="en-US" altLang="el-GR" sz="1800" dirty="0">
                <a:solidFill>
                  <a:srgbClr val="000000"/>
                </a:solidFill>
                <a:latin typeface="Courier New" panose="02070309020205020404" pitchFamily="49" charset="0"/>
              </a:rPr>
              <a:t>   </a:t>
            </a:r>
            <a:r>
              <a:rPr lang="en-GB" altLang="el-GR" sz="1800" dirty="0">
                <a:solidFill>
                  <a:srgbClr val="0000FF"/>
                </a:solidFill>
                <a:latin typeface="Courier New" panose="02070309020205020404" pitchFamily="49" charset="0"/>
              </a:rPr>
              <a:t>char</a:t>
            </a:r>
            <a:r>
              <a:rPr lang="en-GB" altLang="el-GR" sz="1800" dirty="0">
                <a:solidFill>
                  <a:srgbClr val="000000"/>
                </a:solidFill>
                <a:latin typeface="Courier New" panose="02070309020205020404" pitchFamily="49" charset="0"/>
              </a:rPr>
              <a:t> </a:t>
            </a:r>
            <a:r>
              <a:rPr lang="en-GB" altLang="el-GR" sz="1800" dirty="0" err="1">
                <a:solidFill>
                  <a:srgbClr val="000000"/>
                </a:solidFill>
                <a:latin typeface="Courier New" panose="02070309020205020404" pitchFamily="49" charset="0"/>
              </a:rPr>
              <a:t>ptr</a:t>
            </a:r>
            <a:r>
              <a:rPr lang="en-GB" altLang="el-GR" sz="1800" dirty="0">
                <a:solidFill>
                  <a:srgbClr val="000000"/>
                </a:solidFill>
                <a:latin typeface="Courier New" panose="02070309020205020404" pitchFamily="49" charset="0"/>
              </a:rPr>
              <a:t>[] = "This is text"; </a:t>
            </a:r>
            <a:endParaRPr lang="el-GR" altLang="el-GR" sz="1800" dirty="0">
              <a:solidFill>
                <a:srgbClr val="000000"/>
              </a:solidFill>
              <a:latin typeface="Courier New" panose="02070309020205020404" pitchFamily="49" charset="0"/>
            </a:endParaRPr>
          </a:p>
          <a:p>
            <a:pPr marL="914400" lvl="1" indent="-457200">
              <a:lnSpc>
                <a:spcPct val="90000"/>
              </a:lnSpc>
              <a:buFont typeface="Wingdings" panose="05000000000000000000" pitchFamily="2" charset="2"/>
              <a:buNone/>
            </a:pPr>
            <a:r>
              <a:rPr lang="el-GR" altLang="el-GR" sz="1800" dirty="0"/>
              <a:t>	</a:t>
            </a:r>
          </a:p>
          <a:p>
            <a:pPr marL="914400" lvl="1" indent="-457200">
              <a:lnSpc>
                <a:spcPct val="90000"/>
              </a:lnSpc>
              <a:buFont typeface="Wingdings" panose="05000000000000000000" pitchFamily="2" charset="2"/>
              <a:buNone/>
            </a:pPr>
            <a:r>
              <a:rPr lang="el-GR" altLang="el-GR" sz="1800" dirty="0"/>
              <a:t>	3</a:t>
            </a:r>
            <a:r>
              <a:rPr lang="en-US" altLang="el-GR" sz="1800" dirty="0"/>
              <a:t>) </a:t>
            </a:r>
            <a:endParaRPr lang="el-GR" altLang="el-GR" sz="1800" dirty="0"/>
          </a:p>
          <a:p>
            <a:pPr marL="914400" lvl="1" indent="-457200">
              <a:lnSpc>
                <a:spcPct val="90000"/>
              </a:lnSpc>
            </a:pPr>
            <a:r>
              <a:rPr lang="el-GR" altLang="el-GR" sz="1800" dirty="0"/>
              <a:t>Αν χρησιμοποιήσουμε τον 2</a:t>
            </a:r>
            <a:r>
              <a:rPr lang="el-GR" altLang="el-GR" sz="1800" baseline="30000" dirty="0"/>
              <a:t>ο</a:t>
            </a:r>
            <a:r>
              <a:rPr lang="el-GR" altLang="el-GR" sz="1800" dirty="0"/>
              <a:t> τρόπο δήλωσης, δηλαδή: </a:t>
            </a:r>
          </a:p>
          <a:p>
            <a:pPr marL="914400" lvl="1" indent="-457200">
              <a:lnSpc>
                <a:spcPct val="90000"/>
              </a:lnSpc>
              <a:buFont typeface="Wingdings" panose="05000000000000000000" pitchFamily="2" charset="2"/>
              <a:buNone/>
            </a:pPr>
            <a:r>
              <a:rPr lang="el-GR" altLang="el-GR" sz="1800" dirty="0">
                <a:solidFill>
                  <a:srgbClr val="0000FF"/>
                </a:solidFill>
                <a:latin typeface="Courier New" panose="02070309020205020404" pitchFamily="49" charset="0"/>
              </a:rPr>
              <a:t>			</a:t>
            </a:r>
            <a:r>
              <a:rPr lang="el-GR" altLang="el-GR" sz="1800" dirty="0" err="1">
                <a:solidFill>
                  <a:srgbClr val="0000FF"/>
                </a:solidFill>
                <a:latin typeface="Courier New" panose="02070309020205020404" pitchFamily="49" charset="0"/>
              </a:rPr>
              <a:t>char</a:t>
            </a:r>
            <a:r>
              <a:rPr lang="el-GR" altLang="el-GR" sz="1800" dirty="0">
                <a:solidFill>
                  <a:srgbClr val="000000"/>
                </a:solidFill>
                <a:latin typeface="Courier New" panose="02070309020205020404" pitchFamily="49" charset="0"/>
              </a:rPr>
              <a:t> </a:t>
            </a:r>
            <a:r>
              <a:rPr lang="el-GR" altLang="el-GR" sz="1800" dirty="0" err="1">
                <a:solidFill>
                  <a:srgbClr val="000000"/>
                </a:solidFill>
                <a:latin typeface="Courier New" panose="02070309020205020404" pitchFamily="49" charset="0"/>
              </a:rPr>
              <a:t>ptr</a:t>
            </a:r>
            <a:r>
              <a:rPr lang="el-GR" altLang="el-GR" sz="1800" dirty="0">
                <a:solidFill>
                  <a:srgbClr val="000000"/>
                </a:solidFill>
                <a:latin typeface="Courier New" panose="02070309020205020404" pitchFamily="49" charset="0"/>
              </a:rPr>
              <a:t>[] = "</a:t>
            </a:r>
            <a:r>
              <a:rPr lang="el-GR" altLang="el-GR" sz="1800" dirty="0" err="1">
                <a:solidFill>
                  <a:srgbClr val="000000"/>
                </a:solidFill>
                <a:latin typeface="Courier New" panose="02070309020205020404" pitchFamily="49" charset="0"/>
              </a:rPr>
              <a:t>This</a:t>
            </a:r>
            <a:r>
              <a:rPr lang="el-GR" altLang="el-GR" sz="1800" dirty="0">
                <a:solidFill>
                  <a:srgbClr val="000000"/>
                </a:solidFill>
                <a:latin typeface="Courier New" panose="02070309020205020404" pitchFamily="49" charset="0"/>
              </a:rPr>
              <a:t> </a:t>
            </a:r>
            <a:r>
              <a:rPr lang="el-GR" altLang="el-GR" sz="1800" dirty="0" err="1">
                <a:solidFill>
                  <a:srgbClr val="000000"/>
                </a:solidFill>
                <a:latin typeface="Courier New" panose="02070309020205020404" pitchFamily="49" charset="0"/>
              </a:rPr>
              <a:t>is</a:t>
            </a:r>
            <a:r>
              <a:rPr lang="el-GR" altLang="el-GR" sz="1800" dirty="0">
                <a:solidFill>
                  <a:srgbClr val="000000"/>
                </a:solidFill>
                <a:latin typeface="Courier New" panose="02070309020205020404" pitchFamily="49" charset="0"/>
              </a:rPr>
              <a:t> </a:t>
            </a:r>
            <a:r>
              <a:rPr lang="el-GR" altLang="el-GR" sz="1800" dirty="0" err="1">
                <a:solidFill>
                  <a:srgbClr val="000000"/>
                </a:solidFill>
                <a:latin typeface="Courier New" panose="02070309020205020404" pitchFamily="49" charset="0"/>
              </a:rPr>
              <a:t>text</a:t>
            </a:r>
            <a:r>
              <a:rPr lang="el-GR" altLang="el-GR" sz="1800" dirty="0">
                <a:solidFill>
                  <a:srgbClr val="000000"/>
                </a:solidFill>
                <a:latin typeface="Courier New" panose="02070309020205020404" pitchFamily="49" charset="0"/>
              </a:rPr>
              <a:t>";</a:t>
            </a:r>
          </a:p>
          <a:p>
            <a:pPr marL="914400" lvl="1" indent="-457200">
              <a:lnSpc>
                <a:spcPct val="90000"/>
              </a:lnSpc>
              <a:buFont typeface="Wingdings" panose="05000000000000000000" pitchFamily="2" charset="2"/>
              <a:buNone/>
            </a:pPr>
            <a:r>
              <a:rPr lang="el-GR" altLang="el-GR" sz="1800" dirty="0"/>
              <a:t>	η μεταβλητή </a:t>
            </a:r>
            <a:r>
              <a:rPr lang="el-GR" altLang="el-GR" sz="1800" dirty="0" err="1">
                <a:solidFill>
                  <a:srgbClr val="000000"/>
                </a:solidFill>
                <a:latin typeface="Courier New" panose="02070309020205020404" pitchFamily="49" charset="0"/>
              </a:rPr>
              <a:t>ptr</a:t>
            </a:r>
            <a:r>
              <a:rPr lang="el-GR" altLang="el-GR" sz="1800" dirty="0"/>
              <a:t> </a:t>
            </a:r>
            <a:r>
              <a:rPr lang="el-GR" altLang="el-GR" sz="1800" u="sng" dirty="0">
                <a:solidFill>
                  <a:srgbClr val="FF0000"/>
                </a:solidFill>
              </a:rPr>
              <a:t>είναι πίνακας</a:t>
            </a:r>
            <a:r>
              <a:rPr lang="el-GR" altLang="el-GR" sz="1800" dirty="0"/>
              <a:t>, άρα </a:t>
            </a:r>
            <a:r>
              <a:rPr lang="el-GR" altLang="el-GR" sz="1800" dirty="0">
                <a:solidFill>
                  <a:srgbClr val="FF0000"/>
                </a:solidFill>
              </a:rPr>
              <a:t>το μέγεθος της μνήμης</a:t>
            </a:r>
            <a:r>
              <a:rPr lang="el-GR" altLang="el-GR" sz="1800" dirty="0"/>
              <a:t> που δεσμεύεται για τη μεταβλητή </a:t>
            </a:r>
            <a:r>
              <a:rPr lang="el-GR" altLang="el-GR" sz="1800" dirty="0" err="1">
                <a:solidFill>
                  <a:srgbClr val="000000"/>
                </a:solidFill>
                <a:latin typeface="Courier New" panose="02070309020205020404" pitchFamily="49" charset="0"/>
              </a:rPr>
              <a:t>ptr</a:t>
            </a:r>
            <a:r>
              <a:rPr lang="el-GR" altLang="el-GR" sz="1800" dirty="0"/>
              <a:t> </a:t>
            </a:r>
            <a:r>
              <a:rPr lang="el-GR" altLang="el-GR" sz="1800" u="sng" dirty="0">
                <a:solidFill>
                  <a:srgbClr val="FF0000"/>
                </a:solidFill>
              </a:rPr>
              <a:t>είναι ίσο με το πλήθος των χαρακτήρων</a:t>
            </a:r>
            <a:r>
              <a:rPr lang="el-GR" altLang="el-GR" sz="1800" dirty="0">
                <a:solidFill>
                  <a:srgbClr val="FF0000"/>
                </a:solidFill>
              </a:rPr>
              <a:t> του αλφαριθμητικού </a:t>
            </a:r>
            <a:r>
              <a:rPr lang="el-GR" altLang="el-GR" sz="1800" u="sng" dirty="0">
                <a:solidFill>
                  <a:srgbClr val="FF0000"/>
                </a:solidFill>
              </a:rPr>
              <a:t>και μία επιπλέον θέση</a:t>
            </a:r>
            <a:r>
              <a:rPr lang="el-GR" altLang="el-GR" sz="1800" dirty="0">
                <a:solidFill>
                  <a:srgbClr val="FF0000"/>
                </a:solidFill>
              </a:rPr>
              <a:t> για τον τερματικό χαρακτήρα</a:t>
            </a:r>
            <a:r>
              <a:rPr lang="el-GR" altLang="el-GR" sz="1800" dirty="0"/>
              <a:t> </a:t>
            </a:r>
            <a:r>
              <a:rPr lang="el-GR" altLang="el-GR" sz="1800" dirty="0">
                <a:solidFill>
                  <a:srgbClr val="000000"/>
                </a:solidFill>
                <a:latin typeface="Courier New" panose="02070309020205020404" pitchFamily="49" charset="0"/>
              </a:rPr>
              <a:t>'\0'</a:t>
            </a:r>
            <a:endParaRPr lang="el-GR" altLang="el-GR" sz="1800" dirty="0"/>
          </a:p>
          <a:p>
            <a:pPr marL="914400" lvl="1" indent="-457200">
              <a:lnSpc>
                <a:spcPct val="90000"/>
              </a:lnSpc>
              <a:buFont typeface="Wingdings" panose="05000000000000000000" pitchFamily="2" charset="2"/>
              <a:buNone/>
            </a:pPr>
            <a:r>
              <a:rPr lang="el-GR" altLang="el-GR" sz="1800" dirty="0"/>
              <a:t>	Συγκεκριμένα, το μέγεθός της υπολογίζεται με την έκφραση </a:t>
            </a:r>
            <a:r>
              <a:rPr lang="el-GR" altLang="el-GR" sz="1800" dirty="0" err="1">
                <a:solidFill>
                  <a:srgbClr val="0000FF"/>
                </a:solidFill>
                <a:latin typeface="Courier New" panose="02070309020205020404" pitchFamily="49" charset="0"/>
              </a:rPr>
              <a:t>sizeof</a:t>
            </a:r>
            <a:r>
              <a:rPr lang="el-GR" altLang="el-GR" sz="1800" dirty="0">
                <a:solidFill>
                  <a:srgbClr val="000000"/>
                </a:solidFill>
                <a:latin typeface="Courier New" panose="02070309020205020404" pitchFamily="49" charset="0"/>
              </a:rPr>
              <a:t>(</a:t>
            </a:r>
            <a:r>
              <a:rPr lang="el-GR" altLang="el-GR" sz="1800" dirty="0" err="1">
                <a:solidFill>
                  <a:srgbClr val="000000"/>
                </a:solidFill>
                <a:latin typeface="Courier New" panose="02070309020205020404" pitchFamily="49" charset="0"/>
              </a:rPr>
              <a:t>ptr</a:t>
            </a:r>
            <a:r>
              <a:rPr lang="el-GR" altLang="el-GR" sz="1800" dirty="0">
                <a:solidFill>
                  <a:srgbClr val="000000"/>
                </a:solidFill>
                <a:latin typeface="Courier New" panose="02070309020205020404" pitchFamily="49" charset="0"/>
              </a:rPr>
              <a:t>)</a:t>
            </a:r>
            <a:endParaRPr lang="en-US" altLang="el-GR" sz="1800" dirty="0">
              <a:solidFill>
                <a:srgbClr val="000000"/>
              </a:solidFill>
              <a:latin typeface="Courier New" panose="02070309020205020404" pitchFamily="49" charset="0"/>
            </a:endParaRPr>
          </a:p>
          <a:p>
            <a:pPr marL="914400" lvl="1" indent="-457200">
              <a:lnSpc>
                <a:spcPct val="90000"/>
              </a:lnSpc>
              <a:buFont typeface="Wingdings" panose="05000000000000000000" pitchFamily="2" charset="2"/>
              <a:buNone/>
            </a:pPr>
            <a:endParaRPr lang="el-GR" altLang="el-GR" sz="1800" dirty="0">
              <a:solidFill>
                <a:srgbClr val="000000"/>
              </a:solidFill>
              <a:latin typeface="Courier New" panose="02070309020205020404" pitchFamily="49" charset="0"/>
            </a:endParaRPr>
          </a:p>
          <a:p>
            <a:pPr marL="914400" lvl="1" indent="-457200">
              <a:lnSpc>
                <a:spcPct val="90000"/>
              </a:lnSpc>
            </a:pPr>
            <a:r>
              <a:rPr lang="el-GR" altLang="el-GR" sz="1800" dirty="0">
                <a:solidFill>
                  <a:srgbClr val="FF0000"/>
                </a:solidFill>
              </a:rPr>
              <a:t>Αντίθετα</a:t>
            </a:r>
            <a:r>
              <a:rPr lang="el-GR" altLang="el-GR" sz="1800" dirty="0"/>
              <a:t>, αν χρησιμοποιήσουμε τον 1</a:t>
            </a:r>
            <a:r>
              <a:rPr lang="el-GR" altLang="el-GR" sz="1800" baseline="30000" dirty="0"/>
              <a:t>ο</a:t>
            </a:r>
            <a:r>
              <a:rPr lang="el-GR" altLang="el-GR" sz="1800" dirty="0"/>
              <a:t> τρόπο δήλωσης, δηλαδή:</a:t>
            </a:r>
          </a:p>
          <a:p>
            <a:pPr marL="914400" lvl="1" indent="-457200">
              <a:lnSpc>
                <a:spcPct val="90000"/>
              </a:lnSpc>
              <a:buFont typeface="Wingdings" panose="05000000000000000000" pitchFamily="2" charset="2"/>
              <a:buNone/>
            </a:pPr>
            <a:r>
              <a:rPr lang="el-GR" altLang="el-GR" sz="1800" dirty="0"/>
              <a:t>			</a:t>
            </a:r>
            <a:r>
              <a:rPr lang="el-GR" altLang="el-GR" sz="1800" dirty="0" err="1">
                <a:solidFill>
                  <a:srgbClr val="0000FF"/>
                </a:solidFill>
                <a:latin typeface="Courier New" panose="02070309020205020404" pitchFamily="49" charset="0"/>
              </a:rPr>
              <a:t>char</a:t>
            </a:r>
            <a:r>
              <a:rPr lang="el-GR" altLang="el-GR" sz="1800" dirty="0">
                <a:solidFill>
                  <a:srgbClr val="000000"/>
                </a:solidFill>
                <a:latin typeface="Courier New" panose="02070309020205020404" pitchFamily="49" charset="0"/>
              </a:rPr>
              <a:t> *</a:t>
            </a:r>
            <a:r>
              <a:rPr lang="el-GR" altLang="el-GR" sz="1800" dirty="0" err="1">
                <a:solidFill>
                  <a:srgbClr val="000000"/>
                </a:solidFill>
                <a:latin typeface="Courier New" panose="02070309020205020404" pitchFamily="49" charset="0"/>
              </a:rPr>
              <a:t>ptr</a:t>
            </a:r>
            <a:r>
              <a:rPr lang="el-GR" altLang="el-GR" sz="1800" dirty="0">
                <a:solidFill>
                  <a:srgbClr val="000000"/>
                </a:solidFill>
                <a:latin typeface="Courier New" panose="02070309020205020404" pitchFamily="49" charset="0"/>
              </a:rPr>
              <a:t> = "</a:t>
            </a:r>
            <a:r>
              <a:rPr lang="el-GR" altLang="el-GR" sz="1800" dirty="0" err="1">
                <a:solidFill>
                  <a:srgbClr val="000000"/>
                </a:solidFill>
                <a:latin typeface="Courier New" panose="02070309020205020404" pitchFamily="49" charset="0"/>
              </a:rPr>
              <a:t>This</a:t>
            </a:r>
            <a:r>
              <a:rPr lang="el-GR" altLang="el-GR" sz="1800" dirty="0">
                <a:solidFill>
                  <a:srgbClr val="000000"/>
                </a:solidFill>
                <a:latin typeface="Courier New" panose="02070309020205020404" pitchFamily="49" charset="0"/>
              </a:rPr>
              <a:t> </a:t>
            </a:r>
            <a:r>
              <a:rPr lang="el-GR" altLang="el-GR" sz="1800" dirty="0" err="1">
                <a:solidFill>
                  <a:srgbClr val="000000"/>
                </a:solidFill>
                <a:latin typeface="Courier New" panose="02070309020205020404" pitchFamily="49" charset="0"/>
              </a:rPr>
              <a:t>is</a:t>
            </a:r>
            <a:r>
              <a:rPr lang="el-GR" altLang="el-GR" sz="1800" dirty="0">
                <a:solidFill>
                  <a:srgbClr val="000000"/>
                </a:solidFill>
                <a:latin typeface="Courier New" panose="02070309020205020404" pitchFamily="49" charset="0"/>
              </a:rPr>
              <a:t> </a:t>
            </a:r>
            <a:r>
              <a:rPr lang="el-GR" altLang="el-GR" sz="1800" dirty="0" err="1">
                <a:solidFill>
                  <a:srgbClr val="000000"/>
                </a:solidFill>
                <a:latin typeface="Courier New" panose="02070309020205020404" pitchFamily="49" charset="0"/>
              </a:rPr>
              <a:t>text</a:t>
            </a:r>
            <a:r>
              <a:rPr lang="el-GR" altLang="el-GR" sz="1800" dirty="0">
                <a:solidFill>
                  <a:srgbClr val="000000"/>
                </a:solidFill>
                <a:latin typeface="Courier New" panose="02070309020205020404" pitchFamily="49" charset="0"/>
              </a:rPr>
              <a:t>";</a:t>
            </a:r>
            <a:r>
              <a:rPr lang="el-GR" altLang="el-GR" sz="1800" dirty="0"/>
              <a:t> </a:t>
            </a:r>
          </a:p>
          <a:p>
            <a:pPr marL="914400" lvl="1" indent="-457200">
              <a:lnSpc>
                <a:spcPct val="90000"/>
              </a:lnSpc>
              <a:buFont typeface="Wingdings" panose="05000000000000000000" pitchFamily="2" charset="2"/>
              <a:buNone/>
            </a:pPr>
            <a:r>
              <a:rPr lang="el-GR" altLang="el-GR" sz="1800" dirty="0"/>
              <a:t>	η μεταβλητή </a:t>
            </a:r>
            <a:r>
              <a:rPr lang="el-GR" altLang="el-GR" sz="1800" dirty="0" err="1">
                <a:solidFill>
                  <a:srgbClr val="000000"/>
                </a:solidFill>
                <a:latin typeface="Courier New" panose="02070309020205020404" pitchFamily="49" charset="0"/>
              </a:rPr>
              <a:t>ptr</a:t>
            </a:r>
            <a:r>
              <a:rPr lang="el-GR" altLang="el-GR" sz="1800" dirty="0"/>
              <a:t> </a:t>
            </a:r>
            <a:r>
              <a:rPr lang="el-GR" altLang="el-GR" sz="1800" dirty="0">
                <a:solidFill>
                  <a:srgbClr val="FF0000"/>
                </a:solidFill>
              </a:rPr>
              <a:t>είναι δείκτης σε χαρακτήρα</a:t>
            </a:r>
            <a:r>
              <a:rPr lang="el-GR" altLang="el-GR" sz="1800" dirty="0"/>
              <a:t>, άρα το μέγεθος της μνήμης που δεσμεύεται για τη μεταβλητή </a:t>
            </a:r>
            <a:r>
              <a:rPr lang="el-GR" altLang="el-GR" sz="1800" dirty="0" err="1">
                <a:solidFill>
                  <a:srgbClr val="000000"/>
                </a:solidFill>
                <a:latin typeface="Courier New" panose="02070309020205020404" pitchFamily="49" charset="0"/>
              </a:rPr>
              <a:t>ptr</a:t>
            </a:r>
            <a:r>
              <a:rPr lang="el-GR" altLang="el-GR" sz="1800" dirty="0"/>
              <a:t> </a:t>
            </a:r>
            <a:r>
              <a:rPr lang="el-GR" altLang="el-GR" sz="1800" dirty="0">
                <a:solidFill>
                  <a:srgbClr val="FF0000"/>
                </a:solidFill>
              </a:rPr>
              <a:t>είναι ίσο με αυτό που δεσμεύεται για τον τύπο δείκτη</a:t>
            </a:r>
            <a:r>
              <a:rPr lang="el-GR" altLang="el-GR" sz="1800" dirty="0"/>
              <a:t> (σε ένα 32-bit υπολογιστή το μέγεθός της είναι </a:t>
            </a:r>
            <a:r>
              <a:rPr lang="el-GR" altLang="el-GR" sz="1800" u="sng" dirty="0">
                <a:solidFill>
                  <a:srgbClr val="FF0000"/>
                </a:solidFill>
              </a:rPr>
              <a:t>4 </a:t>
            </a:r>
            <a:r>
              <a:rPr lang="en-US" altLang="el-GR" sz="1800" u="sng" dirty="0">
                <a:solidFill>
                  <a:srgbClr val="FF0000"/>
                </a:solidFill>
              </a:rPr>
              <a:t>bytes</a:t>
            </a:r>
            <a:r>
              <a:rPr lang="el-GR" altLang="el-GR" sz="1800" dirty="0"/>
              <a:t>)</a:t>
            </a:r>
          </a:p>
        </p:txBody>
      </p:sp>
      <p:sp>
        <p:nvSpPr>
          <p:cNvPr id="8" name="Rectangle 4"/>
          <p:cNvSpPr>
            <a:spLocks noChangeArrowheads="1"/>
          </p:cNvSpPr>
          <p:nvPr/>
        </p:nvSpPr>
        <p:spPr bwMode="auto">
          <a:xfrm>
            <a:off x="405168" y="1133984"/>
            <a:ext cx="3937000" cy="457200"/>
          </a:xfrm>
          <a:prstGeom prst="rect">
            <a:avLst/>
          </a:prstGeom>
          <a:noFill/>
          <a:ln w="9525">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p>
            <a:endParaRPr lang="el-GR"/>
          </a:p>
        </p:txBody>
      </p:sp>
      <p:sp>
        <p:nvSpPr>
          <p:cNvPr id="9" name="Rectangle 5"/>
          <p:cNvSpPr>
            <a:spLocks noChangeArrowheads="1"/>
          </p:cNvSpPr>
          <p:nvPr/>
        </p:nvSpPr>
        <p:spPr bwMode="auto">
          <a:xfrm>
            <a:off x="4926368" y="1133984"/>
            <a:ext cx="4127500" cy="457200"/>
          </a:xfrm>
          <a:prstGeom prst="rect">
            <a:avLst/>
          </a:prstGeom>
          <a:noFill/>
          <a:ln w="9525">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p>
            <a:endParaRPr lang="el-GR"/>
          </a:p>
        </p:txBody>
      </p:sp>
    </p:spTree>
    <p:extLst>
      <p:ext uri="{BB962C8B-B14F-4D97-AF65-F5344CB8AC3E}">
        <p14:creationId xmlns:p14="http://schemas.microsoft.com/office/powerpoint/2010/main" val="10043563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6706" name="Rectangle 2"/>
          <p:cNvSpPr>
            <a:spLocks noGrp="1" noChangeArrowheads="1"/>
          </p:cNvSpPr>
          <p:nvPr>
            <p:ph type="title"/>
          </p:nvPr>
        </p:nvSpPr>
        <p:spPr>
          <a:xfrm>
            <a:off x="469900" y="-72516"/>
            <a:ext cx="8255000" cy="1143000"/>
          </a:xfrm>
        </p:spPr>
        <p:txBody>
          <a:bodyPr/>
          <a:lstStyle/>
          <a:p>
            <a:r>
              <a:rPr lang="en-US" altLang="el-GR">
                <a:latin typeface="Courier New" panose="02070309020205020404" pitchFamily="49" charset="0"/>
              </a:rPr>
              <a:t>char</a:t>
            </a:r>
            <a:r>
              <a:rPr lang="en-US" altLang="el-GR">
                <a:solidFill>
                  <a:srgbClr val="000000"/>
                </a:solidFill>
                <a:latin typeface="Courier New" panose="02070309020205020404" pitchFamily="49" charset="0"/>
              </a:rPr>
              <a:t> </a:t>
            </a:r>
            <a:r>
              <a:rPr lang="el-GR" altLang="el-GR">
                <a:solidFill>
                  <a:srgbClr val="000000"/>
                </a:solidFill>
                <a:latin typeface="Courier New" panose="02070309020205020404" pitchFamily="49" charset="0"/>
              </a:rPr>
              <a:t>*</a:t>
            </a:r>
            <a:r>
              <a:rPr lang="en-US" altLang="el-GR">
                <a:solidFill>
                  <a:srgbClr val="000000"/>
                </a:solidFill>
                <a:latin typeface="Courier New" panose="02070309020205020404" pitchFamily="49" charset="0"/>
              </a:rPr>
              <a:t>ptr</a:t>
            </a:r>
            <a:r>
              <a:rPr lang="en-US" altLang="el-GR">
                <a:solidFill>
                  <a:srgbClr val="FF0000"/>
                </a:solidFill>
              </a:rPr>
              <a:t>    vs.    </a:t>
            </a:r>
            <a:r>
              <a:rPr lang="en-US" altLang="el-GR">
                <a:latin typeface="Courier New" panose="02070309020205020404" pitchFamily="49" charset="0"/>
              </a:rPr>
              <a:t>char</a:t>
            </a:r>
            <a:r>
              <a:rPr lang="en-US" altLang="el-GR">
                <a:solidFill>
                  <a:srgbClr val="000000"/>
                </a:solidFill>
                <a:latin typeface="Courier New" panose="02070309020205020404" pitchFamily="49" charset="0"/>
              </a:rPr>
              <a:t> ptr[]</a:t>
            </a:r>
            <a:endParaRPr lang="en-GB" altLang="el-GR">
              <a:solidFill>
                <a:srgbClr val="000000"/>
              </a:solidFill>
              <a:latin typeface="Courier New" panose="02070309020205020404" pitchFamily="49" charset="0"/>
            </a:endParaRPr>
          </a:p>
        </p:txBody>
      </p:sp>
      <p:sp>
        <p:nvSpPr>
          <p:cNvPr id="456707" name="Rectangle 3" descr="Rectangle: Click to edit Master text styles&#10;Second level&#10;Third level&#10;Fourth level&#10;Fifth level"/>
          <p:cNvSpPr>
            <a:spLocks noGrp="1" noChangeArrowheads="1"/>
          </p:cNvSpPr>
          <p:nvPr>
            <p:ph type="body" idx="1"/>
          </p:nvPr>
        </p:nvSpPr>
        <p:spPr>
          <a:xfrm>
            <a:off x="-1" y="803783"/>
            <a:ext cx="9026013" cy="6231197"/>
          </a:xfrm>
        </p:spPr>
        <p:txBody>
          <a:bodyPr>
            <a:normAutofit/>
          </a:bodyPr>
          <a:lstStyle/>
          <a:p>
            <a:pPr marL="914400" lvl="1" indent="-457200">
              <a:buFont typeface="Wingdings" panose="05000000000000000000" pitchFamily="2" charset="2"/>
              <a:buNone/>
            </a:pPr>
            <a:r>
              <a:rPr lang="el-GR" altLang="el-GR" sz="1800" dirty="0">
                <a:solidFill>
                  <a:srgbClr val="0000FF"/>
                </a:solidFill>
                <a:latin typeface="Courier New" panose="02070309020205020404" pitchFamily="49" charset="0"/>
              </a:rPr>
              <a:t>			</a:t>
            </a:r>
            <a:endParaRPr lang="en-US" altLang="el-GR" sz="1800" dirty="0">
              <a:solidFill>
                <a:srgbClr val="0000FF"/>
              </a:solidFill>
              <a:latin typeface="Courier New" panose="02070309020205020404" pitchFamily="49" charset="0"/>
            </a:endParaRPr>
          </a:p>
          <a:p>
            <a:pPr marL="914400" lvl="1" indent="-457200">
              <a:buFont typeface="Wingdings" panose="05000000000000000000" pitchFamily="2" charset="2"/>
              <a:buNone/>
            </a:pPr>
            <a:r>
              <a:rPr lang="en-GB" altLang="el-GR" sz="1800" dirty="0">
                <a:solidFill>
                  <a:srgbClr val="0000FF"/>
                </a:solidFill>
                <a:latin typeface="Courier New" panose="02070309020205020404" pitchFamily="49" charset="0"/>
              </a:rPr>
              <a:t>char</a:t>
            </a:r>
            <a:r>
              <a:rPr lang="en-GB" altLang="el-GR" sz="1800" dirty="0">
                <a:solidFill>
                  <a:srgbClr val="000000"/>
                </a:solidFill>
                <a:latin typeface="Courier New" panose="02070309020205020404" pitchFamily="49" charset="0"/>
              </a:rPr>
              <a:t> </a:t>
            </a:r>
            <a:r>
              <a:rPr lang="el-GR" altLang="el-GR" sz="1800" dirty="0">
                <a:solidFill>
                  <a:srgbClr val="000000"/>
                </a:solidFill>
                <a:latin typeface="Courier New" panose="02070309020205020404" pitchFamily="49" charset="0"/>
              </a:rPr>
              <a:t>*</a:t>
            </a:r>
            <a:r>
              <a:rPr lang="en-GB" altLang="el-GR" sz="1800" dirty="0" err="1">
                <a:solidFill>
                  <a:srgbClr val="000000"/>
                </a:solidFill>
                <a:latin typeface="Courier New" panose="02070309020205020404" pitchFamily="49" charset="0"/>
              </a:rPr>
              <a:t>ptr</a:t>
            </a:r>
            <a:r>
              <a:rPr lang="en-GB" altLang="el-GR" sz="1800" dirty="0">
                <a:solidFill>
                  <a:srgbClr val="000000"/>
                </a:solidFill>
                <a:latin typeface="Courier New" panose="02070309020205020404" pitchFamily="49" charset="0"/>
              </a:rPr>
              <a:t> = "This is text";</a:t>
            </a:r>
            <a:r>
              <a:rPr lang="en-GB" altLang="el-GR" sz="2000" dirty="0"/>
              <a:t> </a:t>
            </a:r>
            <a:r>
              <a:rPr lang="el-GR" altLang="el-GR" sz="1800" dirty="0">
                <a:solidFill>
                  <a:srgbClr val="000000"/>
                </a:solidFill>
                <a:latin typeface="Courier New" panose="02070309020205020404" pitchFamily="49" charset="0"/>
              </a:rPr>
              <a:t>	</a:t>
            </a:r>
            <a:r>
              <a:rPr lang="en-US" altLang="el-GR" sz="1800" dirty="0">
                <a:solidFill>
                  <a:srgbClr val="000000"/>
                </a:solidFill>
                <a:latin typeface="Courier New" panose="02070309020205020404" pitchFamily="49" charset="0"/>
              </a:rPr>
              <a:t>   </a:t>
            </a:r>
            <a:r>
              <a:rPr lang="en-GB" altLang="el-GR" sz="1800" dirty="0">
                <a:solidFill>
                  <a:srgbClr val="0000FF"/>
                </a:solidFill>
                <a:latin typeface="Courier New" panose="02070309020205020404" pitchFamily="49" charset="0"/>
              </a:rPr>
              <a:t>char</a:t>
            </a:r>
            <a:r>
              <a:rPr lang="en-GB" altLang="el-GR" sz="1800" dirty="0">
                <a:solidFill>
                  <a:srgbClr val="000000"/>
                </a:solidFill>
                <a:latin typeface="Courier New" panose="02070309020205020404" pitchFamily="49" charset="0"/>
              </a:rPr>
              <a:t> </a:t>
            </a:r>
            <a:r>
              <a:rPr lang="en-GB" altLang="el-GR" sz="1800" dirty="0" err="1">
                <a:solidFill>
                  <a:srgbClr val="000000"/>
                </a:solidFill>
                <a:latin typeface="Courier New" panose="02070309020205020404" pitchFamily="49" charset="0"/>
              </a:rPr>
              <a:t>ptr</a:t>
            </a:r>
            <a:r>
              <a:rPr lang="en-GB" altLang="el-GR" sz="1800" dirty="0">
                <a:solidFill>
                  <a:srgbClr val="000000"/>
                </a:solidFill>
                <a:latin typeface="Courier New" panose="02070309020205020404" pitchFamily="49" charset="0"/>
              </a:rPr>
              <a:t>[] = "This is text"; </a:t>
            </a:r>
            <a:endParaRPr lang="el-GR" altLang="el-GR" sz="1800" dirty="0">
              <a:solidFill>
                <a:srgbClr val="000000"/>
              </a:solidFill>
              <a:latin typeface="Courier New" panose="02070309020205020404" pitchFamily="49" charset="0"/>
            </a:endParaRPr>
          </a:p>
          <a:p>
            <a:pPr marL="914400" lvl="1" indent="-457200">
              <a:buFont typeface="Wingdings" panose="05000000000000000000" pitchFamily="2" charset="2"/>
              <a:buNone/>
            </a:pPr>
            <a:r>
              <a:rPr lang="el-GR" altLang="el-GR" sz="2000" dirty="0"/>
              <a:t>	</a:t>
            </a:r>
          </a:p>
          <a:p>
            <a:pPr marL="914400" lvl="1" indent="-457200">
              <a:buFont typeface="Wingdings" panose="05000000000000000000" pitchFamily="2" charset="2"/>
              <a:buNone/>
            </a:pPr>
            <a:r>
              <a:rPr lang="el-GR" altLang="el-GR" sz="2000" dirty="0"/>
              <a:t>	4</a:t>
            </a:r>
            <a:r>
              <a:rPr lang="en-US" altLang="el-GR" sz="2000" dirty="0"/>
              <a:t>) </a:t>
            </a:r>
            <a:endParaRPr lang="el-GR" altLang="el-GR" sz="2000" dirty="0"/>
          </a:p>
          <a:p>
            <a:pPr marL="914400" lvl="1" indent="-457200"/>
            <a:r>
              <a:rPr lang="el-GR" altLang="el-GR" sz="1800" dirty="0"/>
              <a:t>Αν χρησιμοποιήσουμε τον 1</a:t>
            </a:r>
            <a:r>
              <a:rPr lang="el-GR" altLang="el-GR" sz="1800" baseline="30000" dirty="0"/>
              <a:t>ο</a:t>
            </a:r>
            <a:r>
              <a:rPr lang="el-GR" altLang="el-GR" sz="1800" dirty="0"/>
              <a:t> τρόπο δήλωσης, δηλαδή: </a:t>
            </a:r>
          </a:p>
          <a:p>
            <a:pPr marL="914400" lvl="1" indent="-457200">
              <a:buFont typeface="Wingdings" panose="05000000000000000000" pitchFamily="2" charset="2"/>
              <a:buNone/>
            </a:pPr>
            <a:r>
              <a:rPr lang="el-GR" altLang="el-GR" sz="1800" dirty="0">
                <a:solidFill>
                  <a:srgbClr val="0000FF"/>
                </a:solidFill>
                <a:latin typeface="Courier New" panose="02070309020205020404" pitchFamily="49" charset="0"/>
              </a:rPr>
              <a:t>			 </a:t>
            </a:r>
            <a:r>
              <a:rPr lang="el-GR" altLang="el-GR" sz="1800" dirty="0" err="1">
                <a:solidFill>
                  <a:srgbClr val="0000FF"/>
                </a:solidFill>
                <a:latin typeface="Courier New" panose="02070309020205020404" pitchFamily="49" charset="0"/>
              </a:rPr>
              <a:t>char</a:t>
            </a:r>
            <a:r>
              <a:rPr lang="el-GR" altLang="el-GR" sz="1800" dirty="0">
                <a:solidFill>
                  <a:srgbClr val="000000"/>
                </a:solidFill>
                <a:latin typeface="Courier New" panose="02070309020205020404" pitchFamily="49" charset="0"/>
              </a:rPr>
              <a:t> *</a:t>
            </a:r>
            <a:r>
              <a:rPr lang="el-GR" altLang="el-GR" sz="1800" dirty="0" err="1">
                <a:solidFill>
                  <a:srgbClr val="000000"/>
                </a:solidFill>
                <a:latin typeface="Courier New" panose="02070309020205020404" pitchFamily="49" charset="0"/>
              </a:rPr>
              <a:t>ptr</a:t>
            </a:r>
            <a:r>
              <a:rPr lang="el-GR" altLang="el-GR" sz="1800" dirty="0">
                <a:solidFill>
                  <a:srgbClr val="000000"/>
                </a:solidFill>
                <a:latin typeface="Courier New" panose="02070309020205020404" pitchFamily="49" charset="0"/>
              </a:rPr>
              <a:t> = "</a:t>
            </a:r>
            <a:r>
              <a:rPr lang="el-GR" altLang="el-GR" sz="1800" dirty="0" err="1">
                <a:solidFill>
                  <a:srgbClr val="000000"/>
                </a:solidFill>
                <a:latin typeface="Courier New" panose="02070309020205020404" pitchFamily="49" charset="0"/>
              </a:rPr>
              <a:t>This</a:t>
            </a:r>
            <a:r>
              <a:rPr lang="el-GR" altLang="el-GR" sz="1800" dirty="0">
                <a:solidFill>
                  <a:srgbClr val="000000"/>
                </a:solidFill>
                <a:latin typeface="Courier New" panose="02070309020205020404" pitchFamily="49" charset="0"/>
              </a:rPr>
              <a:t> </a:t>
            </a:r>
            <a:r>
              <a:rPr lang="el-GR" altLang="el-GR" sz="1800" dirty="0" err="1">
                <a:solidFill>
                  <a:srgbClr val="000000"/>
                </a:solidFill>
                <a:latin typeface="Courier New" panose="02070309020205020404" pitchFamily="49" charset="0"/>
              </a:rPr>
              <a:t>is</a:t>
            </a:r>
            <a:r>
              <a:rPr lang="el-GR" altLang="el-GR" sz="1800" dirty="0">
                <a:solidFill>
                  <a:srgbClr val="000000"/>
                </a:solidFill>
                <a:latin typeface="Courier New" panose="02070309020205020404" pitchFamily="49" charset="0"/>
              </a:rPr>
              <a:t> </a:t>
            </a:r>
            <a:r>
              <a:rPr lang="el-GR" altLang="el-GR" sz="1800" dirty="0" err="1">
                <a:solidFill>
                  <a:srgbClr val="000000"/>
                </a:solidFill>
                <a:latin typeface="Courier New" panose="02070309020205020404" pitchFamily="49" charset="0"/>
              </a:rPr>
              <a:t>text</a:t>
            </a:r>
            <a:r>
              <a:rPr lang="el-GR" altLang="el-GR" sz="1800" dirty="0">
                <a:solidFill>
                  <a:srgbClr val="000000"/>
                </a:solidFill>
                <a:latin typeface="Courier New" panose="02070309020205020404" pitchFamily="49" charset="0"/>
              </a:rPr>
              <a:t>";</a:t>
            </a:r>
          </a:p>
          <a:p>
            <a:pPr marL="914400" lvl="1" indent="-457200">
              <a:buFont typeface="Wingdings" panose="05000000000000000000" pitchFamily="2" charset="2"/>
              <a:buNone/>
            </a:pPr>
            <a:r>
              <a:rPr lang="el-GR" altLang="el-GR" sz="1800" dirty="0"/>
              <a:t>	η μνήμη που δεσμεύει ο μεταγλωττιστής για να αποθηκεύσει το αλφαριθμητικό είναι συνήθως </a:t>
            </a:r>
            <a:r>
              <a:rPr lang="el-GR" altLang="el-GR" sz="1800" dirty="0">
                <a:solidFill>
                  <a:srgbClr val="FF0000"/>
                </a:solidFill>
              </a:rPr>
              <a:t>μόνο για διάβασμα (</a:t>
            </a:r>
            <a:r>
              <a:rPr lang="el-GR" altLang="el-GR" sz="1800" dirty="0" err="1">
                <a:solidFill>
                  <a:srgbClr val="FF0000"/>
                </a:solidFill>
              </a:rPr>
              <a:t>read-only</a:t>
            </a:r>
            <a:r>
              <a:rPr lang="el-GR" altLang="el-GR" sz="1800" dirty="0">
                <a:solidFill>
                  <a:srgbClr val="FF0000"/>
                </a:solidFill>
              </a:rPr>
              <a:t>)</a:t>
            </a:r>
            <a:r>
              <a:rPr lang="el-GR" altLang="el-GR" sz="1800" dirty="0"/>
              <a:t> και </a:t>
            </a:r>
            <a:r>
              <a:rPr lang="el-GR" altLang="el-GR" sz="1800" u="sng" dirty="0">
                <a:solidFill>
                  <a:srgbClr val="FF0000"/>
                </a:solidFill>
              </a:rPr>
              <a:t>δεν επιτρέπεται να μεταβληθούν τα περιεχόμενά της</a:t>
            </a:r>
            <a:r>
              <a:rPr lang="el-GR" altLang="el-GR" sz="1800" dirty="0"/>
              <a:t> </a:t>
            </a:r>
          </a:p>
          <a:p>
            <a:pPr marL="914400" lvl="1" indent="-457200">
              <a:buFont typeface="Wingdings" panose="05000000000000000000" pitchFamily="2" charset="2"/>
              <a:buNone/>
            </a:pPr>
            <a:r>
              <a:rPr lang="el-GR" altLang="el-GR" sz="1800" dirty="0"/>
              <a:t>	Άρα, είναι πολύ πιθανό να εμφανιστεί μήνυμα λάθους κατά την εκτέλεση του προγράμματος</a:t>
            </a:r>
            <a:endParaRPr lang="el-GR" altLang="el-GR" sz="1800" dirty="0">
              <a:solidFill>
                <a:srgbClr val="000000"/>
              </a:solidFill>
              <a:latin typeface="Courier New" panose="02070309020205020404" pitchFamily="49" charset="0"/>
            </a:endParaRPr>
          </a:p>
          <a:p>
            <a:pPr marL="914400" lvl="1" indent="-457200"/>
            <a:endParaRPr lang="el-GR" altLang="el-GR" sz="1800" dirty="0">
              <a:solidFill>
                <a:srgbClr val="FF0000"/>
              </a:solidFill>
            </a:endParaRPr>
          </a:p>
          <a:p>
            <a:pPr marL="914400" lvl="1" indent="-457200"/>
            <a:endParaRPr lang="el-GR" altLang="el-GR" sz="1800" dirty="0">
              <a:solidFill>
                <a:srgbClr val="FF0000"/>
              </a:solidFill>
            </a:endParaRPr>
          </a:p>
          <a:p>
            <a:pPr marL="914400" lvl="1" indent="-457200"/>
            <a:endParaRPr lang="el-GR" altLang="el-GR" sz="1800" dirty="0">
              <a:solidFill>
                <a:srgbClr val="FF0000"/>
              </a:solidFill>
            </a:endParaRPr>
          </a:p>
          <a:p>
            <a:pPr marL="914400" lvl="1" indent="-457200"/>
            <a:endParaRPr lang="el-GR" altLang="el-GR" sz="1800" dirty="0">
              <a:solidFill>
                <a:srgbClr val="FF0000"/>
              </a:solidFill>
            </a:endParaRPr>
          </a:p>
          <a:p>
            <a:pPr marL="914400" lvl="1" indent="-457200"/>
            <a:r>
              <a:rPr lang="el-GR" altLang="el-GR" sz="1800" dirty="0">
                <a:solidFill>
                  <a:srgbClr val="FF0000"/>
                </a:solidFill>
              </a:rPr>
              <a:t>Αντίθετα</a:t>
            </a:r>
            <a:r>
              <a:rPr lang="el-GR" altLang="el-GR" sz="1800" dirty="0"/>
              <a:t>, αν χρησιμοποιήσουμε τον 2</a:t>
            </a:r>
            <a:r>
              <a:rPr lang="el-GR" altLang="el-GR" sz="1800" baseline="30000" dirty="0"/>
              <a:t>ο</a:t>
            </a:r>
            <a:r>
              <a:rPr lang="el-GR" altLang="el-GR" sz="1800" dirty="0"/>
              <a:t> τρόπο δήλωσης, δηλαδή:</a:t>
            </a:r>
          </a:p>
          <a:p>
            <a:pPr marL="914400" lvl="1" indent="-457200">
              <a:buFont typeface="Wingdings" panose="05000000000000000000" pitchFamily="2" charset="2"/>
              <a:buNone/>
            </a:pPr>
            <a:r>
              <a:rPr lang="el-GR" altLang="el-GR" sz="1800" dirty="0"/>
              <a:t>			</a:t>
            </a:r>
            <a:r>
              <a:rPr lang="el-GR" altLang="el-GR" sz="1800" dirty="0" err="1">
                <a:solidFill>
                  <a:srgbClr val="0000FF"/>
                </a:solidFill>
                <a:latin typeface="Courier New" panose="02070309020205020404" pitchFamily="49" charset="0"/>
              </a:rPr>
              <a:t>char</a:t>
            </a:r>
            <a:r>
              <a:rPr lang="el-GR" altLang="el-GR" sz="1800" dirty="0">
                <a:solidFill>
                  <a:srgbClr val="000000"/>
                </a:solidFill>
                <a:latin typeface="Courier New" panose="02070309020205020404" pitchFamily="49" charset="0"/>
              </a:rPr>
              <a:t> </a:t>
            </a:r>
            <a:r>
              <a:rPr lang="el-GR" altLang="el-GR" sz="1800" dirty="0" err="1">
                <a:solidFill>
                  <a:srgbClr val="000000"/>
                </a:solidFill>
                <a:latin typeface="Courier New" panose="02070309020205020404" pitchFamily="49" charset="0"/>
              </a:rPr>
              <a:t>ptr</a:t>
            </a:r>
            <a:r>
              <a:rPr lang="el-GR" altLang="el-GR" sz="1800" dirty="0">
                <a:solidFill>
                  <a:srgbClr val="000000"/>
                </a:solidFill>
                <a:latin typeface="Courier New" panose="02070309020205020404" pitchFamily="49" charset="0"/>
              </a:rPr>
              <a:t>[] = "</a:t>
            </a:r>
            <a:r>
              <a:rPr lang="el-GR" altLang="el-GR" sz="1800" dirty="0" err="1">
                <a:solidFill>
                  <a:srgbClr val="000000"/>
                </a:solidFill>
                <a:latin typeface="Courier New" panose="02070309020205020404" pitchFamily="49" charset="0"/>
              </a:rPr>
              <a:t>This</a:t>
            </a:r>
            <a:r>
              <a:rPr lang="el-GR" altLang="el-GR" sz="1800" dirty="0">
                <a:solidFill>
                  <a:srgbClr val="000000"/>
                </a:solidFill>
                <a:latin typeface="Courier New" panose="02070309020205020404" pitchFamily="49" charset="0"/>
              </a:rPr>
              <a:t> </a:t>
            </a:r>
            <a:r>
              <a:rPr lang="el-GR" altLang="el-GR" sz="1800" dirty="0" err="1">
                <a:solidFill>
                  <a:srgbClr val="000000"/>
                </a:solidFill>
                <a:latin typeface="Courier New" panose="02070309020205020404" pitchFamily="49" charset="0"/>
              </a:rPr>
              <a:t>is</a:t>
            </a:r>
            <a:r>
              <a:rPr lang="el-GR" altLang="el-GR" sz="1800" dirty="0">
                <a:solidFill>
                  <a:srgbClr val="000000"/>
                </a:solidFill>
                <a:latin typeface="Courier New" panose="02070309020205020404" pitchFamily="49" charset="0"/>
              </a:rPr>
              <a:t> </a:t>
            </a:r>
            <a:r>
              <a:rPr lang="el-GR" altLang="el-GR" sz="1800" dirty="0" err="1">
                <a:solidFill>
                  <a:srgbClr val="000000"/>
                </a:solidFill>
                <a:latin typeface="Courier New" panose="02070309020205020404" pitchFamily="49" charset="0"/>
              </a:rPr>
              <a:t>text</a:t>
            </a:r>
            <a:r>
              <a:rPr lang="el-GR" altLang="el-GR" sz="1800" dirty="0">
                <a:solidFill>
                  <a:srgbClr val="000000"/>
                </a:solidFill>
                <a:latin typeface="Courier New" panose="02070309020205020404" pitchFamily="49" charset="0"/>
              </a:rPr>
              <a:t>";</a:t>
            </a:r>
            <a:r>
              <a:rPr lang="el-GR" altLang="el-GR" sz="1800" dirty="0"/>
              <a:t> </a:t>
            </a:r>
          </a:p>
          <a:p>
            <a:pPr marL="914400" lvl="1" indent="-457200">
              <a:buFont typeface="Wingdings" panose="05000000000000000000" pitchFamily="2" charset="2"/>
              <a:buNone/>
            </a:pPr>
            <a:r>
              <a:rPr lang="el-GR" altLang="el-GR" sz="1800" dirty="0"/>
              <a:t>	</a:t>
            </a:r>
            <a:r>
              <a:rPr lang="el-GR" altLang="el-GR" sz="1800" u="sng" dirty="0">
                <a:solidFill>
                  <a:srgbClr val="FF0000"/>
                </a:solidFill>
              </a:rPr>
              <a:t>επιτρέπεται να αλλάξουν τα περιεχόμενα του πίνακα</a:t>
            </a:r>
            <a:r>
              <a:rPr lang="el-GR" altLang="el-GR" sz="1800" dirty="0"/>
              <a:t>, άρα εντολές όπως η </a:t>
            </a:r>
            <a:r>
              <a:rPr lang="el-GR" altLang="el-GR" sz="1800" dirty="0" err="1">
                <a:solidFill>
                  <a:srgbClr val="000000"/>
                </a:solidFill>
                <a:latin typeface="Courier New" panose="02070309020205020404" pitchFamily="49" charset="0"/>
              </a:rPr>
              <a:t>ptr</a:t>
            </a:r>
            <a:r>
              <a:rPr lang="el-GR" altLang="el-GR" sz="1800" dirty="0">
                <a:solidFill>
                  <a:srgbClr val="000000"/>
                </a:solidFill>
                <a:latin typeface="Courier New" panose="02070309020205020404" pitchFamily="49" charset="0"/>
              </a:rPr>
              <a:t>[0] = 'a';</a:t>
            </a:r>
            <a:r>
              <a:rPr lang="el-GR" altLang="el-GR" sz="1800" dirty="0"/>
              <a:t> εκτελούνται κανονικά</a:t>
            </a:r>
          </a:p>
        </p:txBody>
      </p:sp>
      <p:pic>
        <p:nvPicPr>
          <p:cNvPr id="456710"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98763" y="3724736"/>
            <a:ext cx="3560762" cy="14319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7" name="Rectangle 4"/>
          <p:cNvSpPr>
            <a:spLocks noChangeArrowheads="1"/>
          </p:cNvSpPr>
          <p:nvPr/>
        </p:nvSpPr>
        <p:spPr bwMode="auto">
          <a:xfrm>
            <a:off x="405168" y="1133984"/>
            <a:ext cx="3937000" cy="457200"/>
          </a:xfrm>
          <a:prstGeom prst="rect">
            <a:avLst/>
          </a:prstGeom>
          <a:noFill/>
          <a:ln w="9525">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p>
            <a:endParaRPr lang="el-GR"/>
          </a:p>
        </p:txBody>
      </p:sp>
      <p:sp>
        <p:nvSpPr>
          <p:cNvPr id="8" name="Rectangle 5"/>
          <p:cNvSpPr>
            <a:spLocks noChangeArrowheads="1"/>
          </p:cNvSpPr>
          <p:nvPr/>
        </p:nvSpPr>
        <p:spPr bwMode="auto">
          <a:xfrm>
            <a:off x="4926368" y="1133984"/>
            <a:ext cx="4127500" cy="457200"/>
          </a:xfrm>
          <a:prstGeom prst="rect">
            <a:avLst/>
          </a:prstGeom>
          <a:noFill/>
          <a:ln w="9525">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p>
            <a:endParaRPr lang="el-GR"/>
          </a:p>
        </p:txBody>
      </p:sp>
    </p:spTree>
    <p:extLst>
      <p:ext uri="{BB962C8B-B14F-4D97-AF65-F5344CB8AC3E}">
        <p14:creationId xmlns:p14="http://schemas.microsoft.com/office/powerpoint/2010/main" val="23879845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1826" name="Rectangle 2"/>
          <p:cNvSpPr>
            <a:spLocks noGrp="1" noChangeArrowheads="1"/>
          </p:cNvSpPr>
          <p:nvPr>
            <p:ph type="title"/>
          </p:nvPr>
        </p:nvSpPr>
        <p:spPr>
          <a:xfrm>
            <a:off x="469900" y="333063"/>
            <a:ext cx="8255000" cy="1143000"/>
          </a:xfrm>
        </p:spPr>
        <p:txBody>
          <a:bodyPr/>
          <a:lstStyle/>
          <a:p>
            <a:r>
              <a:rPr lang="el-GR" altLang="el-GR" sz="2800">
                <a:solidFill>
                  <a:srgbClr val="FF0000"/>
                </a:solidFill>
              </a:rPr>
              <a:t>Διάβασμα Αλφαριθμητικών με την</a:t>
            </a:r>
            <a:r>
              <a:rPr lang="en-US" altLang="el-GR" sz="2800">
                <a:solidFill>
                  <a:srgbClr val="FF0000"/>
                </a:solidFill>
              </a:rPr>
              <a:t> </a:t>
            </a:r>
            <a:r>
              <a:rPr lang="en-US" altLang="el-GR" sz="2800">
                <a:solidFill>
                  <a:srgbClr val="000000"/>
                </a:solidFill>
                <a:latin typeface="Courier New" panose="02070309020205020404" pitchFamily="49" charset="0"/>
              </a:rPr>
              <a:t>scanf()</a:t>
            </a:r>
            <a:br>
              <a:rPr lang="el-GR" altLang="el-GR">
                <a:solidFill>
                  <a:srgbClr val="FF0000"/>
                </a:solidFill>
              </a:rPr>
            </a:br>
            <a:endParaRPr lang="en-GB" altLang="el-GR">
              <a:solidFill>
                <a:srgbClr val="FF0000"/>
              </a:solidFill>
            </a:endParaRPr>
          </a:p>
        </p:txBody>
      </p:sp>
      <p:sp>
        <p:nvSpPr>
          <p:cNvPr id="461827" name="Rectangle 3" descr="Rectangle: Click to edit Master text styles&#10;Second level&#10;Third level&#10;Fourth level&#10;Fifth level"/>
          <p:cNvSpPr>
            <a:spLocks noGrp="1" noChangeArrowheads="1"/>
          </p:cNvSpPr>
          <p:nvPr>
            <p:ph type="body" idx="1"/>
          </p:nvPr>
        </p:nvSpPr>
        <p:spPr>
          <a:xfrm>
            <a:off x="0" y="980763"/>
            <a:ext cx="8864600" cy="5918200"/>
          </a:xfrm>
        </p:spPr>
        <p:txBody>
          <a:bodyPr/>
          <a:lstStyle/>
          <a:p>
            <a:pPr marL="914400" lvl="1" indent="-457200"/>
            <a:r>
              <a:rPr lang="el-GR" altLang="el-GR" sz="2000" dirty="0"/>
              <a:t>Για το διάβασμα ενός αλφαριθμητικού από το </a:t>
            </a:r>
            <a:r>
              <a:rPr lang="en-US" altLang="el-GR" sz="2000" dirty="0">
                <a:solidFill>
                  <a:srgbClr val="000000"/>
                </a:solidFill>
                <a:latin typeface="Courier New" panose="02070309020205020404" pitchFamily="49" charset="0"/>
              </a:rPr>
              <a:t>stdin</a:t>
            </a:r>
            <a:r>
              <a:rPr lang="el-GR" altLang="el-GR" sz="2000" dirty="0"/>
              <a:t>, μπορούμε να χρησιμοποιήσουμε τη γνωστή μας συνάρτηση </a:t>
            </a:r>
            <a:r>
              <a:rPr lang="en-US" altLang="el-GR" sz="2000" dirty="0">
                <a:solidFill>
                  <a:srgbClr val="000000"/>
                </a:solidFill>
                <a:latin typeface="Courier New" panose="02070309020205020404" pitchFamily="49" charset="0"/>
              </a:rPr>
              <a:t>scan</a:t>
            </a:r>
            <a:r>
              <a:rPr lang="el-GR" altLang="el-GR" sz="2000" dirty="0">
                <a:solidFill>
                  <a:srgbClr val="000000"/>
                </a:solidFill>
                <a:latin typeface="Courier New" panose="02070309020205020404" pitchFamily="49" charset="0"/>
              </a:rPr>
              <a:t>f()</a:t>
            </a:r>
            <a:r>
              <a:rPr lang="el-GR" altLang="el-GR" sz="2000" dirty="0"/>
              <a:t> </a:t>
            </a:r>
          </a:p>
          <a:p>
            <a:pPr marL="914400" lvl="1" indent="-457200"/>
            <a:endParaRPr lang="el-GR" altLang="el-GR" sz="2000" dirty="0"/>
          </a:p>
          <a:p>
            <a:pPr marL="914400" lvl="1" indent="-457200"/>
            <a:r>
              <a:rPr lang="el-GR" altLang="el-GR" sz="2000" dirty="0"/>
              <a:t>Για το διάβασμα αλφαριθμητικών με τη συνάρτηση </a:t>
            </a:r>
            <a:r>
              <a:rPr lang="el-GR" altLang="el-GR" sz="2000" dirty="0" err="1">
                <a:solidFill>
                  <a:srgbClr val="000000"/>
                </a:solidFill>
                <a:latin typeface="Courier New" panose="02070309020205020404" pitchFamily="49" charset="0"/>
              </a:rPr>
              <a:t>scanf</a:t>
            </a:r>
            <a:r>
              <a:rPr lang="el-GR" altLang="el-GR" sz="2000" dirty="0">
                <a:solidFill>
                  <a:srgbClr val="000000"/>
                </a:solidFill>
                <a:latin typeface="Courier New" panose="02070309020205020404" pitchFamily="49" charset="0"/>
              </a:rPr>
              <a:t>()</a:t>
            </a:r>
            <a:r>
              <a:rPr lang="en-US" altLang="el-GR" sz="2000" dirty="0"/>
              <a:t> </a:t>
            </a:r>
            <a:r>
              <a:rPr lang="el-GR" altLang="el-GR" sz="2000" dirty="0"/>
              <a:t>χρησιμοποιείται το προσδιοριστικό </a:t>
            </a:r>
            <a:r>
              <a:rPr lang="el-GR" altLang="el-GR" sz="2000" dirty="0">
                <a:solidFill>
                  <a:srgbClr val="000000"/>
                </a:solidFill>
                <a:latin typeface="Courier New" panose="02070309020205020404" pitchFamily="49" charset="0"/>
              </a:rPr>
              <a:t>%s </a:t>
            </a:r>
            <a:endParaRPr lang="en-US" altLang="el-GR" sz="2000" dirty="0">
              <a:solidFill>
                <a:srgbClr val="000000"/>
              </a:solidFill>
              <a:latin typeface="Courier New" panose="02070309020205020404" pitchFamily="49" charset="0"/>
            </a:endParaRPr>
          </a:p>
          <a:p>
            <a:pPr marL="914400" lvl="1" indent="-457200"/>
            <a:endParaRPr lang="en-US" altLang="el-GR" sz="2000" dirty="0">
              <a:solidFill>
                <a:srgbClr val="000000"/>
              </a:solidFill>
              <a:latin typeface="Courier New" panose="02070309020205020404" pitchFamily="49" charset="0"/>
            </a:endParaRPr>
          </a:p>
          <a:p>
            <a:pPr marL="914400" lvl="1" indent="-457200"/>
            <a:r>
              <a:rPr lang="el-GR" altLang="el-GR" sz="2000" dirty="0"/>
              <a:t>Η συνάρτηση </a:t>
            </a:r>
            <a:r>
              <a:rPr lang="el-GR" altLang="el-GR" sz="2000" dirty="0" err="1">
                <a:solidFill>
                  <a:srgbClr val="000000"/>
                </a:solidFill>
                <a:latin typeface="Courier New" panose="02070309020205020404" pitchFamily="49" charset="0"/>
              </a:rPr>
              <a:t>scanf</a:t>
            </a:r>
            <a:r>
              <a:rPr lang="el-GR" altLang="el-GR" sz="2000" dirty="0">
                <a:solidFill>
                  <a:srgbClr val="000000"/>
                </a:solidFill>
                <a:latin typeface="Courier New" panose="02070309020205020404" pitchFamily="49" charset="0"/>
              </a:rPr>
              <a:t>()</a:t>
            </a:r>
            <a:r>
              <a:rPr lang="el-GR" altLang="el-GR" sz="2000" dirty="0"/>
              <a:t> στην απλή χρήση της </a:t>
            </a:r>
            <a:r>
              <a:rPr lang="el-GR" altLang="el-GR" sz="2000" u="sng" dirty="0">
                <a:solidFill>
                  <a:srgbClr val="FF0000"/>
                </a:solidFill>
              </a:rPr>
              <a:t>σταματάει το διάβασμα</a:t>
            </a:r>
            <a:r>
              <a:rPr lang="el-GR" altLang="el-GR" sz="2000" dirty="0">
                <a:solidFill>
                  <a:srgbClr val="FF0000"/>
                </a:solidFill>
              </a:rPr>
              <a:t> του αλφαριθμητικού, </a:t>
            </a:r>
            <a:r>
              <a:rPr lang="el-GR" altLang="el-GR" sz="2000" u="sng" dirty="0">
                <a:solidFill>
                  <a:srgbClr val="FF0000"/>
                </a:solidFill>
              </a:rPr>
              <a:t>όταν συναντήσει τον κενό χαρακτήρα</a:t>
            </a:r>
            <a:r>
              <a:rPr lang="el-GR" altLang="el-GR" sz="2000" dirty="0">
                <a:solidFill>
                  <a:srgbClr val="FF0000"/>
                </a:solidFill>
              </a:rPr>
              <a:t> ή </a:t>
            </a:r>
            <a:r>
              <a:rPr lang="el-GR" altLang="el-GR" sz="2000" u="sng" dirty="0">
                <a:solidFill>
                  <a:srgbClr val="FF0000"/>
                </a:solidFill>
              </a:rPr>
              <a:t>τον χαρακτήρα νέας γραμμής</a:t>
            </a:r>
            <a:endParaRPr lang="en-US" altLang="el-GR" sz="2000" u="sng" dirty="0">
              <a:solidFill>
                <a:srgbClr val="FF0000"/>
              </a:solidFill>
            </a:endParaRPr>
          </a:p>
        </p:txBody>
      </p:sp>
      <p:pic>
        <p:nvPicPr>
          <p:cNvPr id="46182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8613" y="4109726"/>
            <a:ext cx="3787775" cy="25590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461830" name="Rectangle 6" descr="Rectangle: Click to edit Master text styles&#10;Second level&#10;Third level&#10;Fourth level&#10;Fifth level"/>
          <p:cNvSpPr>
            <a:spLocks noChangeArrowheads="1"/>
          </p:cNvSpPr>
          <p:nvPr/>
        </p:nvSpPr>
        <p:spPr bwMode="auto">
          <a:xfrm>
            <a:off x="3416300" y="4143063"/>
            <a:ext cx="5842000" cy="297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533400" indent="-533400">
              <a:spcBef>
                <a:spcPct val="20000"/>
              </a:spcBef>
              <a:buClr>
                <a:schemeClr val="hlink"/>
              </a:buClr>
              <a:buSzPct val="110000"/>
              <a:buFont typeface="Wingdings" panose="05000000000000000000" pitchFamily="2" charset="2"/>
              <a:buChar char="w"/>
              <a:defRPr sz="2800" b="1">
                <a:solidFill>
                  <a:srgbClr val="0000FF"/>
                </a:solidFill>
                <a:latin typeface="Comic Sans MS" panose="030F0702030302020204" pitchFamily="66" charset="0"/>
              </a:defRPr>
            </a:lvl1pPr>
            <a:lvl2pPr marL="914400" indent="-457200">
              <a:spcBef>
                <a:spcPct val="20000"/>
              </a:spcBef>
              <a:buClr>
                <a:schemeClr val="tx1"/>
              </a:buClr>
              <a:buSzPct val="60000"/>
              <a:buFont typeface="Wingdings" panose="05000000000000000000" pitchFamily="2" charset="2"/>
              <a:buChar char="n"/>
              <a:defRPr sz="2400" b="1">
                <a:solidFill>
                  <a:schemeClr val="tx1"/>
                </a:solidFill>
                <a:latin typeface="Comic Sans MS" panose="030F0702030302020204" pitchFamily="66" charset="0"/>
              </a:defRPr>
            </a:lvl2pPr>
            <a:lvl3pPr marL="1333500" indent="-419100">
              <a:spcBef>
                <a:spcPct val="20000"/>
              </a:spcBef>
              <a:buClr>
                <a:schemeClr val="hlink"/>
              </a:buClr>
              <a:buSzPct val="95000"/>
              <a:buFont typeface="Wingdings" panose="05000000000000000000" pitchFamily="2" charset="2"/>
              <a:buChar char="w"/>
              <a:defRPr sz="2200" b="1">
                <a:solidFill>
                  <a:schemeClr val="tx1"/>
                </a:solidFill>
                <a:latin typeface="Comic Sans MS" panose="030F0702030302020204" pitchFamily="66" charset="0"/>
              </a:defRPr>
            </a:lvl3pPr>
            <a:lvl4pPr marL="1752600" indent="-381000">
              <a:spcBef>
                <a:spcPct val="20000"/>
              </a:spcBef>
              <a:buClr>
                <a:schemeClr val="tx1"/>
              </a:buClr>
              <a:buSzPct val="65000"/>
              <a:buFont typeface="Wingdings" panose="05000000000000000000" pitchFamily="2" charset="2"/>
              <a:buChar char="n"/>
              <a:defRPr sz="2000" b="1">
                <a:solidFill>
                  <a:schemeClr val="tx1"/>
                </a:solidFill>
                <a:latin typeface="Comic Sans MS" panose="030F0702030302020204" pitchFamily="66" charset="0"/>
              </a:defRPr>
            </a:lvl4pPr>
            <a:lvl5pPr marL="2209800" indent="-381000">
              <a:spcBef>
                <a:spcPct val="20000"/>
              </a:spcBef>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5pPr>
            <a:lvl6pPr marL="26670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6pPr>
            <a:lvl7pPr marL="31242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7pPr>
            <a:lvl8pPr marL="35814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8pPr>
            <a:lvl9pPr marL="40386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9pPr>
          </a:lstStyle>
          <a:p>
            <a:pPr lvl="1" eaLnBrk="1" hangingPunct="1">
              <a:buFont typeface="Wingdings" panose="05000000000000000000" pitchFamily="2" charset="2"/>
              <a:buNone/>
            </a:pPr>
            <a:r>
              <a:rPr lang="en-US" altLang="el-GR" sz="2000"/>
              <a:t>	</a:t>
            </a:r>
            <a:r>
              <a:rPr lang="el-GR" altLang="el-GR" sz="2000"/>
              <a:t>Ποια θα είναι η έξοδος του διπλανού προγράμματος, αν ο χρήστης πληκτρολογήσει</a:t>
            </a:r>
            <a:r>
              <a:rPr lang="en-US" altLang="el-GR" sz="2000"/>
              <a:t> </a:t>
            </a:r>
            <a:r>
              <a:rPr lang="el-GR" altLang="el-GR" sz="2000"/>
              <a:t>το αλφαριθμητικό:</a:t>
            </a:r>
          </a:p>
          <a:p>
            <a:pPr lvl="1" eaLnBrk="1" hangingPunct="1">
              <a:buFont typeface="Wingdings" panose="05000000000000000000" pitchFamily="2" charset="2"/>
              <a:buNone/>
            </a:pPr>
            <a:r>
              <a:rPr lang="el-GR" altLang="el-GR" sz="2000"/>
              <a:t>	</a:t>
            </a:r>
            <a:r>
              <a:rPr lang="en-US" altLang="el-GR" sz="2000">
                <a:solidFill>
                  <a:srgbClr val="000000"/>
                </a:solidFill>
                <a:latin typeface="Courier New" panose="02070309020205020404" pitchFamily="49" charset="0"/>
              </a:rPr>
              <a:t>We don't need no education...</a:t>
            </a:r>
            <a:endParaRPr lang="el-GR" altLang="el-GR" sz="2000">
              <a:solidFill>
                <a:srgbClr val="000000"/>
              </a:solidFill>
              <a:latin typeface="Courier New" panose="02070309020205020404" pitchFamily="49" charset="0"/>
            </a:endParaRPr>
          </a:p>
        </p:txBody>
      </p:sp>
      <p:grpSp>
        <p:nvGrpSpPr>
          <p:cNvPr id="461831" name="Group 7"/>
          <p:cNvGrpSpPr>
            <a:grpSpLocks/>
          </p:cNvGrpSpPr>
          <p:nvPr/>
        </p:nvGrpSpPr>
        <p:grpSpPr bwMode="auto">
          <a:xfrm>
            <a:off x="4940300" y="5768663"/>
            <a:ext cx="2768600" cy="533400"/>
            <a:chOff x="-432" y="2192"/>
            <a:chExt cx="2504" cy="1912"/>
          </a:xfrm>
        </p:grpSpPr>
        <p:sp>
          <p:nvSpPr>
            <p:cNvPr id="461832" name="Rectangle 8" descr="Rectangle: Click to edit Master text styles&#10;Second level&#10;Third level&#10;Fourth level&#10;Fifth level"/>
            <p:cNvSpPr>
              <a:spLocks noChangeArrowheads="1"/>
            </p:cNvSpPr>
            <p:nvPr/>
          </p:nvSpPr>
          <p:spPr bwMode="auto">
            <a:xfrm>
              <a:off x="-432" y="2224"/>
              <a:ext cx="2504" cy="18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533400" indent="-533400">
                <a:spcBef>
                  <a:spcPct val="20000"/>
                </a:spcBef>
                <a:buClr>
                  <a:schemeClr val="hlink"/>
                </a:buClr>
                <a:buSzPct val="110000"/>
                <a:buFont typeface="Wingdings" panose="05000000000000000000" pitchFamily="2" charset="2"/>
                <a:buChar char="w"/>
                <a:defRPr sz="2800" b="1">
                  <a:solidFill>
                    <a:srgbClr val="0000FF"/>
                  </a:solidFill>
                  <a:latin typeface="Comic Sans MS" panose="030F0702030302020204" pitchFamily="66" charset="0"/>
                </a:defRPr>
              </a:lvl1pPr>
              <a:lvl2pPr marL="914400" indent="-457200">
                <a:spcBef>
                  <a:spcPct val="20000"/>
                </a:spcBef>
                <a:buClr>
                  <a:schemeClr val="tx1"/>
                </a:buClr>
                <a:buSzPct val="60000"/>
                <a:buFont typeface="Wingdings" panose="05000000000000000000" pitchFamily="2" charset="2"/>
                <a:buChar char="n"/>
                <a:defRPr sz="2400" b="1">
                  <a:solidFill>
                    <a:schemeClr val="tx1"/>
                  </a:solidFill>
                  <a:latin typeface="Comic Sans MS" panose="030F0702030302020204" pitchFamily="66" charset="0"/>
                </a:defRPr>
              </a:lvl2pPr>
              <a:lvl3pPr marL="1333500" indent="-419100">
                <a:spcBef>
                  <a:spcPct val="20000"/>
                </a:spcBef>
                <a:buClr>
                  <a:schemeClr val="hlink"/>
                </a:buClr>
                <a:buSzPct val="95000"/>
                <a:buFont typeface="Wingdings" panose="05000000000000000000" pitchFamily="2" charset="2"/>
                <a:buChar char="w"/>
                <a:defRPr sz="2200" b="1">
                  <a:solidFill>
                    <a:schemeClr val="tx1"/>
                  </a:solidFill>
                  <a:latin typeface="Comic Sans MS" panose="030F0702030302020204" pitchFamily="66" charset="0"/>
                </a:defRPr>
              </a:lvl3pPr>
              <a:lvl4pPr marL="1752600" indent="-381000">
                <a:spcBef>
                  <a:spcPct val="20000"/>
                </a:spcBef>
                <a:buClr>
                  <a:schemeClr val="tx1"/>
                </a:buClr>
                <a:buSzPct val="65000"/>
                <a:buFont typeface="Wingdings" panose="05000000000000000000" pitchFamily="2" charset="2"/>
                <a:buChar char="n"/>
                <a:defRPr sz="2000" b="1">
                  <a:solidFill>
                    <a:schemeClr val="tx1"/>
                  </a:solidFill>
                  <a:latin typeface="Comic Sans MS" panose="030F0702030302020204" pitchFamily="66" charset="0"/>
                </a:defRPr>
              </a:lvl4pPr>
              <a:lvl5pPr marL="2209800" indent="-381000">
                <a:spcBef>
                  <a:spcPct val="20000"/>
                </a:spcBef>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5pPr>
              <a:lvl6pPr marL="26670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6pPr>
              <a:lvl7pPr marL="31242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7pPr>
              <a:lvl8pPr marL="35814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8pPr>
              <a:lvl9pPr marL="40386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9pPr>
            </a:lstStyle>
            <a:p>
              <a:pPr lvl="1" eaLnBrk="1" hangingPunct="1">
                <a:buFont typeface="Wingdings" panose="05000000000000000000" pitchFamily="2" charset="2"/>
                <a:buNone/>
              </a:pPr>
              <a:r>
                <a:rPr lang="el-GR" altLang="el-GR" sz="2000"/>
                <a:t>    Έξοδος: </a:t>
              </a:r>
              <a:r>
                <a:rPr lang="en-US" altLang="el-GR" sz="1800">
                  <a:solidFill>
                    <a:srgbClr val="000000"/>
                  </a:solidFill>
                  <a:latin typeface="Courier New" panose="02070309020205020404" pitchFamily="49" charset="0"/>
                </a:rPr>
                <a:t>We</a:t>
              </a:r>
              <a:endParaRPr lang="el-GR" altLang="el-GR" sz="1800">
                <a:solidFill>
                  <a:srgbClr val="000000"/>
                </a:solidFill>
                <a:latin typeface="Courier New" panose="02070309020205020404" pitchFamily="49" charset="0"/>
              </a:endParaRPr>
            </a:p>
          </p:txBody>
        </p:sp>
        <p:sp>
          <p:nvSpPr>
            <p:cNvPr id="461833" name="Rectangle 9"/>
            <p:cNvSpPr>
              <a:spLocks noChangeArrowheads="1"/>
            </p:cNvSpPr>
            <p:nvPr/>
          </p:nvSpPr>
          <p:spPr bwMode="auto">
            <a:xfrm>
              <a:off x="128" y="2192"/>
              <a:ext cx="1928" cy="1808"/>
            </a:xfrm>
            <a:prstGeom prst="rect">
              <a:avLst/>
            </a:prstGeom>
            <a:noFill/>
            <a:ln w="9525">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p>
              <a:endParaRPr lang="el-GR"/>
            </a:p>
          </p:txBody>
        </p:sp>
      </p:grpSp>
      <p:sp>
        <p:nvSpPr>
          <p:cNvPr id="461834" name="Rectangle 10"/>
          <p:cNvSpPr>
            <a:spLocks noChangeArrowheads="1"/>
          </p:cNvSpPr>
          <p:nvPr/>
        </p:nvSpPr>
        <p:spPr bwMode="auto">
          <a:xfrm>
            <a:off x="4173538" y="4168463"/>
            <a:ext cx="4805362" cy="1304925"/>
          </a:xfrm>
          <a:prstGeom prst="rect">
            <a:avLst/>
          </a:prstGeom>
          <a:noFill/>
          <a:ln w="9525">
            <a:solidFill>
              <a:srgbClr val="00008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p>
            <a:endParaRPr lang="el-GR"/>
          </a:p>
        </p:txBody>
      </p:sp>
    </p:spTree>
    <p:extLst>
      <p:ext uri="{BB962C8B-B14F-4D97-AF65-F5344CB8AC3E}">
        <p14:creationId xmlns:p14="http://schemas.microsoft.com/office/powerpoint/2010/main" val="29897769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461829"/>
                                        </p:tgtEl>
                                        <p:attrNameLst>
                                          <p:attrName>style.visibility</p:attrName>
                                        </p:attrNameLst>
                                      </p:cBhvr>
                                      <p:to>
                                        <p:strVal val="visible"/>
                                      </p:to>
                                    </p:set>
                                    <p:animEffect transition="in" filter="blinds(horizontal)">
                                      <p:cBhvr>
                                        <p:cTn id="7" dur="500"/>
                                        <p:tgtEl>
                                          <p:spTgt spid="46182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61830"/>
                                        </p:tgtEl>
                                        <p:attrNameLst>
                                          <p:attrName>style.visibility</p:attrName>
                                        </p:attrNameLst>
                                      </p:cBhvr>
                                      <p:to>
                                        <p:strVal val="visible"/>
                                      </p:to>
                                    </p:set>
                                    <p:animEffect transition="in" filter="blinds(horizontal)">
                                      <p:cBhvr>
                                        <p:cTn id="12" dur="500"/>
                                        <p:tgtEl>
                                          <p:spTgt spid="461830"/>
                                        </p:tgtEl>
                                      </p:cBhvr>
                                    </p:animEffect>
                                  </p:childTnLst>
                                </p:cTn>
                              </p:par>
                              <p:par>
                                <p:cTn id="13" presetID="3" presetClass="entr" presetSubtype="10" fill="hold" nodeType="withEffect">
                                  <p:stCondLst>
                                    <p:cond delay="0"/>
                                  </p:stCondLst>
                                  <p:childTnLst>
                                    <p:set>
                                      <p:cBhvr>
                                        <p:cTn id="14" dur="1" fill="hold">
                                          <p:stCondLst>
                                            <p:cond delay="0"/>
                                          </p:stCondLst>
                                        </p:cTn>
                                        <p:tgtEl>
                                          <p:spTgt spid="461834"/>
                                        </p:tgtEl>
                                        <p:attrNameLst>
                                          <p:attrName>style.visibility</p:attrName>
                                        </p:attrNameLst>
                                      </p:cBhvr>
                                      <p:to>
                                        <p:strVal val="visible"/>
                                      </p:to>
                                    </p:set>
                                    <p:animEffect transition="in" filter="blinds(horizontal)">
                                      <p:cBhvr>
                                        <p:cTn id="15" dur="500"/>
                                        <p:tgtEl>
                                          <p:spTgt spid="461834"/>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3" presetClass="entr" presetSubtype="10" fill="hold" nodeType="clickEffect">
                                  <p:stCondLst>
                                    <p:cond delay="0"/>
                                  </p:stCondLst>
                                  <p:childTnLst>
                                    <p:set>
                                      <p:cBhvr>
                                        <p:cTn id="19" dur="1" fill="hold">
                                          <p:stCondLst>
                                            <p:cond delay="0"/>
                                          </p:stCondLst>
                                        </p:cTn>
                                        <p:tgtEl>
                                          <p:spTgt spid="461831"/>
                                        </p:tgtEl>
                                        <p:attrNameLst>
                                          <p:attrName>style.visibility</p:attrName>
                                        </p:attrNameLst>
                                      </p:cBhvr>
                                      <p:to>
                                        <p:strVal val="visible"/>
                                      </p:to>
                                    </p:set>
                                    <p:animEffect transition="in" filter="blinds(horizontal)">
                                      <p:cBhvr>
                                        <p:cTn id="20" dur="500"/>
                                        <p:tgtEl>
                                          <p:spTgt spid="4618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1830"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2850" name="Rectangle 2"/>
          <p:cNvSpPr>
            <a:spLocks noGrp="1" noChangeArrowheads="1"/>
          </p:cNvSpPr>
          <p:nvPr>
            <p:ph type="title"/>
          </p:nvPr>
        </p:nvSpPr>
        <p:spPr>
          <a:xfrm>
            <a:off x="469900" y="333063"/>
            <a:ext cx="8255000" cy="1143000"/>
          </a:xfrm>
        </p:spPr>
        <p:txBody>
          <a:bodyPr/>
          <a:lstStyle/>
          <a:p>
            <a:r>
              <a:rPr lang="el-GR" altLang="el-GR" sz="2800">
                <a:solidFill>
                  <a:srgbClr val="FF0000"/>
                </a:solidFill>
              </a:rPr>
              <a:t>Διάβασμα Αλφαριθμητικών με την</a:t>
            </a:r>
            <a:r>
              <a:rPr lang="en-US" altLang="el-GR" sz="2800">
                <a:solidFill>
                  <a:srgbClr val="FF0000"/>
                </a:solidFill>
              </a:rPr>
              <a:t> </a:t>
            </a:r>
            <a:r>
              <a:rPr lang="en-US" altLang="el-GR" sz="2800">
                <a:solidFill>
                  <a:srgbClr val="000000"/>
                </a:solidFill>
                <a:latin typeface="Courier New" panose="02070309020205020404" pitchFamily="49" charset="0"/>
              </a:rPr>
              <a:t>gets()</a:t>
            </a:r>
            <a:br>
              <a:rPr lang="el-GR" altLang="el-GR">
                <a:solidFill>
                  <a:srgbClr val="FF0000"/>
                </a:solidFill>
              </a:rPr>
            </a:br>
            <a:endParaRPr lang="en-GB" altLang="el-GR">
              <a:solidFill>
                <a:srgbClr val="FF0000"/>
              </a:solidFill>
            </a:endParaRPr>
          </a:p>
        </p:txBody>
      </p:sp>
      <p:sp>
        <p:nvSpPr>
          <p:cNvPr id="462853" name="Rectangle 5" descr="Rectangle: Click to edit Master text styles&#10;Second level&#10;Third level&#10;Fourth level&#10;Fifth level"/>
          <p:cNvSpPr>
            <a:spLocks noChangeArrowheads="1"/>
          </p:cNvSpPr>
          <p:nvPr/>
        </p:nvSpPr>
        <p:spPr bwMode="auto">
          <a:xfrm>
            <a:off x="3416300" y="4422463"/>
            <a:ext cx="5842000" cy="297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533400" indent="-533400">
              <a:spcBef>
                <a:spcPct val="20000"/>
              </a:spcBef>
              <a:buClr>
                <a:schemeClr val="hlink"/>
              </a:buClr>
              <a:buSzPct val="110000"/>
              <a:buFont typeface="Wingdings" panose="05000000000000000000" pitchFamily="2" charset="2"/>
              <a:buChar char="w"/>
              <a:defRPr sz="2800" b="1">
                <a:solidFill>
                  <a:srgbClr val="0000FF"/>
                </a:solidFill>
                <a:latin typeface="Comic Sans MS" panose="030F0702030302020204" pitchFamily="66" charset="0"/>
              </a:defRPr>
            </a:lvl1pPr>
            <a:lvl2pPr marL="914400" indent="-457200">
              <a:spcBef>
                <a:spcPct val="20000"/>
              </a:spcBef>
              <a:buClr>
                <a:schemeClr val="tx1"/>
              </a:buClr>
              <a:buSzPct val="60000"/>
              <a:buFont typeface="Wingdings" panose="05000000000000000000" pitchFamily="2" charset="2"/>
              <a:buChar char="n"/>
              <a:defRPr sz="2400" b="1">
                <a:solidFill>
                  <a:schemeClr val="tx1"/>
                </a:solidFill>
                <a:latin typeface="Comic Sans MS" panose="030F0702030302020204" pitchFamily="66" charset="0"/>
              </a:defRPr>
            </a:lvl2pPr>
            <a:lvl3pPr marL="1333500" indent="-419100">
              <a:spcBef>
                <a:spcPct val="20000"/>
              </a:spcBef>
              <a:buClr>
                <a:schemeClr val="hlink"/>
              </a:buClr>
              <a:buSzPct val="95000"/>
              <a:buFont typeface="Wingdings" panose="05000000000000000000" pitchFamily="2" charset="2"/>
              <a:buChar char="w"/>
              <a:defRPr sz="2200" b="1">
                <a:solidFill>
                  <a:schemeClr val="tx1"/>
                </a:solidFill>
                <a:latin typeface="Comic Sans MS" panose="030F0702030302020204" pitchFamily="66" charset="0"/>
              </a:defRPr>
            </a:lvl3pPr>
            <a:lvl4pPr marL="1752600" indent="-381000">
              <a:spcBef>
                <a:spcPct val="20000"/>
              </a:spcBef>
              <a:buClr>
                <a:schemeClr val="tx1"/>
              </a:buClr>
              <a:buSzPct val="65000"/>
              <a:buFont typeface="Wingdings" panose="05000000000000000000" pitchFamily="2" charset="2"/>
              <a:buChar char="n"/>
              <a:defRPr sz="2000" b="1">
                <a:solidFill>
                  <a:schemeClr val="tx1"/>
                </a:solidFill>
                <a:latin typeface="Comic Sans MS" panose="030F0702030302020204" pitchFamily="66" charset="0"/>
              </a:defRPr>
            </a:lvl4pPr>
            <a:lvl5pPr marL="2209800" indent="-381000">
              <a:spcBef>
                <a:spcPct val="20000"/>
              </a:spcBef>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5pPr>
            <a:lvl6pPr marL="26670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6pPr>
            <a:lvl7pPr marL="31242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7pPr>
            <a:lvl8pPr marL="35814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8pPr>
            <a:lvl9pPr marL="40386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9pPr>
          </a:lstStyle>
          <a:p>
            <a:pPr lvl="1" eaLnBrk="1" hangingPunct="1">
              <a:buFont typeface="Wingdings" panose="05000000000000000000" pitchFamily="2" charset="2"/>
              <a:buNone/>
            </a:pPr>
            <a:r>
              <a:rPr lang="en-US" altLang="el-GR" sz="2000"/>
              <a:t>	</a:t>
            </a:r>
            <a:r>
              <a:rPr lang="el-GR" altLang="el-GR" sz="2000"/>
              <a:t>Ποια θα είναι η έξοδος του διπλανού προγράμματος, αν ο χρήστης πληκτρολογήσει</a:t>
            </a:r>
            <a:r>
              <a:rPr lang="en-US" altLang="el-GR" sz="2000"/>
              <a:t> </a:t>
            </a:r>
            <a:r>
              <a:rPr lang="el-GR" altLang="el-GR" sz="2000"/>
              <a:t>το αλφαριθμητικό: </a:t>
            </a:r>
            <a:r>
              <a:rPr lang="en-US" altLang="el-GR" sz="2000"/>
              <a:t>   </a:t>
            </a:r>
            <a:r>
              <a:rPr lang="en-US" altLang="el-GR" sz="2000">
                <a:solidFill>
                  <a:srgbClr val="000000"/>
                </a:solidFill>
                <a:latin typeface="Courier New" panose="02070309020205020404" pitchFamily="49" charset="0"/>
              </a:rPr>
              <a:t>We don't need no education...</a:t>
            </a:r>
            <a:r>
              <a:rPr lang="el-GR" altLang="el-GR" sz="2000"/>
              <a:t> </a:t>
            </a:r>
            <a:endParaRPr lang="el-GR" altLang="el-GR" sz="2000">
              <a:solidFill>
                <a:srgbClr val="000000"/>
              </a:solidFill>
              <a:latin typeface="Courier New" panose="02070309020205020404" pitchFamily="49" charset="0"/>
            </a:endParaRPr>
          </a:p>
        </p:txBody>
      </p:sp>
      <p:pic>
        <p:nvPicPr>
          <p:cNvPr id="462857"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838" y="4395476"/>
            <a:ext cx="3540125" cy="23558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grpSp>
        <p:nvGrpSpPr>
          <p:cNvPr id="462862" name="Group 14"/>
          <p:cNvGrpSpPr>
            <a:grpSpLocks/>
          </p:cNvGrpSpPr>
          <p:nvPr/>
        </p:nvGrpSpPr>
        <p:grpSpPr bwMode="auto">
          <a:xfrm>
            <a:off x="2476500" y="5857563"/>
            <a:ext cx="7454900" cy="584200"/>
            <a:chOff x="1560" y="3504"/>
            <a:chExt cx="4696" cy="368"/>
          </a:xfrm>
        </p:grpSpPr>
        <p:sp>
          <p:nvSpPr>
            <p:cNvPr id="462855" name="Rectangle 7" descr="Rectangle: Click to edit Master text styles&#10;Second level&#10;Third level&#10;Fourth level&#10;Fifth level"/>
            <p:cNvSpPr>
              <a:spLocks noChangeArrowheads="1"/>
            </p:cNvSpPr>
            <p:nvPr/>
          </p:nvSpPr>
          <p:spPr bwMode="auto">
            <a:xfrm>
              <a:off x="1560" y="3542"/>
              <a:ext cx="4696" cy="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533400" indent="-533400">
                <a:spcBef>
                  <a:spcPct val="20000"/>
                </a:spcBef>
                <a:buClr>
                  <a:schemeClr val="hlink"/>
                </a:buClr>
                <a:buSzPct val="110000"/>
                <a:buFont typeface="Wingdings" panose="05000000000000000000" pitchFamily="2" charset="2"/>
                <a:buChar char="w"/>
                <a:defRPr sz="2800" b="1">
                  <a:solidFill>
                    <a:srgbClr val="0000FF"/>
                  </a:solidFill>
                  <a:latin typeface="Comic Sans MS" panose="030F0702030302020204" pitchFamily="66" charset="0"/>
                </a:defRPr>
              </a:lvl1pPr>
              <a:lvl2pPr marL="914400" indent="-457200">
                <a:spcBef>
                  <a:spcPct val="20000"/>
                </a:spcBef>
                <a:buClr>
                  <a:schemeClr val="tx1"/>
                </a:buClr>
                <a:buSzPct val="60000"/>
                <a:buFont typeface="Wingdings" panose="05000000000000000000" pitchFamily="2" charset="2"/>
                <a:buChar char="n"/>
                <a:defRPr sz="2400" b="1">
                  <a:solidFill>
                    <a:schemeClr val="tx1"/>
                  </a:solidFill>
                  <a:latin typeface="Comic Sans MS" panose="030F0702030302020204" pitchFamily="66" charset="0"/>
                </a:defRPr>
              </a:lvl2pPr>
              <a:lvl3pPr marL="1333500" indent="-419100">
                <a:spcBef>
                  <a:spcPct val="20000"/>
                </a:spcBef>
                <a:buClr>
                  <a:schemeClr val="hlink"/>
                </a:buClr>
                <a:buSzPct val="95000"/>
                <a:buFont typeface="Wingdings" panose="05000000000000000000" pitchFamily="2" charset="2"/>
                <a:buChar char="w"/>
                <a:defRPr sz="2200" b="1">
                  <a:solidFill>
                    <a:schemeClr val="tx1"/>
                  </a:solidFill>
                  <a:latin typeface="Comic Sans MS" panose="030F0702030302020204" pitchFamily="66" charset="0"/>
                </a:defRPr>
              </a:lvl3pPr>
              <a:lvl4pPr marL="1752600" indent="-381000">
                <a:spcBef>
                  <a:spcPct val="20000"/>
                </a:spcBef>
                <a:buClr>
                  <a:schemeClr val="tx1"/>
                </a:buClr>
                <a:buSzPct val="65000"/>
                <a:buFont typeface="Wingdings" panose="05000000000000000000" pitchFamily="2" charset="2"/>
                <a:buChar char="n"/>
                <a:defRPr sz="2000" b="1">
                  <a:solidFill>
                    <a:schemeClr val="tx1"/>
                  </a:solidFill>
                  <a:latin typeface="Comic Sans MS" panose="030F0702030302020204" pitchFamily="66" charset="0"/>
                </a:defRPr>
              </a:lvl4pPr>
              <a:lvl5pPr marL="2209800" indent="-381000">
                <a:spcBef>
                  <a:spcPct val="20000"/>
                </a:spcBef>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5pPr>
              <a:lvl6pPr marL="26670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6pPr>
              <a:lvl7pPr marL="31242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7pPr>
              <a:lvl8pPr marL="35814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8pPr>
              <a:lvl9pPr marL="40386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9pPr>
            </a:lstStyle>
            <a:p>
              <a:pPr lvl="1" eaLnBrk="1" hangingPunct="1">
                <a:buFont typeface="Wingdings" panose="05000000000000000000" pitchFamily="2" charset="2"/>
                <a:buNone/>
              </a:pPr>
              <a:r>
                <a:rPr lang="en-US" altLang="el-GR" sz="2000"/>
                <a:t>	     </a:t>
              </a:r>
              <a:r>
                <a:rPr lang="el-GR" altLang="el-GR" sz="2000"/>
                <a:t>Έξοδος: </a:t>
              </a:r>
              <a:r>
                <a:rPr lang="en-US" altLang="el-GR" sz="1800">
                  <a:solidFill>
                    <a:srgbClr val="000000"/>
                  </a:solidFill>
                  <a:latin typeface="Courier New" panose="02070309020205020404" pitchFamily="49" charset="0"/>
                </a:rPr>
                <a:t>We don't need no education...</a:t>
              </a:r>
              <a:endParaRPr lang="el-GR" altLang="el-GR" sz="1800">
                <a:solidFill>
                  <a:srgbClr val="000000"/>
                </a:solidFill>
                <a:latin typeface="Courier New" panose="02070309020205020404" pitchFamily="49" charset="0"/>
              </a:endParaRPr>
            </a:p>
          </p:txBody>
        </p:sp>
        <p:sp>
          <p:nvSpPr>
            <p:cNvPr id="462859" name="Rectangle 11"/>
            <p:cNvSpPr>
              <a:spLocks noChangeArrowheads="1"/>
            </p:cNvSpPr>
            <p:nvPr/>
          </p:nvSpPr>
          <p:spPr bwMode="auto">
            <a:xfrm>
              <a:off x="2485" y="3504"/>
              <a:ext cx="3251" cy="318"/>
            </a:xfrm>
            <a:prstGeom prst="rect">
              <a:avLst/>
            </a:prstGeom>
            <a:noFill/>
            <a:ln w="9525">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p>
              <a:endParaRPr lang="el-GR"/>
            </a:p>
          </p:txBody>
        </p:sp>
      </p:grpSp>
      <p:sp>
        <p:nvSpPr>
          <p:cNvPr id="462861" name="Rectangle 13"/>
          <p:cNvSpPr>
            <a:spLocks noChangeArrowheads="1"/>
          </p:cNvSpPr>
          <p:nvPr/>
        </p:nvSpPr>
        <p:spPr bwMode="auto">
          <a:xfrm>
            <a:off x="4160838" y="4447863"/>
            <a:ext cx="4805362" cy="1304925"/>
          </a:xfrm>
          <a:prstGeom prst="rect">
            <a:avLst/>
          </a:prstGeom>
          <a:noFill/>
          <a:ln w="9525">
            <a:solidFill>
              <a:srgbClr val="00008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p>
            <a:endParaRPr lang="el-GR"/>
          </a:p>
        </p:txBody>
      </p:sp>
      <p:sp>
        <p:nvSpPr>
          <p:cNvPr id="9" name="Rectangle 3" descr="Rectangle: Click to edit Master text styles&#10;Second level&#10;Third level&#10;Fourth level&#10;Fifth level"/>
          <p:cNvSpPr txBox="1">
            <a:spLocks noChangeArrowheads="1"/>
          </p:cNvSpPr>
          <p:nvPr/>
        </p:nvSpPr>
        <p:spPr>
          <a:xfrm>
            <a:off x="-190500" y="980763"/>
            <a:ext cx="9055100" cy="5918200"/>
          </a:xfrm>
          <a:prstGeom prst="rect">
            <a:avLst/>
          </a:prstGeom>
        </p:spPr>
        <p:txBody>
          <a:bodyPr vert="horz">
            <a:normAutofit/>
          </a:bodyPr>
          <a:lst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pPr marL="914400" lvl="1" indent="-457200" fontAlgn="auto">
              <a:spcAft>
                <a:spcPts val="0"/>
              </a:spcAft>
            </a:pPr>
            <a:r>
              <a:rPr lang="el-GR" altLang="el-GR" sz="2000" b="0" dirty="0"/>
              <a:t>Για το διάβασμα ενός αλφαριθμητικού από το πληκτρολόγιο, μπορούμε να χρησιμοποιήσουμε τη συνάρτηση </a:t>
            </a:r>
            <a:r>
              <a:rPr lang="en-US" altLang="el-GR" sz="2000" b="0" dirty="0">
                <a:solidFill>
                  <a:srgbClr val="000000"/>
                </a:solidFill>
                <a:latin typeface="Courier New" panose="02070309020205020404" pitchFamily="49" charset="0"/>
              </a:rPr>
              <a:t>gets</a:t>
            </a:r>
            <a:r>
              <a:rPr lang="el-GR" altLang="el-GR" sz="2000" b="0" dirty="0">
                <a:solidFill>
                  <a:srgbClr val="000000"/>
                </a:solidFill>
                <a:latin typeface="Courier New" panose="02070309020205020404" pitchFamily="49" charset="0"/>
              </a:rPr>
              <a:t>()</a:t>
            </a:r>
            <a:endParaRPr lang="en-US" altLang="el-GR" sz="2000" b="0" dirty="0">
              <a:solidFill>
                <a:srgbClr val="000000"/>
              </a:solidFill>
              <a:latin typeface="Courier New" panose="02070309020205020404" pitchFamily="49" charset="0"/>
            </a:endParaRPr>
          </a:p>
          <a:p>
            <a:pPr marL="914400" lvl="1" indent="-457200" fontAlgn="auto">
              <a:spcAft>
                <a:spcPts val="0"/>
              </a:spcAft>
            </a:pPr>
            <a:endParaRPr lang="el-GR" altLang="el-GR" sz="2000" b="0" dirty="0"/>
          </a:p>
          <a:p>
            <a:pPr marL="914400" lvl="1" indent="-457200" fontAlgn="auto">
              <a:spcAft>
                <a:spcPts val="0"/>
              </a:spcAft>
            </a:pPr>
            <a:r>
              <a:rPr lang="el-GR" altLang="el-GR" sz="2000" b="0" u="sng" dirty="0">
                <a:solidFill>
                  <a:srgbClr val="FF0000"/>
                </a:solidFill>
              </a:rPr>
              <a:t>Σε αντίθεση</a:t>
            </a:r>
            <a:r>
              <a:rPr lang="el-GR" altLang="el-GR" sz="2000" b="0" dirty="0"/>
              <a:t> με τη συνάρτηση </a:t>
            </a:r>
            <a:r>
              <a:rPr lang="el-GR" altLang="el-GR" sz="2000" b="0" dirty="0" err="1">
                <a:solidFill>
                  <a:srgbClr val="000000"/>
                </a:solidFill>
                <a:latin typeface="Courier New" panose="02070309020205020404" pitchFamily="49" charset="0"/>
              </a:rPr>
              <a:t>scanf</a:t>
            </a:r>
            <a:r>
              <a:rPr lang="el-GR" altLang="el-GR" sz="2000" b="0" dirty="0">
                <a:solidFill>
                  <a:srgbClr val="000000"/>
                </a:solidFill>
                <a:latin typeface="Courier New" panose="02070309020205020404" pitchFamily="49" charset="0"/>
              </a:rPr>
              <a:t>()</a:t>
            </a:r>
            <a:r>
              <a:rPr lang="el-GR" altLang="el-GR" sz="2000" b="0" dirty="0"/>
              <a:t>, η συνάρτηση </a:t>
            </a:r>
            <a:r>
              <a:rPr lang="el-GR" altLang="el-GR" sz="2000" b="0" dirty="0" err="1">
                <a:solidFill>
                  <a:srgbClr val="000000"/>
                </a:solidFill>
                <a:latin typeface="Courier New" panose="02070309020205020404" pitchFamily="49" charset="0"/>
              </a:rPr>
              <a:t>gets</a:t>
            </a:r>
            <a:r>
              <a:rPr lang="el-GR" altLang="el-GR" sz="2000" b="0" dirty="0">
                <a:solidFill>
                  <a:srgbClr val="000000"/>
                </a:solidFill>
                <a:latin typeface="Courier New" panose="02070309020205020404" pitchFamily="49" charset="0"/>
              </a:rPr>
              <a:t>()</a:t>
            </a:r>
            <a:r>
              <a:rPr lang="el-GR" altLang="el-GR" sz="2000" b="0" dirty="0"/>
              <a:t> </a:t>
            </a:r>
            <a:r>
              <a:rPr lang="el-GR" altLang="el-GR" sz="2000" b="0" u="sng" dirty="0">
                <a:solidFill>
                  <a:srgbClr val="FF0000"/>
                </a:solidFill>
              </a:rPr>
              <a:t>διαβάζει όλους τους χαρακτήρες</a:t>
            </a:r>
            <a:r>
              <a:rPr lang="el-GR" altLang="el-GR" sz="2000" b="0" dirty="0"/>
              <a:t> </a:t>
            </a:r>
            <a:r>
              <a:rPr lang="el-GR" altLang="el-GR" sz="2000" b="0" dirty="0">
                <a:solidFill>
                  <a:srgbClr val="FF0000"/>
                </a:solidFill>
              </a:rPr>
              <a:t>μέχρι να συναντήσει </a:t>
            </a:r>
            <a:r>
              <a:rPr lang="el-GR" altLang="el-GR" sz="2000" b="0" u="sng" dirty="0">
                <a:solidFill>
                  <a:srgbClr val="FF0000"/>
                </a:solidFill>
              </a:rPr>
              <a:t>τον χαρακτήρα νέας γραμμής</a:t>
            </a:r>
            <a:r>
              <a:rPr lang="el-GR" altLang="el-GR" sz="2000" b="0" dirty="0"/>
              <a:t> (</a:t>
            </a:r>
            <a:r>
              <a:rPr lang="el-GR" altLang="el-GR" sz="2000" b="0" dirty="0">
                <a:solidFill>
                  <a:srgbClr val="000000"/>
                </a:solidFill>
                <a:latin typeface="Courier New" panose="02070309020205020404" pitchFamily="49" charset="0"/>
              </a:rPr>
              <a:t>'\n'</a:t>
            </a:r>
            <a:r>
              <a:rPr lang="el-GR" altLang="el-GR" sz="2000" b="0" dirty="0"/>
              <a:t>)</a:t>
            </a:r>
          </a:p>
          <a:p>
            <a:pPr marL="914400" lvl="1" indent="-457200" fontAlgn="auto">
              <a:spcAft>
                <a:spcPts val="0"/>
              </a:spcAft>
            </a:pPr>
            <a:endParaRPr lang="el-GR" altLang="el-GR" sz="2000" b="0" dirty="0">
              <a:solidFill>
                <a:srgbClr val="000000"/>
              </a:solidFill>
              <a:latin typeface="Courier New" panose="02070309020205020404" pitchFamily="49" charset="0"/>
            </a:endParaRPr>
          </a:p>
          <a:p>
            <a:pPr marL="914400" lvl="1" indent="-457200" fontAlgn="auto">
              <a:spcAft>
                <a:spcPts val="0"/>
              </a:spcAft>
            </a:pPr>
            <a:r>
              <a:rPr lang="el-GR" altLang="el-GR" sz="2000" b="0" dirty="0"/>
              <a:t>Η </a:t>
            </a:r>
            <a:r>
              <a:rPr lang="el-GR" altLang="el-GR" sz="2000" b="0" dirty="0" err="1">
                <a:solidFill>
                  <a:srgbClr val="000000"/>
                </a:solidFill>
                <a:latin typeface="Courier New" panose="02070309020205020404" pitchFamily="49" charset="0"/>
              </a:rPr>
              <a:t>gets</a:t>
            </a:r>
            <a:r>
              <a:rPr lang="el-GR" altLang="el-GR" sz="2000" b="0" dirty="0">
                <a:solidFill>
                  <a:srgbClr val="000000"/>
                </a:solidFill>
                <a:latin typeface="Courier New" panose="02070309020205020404" pitchFamily="49" charset="0"/>
              </a:rPr>
              <a:t>()</a:t>
            </a:r>
            <a:r>
              <a:rPr lang="el-GR" altLang="el-GR" sz="2000" b="0" dirty="0"/>
              <a:t> </a:t>
            </a:r>
            <a:r>
              <a:rPr lang="el-GR" altLang="el-GR" sz="2000" b="0" u="sng" dirty="0">
                <a:solidFill>
                  <a:srgbClr val="FF0000"/>
                </a:solidFill>
              </a:rPr>
              <a:t>αντικαθιστά</a:t>
            </a:r>
            <a:r>
              <a:rPr lang="el-GR" altLang="el-GR" sz="2000" b="0" dirty="0">
                <a:solidFill>
                  <a:srgbClr val="FF0000"/>
                </a:solidFill>
              </a:rPr>
              <a:t> </a:t>
            </a:r>
            <a:r>
              <a:rPr lang="el-GR" altLang="el-GR" sz="2000" b="0" dirty="0"/>
              <a:t>τον</a:t>
            </a:r>
            <a:r>
              <a:rPr lang="el-GR" altLang="el-GR" sz="2000" b="0" dirty="0">
                <a:solidFill>
                  <a:srgbClr val="FF0000"/>
                </a:solidFill>
              </a:rPr>
              <a:t> χαρακτήρα νέας γραμμής</a:t>
            </a:r>
            <a:r>
              <a:rPr lang="el-GR" altLang="el-GR" sz="2000" b="0" dirty="0"/>
              <a:t> (</a:t>
            </a:r>
            <a:r>
              <a:rPr lang="el-GR" altLang="el-GR" sz="2000" b="0" dirty="0">
                <a:solidFill>
                  <a:srgbClr val="000000"/>
                </a:solidFill>
                <a:latin typeface="Courier New" panose="02070309020205020404" pitchFamily="49" charset="0"/>
              </a:rPr>
              <a:t>'\n'</a:t>
            </a:r>
            <a:r>
              <a:rPr lang="el-GR" altLang="el-GR" sz="2000" b="0" dirty="0"/>
              <a:t>) με τον</a:t>
            </a:r>
            <a:r>
              <a:rPr lang="el-GR" altLang="el-GR" sz="2000" b="0" dirty="0">
                <a:solidFill>
                  <a:srgbClr val="FF0000"/>
                </a:solidFill>
              </a:rPr>
              <a:t> τερματικό χαρακτήρα</a:t>
            </a:r>
            <a:r>
              <a:rPr lang="el-GR" altLang="el-GR" sz="2000" b="0" dirty="0"/>
              <a:t> (</a:t>
            </a:r>
            <a:r>
              <a:rPr lang="el-GR" altLang="el-GR" sz="2000" b="0" dirty="0">
                <a:solidFill>
                  <a:srgbClr val="000000"/>
                </a:solidFill>
                <a:latin typeface="Courier New" panose="02070309020205020404" pitchFamily="49" charset="0"/>
              </a:rPr>
              <a:t>'\0'</a:t>
            </a:r>
            <a:r>
              <a:rPr lang="el-GR" altLang="el-GR" sz="2000" b="0" dirty="0"/>
              <a:t>)</a:t>
            </a:r>
            <a:endParaRPr lang="en-US" altLang="el-GR" sz="2000" b="0" dirty="0"/>
          </a:p>
        </p:txBody>
      </p:sp>
    </p:spTree>
    <p:extLst>
      <p:ext uri="{BB962C8B-B14F-4D97-AF65-F5344CB8AC3E}">
        <p14:creationId xmlns:p14="http://schemas.microsoft.com/office/powerpoint/2010/main" val="63878925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462857"/>
                                        </p:tgtEl>
                                        <p:attrNameLst>
                                          <p:attrName>style.visibility</p:attrName>
                                        </p:attrNameLst>
                                      </p:cBhvr>
                                      <p:to>
                                        <p:strVal val="visible"/>
                                      </p:to>
                                    </p:set>
                                    <p:animEffect transition="in" filter="blinds(horizontal)">
                                      <p:cBhvr>
                                        <p:cTn id="7" dur="500"/>
                                        <p:tgtEl>
                                          <p:spTgt spid="46285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62853"/>
                                        </p:tgtEl>
                                        <p:attrNameLst>
                                          <p:attrName>style.visibility</p:attrName>
                                        </p:attrNameLst>
                                      </p:cBhvr>
                                      <p:to>
                                        <p:strVal val="visible"/>
                                      </p:to>
                                    </p:set>
                                    <p:animEffect transition="in" filter="blinds(horizontal)">
                                      <p:cBhvr>
                                        <p:cTn id="12" dur="500"/>
                                        <p:tgtEl>
                                          <p:spTgt spid="462853"/>
                                        </p:tgtEl>
                                      </p:cBhvr>
                                    </p:animEffect>
                                  </p:childTnLst>
                                </p:cTn>
                              </p:par>
                              <p:par>
                                <p:cTn id="13" presetID="3" presetClass="entr" presetSubtype="10" fill="hold" nodeType="withEffect">
                                  <p:stCondLst>
                                    <p:cond delay="0"/>
                                  </p:stCondLst>
                                  <p:childTnLst>
                                    <p:set>
                                      <p:cBhvr>
                                        <p:cTn id="14" dur="1" fill="hold">
                                          <p:stCondLst>
                                            <p:cond delay="0"/>
                                          </p:stCondLst>
                                        </p:cTn>
                                        <p:tgtEl>
                                          <p:spTgt spid="462861"/>
                                        </p:tgtEl>
                                        <p:attrNameLst>
                                          <p:attrName>style.visibility</p:attrName>
                                        </p:attrNameLst>
                                      </p:cBhvr>
                                      <p:to>
                                        <p:strVal val="visible"/>
                                      </p:to>
                                    </p:set>
                                    <p:animEffect transition="in" filter="blinds(horizontal)">
                                      <p:cBhvr>
                                        <p:cTn id="15" dur="500"/>
                                        <p:tgtEl>
                                          <p:spTgt spid="462861"/>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3" presetClass="entr" presetSubtype="10" fill="hold" nodeType="clickEffect">
                                  <p:stCondLst>
                                    <p:cond delay="0"/>
                                  </p:stCondLst>
                                  <p:childTnLst>
                                    <p:set>
                                      <p:cBhvr>
                                        <p:cTn id="19" dur="1" fill="hold">
                                          <p:stCondLst>
                                            <p:cond delay="0"/>
                                          </p:stCondLst>
                                        </p:cTn>
                                        <p:tgtEl>
                                          <p:spTgt spid="462862"/>
                                        </p:tgtEl>
                                        <p:attrNameLst>
                                          <p:attrName>style.visibility</p:attrName>
                                        </p:attrNameLst>
                                      </p:cBhvr>
                                      <p:to>
                                        <p:strVal val="visible"/>
                                      </p:to>
                                    </p:set>
                                    <p:animEffect transition="in" filter="blinds(horizontal)">
                                      <p:cBhvr>
                                        <p:cTn id="20" dur="500"/>
                                        <p:tgtEl>
                                          <p:spTgt spid="4628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285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0498" name="Rectangle 2"/>
          <p:cNvSpPr>
            <a:spLocks noGrp="1" noChangeArrowheads="1"/>
          </p:cNvSpPr>
          <p:nvPr>
            <p:ph type="title"/>
          </p:nvPr>
        </p:nvSpPr>
        <p:spPr>
          <a:xfrm>
            <a:off x="469900" y="200328"/>
            <a:ext cx="8255000" cy="1143000"/>
          </a:xfrm>
        </p:spPr>
        <p:txBody>
          <a:bodyPr>
            <a:normAutofit fontScale="90000"/>
          </a:bodyPr>
          <a:lstStyle/>
          <a:p>
            <a:r>
              <a:rPr lang="el-GR" altLang="el-GR">
                <a:solidFill>
                  <a:srgbClr val="FF0000"/>
                </a:solidFill>
              </a:rPr>
              <a:t>Κυριολεκτικά Αλφαριθμητικά </a:t>
            </a:r>
            <a:br>
              <a:rPr lang="el-GR" altLang="el-GR">
                <a:solidFill>
                  <a:srgbClr val="FF0000"/>
                </a:solidFill>
              </a:rPr>
            </a:br>
            <a:endParaRPr lang="en-GB" altLang="el-GR">
              <a:solidFill>
                <a:srgbClr val="FF0000"/>
              </a:solidFill>
            </a:endParaRPr>
          </a:p>
        </p:txBody>
      </p:sp>
      <p:sp>
        <p:nvSpPr>
          <p:cNvPr id="490499" name="Rectangle 3" descr="Rectangle: Click to edit Master text styles&#10;Second level&#10;Third level&#10;Fourth level&#10;Fifth level"/>
          <p:cNvSpPr>
            <a:spLocks noGrp="1" noChangeArrowheads="1"/>
          </p:cNvSpPr>
          <p:nvPr>
            <p:ph type="body" idx="1"/>
          </p:nvPr>
        </p:nvSpPr>
        <p:spPr>
          <a:xfrm>
            <a:off x="0" y="1000428"/>
            <a:ext cx="8864600" cy="5676900"/>
          </a:xfrm>
        </p:spPr>
        <p:txBody>
          <a:bodyPr/>
          <a:lstStyle/>
          <a:p>
            <a:pPr marL="914400" lvl="1" indent="-457200"/>
            <a:r>
              <a:rPr lang="el-GR" altLang="el-GR" sz="2000" dirty="0"/>
              <a:t>Μία ακολουθία χαρακτήρων που περιέχεται μέσα σε </a:t>
            </a:r>
            <a:r>
              <a:rPr lang="el-GR" altLang="el-GR" sz="2000" dirty="0">
                <a:solidFill>
                  <a:srgbClr val="FF0000"/>
                </a:solidFill>
              </a:rPr>
              <a:t>διπλά εισαγωγικά</a:t>
            </a:r>
            <a:r>
              <a:rPr lang="el-GR" altLang="el-GR" sz="2000" dirty="0"/>
              <a:t> ονομάζεται </a:t>
            </a:r>
            <a:r>
              <a:rPr lang="el-GR" altLang="el-GR" sz="2000" dirty="0">
                <a:solidFill>
                  <a:srgbClr val="FF0000"/>
                </a:solidFill>
              </a:rPr>
              <a:t>κυριολεκτικό αλφαριθμητικό</a:t>
            </a:r>
            <a:r>
              <a:rPr lang="el-GR" altLang="el-GR" sz="2000" dirty="0"/>
              <a:t> και αποθηκεύεται στη μνήμη </a:t>
            </a:r>
            <a:r>
              <a:rPr lang="el-GR" altLang="el-GR" sz="2000" u="sng" dirty="0">
                <a:solidFill>
                  <a:srgbClr val="FF0000"/>
                </a:solidFill>
              </a:rPr>
              <a:t>σαν να ήταν πίνακας χαρακτήρων</a:t>
            </a:r>
          </a:p>
          <a:p>
            <a:pPr marL="914400" lvl="1" indent="-457200"/>
            <a:endParaRPr lang="el-GR" altLang="el-GR" sz="2000" dirty="0"/>
          </a:p>
          <a:p>
            <a:pPr marL="914400" lvl="1" indent="-457200"/>
            <a:r>
              <a:rPr lang="el-GR" altLang="el-GR" sz="2000" dirty="0"/>
              <a:t>Για παράδειγμα, αν ο μεταγλωττιστής συναντήσει στο πρόγραμμα το αλφαριθμητικό </a:t>
            </a:r>
            <a:r>
              <a:rPr lang="el-GR" altLang="el-GR" sz="2000" dirty="0">
                <a:solidFill>
                  <a:srgbClr val="000000"/>
                </a:solidFill>
                <a:latin typeface="Courier New" panose="02070309020205020404" pitchFamily="49" charset="0"/>
              </a:rPr>
              <a:t>"</a:t>
            </a:r>
            <a:r>
              <a:rPr lang="el-GR" altLang="el-GR" sz="2000" dirty="0" err="1">
                <a:solidFill>
                  <a:srgbClr val="000000"/>
                </a:solidFill>
                <a:latin typeface="Courier New" panose="02070309020205020404" pitchFamily="49" charset="0"/>
              </a:rPr>
              <a:t>message</a:t>
            </a:r>
            <a:r>
              <a:rPr lang="el-GR" altLang="el-GR" sz="2000" dirty="0">
                <a:solidFill>
                  <a:srgbClr val="000000"/>
                </a:solidFill>
                <a:latin typeface="Courier New" panose="02070309020205020404" pitchFamily="49" charset="0"/>
              </a:rPr>
              <a:t>"</a:t>
            </a:r>
            <a:r>
              <a:rPr lang="el-GR" altLang="el-GR" sz="2000" dirty="0"/>
              <a:t> δεσμεύει για αυτό οκτώ θέσεις μνήμης, ώστε να αποθηκεύσει τους επτά χαρακτήρες του και τον τερματικό χαρακτήρα </a:t>
            </a:r>
            <a:r>
              <a:rPr lang="en-US" altLang="el-GR" sz="2000" dirty="0"/>
              <a:t>(</a:t>
            </a:r>
            <a:r>
              <a:rPr lang="el-GR" altLang="el-GR" sz="2000" dirty="0">
                <a:solidFill>
                  <a:srgbClr val="000000"/>
                </a:solidFill>
                <a:latin typeface="Courier New" panose="02070309020205020404" pitchFamily="49" charset="0"/>
              </a:rPr>
              <a:t>'\0'</a:t>
            </a:r>
            <a:r>
              <a:rPr lang="en-US" altLang="el-GR" sz="2000" dirty="0"/>
              <a:t>)</a:t>
            </a:r>
            <a:r>
              <a:rPr lang="el-GR" altLang="el-GR" sz="2000" dirty="0"/>
              <a:t> </a:t>
            </a:r>
          </a:p>
          <a:p>
            <a:pPr marL="914400" lvl="1" indent="-457200"/>
            <a:endParaRPr lang="el-GR" altLang="el-GR" sz="2000" dirty="0"/>
          </a:p>
          <a:p>
            <a:pPr marL="914400" lvl="1" indent="-457200"/>
            <a:r>
              <a:rPr lang="el-GR" altLang="el-GR" sz="2000" dirty="0"/>
              <a:t>Αφού ένα κυριολεκτικό αλφαριθμητικό αποθηκεύεται σαν πίνακας χαρακτήρων, μπορούμε να το χρησιμοποιήσουμε και σαν «δείκτη σε χαρακτήρα», δηλαδή δείκτη με τύπο </a:t>
            </a:r>
            <a:r>
              <a:rPr lang="el-GR" altLang="el-GR" sz="2000" dirty="0" err="1">
                <a:solidFill>
                  <a:srgbClr val="0000FF"/>
                </a:solidFill>
                <a:latin typeface="Courier New" panose="02070309020205020404" pitchFamily="49" charset="0"/>
              </a:rPr>
              <a:t>char</a:t>
            </a:r>
            <a:r>
              <a:rPr lang="el-GR" altLang="el-GR" sz="2000" dirty="0">
                <a:solidFill>
                  <a:srgbClr val="000000"/>
                </a:solidFill>
                <a:latin typeface="Courier New" panose="02070309020205020404" pitchFamily="49" charset="0"/>
              </a:rPr>
              <a:t>*</a:t>
            </a:r>
          </a:p>
          <a:p>
            <a:pPr marL="914400" lvl="1" indent="-457200"/>
            <a:endParaRPr lang="el-GR" altLang="el-GR" sz="2000" dirty="0"/>
          </a:p>
        </p:txBody>
      </p:sp>
    </p:spTree>
    <p:extLst>
      <p:ext uri="{BB962C8B-B14F-4D97-AF65-F5344CB8AC3E}">
        <p14:creationId xmlns:p14="http://schemas.microsoft.com/office/powerpoint/2010/main" val="22113360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3874" name="Rectangle 2"/>
          <p:cNvSpPr>
            <a:spLocks noGrp="1" noChangeArrowheads="1"/>
          </p:cNvSpPr>
          <p:nvPr>
            <p:ph type="title"/>
          </p:nvPr>
        </p:nvSpPr>
        <p:spPr>
          <a:xfrm>
            <a:off x="469900" y="-45065"/>
            <a:ext cx="8255000" cy="1143000"/>
          </a:xfrm>
        </p:spPr>
        <p:txBody>
          <a:bodyPr/>
          <a:lstStyle/>
          <a:p>
            <a:r>
              <a:rPr lang="el-GR" altLang="el-GR">
                <a:solidFill>
                  <a:srgbClr val="FF0000"/>
                </a:solidFill>
              </a:rPr>
              <a:t>Παρατηρήσεις (Ι)</a:t>
            </a:r>
            <a:endParaRPr lang="en-GB" altLang="el-GR">
              <a:solidFill>
                <a:srgbClr val="FF0000"/>
              </a:solidFill>
            </a:endParaRPr>
          </a:p>
        </p:txBody>
      </p:sp>
      <p:sp>
        <p:nvSpPr>
          <p:cNvPr id="463875" name="Rectangle 3" descr="Rectangle: Click to edit Master text styles&#10;Second level&#10;Third level&#10;Fourth level&#10;Fifth level"/>
          <p:cNvSpPr>
            <a:spLocks noGrp="1" noChangeArrowheads="1"/>
          </p:cNvSpPr>
          <p:nvPr>
            <p:ph type="body" idx="1"/>
          </p:nvPr>
        </p:nvSpPr>
        <p:spPr>
          <a:xfrm>
            <a:off x="-190500" y="818535"/>
            <a:ext cx="9055100" cy="5676900"/>
          </a:xfrm>
        </p:spPr>
        <p:txBody>
          <a:bodyPr/>
          <a:lstStyle/>
          <a:p>
            <a:pPr marL="914400" lvl="1" indent="-457200"/>
            <a:r>
              <a:rPr lang="el-GR" altLang="el-GR" sz="2000"/>
              <a:t>Και οι δύο συναρτήσεις (</a:t>
            </a:r>
            <a:r>
              <a:rPr lang="el-GR" altLang="el-GR" sz="2000">
                <a:solidFill>
                  <a:srgbClr val="000000"/>
                </a:solidFill>
                <a:latin typeface="Courier New" panose="02070309020205020404" pitchFamily="49" charset="0"/>
              </a:rPr>
              <a:t>scanf()</a:t>
            </a:r>
            <a:r>
              <a:rPr lang="el-GR" altLang="el-GR" sz="2000"/>
              <a:t> και </a:t>
            </a:r>
            <a:r>
              <a:rPr lang="el-GR" altLang="el-GR" sz="2000">
                <a:solidFill>
                  <a:srgbClr val="000000"/>
                </a:solidFill>
                <a:latin typeface="Courier New" panose="02070309020205020404" pitchFamily="49" charset="0"/>
              </a:rPr>
              <a:t>gets()</a:t>
            </a:r>
            <a:r>
              <a:rPr lang="el-GR" altLang="el-GR" sz="2000"/>
              <a:t>) δέχονται σαν παράμετρο έναν δείκτη προς χαρακτήρα</a:t>
            </a:r>
          </a:p>
          <a:p>
            <a:pPr marL="914400" lvl="1" indent="-457200"/>
            <a:endParaRPr lang="el-GR" altLang="el-GR" sz="2000"/>
          </a:p>
          <a:p>
            <a:pPr marL="914400" lvl="1" indent="-457200"/>
            <a:r>
              <a:rPr lang="el-GR" altLang="el-GR" sz="2000"/>
              <a:t>Υπενθυμίζεται ότι </a:t>
            </a:r>
            <a:r>
              <a:rPr lang="el-GR" altLang="el-GR" sz="2000" u="sng">
                <a:solidFill>
                  <a:srgbClr val="FF0000"/>
                </a:solidFill>
              </a:rPr>
              <a:t>το όνομα ενός πίνακα χωρίς αγκύλες</a:t>
            </a:r>
            <a:r>
              <a:rPr lang="el-GR" altLang="el-GR" sz="2000"/>
              <a:t> </a:t>
            </a:r>
            <a:r>
              <a:rPr lang="el-GR" altLang="el-GR" sz="2000">
                <a:solidFill>
                  <a:srgbClr val="FF0000"/>
                </a:solidFill>
              </a:rPr>
              <a:t>είναι </a:t>
            </a:r>
            <a:r>
              <a:rPr lang="el-GR" altLang="el-GR" sz="2000" u="sng">
                <a:solidFill>
                  <a:srgbClr val="FF0000"/>
                </a:solidFill>
              </a:rPr>
              <a:t>δείκτης στο πρώτο στοιχείο του πίνακα</a:t>
            </a:r>
          </a:p>
          <a:p>
            <a:pPr marL="914400" lvl="1" indent="-457200"/>
            <a:endParaRPr lang="el-GR" altLang="el-GR" sz="2000">
              <a:solidFill>
                <a:srgbClr val="FF0000"/>
              </a:solidFill>
            </a:endParaRPr>
          </a:p>
          <a:p>
            <a:pPr marL="914400" lvl="1" indent="-457200"/>
            <a:r>
              <a:rPr lang="el-GR" altLang="el-GR" sz="2000"/>
              <a:t>Επομένως, στα προηγούμενα παραδείγματα μπορεί να χρησιμοποιηθεί σαν παράμετρος το </a:t>
            </a:r>
            <a:r>
              <a:rPr lang="el-GR" altLang="el-GR" sz="2000">
                <a:solidFill>
                  <a:srgbClr val="000000"/>
                </a:solidFill>
                <a:latin typeface="Courier New" panose="02070309020205020404" pitchFamily="49" charset="0"/>
              </a:rPr>
              <a:t>str</a:t>
            </a:r>
            <a:r>
              <a:rPr lang="el-GR" altLang="el-GR" sz="2000"/>
              <a:t>, γιατί το </a:t>
            </a:r>
            <a:r>
              <a:rPr lang="el-GR" altLang="el-GR" sz="2000">
                <a:solidFill>
                  <a:srgbClr val="000000"/>
                </a:solidFill>
                <a:latin typeface="Courier New" panose="02070309020205020404" pitchFamily="49" charset="0"/>
              </a:rPr>
              <a:t>str</a:t>
            </a:r>
            <a:r>
              <a:rPr lang="el-GR" altLang="el-GR" sz="2000"/>
              <a:t> </a:t>
            </a:r>
            <a:r>
              <a:rPr lang="el-GR" altLang="el-GR" sz="2000" u="sng">
                <a:solidFill>
                  <a:srgbClr val="FF0000"/>
                </a:solidFill>
              </a:rPr>
              <a:t>είναι δείκτης σε χαρακτήρα</a:t>
            </a:r>
            <a:r>
              <a:rPr lang="el-GR" altLang="el-GR" sz="2000"/>
              <a:t> και συγκεκριμένα </a:t>
            </a:r>
            <a:r>
              <a:rPr lang="el-GR" altLang="el-GR" sz="2000" u="sng">
                <a:solidFill>
                  <a:srgbClr val="FF0000"/>
                </a:solidFill>
              </a:rPr>
              <a:t>στον πρώτο χαρακτήρα του πίνακα</a:t>
            </a:r>
          </a:p>
          <a:p>
            <a:pPr marL="914400" lvl="1" indent="-457200"/>
            <a:endParaRPr lang="el-GR" altLang="el-GR" sz="2000" u="sng">
              <a:solidFill>
                <a:srgbClr val="FF0000"/>
              </a:solidFill>
            </a:endParaRPr>
          </a:p>
          <a:p>
            <a:pPr marL="914400" lvl="1" indent="-457200"/>
            <a:r>
              <a:rPr lang="el-GR" altLang="el-GR" sz="2000"/>
              <a:t>Αρκετοί προγραμματιστές προτιμούν τη συνάρτηση </a:t>
            </a:r>
            <a:r>
              <a:rPr lang="el-GR" altLang="el-GR" sz="2000">
                <a:solidFill>
                  <a:srgbClr val="000000"/>
                </a:solidFill>
                <a:latin typeface="Courier New" panose="02070309020205020404" pitchFamily="49" charset="0"/>
              </a:rPr>
              <a:t>gets()</a:t>
            </a:r>
            <a:r>
              <a:rPr lang="el-GR" altLang="el-GR" sz="2000"/>
              <a:t> έναντι της συνάρτησης </a:t>
            </a:r>
            <a:r>
              <a:rPr lang="el-GR" altLang="el-GR" sz="2000">
                <a:solidFill>
                  <a:srgbClr val="000000"/>
                </a:solidFill>
                <a:latin typeface="Courier New" panose="02070309020205020404" pitchFamily="49" charset="0"/>
              </a:rPr>
              <a:t>scanf()</a:t>
            </a:r>
            <a:r>
              <a:rPr lang="el-GR" altLang="el-GR" sz="2000"/>
              <a:t>, </a:t>
            </a:r>
            <a:r>
              <a:rPr lang="el-GR" altLang="el-GR" sz="2000" u="sng">
                <a:solidFill>
                  <a:srgbClr val="FF0000"/>
                </a:solidFill>
              </a:rPr>
              <a:t>γιατί διαβάζει και τους κενούς χαρακτήρες</a:t>
            </a:r>
          </a:p>
          <a:p>
            <a:pPr marL="914400" lvl="1" indent="-457200"/>
            <a:endParaRPr lang="el-GR" altLang="el-GR" sz="2000" u="sng">
              <a:solidFill>
                <a:srgbClr val="FF0000"/>
              </a:solidFill>
            </a:endParaRPr>
          </a:p>
          <a:p>
            <a:pPr marL="914400" lvl="1" indent="-457200"/>
            <a:r>
              <a:rPr lang="el-GR" altLang="el-GR" sz="2000"/>
              <a:t>Προσοχή όμως, γιατί και οι δύο συναρτήσεις </a:t>
            </a:r>
            <a:r>
              <a:rPr lang="el-GR" altLang="el-GR" sz="2000" u="sng">
                <a:solidFill>
                  <a:srgbClr val="FF0000"/>
                </a:solidFill>
              </a:rPr>
              <a:t>δεν είναι απολύτως ασφαλείς</a:t>
            </a:r>
            <a:r>
              <a:rPr lang="el-GR" altLang="el-GR" sz="2000"/>
              <a:t> για το διάβασμα αλφαριθμητικών...(δείτε τη συνέχεια)</a:t>
            </a:r>
          </a:p>
        </p:txBody>
      </p:sp>
      <p:pic>
        <p:nvPicPr>
          <p:cNvPr id="463876" name="Picture 4" descr="blue_dang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600" y="5463560"/>
            <a:ext cx="558800"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716175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4898" name="Rectangle 2"/>
          <p:cNvSpPr>
            <a:spLocks noGrp="1" noChangeArrowheads="1"/>
          </p:cNvSpPr>
          <p:nvPr>
            <p:ph type="title"/>
          </p:nvPr>
        </p:nvSpPr>
        <p:spPr>
          <a:xfrm>
            <a:off x="469900" y="-45068"/>
            <a:ext cx="8255000" cy="1143000"/>
          </a:xfrm>
        </p:spPr>
        <p:txBody>
          <a:bodyPr/>
          <a:lstStyle/>
          <a:p>
            <a:r>
              <a:rPr lang="el-GR" altLang="el-GR">
                <a:solidFill>
                  <a:srgbClr val="FF0000"/>
                </a:solidFill>
              </a:rPr>
              <a:t>Παρατηρήσεις (ΙΙ)</a:t>
            </a:r>
            <a:endParaRPr lang="en-GB" altLang="el-GR">
              <a:solidFill>
                <a:srgbClr val="FF0000"/>
              </a:solidFill>
            </a:endParaRPr>
          </a:p>
        </p:txBody>
      </p:sp>
      <p:sp>
        <p:nvSpPr>
          <p:cNvPr id="464899" name="Rectangle 3" descr="Rectangle: Click to edit Master text styles&#10;Second level&#10;Third level&#10;Fourth level&#10;Fifth level"/>
          <p:cNvSpPr>
            <a:spLocks noGrp="1" noChangeArrowheads="1"/>
          </p:cNvSpPr>
          <p:nvPr>
            <p:ph type="body" idx="1"/>
          </p:nvPr>
        </p:nvSpPr>
        <p:spPr>
          <a:xfrm>
            <a:off x="-190500" y="818532"/>
            <a:ext cx="9055100" cy="5676900"/>
          </a:xfrm>
        </p:spPr>
        <p:txBody>
          <a:bodyPr/>
          <a:lstStyle/>
          <a:p>
            <a:pPr marL="914400" lvl="1" indent="-457200"/>
            <a:r>
              <a:rPr lang="el-GR" altLang="el-GR" sz="2000">
                <a:solidFill>
                  <a:srgbClr val="FF0000"/>
                </a:solidFill>
              </a:rPr>
              <a:t>Ο δείκτης </a:t>
            </a:r>
            <a:r>
              <a:rPr lang="el-GR" altLang="el-GR" sz="2000"/>
              <a:t>που δέχονται σαν παράμετρο οι συναρτήσεις </a:t>
            </a:r>
            <a:r>
              <a:rPr lang="el-GR" altLang="el-GR" sz="2000">
                <a:solidFill>
                  <a:srgbClr val="000000"/>
                </a:solidFill>
                <a:latin typeface="Courier New" panose="02070309020205020404" pitchFamily="49" charset="0"/>
              </a:rPr>
              <a:t>scanf()</a:t>
            </a:r>
            <a:r>
              <a:rPr lang="el-GR" altLang="el-GR" sz="2000"/>
              <a:t> και </a:t>
            </a:r>
            <a:r>
              <a:rPr lang="el-GR" altLang="el-GR" sz="2000">
                <a:solidFill>
                  <a:srgbClr val="000000"/>
                </a:solidFill>
                <a:latin typeface="Courier New" panose="02070309020205020404" pitchFamily="49" charset="0"/>
              </a:rPr>
              <a:t>gets()</a:t>
            </a:r>
            <a:r>
              <a:rPr lang="el-GR" altLang="el-GR" sz="2000"/>
              <a:t> </a:t>
            </a:r>
            <a:r>
              <a:rPr lang="el-GR" altLang="el-GR" sz="2000">
                <a:solidFill>
                  <a:srgbClr val="FF0000"/>
                </a:solidFill>
              </a:rPr>
              <a:t>πρέπει να δείχνει σε μία μνήμη </a:t>
            </a:r>
            <a:r>
              <a:rPr lang="el-GR" altLang="el-GR" sz="2000" u="sng">
                <a:solidFill>
                  <a:srgbClr val="FF0000"/>
                </a:solidFill>
              </a:rPr>
              <a:t>που έχει δεσμευτεί</a:t>
            </a:r>
            <a:r>
              <a:rPr lang="el-GR" altLang="el-GR" sz="2000">
                <a:solidFill>
                  <a:srgbClr val="FF0000"/>
                </a:solidFill>
              </a:rPr>
              <a:t> για την αποθήκευση του αλφαριθμητικού </a:t>
            </a:r>
            <a:r>
              <a:rPr lang="el-GR" altLang="el-GR" sz="2000"/>
              <a:t>που θα εισάγει ο χρήστης</a:t>
            </a:r>
            <a:r>
              <a:rPr lang="el-GR" altLang="el-GR"/>
              <a:t> </a:t>
            </a:r>
          </a:p>
          <a:p>
            <a:pPr marL="914400" lvl="1" indent="-457200"/>
            <a:endParaRPr lang="el-GR" altLang="el-GR" sz="1400"/>
          </a:p>
          <a:p>
            <a:pPr marL="914400" lvl="1" indent="-457200"/>
            <a:r>
              <a:rPr lang="el-GR" altLang="el-GR" sz="2000"/>
              <a:t>Π.χ.</a:t>
            </a:r>
          </a:p>
          <a:p>
            <a:pPr marL="914400" lvl="1" indent="-457200"/>
            <a:endParaRPr lang="el-GR" altLang="el-GR" sz="2000"/>
          </a:p>
          <a:p>
            <a:pPr marL="914400" lvl="1" indent="-457200"/>
            <a:endParaRPr lang="el-GR" altLang="el-GR"/>
          </a:p>
          <a:p>
            <a:pPr marL="914400" lvl="1" indent="-457200"/>
            <a:endParaRPr lang="el-GR" altLang="el-GR"/>
          </a:p>
          <a:p>
            <a:pPr marL="914400" lvl="1" indent="-457200"/>
            <a:endParaRPr lang="el-GR" altLang="el-GR"/>
          </a:p>
          <a:p>
            <a:pPr marL="914400" lvl="1" indent="-457200"/>
            <a:endParaRPr lang="el-GR" altLang="el-GR"/>
          </a:p>
          <a:p>
            <a:pPr marL="914400" lvl="1" indent="-457200"/>
            <a:endParaRPr lang="el-GR" altLang="el-GR" sz="3600"/>
          </a:p>
          <a:p>
            <a:pPr marL="914400" lvl="1" indent="-457200"/>
            <a:endParaRPr lang="el-GR" altLang="el-GR"/>
          </a:p>
        </p:txBody>
      </p:sp>
      <p:pic>
        <p:nvPicPr>
          <p:cNvPr id="46490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3750" y="2718770"/>
            <a:ext cx="3711575" cy="2413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grpSp>
        <p:nvGrpSpPr>
          <p:cNvPr id="464904" name="Group 8"/>
          <p:cNvGrpSpPr>
            <a:grpSpLocks/>
          </p:cNvGrpSpPr>
          <p:nvPr/>
        </p:nvGrpSpPr>
        <p:grpSpPr bwMode="auto">
          <a:xfrm>
            <a:off x="3238500" y="3079132"/>
            <a:ext cx="5600700" cy="1905000"/>
            <a:chOff x="2040" y="1856"/>
            <a:chExt cx="3528" cy="1200"/>
          </a:xfrm>
        </p:grpSpPr>
        <p:sp>
          <p:nvSpPr>
            <p:cNvPr id="464902" name="Rectangle 6" descr="Rectangle: Click to edit Master text styles&#10;Second level&#10;Third level&#10;Fourth level&#10;Fifth level"/>
            <p:cNvSpPr>
              <a:spLocks noChangeArrowheads="1"/>
            </p:cNvSpPr>
            <p:nvPr/>
          </p:nvSpPr>
          <p:spPr bwMode="auto">
            <a:xfrm>
              <a:off x="2040" y="1930"/>
              <a:ext cx="3528" cy="1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533400" indent="-533400">
                <a:spcBef>
                  <a:spcPct val="20000"/>
                </a:spcBef>
                <a:buClr>
                  <a:schemeClr val="hlink"/>
                </a:buClr>
                <a:buSzPct val="110000"/>
                <a:buFont typeface="Wingdings" panose="05000000000000000000" pitchFamily="2" charset="2"/>
                <a:buChar char="w"/>
                <a:defRPr sz="2800" b="1">
                  <a:solidFill>
                    <a:srgbClr val="0000FF"/>
                  </a:solidFill>
                  <a:latin typeface="Comic Sans MS" panose="030F0702030302020204" pitchFamily="66" charset="0"/>
                </a:defRPr>
              </a:lvl1pPr>
              <a:lvl2pPr marL="914400" indent="-457200">
                <a:spcBef>
                  <a:spcPct val="20000"/>
                </a:spcBef>
                <a:buClr>
                  <a:schemeClr val="tx1"/>
                </a:buClr>
                <a:buSzPct val="60000"/>
                <a:buFont typeface="Wingdings" panose="05000000000000000000" pitchFamily="2" charset="2"/>
                <a:buChar char="n"/>
                <a:defRPr sz="2400" b="1">
                  <a:solidFill>
                    <a:schemeClr val="tx1"/>
                  </a:solidFill>
                  <a:latin typeface="Comic Sans MS" panose="030F0702030302020204" pitchFamily="66" charset="0"/>
                </a:defRPr>
              </a:lvl2pPr>
              <a:lvl3pPr marL="1333500" indent="-419100">
                <a:spcBef>
                  <a:spcPct val="20000"/>
                </a:spcBef>
                <a:buClr>
                  <a:schemeClr val="hlink"/>
                </a:buClr>
                <a:buSzPct val="95000"/>
                <a:buFont typeface="Wingdings" panose="05000000000000000000" pitchFamily="2" charset="2"/>
                <a:buChar char="w"/>
                <a:defRPr sz="2200" b="1">
                  <a:solidFill>
                    <a:schemeClr val="tx1"/>
                  </a:solidFill>
                  <a:latin typeface="Comic Sans MS" panose="030F0702030302020204" pitchFamily="66" charset="0"/>
                </a:defRPr>
              </a:lvl3pPr>
              <a:lvl4pPr marL="1752600" indent="-381000">
                <a:spcBef>
                  <a:spcPct val="20000"/>
                </a:spcBef>
                <a:buClr>
                  <a:schemeClr val="tx1"/>
                </a:buClr>
                <a:buSzPct val="65000"/>
                <a:buFont typeface="Wingdings" panose="05000000000000000000" pitchFamily="2" charset="2"/>
                <a:buChar char="n"/>
                <a:defRPr sz="2000" b="1">
                  <a:solidFill>
                    <a:schemeClr val="tx1"/>
                  </a:solidFill>
                  <a:latin typeface="Comic Sans MS" panose="030F0702030302020204" pitchFamily="66" charset="0"/>
                </a:defRPr>
              </a:lvl4pPr>
              <a:lvl5pPr marL="2209800" indent="-381000">
                <a:spcBef>
                  <a:spcPct val="20000"/>
                </a:spcBef>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5pPr>
              <a:lvl6pPr marL="26670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6pPr>
              <a:lvl7pPr marL="31242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7pPr>
              <a:lvl8pPr marL="35814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8pPr>
              <a:lvl9pPr marL="40386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9pPr>
            </a:lstStyle>
            <a:p>
              <a:pPr lvl="1" eaLnBrk="1" hangingPunct="1">
                <a:buFont typeface="Wingdings" panose="05000000000000000000" pitchFamily="2" charset="2"/>
                <a:buNone/>
              </a:pPr>
              <a:r>
                <a:rPr lang="en-US" altLang="el-GR" sz="2000"/>
                <a:t>	  </a:t>
              </a:r>
              <a:r>
                <a:rPr lang="el-GR" altLang="el-GR" sz="2000"/>
                <a:t>	Έξοδος: </a:t>
              </a:r>
              <a:r>
                <a:rPr lang="el-GR" altLang="el-GR" sz="1800">
                  <a:solidFill>
                    <a:srgbClr val="000000"/>
                  </a:solidFill>
                  <a:latin typeface="Courier New" panose="02070309020205020404" pitchFamily="49" charset="0"/>
                </a:rPr>
                <a:t>Δεν θα εκτελεστεί    	σωστά το πρόγραμμα, αφού 	δεν έχει δεσμευτεί μνήμη 	για την αποθήκευση του 	αλφαριθμητικού</a:t>
              </a:r>
            </a:p>
          </p:txBody>
        </p:sp>
        <p:sp>
          <p:nvSpPr>
            <p:cNvPr id="464903" name="Rectangle 7"/>
            <p:cNvSpPr>
              <a:spLocks noChangeArrowheads="1"/>
            </p:cNvSpPr>
            <p:nvPr/>
          </p:nvSpPr>
          <p:spPr bwMode="auto">
            <a:xfrm>
              <a:off x="3103" y="1856"/>
              <a:ext cx="2442" cy="1085"/>
            </a:xfrm>
            <a:prstGeom prst="rect">
              <a:avLst/>
            </a:prstGeom>
            <a:noFill/>
            <a:ln w="9525">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p>
              <a:endParaRPr lang="el-GR"/>
            </a:p>
          </p:txBody>
        </p:sp>
      </p:grpSp>
      <p:grpSp>
        <p:nvGrpSpPr>
          <p:cNvPr id="464920" name="Group 24"/>
          <p:cNvGrpSpPr>
            <a:grpSpLocks/>
          </p:cNvGrpSpPr>
          <p:nvPr/>
        </p:nvGrpSpPr>
        <p:grpSpPr bwMode="auto">
          <a:xfrm>
            <a:off x="1346200" y="2101232"/>
            <a:ext cx="7810500" cy="1612900"/>
            <a:chOff x="840" y="1232"/>
            <a:chExt cx="4920" cy="1016"/>
          </a:xfrm>
        </p:grpSpPr>
        <p:sp>
          <p:nvSpPr>
            <p:cNvPr id="464915" name="Oval 19"/>
            <p:cNvSpPr>
              <a:spLocks noChangeArrowheads="1"/>
            </p:cNvSpPr>
            <p:nvPr/>
          </p:nvSpPr>
          <p:spPr bwMode="auto">
            <a:xfrm>
              <a:off x="840" y="1952"/>
              <a:ext cx="1000" cy="296"/>
            </a:xfrm>
            <a:prstGeom prst="ellipse">
              <a:avLst/>
            </a:prstGeom>
            <a:noFill/>
            <a:ln w="9525">
              <a:solidFill>
                <a:srgbClr val="FF0000"/>
              </a:solidFill>
              <a:round/>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p>
              <a:endParaRPr lang="el-GR"/>
            </a:p>
          </p:txBody>
        </p:sp>
        <p:sp>
          <p:nvSpPr>
            <p:cNvPr id="464916" name="Line 20"/>
            <p:cNvSpPr>
              <a:spLocks noChangeShapeType="1"/>
            </p:cNvSpPr>
            <p:nvPr/>
          </p:nvSpPr>
          <p:spPr bwMode="auto">
            <a:xfrm flipV="1">
              <a:off x="1704" y="1472"/>
              <a:ext cx="1296" cy="512"/>
            </a:xfrm>
            <a:prstGeom prst="line">
              <a:avLst/>
            </a:prstGeom>
            <a:noFill/>
            <a:ln w="9525">
              <a:solidFill>
                <a:srgbClr val="FF0000"/>
              </a:solidFill>
              <a:round/>
              <a:headEnd/>
              <a:tailEnd type="triangle" w="med" len="med"/>
            </a:ln>
            <a:effectLst>
              <a:outerShdw dist="35921" dir="2700000" algn="ctr" rotWithShape="0">
                <a:schemeClr val="bg2"/>
              </a:outerShdw>
            </a:effectLst>
            <a:extLst>
              <a:ext uri="{909E8E84-426E-40DD-AFC4-6F175D3DCCD1}">
                <a14:hiddenFill xmlns:a14="http://schemas.microsoft.com/office/drawing/2010/main">
                  <a:noFill/>
                </a14:hiddenFill>
              </a:ext>
            </a:extLst>
          </p:spPr>
          <p:txBody>
            <a:bodyPr wrap="none" anchor="ctr"/>
            <a:lstStyle/>
            <a:p>
              <a:endParaRPr lang="el-GR"/>
            </a:p>
          </p:txBody>
        </p:sp>
        <p:grpSp>
          <p:nvGrpSpPr>
            <p:cNvPr id="464917" name="Group 21"/>
            <p:cNvGrpSpPr>
              <a:grpSpLocks/>
            </p:cNvGrpSpPr>
            <p:nvPr/>
          </p:nvGrpSpPr>
          <p:grpSpPr bwMode="auto">
            <a:xfrm>
              <a:off x="2408" y="1232"/>
              <a:ext cx="3352" cy="502"/>
              <a:chOff x="2408" y="1232"/>
              <a:chExt cx="3352" cy="502"/>
            </a:xfrm>
          </p:grpSpPr>
          <p:sp>
            <p:nvSpPr>
              <p:cNvPr id="464918" name="Rectangle 22" descr="Rectangle: Click to edit Master text styles&#10;Second level&#10;Third level&#10;Fourth level&#10;Fifth level"/>
              <p:cNvSpPr>
                <a:spLocks noChangeArrowheads="1"/>
              </p:cNvSpPr>
              <p:nvPr/>
            </p:nvSpPr>
            <p:spPr bwMode="auto">
              <a:xfrm>
                <a:off x="2408" y="1259"/>
                <a:ext cx="3352" cy="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533400" indent="-533400">
                  <a:spcBef>
                    <a:spcPct val="20000"/>
                  </a:spcBef>
                  <a:buClr>
                    <a:schemeClr val="hlink"/>
                  </a:buClr>
                  <a:buSzPct val="110000"/>
                  <a:buFont typeface="Wingdings" panose="05000000000000000000" pitchFamily="2" charset="2"/>
                  <a:buChar char="w"/>
                  <a:defRPr sz="2800" b="1">
                    <a:solidFill>
                      <a:srgbClr val="0000FF"/>
                    </a:solidFill>
                    <a:latin typeface="Comic Sans MS" panose="030F0702030302020204" pitchFamily="66" charset="0"/>
                  </a:defRPr>
                </a:lvl1pPr>
                <a:lvl2pPr marL="914400" indent="-457200">
                  <a:spcBef>
                    <a:spcPct val="20000"/>
                  </a:spcBef>
                  <a:buClr>
                    <a:schemeClr val="tx1"/>
                  </a:buClr>
                  <a:buSzPct val="60000"/>
                  <a:buFont typeface="Wingdings" panose="05000000000000000000" pitchFamily="2" charset="2"/>
                  <a:buChar char="n"/>
                  <a:defRPr sz="2400" b="1">
                    <a:solidFill>
                      <a:schemeClr val="tx1"/>
                    </a:solidFill>
                    <a:latin typeface="Comic Sans MS" panose="030F0702030302020204" pitchFamily="66" charset="0"/>
                  </a:defRPr>
                </a:lvl2pPr>
                <a:lvl3pPr marL="1333500" indent="-419100">
                  <a:spcBef>
                    <a:spcPct val="20000"/>
                  </a:spcBef>
                  <a:buClr>
                    <a:schemeClr val="hlink"/>
                  </a:buClr>
                  <a:buSzPct val="95000"/>
                  <a:buFont typeface="Wingdings" panose="05000000000000000000" pitchFamily="2" charset="2"/>
                  <a:buChar char="w"/>
                  <a:defRPr sz="2200" b="1">
                    <a:solidFill>
                      <a:schemeClr val="tx1"/>
                    </a:solidFill>
                    <a:latin typeface="Comic Sans MS" panose="030F0702030302020204" pitchFamily="66" charset="0"/>
                  </a:defRPr>
                </a:lvl3pPr>
                <a:lvl4pPr marL="1752600" indent="-381000">
                  <a:spcBef>
                    <a:spcPct val="20000"/>
                  </a:spcBef>
                  <a:buClr>
                    <a:schemeClr val="tx1"/>
                  </a:buClr>
                  <a:buSzPct val="65000"/>
                  <a:buFont typeface="Wingdings" panose="05000000000000000000" pitchFamily="2" charset="2"/>
                  <a:buChar char="n"/>
                  <a:defRPr sz="2000" b="1">
                    <a:solidFill>
                      <a:schemeClr val="tx1"/>
                    </a:solidFill>
                    <a:latin typeface="Comic Sans MS" panose="030F0702030302020204" pitchFamily="66" charset="0"/>
                  </a:defRPr>
                </a:lvl4pPr>
                <a:lvl5pPr marL="2209800" indent="-381000">
                  <a:spcBef>
                    <a:spcPct val="20000"/>
                  </a:spcBef>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5pPr>
                <a:lvl6pPr marL="26670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6pPr>
                <a:lvl7pPr marL="31242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7pPr>
                <a:lvl8pPr marL="35814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8pPr>
                <a:lvl9pPr marL="40386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9pPr>
              </a:lstStyle>
              <a:p>
                <a:pPr lvl="1" eaLnBrk="1" hangingPunct="1">
                  <a:buFont typeface="Wingdings" panose="05000000000000000000" pitchFamily="2" charset="2"/>
                  <a:buNone/>
                </a:pPr>
                <a:r>
                  <a:rPr lang="el-GR" altLang="el-GR" sz="1800">
                    <a:solidFill>
                      <a:srgbClr val="000000"/>
                    </a:solidFill>
                    <a:latin typeface="Courier New" panose="02070309020205020404" pitchFamily="49" charset="0"/>
                  </a:rPr>
                  <a:t>	 Για να μην υπάρχει 	πρόβλημα</a:t>
                </a:r>
                <a:r>
                  <a:rPr lang="en-US" altLang="el-GR" sz="1800">
                    <a:solidFill>
                      <a:srgbClr val="000000"/>
                    </a:solidFill>
                    <a:latin typeface="Courier New" panose="02070309020205020404" pitchFamily="49" charset="0"/>
                  </a:rPr>
                  <a:t> </a:t>
                </a:r>
              </a:p>
              <a:p>
                <a:pPr lvl="1" eaLnBrk="1" hangingPunct="1">
                  <a:buFont typeface="Wingdings" panose="05000000000000000000" pitchFamily="2" charset="2"/>
                  <a:buNone/>
                </a:pPr>
                <a:r>
                  <a:rPr lang="en-US" altLang="el-GR" sz="1800">
                    <a:solidFill>
                      <a:srgbClr val="000000"/>
                    </a:solidFill>
                    <a:latin typeface="Courier New" panose="02070309020205020404" pitchFamily="49" charset="0"/>
                  </a:rPr>
                  <a:t>	 </a:t>
                </a:r>
                <a:r>
                  <a:rPr lang="el-GR" altLang="el-GR" sz="1800">
                    <a:solidFill>
                      <a:srgbClr val="000000"/>
                    </a:solidFill>
                    <a:latin typeface="Courier New" panose="02070309020205020404" pitchFamily="49" charset="0"/>
                  </a:rPr>
                  <a:t>π.χ.: </a:t>
                </a:r>
                <a:r>
                  <a:rPr lang="en-US" altLang="el-GR" sz="1800">
                    <a:solidFill>
                      <a:srgbClr val="0000FF"/>
                    </a:solidFill>
                    <a:latin typeface="Courier New" panose="02070309020205020404" pitchFamily="49" charset="0"/>
                  </a:rPr>
                  <a:t>char </a:t>
                </a:r>
                <a:r>
                  <a:rPr lang="en-US" altLang="el-GR" sz="1800">
                    <a:solidFill>
                      <a:srgbClr val="000000"/>
                    </a:solidFill>
                    <a:latin typeface="Courier New" panose="02070309020205020404" pitchFamily="49" charset="0"/>
                  </a:rPr>
                  <a:t>ptr[100];</a:t>
                </a:r>
                <a:endParaRPr lang="el-GR" altLang="el-GR" sz="1800">
                  <a:solidFill>
                    <a:srgbClr val="000000"/>
                  </a:solidFill>
                  <a:latin typeface="Courier New" panose="02070309020205020404" pitchFamily="49" charset="0"/>
                </a:endParaRPr>
              </a:p>
            </p:txBody>
          </p:sp>
          <p:sp>
            <p:nvSpPr>
              <p:cNvPr id="464919" name="Rectangle 23"/>
              <p:cNvSpPr>
                <a:spLocks noChangeArrowheads="1"/>
              </p:cNvSpPr>
              <p:nvPr/>
            </p:nvSpPr>
            <p:spPr bwMode="auto">
              <a:xfrm>
                <a:off x="3064" y="1232"/>
                <a:ext cx="2488" cy="502"/>
              </a:xfrm>
              <a:prstGeom prst="rect">
                <a:avLst/>
              </a:prstGeom>
              <a:noFill/>
              <a:ln w="9525">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p>
                <a:endParaRPr lang="el-GR"/>
              </a:p>
            </p:txBody>
          </p:sp>
        </p:grpSp>
      </p:grpSp>
      <p:pic>
        <p:nvPicPr>
          <p:cNvPr id="464921" name="Picture 25" descr="blue_dang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1600" y="675657"/>
            <a:ext cx="558800"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7418270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464904"/>
                                        </p:tgtEl>
                                        <p:attrNameLst>
                                          <p:attrName>style.visibility</p:attrName>
                                        </p:attrNameLst>
                                      </p:cBhvr>
                                      <p:to>
                                        <p:strVal val="visible"/>
                                      </p:to>
                                    </p:set>
                                    <p:animEffect transition="in" filter="blinds(horizontal)">
                                      <p:cBhvr>
                                        <p:cTn id="7" dur="500"/>
                                        <p:tgtEl>
                                          <p:spTgt spid="46490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464920"/>
                                        </p:tgtEl>
                                        <p:attrNameLst>
                                          <p:attrName>style.visibility</p:attrName>
                                        </p:attrNameLst>
                                      </p:cBhvr>
                                      <p:to>
                                        <p:strVal val="visible"/>
                                      </p:to>
                                    </p:set>
                                    <p:animEffect transition="in" filter="blinds(horizontal)">
                                      <p:cBhvr>
                                        <p:cTn id="12" dur="500"/>
                                        <p:tgtEl>
                                          <p:spTgt spid="4649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9714" name="Rectangle 2"/>
          <p:cNvSpPr>
            <a:spLocks noGrp="1" noChangeArrowheads="1"/>
          </p:cNvSpPr>
          <p:nvPr>
            <p:ph type="title"/>
          </p:nvPr>
        </p:nvSpPr>
        <p:spPr>
          <a:xfrm>
            <a:off x="469900" y="-45063"/>
            <a:ext cx="8255000" cy="1143000"/>
          </a:xfrm>
        </p:spPr>
        <p:txBody>
          <a:bodyPr/>
          <a:lstStyle/>
          <a:p>
            <a:r>
              <a:rPr lang="el-GR" altLang="el-GR">
                <a:solidFill>
                  <a:srgbClr val="FF0000"/>
                </a:solidFill>
              </a:rPr>
              <a:t>Παρατηρήσεις (ΙΙΙ)</a:t>
            </a:r>
            <a:endParaRPr lang="en-GB" altLang="el-GR">
              <a:solidFill>
                <a:srgbClr val="FF0000"/>
              </a:solidFill>
            </a:endParaRPr>
          </a:p>
        </p:txBody>
      </p:sp>
      <p:sp>
        <p:nvSpPr>
          <p:cNvPr id="499715" name="Rectangle 3" descr="Rectangle: Click to edit Master text styles&#10;Second level&#10;Third level&#10;Fourth level&#10;Fifth level"/>
          <p:cNvSpPr>
            <a:spLocks noGrp="1" noChangeArrowheads="1"/>
          </p:cNvSpPr>
          <p:nvPr>
            <p:ph type="body" idx="1"/>
          </p:nvPr>
        </p:nvSpPr>
        <p:spPr>
          <a:xfrm>
            <a:off x="-190500" y="818537"/>
            <a:ext cx="9055100" cy="5676900"/>
          </a:xfrm>
        </p:spPr>
        <p:txBody>
          <a:bodyPr/>
          <a:lstStyle/>
          <a:p>
            <a:pPr marL="914400" lvl="1" indent="-457200"/>
            <a:r>
              <a:rPr lang="el-GR" altLang="el-GR" sz="2000" dirty="0"/>
              <a:t>Οι </a:t>
            </a:r>
            <a:r>
              <a:rPr lang="el-GR" altLang="el-GR" sz="2000" dirty="0" err="1">
                <a:solidFill>
                  <a:srgbClr val="000000"/>
                </a:solidFill>
                <a:latin typeface="Courier New" panose="02070309020205020404" pitchFamily="49" charset="0"/>
              </a:rPr>
              <a:t>scanf</a:t>
            </a:r>
            <a:r>
              <a:rPr lang="el-GR" altLang="el-GR" sz="2000" dirty="0">
                <a:solidFill>
                  <a:srgbClr val="000000"/>
                </a:solidFill>
                <a:latin typeface="Courier New" panose="02070309020205020404" pitchFamily="49" charset="0"/>
              </a:rPr>
              <a:t>()</a:t>
            </a:r>
            <a:r>
              <a:rPr lang="el-GR" altLang="el-GR" sz="2000" dirty="0"/>
              <a:t> και </a:t>
            </a:r>
            <a:r>
              <a:rPr lang="el-GR" altLang="el-GR" sz="2000" dirty="0" err="1">
                <a:solidFill>
                  <a:srgbClr val="000000"/>
                </a:solidFill>
                <a:latin typeface="Courier New" panose="02070309020205020404" pitchFamily="49" charset="0"/>
              </a:rPr>
              <a:t>gets</a:t>
            </a:r>
            <a:r>
              <a:rPr lang="el-GR" altLang="el-GR" sz="2000" dirty="0">
                <a:solidFill>
                  <a:srgbClr val="000000"/>
                </a:solidFill>
                <a:latin typeface="Courier New" panose="02070309020205020404" pitchFamily="49" charset="0"/>
              </a:rPr>
              <a:t>()</a:t>
            </a:r>
            <a:r>
              <a:rPr lang="el-GR" altLang="el-GR" sz="2000" dirty="0">
                <a:solidFill>
                  <a:srgbClr val="FF0000"/>
                </a:solidFill>
              </a:rPr>
              <a:t> </a:t>
            </a:r>
            <a:r>
              <a:rPr lang="el-GR" altLang="el-GR" sz="2000" u="sng" dirty="0">
                <a:solidFill>
                  <a:srgbClr val="FF0000"/>
                </a:solidFill>
              </a:rPr>
              <a:t>δεν ελέγχουν</a:t>
            </a:r>
            <a:r>
              <a:rPr lang="el-GR" altLang="el-GR" sz="2000" dirty="0"/>
              <a:t> </a:t>
            </a:r>
            <a:r>
              <a:rPr lang="el-GR" altLang="el-GR" sz="2000" dirty="0">
                <a:solidFill>
                  <a:srgbClr val="FF0000"/>
                </a:solidFill>
              </a:rPr>
              <a:t>αν υπάρχει διαθέσιμος χώρος</a:t>
            </a:r>
            <a:r>
              <a:rPr lang="el-GR" altLang="el-GR" sz="2000" dirty="0"/>
              <a:t> για την αποθήκευση όλων των χαρακτήρων του αλφαριθμητικού</a:t>
            </a:r>
          </a:p>
          <a:p>
            <a:pPr marL="914400" lvl="1" indent="-457200"/>
            <a:endParaRPr lang="el-GR" altLang="el-GR" sz="1800" dirty="0"/>
          </a:p>
          <a:p>
            <a:pPr marL="914400" lvl="1" indent="-457200"/>
            <a:r>
              <a:rPr lang="el-GR" altLang="el-GR" sz="2000" dirty="0"/>
              <a:t>Επομένως, αν ο χρήστης εισάγει ένα αλφαριθμητικό που έχει περισσότερους χαρακτήρες από το μέγεθος της δεσμευμένης μνήμης, το πρόγραμμα θα έχει </a:t>
            </a:r>
            <a:r>
              <a:rPr lang="el-GR" altLang="el-GR" sz="2000" dirty="0">
                <a:solidFill>
                  <a:srgbClr val="FF0000"/>
                </a:solidFill>
              </a:rPr>
              <a:t>απρόβλεπτη συμπεριφορά</a:t>
            </a:r>
          </a:p>
          <a:p>
            <a:pPr marL="457200" lvl="1" indent="0">
              <a:buNone/>
            </a:pPr>
            <a:endParaRPr lang="el-GR" altLang="el-GR" sz="2000" dirty="0">
              <a:solidFill>
                <a:srgbClr val="FF0000"/>
              </a:solidFill>
            </a:endParaRPr>
          </a:p>
          <a:p>
            <a:pPr marL="457200" lvl="1" indent="0">
              <a:buNone/>
            </a:pPr>
            <a:r>
              <a:rPr lang="el-GR" altLang="el-GR" sz="2000" dirty="0"/>
              <a:t> </a:t>
            </a:r>
          </a:p>
          <a:p>
            <a:pPr marL="914400" lvl="1" indent="-457200"/>
            <a:endParaRPr lang="el-GR" altLang="el-GR" sz="2000" dirty="0"/>
          </a:p>
          <a:p>
            <a:pPr marL="914400" lvl="1" indent="-457200">
              <a:buFont typeface="Wingdings" panose="05000000000000000000" pitchFamily="2" charset="2"/>
              <a:buNone/>
            </a:pPr>
            <a:r>
              <a:rPr lang="el-GR" altLang="el-GR" sz="2000" dirty="0">
                <a:solidFill>
                  <a:srgbClr val="FF0000"/>
                </a:solidFill>
              </a:rPr>
              <a:t>	Μεγάλη προσοχή</a:t>
            </a:r>
            <a:r>
              <a:rPr lang="el-GR" altLang="el-GR" sz="2000" dirty="0"/>
              <a:t> όταν χρησιμοποιείτε τις </a:t>
            </a:r>
            <a:r>
              <a:rPr lang="el-GR" altLang="el-GR" sz="2000" dirty="0" err="1">
                <a:solidFill>
                  <a:srgbClr val="000000"/>
                </a:solidFill>
                <a:latin typeface="Courier New" panose="02070309020205020404" pitchFamily="49" charset="0"/>
              </a:rPr>
              <a:t>scanf</a:t>
            </a:r>
            <a:r>
              <a:rPr lang="el-GR" altLang="el-GR" sz="2000" dirty="0">
                <a:solidFill>
                  <a:srgbClr val="000000"/>
                </a:solidFill>
                <a:latin typeface="Courier New" panose="02070309020205020404" pitchFamily="49" charset="0"/>
              </a:rPr>
              <a:t>()</a:t>
            </a:r>
            <a:r>
              <a:rPr lang="el-GR" altLang="el-GR" sz="2000" dirty="0"/>
              <a:t> και </a:t>
            </a:r>
            <a:r>
              <a:rPr lang="el-GR" altLang="el-GR" sz="2000" dirty="0" err="1">
                <a:solidFill>
                  <a:srgbClr val="000000"/>
                </a:solidFill>
                <a:latin typeface="Courier New" panose="02070309020205020404" pitchFamily="49" charset="0"/>
              </a:rPr>
              <a:t>gets</a:t>
            </a:r>
            <a:r>
              <a:rPr lang="el-GR" altLang="el-GR" sz="2000" dirty="0">
                <a:solidFill>
                  <a:srgbClr val="000000"/>
                </a:solidFill>
                <a:latin typeface="Courier New" panose="02070309020205020404" pitchFamily="49" charset="0"/>
              </a:rPr>
              <a:t>()</a:t>
            </a:r>
            <a:r>
              <a:rPr lang="el-GR" altLang="el-GR" sz="2000" dirty="0"/>
              <a:t> για να διαβάσετε αλφαριθμητικά. </a:t>
            </a:r>
            <a:r>
              <a:rPr lang="el-GR" altLang="el-GR" sz="2000" dirty="0">
                <a:solidFill>
                  <a:srgbClr val="FF0000"/>
                </a:solidFill>
              </a:rPr>
              <a:t>Δεν είναι ασφαλείς</a:t>
            </a:r>
            <a:r>
              <a:rPr lang="el-GR" altLang="el-GR" sz="2000" dirty="0"/>
              <a:t>...</a:t>
            </a:r>
          </a:p>
          <a:p>
            <a:pPr marL="914400" lvl="1" indent="-457200"/>
            <a:endParaRPr lang="el-GR" altLang="el-GR" sz="2000" dirty="0"/>
          </a:p>
        </p:txBody>
      </p:sp>
      <p:pic>
        <p:nvPicPr>
          <p:cNvPr id="499726" name="Picture 14" descr="blue_dang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600" y="675662"/>
            <a:ext cx="558800"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99728" name="Rectangle 16"/>
          <p:cNvSpPr>
            <a:spLocks noChangeArrowheads="1"/>
          </p:cNvSpPr>
          <p:nvPr/>
        </p:nvSpPr>
        <p:spPr bwMode="auto">
          <a:xfrm>
            <a:off x="508000" y="3686694"/>
            <a:ext cx="8445500" cy="889000"/>
          </a:xfrm>
          <a:prstGeom prst="rect">
            <a:avLst/>
          </a:prstGeom>
          <a:noFill/>
          <a:ln w="9525">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p>
            <a:endParaRPr lang="el-GR"/>
          </a:p>
        </p:txBody>
      </p:sp>
      <p:pic>
        <p:nvPicPr>
          <p:cNvPr id="499729" name="Picture 17" descr="blue_dang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4053862"/>
            <a:ext cx="558800"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590837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5922" name="Rectangle 2"/>
          <p:cNvSpPr>
            <a:spLocks noGrp="1" noChangeArrowheads="1"/>
          </p:cNvSpPr>
          <p:nvPr>
            <p:ph type="title"/>
          </p:nvPr>
        </p:nvSpPr>
        <p:spPr>
          <a:xfrm>
            <a:off x="469900" y="259320"/>
            <a:ext cx="8255000" cy="1143000"/>
          </a:xfrm>
        </p:spPr>
        <p:txBody>
          <a:bodyPr>
            <a:noAutofit/>
          </a:bodyPr>
          <a:lstStyle/>
          <a:p>
            <a:r>
              <a:rPr lang="el-GR" altLang="el-GR" dirty="0">
                <a:solidFill>
                  <a:srgbClr val="FF0000"/>
                </a:solidFill>
              </a:rPr>
              <a:t>Παράδειγμα</a:t>
            </a:r>
            <a:br>
              <a:rPr lang="el-GR" altLang="el-GR" dirty="0">
                <a:solidFill>
                  <a:srgbClr val="FF0000"/>
                </a:solidFill>
              </a:rPr>
            </a:br>
            <a:endParaRPr lang="en-GB" altLang="el-GR" dirty="0">
              <a:solidFill>
                <a:srgbClr val="FF0000"/>
              </a:solidFill>
            </a:endParaRPr>
          </a:p>
        </p:txBody>
      </p:sp>
      <p:sp>
        <p:nvSpPr>
          <p:cNvPr id="465923" name="Rectangle 3" descr="Rectangle: Click to edit Master text styles&#10;Second level&#10;Third level&#10;Fourth level&#10;Fifth level"/>
          <p:cNvSpPr>
            <a:spLocks noGrp="1" noChangeArrowheads="1"/>
          </p:cNvSpPr>
          <p:nvPr>
            <p:ph type="body" idx="1"/>
          </p:nvPr>
        </p:nvSpPr>
        <p:spPr>
          <a:xfrm>
            <a:off x="-190500" y="862776"/>
            <a:ext cx="9055100" cy="5918200"/>
          </a:xfrm>
        </p:spPr>
        <p:txBody>
          <a:bodyPr/>
          <a:lstStyle/>
          <a:p>
            <a:pPr marL="914400" lvl="1" indent="-457200"/>
            <a:r>
              <a:rPr lang="el-GR" altLang="el-GR" sz="2000"/>
              <a:t>Ποια είναι η έξοδος του παρακάτω προγράμματος αν ο χρήστης εισάγει το αλφαριθμητικό: </a:t>
            </a:r>
            <a:r>
              <a:rPr lang="en-US" altLang="el-GR" sz="2000">
                <a:solidFill>
                  <a:srgbClr val="000000"/>
                </a:solidFill>
                <a:latin typeface="Courier New" panose="02070309020205020404" pitchFamily="49" charset="0"/>
              </a:rPr>
              <a:t>You are a moonchild</a:t>
            </a:r>
            <a:r>
              <a:rPr lang="el-GR" altLang="el-GR" sz="2000">
                <a:solidFill>
                  <a:srgbClr val="000000"/>
                </a:solidFill>
                <a:latin typeface="Courier New" panose="02070309020205020404" pitchFamily="49" charset="0"/>
              </a:rPr>
              <a:t>... </a:t>
            </a:r>
            <a:r>
              <a:rPr lang="el-GR" altLang="el-GR" sz="2000"/>
              <a:t>???</a:t>
            </a:r>
          </a:p>
        </p:txBody>
      </p:sp>
      <p:sp>
        <p:nvSpPr>
          <p:cNvPr id="465925" name="Rectangle 5" descr="Rectangle: Click to edit Master text styles&#10;Second level&#10;Third level&#10;Fourth level&#10;Fifth level"/>
          <p:cNvSpPr>
            <a:spLocks noChangeArrowheads="1"/>
          </p:cNvSpPr>
          <p:nvPr/>
        </p:nvSpPr>
        <p:spPr bwMode="auto">
          <a:xfrm>
            <a:off x="3873500" y="1620014"/>
            <a:ext cx="4965700" cy="881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533400" indent="-533400">
              <a:spcBef>
                <a:spcPct val="20000"/>
              </a:spcBef>
              <a:buClr>
                <a:schemeClr val="hlink"/>
              </a:buClr>
              <a:buSzPct val="110000"/>
              <a:buFont typeface="Wingdings" panose="05000000000000000000" pitchFamily="2" charset="2"/>
              <a:buChar char="w"/>
              <a:defRPr sz="2800" b="1">
                <a:solidFill>
                  <a:srgbClr val="0000FF"/>
                </a:solidFill>
                <a:latin typeface="Comic Sans MS" panose="030F0702030302020204" pitchFamily="66" charset="0"/>
              </a:defRPr>
            </a:lvl1pPr>
            <a:lvl2pPr marL="914400" indent="-457200">
              <a:spcBef>
                <a:spcPct val="20000"/>
              </a:spcBef>
              <a:buClr>
                <a:schemeClr val="tx1"/>
              </a:buClr>
              <a:buSzPct val="60000"/>
              <a:buFont typeface="Wingdings" panose="05000000000000000000" pitchFamily="2" charset="2"/>
              <a:buChar char="n"/>
              <a:defRPr sz="2400" b="1">
                <a:solidFill>
                  <a:schemeClr val="tx1"/>
                </a:solidFill>
                <a:latin typeface="Comic Sans MS" panose="030F0702030302020204" pitchFamily="66" charset="0"/>
              </a:defRPr>
            </a:lvl2pPr>
            <a:lvl3pPr marL="1333500" indent="-419100">
              <a:spcBef>
                <a:spcPct val="20000"/>
              </a:spcBef>
              <a:buClr>
                <a:schemeClr val="hlink"/>
              </a:buClr>
              <a:buSzPct val="95000"/>
              <a:buFont typeface="Wingdings" panose="05000000000000000000" pitchFamily="2" charset="2"/>
              <a:buChar char="w"/>
              <a:defRPr sz="2200" b="1">
                <a:solidFill>
                  <a:schemeClr val="tx1"/>
                </a:solidFill>
                <a:latin typeface="Comic Sans MS" panose="030F0702030302020204" pitchFamily="66" charset="0"/>
              </a:defRPr>
            </a:lvl3pPr>
            <a:lvl4pPr marL="1752600" indent="-381000">
              <a:spcBef>
                <a:spcPct val="20000"/>
              </a:spcBef>
              <a:buClr>
                <a:schemeClr val="tx1"/>
              </a:buClr>
              <a:buSzPct val="65000"/>
              <a:buFont typeface="Wingdings" panose="05000000000000000000" pitchFamily="2" charset="2"/>
              <a:buChar char="n"/>
              <a:defRPr sz="2000" b="1">
                <a:solidFill>
                  <a:schemeClr val="tx1"/>
                </a:solidFill>
                <a:latin typeface="Comic Sans MS" panose="030F0702030302020204" pitchFamily="66" charset="0"/>
              </a:defRPr>
            </a:lvl4pPr>
            <a:lvl5pPr marL="2209800" indent="-381000">
              <a:spcBef>
                <a:spcPct val="20000"/>
              </a:spcBef>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5pPr>
            <a:lvl6pPr marL="26670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6pPr>
            <a:lvl7pPr marL="31242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7pPr>
            <a:lvl8pPr marL="35814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8pPr>
            <a:lvl9pPr marL="40386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9pPr>
          </a:lstStyle>
          <a:p>
            <a:pPr lvl="1" eaLnBrk="1" hangingPunct="1">
              <a:buFont typeface="Wingdings" panose="05000000000000000000" pitchFamily="2" charset="2"/>
              <a:buNone/>
            </a:pPr>
            <a:r>
              <a:rPr lang="en-US" altLang="el-GR" sz="2000"/>
              <a:t>	</a:t>
            </a:r>
            <a:r>
              <a:rPr lang="el-GR" altLang="el-GR" sz="2000"/>
              <a:t>Ποιοι είπατε: </a:t>
            </a:r>
          </a:p>
          <a:p>
            <a:pPr lvl="1" eaLnBrk="1" hangingPunct="1">
              <a:buFont typeface="Wingdings" panose="05000000000000000000" pitchFamily="2" charset="2"/>
              <a:buNone/>
            </a:pPr>
            <a:r>
              <a:rPr lang="el-GR" altLang="el-GR" sz="2000"/>
              <a:t>	</a:t>
            </a:r>
            <a:r>
              <a:rPr lang="en-US" altLang="el-GR" sz="2000">
                <a:solidFill>
                  <a:srgbClr val="000000"/>
                </a:solidFill>
                <a:latin typeface="Courier New" panose="02070309020205020404" pitchFamily="49" charset="0"/>
              </a:rPr>
              <a:t>You a</a:t>
            </a:r>
            <a:r>
              <a:rPr lang="el-GR" altLang="el-GR" sz="2000">
                <a:solidFill>
                  <a:srgbClr val="000000"/>
                </a:solidFill>
                <a:latin typeface="Courier New" panose="02070309020205020404" pitchFamily="49" charset="0"/>
              </a:rPr>
              <a:t> 20      </a:t>
            </a:r>
            <a:r>
              <a:rPr lang="el-GR" altLang="el-GR" sz="2000"/>
              <a:t>???</a:t>
            </a:r>
          </a:p>
          <a:p>
            <a:pPr lvl="1" eaLnBrk="1" hangingPunct="1">
              <a:buFont typeface="Wingdings" panose="05000000000000000000" pitchFamily="2" charset="2"/>
              <a:buNone/>
            </a:pPr>
            <a:r>
              <a:rPr lang="el-GR" altLang="el-GR" sz="2000"/>
              <a:t>	</a:t>
            </a:r>
          </a:p>
        </p:txBody>
      </p:sp>
      <p:sp>
        <p:nvSpPr>
          <p:cNvPr id="465926" name="Rectangle 6"/>
          <p:cNvSpPr>
            <a:spLocks noChangeArrowheads="1"/>
          </p:cNvSpPr>
          <p:nvPr/>
        </p:nvSpPr>
        <p:spPr bwMode="auto">
          <a:xfrm>
            <a:off x="4632325" y="1637476"/>
            <a:ext cx="4049713" cy="850900"/>
          </a:xfrm>
          <a:prstGeom prst="rect">
            <a:avLst/>
          </a:prstGeom>
          <a:noFill/>
          <a:ln w="9525">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p>
            <a:endParaRPr lang="el-GR"/>
          </a:p>
        </p:txBody>
      </p:sp>
      <p:pic>
        <p:nvPicPr>
          <p:cNvPr id="465927"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1988" y="1596201"/>
            <a:ext cx="3576637" cy="30241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465928" name="Rectangle 8" descr="Rectangle: Click to edit Master text styles&#10;Second level&#10;Third level&#10;Fourth level&#10;Fifth level"/>
          <p:cNvSpPr>
            <a:spLocks noChangeArrowheads="1"/>
          </p:cNvSpPr>
          <p:nvPr/>
        </p:nvSpPr>
        <p:spPr bwMode="auto">
          <a:xfrm>
            <a:off x="3873500" y="2597914"/>
            <a:ext cx="4965700" cy="881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533400" indent="-533400">
              <a:spcBef>
                <a:spcPct val="20000"/>
              </a:spcBef>
              <a:buClr>
                <a:schemeClr val="hlink"/>
              </a:buClr>
              <a:buSzPct val="110000"/>
              <a:buFont typeface="Wingdings" panose="05000000000000000000" pitchFamily="2" charset="2"/>
              <a:buChar char="w"/>
              <a:defRPr sz="2800" b="1">
                <a:solidFill>
                  <a:srgbClr val="0000FF"/>
                </a:solidFill>
                <a:latin typeface="Comic Sans MS" panose="030F0702030302020204" pitchFamily="66" charset="0"/>
              </a:defRPr>
            </a:lvl1pPr>
            <a:lvl2pPr marL="914400" indent="-457200">
              <a:spcBef>
                <a:spcPct val="20000"/>
              </a:spcBef>
              <a:buClr>
                <a:schemeClr val="tx1"/>
              </a:buClr>
              <a:buSzPct val="60000"/>
              <a:buFont typeface="Wingdings" panose="05000000000000000000" pitchFamily="2" charset="2"/>
              <a:buChar char="n"/>
              <a:defRPr sz="2400" b="1">
                <a:solidFill>
                  <a:schemeClr val="tx1"/>
                </a:solidFill>
                <a:latin typeface="Comic Sans MS" panose="030F0702030302020204" pitchFamily="66" charset="0"/>
              </a:defRPr>
            </a:lvl2pPr>
            <a:lvl3pPr marL="1333500" indent="-419100">
              <a:spcBef>
                <a:spcPct val="20000"/>
              </a:spcBef>
              <a:buClr>
                <a:schemeClr val="hlink"/>
              </a:buClr>
              <a:buSzPct val="95000"/>
              <a:buFont typeface="Wingdings" panose="05000000000000000000" pitchFamily="2" charset="2"/>
              <a:buChar char="w"/>
              <a:defRPr sz="2200" b="1">
                <a:solidFill>
                  <a:schemeClr val="tx1"/>
                </a:solidFill>
                <a:latin typeface="Comic Sans MS" panose="030F0702030302020204" pitchFamily="66" charset="0"/>
              </a:defRPr>
            </a:lvl3pPr>
            <a:lvl4pPr marL="1752600" indent="-381000">
              <a:spcBef>
                <a:spcPct val="20000"/>
              </a:spcBef>
              <a:buClr>
                <a:schemeClr val="tx1"/>
              </a:buClr>
              <a:buSzPct val="65000"/>
              <a:buFont typeface="Wingdings" panose="05000000000000000000" pitchFamily="2" charset="2"/>
              <a:buChar char="n"/>
              <a:defRPr sz="2000" b="1">
                <a:solidFill>
                  <a:schemeClr val="tx1"/>
                </a:solidFill>
                <a:latin typeface="Comic Sans MS" panose="030F0702030302020204" pitchFamily="66" charset="0"/>
              </a:defRPr>
            </a:lvl4pPr>
            <a:lvl5pPr marL="2209800" indent="-381000">
              <a:spcBef>
                <a:spcPct val="20000"/>
              </a:spcBef>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5pPr>
            <a:lvl6pPr marL="26670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6pPr>
            <a:lvl7pPr marL="31242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7pPr>
            <a:lvl8pPr marL="35814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8pPr>
            <a:lvl9pPr marL="40386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9pPr>
          </a:lstStyle>
          <a:p>
            <a:pPr lvl="1" eaLnBrk="1" hangingPunct="1">
              <a:buFont typeface="Wingdings" panose="05000000000000000000" pitchFamily="2" charset="2"/>
              <a:buNone/>
            </a:pPr>
            <a:r>
              <a:rPr lang="en-US" altLang="el-GR" sz="2000"/>
              <a:t>	</a:t>
            </a:r>
            <a:r>
              <a:rPr lang="el-GR" altLang="el-GR" sz="2000"/>
              <a:t>Και ποιοι λέτε: </a:t>
            </a:r>
          </a:p>
          <a:p>
            <a:pPr lvl="1" eaLnBrk="1" hangingPunct="1">
              <a:buFont typeface="Wingdings" panose="05000000000000000000" pitchFamily="2" charset="2"/>
              <a:buNone/>
            </a:pPr>
            <a:r>
              <a:rPr lang="el-GR" altLang="el-GR" sz="2000"/>
              <a:t>	</a:t>
            </a:r>
            <a:r>
              <a:rPr lang="en-US" altLang="el-GR" sz="2000">
                <a:solidFill>
                  <a:srgbClr val="000000"/>
                </a:solidFill>
                <a:latin typeface="Courier New" panose="02070309020205020404" pitchFamily="49" charset="0"/>
              </a:rPr>
              <a:t>You </a:t>
            </a:r>
            <a:r>
              <a:rPr lang="el-GR" altLang="el-GR" sz="2000">
                <a:solidFill>
                  <a:srgbClr val="000000"/>
                </a:solidFill>
                <a:latin typeface="Courier New" panose="02070309020205020404" pitchFamily="49" charset="0"/>
              </a:rPr>
              <a:t> 20       </a:t>
            </a:r>
            <a:r>
              <a:rPr lang="el-GR" altLang="el-GR" sz="2000"/>
              <a:t>???</a:t>
            </a:r>
          </a:p>
          <a:p>
            <a:pPr lvl="1" eaLnBrk="1" hangingPunct="1">
              <a:buFont typeface="Wingdings" panose="05000000000000000000" pitchFamily="2" charset="2"/>
              <a:buNone/>
            </a:pPr>
            <a:r>
              <a:rPr lang="el-GR" altLang="el-GR" sz="2000"/>
              <a:t>	</a:t>
            </a:r>
          </a:p>
        </p:txBody>
      </p:sp>
      <p:sp>
        <p:nvSpPr>
          <p:cNvPr id="465929" name="Rectangle 9"/>
          <p:cNvSpPr>
            <a:spLocks noChangeArrowheads="1"/>
          </p:cNvSpPr>
          <p:nvPr/>
        </p:nvSpPr>
        <p:spPr bwMode="auto">
          <a:xfrm>
            <a:off x="4632325" y="2615376"/>
            <a:ext cx="4049713" cy="850900"/>
          </a:xfrm>
          <a:prstGeom prst="rect">
            <a:avLst/>
          </a:prstGeom>
          <a:noFill/>
          <a:ln w="9525">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p>
            <a:endParaRPr lang="el-GR"/>
          </a:p>
        </p:txBody>
      </p:sp>
      <p:sp>
        <p:nvSpPr>
          <p:cNvPr id="465930" name="Rectangle 10" descr="Rectangle: Click to edit Master text styles&#10;Second level&#10;Third level&#10;Fourth level&#10;Fifth level"/>
          <p:cNvSpPr>
            <a:spLocks noChangeArrowheads="1"/>
          </p:cNvSpPr>
          <p:nvPr/>
        </p:nvSpPr>
        <p:spPr bwMode="auto">
          <a:xfrm>
            <a:off x="3873500" y="3525014"/>
            <a:ext cx="4965700" cy="881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533400" indent="-533400">
              <a:spcBef>
                <a:spcPct val="20000"/>
              </a:spcBef>
              <a:buClr>
                <a:schemeClr val="hlink"/>
              </a:buClr>
              <a:buSzPct val="110000"/>
              <a:buFont typeface="Wingdings" panose="05000000000000000000" pitchFamily="2" charset="2"/>
              <a:buChar char="w"/>
              <a:defRPr sz="2800" b="1">
                <a:solidFill>
                  <a:srgbClr val="0000FF"/>
                </a:solidFill>
                <a:latin typeface="Comic Sans MS" panose="030F0702030302020204" pitchFamily="66" charset="0"/>
              </a:defRPr>
            </a:lvl1pPr>
            <a:lvl2pPr marL="914400" indent="-457200">
              <a:spcBef>
                <a:spcPct val="20000"/>
              </a:spcBef>
              <a:buClr>
                <a:schemeClr val="tx1"/>
              </a:buClr>
              <a:buSzPct val="60000"/>
              <a:buFont typeface="Wingdings" panose="05000000000000000000" pitchFamily="2" charset="2"/>
              <a:buChar char="n"/>
              <a:defRPr sz="2400" b="1">
                <a:solidFill>
                  <a:schemeClr val="tx1"/>
                </a:solidFill>
                <a:latin typeface="Comic Sans MS" panose="030F0702030302020204" pitchFamily="66" charset="0"/>
              </a:defRPr>
            </a:lvl2pPr>
            <a:lvl3pPr marL="1333500" indent="-419100">
              <a:spcBef>
                <a:spcPct val="20000"/>
              </a:spcBef>
              <a:buClr>
                <a:schemeClr val="hlink"/>
              </a:buClr>
              <a:buSzPct val="95000"/>
              <a:buFont typeface="Wingdings" panose="05000000000000000000" pitchFamily="2" charset="2"/>
              <a:buChar char="w"/>
              <a:defRPr sz="2200" b="1">
                <a:solidFill>
                  <a:schemeClr val="tx1"/>
                </a:solidFill>
                <a:latin typeface="Comic Sans MS" panose="030F0702030302020204" pitchFamily="66" charset="0"/>
              </a:defRPr>
            </a:lvl3pPr>
            <a:lvl4pPr marL="1752600" indent="-381000">
              <a:spcBef>
                <a:spcPct val="20000"/>
              </a:spcBef>
              <a:buClr>
                <a:schemeClr val="tx1"/>
              </a:buClr>
              <a:buSzPct val="65000"/>
              <a:buFont typeface="Wingdings" panose="05000000000000000000" pitchFamily="2" charset="2"/>
              <a:buChar char="n"/>
              <a:defRPr sz="2000" b="1">
                <a:solidFill>
                  <a:schemeClr val="tx1"/>
                </a:solidFill>
                <a:latin typeface="Comic Sans MS" panose="030F0702030302020204" pitchFamily="66" charset="0"/>
              </a:defRPr>
            </a:lvl4pPr>
            <a:lvl5pPr marL="2209800" indent="-381000">
              <a:spcBef>
                <a:spcPct val="20000"/>
              </a:spcBef>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5pPr>
            <a:lvl6pPr marL="26670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6pPr>
            <a:lvl7pPr marL="31242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7pPr>
            <a:lvl8pPr marL="35814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8pPr>
            <a:lvl9pPr marL="40386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9pPr>
          </a:lstStyle>
          <a:p>
            <a:pPr lvl="1" eaLnBrk="1" hangingPunct="1">
              <a:buFont typeface="Wingdings" panose="05000000000000000000" pitchFamily="2" charset="2"/>
              <a:buNone/>
            </a:pPr>
            <a:r>
              <a:rPr lang="en-US" altLang="el-GR" sz="2000"/>
              <a:t>	</a:t>
            </a:r>
            <a:r>
              <a:rPr lang="el-GR" altLang="el-GR" sz="2000"/>
              <a:t>Είπε κανείς: </a:t>
            </a:r>
          </a:p>
          <a:p>
            <a:pPr lvl="1" eaLnBrk="1" hangingPunct="1">
              <a:buFont typeface="Wingdings" panose="05000000000000000000" pitchFamily="2" charset="2"/>
              <a:buNone/>
            </a:pPr>
            <a:r>
              <a:rPr lang="el-GR" altLang="el-GR" sz="2000"/>
              <a:t>   </a:t>
            </a:r>
            <a:r>
              <a:rPr lang="en-US" altLang="el-GR" sz="2000">
                <a:solidFill>
                  <a:srgbClr val="000000"/>
                </a:solidFill>
                <a:latin typeface="Courier New" panose="02070309020205020404" pitchFamily="49" charset="0"/>
              </a:rPr>
              <a:t>You are a moonchild</a:t>
            </a:r>
            <a:r>
              <a:rPr lang="el-GR" altLang="el-GR" sz="2000">
                <a:solidFill>
                  <a:srgbClr val="000000"/>
                </a:solidFill>
                <a:latin typeface="Courier New" panose="02070309020205020404" pitchFamily="49" charset="0"/>
              </a:rPr>
              <a:t>... 20       </a:t>
            </a:r>
            <a:r>
              <a:rPr lang="el-GR" altLang="el-GR" sz="2000"/>
              <a:t>(ίσως, με πιθανότητα 0.0001%)</a:t>
            </a:r>
          </a:p>
          <a:p>
            <a:pPr lvl="1" eaLnBrk="1" hangingPunct="1">
              <a:buFont typeface="Wingdings" panose="05000000000000000000" pitchFamily="2" charset="2"/>
              <a:buNone/>
            </a:pPr>
            <a:r>
              <a:rPr lang="el-GR" altLang="el-GR" sz="2000"/>
              <a:t>	</a:t>
            </a:r>
          </a:p>
        </p:txBody>
      </p:sp>
      <p:sp>
        <p:nvSpPr>
          <p:cNvPr id="465931" name="Rectangle 11"/>
          <p:cNvSpPr>
            <a:spLocks noChangeArrowheads="1"/>
          </p:cNvSpPr>
          <p:nvPr/>
        </p:nvSpPr>
        <p:spPr bwMode="auto">
          <a:xfrm>
            <a:off x="4632325" y="3542476"/>
            <a:ext cx="4049713" cy="1066800"/>
          </a:xfrm>
          <a:prstGeom prst="rect">
            <a:avLst/>
          </a:prstGeom>
          <a:noFill/>
          <a:ln w="9525">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p>
            <a:endParaRPr lang="el-GR"/>
          </a:p>
        </p:txBody>
      </p:sp>
      <p:pic>
        <p:nvPicPr>
          <p:cNvPr id="465932"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488" y="4950589"/>
            <a:ext cx="4786312" cy="1501775"/>
          </a:xfrm>
          <a:prstGeom prst="rect">
            <a:avLst/>
          </a:prstGeom>
          <a:noFill/>
          <a:extLst>
            <a:ext uri="{909E8E84-426E-40DD-AFC4-6F175D3DCCD1}">
              <a14:hiddenFill xmlns:a14="http://schemas.microsoft.com/office/drawing/2010/main">
                <a:solidFill>
                  <a:srgbClr val="FFFFFF"/>
                </a:solidFill>
              </a14:hiddenFill>
            </a:ext>
          </a:extLst>
        </p:spPr>
      </p:pic>
      <p:sp>
        <p:nvSpPr>
          <p:cNvPr id="465933" name="Rectangle 13" descr="Rectangle: Click to edit Master text styles&#10;Second level&#10;Third level&#10;Fourth level&#10;Fifth level"/>
          <p:cNvSpPr>
            <a:spLocks noChangeArrowheads="1"/>
          </p:cNvSpPr>
          <p:nvPr/>
        </p:nvSpPr>
        <p:spPr bwMode="auto">
          <a:xfrm>
            <a:off x="4254500" y="4858514"/>
            <a:ext cx="4889500" cy="881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533400" indent="-533400">
              <a:spcBef>
                <a:spcPct val="20000"/>
              </a:spcBef>
              <a:buClr>
                <a:schemeClr val="hlink"/>
              </a:buClr>
              <a:buSzPct val="110000"/>
              <a:buFont typeface="Wingdings" panose="05000000000000000000" pitchFamily="2" charset="2"/>
              <a:buChar char="w"/>
              <a:defRPr sz="2800" b="1">
                <a:solidFill>
                  <a:srgbClr val="0000FF"/>
                </a:solidFill>
                <a:latin typeface="Comic Sans MS" panose="030F0702030302020204" pitchFamily="66" charset="0"/>
              </a:defRPr>
            </a:lvl1pPr>
            <a:lvl2pPr marL="914400" indent="-457200">
              <a:spcBef>
                <a:spcPct val="20000"/>
              </a:spcBef>
              <a:buClr>
                <a:schemeClr val="tx1"/>
              </a:buClr>
              <a:buSzPct val="60000"/>
              <a:buFont typeface="Wingdings" panose="05000000000000000000" pitchFamily="2" charset="2"/>
              <a:buChar char="n"/>
              <a:defRPr sz="2400" b="1">
                <a:solidFill>
                  <a:schemeClr val="tx1"/>
                </a:solidFill>
                <a:latin typeface="Comic Sans MS" panose="030F0702030302020204" pitchFamily="66" charset="0"/>
              </a:defRPr>
            </a:lvl2pPr>
            <a:lvl3pPr marL="1333500" indent="-419100">
              <a:spcBef>
                <a:spcPct val="20000"/>
              </a:spcBef>
              <a:buClr>
                <a:schemeClr val="hlink"/>
              </a:buClr>
              <a:buSzPct val="95000"/>
              <a:buFont typeface="Wingdings" panose="05000000000000000000" pitchFamily="2" charset="2"/>
              <a:buChar char="w"/>
              <a:defRPr sz="2200" b="1">
                <a:solidFill>
                  <a:schemeClr val="tx1"/>
                </a:solidFill>
                <a:latin typeface="Comic Sans MS" panose="030F0702030302020204" pitchFamily="66" charset="0"/>
              </a:defRPr>
            </a:lvl3pPr>
            <a:lvl4pPr marL="1752600" indent="-381000">
              <a:spcBef>
                <a:spcPct val="20000"/>
              </a:spcBef>
              <a:buClr>
                <a:schemeClr val="tx1"/>
              </a:buClr>
              <a:buSzPct val="65000"/>
              <a:buFont typeface="Wingdings" panose="05000000000000000000" pitchFamily="2" charset="2"/>
              <a:buChar char="n"/>
              <a:defRPr sz="2000" b="1">
                <a:solidFill>
                  <a:schemeClr val="tx1"/>
                </a:solidFill>
                <a:latin typeface="Comic Sans MS" panose="030F0702030302020204" pitchFamily="66" charset="0"/>
              </a:defRPr>
            </a:lvl4pPr>
            <a:lvl5pPr marL="2209800" indent="-381000">
              <a:spcBef>
                <a:spcPct val="20000"/>
              </a:spcBef>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5pPr>
            <a:lvl6pPr marL="26670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6pPr>
            <a:lvl7pPr marL="31242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7pPr>
            <a:lvl8pPr marL="35814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8pPr>
            <a:lvl9pPr marL="40386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9pPr>
          </a:lstStyle>
          <a:p>
            <a:pPr lvl="1" eaLnBrk="1" hangingPunct="1">
              <a:buFont typeface="Wingdings" panose="05000000000000000000" pitchFamily="2" charset="2"/>
              <a:buNone/>
            </a:pPr>
            <a:r>
              <a:rPr lang="en-US" altLang="el-GR" sz="2000"/>
              <a:t>	</a:t>
            </a:r>
            <a:r>
              <a:rPr lang="el-GR" altLang="el-GR" sz="2000"/>
              <a:t>Προσοχή στην υπέρβαση ορίων της επιτρεπόμενης δεσμευμένης μνήμης όταν χρησιμοποιείτε τις συναρτήσεις </a:t>
            </a:r>
            <a:r>
              <a:rPr lang="en-US" altLang="el-GR" sz="2000">
                <a:solidFill>
                  <a:srgbClr val="000000"/>
                </a:solidFill>
                <a:latin typeface="Courier New" panose="02070309020205020404" pitchFamily="49" charset="0"/>
              </a:rPr>
              <a:t>scanf()</a:t>
            </a:r>
            <a:r>
              <a:rPr lang="el-GR" altLang="el-GR" sz="2000">
                <a:solidFill>
                  <a:srgbClr val="000000"/>
                </a:solidFill>
                <a:latin typeface="Courier New" panose="02070309020205020404" pitchFamily="49" charset="0"/>
              </a:rPr>
              <a:t> </a:t>
            </a:r>
            <a:r>
              <a:rPr lang="el-GR" altLang="el-GR" sz="2000"/>
              <a:t>και</a:t>
            </a:r>
            <a:r>
              <a:rPr lang="en-US" altLang="el-GR" sz="2000">
                <a:solidFill>
                  <a:srgbClr val="000000"/>
                </a:solidFill>
                <a:latin typeface="Courier New" panose="02070309020205020404" pitchFamily="49" charset="0"/>
              </a:rPr>
              <a:t> gets()</a:t>
            </a:r>
            <a:endParaRPr lang="el-GR" altLang="el-GR" sz="2000"/>
          </a:p>
        </p:txBody>
      </p:sp>
      <p:sp>
        <p:nvSpPr>
          <p:cNvPr id="465934" name="Rectangle 14"/>
          <p:cNvSpPr>
            <a:spLocks noChangeArrowheads="1"/>
          </p:cNvSpPr>
          <p:nvPr/>
        </p:nvSpPr>
        <p:spPr bwMode="auto">
          <a:xfrm>
            <a:off x="4954588" y="4875976"/>
            <a:ext cx="4037012" cy="1587500"/>
          </a:xfrm>
          <a:prstGeom prst="rect">
            <a:avLst/>
          </a:prstGeom>
          <a:noFill/>
          <a:ln w="9525">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p>
            <a:endParaRPr lang="el-GR"/>
          </a:p>
        </p:txBody>
      </p:sp>
    </p:spTree>
    <p:extLst>
      <p:ext uri="{BB962C8B-B14F-4D97-AF65-F5344CB8AC3E}">
        <p14:creationId xmlns:p14="http://schemas.microsoft.com/office/powerpoint/2010/main" val="183283458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65925"/>
                                        </p:tgtEl>
                                        <p:attrNameLst>
                                          <p:attrName>style.visibility</p:attrName>
                                        </p:attrNameLst>
                                      </p:cBhvr>
                                      <p:to>
                                        <p:strVal val="visible"/>
                                      </p:to>
                                    </p:set>
                                    <p:animEffect transition="in" filter="blinds(horizontal)">
                                      <p:cBhvr>
                                        <p:cTn id="7" dur="500"/>
                                        <p:tgtEl>
                                          <p:spTgt spid="465925"/>
                                        </p:tgtEl>
                                      </p:cBhvr>
                                    </p:animEffect>
                                  </p:childTnLst>
                                </p:cTn>
                              </p:par>
                              <p:par>
                                <p:cTn id="8" presetID="3" presetClass="entr" presetSubtype="10" fill="hold" nodeType="withEffect">
                                  <p:stCondLst>
                                    <p:cond delay="0"/>
                                  </p:stCondLst>
                                  <p:childTnLst>
                                    <p:set>
                                      <p:cBhvr>
                                        <p:cTn id="9" dur="1" fill="hold">
                                          <p:stCondLst>
                                            <p:cond delay="0"/>
                                          </p:stCondLst>
                                        </p:cTn>
                                        <p:tgtEl>
                                          <p:spTgt spid="465926"/>
                                        </p:tgtEl>
                                        <p:attrNameLst>
                                          <p:attrName>style.visibility</p:attrName>
                                        </p:attrNameLst>
                                      </p:cBhvr>
                                      <p:to>
                                        <p:strVal val="visible"/>
                                      </p:to>
                                    </p:set>
                                    <p:animEffect transition="in" filter="blinds(horizontal)">
                                      <p:cBhvr>
                                        <p:cTn id="10" dur="500"/>
                                        <p:tgtEl>
                                          <p:spTgt spid="465926"/>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465928"/>
                                        </p:tgtEl>
                                        <p:attrNameLst>
                                          <p:attrName>style.visibility</p:attrName>
                                        </p:attrNameLst>
                                      </p:cBhvr>
                                      <p:to>
                                        <p:strVal val="visible"/>
                                      </p:to>
                                    </p:set>
                                    <p:animEffect transition="in" filter="blinds(horizontal)">
                                      <p:cBhvr>
                                        <p:cTn id="15" dur="500"/>
                                        <p:tgtEl>
                                          <p:spTgt spid="465928"/>
                                        </p:tgtEl>
                                      </p:cBhvr>
                                    </p:animEffect>
                                  </p:childTnLst>
                                </p:cTn>
                              </p:par>
                              <p:par>
                                <p:cTn id="16" presetID="3" presetClass="entr" presetSubtype="10" fill="hold" nodeType="withEffect">
                                  <p:stCondLst>
                                    <p:cond delay="0"/>
                                  </p:stCondLst>
                                  <p:childTnLst>
                                    <p:set>
                                      <p:cBhvr>
                                        <p:cTn id="17" dur="1" fill="hold">
                                          <p:stCondLst>
                                            <p:cond delay="0"/>
                                          </p:stCondLst>
                                        </p:cTn>
                                        <p:tgtEl>
                                          <p:spTgt spid="465929"/>
                                        </p:tgtEl>
                                        <p:attrNameLst>
                                          <p:attrName>style.visibility</p:attrName>
                                        </p:attrNameLst>
                                      </p:cBhvr>
                                      <p:to>
                                        <p:strVal val="visible"/>
                                      </p:to>
                                    </p:set>
                                    <p:animEffect transition="in" filter="blinds(horizontal)">
                                      <p:cBhvr>
                                        <p:cTn id="18" dur="500"/>
                                        <p:tgtEl>
                                          <p:spTgt spid="465929"/>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465930"/>
                                        </p:tgtEl>
                                        <p:attrNameLst>
                                          <p:attrName>style.visibility</p:attrName>
                                        </p:attrNameLst>
                                      </p:cBhvr>
                                      <p:to>
                                        <p:strVal val="visible"/>
                                      </p:to>
                                    </p:set>
                                    <p:animEffect transition="in" filter="blinds(horizontal)">
                                      <p:cBhvr>
                                        <p:cTn id="23" dur="500"/>
                                        <p:tgtEl>
                                          <p:spTgt spid="465930"/>
                                        </p:tgtEl>
                                      </p:cBhvr>
                                    </p:animEffect>
                                  </p:childTnLst>
                                </p:cTn>
                              </p:par>
                              <p:par>
                                <p:cTn id="24" presetID="3" presetClass="entr" presetSubtype="10" fill="hold" nodeType="withEffect">
                                  <p:stCondLst>
                                    <p:cond delay="0"/>
                                  </p:stCondLst>
                                  <p:childTnLst>
                                    <p:set>
                                      <p:cBhvr>
                                        <p:cTn id="25" dur="1" fill="hold">
                                          <p:stCondLst>
                                            <p:cond delay="0"/>
                                          </p:stCondLst>
                                        </p:cTn>
                                        <p:tgtEl>
                                          <p:spTgt spid="465931"/>
                                        </p:tgtEl>
                                        <p:attrNameLst>
                                          <p:attrName>style.visibility</p:attrName>
                                        </p:attrNameLst>
                                      </p:cBhvr>
                                      <p:to>
                                        <p:strVal val="visible"/>
                                      </p:to>
                                    </p:set>
                                    <p:animEffect transition="in" filter="blinds(horizontal)">
                                      <p:cBhvr>
                                        <p:cTn id="26" dur="500"/>
                                        <p:tgtEl>
                                          <p:spTgt spid="465931"/>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3" presetClass="entr" presetSubtype="10" fill="hold" nodeType="clickEffect">
                                  <p:stCondLst>
                                    <p:cond delay="0"/>
                                  </p:stCondLst>
                                  <p:childTnLst>
                                    <p:set>
                                      <p:cBhvr>
                                        <p:cTn id="30" dur="1" fill="hold">
                                          <p:stCondLst>
                                            <p:cond delay="0"/>
                                          </p:stCondLst>
                                        </p:cTn>
                                        <p:tgtEl>
                                          <p:spTgt spid="465932"/>
                                        </p:tgtEl>
                                        <p:attrNameLst>
                                          <p:attrName>style.visibility</p:attrName>
                                        </p:attrNameLst>
                                      </p:cBhvr>
                                      <p:to>
                                        <p:strVal val="visible"/>
                                      </p:to>
                                    </p:set>
                                    <p:animEffect transition="in" filter="blinds(horizontal)">
                                      <p:cBhvr>
                                        <p:cTn id="31" dur="500"/>
                                        <p:tgtEl>
                                          <p:spTgt spid="465932"/>
                                        </p:tgtEl>
                                      </p:cBhvr>
                                    </p:animEffect>
                                  </p:childTnLst>
                                </p:cTn>
                              </p:par>
                              <p:par>
                                <p:cTn id="32" presetID="3" presetClass="entr" presetSubtype="10" fill="hold" grpId="0" nodeType="withEffect">
                                  <p:stCondLst>
                                    <p:cond delay="0"/>
                                  </p:stCondLst>
                                  <p:childTnLst>
                                    <p:set>
                                      <p:cBhvr>
                                        <p:cTn id="33" dur="1" fill="hold">
                                          <p:stCondLst>
                                            <p:cond delay="0"/>
                                          </p:stCondLst>
                                        </p:cTn>
                                        <p:tgtEl>
                                          <p:spTgt spid="465933"/>
                                        </p:tgtEl>
                                        <p:attrNameLst>
                                          <p:attrName>style.visibility</p:attrName>
                                        </p:attrNameLst>
                                      </p:cBhvr>
                                      <p:to>
                                        <p:strVal val="visible"/>
                                      </p:to>
                                    </p:set>
                                    <p:animEffect transition="in" filter="blinds(horizontal)">
                                      <p:cBhvr>
                                        <p:cTn id="34" dur="500"/>
                                        <p:tgtEl>
                                          <p:spTgt spid="465933"/>
                                        </p:tgtEl>
                                      </p:cBhvr>
                                    </p:animEffect>
                                  </p:childTnLst>
                                </p:cTn>
                              </p:par>
                              <p:par>
                                <p:cTn id="35" presetID="3" presetClass="entr" presetSubtype="10" fill="hold" nodeType="withEffect">
                                  <p:stCondLst>
                                    <p:cond delay="0"/>
                                  </p:stCondLst>
                                  <p:childTnLst>
                                    <p:set>
                                      <p:cBhvr>
                                        <p:cTn id="36" dur="1" fill="hold">
                                          <p:stCondLst>
                                            <p:cond delay="0"/>
                                          </p:stCondLst>
                                        </p:cTn>
                                        <p:tgtEl>
                                          <p:spTgt spid="465934"/>
                                        </p:tgtEl>
                                        <p:attrNameLst>
                                          <p:attrName>style.visibility</p:attrName>
                                        </p:attrNameLst>
                                      </p:cBhvr>
                                      <p:to>
                                        <p:strVal val="visible"/>
                                      </p:to>
                                    </p:set>
                                    <p:animEffect transition="in" filter="blinds(horizontal)">
                                      <p:cBhvr>
                                        <p:cTn id="37" dur="500"/>
                                        <p:tgtEl>
                                          <p:spTgt spid="4659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5925" grpId="0"/>
      <p:bldP spid="465928" grpId="0"/>
      <p:bldP spid="465930" grpId="0"/>
      <p:bldP spid="465933"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6946" name="Rectangle 2"/>
          <p:cNvSpPr>
            <a:spLocks noGrp="1" noChangeArrowheads="1"/>
          </p:cNvSpPr>
          <p:nvPr>
            <p:ph type="title"/>
          </p:nvPr>
        </p:nvSpPr>
        <p:spPr>
          <a:xfrm>
            <a:off x="444500" y="-15571"/>
            <a:ext cx="8255000" cy="1143000"/>
          </a:xfrm>
        </p:spPr>
        <p:txBody>
          <a:bodyPr/>
          <a:lstStyle/>
          <a:p>
            <a:r>
              <a:rPr lang="el-GR" altLang="el-GR" sz="2400">
                <a:solidFill>
                  <a:srgbClr val="FF0000"/>
                </a:solidFill>
              </a:rPr>
              <a:t>Διάβασμα αλφαριθμητικών με μεγαλύτερη ασφάλεια (Ι)</a:t>
            </a:r>
            <a:endParaRPr lang="en-GB" altLang="el-GR" sz="2400">
              <a:solidFill>
                <a:srgbClr val="FF0000"/>
              </a:solidFill>
            </a:endParaRPr>
          </a:p>
        </p:txBody>
      </p:sp>
      <p:sp>
        <p:nvSpPr>
          <p:cNvPr id="466947" name="Rectangle 3" descr="Rectangle: Click to edit Master text styles&#10;Second level&#10;Third level&#10;Fourth level&#10;Fifth level"/>
          <p:cNvSpPr>
            <a:spLocks noGrp="1" noChangeArrowheads="1"/>
          </p:cNvSpPr>
          <p:nvPr>
            <p:ph type="body" idx="1"/>
          </p:nvPr>
        </p:nvSpPr>
        <p:spPr>
          <a:xfrm>
            <a:off x="-381000" y="873429"/>
            <a:ext cx="9334500" cy="5778090"/>
          </a:xfrm>
        </p:spPr>
        <p:txBody>
          <a:bodyPr/>
          <a:lstStyle/>
          <a:p>
            <a:pPr marL="914400" lvl="1" indent="-457200">
              <a:lnSpc>
                <a:spcPct val="80000"/>
              </a:lnSpc>
            </a:pPr>
            <a:r>
              <a:rPr lang="el-GR" altLang="el-GR" sz="2000" dirty="0"/>
              <a:t>Όταν χρησιμοποιούμε τη συνάρτηση </a:t>
            </a:r>
            <a:r>
              <a:rPr lang="el-GR" altLang="el-GR" sz="2000" dirty="0" err="1">
                <a:solidFill>
                  <a:srgbClr val="000000"/>
                </a:solidFill>
                <a:latin typeface="Courier New" panose="02070309020205020404" pitchFamily="49" charset="0"/>
              </a:rPr>
              <a:t>gets</a:t>
            </a:r>
            <a:r>
              <a:rPr lang="el-GR" altLang="el-GR" sz="2000" dirty="0">
                <a:solidFill>
                  <a:srgbClr val="000000"/>
                </a:solidFill>
                <a:latin typeface="Courier New" panose="02070309020205020404" pitchFamily="49" charset="0"/>
              </a:rPr>
              <a:t>()</a:t>
            </a:r>
            <a:r>
              <a:rPr lang="el-GR" altLang="el-GR" sz="2000" dirty="0"/>
              <a:t>, θεωρούμε, για λόγους απλότητας, ότι το μήκος του αλφαριθμητικού που διαβάζουμε από το πληκτρολόγιο είναι μέχρι ένα λογικό πλήθος χαρακτήρων (π.χ. 100)</a:t>
            </a:r>
            <a:r>
              <a:rPr lang="el-GR" altLang="el-GR" dirty="0"/>
              <a:t> </a:t>
            </a:r>
          </a:p>
          <a:p>
            <a:pPr marL="914400" lvl="1" indent="-457200">
              <a:lnSpc>
                <a:spcPct val="80000"/>
              </a:lnSpc>
            </a:pPr>
            <a:endParaRPr lang="el-GR" altLang="el-GR" sz="1600" dirty="0"/>
          </a:p>
          <a:p>
            <a:pPr marL="914400" lvl="1" indent="-457200">
              <a:lnSpc>
                <a:spcPct val="80000"/>
              </a:lnSpc>
            </a:pPr>
            <a:r>
              <a:rPr lang="el-GR" altLang="el-GR" sz="2000" dirty="0"/>
              <a:t>Ωστόσο, </a:t>
            </a:r>
            <a:r>
              <a:rPr lang="el-GR" altLang="el-GR" sz="2000" dirty="0">
                <a:solidFill>
                  <a:srgbClr val="FF0000"/>
                </a:solidFill>
              </a:rPr>
              <a:t>αν θέλετε να αισθάνεστε πιο ασφαλείς</a:t>
            </a:r>
            <a:r>
              <a:rPr lang="el-GR" altLang="el-GR" sz="2000" dirty="0"/>
              <a:t> ότι δεν θα δημιουργηθεί πρόβλημα στις δικές σας εφαρμογές με το διάβασμα ενός αλφαριθμητικού από το πληκτρολόγιο, προτείνονται κι άλλες εναλλακτικές μέθοδοι, όπως:</a:t>
            </a:r>
          </a:p>
          <a:p>
            <a:pPr marL="914400" lvl="1" indent="-457200">
              <a:lnSpc>
                <a:spcPct val="80000"/>
              </a:lnSpc>
            </a:pPr>
            <a:endParaRPr lang="el-GR" altLang="el-GR" sz="1600" dirty="0"/>
          </a:p>
          <a:p>
            <a:pPr marL="914400" lvl="1" indent="-457200">
              <a:lnSpc>
                <a:spcPct val="80000"/>
              </a:lnSpc>
              <a:buFont typeface="Wingdings" panose="05000000000000000000" pitchFamily="2" charset="2"/>
              <a:buNone/>
            </a:pPr>
            <a:r>
              <a:rPr lang="el-GR" altLang="el-GR" sz="2000" dirty="0"/>
              <a:t>	</a:t>
            </a:r>
            <a:r>
              <a:rPr lang="el-GR" altLang="el-GR" sz="2000" dirty="0">
                <a:solidFill>
                  <a:srgbClr val="FF0000"/>
                </a:solidFill>
              </a:rPr>
              <a:t>1)</a:t>
            </a:r>
            <a:r>
              <a:rPr lang="el-GR" altLang="el-GR" sz="2000" dirty="0"/>
              <a:t> Χρησιμοποιείστε τη συνάρτηση </a:t>
            </a:r>
            <a:r>
              <a:rPr lang="el-GR" altLang="el-GR" sz="2000" dirty="0" err="1">
                <a:solidFill>
                  <a:srgbClr val="000000"/>
                </a:solidFill>
                <a:latin typeface="Courier New" panose="02070309020205020404" pitchFamily="49" charset="0"/>
              </a:rPr>
              <a:t>fgets</a:t>
            </a:r>
            <a:r>
              <a:rPr lang="el-GR" altLang="el-GR" sz="2000" dirty="0">
                <a:solidFill>
                  <a:srgbClr val="000000"/>
                </a:solidFill>
                <a:latin typeface="Courier New" panose="02070309020205020404" pitchFamily="49" charset="0"/>
              </a:rPr>
              <a:t>()</a:t>
            </a:r>
            <a:r>
              <a:rPr lang="el-GR" altLang="el-GR" sz="2000" dirty="0"/>
              <a:t>, η οποία είναι πιο ασφαλής από την </a:t>
            </a:r>
            <a:r>
              <a:rPr lang="el-GR" altLang="el-GR" sz="2000" dirty="0" err="1">
                <a:solidFill>
                  <a:srgbClr val="000000"/>
                </a:solidFill>
                <a:latin typeface="Courier New" panose="02070309020205020404" pitchFamily="49" charset="0"/>
              </a:rPr>
              <a:t>gets</a:t>
            </a:r>
            <a:r>
              <a:rPr lang="el-GR" altLang="el-GR" sz="2000" dirty="0">
                <a:solidFill>
                  <a:srgbClr val="000000"/>
                </a:solidFill>
                <a:latin typeface="Courier New" panose="02070309020205020404" pitchFamily="49" charset="0"/>
              </a:rPr>
              <a:t>()</a:t>
            </a:r>
            <a:r>
              <a:rPr lang="el-GR" altLang="el-GR" sz="2000" dirty="0"/>
              <a:t>(περιγράφεται στο κεφάλαιο των αρχείων), γιατί καθορίζει το μέγιστο πλήθος των χαρακτήρων που θα αποθηκευτούν στον πίνακα, άρα αποφεύγεται η υπερχείλισή του</a:t>
            </a:r>
          </a:p>
          <a:p>
            <a:pPr marL="914400" lvl="1" indent="-457200">
              <a:lnSpc>
                <a:spcPct val="80000"/>
              </a:lnSpc>
              <a:buFont typeface="Wingdings" panose="05000000000000000000" pitchFamily="2" charset="2"/>
              <a:buNone/>
            </a:pPr>
            <a:endParaRPr lang="el-GR" altLang="el-GR" sz="1600" dirty="0"/>
          </a:p>
          <a:p>
            <a:pPr marL="914400" lvl="1" indent="-457200">
              <a:lnSpc>
                <a:spcPct val="80000"/>
              </a:lnSpc>
              <a:buFont typeface="Wingdings" panose="05000000000000000000" pitchFamily="2" charset="2"/>
              <a:buNone/>
            </a:pPr>
            <a:r>
              <a:rPr lang="el-GR" altLang="el-GR" sz="2000" dirty="0"/>
              <a:t>	Για το διάβασμα ενός αλφαριθμητικού από το πληκτρολόγιο, μπορείτε απλώς να αντικαταστήσετε την: </a:t>
            </a:r>
          </a:p>
          <a:p>
            <a:pPr marL="914400" lvl="1" indent="-457200">
              <a:lnSpc>
                <a:spcPct val="80000"/>
              </a:lnSpc>
              <a:buFont typeface="Wingdings" panose="05000000000000000000" pitchFamily="2" charset="2"/>
              <a:buNone/>
            </a:pPr>
            <a:r>
              <a:rPr lang="el-GR" altLang="el-GR" sz="2000" dirty="0">
                <a:solidFill>
                  <a:srgbClr val="000000"/>
                </a:solidFill>
                <a:latin typeface="Courier New" panose="02070309020205020404" pitchFamily="49" charset="0"/>
              </a:rPr>
              <a:t>				 </a:t>
            </a:r>
            <a:r>
              <a:rPr lang="el-GR" altLang="el-GR" sz="2000" dirty="0" err="1">
                <a:solidFill>
                  <a:srgbClr val="000000"/>
                </a:solidFill>
                <a:latin typeface="Courier New" panose="02070309020205020404" pitchFamily="49" charset="0"/>
              </a:rPr>
              <a:t>gets</a:t>
            </a:r>
            <a:r>
              <a:rPr lang="el-GR" altLang="el-GR" sz="2000" dirty="0">
                <a:solidFill>
                  <a:srgbClr val="000000"/>
                </a:solidFill>
                <a:latin typeface="Courier New" panose="02070309020205020404" pitchFamily="49" charset="0"/>
              </a:rPr>
              <a:t>(</a:t>
            </a:r>
            <a:r>
              <a:rPr lang="el-GR" altLang="el-GR" sz="2000" dirty="0" err="1">
                <a:solidFill>
                  <a:srgbClr val="000000"/>
                </a:solidFill>
                <a:latin typeface="Courier New" panose="02070309020205020404" pitchFamily="49" charset="0"/>
              </a:rPr>
              <a:t>str</a:t>
            </a:r>
            <a:r>
              <a:rPr lang="el-GR" altLang="el-GR" sz="2000" dirty="0">
                <a:solidFill>
                  <a:srgbClr val="000000"/>
                </a:solidFill>
                <a:latin typeface="Courier New" panose="02070309020205020404" pitchFamily="49" charset="0"/>
              </a:rPr>
              <a:t>)</a:t>
            </a:r>
          </a:p>
          <a:p>
            <a:pPr marL="914400" lvl="1" indent="-457200">
              <a:lnSpc>
                <a:spcPct val="80000"/>
              </a:lnSpc>
              <a:buFont typeface="Wingdings" panose="05000000000000000000" pitchFamily="2" charset="2"/>
              <a:buNone/>
            </a:pPr>
            <a:r>
              <a:rPr lang="el-GR" altLang="el-GR" sz="2000" dirty="0"/>
              <a:t>				   με την: </a:t>
            </a:r>
          </a:p>
          <a:p>
            <a:pPr marL="914400" lvl="1" indent="-457200">
              <a:lnSpc>
                <a:spcPct val="80000"/>
              </a:lnSpc>
              <a:buFont typeface="Wingdings" panose="05000000000000000000" pitchFamily="2" charset="2"/>
              <a:buNone/>
            </a:pPr>
            <a:r>
              <a:rPr lang="el-GR" altLang="el-GR" sz="2000" dirty="0">
                <a:solidFill>
                  <a:srgbClr val="000000"/>
                </a:solidFill>
                <a:latin typeface="Courier New" panose="02070309020205020404" pitchFamily="49" charset="0"/>
              </a:rPr>
              <a:t>			</a:t>
            </a:r>
            <a:r>
              <a:rPr lang="el-GR" altLang="el-GR" sz="2000" dirty="0" err="1">
                <a:solidFill>
                  <a:srgbClr val="000000"/>
                </a:solidFill>
                <a:latin typeface="Courier New" panose="02070309020205020404" pitchFamily="49" charset="0"/>
              </a:rPr>
              <a:t>fgets</a:t>
            </a:r>
            <a:r>
              <a:rPr lang="el-GR" altLang="el-GR" sz="2000" dirty="0">
                <a:solidFill>
                  <a:srgbClr val="000000"/>
                </a:solidFill>
                <a:latin typeface="Courier New" panose="02070309020205020404" pitchFamily="49" charset="0"/>
              </a:rPr>
              <a:t>(</a:t>
            </a:r>
            <a:r>
              <a:rPr lang="el-GR" altLang="el-GR" sz="2000" dirty="0" err="1">
                <a:solidFill>
                  <a:srgbClr val="000000"/>
                </a:solidFill>
                <a:latin typeface="Courier New" panose="02070309020205020404" pitchFamily="49" charset="0"/>
              </a:rPr>
              <a:t>str</a:t>
            </a:r>
            <a:r>
              <a:rPr lang="el-GR" altLang="el-GR" sz="2000" dirty="0">
                <a:solidFill>
                  <a:srgbClr val="000000"/>
                </a:solidFill>
                <a:latin typeface="Courier New" panose="02070309020205020404" pitchFamily="49" charset="0"/>
              </a:rPr>
              <a:t>, </a:t>
            </a:r>
            <a:r>
              <a:rPr lang="el-GR" altLang="el-GR" sz="2000" dirty="0" err="1">
                <a:solidFill>
                  <a:srgbClr val="0000FF"/>
                </a:solidFill>
                <a:latin typeface="Courier New" panose="02070309020205020404" pitchFamily="49" charset="0"/>
              </a:rPr>
              <a:t>sizeof</a:t>
            </a:r>
            <a:r>
              <a:rPr lang="el-GR" altLang="el-GR" sz="2000" dirty="0">
                <a:solidFill>
                  <a:srgbClr val="000000"/>
                </a:solidFill>
                <a:latin typeface="Courier New" panose="02070309020205020404" pitchFamily="49" charset="0"/>
              </a:rPr>
              <a:t>(</a:t>
            </a:r>
            <a:r>
              <a:rPr lang="el-GR" altLang="el-GR" sz="2000" dirty="0" err="1">
                <a:solidFill>
                  <a:srgbClr val="000000"/>
                </a:solidFill>
                <a:latin typeface="Courier New" panose="02070309020205020404" pitchFamily="49" charset="0"/>
              </a:rPr>
              <a:t>str</a:t>
            </a:r>
            <a:r>
              <a:rPr lang="el-GR" altLang="el-GR" sz="2000" dirty="0">
                <a:solidFill>
                  <a:srgbClr val="000000"/>
                </a:solidFill>
                <a:latin typeface="Courier New" panose="02070309020205020404" pitchFamily="49" charset="0"/>
              </a:rPr>
              <a:t>), </a:t>
            </a:r>
            <a:r>
              <a:rPr lang="el-GR" altLang="el-GR" sz="2000" dirty="0" err="1">
                <a:solidFill>
                  <a:srgbClr val="000000"/>
                </a:solidFill>
                <a:latin typeface="Courier New" panose="02070309020205020404" pitchFamily="49" charset="0"/>
              </a:rPr>
              <a:t>stdin</a:t>
            </a:r>
            <a:r>
              <a:rPr lang="el-GR" altLang="el-GR" sz="2000" dirty="0">
                <a:solidFill>
                  <a:srgbClr val="000000"/>
                </a:solidFill>
                <a:latin typeface="Courier New" panose="02070309020205020404" pitchFamily="49" charset="0"/>
              </a:rPr>
              <a:t>)</a:t>
            </a:r>
            <a:r>
              <a:rPr lang="el-GR" altLang="el-GR" sz="2000" dirty="0"/>
              <a:t> </a:t>
            </a:r>
          </a:p>
          <a:p>
            <a:pPr marL="914400" lvl="1" indent="-457200">
              <a:lnSpc>
                <a:spcPct val="80000"/>
              </a:lnSpc>
              <a:buFont typeface="Wingdings" panose="05000000000000000000" pitchFamily="2" charset="2"/>
              <a:buNone/>
            </a:pPr>
            <a:endParaRPr lang="el-GR" altLang="el-GR" sz="2000" dirty="0"/>
          </a:p>
          <a:p>
            <a:pPr marL="914400" lvl="1" indent="-457200">
              <a:lnSpc>
                <a:spcPct val="80000"/>
              </a:lnSpc>
              <a:buFont typeface="Wingdings" panose="05000000000000000000" pitchFamily="2" charset="2"/>
              <a:buNone/>
            </a:pPr>
            <a:r>
              <a:rPr lang="el-GR" altLang="el-GR" sz="2000" dirty="0"/>
              <a:t>	(η παράμετρος </a:t>
            </a:r>
            <a:r>
              <a:rPr lang="el-GR" altLang="el-GR" sz="2000" dirty="0" err="1">
                <a:solidFill>
                  <a:srgbClr val="000000"/>
                </a:solidFill>
                <a:latin typeface="Courier New" panose="02070309020205020404" pitchFamily="49" charset="0"/>
              </a:rPr>
              <a:t>stdin</a:t>
            </a:r>
            <a:r>
              <a:rPr lang="el-GR" altLang="el-GR" sz="2000" dirty="0"/>
              <a:t> αναφέρεται στο πληκτρολόγιο)</a:t>
            </a:r>
          </a:p>
        </p:txBody>
      </p:sp>
    </p:spTree>
    <p:extLst>
      <p:ext uri="{BB962C8B-B14F-4D97-AF65-F5344CB8AC3E}">
        <p14:creationId xmlns:p14="http://schemas.microsoft.com/office/powerpoint/2010/main" val="4242784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7970" name="Rectangle 2"/>
          <p:cNvSpPr>
            <a:spLocks noGrp="1" noChangeArrowheads="1"/>
          </p:cNvSpPr>
          <p:nvPr>
            <p:ph type="title"/>
          </p:nvPr>
        </p:nvSpPr>
        <p:spPr>
          <a:xfrm>
            <a:off x="444500" y="-15569"/>
            <a:ext cx="8255000" cy="1143000"/>
          </a:xfrm>
        </p:spPr>
        <p:txBody>
          <a:bodyPr/>
          <a:lstStyle/>
          <a:p>
            <a:r>
              <a:rPr lang="el-GR" altLang="el-GR" sz="2400">
                <a:solidFill>
                  <a:srgbClr val="FF0000"/>
                </a:solidFill>
              </a:rPr>
              <a:t>Διάβασμα αλφαριθμητικών με μεγαλύτερη ασφάλεια (ΙΙ)</a:t>
            </a:r>
            <a:endParaRPr lang="en-GB" altLang="el-GR" sz="2400">
              <a:solidFill>
                <a:srgbClr val="FF0000"/>
              </a:solidFill>
            </a:endParaRPr>
          </a:p>
        </p:txBody>
      </p:sp>
      <p:sp>
        <p:nvSpPr>
          <p:cNvPr id="467971" name="Rectangle 3" descr="Rectangle: Click to edit Master text styles&#10;Second level&#10;Third level&#10;Fourth level&#10;Fifth level"/>
          <p:cNvSpPr>
            <a:spLocks noGrp="1" noChangeArrowheads="1"/>
          </p:cNvSpPr>
          <p:nvPr>
            <p:ph type="body" idx="1"/>
          </p:nvPr>
        </p:nvSpPr>
        <p:spPr>
          <a:xfrm>
            <a:off x="-381000" y="873431"/>
            <a:ext cx="9334500" cy="5676900"/>
          </a:xfrm>
        </p:spPr>
        <p:txBody>
          <a:bodyPr/>
          <a:lstStyle/>
          <a:p>
            <a:pPr marL="914400" lvl="1" indent="-457200">
              <a:buFont typeface="Wingdings" panose="05000000000000000000" pitchFamily="2" charset="2"/>
              <a:buNone/>
            </a:pPr>
            <a:r>
              <a:rPr lang="el-GR" altLang="el-GR" sz="2000">
                <a:solidFill>
                  <a:srgbClr val="FF0000"/>
                </a:solidFill>
              </a:rPr>
              <a:t>	2) </a:t>
            </a:r>
            <a:r>
              <a:rPr lang="el-GR" altLang="el-GR" sz="2000"/>
              <a:t>Στη </a:t>
            </a:r>
            <a:r>
              <a:rPr lang="el-GR" altLang="el-GR" sz="2000">
                <a:solidFill>
                  <a:srgbClr val="000000"/>
                </a:solidFill>
                <a:latin typeface="Courier New" panose="02070309020205020404" pitchFamily="49" charset="0"/>
              </a:rPr>
              <a:t>scanf()</a:t>
            </a:r>
            <a:r>
              <a:rPr lang="el-GR" altLang="el-GR" sz="2000"/>
              <a:t> αντί για το προσδιοριστικό </a:t>
            </a:r>
            <a:r>
              <a:rPr lang="el-GR" altLang="el-GR" sz="2000">
                <a:solidFill>
                  <a:srgbClr val="000000"/>
                </a:solidFill>
                <a:latin typeface="Courier New" panose="02070309020205020404" pitchFamily="49" charset="0"/>
              </a:rPr>
              <a:t>%s</a:t>
            </a:r>
            <a:r>
              <a:rPr lang="el-GR" altLang="el-GR" sz="2000"/>
              <a:t> καλύτερα να χρησιμοποιείτε το </a:t>
            </a:r>
            <a:r>
              <a:rPr lang="el-GR" altLang="el-GR" sz="2000">
                <a:solidFill>
                  <a:srgbClr val="000000"/>
                </a:solidFill>
                <a:latin typeface="Courier New" panose="02070309020205020404" pitchFamily="49" charset="0"/>
              </a:rPr>
              <a:t>%ns</a:t>
            </a:r>
            <a:r>
              <a:rPr lang="el-GR" altLang="el-GR" sz="2000"/>
              <a:t>, όπου το </a:t>
            </a:r>
            <a:r>
              <a:rPr lang="el-GR" altLang="el-GR" sz="2000">
                <a:solidFill>
                  <a:srgbClr val="000000"/>
                </a:solidFill>
                <a:latin typeface="Courier New" panose="02070309020205020404" pitchFamily="49" charset="0"/>
              </a:rPr>
              <a:t>n</a:t>
            </a:r>
            <a:r>
              <a:rPr lang="el-GR" altLang="el-GR" sz="2000"/>
              <a:t> δηλώνει το μέγιστο πλήθος των χαρακτήρων που θα διαβαστούν </a:t>
            </a:r>
            <a:endParaRPr lang="el-GR" altLang="el-GR" sz="2000">
              <a:solidFill>
                <a:srgbClr val="FF0000"/>
              </a:solidFill>
            </a:endParaRPr>
          </a:p>
          <a:p>
            <a:pPr marL="914400" lvl="1" indent="-457200">
              <a:buFont typeface="Wingdings" panose="05000000000000000000" pitchFamily="2" charset="2"/>
              <a:buNone/>
            </a:pPr>
            <a:endParaRPr lang="el-GR" altLang="el-GR" sz="2000">
              <a:solidFill>
                <a:srgbClr val="FF0000"/>
              </a:solidFill>
            </a:endParaRPr>
          </a:p>
          <a:p>
            <a:pPr marL="914400" lvl="1" indent="-457200">
              <a:buFont typeface="Wingdings" panose="05000000000000000000" pitchFamily="2" charset="2"/>
              <a:buNone/>
            </a:pPr>
            <a:r>
              <a:rPr lang="el-GR" altLang="el-GR" sz="2000">
                <a:solidFill>
                  <a:srgbClr val="FF0000"/>
                </a:solidFill>
              </a:rPr>
              <a:t>	3)</a:t>
            </a:r>
            <a:r>
              <a:rPr lang="el-GR" altLang="el-GR" sz="2000"/>
              <a:t> Το μέγεθος του πίνακα, στον οποίο θα αποθηκευτεί το αλφαριθμητικό, φροντίστε να είναι αρκετά μεγάλο, ώστε να «χωράει» σίγουρα το αλφαριθμητικό (π.χ. </a:t>
            </a:r>
            <a:r>
              <a:rPr lang="el-GR" altLang="el-GR" sz="2000">
                <a:solidFill>
                  <a:srgbClr val="0000FF"/>
                </a:solidFill>
                <a:latin typeface="Courier New" panose="02070309020205020404" pitchFamily="49" charset="0"/>
              </a:rPr>
              <a:t>char</a:t>
            </a:r>
            <a:r>
              <a:rPr lang="el-GR" altLang="el-GR" sz="2000">
                <a:solidFill>
                  <a:srgbClr val="000000"/>
                </a:solidFill>
                <a:latin typeface="Courier New" panose="02070309020205020404" pitchFamily="49" charset="0"/>
              </a:rPr>
              <a:t> str[5000]</a:t>
            </a:r>
            <a:r>
              <a:rPr lang="el-GR" altLang="el-GR" sz="2000"/>
              <a:t>)</a:t>
            </a:r>
          </a:p>
          <a:p>
            <a:pPr marL="914400" lvl="1" indent="-457200"/>
            <a:endParaRPr lang="el-GR" altLang="el-GR" sz="2000"/>
          </a:p>
          <a:p>
            <a:pPr marL="914400" lvl="1" indent="-457200">
              <a:buFont typeface="Wingdings" panose="05000000000000000000" pitchFamily="2" charset="2"/>
              <a:buNone/>
            </a:pPr>
            <a:r>
              <a:rPr lang="el-GR" altLang="el-GR" sz="2000"/>
              <a:t>	</a:t>
            </a:r>
            <a:r>
              <a:rPr lang="el-GR" altLang="el-GR" sz="2000">
                <a:solidFill>
                  <a:srgbClr val="FF0000"/>
                </a:solidFill>
              </a:rPr>
              <a:t>4)</a:t>
            </a:r>
            <a:r>
              <a:rPr lang="el-GR" altLang="el-GR" sz="2000"/>
              <a:t> Μπορείτε χρησιμοποιώντας τη συνάρτηση </a:t>
            </a:r>
            <a:r>
              <a:rPr lang="el-GR" altLang="el-GR" sz="2000">
                <a:solidFill>
                  <a:srgbClr val="000000"/>
                </a:solidFill>
                <a:latin typeface="Courier New" panose="02070309020205020404" pitchFamily="49" charset="0"/>
              </a:rPr>
              <a:t>malloc()</a:t>
            </a:r>
            <a:r>
              <a:rPr lang="el-GR" altLang="el-GR" sz="2000"/>
              <a:t> να δεσμεύσετε δυναμικά πολλή μνήμη, η οποία να είστε σίγουροι ότι θα χωράει το αλφαριθμητικό (π.χ. 50.000 </a:t>
            </a:r>
            <a:r>
              <a:rPr lang="en-US" altLang="el-GR" sz="2000"/>
              <a:t>bytes</a:t>
            </a:r>
            <a:r>
              <a:rPr lang="el-GR" altLang="el-GR" sz="2000"/>
              <a:t>), να αποθηκεύσετε το αλφαριθμητικό στη μνήμη αυτή και μετά, με χρήση της συνάρτησης </a:t>
            </a:r>
            <a:r>
              <a:rPr lang="el-GR" altLang="el-GR" sz="2000">
                <a:solidFill>
                  <a:srgbClr val="000000"/>
                </a:solidFill>
                <a:latin typeface="Courier New" panose="02070309020205020404" pitchFamily="49" charset="0"/>
              </a:rPr>
              <a:t>realloc()</a:t>
            </a:r>
            <a:r>
              <a:rPr lang="el-GR" altLang="el-GR" sz="2000"/>
              <a:t>, να μικραίνετε το μέγεθός της και να το κάνετε ίσο με το μήκος του αλφαριθμητικού</a:t>
            </a:r>
          </a:p>
          <a:p>
            <a:pPr marL="914400" lvl="1" indent="-457200">
              <a:buFont typeface="Wingdings" panose="05000000000000000000" pitchFamily="2" charset="2"/>
              <a:buNone/>
            </a:pPr>
            <a:endParaRPr lang="el-GR" altLang="el-GR" sz="2000"/>
          </a:p>
          <a:p>
            <a:pPr marL="914400" lvl="1" indent="-457200">
              <a:buFont typeface="Wingdings" panose="05000000000000000000" pitchFamily="2" charset="2"/>
              <a:buNone/>
            </a:pPr>
            <a:r>
              <a:rPr lang="el-GR" altLang="el-GR" sz="2000"/>
              <a:t>	Περισσότερες λεπτομέρειες για τη </a:t>
            </a:r>
            <a:r>
              <a:rPr lang="el-GR" altLang="el-GR" sz="2000">
                <a:solidFill>
                  <a:srgbClr val="000000"/>
                </a:solidFill>
                <a:latin typeface="Courier New" panose="02070309020205020404" pitchFamily="49" charset="0"/>
              </a:rPr>
              <a:t>malloc()</a:t>
            </a:r>
            <a:r>
              <a:rPr lang="el-GR" altLang="el-GR" sz="2000"/>
              <a:t> και τη </a:t>
            </a:r>
            <a:r>
              <a:rPr lang="el-GR" altLang="el-GR" sz="2000">
                <a:solidFill>
                  <a:srgbClr val="000000"/>
                </a:solidFill>
                <a:latin typeface="Courier New" panose="02070309020205020404" pitchFamily="49" charset="0"/>
              </a:rPr>
              <a:t>realloc()</a:t>
            </a:r>
            <a:r>
              <a:rPr lang="el-GR" altLang="el-GR" sz="2000"/>
              <a:t> θα δείτε στη διάλεξη που αφορά τη διαχείριση μνήμης</a:t>
            </a:r>
          </a:p>
        </p:txBody>
      </p:sp>
    </p:spTree>
    <p:extLst>
      <p:ext uri="{BB962C8B-B14F-4D97-AF65-F5344CB8AC3E}">
        <p14:creationId xmlns:p14="http://schemas.microsoft.com/office/powerpoint/2010/main" val="1927884992"/>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8994" name="Rectangle 2"/>
          <p:cNvSpPr>
            <a:spLocks noGrp="1" noChangeArrowheads="1"/>
          </p:cNvSpPr>
          <p:nvPr>
            <p:ph type="title"/>
          </p:nvPr>
        </p:nvSpPr>
        <p:spPr>
          <a:xfrm>
            <a:off x="444500" y="-15568"/>
            <a:ext cx="8255000" cy="1143000"/>
          </a:xfrm>
        </p:spPr>
        <p:txBody>
          <a:bodyPr/>
          <a:lstStyle/>
          <a:p>
            <a:r>
              <a:rPr lang="el-GR" altLang="el-GR" sz="2400">
                <a:solidFill>
                  <a:srgbClr val="FF0000"/>
                </a:solidFill>
              </a:rPr>
              <a:t>Διάβασμα αλφαριθμητικών με μεγαλύτερη ασφάλεια (ΙΙΙ)</a:t>
            </a:r>
            <a:endParaRPr lang="en-GB" altLang="el-GR" sz="2400">
              <a:solidFill>
                <a:srgbClr val="FF0000"/>
              </a:solidFill>
            </a:endParaRPr>
          </a:p>
        </p:txBody>
      </p:sp>
      <p:sp>
        <p:nvSpPr>
          <p:cNvPr id="468995" name="Rectangle 3" descr="Rectangle: Click to edit Master text styles&#10;Second level&#10;Third level&#10;Fourth level&#10;Fifth level"/>
          <p:cNvSpPr>
            <a:spLocks noGrp="1" noChangeArrowheads="1"/>
          </p:cNvSpPr>
          <p:nvPr>
            <p:ph type="body" idx="1"/>
          </p:nvPr>
        </p:nvSpPr>
        <p:spPr>
          <a:xfrm>
            <a:off x="-381000" y="873432"/>
            <a:ext cx="9334500" cy="5676900"/>
          </a:xfrm>
        </p:spPr>
        <p:txBody>
          <a:bodyPr/>
          <a:lstStyle/>
          <a:p>
            <a:pPr marL="914400" lvl="1" indent="-457200">
              <a:lnSpc>
                <a:spcPct val="90000"/>
              </a:lnSpc>
              <a:buFont typeface="Wingdings" panose="05000000000000000000" pitchFamily="2" charset="2"/>
              <a:buNone/>
            </a:pPr>
            <a:r>
              <a:rPr lang="el-GR" altLang="el-GR" sz="2000">
                <a:solidFill>
                  <a:srgbClr val="FF0000"/>
                </a:solidFill>
              </a:rPr>
              <a:t>	5) </a:t>
            </a:r>
            <a:r>
              <a:rPr lang="el-GR" altLang="el-GR" sz="2000"/>
              <a:t>Αν δεν σας καλύπτει τίποτα από τα προηγούμενα, τότε μπορείτε να... φτιάξετε έναν ατέρμονο </a:t>
            </a:r>
            <a:r>
              <a:rPr lang="el-GR" altLang="el-GR" sz="2000">
                <a:solidFill>
                  <a:srgbClr val="0000FF"/>
                </a:solidFill>
                <a:latin typeface="Courier New" panose="02070309020205020404" pitchFamily="49" charset="0"/>
              </a:rPr>
              <a:t>while</a:t>
            </a:r>
            <a:r>
              <a:rPr lang="el-GR" altLang="el-GR" sz="2000"/>
              <a:t> βρόχο, ο οποίος θα διαβάζει συνέχεια χαρακτήρες με τη συνάρτηση </a:t>
            </a:r>
            <a:r>
              <a:rPr lang="el-GR" altLang="el-GR" sz="2000">
                <a:solidFill>
                  <a:srgbClr val="000000"/>
                </a:solidFill>
                <a:latin typeface="Courier New" panose="02070309020205020404" pitchFamily="49" charset="0"/>
              </a:rPr>
              <a:t>getchar()</a:t>
            </a:r>
            <a:r>
              <a:rPr lang="el-GR" altLang="el-GR" sz="2000"/>
              <a:t> μέχρι είτε συναντηθεί ο χαρακτήρας </a:t>
            </a:r>
            <a:r>
              <a:rPr lang="el-GR" altLang="el-GR" sz="2000">
                <a:solidFill>
                  <a:srgbClr val="000000"/>
                </a:solidFill>
                <a:latin typeface="Courier New" panose="02070309020205020404" pitchFamily="49" charset="0"/>
              </a:rPr>
              <a:t>'\n'</a:t>
            </a:r>
            <a:r>
              <a:rPr lang="el-GR" altLang="el-GR" sz="2000"/>
              <a:t> είτε επιστραφεί η τιμή </a:t>
            </a:r>
            <a:r>
              <a:rPr lang="el-GR" altLang="el-GR" sz="2000">
                <a:solidFill>
                  <a:srgbClr val="000000"/>
                </a:solidFill>
                <a:latin typeface="Courier New" panose="02070309020205020404" pitchFamily="49" charset="0"/>
              </a:rPr>
              <a:t>EOF</a:t>
            </a:r>
            <a:endParaRPr lang="el-GR" altLang="el-GR" sz="2000"/>
          </a:p>
          <a:p>
            <a:pPr marL="914400" lvl="1" indent="-457200">
              <a:lnSpc>
                <a:spcPct val="90000"/>
              </a:lnSpc>
              <a:buFont typeface="Wingdings" panose="05000000000000000000" pitchFamily="2" charset="2"/>
              <a:buNone/>
            </a:pPr>
            <a:endParaRPr lang="el-GR" altLang="el-GR" sz="2000"/>
          </a:p>
          <a:p>
            <a:pPr marL="914400" lvl="1" indent="-457200">
              <a:lnSpc>
                <a:spcPct val="90000"/>
              </a:lnSpc>
              <a:buFont typeface="Wingdings" panose="05000000000000000000" pitchFamily="2" charset="2"/>
              <a:buNone/>
            </a:pPr>
            <a:r>
              <a:rPr lang="el-GR" altLang="el-GR" sz="2000"/>
              <a:t>	Οι χαρακτήρες θα αποθηκεύονται σε περιοχή της μνήμης που πρέπει να έχει δεσμευτεί δυναμικά με τη συνάρτηση </a:t>
            </a:r>
            <a:r>
              <a:rPr lang="el-GR" altLang="el-GR" sz="2000">
                <a:solidFill>
                  <a:srgbClr val="000000"/>
                </a:solidFill>
                <a:latin typeface="Courier New" panose="02070309020205020404" pitchFamily="49" charset="0"/>
              </a:rPr>
              <a:t>malloc()</a:t>
            </a:r>
            <a:r>
              <a:rPr lang="el-GR" altLang="el-GR" sz="2000"/>
              <a:t> (π.χ. αρχικό μέγεθος μνήμης 3000 </a:t>
            </a:r>
            <a:r>
              <a:rPr lang="en-US" altLang="el-GR" sz="2000"/>
              <a:t>bytes</a:t>
            </a:r>
            <a:r>
              <a:rPr lang="el-GR" altLang="el-GR" sz="2000"/>
              <a:t>)</a:t>
            </a:r>
            <a:endParaRPr lang="en-US" altLang="el-GR" sz="2000"/>
          </a:p>
          <a:p>
            <a:pPr marL="914400" lvl="1" indent="-457200">
              <a:lnSpc>
                <a:spcPct val="90000"/>
              </a:lnSpc>
              <a:buFont typeface="Wingdings" panose="05000000000000000000" pitchFamily="2" charset="2"/>
              <a:buNone/>
            </a:pPr>
            <a:endParaRPr lang="en-US" altLang="el-GR" sz="2000"/>
          </a:p>
          <a:p>
            <a:pPr marL="914400" lvl="1" indent="-457200">
              <a:lnSpc>
                <a:spcPct val="90000"/>
              </a:lnSpc>
              <a:buFont typeface="Wingdings" panose="05000000000000000000" pitchFamily="2" charset="2"/>
              <a:buNone/>
            </a:pPr>
            <a:r>
              <a:rPr lang="en-US" altLang="el-GR" sz="2000"/>
              <a:t>	</a:t>
            </a:r>
            <a:r>
              <a:rPr lang="el-GR" altLang="el-GR" sz="2000"/>
              <a:t>Όταν η</a:t>
            </a:r>
            <a:r>
              <a:rPr lang="en-US" altLang="el-GR" sz="2000"/>
              <a:t> </a:t>
            </a:r>
            <a:r>
              <a:rPr lang="el-GR" altLang="el-GR" sz="2000"/>
              <a:t>δεσμευμένη αυτή μνήμη γεμίσει, τότε πρέπει να καλείτε τη συνάρτηση </a:t>
            </a:r>
            <a:r>
              <a:rPr lang="el-GR" altLang="el-GR" sz="2000">
                <a:solidFill>
                  <a:srgbClr val="000000"/>
                </a:solidFill>
                <a:latin typeface="Courier New" panose="02070309020205020404" pitchFamily="49" charset="0"/>
              </a:rPr>
              <a:t>realloc()</a:t>
            </a:r>
            <a:r>
              <a:rPr lang="el-GR" altLang="el-GR" sz="2000"/>
              <a:t> για να μεγαλώσετε το μέγεθός της (π.χ. την πρώτη φορά που θα γεμίσει το νέο μέγεθός της να γίνει 6000 </a:t>
            </a:r>
            <a:r>
              <a:rPr lang="en-US" altLang="el-GR" sz="2000"/>
              <a:t>bytes</a:t>
            </a:r>
            <a:r>
              <a:rPr lang="el-GR" altLang="el-GR" sz="2000"/>
              <a:t>, την επόμενη 9000 </a:t>
            </a:r>
            <a:r>
              <a:rPr lang="en-US" altLang="el-GR" sz="2000"/>
              <a:t>bytes</a:t>
            </a:r>
            <a:r>
              <a:rPr lang="el-GR" altLang="el-GR" sz="2000"/>
              <a:t>, κ.ο.κ, δηλαδή κάθε φορά που γεμίζει να προσθέτετε 3000</a:t>
            </a:r>
            <a:r>
              <a:rPr lang="en-US" altLang="el-GR" sz="2000"/>
              <a:t> bytes</a:t>
            </a:r>
            <a:r>
              <a:rPr lang="el-GR" altLang="el-GR" sz="2000"/>
              <a:t>) </a:t>
            </a:r>
            <a:endParaRPr lang="en-US" altLang="el-GR" sz="2000"/>
          </a:p>
          <a:p>
            <a:pPr marL="914400" lvl="1" indent="-457200">
              <a:lnSpc>
                <a:spcPct val="90000"/>
              </a:lnSpc>
              <a:buFont typeface="Wingdings" panose="05000000000000000000" pitchFamily="2" charset="2"/>
              <a:buNone/>
            </a:pPr>
            <a:endParaRPr lang="en-US" altLang="el-GR" sz="2000"/>
          </a:p>
          <a:p>
            <a:pPr marL="914400" lvl="1" indent="-457200">
              <a:lnSpc>
                <a:spcPct val="90000"/>
              </a:lnSpc>
              <a:buFont typeface="Wingdings" panose="05000000000000000000" pitchFamily="2" charset="2"/>
              <a:buNone/>
            </a:pPr>
            <a:r>
              <a:rPr lang="en-US" altLang="el-GR" sz="2000"/>
              <a:t>	</a:t>
            </a:r>
            <a:r>
              <a:rPr lang="el-GR" altLang="el-GR" sz="2000"/>
              <a:t>Φυσικά, όλοι οι παραπάνω τρόποι είναι σίγουρα </a:t>
            </a:r>
            <a:r>
              <a:rPr lang="el-GR" altLang="el-GR" sz="2000">
                <a:solidFill>
                  <a:srgbClr val="FF0000"/>
                </a:solidFill>
              </a:rPr>
              <a:t>πολύ ασφαλείς</a:t>
            </a:r>
            <a:r>
              <a:rPr lang="el-GR" altLang="el-GR" sz="2000"/>
              <a:t>, αλλά ταυτόχρονα και «</a:t>
            </a:r>
            <a:r>
              <a:rPr lang="el-GR" altLang="el-GR" sz="2000">
                <a:solidFill>
                  <a:srgbClr val="FF0000"/>
                </a:solidFill>
              </a:rPr>
              <a:t>παρανοϊκοί</a:t>
            </a:r>
            <a:r>
              <a:rPr lang="el-GR" altLang="el-GR" sz="2000"/>
              <a:t>» (ή τουλάχιστον </a:t>
            </a:r>
            <a:r>
              <a:rPr lang="el-GR" altLang="el-GR" sz="2000">
                <a:solidFill>
                  <a:srgbClr val="FF0000"/>
                </a:solidFill>
              </a:rPr>
              <a:t>περιττοί</a:t>
            </a:r>
            <a:r>
              <a:rPr lang="el-GR" altLang="el-GR" sz="2000"/>
              <a:t>, για ένα    μη-επαγγελματικό πρόγραμμα ενός πρωτοετούς φοιτητή...), δηλ. στο πλαίσιο του μαθήματος, δεν χρειάζεται να τους ακολουθήσετε...</a:t>
            </a:r>
          </a:p>
        </p:txBody>
      </p:sp>
    </p:spTree>
    <p:extLst>
      <p:ext uri="{BB962C8B-B14F-4D97-AF65-F5344CB8AC3E}">
        <p14:creationId xmlns:p14="http://schemas.microsoft.com/office/powerpoint/2010/main" val="4205649994"/>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0018" name="Rectangle 2"/>
          <p:cNvSpPr>
            <a:spLocks noGrp="1" noChangeArrowheads="1"/>
          </p:cNvSpPr>
          <p:nvPr>
            <p:ph type="title"/>
          </p:nvPr>
        </p:nvSpPr>
        <p:spPr>
          <a:xfrm>
            <a:off x="469900" y="215079"/>
            <a:ext cx="8255000" cy="1143000"/>
          </a:xfrm>
        </p:spPr>
        <p:txBody>
          <a:bodyPr>
            <a:normAutofit fontScale="90000"/>
          </a:bodyPr>
          <a:lstStyle/>
          <a:p>
            <a:r>
              <a:rPr lang="el-GR" altLang="el-GR">
                <a:solidFill>
                  <a:srgbClr val="FF0000"/>
                </a:solidFill>
              </a:rPr>
              <a:t>Παραδείγματα (Ι)</a:t>
            </a:r>
            <a:br>
              <a:rPr lang="el-GR" altLang="el-GR">
                <a:solidFill>
                  <a:srgbClr val="FF0000"/>
                </a:solidFill>
              </a:rPr>
            </a:br>
            <a:endParaRPr lang="en-GB" altLang="el-GR">
              <a:solidFill>
                <a:srgbClr val="FF0000"/>
              </a:solidFill>
            </a:endParaRPr>
          </a:p>
        </p:txBody>
      </p:sp>
      <p:sp>
        <p:nvSpPr>
          <p:cNvPr id="470019" name="Rectangle 3" descr="Rectangle: Click to edit Master text styles&#10;Second level&#10;Third level&#10;Fourth level&#10;Fifth level"/>
          <p:cNvSpPr>
            <a:spLocks noGrp="1" noChangeArrowheads="1"/>
          </p:cNvSpPr>
          <p:nvPr>
            <p:ph type="body" idx="1"/>
          </p:nvPr>
        </p:nvSpPr>
        <p:spPr>
          <a:xfrm>
            <a:off x="-190500" y="799279"/>
            <a:ext cx="9055100" cy="5676900"/>
          </a:xfrm>
          <a:noFill/>
          <a:ln/>
        </p:spPr>
        <p:txBody>
          <a:bodyPr/>
          <a:lstStyle/>
          <a:p>
            <a:pPr marL="914400" lvl="1" indent="-457200"/>
            <a:r>
              <a:rPr lang="el-GR" altLang="el-GR" sz="1800"/>
              <a:t>Γράψτε ένα πρόγραμμα το οποίο να διαβάζει ένα αλφαριθμητικό (μέχρι 100 χαρακτήρες) και να εμφανίζει τον αριθμό των χαρακτήρων του χωρίς τη χρήση της συνάρτησης</a:t>
            </a:r>
            <a:r>
              <a:rPr lang="el-GR" altLang="el-GR" sz="1800">
                <a:solidFill>
                  <a:srgbClr val="000000"/>
                </a:solidFill>
                <a:latin typeface="Courier New" panose="02070309020205020404" pitchFamily="49" charset="0"/>
              </a:rPr>
              <a:t> strlen()</a:t>
            </a:r>
          </a:p>
        </p:txBody>
      </p:sp>
      <p:pic>
        <p:nvPicPr>
          <p:cNvPr id="470024"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9175" y="2045467"/>
            <a:ext cx="4510088" cy="317341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429955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42" name="Rectangle 2"/>
          <p:cNvSpPr>
            <a:spLocks noGrp="1" noChangeArrowheads="1"/>
          </p:cNvSpPr>
          <p:nvPr>
            <p:ph type="title"/>
          </p:nvPr>
        </p:nvSpPr>
        <p:spPr>
          <a:xfrm>
            <a:off x="469900" y="215077"/>
            <a:ext cx="8255000" cy="1143000"/>
          </a:xfrm>
        </p:spPr>
        <p:txBody>
          <a:bodyPr>
            <a:normAutofit fontScale="90000"/>
          </a:bodyPr>
          <a:lstStyle/>
          <a:p>
            <a:r>
              <a:rPr lang="el-GR" altLang="el-GR">
                <a:solidFill>
                  <a:srgbClr val="FF0000"/>
                </a:solidFill>
              </a:rPr>
              <a:t>Παραδείγματα (ΙΙ)</a:t>
            </a:r>
            <a:br>
              <a:rPr lang="el-GR" altLang="el-GR">
                <a:solidFill>
                  <a:srgbClr val="FF0000"/>
                </a:solidFill>
              </a:rPr>
            </a:br>
            <a:endParaRPr lang="en-GB" altLang="el-GR">
              <a:solidFill>
                <a:srgbClr val="FF0000"/>
              </a:solidFill>
            </a:endParaRPr>
          </a:p>
        </p:txBody>
      </p:sp>
      <p:sp>
        <p:nvSpPr>
          <p:cNvPr id="471043" name="Rectangle 3" descr="Rectangle: Click to edit Master text styles&#10;Second level&#10;Third level&#10;Fourth level&#10;Fifth level"/>
          <p:cNvSpPr>
            <a:spLocks noGrp="1" noChangeArrowheads="1"/>
          </p:cNvSpPr>
          <p:nvPr>
            <p:ph type="body" idx="1"/>
          </p:nvPr>
        </p:nvSpPr>
        <p:spPr>
          <a:xfrm>
            <a:off x="-190500" y="799277"/>
            <a:ext cx="9055100" cy="5676900"/>
          </a:xfrm>
          <a:noFill/>
          <a:ln/>
        </p:spPr>
        <p:txBody>
          <a:bodyPr/>
          <a:lstStyle/>
          <a:p>
            <a:pPr marL="914400" lvl="1" indent="-457200"/>
            <a:r>
              <a:rPr lang="el-GR" altLang="el-GR" sz="1800"/>
              <a:t>Ποια είναι η έξοδος του παρακάτω προγράμματος ???</a:t>
            </a:r>
          </a:p>
        </p:txBody>
      </p:sp>
      <p:grpSp>
        <p:nvGrpSpPr>
          <p:cNvPr id="471044" name="Group 4"/>
          <p:cNvGrpSpPr>
            <a:grpSpLocks/>
          </p:cNvGrpSpPr>
          <p:nvPr/>
        </p:nvGrpSpPr>
        <p:grpSpPr bwMode="auto">
          <a:xfrm>
            <a:off x="2882900" y="5739577"/>
            <a:ext cx="2768600" cy="533400"/>
            <a:chOff x="-432" y="2192"/>
            <a:chExt cx="2504" cy="1912"/>
          </a:xfrm>
        </p:grpSpPr>
        <p:sp>
          <p:nvSpPr>
            <p:cNvPr id="471045" name="Rectangle 5" descr="Rectangle: Click to edit Master text styles&#10;Second level&#10;Third level&#10;Fourth level&#10;Fifth level"/>
            <p:cNvSpPr>
              <a:spLocks noChangeArrowheads="1"/>
            </p:cNvSpPr>
            <p:nvPr/>
          </p:nvSpPr>
          <p:spPr bwMode="auto">
            <a:xfrm>
              <a:off x="-432" y="2224"/>
              <a:ext cx="2504" cy="18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533400" indent="-533400">
                <a:spcBef>
                  <a:spcPct val="20000"/>
                </a:spcBef>
                <a:buClr>
                  <a:schemeClr val="hlink"/>
                </a:buClr>
                <a:buSzPct val="110000"/>
                <a:buFont typeface="Wingdings" panose="05000000000000000000" pitchFamily="2" charset="2"/>
                <a:buChar char="w"/>
                <a:defRPr sz="2800" b="1">
                  <a:solidFill>
                    <a:srgbClr val="0000FF"/>
                  </a:solidFill>
                  <a:latin typeface="Comic Sans MS" panose="030F0702030302020204" pitchFamily="66" charset="0"/>
                </a:defRPr>
              </a:lvl1pPr>
              <a:lvl2pPr marL="914400" indent="-457200">
                <a:spcBef>
                  <a:spcPct val="20000"/>
                </a:spcBef>
                <a:buClr>
                  <a:schemeClr val="tx1"/>
                </a:buClr>
                <a:buSzPct val="60000"/>
                <a:buFont typeface="Wingdings" panose="05000000000000000000" pitchFamily="2" charset="2"/>
                <a:buChar char="n"/>
                <a:defRPr sz="2400" b="1">
                  <a:solidFill>
                    <a:schemeClr val="tx1"/>
                  </a:solidFill>
                  <a:latin typeface="Comic Sans MS" panose="030F0702030302020204" pitchFamily="66" charset="0"/>
                </a:defRPr>
              </a:lvl2pPr>
              <a:lvl3pPr marL="1333500" indent="-419100">
                <a:spcBef>
                  <a:spcPct val="20000"/>
                </a:spcBef>
                <a:buClr>
                  <a:schemeClr val="hlink"/>
                </a:buClr>
                <a:buSzPct val="95000"/>
                <a:buFont typeface="Wingdings" panose="05000000000000000000" pitchFamily="2" charset="2"/>
                <a:buChar char="w"/>
                <a:defRPr sz="2200" b="1">
                  <a:solidFill>
                    <a:schemeClr val="tx1"/>
                  </a:solidFill>
                  <a:latin typeface="Comic Sans MS" panose="030F0702030302020204" pitchFamily="66" charset="0"/>
                </a:defRPr>
              </a:lvl3pPr>
              <a:lvl4pPr marL="1752600" indent="-381000">
                <a:spcBef>
                  <a:spcPct val="20000"/>
                </a:spcBef>
                <a:buClr>
                  <a:schemeClr val="tx1"/>
                </a:buClr>
                <a:buSzPct val="65000"/>
                <a:buFont typeface="Wingdings" panose="05000000000000000000" pitchFamily="2" charset="2"/>
                <a:buChar char="n"/>
                <a:defRPr sz="2000" b="1">
                  <a:solidFill>
                    <a:schemeClr val="tx1"/>
                  </a:solidFill>
                  <a:latin typeface="Comic Sans MS" panose="030F0702030302020204" pitchFamily="66" charset="0"/>
                </a:defRPr>
              </a:lvl4pPr>
              <a:lvl5pPr marL="2209800" indent="-381000">
                <a:spcBef>
                  <a:spcPct val="20000"/>
                </a:spcBef>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5pPr>
              <a:lvl6pPr marL="26670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6pPr>
              <a:lvl7pPr marL="31242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7pPr>
              <a:lvl8pPr marL="35814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8pPr>
              <a:lvl9pPr marL="40386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9pPr>
            </a:lstStyle>
            <a:p>
              <a:pPr lvl="1" eaLnBrk="1" hangingPunct="1">
                <a:buFont typeface="Wingdings" panose="05000000000000000000" pitchFamily="2" charset="2"/>
                <a:buNone/>
              </a:pPr>
              <a:r>
                <a:rPr lang="el-GR" altLang="el-GR" sz="2000"/>
                <a:t>    Έξοδος: </a:t>
              </a:r>
              <a:r>
                <a:rPr lang="el-GR" altLang="el-GR" sz="1800">
                  <a:solidFill>
                    <a:srgbClr val="000000"/>
                  </a:solidFill>
                  <a:latin typeface="Courier New" panose="02070309020205020404" pitchFamily="49" charset="0"/>
                </a:rPr>
                <a:t>99 ο</a:t>
              </a:r>
            </a:p>
          </p:txBody>
        </p:sp>
        <p:sp>
          <p:nvSpPr>
            <p:cNvPr id="471046" name="Rectangle 6"/>
            <p:cNvSpPr>
              <a:spLocks noChangeArrowheads="1"/>
            </p:cNvSpPr>
            <p:nvPr/>
          </p:nvSpPr>
          <p:spPr bwMode="auto">
            <a:xfrm>
              <a:off x="128" y="2192"/>
              <a:ext cx="1928" cy="1808"/>
            </a:xfrm>
            <a:prstGeom prst="rect">
              <a:avLst/>
            </a:prstGeom>
            <a:noFill/>
            <a:ln w="9525">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p>
              <a:endParaRPr lang="el-GR"/>
            </a:p>
          </p:txBody>
        </p:sp>
      </p:grpSp>
      <p:pic>
        <p:nvPicPr>
          <p:cNvPr id="471048"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3738" y="1654940"/>
            <a:ext cx="5081587" cy="22383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38144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471044"/>
                                        </p:tgtEl>
                                        <p:attrNameLst>
                                          <p:attrName>style.visibility</p:attrName>
                                        </p:attrNameLst>
                                      </p:cBhvr>
                                      <p:to>
                                        <p:strVal val="visible"/>
                                      </p:to>
                                    </p:set>
                                    <p:animEffect transition="in" filter="blinds(horizontal)">
                                      <p:cBhvr>
                                        <p:cTn id="7" dur="500"/>
                                        <p:tgtEl>
                                          <p:spTgt spid="4710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2066" name="Rectangle 2"/>
          <p:cNvSpPr>
            <a:spLocks noGrp="1" noChangeArrowheads="1"/>
          </p:cNvSpPr>
          <p:nvPr>
            <p:ph type="title"/>
          </p:nvPr>
        </p:nvSpPr>
        <p:spPr>
          <a:xfrm>
            <a:off x="469900" y="215081"/>
            <a:ext cx="8255000" cy="1143000"/>
          </a:xfrm>
        </p:spPr>
        <p:txBody>
          <a:bodyPr>
            <a:normAutofit fontScale="90000"/>
          </a:bodyPr>
          <a:lstStyle/>
          <a:p>
            <a:r>
              <a:rPr lang="el-GR" altLang="el-GR">
                <a:solidFill>
                  <a:srgbClr val="FF0000"/>
                </a:solidFill>
              </a:rPr>
              <a:t>Παραδείγματα (ΙΙΙ)</a:t>
            </a:r>
            <a:br>
              <a:rPr lang="el-GR" altLang="el-GR">
                <a:solidFill>
                  <a:srgbClr val="FF0000"/>
                </a:solidFill>
              </a:rPr>
            </a:br>
            <a:endParaRPr lang="en-GB" altLang="el-GR">
              <a:solidFill>
                <a:srgbClr val="FF0000"/>
              </a:solidFill>
            </a:endParaRPr>
          </a:p>
        </p:txBody>
      </p:sp>
      <p:sp>
        <p:nvSpPr>
          <p:cNvPr id="472067" name="Rectangle 3" descr="Rectangle: Click to edit Master text styles&#10;Second level&#10;Third level&#10;Fourth level&#10;Fifth level"/>
          <p:cNvSpPr>
            <a:spLocks noGrp="1" noChangeArrowheads="1"/>
          </p:cNvSpPr>
          <p:nvPr>
            <p:ph type="body" idx="1"/>
          </p:nvPr>
        </p:nvSpPr>
        <p:spPr>
          <a:xfrm>
            <a:off x="-190500" y="799281"/>
            <a:ext cx="9055100" cy="5676900"/>
          </a:xfrm>
          <a:noFill/>
          <a:ln/>
        </p:spPr>
        <p:txBody>
          <a:bodyPr/>
          <a:lstStyle/>
          <a:p>
            <a:pPr marL="914400" lvl="1" indent="-457200"/>
            <a:r>
              <a:rPr lang="el-GR" altLang="el-GR" sz="1800"/>
              <a:t>Γράψτε ένα πρόγραμμα το οποίο να διαβάζει 10 φορές ένα αλφαριθμητικό (μέχρι 100 χαρακτήρες) και να εμφανίζει το πλήθος των πεζών και κεφαλαίων γραμμάτων που περιέχονται σε αυτό</a:t>
            </a:r>
          </a:p>
        </p:txBody>
      </p:sp>
      <p:pic>
        <p:nvPicPr>
          <p:cNvPr id="47206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06513" y="1775594"/>
            <a:ext cx="6624637" cy="46386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73353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22" name="Rectangle 2"/>
          <p:cNvSpPr>
            <a:spLocks noGrp="1" noChangeArrowheads="1"/>
          </p:cNvSpPr>
          <p:nvPr>
            <p:ph type="title"/>
          </p:nvPr>
        </p:nvSpPr>
        <p:spPr>
          <a:xfrm>
            <a:off x="469900" y="200328"/>
            <a:ext cx="8255000" cy="1143000"/>
          </a:xfrm>
        </p:spPr>
        <p:txBody>
          <a:bodyPr>
            <a:normAutofit fontScale="90000"/>
          </a:bodyPr>
          <a:lstStyle/>
          <a:p>
            <a:r>
              <a:rPr lang="el-GR" altLang="el-GR">
                <a:solidFill>
                  <a:srgbClr val="FF0000"/>
                </a:solidFill>
              </a:rPr>
              <a:t>Αποθήκευση Αλφαριθμητικών</a:t>
            </a:r>
            <a:br>
              <a:rPr lang="el-GR" altLang="el-GR">
                <a:solidFill>
                  <a:srgbClr val="FF0000"/>
                </a:solidFill>
              </a:rPr>
            </a:br>
            <a:endParaRPr lang="en-GB" altLang="el-GR">
              <a:solidFill>
                <a:srgbClr val="FF0000"/>
              </a:solidFill>
            </a:endParaRPr>
          </a:p>
        </p:txBody>
      </p:sp>
      <p:sp>
        <p:nvSpPr>
          <p:cNvPr id="440323" name="Rectangle 3" descr="Rectangle: Click to edit Master text styles&#10;Second level&#10;Third level&#10;Fourth level&#10;Fifth level"/>
          <p:cNvSpPr>
            <a:spLocks noGrp="1" noChangeArrowheads="1"/>
          </p:cNvSpPr>
          <p:nvPr>
            <p:ph type="body" idx="1"/>
          </p:nvPr>
        </p:nvSpPr>
        <p:spPr>
          <a:xfrm>
            <a:off x="0" y="848028"/>
            <a:ext cx="8864600" cy="5918200"/>
          </a:xfrm>
        </p:spPr>
        <p:txBody>
          <a:bodyPr/>
          <a:lstStyle/>
          <a:p>
            <a:pPr marL="914400" lvl="1" indent="-457200">
              <a:lnSpc>
                <a:spcPct val="90000"/>
              </a:lnSpc>
            </a:pPr>
            <a:r>
              <a:rPr lang="el-GR" altLang="el-GR" sz="2000" dirty="0"/>
              <a:t>Η </a:t>
            </a:r>
            <a:r>
              <a:rPr lang="el-GR" altLang="el-GR" sz="2000" dirty="0">
                <a:solidFill>
                  <a:srgbClr val="FF0000"/>
                </a:solidFill>
              </a:rPr>
              <a:t>αποθήκευση αλφαριθμητικών</a:t>
            </a:r>
            <a:r>
              <a:rPr lang="el-GR" altLang="el-GR" sz="2000" dirty="0"/>
              <a:t> γίνεται σε μεταβλητές που δηλώνονται σαν </a:t>
            </a:r>
            <a:r>
              <a:rPr lang="el-GR" altLang="el-GR" sz="2000" dirty="0">
                <a:solidFill>
                  <a:srgbClr val="FF0000"/>
                </a:solidFill>
              </a:rPr>
              <a:t>πίνακες χαρακτήρων</a:t>
            </a:r>
            <a:r>
              <a:rPr lang="el-GR" altLang="el-GR" sz="2000" dirty="0"/>
              <a:t> </a:t>
            </a:r>
          </a:p>
          <a:p>
            <a:pPr marL="914400" lvl="1" indent="-457200">
              <a:lnSpc>
                <a:spcPct val="90000"/>
              </a:lnSpc>
            </a:pPr>
            <a:endParaRPr lang="el-GR" altLang="el-GR" sz="2000" dirty="0"/>
          </a:p>
          <a:p>
            <a:pPr marL="914400" lvl="1" indent="-457200">
              <a:lnSpc>
                <a:spcPct val="90000"/>
              </a:lnSpc>
            </a:pPr>
            <a:r>
              <a:rPr lang="el-GR" altLang="el-GR" sz="2000" dirty="0"/>
              <a:t>Π.χ. η πρόταση:</a:t>
            </a:r>
          </a:p>
          <a:p>
            <a:pPr marL="914400" lvl="1" indent="-457200">
              <a:lnSpc>
                <a:spcPct val="90000"/>
              </a:lnSpc>
              <a:buFont typeface="Wingdings" panose="05000000000000000000" pitchFamily="2" charset="2"/>
              <a:buNone/>
            </a:pPr>
            <a:endParaRPr lang="el-GR" altLang="el-GR" sz="2000" dirty="0"/>
          </a:p>
          <a:p>
            <a:pPr marL="914400" lvl="1" indent="-457200">
              <a:lnSpc>
                <a:spcPct val="90000"/>
              </a:lnSpc>
              <a:buFont typeface="Wingdings" panose="05000000000000000000" pitchFamily="2" charset="2"/>
              <a:buNone/>
            </a:pPr>
            <a:r>
              <a:rPr lang="el-GR" altLang="el-GR" sz="2000" dirty="0"/>
              <a:t>				</a:t>
            </a:r>
            <a:r>
              <a:rPr lang="el-GR" altLang="el-GR" sz="2000" dirty="0" err="1">
                <a:solidFill>
                  <a:srgbClr val="0000FF"/>
                </a:solidFill>
                <a:latin typeface="Courier New" panose="02070309020205020404" pitchFamily="49" charset="0"/>
              </a:rPr>
              <a:t>char</a:t>
            </a:r>
            <a:r>
              <a:rPr lang="el-GR" altLang="el-GR" sz="2000" dirty="0">
                <a:solidFill>
                  <a:srgbClr val="000000"/>
                </a:solidFill>
                <a:latin typeface="Courier New" panose="02070309020205020404" pitchFamily="49" charset="0"/>
              </a:rPr>
              <a:t> </a:t>
            </a:r>
            <a:r>
              <a:rPr lang="el-GR" altLang="el-GR" sz="2000" dirty="0" err="1">
                <a:solidFill>
                  <a:srgbClr val="000000"/>
                </a:solidFill>
                <a:latin typeface="Courier New" panose="02070309020205020404" pitchFamily="49" charset="0"/>
              </a:rPr>
              <a:t>str</a:t>
            </a:r>
            <a:r>
              <a:rPr lang="el-GR" altLang="el-GR" sz="2000" dirty="0">
                <a:solidFill>
                  <a:srgbClr val="000000"/>
                </a:solidFill>
                <a:latin typeface="Courier New" panose="02070309020205020404" pitchFamily="49" charset="0"/>
              </a:rPr>
              <a:t>[10];</a:t>
            </a:r>
          </a:p>
          <a:p>
            <a:pPr marL="914400" lvl="1" indent="-457200">
              <a:lnSpc>
                <a:spcPct val="90000"/>
              </a:lnSpc>
              <a:buFont typeface="Wingdings" panose="05000000000000000000" pitchFamily="2" charset="2"/>
              <a:buNone/>
            </a:pPr>
            <a:endParaRPr lang="el-GR" altLang="el-GR" sz="2000" dirty="0">
              <a:solidFill>
                <a:srgbClr val="000000"/>
              </a:solidFill>
              <a:latin typeface="Courier New" panose="02070309020205020404" pitchFamily="49" charset="0"/>
            </a:endParaRPr>
          </a:p>
          <a:p>
            <a:pPr marL="914400" lvl="1" indent="-457200">
              <a:lnSpc>
                <a:spcPct val="90000"/>
              </a:lnSpc>
              <a:buFont typeface="Wingdings" panose="05000000000000000000" pitchFamily="2" charset="2"/>
              <a:buNone/>
            </a:pPr>
            <a:r>
              <a:rPr lang="el-GR" altLang="el-GR" sz="2000" dirty="0"/>
              <a:t>	δηλώνει έναν πίνακα </a:t>
            </a:r>
            <a:r>
              <a:rPr lang="el-GR" altLang="el-GR" sz="2000" dirty="0" err="1">
                <a:solidFill>
                  <a:srgbClr val="000000"/>
                </a:solidFill>
                <a:latin typeface="Courier New" panose="02070309020205020404" pitchFamily="49" charset="0"/>
              </a:rPr>
              <a:t>str</a:t>
            </a:r>
            <a:r>
              <a:rPr lang="el-GR" altLang="el-GR" sz="2000" dirty="0"/>
              <a:t> με στοιχεία 10 χαρακτήρες</a:t>
            </a:r>
          </a:p>
          <a:p>
            <a:pPr marL="914400" lvl="1" indent="-457200">
              <a:lnSpc>
                <a:spcPct val="90000"/>
              </a:lnSpc>
            </a:pPr>
            <a:endParaRPr lang="el-GR" altLang="el-GR" sz="2000" dirty="0"/>
          </a:p>
          <a:p>
            <a:pPr marL="914400" lvl="1" indent="-457200">
              <a:lnSpc>
                <a:spcPct val="90000"/>
              </a:lnSpc>
              <a:buFont typeface="Wingdings" panose="05000000000000000000" pitchFamily="2" charset="2"/>
              <a:buNone/>
            </a:pPr>
            <a:r>
              <a:rPr lang="el-GR" altLang="el-GR" sz="2000" dirty="0"/>
              <a:t>	</a:t>
            </a:r>
            <a:r>
              <a:rPr lang="el-GR" altLang="el-GR" sz="2000" u="sng" dirty="0">
                <a:solidFill>
                  <a:srgbClr val="FF0000"/>
                </a:solidFill>
              </a:rPr>
              <a:t>ΣΗΜΑΝΤΙΚΗ ΠΑΡΑΤΗΡΗΣΗ</a:t>
            </a:r>
          </a:p>
          <a:p>
            <a:pPr marL="914400" lvl="1" indent="-457200">
              <a:lnSpc>
                <a:spcPct val="90000"/>
              </a:lnSpc>
            </a:pPr>
            <a:r>
              <a:rPr lang="el-GR" altLang="el-GR" sz="2000" dirty="0"/>
              <a:t>Στην πραγματικότητα, στον πίνακα </a:t>
            </a:r>
            <a:r>
              <a:rPr lang="el-GR" altLang="el-GR" sz="2000" dirty="0" err="1">
                <a:solidFill>
                  <a:srgbClr val="000000"/>
                </a:solidFill>
                <a:latin typeface="Courier New" panose="02070309020205020404" pitchFamily="49" charset="0"/>
              </a:rPr>
              <a:t>str</a:t>
            </a:r>
            <a:r>
              <a:rPr lang="el-GR" altLang="el-GR" sz="2000" dirty="0">
                <a:solidFill>
                  <a:srgbClr val="000000"/>
                </a:solidFill>
                <a:latin typeface="Courier New" panose="02070309020205020404" pitchFamily="49" charset="0"/>
              </a:rPr>
              <a:t> </a:t>
            </a:r>
            <a:r>
              <a:rPr lang="el-GR" altLang="el-GR" sz="2000" dirty="0">
                <a:solidFill>
                  <a:srgbClr val="FF0000"/>
                </a:solidFill>
              </a:rPr>
              <a:t>επιτρέπεται να αποθηκεύσουμε</a:t>
            </a:r>
            <a:r>
              <a:rPr lang="el-GR" altLang="el-GR" sz="2000" dirty="0"/>
              <a:t> </a:t>
            </a:r>
            <a:r>
              <a:rPr lang="el-GR" altLang="el-GR" sz="2000" u="sng" dirty="0">
                <a:solidFill>
                  <a:srgbClr val="FF0000"/>
                </a:solidFill>
              </a:rPr>
              <a:t>μέχρι και 9 χαρακτήρες</a:t>
            </a:r>
            <a:r>
              <a:rPr lang="el-GR" altLang="el-GR" sz="2000" dirty="0"/>
              <a:t> και όχι 10, γιατί μία θέση δεσμεύεται για τον τερματικό χαρακτήρα </a:t>
            </a:r>
            <a:r>
              <a:rPr lang="el-GR" altLang="el-GR" sz="2000" dirty="0">
                <a:solidFill>
                  <a:srgbClr val="000000"/>
                </a:solidFill>
                <a:latin typeface="Courier New" panose="02070309020205020404" pitchFamily="49" charset="0"/>
              </a:rPr>
              <a:t>'\0'</a:t>
            </a:r>
            <a:r>
              <a:rPr lang="el-GR" altLang="el-GR" sz="2000" dirty="0"/>
              <a:t> </a:t>
            </a:r>
          </a:p>
          <a:p>
            <a:pPr marL="914400" lvl="1" indent="-457200">
              <a:lnSpc>
                <a:spcPct val="90000"/>
              </a:lnSpc>
            </a:pPr>
            <a:endParaRPr lang="el-GR" altLang="el-GR" sz="2000" dirty="0"/>
          </a:p>
          <a:p>
            <a:pPr marL="914400" lvl="1" indent="-457200">
              <a:lnSpc>
                <a:spcPct val="90000"/>
              </a:lnSpc>
            </a:pPr>
            <a:r>
              <a:rPr lang="el-GR" altLang="el-GR" sz="2000" dirty="0"/>
              <a:t>Γενικά, για να αποθηκεύσουμε ένα αλφαριθμητικό που μπορεί να έχει </a:t>
            </a:r>
            <a:r>
              <a:rPr lang="el-GR" altLang="el-GR" sz="2000" u="sng" dirty="0">
                <a:solidFill>
                  <a:srgbClr val="FF0000"/>
                </a:solidFill>
              </a:rPr>
              <a:t>μέχρι και Ν χαρακτήρες</a:t>
            </a:r>
            <a:r>
              <a:rPr lang="el-GR" altLang="el-GR" sz="2000" dirty="0"/>
              <a:t> θα </a:t>
            </a:r>
            <a:r>
              <a:rPr lang="el-GR" altLang="el-GR" sz="2000" dirty="0">
                <a:solidFill>
                  <a:srgbClr val="FF0000"/>
                </a:solidFill>
              </a:rPr>
              <a:t>πρέπει</a:t>
            </a:r>
            <a:r>
              <a:rPr lang="el-GR" altLang="el-GR" sz="2000" dirty="0"/>
              <a:t> </a:t>
            </a:r>
            <a:r>
              <a:rPr lang="el-GR" altLang="el-GR" sz="2000" dirty="0">
                <a:solidFill>
                  <a:srgbClr val="FF0000"/>
                </a:solidFill>
              </a:rPr>
              <a:t>να δηλώσουμε</a:t>
            </a:r>
            <a:r>
              <a:rPr lang="el-GR" altLang="el-GR" sz="2000" dirty="0"/>
              <a:t> έναν πίνακα με </a:t>
            </a:r>
            <a:r>
              <a:rPr lang="el-GR" altLang="el-GR" sz="2000" u="sng" dirty="0">
                <a:solidFill>
                  <a:srgbClr val="FF0000"/>
                </a:solidFill>
              </a:rPr>
              <a:t>Ν+1</a:t>
            </a:r>
            <a:r>
              <a:rPr lang="el-GR" altLang="el-GR" sz="2000" dirty="0">
                <a:solidFill>
                  <a:srgbClr val="FF0000"/>
                </a:solidFill>
              </a:rPr>
              <a:t> </a:t>
            </a:r>
            <a:r>
              <a:rPr lang="el-GR" altLang="el-GR" sz="2000" dirty="0"/>
              <a:t>θέσεις χαρακτήρων</a:t>
            </a:r>
            <a:endParaRPr lang="el-GR" altLang="el-GR" dirty="0"/>
          </a:p>
        </p:txBody>
      </p:sp>
      <p:sp>
        <p:nvSpPr>
          <p:cNvPr id="440324" name="Rectangle 4"/>
          <p:cNvSpPr>
            <a:spLocks noChangeArrowheads="1"/>
          </p:cNvSpPr>
          <p:nvPr/>
        </p:nvSpPr>
        <p:spPr bwMode="auto">
          <a:xfrm>
            <a:off x="3238500" y="2260188"/>
            <a:ext cx="2590800" cy="596900"/>
          </a:xfrm>
          <a:prstGeom prst="rect">
            <a:avLst/>
          </a:prstGeom>
          <a:noFill/>
          <a:ln w="9525">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p>
            <a:endParaRPr lang="el-GR"/>
          </a:p>
        </p:txBody>
      </p:sp>
      <p:pic>
        <p:nvPicPr>
          <p:cNvPr id="440325" name="Picture 5" descr="blue_dang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600" y="5200953"/>
            <a:ext cx="558800"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4918499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3090" name="Rectangle 2"/>
          <p:cNvSpPr>
            <a:spLocks noGrp="1" noChangeArrowheads="1"/>
          </p:cNvSpPr>
          <p:nvPr>
            <p:ph type="title"/>
          </p:nvPr>
        </p:nvSpPr>
        <p:spPr>
          <a:xfrm>
            <a:off x="469900" y="-15568"/>
            <a:ext cx="8255000" cy="1143000"/>
          </a:xfrm>
        </p:spPr>
        <p:txBody>
          <a:bodyPr/>
          <a:lstStyle/>
          <a:p>
            <a:r>
              <a:rPr lang="el-GR" altLang="el-GR">
                <a:solidFill>
                  <a:srgbClr val="FF0000"/>
                </a:solidFill>
              </a:rPr>
              <a:t>Η συνάρτηση </a:t>
            </a:r>
            <a:r>
              <a:rPr lang="en-US" altLang="el-GR">
                <a:solidFill>
                  <a:srgbClr val="000000"/>
                </a:solidFill>
                <a:latin typeface="Courier New" panose="02070309020205020404" pitchFamily="49" charset="0"/>
              </a:rPr>
              <a:t>strlen()</a:t>
            </a:r>
            <a:endParaRPr lang="en-GB" altLang="el-GR">
              <a:solidFill>
                <a:srgbClr val="000000"/>
              </a:solidFill>
              <a:latin typeface="Courier New" panose="02070309020205020404" pitchFamily="49" charset="0"/>
            </a:endParaRPr>
          </a:p>
        </p:txBody>
      </p:sp>
      <p:sp>
        <p:nvSpPr>
          <p:cNvPr id="473091" name="Rectangle 3" descr="Rectangle: Click to edit Master text styles&#10;Second level&#10;Third level&#10;Fourth level&#10;Fifth level"/>
          <p:cNvSpPr>
            <a:spLocks noGrp="1" noChangeArrowheads="1"/>
          </p:cNvSpPr>
          <p:nvPr>
            <p:ph type="body" idx="1"/>
          </p:nvPr>
        </p:nvSpPr>
        <p:spPr>
          <a:xfrm>
            <a:off x="-190500" y="848032"/>
            <a:ext cx="9055100" cy="5676900"/>
          </a:xfrm>
        </p:spPr>
        <p:txBody>
          <a:bodyPr/>
          <a:lstStyle/>
          <a:p>
            <a:pPr marL="914400" lvl="1" indent="-457200">
              <a:lnSpc>
                <a:spcPct val="80000"/>
              </a:lnSpc>
            </a:pPr>
            <a:r>
              <a:rPr lang="el-GR" altLang="el-GR" sz="2000"/>
              <a:t>Η συνάρτηση </a:t>
            </a:r>
            <a:r>
              <a:rPr lang="el-GR" altLang="el-GR" sz="2000">
                <a:solidFill>
                  <a:srgbClr val="000000"/>
                </a:solidFill>
                <a:latin typeface="Courier New" panose="02070309020205020404" pitchFamily="49" charset="0"/>
              </a:rPr>
              <a:t>strlen()</a:t>
            </a:r>
            <a:r>
              <a:rPr lang="el-GR" altLang="el-GR" sz="2000"/>
              <a:t> δηλώνεται στο αρχείο </a:t>
            </a:r>
            <a:r>
              <a:rPr lang="el-GR" altLang="el-GR" sz="2000">
                <a:solidFill>
                  <a:srgbClr val="000000"/>
                </a:solidFill>
                <a:latin typeface="Courier New" panose="02070309020205020404" pitchFamily="49" charset="0"/>
              </a:rPr>
              <a:t>string.h</a:t>
            </a:r>
            <a:r>
              <a:rPr lang="el-GR" altLang="el-GR" sz="2000"/>
              <a:t> και </a:t>
            </a:r>
            <a:r>
              <a:rPr lang="el-GR" altLang="el-GR" sz="2000" u="sng">
                <a:solidFill>
                  <a:srgbClr val="FF0000"/>
                </a:solidFill>
              </a:rPr>
              <a:t>επιστρέφει τον αριθμό των χαρακτήρων</a:t>
            </a:r>
            <a:r>
              <a:rPr lang="el-GR" altLang="el-GR" sz="2000"/>
              <a:t> που περιέχει ένα αλφαριθμητικό, </a:t>
            </a:r>
            <a:r>
              <a:rPr lang="el-GR" altLang="el-GR" sz="2000" u="sng">
                <a:solidFill>
                  <a:srgbClr val="FF0000"/>
                </a:solidFill>
              </a:rPr>
              <a:t>χωρίς να μετράει τον τερματικό χαρακτήρα</a:t>
            </a:r>
            <a:r>
              <a:rPr lang="el-GR" altLang="el-GR" sz="2000"/>
              <a:t> </a:t>
            </a:r>
            <a:r>
              <a:rPr lang="en-US" altLang="el-GR" sz="2000"/>
              <a:t>(</a:t>
            </a:r>
            <a:r>
              <a:rPr lang="el-GR" altLang="el-GR" sz="2000">
                <a:solidFill>
                  <a:srgbClr val="000000"/>
                </a:solidFill>
                <a:latin typeface="Courier New" panose="02070309020205020404" pitchFamily="49" charset="0"/>
              </a:rPr>
              <a:t>'\0'</a:t>
            </a:r>
            <a:r>
              <a:rPr lang="en-US" altLang="el-GR" sz="2000"/>
              <a:t>)</a:t>
            </a:r>
          </a:p>
          <a:p>
            <a:pPr marL="914400" lvl="1" indent="-457200">
              <a:lnSpc>
                <a:spcPct val="80000"/>
              </a:lnSpc>
            </a:pPr>
            <a:endParaRPr lang="en-US" altLang="el-GR" sz="2000"/>
          </a:p>
          <a:p>
            <a:pPr marL="914400" lvl="1" indent="-457200">
              <a:lnSpc>
                <a:spcPct val="80000"/>
              </a:lnSpc>
            </a:pPr>
            <a:r>
              <a:rPr lang="el-GR" altLang="el-GR" sz="2000"/>
              <a:t>Το όνομά της προκύπτει από την έκφραση «string length»</a:t>
            </a:r>
          </a:p>
          <a:p>
            <a:pPr marL="914400" lvl="1" indent="-457200">
              <a:lnSpc>
                <a:spcPct val="80000"/>
              </a:lnSpc>
            </a:pPr>
            <a:endParaRPr lang="el-GR" altLang="el-GR" sz="2000"/>
          </a:p>
          <a:p>
            <a:pPr marL="914400" lvl="1" indent="-457200">
              <a:lnSpc>
                <a:spcPct val="80000"/>
              </a:lnSpc>
            </a:pPr>
            <a:r>
              <a:rPr lang="el-GR" altLang="el-GR" sz="2000"/>
              <a:t>Η συνάρτηση </a:t>
            </a:r>
            <a:r>
              <a:rPr lang="el-GR" altLang="el-GR" sz="2000">
                <a:solidFill>
                  <a:srgbClr val="000000"/>
                </a:solidFill>
                <a:latin typeface="Courier New" panose="02070309020205020404" pitchFamily="49" charset="0"/>
              </a:rPr>
              <a:t>strlen()</a:t>
            </a:r>
            <a:r>
              <a:rPr lang="el-GR" altLang="el-GR" sz="2000"/>
              <a:t> δέχεται </a:t>
            </a:r>
            <a:r>
              <a:rPr lang="el-GR" altLang="el-GR" sz="2000" u="sng">
                <a:solidFill>
                  <a:srgbClr val="FF0000"/>
                </a:solidFill>
              </a:rPr>
              <a:t>σαν παράμετρο έναν δείκτη προς τη μνήμη που είναι αποθηκευμένη το αλφαριθμητικό</a:t>
            </a:r>
          </a:p>
          <a:p>
            <a:pPr marL="914400" lvl="1" indent="-457200">
              <a:lnSpc>
                <a:spcPct val="80000"/>
              </a:lnSpc>
            </a:pPr>
            <a:endParaRPr lang="el-GR" altLang="el-GR" sz="2000"/>
          </a:p>
          <a:p>
            <a:pPr marL="914400" lvl="1" indent="-457200">
              <a:lnSpc>
                <a:spcPct val="80000"/>
              </a:lnSpc>
            </a:pPr>
            <a:r>
              <a:rPr lang="el-GR" altLang="el-GR" sz="2000"/>
              <a:t>Το πρωτότυπό της δηλώνεται ως εξής:</a:t>
            </a:r>
            <a:endParaRPr lang="en-US" altLang="el-GR" sz="2000"/>
          </a:p>
          <a:p>
            <a:pPr marL="914400" lvl="1" indent="-457200">
              <a:lnSpc>
                <a:spcPct val="80000"/>
              </a:lnSpc>
            </a:pPr>
            <a:endParaRPr lang="el-GR" altLang="el-GR" sz="2000"/>
          </a:p>
          <a:p>
            <a:pPr marL="914400" lvl="1" indent="-457200">
              <a:lnSpc>
                <a:spcPct val="80000"/>
              </a:lnSpc>
              <a:buFont typeface="Wingdings" panose="05000000000000000000" pitchFamily="2" charset="2"/>
              <a:buNone/>
            </a:pPr>
            <a:r>
              <a:rPr lang="el-GR" altLang="el-GR" sz="2000"/>
              <a:t>		    </a:t>
            </a:r>
            <a:r>
              <a:rPr lang="el-GR" altLang="el-GR" sz="2000">
                <a:solidFill>
                  <a:srgbClr val="000000"/>
                </a:solidFill>
                <a:latin typeface="Courier New" panose="02070309020205020404" pitchFamily="49" charset="0"/>
              </a:rPr>
              <a:t>s</a:t>
            </a:r>
            <a:r>
              <a:rPr lang="en-US" altLang="el-GR" sz="2000">
                <a:solidFill>
                  <a:srgbClr val="000000"/>
                </a:solidFill>
                <a:latin typeface="Courier New" panose="02070309020205020404" pitchFamily="49" charset="0"/>
              </a:rPr>
              <a:t>ize_t</a:t>
            </a:r>
            <a:r>
              <a:rPr lang="el-GR" altLang="el-GR" sz="2000">
                <a:solidFill>
                  <a:srgbClr val="0000FF"/>
                </a:solidFill>
                <a:latin typeface="Courier New" panose="02070309020205020404" pitchFamily="49" charset="0"/>
              </a:rPr>
              <a:t> </a:t>
            </a:r>
            <a:r>
              <a:rPr lang="el-GR" altLang="el-GR" sz="2000">
                <a:solidFill>
                  <a:srgbClr val="000000"/>
                </a:solidFill>
                <a:latin typeface="Courier New" panose="02070309020205020404" pitchFamily="49" charset="0"/>
              </a:rPr>
              <a:t>strlen(</a:t>
            </a:r>
            <a:r>
              <a:rPr lang="el-GR" altLang="el-GR" sz="2000">
                <a:solidFill>
                  <a:srgbClr val="0000FF"/>
                </a:solidFill>
                <a:latin typeface="Courier New" panose="02070309020205020404" pitchFamily="49" charset="0"/>
              </a:rPr>
              <a:t>c</a:t>
            </a:r>
            <a:r>
              <a:rPr lang="en-US" altLang="el-GR" sz="2000">
                <a:solidFill>
                  <a:srgbClr val="0000FF"/>
                </a:solidFill>
                <a:latin typeface="Courier New" panose="02070309020205020404" pitchFamily="49" charset="0"/>
              </a:rPr>
              <a:t>onst c</a:t>
            </a:r>
            <a:r>
              <a:rPr lang="el-GR" altLang="el-GR" sz="2000">
                <a:solidFill>
                  <a:srgbClr val="0000FF"/>
                </a:solidFill>
                <a:latin typeface="Courier New" panose="02070309020205020404" pitchFamily="49" charset="0"/>
              </a:rPr>
              <a:t>har</a:t>
            </a:r>
            <a:r>
              <a:rPr lang="el-GR" altLang="el-GR" sz="2000">
                <a:solidFill>
                  <a:srgbClr val="000000"/>
                </a:solidFill>
                <a:latin typeface="Courier New" panose="02070309020205020404" pitchFamily="49" charset="0"/>
              </a:rPr>
              <a:t> *str);</a:t>
            </a:r>
            <a:r>
              <a:rPr lang="el-GR" altLang="el-GR"/>
              <a:t> </a:t>
            </a:r>
            <a:endParaRPr lang="en-US" altLang="el-GR"/>
          </a:p>
          <a:p>
            <a:pPr marL="914400" lvl="1" indent="-457200">
              <a:lnSpc>
                <a:spcPct val="80000"/>
              </a:lnSpc>
              <a:buFont typeface="Wingdings" panose="05000000000000000000" pitchFamily="2" charset="2"/>
              <a:buNone/>
            </a:pPr>
            <a:endParaRPr lang="en-US" altLang="el-GR"/>
          </a:p>
          <a:p>
            <a:pPr marL="914400" lvl="1" indent="-457200">
              <a:lnSpc>
                <a:spcPct val="80000"/>
              </a:lnSpc>
            </a:pPr>
            <a:r>
              <a:rPr lang="el-GR" altLang="el-GR" sz="2000"/>
              <a:t>Ο δείκτης δηλώνεται ως </a:t>
            </a:r>
            <a:r>
              <a:rPr lang="en-US" altLang="el-GR" sz="2000">
                <a:solidFill>
                  <a:srgbClr val="0000FF"/>
                </a:solidFill>
                <a:latin typeface="Courier New" panose="02070309020205020404" pitchFamily="49" charset="0"/>
              </a:rPr>
              <a:t>const</a:t>
            </a:r>
            <a:r>
              <a:rPr lang="el-GR" altLang="el-GR" sz="2000"/>
              <a:t> ώστε να μην μπορεί η </a:t>
            </a:r>
            <a:r>
              <a:rPr lang="el-GR" altLang="el-GR" sz="2000">
                <a:solidFill>
                  <a:srgbClr val="000000"/>
                </a:solidFill>
                <a:latin typeface="Courier New" panose="02070309020205020404" pitchFamily="49" charset="0"/>
              </a:rPr>
              <a:t>strlen()</a:t>
            </a:r>
            <a:r>
              <a:rPr lang="el-GR" altLang="el-GR" sz="2000"/>
              <a:t> να μεταβάλει το περιεχόμενο του αλφαριθμητικού</a:t>
            </a:r>
          </a:p>
          <a:p>
            <a:pPr marL="914400" lvl="1" indent="-457200">
              <a:lnSpc>
                <a:spcPct val="80000"/>
              </a:lnSpc>
              <a:buFont typeface="Wingdings" panose="05000000000000000000" pitchFamily="2" charset="2"/>
              <a:buNone/>
            </a:pPr>
            <a:endParaRPr lang="el-GR" altLang="el-GR"/>
          </a:p>
          <a:p>
            <a:pPr marL="914400" lvl="1" indent="-457200">
              <a:lnSpc>
                <a:spcPct val="80000"/>
              </a:lnSpc>
            </a:pPr>
            <a:r>
              <a:rPr lang="el-GR" altLang="el-GR" sz="2000"/>
              <a:t>Ο τύπος </a:t>
            </a:r>
            <a:r>
              <a:rPr lang="el-GR" altLang="el-GR" sz="2000">
                <a:solidFill>
                  <a:srgbClr val="000000"/>
                </a:solidFill>
                <a:latin typeface="Courier New" panose="02070309020205020404" pitchFamily="49" charset="0"/>
              </a:rPr>
              <a:t>size_t</a:t>
            </a:r>
            <a:r>
              <a:rPr lang="el-GR" altLang="el-GR" sz="2000"/>
              <a:t> είναι δηλωμένος στην C βιβλιοθήκη σαν απρόσημος ακέραιος (συνήθως</a:t>
            </a:r>
            <a:r>
              <a:rPr lang="en-US" altLang="el-GR" sz="2000"/>
              <a:t> </a:t>
            </a:r>
            <a:r>
              <a:rPr lang="el-GR" altLang="el-GR" sz="2000"/>
              <a:t>ως </a:t>
            </a:r>
            <a:r>
              <a:rPr lang="el-GR" altLang="el-GR" sz="2000">
                <a:solidFill>
                  <a:srgbClr val="0000FF"/>
                </a:solidFill>
                <a:latin typeface="Courier New" panose="02070309020205020404" pitchFamily="49" charset="0"/>
              </a:rPr>
              <a:t>unsigned int</a:t>
            </a:r>
            <a:r>
              <a:rPr lang="el-GR" altLang="el-GR" sz="2000"/>
              <a:t>) </a:t>
            </a:r>
          </a:p>
        </p:txBody>
      </p:sp>
      <p:sp>
        <p:nvSpPr>
          <p:cNvPr id="473092" name="Rectangle 4"/>
          <p:cNvSpPr>
            <a:spLocks noChangeArrowheads="1"/>
          </p:cNvSpPr>
          <p:nvPr/>
        </p:nvSpPr>
        <p:spPr bwMode="auto">
          <a:xfrm>
            <a:off x="1955800" y="3908732"/>
            <a:ext cx="5207000" cy="609600"/>
          </a:xfrm>
          <a:prstGeom prst="rect">
            <a:avLst/>
          </a:prstGeom>
          <a:noFill/>
          <a:ln w="9525">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p>
            <a:endParaRPr lang="el-GR"/>
          </a:p>
        </p:txBody>
      </p:sp>
    </p:spTree>
    <p:extLst>
      <p:ext uri="{BB962C8B-B14F-4D97-AF65-F5344CB8AC3E}">
        <p14:creationId xmlns:p14="http://schemas.microsoft.com/office/powerpoint/2010/main" val="277191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4114" name="Rectangle 2"/>
          <p:cNvSpPr>
            <a:spLocks noGrp="1" noChangeArrowheads="1"/>
          </p:cNvSpPr>
          <p:nvPr>
            <p:ph type="title"/>
          </p:nvPr>
        </p:nvSpPr>
        <p:spPr>
          <a:xfrm>
            <a:off x="469900" y="215076"/>
            <a:ext cx="8255000" cy="1143000"/>
          </a:xfrm>
        </p:spPr>
        <p:txBody>
          <a:bodyPr>
            <a:normAutofit fontScale="90000"/>
          </a:bodyPr>
          <a:lstStyle/>
          <a:p>
            <a:r>
              <a:rPr lang="el-GR" altLang="el-GR">
                <a:solidFill>
                  <a:srgbClr val="FF0000"/>
                </a:solidFill>
              </a:rPr>
              <a:t>Παραδείγματα (Ι)</a:t>
            </a:r>
            <a:br>
              <a:rPr lang="el-GR" altLang="el-GR">
                <a:solidFill>
                  <a:srgbClr val="FF0000"/>
                </a:solidFill>
              </a:rPr>
            </a:br>
            <a:endParaRPr lang="en-GB" altLang="el-GR">
              <a:solidFill>
                <a:srgbClr val="FF0000"/>
              </a:solidFill>
            </a:endParaRPr>
          </a:p>
        </p:txBody>
      </p:sp>
      <p:sp>
        <p:nvSpPr>
          <p:cNvPr id="474115" name="Rectangle 3" descr="Rectangle: Click to edit Master text styles&#10;Second level&#10;Third level&#10;Fourth level&#10;Fifth level"/>
          <p:cNvSpPr>
            <a:spLocks noGrp="1" noChangeArrowheads="1"/>
          </p:cNvSpPr>
          <p:nvPr>
            <p:ph type="body" idx="1"/>
          </p:nvPr>
        </p:nvSpPr>
        <p:spPr>
          <a:xfrm>
            <a:off x="-190500" y="799276"/>
            <a:ext cx="9055100" cy="5676900"/>
          </a:xfrm>
          <a:noFill/>
          <a:ln/>
        </p:spPr>
        <p:txBody>
          <a:bodyPr/>
          <a:lstStyle/>
          <a:p>
            <a:pPr marL="914400" lvl="1" indent="-457200"/>
            <a:r>
              <a:rPr lang="el-GR" altLang="el-GR" sz="1800"/>
              <a:t>Γράψτε ένα πρόγραμμα το οποίο να διαβάζει ένα αλφαριθμητικό μέχρι 100 χαρακτήρες και να εμφανίζει το πλήθος των χαρακτήρων του με χρήση της συνάρτησης </a:t>
            </a:r>
            <a:r>
              <a:rPr lang="el-GR" altLang="el-GR" sz="1800">
                <a:solidFill>
                  <a:srgbClr val="000000"/>
                </a:solidFill>
                <a:latin typeface="Courier New" panose="02070309020205020404" pitchFamily="49" charset="0"/>
              </a:rPr>
              <a:t>strlen()</a:t>
            </a:r>
          </a:p>
        </p:txBody>
      </p:sp>
      <p:pic>
        <p:nvPicPr>
          <p:cNvPr id="474117"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7238" y="1926401"/>
            <a:ext cx="7578725" cy="35242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541184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5138" name="Rectangle 2"/>
          <p:cNvSpPr>
            <a:spLocks noGrp="1" noChangeArrowheads="1"/>
          </p:cNvSpPr>
          <p:nvPr>
            <p:ph type="title"/>
          </p:nvPr>
        </p:nvSpPr>
        <p:spPr>
          <a:xfrm>
            <a:off x="469900" y="215078"/>
            <a:ext cx="8255000" cy="1143000"/>
          </a:xfrm>
        </p:spPr>
        <p:txBody>
          <a:bodyPr>
            <a:normAutofit fontScale="90000"/>
          </a:bodyPr>
          <a:lstStyle/>
          <a:p>
            <a:r>
              <a:rPr lang="el-GR" altLang="el-GR">
                <a:solidFill>
                  <a:srgbClr val="FF0000"/>
                </a:solidFill>
              </a:rPr>
              <a:t>Παραδείγματα (ΙΙ)</a:t>
            </a:r>
            <a:br>
              <a:rPr lang="el-GR" altLang="el-GR">
                <a:solidFill>
                  <a:srgbClr val="FF0000"/>
                </a:solidFill>
              </a:rPr>
            </a:br>
            <a:endParaRPr lang="en-GB" altLang="el-GR">
              <a:solidFill>
                <a:srgbClr val="FF0000"/>
              </a:solidFill>
            </a:endParaRPr>
          </a:p>
        </p:txBody>
      </p:sp>
      <p:sp>
        <p:nvSpPr>
          <p:cNvPr id="475139" name="Rectangle 3" descr="Rectangle: Click to edit Master text styles&#10;Second level&#10;Third level&#10;Fourth level&#10;Fifth level"/>
          <p:cNvSpPr>
            <a:spLocks noGrp="1" noChangeArrowheads="1"/>
          </p:cNvSpPr>
          <p:nvPr>
            <p:ph type="body" idx="1"/>
          </p:nvPr>
        </p:nvSpPr>
        <p:spPr>
          <a:xfrm>
            <a:off x="-190500" y="799278"/>
            <a:ext cx="9055100" cy="5676900"/>
          </a:xfrm>
          <a:noFill/>
          <a:ln/>
        </p:spPr>
        <p:txBody>
          <a:bodyPr/>
          <a:lstStyle/>
          <a:p>
            <a:pPr marL="914400" lvl="1" indent="-457200"/>
            <a:r>
              <a:rPr lang="el-GR" altLang="el-GR" sz="1800"/>
              <a:t>Γράψτε ένα πρόγραμμα το οποίο να διαβάζει ένα αλφαριθμητικό μέχρι 100 χαρακτήρες και να το εμφανίζει μόνο εάν οι δύο τελευταίοι χαρακτήρες του είναι ίσοι με </a:t>
            </a:r>
            <a:r>
              <a:rPr lang="el-GR" altLang="el-GR" sz="1800">
                <a:solidFill>
                  <a:srgbClr val="000000"/>
                </a:solidFill>
                <a:latin typeface="Courier New" panose="02070309020205020404" pitchFamily="49" charset="0"/>
              </a:rPr>
              <a:t>'a'</a:t>
            </a:r>
          </a:p>
        </p:txBody>
      </p:sp>
      <p:pic>
        <p:nvPicPr>
          <p:cNvPr id="475141"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69988" y="2067691"/>
            <a:ext cx="6754812" cy="34956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833324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6162" name="Rectangle 2"/>
          <p:cNvSpPr>
            <a:spLocks noGrp="1" noChangeArrowheads="1"/>
          </p:cNvSpPr>
          <p:nvPr>
            <p:ph type="title"/>
          </p:nvPr>
        </p:nvSpPr>
        <p:spPr>
          <a:xfrm>
            <a:off x="469900" y="-15572"/>
            <a:ext cx="8255000" cy="1143000"/>
          </a:xfrm>
        </p:spPr>
        <p:txBody>
          <a:bodyPr/>
          <a:lstStyle/>
          <a:p>
            <a:r>
              <a:rPr lang="el-GR" altLang="el-GR">
                <a:solidFill>
                  <a:srgbClr val="FF0000"/>
                </a:solidFill>
              </a:rPr>
              <a:t>Η συνάρτηση </a:t>
            </a:r>
            <a:r>
              <a:rPr lang="en-US" altLang="el-GR">
                <a:solidFill>
                  <a:srgbClr val="000000"/>
                </a:solidFill>
                <a:latin typeface="Courier New" panose="02070309020205020404" pitchFamily="49" charset="0"/>
              </a:rPr>
              <a:t>strcpy()</a:t>
            </a:r>
            <a:endParaRPr lang="en-GB" altLang="el-GR">
              <a:solidFill>
                <a:srgbClr val="000000"/>
              </a:solidFill>
              <a:latin typeface="Courier New" panose="02070309020205020404" pitchFamily="49" charset="0"/>
            </a:endParaRPr>
          </a:p>
        </p:txBody>
      </p:sp>
      <p:sp>
        <p:nvSpPr>
          <p:cNvPr id="476163" name="Rectangle 3" descr="Rectangle: Click to edit Master text styles&#10;Second level&#10;Third level&#10;Fourth level&#10;Fifth level"/>
          <p:cNvSpPr>
            <a:spLocks noGrp="1" noChangeArrowheads="1"/>
          </p:cNvSpPr>
          <p:nvPr>
            <p:ph type="body" idx="1"/>
          </p:nvPr>
        </p:nvSpPr>
        <p:spPr>
          <a:xfrm>
            <a:off x="-190500" y="848028"/>
            <a:ext cx="9055100" cy="5676900"/>
          </a:xfrm>
        </p:spPr>
        <p:txBody>
          <a:bodyPr/>
          <a:lstStyle/>
          <a:p>
            <a:pPr marL="914400" lvl="1" indent="-457200">
              <a:lnSpc>
                <a:spcPct val="90000"/>
              </a:lnSpc>
            </a:pPr>
            <a:r>
              <a:rPr lang="el-GR" altLang="el-GR" sz="1800" dirty="0"/>
              <a:t>Η συνάρτηση </a:t>
            </a:r>
            <a:r>
              <a:rPr lang="el-GR" altLang="el-GR" sz="1800" dirty="0" err="1">
                <a:solidFill>
                  <a:srgbClr val="000000"/>
                </a:solidFill>
                <a:latin typeface="Courier New" panose="02070309020205020404" pitchFamily="49" charset="0"/>
              </a:rPr>
              <a:t>strcpy</a:t>
            </a:r>
            <a:r>
              <a:rPr lang="el-GR" altLang="el-GR" sz="1800" dirty="0">
                <a:solidFill>
                  <a:srgbClr val="000000"/>
                </a:solidFill>
                <a:latin typeface="Courier New" panose="02070309020205020404" pitchFamily="49" charset="0"/>
              </a:rPr>
              <a:t>()</a:t>
            </a:r>
            <a:r>
              <a:rPr lang="el-GR" altLang="el-GR" sz="1800" dirty="0"/>
              <a:t> δηλώνεται στο αρχείο </a:t>
            </a:r>
            <a:r>
              <a:rPr lang="el-GR" altLang="el-GR" sz="1800" dirty="0" err="1">
                <a:solidFill>
                  <a:srgbClr val="000000"/>
                </a:solidFill>
                <a:latin typeface="Courier New" panose="02070309020205020404" pitchFamily="49" charset="0"/>
              </a:rPr>
              <a:t>string.h</a:t>
            </a:r>
            <a:r>
              <a:rPr lang="el-GR" altLang="el-GR" sz="1800" dirty="0"/>
              <a:t> και χρησιμοποιείται </a:t>
            </a:r>
            <a:r>
              <a:rPr lang="el-GR" altLang="el-GR" sz="1800" u="sng" dirty="0">
                <a:solidFill>
                  <a:srgbClr val="FF0000"/>
                </a:solidFill>
              </a:rPr>
              <a:t>για την αντιγραφή ενός αλφαριθμητικού σε μία άλλη θέση μνήμης</a:t>
            </a:r>
            <a:r>
              <a:rPr lang="el-GR" altLang="el-GR" sz="1800" dirty="0"/>
              <a:t> (</a:t>
            </a:r>
            <a:r>
              <a:rPr lang="el-GR" altLang="el-GR" sz="1800" dirty="0" err="1"/>
              <a:t>string</a:t>
            </a:r>
            <a:r>
              <a:rPr lang="el-GR" altLang="el-GR" sz="1800" dirty="0"/>
              <a:t> </a:t>
            </a:r>
            <a:r>
              <a:rPr lang="el-GR" altLang="el-GR" sz="1800" dirty="0" err="1"/>
              <a:t>copy</a:t>
            </a:r>
            <a:r>
              <a:rPr lang="el-GR" altLang="el-GR" sz="1800" dirty="0"/>
              <a:t>)</a:t>
            </a:r>
            <a:endParaRPr lang="en-US" altLang="el-GR" sz="1800" dirty="0"/>
          </a:p>
          <a:p>
            <a:pPr marL="914400" lvl="1" indent="-457200">
              <a:lnSpc>
                <a:spcPct val="90000"/>
              </a:lnSpc>
            </a:pPr>
            <a:endParaRPr lang="en-US" altLang="el-GR" sz="1800" dirty="0"/>
          </a:p>
          <a:p>
            <a:pPr marL="914400" lvl="1" indent="-457200">
              <a:lnSpc>
                <a:spcPct val="90000"/>
              </a:lnSpc>
            </a:pPr>
            <a:r>
              <a:rPr lang="el-GR" altLang="el-GR" sz="1800" dirty="0"/>
              <a:t>Η συνάρτηση </a:t>
            </a:r>
            <a:r>
              <a:rPr lang="el-GR" altLang="el-GR" sz="1800" dirty="0" err="1">
                <a:solidFill>
                  <a:srgbClr val="000000"/>
                </a:solidFill>
                <a:latin typeface="Courier New" panose="02070309020205020404" pitchFamily="49" charset="0"/>
              </a:rPr>
              <a:t>strcpy</a:t>
            </a:r>
            <a:r>
              <a:rPr lang="el-GR" altLang="el-GR" sz="1800" dirty="0">
                <a:solidFill>
                  <a:srgbClr val="000000"/>
                </a:solidFill>
                <a:latin typeface="Courier New" panose="02070309020205020404" pitchFamily="49" charset="0"/>
              </a:rPr>
              <a:t>()</a:t>
            </a:r>
            <a:r>
              <a:rPr lang="el-GR" altLang="el-GR" sz="1800" dirty="0"/>
              <a:t> </a:t>
            </a:r>
            <a:r>
              <a:rPr lang="el-GR" altLang="el-GR" sz="1800" dirty="0">
                <a:solidFill>
                  <a:srgbClr val="FF0000"/>
                </a:solidFill>
              </a:rPr>
              <a:t>δέχεται σαν παραμέτρους </a:t>
            </a:r>
            <a:r>
              <a:rPr lang="el-GR" altLang="el-GR" sz="1800" u="sng" dirty="0">
                <a:solidFill>
                  <a:srgbClr val="FF0000"/>
                </a:solidFill>
              </a:rPr>
              <a:t>δύο δείκτες</a:t>
            </a:r>
            <a:r>
              <a:rPr lang="el-GR" altLang="el-GR" sz="1800" dirty="0"/>
              <a:t> και </a:t>
            </a:r>
            <a:r>
              <a:rPr lang="el-GR" altLang="el-GR" sz="1800" dirty="0">
                <a:solidFill>
                  <a:srgbClr val="FF0000"/>
                </a:solidFill>
              </a:rPr>
              <a:t>αντιγράφει το αλφαριθμητικό στο οποίο δείχνει ο δεύτερος δείκτης</a:t>
            </a:r>
            <a:r>
              <a:rPr lang="el-GR" altLang="el-GR" sz="1800" dirty="0"/>
              <a:t> (</a:t>
            </a:r>
            <a:r>
              <a:rPr lang="el-GR" altLang="el-GR" sz="1800" dirty="0" err="1">
                <a:solidFill>
                  <a:srgbClr val="000000"/>
                </a:solidFill>
                <a:latin typeface="Courier New" panose="02070309020205020404" pitchFamily="49" charset="0"/>
              </a:rPr>
              <a:t>source</a:t>
            </a:r>
            <a:r>
              <a:rPr lang="el-GR" altLang="el-GR" sz="1800" dirty="0"/>
              <a:t>), συμπεριλαμβανομένου του τερματικού χαρακτήρα, </a:t>
            </a:r>
            <a:r>
              <a:rPr lang="el-GR" altLang="el-GR" sz="1800" dirty="0">
                <a:solidFill>
                  <a:srgbClr val="FF0000"/>
                </a:solidFill>
              </a:rPr>
              <a:t>στη μνήμη που δείχνει ο πρώτος δείκτης</a:t>
            </a:r>
            <a:r>
              <a:rPr lang="el-GR" altLang="el-GR" sz="1800" dirty="0"/>
              <a:t> (</a:t>
            </a:r>
            <a:r>
              <a:rPr lang="el-GR" altLang="el-GR" sz="1800" dirty="0" err="1">
                <a:solidFill>
                  <a:srgbClr val="000000"/>
                </a:solidFill>
                <a:latin typeface="Courier New" panose="02070309020205020404" pitchFamily="49" charset="0"/>
              </a:rPr>
              <a:t>dest</a:t>
            </a:r>
            <a:r>
              <a:rPr lang="el-GR" altLang="el-GR" sz="1800" dirty="0"/>
              <a:t>)</a:t>
            </a:r>
          </a:p>
          <a:p>
            <a:pPr marL="914400" lvl="1" indent="-457200">
              <a:lnSpc>
                <a:spcPct val="90000"/>
              </a:lnSpc>
            </a:pPr>
            <a:endParaRPr lang="el-GR" altLang="el-GR" sz="1800" dirty="0"/>
          </a:p>
          <a:p>
            <a:pPr marL="914400" lvl="1" indent="-457200">
              <a:lnSpc>
                <a:spcPct val="90000"/>
              </a:lnSpc>
            </a:pPr>
            <a:r>
              <a:rPr lang="el-GR" altLang="el-GR" sz="1800" dirty="0"/>
              <a:t>Το πρωτότυπό της δηλώνεται ως εξής:</a:t>
            </a:r>
          </a:p>
          <a:p>
            <a:pPr marL="914400" lvl="1" indent="-457200">
              <a:lnSpc>
                <a:spcPct val="90000"/>
              </a:lnSpc>
            </a:pPr>
            <a:endParaRPr lang="el-GR" altLang="el-GR" sz="1000" dirty="0"/>
          </a:p>
          <a:p>
            <a:pPr marL="914400" lvl="1" indent="-457200">
              <a:lnSpc>
                <a:spcPct val="90000"/>
              </a:lnSpc>
              <a:buFont typeface="Wingdings" panose="05000000000000000000" pitchFamily="2" charset="2"/>
              <a:buNone/>
            </a:pPr>
            <a:r>
              <a:rPr lang="el-GR" altLang="el-GR" sz="1800" dirty="0"/>
              <a:t>		</a:t>
            </a:r>
            <a:r>
              <a:rPr lang="el-GR" altLang="el-GR" sz="1800" dirty="0" err="1">
                <a:solidFill>
                  <a:srgbClr val="0000FF"/>
                </a:solidFill>
                <a:latin typeface="Courier New" panose="02070309020205020404" pitchFamily="49" charset="0"/>
              </a:rPr>
              <a:t>char</a:t>
            </a:r>
            <a:r>
              <a:rPr lang="el-GR" altLang="el-GR" sz="1800" dirty="0">
                <a:solidFill>
                  <a:srgbClr val="0000FF"/>
                </a:solidFill>
                <a:latin typeface="Courier New" panose="02070309020205020404" pitchFamily="49" charset="0"/>
              </a:rPr>
              <a:t> </a:t>
            </a:r>
            <a:r>
              <a:rPr lang="el-GR" altLang="el-GR" sz="1800" dirty="0">
                <a:solidFill>
                  <a:srgbClr val="000000"/>
                </a:solidFill>
                <a:latin typeface="Courier New" panose="02070309020205020404" pitchFamily="49" charset="0"/>
              </a:rPr>
              <a:t>*</a:t>
            </a:r>
            <a:r>
              <a:rPr lang="en-US" altLang="el-GR" sz="1800" dirty="0">
                <a:solidFill>
                  <a:srgbClr val="000000"/>
                </a:solidFill>
                <a:latin typeface="Courier New" panose="02070309020205020404" pitchFamily="49" charset="0"/>
              </a:rPr>
              <a:t>s</a:t>
            </a:r>
            <a:r>
              <a:rPr lang="el-GR" altLang="el-GR" sz="1800" dirty="0" err="1">
                <a:solidFill>
                  <a:srgbClr val="000000"/>
                </a:solidFill>
                <a:latin typeface="Courier New" panose="02070309020205020404" pitchFamily="49" charset="0"/>
              </a:rPr>
              <a:t>trcpy</a:t>
            </a:r>
            <a:r>
              <a:rPr lang="el-GR" altLang="el-GR" sz="1800" dirty="0">
                <a:solidFill>
                  <a:srgbClr val="000000"/>
                </a:solidFill>
                <a:latin typeface="Courier New" panose="02070309020205020404" pitchFamily="49" charset="0"/>
              </a:rPr>
              <a:t>(</a:t>
            </a:r>
            <a:r>
              <a:rPr lang="el-GR" altLang="el-GR" sz="1800" dirty="0" err="1">
                <a:solidFill>
                  <a:srgbClr val="0000FF"/>
                </a:solidFill>
                <a:latin typeface="Courier New" panose="02070309020205020404" pitchFamily="49" charset="0"/>
              </a:rPr>
              <a:t>char</a:t>
            </a:r>
            <a:r>
              <a:rPr lang="el-GR" altLang="el-GR" sz="1800" dirty="0">
                <a:solidFill>
                  <a:srgbClr val="000000"/>
                </a:solidFill>
                <a:latin typeface="Courier New" panose="02070309020205020404" pitchFamily="49" charset="0"/>
              </a:rPr>
              <a:t> *</a:t>
            </a:r>
            <a:r>
              <a:rPr lang="el-GR" altLang="el-GR" sz="1800" dirty="0" err="1">
                <a:solidFill>
                  <a:srgbClr val="000000"/>
                </a:solidFill>
                <a:latin typeface="Courier New" panose="02070309020205020404" pitchFamily="49" charset="0"/>
              </a:rPr>
              <a:t>dest</a:t>
            </a:r>
            <a:r>
              <a:rPr lang="el-GR" altLang="el-GR" sz="1800" dirty="0">
                <a:solidFill>
                  <a:srgbClr val="000000"/>
                </a:solidFill>
                <a:latin typeface="Courier New" panose="02070309020205020404" pitchFamily="49" charset="0"/>
              </a:rPr>
              <a:t>,</a:t>
            </a:r>
            <a:r>
              <a:rPr lang="el-GR" altLang="el-GR" sz="1800" dirty="0">
                <a:solidFill>
                  <a:srgbClr val="0000FF"/>
                </a:solidFill>
                <a:latin typeface="Courier New" panose="02070309020205020404" pitchFamily="49" charset="0"/>
              </a:rPr>
              <a:t> c</a:t>
            </a:r>
            <a:r>
              <a:rPr lang="en-US" altLang="el-GR" sz="1800" dirty="0" err="1">
                <a:solidFill>
                  <a:srgbClr val="0000FF"/>
                </a:solidFill>
                <a:latin typeface="Courier New" panose="02070309020205020404" pitchFamily="49" charset="0"/>
              </a:rPr>
              <a:t>onst</a:t>
            </a:r>
            <a:r>
              <a:rPr lang="en-US" altLang="el-GR" sz="1800" dirty="0">
                <a:solidFill>
                  <a:srgbClr val="0000FF"/>
                </a:solidFill>
                <a:latin typeface="Courier New" panose="02070309020205020404" pitchFamily="49" charset="0"/>
              </a:rPr>
              <a:t> c</a:t>
            </a:r>
            <a:r>
              <a:rPr lang="el-GR" altLang="el-GR" sz="1800" dirty="0" err="1">
                <a:solidFill>
                  <a:srgbClr val="0000FF"/>
                </a:solidFill>
                <a:latin typeface="Courier New" panose="02070309020205020404" pitchFamily="49" charset="0"/>
              </a:rPr>
              <a:t>har</a:t>
            </a:r>
            <a:r>
              <a:rPr lang="el-GR" altLang="el-GR" sz="1800" dirty="0">
                <a:solidFill>
                  <a:srgbClr val="0000FF"/>
                </a:solidFill>
                <a:latin typeface="Courier New" panose="02070309020205020404" pitchFamily="49" charset="0"/>
              </a:rPr>
              <a:t> </a:t>
            </a:r>
            <a:r>
              <a:rPr lang="en-US" altLang="el-GR" sz="1800" dirty="0">
                <a:solidFill>
                  <a:srgbClr val="000000"/>
                </a:solidFill>
                <a:latin typeface="Courier New" panose="02070309020205020404" pitchFamily="49" charset="0"/>
              </a:rPr>
              <a:t>*s</a:t>
            </a:r>
            <a:r>
              <a:rPr lang="el-GR" altLang="el-GR" sz="1800" dirty="0" err="1">
                <a:solidFill>
                  <a:srgbClr val="000000"/>
                </a:solidFill>
                <a:latin typeface="Courier New" panose="02070309020205020404" pitchFamily="49" charset="0"/>
              </a:rPr>
              <a:t>ource</a:t>
            </a:r>
            <a:r>
              <a:rPr lang="el-GR" altLang="el-GR" sz="1800" dirty="0">
                <a:solidFill>
                  <a:srgbClr val="000000"/>
                </a:solidFill>
                <a:latin typeface="Courier New" panose="02070309020205020404" pitchFamily="49" charset="0"/>
              </a:rPr>
              <a:t>);</a:t>
            </a:r>
            <a:r>
              <a:rPr lang="el-GR" altLang="el-GR" sz="1800" dirty="0">
                <a:solidFill>
                  <a:srgbClr val="0000FF"/>
                </a:solidFill>
                <a:latin typeface="Courier New" panose="02070309020205020404" pitchFamily="49" charset="0"/>
              </a:rPr>
              <a:t> </a:t>
            </a:r>
          </a:p>
          <a:p>
            <a:pPr marL="914400" lvl="1" indent="-457200">
              <a:lnSpc>
                <a:spcPct val="90000"/>
              </a:lnSpc>
            </a:pPr>
            <a:endParaRPr lang="el-GR" altLang="el-GR" sz="900" dirty="0"/>
          </a:p>
          <a:p>
            <a:pPr marL="914400" lvl="1" indent="-457200">
              <a:lnSpc>
                <a:spcPct val="90000"/>
              </a:lnSpc>
            </a:pPr>
            <a:r>
              <a:rPr lang="el-GR" altLang="el-GR" sz="1800" dirty="0"/>
              <a:t>Όταν αντιγραφεί και ο τερματικός χαρακτήρας, η συνάρτηση </a:t>
            </a:r>
            <a:r>
              <a:rPr lang="el-GR" altLang="el-GR" sz="1800" dirty="0" err="1">
                <a:solidFill>
                  <a:srgbClr val="000000"/>
                </a:solidFill>
                <a:latin typeface="Courier New" panose="02070309020205020404" pitchFamily="49" charset="0"/>
              </a:rPr>
              <a:t>strcpy</a:t>
            </a:r>
            <a:r>
              <a:rPr lang="el-GR" altLang="el-GR" sz="1800" dirty="0">
                <a:solidFill>
                  <a:srgbClr val="000000"/>
                </a:solidFill>
                <a:latin typeface="Courier New" panose="02070309020205020404" pitchFamily="49" charset="0"/>
              </a:rPr>
              <a:t>()</a:t>
            </a:r>
            <a:r>
              <a:rPr lang="el-GR" altLang="el-GR" sz="1800" dirty="0"/>
              <a:t> τερματίζει και επιστρέφει τον δείκτη </a:t>
            </a:r>
            <a:r>
              <a:rPr lang="el-GR" altLang="el-GR" sz="1800" dirty="0" err="1">
                <a:solidFill>
                  <a:srgbClr val="000000"/>
                </a:solidFill>
                <a:latin typeface="Courier New" panose="02070309020205020404" pitchFamily="49" charset="0"/>
              </a:rPr>
              <a:t>dest</a:t>
            </a:r>
            <a:r>
              <a:rPr lang="el-GR" altLang="el-GR" sz="1800" dirty="0"/>
              <a:t> (δηλαδή δείχνει στη διεύθυνση μνήμης που δείχνει και ο δείκτης </a:t>
            </a:r>
            <a:r>
              <a:rPr lang="el-GR" altLang="el-GR" sz="1800" dirty="0" err="1">
                <a:solidFill>
                  <a:srgbClr val="000000"/>
                </a:solidFill>
                <a:latin typeface="Courier New" panose="02070309020205020404" pitchFamily="49" charset="0"/>
              </a:rPr>
              <a:t>dest</a:t>
            </a:r>
            <a:r>
              <a:rPr lang="el-GR" altLang="el-GR" sz="1800" dirty="0"/>
              <a:t>)</a:t>
            </a:r>
            <a:endParaRPr lang="el-GR" altLang="el-GR" sz="1800" dirty="0">
              <a:solidFill>
                <a:srgbClr val="000000"/>
              </a:solidFill>
              <a:latin typeface="Courier New" panose="02070309020205020404" pitchFamily="49" charset="0"/>
            </a:endParaRPr>
          </a:p>
          <a:p>
            <a:pPr marL="914400" lvl="1" indent="-457200">
              <a:lnSpc>
                <a:spcPct val="90000"/>
              </a:lnSpc>
              <a:buFont typeface="Wingdings" panose="05000000000000000000" pitchFamily="2" charset="2"/>
              <a:buNone/>
            </a:pPr>
            <a:r>
              <a:rPr lang="el-GR" altLang="el-GR" sz="1800" dirty="0"/>
              <a:t> </a:t>
            </a:r>
          </a:p>
          <a:p>
            <a:pPr marL="914400" lvl="1" indent="-457200">
              <a:lnSpc>
                <a:spcPct val="90000"/>
              </a:lnSpc>
            </a:pPr>
            <a:r>
              <a:rPr lang="el-GR" altLang="el-GR" sz="1800" dirty="0"/>
              <a:t>Π.χ. η παρακάτω εντολή αντιγράφει το αλφαριθμητικό </a:t>
            </a:r>
            <a:r>
              <a:rPr lang="el-GR" altLang="el-GR" sz="1800" dirty="0">
                <a:solidFill>
                  <a:srgbClr val="000000"/>
                </a:solidFill>
                <a:latin typeface="Courier New" panose="02070309020205020404" pitchFamily="49" charset="0"/>
              </a:rPr>
              <a:t>"</a:t>
            </a:r>
            <a:r>
              <a:rPr lang="el-GR" altLang="el-GR" sz="1800" dirty="0" err="1">
                <a:solidFill>
                  <a:srgbClr val="000000"/>
                </a:solidFill>
                <a:latin typeface="Courier New" panose="02070309020205020404" pitchFamily="49" charset="0"/>
              </a:rPr>
              <a:t>something</a:t>
            </a:r>
            <a:r>
              <a:rPr lang="el-GR" altLang="el-GR" sz="1800" dirty="0">
                <a:solidFill>
                  <a:srgbClr val="000000"/>
                </a:solidFill>
                <a:latin typeface="Courier New" panose="02070309020205020404" pitchFamily="49" charset="0"/>
              </a:rPr>
              <a:t>"</a:t>
            </a:r>
            <a:r>
              <a:rPr lang="el-GR" altLang="el-GR" sz="1800" dirty="0"/>
              <a:t> στον πίνακα </a:t>
            </a:r>
            <a:r>
              <a:rPr lang="el-GR" altLang="el-GR" sz="1800" dirty="0" err="1">
                <a:solidFill>
                  <a:srgbClr val="000000"/>
                </a:solidFill>
                <a:latin typeface="Courier New" panose="02070309020205020404" pitchFamily="49" charset="0"/>
              </a:rPr>
              <a:t>str</a:t>
            </a:r>
            <a:r>
              <a:rPr lang="el-GR" altLang="el-GR" sz="1800" dirty="0"/>
              <a:t> </a:t>
            </a:r>
            <a:endParaRPr lang="en-GB" altLang="el-GR" sz="1800" dirty="0"/>
          </a:p>
          <a:p>
            <a:pPr marL="914400" lvl="1" indent="-457200">
              <a:lnSpc>
                <a:spcPct val="90000"/>
              </a:lnSpc>
              <a:buFont typeface="Wingdings" panose="05000000000000000000" pitchFamily="2" charset="2"/>
              <a:buNone/>
            </a:pPr>
            <a:r>
              <a:rPr lang="el-GR" altLang="el-GR" sz="1800" dirty="0"/>
              <a:t>			    </a:t>
            </a:r>
            <a:r>
              <a:rPr lang="en-GB" altLang="el-GR" sz="1800" dirty="0">
                <a:solidFill>
                  <a:srgbClr val="0000FF"/>
                </a:solidFill>
                <a:latin typeface="Courier New" panose="02070309020205020404" pitchFamily="49" charset="0"/>
              </a:rPr>
              <a:t>char</a:t>
            </a:r>
            <a:r>
              <a:rPr lang="en-GB" altLang="el-GR" sz="1800" dirty="0">
                <a:solidFill>
                  <a:srgbClr val="000000"/>
                </a:solidFill>
                <a:latin typeface="Courier New" panose="02070309020205020404" pitchFamily="49" charset="0"/>
              </a:rPr>
              <a:t> </a:t>
            </a:r>
            <a:r>
              <a:rPr lang="en-GB" altLang="el-GR" sz="1800" dirty="0" err="1">
                <a:solidFill>
                  <a:srgbClr val="000000"/>
                </a:solidFill>
                <a:latin typeface="Courier New" panose="02070309020205020404" pitchFamily="49" charset="0"/>
              </a:rPr>
              <a:t>str</a:t>
            </a:r>
            <a:r>
              <a:rPr lang="en-GB" altLang="el-GR" sz="1800" dirty="0">
                <a:solidFill>
                  <a:srgbClr val="000000"/>
                </a:solidFill>
                <a:latin typeface="Courier New" panose="02070309020205020404" pitchFamily="49" charset="0"/>
              </a:rPr>
              <a:t>[100];</a:t>
            </a:r>
          </a:p>
          <a:p>
            <a:pPr marL="914400" lvl="1" indent="-457200">
              <a:lnSpc>
                <a:spcPct val="90000"/>
              </a:lnSpc>
              <a:buFont typeface="Wingdings" panose="05000000000000000000" pitchFamily="2" charset="2"/>
              <a:buNone/>
            </a:pPr>
            <a:r>
              <a:rPr lang="el-GR" altLang="el-GR" sz="1800" dirty="0">
                <a:solidFill>
                  <a:srgbClr val="000000"/>
                </a:solidFill>
                <a:latin typeface="Courier New" panose="02070309020205020404" pitchFamily="49" charset="0"/>
              </a:rPr>
              <a:t>			   </a:t>
            </a:r>
            <a:r>
              <a:rPr lang="en-GB" altLang="el-GR" sz="1800" dirty="0" err="1">
                <a:solidFill>
                  <a:srgbClr val="000000"/>
                </a:solidFill>
                <a:latin typeface="Courier New" panose="02070309020205020404" pitchFamily="49" charset="0"/>
              </a:rPr>
              <a:t>strcpy</a:t>
            </a:r>
            <a:r>
              <a:rPr lang="en-GB" altLang="el-GR" sz="1800" dirty="0">
                <a:solidFill>
                  <a:srgbClr val="000000"/>
                </a:solidFill>
                <a:latin typeface="Courier New" panose="02070309020205020404" pitchFamily="49" charset="0"/>
              </a:rPr>
              <a:t>(</a:t>
            </a:r>
            <a:r>
              <a:rPr lang="en-GB" altLang="el-GR" sz="1800" dirty="0" err="1">
                <a:solidFill>
                  <a:srgbClr val="000000"/>
                </a:solidFill>
                <a:latin typeface="Courier New" panose="02070309020205020404" pitchFamily="49" charset="0"/>
              </a:rPr>
              <a:t>str</a:t>
            </a:r>
            <a:r>
              <a:rPr lang="en-GB" altLang="el-GR" sz="1800" dirty="0">
                <a:solidFill>
                  <a:srgbClr val="000000"/>
                </a:solidFill>
                <a:latin typeface="Courier New" panose="02070309020205020404" pitchFamily="49" charset="0"/>
              </a:rPr>
              <a:t>,</a:t>
            </a:r>
            <a:r>
              <a:rPr lang="el-GR" altLang="el-GR" sz="1800" dirty="0">
                <a:solidFill>
                  <a:srgbClr val="000000"/>
                </a:solidFill>
                <a:latin typeface="Courier New" panose="02070309020205020404" pitchFamily="49" charset="0"/>
              </a:rPr>
              <a:t> </a:t>
            </a:r>
            <a:r>
              <a:rPr lang="en-GB" altLang="el-GR" sz="1800" dirty="0">
                <a:solidFill>
                  <a:srgbClr val="000000"/>
                </a:solidFill>
                <a:latin typeface="Courier New" panose="02070309020205020404" pitchFamily="49" charset="0"/>
              </a:rPr>
              <a:t>"something");</a:t>
            </a:r>
            <a:endParaRPr lang="en-US" altLang="el-GR" sz="1800" dirty="0">
              <a:solidFill>
                <a:srgbClr val="000000"/>
              </a:solidFill>
              <a:latin typeface="Courier New" panose="02070309020205020404" pitchFamily="49" charset="0"/>
            </a:endParaRPr>
          </a:p>
        </p:txBody>
      </p:sp>
      <p:sp>
        <p:nvSpPr>
          <p:cNvPr id="476164" name="Rectangle 4"/>
          <p:cNvSpPr>
            <a:spLocks noChangeArrowheads="1"/>
          </p:cNvSpPr>
          <p:nvPr/>
        </p:nvSpPr>
        <p:spPr bwMode="auto">
          <a:xfrm>
            <a:off x="1524000" y="3667840"/>
            <a:ext cx="6438900" cy="393700"/>
          </a:xfrm>
          <a:prstGeom prst="rect">
            <a:avLst/>
          </a:prstGeom>
          <a:noFill/>
          <a:ln w="9525">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p>
            <a:endParaRPr lang="el-GR"/>
          </a:p>
        </p:txBody>
      </p:sp>
    </p:spTree>
    <p:extLst>
      <p:ext uri="{BB962C8B-B14F-4D97-AF65-F5344CB8AC3E}">
        <p14:creationId xmlns:p14="http://schemas.microsoft.com/office/powerpoint/2010/main" val="407644503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7186" name="Rectangle 2"/>
          <p:cNvSpPr>
            <a:spLocks noGrp="1" noChangeArrowheads="1"/>
          </p:cNvSpPr>
          <p:nvPr>
            <p:ph type="title"/>
          </p:nvPr>
        </p:nvSpPr>
        <p:spPr>
          <a:xfrm>
            <a:off x="469900" y="-15572"/>
            <a:ext cx="8255000" cy="1143000"/>
          </a:xfrm>
        </p:spPr>
        <p:txBody>
          <a:bodyPr/>
          <a:lstStyle/>
          <a:p>
            <a:r>
              <a:rPr lang="el-GR" altLang="el-GR">
                <a:solidFill>
                  <a:srgbClr val="FF0000"/>
                </a:solidFill>
              </a:rPr>
              <a:t>Παρατηρήσεις</a:t>
            </a:r>
            <a:endParaRPr lang="en-GB" altLang="el-GR">
              <a:solidFill>
                <a:srgbClr val="000000"/>
              </a:solidFill>
              <a:latin typeface="Courier New" panose="02070309020205020404" pitchFamily="49" charset="0"/>
            </a:endParaRPr>
          </a:p>
        </p:txBody>
      </p:sp>
      <p:sp>
        <p:nvSpPr>
          <p:cNvPr id="477187" name="Rectangle 3" descr="Rectangle: Click to edit Master text styles&#10;Second level&#10;Third level&#10;Fourth level&#10;Fifth level"/>
          <p:cNvSpPr>
            <a:spLocks noGrp="1" noChangeArrowheads="1"/>
          </p:cNvSpPr>
          <p:nvPr>
            <p:ph type="body" idx="1"/>
          </p:nvPr>
        </p:nvSpPr>
        <p:spPr>
          <a:xfrm>
            <a:off x="-190500" y="848028"/>
            <a:ext cx="9055100" cy="5676900"/>
          </a:xfrm>
        </p:spPr>
        <p:txBody>
          <a:bodyPr/>
          <a:lstStyle/>
          <a:p>
            <a:pPr marL="914400" lvl="1" indent="-457200">
              <a:lnSpc>
                <a:spcPct val="80000"/>
              </a:lnSpc>
            </a:pPr>
            <a:r>
              <a:rPr lang="el-GR" altLang="el-GR" sz="2000"/>
              <a:t>Η </a:t>
            </a:r>
            <a:r>
              <a:rPr lang="el-GR" altLang="el-GR" sz="2000">
                <a:solidFill>
                  <a:srgbClr val="000000"/>
                </a:solidFill>
                <a:latin typeface="Courier New" panose="02070309020205020404" pitchFamily="49" charset="0"/>
              </a:rPr>
              <a:t>strcpy()</a:t>
            </a:r>
            <a:r>
              <a:rPr lang="el-GR" altLang="el-GR" sz="2000"/>
              <a:t> δεν ελέγχει αν η μνήμη - στην οποία θα αντιγραφεί το αλφαριθμητικό – χωράει όλους τους χαρακτήρες του, οπότε πρέπει να έχετε εξασφαλίσει ότι το μέγεθός της θα είναι αρκετά μεγάλο, ώστε να αποφευχθεί η υπερεγγραφή μνήμης </a:t>
            </a:r>
          </a:p>
          <a:p>
            <a:pPr marL="914400" lvl="1" indent="-457200">
              <a:lnSpc>
                <a:spcPct val="80000"/>
              </a:lnSpc>
            </a:pPr>
            <a:endParaRPr lang="el-GR" altLang="el-GR" sz="1400"/>
          </a:p>
          <a:p>
            <a:pPr marL="914400" lvl="1" indent="-457200">
              <a:lnSpc>
                <a:spcPct val="80000"/>
              </a:lnSpc>
            </a:pPr>
            <a:r>
              <a:rPr lang="el-GR" altLang="el-GR" sz="2000"/>
              <a:t>Με άλλα λόγια, να προσέχετε, ώστε </a:t>
            </a:r>
            <a:r>
              <a:rPr lang="el-GR" altLang="el-GR" sz="2000">
                <a:solidFill>
                  <a:srgbClr val="FF0000"/>
                </a:solidFill>
              </a:rPr>
              <a:t>το μέγεθος της μνήμης που έχει δεσμευτεί</a:t>
            </a:r>
            <a:r>
              <a:rPr lang="el-GR" altLang="el-GR" sz="2000"/>
              <a:t> για το 1ο αλφαριθμητικό </a:t>
            </a:r>
            <a:r>
              <a:rPr lang="el-GR" altLang="el-GR" sz="2000">
                <a:solidFill>
                  <a:srgbClr val="FF0000"/>
                </a:solidFill>
              </a:rPr>
              <a:t>να είναι αρκετά μεγάλο</a:t>
            </a:r>
            <a:r>
              <a:rPr lang="el-GR" altLang="el-GR" sz="2000"/>
              <a:t> για να χωράει </a:t>
            </a:r>
            <a:r>
              <a:rPr lang="el-GR" altLang="el-GR" sz="2000">
                <a:solidFill>
                  <a:srgbClr val="FF0000"/>
                </a:solidFill>
              </a:rPr>
              <a:t>όλους </a:t>
            </a:r>
            <a:r>
              <a:rPr lang="el-GR" altLang="el-GR" sz="2000"/>
              <a:t>τους χαρακτήρες του 2ου αλφαριθμητικού</a:t>
            </a:r>
          </a:p>
          <a:p>
            <a:pPr marL="914400" lvl="1" indent="-457200">
              <a:lnSpc>
                <a:spcPct val="80000"/>
              </a:lnSpc>
            </a:pPr>
            <a:endParaRPr lang="el-GR" altLang="el-GR" sz="1400"/>
          </a:p>
          <a:p>
            <a:pPr marL="914400" lvl="1" indent="-457200">
              <a:lnSpc>
                <a:spcPct val="80000"/>
              </a:lnSpc>
              <a:buFont typeface="Wingdings" panose="05000000000000000000" pitchFamily="2" charset="2"/>
              <a:buNone/>
            </a:pPr>
            <a:r>
              <a:rPr lang="el-GR" altLang="el-GR" sz="2000"/>
              <a:t>	Αν δεν είναι, τότε οι πλεονάζοντες χαρακτήρες θα εγγραφούν σε μη δεσμευμένη μνήμη, το οποίο μπορεί να προκαλέσει την δυσλειτουργία του προγράμματος </a:t>
            </a:r>
          </a:p>
          <a:p>
            <a:pPr marL="914400" lvl="1" indent="-457200">
              <a:lnSpc>
                <a:spcPct val="80000"/>
              </a:lnSpc>
            </a:pPr>
            <a:endParaRPr lang="el-GR" altLang="el-GR" sz="1400"/>
          </a:p>
          <a:p>
            <a:pPr marL="914400" lvl="1" indent="-457200">
              <a:lnSpc>
                <a:spcPct val="80000"/>
              </a:lnSpc>
              <a:buFont typeface="Wingdings" panose="05000000000000000000" pitchFamily="2" charset="2"/>
              <a:buNone/>
            </a:pPr>
            <a:r>
              <a:rPr lang="el-GR" altLang="el-GR" sz="2000"/>
              <a:t>	Π.χ. το επόμενο πρόγραμμα δεν θα εκτελεστεί σωστά (θα εμφανιστεί λάθος κατά την εκτέλεση του προγράμματος), γιατί το μέγεθος του πίνακα </a:t>
            </a:r>
            <a:r>
              <a:rPr lang="el-GR" altLang="el-GR" sz="2000">
                <a:solidFill>
                  <a:srgbClr val="000000"/>
                </a:solidFill>
                <a:latin typeface="Courier New" panose="02070309020205020404" pitchFamily="49" charset="0"/>
              </a:rPr>
              <a:t>str</a:t>
            </a:r>
            <a:r>
              <a:rPr lang="el-GR" altLang="el-GR" sz="2000"/>
              <a:t> είναι μικρότερο από ότι θα έπρεπε</a:t>
            </a:r>
            <a:endParaRPr lang="en-GB" altLang="el-GR" sz="2000"/>
          </a:p>
          <a:p>
            <a:pPr marL="914400" lvl="1" indent="-457200">
              <a:lnSpc>
                <a:spcPct val="80000"/>
              </a:lnSpc>
              <a:buFont typeface="Wingdings" panose="05000000000000000000" pitchFamily="2" charset="2"/>
              <a:buNone/>
            </a:pPr>
            <a:r>
              <a:rPr lang="el-GR" altLang="el-GR" sz="1400">
                <a:solidFill>
                  <a:srgbClr val="0000FF"/>
                </a:solidFill>
                <a:latin typeface="Courier New" panose="02070309020205020404" pitchFamily="49" charset="0"/>
              </a:rPr>
              <a:t>	</a:t>
            </a:r>
            <a:r>
              <a:rPr lang="el-GR" altLang="el-GR" sz="700">
                <a:solidFill>
                  <a:srgbClr val="0000FF"/>
                </a:solidFill>
                <a:latin typeface="Courier New" panose="02070309020205020404" pitchFamily="49" charset="0"/>
              </a:rPr>
              <a:t>	</a:t>
            </a:r>
            <a:r>
              <a:rPr lang="el-GR" altLang="el-GR" sz="1000">
                <a:solidFill>
                  <a:srgbClr val="0000FF"/>
                </a:solidFill>
                <a:latin typeface="Courier New" panose="02070309020205020404" pitchFamily="49" charset="0"/>
              </a:rPr>
              <a:t>	</a:t>
            </a:r>
          </a:p>
          <a:p>
            <a:pPr marL="914400" lvl="1" indent="-457200">
              <a:lnSpc>
                <a:spcPct val="80000"/>
              </a:lnSpc>
              <a:buFont typeface="Wingdings" panose="05000000000000000000" pitchFamily="2" charset="2"/>
              <a:buNone/>
            </a:pPr>
            <a:r>
              <a:rPr lang="el-GR" altLang="el-GR" sz="2000">
                <a:solidFill>
                  <a:srgbClr val="0000FF"/>
                </a:solidFill>
                <a:latin typeface="Courier New" panose="02070309020205020404" pitchFamily="49" charset="0"/>
              </a:rPr>
              <a:t>			</a:t>
            </a:r>
            <a:r>
              <a:rPr lang="en-GB" altLang="el-GR" sz="2000">
                <a:solidFill>
                  <a:srgbClr val="0000FF"/>
                </a:solidFill>
                <a:latin typeface="Courier New" panose="02070309020205020404" pitchFamily="49" charset="0"/>
              </a:rPr>
              <a:t>char</a:t>
            </a:r>
            <a:r>
              <a:rPr lang="en-GB" altLang="el-GR" sz="2000">
                <a:solidFill>
                  <a:srgbClr val="000000"/>
                </a:solidFill>
                <a:latin typeface="Courier New" panose="02070309020205020404" pitchFamily="49" charset="0"/>
              </a:rPr>
              <a:t> str[5];</a:t>
            </a:r>
          </a:p>
          <a:p>
            <a:pPr marL="914400" lvl="1" indent="-457200">
              <a:lnSpc>
                <a:spcPct val="80000"/>
              </a:lnSpc>
              <a:buFont typeface="Wingdings" panose="05000000000000000000" pitchFamily="2" charset="2"/>
              <a:buNone/>
            </a:pPr>
            <a:r>
              <a:rPr lang="el-GR" altLang="el-GR" sz="2000">
                <a:solidFill>
                  <a:srgbClr val="000000"/>
                </a:solidFill>
                <a:latin typeface="Courier New" panose="02070309020205020404" pitchFamily="49" charset="0"/>
              </a:rPr>
              <a:t>			</a:t>
            </a:r>
            <a:r>
              <a:rPr lang="en-GB" altLang="el-GR" sz="2000">
                <a:solidFill>
                  <a:srgbClr val="000000"/>
                </a:solidFill>
                <a:latin typeface="Courier New" panose="02070309020205020404" pitchFamily="49" charset="0"/>
              </a:rPr>
              <a:t>strcpy(str,</a:t>
            </a:r>
            <a:r>
              <a:rPr lang="el-GR" altLang="el-GR" sz="2000">
                <a:solidFill>
                  <a:srgbClr val="000000"/>
                </a:solidFill>
                <a:latin typeface="Courier New" panose="02070309020205020404" pitchFamily="49" charset="0"/>
              </a:rPr>
              <a:t> </a:t>
            </a:r>
            <a:r>
              <a:rPr lang="en-GB" altLang="el-GR" sz="2000">
                <a:solidFill>
                  <a:srgbClr val="000000"/>
                </a:solidFill>
                <a:latin typeface="Courier New" panose="02070309020205020404" pitchFamily="49" charset="0"/>
              </a:rPr>
              <a:t>"something");</a:t>
            </a:r>
            <a:endParaRPr lang="el-GR" altLang="el-GR" sz="2000">
              <a:solidFill>
                <a:srgbClr val="000000"/>
              </a:solidFill>
              <a:latin typeface="Courier New" panose="02070309020205020404" pitchFamily="49" charset="0"/>
            </a:endParaRPr>
          </a:p>
          <a:p>
            <a:pPr marL="914400" lvl="1" indent="-457200">
              <a:lnSpc>
                <a:spcPct val="80000"/>
              </a:lnSpc>
            </a:pPr>
            <a:endParaRPr lang="el-GR" altLang="el-GR" sz="1400"/>
          </a:p>
          <a:p>
            <a:pPr marL="914400" lvl="1" indent="-457200">
              <a:lnSpc>
                <a:spcPct val="80000"/>
              </a:lnSpc>
            </a:pPr>
            <a:r>
              <a:rPr lang="el-GR" altLang="el-GR" sz="2000"/>
              <a:t>Πριν την αντιγραφή του αλφαριθμητικού </a:t>
            </a:r>
            <a:r>
              <a:rPr lang="el-GR" altLang="el-GR" sz="2000">
                <a:solidFill>
                  <a:srgbClr val="FF0000"/>
                </a:solidFill>
              </a:rPr>
              <a:t>πρέπει να έχει προηγηθεί</a:t>
            </a:r>
            <a:r>
              <a:rPr lang="el-GR" altLang="el-GR" sz="2000"/>
              <a:t> η δέσμευση της αντίστοιχης μνήμης</a:t>
            </a:r>
          </a:p>
        </p:txBody>
      </p:sp>
      <p:sp>
        <p:nvSpPr>
          <p:cNvPr id="477189" name="Rectangle 5"/>
          <p:cNvSpPr>
            <a:spLocks noChangeArrowheads="1"/>
          </p:cNvSpPr>
          <p:nvPr/>
        </p:nvSpPr>
        <p:spPr bwMode="auto">
          <a:xfrm>
            <a:off x="2328608" y="4893594"/>
            <a:ext cx="4483100" cy="838200"/>
          </a:xfrm>
          <a:prstGeom prst="rect">
            <a:avLst/>
          </a:prstGeom>
          <a:noFill/>
          <a:ln w="9525">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p>
            <a:endParaRPr lang="el-GR"/>
          </a:p>
        </p:txBody>
      </p:sp>
      <p:pic>
        <p:nvPicPr>
          <p:cNvPr id="477190" name="Picture 6" descr="blue_dang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600" y="667053"/>
            <a:ext cx="558800"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7191" name="Picture 7" descr="blue_dang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600" y="5810553"/>
            <a:ext cx="558800"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2907101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8210" name="Rectangle 2"/>
          <p:cNvSpPr>
            <a:spLocks noGrp="1" noChangeArrowheads="1"/>
          </p:cNvSpPr>
          <p:nvPr>
            <p:ph type="title"/>
          </p:nvPr>
        </p:nvSpPr>
        <p:spPr>
          <a:xfrm>
            <a:off x="469900" y="215079"/>
            <a:ext cx="8255000" cy="1143000"/>
          </a:xfrm>
        </p:spPr>
        <p:txBody>
          <a:bodyPr>
            <a:normAutofit fontScale="90000"/>
          </a:bodyPr>
          <a:lstStyle/>
          <a:p>
            <a:r>
              <a:rPr lang="el-GR" altLang="el-GR">
                <a:solidFill>
                  <a:srgbClr val="FF0000"/>
                </a:solidFill>
              </a:rPr>
              <a:t>Παραδείγματα (Ι)</a:t>
            </a:r>
            <a:br>
              <a:rPr lang="el-GR" altLang="el-GR">
                <a:solidFill>
                  <a:srgbClr val="FF0000"/>
                </a:solidFill>
              </a:rPr>
            </a:br>
            <a:endParaRPr lang="en-GB" altLang="el-GR">
              <a:solidFill>
                <a:srgbClr val="FF0000"/>
              </a:solidFill>
            </a:endParaRPr>
          </a:p>
        </p:txBody>
      </p:sp>
      <p:sp>
        <p:nvSpPr>
          <p:cNvPr id="478211" name="Rectangle 3" descr="Rectangle: Click to edit Master text styles&#10;Second level&#10;Third level&#10;Fourth level&#10;Fifth level"/>
          <p:cNvSpPr>
            <a:spLocks noGrp="1" noChangeArrowheads="1"/>
          </p:cNvSpPr>
          <p:nvPr>
            <p:ph type="body" idx="1"/>
          </p:nvPr>
        </p:nvSpPr>
        <p:spPr>
          <a:xfrm>
            <a:off x="-190500" y="799279"/>
            <a:ext cx="9055100" cy="5676900"/>
          </a:xfrm>
          <a:noFill/>
          <a:ln/>
        </p:spPr>
        <p:txBody>
          <a:bodyPr/>
          <a:lstStyle/>
          <a:p>
            <a:pPr marL="914400" lvl="1" indent="-457200"/>
            <a:r>
              <a:rPr lang="el-GR" altLang="el-GR" sz="1800"/>
              <a:t>Γράψτε ένα πρόγραμμα το οποίο να διαβάζει ένα αλφαριθμητικό μέχρι 100 χαρακτήρες και να το αντιγράφει σε έναν πίνακα χαρακτήρων με χρήση της συνάρτησης </a:t>
            </a:r>
            <a:r>
              <a:rPr lang="el-GR" altLang="el-GR" sz="1800">
                <a:solidFill>
                  <a:srgbClr val="000000"/>
                </a:solidFill>
                <a:latin typeface="Courier New" panose="02070309020205020404" pitchFamily="49" charset="0"/>
              </a:rPr>
              <a:t>strcpy()</a:t>
            </a:r>
          </a:p>
        </p:txBody>
      </p:sp>
      <p:pic>
        <p:nvPicPr>
          <p:cNvPr id="478213"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4075" y="2051817"/>
            <a:ext cx="4627563" cy="304323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9678269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9234" name="Rectangle 2"/>
          <p:cNvSpPr>
            <a:spLocks noGrp="1" noChangeArrowheads="1"/>
          </p:cNvSpPr>
          <p:nvPr>
            <p:ph type="title"/>
          </p:nvPr>
        </p:nvSpPr>
        <p:spPr>
          <a:xfrm>
            <a:off x="469900" y="215079"/>
            <a:ext cx="8255000" cy="1143000"/>
          </a:xfrm>
        </p:spPr>
        <p:txBody>
          <a:bodyPr>
            <a:normAutofit fontScale="90000"/>
          </a:bodyPr>
          <a:lstStyle/>
          <a:p>
            <a:r>
              <a:rPr lang="el-GR" altLang="el-GR">
                <a:solidFill>
                  <a:srgbClr val="FF0000"/>
                </a:solidFill>
              </a:rPr>
              <a:t>Παραδείγματα (ΙΙ)</a:t>
            </a:r>
            <a:br>
              <a:rPr lang="el-GR" altLang="el-GR">
                <a:solidFill>
                  <a:srgbClr val="FF0000"/>
                </a:solidFill>
              </a:rPr>
            </a:br>
            <a:endParaRPr lang="en-GB" altLang="el-GR">
              <a:solidFill>
                <a:srgbClr val="FF0000"/>
              </a:solidFill>
            </a:endParaRPr>
          </a:p>
        </p:txBody>
      </p:sp>
      <p:sp>
        <p:nvSpPr>
          <p:cNvPr id="479235" name="Rectangle 3" descr="Rectangle: Click to edit Master text styles&#10;Second level&#10;Third level&#10;Fourth level&#10;Fifth level"/>
          <p:cNvSpPr>
            <a:spLocks noGrp="1" noChangeArrowheads="1"/>
          </p:cNvSpPr>
          <p:nvPr>
            <p:ph type="body" idx="1"/>
          </p:nvPr>
        </p:nvSpPr>
        <p:spPr>
          <a:xfrm>
            <a:off x="-190500" y="799279"/>
            <a:ext cx="9055100" cy="5676900"/>
          </a:xfrm>
          <a:noFill/>
          <a:ln/>
        </p:spPr>
        <p:txBody>
          <a:bodyPr/>
          <a:lstStyle/>
          <a:p>
            <a:pPr marL="914400" lvl="1" indent="-457200"/>
            <a:r>
              <a:rPr lang="el-GR" altLang="el-GR" sz="1800"/>
              <a:t>Ποια είναι η έξοδος του παρακάτω προγράμματος ???</a:t>
            </a:r>
          </a:p>
        </p:txBody>
      </p:sp>
      <p:grpSp>
        <p:nvGrpSpPr>
          <p:cNvPr id="479236" name="Group 4"/>
          <p:cNvGrpSpPr>
            <a:grpSpLocks/>
          </p:cNvGrpSpPr>
          <p:nvPr/>
        </p:nvGrpSpPr>
        <p:grpSpPr bwMode="auto">
          <a:xfrm>
            <a:off x="2882900" y="5739579"/>
            <a:ext cx="2768600" cy="533400"/>
            <a:chOff x="-432" y="2192"/>
            <a:chExt cx="2504" cy="1912"/>
          </a:xfrm>
        </p:grpSpPr>
        <p:sp>
          <p:nvSpPr>
            <p:cNvPr id="479237" name="Rectangle 5" descr="Rectangle: Click to edit Master text styles&#10;Second level&#10;Third level&#10;Fourth level&#10;Fifth level"/>
            <p:cNvSpPr>
              <a:spLocks noChangeArrowheads="1"/>
            </p:cNvSpPr>
            <p:nvPr/>
          </p:nvSpPr>
          <p:spPr bwMode="auto">
            <a:xfrm>
              <a:off x="-432" y="2224"/>
              <a:ext cx="2504" cy="18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533400" indent="-533400">
                <a:spcBef>
                  <a:spcPct val="20000"/>
                </a:spcBef>
                <a:buClr>
                  <a:schemeClr val="hlink"/>
                </a:buClr>
                <a:buSzPct val="110000"/>
                <a:buFont typeface="Wingdings" panose="05000000000000000000" pitchFamily="2" charset="2"/>
                <a:buChar char="w"/>
                <a:defRPr sz="2800" b="1">
                  <a:solidFill>
                    <a:srgbClr val="0000FF"/>
                  </a:solidFill>
                  <a:latin typeface="Comic Sans MS" panose="030F0702030302020204" pitchFamily="66" charset="0"/>
                </a:defRPr>
              </a:lvl1pPr>
              <a:lvl2pPr marL="914400" indent="-457200">
                <a:spcBef>
                  <a:spcPct val="20000"/>
                </a:spcBef>
                <a:buClr>
                  <a:schemeClr val="tx1"/>
                </a:buClr>
                <a:buSzPct val="60000"/>
                <a:buFont typeface="Wingdings" panose="05000000000000000000" pitchFamily="2" charset="2"/>
                <a:buChar char="n"/>
                <a:defRPr sz="2400" b="1">
                  <a:solidFill>
                    <a:schemeClr val="tx1"/>
                  </a:solidFill>
                  <a:latin typeface="Comic Sans MS" panose="030F0702030302020204" pitchFamily="66" charset="0"/>
                </a:defRPr>
              </a:lvl2pPr>
              <a:lvl3pPr marL="1333500" indent="-419100">
                <a:spcBef>
                  <a:spcPct val="20000"/>
                </a:spcBef>
                <a:buClr>
                  <a:schemeClr val="hlink"/>
                </a:buClr>
                <a:buSzPct val="95000"/>
                <a:buFont typeface="Wingdings" panose="05000000000000000000" pitchFamily="2" charset="2"/>
                <a:buChar char="w"/>
                <a:defRPr sz="2200" b="1">
                  <a:solidFill>
                    <a:schemeClr val="tx1"/>
                  </a:solidFill>
                  <a:latin typeface="Comic Sans MS" panose="030F0702030302020204" pitchFamily="66" charset="0"/>
                </a:defRPr>
              </a:lvl3pPr>
              <a:lvl4pPr marL="1752600" indent="-381000">
                <a:spcBef>
                  <a:spcPct val="20000"/>
                </a:spcBef>
                <a:buClr>
                  <a:schemeClr val="tx1"/>
                </a:buClr>
                <a:buSzPct val="65000"/>
                <a:buFont typeface="Wingdings" panose="05000000000000000000" pitchFamily="2" charset="2"/>
                <a:buChar char="n"/>
                <a:defRPr sz="2000" b="1">
                  <a:solidFill>
                    <a:schemeClr val="tx1"/>
                  </a:solidFill>
                  <a:latin typeface="Comic Sans MS" panose="030F0702030302020204" pitchFamily="66" charset="0"/>
                </a:defRPr>
              </a:lvl4pPr>
              <a:lvl5pPr marL="2209800" indent="-381000">
                <a:spcBef>
                  <a:spcPct val="20000"/>
                </a:spcBef>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5pPr>
              <a:lvl6pPr marL="26670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6pPr>
              <a:lvl7pPr marL="31242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7pPr>
              <a:lvl8pPr marL="35814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8pPr>
              <a:lvl9pPr marL="40386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9pPr>
            </a:lstStyle>
            <a:p>
              <a:pPr lvl="1" eaLnBrk="1" hangingPunct="1">
                <a:buFont typeface="Wingdings" panose="05000000000000000000" pitchFamily="2" charset="2"/>
                <a:buNone/>
              </a:pPr>
              <a:r>
                <a:rPr lang="el-GR" altLang="el-GR" sz="2000"/>
                <a:t>  Έξοδος: </a:t>
              </a:r>
              <a:r>
                <a:rPr lang="en-US" altLang="el-GR" sz="1800">
                  <a:solidFill>
                    <a:srgbClr val="000000"/>
                  </a:solidFill>
                  <a:latin typeface="Courier New" panose="02070309020205020404" pitchFamily="49" charset="0"/>
                </a:rPr>
                <a:t>test</a:t>
              </a:r>
              <a:endParaRPr lang="el-GR" altLang="el-GR" sz="1800">
                <a:solidFill>
                  <a:srgbClr val="000000"/>
                </a:solidFill>
                <a:latin typeface="Courier New" panose="02070309020205020404" pitchFamily="49" charset="0"/>
              </a:endParaRPr>
            </a:p>
          </p:txBody>
        </p:sp>
        <p:sp>
          <p:nvSpPr>
            <p:cNvPr id="479238" name="Rectangle 6"/>
            <p:cNvSpPr>
              <a:spLocks noChangeArrowheads="1"/>
            </p:cNvSpPr>
            <p:nvPr/>
          </p:nvSpPr>
          <p:spPr bwMode="auto">
            <a:xfrm>
              <a:off x="128" y="2192"/>
              <a:ext cx="1928" cy="1808"/>
            </a:xfrm>
            <a:prstGeom prst="rect">
              <a:avLst/>
            </a:prstGeom>
            <a:noFill/>
            <a:ln w="9525">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p>
              <a:endParaRPr lang="el-GR"/>
            </a:p>
          </p:txBody>
        </p:sp>
      </p:grpSp>
      <p:pic>
        <p:nvPicPr>
          <p:cNvPr id="479240"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49363" y="2051817"/>
            <a:ext cx="6662737" cy="192246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33013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479236"/>
                                        </p:tgtEl>
                                        <p:attrNameLst>
                                          <p:attrName>style.visibility</p:attrName>
                                        </p:attrNameLst>
                                      </p:cBhvr>
                                      <p:to>
                                        <p:strVal val="visible"/>
                                      </p:to>
                                    </p:set>
                                    <p:animEffect transition="in" filter="blinds(horizontal)">
                                      <p:cBhvr>
                                        <p:cTn id="7" dur="500"/>
                                        <p:tgtEl>
                                          <p:spTgt spid="4792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0258" name="Rectangle 2"/>
          <p:cNvSpPr>
            <a:spLocks noGrp="1" noChangeArrowheads="1"/>
          </p:cNvSpPr>
          <p:nvPr>
            <p:ph type="title"/>
          </p:nvPr>
        </p:nvSpPr>
        <p:spPr>
          <a:xfrm>
            <a:off x="469900" y="-15570"/>
            <a:ext cx="8255000" cy="1143000"/>
          </a:xfrm>
        </p:spPr>
        <p:txBody>
          <a:bodyPr/>
          <a:lstStyle/>
          <a:p>
            <a:r>
              <a:rPr lang="el-GR" altLang="el-GR">
                <a:solidFill>
                  <a:srgbClr val="FF0000"/>
                </a:solidFill>
              </a:rPr>
              <a:t>Η συνάρτηση </a:t>
            </a:r>
            <a:r>
              <a:rPr lang="en-US" altLang="el-GR">
                <a:solidFill>
                  <a:srgbClr val="000000"/>
                </a:solidFill>
                <a:latin typeface="Courier New" panose="02070309020205020404" pitchFamily="49" charset="0"/>
              </a:rPr>
              <a:t>strncpy()</a:t>
            </a:r>
            <a:endParaRPr lang="en-GB" altLang="el-GR">
              <a:solidFill>
                <a:srgbClr val="000000"/>
              </a:solidFill>
              <a:latin typeface="Courier New" panose="02070309020205020404" pitchFamily="49" charset="0"/>
            </a:endParaRPr>
          </a:p>
        </p:txBody>
      </p:sp>
      <p:sp>
        <p:nvSpPr>
          <p:cNvPr id="480259" name="Rectangle 3" descr="Rectangle: Click to edit Master text styles&#10;Second level&#10;Third level&#10;Fourth level&#10;Fifth level"/>
          <p:cNvSpPr>
            <a:spLocks noGrp="1" noChangeArrowheads="1"/>
          </p:cNvSpPr>
          <p:nvPr>
            <p:ph type="body" idx="1"/>
          </p:nvPr>
        </p:nvSpPr>
        <p:spPr>
          <a:xfrm>
            <a:off x="-190500" y="848030"/>
            <a:ext cx="9055100" cy="5676900"/>
          </a:xfrm>
        </p:spPr>
        <p:txBody>
          <a:bodyPr/>
          <a:lstStyle/>
          <a:p>
            <a:pPr marL="914400" lvl="1" indent="-457200">
              <a:lnSpc>
                <a:spcPct val="80000"/>
              </a:lnSpc>
            </a:pPr>
            <a:r>
              <a:rPr lang="el-GR" altLang="el-GR" sz="1800" dirty="0"/>
              <a:t>Η συνάρτηση </a:t>
            </a:r>
            <a:r>
              <a:rPr lang="el-GR" altLang="el-GR" sz="1800" dirty="0" err="1">
                <a:solidFill>
                  <a:srgbClr val="000000"/>
                </a:solidFill>
                <a:latin typeface="Courier New" panose="02070309020205020404" pitchFamily="49" charset="0"/>
              </a:rPr>
              <a:t>strncpy</a:t>
            </a:r>
            <a:r>
              <a:rPr lang="el-GR" altLang="el-GR" sz="1800" dirty="0">
                <a:solidFill>
                  <a:srgbClr val="000000"/>
                </a:solidFill>
                <a:latin typeface="Courier New" panose="02070309020205020404" pitchFamily="49" charset="0"/>
              </a:rPr>
              <a:t>()</a:t>
            </a:r>
            <a:r>
              <a:rPr lang="el-GR" altLang="el-GR" sz="1800" dirty="0"/>
              <a:t> δηλώνεται στο αρχείο </a:t>
            </a:r>
            <a:r>
              <a:rPr lang="el-GR" altLang="el-GR" sz="1800" dirty="0" err="1">
                <a:solidFill>
                  <a:srgbClr val="000000"/>
                </a:solidFill>
                <a:latin typeface="Courier New" panose="02070309020205020404" pitchFamily="49" charset="0"/>
              </a:rPr>
              <a:t>string.h</a:t>
            </a:r>
            <a:r>
              <a:rPr lang="el-GR" altLang="el-GR" sz="1800" dirty="0"/>
              <a:t> και χρησιμοποιείται </a:t>
            </a:r>
            <a:r>
              <a:rPr lang="el-GR" altLang="el-GR" sz="1800" u="sng" dirty="0">
                <a:solidFill>
                  <a:srgbClr val="FF0000"/>
                </a:solidFill>
              </a:rPr>
              <a:t>για την αντιγραφή</a:t>
            </a:r>
            <a:r>
              <a:rPr lang="el-GR" altLang="el-GR" sz="1800" u="sng" dirty="0"/>
              <a:t> </a:t>
            </a:r>
            <a:r>
              <a:rPr lang="el-GR" altLang="el-GR" sz="1800" u="sng" dirty="0">
                <a:solidFill>
                  <a:srgbClr val="FF0000"/>
                </a:solidFill>
              </a:rPr>
              <a:t>ενός συγκεκριμένου πλήθους χαρακτήρων ενός αλφαριθμητικού σε μία άλλη θέση μνήμης</a:t>
            </a:r>
            <a:r>
              <a:rPr lang="el-GR" altLang="el-GR" sz="1800" dirty="0"/>
              <a:t> (</a:t>
            </a:r>
            <a:r>
              <a:rPr lang="el-GR" altLang="el-GR" sz="1800" dirty="0" err="1"/>
              <a:t>string</a:t>
            </a:r>
            <a:r>
              <a:rPr lang="el-GR" altLang="el-GR" sz="1800" dirty="0"/>
              <a:t> </a:t>
            </a:r>
            <a:r>
              <a:rPr lang="el-GR" altLang="el-GR" sz="1800" dirty="0" err="1"/>
              <a:t>copy</a:t>
            </a:r>
            <a:r>
              <a:rPr lang="el-GR" altLang="el-GR" sz="1800" dirty="0"/>
              <a:t> n </a:t>
            </a:r>
            <a:r>
              <a:rPr lang="el-GR" altLang="el-GR" sz="1800" dirty="0" err="1"/>
              <a:t>chars</a:t>
            </a:r>
            <a:r>
              <a:rPr lang="el-GR" altLang="el-GR" sz="1800" dirty="0"/>
              <a:t>)</a:t>
            </a:r>
            <a:endParaRPr lang="en-US" altLang="el-GR" sz="1800" dirty="0"/>
          </a:p>
          <a:p>
            <a:pPr marL="914400" lvl="1" indent="-457200">
              <a:lnSpc>
                <a:spcPct val="80000"/>
              </a:lnSpc>
            </a:pPr>
            <a:endParaRPr lang="en-US" altLang="el-GR" sz="1800" dirty="0"/>
          </a:p>
          <a:p>
            <a:pPr marL="914400" lvl="1" indent="-457200">
              <a:lnSpc>
                <a:spcPct val="80000"/>
              </a:lnSpc>
            </a:pPr>
            <a:r>
              <a:rPr lang="el-GR" altLang="el-GR" sz="1800" dirty="0"/>
              <a:t>Η συνάρτηση </a:t>
            </a:r>
            <a:r>
              <a:rPr lang="el-GR" altLang="el-GR" sz="1800" dirty="0" err="1">
                <a:solidFill>
                  <a:srgbClr val="000000"/>
                </a:solidFill>
                <a:latin typeface="Courier New" panose="02070309020205020404" pitchFamily="49" charset="0"/>
              </a:rPr>
              <a:t>strncpy</a:t>
            </a:r>
            <a:r>
              <a:rPr lang="el-GR" altLang="el-GR" sz="1800" dirty="0">
                <a:solidFill>
                  <a:srgbClr val="000000"/>
                </a:solidFill>
                <a:latin typeface="Courier New" panose="02070309020205020404" pitchFamily="49" charset="0"/>
              </a:rPr>
              <a:t>()</a:t>
            </a:r>
            <a:r>
              <a:rPr lang="el-GR" altLang="el-GR" sz="1800" dirty="0"/>
              <a:t> είναι παρόμοια με τη συνάρτηση </a:t>
            </a:r>
            <a:r>
              <a:rPr lang="el-GR" altLang="el-GR" sz="1800" dirty="0" err="1">
                <a:solidFill>
                  <a:srgbClr val="000000"/>
                </a:solidFill>
                <a:latin typeface="Courier New" panose="02070309020205020404" pitchFamily="49" charset="0"/>
              </a:rPr>
              <a:t>strcpy</a:t>
            </a:r>
            <a:r>
              <a:rPr lang="el-GR" altLang="el-GR" sz="1800" dirty="0">
                <a:solidFill>
                  <a:srgbClr val="000000"/>
                </a:solidFill>
                <a:latin typeface="Courier New" panose="02070309020205020404" pitchFamily="49" charset="0"/>
              </a:rPr>
              <a:t>()</a:t>
            </a:r>
            <a:r>
              <a:rPr lang="el-GR" altLang="el-GR" sz="1800" dirty="0"/>
              <a:t> με τη διαφορά ότι </a:t>
            </a:r>
            <a:r>
              <a:rPr lang="el-GR" altLang="el-GR" sz="1800" dirty="0">
                <a:solidFill>
                  <a:srgbClr val="FF0000"/>
                </a:solidFill>
              </a:rPr>
              <a:t>δέχεται μία επιπλέον παράμετρο</a:t>
            </a:r>
            <a:r>
              <a:rPr lang="el-GR" altLang="el-GR" sz="1800" dirty="0"/>
              <a:t>, που είναι </a:t>
            </a:r>
            <a:r>
              <a:rPr lang="el-GR" altLang="el-GR" sz="1800" dirty="0">
                <a:solidFill>
                  <a:srgbClr val="FF0000"/>
                </a:solidFill>
              </a:rPr>
              <a:t>το πλήθος των χαρακτήρων που θα αντιγραφούν</a:t>
            </a:r>
            <a:endParaRPr lang="en-US" altLang="el-GR" sz="1800" dirty="0">
              <a:solidFill>
                <a:srgbClr val="FF0000"/>
              </a:solidFill>
            </a:endParaRPr>
          </a:p>
          <a:p>
            <a:pPr marL="914400" lvl="1" indent="-457200">
              <a:lnSpc>
                <a:spcPct val="80000"/>
              </a:lnSpc>
            </a:pPr>
            <a:endParaRPr lang="en-US" altLang="el-GR" sz="1800" dirty="0"/>
          </a:p>
          <a:p>
            <a:pPr marL="914400" lvl="1" indent="-457200">
              <a:lnSpc>
                <a:spcPct val="80000"/>
              </a:lnSpc>
            </a:pPr>
            <a:r>
              <a:rPr lang="el-GR" altLang="el-GR" sz="1800" dirty="0"/>
              <a:t>Το πρωτότυπό της δηλώνεται ως εξής:</a:t>
            </a:r>
            <a:endParaRPr lang="en-US" altLang="el-GR" sz="1800" dirty="0"/>
          </a:p>
          <a:p>
            <a:pPr marL="914400" lvl="1" indent="-457200">
              <a:lnSpc>
                <a:spcPct val="80000"/>
              </a:lnSpc>
            </a:pPr>
            <a:endParaRPr lang="en-GB" altLang="el-GR" sz="1800" dirty="0"/>
          </a:p>
          <a:p>
            <a:pPr marL="914400" lvl="1" indent="-457200">
              <a:lnSpc>
                <a:spcPct val="80000"/>
              </a:lnSpc>
              <a:buFont typeface="Wingdings" panose="05000000000000000000" pitchFamily="2" charset="2"/>
              <a:buNone/>
            </a:pPr>
            <a:r>
              <a:rPr lang="en-GB" altLang="el-GR" sz="1800" dirty="0"/>
              <a:t>   </a:t>
            </a:r>
            <a:r>
              <a:rPr lang="en-GB" altLang="el-GR" sz="1800" dirty="0">
                <a:solidFill>
                  <a:srgbClr val="0000FF"/>
                </a:solidFill>
                <a:latin typeface="Courier New" panose="02070309020205020404" pitchFamily="49" charset="0"/>
              </a:rPr>
              <a:t>char</a:t>
            </a:r>
            <a:r>
              <a:rPr lang="el-GR" altLang="el-GR" sz="1800" dirty="0">
                <a:solidFill>
                  <a:srgbClr val="000000"/>
                </a:solidFill>
                <a:latin typeface="Courier New" panose="02070309020205020404" pitchFamily="49" charset="0"/>
              </a:rPr>
              <a:t> *</a:t>
            </a:r>
            <a:r>
              <a:rPr lang="en-GB" altLang="el-GR" sz="1800" dirty="0" err="1">
                <a:solidFill>
                  <a:srgbClr val="000000"/>
                </a:solidFill>
                <a:latin typeface="Courier New" panose="02070309020205020404" pitchFamily="49" charset="0"/>
              </a:rPr>
              <a:t>strncpy</a:t>
            </a:r>
            <a:r>
              <a:rPr lang="el-GR" altLang="el-GR" sz="1800" dirty="0">
                <a:solidFill>
                  <a:srgbClr val="000000"/>
                </a:solidFill>
                <a:latin typeface="Courier New" panose="02070309020205020404" pitchFamily="49" charset="0"/>
              </a:rPr>
              <a:t>(</a:t>
            </a:r>
            <a:r>
              <a:rPr lang="en-GB" altLang="el-GR" sz="1800" dirty="0">
                <a:solidFill>
                  <a:srgbClr val="0000FF"/>
                </a:solidFill>
                <a:latin typeface="Courier New" panose="02070309020205020404" pitchFamily="49" charset="0"/>
              </a:rPr>
              <a:t>char</a:t>
            </a:r>
            <a:r>
              <a:rPr lang="el-GR" altLang="el-GR" sz="1800" dirty="0">
                <a:solidFill>
                  <a:srgbClr val="000000"/>
                </a:solidFill>
                <a:latin typeface="Courier New" panose="02070309020205020404" pitchFamily="49" charset="0"/>
              </a:rPr>
              <a:t> *</a:t>
            </a:r>
            <a:r>
              <a:rPr lang="en-GB" altLang="el-GR" sz="1800" dirty="0" err="1">
                <a:solidFill>
                  <a:srgbClr val="000000"/>
                </a:solidFill>
                <a:latin typeface="Courier New" panose="02070309020205020404" pitchFamily="49" charset="0"/>
              </a:rPr>
              <a:t>dest</a:t>
            </a:r>
            <a:r>
              <a:rPr lang="el-GR" altLang="el-GR" sz="1800" dirty="0">
                <a:solidFill>
                  <a:srgbClr val="000000"/>
                </a:solidFill>
                <a:latin typeface="Courier New" panose="02070309020205020404" pitchFamily="49" charset="0"/>
              </a:rPr>
              <a:t>,</a:t>
            </a:r>
            <a:r>
              <a:rPr lang="en-GB" altLang="el-GR" sz="1800" dirty="0">
                <a:solidFill>
                  <a:srgbClr val="0000FF"/>
                </a:solidFill>
                <a:latin typeface="Courier New" panose="02070309020205020404" pitchFamily="49" charset="0"/>
              </a:rPr>
              <a:t>c</a:t>
            </a:r>
            <a:r>
              <a:rPr lang="en-US" altLang="el-GR" sz="1800" dirty="0" err="1">
                <a:solidFill>
                  <a:srgbClr val="0000FF"/>
                </a:solidFill>
                <a:latin typeface="Courier New" panose="02070309020205020404" pitchFamily="49" charset="0"/>
              </a:rPr>
              <a:t>onst</a:t>
            </a:r>
            <a:r>
              <a:rPr lang="en-US" altLang="el-GR" sz="1800" dirty="0">
                <a:solidFill>
                  <a:srgbClr val="0000FF"/>
                </a:solidFill>
                <a:latin typeface="Courier New" panose="02070309020205020404" pitchFamily="49" charset="0"/>
              </a:rPr>
              <a:t> c</a:t>
            </a:r>
            <a:r>
              <a:rPr lang="en-GB" altLang="el-GR" sz="1800" dirty="0" err="1">
                <a:solidFill>
                  <a:srgbClr val="0000FF"/>
                </a:solidFill>
                <a:latin typeface="Courier New" panose="02070309020205020404" pitchFamily="49" charset="0"/>
              </a:rPr>
              <a:t>har</a:t>
            </a:r>
            <a:r>
              <a:rPr lang="el-GR" altLang="el-GR" sz="1800" dirty="0">
                <a:solidFill>
                  <a:srgbClr val="000000"/>
                </a:solidFill>
                <a:latin typeface="Courier New" panose="02070309020205020404" pitchFamily="49" charset="0"/>
              </a:rPr>
              <a:t> *</a:t>
            </a:r>
            <a:r>
              <a:rPr lang="en-GB" altLang="el-GR" sz="1800" dirty="0">
                <a:solidFill>
                  <a:srgbClr val="000000"/>
                </a:solidFill>
                <a:latin typeface="Courier New" panose="02070309020205020404" pitchFamily="49" charset="0"/>
              </a:rPr>
              <a:t>source</a:t>
            </a:r>
            <a:r>
              <a:rPr lang="el-GR" altLang="el-GR" sz="1800" dirty="0">
                <a:solidFill>
                  <a:srgbClr val="000000"/>
                </a:solidFill>
                <a:latin typeface="Courier New" panose="02070309020205020404" pitchFamily="49" charset="0"/>
              </a:rPr>
              <a:t>,</a:t>
            </a:r>
            <a:r>
              <a:rPr lang="en-GB" altLang="el-GR" sz="1800" dirty="0" err="1">
                <a:solidFill>
                  <a:srgbClr val="000000"/>
                </a:solidFill>
                <a:latin typeface="Courier New" panose="02070309020205020404" pitchFamily="49" charset="0"/>
              </a:rPr>
              <a:t>size_t</a:t>
            </a:r>
            <a:r>
              <a:rPr lang="en-GB" altLang="el-GR" sz="1800" dirty="0">
                <a:solidFill>
                  <a:srgbClr val="000000"/>
                </a:solidFill>
                <a:latin typeface="Courier New" panose="02070309020205020404" pitchFamily="49" charset="0"/>
              </a:rPr>
              <a:t> count</a:t>
            </a:r>
            <a:r>
              <a:rPr lang="el-GR" altLang="el-GR" sz="1800" dirty="0">
                <a:solidFill>
                  <a:srgbClr val="000000"/>
                </a:solidFill>
                <a:latin typeface="Courier New" panose="02070309020205020404" pitchFamily="49" charset="0"/>
              </a:rPr>
              <a:t>);</a:t>
            </a:r>
            <a:endParaRPr lang="en-US" altLang="el-GR" sz="1800" dirty="0">
              <a:solidFill>
                <a:srgbClr val="000000"/>
              </a:solidFill>
              <a:latin typeface="Courier New" panose="02070309020205020404" pitchFamily="49" charset="0"/>
            </a:endParaRPr>
          </a:p>
          <a:p>
            <a:pPr marL="914400" lvl="1" indent="-457200">
              <a:lnSpc>
                <a:spcPct val="80000"/>
              </a:lnSpc>
              <a:buFont typeface="Wingdings" panose="05000000000000000000" pitchFamily="2" charset="2"/>
              <a:buNone/>
            </a:pPr>
            <a:endParaRPr lang="en-US" altLang="el-GR" sz="1800" dirty="0">
              <a:solidFill>
                <a:srgbClr val="000000"/>
              </a:solidFill>
              <a:latin typeface="Courier New" panose="02070309020205020404" pitchFamily="49" charset="0"/>
            </a:endParaRPr>
          </a:p>
          <a:p>
            <a:pPr marL="914400" lvl="1" indent="-457200">
              <a:lnSpc>
                <a:spcPct val="80000"/>
              </a:lnSpc>
            </a:pPr>
            <a:r>
              <a:rPr lang="el-GR" altLang="el-GR" sz="1800" dirty="0"/>
              <a:t>Εάν η τιμή της παραμέτρου </a:t>
            </a:r>
            <a:r>
              <a:rPr lang="el-GR" altLang="el-GR" sz="1800" dirty="0" err="1">
                <a:solidFill>
                  <a:srgbClr val="000000"/>
                </a:solidFill>
                <a:latin typeface="Courier New" panose="02070309020205020404" pitchFamily="49" charset="0"/>
              </a:rPr>
              <a:t>count</a:t>
            </a:r>
            <a:r>
              <a:rPr lang="el-GR" altLang="el-GR" sz="1800" dirty="0"/>
              <a:t> είναι μικρότερη από το πλήθος των χαρακτήρων του αλφαριθμητικού στο οποίο δείχνει ο </a:t>
            </a:r>
            <a:r>
              <a:rPr lang="el-GR" altLang="el-GR" sz="1800" dirty="0" err="1">
                <a:solidFill>
                  <a:srgbClr val="000000"/>
                </a:solidFill>
                <a:latin typeface="Courier New" panose="02070309020205020404" pitchFamily="49" charset="0"/>
              </a:rPr>
              <a:t>source</a:t>
            </a:r>
            <a:r>
              <a:rPr lang="el-GR" altLang="el-GR" sz="1800" dirty="0"/>
              <a:t> δείκτης, τότε δεν προστίθεται ο τερματικός χαρακτήρας </a:t>
            </a:r>
            <a:r>
              <a:rPr lang="el-GR" altLang="el-GR" sz="1800" dirty="0">
                <a:solidFill>
                  <a:srgbClr val="000000"/>
                </a:solidFill>
                <a:latin typeface="Courier New" panose="02070309020205020404" pitchFamily="49" charset="0"/>
              </a:rPr>
              <a:t>'\0'</a:t>
            </a:r>
            <a:r>
              <a:rPr lang="el-GR" altLang="el-GR" sz="1800" dirty="0"/>
              <a:t> στο τέλος της μνήμης που δείχνει ο </a:t>
            </a:r>
            <a:r>
              <a:rPr lang="el-GR" altLang="el-GR" sz="1800" dirty="0" err="1">
                <a:solidFill>
                  <a:srgbClr val="000000"/>
                </a:solidFill>
                <a:latin typeface="Courier New" panose="02070309020205020404" pitchFamily="49" charset="0"/>
              </a:rPr>
              <a:t>dest</a:t>
            </a:r>
            <a:r>
              <a:rPr lang="el-GR" altLang="el-GR" sz="1800" dirty="0"/>
              <a:t> δείκτης</a:t>
            </a:r>
            <a:endParaRPr lang="en-US" altLang="el-GR" sz="1800" dirty="0"/>
          </a:p>
          <a:p>
            <a:pPr marL="914400" lvl="1" indent="-457200">
              <a:lnSpc>
                <a:spcPct val="80000"/>
              </a:lnSpc>
            </a:pPr>
            <a:endParaRPr lang="en-US" altLang="el-GR" sz="1800" dirty="0"/>
          </a:p>
          <a:p>
            <a:pPr marL="914400" lvl="1" indent="-457200">
              <a:lnSpc>
                <a:spcPct val="80000"/>
              </a:lnSpc>
            </a:pPr>
            <a:r>
              <a:rPr lang="el-GR" altLang="el-GR" sz="1800" dirty="0"/>
              <a:t>Εάν είναι μεγαλύτερη, τότε προστίθενται τερματικοί χαρακτήρες </a:t>
            </a:r>
            <a:r>
              <a:rPr lang="el-GR" altLang="el-GR" sz="1800" dirty="0">
                <a:solidFill>
                  <a:srgbClr val="000000"/>
                </a:solidFill>
                <a:latin typeface="Courier New" panose="02070309020205020404" pitchFamily="49" charset="0"/>
              </a:rPr>
              <a:t>'\0'</a:t>
            </a:r>
            <a:r>
              <a:rPr lang="el-GR" altLang="el-GR" sz="1800" dirty="0"/>
              <a:t> στο τέλος της μνήμης που δείχνει ο </a:t>
            </a:r>
            <a:r>
              <a:rPr lang="el-GR" altLang="el-GR" sz="1800" dirty="0" err="1">
                <a:solidFill>
                  <a:srgbClr val="000000"/>
                </a:solidFill>
                <a:latin typeface="Courier New" panose="02070309020205020404" pitchFamily="49" charset="0"/>
              </a:rPr>
              <a:t>dest</a:t>
            </a:r>
            <a:r>
              <a:rPr lang="el-GR" altLang="el-GR" sz="1800" dirty="0"/>
              <a:t> δείκτης μέχρι να συμπληρωθεί ο αριθμός </a:t>
            </a:r>
            <a:r>
              <a:rPr lang="el-GR" altLang="el-GR" sz="1800" dirty="0" err="1">
                <a:solidFill>
                  <a:srgbClr val="000000"/>
                </a:solidFill>
                <a:latin typeface="Courier New" panose="02070309020205020404" pitchFamily="49" charset="0"/>
              </a:rPr>
              <a:t>count</a:t>
            </a:r>
            <a:endParaRPr lang="en-US" altLang="el-GR" sz="1800" dirty="0">
              <a:solidFill>
                <a:srgbClr val="000000"/>
              </a:solidFill>
              <a:latin typeface="Courier New" panose="02070309020205020404" pitchFamily="49" charset="0"/>
            </a:endParaRPr>
          </a:p>
        </p:txBody>
      </p:sp>
      <p:sp>
        <p:nvSpPr>
          <p:cNvPr id="480260" name="Rectangle 4"/>
          <p:cNvSpPr>
            <a:spLocks noChangeArrowheads="1"/>
          </p:cNvSpPr>
          <p:nvPr/>
        </p:nvSpPr>
        <p:spPr bwMode="auto">
          <a:xfrm>
            <a:off x="419512" y="3179922"/>
            <a:ext cx="8191500" cy="469900"/>
          </a:xfrm>
          <a:prstGeom prst="rect">
            <a:avLst/>
          </a:prstGeom>
          <a:noFill/>
          <a:ln w="9525">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p>
            <a:endParaRPr lang="el-GR"/>
          </a:p>
        </p:txBody>
      </p:sp>
    </p:spTree>
    <p:extLst>
      <p:ext uri="{BB962C8B-B14F-4D97-AF65-F5344CB8AC3E}">
        <p14:creationId xmlns:p14="http://schemas.microsoft.com/office/powerpoint/2010/main" val="7788261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82" name="Rectangle 2"/>
          <p:cNvSpPr>
            <a:spLocks noGrp="1" noChangeArrowheads="1"/>
          </p:cNvSpPr>
          <p:nvPr>
            <p:ph type="title"/>
          </p:nvPr>
        </p:nvSpPr>
        <p:spPr>
          <a:xfrm>
            <a:off x="469900" y="215079"/>
            <a:ext cx="8255000" cy="1143000"/>
          </a:xfrm>
        </p:spPr>
        <p:txBody>
          <a:bodyPr>
            <a:normAutofit fontScale="90000"/>
          </a:bodyPr>
          <a:lstStyle/>
          <a:p>
            <a:r>
              <a:rPr lang="el-GR" altLang="el-GR">
                <a:solidFill>
                  <a:srgbClr val="FF0000"/>
                </a:solidFill>
              </a:rPr>
              <a:t>Παράδειγμα</a:t>
            </a:r>
            <a:br>
              <a:rPr lang="el-GR" altLang="el-GR">
                <a:solidFill>
                  <a:srgbClr val="FF0000"/>
                </a:solidFill>
              </a:rPr>
            </a:br>
            <a:endParaRPr lang="en-GB" altLang="el-GR">
              <a:solidFill>
                <a:srgbClr val="FF0000"/>
              </a:solidFill>
            </a:endParaRPr>
          </a:p>
        </p:txBody>
      </p:sp>
      <p:sp>
        <p:nvSpPr>
          <p:cNvPr id="481283" name="Rectangle 3" descr="Rectangle: Click to edit Master text styles&#10;Second level&#10;Third level&#10;Fourth level&#10;Fifth level"/>
          <p:cNvSpPr>
            <a:spLocks noGrp="1" noChangeArrowheads="1"/>
          </p:cNvSpPr>
          <p:nvPr>
            <p:ph type="body" idx="1"/>
          </p:nvPr>
        </p:nvSpPr>
        <p:spPr>
          <a:xfrm>
            <a:off x="-190500" y="799279"/>
            <a:ext cx="9055100" cy="5676900"/>
          </a:xfrm>
          <a:noFill/>
          <a:ln/>
        </p:spPr>
        <p:txBody>
          <a:bodyPr/>
          <a:lstStyle/>
          <a:p>
            <a:pPr marL="914400" lvl="1" indent="-457200"/>
            <a:r>
              <a:rPr lang="el-GR" altLang="el-GR" sz="1800"/>
              <a:t>Ποια είναι η έξοδος του παρακάτω προγράμματος ???</a:t>
            </a:r>
          </a:p>
        </p:txBody>
      </p:sp>
      <p:grpSp>
        <p:nvGrpSpPr>
          <p:cNvPr id="481284" name="Group 4"/>
          <p:cNvGrpSpPr>
            <a:grpSpLocks/>
          </p:cNvGrpSpPr>
          <p:nvPr/>
        </p:nvGrpSpPr>
        <p:grpSpPr bwMode="auto">
          <a:xfrm>
            <a:off x="2120900" y="5764979"/>
            <a:ext cx="3987800" cy="800100"/>
            <a:chOff x="-432" y="2192"/>
            <a:chExt cx="2504" cy="1912"/>
          </a:xfrm>
        </p:grpSpPr>
        <p:sp>
          <p:nvSpPr>
            <p:cNvPr id="481285" name="Rectangle 5" descr="Rectangle: Click to edit Master text styles&#10;Second level&#10;Third level&#10;Fourth level&#10;Fifth level"/>
            <p:cNvSpPr>
              <a:spLocks noChangeArrowheads="1"/>
            </p:cNvSpPr>
            <p:nvPr/>
          </p:nvSpPr>
          <p:spPr bwMode="auto">
            <a:xfrm>
              <a:off x="-432" y="2224"/>
              <a:ext cx="2504" cy="18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533400" indent="-533400">
                <a:spcBef>
                  <a:spcPct val="20000"/>
                </a:spcBef>
                <a:buClr>
                  <a:schemeClr val="hlink"/>
                </a:buClr>
                <a:buSzPct val="110000"/>
                <a:buFont typeface="Wingdings" panose="05000000000000000000" pitchFamily="2" charset="2"/>
                <a:buChar char="w"/>
                <a:defRPr sz="2800" b="1">
                  <a:solidFill>
                    <a:srgbClr val="0000FF"/>
                  </a:solidFill>
                  <a:latin typeface="Comic Sans MS" panose="030F0702030302020204" pitchFamily="66" charset="0"/>
                </a:defRPr>
              </a:lvl1pPr>
              <a:lvl2pPr marL="914400" indent="-457200">
                <a:spcBef>
                  <a:spcPct val="20000"/>
                </a:spcBef>
                <a:buClr>
                  <a:schemeClr val="tx1"/>
                </a:buClr>
                <a:buSzPct val="60000"/>
                <a:buFont typeface="Wingdings" panose="05000000000000000000" pitchFamily="2" charset="2"/>
                <a:buChar char="n"/>
                <a:defRPr sz="2400" b="1">
                  <a:solidFill>
                    <a:schemeClr val="tx1"/>
                  </a:solidFill>
                  <a:latin typeface="Comic Sans MS" panose="030F0702030302020204" pitchFamily="66" charset="0"/>
                </a:defRPr>
              </a:lvl2pPr>
              <a:lvl3pPr marL="1333500" indent="-419100">
                <a:spcBef>
                  <a:spcPct val="20000"/>
                </a:spcBef>
                <a:buClr>
                  <a:schemeClr val="hlink"/>
                </a:buClr>
                <a:buSzPct val="95000"/>
                <a:buFont typeface="Wingdings" panose="05000000000000000000" pitchFamily="2" charset="2"/>
                <a:buChar char="w"/>
                <a:defRPr sz="2200" b="1">
                  <a:solidFill>
                    <a:schemeClr val="tx1"/>
                  </a:solidFill>
                  <a:latin typeface="Comic Sans MS" panose="030F0702030302020204" pitchFamily="66" charset="0"/>
                </a:defRPr>
              </a:lvl3pPr>
              <a:lvl4pPr marL="1752600" indent="-381000">
                <a:spcBef>
                  <a:spcPct val="20000"/>
                </a:spcBef>
                <a:buClr>
                  <a:schemeClr val="tx1"/>
                </a:buClr>
                <a:buSzPct val="65000"/>
                <a:buFont typeface="Wingdings" panose="05000000000000000000" pitchFamily="2" charset="2"/>
                <a:buChar char="n"/>
                <a:defRPr sz="2000" b="1">
                  <a:solidFill>
                    <a:schemeClr val="tx1"/>
                  </a:solidFill>
                  <a:latin typeface="Comic Sans MS" panose="030F0702030302020204" pitchFamily="66" charset="0"/>
                </a:defRPr>
              </a:lvl4pPr>
              <a:lvl5pPr marL="2209800" indent="-381000">
                <a:spcBef>
                  <a:spcPct val="20000"/>
                </a:spcBef>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5pPr>
              <a:lvl6pPr marL="26670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6pPr>
              <a:lvl7pPr marL="31242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7pPr>
              <a:lvl8pPr marL="35814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8pPr>
              <a:lvl9pPr marL="40386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9pPr>
            </a:lstStyle>
            <a:p>
              <a:pPr lvl="1" eaLnBrk="1" hangingPunct="1">
                <a:buFont typeface="Wingdings" panose="05000000000000000000" pitchFamily="2" charset="2"/>
                <a:buNone/>
              </a:pPr>
              <a:r>
                <a:rPr lang="el-GR" altLang="el-GR" sz="2000"/>
                <a:t>      Έξοδος: </a:t>
              </a:r>
              <a:r>
                <a:rPr lang="en-US" altLang="el-GR" sz="1800">
                  <a:solidFill>
                    <a:srgbClr val="000000"/>
                  </a:solidFill>
                  <a:latin typeface="Courier New" panose="02070309020205020404" pitchFamily="49" charset="0"/>
                </a:rPr>
                <a:t>New test</a:t>
              </a:r>
            </a:p>
            <a:p>
              <a:pPr lvl="1" eaLnBrk="1" hangingPunct="1">
                <a:buFont typeface="Wingdings" panose="05000000000000000000" pitchFamily="2" charset="2"/>
                <a:buNone/>
              </a:pPr>
              <a:r>
                <a:rPr lang="en-US" altLang="el-GR" sz="1800">
                  <a:solidFill>
                    <a:srgbClr val="000000"/>
                  </a:solidFill>
                  <a:latin typeface="Courier New" panose="02070309020205020404" pitchFamily="49" charset="0"/>
                </a:rPr>
                <a:t>		   Get</a:t>
              </a:r>
              <a:endParaRPr lang="el-GR" altLang="el-GR" sz="1800">
                <a:solidFill>
                  <a:srgbClr val="000000"/>
                </a:solidFill>
                <a:latin typeface="Courier New" panose="02070309020205020404" pitchFamily="49" charset="0"/>
              </a:endParaRPr>
            </a:p>
          </p:txBody>
        </p:sp>
        <p:sp>
          <p:nvSpPr>
            <p:cNvPr id="481286" name="Rectangle 6"/>
            <p:cNvSpPr>
              <a:spLocks noChangeArrowheads="1"/>
            </p:cNvSpPr>
            <p:nvPr/>
          </p:nvSpPr>
          <p:spPr bwMode="auto">
            <a:xfrm>
              <a:off x="128" y="2192"/>
              <a:ext cx="1928" cy="1808"/>
            </a:xfrm>
            <a:prstGeom prst="rect">
              <a:avLst/>
            </a:prstGeom>
            <a:noFill/>
            <a:ln w="9525">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p>
              <a:endParaRPr lang="el-GR"/>
            </a:p>
          </p:txBody>
        </p:sp>
      </p:grpSp>
      <p:pic>
        <p:nvPicPr>
          <p:cNvPr id="481288"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22563" y="1543817"/>
            <a:ext cx="3713162" cy="35147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4173990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481284"/>
                                        </p:tgtEl>
                                        <p:attrNameLst>
                                          <p:attrName>style.visibility</p:attrName>
                                        </p:attrNameLst>
                                      </p:cBhvr>
                                      <p:to>
                                        <p:strVal val="visible"/>
                                      </p:to>
                                    </p:set>
                                    <p:animEffect transition="in" filter="blinds(horizontal)">
                                      <p:cBhvr>
                                        <p:cTn id="7" dur="500"/>
                                        <p:tgtEl>
                                          <p:spTgt spid="4812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2306" name="Rectangle 2"/>
          <p:cNvSpPr>
            <a:spLocks noGrp="1" noChangeArrowheads="1"/>
          </p:cNvSpPr>
          <p:nvPr>
            <p:ph type="title"/>
          </p:nvPr>
        </p:nvSpPr>
        <p:spPr>
          <a:xfrm>
            <a:off x="469900" y="-15570"/>
            <a:ext cx="8255000" cy="1143000"/>
          </a:xfrm>
        </p:spPr>
        <p:txBody>
          <a:bodyPr/>
          <a:lstStyle/>
          <a:p>
            <a:r>
              <a:rPr lang="el-GR" altLang="el-GR">
                <a:solidFill>
                  <a:srgbClr val="FF0000"/>
                </a:solidFill>
              </a:rPr>
              <a:t>Η συνάρτηση </a:t>
            </a:r>
            <a:r>
              <a:rPr lang="en-US" altLang="el-GR">
                <a:solidFill>
                  <a:srgbClr val="000000"/>
                </a:solidFill>
                <a:latin typeface="Courier New" panose="02070309020205020404" pitchFamily="49" charset="0"/>
              </a:rPr>
              <a:t>strcat()</a:t>
            </a:r>
            <a:endParaRPr lang="en-GB" altLang="el-GR">
              <a:solidFill>
                <a:srgbClr val="000000"/>
              </a:solidFill>
              <a:latin typeface="Courier New" panose="02070309020205020404" pitchFamily="49" charset="0"/>
            </a:endParaRPr>
          </a:p>
        </p:txBody>
      </p:sp>
      <p:sp>
        <p:nvSpPr>
          <p:cNvPr id="482307" name="Rectangle 3" descr="Rectangle: Click to edit Master text styles&#10;Second level&#10;Third level&#10;Fourth level&#10;Fifth level"/>
          <p:cNvSpPr>
            <a:spLocks noGrp="1" noChangeArrowheads="1"/>
          </p:cNvSpPr>
          <p:nvPr>
            <p:ph type="body" idx="1"/>
          </p:nvPr>
        </p:nvSpPr>
        <p:spPr>
          <a:xfrm>
            <a:off x="-190500" y="848030"/>
            <a:ext cx="9055100" cy="5562600"/>
          </a:xfrm>
        </p:spPr>
        <p:txBody>
          <a:bodyPr/>
          <a:lstStyle/>
          <a:p>
            <a:pPr marL="914400" lvl="1" indent="-457200"/>
            <a:r>
              <a:rPr lang="el-GR" altLang="el-GR" sz="2000" dirty="0"/>
              <a:t>Η συνάρτηση </a:t>
            </a:r>
            <a:r>
              <a:rPr lang="el-GR" altLang="el-GR" sz="2000" dirty="0" err="1">
                <a:solidFill>
                  <a:srgbClr val="000000"/>
                </a:solidFill>
                <a:latin typeface="Courier New" panose="02070309020205020404" pitchFamily="49" charset="0"/>
              </a:rPr>
              <a:t>strcat</a:t>
            </a:r>
            <a:r>
              <a:rPr lang="el-GR" altLang="el-GR" sz="2000" dirty="0">
                <a:solidFill>
                  <a:srgbClr val="000000"/>
                </a:solidFill>
                <a:latin typeface="Courier New" panose="02070309020205020404" pitchFamily="49" charset="0"/>
              </a:rPr>
              <a:t>()</a:t>
            </a:r>
            <a:r>
              <a:rPr lang="el-GR" altLang="el-GR" sz="2000" dirty="0"/>
              <a:t> δηλώνεται στο αρχείο </a:t>
            </a:r>
            <a:r>
              <a:rPr lang="el-GR" altLang="el-GR" sz="2000" dirty="0" err="1">
                <a:solidFill>
                  <a:srgbClr val="000000"/>
                </a:solidFill>
                <a:latin typeface="Courier New" panose="02070309020205020404" pitchFamily="49" charset="0"/>
              </a:rPr>
              <a:t>string.h</a:t>
            </a:r>
            <a:r>
              <a:rPr lang="el-GR" altLang="el-GR" sz="2000" dirty="0"/>
              <a:t> και χρησιμοποιείται </a:t>
            </a:r>
            <a:r>
              <a:rPr lang="el-GR" altLang="el-GR" sz="2000" u="sng" dirty="0">
                <a:solidFill>
                  <a:srgbClr val="FF0000"/>
                </a:solidFill>
              </a:rPr>
              <a:t>για τη συνένωση ενός αλφαριθμητικού με ένα άλλο</a:t>
            </a:r>
            <a:r>
              <a:rPr lang="el-GR" altLang="el-GR" sz="2000" dirty="0"/>
              <a:t> (</a:t>
            </a:r>
            <a:r>
              <a:rPr lang="el-GR" altLang="el-GR" sz="2000" dirty="0" err="1"/>
              <a:t>string</a:t>
            </a:r>
            <a:r>
              <a:rPr lang="el-GR" altLang="el-GR" sz="2000" dirty="0"/>
              <a:t> </a:t>
            </a:r>
            <a:r>
              <a:rPr lang="el-GR" altLang="el-GR" sz="2000" dirty="0" err="1"/>
              <a:t>concatenate</a:t>
            </a:r>
            <a:r>
              <a:rPr lang="el-GR" altLang="el-GR" sz="2000" dirty="0"/>
              <a:t>)</a:t>
            </a:r>
            <a:endParaRPr lang="en-US" altLang="el-GR" sz="2000" dirty="0"/>
          </a:p>
          <a:p>
            <a:pPr marL="914400" lvl="1" indent="-457200"/>
            <a:endParaRPr lang="en-US" altLang="el-GR" sz="1800" dirty="0"/>
          </a:p>
          <a:p>
            <a:pPr marL="914400" lvl="1" indent="-457200"/>
            <a:r>
              <a:rPr lang="el-GR" altLang="el-GR" sz="2000" dirty="0"/>
              <a:t>Η συνάρτηση </a:t>
            </a:r>
            <a:r>
              <a:rPr lang="el-GR" altLang="el-GR" sz="2000" dirty="0" err="1">
                <a:solidFill>
                  <a:srgbClr val="000000"/>
                </a:solidFill>
                <a:latin typeface="Courier New" panose="02070309020205020404" pitchFamily="49" charset="0"/>
              </a:rPr>
              <a:t>strcat</a:t>
            </a:r>
            <a:r>
              <a:rPr lang="el-GR" altLang="el-GR" sz="2000" dirty="0">
                <a:solidFill>
                  <a:srgbClr val="000000"/>
                </a:solidFill>
                <a:latin typeface="Courier New" panose="02070309020205020404" pitchFamily="49" charset="0"/>
              </a:rPr>
              <a:t>()</a:t>
            </a:r>
            <a:r>
              <a:rPr lang="el-GR" altLang="el-GR" sz="2000" dirty="0"/>
              <a:t> </a:t>
            </a:r>
            <a:r>
              <a:rPr lang="el-GR" altLang="el-GR" sz="2000" dirty="0">
                <a:solidFill>
                  <a:srgbClr val="FF0000"/>
                </a:solidFill>
              </a:rPr>
              <a:t>δέχεται σαν παραμέτρους </a:t>
            </a:r>
            <a:r>
              <a:rPr lang="el-GR" altLang="el-GR" sz="2000" u="sng" dirty="0">
                <a:solidFill>
                  <a:srgbClr val="FF0000"/>
                </a:solidFill>
              </a:rPr>
              <a:t>δύο δείκτες</a:t>
            </a:r>
            <a:r>
              <a:rPr lang="el-GR" altLang="el-GR" sz="2000" dirty="0"/>
              <a:t> και </a:t>
            </a:r>
            <a:r>
              <a:rPr lang="el-GR" altLang="el-GR" sz="2000" dirty="0">
                <a:solidFill>
                  <a:srgbClr val="FF0000"/>
                </a:solidFill>
              </a:rPr>
              <a:t>προσθέτει το αλφαριθμητικό στο οποίο δείχνει ο δείκτης</a:t>
            </a:r>
            <a:r>
              <a:rPr lang="el-GR" altLang="el-GR" sz="2000" dirty="0"/>
              <a:t> </a:t>
            </a:r>
            <a:r>
              <a:rPr lang="el-GR" altLang="el-GR" sz="2000" dirty="0" err="1">
                <a:solidFill>
                  <a:srgbClr val="000000"/>
                </a:solidFill>
                <a:latin typeface="Courier New" panose="02070309020205020404" pitchFamily="49" charset="0"/>
              </a:rPr>
              <a:t>source</a:t>
            </a:r>
            <a:r>
              <a:rPr lang="el-GR" altLang="el-GR" sz="2000" dirty="0"/>
              <a:t> </a:t>
            </a:r>
            <a:r>
              <a:rPr lang="el-GR" altLang="el-GR" sz="2000" dirty="0">
                <a:solidFill>
                  <a:srgbClr val="FF0000"/>
                </a:solidFill>
              </a:rPr>
              <a:t>στο τέλος της μνήμης που δείχνει ο δείκτης</a:t>
            </a:r>
            <a:r>
              <a:rPr lang="el-GR" altLang="el-GR" sz="2000" dirty="0"/>
              <a:t> </a:t>
            </a:r>
            <a:r>
              <a:rPr lang="el-GR" altLang="el-GR" sz="2000" dirty="0" err="1">
                <a:solidFill>
                  <a:srgbClr val="000000"/>
                </a:solidFill>
                <a:latin typeface="Courier New" panose="02070309020205020404" pitchFamily="49" charset="0"/>
              </a:rPr>
              <a:t>dest</a:t>
            </a:r>
            <a:endParaRPr lang="en-US" altLang="el-GR" sz="2000" dirty="0">
              <a:solidFill>
                <a:srgbClr val="000000"/>
              </a:solidFill>
              <a:latin typeface="Courier New" panose="02070309020205020404" pitchFamily="49" charset="0"/>
            </a:endParaRPr>
          </a:p>
          <a:p>
            <a:pPr marL="914400" lvl="1" indent="-457200"/>
            <a:endParaRPr lang="en-US" altLang="el-GR" sz="1800" dirty="0">
              <a:solidFill>
                <a:srgbClr val="000000"/>
              </a:solidFill>
              <a:latin typeface="Courier New" panose="02070309020205020404" pitchFamily="49" charset="0"/>
            </a:endParaRPr>
          </a:p>
          <a:p>
            <a:pPr marL="914400" lvl="1" indent="-457200"/>
            <a:r>
              <a:rPr lang="el-GR" altLang="el-GR" sz="2000" dirty="0"/>
              <a:t>Ο τερματικός χαρακτήρας </a:t>
            </a:r>
            <a:r>
              <a:rPr lang="el-GR" altLang="el-GR" sz="2000" dirty="0">
                <a:solidFill>
                  <a:srgbClr val="000000"/>
                </a:solidFill>
                <a:latin typeface="Courier New" panose="02070309020205020404" pitchFamily="49" charset="0"/>
              </a:rPr>
              <a:t>'\0'</a:t>
            </a:r>
            <a:r>
              <a:rPr lang="el-GR" altLang="el-GR" sz="2000" dirty="0"/>
              <a:t> προστίθεται αυτόματα στο τέλος του νέου αλφαριθμητικού</a:t>
            </a:r>
            <a:endParaRPr lang="en-US" altLang="el-GR" sz="2000" dirty="0"/>
          </a:p>
          <a:p>
            <a:pPr marL="914400" lvl="1" indent="-457200"/>
            <a:endParaRPr lang="en-US" altLang="el-GR" sz="1200" dirty="0"/>
          </a:p>
          <a:p>
            <a:pPr marL="914400" lvl="1" indent="-457200"/>
            <a:r>
              <a:rPr lang="el-GR" altLang="el-GR" sz="2000" dirty="0"/>
              <a:t>Το πρωτότυπό της δηλώνεται ως εξής:</a:t>
            </a:r>
            <a:endParaRPr lang="en-GB" altLang="el-GR" sz="2000" dirty="0"/>
          </a:p>
          <a:p>
            <a:pPr marL="914400" lvl="1" indent="-457200"/>
            <a:endParaRPr lang="en-GB" altLang="el-GR" sz="2000" dirty="0"/>
          </a:p>
          <a:p>
            <a:pPr marL="914400" lvl="1" indent="-457200">
              <a:buFont typeface="Wingdings" panose="05000000000000000000" pitchFamily="2" charset="2"/>
              <a:buNone/>
            </a:pPr>
            <a:r>
              <a:rPr lang="en-GB" altLang="el-GR" sz="2000" dirty="0">
                <a:solidFill>
                  <a:srgbClr val="0000FF"/>
                </a:solidFill>
                <a:latin typeface="Courier New" panose="02070309020205020404" pitchFamily="49" charset="0"/>
              </a:rPr>
              <a:t>	    char</a:t>
            </a:r>
            <a:r>
              <a:rPr lang="el-GR" altLang="el-GR" sz="2000" dirty="0">
                <a:solidFill>
                  <a:srgbClr val="000000"/>
                </a:solidFill>
                <a:latin typeface="Courier New" panose="02070309020205020404" pitchFamily="49" charset="0"/>
              </a:rPr>
              <a:t> *</a:t>
            </a:r>
            <a:r>
              <a:rPr lang="en-GB" altLang="el-GR" sz="2000" dirty="0" err="1">
                <a:solidFill>
                  <a:srgbClr val="000000"/>
                </a:solidFill>
                <a:latin typeface="Courier New" panose="02070309020205020404" pitchFamily="49" charset="0"/>
              </a:rPr>
              <a:t>strcat</a:t>
            </a:r>
            <a:r>
              <a:rPr lang="el-GR" altLang="el-GR" sz="2000" dirty="0">
                <a:solidFill>
                  <a:srgbClr val="000000"/>
                </a:solidFill>
                <a:latin typeface="Courier New" panose="02070309020205020404" pitchFamily="49" charset="0"/>
              </a:rPr>
              <a:t>(</a:t>
            </a:r>
            <a:r>
              <a:rPr lang="en-GB" altLang="el-GR" sz="2000" dirty="0">
                <a:solidFill>
                  <a:srgbClr val="0000FF"/>
                </a:solidFill>
                <a:latin typeface="Courier New" panose="02070309020205020404" pitchFamily="49" charset="0"/>
              </a:rPr>
              <a:t>char</a:t>
            </a:r>
            <a:r>
              <a:rPr lang="el-GR" altLang="el-GR" sz="2000" dirty="0">
                <a:solidFill>
                  <a:srgbClr val="000000"/>
                </a:solidFill>
                <a:latin typeface="Courier New" panose="02070309020205020404" pitchFamily="49" charset="0"/>
              </a:rPr>
              <a:t> *</a:t>
            </a:r>
            <a:r>
              <a:rPr lang="en-GB" altLang="el-GR" sz="2000" dirty="0" err="1">
                <a:solidFill>
                  <a:srgbClr val="000000"/>
                </a:solidFill>
                <a:latin typeface="Courier New" panose="02070309020205020404" pitchFamily="49" charset="0"/>
              </a:rPr>
              <a:t>dest</a:t>
            </a:r>
            <a:r>
              <a:rPr lang="el-GR" altLang="el-GR" sz="2000" dirty="0">
                <a:solidFill>
                  <a:srgbClr val="000000"/>
                </a:solidFill>
                <a:latin typeface="Courier New" panose="02070309020205020404" pitchFamily="49" charset="0"/>
              </a:rPr>
              <a:t>, </a:t>
            </a:r>
            <a:r>
              <a:rPr lang="en-GB" altLang="el-GR" sz="2000" dirty="0" err="1">
                <a:solidFill>
                  <a:srgbClr val="0000FF"/>
                </a:solidFill>
                <a:latin typeface="Courier New" panose="02070309020205020404" pitchFamily="49" charset="0"/>
              </a:rPr>
              <a:t>const</a:t>
            </a:r>
            <a:r>
              <a:rPr lang="en-GB" altLang="el-GR" sz="2000" dirty="0">
                <a:solidFill>
                  <a:srgbClr val="0000FF"/>
                </a:solidFill>
                <a:latin typeface="Courier New" panose="02070309020205020404" pitchFamily="49" charset="0"/>
              </a:rPr>
              <a:t> char</a:t>
            </a:r>
            <a:r>
              <a:rPr lang="el-GR" altLang="el-GR" sz="2000" dirty="0">
                <a:solidFill>
                  <a:srgbClr val="000000"/>
                </a:solidFill>
                <a:latin typeface="Courier New" panose="02070309020205020404" pitchFamily="49" charset="0"/>
              </a:rPr>
              <a:t> *</a:t>
            </a:r>
            <a:r>
              <a:rPr lang="en-GB" altLang="el-GR" sz="2000" dirty="0">
                <a:solidFill>
                  <a:srgbClr val="000000"/>
                </a:solidFill>
                <a:latin typeface="Courier New" panose="02070309020205020404" pitchFamily="49" charset="0"/>
              </a:rPr>
              <a:t>source</a:t>
            </a:r>
            <a:r>
              <a:rPr lang="el-GR" altLang="el-GR" sz="2000" dirty="0">
                <a:solidFill>
                  <a:srgbClr val="000000"/>
                </a:solidFill>
                <a:latin typeface="Courier New" panose="02070309020205020404" pitchFamily="49" charset="0"/>
              </a:rPr>
              <a:t>); </a:t>
            </a:r>
            <a:endParaRPr lang="en-US" altLang="el-GR" sz="2000" dirty="0">
              <a:solidFill>
                <a:srgbClr val="000000"/>
              </a:solidFill>
              <a:latin typeface="Courier New" panose="02070309020205020404" pitchFamily="49" charset="0"/>
            </a:endParaRPr>
          </a:p>
          <a:p>
            <a:pPr marL="914400" lvl="1" indent="-457200"/>
            <a:endParaRPr lang="en-US" altLang="el-GR" sz="1800" dirty="0">
              <a:solidFill>
                <a:srgbClr val="000000"/>
              </a:solidFill>
              <a:latin typeface="Courier New" panose="02070309020205020404" pitchFamily="49" charset="0"/>
            </a:endParaRPr>
          </a:p>
          <a:p>
            <a:pPr marL="914400" lvl="1" indent="-457200"/>
            <a:r>
              <a:rPr lang="el-GR" altLang="el-GR" sz="2000" dirty="0"/>
              <a:t>Η συνάρτηση </a:t>
            </a:r>
            <a:r>
              <a:rPr lang="el-GR" altLang="el-GR" sz="2000" dirty="0" err="1">
                <a:solidFill>
                  <a:srgbClr val="000000"/>
                </a:solidFill>
                <a:latin typeface="Courier New" panose="02070309020205020404" pitchFamily="49" charset="0"/>
              </a:rPr>
              <a:t>strcat</a:t>
            </a:r>
            <a:r>
              <a:rPr lang="el-GR" altLang="el-GR" sz="2000" dirty="0">
                <a:solidFill>
                  <a:srgbClr val="000000"/>
                </a:solidFill>
                <a:latin typeface="Courier New" panose="02070309020205020404" pitchFamily="49" charset="0"/>
              </a:rPr>
              <a:t>()</a:t>
            </a:r>
            <a:r>
              <a:rPr lang="el-GR" altLang="el-GR" sz="2000" dirty="0"/>
              <a:t> επιστρέφει τον δείκτη </a:t>
            </a:r>
            <a:r>
              <a:rPr lang="el-GR" altLang="el-GR" sz="2000" dirty="0" err="1">
                <a:solidFill>
                  <a:srgbClr val="000000"/>
                </a:solidFill>
                <a:latin typeface="Courier New" panose="02070309020205020404" pitchFamily="49" charset="0"/>
              </a:rPr>
              <a:t>dest</a:t>
            </a:r>
            <a:r>
              <a:rPr lang="el-GR" altLang="el-GR" sz="2000" dirty="0"/>
              <a:t>, ο οποίος δείχνει στη μνήμη που περιέχει τα ενωμένα αλφαριθμητικά</a:t>
            </a:r>
            <a:endParaRPr lang="en-US" altLang="el-GR" sz="2000" dirty="0"/>
          </a:p>
        </p:txBody>
      </p:sp>
      <p:sp>
        <p:nvSpPr>
          <p:cNvPr id="482308" name="Rectangle 4"/>
          <p:cNvSpPr>
            <a:spLocks noChangeArrowheads="1"/>
          </p:cNvSpPr>
          <p:nvPr/>
        </p:nvSpPr>
        <p:spPr bwMode="auto">
          <a:xfrm>
            <a:off x="1227392" y="4904247"/>
            <a:ext cx="7112000" cy="469900"/>
          </a:xfrm>
          <a:prstGeom prst="rect">
            <a:avLst/>
          </a:prstGeom>
          <a:noFill/>
          <a:ln w="9525">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p>
            <a:endParaRPr lang="el-GR"/>
          </a:p>
        </p:txBody>
      </p:sp>
    </p:spTree>
    <p:extLst>
      <p:ext uri="{BB962C8B-B14F-4D97-AF65-F5344CB8AC3E}">
        <p14:creationId xmlns:p14="http://schemas.microsoft.com/office/powerpoint/2010/main" val="24788752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1346" name="Rectangle 2"/>
          <p:cNvSpPr>
            <a:spLocks noGrp="1" noChangeArrowheads="1"/>
          </p:cNvSpPr>
          <p:nvPr>
            <p:ph type="title"/>
          </p:nvPr>
        </p:nvSpPr>
        <p:spPr>
          <a:xfrm>
            <a:off x="469900" y="215076"/>
            <a:ext cx="8255000" cy="1143000"/>
          </a:xfrm>
        </p:spPr>
        <p:txBody>
          <a:bodyPr/>
          <a:lstStyle/>
          <a:p>
            <a:r>
              <a:rPr lang="el-GR" altLang="el-GR" sz="2800">
                <a:solidFill>
                  <a:srgbClr val="FF0000"/>
                </a:solidFill>
              </a:rPr>
              <a:t>Αποθήκευση Αλφαριθμητικών με τη Δήλωση (Ι)</a:t>
            </a:r>
            <a:br>
              <a:rPr lang="el-GR" altLang="el-GR" sz="2800">
                <a:solidFill>
                  <a:srgbClr val="FF0000"/>
                </a:solidFill>
              </a:rPr>
            </a:br>
            <a:endParaRPr lang="en-GB" altLang="el-GR" sz="2800">
              <a:solidFill>
                <a:srgbClr val="FF0000"/>
              </a:solidFill>
            </a:endParaRPr>
          </a:p>
        </p:txBody>
      </p:sp>
      <p:sp>
        <p:nvSpPr>
          <p:cNvPr id="441347" name="Rectangle 3" descr="Rectangle: Click to edit Master text styles&#10;Second level&#10;Third level&#10;Fourth level&#10;Fifth level"/>
          <p:cNvSpPr>
            <a:spLocks noGrp="1" noChangeArrowheads="1"/>
          </p:cNvSpPr>
          <p:nvPr>
            <p:ph type="body" idx="1"/>
          </p:nvPr>
        </p:nvSpPr>
        <p:spPr>
          <a:xfrm>
            <a:off x="0" y="862776"/>
            <a:ext cx="8864600" cy="5918200"/>
          </a:xfrm>
        </p:spPr>
        <p:txBody>
          <a:bodyPr/>
          <a:lstStyle/>
          <a:p>
            <a:pPr marL="914400" lvl="1" indent="-457200">
              <a:buFont typeface="Wingdings" panose="05000000000000000000" pitchFamily="2" charset="2"/>
              <a:buNone/>
            </a:pPr>
            <a:r>
              <a:rPr lang="el-GR" altLang="el-GR" sz="2000" dirty="0"/>
              <a:t>	</a:t>
            </a:r>
            <a:r>
              <a:rPr lang="el-GR" altLang="el-GR" sz="2000" u="sng" dirty="0">
                <a:solidFill>
                  <a:srgbClr val="FF0000"/>
                </a:solidFill>
              </a:rPr>
              <a:t>Α’ Τρόπος</a:t>
            </a:r>
          </a:p>
          <a:p>
            <a:pPr marL="914400" lvl="1" indent="-457200"/>
            <a:endParaRPr lang="el-GR" altLang="el-GR" sz="2000" dirty="0"/>
          </a:p>
          <a:p>
            <a:pPr marL="914400" lvl="1" indent="-457200"/>
            <a:r>
              <a:rPr lang="el-GR" altLang="el-GR" sz="2000" dirty="0"/>
              <a:t>Τη δήλωση του πίνακα την ακολουθεί ο τελεστής </a:t>
            </a:r>
            <a:r>
              <a:rPr lang="el-GR" altLang="el-GR" sz="2000" dirty="0">
                <a:solidFill>
                  <a:srgbClr val="000000"/>
                </a:solidFill>
                <a:latin typeface="Courier New" panose="02070309020205020404" pitchFamily="49" charset="0"/>
              </a:rPr>
              <a:t>=</a:t>
            </a:r>
            <a:r>
              <a:rPr lang="el-GR" altLang="el-GR" sz="2000" dirty="0"/>
              <a:t> και οι χαρακτήρες του αλφαριθμητικού διαχωρίζονται με τον τελεστή κόμμα (</a:t>
            </a:r>
            <a:r>
              <a:rPr lang="el-GR" altLang="el-GR" sz="2000" dirty="0">
                <a:solidFill>
                  <a:srgbClr val="000000"/>
                </a:solidFill>
                <a:latin typeface="Courier New" panose="02070309020205020404" pitchFamily="49" charset="0"/>
              </a:rPr>
              <a:t>,</a:t>
            </a:r>
            <a:r>
              <a:rPr lang="el-GR" altLang="el-GR" sz="2000" dirty="0"/>
              <a:t>) μέσα σε άγκιστρα </a:t>
            </a:r>
            <a:r>
              <a:rPr lang="el-GR" altLang="el-GR" sz="2000" dirty="0">
                <a:solidFill>
                  <a:srgbClr val="000000"/>
                </a:solidFill>
                <a:latin typeface="Courier New" panose="02070309020205020404" pitchFamily="49" charset="0"/>
              </a:rPr>
              <a:t>{}</a:t>
            </a:r>
          </a:p>
          <a:p>
            <a:pPr marL="914400" lvl="1" indent="-457200"/>
            <a:endParaRPr lang="el-GR" altLang="el-GR" sz="2000" dirty="0">
              <a:solidFill>
                <a:srgbClr val="000000"/>
              </a:solidFill>
              <a:latin typeface="Courier New" panose="02070309020205020404" pitchFamily="49" charset="0"/>
            </a:endParaRPr>
          </a:p>
          <a:p>
            <a:pPr marL="914400" lvl="1" indent="-457200">
              <a:buFont typeface="Wingdings" panose="05000000000000000000" pitchFamily="2" charset="2"/>
              <a:buNone/>
            </a:pPr>
            <a:r>
              <a:rPr lang="el-GR" altLang="el-GR" sz="2000" dirty="0"/>
              <a:t>	</a:t>
            </a:r>
            <a:r>
              <a:rPr lang="el-GR" altLang="el-GR" sz="2000" u="sng" dirty="0"/>
              <a:t>ΠΑΡΑΔΕΙΓΜΑ</a:t>
            </a:r>
          </a:p>
          <a:p>
            <a:pPr marL="914400" lvl="1" indent="-457200"/>
            <a:endParaRPr lang="el-GR" altLang="el-GR" sz="2000" u="sng" dirty="0"/>
          </a:p>
          <a:p>
            <a:pPr marL="914400" lvl="1" indent="-457200">
              <a:buFont typeface="Wingdings" panose="05000000000000000000" pitchFamily="2" charset="2"/>
              <a:buNone/>
            </a:pPr>
            <a:r>
              <a:rPr lang="el-GR" altLang="el-GR" sz="2000" dirty="0">
                <a:solidFill>
                  <a:srgbClr val="0000FF"/>
                </a:solidFill>
                <a:latin typeface="Courier New" panose="02070309020205020404" pitchFamily="49" charset="0"/>
              </a:rPr>
              <a:t>	</a:t>
            </a:r>
            <a:r>
              <a:rPr lang="el-GR" altLang="el-GR" sz="2000" dirty="0" err="1">
                <a:solidFill>
                  <a:srgbClr val="0000FF"/>
                </a:solidFill>
                <a:latin typeface="Courier New" panose="02070309020205020404" pitchFamily="49" charset="0"/>
              </a:rPr>
              <a:t>char</a:t>
            </a:r>
            <a:r>
              <a:rPr lang="el-GR" altLang="el-GR" sz="2000" dirty="0">
                <a:solidFill>
                  <a:srgbClr val="000000"/>
                </a:solidFill>
                <a:latin typeface="Courier New" panose="02070309020205020404" pitchFamily="49" charset="0"/>
              </a:rPr>
              <a:t> </a:t>
            </a:r>
            <a:r>
              <a:rPr lang="el-GR" altLang="el-GR" sz="2000" dirty="0" err="1">
                <a:solidFill>
                  <a:srgbClr val="000000"/>
                </a:solidFill>
                <a:latin typeface="Courier New" panose="02070309020205020404" pitchFamily="49" charset="0"/>
              </a:rPr>
              <a:t>str</a:t>
            </a:r>
            <a:r>
              <a:rPr lang="el-GR" altLang="el-GR" sz="2000" dirty="0">
                <a:solidFill>
                  <a:srgbClr val="000000"/>
                </a:solidFill>
                <a:latin typeface="Courier New" panose="02070309020205020404" pitchFamily="49" charset="0"/>
              </a:rPr>
              <a:t>[8] = {'</a:t>
            </a:r>
            <a:r>
              <a:rPr lang="el-GR" altLang="el-GR" sz="2000" dirty="0" err="1">
                <a:solidFill>
                  <a:srgbClr val="000000"/>
                </a:solidFill>
                <a:latin typeface="Courier New" panose="02070309020205020404" pitchFamily="49" charset="0"/>
              </a:rPr>
              <a:t>m','e','s','s','a','g','e</a:t>
            </a:r>
            <a:r>
              <a:rPr lang="el-GR" altLang="el-GR" sz="2000" dirty="0">
                <a:solidFill>
                  <a:srgbClr val="000000"/>
                </a:solidFill>
                <a:latin typeface="Courier New" panose="02070309020205020404" pitchFamily="49" charset="0"/>
              </a:rPr>
              <a:t>','\0'};</a:t>
            </a:r>
          </a:p>
          <a:p>
            <a:pPr marL="914400" lvl="1" indent="-457200">
              <a:buFont typeface="Wingdings" panose="05000000000000000000" pitchFamily="2" charset="2"/>
              <a:buNone/>
            </a:pPr>
            <a:endParaRPr lang="el-GR" altLang="el-GR" sz="2000" dirty="0">
              <a:solidFill>
                <a:srgbClr val="000000"/>
              </a:solidFill>
              <a:latin typeface="Courier New" panose="02070309020205020404" pitchFamily="49" charset="0"/>
            </a:endParaRPr>
          </a:p>
          <a:p>
            <a:pPr marL="914400" lvl="1" indent="-457200">
              <a:buFont typeface="Wingdings" panose="05000000000000000000" pitchFamily="2" charset="2"/>
              <a:buNone/>
            </a:pPr>
            <a:endParaRPr lang="el-GR" altLang="el-GR" sz="2000" dirty="0">
              <a:solidFill>
                <a:srgbClr val="000000"/>
              </a:solidFill>
              <a:latin typeface="Courier New" panose="02070309020205020404" pitchFamily="49" charset="0"/>
            </a:endParaRPr>
          </a:p>
          <a:p>
            <a:pPr marL="914400" lvl="1" indent="-457200"/>
            <a:r>
              <a:rPr lang="el-GR" altLang="el-GR" sz="2000" dirty="0"/>
              <a:t>Στο παραπάνω παράδειγμα η τιμή του </a:t>
            </a:r>
            <a:r>
              <a:rPr lang="el-GR" altLang="el-GR" sz="2000" dirty="0" err="1">
                <a:solidFill>
                  <a:srgbClr val="000000"/>
                </a:solidFill>
                <a:latin typeface="Courier New" panose="02070309020205020404" pitchFamily="49" charset="0"/>
              </a:rPr>
              <a:t>str</a:t>
            </a:r>
            <a:r>
              <a:rPr lang="el-GR" altLang="el-GR" sz="2000" dirty="0">
                <a:solidFill>
                  <a:srgbClr val="000000"/>
                </a:solidFill>
                <a:latin typeface="Courier New" panose="02070309020205020404" pitchFamily="49" charset="0"/>
              </a:rPr>
              <a:t>[0]</a:t>
            </a:r>
            <a:r>
              <a:rPr lang="el-GR" altLang="el-GR" sz="2000" dirty="0"/>
              <a:t> γίνεται </a:t>
            </a:r>
            <a:r>
              <a:rPr lang="el-GR" altLang="el-GR" sz="2000" dirty="0">
                <a:solidFill>
                  <a:srgbClr val="000000"/>
                </a:solidFill>
                <a:latin typeface="Courier New" panose="02070309020205020404" pitchFamily="49" charset="0"/>
              </a:rPr>
              <a:t>'m'</a:t>
            </a:r>
            <a:r>
              <a:rPr lang="el-GR" altLang="el-GR" sz="2000" dirty="0"/>
              <a:t>, η τιμή του </a:t>
            </a:r>
            <a:r>
              <a:rPr lang="el-GR" altLang="el-GR" sz="2000" dirty="0" err="1">
                <a:solidFill>
                  <a:srgbClr val="000000"/>
                </a:solidFill>
                <a:latin typeface="Courier New" panose="02070309020205020404" pitchFamily="49" charset="0"/>
              </a:rPr>
              <a:t>str</a:t>
            </a:r>
            <a:r>
              <a:rPr lang="el-GR" altLang="el-GR" sz="2000" dirty="0">
                <a:solidFill>
                  <a:srgbClr val="000000"/>
                </a:solidFill>
                <a:latin typeface="Courier New" panose="02070309020205020404" pitchFamily="49" charset="0"/>
              </a:rPr>
              <a:t>[1]</a:t>
            </a:r>
            <a:r>
              <a:rPr lang="el-GR" altLang="el-GR" sz="2000" dirty="0"/>
              <a:t> γίνεται </a:t>
            </a:r>
            <a:r>
              <a:rPr lang="el-GR" altLang="el-GR" sz="2000" dirty="0">
                <a:solidFill>
                  <a:srgbClr val="000000"/>
                </a:solidFill>
                <a:latin typeface="Courier New" panose="02070309020205020404" pitchFamily="49" charset="0"/>
              </a:rPr>
              <a:t>'e'</a:t>
            </a:r>
            <a:r>
              <a:rPr lang="el-GR" altLang="el-GR" sz="2000" dirty="0"/>
              <a:t>, η τιμή του </a:t>
            </a:r>
            <a:r>
              <a:rPr lang="el-GR" altLang="el-GR" sz="2000" dirty="0" err="1">
                <a:solidFill>
                  <a:srgbClr val="000000"/>
                </a:solidFill>
                <a:latin typeface="Courier New" panose="02070309020205020404" pitchFamily="49" charset="0"/>
              </a:rPr>
              <a:t>str</a:t>
            </a:r>
            <a:r>
              <a:rPr lang="el-GR" altLang="el-GR" sz="2000" dirty="0">
                <a:solidFill>
                  <a:srgbClr val="000000"/>
                </a:solidFill>
                <a:latin typeface="Courier New" panose="02070309020205020404" pitchFamily="49" charset="0"/>
              </a:rPr>
              <a:t>[2]</a:t>
            </a:r>
            <a:r>
              <a:rPr lang="el-GR" altLang="el-GR" sz="2000" dirty="0"/>
              <a:t> γίνεται </a:t>
            </a:r>
            <a:r>
              <a:rPr lang="el-GR" altLang="el-GR" sz="2000" dirty="0">
                <a:solidFill>
                  <a:srgbClr val="000000"/>
                </a:solidFill>
                <a:latin typeface="Courier New" panose="02070309020205020404" pitchFamily="49" charset="0"/>
              </a:rPr>
              <a:t>'s'</a:t>
            </a:r>
            <a:r>
              <a:rPr lang="el-GR" altLang="el-GR" sz="2000" dirty="0"/>
              <a:t>, </a:t>
            </a:r>
            <a:r>
              <a:rPr lang="el-GR" altLang="el-GR" sz="2000" dirty="0" err="1"/>
              <a:t>κ.ο.κ.</a:t>
            </a:r>
            <a:r>
              <a:rPr lang="el-GR" altLang="el-GR" sz="2000" dirty="0"/>
              <a:t> </a:t>
            </a:r>
          </a:p>
          <a:p>
            <a:pPr marL="914400" lvl="1" indent="-457200"/>
            <a:endParaRPr lang="el-GR" altLang="el-GR" sz="2000" dirty="0"/>
          </a:p>
          <a:p>
            <a:pPr marL="914400" lvl="1" indent="-457200"/>
            <a:r>
              <a:rPr lang="el-GR" altLang="el-GR" sz="2000" dirty="0"/>
              <a:t>Προφανώς, η τιμή του τελευταίου στοιχείου του πίνακα </a:t>
            </a:r>
            <a:r>
              <a:rPr lang="el-GR" altLang="el-GR" sz="2000" dirty="0" err="1">
                <a:solidFill>
                  <a:srgbClr val="000000"/>
                </a:solidFill>
                <a:latin typeface="Courier New" panose="02070309020205020404" pitchFamily="49" charset="0"/>
              </a:rPr>
              <a:t>str</a:t>
            </a:r>
            <a:r>
              <a:rPr lang="el-GR" altLang="el-GR" sz="2000" dirty="0"/>
              <a:t> (δηλ. του </a:t>
            </a:r>
            <a:r>
              <a:rPr lang="el-GR" altLang="el-GR" sz="2000" dirty="0" err="1">
                <a:solidFill>
                  <a:srgbClr val="000000"/>
                </a:solidFill>
                <a:latin typeface="Courier New" panose="02070309020205020404" pitchFamily="49" charset="0"/>
              </a:rPr>
              <a:t>str</a:t>
            </a:r>
            <a:r>
              <a:rPr lang="el-GR" altLang="el-GR" sz="2000" dirty="0">
                <a:solidFill>
                  <a:srgbClr val="000000"/>
                </a:solidFill>
                <a:latin typeface="Courier New" panose="02070309020205020404" pitchFamily="49" charset="0"/>
              </a:rPr>
              <a:t>[7]</a:t>
            </a:r>
            <a:r>
              <a:rPr lang="el-GR" altLang="el-GR" sz="2000" dirty="0"/>
              <a:t>) γίνεται </a:t>
            </a:r>
            <a:r>
              <a:rPr lang="el-GR" altLang="el-GR" sz="2000" dirty="0">
                <a:solidFill>
                  <a:srgbClr val="000000"/>
                </a:solidFill>
                <a:latin typeface="Courier New" panose="02070309020205020404" pitchFamily="49" charset="0"/>
              </a:rPr>
              <a:t>'\0'</a:t>
            </a:r>
          </a:p>
        </p:txBody>
      </p:sp>
      <p:sp>
        <p:nvSpPr>
          <p:cNvPr id="441349" name="Rectangle 5"/>
          <p:cNvSpPr>
            <a:spLocks noChangeArrowheads="1"/>
          </p:cNvSpPr>
          <p:nvPr/>
        </p:nvSpPr>
        <p:spPr bwMode="auto">
          <a:xfrm>
            <a:off x="546100" y="3422444"/>
            <a:ext cx="7988300" cy="635000"/>
          </a:xfrm>
          <a:prstGeom prst="rect">
            <a:avLst/>
          </a:prstGeom>
          <a:noFill/>
          <a:ln w="9525">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p>
            <a:endParaRPr lang="el-GR"/>
          </a:p>
        </p:txBody>
      </p:sp>
    </p:spTree>
    <p:extLst>
      <p:ext uri="{BB962C8B-B14F-4D97-AF65-F5344CB8AC3E}">
        <p14:creationId xmlns:p14="http://schemas.microsoft.com/office/powerpoint/2010/main" val="186204288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3330" name="Rectangle 2"/>
          <p:cNvSpPr>
            <a:spLocks noGrp="1" noChangeArrowheads="1"/>
          </p:cNvSpPr>
          <p:nvPr>
            <p:ph type="title"/>
          </p:nvPr>
        </p:nvSpPr>
        <p:spPr>
          <a:xfrm>
            <a:off x="469900" y="-15570"/>
            <a:ext cx="8255000" cy="1143000"/>
          </a:xfrm>
        </p:spPr>
        <p:txBody>
          <a:bodyPr/>
          <a:lstStyle/>
          <a:p>
            <a:r>
              <a:rPr lang="el-GR" altLang="el-GR">
                <a:solidFill>
                  <a:srgbClr val="FF0000"/>
                </a:solidFill>
              </a:rPr>
              <a:t>Παρατηρήσεις</a:t>
            </a:r>
            <a:endParaRPr lang="en-GB" altLang="el-GR">
              <a:solidFill>
                <a:srgbClr val="000000"/>
              </a:solidFill>
              <a:latin typeface="Courier New" panose="02070309020205020404" pitchFamily="49" charset="0"/>
            </a:endParaRPr>
          </a:p>
        </p:txBody>
      </p:sp>
      <p:sp>
        <p:nvSpPr>
          <p:cNvPr id="483331" name="Rectangle 3" descr="Rectangle: Click to edit Master text styles&#10;Second level&#10;Third level&#10;Fourth level&#10;Fifth level"/>
          <p:cNvSpPr>
            <a:spLocks noGrp="1" noChangeArrowheads="1"/>
          </p:cNvSpPr>
          <p:nvPr>
            <p:ph type="body" idx="1"/>
          </p:nvPr>
        </p:nvSpPr>
        <p:spPr>
          <a:xfrm>
            <a:off x="-190500" y="848030"/>
            <a:ext cx="9055100" cy="5676900"/>
          </a:xfrm>
        </p:spPr>
        <p:txBody>
          <a:bodyPr/>
          <a:lstStyle/>
          <a:p>
            <a:pPr marL="914400" lvl="1" indent="-457200"/>
            <a:r>
              <a:rPr lang="el-GR" altLang="el-GR" sz="2000"/>
              <a:t>Να προσέχετε, ώστε </a:t>
            </a:r>
            <a:r>
              <a:rPr lang="el-GR" altLang="el-GR" sz="2000">
                <a:solidFill>
                  <a:srgbClr val="FF0000"/>
                </a:solidFill>
              </a:rPr>
              <a:t>το μέγεθος της μνήμης που έχει δεσμευτεί</a:t>
            </a:r>
            <a:r>
              <a:rPr lang="el-GR" altLang="el-GR" sz="2000"/>
              <a:t> για το 1ο αλφαριθμητικό </a:t>
            </a:r>
            <a:r>
              <a:rPr lang="el-GR" altLang="el-GR" sz="2000">
                <a:solidFill>
                  <a:srgbClr val="FF0000"/>
                </a:solidFill>
              </a:rPr>
              <a:t>να είναι </a:t>
            </a:r>
            <a:r>
              <a:rPr lang="el-GR" altLang="el-GR" sz="2000" u="sng">
                <a:solidFill>
                  <a:srgbClr val="FF0000"/>
                </a:solidFill>
              </a:rPr>
              <a:t>αρκετά μεγάλο</a:t>
            </a:r>
            <a:r>
              <a:rPr lang="el-GR" altLang="el-GR" sz="2000"/>
              <a:t> για να χωράει </a:t>
            </a:r>
            <a:r>
              <a:rPr lang="el-GR" altLang="el-GR" sz="2000" u="sng">
                <a:solidFill>
                  <a:srgbClr val="FF0000"/>
                </a:solidFill>
              </a:rPr>
              <a:t>το άθροισμα των χαρακτήρων του 1ου και 2ου αλφαριθμητικού</a:t>
            </a:r>
            <a:endParaRPr lang="en-US" altLang="el-GR" sz="2000" u="sng">
              <a:solidFill>
                <a:srgbClr val="FF0000"/>
              </a:solidFill>
            </a:endParaRPr>
          </a:p>
          <a:p>
            <a:pPr marL="914400" lvl="1" indent="-457200"/>
            <a:endParaRPr lang="en-US" altLang="el-GR" sz="2000"/>
          </a:p>
          <a:p>
            <a:pPr marL="914400" lvl="1" indent="-457200"/>
            <a:r>
              <a:rPr lang="el-GR" altLang="el-GR" sz="2000"/>
              <a:t>Αν δεν είναι, τότε οι πλεονάζοντες χαρακτήρες θα εγγραφούν σε μνήμη μετά από το επιτρεπτό όριο, υπερεγγράφοντας τα δεδομένα που υπάρχουν εκεί</a:t>
            </a:r>
            <a:endParaRPr lang="en-US" altLang="el-GR" sz="2000"/>
          </a:p>
          <a:p>
            <a:pPr marL="914400" lvl="1" indent="-457200"/>
            <a:endParaRPr lang="en-US" altLang="el-GR" sz="2000"/>
          </a:p>
          <a:p>
            <a:pPr marL="914400" lvl="1" indent="-457200"/>
            <a:r>
              <a:rPr lang="el-GR" altLang="el-GR" sz="2000"/>
              <a:t>Ισχύει</a:t>
            </a:r>
            <a:r>
              <a:rPr lang="en-US" altLang="el-GR" sz="2000"/>
              <a:t> </a:t>
            </a:r>
            <a:r>
              <a:rPr lang="el-GR" altLang="el-GR" sz="2000"/>
              <a:t>επίσης η αντίστοιχη παρατήρηση της συνάρτησης </a:t>
            </a:r>
            <a:r>
              <a:rPr lang="el-GR" altLang="el-GR" sz="2000">
                <a:solidFill>
                  <a:srgbClr val="000000"/>
                </a:solidFill>
                <a:latin typeface="Courier New" panose="02070309020205020404" pitchFamily="49" charset="0"/>
              </a:rPr>
              <a:t>strcpy()</a:t>
            </a:r>
            <a:r>
              <a:rPr lang="el-GR" altLang="el-GR" sz="2000"/>
              <a:t> για τη δέσμευση μνήμης πριν τη συνένωση αλφαριθμητικών, δηλαδή πριν την αντιγραφή του αλφαριθμητικού </a:t>
            </a:r>
            <a:r>
              <a:rPr lang="el-GR" altLang="el-GR" sz="2000">
                <a:solidFill>
                  <a:srgbClr val="FF0000"/>
                </a:solidFill>
              </a:rPr>
              <a:t>πρέπει να έχει προηγηθεί</a:t>
            </a:r>
            <a:r>
              <a:rPr lang="el-GR" altLang="el-GR" sz="2000"/>
              <a:t> η δέσμευση της αντίστοιχης μνήμης</a:t>
            </a:r>
            <a:endParaRPr lang="en-US" altLang="el-GR" sz="2000"/>
          </a:p>
        </p:txBody>
      </p:sp>
    </p:spTree>
    <p:extLst>
      <p:ext uri="{BB962C8B-B14F-4D97-AF65-F5344CB8AC3E}">
        <p14:creationId xmlns:p14="http://schemas.microsoft.com/office/powerpoint/2010/main" val="265243611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4354" name="Rectangle 2"/>
          <p:cNvSpPr>
            <a:spLocks noGrp="1" noChangeArrowheads="1"/>
          </p:cNvSpPr>
          <p:nvPr>
            <p:ph type="title"/>
          </p:nvPr>
        </p:nvSpPr>
        <p:spPr>
          <a:xfrm>
            <a:off x="469900" y="-15568"/>
            <a:ext cx="8255000" cy="1143000"/>
          </a:xfrm>
        </p:spPr>
        <p:txBody>
          <a:bodyPr/>
          <a:lstStyle/>
          <a:p>
            <a:r>
              <a:rPr lang="el-GR" altLang="el-GR">
                <a:solidFill>
                  <a:srgbClr val="FF0000"/>
                </a:solidFill>
              </a:rPr>
              <a:t>Παράδειγμα</a:t>
            </a:r>
            <a:endParaRPr lang="en-GB" altLang="el-GR">
              <a:solidFill>
                <a:srgbClr val="000000"/>
              </a:solidFill>
              <a:latin typeface="Courier New" panose="02070309020205020404" pitchFamily="49" charset="0"/>
            </a:endParaRPr>
          </a:p>
        </p:txBody>
      </p:sp>
      <p:sp>
        <p:nvSpPr>
          <p:cNvPr id="484355" name="Rectangle 3" descr="Rectangle: Click to edit Master text styles&#10;Second level&#10;Third level&#10;Fourth level&#10;Fifth level"/>
          <p:cNvSpPr>
            <a:spLocks noGrp="1" noChangeArrowheads="1"/>
          </p:cNvSpPr>
          <p:nvPr>
            <p:ph type="body" idx="1"/>
          </p:nvPr>
        </p:nvSpPr>
        <p:spPr>
          <a:xfrm>
            <a:off x="-482600" y="1178232"/>
            <a:ext cx="2946400" cy="5676900"/>
          </a:xfrm>
        </p:spPr>
        <p:txBody>
          <a:bodyPr/>
          <a:lstStyle/>
          <a:p>
            <a:pPr marL="914400" lvl="1" indent="-457200"/>
            <a:r>
              <a:rPr lang="el-GR" altLang="el-GR" sz="2000"/>
              <a:t>Γράψτε ένα πρόγραμμα το οποίο να διαβάζει δύο αλφαριθμητικά μέχρι 100 χαρακτήρες, να τα ενώνει σε ένα τρίτο αλφαριθμητικό με χρήση της συνάρτησης </a:t>
            </a:r>
            <a:r>
              <a:rPr lang="el-GR" altLang="el-GR" sz="2000">
                <a:solidFill>
                  <a:srgbClr val="000000"/>
                </a:solidFill>
                <a:latin typeface="Courier New" panose="02070309020205020404" pitchFamily="49" charset="0"/>
              </a:rPr>
              <a:t>strcat()</a:t>
            </a:r>
            <a:r>
              <a:rPr lang="el-GR" altLang="el-GR" sz="2000"/>
              <a:t> και να το εμφανίζει στην οθόνη</a:t>
            </a:r>
            <a:endParaRPr lang="en-US" altLang="el-GR" sz="1600"/>
          </a:p>
        </p:txBody>
      </p:sp>
      <p:pic>
        <p:nvPicPr>
          <p:cNvPr id="48435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43163" y="1079807"/>
            <a:ext cx="6556375" cy="57753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274293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8" name="Rectangle 2"/>
          <p:cNvSpPr>
            <a:spLocks noGrp="1" noChangeArrowheads="1"/>
          </p:cNvSpPr>
          <p:nvPr>
            <p:ph type="title"/>
          </p:nvPr>
        </p:nvSpPr>
        <p:spPr>
          <a:xfrm>
            <a:off x="469900" y="-15569"/>
            <a:ext cx="8255000" cy="1143000"/>
          </a:xfrm>
        </p:spPr>
        <p:txBody>
          <a:bodyPr/>
          <a:lstStyle/>
          <a:p>
            <a:r>
              <a:rPr lang="el-GR" altLang="el-GR">
                <a:solidFill>
                  <a:srgbClr val="FF0000"/>
                </a:solidFill>
              </a:rPr>
              <a:t>Η συνάρτηση </a:t>
            </a:r>
            <a:r>
              <a:rPr lang="en-US" altLang="el-GR">
                <a:solidFill>
                  <a:srgbClr val="000000"/>
                </a:solidFill>
                <a:latin typeface="Courier New" panose="02070309020205020404" pitchFamily="49" charset="0"/>
              </a:rPr>
              <a:t>strcmp()</a:t>
            </a:r>
            <a:endParaRPr lang="en-GB" altLang="el-GR">
              <a:solidFill>
                <a:srgbClr val="000000"/>
              </a:solidFill>
              <a:latin typeface="Courier New" panose="02070309020205020404" pitchFamily="49" charset="0"/>
            </a:endParaRPr>
          </a:p>
        </p:txBody>
      </p:sp>
      <p:sp>
        <p:nvSpPr>
          <p:cNvPr id="485379" name="Rectangle 3" descr="Rectangle: Click to edit Master text styles&#10;Second level&#10;Third level&#10;Fourth level&#10;Fifth level"/>
          <p:cNvSpPr>
            <a:spLocks noGrp="1" noChangeArrowheads="1"/>
          </p:cNvSpPr>
          <p:nvPr>
            <p:ph type="body" idx="1"/>
          </p:nvPr>
        </p:nvSpPr>
        <p:spPr>
          <a:xfrm>
            <a:off x="-190500" y="848031"/>
            <a:ext cx="9055100" cy="5676900"/>
          </a:xfrm>
        </p:spPr>
        <p:txBody>
          <a:bodyPr/>
          <a:lstStyle/>
          <a:p>
            <a:pPr marL="914400" lvl="1" indent="-457200">
              <a:lnSpc>
                <a:spcPct val="90000"/>
              </a:lnSpc>
            </a:pPr>
            <a:r>
              <a:rPr lang="el-GR" altLang="el-GR" sz="1800" dirty="0"/>
              <a:t>Η συνάρτηση </a:t>
            </a:r>
            <a:r>
              <a:rPr lang="el-GR" altLang="el-GR" sz="1800" dirty="0" err="1">
                <a:solidFill>
                  <a:srgbClr val="000000"/>
                </a:solidFill>
                <a:latin typeface="Courier New" panose="02070309020205020404" pitchFamily="49" charset="0"/>
              </a:rPr>
              <a:t>strcmp</a:t>
            </a:r>
            <a:r>
              <a:rPr lang="el-GR" altLang="el-GR" sz="1800" dirty="0">
                <a:solidFill>
                  <a:srgbClr val="000000"/>
                </a:solidFill>
                <a:latin typeface="Courier New" panose="02070309020205020404" pitchFamily="49" charset="0"/>
              </a:rPr>
              <a:t>()</a:t>
            </a:r>
            <a:r>
              <a:rPr lang="el-GR" altLang="el-GR" sz="1800" dirty="0"/>
              <a:t> δηλώνεται στο αρχείο </a:t>
            </a:r>
            <a:r>
              <a:rPr lang="el-GR" altLang="el-GR" sz="1800" dirty="0" err="1">
                <a:solidFill>
                  <a:srgbClr val="000000"/>
                </a:solidFill>
                <a:latin typeface="Courier New" panose="02070309020205020404" pitchFamily="49" charset="0"/>
              </a:rPr>
              <a:t>string.h</a:t>
            </a:r>
            <a:r>
              <a:rPr lang="el-GR" altLang="el-GR" sz="1800" dirty="0"/>
              <a:t> και χρησιμοποιείται </a:t>
            </a:r>
            <a:r>
              <a:rPr lang="el-GR" altLang="el-GR" sz="1800" u="sng" dirty="0">
                <a:solidFill>
                  <a:srgbClr val="FF0000"/>
                </a:solidFill>
              </a:rPr>
              <a:t>για τη σύγκριση αλφαριθμητικών</a:t>
            </a:r>
            <a:r>
              <a:rPr lang="el-GR" altLang="el-GR" sz="1800" dirty="0"/>
              <a:t> (</a:t>
            </a:r>
            <a:r>
              <a:rPr lang="el-GR" altLang="el-GR" sz="1800" dirty="0" err="1"/>
              <a:t>string</a:t>
            </a:r>
            <a:r>
              <a:rPr lang="el-GR" altLang="el-GR" sz="1800" dirty="0"/>
              <a:t> </a:t>
            </a:r>
            <a:r>
              <a:rPr lang="el-GR" altLang="el-GR" sz="1800" dirty="0" err="1"/>
              <a:t>compare</a:t>
            </a:r>
            <a:r>
              <a:rPr lang="el-GR" altLang="el-GR" sz="1800" dirty="0"/>
              <a:t>)</a:t>
            </a:r>
            <a:endParaRPr lang="en-US" altLang="el-GR" sz="1800" dirty="0"/>
          </a:p>
          <a:p>
            <a:pPr marL="914400" lvl="1" indent="-457200">
              <a:lnSpc>
                <a:spcPct val="90000"/>
              </a:lnSpc>
            </a:pPr>
            <a:endParaRPr lang="en-US" altLang="el-GR" sz="1800" dirty="0"/>
          </a:p>
          <a:p>
            <a:pPr marL="914400" lvl="1" indent="-457200">
              <a:lnSpc>
                <a:spcPct val="90000"/>
              </a:lnSpc>
            </a:pPr>
            <a:r>
              <a:rPr lang="el-GR" altLang="el-GR" sz="1800" dirty="0"/>
              <a:t>Η συνάρτηση </a:t>
            </a:r>
            <a:r>
              <a:rPr lang="el-GR" altLang="el-GR" sz="1800" dirty="0" err="1">
                <a:solidFill>
                  <a:srgbClr val="000000"/>
                </a:solidFill>
                <a:latin typeface="Courier New" panose="02070309020205020404" pitchFamily="49" charset="0"/>
              </a:rPr>
              <a:t>strcmp</a:t>
            </a:r>
            <a:r>
              <a:rPr lang="el-GR" altLang="el-GR" sz="1800" dirty="0">
                <a:solidFill>
                  <a:srgbClr val="000000"/>
                </a:solidFill>
                <a:latin typeface="Courier New" panose="02070309020205020404" pitchFamily="49" charset="0"/>
              </a:rPr>
              <a:t>()</a:t>
            </a:r>
            <a:r>
              <a:rPr lang="el-GR" altLang="el-GR" sz="1800" dirty="0"/>
              <a:t> δέχεται σαν παραμέτρους </a:t>
            </a:r>
            <a:r>
              <a:rPr lang="el-GR" altLang="el-GR" sz="1800" u="sng" dirty="0">
                <a:solidFill>
                  <a:srgbClr val="FF0000"/>
                </a:solidFill>
              </a:rPr>
              <a:t>δύο δείκτες</a:t>
            </a:r>
            <a:r>
              <a:rPr lang="el-GR" altLang="el-GR" sz="1800" dirty="0"/>
              <a:t> και </a:t>
            </a:r>
            <a:r>
              <a:rPr lang="el-GR" altLang="el-GR" sz="1800" dirty="0">
                <a:solidFill>
                  <a:srgbClr val="FF0000"/>
                </a:solidFill>
              </a:rPr>
              <a:t>συγκρίνει το αλφαριθμητικό στο οποίο δείχνει ο δείκτης</a:t>
            </a:r>
            <a:r>
              <a:rPr lang="el-GR" altLang="el-GR" sz="1800" dirty="0"/>
              <a:t> </a:t>
            </a:r>
            <a:r>
              <a:rPr lang="el-GR" altLang="el-GR" sz="1800" dirty="0">
                <a:solidFill>
                  <a:srgbClr val="000000"/>
                </a:solidFill>
                <a:latin typeface="Courier New" panose="02070309020205020404" pitchFamily="49" charset="0"/>
              </a:rPr>
              <a:t>str1</a:t>
            </a:r>
            <a:r>
              <a:rPr lang="el-GR" altLang="el-GR" sz="1800" dirty="0"/>
              <a:t> </a:t>
            </a:r>
            <a:r>
              <a:rPr lang="el-GR" altLang="el-GR" sz="1800" dirty="0">
                <a:solidFill>
                  <a:srgbClr val="FF0000"/>
                </a:solidFill>
              </a:rPr>
              <a:t>με το αλφαριθμητικό στο οποίο δείχνει ο δείκτης</a:t>
            </a:r>
            <a:r>
              <a:rPr lang="el-GR" altLang="el-GR" sz="1800" dirty="0"/>
              <a:t> </a:t>
            </a:r>
            <a:r>
              <a:rPr lang="el-GR" altLang="el-GR" sz="1800" dirty="0">
                <a:solidFill>
                  <a:srgbClr val="000000"/>
                </a:solidFill>
                <a:latin typeface="Courier New" panose="02070309020205020404" pitchFamily="49" charset="0"/>
              </a:rPr>
              <a:t>str2</a:t>
            </a:r>
            <a:endParaRPr lang="en-US" altLang="el-GR" sz="1800" dirty="0">
              <a:solidFill>
                <a:srgbClr val="000000"/>
              </a:solidFill>
              <a:latin typeface="Courier New" panose="02070309020205020404" pitchFamily="49" charset="0"/>
            </a:endParaRPr>
          </a:p>
          <a:p>
            <a:pPr marL="914400" lvl="1" indent="-457200">
              <a:lnSpc>
                <a:spcPct val="90000"/>
              </a:lnSpc>
            </a:pPr>
            <a:endParaRPr lang="en-US" altLang="el-GR" sz="1800" dirty="0">
              <a:solidFill>
                <a:srgbClr val="000000"/>
              </a:solidFill>
              <a:latin typeface="Courier New" panose="02070309020205020404" pitchFamily="49" charset="0"/>
            </a:endParaRPr>
          </a:p>
          <a:p>
            <a:pPr marL="914400" lvl="1" indent="-457200">
              <a:lnSpc>
                <a:spcPct val="90000"/>
              </a:lnSpc>
            </a:pPr>
            <a:r>
              <a:rPr lang="el-GR" altLang="el-GR" sz="1800" dirty="0"/>
              <a:t>Το πρωτότυπό της δηλώνεται ως εξής: </a:t>
            </a:r>
          </a:p>
          <a:p>
            <a:pPr marL="914400" lvl="1" indent="-457200">
              <a:lnSpc>
                <a:spcPct val="90000"/>
              </a:lnSpc>
            </a:pPr>
            <a:endParaRPr lang="en-GB" altLang="el-GR" sz="1800" dirty="0"/>
          </a:p>
          <a:p>
            <a:pPr marL="914400" lvl="1" indent="-457200">
              <a:lnSpc>
                <a:spcPct val="90000"/>
              </a:lnSpc>
              <a:buFont typeface="Wingdings" panose="05000000000000000000" pitchFamily="2" charset="2"/>
              <a:buNone/>
            </a:pPr>
            <a:r>
              <a:rPr lang="en-GB" altLang="el-GR" sz="1800" dirty="0"/>
              <a:t>	</a:t>
            </a:r>
            <a:r>
              <a:rPr lang="el-GR" altLang="el-GR" sz="1800" dirty="0"/>
              <a:t>  </a:t>
            </a:r>
            <a:r>
              <a:rPr lang="en-GB" altLang="el-GR" sz="1800" dirty="0">
                <a:solidFill>
                  <a:srgbClr val="000000"/>
                </a:solidFill>
                <a:latin typeface="Courier New" panose="02070309020205020404" pitchFamily="49" charset="0"/>
              </a:rPr>
              <a:t>  </a:t>
            </a:r>
            <a:r>
              <a:rPr lang="el-GR" altLang="el-GR" sz="1800" dirty="0">
                <a:solidFill>
                  <a:srgbClr val="000000"/>
                </a:solidFill>
                <a:latin typeface="Courier New" panose="02070309020205020404" pitchFamily="49" charset="0"/>
              </a:rPr>
              <a:t> </a:t>
            </a:r>
            <a:r>
              <a:rPr lang="en-GB" altLang="el-GR" sz="1800" dirty="0">
                <a:solidFill>
                  <a:srgbClr val="000000"/>
                </a:solidFill>
                <a:latin typeface="Courier New" panose="02070309020205020404" pitchFamily="49" charset="0"/>
              </a:rPr>
              <a:t> </a:t>
            </a:r>
            <a:r>
              <a:rPr lang="en-GB" altLang="el-GR" sz="1800" dirty="0" err="1">
                <a:solidFill>
                  <a:srgbClr val="0000FF"/>
                </a:solidFill>
                <a:latin typeface="Courier New" panose="02070309020205020404" pitchFamily="49" charset="0"/>
              </a:rPr>
              <a:t>int</a:t>
            </a:r>
            <a:r>
              <a:rPr lang="en-GB" altLang="el-GR" sz="1800" dirty="0">
                <a:solidFill>
                  <a:srgbClr val="000000"/>
                </a:solidFill>
                <a:latin typeface="Courier New" panose="02070309020205020404" pitchFamily="49" charset="0"/>
              </a:rPr>
              <a:t> </a:t>
            </a:r>
            <a:r>
              <a:rPr lang="en-GB" altLang="el-GR" sz="1800" dirty="0" err="1">
                <a:solidFill>
                  <a:srgbClr val="000000"/>
                </a:solidFill>
                <a:latin typeface="Courier New" panose="02070309020205020404" pitchFamily="49" charset="0"/>
              </a:rPr>
              <a:t>strcmp</a:t>
            </a:r>
            <a:r>
              <a:rPr lang="el-GR" altLang="el-GR" sz="1800" dirty="0">
                <a:solidFill>
                  <a:srgbClr val="000000"/>
                </a:solidFill>
                <a:latin typeface="Courier New" panose="02070309020205020404" pitchFamily="49" charset="0"/>
              </a:rPr>
              <a:t>(</a:t>
            </a:r>
            <a:r>
              <a:rPr lang="en-GB" altLang="el-GR" sz="1800" dirty="0">
                <a:solidFill>
                  <a:srgbClr val="0000FF"/>
                </a:solidFill>
                <a:latin typeface="Courier New" panose="02070309020205020404" pitchFamily="49" charset="0"/>
              </a:rPr>
              <a:t>c</a:t>
            </a:r>
            <a:r>
              <a:rPr lang="en-US" altLang="el-GR" sz="1800" dirty="0" err="1">
                <a:solidFill>
                  <a:srgbClr val="0000FF"/>
                </a:solidFill>
                <a:latin typeface="Courier New" panose="02070309020205020404" pitchFamily="49" charset="0"/>
              </a:rPr>
              <a:t>onst</a:t>
            </a:r>
            <a:r>
              <a:rPr lang="en-US" altLang="el-GR" sz="1800" dirty="0">
                <a:solidFill>
                  <a:srgbClr val="0000FF"/>
                </a:solidFill>
                <a:latin typeface="Courier New" panose="02070309020205020404" pitchFamily="49" charset="0"/>
              </a:rPr>
              <a:t> c</a:t>
            </a:r>
            <a:r>
              <a:rPr lang="en-GB" altLang="el-GR" sz="1800" dirty="0" err="1">
                <a:solidFill>
                  <a:srgbClr val="0000FF"/>
                </a:solidFill>
                <a:latin typeface="Courier New" panose="02070309020205020404" pitchFamily="49" charset="0"/>
              </a:rPr>
              <a:t>har</a:t>
            </a:r>
            <a:r>
              <a:rPr lang="el-GR" altLang="el-GR" sz="1800" dirty="0">
                <a:solidFill>
                  <a:srgbClr val="000000"/>
                </a:solidFill>
                <a:latin typeface="Courier New" panose="02070309020205020404" pitchFamily="49" charset="0"/>
              </a:rPr>
              <a:t> *</a:t>
            </a:r>
            <a:r>
              <a:rPr lang="en-GB" altLang="el-GR" sz="1800" dirty="0" err="1">
                <a:solidFill>
                  <a:srgbClr val="000000"/>
                </a:solidFill>
                <a:latin typeface="Courier New" panose="02070309020205020404" pitchFamily="49" charset="0"/>
              </a:rPr>
              <a:t>str</a:t>
            </a:r>
            <a:r>
              <a:rPr lang="el-GR" altLang="el-GR" sz="1800" dirty="0">
                <a:solidFill>
                  <a:srgbClr val="000000"/>
                </a:solidFill>
                <a:latin typeface="Courier New" panose="02070309020205020404" pitchFamily="49" charset="0"/>
              </a:rPr>
              <a:t>1, </a:t>
            </a:r>
            <a:r>
              <a:rPr lang="en-GB" altLang="el-GR" sz="1800" dirty="0" err="1">
                <a:solidFill>
                  <a:srgbClr val="0000FF"/>
                </a:solidFill>
                <a:latin typeface="Courier New" panose="02070309020205020404" pitchFamily="49" charset="0"/>
              </a:rPr>
              <a:t>const</a:t>
            </a:r>
            <a:r>
              <a:rPr lang="en-GB" altLang="el-GR" sz="1800" dirty="0">
                <a:solidFill>
                  <a:srgbClr val="0000FF"/>
                </a:solidFill>
                <a:latin typeface="Courier New" panose="02070309020205020404" pitchFamily="49" charset="0"/>
              </a:rPr>
              <a:t> char</a:t>
            </a:r>
            <a:r>
              <a:rPr lang="el-GR" altLang="el-GR" sz="1800" dirty="0">
                <a:solidFill>
                  <a:srgbClr val="000000"/>
                </a:solidFill>
                <a:latin typeface="Courier New" panose="02070309020205020404" pitchFamily="49" charset="0"/>
              </a:rPr>
              <a:t> *</a:t>
            </a:r>
            <a:r>
              <a:rPr lang="en-GB" altLang="el-GR" sz="1800" dirty="0" err="1">
                <a:solidFill>
                  <a:srgbClr val="000000"/>
                </a:solidFill>
                <a:latin typeface="Courier New" panose="02070309020205020404" pitchFamily="49" charset="0"/>
              </a:rPr>
              <a:t>str</a:t>
            </a:r>
            <a:r>
              <a:rPr lang="el-GR" altLang="el-GR" sz="1800" dirty="0">
                <a:solidFill>
                  <a:srgbClr val="000000"/>
                </a:solidFill>
                <a:latin typeface="Courier New" panose="02070309020205020404" pitchFamily="49" charset="0"/>
              </a:rPr>
              <a:t>2);</a:t>
            </a:r>
          </a:p>
          <a:p>
            <a:pPr marL="914400" lvl="1" indent="-457200">
              <a:lnSpc>
                <a:spcPct val="90000"/>
              </a:lnSpc>
            </a:pPr>
            <a:endParaRPr lang="en-US" altLang="el-GR" sz="1800" dirty="0"/>
          </a:p>
          <a:p>
            <a:pPr marL="914400" lvl="1" indent="-457200">
              <a:lnSpc>
                <a:spcPct val="90000"/>
              </a:lnSpc>
            </a:pPr>
            <a:r>
              <a:rPr lang="el-GR" altLang="el-GR" sz="1800" dirty="0">
                <a:solidFill>
                  <a:srgbClr val="FF0000"/>
                </a:solidFill>
              </a:rPr>
              <a:t>Αν τα δύο αλφαριθμητικά είναι </a:t>
            </a:r>
            <a:r>
              <a:rPr lang="el-GR" altLang="el-GR" sz="1800" u="sng" dirty="0">
                <a:solidFill>
                  <a:srgbClr val="FF0000"/>
                </a:solidFill>
              </a:rPr>
              <a:t>ακριβώς ίδια</a:t>
            </a:r>
            <a:r>
              <a:rPr lang="el-GR" altLang="el-GR" sz="1800" dirty="0"/>
              <a:t>, τότε η συνάρτηση </a:t>
            </a:r>
            <a:r>
              <a:rPr lang="el-GR" altLang="el-GR" sz="1800" dirty="0" err="1">
                <a:solidFill>
                  <a:srgbClr val="000000"/>
                </a:solidFill>
                <a:latin typeface="Courier New" panose="02070309020205020404" pitchFamily="49" charset="0"/>
              </a:rPr>
              <a:t>strcmp</a:t>
            </a:r>
            <a:r>
              <a:rPr lang="el-GR" altLang="el-GR" sz="1800" dirty="0">
                <a:solidFill>
                  <a:srgbClr val="000000"/>
                </a:solidFill>
                <a:latin typeface="Courier New" panose="02070309020205020404" pitchFamily="49" charset="0"/>
              </a:rPr>
              <a:t>()</a:t>
            </a:r>
            <a:r>
              <a:rPr lang="el-GR" altLang="el-GR" sz="1800" dirty="0"/>
              <a:t> </a:t>
            </a:r>
            <a:r>
              <a:rPr lang="el-GR" altLang="el-GR" sz="1800" u="sng" dirty="0">
                <a:solidFill>
                  <a:srgbClr val="FF0000"/>
                </a:solidFill>
              </a:rPr>
              <a:t>επιστρέφει την τιμή</a:t>
            </a:r>
            <a:r>
              <a:rPr lang="en-US" altLang="el-GR" sz="1800" u="sng" dirty="0">
                <a:solidFill>
                  <a:srgbClr val="FF0000"/>
                </a:solidFill>
              </a:rPr>
              <a:t> </a:t>
            </a:r>
            <a:r>
              <a:rPr lang="el-GR" altLang="el-GR" sz="1800" u="sng" dirty="0">
                <a:solidFill>
                  <a:srgbClr val="FF0000"/>
                </a:solidFill>
              </a:rPr>
              <a:t>μηδέν (</a:t>
            </a:r>
            <a:r>
              <a:rPr lang="el-GR" altLang="el-GR" sz="1800" u="sng" dirty="0">
                <a:solidFill>
                  <a:srgbClr val="000000"/>
                </a:solidFill>
                <a:latin typeface="Courier New" panose="02070309020205020404" pitchFamily="49" charset="0"/>
              </a:rPr>
              <a:t>0</a:t>
            </a:r>
            <a:r>
              <a:rPr lang="el-GR" altLang="el-GR" sz="1800" u="sng" dirty="0">
                <a:solidFill>
                  <a:srgbClr val="FF0000"/>
                </a:solidFill>
              </a:rPr>
              <a:t>)</a:t>
            </a:r>
            <a:endParaRPr lang="en-US" altLang="el-GR" sz="1800" u="sng" dirty="0">
              <a:solidFill>
                <a:srgbClr val="000000"/>
              </a:solidFill>
              <a:latin typeface="Courier New" panose="02070309020205020404" pitchFamily="49" charset="0"/>
            </a:endParaRPr>
          </a:p>
          <a:p>
            <a:pPr marL="914400" lvl="1" indent="-457200">
              <a:lnSpc>
                <a:spcPct val="90000"/>
              </a:lnSpc>
            </a:pPr>
            <a:endParaRPr lang="en-US" altLang="el-GR" sz="1800" dirty="0"/>
          </a:p>
          <a:p>
            <a:pPr marL="914400" lvl="1" indent="-457200">
              <a:lnSpc>
                <a:spcPct val="90000"/>
              </a:lnSpc>
            </a:pPr>
            <a:r>
              <a:rPr lang="el-GR" altLang="el-GR" sz="1800" dirty="0">
                <a:solidFill>
                  <a:srgbClr val="FF0000"/>
                </a:solidFill>
              </a:rPr>
              <a:t>Αν το πρώτο αλφαριθμητικό </a:t>
            </a:r>
            <a:r>
              <a:rPr lang="el-GR" altLang="el-GR" sz="1800" u="sng" dirty="0">
                <a:solidFill>
                  <a:srgbClr val="FF0000"/>
                </a:solidFill>
              </a:rPr>
              <a:t>είναι μικρότερο</a:t>
            </a:r>
            <a:r>
              <a:rPr lang="el-GR" altLang="el-GR" sz="1800" dirty="0">
                <a:solidFill>
                  <a:srgbClr val="FF0000"/>
                </a:solidFill>
              </a:rPr>
              <a:t> από το δεύτερο, τότε επιστρέφει </a:t>
            </a:r>
            <a:r>
              <a:rPr lang="el-GR" altLang="el-GR" sz="1800" u="sng" dirty="0">
                <a:solidFill>
                  <a:srgbClr val="FF0000"/>
                </a:solidFill>
              </a:rPr>
              <a:t>μία αρνητική τιμή</a:t>
            </a:r>
            <a:r>
              <a:rPr lang="el-GR" altLang="el-GR" sz="1800" dirty="0">
                <a:solidFill>
                  <a:srgbClr val="FF0000"/>
                </a:solidFill>
              </a:rPr>
              <a:t>, ενώ αν </a:t>
            </a:r>
            <a:r>
              <a:rPr lang="el-GR" altLang="el-GR" sz="1800" u="sng" dirty="0">
                <a:solidFill>
                  <a:srgbClr val="FF0000"/>
                </a:solidFill>
              </a:rPr>
              <a:t>είναι μεγαλύτερο</a:t>
            </a:r>
            <a:r>
              <a:rPr lang="el-GR" altLang="el-GR" sz="1800" dirty="0">
                <a:solidFill>
                  <a:srgbClr val="FF0000"/>
                </a:solidFill>
              </a:rPr>
              <a:t> επιστρέφει </a:t>
            </a:r>
            <a:r>
              <a:rPr lang="el-GR" altLang="el-GR" sz="1800" u="sng" dirty="0">
                <a:solidFill>
                  <a:srgbClr val="FF0000"/>
                </a:solidFill>
              </a:rPr>
              <a:t>μία θετική τιμή</a:t>
            </a:r>
            <a:endParaRPr lang="en-US" altLang="el-GR" sz="1800" dirty="0">
              <a:solidFill>
                <a:srgbClr val="FF0000"/>
              </a:solidFill>
            </a:endParaRPr>
          </a:p>
          <a:p>
            <a:pPr marL="914400" lvl="1" indent="-457200">
              <a:lnSpc>
                <a:spcPct val="90000"/>
              </a:lnSpc>
            </a:pPr>
            <a:endParaRPr lang="en-US" altLang="el-GR" sz="1800" dirty="0"/>
          </a:p>
        </p:txBody>
      </p:sp>
      <p:sp>
        <p:nvSpPr>
          <p:cNvPr id="485380" name="Rectangle 4"/>
          <p:cNvSpPr>
            <a:spLocks noChangeArrowheads="1"/>
          </p:cNvSpPr>
          <p:nvPr/>
        </p:nvSpPr>
        <p:spPr bwMode="auto">
          <a:xfrm>
            <a:off x="1231900" y="3248743"/>
            <a:ext cx="6845300" cy="469900"/>
          </a:xfrm>
          <a:prstGeom prst="rect">
            <a:avLst/>
          </a:prstGeom>
          <a:noFill/>
          <a:ln w="9525">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p>
            <a:endParaRPr lang="el-GR"/>
          </a:p>
        </p:txBody>
      </p:sp>
    </p:spTree>
    <p:extLst>
      <p:ext uri="{BB962C8B-B14F-4D97-AF65-F5344CB8AC3E}">
        <p14:creationId xmlns:p14="http://schemas.microsoft.com/office/powerpoint/2010/main" val="241717350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8451" name="Rectangle 3" descr="Rectangle: Click to edit Master text styles&#10;Second level&#10;Third level&#10;Fourth level&#10;Fifth level"/>
          <p:cNvSpPr>
            <a:spLocks noGrp="1" noChangeArrowheads="1"/>
          </p:cNvSpPr>
          <p:nvPr>
            <p:ph type="body" idx="1"/>
          </p:nvPr>
        </p:nvSpPr>
        <p:spPr>
          <a:xfrm>
            <a:off x="-190500" y="848030"/>
            <a:ext cx="9055100" cy="6375400"/>
          </a:xfrm>
        </p:spPr>
        <p:txBody>
          <a:bodyPr/>
          <a:lstStyle/>
          <a:p>
            <a:pPr marL="914400" lvl="1" indent="-457200">
              <a:lnSpc>
                <a:spcPct val="90000"/>
              </a:lnSpc>
            </a:pPr>
            <a:r>
              <a:rPr lang="el-GR" altLang="el-GR" sz="1800" dirty="0"/>
              <a:t>Ένα αλφαριθμητικό </a:t>
            </a:r>
            <a:r>
              <a:rPr lang="el-GR" altLang="el-GR" sz="1800" dirty="0">
                <a:solidFill>
                  <a:srgbClr val="FF0000"/>
                </a:solidFill>
              </a:rPr>
              <a:t>θεωρείται μικρότερο</a:t>
            </a:r>
            <a:r>
              <a:rPr lang="el-GR" altLang="el-GR" sz="1800" dirty="0"/>
              <a:t> από κάποιο άλλο αν:</a:t>
            </a:r>
          </a:p>
          <a:p>
            <a:pPr marL="914400" lvl="1" indent="-457200">
              <a:lnSpc>
                <a:spcPct val="90000"/>
              </a:lnSpc>
            </a:pPr>
            <a:endParaRPr lang="el-GR" altLang="el-GR" sz="1000" dirty="0"/>
          </a:p>
          <a:p>
            <a:pPr marL="914400" lvl="1" indent="-457200">
              <a:lnSpc>
                <a:spcPct val="90000"/>
              </a:lnSpc>
              <a:buFont typeface="Wingdings" panose="05000000000000000000" pitchFamily="2" charset="2"/>
              <a:buNone/>
            </a:pPr>
            <a:r>
              <a:rPr lang="el-GR" altLang="el-GR" sz="1800" dirty="0"/>
              <a:t>		α) η </a:t>
            </a:r>
            <a:r>
              <a:rPr lang="el-GR" altLang="el-GR" sz="1800" dirty="0">
                <a:solidFill>
                  <a:srgbClr val="FF0000"/>
                </a:solidFill>
              </a:rPr>
              <a:t>τιμή </a:t>
            </a:r>
            <a:r>
              <a:rPr lang="el-GR" altLang="el-GR" sz="1800" u="sng" dirty="0">
                <a:solidFill>
                  <a:srgbClr val="FF0000"/>
                </a:solidFill>
              </a:rPr>
              <a:t>του πρώτου μη κοινού</a:t>
            </a:r>
            <a:r>
              <a:rPr lang="el-GR" altLang="el-GR" sz="1800" dirty="0">
                <a:solidFill>
                  <a:srgbClr val="FF0000"/>
                </a:solidFill>
              </a:rPr>
              <a:t> χαρακτήρα είναι μικρότερη</a:t>
            </a:r>
            <a:r>
              <a:rPr lang="el-GR" altLang="el-GR" sz="1800" dirty="0"/>
              <a:t> από 	την τιμή του αντίστοιχου χαρακτήρα στο δεύτερο αλφαριθμητικό</a:t>
            </a:r>
          </a:p>
          <a:p>
            <a:pPr marL="914400" lvl="1" indent="-457200">
              <a:lnSpc>
                <a:spcPct val="90000"/>
              </a:lnSpc>
              <a:buFont typeface="Wingdings" panose="05000000000000000000" pitchFamily="2" charset="2"/>
              <a:buNone/>
            </a:pPr>
            <a:r>
              <a:rPr lang="el-GR" altLang="el-GR" sz="1800" dirty="0"/>
              <a:t>		β) οι </a:t>
            </a:r>
            <a:r>
              <a:rPr lang="el-GR" altLang="el-GR" sz="1800" dirty="0">
                <a:solidFill>
                  <a:srgbClr val="FF0000"/>
                </a:solidFill>
              </a:rPr>
              <a:t>χαρακτήρες</a:t>
            </a:r>
            <a:r>
              <a:rPr lang="el-GR" altLang="el-GR" sz="1800" dirty="0"/>
              <a:t> τους είναι οι </a:t>
            </a:r>
            <a:r>
              <a:rPr lang="el-GR" altLang="el-GR" sz="1800" dirty="0">
                <a:solidFill>
                  <a:srgbClr val="FF0000"/>
                </a:solidFill>
              </a:rPr>
              <a:t>ίδιοι</a:t>
            </a:r>
            <a:r>
              <a:rPr lang="el-GR" altLang="el-GR" sz="1800" dirty="0"/>
              <a:t>, αλλά το </a:t>
            </a:r>
            <a:r>
              <a:rPr lang="el-GR" altLang="el-GR" sz="1800" dirty="0">
                <a:solidFill>
                  <a:srgbClr val="FF0000"/>
                </a:solidFill>
              </a:rPr>
              <a:t>μήκος</a:t>
            </a:r>
            <a:r>
              <a:rPr lang="el-GR" altLang="el-GR" sz="1800" dirty="0"/>
              <a:t> του είναι 	</a:t>
            </a:r>
            <a:r>
              <a:rPr lang="el-GR" altLang="el-GR" sz="1800" dirty="0">
                <a:solidFill>
                  <a:srgbClr val="FF0000"/>
                </a:solidFill>
              </a:rPr>
              <a:t>μικρότερο</a:t>
            </a:r>
          </a:p>
          <a:p>
            <a:pPr marL="914400" lvl="1" indent="-457200">
              <a:lnSpc>
                <a:spcPct val="90000"/>
              </a:lnSpc>
            </a:pPr>
            <a:endParaRPr lang="el-GR" altLang="el-GR" sz="1000" dirty="0"/>
          </a:p>
          <a:p>
            <a:pPr marL="914400" lvl="1" indent="-457200">
              <a:lnSpc>
                <a:spcPct val="90000"/>
              </a:lnSpc>
            </a:pPr>
            <a:r>
              <a:rPr lang="el-GR" altLang="el-GR" sz="1800" dirty="0"/>
              <a:t>Δείτε παρακάτω, θεωρώντας ότι η σύγκριση των αλφαριθμητικών βασίζεται στις ASCII τιμές που έχουν οι χαρακτήρες τους (θυμηθείτε ότι στον ASCII κώδικα τα κεφαλαία γράμματα έχουν μικρότερη τιμή από τα αντίστοιχα πεζά)</a:t>
            </a:r>
            <a:endParaRPr lang="en-US" altLang="el-GR" sz="1800" dirty="0"/>
          </a:p>
          <a:p>
            <a:pPr marL="914400" lvl="1" indent="-457200">
              <a:lnSpc>
                <a:spcPct val="90000"/>
              </a:lnSpc>
              <a:buFont typeface="Wingdings" panose="05000000000000000000" pitchFamily="2" charset="2"/>
              <a:buNone/>
            </a:pPr>
            <a:endParaRPr lang="en-US" altLang="el-GR" sz="1200" dirty="0"/>
          </a:p>
          <a:p>
            <a:pPr marL="914400" lvl="1" indent="-457200">
              <a:lnSpc>
                <a:spcPct val="90000"/>
              </a:lnSpc>
              <a:buFont typeface="Wingdings" panose="05000000000000000000" pitchFamily="2" charset="2"/>
              <a:buNone/>
            </a:pPr>
            <a:r>
              <a:rPr lang="en-US" altLang="el-GR" sz="1800" dirty="0"/>
              <a:t>	</a:t>
            </a:r>
            <a:r>
              <a:rPr lang="el-GR" altLang="el-GR" sz="1800" dirty="0"/>
              <a:t>Επομένως, η εντολή</a:t>
            </a:r>
            <a:r>
              <a:rPr lang="en-US" altLang="el-GR" sz="1800" dirty="0"/>
              <a:t>:</a:t>
            </a:r>
          </a:p>
          <a:p>
            <a:pPr marL="914400" lvl="1" indent="-457200">
              <a:lnSpc>
                <a:spcPct val="90000"/>
              </a:lnSpc>
              <a:buFont typeface="Wingdings" panose="05000000000000000000" pitchFamily="2" charset="2"/>
              <a:buNone/>
            </a:pPr>
            <a:endParaRPr lang="en-US" altLang="el-GR" sz="1200" dirty="0"/>
          </a:p>
          <a:p>
            <a:pPr marL="914400" lvl="1" indent="-457200">
              <a:lnSpc>
                <a:spcPct val="90000"/>
              </a:lnSpc>
              <a:buFont typeface="Wingdings" panose="05000000000000000000" pitchFamily="2" charset="2"/>
              <a:buNone/>
            </a:pPr>
            <a:r>
              <a:rPr lang="en-US" altLang="el-GR" sz="1800" dirty="0"/>
              <a:t>			</a:t>
            </a:r>
            <a:r>
              <a:rPr lang="el-GR" altLang="el-GR" sz="1800" dirty="0"/>
              <a:t> </a:t>
            </a:r>
            <a:r>
              <a:rPr lang="en-US" altLang="el-GR" sz="1800" dirty="0"/>
              <a:t>  </a:t>
            </a:r>
            <a:r>
              <a:rPr lang="el-GR" altLang="el-GR" sz="1800" dirty="0" err="1">
                <a:solidFill>
                  <a:srgbClr val="000000"/>
                </a:solidFill>
                <a:latin typeface="Courier New" panose="02070309020205020404" pitchFamily="49" charset="0"/>
              </a:rPr>
              <a:t>strcmp</a:t>
            </a:r>
            <a:r>
              <a:rPr lang="el-GR" altLang="el-GR" sz="1800" dirty="0">
                <a:solidFill>
                  <a:srgbClr val="000000"/>
                </a:solidFill>
                <a:latin typeface="Courier New" panose="02070309020205020404" pitchFamily="49" charset="0"/>
              </a:rPr>
              <a:t>("</a:t>
            </a:r>
            <a:r>
              <a:rPr lang="en-US" altLang="el-GR" sz="1800" dirty="0" err="1">
                <a:solidFill>
                  <a:srgbClr val="000000"/>
                </a:solidFill>
                <a:latin typeface="Courier New" panose="02070309020205020404" pitchFamily="49" charset="0"/>
              </a:rPr>
              <a:t>onE</a:t>
            </a:r>
            <a:r>
              <a:rPr lang="el-GR" altLang="el-GR" sz="1800" dirty="0">
                <a:solidFill>
                  <a:srgbClr val="000000"/>
                </a:solidFill>
                <a:latin typeface="Courier New" panose="02070309020205020404" pitchFamily="49" charset="0"/>
              </a:rPr>
              <a:t>", "</a:t>
            </a:r>
            <a:r>
              <a:rPr lang="en-US" altLang="el-GR" sz="1800" dirty="0">
                <a:solidFill>
                  <a:srgbClr val="000000"/>
                </a:solidFill>
                <a:latin typeface="Courier New" panose="02070309020205020404" pitchFamily="49" charset="0"/>
              </a:rPr>
              <a:t>one</a:t>
            </a:r>
            <a:r>
              <a:rPr lang="el-GR" altLang="el-GR" sz="1800" dirty="0">
                <a:solidFill>
                  <a:srgbClr val="000000"/>
                </a:solidFill>
                <a:latin typeface="Courier New" panose="02070309020205020404" pitchFamily="49" charset="0"/>
              </a:rPr>
              <a:t>");</a:t>
            </a:r>
            <a:r>
              <a:rPr lang="el-GR" altLang="el-GR" sz="1800" dirty="0"/>
              <a:t> </a:t>
            </a:r>
            <a:endParaRPr lang="en-US" altLang="el-GR" sz="1800" dirty="0"/>
          </a:p>
          <a:p>
            <a:pPr marL="914400" lvl="1" indent="-457200">
              <a:lnSpc>
                <a:spcPct val="90000"/>
              </a:lnSpc>
              <a:buFont typeface="Wingdings" panose="05000000000000000000" pitchFamily="2" charset="2"/>
              <a:buNone/>
            </a:pPr>
            <a:endParaRPr lang="en-US" altLang="el-GR" sz="1200" dirty="0"/>
          </a:p>
          <a:p>
            <a:pPr marL="914400" lvl="1" indent="-457200">
              <a:lnSpc>
                <a:spcPct val="90000"/>
              </a:lnSpc>
              <a:buFont typeface="Wingdings" panose="05000000000000000000" pitchFamily="2" charset="2"/>
              <a:buNone/>
            </a:pPr>
            <a:r>
              <a:rPr lang="en-US" altLang="el-GR" sz="1800" dirty="0"/>
              <a:t>	</a:t>
            </a:r>
            <a:r>
              <a:rPr lang="el-GR" altLang="el-GR" sz="1800" dirty="0"/>
              <a:t>επιστρέφει μία αρνητική τιμή, </a:t>
            </a:r>
            <a:endParaRPr lang="en-US" altLang="el-GR" sz="1800" dirty="0"/>
          </a:p>
          <a:p>
            <a:pPr marL="914400" lvl="1" indent="-457200">
              <a:lnSpc>
                <a:spcPct val="90000"/>
              </a:lnSpc>
              <a:buFont typeface="Wingdings" panose="05000000000000000000" pitchFamily="2" charset="2"/>
              <a:buNone/>
            </a:pPr>
            <a:r>
              <a:rPr lang="en-US" altLang="el-GR" sz="900" dirty="0"/>
              <a:t>	</a:t>
            </a:r>
            <a:endParaRPr lang="en-US" altLang="el-GR" sz="700" dirty="0"/>
          </a:p>
          <a:p>
            <a:pPr marL="914400" lvl="1" indent="-457200">
              <a:lnSpc>
                <a:spcPct val="90000"/>
              </a:lnSpc>
              <a:buFont typeface="Wingdings" panose="05000000000000000000" pitchFamily="2" charset="2"/>
              <a:buNone/>
            </a:pPr>
            <a:r>
              <a:rPr lang="en-US" altLang="el-GR" sz="1800" dirty="0"/>
              <a:t>	</a:t>
            </a:r>
            <a:r>
              <a:rPr lang="el-GR" altLang="el-GR" sz="1800" dirty="0"/>
              <a:t>ενώ η εντολή</a:t>
            </a:r>
            <a:r>
              <a:rPr lang="en-US" altLang="el-GR" sz="1800" dirty="0"/>
              <a:t>:</a:t>
            </a:r>
            <a:r>
              <a:rPr lang="el-GR" altLang="el-GR" sz="1800" dirty="0"/>
              <a:t> </a:t>
            </a:r>
            <a:endParaRPr lang="en-US" altLang="el-GR" sz="1800" dirty="0"/>
          </a:p>
          <a:p>
            <a:pPr marL="914400" lvl="1" indent="-457200">
              <a:lnSpc>
                <a:spcPct val="90000"/>
              </a:lnSpc>
              <a:buFont typeface="Wingdings" panose="05000000000000000000" pitchFamily="2" charset="2"/>
              <a:buNone/>
            </a:pPr>
            <a:endParaRPr lang="en-US" altLang="el-GR" sz="1200" dirty="0"/>
          </a:p>
          <a:p>
            <a:pPr marL="914400" lvl="1" indent="-457200">
              <a:lnSpc>
                <a:spcPct val="90000"/>
              </a:lnSpc>
              <a:buFont typeface="Wingdings" panose="05000000000000000000" pitchFamily="2" charset="2"/>
              <a:buNone/>
            </a:pPr>
            <a:r>
              <a:rPr lang="en-US" altLang="el-GR" sz="1800" dirty="0"/>
              <a:t>   			 </a:t>
            </a:r>
            <a:r>
              <a:rPr lang="el-GR" altLang="el-GR" sz="1800" dirty="0"/>
              <a:t> </a:t>
            </a:r>
            <a:r>
              <a:rPr lang="en-US" altLang="el-GR" sz="1800" dirty="0"/>
              <a:t> </a:t>
            </a:r>
            <a:r>
              <a:rPr lang="el-GR" altLang="el-GR" sz="1800" dirty="0" err="1">
                <a:solidFill>
                  <a:srgbClr val="000000"/>
                </a:solidFill>
                <a:latin typeface="Courier New" panose="02070309020205020404" pitchFamily="49" charset="0"/>
              </a:rPr>
              <a:t>strcmp</a:t>
            </a:r>
            <a:r>
              <a:rPr lang="el-GR" altLang="el-GR" sz="1800" dirty="0">
                <a:solidFill>
                  <a:srgbClr val="000000"/>
                </a:solidFill>
                <a:latin typeface="Courier New" panose="02070309020205020404" pitchFamily="49" charset="0"/>
              </a:rPr>
              <a:t>("</a:t>
            </a:r>
            <a:r>
              <a:rPr lang="el-GR" altLang="el-GR" sz="1800" dirty="0" err="1">
                <a:solidFill>
                  <a:srgbClr val="000000"/>
                </a:solidFill>
                <a:latin typeface="Courier New" panose="02070309020205020404" pitchFamily="49" charset="0"/>
              </a:rPr>
              <a:t>yes</a:t>
            </a:r>
            <a:r>
              <a:rPr lang="el-GR" altLang="el-GR" sz="1800" dirty="0">
                <a:solidFill>
                  <a:srgbClr val="000000"/>
                </a:solidFill>
                <a:latin typeface="Courier New" panose="02070309020205020404" pitchFamily="49" charset="0"/>
              </a:rPr>
              <a:t>", "</a:t>
            </a:r>
            <a:r>
              <a:rPr lang="el-GR" altLang="el-GR" sz="1800" dirty="0" err="1">
                <a:solidFill>
                  <a:srgbClr val="000000"/>
                </a:solidFill>
                <a:latin typeface="Courier New" panose="02070309020205020404" pitchFamily="49" charset="0"/>
              </a:rPr>
              <a:t>Yes</a:t>
            </a:r>
            <a:r>
              <a:rPr lang="el-GR" altLang="el-GR" sz="1800" dirty="0">
                <a:solidFill>
                  <a:srgbClr val="000000"/>
                </a:solidFill>
                <a:latin typeface="Courier New" panose="02070309020205020404" pitchFamily="49" charset="0"/>
              </a:rPr>
              <a:t>");</a:t>
            </a:r>
            <a:r>
              <a:rPr lang="el-GR" altLang="el-GR" sz="1800" dirty="0"/>
              <a:t> </a:t>
            </a:r>
            <a:endParaRPr lang="en-US" altLang="el-GR" sz="1800" dirty="0"/>
          </a:p>
          <a:p>
            <a:pPr marL="914400" lvl="1" indent="-457200">
              <a:lnSpc>
                <a:spcPct val="90000"/>
              </a:lnSpc>
              <a:buFont typeface="Wingdings" panose="05000000000000000000" pitchFamily="2" charset="2"/>
              <a:buNone/>
            </a:pPr>
            <a:endParaRPr lang="en-US" altLang="el-GR" sz="800" dirty="0"/>
          </a:p>
          <a:p>
            <a:pPr marL="914400" lvl="1" indent="-457200">
              <a:lnSpc>
                <a:spcPct val="90000"/>
              </a:lnSpc>
              <a:buFont typeface="Wingdings" panose="05000000000000000000" pitchFamily="2" charset="2"/>
              <a:buNone/>
            </a:pPr>
            <a:r>
              <a:rPr lang="en-US" altLang="el-GR" sz="1800" dirty="0"/>
              <a:t>	</a:t>
            </a:r>
            <a:r>
              <a:rPr lang="el-GR" altLang="el-GR" sz="1800" dirty="0"/>
              <a:t>επιστρέφει μία θετική τιμή, αντίστοιχα</a:t>
            </a:r>
            <a:endParaRPr lang="en-US" altLang="el-GR" sz="1800" dirty="0"/>
          </a:p>
        </p:txBody>
      </p:sp>
      <p:sp>
        <p:nvSpPr>
          <p:cNvPr id="488450" name="Rectangle 2"/>
          <p:cNvSpPr>
            <a:spLocks noGrp="1" noChangeArrowheads="1"/>
          </p:cNvSpPr>
          <p:nvPr>
            <p:ph type="title"/>
          </p:nvPr>
        </p:nvSpPr>
        <p:spPr>
          <a:xfrm>
            <a:off x="469900" y="-15570"/>
            <a:ext cx="8255000" cy="1143000"/>
          </a:xfrm>
        </p:spPr>
        <p:txBody>
          <a:bodyPr/>
          <a:lstStyle/>
          <a:p>
            <a:r>
              <a:rPr lang="el-GR" altLang="el-GR">
                <a:solidFill>
                  <a:srgbClr val="FF0000"/>
                </a:solidFill>
              </a:rPr>
              <a:t>Η συνάρτηση </a:t>
            </a:r>
            <a:r>
              <a:rPr lang="en-US" altLang="el-GR">
                <a:solidFill>
                  <a:srgbClr val="000000"/>
                </a:solidFill>
                <a:latin typeface="Courier New" panose="02070309020205020404" pitchFamily="49" charset="0"/>
              </a:rPr>
              <a:t>strcmp()</a:t>
            </a:r>
            <a:endParaRPr lang="en-GB" altLang="el-GR">
              <a:solidFill>
                <a:srgbClr val="000000"/>
              </a:solidFill>
              <a:latin typeface="Courier New" panose="02070309020205020404" pitchFamily="49" charset="0"/>
            </a:endParaRPr>
          </a:p>
        </p:txBody>
      </p:sp>
    </p:spTree>
    <p:extLst>
      <p:ext uri="{BB962C8B-B14F-4D97-AF65-F5344CB8AC3E}">
        <p14:creationId xmlns:p14="http://schemas.microsoft.com/office/powerpoint/2010/main" val="43330664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0738" name="Rectangle 2"/>
          <p:cNvSpPr>
            <a:spLocks noGrp="1" noChangeArrowheads="1"/>
          </p:cNvSpPr>
          <p:nvPr>
            <p:ph type="title"/>
          </p:nvPr>
        </p:nvSpPr>
        <p:spPr>
          <a:xfrm>
            <a:off x="469900" y="-15568"/>
            <a:ext cx="8255000" cy="1143000"/>
          </a:xfrm>
        </p:spPr>
        <p:txBody>
          <a:bodyPr/>
          <a:lstStyle/>
          <a:p>
            <a:r>
              <a:rPr lang="el-GR" altLang="el-GR">
                <a:solidFill>
                  <a:srgbClr val="FF0000"/>
                </a:solidFill>
              </a:rPr>
              <a:t>Η συνάρτηση </a:t>
            </a:r>
            <a:r>
              <a:rPr lang="en-US" altLang="el-GR">
                <a:solidFill>
                  <a:srgbClr val="000000"/>
                </a:solidFill>
                <a:latin typeface="Courier New" panose="02070309020205020404" pitchFamily="49" charset="0"/>
              </a:rPr>
              <a:t>strcmp()</a:t>
            </a:r>
            <a:endParaRPr lang="en-GB" altLang="el-GR">
              <a:solidFill>
                <a:srgbClr val="000000"/>
              </a:solidFill>
              <a:latin typeface="Courier New" panose="02070309020205020404" pitchFamily="49" charset="0"/>
            </a:endParaRPr>
          </a:p>
        </p:txBody>
      </p:sp>
      <p:sp>
        <p:nvSpPr>
          <p:cNvPr id="500739" name="Rectangle 3" descr="Rectangle: Click to edit Master text styles&#10;Second level&#10;Third level&#10;Fourth level&#10;Fifth level"/>
          <p:cNvSpPr>
            <a:spLocks noGrp="1" noChangeArrowheads="1"/>
          </p:cNvSpPr>
          <p:nvPr>
            <p:ph type="body" idx="1"/>
          </p:nvPr>
        </p:nvSpPr>
        <p:spPr>
          <a:xfrm>
            <a:off x="-190500" y="848032"/>
            <a:ext cx="9055100" cy="5676900"/>
          </a:xfrm>
        </p:spPr>
        <p:txBody>
          <a:bodyPr/>
          <a:lstStyle/>
          <a:p>
            <a:pPr marL="914400" lvl="1" indent="-457200"/>
            <a:r>
              <a:rPr lang="el-GR" altLang="el-GR" sz="2000"/>
              <a:t>Συνεχίζοντας, η εντολή</a:t>
            </a:r>
            <a:r>
              <a:rPr lang="en-US" altLang="el-GR" sz="2000"/>
              <a:t>:</a:t>
            </a:r>
          </a:p>
          <a:p>
            <a:pPr marL="914400" lvl="1" indent="-457200">
              <a:buFont typeface="Wingdings" panose="05000000000000000000" pitchFamily="2" charset="2"/>
              <a:buNone/>
            </a:pPr>
            <a:endParaRPr lang="en-US" altLang="el-GR" sz="700"/>
          </a:p>
          <a:p>
            <a:pPr marL="914400" lvl="1" indent="-457200">
              <a:buFont typeface="Wingdings" panose="05000000000000000000" pitchFamily="2" charset="2"/>
              <a:buNone/>
            </a:pPr>
            <a:r>
              <a:rPr lang="en-US" altLang="el-GR" sz="2000"/>
              <a:t>			</a:t>
            </a:r>
            <a:r>
              <a:rPr lang="el-GR" altLang="el-GR" sz="2000"/>
              <a:t> </a:t>
            </a:r>
            <a:r>
              <a:rPr lang="en-US" altLang="el-GR" sz="2000"/>
              <a:t>  </a:t>
            </a:r>
            <a:r>
              <a:rPr lang="el-GR" altLang="el-GR" sz="2000">
                <a:solidFill>
                  <a:srgbClr val="000000"/>
                </a:solidFill>
                <a:latin typeface="Courier New" panose="02070309020205020404" pitchFamily="49" charset="0"/>
              </a:rPr>
              <a:t>strcmp("</a:t>
            </a:r>
            <a:r>
              <a:rPr lang="en-US" altLang="el-GR" sz="2000">
                <a:solidFill>
                  <a:srgbClr val="000000"/>
                </a:solidFill>
                <a:latin typeface="Courier New" panose="02070309020205020404" pitchFamily="49" charset="0"/>
              </a:rPr>
              <a:t>w</a:t>
            </a:r>
            <a:r>
              <a:rPr lang="el-GR" altLang="el-GR" sz="2000">
                <a:solidFill>
                  <a:srgbClr val="000000"/>
                </a:solidFill>
                <a:latin typeface="Courier New" panose="02070309020205020404" pitchFamily="49" charset="0"/>
              </a:rPr>
              <a:t>", "</a:t>
            </a:r>
            <a:r>
              <a:rPr lang="en-US" altLang="el-GR" sz="2000">
                <a:solidFill>
                  <a:srgbClr val="000000"/>
                </a:solidFill>
                <a:latin typeface="Courier New" panose="02070309020205020404" pitchFamily="49" charset="0"/>
              </a:rPr>
              <a:t>many</a:t>
            </a:r>
            <a:r>
              <a:rPr lang="el-GR" altLang="el-GR" sz="2000">
                <a:solidFill>
                  <a:srgbClr val="000000"/>
                </a:solidFill>
                <a:latin typeface="Courier New" panose="02070309020205020404" pitchFamily="49" charset="0"/>
              </a:rPr>
              <a:t>");</a:t>
            </a:r>
            <a:r>
              <a:rPr lang="el-GR" altLang="el-GR" sz="2000"/>
              <a:t> </a:t>
            </a:r>
            <a:endParaRPr lang="en-US" altLang="el-GR" sz="2000"/>
          </a:p>
          <a:p>
            <a:pPr marL="914400" lvl="1" indent="-457200">
              <a:buFont typeface="Wingdings" panose="05000000000000000000" pitchFamily="2" charset="2"/>
              <a:buNone/>
            </a:pPr>
            <a:endParaRPr lang="en-US" altLang="el-GR" sz="1000"/>
          </a:p>
          <a:p>
            <a:pPr marL="914400" lvl="1" indent="-457200">
              <a:buFont typeface="Wingdings" panose="05000000000000000000" pitchFamily="2" charset="2"/>
              <a:buNone/>
            </a:pPr>
            <a:r>
              <a:rPr lang="en-US" altLang="el-GR" sz="2000"/>
              <a:t>	</a:t>
            </a:r>
            <a:r>
              <a:rPr lang="el-GR" altLang="el-GR" sz="2000"/>
              <a:t>επιστρέφει μία θετική τιμή (αφού η </a:t>
            </a:r>
            <a:r>
              <a:rPr lang="en-US" altLang="el-GR" sz="2000"/>
              <a:t>ASCII </a:t>
            </a:r>
            <a:r>
              <a:rPr lang="el-GR" altLang="el-GR" sz="2000"/>
              <a:t>τιμή του</a:t>
            </a:r>
            <a:r>
              <a:rPr lang="en-US" altLang="el-GR" sz="2000"/>
              <a:t> </a:t>
            </a:r>
            <a:r>
              <a:rPr lang="el-GR" altLang="el-GR" sz="2000"/>
              <a:t>πρώτου μη κοινού χαρακτήρα </a:t>
            </a:r>
            <a:r>
              <a:rPr lang="el-GR" altLang="el-GR" sz="2000">
                <a:solidFill>
                  <a:srgbClr val="000000"/>
                </a:solidFill>
                <a:latin typeface="Courier New" panose="02070309020205020404" pitchFamily="49" charset="0"/>
              </a:rPr>
              <a:t>'</a:t>
            </a:r>
            <a:r>
              <a:rPr lang="en-US" altLang="el-GR" sz="2000">
                <a:solidFill>
                  <a:srgbClr val="000000"/>
                </a:solidFill>
                <a:latin typeface="Courier New" panose="02070309020205020404" pitchFamily="49" charset="0"/>
              </a:rPr>
              <a:t>w</a:t>
            </a:r>
            <a:r>
              <a:rPr lang="el-GR" altLang="el-GR" sz="2000">
                <a:solidFill>
                  <a:srgbClr val="000000"/>
                </a:solidFill>
                <a:latin typeface="Courier New" panose="02070309020205020404" pitchFamily="49" charset="0"/>
              </a:rPr>
              <a:t>'</a:t>
            </a:r>
            <a:r>
              <a:rPr lang="en-US" altLang="el-GR" sz="2000"/>
              <a:t> </a:t>
            </a:r>
            <a:r>
              <a:rPr lang="el-GR" altLang="el-GR" sz="2000"/>
              <a:t>είναι μεγαλύτερη από την αντίστοιχη του </a:t>
            </a:r>
            <a:r>
              <a:rPr lang="el-GR" altLang="el-GR" sz="2000">
                <a:solidFill>
                  <a:srgbClr val="000000"/>
                </a:solidFill>
                <a:latin typeface="Courier New" panose="02070309020205020404" pitchFamily="49" charset="0"/>
              </a:rPr>
              <a:t>'</a:t>
            </a:r>
            <a:r>
              <a:rPr lang="en-US" altLang="el-GR" sz="2000">
                <a:solidFill>
                  <a:srgbClr val="000000"/>
                </a:solidFill>
                <a:latin typeface="Courier New" panose="02070309020205020404" pitchFamily="49" charset="0"/>
              </a:rPr>
              <a:t>m</a:t>
            </a:r>
            <a:r>
              <a:rPr lang="el-GR" altLang="el-GR" sz="2000">
                <a:solidFill>
                  <a:srgbClr val="000000"/>
                </a:solidFill>
                <a:latin typeface="Courier New" panose="02070309020205020404" pitchFamily="49" charset="0"/>
              </a:rPr>
              <a:t>'</a:t>
            </a:r>
            <a:r>
              <a:rPr lang="en-US" altLang="el-GR" sz="2000"/>
              <a:t>)</a:t>
            </a:r>
            <a:r>
              <a:rPr lang="el-GR" altLang="el-GR" sz="2000"/>
              <a:t>, </a:t>
            </a:r>
            <a:endParaRPr lang="en-US" altLang="el-GR" sz="2000"/>
          </a:p>
          <a:p>
            <a:pPr marL="914400" lvl="1" indent="-457200">
              <a:buFont typeface="Wingdings" panose="05000000000000000000" pitchFamily="2" charset="2"/>
              <a:buNone/>
            </a:pPr>
            <a:r>
              <a:rPr lang="en-US" altLang="el-GR" sz="1400"/>
              <a:t>	</a:t>
            </a:r>
          </a:p>
          <a:p>
            <a:pPr marL="914400" lvl="1" indent="-457200">
              <a:buFont typeface="Wingdings" panose="05000000000000000000" pitchFamily="2" charset="2"/>
              <a:buNone/>
            </a:pPr>
            <a:r>
              <a:rPr lang="en-US" altLang="el-GR" sz="2000"/>
              <a:t>	</a:t>
            </a:r>
            <a:r>
              <a:rPr lang="el-GR" altLang="el-GR" sz="2000"/>
              <a:t>ενώ η εντολή</a:t>
            </a:r>
            <a:r>
              <a:rPr lang="en-US" altLang="el-GR" sz="2000"/>
              <a:t>:</a:t>
            </a:r>
            <a:r>
              <a:rPr lang="el-GR" altLang="el-GR" sz="2000"/>
              <a:t> </a:t>
            </a:r>
            <a:endParaRPr lang="en-US" altLang="el-GR" sz="2000"/>
          </a:p>
          <a:p>
            <a:pPr marL="914400" lvl="1" indent="-457200">
              <a:buFont typeface="Wingdings" panose="05000000000000000000" pitchFamily="2" charset="2"/>
              <a:buNone/>
            </a:pPr>
            <a:endParaRPr lang="en-US" altLang="el-GR" sz="700"/>
          </a:p>
          <a:p>
            <a:pPr marL="914400" lvl="1" indent="-457200">
              <a:buFont typeface="Wingdings" panose="05000000000000000000" pitchFamily="2" charset="2"/>
              <a:buNone/>
            </a:pPr>
            <a:r>
              <a:rPr lang="en-US" altLang="el-GR" sz="2000"/>
              <a:t>   		</a:t>
            </a:r>
            <a:r>
              <a:rPr lang="el-GR" altLang="el-GR" sz="2000"/>
              <a:t>     </a:t>
            </a:r>
            <a:r>
              <a:rPr lang="en-US" altLang="el-GR" sz="2000"/>
              <a:t> </a:t>
            </a:r>
            <a:r>
              <a:rPr lang="el-GR" altLang="el-GR" sz="2000">
                <a:solidFill>
                  <a:srgbClr val="000000"/>
                </a:solidFill>
                <a:latin typeface="Courier New" panose="02070309020205020404" pitchFamily="49" charset="0"/>
              </a:rPr>
              <a:t>strcmp("s</a:t>
            </a:r>
            <a:r>
              <a:rPr lang="en-US" altLang="el-GR" sz="2000">
                <a:solidFill>
                  <a:srgbClr val="000000"/>
                </a:solidFill>
                <a:latin typeface="Courier New" panose="02070309020205020404" pitchFamily="49" charset="0"/>
              </a:rPr>
              <a:t>ome</a:t>
            </a:r>
            <a:r>
              <a:rPr lang="el-GR" altLang="el-GR" sz="2000">
                <a:solidFill>
                  <a:srgbClr val="000000"/>
                </a:solidFill>
                <a:latin typeface="Courier New" panose="02070309020205020404" pitchFamily="49" charset="0"/>
              </a:rPr>
              <a:t>", "s</a:t>
            </a:r>
            <a:r>
              <a:rPr lang="en-US" altLang="el-GR" sz="2000">
                <a:solidFill>
                  <a:srgbClr val="000000"/>
                </a:solidFill>
                <a:latin typeface="Courier New" panose="02070309020205020404" pitchFamily="49" charset="0"/>
              </a:rPr>
              <a:t>omething</a:t>
            </a:r>
            <a:r>
              <a:rPr lang="el-GR" altLang="el-GR" sz="2000">
                <a:solidFill>
                  <a:srgbClr val="000000"/>
                </a:solidFill>
                <a:latin typeface="Courier New" panose="02070309020205020404" pitchFamily="49" charset="0"/>
              </a:rPr>
              <a:t>");</a:t>
            </a:r>
            <a:r>
              <a:rPr lang="el-GR" altLang="el-GR" sz="2000"/>
              <a:t> </a:t>
            </a:r>
            <a:endParaRPr lang="en-US" altLang="el-GR" sz="2000"/>
          </a:p>
          <a:p>
            <a:pPr marL="914400" lvl="1" indent="-457200">
              <a:buFont typeface="Wingdings" panose="05000000000000000000" pitchFamily="2" charset="2"/>
              <a:buNone/>
            </a:pPr>
            <a:endParaRPr lang="en-US" altLang="el-GR" sz="100"/>
          </a:p>
          <a:p>
            <a:pPr marL="914400" lvl="1" indent="-457200">
              <a:buFont typeface="Wingdings" panose="05000000000000000000" pitchFamily="2" charset="2"/>
              <a:buNone/>
            </a:pPr>
            <a:r>
              <a:rPr lang="en-US" altLang="el-GR" sz="1000"/>
              <a:t>	</a:t>
            </a:r>
            <a:endParaRPr lang="el-GR" altLang="el-GR" sz="1000"/>
          </a:p>
          <a:p>
            <a:pPr marL="914400" lvl="1" indent="-457200">
              <a:buFont typeface="Wingdings" panose="05000000000000000000" pitchFamily="2" charset="2"/>
              <a:buNone/>
            </a:pPr>
            <a:r>
              <a:rPr lang="el-GR" altLang="el-GR" sz="2000"/>
              <a:t>	επιστρέφει μία αρνητική τιμή, αντίστοιχα, διότι μπορεί οι πρώτοι τέσσερις χαρακτήρες των δύο αλφαριθμητικών να είναι ίδιοι, αλλά το μήκος του πρώτου αλφαριθμητικού είναι μικρότερο από το μήκος του δεύτερου</a:t>
            </a:r>
            <a:r>
              <a:rPr lang="el-GR" altLang="el-GR"/>
              <a:t> </a:t>
            </a:r>
            <a:endParaRPr lang="en-US" altLang="el-GR"/>
          </a:p>
        </p:txBody>
      </p:sp>
    </p:spTree>
    <p:extLst>
      <p:ext uri="{BB962C8B-B14F-4D97-AF65-F5344CB8AC3E}">
        <p14:creationId xmlns:p14="http://schemas.microsoft.com/office/powerpoint/2010/main" val="119490007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6402" name="Rectangle 2"/>
          <p:cNvSpPr>
            <a:spLocks noGrp="1" noChangeArrowheads="1"/>
          </p:cNvSpPr>
          <p:nvPr>
            <p:ph type="title"/>
          </p:nvPr>
        </p:nvSpPr>
        <p:spPr>
          <a:xfrm>
            <a:off x="469900" y="-15569"/>
            <a:ext cx="8255000" cy="1143000"/>
          </a:xfrm>
        </p:spPr>
        <p:txBody>
          <a:bodyPr/>
          <a:lstStyle/>
          <a:p>
            <a:r>
              <a:rPr lang="el-GR" altLang="el-GR">
                <a:solidFill>
                  <a:srgbClr val="FF0000"/>
                </a:solidFill>
              </a:rPr>
              <a:t>Η συνάρτηση </a:t>
            </a:r>
            <a:r>
              <a:rPr lang="en-US" altLang="el-GR">
                <a:solidFill>
                  <a:srgbClr val="000000"/>
                </a:solidFill>
                <a:latin typeface="Courier New" panose="02070309020205020404" pitchFamily="49" charset="0"/>
              </a:rPr>
              <a:t>strncmp()</a:t>
            </a:r>
            <a:endParaRPr lang="en-GB" altLang="el-GR">
              <a:solidFill>
                <a:srgbClr val="000000"/>
              </a:solidFill>
              <a:latin typeface="Courier New" panose="02070309020205020404" pitchFamily="49" charset="0"/>
            </a:endParaRPr>
          </a:p>
        </p:txBody>
      </p:sp>
      <p:sp>
        <p:nvSpPr>
          <p:cNvPr id="486403" name="Rectangle 3" descr="Rectangle: Click to edit Master text styles&#10;Second level&#10;Third level&#10;Fourth level&#10;Fifth level"/>
          <p:cNvSpPr>
            <a:spLocks noGrp="1" noChangeArrowheads="1"/>
          </p:cNvSpPr>
          <p:nvPr>
            <p:ph type="body" idx="1"/>
          </p:nvPr>
        </p:nvSpPr>
        <p:spPr>
          <a:xfrm>
            <a:off x="-190500" y="848031"/>
            <a:ext cx="9055100" cy="5676900"/>
          </a:xfrm>
        </p:spPr>
        <p:txBody>
          <a:bodyPr/>
          <a:lstStyle/>
          <a:p>
            <a:pPr marL="914400" lvl="1" indent="-457200">
              <a:lnSpc>
                <a:spcPct val="90000"/>
              </a:lnSpc>
            </a:pPr>
            <a:r>
              <a:rPr lang="el-GR" altLang="el-GR" sz="1800"/>
              <a:t>Η συνάρτηση </a:t>
            </a:r>
            <a:r>
              <a:rPr lang="el-GR" altLang="el-GR" sz="1800">
                <a:solidFill>
                  <a:srgbClr val="000000"/>
                </a:solidFill>
                <a:latin typeface="Courier New" panose="02070309020205020404" pitchFamily="49" charset="0"/>
              </a:rPr>
              <a:t>str</a:t>
            </a:r>
            <a:r>
              <a:rPr lang="en-US" altLang="el-GR" sz="1800">
                <a:solidFill>
                  <a:srgbClr val="000000"/>
                </a:solidFill>
                <a:latin typeface="Courier New" panose="02070309020205020404" pitchFamily="49" charset="0"/>
              </a:rPr>
              <a:t>n</a:t>
            </a:r>
            <a:r>
              <a:rPr lang="el-GR" altLang="el-GR" sz="1800">
                <a:solidFill>
                  <a:srgbClr val="000000"/>
                </a:solidFill>
                <a:latin typeface="Courier New" panose="02070309020205020404" pitchFamily="49" charset="0"/>
              </a:rPr>
              <a:t>cmp()</a:t>
            </a:r>
            <a:r>
              <a:rPr lang="el-GR" altLang="el-GR" sz="1800"/>
              <a:t> είναι παρόμοια με τη </a:t>
            </a:r>
            <a:r>
              <a:rPr lang="el-GR" altLang="el-GR" sz="1800">
                <a:solidFill>
                  <a:srgbClr val="000000"/>
                </a:solidFill>
                <a:latin typeface="Courier New" panose="02070309020205020404" pitchFamily="49" charset="0"/>
              </a:rPr>
              <a:t>strcmp()</a:t>
            </a:r>
            <a:r>
              <a:rPr lang="en-US" altLang="el-GR"/>
              <a:t>, </a:t>
            </a:r>
            <a:r>
              <a:rPr lang="el-GR" altLang="el-GR" sz="1800"/>
              <a:t>δηλώνεται κι αυτή στο αρχείο </a:t>
            </a:r>
            <a:r>
              <a:rPr lang="el-GR" altLang="el-GR" sz="1800">
                <a:solidFill>
                  <a:srgbClr val="000000"/>
                </a:solidFill>
                <a:latin typeface="Courier New" panose="02070309020205020404" pitchFamily="49" charset="0"/>
              </a:rPr>
              <a:t>string.h</a:t>
            </a:r>
            <a:r>
              <a:rPr lang="el-GR" altLang="el-GR" sz="1800"/>
              <a:t> και χρησιμοποιείται </a:t>
            </a:r>
            <a:r>
              <a:rPr lang="el-GR" altLang="el-GR" sz="1800" u="sng">
                <a:solidFill>
                  <a:srgbClr val="FF0000"/>
                </a:solidFill>
              </a:rPr>
              <a:t>για να συγκρίνει ένα συγκεκριμένο πλήθος χαρακτήρων</a:t>
            </a:r>
            <a:r>
              <a:rPr lang="el-GR" altLang="el-GR"/>
              <a:t> </a:t>
            </a:r>
            <a:r>
              <a:rPr lang="el-GR" altLang="el-GR" sz="1800"/>
              <a:t>(string compare </a:t>
            </a:r>
            <a:r>
              <a:rPr lang="el-GR" altLang="el-GR" sz="1800">
                <a:solidFill>
                  <a:srgbClr val="000000"/>
                </a:solidFill>
                <a:latin typeface="Courier New" panose="02070309020205020404" pitchFamily="49" charset="0"/>
              </a:rPr>
              <a:t>n</a:t>
            </a:r>
            <a:r>
              <a:rPr lang="el-GR" altLang="el-GR" sz="1800"/>
              <a:t> chars)</a:t>
            </a:r>
          </a:p>
          <a:p>
            <a:pPr marL="914400" lvl="1" indent="-457200">
              <a:lnSpc>
                <a:spcPct val="90000"/>
              </a:lnSpc>
            </a:pPr>
            <a:endParaRPr lang="el-GR" altLang="el-GR" sz="1800"/>
          </a:p>
          <a:p>
            <a:pPr marL="914400" lvl="1" indent="-457200">
              <a:lnSpc>
                <a:spcPct val="90000"/>
              </a:lnSpc>
            </a:pPr>
            <a:endParaRPr lang="en-US" altLang="el-GR" sz="1800">
              <a:solidFill>
                <a:srgbClr val="000000"/>
              </a:solidFill>
              <a:latin typeface="Courier New" panose="02070309020205020404" pitchFamily="49" charset="0"/>
            </a:endParaRPr>
          </a:p>
          <a:p>
            <a:pPr marL="914400" lvl="1" indent="-457200">
              <a:lnSpc>
                <a:spcPct val="90000"/>
              </a:lnSpc>
            </a:pPr>
            <a:r>
              <a:rPr lang="el-GR" altLang="el-GR" sz="1800"/>
              <a:t>Το πρωτότυπό της δηλώνεται ως εξής: </a:t>
            </a:r>
          </a:p>
          <a:p>
            <a:pPr marL="914400" lvl="1" indent="-457200">
              <a:lnSpc>
                <a:spcPct val="90000"/>
              </a:lnSpc>
            </a:pPr>
            <a:endParaRPr lang="en-GB" altLang="el-GR" sz="1800"/>
          </a:p>
          <a:p>
            <a:pPr marL="914400" lvl="1" indent="-457200">
              <a:lnSpc>
                <a:spcPct val="90000"/>
              </a:lnSpc>
              <a:buFont typeface="Wingdings" panose="05000000000000000000" pitchFamily="2" charset="2"/>
              <a:buNone/>
            </a:pPr>
            <a:r>
              <a:rPr lang="en-GB" altLang="el-GR" sz="1800">
                <a:solidFill>
                  <a:srgbClr val="000000"/>
                </a:solidFill>
                <a:latin typeface="Courier New" panose="02070309020205020404" pitchFamily="49" charset="0"/>
              </a:rPr>
              <a:t>   </a:t>
            </a:r>
            <a:r>
              <a:rPr lang="en-GB" altLang="el-GR" sz="1800">
                <a:solidFill>
                  <a:srgbClr val="0000FF"/>
                </a:solidFill>
                <a:latin typeface="Courier New" panose="02070309020205020404" pitchFamily="49" charset="0"/>
              </a:rPr>
              <a:t>int</a:t>
            </a:r>
            <a:r>
              <a:rPr lang="en-GB" altLang="el-GR" sz="1800">
                <a:solidFill>
                  <a:srgbClr val="000000"/>
                </a:solidFill>
                <a:latin typeface="Courier New" panose="02070309020205020404" pitchFamily="49" charset="0"/>
              </a:rPr>
              <a:t> str</a:t>
            </a:r>
            <a:r>
              <a:rPr lang="en-US" altLang="el-GR" sz="1800">
                <a:solidFill>
                  <a:srgbClr val="000000"/>
                </a:solidFill>
                <a:latin typeface="Courier New" panose="02070309020205020404" pitchFamily="49" charset="0"/>
              </a:rPr>
              <a:t>n</a:t>
            </a:r>
            <a:r>
              <a:rPr lang="en-GB" altLang="el-GR" sz="1800">
                <a:solidFill>
                  <a:srgbClr val="000000"/>
                </a:solidFill>
                <a:latin typeface="Courier New" panose="02070309020205020404" pitchFamily="49" charset="0"/>
              </a:rPr>
              <a:t>cmp</a:t>
            </a:r>
            <a:r>
              <a:rPr lang="el-GR" altLang="el-GR" sz="1800">
                <a:solidFill>
                  <a:srgbClr val="000000"/>
                </a:solidFill>
                <a:latin typeface="Courier New" panose="02070309020205020404" pitchFamily="49" charset="0"/>
              </a:rPr>
              <a:t>(</a:t>
            </a:r>
            <a:r>
              <a:rPr lang="en-GB" altLang="el-GR" sz="1800">
                <a:solidFill>
                  <a:srgbClr val="0000FF"/>
                </a:solidFill>
                <a:latin typeface="Courier New" panose="02070309020205020404" pitchFamily="49" charset="0"/>
              </a:rPr>
              <a:t>c</a:t>
            </a:r>
            <a:r>
              <a:rPr lang="en-US" altLang="el-GR" sz="1800">
                <a:solidFill>
                  <a:srgbClr val="0000FF"/>
                </a:solidFill>
                <a:latin typeface="Courier New" panose="02070309020205020404" pitchFamily="49" charset="0"/>
              </a:rPr>
              <a:t>onst c</a:t>
            </a:r>
            <a:r>
              <a:rPr lang="en-GB" altLang="el-GR" sz="1800">
                <a:solidFill>
                  <a:srgbClr val="0000FF"/>
                </a:solidFill>
                <a:latin typeface="Courier New" panose="02070309020205020404" pitchFamily="49" charset="0"/>
              </a:rPr>
              <a:t>har</a:t>
            </a:r>
            <a:r>
              <a:rPr lang="el-GR" altLang="el-GR" sz="1800">
                <a:solidFill>
                  <a:srgbClr val="000000"/>
                </a:solidFill>
                <a:latin typeface="Courier New" panose="02070309020205020404" pitchFamily="49" charset="0"/>
              </a:rPr>
              <a:t> *</a:t>
            </a:r>
            <a:r>
              <a:rPr lang="en-GB" altLang="el-GR" sz="1800">
                <a:solidFill>
                  <a:srgbClr val="000000"/>
                </a:solidFill>
                <a:latin typeface="Courier New" panose="02070309020205020404" pitchFamily="49" charset="0"/>
              </a:rPr>
              <a:t>str</a:t>
            </a:r>
            <a:r>
              <a:rPr lang="el-GR" altLang="el-GR" sz="1800">
                <a:solidFill>
                  <a:srgbClr val="000000"/>
                </a:solidFill>
                <a:latin typeface="Courier New" panose="02070309020205020404" pitchFamily="49" charset="0"/>
              </a:rPr>
              <a:t>1,</a:t>
            </a:r>
            <a:r>
              <a:rPr lang="en-GB" altLang="el-GR" sz="1800">
                <a:solidFill>
                  <a:srgbClr val="0000FF"/>
                </a:solidFill>
                <a:latin typeface="Courier New" panose="02070309020205020404" pitchFamily="49" charset="0"/>
              </a:rPr>
              <a:t>const char</a:t>
            </a:r>
            <a:r>
              <a:rPr lang="el-GR" altLang="el-GR" sz="1800">
                <a:solidFill>
                  <a:srgbClr val="000000"/>
                </a:solidFill>
                <a:latin typeface="Courier New" panose="02070309020205020404" pitchFamily="49" charset="0"/>
              </a:rPr>
              <a:t> *</a:t>
            </a:r>
            <a:r>
              <a:rPr lang="en-GB" altLang="el-GR" sz="1800">
                <a:solidFill>
                  <a:srgbClr val="000000"/>
                </a:solidFill>
                <a:latin typeface="Courier New" panose="02070309020205020404" pitchFamily="49" charset="0"/>
              </a:rPr>
              <a:t>str</a:t>
            </a:r>
            <a:r>
              <a:rPr lang="el-GR" altLang="el-GR" sz="1800">
                <a:solidFill>
                  <a:srgbClr val="000000"/>
                </a:solidFill>
                <a:latin typeface="Courier New" panose="02070309020205020404" pitchFamily="49" charset="0"/>
              </a:rPr>
              <a:t>2</a:t>
            </a:r>
            <a:r>
              <a:rPr lang="en-GB" altLang="el-GR" sz="1800">
                <a:solidFill>
                  <a:srgbClr val="000000"/>
                </a:solidFill>
                <a:latin typeface="Courier New" panose="02070309020205020404" pitchFamily="49" charset="0"/>
              </a:rPr>
              <a:t>,</a:t>
            </a:r>
            <a:r>
              <a:rPr lang="en-GB" altLang="el-GR" sz="1800">
                <a:solidFill>
                  <a:srgbClr val="0000FF"/>
                </a:solidFill>
                <a:latin typeface="Courier New" panose="02070309020205020404" pitchFamily="49" charset="0"/>
              </a:rPr>
              <a:t>int</a:t>
            </a:r>
            <a:r>
              <a:rPr lang="en-GB" altLang="el-GR" sz="1800">
                <a:solidFill>
                  <a:srgbClr val="000000"/>
                </a:solidFill>
                <a:latin typeface="Courier New" panose="02070309020205020404" pitchFamily="49" charset="0"/>
              </a:rPr>
              <a:t> count</a:t>
            </a:r>
            <a:r>
              <a:rPr lang="el-GR" altLang="el-GR" sz="1800">
                <a:solidFill>
                  <a:srgbClr val="000000"/>
                </a:solidFill>
                <a:latin typeface="Courier New" panose="02070309020205020404" pitchFamily="49" charset="0"/>
              </a:rPr>
              <a:t>);</a:t>
            </a:r>
          </a:p>
          <a:p>
            <a:pPr marL="914400" lvl="1" indent="-457200">
              <a:lnSpc>
                <a:spcPct val="90000"/>
              </a:lnSpc>
            </a:pPr>
            <a:endParaRPr lang="en-US" altLang="el-GR" sz="1800"/>
          </a:p>
          <a:p>
            <a:pPr marL="914400" lvl="1" indent="-457200">
              <a:lnSpc>
                <a:spcPct val="90000"/>
              </a:lnSpc>
            </a:pPr>
            <a:r>
              <a:rPr lang="el-GR" altLang="el-GR" sz="1800"/>
              <a:t>Η παράμετρος</a:t>
            </a:r>
            <a:r>
              <a:rPr lang="el-GR" altLang="el-GR"/>
              <a:t> </a:t>
            </a:r>
            <a:r>
              <a:rPr lang="el-GR" altLang="el-GR" sz="1800">
                <a:solidFill>
                  <a:srgbClr val="000000"/>
                </a:solidFill>
                <a:latin typeface="Courier New" panose="02070309020205020404" pitchFamily="49" charset="0"/>
              </a:rPr>
              <a:t>count</a:t>
            </a:r>
            <a:r>
              <a:rPr lang="el-GR" altLang="el-GR"/>
              <a:t> </a:t>
            </a:r>
            <a:r>
              <a:rPr lang="el-GR" altLang="el-GR" sz="1800"/>
              <a:t>δηλώνει το πλήθος των χαρακτήρων που θα συγκριθούν</a:t>
            </a:r>
            <a:endParaRPr lang="en-US" altLang="el-GR" sz="1800"/>
          </a:p>
        </p:txBody>
      </p:sp>
      <p:sp>
        <p:nvSpPr>
          <p:cNvPr id="486404" name="Rectangle 4"/>
          <p:cNvSpPr>
            <a:spLocks noChangeArrowheads="1"/>
          </p:cNvSpPr>
          <p:nvPr/>
        </p:nvSpPr>
        <p:spPr bwMode="auto">
          <a:xfrm>
            <a:off x="508000" y="2918131"/>
            <a:ext cx="8382000" cy="469900"/>
          </a:xfrm>
          <a:prstGeom prst="rect">
            <a:avLst/>
          </a:prstGeom>
          <a:noFill/>
          <a:ln w="9525">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p>
            <a:endParaRPr lang="el-GR"/>
          </a:p>
        </p:txBody>
      </p:sp>
    </p:spTree>
    <p:extLst>
      <p:ext uri="{BB962C8B-B14F-4D97-AF65-F5344CB8AC3E}">
        <p14:creationId xmlns:p14="http://schemas.microsoft.com/office/powerpoint/2010/main" val="206707971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7426" name="Rectangle 2"/>
          <p:cNvSpPr>
            <a:spLocks noGrp="1" noChangeArrowheads="1"/>
          </p:cNvSpPr>
          <p:nvPr>
            <p:ph type="title"/>
          </p:nvPr>
        </p:nvSpPr>
        <p:spPr>
          <a:xfrm>
            <a:off x="469900" y="-15572"/>
            <a:ext cx="8255000" cy="1143000"/>
          </a:xfrm>
        </p:spPr>
        <p:txBody>
          <a:bodyPr/>
          <a:lstStyle/>
          <a:p>
            <a:r>
              <a:rPr lang="el-GR" altLang="el-GR">
                <a:solidFill>
                  <a:srgbClr val="FF0000"/>
                </a:solidFill>
              </a:rPr>
              <a:t>Παράδειγμα</a:t>
            </a:r>
            <a:endParaRPr lang="en-GB" altLang="el-GR">
              <a:solidFill>
                <a:srgbClr val="000000"/>
              </a:solidFill>
              <a:latin typeface="Courier New" panose="02070309020205020404" pitchFamily="49" charset="0"/>
            </a:endParaRPr>
          </a:p>
        </p:txBody>
      </p:sp>
      <p:sp>
        <p:nvSpPr>
          <p:cNvPr id="487427" name="Rectangle 3" descr="Rectangle: Click to edit Master text styles&#10;Second level&#10;Third level&#10;Fourth level&#10;Fifth level"/>
          <p:cNvSpPr>
            <a:spLocks noGrp="1" noChangeArrowheads="1"/>
          </p:cNvSpPr>
          <p:nvPr>
            <p:ph type="body" idx="1"/>
          </p:nvPr>
        </p:nvSpPr>
        <p:spPr>
          <a:xfrm>
            <a:off x="-482600" y="1178228"/>
            <a:ext cx="2946400" cy="5676900"/>
          </a:xfrm>
        </p:spPr>
        <p:txBody>
          <a:bodyPr/>
          <a:lstStyle/>
          <a:p>
            <a:pPr marL="914400" lvl="1" indent="-457200">
              <a:lnSpc>
                <a:spcPct val="80000"/>
              </a:lnSpc>
            </a:pPr>
            <a:r>
              <a:rPr lang="el-GR" altLang="el-GR" sz="2000"/>
              <a:t>Γράψτε ένα πρόγραμμα το οποίο το οποίο να διαβάζει δύο αλφαριθμητικά μέχρι 100 χαρακτήρες και να τα συγκρίνει με χρήση της συνάρτησης </a:t>
            </a:r>
            <a:r>
              <a:rPr lang="el-GR" altLang="el-GR" sz="2000">
                <a:solidFill>
                  <a:srgbClr val="000000"/>
                </a:solidFill>
                <a:latin typeface="Courier New" panose="02070309020205020404" pitchFamily="49" charset="0"/>
              </a:rPr>
              <a:t>strcmp()</a:t>
            </a:r>
            <a:r>
              <a:rPr lang="en-US" altLang="el-GR" sz="2000"/>
              <a:t>. </a:t>
            </a:r>
          </a:p>
          <a:p>
            <a:pPr marL="914400" lvl="1" indent="-457200">
              <a:lnSpc>
                <a:spcPct val="80000"/>
              </a:lnSpc>
              <a:buFont typeface="Wingdings" panose="05000000000000000000" pitchFamily="2" charset="2"/>
              <a:buNone/>
            </a:pPr>
            <a:r>
              <a:rPr lang="en-US" altLang="el-GR" sz="2000"/>
              <a:t>	</a:t>
            </a:r>
            <a:r>
              <a:rPr lang="el-GR" altLang="el-GR" sz="2000"/>
              <a:t>Αν τα αλφαριθμητικά είναι διαφορετικά, να συγκρίνει τους 3 πρώτους χαρακτήρες τους με χρήση της συνάρτησης</a:t>
            </a:r>
            <a:r>
              <a:rPr lang="el-GR" altLang="el-GR"/>
              <a:t> </a:t>
            </a:r>
            <a:r>
              <a:rPr lang="el-GR" altLang="el-GR" sz="2000">
                <a:solidFill>
                  <a:srgbClr val="000000"/>
                </a:solidFill>
                <a:latin typeface="Courier New" panose="02070309020205020404" pitchFamily="49" charset="0"/>
              </a:rPr>
              <a:t>strncmp()</a:t>
            </a:r>
            <a:endParaRPr lang="en-US" altLang="el-GR" sz="2000"/>
          </a:p>
        </p:txBody>
      </p:sp>
      <p:pic>
        <p:nvPicPr>
          <p:cNvPr id="48742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70150" y="1165528"/>
            <a:ext cx="6546850" cy="51974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9077039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62" name="Rectangle 2"/>
          <p:cNvSpPr>
            <a:spLocks noGrp="1" noChangeArrowheads="1"/>
          </p:cNvSpPr>
          <p:nvPr>
            <p:ph type="title"/>
          </p:nvPr>
        </p:nvSpPr>
        <p:spPr>
          <a:xfrm>
            <a:off x="469900" y="-30320"/>
            <a:ext cx="8255000" cy="1143000"/>
          </a:xfrm>
        </p:spPr>
        <p:txBody>
          <a:bodyPr>
            <a:noAutofit/>
          </a:bodyPr>
          <a:lstStyle/>
          <a:p>
            <a:r>
              <a:rPr lang="el-GR" altLang="el-GR" sz="3200" dirty="0" err="1">
                <a:solidFill>
                  <a:srgbClr val="FF0000"/>
                </a:solidFill>
              </a:rPr>
              <a:t>Διδιάστατοι</a:t>
            </a:r>
            <a:r>
              <a:rPr lang="el-GR" altLang="el-GR" sz="3200" dirty="0">
                <a:solidFill>
                  <a:srgbClr val="FF0000"/>
                </a:solidFill>
              </a:rPr>
              <a:t> πίνακες και αλφαριθμητικά</a:t>
            </a:r>
            <a:r>
              <a:rPr lang="en-US" altLang="el-GR" sz="3200" dirty="0">
                <a:solidFill>
                  <a:srgbClr val="FF0000"/>
                </a:solidFill>
              </a:rPr>
              <a:t> (I)</a:t>
            </a:r>
            <a:endParaRPr lang="en-GB" altLang="el-GR" sz="3200" dirty="0">
              <a:solidFill>
                <a:srgbClr val="000000"/>
              </a:solidFill>
              <a:latin typeface="Courier New" panose="02070309020205020404" pitchFamily="49" charset="0"/>
            </a:endParaRPr>
          </a:p>
        </p:txBody>
      </p:sp>
      <p:sp>
        <p:nvSpPr>
          <p:cNvPr id="501763" name="Rectangle 3" descr="Rectangle: Click to edit Master text styles&#10;Second level&#10;Third level&#10;Fourth level&#10;Fifth level"/>
          <p:cNvSpPr>
            <a:spLocks noGrp="1" noChangeArrowheads="1"/>
          </p:cNvSpPr>
          <p:nvPr>
            <p:ph type="body" idx="1"/>
          </p:nvPr>
        </p:nvSpPr>
        <p:spPr>
          <a:xfrm>
            <a:off x="-190500" y="934880"/>
            <a:ext cx="9055100" cy="5676900"/>
          </a:xfrm>
        </p:spPr>
        <p:txBody>
          <a:bodyPr/>
          <a:lstStyle/>
          <a:p>
            <a:pPr marL="914400" lvl="1" indent="-457200">
              <a:lnSpc>
                <a:spcPct val="90000"/>
              </a:lnSpc>
            </a:pPr>
            <a:r>
              <a:rPr lang="el-GR" altLang="el-GR" sz="2000"/>
              <a:t>Οι διδιάστατοι πίνακες χρησιμοποιούνται πολύ συχνά για την αποθήκευση αλφαριθμητικών</a:t>
            </a:r>
          </a:p>
          <a:p>
            <a:pPr marL="914400" lvl="1" indent="-457200">
              <a:lnSpc>
                <a:spcPct val="90000"/>
              </a:lnSpc>
            </a:pPr>
            <a:endParaRPr lang="el-GR" altLang="el-GR" sz="1400"/>
          </a:p>
          <a:p>
            <a:pPr marL="914400" lvl="1" indent="-457200">
              <a:lnSpc>
                <a:spcPct val="90000"/>
              </a:lnSpc>
              <a:buFont typeface="Wingdings" panose="05000000000000000000" pitchFamily="2" charset="2"/>
              <a:buNone/>
            </a:pPr>
            <a:r>
              <a:rPr lang="el-GR" altLang="el-GR" sz="2000"/>
              <a:t>	Π.χ., με την εντολή:</a:t>
            </a:r>
          </a:p>
          <a:p>
            <a:pPr marL="914400" lvl="1" indent="-457200">
              <a:lnSpc>
                <a:spcPct val="90000"/>
              </a:lnSpc>
            </a:pPr>
            <a:endParaRPr lang="el-GR" altLang="el-GR" sz="1400"/>
          </a:p>
          <a:p>
            <a:pPr marL="914400" lvl="1" indent="-457200">
              <a:lnSpc>
                <a:spcPct val="90000"/>
              </a:lnSpc>
              <a:buFont typeface="Wingdings" panose="05000000000000000000" pitchFamily="2" charset="2"/>
              <a:buNone/>
            </a:pPr>
            <a:r>
              <a:rPr lang="el-GR" altLang="el-GR" sz="2000">
                <a:solidFill>
                  <a:srgbClr val="000000"/>
                </a:solidFill>
                <a:latin typeface="Courier New" panose="02070309020205020404" pitchFamily="49" charset="0"/>
              </a:rPr>
              <a:t>			   </a:t>
            </a:r>
            <a:r>
              <a:rPr lang="el-GR" altLang="el-GR" sz="2000">
                <a:solidFill>
                  <a:srgbClr val="0000FF"/>
                </a:solidFill>
                <a:latin typeface="Courier New" panose="02070309020205020404" pitchFamily="49" charset="0"/>
              </a:rPr>
              <a:t>char </a:t>
            </a:r>
            <a:r>
              <a:rPr lang="el-GR" altLang="el-GR" sz="2000">
                <a:solidFill>
                  <a:srgbClr val="000000"/>
                </a:solidFill>
                <a:latin typeface="Courier New" panose="02070309020205020404" pitchFamily="49" charset="0"/>
              </a:rPr>
              <a:t>str[3][40]; </a:t>
            </a:r>
          </a:p>
          <a:p>
            <a:pPr marL="914400" lvl="1" indent="-457200">
              <a:lnSpc>
                <a:spcPct val="90000"/>
              </a:lnSpc>
            </a:pPr>
            <a:endParaRPr lang="el-GR" altLang="el-GR" sz="900">
              <a:solidFill>
                <a:srgbClr val="000000"/>
              </a:solidFill>
              <a:latin typeface="Courier New" panose="02070309020205020404" pitchFamily="49" charset="0"/>
            </a:endParaRPr>
          </a:p>
          <a:p>
            <a:pPr marL="914400" lvl="1" indent="-457200">
              <a:lnSpc>
                <a:spcPct val="90000"/>
              </a:lnSpc>
              <a:buFont typeface="Wingdings" panose="05000000000000000000" pitchFamily="2" charset="2"/>
              <a:buNone/>
            </a:pPr>
            <a:r>
              <a:rPr lang="el-GR" altLang="el-GR" sz="2000"/>
              <a:t>	δηλώνεται ο πίνακας </a:t>
            </a:r>
            <a:r>
              <a:rPr lang="el-GR" altLang="el-GR" sz="2000">
                <a:solidFill>
                  <a:srgbClr val="000000"/>
                </a:solidFill>
                <a:latin typeface="Courier New" panose="02070309020205020404" pitchFamily="49" charset="0"/>
              </a:rPr>
              <a:t>str</a:t>
            </a:r>
            <a:r>
              <a:rPr lang="el-GR" altLang="el-GR" sz="2000"/>
              <a:t>, ο οποίος περιέχει 3 γραμμές και σε κάθε γραμμή του πίνακα μπορεί να αποθηκευτεί ένα αλφαριθμητικό μέχρι 40 χαρακτήρες</a:t>
            </a:r>
          </a:p>
          <a:p>
            <a:pPr marL="914400" lvl="1" indent="-457200">
              <a:lnSpc>
                <a:spcPct val="90000"/>
              </a:lnSpc>
            </a:pPr>
            <a:endParaRPr lang="el-GR" altLang="el-GR" sz="1200"/>
          </a:p>
          <a:p>
            <a:pPr marL="914400" lvl="1" indent="-457200">
              <a:lnSpc>
                <a:spcPct val="90000"/>
              </a:lnSpc>
            </a:pPr>
            <a:r>
              <a:rPr lang="el-GR" altLang="el-GR" sz="2000"/>
              <a:t>Μπορούμε να αποθηκεύσουμε κυριολεκτικά αλφαριθμητικά σε έναν διδιάστατο πίνακα ταυτόχρονα με τη δήλωσή του</a:t>
            </a:r>
          </a:p>
          <a:p>
            <a:pPr marL="914400" lvl="1" indent="-457200">
              <a:lnSpc>
                <a:spcPct val="90000"/>
              </a:lnSpc>
            </a:pPr>
            <a:endParaRPr lang="el-GR" altLang="el-GR" sz="1400"/>
          </a:p>
          <a:p>
            <a:pPr marL="914400" lvl="1" indent="-457200">
              <a:lnSpc>
                <a:spcPct val="90000"/>
              </a:lnSpc>
              <a:buFont typeface="Wingdings" panose="05000000000000000000" pitchFamily="2" charset="2"/>
              <a:buNone/>
            </a:pPr>
            <a:r>
              <a:rPr lang="el-GR" altLang="el-GR" sz="2000"/>
              <a:t>	Π.χ. με τη δήλωση:</a:t>
            </a:r>
          </a:p>
          <a:p>
            <a:pPr marL="914400" lvl="1" indent="-457200">
              <a:lnSpc>
                <a:spcPct val="90000"/>
              </a:lnSpc>
              <a:buFont typeface="Wingdings" panose="05000000000000000000" pitchFamily="2" charset="2"/>
              <a:buNone/>
            </a:pPr>
            <a:endParaRPr lang="el-GR" altLang="el-GR" sz="1400">
              <a:solidFill>
                <a:srgbClr val="000000"/>
              </a:solidFill>
              <a:latin typeface="Courier New" panose="02070309020205020404" pitchFamily="49" charset="0"/>
            </a:endParaRPr>
          </a:p>
          <a:p>
            <a:pPr marL="914400" lvl="1" indent="-457200">
              <a:lnSpc>
                <a:spcPct val="90000"/>
              </a:lnSpc>
              <a:buFont typeface="Wingdings" panose="05000000000000000000" pitchFamily="2" charset="2"/>
              <a:buNone/>
            </a:pPr>
            <a:r>
              <a:rPr lang="el-GR" altLang="el-GR" sz="2000">
                <a:solidFill>
                  <a:srgbClr val="000000"/>
                </a:solidFill>
                <a:latin typeface="Courier New" panose="02070309020205020404" pitchFamily="49" charset="0"/>
              </a:rPr>
              <a:t>	</a:t>
            </a:r>
            <a:r>
              <a:rPr lang="el-GR" altLang="el-GR" sz="2000">
                <a:solidFill>
                  <a:srgbClr val="0000FF"/>
                </a:solidFill>
                <a:latin typeface="Courier New" panose="02070309020205020404" pitchFamily="49" charset="0"/>
              </a:rPr>
              <a:t>	char </a:t>
            </a:r>
            <a:r>
              <a:rPr lang="el-GR" altLang="el-GR" sz="2000">
                <a:solidFill>
                  <a:srgbClr val="000000"/>
                </a:solidFill>
                <a:latin typeface="Courier New" panose="02070309020205020404" pitchFamily="49" charset="0"/>
              </a:rPr>
              <a:t>str[3][40] = {"One", "Two", "Three"};</a:t>
            </a:r>
          </a:p>
          <a:p>
            <a:pPr marL="914400" lvl="1" indent="-457200">
              <a:lnSpc>
                <a:spcPct val="90000"/>
              </a:lnSpc>
              <a:buFont typeface="Wingdings" panose="05000000000000000000" pitchFamily="2" charset="2"/>
              <a:buNone/>
            </a:pPr>
            <a:endParaRPr lang="el-GR" altLang="el-GR" sz="1200">
              <a:solidFill>
                <a:srgbClr val="000000"/>
              </a:solidFill>
              <a:latin typeface="Courier New" panose="02070309020205020404" pitchFamily="49" charset="0"/>
            </a:endParaRPr>
          </a:p>
          <a:p>
            <a:pPr marL="914400" lvl="1" indent="-457200">
              <a:lnSpc>
                <a:spcPct val="90000"/>
              </a:lnSpc>
              <a:buFont typeface="Wingdings" panose="05000000000000000000" pitchFamily="2" charset="2"/>
              <a:buNone/>
            </a:pPr>
            <a:r>
              <a:rPr lang="el-GR" altLang="el-GR" sz="2000"/>
              <a:t>	οι χαρακτήρες του </a:t>
            </a:r>
            <a:r>
              <a:rPr lang="el-GR" altLang="el-GR" sz="2000">
                <a:solidFill>
                  <a:srgbClr val="000000"/>
                </a:solidFill>
                <a:latin typeface="Courier New" panose="02070309020205020404" pitchFamily="49" charset="0"/>
              </a:rPr>
              <a:t>"One"</a:t>
            </a:r>
            <a:r>
              <a:rPr lang="el-GR" altLang="el-GR" sz="2000"/>
              <a:t> αποθηκεύονται στην πρώτη γραμμή του πίνακα </a:t>
            </a:r>
            <a:r>
              <a:rPr lang="el-GR" altLang="el-GR" sz="2000">
                <a:solidFill>
                  <a:srgbClr val="000000"/>
                </a:solidFill>
                <a:latin typeface="Courier New" panose="02070309020205020404" pitchFamily="49" charset="0"/>
              </a:rPr>
              <a:t>str</a:t>
            </a:r>
            <a:r>
              <a:rPr lang="el-GR" altLang="el-GR" sz="2000"/>
              <a:t>, του </a:t>
            </a:r>
            <a:r>
              <a:rPr lang="el-GR" altLang="el-GR" sz="2000">
                <a:solidFill>
                  <a:srgbClr val="000000"/>
                </a:solidFill>
                <a:latin typeface="Courier New" panose="02070309020205020404" pitchFamily="49" charset="0"/>
              </a:rPr>
              <a:t>"Two"</a:t>
            </a:r>
            <a:r>
              <a:rPr lang="el-GR" altLang="el-GR" sz="2000"/>
              <a:t> στη δεύτερη και του </a:t>
            </a:r>
            <a:r>
              <a:rPr lang="el-GR" altLang="el-GR" sz="2000">
                <a:solidFill>
                  <a:srgbClr val="000000"/>
                </a:solidFill>
                <a:latin typeface="Courier New" panose="02070309020205020404" pitchFamily="49" charset="0"/>
              </a:rPr>
              <a:t>"Three"</a:t>
            </a:r>
            <a:r>
              <a:rPr lang="el-GR" altLang="el-GR" sz="2000"/>
              <a:t> στην τρίτη</a:t>
            </a:r>
          </a:p>
        </p:txBody>
      </p:sp>
    </p:spTree>
    <p:extLst>
      <p:ext uri="{BB962C8B-B14F-4D97-AF65-F5344CB8AC3E}">
        <p14:creationId xmlns:p14="http://schemas.microsoft.com/office/powerpoint/2010/main" val="129165492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2786" name="Rectangle 2"/>
          <p:cNvSpPr>
            <a:spLocks noGrp="1" noChangeArrowheads="1"/>
          </p:cNvSpPr>
          <p:nvPr>
            <p:ph type="title"/>
          </p:nvPr>
        </p:nvSpPr>
        <p:spPr>
          <a:xfrm>
            <a:off x="473996" y="-34416"/>
            <a:ext cx="8331200" cy="1143000"/>
          </a:xfrm>
        </p:spPr>
        <p:txBody>
          <a:bodyPr>
            <a:noAutofit/>
          </a:bodyPr>
          <a:lstStyle/>
          <a:p>
            <a:r>
              <a:rPr lang="el-GR" altLang="el-GR" sz="3200" dirty="0" err="1">
                <a:solidFill>
                  <a:srgbClr val="FF0000"/>
                </a:solidFill>
              </a:rPr>
              <a:t>Διδιάστατοι</a:t>
            </a:r>
            <a:r>
              <a:rPr lang="el-GR" altLang="el-GR" sz="3200" dirty="0">
                <a:solidFill>
                  <a:srgbClr val="FF0000"/>
                </a:solidFill>
              </a:rPr>
              <a:t> πίνακες και αλφαριθμητικά</a:t>
            </a:r>
            <a:r>
              <a:rPr lang="en-US" altLang="el-GR" sz="3200" dirty="0">
                <a:solidFill>
                  <a:srgbClr val="FF0000"/>
                </a:solidFill>
              </a:rPr>
              <a:t> (II)</a:t>
            </a:r>
            <a:endParaRPr lang="en-GB" altLang="el-GR" sz="3200" dirty="0">
              <a:solidFill>
                <a:srgbClr val="000000"/>
              </a:solidFill>
              <a:latin typeface="Courier New" panose="02070309020205020404" pitchFamily="49" charset="0"/>
            </a:endParaRPr>
          </a:p>
        </p:txBody>
      </p:sp>
      <p:sp>
        <p:nvSpPr>
          <p:cNvPr id="502787" name="Rectangle 3" descr="Rectangle: Click to edit Master text styles&#10;Second level&#10;Third level&#10;Fourth level&#10;Fifth level"/>
          <p:cNvSpPr>
            <a:spLocks noGrp="1" noChangeArrowheads="1"/>
          </p:cNvSpPr>
          <p:nvPr>
            <p:ph type="body" sz="half" idx="1"/>
          </p:nvPr>
        </p:nvSpPr>
        <p:spPr>
          <a:xfrm>
            <a:off x="-177800" y="956184"/>
            <a:ext cx="8977313" cy="5676900"/>
          </a:xfrm>
        </p:spPr>
        <p:txBody>
          <a:bodyPr/>
          <a:lstStyle/>
          <a:p>
            <a:pPr marL="914400" lvl="1" indent="-457200"/>
            <a:r>
              <a:rPr lang="el-GR" altLang="el-GR" sz="1800"/>
              <a:t>Θυμηθείτε από την ενότητα των «Δεικτών» ότι μπορούμε να χειριστούμε το καθένα από τα </a:t>
            </a:r>
            <a:r>
              <a:rPr lang="el-GR" altLang="el-GR" sz="1800">
                <a:solidFill>
                  <a:srgbClr val="000000"/>
                </a:solidFill>
                <a:latin typeface="Courier New" panose="02070309020205020404" pitchFamily="49" charset="0"/>
              </a:rPr>
              <a:t>N </a:t>
            </a:r>
            <a:r>
              <a:rPr lang="el-GR" altLang="el-GR" sz="1800"/>
              <a:t>στοιχεία </a:t>
            </a:r>
            <a:r>
              <a:rPr lang="el-GR" altLang="el-GR" sz="1800">
                <a:solidFill>
                  <a:srgbClr val="000000"/>
                </a:solidFill>
                <a:latin typeface="Courier New" panose="02070309020205020404" pitchFamily="49" charset="0"/>
              </a:rPr>
              <a:t>str[0]</a:t>
            </a:r>
            <a:r>
              <a:rPr lang="el-GR" altLang="el-GR" sz="1800"/>
              <a:t>, </a:t>
            </a:r>
            <a:r>
              <a:rPr lang="el-GR" altLang="el-GR" sz="1800">
                <a:solidFill>
                  <a:srgbClr val="000000"/>
                </a:solidFill>
                <a:latin typeface="Courier New" panose="02070309020205020404" pitchFamily="49" charset="0"/>
              </a:rPr>
              <a:t>str[1]</a:t>
            </a:r>
            <a:r>
              <a:rPr lang="el-GR" altLang="el-GR" sz="1800"/>
              <a:t>, ..., </a:t>
            </a:r>
            <a:r>
              <a:rPr lang="el-GR" altLang="el-GR" sz="1800">
                <a:solidFill>
                  <a:srgbClr val="000000"/>
                </a:solidFill>
                <a:latin typeface="Courier New" panose="02070309020205020404" pitchFamily="49" charset="0"/>
              </a:rPr>
              <a:t>str[N-1]</a:t>
            </a:r>
            <a:r>
              <a:rPr lang="el-GR" altLang="el-GR" sz="1800"/>
              <a:t> ενός διδιάστατου πίνακα, έστω </a:t>
            </a:r>
            <a:r>
              <a:rPr lang="el-GR" altLang="el-GR" sz="1800">
                <a:solidFill>
                  <a:srgbClr val="000000"/>
                </a:solidFill>
                <a:latin typeface="Courier New" panose="02070309020205020404" pitchFamily="49" charset="0"/>
              </a:rPr>
              <a:t>str[N][M]</a:t>
            </a:r>
            <a:r>
              <a:rPr lang="el-GR" altLang="el-GR" sz="1800"/>
              <a:t>, </a:t>
            </a:r>
            <a:r>
              <a:rPr lang="el-GR" altLang="el-GR" sz="1800" u="sng">
                <a:solidFill>
                  <a:srgbClr val="FF0000"/>
                </a:solidFill>
              </a:rPr>
              <a:t>σαν δείκτη σε πίνακα</a:t>
            </a:r>
            <a:r>
              <a:rPr lang="el-GR" altLang="el-GR" sz="1800"/>
              <a:t> που περιέχει τα </a:t>
            </a:r>
            <a:r>
              <a:rPr lang="el-GR" altLang="el-GR" sz="1800">
                <a:solidFill>
                  <a:srgbClr val="000000"/>
                </a:solidFill>
                <a:latin typeface="Courier New" panose="02070309020205020404" pitchFamily="49" charset="0"/>
              </a:rPr>
              <a:t>Μ</a:t>
            </a:r>
            <a:r>
              <a:rPr lang="el-GR" altLang="el-GR" sz="1800"/>
              <a:t> στοιχεία της αντίστοιχης γραμμής. </a:t>
            </a:r>
          </a:p>
          <a:p>
            <a:pPr marL="914400" lvl="1" indent="-457200"/>
            <a:endParaRPr lang="el-GR" altLang="el-GR" sz="1800"/>
          </a:p>
          <a:p>
            <a:pPr marL="914400" lvl="1" indent="-457200"/>
            <a:r>
              <a:rPr lang="el-GR" altLang="el-GR" sz="1800"/>
              <a:t>Άρα, στο προηγούμενο παράδειγμα, το </a:t>
            </a:r>
            <a:r>
              <a:rPr lang="el-GR" altLang="el-GR" sz="1800">
                <a:solidFill>
                  <a:srgbClr val="000000"/>
                </a:solidFill>
                <a:latin typeface="Courier New" panose="02070309020205020404" pitchFamily="49" charset="0"/>
              </a:rPr>
              <a:t>str[0]</a:t>
            </a:r>
            <a:r>
              <a:rPr lang="el-GR" altLang="el-GR" sz="1800"/>
              <a:t> μπορεί να χρησιμοποιηθεί σαν δείκτης σε έναν πίνακα 40 χαρακτήρων, ο οποίος περιέχει το αλφαριθμητικό </a:t>
            </a:r>
            <a:r>
              <a:rPr lang="el-GR" altLang="el-GR" sz="1800">
                <a:solidFill>
                  <a:srgbClr val="000000"/>
                </a:solidFill>
                <a:latin typeface="Courier New" panose="02070309020205020404" pitchFamily="49" charset="0"/>
              </a:rPr>
              <a:t>"One"</a:t>
            </a:r>
            <a:r>
              <a:rPr lang="el-GR" altLang="el-GR" sz="1800"/>
              <a:t>, ενώ με παρόμοιο τρόπο μπορούμε να χειριστούμε και τα στοιχεία </a:t>
            </a:r>
            <a:r>
              <a:rPr lang="el-GR" altLang="el-GR" sz="1800">
                <a:solidFill>
                  <a:srgbClr val="000000"/>
                </a:solidFill>
                <a:latin typeface="Courier New" panose="02070309020205020404" pitchFamily="49" charset="0"/>
              </a:rPr>
              <a:t>str[1]</a:t>
            </a:r>
            <a:r>
              <a:rPr lang="el-GR" altLang="el-GR" sz="1800"/>
              <a:t> και </a:t>
            </a:r>
            <a:r>
              <a:rPr lang="el-GR" altLang="el-GR" sz="1800">
                <a:solidFill>
                  <a:srgbClr val="000000"/>
                </a:solidFill>
                <a:latin typeface="Courier New" panose="02070309020205020404" pitchFamily="49" charset="0"/>
              </a:rPr>
              <a:t>str[2]</a:t>
            </a:r>
          </a:p>
          <a:p>
            <a:pPr marL="914400" lvl="1" indent="-457200"/>
            <a:endParaRPr lang="en-US" altLang="el-GR" sz="1800">
              <a:solidFill>
                <a:srgbClr val="000000"/>
              </a:solidFill>
              <a:latin typeface="Courier New" panose="02070309020205020404" pitchFamily="49" charset="0"/>
            </a:endParaRPr>
          </a:p>
        </p:txBody>
      </p:sp>
      <p:graphicFrame>
        <p:nvGraphicFramePr>
          <p:cNvPr id="502788" name="Object 4"/>
          <p:cNvGraphicFramePr>
            <a:graphicFrameLocks noGrp="1" noChangeAspect="1"/>
          </p:cNvGraphicFramePr>
          <p:nvPr>
            <p:ph sz="half" idx="2"/>
            <p:extLst>
              <p:ext uri="{D42A27DB-BD31-4B8C-83A1-F6EECF244321}">
                <p14:modId xmlns:p14="http://schemas.microsoft.com/office/powerpoint/2010/main" val="845098837"/>
              </p:ext>
            </p:extLst>
          </p:nvPr>
        </p:nvGraphicFramePr>
        <p:xfrm>
          <a:off x="1395413" y="3891472"/>
          <a:ext cx="6042025" cy="2298700"/>
        </p:xfrm>
        <a:graphic>
          <a:graphicData uri="http://schemas.openxmlformats.org/presentationml/2006/ole">
            <mc:AlternateContent xmlns:mc="http://schemas.openxmlformats.org/markup-compatibility/2006">
              <mc:Choice xmlns:v="urn:schemas-microsoft-com:vml" Requires="v">
                <p:oleObj spid="_x0000_s2060" name="Visio" r:id="rId3" imgW="10336306" imgH="3930233" progId="Visio.Drawing.11">
                  <p:embed/>
                </p:oleObj>
              </mc:Choice>
              <mc:Fallback>
                <p:oleObj name="Visio" r:id="rId3" imgW="10336306" imgH="3930233" progId="Visio.Drawing.11">
                  <p:embed/>
                  <p:pic>
                    <p:nvPicPr>
                      <p:cNvPr id="502788"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95413" y="3891472"/>
                        <a:ext cx="6042025" cy="2298700"/>
                      </a:xfrm>
                      <a:prstGeom prst="rect">
                        <a:avLst/>
                      </a:prstGeom>
                      <a:noFill/>
                      <a:ln>
                        <a:noFill/>
                      </a:ln>
                      <a:effectLst/>
                      <a:extLst>
                        <a:ext uri="{909E8E84-426E-40DD-AFC4-6F175D3DCCD1}">
                          <a14:hiddenFill xmlns:a14="http://schemas.microsoft.com/office/drawing/2010/main">
                            <a:solidFill>
                              <a:srgbClr val="FF9966"/>
                            </a:solidFill>
                          </a14:hiddenFill>
                        </a:ext>
                        <a:ext uri="{91240B29-F687-4F45-9708-019B960494DF}">
                          <a14:hiddenLine xmlns:a14="http://schemas.microsoft.com/office/drawing/2010/main" w="9525" cap="flat" cmpd="sng">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288095268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4834" name="Rectangle 2"/>
          <p:cNvSpPr>
            <a:spLocks noGrp="1" noChangeArrowheads="1"/>
          </p:cNvSpPr>
          <p:nvPr>
            <p:ph type="title"/>
          </p:nvPr>
        </p:nvSpPr>
        <p:spPr>
          <a:xfrm>
            <a:off x="469900" y="215077"/>
            <a:ext cx="8255000" cy="1143000"/>
          </a:xfrm>
        </p:spPr>
        <p:txBody>
          <a:bodyPr>
            <a:normAutofit fontScale="90000"/>
          </a:bodyPr>
          <a:lstStyle/>
          <a:p>
            <a:r>
              <a:rPr lang="el-GR" altLang="el-GR">
                <a:solidFill>
                  <a:srgbClr val="FF0000"/>
                </a:solidFill>
              </a:rPr>
              <a:t>Παράδειγμα</a:t>
            </a:r>
            <a:br>
              <a:rPr lang="el-GR" altLang="el-GR">
                <a:solidFill>
                  <a:srgbClr val="FF0000"/>
                </a:solidFill>
              </a:rPr>
            </a:br>
            <a:endParaRPr lang="en-GB" altLang="el-GR">
              <a:solidFill>
                <a:srgbClr val="FF0000"/>
              </a:solidFill>
            </a:endParaRPr>
          </a:p>
        </p:txBody>
      </p:sp>
      <p:sp>
        <p:nvSpPr>
          <p:cNvPr id="504835" name="Rectangle 3" descr="Rectangle: Click to edit Master text styles&#10;Second level&#10;Third level&#10;Fourth level&#10;Fifth level"/>
          <p:cNvSpPr>
            <a:spLocks noGrp="1" noChangeArrowheads="1"/>
          </p:cNvSpPr>
          <p:nvPr>
            <p:ph type="body" idx="1"/>
          </p:nvPr>
        </p:nvSpPr>
        <p:spPr>
          <a:xfrm>
            <a:off x="-190500" y="799277"/>
            <a:ext cx="9055100" cy="5676900"/>
          </a:xfrm>
          <a:noFill/>
          <a:ln/>
        </p:spPr>
        <p:txBody>
          <a:bodyPr/>
          <a:lstStyle/>
          <a:p>
            <a:pPr marL="914400" lvl="1" indent="-457200"/>
            <a:r>
              <a:rPr lang="el-GR" altLang="el-GR" sz="1800"/>
              <a:t>Ποια είναι η έξοδος του παρακάτω προγράμματος ???</a:t>
            </a:r>
          </a:p>
        </p:txBody>
      </p:sp>
      <p:grpSp>
        <p:nvGrpSpPr>
          <p:cNvPr id="504836" name="Group 4"/>
          <p:cNvGrpSpPr>
            <a:grpSpLocks/>
          </p:cNvGrpSpPr>
          <p:nvPr/>
        </p:nvGrpSpPr>
        <p:grpSpPr bwMode="auto">
          <a:xfrm>
            <a:off x="1803400" y="5218877"/>
            <a:ext cx="4432300" cy="1231900"/>
            <a:chOff x="-432" y="2192"/>
            <a:chExt cx="2504" cy="1912"/>
          </a:xfrm>
        </p:grpSpPr>
        <p:sp>
          <p:nvSpPr>
            <p:cNvPr id="504837" name="Rectangle 5" descr="Rectangle: Click to edit Master text styles&#10;Second level&#10;Third level&#10;Fourth level&#10;Fifth level"/>
            <p:cNvSpPr>
              <a:spLocks noChangeArrowheads="1"/>
            </p:cNvSpPr>
            <p:nvPr/>
          </p:nvSpPr>
          <p:spPr bwMode="auto">
            <a:xfrm>
              <a:off x="-432" y="2224"/>
              <a:ext cx="2504" cy="18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533400" indent="-533400">
                <a:spcBef>
                  <a:spcPct val="20000"/>
                </a:spcBef>
                <a:buClr>
                  <a:schemeClr val="hlink"/>
                </a:buClr>
                <a:buSzPct val="110000"/>
                <a:buFont typeface="Wingdings" panose="05000000000000000000" pitchFamily="2" charset="2"/>
                <a:buChar char="w"/>
                <a:defRPr sz="2800" b="1">
                  <a:solidFill>
                    <a:srgbClr val="0000FF"/>
                  </a:solidFill>
                  <a:latin typeface="Comic Sans MS" panose="030F0702030302020204" pitchFamily="66" charset="0"/>
                </a:defRPr>
              </a:lvl1pPr>
              <a:lvl2pPr marL="914400" indent="-457200">
                <a:spcBef>
                  <a:spcPct val="20000"/>
                </a:spcBef>
                <a:buClr>
                  <a:schemeClr val="tx1"/>
                </a:buClr>
                <a:buSzPct val="60000"/>
                <a:buFont typeface="Wingdings" panose="05000000000000000000" pitchFamily="2" charset="2"/>
                <a:buChar char="n"/>
                <a:defRPr sz="2400" b="1">
                  <a:solidFill>
                    <a:schemeClr val="tx1"/>
                  </a:solidFill>
                  <a:latin typeface="Comic Sans MS" panose="030F0702030302020204" pitchFamily="66" charset="0"/>
                </a:defRPr>
              </a:lvl2pPr>
              <a:lvl3pPr marL="1333500" indent="-419100">
                <a:spcBef>
                  <a:spcPct val="20000"/>
                </a:spcBef>
                <a:buClr>
                  <a:schemeClr val="hlink"/>
                </a:buClr>
                <a:buSzPct val="95000"/>
                <a:buFont typeface="Wingdings" panose="05000000000000000000" pitchFamily="2" charset="2"/>
                <a:buChar char="w"/>
                <a:defRPr sz="2200" b="1">
                  <a:solidFill>
                    <a:schemeClr val="tx1"/>
                  </a:solidFill>
                  <a:latin typeface="Comic Sans MS" panose="030F0702030302020204" pitchFamily="66" charset="0"/>
                </a:defRPr>
              </a:lvl3pPr>
              <a:lvl4pPr marL="1752600" indent="-381000">
                <a:spcBef>
                  <a:spcPct val="20000"/>
                </a:spcBef>
                <a:buClr>
                  <a:schemeClr val="tx1"/>
                </a:buClr>
                <a:buSzPct val="65000"/>
                <a:buFont typeface="Wingdings" panose="05000000000000000000" pitchFamily="2" charset="2"/>
                <a:buChar char="n"/>
                <a:defRPr sz="2000" b="1">
                  <a:solidFill>
                    <a:schemeClr val="tx1"/>
                  </a:solidFill>
                  <a:latin typeface="Comic Sans MS" panose="030F0702030302020204" pitchFamily="66" charset="0"/>
                </a:defRPr>
              </a:lvl4pPr>
              <a:lvl5pPr marL="2209800" indent="-381000">
                <a:spcBef>
                  <a:spcPct val="20000"/>
                </a:spcBef>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5pPr>
              <a:lvl6pPr marL="26670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6pPr>
              <a:lvl7pPr marL="31242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7pPr>
              <a:lvl8pPr marL="35814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8pPr>
              <a:lvl9pPr marL="4038600" indent="-381000" fontAlgn="base">
                <a:spcBef>
                  <a:spcPct val="20000"/>
                </a:spcBef>
                <a:spcAft>
                  <a:spcPct val="0"/>
                </a:spcAft>
                <a:buClr>
                  <a:schemeClr val="hlink"/>
                </a:buClr>
                <a:buSzPct val="60000"/>
                <a:buFont typeface="Wingdings" panose="05000000000000000000" pitchFamily="2" charset="2"/>
                <a:buChar char="n"/>
                <a:defRPr sz="2000" b="1">
                  <a:solidFill>
                    <a:schemeClr val="tx1"/>
                  </a:solidFill>
                  <a:latin typeface="Comic Sans MS" panose="030F0702030302020204" pitchFamily="66" charset="0"/>
                </a:defRPr>
              </a:lvl9pPr>
            </a:lstStyle>
            <a:p>
              <a:pPr lvl="1" eaLnBrk="1" hangingPunct="1">
                <a:buFont typeface="Wingdings" panose="05000000000000000000" pitchFamily="2" charset="2"/>
                <a:buNone/>
              </a:pPr>
              <a:r>
                <a:rPr lang="el-GR" altLang="el-GR" sz="2000"/>
                <a:t>     Έξοδος:</a:t>
              </a:r>
              <a:endParaRPr lang="el-GR" altLang="el-GR" sz="1800">
                <a:solidFill>
                  <a:srgbClr val="000000"/>
                </a:solidFill>
                <a:latin typeface="Courier New" panose="02070309020205020404" pitchFamily="49" charset="0"/>
              </a:endParaRPr>
            </a:p>
            <a:p>
              <a:pPr lvl="1" eaLnBrk="1" hangingPunct="1">
                <a:buFont typeface="Wingdings" panose="05000000000000000000" pitchFamily="2" charset="2"/>
                <a:buNone/>
              </a:pPr>
              <a:r>
                <a:rPr lang="el-GR" altLang="el-GR" sz="1800">
                  <a:solidFill>
                    <a:srgbClr val="000000"/>
                  </a:solidFill>
                  <a:latin typeface="Courier New" panose="02070309020205020404" pitchFamily="49" charset="0"/>
                </a:rPr>
                <a:t>	 </a:t>
              </a:r>
              <a:r>
                <a:rPr lang="en-GB" altLang="el-GR" sz="1800">
                  <a:solidFill>
                    <a:srgbClr val="000000"/>
                  </a:solidFill>
                  <a:latin typeface="Courier New" panose="02070309020205020404" pitchFamily="49" charset="0"/>
                </a:rPr>
                <a:t>Monday is No.1 week day</a:t>
              </a:r>
            </a:p>
            <a:p>
              <a:pPr lvl="1" eaLnBrk="1" hangingPunct="1">
                <a:buFont typeface="Wingdings" panose="05000000000000000000" pitchFamily="2" charset="2"/>
                <a:buNone/>
              </a:pPr>
              <a:r>
                <a:rPr lang="el-GR" altLang="el-GR" sz="1800">
                  <a:solidFill>
                    <a:srgbClr val="000000"/>
                  </a:solidFill>
                  <a:latin typeface="Courier New" panose="02070309020205020404" pitchFamily="49" charset="0"/>
                </a:rPr>
                <a:t>	 </a:t>
              </a:r>
              <a:r>
                <a:rPr lang="en-GB" altLang="el-GR" sz="1800">
                  <a:solidFill>
                    <a:srgbClr val="000000"/>
                  </a:solidFill>
                  <a:latin typeface="Courier New" panose="02070309020205020404" pitchFamily="49" charset="0"/>
                </a:rPr>
                <a:t>Sunday is No.7 week day</a:t>
              </a:r>
              <a:endParaRPr lang="el-GR" altLang="el-GR" sz="1800">
                <a:solidFill>
                  <a:srgbClr val="000000"/>
                </a:solidFill>
                <a:latin typeface="Courier New" panose="02070309020205020404" pitchFamily="49" charset="0"/>
              </a:endParaRPr>
            </a:p>
          </p:txBody>
        </p:sp>
        <p:sp>
          <p:nvSpPr>
            <p:cNvPr id="504838" name="Rectangle 6"/>
            <p:cNvSpPr>
              <a:spLocks noChangeArrowheads="1"/>
            </p:cNvSpPr>
            <p:nvPr/>
          </p:nvSpPr>
          <p:spPr bwMode="auto">
            <a:xfrm>
              <a:off x="128" y="2192"/>
              <a:ext cx="1928" cy="1808"/>
            </a:xfrm>
            <a:prstGeom prst="rect">
              <a:avLst/>
            </a:prstGeom>
            <a:noFill/>
            <a:ln w="9525">
              <a:solidFill>
                <a:srgbClr val="FF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p>
              <a:endParaRPr lang="el-GR"/>
            </a:p>
          </p:txBody>
        </p:sp>
      </p:grpSp>
      <p:pic>
        <p:nvPicPr>
          <p:cNvPr id="504840"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6275" y="1423165"/>
            <a:ext cx="7707313" cy="29813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2644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504836"/>
                                        </p:tgtEl>
                                        <p:attrNameLst>
                                          <p:attrName>style.visibility</p:attrName>
                                        </p:attrNameLst>
                                      </p:cBhvr>
                                      <p:to>
                                        <p:strVal val="visible"/>
                                      </p:to>
                                    </p:set>
                                    <p:animEffect transition="in" filter="blinds(horizontal)">
                                      <p:cBhvr>
                                        <p:cTn id="7" dur="500"/>
                                        <p:tgtEl>
                                          <p:spTgt spid="5048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2370" name="Rectangle 2"/>
          <p:cNvSpPr>
            <a:spLocks noGrp="1" noChangeArrowheads="1"/>
          </p:cNvSpPr>
          <p:nvPr>
            <p:ph type="title"/>
          </p:nvPr>
        </p:nvSpPr>
        <p:spPr>
          <a:xfrm>
            <a:off x="469900" y="215076"/>
            <a:ext cx="8255000" cy="1143000"/>
          </a:xfrm>
        </p:spPr>
        <p:txBody>
          <a:bodyPr/>
          <a:lstStyle/>
          <a:p>
            <a:r>
              <a:rPr lang="el-GR" altLang="el-GR" sz="2800">
                <a:solidFill>
                  <a:srgbClr val="FF0000"/>
                </a:solidFill>
              </a:rPr>
              <a:t>Αποθήκευση Αλφαριθμητικών με τη Δήλωση (ΙΙ)</a:t>
            </a:r>
            <a:br>
              <a:rPr lang="el-GR" altLang="el-GR" sz="2800">
                <a:solidFill>
                  <a:srgbClr val="FF0000"/>
                </a:solidFill>
              </a:rPr>
            </a:br>
            <a:endParaRPr lang="en-GB" altLang="el-GR" sz="2800">
              <a:solidFill>
                <a:srgbClr val="FF0000"/>
              </a:solidFill>
            </a:endParaRPr>
          </a:p>
        </p:txBody>
      </p:sp>
      <p:sp>
        <p:nvSpPr>
          <p:cNvPr id="442371" name="Rectangle 3" descr="Rectangle: Click to edit Master text styles&#10;Second level&#10;Third level&#10;Fourth level&#10;Fifth level"/>
          <p:cNvSpPr>
            <a:spLocks noGrp="1" noChangeArrowheads="1"/>
          </p:cNvSpPr>
          <p:nvPr>
            <p:ph type="body" idx="1"/>
          </p:nvPr>
        </p:nvSpPr>
        <p:spPr>
          <a:xfrm>
            <a:off x="0" y="862776"/>
            <a:ext cx="8864600" cy="5918200"/>
          </a:xfrm>
        </p:spPr>
        <p:txBody>
          <a:bodyPr/>
          <a:lstStyle/>
          <a:p>
            <a:pPr marL="914400" lvl="1" indent="-457200">
              <a:buFont typeface="Wingdings" panose="05000000000000000000" pitchFamily="2" charset="2"/>
              <a:buNone/>
            </a:pPr>
            <a:r>
              <a:rPr lang="el-GR" altLang="el-GR" sz="2000" dirty="0"/>
              <a:t>	</a:t>
            </a:r>
            <a:r>
              <a:rPr lang="el-GR" altLang="el-GR" sz="2000" u="sng" dirty="0">
                <a:solidFill>
                  <a:srgbClr val="FF0000"/>
                </a:solidFill>
              </a:rPr>
              <a:t>Β’ Τρόπος</a:t>
            </a:r>
          </a:p>
          <a:p>
            <a:pPr marL="914400" lvl="1" indent="-457200"/>
            <a:endParaRPr lang="el-GR" altLang="el-GR" sz="2000" dirty="0"/>
          </a:p>
          <a:p>
            <a:pPr marL="914400" lvl="1" indent="-457200"/>
            <a:r>
              <a:rPr lang="el-GR" altLang="el-GR" sz="2000" dirty="0"/>
              <a:t>Παραπλήσιος με τον Α’ Τρόπο, </a:t>
            </a:r>
            <a:r>
              <a:rPr lang="el-GR" altLang="el-GR" sz="2000" u="sng" dirty="0">
                <a:solidFill>
                  <a:srgbClr val="FF0000"/>
                </a:solidFill>
              </a:rPr>
              <a:t>αλλά πιο βολικός</a:t>
            </a:r>
            <a:r>
              <a:rPr lang="el-GR" altLang="el-GR" sz="2000" dirty="0"/>
              <a:t>, γιατί το αλφαριθμητικό μπαίνει ανάμεσα σε διπλά εισαγωγικά </a:t>
            </a:r>
            <a:r>
              <a:rPr lang="el-GR" altLang="el-GR" sz="2000" dirty="0">
                <a:solidFill>
                  <a:srgbClr val="000000"/>
                </a:solidFill>
                <a:latin typeface="Courier New" panose="02070309020205020404" pitchFamily="49" charset="0"/>
              </a:rPr>
              <a:t>""</a:t>
            </a:r>
          </a:p>
          <a:p>
            <a:pPr marL="914400" lvl="1" indent="-457200"/>
            <a:endParaRPr lang="el-GR" altLang="el-GR" sz="2000" dirty="0">
              <a:solidFill>
                <a:srgbClr val="000000"/>
              </a:solidFill>
              <a:latin typeface="Courier New" panose="02070309020205020404" pitchFamily="49" charset="0"/>
            </a:endParaRPr>
          </a:p>
          <a:p>
            <a:pPr marL="914400" lvl="1" indent="-457200"/>
            <a:r>
              <a:rPr lang="el-GR" altLang="el-GR" sz="2000" u="sng" dirty="0"/>
              <a:t>ΠΑΡΑΔΕΙΓΜΑ</a:t>
            </a:r>
          </a:p>
          <a:p>
            <a:pPr marL="914400" lvl="1" indent="-457200"/>
            <a:endParaRPr lang="el-GR" altLang="el-GR" sz="2000" u="sng" dirty="0"/>
          </a:p>
          <a:p>
            <a:pPr marL="914400" lvl="1" indent="-457200">
              <a:buFont typeface="Wingdings" panose="05000000000000000000" pitchFamily="2" charset="2"/>
              <a:buNone/>
            </a:pPr>
            <a:r>
              <a:rPr lang="el-GR" altLang="el-GR" sz="2000" dirty="0">
                <a:solidFill>
                  <a:srgbClr val="0000FF"/>
                </a:solidFill>
                <a:latin typeface="Courier New" panose="02070309020205020404" pitchFamily="49" charset="0"/>
              </a:rPr>
              <a:t>			</a:t>
            </a:r>
            <a:r>
              <a:rPr lang="el-GR" altLang="el-GR" sz="2000" dirty="0" err="1">
                <a:solidFill>
                  <a:srgbClr val="0000FF"/>
                </a:solidFill>
                <a:latin typeface="Courier New" panose="02070309020205020404" pitchFamily="49" charset="0"/>
              </a:rPr>
              <a:t>char</a:t>
            </a:r>
            <a:r>
              <a:rPr lang="el-GR" altLang="el-GR" sz="2000" dirty="0">
                <a:solidFill>
                  <a:srgbClr val="000000"/>
                </a:solidFill>
                <a:latin typeface="Courier New" panose="02070309020205020404" pitchFamily="49" charset="0"/>
              </a:rPr>
              <a:t> </a:t>
            </a:r>
            <a:r>
              <a:rPr lang="el-GR" altLang="el-GR" sz="2000" dirty="0" err="1">
                <a:solidFill>
                  <a:srgbClr val="000000"/>
                </a:solidFill>
                <a:latin typeface="Courier New" panose="02070309020205020404" pitchFamily="49" charset="0"/>
              </a:rPr>
              <a:t>str</a:t>
            </a:r>
            <a:r>
              <a:rPr lang="el-GR" altLang="el-GR" sz="2000" dirty="0">
                <a:solidFill>
                  <a:srgbClr val="000000"/>
                </a:solidFill>
                <a:latin typeface="Courier New" panose="02070309020205020404" pitchFamily="49" charset="0"/>
              </a:rPr>
              <a:t>[8] = "</a:t>
            </a:r>
            <a:r>
              <a:rPr lang="el-GR" altLang="el-GR" sz="2000" dirty="0" err="1">
                <a:solidFill>
                  <a:srgbClr val="000000"/>
                </a:solidFill>
                <a:latin typeface="Courier New" panose="02070309020205020404" pitchFamily="49" charset="0"/>
              </a:rPr>
              <a:t>message</a:t>
            </a:r>
            <a:r>
              <a:rPr lang="el-GR" altLang="el-GR" sz="2000" dirty="0">
                <a:solidFill>
                  <a:srgbClr val="000000"/>
                </a:solidFill>
                <a:latin typeface="Courier New" panose="02070309020205020404" pitchFamily="49" charset="0"/>
              </a:rPr>
              <a:t>";</a:t>
            </a:r>
            <a:r>
              <a:rPr lang="el-GR" altLang="el-GR" dirty="0"/>
              <a:t> </a:t>
            </a:r>
          </a:p>
          <a:p>
            <a:pPr marL="914400" lvl="1" indent="-457200">
              <a:buFont typeface="Wingdings" panose="05000000000000000000" pitchFamily="2" charset="2"/>
              <a:buNone/>
            </a:pPr>
            <a:endParaRPr lang="el-GR" altLang="el-GR" sz="2000" dirty="0">
              <a:solidFill>
                <a:srgbClr val="000000"/>
              </a:solidFill>
              <a:latin typeface="Courier New" panose="02070309020205020404" pitchFamily="49" charset="0"/>
            </a:endParaRPr>
          </a:p>
          <a:p>
            <a:pPr marL="914400" lvl="1" indent="-457200"/>
            <a:r>
              <a:rPr lang="el-GR" altLang="el-GR" sz="2000" dirty="0"/>
              <a:t>Όπως και προηγουμένως, η τιμή του κάθε στοιχείου του πίνακα </a:t>
            </a:r>
            <a:r>
              <a:rPr lang="el-GR" altLang="el-GR" sz="2000" dirty="0" err="1">
                <a:solidFill>
                  <a:srgbClr val="000000"/>
                </a:solidFill>
                <a:latin typeface="Courier New" panose="02070309020205020404" pitchFamily="49" charset="0"/>
              </a:rPr>
              <a:t>str</a:t>
            </a:r>
            <a:r>
              <a:rPr lang="el-GR" altLang="el-GR" sz="2000" dirty="0"/>
              <a:t> γίνεται ίση με τον αντίστοιχο χαρακτήρα του αλφαριθμητικού</a:t>
            </a:r>
          </a:p>
          <a:p>
            <a:pPr marL="914400" lvl="1" indent="-457200"/>
            <a:endParaRPr lang="el-GR" altLang="el-GR" sz="2000" dirty="0"/>
          </a:p>
          <a:p>
            <a:pPr marL="914400" lvl="1" indent="-457200"/>
            <a:r>
              <a:rPr lang="el-GR" altLang="el-GR" sz="2000" dirty="0"/>
              <a:t>Ο μεταγλωττιστής προσθέτει αυτόματα τον τερματικό χαρακτήρα στο τέλος του αλφαριθμητικού, άρα η τιμή του τελευταίου στοιχείου του πίνακα (δηλ. του </a:t>
            </a:r>
            <a:r>
              <a:rPr lang="el-GR" altLang="el-GR" sz="2000" dirty="0" err="1">
                <a:solidFill>
                  <a:srgbClr val="000000"/>
                </a:solidFill>
                <a:latin typeface="Courier New" panose="02070309020205020404" pitchFamily="49" charset="0"/>
              </a:rPr>
              <a:t>str</a:t>
            </a:r>
            <a:r>
              <a:rPr lang="el-GR" altLang="el-GR" sz="2000" dirty="0">
                <a:solidFill>
                  <a:srgbClr val="000000"/>
                </a:solidFill>
                <a:latin typeface="Courier New" panose="02070309020205020404" pitchFamily="49" charset="0"/>
              </a:rPr>
              <a:t>[7]</a:t>
            </a:r>
            <a:r>
              <a:rPr lang="el-GR" altLang="el-GR" sz="2000" dirty="0"/>
              <a:t>) γίνεται </a:t>
            </a:r>
            <a:r>
              <a:rPr lang="el-GR" altLang="el-GR" sz="2000" dirty="0">
                <a:solidFill>
                  <a:srgbClr val="000000"/>
                </a:solidFill>
                <a:latin typeface="Courier New" panose="02070309020205020404" pitchFamily="49" charset="0"/>
              </a:rPr>
              <a:t>'\0'</a:t>
            </a:r>
          </a:p>
        </p:txBody>
      </p:sp>
      <p:sp>
        <p:nvSpPr>
          <p:cNvPr id="442372" name="Rectangle 4"/>
          <p:cNvSpPr>
            <a:spLocks noChangeArrowheads="1"/>
          </p:cNvSpPr>
          <p:nvPr/>
        </p:nvSpPr>
        <p:spPr bwMode="auto">
          <a:xfrm>
            <a:off x="2201196" y="3214736"/>
            <a:ext cx="4572000" cy="635000"/>
          </a:xfrm>
          <a:prstGeom prst="rect">
            <a:avLst/>
          </a:prstGeom>
          <a:noFill/>
          <a:ln w="9525">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p>
            <a:endParaRPr lang="el-GR"/>
          </a:p>
        </p:txBody>
      </p:sp>
    </p:spTree>
    <p:extLst>
      <p:ext uri="{BB962C8B-B14F-4D97-AF65-F5344CB8AC3E}">
        <p14:creationId xmlns:p14="http://schemas.microsoft.com/office/powerpoint/2010/main" val="18292455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3394" name="Rectangle 2"/>
          <p:cNvSpPr>
            <a:spLocks noGrp="1" noChangeArrowheads="1"/>
          </p:cNvSpPr>
          <p:nvPr>
            <p:ph type="title"/>
          </p:nvPr>
        </p:nvSpPr>
        <p:spPr>
          <a:xfrm>
            <a:off x="469900" y="215076"/>
            <a:ext cx="8445500" cy="1143000"/>
          </a:xfrm>
        </p:spPr>
        <p:txBody>
          <a:bodyPr/>
          <a:lstStyle/>
          <a:p>
            <a:r>
              <a:rPr lang="el-GR" altLang="el-GR" sz="2800">
                <a:solidFill>
                  <a:srgbClr val="FF0000"/>
                </a:solidFill>
              </a:rPr>
              <a:t>Αποθήκευση Αλφαριθμητικών με τη Δήλωση (ΙΙΙ)</a:t>
            </a:r>
            <a:br>
              <a:rPr lang="el-GR" altLang="el-GR" sz="2800">
                <a:solidFill>
                  <a:srgbClr val="FF0000"/>
                </a:solidFill>
              </a:rPr>
            </a:br>
            <a:endParaRPr lang="en-GB" altLang="el-GR" sz="2800">
              <a:solidFill>
                <a:srgbClr val="FF0000"/>
              </a:solidFill>
            </a:endParaRPr>
          </a:p>
        </p:txBody>
      </p:sp>
      <p:sp>
        <p:nvSpPr>
          <p:cNvPr id="443395" name="Rectangle 3" descr="Rectangle: Click to edit Master text styles&#10;Second level&#10;Third level&#10;Fourth level&#10;Fifth level"/>
          <p:cNvSpPr>
            <a:spLocks noGrp="1" noChangeArrowheads="1"/>
          </p:cNvSpPr>
          <p:nvPr>
            <p:ph type="body" idx="1"/>
          </p:nvPr>
        </p:nvSpPr>
        <p:spPr>
          <a:xfrm>
            <a:off x="0" y="811976"/>
            <a:ext cx="8864600" cy="5918200"/>
          </a:xfrm>
        </p:spPr>
        <p:txBody>
          <a:bodyPr/>
          <a:lstStyle/>
          <a:p>
            <a:pPr marL="914400" lvl="1" indent="-457200">
              <a:lnSpc>
                <a:spcPct val="80000"/>
              </a:lnSpc>
              <a:buFont typeface="Wingdings" panose="05000000000000000000" pitchFamily="2" charset="2"/>
              <a:buNone/>
            </a:pPr>
            <a:r>
              <a:rPr lang="el-GR" altLang="el-GR" sz="1800" dirty="0"/>
              <a:t>	</a:t>
            </a:r>
            <a:r>
              <a:rPr lang="el-GR" altLang="el-GR" sz="1800" u="sng" dirty="0">
                <a:solidFill>
                  <a:srgbClr val="FF0000"/>
                </a:solidFill>
              </a:rPr>
              <a:t>Γ’ Τρόπος</a:t>
            </a:r>
          </a:p>
          <a:p>
            <a:pPr marL="914400" lvl="1" indent="-457200">
              <a:lnSpc>
                <a:spcPct val="80000"/>
              </a:lnSpc>
            </a:pPr>
            <a:r>
              <a:rPr lang="el-GR" altLang="el-GR" sz="1800" dirty="0"/>
              <a:t>Το κύριο μειονέκτημα των 2 προηγούμενων τρόπων ήταν ότι ο προγραμματιστής έπρεπε να μετρήσει τον αριθμό των χαρακτήρων του αλφαριθμητικού, να προσθέσει και τον τερματικό χαρακτήρα, ώστε να υπολογίσει τη διάσταση του πίνακα</a:t>
            </a:r>
          </a:p>
          <a:p>
            <a:pPr marL="914400" lvl="1" indent="-457200">
              <a:lnSpc>
                <a:spcPct val="80000"/>
              </a:lnSpc>
            </a:pPr>
            <a:endParaRPr lang="el-GR" altLang="el-GR" sz="1800" dirty="0"/>
          </a:p>
          <a:p>
            <a:pPr marL="914400" lvl="1" indent="-457200">
              <a:lnSpc>
                <a:spcPct val="80000"/>
              </a:lnSpc>
            </a:pPr>
            <a:r>
              <a:rPr lang="el-GR" altLang="el-GR" sz="1800" dirty="0"/>
              <a:t>Προφανώς, αυτή η διαδικασία είναι χρονοβόρα, ιδίως στην περίπτωση που το αλφαριθμητικό έχει πολλούς χαρακτήρες, και - εκτός από αυτό - είναι πολύ πιθανό να προκύψει και λάθος στο μέτρημα</a:t>
            </a:r>
          </a:p>
          <a:p>
            <a:pPr marL="914400" lvl="1" indent="-457200">
              <a:lnSpc>
                <a:spcPct val="80000"/>
              </a:lnSpc>
            </a:pPr>
            <a:endParaRPr lang="el-GR" altLang="el-GR" sz="1800" dirty="0">
              <a:solidFill>
                <a:srgbClr val="000000"/>
              </a:solidFill>
              <a:latin typeface="Courier New" panose="02070309020205020404" pitchFamily="49" charset="0"/>
            </a:endParaRPr>
          </a:p>
          <a:p>
            <a:pPr marL="914400" lvl="1" indent="-457200">
              <a:lnSpc>
                <a:spcPct val="80000"/>
              </a:lnSpc>
            </a:pPr>
            <a:r>
              <a:rPr lang="el-GR" altLang="el-GR" sz="1800" dirty="0"/>
              <a:t>Ο τρίτος και </a:t>
            </a:r>
            <a:r>
              <a:rPr lang="el-GR" altLang="el-GR" sz="1800" dirty="0">
                <a:solidFill>
                  <a:srgbClr val="FF0000"/>
                </a:solidFill>
              </a:rPr>
              <a:t>πιο ευέλικτος τρόπος</a:t>
            </a:r>
            <a:r>
              <a:rPr lang="el-GR" altLang="el-GR" sz="1800" dirty="0"/>
              <a:t> είναι </a:t>
            </a:r>
            <a:r>
              <a:rPr lang="el-GR" altLang="el-GR" sz="1800" dirty="0">
                <a:solidFill>
                  <a:srgbClr val="FF0000"/>
                </a:solidFill>
              </a:rPr>
              <a:t>να </a:t>
            </a:r>
            <a:r>
              <a:rPr lang="el-GR" altLang="el-GR" sz="1800" u="sng" dirty="0">
                <a:solidFill>
                  <a:srgbClr val="FF0000"/>
                </a:solidFill>
              </a:rPr>
              <a:t>μην δηλωθεί</a:t>
            </a:r>
            <a:r>
              <a:rPr lang="el-GR" altLang="el-GR" sz="1800" dirty="0"/>
              <a:t> </a:t>
            </a:r>
            <a:r>
              <a:rPr lang="el-GR" altLang="el-GR" sz="1800" dirty="0">
                <a:solidFill>
                  <a:srgbClr val="FF0000"/>
                </a:solidFill>
              </a:rPr>
              <a:t>η διάσταση</a:t>
            </a:r>
            <a:r>
              <a:rPr lang="el-GR" altLang="el-GR" sz="1800" dirty="0"/>
              <a:t> του πίνακα, ώστε να την υπολογίσει </a:t>
            </a:r>
            <a:r>
              <a:rPr lang="el-GR" altLang="el-GR" sz="1800" u="sng" dirty="0">
                <a:solidFill>
                  <a:srgbClr val="FF0000"/>
                </a:solidFill>
              </a:rPr>
              <a:t>αυτόματα</a:t>
            </a:r>
            <a:r>
              <a:rPr lang="el-GR" altLang="el-GR" sz="1800" dirty="0"/>
              <a:t> ο μεταγλωττιστής </a:t>
            </a:r>
          </a:p>
          <a:p>
            <a:pPr marL="914400" lvl="1" indent="-457200">
              <a:lnSpc>
                <a:spcPct val="80000"/>
              </a:lnSpc>
            </a:pPr>
            <a:endParaRPr lang="el-GR" altLang="el-GR" sz="1800" dirty="0"/>
          </a:p>
          <a:p>
            <a:pPr marL="914400" lvl="1" indent="-457200">
              <a:lnSpc>
                <a:spcPct val="80000"/>
              </a:lnSpc>
            </a:pPr>
            <a:r>
              <a:rPr lang="el-GR" altLang="el-GR" sz="1800" u="sng" dirty="0"/>
              <a:t>ΠΑΡΑΔΕΙΓΜΑ</a:t>
            </a:r>
          </a:p>
          <a:p>
            <a:pPr marL="914400" lvl="1" indent="-457200">
              <a:lnSpc>
                <a:spcPct val="80000"/>
              </a:lnSpc>
            </a:pPr>
            <a:endParaRPr lang="el-GR" altLang="el-GR" sz="900" u="sng" dirty="0"/>
          </a:p>
          <a:p>
            <a:pPr marL="914400" lvl="1" indent="-457200">
              <a:lnSpc>
                <a:spcPct val="80000"/>
              </a:lnSpc>
              <a:buFont typeface="Wingdings" panose="05000000000000000000" pitchFamily="2" charset="2"/>
              <a:buNone/>
            </a:pPr>
            <a:r>
              <a:rPr lang="el-GR" altLang="el-GR" sz="1800" dirty="0">
                <a:solidFill>
                  <a:srgbClr val="0000FF"/>
                </a:solidFill>
                <a:latin typeface="Courier New" panose="02070309020205020404" pitchFamily="49" charset="0"/>
              </a:rPr>
              <a:t>			</a:t>
            </a:r>
            <a:r>
              <a:rPr lang="el-GR" altLang="el-GR" sz="1800" dirty="0" err="1">
                <a:solidFill>
                  <a:srgbClr val="0000FF"/>
                </a:solidFill>
                <a:latin typeface="Courier New" panose="02070309020205020404" pitchFamily="49" charset="0"/>
              </a:rPr>
              <a:t>char</a:t>
            </a:r>
            <a:r>
              <a:rPr lang="el-GR" altLang="el-GR" sz="1800" dirty="0">
                <a:solidFill>
                  <a:srgbClr val="000000"/>
                </a:solidFill>
                <a:latin typeface="Courier New" panose="02070309020205020404" pitchFamily="49" charset="0"/>
              </a:rPr>
              <a:t> </a:t>
            </a:r>
            <a:r>
              <a:rPr lang="el-GR" altLang="el-GR" sz="1800" dirty="0" err="1">
                <a:solidFill>
                  <a:srgbClr val="000000"/>
                </a:solidFill>
                <a:latin typeface="Courier New" panose="02070309020205020404" pitchFamily="49" charset="0"/>
              </a:rPr>
              <a:t>str</a:t>
            </a:r>
            <a:r>
              <a:rPr lang="el-GR" altLang="el-GR" sz="1800" dirty="0">
                <a:solidFill>
                  <a:srgbClr val="000000"/>
                </a:solidFill>
                <a:latin typeface="Courier New" panose="02070309020205020404" pitchFamily="49" charset="0"/>
              </a:rPr>
              <a:t>[] = "</a:t>
            </a:r>
            <a:r>
              <a:rPr lang="el-GR" altLang="el-GR" sz="1800" dirty="0" err="1">
                <a:solidFill>
                  <a:srgbClr val="000000"/>
                </a:solidFill>
                <a:latin typeface="Courier New" panose="02070309020205020404" pitchFamily="49" charset="0"/>
              </a:rPr>
              <a:t>message</a:t>
            </a:r>
            <a:r>
              <a:rPr lang="el-GR" altLang="el-GR" sz="1800" dirty="0">
                <a:solidFill>
                  <a:srgbClr val="000000"/>
                </a:solidFill>
                <a:latin typeface="Courier New" panose="02070309020205020404" pitchFamily="49" charset="0"/>
              </a:rPr>
              <a:t>";</a:t>
            </a:r>
            <a:r>
              <a:rPr lang="el-GR" altLang="el-GR" sz="2000" dirty="0"/>
              <a:t> </a:t>
            </a:r>
          </a:p>
          <a:p>
            <a:pPr marL="914400" lvl="1" indent="-457200">
              <a:lnSpc>
                <a:spcPct val="80000"/>
              </a:lnSpc>
              <a:buFont typeface="Wingdings" panose="05000000000000000000" pitchFamily="2" charset="2"/>
              <a:buNone/>
            </a:pPr>
            <a:endParaRPr lang="el-GR" altLang="el-GR" sz="1800" baseline="-25000" dirty="0">
              <a:solidFill>
                <a:srgbClr val="000000"/>
              </a:solidFill>
              <a:latin typeface="Courier New" panose="02070309020205020404" pitchFamily="49" charset="0"/>
            </a:endParaRPr>
          </a:p>
          <a:p>
            <a:pPr marL="914400" lvl="1" indent="-457200" algn="just">
              <a:lnSpc>
                <a:spcPct val="80000"/>
              </a:lnSpc>
            </a:pPr>
            <a:r>
              <a:rPr lang="el-GR" altLang="el-GR" sz="1800" dirty="0"/>
              <a:t>Σε αυτό το παράδειγμα ο μεταγλωττιστής δημιουργεί έναν πίνακα χαρακτήρων με τόσες θέσεις όσες χρειάζονται για να αποθηκευτούν στα στοιχεία του οι χαρακτήρες του αλφαριθμητικού </a:t>
            </a:r>
            <a:r>
              <a:rPr lang="el-GR" altLang="el-GR" sz="1800" dirty="0">
                <a:solidFill>
                  <a:srgbClr val="000000"/>
                </a:solidFill>
                <a:latin typeface="Courier New" panose="02070309020205020404" pitchFamily="49" charset="0"/>
              </a:rPr>
              <a:t>"</a:t>
            </a:r>
            <a:r>
              <a:rPr lang="el-GR" altLang="el-GR" sz="1800" dirty="0" err="1">
                <a:solidFill>
                  <a:srgbClr val="000000"/>
                </a:solidFill>
                <a:latin typeface="Courier New" panose="02070309020205020404" pitchFamily="49" charset="0"/>
              </a:rPr>
              <a:t>message</a:t>
            </a:r>
            <a:r>
              <a:rPr lang="el-GR" altLang="el-GR" sz="1800" dirty="0">
                <a:solidFill>
                  <a:srgbClr val="000000"/>
                </a:solidFill>
                <a:latin typeface="Courier New" panose="02070309020205020404" pitchFamily="49" charset="0"/>
              </a:rPr>
              <a:t>"</a:t>
            </a:r>
            <a:r>
              <a:rPr lang="el-GR" altLang="el-GR" sz="1800" dirty="0"/>
              <a:t> και ο τερματικός χαρακτήρας</a:t>
            </a:r>
          </a:p>
          <a:p>
            <a:pPr marL="914400" lvl="1" indent="-457200" algn="just">
              <a:lnSpc>
                <a:spcPct val="80000"/>
              </a:lnSpc>
            </a:pPr>
            <a:endParaRPr lang="el-GR" altLang="el-GR" sz="1800" dirty="0"/>
          </a:p>
          <a:p>
            <a:pPr marL="914400" lvl="1" indent="-457200" algn="just">
              <a:lnSpc>
                <a:spcPct val="80000"/>
              </a:lnSpc>
            </a:pPr>
            <a:r>
              <a:rPr lang="el-GR" altLang="el-GR" sz="1800" dirty="0"/>
              <a:t>Με αυτόν τον τρόπο ο προγραμματιστής δεν χρειάζεται να μετρήσει το μήκος του αλφαριθμητικού για να υπολογίσει τη διάσταση του πίνακα</a:t>
            </a:r>
          </a:p>
        </p:txBody>
      </p:sp>
      <p:sp>
        <p:nvSpPr>
          <p:cNvPr id="443397" name="Rectangle 5"/>
          <p:cNvSpPr>
            <a:spLocks noChangeArrowheads="1"/>
          </p:cNvSpPr>
          <p:nvPr/>
        </p:nvSpPr>
        <p:spPr bwMode="auto">
          <a:xfrm>
            <a:off x="2197100" y="4305299"/>
            <a:ext cx="4241800" cy="381000"/>
          </a:xfrm>
          <a:prstGeom prst="rect">
            <a:avLst/>
          </a:prstGeom>
          <a:noFill/>
          <a:ln w="9525">
            <a:solidFill>
              <a:srgbClr val="000000"/>
            </a:solidFill>
            <a:miter lim="800000"/>
            <a:headEnd/>
            <a:tailEnd/>
          </a:ln>
          <a:effectLst>
            <a:outerShdw dist="35921" dir="2700000" algn="ctr" rotWithShape="0">
              <a:schemeClr val="bg2"/>
            </a:outerShdw>
          </a:effectLst>
          <a:extLst>
            <a:ext uri="{909E8E84-426E-40DD-AFC4-6F175D3DCCD1}">
              <a14:hiddenFill xmlns:a14="http://schemas.microsoft.com/office/drawing/2010/main">
                <a:solidFill>
                  <a:srgbClr val="FF9966"/>
                </a:solidFill>
              </a14:hiddenFill>
            </a:ext>
          </a:extLst>
        </p:spPr>
        <p:txBody>
          <a:bodyPr wrap="none" anchor="ctr"/>
          <a:lstStyle/>
          <a:p>
            <a:endParaRPr lang="el-GR"/>
          </a:p>
        </p:txBody>
      </p:sp>
    </p:spTree>
    <p:extLst>
      <p:ext uri="{BB962C8B-B14F-4D97-AF65-F5344CB8AC3E}">
        <p14:creationId xmlns:p14="http://schemas.microsoft.com/office/powerpoint/2010/main" val="33990719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4418" name="Rectangle 2"/>
          <p:cNvSpPr>
            <a:spLocks noGrp="1" noChangeArrowheads="1"/>
          </p:cNvSpPr>
          <p:nvPr>
            <p:ph type="title"/>
          </p:nvPr>
        </p:nvSpPr>
        <p:spPr>
          <a:xfrm>
            <a:off x="469900" y="-45068"/>
            <a:ext cx="8255000" cy="1143000"/>
          </a:xfrm>
        </p:spPr>
        <p:txBody>
          <a:bodyPr/>
          <a:lstStyle/>
          <a:p>
            <a:r>
              <a:rPr lang="el-GR" altLang="el-GR">
                <a:solidFill>
                  <a:srgbClr val="FF0000"/>
                </a:solidFill>
              </a:rPr>
              <a:t>Παρατηρήσεις (Ι)</a:t>
            </a:r>
            <a:endParaRPr lang="en-GB" altLang="el-GR">
              <a:solidFill>
                <a:srgbClr val="FF0000"/>
              </a:solidFill>
            </a:endParaRPr>
          </a:p>
        </p:txBody>
      </p:sp>
      <p:sp>
        <p:nvSpPr>
          <p:cNvPr id="444419" name="Rectangle 3" descr="Rectangle: Click to edit Master text styles&#10;Second level&#10;Third level&#10;Fourth level&#10;Fifth level"/>
          <p:cNvSpPr>
            <a:spLocks noGrp="1" noChangeArrowheads="1"/>
          </p:cNvSpPr>
          <p:nvPr>
            <p:ph type="body" idx="1"/>
          </p:nvPr>
        </p:nvSpPr>
        <p:spPr>
          <a:xfrm>
            <a:off x="0" y="818532"/>
            <a:ext cx="8864600" cy="5676900"/>
          </a:xfrm>
        </p:spPr>
        <p:txBody>
          <a:bodyPr/>
          <a:lstStyle/>
          <a:p>
            <a:pPr marL="914400" lvl="1" indent="-457200"/>
            <a:r>
              <a:rPr lang="el-GR" altLang="el-GR" sz="2000" dirty="0"/>
              <a:t>Ο μεταγλωττιστής για να ανακαλύψει το τέλος ενός αλφαριθμητικού ψάχνει να βρει τον </a:t>
            </a:r>
            <a:r>
              <a:rPr lang="el-GR" altLang="el-GR" sz="2000" dirty="0">
                <a:solidFill>
                  <a:srgbClr val="FF0000"/>
                </a:solidFill>
              </a:rPr>
              <a:t>τερματικό χαρακτήρα</a:t>
            </a:r>
            <a:r>
              <a:rPr lang="el-GR" altLang="el-GR" sz="2000" dirty="0"/>
              <a:t> (</a:t>
            </a:r>
            <a:r>
              <a:rPr lang="el-GR" altLang="el-GR" sz="2000" dirty="0">
                <a:solidFill>
                  <a:srgbClr val="000000"/>
                </a:solidFill>
                <a:latin typeface="Courier New" panose="02070309020205020404" pitchFamily="49" charset="0"/>
              </a:rPr>
              <a:t>'\0'</a:t>
            </a:r>
            <a:r>
              <a:rPr lang="el-GR" altLang="el-GR" sz="2000" dirty="0"/>
              <a:t>)</a:t>
            </a:r>
          </a:p>
          <a:p>
            <a:pPr marL="914400" lvl="1" indent="-457200"/>
            <a:endParaRPr lang="el-GR" altLang="el-GR" sz="2000" dirty="0"/>
          </a:p>
          <a:p>
            <a:pPr marL="914400" lvl="1" indent="-457200"/>
            <a:r>
              <a:rPr lang="el-GR" altLang="el-GR" sz="2000" dirty="0"/>
              <a:t>Επομένως, κάθε αλφαριθμητικό </a:t>
            </a:r>
            <a:r>
              <a:rPr lang="el-GR" altLang="el-GR" sz="2000" u="sng" dirty="0">
                <a:solidFill>
                  <a:srgbClr val="FF0000"/>
                </a:solidFill>
              </a:rPr>
              <a:t>πρέπει να τελειώνει</a:t>
            </a:r>
            <a:r>
              <a:rPr lang="el-GR" altLang="el-GR" sz="2000" dirty="0">
                <a:solidFill>
                  <a:srgbClr val="FF0000"/>
                </a:solidFill>
              </a:rPr>
              <a:t> με τον τερματικό χαρακτήρα</a:t>
            </a:r>
            <a:r>
              <a:rPr lang="el-GR" altLang="el-GR" sz="2000" dirty="0"/>
              <a:t> </a:t>
            </a:r>
            <a:r>
              <a:rPr lang="el-GR" altLang="el-GR" sz="2000" dirty="0">
                <a:solidFill>
                  <a:srgbClr val="000000"/>
                </a:solidFill>
                <a:latin typeface="Courier New" panose="02070309020205020404" pitchFamily="49" charset="0"/>
              </a:rPr>
              <a:t>'\0'</a:t>
            </a:r>
          </a:p>
          <a:p>
            <a:pPr marL="914400" lvl="1" indent="-457200"/>
            <a:endParaRPr lang="el-GR" altLang="el-GR" sz="2000" dirty="0"/>
          </a:p>
          <a:p>
            <a:pPr marL="914400" lvl="1" indent="-457200"/>
            <a:r>
              <a:rPr lang="el-GR" altLang="el-GR" sz="2000" dirty="0"/>
              <a:t>Επίσης, ο τερματικός χαρακτήρας (</a:t>
            </a:r>
            <a:r>
              <a:rPr lang="el-GR" altLang="el-GR" sz="2000" dirty="0">
                <a:solidFill>
                  <a:srgbClr val="000000"/>
                </a:solidFill>
                <a:latin typeface="Courier New" panose="02070309020205020404" pitchFamily="49" charset="0"/>
              </a:rPr>
              <a:t>'\0'</a:t>
            </a:r>
            <a:r>
              <a:rPr lang="el-GR" altLang="el-GR" sz="2000" dirty="0"/>
              <a:t>) πρέπει να υπάρχει, για να μπορούν να λειτουργήσουν σωστά και οι αντίστοιχες συναρτήσεις χειρισμού αλφαριθμητικών (π.χ. </a:t>
            </a:r>
            <a:r>
              <a:rPr lang="el-GR" altLang="el-GR" sz="2000" dirty="0" err="1">
                <a:solidFill>
                  <a:srgbClr val="000000"/>
                </a:solidFill>
                <a:latin typeface="Courier New" panose="02070309020205020404" pitchFamily="49" charset="0"/>
              </a:rPr>
              <a:t>strlen</a:t>
            </a:r>
            <a:r>
              <a:rPr lang="el-GR" altLang="el-GR" sz="2000" dirty="0">
                <a:solidFill>
                  <a:srgbClr val="000000"/>
                </a:solidFill>
                <a:latin typeface="Courier New" panose="02070309020205020404" pitchFamily="49" charset="0"/>
              </a:rPr>
              <a:t>()</a:t>
            </a:r>
            <a:r>
              <a:rPr lang="el-GR" altLang="el-GR" sz="2000" dirty="0"/>
              <a:t>, </a:t>
            </a:r>
            <a:r>
              <a:rPr lang="el-GR" altLang="el-GR" sz="2000" dirty="0" err="1">
                <a:solidFill>
                  <a:srgbClr val="000000"/>
                </a:solidFill>
                <a:latin typeface="Courier New" panose="02070309020205020404" pitchFamily="49" charset="0"/>
              </a:rPr>
              <a:t>strcpy</a:t>
            </a:r>
            <a:r>
              <a:rPr lang="el-GR" altLang="el-GR" sz="2000" dirty="0">
                <a:solidFill>
                  <a:srgbClr val="000000"/>
                </a:solidFill>
                <a:latin typeface="Courier New" panose="02070309020205020404" pitchFamily="49" charset="0"/>
              </a:rPr>
              <a:t>()</a:t>
            </a:r>
            <a:r>
              <a:rPr lang="el-GR" altLang="el-GR" sz="2000" dirty="0"/>
              <a:t>, …) τις οποίες θα εξετάσουμε παρακάτω</a:t>
            </a:r>
            <a:endParaRPr lang="el-GR" altLang="el-GR" sz="2000" dirty="0">
              <a:solidFill>
                <a:srgbClr val="000000"/>
              </a:solidFill>
              <a:latin typeface="Courier New" panose="02070309020205020404" pitchFamily="49" charset="0"/>
            </a:endParaRPr>
          </a:p>
        </p:txBody>
      </p:sp>
    </p:spTree>
    <p:extLst>
      <p:ext uri="{BB962C8B-B14F-4D97-AF65-F5344CB8AC3E}">
        <p14:creationId xmlns:p14="http://schemas.microsoft.com/office/powerpoint/2010/main" val="32617651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5442" name="Rectangle 2"/>
          <p:cNvSpPr>
            <a:spLocks noGrp="1" noChangeArrowheads="1"/>
          </p:cNvSpPr>
          <p:nvPr>
            <p:ph type="title"/>
          </p:nvPr>
        </p:nvSpPr>
        <p:spPr>
          <a:xfrm>
            <a:off x="469900" y="-45068"/>
            <a:ext cx="8255000" cy="1143000"/>
          </a:xfrm>
        </p:spPr>
        <p:txBody>
          <a:bodyPr/>
          <a:lstStyle/>
          <a:p>
            <a:r>
              <a:rPr lang="el-GR" altLang="el-GR">
                <a:solidFill>
                  <a:srgbClr val="FF0000"/>
                </a:solidFill>
              </a:rPr>
              <a:t>Παρατηρήσεις (ΙΙ)</a:t>
            </a:r>
            <a:endParaRPr lang="en-GB" altLang="el-GR">
              <a:solidFill>
                <a:srgbClr val="FF0000"/>
              </a:solidFill>
            </a:endParaRPr>
          </a:p>
        </p:txBody>
      </p:sp>
      <p:sp>
        <p:nvSpPr>
          <p:cNvPr id="445443" name="Rectangle 3" descr="Rectangle: Click to edit Master text styles&#10;Second level&#10;Third level&#10;Fourth level&#10;Fifth level"/>
          <p:cNvSpPr>
            <a:spLocks noGrp="1" noChangeArrowheads="1"/>
          </p:cNvSpPr>
          <p:nvPr>
            <p:ph type="body" idx="1"/>
          </p:nvPr>
        </p:nvSpPr>
        <p:spPr>
          <a:xfrm>
            <a:off x="0" y="818532"/>
            <a:ext cx="8864600" cy="5676900"/>
          </a:xfrm>
        </p:spPr>
        <p:txBody>
          <a:bodyPr/>
          <a:lstStyle/>
          <a:p>
            <a:pPr marL="914400" lvl="1" indent="-457200"/>
            <a:r>
              <a:rPr lang="el-GR" altLang="el-GR" sz="2000" dirty="0"/>
              <a:t>Ένας τρόπος για να εξασφαλιστεί ότι ο τερματικός χαρακτήρας </a:t>
            </a:r>
            <a:r>
              <a:rPr lang="el-GR" altLang="el-GR" sz="2000" dirty="0">
                <a:solidFill>
                  <a:srgbClr val="000000"/>
                </a:solidFill>
                <a:latin typeface="Courier New" panose="02070309020205020404" pitchFamily="49" charset="0"/>
              </a:rPr>
              <a:t>'\0'</a:t>
            </a:r>
            <a:r>
              <a:rPr lang="el-GR" altLang="el-GR" sz="2000" dirty="0"/>
              <a:t> θα περιέχεται οπωσδήποτε σε έναν πίνακα χαρακτήρων, είναι να τεθεί στα στοιχεία του η τιμή </a:t>
            </a:r>
            <a:r>
              <a:rPr lang="el-GR" altLang="el-GR" sz="2000" dirty="0">
                <a:solidFill>
                  <a:srgbClr val="000000"/>
                </a:solidFill>
                <a:latin typeface="Courier New" panose="02070309020205020404" pitchFamily="49" charset="0"/>
              </a:rPr>
              <a:t>'\0'</a:t>
            </a:r>
            <a:r>
              <a:rPr lang="el-GR" altLang="el-GR" sz="2000" dirty="0"/>
              <a:t>, κατά τη δήλωσή του (δηλ. να γίνει ταυτόχρονη αρχικοποίηση με τη δήλωσή του)</a:t>
            </a:r>
          </a:p>
          <a:p>
            <a:pPr marL="914400" lvl="1" indent="-457200"/>
            <a:endParaRPr lang="el-GR" altLang="el-GR" sz="2000" dirty="0"/>
          </a:p>
          <a:p>
            <a:pPr marL="914400" lvl="1" indent="-457200">
              <a:buFont typeface="Wingdings" panose="05000000000000000000" pitchFamily="2" charset="2"/>
              <a:buNone/>
            </a:pPr>
            <a:r>
              <a:rPr lang="el-GR" altLang="el-GR" sz="2000" dirty="0"/>
              <a:t>	Π.χ. με τη</a:t>
            </a:r>
            <a:r>
              <a:rPr lang="en-US" altLang="el-GR" sz="2000" dirty="0"/>
              <a:t> </a:t>
            </a:r>
            <a:r>
              <a:rPr lang="el-GR" altLang="el-GR" sz="2000" dirty="0"/>
              <a:t>δήλωση:</a:t>
            </a:r>
          </a:p>
          <a:p>
            <a:pPr marL="914400" lvl="1" indent="-457200">
              <a:buFont typeface="Wingdings" panose="05000000000000000000" pitchFamily="2" charset="2"/>
              <a:buNone/>
            </a:pPr>
            <a:endParaRPr lang="el-GR" altLang="el-GR" sz="2000" dirty="0"/>
          </a:p>
          <a:p>
            <a:pPr marL="914400" lvl="1" indent="-457200">
              <a:buFont typeface="Wingdings" panose="05000000000000000000" pitchFamily="2" charset="2"/>
              <a:buNone/>
            </a:pPr>
            <a:r>
              <a:rPr lang="el-GR" altLang="el-GR" sz="2000" dirty="0"/>
              <a:t>			    </a:t>
            </a:r>
            <a:r>
              <a:rPr lang="el-GR" altLang="el-GR" sz="2000" dirty="0" err="1">
                <a:solidFill>
                  <a:srgbClr val="0000FF"/>
                </a:solidFill>
                <a:latin typeface="Courier New" panose="02070309020205020404" pitchFamily="49" charset="0"/>
              </a:rPr>
              <a:t>char</a:t>
            </a:r>
            <a:r>
              <a:rPr lang="el-GR" altLang="el-GR" sz="2000" dirty="0">
                <a:solidFill>
                  <a:srgbClr val="000000"/>
                </a:solidFill>
                <a:latin typeface="Courier New" panose="02070309020205020404" pitchFamily="49" charset="0"/>
              </a:rPr>
              <a:t> </a:t>
            </a:r>
            <a:r>
              <a:rPr lang="el-GR" altLang="el-GR" sz="2000" dirty="0" err="1">
                <a:solidFill>
                  <a:srgbClr val="000000"/>
                </a:solidFill>
                <a:latin typeface="Courier New" panose="02070309020205020404" pitchFamily="49" charset="0"/>
              </a:rPr>
              <a:t>str</a:t>
            </a:r>
            <a:r>
              <a:rPr lang="el-GR" altLang="el-GR" sz="2000" dirty="0">
                <a:solidFill>
                  <a:srgbClr val="000000"/>
                </a:solidFill>
                <a:latin typeface="Courier New" panose="02070309020205020404" pitchFamily="49" charset="0"/>
              </a:rPr>
              <a:t>[100] = {0}; </a:t>
            </a:r>
          </a:p>
          <a:p>
            <a:pPr marL="914400" lvl="1" indent="-457200">
              <a:buFont typeface="Wingdings" panose="05000000000000000000" pitchFamily="2" charset="2"/>
              <a:buNone/>
            </a:pPr>
            <a:endParaRPr lang="el-GR" altLang="el-GR" sz="2000" dirty="0">
              <a:solidFill>
                <a:srgbClr val="000000"/>
              </a:solidFill>
              <a:latin typeface="Courier New" panose="02070309020205020404" pitchFamily="49" charset="0"/>
            </a:endParaRPr>
          </a:p>
          <a:p>
            <a:pPr marL="914400" lvl="1" indent="-457200">
              <a:buFont typeface="Wingdings" panose="05000000000000000000" pitchFamily="2" charset="2"/>
              <a:buNone/>
            </a:pPr>
            <a:r>
              <a:rPr lang="el-GR" altLang="el-GR" sz="2000" dirty="0"/>
              <a:t>	όλα τα στοιχεία του πίνακα </a:t>
            </a:r>
            <a:r>
              <a:rPr lang="el-GR" altLang="el-GR" sz="2000" dirty="0" err="1">
                <a:solidFill>
                  <a:srgbClr val="000000"/>
                </a:solidFill>
                <a:latin typeface="Courier New" panose="02070309020205020404" pitchFamily="49" charset="0"/>
              </a:rPr>
              <a:t>str</a:t>
            </a:r>
            <a:r>
              <a:rPr lang="el-GR" altLang="el-GR" sz="2000" dirty="0"/>
              <a:t> γίνονται ίσα με την </a:t>
            </a:r>
            <a:r>
              <a:rPr lang="en-US" altLang="el-GR" sz="2000" dirty="0"/>
              <a:t>ASCII </a:t>
            </a:r>
            <a:r>
              <a:rPr lang="el-GR" altLang="el-GR" sz="2000" dirty="0"/>
              <a:t>τιμή </a:t>
            </a:r>
            <a:r>
              <a:rPr lang="el-GR" altLang="el-GR" sz="2000" dirty="0">
                <a:solidFill>
                  <a:srgbClr val="000000"/>
                </a:solidFill>
                <a:latin typeface="Courier New" panose="02070309020205020404" pitchFamily="49" charset="0"/>
              </a:rPr>
              <a:t>0</a:t>
            </a:r>
            <a:r>
              <a:rPr lang="el-GR" altLang="el-GR" sz="2000" dirty="0"/>
              <a:t>, η οποία αντιστοιχίζεται στον τερματικό χαρακτήρα </a:t>
            </a:r>
            <a:r>
              <a:rPr lang="el-GR" altLang="el-GR" sz="2000" dirty="0">
                <a:solidFill>
                  <a:srgbClr val="000000"/>
                </a:solidFill>
                <a:latin typeface="Courier New" panose="02070309020205020404" pitchFamily="49" charset="0"/>
              </a:rPr>
              <a:t>'\0'</a:t>
            </a:r>
            <a:r>
              <a:rPr lang="el-GR" altLang="el-GR" sz="1800" dirty="0">
                <a:solidFill>
                  <a:srgbClr val="000000"/>
                </a:solidFill>
                <a:latin typeface="Courier New" panose="02070309020205020404" pitchFamily="49" charset="0"/>
              </a:rPr>
              <a:t> </a:t>
            </a:r>
          </a:p>
          <a:p>
            <a:pPr marL="914400" lvl="1" indent="-457200"/>
            <a:endParaRPr lang="el-GR" altLang="el-GR" sz="1800" dirty="0"/>
          </a:p>
          <a:p>
            <a:pPr marL="914400" lvl="1" indent="-457200"/>
            <a:endParaRPr lang="el-GR" altLang="el-GR" sz="1800" dirty="0"/>
          </a:p>
        </p:txBody>
      </p:sp>
    </p:spTree>
    <p:extLst>
      <p:ext uri="{BB962C8B-B14F-4D97-AF65-F5344CB8AC3E}">
        <p14:creationId xmlns:p14="http://schemas.microsoft.com/office/powerpoint/2010/main" val="425714560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στικό">
  <a:themeElements>
    <a:clrScheme name="Αστικό">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Αστικό">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Αστικό">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12688</TotalTime>
  <Words>2436</Words>
  <Application>Microsoft Office PowerPoint</Application>
  <PresentationFormat>Προβολή στην οθόνη (4:3)</PresentationFormat>
  <Paragraphs>513</Paragraphs>
  <Slides>59</Slides>
  <Notes>0</Notes>
  <HiddenSlides>0</HiddenSlides>
  <MMClips>0</MMClips>
  <ScaleCrop>false</ScaleCrop>
  <HeadingPairs>
    <vt:vector size="8" baseType="variant">
      <vt:variant>
        <vt:lpstr>Γραμματοσειρές που χρησιμοποιούνται</vt:lpstr>
      </vt:variant>
      <vt:variant>
        <vt:i4>7</vt:i4>
      </vt:variant>
      <vt:variant>
        <vt:lpstr>Θέμα</vt:lpstr>
      </vt:variant>
      <vt:variant>
        <vt:i4>1</vt:i4>
      </vt:variant>
      <vt:variant>
        <vt:lpstr>Ενσωματωμένοι διακομιστές OLE</vt:lpstr>
      </vt:variant>
      <vt:variant>
        <vt:i4>1</vt:i4>
      </vt:variant>
      <vt:variant>
        <vt:lpstr>Τίτλοι διαφανειών</vt:lpstr>
      </vt:variant>
      <vt:variant>
        <vt:i4>59</vt:i4>
      </vt:variant>
    </vt:vector>
  </HeadingPairs>
  <TitlesOfParts>
    <vt:vector size="68" baseType="lpstr">
      <vt:lpstr>Comic Sans MS</vt:lpstr>
      <vt:lpstr>Courier New</vt:lpstr>
      <vt:lpstr>Georgia</vt:lpstr>
      <vt:lpstr>Times New Roman</vt:lpstr>
      <vt:lpstr>Trebuchet MS</vt:lpstr>
      <vt:lpstr>Wingdings</vt:lpstr>
      <vt:lpstr>Wingdings 2</vt:lpstr>
      <vt:lpstr>Αστικό</vt:lpstr>
      <vt:lpstr>Visio</vt:lpstr>
      <vt:lpstr>Προγραμματισμός ΙΙ</vt:lpstr>
      <vt:lpstr>Αλφαριθμητικά - Εισαγωγή </vt:lpstr>
      <vt:lpstr>Κυριολεκτικά Αλφαριθμητικά  </vt:lpstr>
      <vt:lpstr>Αποθήκευση Αλφαριθμητικών </vt:lpstr>
      <vt:lpstr>Αποθήκευση Αλφαριθμητικών με τη Δήλωση (Ι) </vt:lpstr>
      <vt:lpstr>Αποθήκευση Αλφαριθμητικών με τη Δήλωση (ΙΙ) </vt:lpstr>
      <vt:lpstr>Αποθήκευση Αλφαριθμητικών με τη Δήλωση (ΙΙΙ) </vt:lpstr>
      <vt:lpstr>Παρατηρήσεις (Ι)</vt:lpstr>
      <vt:lpstr>Παρατηρήσεις (ΙΙ)</vt:lpstr>
      <vt:lpstr>Παρατηρήσεις (ΙΙΙ)</vt:lpstr>
      <vt:lpstr>Παραδείγματα (Ι) </vt:lpstr>
      <vt:lpstr>Παραδείγματα (ΙΙ) </vt:lpstr>
      <vt:lpstr>Παραδείγματα (ΙΙΙ) </vt:lpstr>
      <vt:lpstr>Παραδείγματα (ΙV) </vt:lpstr>
      <vt:lpstr>Εμφάνιση Αλφαριθμητικών με την printf() (Ι)</vt:lpstr>
      <vt:lpstr>Εμφάνιση Αλφαριθμητικών με την printf() (ΙΙ)</vt:lpstr>
      <vt:lpstr>Εμφάνιση Αλφαριθμητικών με την puts() </vt:lpstr>
      <vt:lpstr>Παράδειγμα (Ι) </vt:lpstr>
      <vt:lpstr>Παράδειγμα (ΙΙ) </vt:lpstr>
      <vt:lpstr>Παράδειγμα (ΙΙΙ) </vt:lpstr>
      <vt:lpstr>Δείκτες και Αλφαριθμητικά (Ι) </vt:lpstr>
      <vt:lpstr>Δείκτες και Αλφαριθμητικά (ΙΙ) </vt:lpstr>
      <vt:lpstr>Δείκτες και Αλφαριθμητικά (ΙΙΙ) </vt:lpstr>
      <vt:lpstr>char *ptr    vs.    char ptr[]</vt:lpstr>
      <vt:lpstr>char *ptr    vs.    char ptr[]</vt:lpstr>
      <vt:lpstr>char *ptr    vs.    char ptr[]</vt:lpstr>
      <vt:lpstr>char *ptr    vs.    char ptr[]</vt:lpstr>
      <vt:lpstr>Διάβασμα Αλφαριθμητικών με την scanf() </vt:lpstr>
      <vt:lpstr>Διάβασμα Αλφαριθμητικών με την gets() </vt:lpstr>
      <vt:lpstr>Παρατηρήσεις (Ι)</vt:lpstr>
      <vt:lpstr>Παρατηρήσεις (ΙΙ)</vt:lpstr>
      <vt:lpstr>Παρατηρήσεις (ΙΙΙ)</vt:lpstr>
      <vt:lpstr>Παράδειγμα </vt:lpstr>
      <vt:lpstr>Διάβασμα αλφαριθμητικών με μεγαλύτερη ασφάλεια (Ι)</vt:lpstr>
      <vt:lpstr>Διάβασμα αλφαριθμητικών με μεγαλύτερη ασφάλεια (ΙΙ)</vt:lpstr>
      <vt:lpstr>Διάβασμα αλφαριθμητικών με μεγαλύτερη ασφάλεια (ΙΙΙ)</vt:lpstr>
      <vt:lpstr>Παραδείγματα (Ι) </vt:lpstr>
      <vt:lpstr>Παραδείγματα (ΙΙ) </vt:lpstr>
      <vt:lpstr>Παραδείγματα (ΙΙΙ) </vt:lpstr>
      <vt:lpstr>Η συνάρτηση strlen()</vt:lpstr>
      <vt:lpstr>Παραδείγματα (Ι) </vt:lpstr>
      <vt:lpstr>Παραδείγματα (ΙΙ) </vt:lpstr>
      <vt:lpstr>Η συνάρτηση strcpy()</vt:lpstr>
      <vt:lpstr>Παρατηρήσεις</vt:lpstr>
      <vt:lpstr>Παραδείγματα (Ι) </vt:lpstr>
      <vt:lpstr>Παραδείγματα (ΙΙ) </vt:lpstr>
      <vt:lpstr>Η συνάρτηση strncpy()</vt:lpstr>
      <vt:lpstr>Παράδειγμα </vt:lpstr>
      <vt:lpstr>Η συνάρτηση strcat()</vt:lpstr>
      <vt:lpstr>Παρατηρήσεις</vt:lpstr>
      <vt:lpstr>Παράδειγμα</vt:lpstr>
      <vt:lpstr>Η συνάρτηση strcmp()</vt:lpstr>
      <vt:lpstr>Η συνάρτηση strcmp()</vt:lpstr>
      <vt:lpstr>Η συνάρτηση strcmp()</vt:lpstr>
      <vt:lpstr>Η συνάρτηση strncmp()</vt:lpstr>
      <vt:lpstr>Παράδειγμα</vt:lpstr>
      <vt:lpstr>Διδιάστατοι πίνακες και αλφαριθμητικά (I)</vt:lpstr>
      <vt:lpstr>Διδιάστατοι πίνακες και αλφαριθμητικά (II)</vt:lpstr>
      <vt:lpstr>Παράδειγμα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Προγραμματισμός ΙΙ</dc:title>
  <cp:lastModifiedBy>Μάρκος Τσίπουρας</cp:lastModifiedBy>
  <cp:revision>43</cp:revision>
  <dcterms:created xsi:type="dcterms:W3CDTF">2004-10-17T06:32:39Z</dcterms:created>
  <dcterms:modified xsi:type="dcterms:W3CDTF">2017-04-17T18:20:36Z</dcterms:modified>
</cp:coreProperties>
</file>