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9" r:id="rId3"/>
    <p:sldId id="301" r:id="rId4"/>
    <p:sldId id="303" r:id="rId5"/>
    <p:sldId id="302" r:id="rId6"/>
    <p:sldId id="353" r:id="rId7"/>
    <p:sldId id="354" r:id="rId8"/>
    <p:sldId id="331" r:id="rId9"/>
    <p:sldId id="330" r:id="rId10"/>
    <p:sldId id="333" r:id="rId11"/>
    <p:sldId id="334" r:id="rId12"/>
    <p:sldId id="336" r:id="rId13"/>
    <p:sldId id="335" r:id="rId14"/>
    <p:sldId id="337" r:id="rId15"/>
    <p:sldId id="338"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s Tsormpatzoglou" initials="AT" lastIdx="1" clrIdx="0">
    <p:extLst>
      <p:ext uri="{19B8F6BF-5375-455C-9EA6-DF929625EA0E}">
        <p15:presenceInfo xmlns:p15="http://schemas.microsoft.com/office/powerpoint/2012/main" userId="54d95e34320680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7" d="100"/>
          <a:sy n="67" d="100"/>
        </p:scale>
        <p:origin x="572" y="32"/>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Στυλ κύριου τίτλου</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F003EDE9-A268-4FB8-88A5-5E5E025A3CE9}" type="datetimeFigureOut">
              <a:rPr lang="el-GR" smtClean="0"/>
              <a:t>11/4/2022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41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Date Placeholder 2"/>
          <p:cNvSpPr>
            <a:spLocks noGrp="1"/>
          </p:cNvSpPr>
          <p:nvPr>
            <p:ph type="dt" sz="half" idx="10"/>
          </p:nvPr>
        </p:nvSpPr>
        <p:spPr/>
        <p:txBody>
          <a:bodyPr/>
          <a:lstStyle/>
          <a:p>
            <a:fld id="{F003EDE9-A268-4FB8-88A5-5E5E025A3CE9}" type="datetimeFigureOut">
              <a:rPr lang="el-GR" smtClean="0"/>
              <a:t>11/4/2022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185453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Στυλ κύριου τίτλου</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F003EDE9-A268-4FB8-88A5-5E5E025A3CE9}" type="datetimeFigureOut">
              <a:rPr lang="el-GR" smtClean="0"/>
              <a:t>11/4/2022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370835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F003EDE9-A268-4FB8-88A5-5E5E025A3CE9}" type="datetimeFigureOut">
              <a:rPr lang="el-GR" smtClean="0"/>
              <a:t>11/4/2022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34003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Στυλ κύριου τίτλου</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F003EDE9-A268-4FB8-88A5-5E5E025A3CE9}" type="datetimeFigureOut">
              <a:rPr lang="el-GR" smtClean="0"/>
              <a:t>11/4/2022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587249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υποδείγματος κειμένου</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F003EDE9-A268-4FB8-88A5-5E5E025A3CE9}" type="datetimeFigureOut">
              <a:rPr lang="el-GR" smtClean="0"/>
              <a:t>11/4/2022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3150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υποδείγματος κειμένου</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F003EDE9-A268-4FB8-88A5-5E5E025A3CE9}" type="datetimeFigureOut">
              <a:rPr lang="el-GR" smtClean="0"/>
              <a:t>11/4/2022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3047859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003EDE9-A268-4FB8-88A5-5E5E025A3CE9}" type="datetimeFigureOut">
              <a:rPr lang="el-GR" smtClean="0"/>
              <a:t>11/4/2022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212061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003EDE9-A268-4FB8-88A5-5E5E025A3CE9}" type="datetimeFigureOut">
              <a:rPr lang="el-GR" smtClean="0"/>
              <a:t>11/4/2022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157231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nchor="ct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003EDE9-A268-4FB8-88A5-5E5E025A3CE9}" type="datetimeFigureOut">
              <a:rPr lang="el-GR" smtClean="0"/>
              <a:t>11/4/2022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57497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Στυλ κύριου τίτλου</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F003EDE9-A268-4FB8-88A5-5E5E025A3CE9}" type="datetimeFigureOut">
              <a:rPr lang="el-GR" smtClean="0"/>
              <a:t>11/4/2022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109567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F003EDE9-A268-4FB8-88A5-5E5E025A3CE9}" type="datetimeFigureOut">
              <a:rPr lang="el-GR" smtClean="0"/>
              <a:t>11/4/2022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66577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F003EDE9-A268-4FB8-88A5-5E5E025A3CE9}" type="datetimeFigureOut">
              <a:rPr lang="el-GR" smtClean="0"/>
              <a:t>11/4/2022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95153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F003EDE9-A268-4FB8-88A5-5E5E025A3CE9}" type="datetimeFigureOut">
              <a:rPr lang="el-GR" smtClean="0"/>
              <a:t>11/4/2022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231440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3EDE9-A268-4FB8-88A5-5E5E025A3CE9}" type="datetimeFigureOut">
              <a:rPr lang="el-GR" smtClean="0"/>
              <a:t>11/4/2022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398778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F003EDE9-A268-4FB8-88A5-5E5E025A3CE9}" type="datetimeFigureOut">
              <a:rPr lang="el-GR" smtClean="0"/>
              <a:t>11/4/2022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341359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Στυλ κύριου τίτλου</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F003EDE9-A268-4FB8-88A5-5E5E025A3CE9}" type="datetimeFigureOut">
              <a:rPr lang="el-GR" smtClean="0"/>
              <a:t>11/4/2022</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2634313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2">
                <a:tint val="97000"/>
                <a:hueMod val="92000"/>
                <a:satMod val="169000"/>
                <a:lumMod val="164000"/>
              </a:schemeClr>
            </a:gs>
            <a:gs pos="74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003EDE9-A268-4FB8-88A5-5E5E025A3CE9}" type="datetimeFigureOut">
              <a:rPr lang="el-GR" smtClean="0"/>
              <a:t>11/4/2022</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BA1BF42-59DD-449D-8A2C-CC485B751C6B}" type="slidenum">
              <a:rPr lang="el-GR" smtClean="0"/>
              <a:t>‹#›</a:t>
            </a:fld>
            <a:endParaRPr lang="el-GR"/>
          </a:p>
        </p:txBody>
      </p:sp>
    </p:spTree>
    <p:extLst>
      <p:ext uri="{BB962C8B-B14F-4D97-AF65-F5344CB8AC3E}">
        <p14:creationId xmlns:p14="http://schemas.microsoft.com/office/powerpoint/2010/main" val="17291925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0844" y="2508660"/>
            <a:ext cx="8327457" cy="120032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4400" b="1" dirty="0">
                <a:ln/>
              </a:rPr>
              <a:t>ΤΗΛΕΠΙΚΟΙΝΩΝΙΑΚΑ ΔΙΚΤΥΑ</a:t>
            </a:r>
          </a:p>
          <a:p>
            <a:r>
              <a:rPr lang="el-GR" sz="2800" b="1" dirty="0">
                <a:ln/>
              </a:rPr>
              <a:t>(β’ μέρος)</a:t>
            </a:r>
          </a:p>
        </p:txBody>
      </p:sp>
      <p:sp>
        <p:nvSpPr>
          <p:cNvPr id="6" name="TextBox 5"/>
          <p:cNvSpPr txBox="1"/>
          <p:nvPr/>
        </p:nvSpPr>
        <p:spPr>
          <a:xfrm>
            <a:off x="613209" y="4338623"/>
            <a:ext cx="8809522" cy="584775"/>
          </a:xfrm>
          <a:prstGeom prst="rect">
            <a:avLst/>
          </a:prstGeom>
          <a:noFill/>
        </p:spPr>
        <p:txBody>
          <a:bodyPr wrap="square" rtlCol="0">
            <a:spAutoFit/>
          </a:bodyPr>
          <a:lstStyle/>
          <a:p>
            <a:pPr algn="ctr"/>
            <a:r>
              <a:rPr lang="en-US" sz="3200" b="1" dirty="0">
                <a:ln/>
                <a:solidFill>
                  <a:schemeClr val="bg1">
                    <a:lumMod val="50000"/>
                  </a:schemeClr>
                </a:solidFill>
                <a:effectLst>
                  <a:outerShdw blurRad="38100" dist="19050" dir="2700000" algn="tl" rotWithShape="0">
                    <a:schemeClr val="dk1">
                      <a:lumMod val="50000"/>
                      <a:alpha val="40000"/>
                    </a:schemeClr>
                  </a:outerShdw>
                </a:effectLst>
              </a:rPr>
              <a:t> </a:t>
            </a:r>
            <a:r>
              <a:rPr lang="el-GR" sz="3200" b="1" dirty="0">
                <a:ln/>
                <a:solidFill>
                  <a:schemeClr val="bg1">
                    <a:lumMod val="50000"/>
                  </a:schemeClr>
                </a:solidFill>
                <a:effectLst>
                  <a:outerShdw blurRad="38100" dist="19050" dir="2700000" algn="tl" rotWithShape="0">
                    <a:schemeClr val="dk1">
                      <a:lumMod val="50000"/>
                      <a:alpha val="40000"/>
                    </a:schemeClr>
                  </a:outerShdw>
                </a:effectLst>
              </a:rPr>
              <a:t>Διδάσκων: Τσορμπατζόγλου Ανδρέας </a:t>
            </a:r>
          </a:p>
        </p:txBody>
      </p:sp>
      <p:pic>
        <p:nvPicPr>
          <p:cNvPr id="10" name="Εικόνα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0844" y="608751"/>
            <a:ext cx="3453815" cy="977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Εικόνα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987" y="608751"/>
            <a:ext cx="4268190" cy="977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3670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624586" y="0"/>
            <a:ext cx="8942826" cy="1061829"/>
          </a:xfrm>
          <a:prstGeom prst="rect">
            <a:avLst/>
          </a:prstGeom>
        </p:spPr>
        <p:txBody>
          <a:bodyPr wrap="square">
            <a:spAutoFit/>
          </a:bodyPr>
          <a:lstStyle/>
          <a:p>
            <a:pPr algn="ctr">
              <a:lnSpc>
                <a:spcPct val="150000"/>
              </a:lnSpc>
            </a:pPr>
            <a:r>
              <a:rPr lang="el-GR" sz="4200" u="sng" dirty="0" smtClean="0">
                <a:solidFill>
                  <a:schemeClr val="accent4">
                    <a:lumMod val="40000"/>
                    <a:lumOff val="60000"/>
                  </a:schemeClr>
                </a:solidFill>
              </a:rPr>
              <a:t>Οπτικοί ενισχυτές και </a:t>
            </a:r>
            <a:r>
              <a:rPr lang="el-GR" sz="4200" u="sng" dirty="0" err="1" smtClean="0">
                <a:solidFill>
                  <a:schemeClr val="accent4">
                    <a:lumMod val="40000"/>
                    <a:lumOff val="60000"/>
                  </a:schemeClr>
                </a:solidFill>
              </a:rPr>
              <a:t>επαναλήπτες</a:t>
            </a:r>
            <a:endParaRPr lang="en-US" sz="4200" u="sng" dirty="0">
              <a:solidFill>
                <a:schemeClr val="accent4">
                  <a:lumMod val="40000"/>
                  <a:lumOff val="60000"/>
                </a:schemeClr>
              </a:solidFill>
            </a:endParaRPr>
          </a:p>
        </p:txBody>
      </p:sp>
      <p:sp>
        <p:nvSpPr>
          <p:cNvPr id="2" name="TextBox 1"/>
          <p:cNvSpPr txBox="1"/>
          <p:nvPr/>
        </p:nvSpPr>
        <p:spPr>
          <a:xfrm>
            <a:off x="276225" y="1507153"/>
            <a:ext cx="5553075" cy="4154984"/>
          </a:xfrm>
          <a:prstGeom prst="rect">
            <a:avLst/>
          </a:prstGeom>
          <a:noFill/>
        </p:spPr>
        <p:txBody>
          <a:bodyPr wrap="square" rtlCol="0">
            <a:spAutoFit/>
          </a:bodyPr>
          <a:lstStyle/>
          <a:p>
            <a:r>
              <a:rPr lang="el-GR" sz="2400" dirty="0"/>
              <a:t>Η απόσταση </a:t>
            </a:r>
            <a:r>
              <a:rPr lang="el-GR" sz="2400" dirty="0" smtClean="0"/>
              <a:t>μεταξ</a:t>
            </a:r>
            <a:r>
              <a:rPr lang="el-GR" sz="2400" dirty="0"/>
              <a:t>ύ</a:t>
            </a:r>
            <a:r>
              <a:rPr lang="el-GR" sz="2400" dirty="0" smtClean="0"/>
              <a:t> των </a:t>
            </a:r>
            <a:r>
              <a:rPr lang="el-GR" sz="2400" dirty="0" err="1" smtClean="0"/>
              <a:t>επαναληπτών</a:t>
            </a:r>
            <a:r>
              <a:rPr lang="el-GR" sz="2400" dirty="0" smtClean="0"/>
              <a:t> συνεχώς αυξάνεται με </a:t>
            </a:r>
            <a:r>
              <a:rPr lang="el-GR" sz="2400" dirty="0"/>
              <a:t>τα επί του παρόντος εγκατεστημένα ψηφιακά συστήματα </a:t>
            </a:r>
            <a:r>
              <a:rPr lang="el-GR" sz="2400" dirty="0" smtClean="0"/>
              <a:t>να τοποθετούνται σε </a:t>
            </a:r>
            <a:r>
              <a:rPr lang="el-GR" sz="2400" dirty="0"/>
              <a:t>διαστήματα στην </a:t>
            </a:r>
            <a:r>
              <a:rPr lang="el-GR" sz="2400" dirty="0" smtClean="0"/>
              <a:t>περιοχή </a:t>
            </a:r>
            <a:r>
              <a:rPr lang="el-GR" sz="2400" b="1" dirty="0" smtClean="0">
                <a:solidFill>
                  <a:schemeClr val="accent6">
                    <a:lumMod val="20000"/>
                    <a:lumOff val="80000"/>
                  </a:schemeClr>
                </a:solidFill>
              </a:rPr>
              <a:t>40 </a:t>
            </a:r>
            <a:r>
              <a:rPr lang="el-GR" sz="2400" b="1" dirty="0">
                <a:solidFill>
                  <a:schemeClr val="accent6">
                    <a:lumMod val="20000"/>
                    <a:lumOff val="80000"/>
                  </a:schemeClr>
                </a:solidFill>
              </a:rPr>
              <a:t>έως 60 </a:t>
            </a:r>
            <a:r>
              <a:rPr lang="el-GR" sz="2400" b="1" dirty="0" err="1" smtClean="0">
                <a:solidFill>
                  <a:schemeClr val="accent6">
                    <a:lumMod val="20000"/>
                    <a:lumOff val="80000"/>
                  </a:schemeClr>
                </a:solidFill>
              </a:rPr>
              <a:t>km</a:t>
            </a:r>
            <a:r>
              <a:rPr lang="en-US" sz="2400" b="1" dirty="0" smtClean="0">
                <a:solidFill>
                  <a:schemeClr val="accent6">
                    <a:lumMod val="20000"/>
                    <a:lumOff val="80000"/>
                  </a:schemeClr>
                </a:solidFill>
              </a:rPr>
              <a:t>.</a:t>
            </a:r>
            <a:r>
              <a:rPr lang="el-GR" sz="2400" b="1" dirty="0" smtClean="0"/>
              <a:t> </a:t>
            </a:r>
            <a:r>
              <a:rPr lang="el-GR" sz="2400" dirty="0" smtClean="0"/>
              <a:t>Για </a:t>
            </a:r>
            <a:r>
              <a:rPr lang="el-GR" sz="2400" dirty="0"/>
              <a:t>παράδειγμα, ένα υπερατλαντικό σύστημα οπτικών ινών που λειτουργεί σε απόσταση 6000 </a:t>
            </a:r>
            <a:r>
              <a:rPr lang="el-GR" sz="2400" dirty="0" err="1"/>
              <a:t>km</a:t>
            </a:r>
            <a:r>
              <a:rPr lang="el-GR" sz="2400" dirty="0"/>
              <a:t> απασχολεί </a:t>
            </a:r>
            <a:r>
              <a:rPr lang="el-GR" sz="2400" dirty="0" smtClean="0"/>
              <a:t>120 οπτικούς </a:t>
            </a:r>
            <a:r>
              <a:rPr lang="el-GR" sz="2400" dirty="0" err="1"/>
              <a:t>επαναλήπτες</a:t>
            </a:r>
            <a:r>
              <a:rPr lang="el-GR" sz="2400" dirty="0"/>
              <a:t> με απόσταση 50 </a:t>
            </a:r>
            <a:r>
              <a:rPr lang="el-GR" sz="2400" dirty="0" err="1" smtClean="0"/>
              <a:t>km</a:t>
            </a:r>
            <a:r>
              <a:rPr lang="en-US" sz="2400" dirty="0" smtClean="0"/>
              <a:t>.</a:t>
            </a:r>
            <a:endParaRPr lang="el-GR" sz="2400" dirty="0"/>
          </a:p>
        </p:txBody>
      </p:sp>
      <p:pic>
        <p:nvPicPr>
          <p:cNvPr id="3" name="Εικόνα 2"/>
          <p:cNvPicPr>
            <a:picLocks noChangeAspect="1"/>
          </p:cNvPicPr>
          <p:nvPr/>
        </p:nvPicPr>
        <p:blipFill>
          <a:blip r:embed="rId2"/>
          <a:stretch>
            <a:fillRect/>
          </a:stretch>
        </p:blipFill>
        <p:spPr>
          <a:xfrm>
            <a:off x="6000750" y="1687026"/>
            <a:ext cx="5715000" cy="4171950"/>
          </a:xfrm>
          <a:prstGeom prst="rect">
            <a:avLst/>
          </a:prstGeom>
        </p:spPr>
      </p:pic>
    </p:spTree>
    <p:extLst>
      <p:ext uri="{BB962C8B-B14F-4D97-AF65-F5344CB8AC3E}">
        <p14:creationId xmlns:p14="http://schemas.microsoft.com/office/powerpoint/2010/main" val="405349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624586" y="0"/>
            <a:ext cx="8942826" cy="938911"/>
          </a:xfrm>
          <a:prstGeom prst="rect">
            <a:avLst/>
          </a:prstGeom>
        </p:spPr>
        <p:txBody>
          <a:bodyPr wrap="square">
            <a:spAutoFit/>
          </a:bodyPr>
          <a:lstStyle/>
          <a:p>
            <a:pPr algn="ctr">
              <a:lnSpc>
                <a:spcPct val="150000"/>
              </a:lnSpc>
            </a:pPr>
            <a:r>
              <a:rPr lang="el-GR" sz="4200" u="sng" dirty="0" smtClean="0">
                <a:solidFill>
                  <a:schemeClr val="accent4">
                    <a:lumMod val="40000"/>
                    <a:lumOff val="60000"/>
                  </a:schemeClr>
                </a:solidFill>
              </a:rPr>
              <a:t>Ένωση οπτικής ίνας σε οπτική ίνα</a:t>
            </a:r>
            <a:endParaRPr lang="en-US" sz="4200" u="sng" dirty="0">
              <a:solidFill>
                <a:schemeClr val="accent4">
                  <a:lumMod val="40000"/>
                  <a:lumOff val="60000"/>
                </a:schemeClr>
              </a:solidFill>
            </a:endParaRPr>
          </a:p>
        </p:txBody>
      </p:sp>
      <p:sp>
        <p:nvSpPr>
          <p:cNvPr id="4" name="TextBox 3"/>
          <p:cNvSpPr txBox="1"/>
          <p:nvPr/>
        </p:nvSpPr>
        <p:spPr>
          <a:xfrm>
            <a:off x="352423" y="1005586"/>
            <a:ext cx="11639551" cy="4893647"/>
          </a:xfrm>
          <a:prstGeom prst="rect">
            <a:avLst/>
          </a:prstGeom>
          <a:noFill/>
        </p:spPr>
        <p:txBody>
          <a:bodyPr wrap="square" rtlCol="0">
            <a:spAutoFit/>
          </a:bodyPr>
          <a:lstStyle/>
          <a:p>
            <a:pPr>
              <a:lnSpc>
                <a:spcPct val="150000"/>
              </a:lnSpc>
              <a:spcBef>
                <a:spcPts val="600"/>
              </a:spcBef>
            </a:pPr>
            <a:r>
              <a:rPr lang="el-GR" sz="2200" u="sng" dirty="0" smtClean="0">
                <a:solidFill>
                  <a:schemeClr val="accent6">
                    <a:lumMod val="20000"/>
                    <a:lumOff val="80000"/>
                  </a:schemeClr>
                </a:solidFill>
              </a:rPr>
              <a:t>Τέλεια ένωση δεν υπάρχει.</a:t>
            </a:r>
            <a:endParaRPr lang="el-GR" sz="2200" dirty="0"/>
          </a:p>
          <a:p>
            <a:pPr>
              <a:lnSpc>
                <a:spcPct val="150000"/>
              </a:lnSpc>
              <a:spcBef>
                <a:spcPts val="600"/>
              </a:spcBef>
            </a:pPr>
            <a:r>
              <a:rPr lang="el-GR" sz="2200" dirty="0" smtClean="0"/>
              <a:t>Είναι προφανές ότι χρειαζόμαστε ενώσεις ίνας σε οπτική ίνα με μικρές </a:t>
            </a:r>
            <a:r>
              <a:rPr lang="el-GR" sz="2200" dirty="0" smtClean="0">
                <a:solidFill>
                  <a:schemeClr val="accent6">
                    <a:lumMod val="20000"/>
                    <a:lumOff val="80000"/>
                  </a:schemeClr>
                </a:solidFill>
              </a:rPr>
              <a:t>απώλειες</a:t>
            </a:r>
            <a:r>
              <a:rPr lang="el-GR" sz="2200" dirty="0" smtClean="0"/>
              <a:t> και ελάχιστες </a:t>
            </a:r>
            <a:r>
              <a:rPr lang="el-GR" sz="2200" dirty="0" smtClean="0">
                <a:solidFill>
                  <a:schemeClr val="accent6">
                    <a:lumMod val="20000"/>
                    <a:lumOff val="80000"/>
                  </a:schemeClr>
                </a:solidFill>
              </a:rPr>
              <a:t>παραμορφώσεις</a:t>
            </a:r>
            <a:r>
              <a:rPr lang="el-GR" sz="2200" dirty="0" smtClean="0"/>
              <a:t> του σήματος. Υπάρχουν 2 βασικές κατηγορίες ενώσεων:</a:t>
            </a:r>
            <a:endParaRPr lang="el-GR" sz="2200" dirty="0"/>
          </a:p>
          <a:p>
            <a:pPr marL="457200" indent="-457200">
              <a:lnSpc>
                <a:spcPct val="150000"/>
              </a:lnSpc>
              <a:spcBef>
                <a:spcPts val="600"/>
              </a:spcBef>
              <a:buFont typeface="+mj-lt"/>
              <a:buAutoNum type="arabicPeriod"/>
            </a:pPr>
            <a:r>
              <a:rPr lang="el-GR" sz="2200" dirty="0" smtClean="0"/>
              <a:t>Συναρμολόγηση </a:t>
            </a:r>
            <a:r>
              <a:rPr lang="el-GR" sz="2200" dirty="0"/>
              <a:t>ινών. Πρόκειται για </a:t>
            </a:r>
            <a:r>
              <a:rPr lang="el-GR" sz="2200" dirty="0" err="1"/>
              <a:t>ημιμόνιμους</a:t>
            </a:r>
            <a:r>
              <a:rPr lang="el-GR" sz="2200" dirty="0"/>
              <a:t> ή </a:t>
            </a:r>
            <a:r>
              <a:rPr lang="el-GR" sz="2200" b="1" dirty="0" smtClean="0"/>
              <a:t>μόνιμους</a:t>
            </a:r>
            <a:r>
              <a:rPr lang="el-GR" sz="2200" dirty="0" smtClean="0"/>
              <a:t> συνδέσμους </a:t>
            </a:r>
            <a:r>
              <a:rPr lang="el-GR" sz="2200" dirty="0"/>
              <a:t>που βρίσκουν μεγάλη χρήση στα περισσότερα τηλεπικοινωνιακά συστήματα οπτικών </a:t>
            </a:r>
            <a:r>
              <a:rPr lang="el-GR" sz="2200" dirty="0" smtClean="0"/>
              <a:t>ινών.</a:t>
            </a:r>
          </a:p>
          <a:p>
            <a:pPr marL="457200" indent="-457200">
              <a:lnSpc>
                <a:spcPct val="150000"/>
              </a:lnSpc>
              <a:spcBef>
                <a:spcPts val="600"/>
              </a:spcBef>
              <a:buFont typeface="+mj-lt"/>
              <a:buAutoNum type="arabicPeriod"/>
            </a:pPr>
            <a:r>
              <a:rPr lang="el-GR" sz="2200" dirty="0" smtClean="0"/>
              <a:t>Αποσυναρμολογούμενοι </a:t>
            </a:r>
            <a:r>
              <a:rPr lang="el-GR" sz="2200" dirty="0"/>
              <a:t>σύνδεσμοι ινών ή απλοί σύνδεσμοι. Πρόκειται για </a:t>
            </a:r>
            <a:r>
              <a:rPr lang="el-GR" sz="2200" b="1" dirty="0" err="1"/>
              <a:t>αφαιρούμενους</a:t>
            </a:r>
            <a:r>
              <a:rPr lang="el-GR" sz="2200" dirty="0"/>
              <a:t> συνδέσμους που επιτρέπουν την εύκολη, γρήγορη, χειροκίνητη σύζευξη και αποσύνδεση των </a:t>
            </a:r>
            <a:r>
              <a:rPr lang="el-GR" sz="2200" dirty="0" smtClean="0"/>
              <a:t>ινών.</a:t>
            </a:r>
            <a:endParaRPr lang="el-GR" sz="2200" dirty="0"/>
          </a:p>
        </p:txBody>
      </p:sp>
    </p:spTree>
    <p:extLst>
      <p:ext uri="{BB962C8B-B14F-4D97-AF65-F5344CB8AC3E}">
        <p14:creationId xmlns:p14="http://schemas.microsoft.com/office/powerpoint/2010/main" val="192354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12192000" cy="1061829"/>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Ευθυγράμμιση ινών και </a:t>
            </a:r>
            <a:r>
              <a:rPr lang="el-GR" sz="4200" u="sng" dirty="0" smtClean="0">
                <a:solidFill>
                  <a:schemeClr val="accent4">
                    <a:lumMod val="40000"/>
                    <a:lumOff val="60000"/>
                  </a:schemeClr>
                </a:solidFill>
              </a:rPr>
              <a:t>απώλειες ενώσεων</a:t>
            </a:r>
            <a:endParaRPr lang="en-US" sz="4200" u="sng" dirty="0">
              <a:solidFill>
                <a:schemeClr val="accent4">
                  <a:lumMod val="40000"/>
                  <a:lumOff val="60000"/>
                </a:schemeClr>
              </a:solidFill>
            </a:endParaRPr>
          </a:p>
        </p:txBody>
      </p:sp>
      <p:sp>
        <p:nvSpPr>
          <p:cNvPr id="4" name="TextBox 3"/>
          <p:cNvSpPr txBox="1"/>
          <p:nvPr/>
        </p:nvSpPr>
        <p:spPr>
          <a:xfrm>
            <a:off x="390737" y="1139586"/>
            <a:ext cx="6799147" cy="2631490"/>
          </a:xfrm>
          <a:prstGeom prst="rect">
            <a:avLst/>
          </a:prstGeom>
          <a:noFill/>
        </p:spPr>
        <p:txBody>
          <a:bodyPr wrap="square" rtlCol="0">
            <a:spAutoFit/>
          </a:bodyPr>
          <a:lstStyle/>
          <a:p>
            <a:pPr>
              <a:lnSpc>
                <a:spcPct val="150000"/>
              </a:lnSpc>
              <a:spcBef>
                <a:spcPts val="600"/>
              </a:spcBef>
            </a:pPr>
            <a:r>
              <a:rPr lang="el-GR" sz="2200" dirty="0" smtClean="0"/>
              <a:t>Έστω</a:t>
            </a:r>
            <a:r>
              <a:rPr lang="en-US" sz="2200" dirty="0" smtClean="0"/>
              <a:t> </a:t>
            </a:r>
            <a:r>
              <a:rPr lang="el-GR" sz="2200" dirty="0" smtClean="0"/>
              <a:t>οπτική ίνα με δείκτη διάθλασης </a:t>
            </a:r>
            <a:r>
              <a:rPr lang="en-US" sz="2200" dirty="0" smtClean="0"/>
              <a:t>n</a:t>
            </a:r>
            <a:r>
              <a:rPr lang="en-US" sz="2200" baseline="-25000" dirty="0" smtClean="0"/>
              <a:t>1</a:t>
            </a:r>
            <a:r>
              <a:rPr lang="en-US" sz="2200" dirty="0" smtClean="0"/>
              <a:t> </a:t>
            </a:r>
            <a:r>
              <a:rPr lang="el-GR" sz="2200" dirty="0" smtClean="0"/>
              <a:t>και υλικό που μεσολαβεί κατά την ένωση με δείκτη διάθλασης </a:t>
            </a:r>
            <a:r>
              <a:rPr lang="en-US" sz="2200" dirty="0" smtClean="0"/>
              <a:t>n. </a:t>
            </a:r>
            <a:r>
              <a:rPr lang="el-GR" sz="2200" dirty="0" smtClean="0"/>
              <a:t>Μέρος του φωτός που εισέρχεται στη δεύτερη οπτική ίνα ανακλάται</a:t>
            </a:r>
            <a:r>
              <a:rPr lang="en-US" sz="2200" dirty="0" smtClean="0"/>
              <a:t> (</a:t>
            </a:r>
            <a:r>
              <a:rPr lang="el-GR" sz="2200" dirty="0" smtClean="0"/>
              <a:t>ανάκλαση </a:t>
            </a:r>
            <a:r>
              <a:rPr lang="en-US" sz="2200" dirty="0" smtClean="0"/>
              <a:t>Fresnel)</a:t>
            </a:r>
            <a:r>
              <a:rPr lang="el-GR" sz="2200" dirty="0" smtClean="0"/>
              <a:t> σε ποσοστό που δίνεται από τη σχέση: </a:t>
            </a:r>
            <a:endParaRPr lang="el-GR" sz="2200" dirty="0"/>
          </a:p>
        </p:txBody>
      </p:sp>
      <p:pic>
        <p:nvPicPr>
          <p:cNvPr id="3" name="Εικόνα 2"/>
          <p:cNvPicPr>
            <a:picLocks noChangeAspect="1"/>
          </p:cNvPicPr>
          <p:nvPr/>
        </p:nvPicPr>
        <p:blipFill rotWithShape="1">
          <a:blip r:embed="rId2"/>
          <a:srcRect t="12892" r="3581" b="8220"/>
          <a:stretch/>
        </p:blipFill>
        <p:spPr>
          <a:xfrm>
            <a:off x="2515719" y="3967476"/>
            <a:ext cx="1675281" cy="812800"/>
          </a:xfrm>
          <a:prstGeom prst="rect">
            <a:avLst/>
          </a:prstGeom>
        </p:spPr>
      </p:pic>
      <p:grpSp>
        <p:nvGrpSpPr>
          <p:cNvPr id="13" name="Ομάδα 12"/>
          <p:cNvGrpSpPr/>
          <p:nvPr/>
        </p:nvGrpSpPr>
        <p:grpSpPr>
          <a:xfrm>
            <a:off x="7538386" y="1126380"/>
            <a:ext cx="3905250" cy="2762250"/>
            <a:chOff x="7143750" y="2452516"/>
            <a:chExt cx="3905250" cy="2762250"/>
          </a:xfrm>
        </p:grpSpPr>
        <p:grpSp>
          <p:nvGrpSpPr>
            <p:cNvPr id="9" name="Ομάδα 8"/>
            <p:cNvGrpSpPr/>
            <p:nvPr/>
          </p:nvGrpSpPr>
          <p:grpSpPr>
            <a:xfrm>
              <a:off x="7143750" y="2452516"/>
              <a:ext cx="3905250" cy="2762250"/>
              <a:chOff x="5505450" y="2200764"/>
              <a:chExt cx="3905250" cy="2762250"/>
            </a:xfrm>
          </p:grpSpPr>
          <p:pic>
            <p:nvPicPr>
              <p:cNvPr id="6" name="Εικόνα 5"/>
              <p:cNvPicPr>
                <a:picLocks noChangeAspect="1"/>
              </p:cNvPicPr>
              <p:nvPr/>
            </p:nvPicPr>
            <p:blipFill rotWithShape="1">
              <a:blip r:embed="rId3"/>
              <a:srcRect l="23021" t="33148" r="55625" b="40000"/>
              <a:stretch/>
            </p:blipFill>
            <p:spPr>
              <a:xfrm>
                <a:off x="5505450" y="2200764"/>
                <a:ext cx="3905250" cy="2762250"/>
              </a:xfrm>
              <a:prstGeom prst="rect">
                <a:avLst/>
              </a:prstGeom>
            </p:spPr>
          </p:pic>
          <p:pic>
            <p:nvPicPr>
              <p:cNvPr id="8" name="Εικόνα 7"/>
              <p:cNvPicPr>
                <a:picLocks noChangeAspect="1"/>
              </p:cNvPicPr>
              <p:nvPr/>
            </p:nvPicPr>
            <p:blipFill>
              <a:blip r:embed="rId4"/>
              <a:stretch>
                <a:fillRect/>
              </a:stretch>
            </p:blipFill>
            <p:spPr>
              <a:xfrm>
                <a:off x="8593765" y="2362107"/>
                <a:ext cx="816935" cy="1066892"/>
              </a:xfrm>
              <a:prstGeom prst="rect">
                <a:avLst/>
              </a:prstGeom>
            </p:spPr>
          </p:pic>
        </p:grpSp>
        <p:sp>
          <p:nvSpPr>
            <p:cNvPr id="10" name="TextBox 9"/>
            <p:cNvSpPr txBox="1"/>
            <p:nvPr/>
          </p:nvSpPr>
          <p:spPr>
            <a:xfrm>
              <a:off x="7792759" y="2942293"/>
              <a:ext cx="596766" cy="523220"/>
            </a:xfrm>
            <a:prstGeom prst="rect">
              <a:avLst/>
            </a:prstGeom>
            <a:noFill/>
          </p:spPr>
          <p:txBody>
            <a:bodyPr wrap="square" rtlCol="0">
              <a:spAutoFit/>
            </a:bodyPr>
            <a:lstStyle/>
            <a:p>
              <a:r>
                <a:rPr lang="en-US" sz="2800" b="1" smtClean="0">
                  <a:solidFill>
                    <a:schemeClr val="accent6"/>
                  </a:solidFill>
                </a:rPr>
                <a:t>n</a:t>
              </a:r>
              <a:r>
                <a:rPr lang="en-US" sz="2800" b="1" baseline="-25000" smtClean="0">
                  <a:solidFill>
                    <a:schemeClr val="accent6"/>
                  </a:solidFill>
                </a:rPr>
                <a:t>1</a:t>
              </a:r>
              <a:endParaRPr lang="el-GR" sz="2800" b="1" dirty="0">
                <a:solidFill>
                  <a:schemeClr val="accent6"/>
                </a:solidFill>
              </a:endParaRPr>
            </a:p>
          </p:txBody>
        </p:sp>
        <p:sp>
          <p:nvSpPr>
            <p:cNvPr id="11" name="TextBox 10"/>
            <p:cNvSpPr txBox="1"/>
            <p:nvPr/>
          </p:nvSpPr>
          <p:spPr>
            <a:xfrm>
              <a:off x="9465950" y="3944156"/>
              <a:ext cx="596766" cy="523220"/>
            </a:xfrm>
            <a:prstGeom prst="rect">
              <a:avLst/>
            </a:prstGeom>
            <a:noFill/>
          </p:spPr>
          <p:txBody>
            <a:bodyPr wrap="square" rtlCol="0">
              <a:spAutoFit/>
            </a:bodyPr>
            <a:lstStyle/>
            <a:p>
              <a:r>
                <a:rPr lang="en-US" sz="2800" b="1" smtClean="0">
                  <a:solidFill>
                    <a:schemeClr val="accent6"/>
                  </a:solidFill>
                </a:rPr>
                <a:t>n</a:t>
              </a:r>
              <a:r>
                <a:rPr lang="en-US" sz="2800" b="1" baseline="-25000" smtClean="0">
                  <a:solidFill>
                    <a:schemeClr val="accent6"/>
                  </a:solidFill>
                </a:rPr>
                <a:t>1</a:t>
              </a:r>
              <a:endParaRPr lang="el-GR" sz="2800" b="1" dirty="0">
                <a:solidFill>
                  <a:schemeClr val="accent6"/>
                </a:solidFill>
              </a:endParaRPr>
            </a:p>
          </p:txBody>
        </p:sp>
        <p:sp>
          <p:nvSpPr>
            <p:cNvPr id="12" name="TextBox 11"/>
            <p:cNvSpPr txBox="1"/>
            <p:nvPr/>
          </p:nvSpPr>
          <p:spPr>
            <a:xfrm>
              <a:off x="8686305" y="3833641"/>
              <a:ext cx="596766" cy="523220"/>
            </a:xfrm>
            <a:prstGeom prst="rect">
              <a:avLst/>
            </a:prstGeom>
            <a:noFill/>
          </p:spPr>
          <p:txBody>
            <a:bodyPr wrap="square" rtlCol="0">
              <a:spAutoFit/>
            </a:bodyPr>
            <a:lstStyle/>
            <a:p>
              <a:r>
                <a:rPr lang="en-US" sz="2800" b="1" dirty="0" smtClean="0">
                  <a:solidFill>
                    <a:schemeClr val="accent2">
                      <a:lumMod val="60000"/>
                      <a:lumOff val="40000"/>
                    </a:schemeClr>
                  </a:solidFill>
                </a:rPr>
                <a:t>n</a:t>
              </a:r>
              <a:endParaRPr lang="el-GR" sz="2800" b="1" dirty="0">
                <a:solidFill>
                  <a:schemeClr val="accent2">
                    <a:lumMod val="60000"/>
                    <a:lumOff val="40000"/>
                  </a:schemeClr>
                </a:solidFill>
              </a:endParaRPr>
            </a:p>
          </p:txBody>
        </p:sp>
      </p:grpSp>
      <p:pic>
        <p:nvPicPr>
          <p:cNvPr id="15" name="Εικόνα 14"/>
          <p:cNvPicPr>
            <a:picLocks noChangeAspect="1"/>
          </p:cNvPicPr>
          <p:nvPr/>
        </p:nvPicPr>
        <p:blipFill>
          <a:blip r:embed="rId5"/>
          <a:stretch>
            <a:fillRect/>
          </a:stretch>
        </p:blipFill>
        <p:spPr>
          <a:xfrm>
            <a:off x="7737536" y="5380270"/>
            <a:ext cx="3261643" cy="6889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TextBox 15"/>
          <p:cNvSpPr txBox="1"/>
          <p:nvPr/>
        </p:nvSpPr>
        <p:spPr>
          <a:xfrm>
            <a:off x="7575717" y="4078882"/>
            <a:ext cx="3607214" cy="1107996"/>
          </a:xfrm>
          <a:prstGeom prst="rect">
            <a:avLst/>
          </a:prstGeom>
          <a:noFill/>
        </p:spPr>
        <p:txBody>
          <a:bodyPr wrap="square" rtlCol="0">
            <a:spAutoFit/>
          </a:bodyPr>
          <a:lstStyle/>
          <a:p>
            <a:pPr>
              <a:lnSpc>
                <a:spcPct val="150000"/>
              </a:lnSpc>
              <a:spcBef>
                <a:spcPts val="600"/>
              </a:spcBef>
            </a:pPr>
            <a:r>
              <a:rPr lang="el-GR" sz="2200" dirty="0" smtClean="0"/>
              <a:t>Η</a:t>
            </a:r>
            <a:r>
              <a:rPr lang="en-US" sz="2200" dirty="0" smtClean="0"/>
              <a:t> </a:t>
            </a:r>
            <a:r>
              <a:rPr lang="el-GR" sz="2200" dirty="0" smtClean="0"/>
              <a:t>μείωση της ισχύος σε </a:t>
            </a:r>
            <a:r>
              <a:rPr lang="en-US" sz="2200" dirty="0" smtClean="0"/>
              <a:t>dB </a:t>
            </a:r>
            <a:r>
              <a:rPr lang="el-GR" sz="2200" dirty="0" smtClean="0"/>
              <a:t>δίνεται από τη </a:t>
            </a:r>
            <a:r>
              <a:rPr lang="el-GR" sz="2200" dirty="0" err="1" smtClean="0"/>
              <a:t>σχεση</a:t>
            </a:r>
            <a:r>
              <a:rPr lang="el-GR" sz="2200" dirty="0" smtClean="0"/>
              <a:t>:</a:t>
            </a:r>
            <a:endParaRPr lang="el-GR" sz="2200" dirty="0"/>
          </a:p>
        </p:txBody>
      </p:sp>
      <p:sp>
        <p:nvSpPr>
          <p:cNvPr id="17" name="TextBox 16"/>
          <p:cNvSpPr txBox="1"/>
          <p:nvPr/>
        </p:nvSpPr>
        <p:spPr>
          <a:xfrm>
            <a:off x="390737" y="5096649"/>
            <a:ext cx="6375606"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50000"/>
              </a:lnSpc>
              <a:spcBef>
                <a:spcPts val="600"/>
              </a:spcBef>
            </a:pPr>
            <a:r>
              <a:rPr lang="el-GR" sz="2200" dirty="0" smtClean="0"/>
              <a:t>Η ένωση των 2 ινών γίνεται με υλικό που έχει δείκτη διάθλασης κοντά στο </a:t>
            </a:r>
            <a:r>
              <a:rPr lang="en-US" sz="2200" dirty="0" smtClean="0"/>
              <a:t>n</a:t>
            </a:r>
            <a:r>
              <a:rPr lang="en-US" sz="2200" baseline="-25000" dirty="0" smtClean="0"/>
              <a:t>1</a:t>
            </a:r>
            <a:r>
              <a:rPr lang="en-US" sz="2200" dirty="0" smtClean="0"/>
              <a:t>. n</a:t>
            </a:r>
            <a:r>
              <a:rPr lang="en-US" sz="2200" baseline="-25000" dirty="0" smtClean="0"/>
              <a:t>1</a:t>
            </a:r>
            <a:r>
              <a:rPr lang="en-US" sz="2200" dirty="0" smtClean="0"/>
              <a:t>≈n.</a:t>
            </a:r>
            <a:endParaRPr lang="el-GR" sz="2200" dirty="0"/>
          </a:p>
        </p:txBody>
      </p:sp>
    </p:spTree>
    <p:extLst>
      <p:ext uri="{BB962C8B-B14F-4D97-AF65-F5344CB8AC3E}">
        <p14:creationId xmlns:p14="http://schemas.microsoft.com/office/powerpoint/2010/main" val="3284963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12192000" cy="1061829"/>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Ευθυγράμμιση ινών και </a:t>
            </a:r>
            <a:r>
              <a:rPr lang="el-GR" sz="4200" u="sng" dirty="0" smtClean="0">
                <a:solidFill>
                  <a:schemeClr val="accent4">
                    <a:lumMod val="40000"/>
                    <a:lumOff val="60000"/>
                  </a:schemeClr>
                </a:solidFill>
              </a:rPr>
              <a:t>απώλειες ενώσεων</a:t>
            </a:r>
            <a:endParaRPr lang="en-US" sz="4200" u="sng" dirty="0">
              <a:solidFill>
                <a:schemeClr val="accent4">
                  <a:lumMod val="40000"/>
                  <a:lumOff val="60000"/>
                </a:schemeClr>
              </a:solidFill>
            </a:endParaRPr>
          </a:p>
        </p:txBody>
      </p:sp>
      <p:sp>
        <p:nvSpPr>
          <p:cNvPr id="18" name="TextBox 17"/>
          <p:cNvSpPr txBox="1"/>
          <p:nvPr/>
        </p:nvSpPr>
        <p:spPr>
          <a:xfrm>
            <a:off x="390737" y="1139586"/>
            <a:ext cx="11067838" cy="1107996"/>
          </a:xfrm>
          <a:prstGeom prst="rect">
            <a:avLst/>
          </a:prstGeom>
          <a:noFill/>
        </p:spPr>
        <p:txBody>
          <a:bodyPr wrap="square" rtlCol="0">
            <a:spAutoFit/>
          </a:bodyPr>
          <a:lstStyle/>
          <a:p>
            <a:pPr>
              <a:lnSpc>
                <a:spcPct val="150000"/>
              </a:lnSpc>
              <a:spcBef>
                <a:spcPts val="600"/>
              </a:spcBef>
            </a:pPr>
            <a:r>
              <a:rPr lang="el-GR" sz="2200" dirty="0" smtClean="0"/>
              <a:t>Το μεγαλύτερο πρόβλημα δεν δημιουργείται από την ανάκλαση </a:t>
            </a:r>
            <a:r>
              <a:rPr lang="en-US" sz="2200" dirty="0" smtClean="0"/>
              <a:t>Fresnel </a:t>
            </a:r>
            <a:r>
              <a:rPr lang="el-GR" sz="2200" dirty="0" smtClean="0"/>
              <a:t>αλλά από την κακή ευθυγράμμιση των οπτικών ινών μεταξύ τους:</a:t>
            </a:r>
            <a:endParaRPr lang="el-GR" sz="2200" dirty="0"/>
          </a:p>
        </p:txBody>
      </p:sp>
      <p:pic>
        <p:nvPicPr>
          <p:cNvPr id="20" name="Εικόνα 19"/>
          <p:cNvPicPr>
            <a:picLocks noChangeAspect="1"/>
          </p:cNvPicPr>
          <p:nvPr/>
        </p:nvPicPr>
        <p:blipFill>
          <a:blip r:embed="rId2"/>
          <a:stretch>
            <a:fillRect/>
          </a:stretch>
        </p:blipFill>
        <p:spPr>
          <a:xfrm>
            <a:off x="2285775" y="2488852"/>
            <a:ext cx="7620449" cy="2295100"/>
          </a:xfrm>
          <a:prstGeom prst="rect">
            <a:avLst/>
          </a:prstGeom>
        </p:spPr>
      </p:pic>
      <p:sp>
        <p:nvSpPr>
          <p:cNvPr id="21" name="TextBox 20"/>
          <p:cNvSpPr txBox="1"/>
          <p:nvPr/>
        </p:nvSpPr>
        <p:spPr>
          <a:xfrm>
            <a:off x="2905125" y="4169440"/>
            <a:ext cx="3476625" cy="369332"/>
          </a:xfrm>
          <a:prstGeom prst="rect">
            <a:avLst/>
          </a:prstGeom>
          <a:noFill/>
        </p:spPr>
        <p:txBody>
          <a:bodyPr wrap="square" rtlCol="0">
            <a:spAutoFit/>
          </a:bodyPr>
          <a:lstStyle/>
          <a:p>
            <a:r>
              <a:rPr lang="el-GR" dirty="0" smtClean="0">
                <a:solidFill>
                  <a:schemeClr val="accent2">
                    <a:lumMod val="60000"/>
                    <a:lumOff val="40000"/>
                  </a:schemeClr>
                </a:solidFill>
              </a:rPr>
              <a:t>παράλληλη</a:t>
            </a:r>
            <a:endParaRPr lang="el-GR" dirty="0">
              <a:solidFill>
                <a:schemeClr val="accent2">
                  <a:lumMod val="60000"/>
                  <a:lumOff val="40000"/>
                </a:schemeClr>
              </a:solidFill>
            </a:endParaRPr>
          </a:p>
        </p:txBody>
      </p:sp>
      <p:sp>
        <p:nvSpPr>
          <p:cNvPr id="22" name="TextBox 21"/>
          <p:cNvSpPr txBox="1"/>
          <p:nvPr/>
        </p:nvSpPr>
        <p:spPr>
          <a:xfrm>
            <a:off x="5729287" y="4169440"/>
            <a:ext cx="3476625" cy="369332"/>
          </a:xfrm>
          <a:prstGeom prst="rect">
            <a:avLst/>
          </a:prstGeom>
          <a:noFill/>
        </p:spPr>
        <p:txBody>
          <a:bodyPr wrap="square" rtlCol="0">
            <a:spAutoFit/>
          </a:bodyPr>
          <a:lstStyle/>
          <a:p>
            <a:r>
              <a:rPr lang="el-GR" dirty="0" smtClean="0">
                <a:solidFill>
                  <a:schemeClr val="accent2">
                    <a:lumMod val="60000"/>
                    <a:lumOff val="40000"/>
                  </a:schemeClr>
                </a:solidFill>
              </a:rPr>
              <a:t>κάθετη</a:t>
            </a:r>
            <a:endParaRPr lang="el-GR" dirty="0">
              <a:solidFill>
                <a:schemeClr val="accent2">
                  <a:lumMod val="60000"/>
                  <a:lumOff val="40000"/>
                </a:schemeClr>
              </a:solidFill>
            </a:endParaRPr>
          </a:p>
        </p:txBody>
      </p:sp>
      <p:sp>
        <p:nvSpPr>
          <p:cNvPr id="23" name="TextBox 22"/>
          <p:cNvSpPr txBox="1"/>
          <p:nvPr/>
        </p:nvSpPr>
        <p:spPr>
          <a:xfrm>
            <a:off x="7981950" y="4169440"/>
            <a:ext cx="3476625" cy="369332"/>
          </a:xfrm>
          <a:prstGeom prst="rect">
            <a:avLst/>
          </a:prstGeom>
          <a:noFill/>
        </p:spPr>
        <p:txBody>
          <a:bodyPr wrap="square" rtlCol="0">
            <a:spAutoFit/>
          </a:bodyPr>
          <a:lstStyle/>
          <a:p>
            <a:r>
              <a:rPr lang="el-GR" dirty="0" smtClean="0">
                <a:solidFill>
                  <a:schemeClr val="accent2">
                    <a:lumMod val="60000"/>
                    <a:lumOff val="40000"/>
                  </a:schemeClr>
                </a:solidFill>
              </a:rPr>
              <a:t>γωνιακή</a:t>
            </a:r>
            <a:endParaRPr lang="el-GR" dirty="0">
              <a:solidFill>
                <a:schemeClr val="accent2">
                  <a:lumMod val="60000"/>
                  <a:lumOff val="40000"/>
                </a:schemeClr>
              </a:solidFill>
            </a:endParaRPr>
          </a:p>
        </p:txBody>
      </p:sp>
      <p:sp>
        <p:nvSpPr>
          <p:cNvPr id="24" name="TextBox 23"/>
          <p:cNvSpPr txBox="1"/>
          <p:nvPr/>
        </p:nvSpPr>
        <p:spPr>
          <a:xfrm>
            <a:off x="1062036" y="5353050"/>
            <a:ext cx="10067925" cy="646331"/>
          </a:xfrm>
          <a:prstGeom prst="rect">
            <a:avLst/>
          </a:prstGeom>
          <a:noFill/>
        </p:spPr>
        <p:txBody>
          <a:bodyPr wrap="square" rtlCol="0">
            <a:spAutoFit/>
          </a:bodyPr>
          <a:lstStyle/>
          <a:p>
            <a:r>
              <a:rPr lang="el-GR" dirty="0" smtClean="0">
                <a:solidFill>
                  <a:schemeClr val="accent6">
                    <a:lumMod val="20000"/>
                    <a:lumOff val="80000"/>
                  </a:schemeClr>
                </a:solidFill>
              </a:rPr>
              <a:t>Συνήθη προβλήματα: διαφορετικές διάμετροι, διαφορετικοί δείκτες διάθλασης, διαφορετικά προφίλ δείκτη διάθλασης, διαφορετικά γεωμετρικά προφίλ στις επιφάνειες (μη επίπεδα).</a:t>
            </a:r>
            <a:endParaRPr lang="el-GR" dirty="0">
              <a:solidFill>
                <a:schemeClr val="accent6">
                  <a:lumMod val="20000"/>
                  <a:lumOff val="80000"/>
                </a:schemeClr>
              </a:solidFill>
            </a:endParaRPr>
          </a:p>
        </p:txBody>
      </p:sp>
    </p:spTree>
    <p:extLst>
      <p:ext uri="{BB962C8B-B14F-4D97-AF65-F5344CB8AC3E}">
        <p14:creationId xmlns:p14="http://schemas.microsoft.com/office/powerpoint/2010/main" val="348822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12192000" cy="1061829"/>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Ευθυγράμμιση ινών και </a:t>
            </a:r>
            <a:r>
              <a:rPr lang="el-GR" sz="4200" u="sng" dirty="0" smtClean="0">
                <a:solidFill>
                  <a:schemeClr val="accent4">
                    <a:lumMod val="40000"/>
                    <a:lumOff val="60000"/>
                  </a:schemeClr>
                </a:solidFill>
              </a:rPr>
              <a:t>απώλειες ενώσεων</a:t>
            </a:r>
            <a:endParaRPr lang="en-US" sz="4200" u="sng" dirty="0">
              <a:solidFill>
                <a:schemeClr val="accent4">
                  <a:lumMod val="40000"/>
                  <a:lumOff val="60000"/>
                </a:schemeClr>
              </a:solidFill>
            </a:endParaRPr>
          </a:p>
        </p:txBody>
      </p:sp>
      <p:pic>
        <p:nvPicPr>
          <p:cNvPr id="3" name="Εικόνα 2"/>
          <p:cNvPicPr>
            <a:picLocks noChangeAspect="1"/>
          </p:cNvPicPr>
          <p:nvPr/>
        </p:nvPicPr>
        <p:blipFill>
          <a:blip r:embed="rId2"/>
          <a:stretch>
            <a:fillRect/>
          </a:stretch>
        </p:blipFill>
        <p:spPr>
          <a:xfrm>
            <a:off x="1133690" y="2268872"/>
            <a:ext cx="3828620" cy="3182388"/>
          </a:xfrm>
          <a:prstGeom prst="rect">
            <a:avLst/>
          </a:prstGeom>
        </p:spPr>
      </p:pic>
      <p:pic>
        <p:nvPicPr>
          <p:cNvPr id="8" name="Εικόνα 7"/>
          <p:cNvPicPr>
            <a:picLocks noChangeAspect="1"/>
          </p:cNvPicPr>
          <p:nvPr/>
        </p:nvPicPr>
        <p:blipFill>
          <a:blip r:embed="rId3"/>
          <a:stretch>
            <a:fillRect/>
          </a:stretch>
        </p:blipFill>
        <p:spPr>
          <a:xfrm>
            <a:off x="5791200" y="1945756"/>
            <a:ext cx="5316173" cy="3828620"/>
          </a:xfrm>
          <a:prstGeom prst="rect">
            <a:avLst/>
          </a:prstGeom>
        </p:spPr>
      </p:pic>
      <p:sp>
        <p:nvSpPr>
          <p:cNvPr id="15" name="TextBox 14"/>
          <p:cNvSpPr txBox="1"/>
          <p:nvPr/>
        </p:nvSpPr>
        <p:spPr>
          <a:xfrm>
            <a:off x="4351337" y="1266253"/>
            <a:ext cx="3763963" cy="369332"/>
          </a:xfrm>
          <a:prstGeom prst="rect">
            <a:avLst/>
          </a:prstGeom>
          <a:noFill/>
        </p:spPr>
        <p:txBody>
          <a:bodyPr wrap="square" rtlCol="0">
            <a:spAutoFit/>
          </a:bodyPr>
          <a:lstStyle/>
          <a:p>
            <a:r>
              <a:rPr lang="el-GR" dirty="0" smtClean="0">
                <a:solidFill>
                  <a:schemeClr val="accent6">
                    <a:lumMod val="20000"/>
                    <a:lumOff val="80000"/>
                  </a:schemeClr>
                </a:solidFill>
              </a:rPr>
              <a:t>Για οπτική ίνα</a:t>
            </a:r>
            <a:r>
              <a:rPr lang="en-US" dirty="0" smtClean="0">
                <a:solidFill>
                  <a:schemeClr val="accent6">
                    <a:lumMod val="20000"/>
                    <a:lumOff val="80000"/>
                  </a:schemeClr>
                </a:solidFill>
              </a:rPr>
              <a:t> </a:t>
            </a:r>
            <a:r>
              <a:rPr lang="el-GR" dirty="0" smtClean="0">
                <a:solidFill>
                  <a:schemeClr val="accent6">
                    <a:lumMod val="20000"/>
                    <a:lumOff val="80000"/>
                  </a:schemeClr>
                </a:solidFill>
              </a:rPr>
              <a:t>διαμέτρου 50μ</a:t>
            </a:r>
            <a:r>
              <a:rPr lang="en-US" dirty="0" smtClean="0">
                <a:solidFill>
                  <a:schemeClr val="accent6">
                    <a:lumMod val="20000"/>
                    <a:lumOff val="80000"/>
                  </a:schemeClr>
                </a:solidFill>
              </a:rPr>
              <a:t>m</a:t>
            </a:r>
            <a:endParaRPr lang="el-GR" dirty="0">
              <a:solidFill>
                <a:schemeClr val="accent6">
                  <a:lumMod val="20000"/>
                  <a:lumOff val="80000"/>
                </a:schemeClr>
              </a:solidFill>
            </a:endParaRPr>
          </a:p>
        </p:txBody>
      </p:sp>
    </p:spTree>
    <p:extLst>
      <p:ext uri="{BB962C8B-B14F-4D97-AF65-F5344CB8AC3E}">
        <p14:creationId xmlns:p14="http://schemas.microsoft.com/office/powerpoint/2010/main" val="2664809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12192000" cy="1061829"/>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Ευθυγράμμιση ινών και </a:t>
            </a:r>
            <a:r>
              <a:rPr lang="el-GR" sz="4200" u="sng" dirty="0" smtClean="0">
                <a:solidFill>
                  <a:schemeClr val="accent4">
                    <a:lumMod val="40000"/>
                    <a:lumOff val="60000"/>
                  </a:schemeClr>
                </a:solidFill>
              </a:rPr>
              <a:t>απώλειες ενώσεων</a:t>
            </a:r>
            <a:endParaRPr lang="en-US" sz="4200" u="sng" dirty="0">
              <a:solidFill>
                <a:schemeClr val="accent4">
                  <a:lumMod val="40000"/>
                  <a:lumOff val="60000"/>
                </a:schemeClr>
              </a:solidFill>
            </a:endParaRPr>
          </a:p>
        </p:txBody>
      </p:sp>
      <p:sp>
        <p:nvSpPr>
          <p:cNvPr id="2" name="Ορθογώνιο 1"/>
          <p:cNvSpPr/>
          <p:nvPr/>
        </p:nvSpPr>
        <p:spPr>
          <a:xfrm>
            <a:off x="469900" y="1309898"/>
            <a:ext cx="11252200" cy="3913059"/>
          </a:xfrm>
          <a:prstGeom prst="rect">
            <a:avLst/>
          </a:prstGeom>
        </p:spPr>
        <p:txBody>
          <a:bodyPr wrap="square">
            <a:spAutoFit/>
          </a:bodyPr>
          <a:lstStyle/>
          <a:p>
            <a:pPr>
              <a:lnSpc>
                <a:spcPct val="150000"/>
              </a:lnSpc>
            </a:pPr>
            <a:r>
              <a:rPr lang="el-GR" sz="2400" dirty="0">
                <a:latin typeface="Calibri" panose="020F0502020204030204" pitchFamily="34" charset="0"/>
                <a:cs typeface="Calibri" panose="020F0502020204030204" pitchFamily="34" charset="0"/>
              </a:rPr>
              <a:t>Μια μόνιμη </a:t>
            </a:r>
            <a:r>
              <a:rPr lang="el-GR" sz="2400" dirty="0" smtClean="0">
                <a:latin typeface="Calibri" panose="020F0502020204030204" pitchFamily="34" charset="0"/>
                <a:cs typeface="Calibri" panose="020F0502020204030204" pitchFamily="34" charset="0"/>
              </a:rPr>
              <a:t>ένωση που </a:t>
            </a:r>
            <a:r>
              <a:rPr lang="el-GR" sz="2400" dirty="0">
                <a:latin typeface="Calibri" panose="020F0502020204030204" pitchFamily="34" charset="0"/>
                <a:cs typeface="Calibri" panose="020F0502020204030204" pitchFamily="34" charset="0"/>
              </a:rPr>
              <a:t>σχηματίζεται μεταξύ δύο μεμονωμένων οπτικών ινών στο </a:t>
            </a:r>
            <a:r>
              <a:rPr lang="el-GR" sz="2400" dirty="0" smtClean="0">
                <a:latin typeface="Calibri" panose="020F0502020204030204" pitchFamily="34" charset="0"/>
                <a:cs typeface="Calibri" panose="020F0502020204030204" pitchFamily="34" charset="0"/>
              </a:rPr>
              <a:t>πεδίο ή </a:t>
            </a:r>
            <a:r>
              <a:rPr lang="el-GR" sz="2400" dirty="0">
                <a:latin typeface="Calibri" panose="020F0502020204030204" pitchFamily="34" charset="0"/>
                <a:cs typeface="Calibri" panose="020F0502020204030204" pitchFamily="34" charset="0"/>
              </a:rPr>
              <a:t>στο εργοστάσιο είναι γνωστή ως </a:t>
            </a:r>
            <a:r>
              <a:rPr lang="en-US" sz="2400" b="1" dirty="0" smtClean="0">
                <a:latin typeface="Calibri" panose="020F0502020204030204" pitchFamily="34" charset="0"/>
                <a:cs typeface="Calibri" panose="020F0502020204030204" pitchFamily="34" charset="0"/>
              </a:rPr>
              <a:t>fiber splice</a:t>
            </a:r>
            <a:r>
              <a:rPr lang="el-GR" sz="2400" dirty="0" smtClean="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Το </a:t>
            </a:r>
            <a:r>
              <a:rPr lang="en-US" sz="2400" dirty="0">
                <a:latin typeface="Calibri" panose="020F0502020204030204" pitchFamily="34" charset="0"/>
                <a:cs typeface="Calibri" panose="020F0502020204030204" pitchFamily="34" charset="0"/>
              </a:rPr>
              <a:t>fiber splice </a:t>
            </a:r>
            <a:r>
              <a:rPr lang="el-GR" sz="2400" dirty="0" smtClean="0">
                <a:latin typeface="Calibri" panose="020F0502020204030204" pitchFamily="34" charset="0"/>
                <a:cs typeface="Calibri" panose="020F0502020204030204" pitchFamily="34" charset="0"/>
              </a:rPr>
              <a:t>χρησιμοποιείται </a:t>
            </a:r>
            <a:r>
              <a:rPr lang="el-GR" sz="2400" dirty="0">
                <a:latin typeface="Calibri" panose="020F0502020204030204" pitchFamily="34" charset="0"/>
                <a:cs typeface="Calibri" panose="020F0502020204030204" pitchFamily="34" charset="0"/>
              </a:rPr>
              <a:t>συχνά για τη δημιουργία συνδέσμων οπτικών ινών μεγάλων αποστάσεων όπου χρειάζεται να ενωθούν μικρότερα μήκη ινών και δεν απαιτείται επαναλαμβανόμενη σύνδεση και αποσύνδεση. </a:t>
            </a:r>
            <a:r>
              <a:rPr lang="el-GR" sz="2400" dirty="0" smtClean="0">
                <a:latin typeface="Calibri" panose="020F0502020204030204" pitchFamily="34" charset="0"/>
                <a:cs typeface="Calibri" panose="020F0502020204030204" pitchFamily="34" charset="0"/>
              </a:rPr>
              <a:t>Τ</a:t>
            </a:r>
            <a:r>
              <a:rPr lang="en-US" sz="2400" dirty="0" smtClean="0">
                <a:latin typeface="Calibri" panose="020F0502020204030204" pitchFamily="34" charset="0"/>
                <a:cs typeface="Calibri" panose="020F0502020204030204" pitchFamily="34" charset="0"/>
              </a:rPr>
              <a:t>a</a:t>
            </a:r>
            <a:r>
              <a:rPr lang="el-GR"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fiber </a:t>
            </a:r>
            <a:r>
              <a:rPr lang="en-US" sz="2400" dirty="0" smtClean="0">
                <a:latin typeface="Calibri" panose="020F0502020204030204" pitchFamily="34" charset="0"/>
                <a:cs typeface="Calibri" panose="020F0502020204030204" pitchFamily="34" charset="0"/>
              </a:rPr>
              <a:t>splice</a:t>
            </a:r>
            <a:r>
              <a:rPr lang="en-US" sz="2400" dirty="0">
                <a:latin typeface="Calibri" panose="020F0502020204030204" pitchFamily="34" charset="0"/>
                <a:cs typeface="Calibri" panose="020F0502020204030204" pitchFamily="34" charset="0"/>
              </a:rPr>
              <a:t>s</a:t>
            </a:r>
            <a:r>
              <a:rPr lang="en-US" sz="2400" dirty="0" smtClean="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μπορούν </a:t>
            </a:r>
            <a:r>
              <a:rPr lang="el-GR" sz="2400" dirty="0">
                <a:latin typeface="Calibri" panose="020F0502020204030204" pitchFamily="34" charset="0"/>
                <a:cs typeface="Calibri" panose="020F0502020204030204" pitchFamily="34" charset="0"/>
              </a:rPr>
              <a:t>να χωριστούν σε δύο μεγάλες κατηγορίες ανάλογα με την τεχνική </a:t>
            </a:r>
            <a:r>
              <a:rPr lang="el-GR" sz="2400" dirty="0" smtClean="0">
                <a:latin typeface="Calibri" panose="020F0502020204030204" pitchFamily="34" charset="0"/>
                <a:cs typeface="Calibri" panose="020F0502020204030204" pitchFamily="34" charset="0"/>
              </a:rPr>
              <a:t>ένωσης που </a:t>
            </a:r>
            <a:r>
              <a:rPr lang="el-GR" sz="2400" dirty="0">
                <a:latin typeface="Calibri" panose="020F0502020204030204" pitchFamily="34" charset="0"/>
                <a:cs typeface="Calibri" panose="020F0502020204030204" pitchFamily="34" charset="0"/>
              </a:rPr>
              <a:t>χρησιμοποιείται. Αυτά είναι η σύντηξη ή η συγκόλληση και η μηχανική συναρμογή.</a:t>
            </a:r>
          </a:p>
        </p:txBody>
      </p:sp>
    </p:spTree>
    <p:extLst>
      <p:ext uri="{BB962C8B-B14F-4D97-AF65-F5344CB8AC3E}">
        <p14:creationId xmlns:p14="http://schemas.microsoft.com/office/powerpoint/2010/main" val="42552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12192000" cy="1061829"/>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Ευθυγράμμιση ινών και </a:t>
            </a:r>
            <a:r>
              <a:rPr lang="el-GR" sz="4200" u="sng" dirty="0" smtClean="0">
                <a:solidFill>
                  <a:schemeClr val="accent4">
                    <a:lumMod val="40000"/>
                    <a:lumOff val="60000"/>
                  </a:schemeClr>
                </a:solidFill>
              </a:rPr>
              <a:t>απώλειες ενώσεων</a:t>
            </a:r>
            <a:endParaRPr lang="en-US" sz="4200" u="sng" dirty="0">
              <a:solidFill>
                <a:schemeClr val="accent4">
                  <a:lumMod val="40000"/>
                  <a:lumOff val="60000"/>
                </a:schemeClr>
              </a:solidFill>
            </a:endParaRPr>
          </a:p>
        </p:txBody>
      </p:sp>
      <p:pic>
        <p:nvPicPr>
          <p:cNvPr id="4" name="Εικόνα 3"/>
          <p:cNvPicPr>
            <a:picLocks noChangeAspect="1"/>
          </p:cNvPicPr>
          <p:nvPr/>
        </p:nvPicPr>
        <p:blipFill>
          <a:blip r:embed="rId2"/>
          <a:stretch>
            <a:fillRect/>
          </a:stretch>
        </p:blipFill>
        <p:spPr>
          <a:xfrm>
            <a:off x="160481" y="1856132"/>
            <a:ext cx="4233583" cy="3361636"/>
          </a:xfrm>
          <a:prstGeom prst="rect">
            <a:avLst/>
          </a:prstGeom>
        </p:spPr>
      </p:pic>
      <p:pic>
        <p:nvPicPr>
          <p:cNvPr id="7" name="Εικόνα 6"/>
          <p:cNvPicPr>
            <a:picLocks noChangeAspect="1"/>
          </p:cNvPicPr>
          <p:nvPr/>
        </p:nvPicPr>
        <p:blipFill>
          <a:blip r:embed="rId3"/>
          <a:stretch>
            <a:fillRect/>
          </a:stretch>
        </p:blipFill>
        <p:spPr>
          <a:xfrm>
            <a:off x="4704036" y="1856132"/>
            <a:ext cx="7335564" cy="3342521"/>
          </a:xfrm>
          <a:prstGeom prst="rect">
            <a:avLst/>
          </a:prstGeom>
        </p:spPr>
      </p:pic>
    </p:spTree>
    <p:extLst>
      <p:ext uri="{BB962C8B-B14F-4D97-AF65-F5344CB8AC3E}">
        <p14:creationId xmlns:p14="http://schemas.microsoft.com/office/powerpoint/2010/main" val="3129099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12192000" cy="1061829"/>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Ευθυγράμμιση ινών και </a:t>
            </a:r>
            <a:r>
              <a:rPr lang="el-GR" sz="4200" u="sng" dirty="0" smtClean="0">
                <a:solidFill>
                  <a:schemeClr val="accent4">
                    <a:lumMod val="40000"/>
                    <a:lumOff val="60000"/>
                  </a:schemeClr>
                </a:solidFill>
              </a:rPr>
              <a:t>απώλειες ενώσεων</a:t>
            </a:r>
            <a:endParaRPr lang="en-US" sz="4200" u="sng" dirty="0">
              <a:solidFill>
                <a:schemeClr val="accent4">
                  <a:lumMod val="40000"/>
                  <a:lumOff val="60000"/>
                </a:schemeClr>
              </a:solidFill>
            </a:endParaRPr>
          </a:p>
        </p:txBody>
      </p:sp>
      <p:pic>
        <p:nvPicPr>
          <p:cNvPr id="3" name="Εικόνα 2"/>
          <p:cNvPicPr>
            <a:picLocks noChangeAspect="1"/>
          </p:cNvPicPr>
          <p:nvPr/>
        </p:nvPicPr>
        <p:blipFill>
          <a:blip r:embed="rId2"/>
          <a:stretch>
            <a:fillRect/>
          </a:stretch>
        </p:blipFill>
        <p:spPr>
          <a:xfrm>
            <a:off x="2486855" y="1330734"/>
            <a:ext cx="7218290" cy="5212532"/>
          </a:xfrm>
          <a:prstGeom prst="rect">
            <a:avLst/>
          </a:prstGeom>
        </p:spPr>
      </p:pic>
    </p:spTree>
    <p:extLst>
      <p:ext uri="{BB962C8B-B14F-4D97-AF65-F5344CB8AC3E}">
        <p14:creationId xmlns:p14="http://schemas.microsoft.com/office/powerpoint/2010/main" val="2170709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12192000" cy="938911"/>
          </a:xfrm>
          <a:prstGeom prst="rect">
            <a:avLst/>
          </a:prstGeom>
        </p:spPr>
        <p:txBody>
          <a:bodyPr wrap="square">
            <a:spAutoFit/>
          </a:bodyPr>
          <a:lstStyle/>
          <a:p>
            <a:pPr algn="ctr">
              <a:lnSpc>
                <a:spcPct val="150000"/>
              </a:lnSpc>
            </a:pPr>
            <a:r>
              <a:rPr lang="el-GR" sz="4200" u="sng" dirty="0" smtClean="0">
                <a:solidFill>
                  <a:schemeClr val="accent4">
                    <a:lumMod val="40000"/>
                    <a:lumOff val="60000"/>
                  </a:schemeClr>
                </a:solidFill>
              </a:rPr>
              <a:t>Σύνδεσμοι (</a:t>
            </a:r>
            <a:r>
              <a:rPr lang="en-US" sz="4200" u="sng" dirty="0" smtClean="0">
                <a:solidFill>
                  <a:schemeClr val="accent4">
                    <a:lumMod val="40000"/>
                    <a:lumOff val="60000"/>
                  </a:schemeClr>
                </a:solidFill>
              </a:rPr>
              <a:t>connectors) </a:t>
            </a:r>
            <a:r>
              <a:rPr lang="el-GR" sz="4200" u="sng" dirty="0" smtClean="0">
                <a:solidFill>
                  <a:schemeClr val="accent4">
                    <a:lumMod val="40000"/>
                    <a:lumOff val="60000"/>
                  </a:schemeClr>
                </a:solidFill>
              </a:rPr>
              <a:t>οπτικών ινών</a:t>
            </a:r>
            <a:endParaRPr lang="en-US" sz="4200" u="sng" dirty="0">
              <a:solidFill>
                <a:schemeClr val="accent4">
                  <a:lumMod val="40000"/>
                  <a:lumOff val="60000"/>
                </a:schemeClr>
              </a:solidFill>
            </a:endParaRPr>
          </a:p>
        </p:txBody>
      </p:sp>
      <p:sp>
        <p:nvSpPr>
          <p:cNvPr id="2" name="Ορθογώνιο 1"/>
          <p:cNvSpPr/>
          <p:nvPr/>
        </p:nvSpPr>
        <p:spPr>
          <a:xfrm>
            <a:off x="393700" y="1128743"/>
            <a:ext cx="11480800" cy="5078313"/>
          </a:xfrm>
          <a:prstGeom prst="rect">
            <a:avLst/>
          </a:prstGeom>
        </p:spPr>
        <p:txBody>
          <a:bodyPr wrap="square">
            <a:spAutoFit/>
          </a:bodyPr>
          <a:lstStyle/>
          <a:p>
            <a:pPr marL="342900" indent="-342900">
              <a:lnSpc>
                <a:spcPct val="150000"/>
              </a:lnSpc>
              <a:buFont typeface="Arial" panose="020B0604020202020204" pitchFamily="34" charset="0"/>
              <a:buChar char="•"/>
            </a:pPr>
            <a:r>
              <a:rPr lang="el-GR" sz="2400" dirty="0" smtClean="0">
                <a:latin typeface="Calibri" panose="020F0502020204030204" pitchFamily="34" charset="0"/>
                <a:cs typeface="Calibri" panose="020F0502020204030204" pitchFamily="34" charset="0"/>
              </a:rPr>
              <a:t>Οι αποσυναρμολογούμενοι σύνδεσμοι ινών </a:t>
            </a:r>
            <a:r>
              <a:rPr lang="el-GR" sz="2400" dirty="0">
                <a:latin typeface="Calibri" panose="020F0502020204030204" pitchFamily="34" charset="0"/>
                <a:cs typeface="Calibri" panose="020F0502020204030204" pitchFamily="34" charset="0"/>
              </a:rPr>
              <a:t>είναι πιο δύσκολο να επιτευχθούν από τις </a:t>
            </a:r>
            <a:r>
              <a:rPr lang="el-GR" sz="2400" dirty="0" smtClean="0">
                <a:latin typeface="Calibri" panose="020F0502020204030204" pitchFamily="34" charset="0"/>
                <a:cs typeface="Calibri" panose="020F0502020204030204" pitchFamily="34" charset="0"/>
              </a:rPr>
              <a:t>ενώσεις οπτικών ινών καθώς </a:t>
            </a:r>
            <a:r>
              <a:rPr lang="el-GR" sz="2400" dirty="0">
                <a:latin typeface="Calibri" panose="020F0502020204030204" pitchFamily="34" charset="0"/>
                <a:cs typeface="Calibri" panose="020F0502020204030204" pitchFamily="34" charset="0"/>
              </a:rPr>
              <a:t>πρέπει να διατηρούν παρόμοιες απαιτήσεις ανοχής με τις </a:t>
            </a:r>
            <a:r>
              <a:rPr lang="el-GR" sz="2400" dirty="0" smtClean="0">
                <a:latin typeface="Calibri" panose="020F0502020204030204" pitchFamily="34" charset="0"/>
                <a:cs typeface="Calibri" panose="020F0502020204030204" pitchFamily="34" charset="0"/>
              </a:rPr>
              <a:t>ενώσεις προκειμένου </a:t>
            </a:r>
            <a:r>
              <a:rPr lang="el-GR" sz="2400" dirty="0">
                <a:latin typeface="Calibri" panose="020F0502020204030204" pitchFamily="34" charset="0"/>
                <a:cs typeface="Calibri" panose="020F0502020204030204" pitchFamily="34" charset="0"/>
              </a:rPr>
              <a:t>να συνδέουν το φως μεταξύ των ινών αποτελεσματικά, αλλά πρέπει να το επιτύχουν με </a:t>
            </a:r>
            <a:r>
              <a:rPr lang="el-GR" sz="2400" dirty="0" smtClean="0">
                <a:latin typeface="Calibri" panose="020F0502020204030204" pitchFamily="34" charset="0"/>
                <a:cs typeface="Calibri" panose="020F0502020204030204" pitchFamily="34" charset="0"/>
              </a:rPr>
              <a:t>αποσυναρμολογούμενο τρόπο</a:t>
            </a:r>
            <a:r>
              <a:rPr lang="el-GR" sz="2400" dirty="0">
                <a:latin typeface="Calibri" panose="020F0502020204030204" pitchFamily="34" charset="0"/>
                <a:cs typeface="Calibri" panose="020F0502020204030204" pitchFamily="34" charset="0"/>
              </a:rPr>
              <a:t>. </a:t>
            </a:r>
            <a:endParaRPr lang="el-GR" sz="2400" dirty="0" smtClean="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l-GR" sz="2400" dirty="0" smtClean="0">
                <a:latin typeface="Calibri" panose="020F0502020204030204" pitchFamily="34" charset="0"/>
                <a:cs typeface="Calibri" panose="020F0502020204030204" pitchFamily="34" charset="0"/>
              </a:rPr>
              <a:t>Ο σχεδιασμός του συνδέσμου πρέπει </a:t>
            </a:r>
            <a:r>
              <a:rPr lang="el-GR" sz="2400" dirty="0">
                <a:latin typeface="Calibri" panose="020F0502020204030204" pitchFamily="34" charset="0"/>
                <a:cs typeface="Calibri" panose="020F0502020204030204" pitchFamily="34" charset="0"/>
              </a:rPr>
              <a:t>να επιτρέπει επαναλαμβανόμενη σύνδεση και αποσύνδεση χωρίς προβλήματα ευθυγράμμισης των ινών, τα οποία μπορεί να οδηγήσουν σε υποβάθμιση της απόδοσης της γραμμής μεταφοράς στον σύνδεσμο. Ως εκ τούτου, για να λειτουργεί ικανοποιητικά ο αποσυναρμολογούμενος σύνδεσμος πρέπει να παρέχει </a:t>
            </a:r>
            <a:r>
              <a:rPr lang="el-GR" sz="2400" dirty="0" err="1">
                <a:latin typeface="Calibri" panose="020F0502020204030204" pitchFamily="34" charset="0"/>
                <a:cs typeface="Calibri" panose="020F0502020204030204" pitchFamily="34" charset="0"/>
              </a:rPr>
              <a:t>αναπαραγώγιμη</a:t>
            </a:r>
            <a:r>
              <a:rPr lang="el-GR" sz="2400" dirty="0">
                <a:latin typeface="Calibri" panose="020F0502020204030204" pitchFamily="34" charset="0"/>
                <a:cs typeface="Calibri" panose="020F0502020204030204" pitchFamily="34" charset="0"/>
              </a:rPr>
              <a:t> ακριβή ευθυγράμμιση των οπτικών ινών.</a:t>
            </a:r>
          </a:p>
        </p:txBody>
      </p:sp>
    </p:spTree>
    <p:extLst>
      <p:ext uri="{BB962C8B-B14F-4D97-AF65-F5344CB8AC3E}">
        <p14:creationId xmlns:p14="http://schemas.microsoft.com/office/powerpoint/2010/main" val="634873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12192000" cy="938911"/>
          </a:xfrm>
          <a:prstGeom prst="rect">
            <a:avLst/>
          </a:prstGeom>
        </p:spPr>
        <p:txBody>
          <a:bodyPr wrap="square">
            <a:spAutoFit/>
          </a:bodyPr>
          <a:lstStyle/>
          <a:p>
            <a:pPr algn="ctr">
              <a:lnSpc>
                <a:spcPct val="150000"/>
              </a:lnSpc>
            </a:pPr>
            <a:r>
              <a:rPr lang="el-GR" sz="4200" u="sng" dirty="0" smtClean="0">
                <a:solidFill>
                  <a:schemeClr val="accent4">
                    <a:lumMod val="40000"/>
                    <a:lumOff val="60000"/>
                  </a:schemeClr>
                </a:solidFill>
              </a:rPr>
              <a:t>Σύνδεσμοι (</a:t>
            </a:r>
            <a:r>
              <a:rPr lang="en-US" sz="4200" u="sng" dirty="0" smtClean="0">
                <a:solidFill>
                  <a:schemeClr val="accent4">
                    <a:lumMod val="40000"/>
                    <a:lumOff val="60000"/>
                  </a:schemeClr>
                </a:solidFill>
              </a:rPr>
              <a:t>connectors) </a:t>
            </a:r>
            <a:r>
              <a:rPr lang="el-GR" sz="4200" u="sng" dirty="0" smtClean="0">
                <a:solidFill>
                  <a:schemeClr val="accent4">
                    <a:lumMod val="40000"/>
                    <a:lumOff val="60000"/>
                  </a:schemeClr>
                </a:solidFill>
              </a:rPr>
              <a:t>οπτικών ινών</a:t>
            </a:r>
            <a:endParaRPr lang="en-US" sz="4200" u="sng" dirty="0">
              <a:solidFill>
                <a:schemeClr val="accent4">
                  <a:lumMod val="40000"/>
                  <a:lumOff val="60000"/>
                </a:schemeClr>
              </a:solidFill>
            </a:endParaRPr>
          </a:p>
        </p:txBody>
      </p:sp>
      <p:sp>
        <p:nvSpPr>
          <p:cNvPr id="2" name="Ορθογώνιο 1"/>
          <p:cNvSpPr/>
          <p:nvPr/>
        </p:nvSpPr>
        <p:spPr>
          <a:xfrm>
            <a:off x="469900" y="1649443"/>
            <a:ext cx="11480800" cy="3416320"/>
          </a:xfrm>
          <a:prstGeom prst="rect">
            <a:avLst/>
          </a:prstGeom>
        </p:spPr>
        <p:txBody>
          <a:bodyPr wrap="square">
            <a:spAutoFit/>
          </a:bodyPr>
          <a:lstStyle/>
          <a:p>
            <a:pPr>
              <a:lnSpc>
                <a:spcPct val="150000"/>
              </a:lnSpc>
            </a:pPr>
            <a:r>
              <a:rPr lang="el-GR" sz="2400" dirty="0" smtClean="0">
                <a:latin typeface="Calibri" panose="020F0502020204030204" pitchFamily="34" charset="0"/>
                <a:cs typeface="Calibri" panose="020F0502020204030204" pitchFamily="34" charset="0"/>
              </a:rPr>
              <a:t>Ο σύνδεσμος πρέπει να:</a:t>
            </a:r>
          </a:p>
          <a:p>
            <a:pPr marL="342900" indent="-342900">
              <a:lnSpc>
                <a:spcPct val="150000"/>
              </a:lnSpc>
              <a:buFont typeface="Arial" panose="020B0604020202020204" pitchFamily="34" charset="0"/>
              <a:buChar char="•"/>
            </a:pPr>
            <a:r>
              <a:rPr lang="el-GR" sz="2400" dirty="0" smtClean="0">
                <a:latin typeface="Calibri" panose="020F0502020204030204" pitchFamily="34" charset="0"/>
                <a:cs typeface="Calibri" panose="020F0502020204030204" pitchFamily="34" charset="0"/>
              </a:rPr>
              <a:t>προστατεύει </a:t>
            </a:r>
            <a:r>
              <a:rPr lang="el-GR" sz="2400" dirty="0">
                <a:latin typeface="Calibri" panose="020F0502020204030204" pitchFamily="34" charset="0"/>
                <a:cs typeface="Calibri" panose="020F0502020204030204" pitchFamily="34" charset="0"/>
              </a:rPr>
              <a:t>τα άκρα των ινών από ζημιές που μπορεί να προκληθούν λόγω χειρισμού (σύνδεση και αποσύνδεση), </a:t>
            </a:r>
            <a:endParaRPr lang="el-GR" sz="2400" dirty="0" smtClean="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l-GR" sz="2400" dirty="0" smtClean="0">
                <a:latin typeface="Calibri" panose="020F0502020204030204" pitchFamily="34" charset="0"/>
                <a:cs typeface="Calibri" panose="020F0502020204030204" pitchFamily="34" charset="0"/>
              </a:rPr>
              <a:t>μην </a:t>
            </a:r>
            <a:r>
              <a:rPr lang="el-GR" sz="2400" dirty="0">
                <a:latin typeface="Calibri" panose="020F0502020204030204" pitchFamily="34" charset="0"/>
                <a:cs typeface="Calibri" panose="020F0502020204030204" pitchFamily="34" charset="0"/>
              </a:rPr>
              <a:t>είναι </a:t>
            </a:r>
            <a:r>
              <a:rPr lang="el-GR" sz="2400" dirty="0" smtClean="0">
                <a:latin typeface="Calibri" panose="020F0502020204030204" pitchFamily="34" charset="0"/>
                <a:cs typeface="Calibri" panose="020F0502020204030204" pitchFamily="34" charset="0"/>
              </a:rPr>
              <a:t>ευαίσθητος </a:t>
            </a:r>
            <a:r>
              <a:rPr lang="el-GR" sz="2400" dirty="0">
                <a:latin typeface="Calibri" panose="020F0502020204030204" pitchFamily="34" charset="0"/>
                <a:cs typeface="Calibri" panose="020F0502020204030204" pitchFamily="34" charset="0"/>
              </a:rPr>
              <a:t>σε περιβαλλοντικούς παράγοντες (π.χ. υγρασία και σκόνη) </a:t>
            </a:r>
            <a:endParaRPr lang="el-GR" sz="2400" dirty="0" smtClean="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l-GR" sz="2400" dirty="0" smtClean="0">
                <a:latin typeface="Calibri" panose="020F0502020204030204" pitchFamily="34" charset="0"/>
                <a:cs typeface="Calibri" panose="020F0502020204030204" pitchFamily="34" charset="0"/>
              </a:rPr>
              <a:t>να </a:t>
            </a:r>
            <a:r>
              <a:rPr lang="el-GR" sz="2400" dirty="0">
                <a:latin typeface="Calibri" panose="020F0502020204030204" pitchFamily="34" charset="0"/>
                <a:cs typeface="Calibri" panose="020F0502020204030204" pitchFamily="34" charset="0"/>
              </a:rPr>
              <a:t>αντιμετωπίζει το </a:t>
            </a:r>
            <a:r>
              <a:rPr lang="el-GR" sz="2400" dirty="0" err="1">
                <a:latin typeface="Calibri" panose="020F0502020204030204" pitchFamily="34" charset="0"/>
                <a:cs typeface="Calibri" panose="020F0502020204030204" pitchFamily="34" charset="0"/>
              </a:rPr>
              <a:t>εφελκυστικό</a:t>
            </a:r>
            <a:r>
              <a:rPr lang="el-GR" sz="2400" dirty="0">
                <a:latin typeface="Calibri" panose="020F0502020204030204" pitchFamily="34" charset="0"/>
                <a:cs typeface="Calibri" panose="020F0502020204030204" pitchFamily="34" charset="0"/>
              </a:rPr>
              <a:t> φορτίο στο </a:t>
            </a:r>
            <a:endParaRPr lang="el-GR" sz="2400" dirty="0" smtClean="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l-GR" sz="2400" dirty="0" smtClean="0">
                <a:latin typeface="Calibri" panose="020F0502020204030204" pitchFamily="34" charset="0"/>
                <a:cs typeface="Calibri" panose="020F0502020204030204" pitchFamily="34" charset="0"/>
              </a:rPr>
              <a:t>μπορεί </a:t>
            </a:r>
            <a:r>
              <a:rPr lang="el-GR" sz="2400" dirty="0">
                <a:latin typeface="Calibri" panose="020F0502020204030204" pitchFamily="34" charset="0"/>
                <a:cs typeface="Calibri" panose="020F0502020204030204" pitchFamily="34" charset="0"/>
              </a:rPr>
              <a:t>να τοποθετηθεί με σχετική ευκολία. </a:t>
            </a:r>
          </a:p>
        </p:txBody>
      </p:sp>
    </p:spTree>
    <p:extLst>
      <p:ext uri="{BB962C8B-B14F-4D97-AF65-F5344CB8AC3E}">
        <p14:creationId xmlns:p14="http://schemas.microsoft.com/office/powerpoint/2010/main" val="105835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834189" y="6450168"/>
            <a:ext cx="11178140" cy="369332"/>
          </a:xfrm>
          <a:prstGeom prst="rect">
            <a:avLst/>
          </a:prstGeom>
        </p:spPr>
        <p:txBody>
          <a:bodyPr wrap="square">
            <a:spAutoFit/>
          </a:bodyPr>
          <a:lstStyle/>
          <a:p>
            <a:r>
              <a:rPr lang="el-GR" i="0" dirty="0">
                <a:ln w="0"/>
                <a:solidFill>
                  <a:schemeClr val="accent1"/>
                </a:solidFill>
                <a:effectLst>
                  <a:outerShdw blurRad="38100" dist="25400" dir="5400000" algn="ctr" rotWithShape="0">
                    <a:srgbClr val="6E747A">
                      <a:alpha val="43000"/>
                    </a:srgbClr>
                  </a:outerShdw>
                </a:effectLst>
                <a:latin typeface="-apple-system"/>
              </a:rPr>
              <a:t>ΠΜΣ: «Πληροφορική και Δίκτυα» ● Τμήμα Πληροφορικής και Τηλεπικοινωνιών ● </a:t>
            </a:r>
            <a:r>
              <a:rPr lang="el-GR" dirty="0">
                <a:ln w="0"/>
                <a:solidFill>
                  <a:schemeClr val="accent1"/>
                </a:solidFill>
                <a:effectLst>
                  <a:outerShdw blurRad="38100" dist="25400" dir="5400000" algn="ctr" rotWithShape="0">
                    <a:srgbClr val="6E747A">
                      <a:alpha val="43000"/>
                    </a:srgbClr>
                  </a:outerShdw>
                </a:effectLst>
                <a:latin typeface="-apple-system"/>
              </a:rPr>
              <a:t>Πανεπιστήμιο Ιωαννίνων</a:t>
            </a:r>
            <a:endParaRPr lang="el-GR" dirty="0">
              <a:ln w="0"/>
              <a:solidFill>
                <a:schemeClr val="accent1"/>
              </a:solidFill>
              <a:effectLst>
                <a:outerShdw blurRad="38100" dist="25400" dir="5400000" algn="ctr" rotWithShape="0">
                  <a:srgbClr val="6E747A">
                    <a:alpha val="43000"/>
                  </a:srgbClr>
                </a:outerShdw>
              </a:effectLst>
            </a:endParaRPr>
          </a:p>
        </p:txBody>
      </p:sp>
      <p:sp>
        <p:nvSpPr>
          <p:cNvPr id="7" name="Ορθογώνιο 6"/>
          <p:cNvSpPr/>
          <p:nvPr/>
        </p:nvSpPr>
        <p:spPr>
          <a:xfrm>
            <a:off x="1896624" y="0"/>
            <a:ext cx="8398752" cy="938911"/>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Οπτικές πηγές 1</a:t>
            </a:r>
            <a:endParaRPr lang="en-US" sz="4200" u="sng" dirty="0">
              <a:solidFill>
                <a:schemeClr val="accent4">
                  <a:lumMod val="40000"/>
                  <a:lumOff val="60000"/>
                </a:schemeClr>
              </a:solidFill>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625" y="1055908"/>
            <a:ext cx="7746749" cy="5277262"/>
          </a:xfrm>
          <a:prstGeom prst="rect">
            <a:avLst/>
          </a:prstGeom>
        </p:spPr>
      </p:pic>
    </p:spTree>
    <p:extLst>
      <p:ext uri="{BB962C8B-B14F-4D97-AF65-F5344CB8AC3E}">
        <p14:creationId xmlns:p14="http://schemas.microsoft.com/office/powerpoint/2010/main" val="60640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12192000" cy="938911"/>
          </a:xfrm>
          <a:prstGeom prst="rect">
            <a:avLst/>
          </a:prstGeom>
        </p:spPr>
        <p:txBody>
          <a:bodyPr wrap="square">
            <a:spAutoFit/>
          </a:bodyPr>
          <a:lstStyle/>
          <a:p>
            <a:pPr algn="ctr">
              <a:lnSpc>
                <a:spcPct val="150000"/>
              </a:lnSpc>
            </a:pPr>
            <a:r>
              <a:rPr lang="el-GR" sz="4200" u="sng" dirty="0" smtClean="0">
                <a:solidFill>
                  <a:schemeClr val="accent4">
                    <a:lumMod val="40000"/>
                    <a:lumOff val="60000"/>
                  </a:schemeClr>
                </a:solidFill>
              </a:rPr>
              <a:t>Σύνδεσμοι (</a:t>
            </a:r>
            <a:r>
              <a:rPr lang="en-US" sz="4200" u="sng" dirty="0" smtClean="0">
                <a:solidFill>
                  <a:schemeClr val="accent4">
                    <a:lumMod val="40000"/>
                    <a:lumOff val="60000"/>
                  </a:schemeClr>
                </a:solidFill>
              </a:rPr>
              <a:t>connectors) </a:t>
            </a:r>
            <a:r>
              <a:rPr lang="el-GR" sz="4200" u="sng" dirty="0" smtClean="0">
                <a:solidFill>
                  <a:schemeClr val="accent4">
                    <a:lumMod val="40000"/>
                    <a:lumOff val="60000"/>
                  </a:schemeClr>
                </a:solidFill>
              </a:rPr>
              <a:t>οπτικών ινών</a:t>
            </a:r>
            <a:endParaRPr lang="en-US" sz="4200" u="sng" dirty="0">
              <a:solidFill>
                <a:schemeClr val="accent4">
                  <a:lumMod val="40000"/>
                  <a:lumOff val="60000"/>
                </a:schemeClr>
              </a:solidFill>
            </a:endParaRPr>
          </a:p>
        </p:txBody>
      </p:sp>
      <p:sp>
        <p:nvSpPr>
          <p:cNvPr id="2" name="Ορθογώνιο 1"/>
          <p:cNvSpPr/>
          <p:nvPr/>
        </p:nvSpPr>
        <p:spPr>
          <a:xfrm>
            <a:off x="469900" y="1649443"/>
            <a:ext cx="11480800" cy="3801041"/>
          </a:xfrm>
          <a:prstGeom prst="rect">
            <a:avLst/>
          </a:prstGeom>
        </p:spPr>
        <p:txBody>
          <a:bodyPr wrap="square">
            <a:spAutoFit/>
          </a:bodyPr>
          <a:lstStyle/>
          <a:p>
            <a:pPr>
              <a:lnSpc>
                <a:spcPct val="150000"/>
              </a:lnSpc>
              <a:spcBef>
                <a:spcPts val="600"/>
              </a:spcBef>
            </a:pPr>
            <a:r>
              <a:rPr lang="el-GR" sz="2400" dirty="0">
                <a:latin typeface="Calibri" panose="020F0502020204030204" pitchFamily="34" charset="0"/>
                <a:cs typeface="Calibri" panose="020F0502020204030204" pitchFamily="34" charset="0"/>
              </a:rPr>
              <a:t>Ως εκ τούτου, οι σύνδεσμοι οπτικών ινών μπορούν να εξεταστούν σε τρεις κύριους </a:t>
            </a:r>
            <a:r>
              <a:rPr lang="el-GR" sz="2400" dirty="0" smtClean="0">
                <a:latin typeface="Calibri" panose="020F0502020204030204" pitchFamily="34" charset="0"/>
                <a:cs typeface="Calibri" panose="020F0502020204030204" pitchFamily="34" charset="0"/>
              </a:rPr>
              <a:t>τομείς:</a:t>
            </a:r>
          </a:p>
          <a:p>
            <a:pPr>
              <a:lnSpc>
                <a:spcPct val="150000"/>
              </a:lnSpc>
              <a:spcBef>
                <a:spcPts val="600"/>
              </a:spcBef>
            </a:pPr>
            <a:r>
              <a:rPr lang="el-GR" sz="2400" b="1" dirty="0" smtClean="0">
                <a:latin typeface="Calibri" panose="020F0502020204030204" pitchFamily="34" charset="0"/>
                <a:cs typeface="Calibri" panose="020F0502020204030204" pitchFamily="34" charset="0"/>
              </a:rPr>
              <a:t>(</a:t>
            </a:r>
            <a:r>
              <a:rPr lang="el-GR" sz="2400" b="1" dirty="0">
                <a:latin typeface="Calibri" panose="020F0502020204030204" pitchFamily="34" charset="0"/>
                <a:cs typeface="Calibri" panose="020F0502020204030204" pitchFamily="34" charset="0"/>
              </a:rPr>
              <a:t>α) </a:t>
            </a:r>
            <a:r>
              <a:rPr lang="el-GR" sz="2400" b="1" dirty="0" smtClean="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τερματισμού της </a:t>
            </a:r>
            <a:r>
              <a:rPr lang="el-GR" sz="2400" dirty="0">
                <a:latin typeface="Calibri" panose="020F0502020204030204" pitchFamily="34" charset="0"/>
                <a:cs typeface="Calibri" panose="020F0502020204030204" pitchFamily="34" charset="0"/>
              </a:rPr>
              <a:t>ίνας, το οποίο προστατεύει και </a:t>
            </a:r>
            <a:r>
              <a:rPr lang="el-GR" sz="2400" dirty="0" smtClean="0">
                <a:latin typeface="Calibri" panose="020F0502020204030204" pitchFamily="34" charset="0"/>
                <a:cs typeface="Calibri" panose="020F0502020204030204" pitchFamily="34" charset="0"/>
              </a:rPr>
              <a:t>προσδιορίζει τα </a:t>
            </a:r>
            <a:r>
              <a:rPr lang="el-GR" sz="2400" dirty="0">
                <a:latin typeface="Calibri" panose="020F0502020204030204" pitchFamily="34" charset="0"/>
                <a:cs typeface="Calibri" panose="020F0502020204030204" pitchFamily="34" charset="0"/>
              </a:rPr>
              <a:t>άκρα των </a:t>
            </a:r>
            <a:r>
              <a:rPr lang="el-GR" sz="2400" dirty="0" smtClean="0">
                <a:latin typeface="Calibri" panose="020F0502020204030204" pitchFamily="34" charset="0"/>
                <a:cs typeface="Calibri" panose="020F0502020204030204" pitchFamily="34" charset="0"/>
              </a:rPr>
              <a:t>ινών</a:t>
            </a:r>
          </a:p>
          <a:p>
            <a:pPr>
              <a:lnSpc>
                <a:spcPct val="150000"/>
              </a:lnSpc>
              <a:spcBef>
                <a:spcPts val="600"/>
              </a:spcBef>
            </a:pPr>
            <a:r>
              <a:rPr lang="el-GR" sz="2400" b="1" dirty="0" smtClean="0">
                <a:latin typeface="Calibri" panose="020F0502020204030204" pitchFamily="34" charset="0"/>
                <a:cs typeface="Calibri" panose="020F0502020204030204" pitchFamily="34" charset="0"/>
              </a:rPr>
              <a:t>(β</a:t>
            </a:r>
            <a:r>
              <a:rPr lang="el-GR" sz="2400" b="1" dirty="0">
                <a:latin typeface="Calibri" panose="020F0502020204030204" pitchFamily="34" charset="0"/>
                <a:cs typeface="Calibri" panose="020F0502020204030204" pitchFamily="34" charset="0"/>
              </a:rPr>
              <a:t>) </a:t>
            </a:r>
            <a:r>
              <a:rPr lang="el-GR" sz="2400" b="1" dirty="0" smtClean="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την </a:t>
            </a:r>
            <a:r>
              <a:rPr lang="el-GR" sz="2400" dirty="0">
                <a:latin typeface="Calibri" panose="020F0502020204030204" pitchFamily="34" charset="0"/>
                <a:cs typeface="Calibri" panose="020F0502020204030204" pitchFamily="34" charset="0"/>
              </a:rPr>
              <a:t>ευθυγράμμιση </a:t>
            </a:r>
            <a:r>
              <a:rPr lang="el-GR" sz="2400" dirty="0" smtClean="0">
                <a:latin typeface="Calibri" panose="020F0502020204030204" pitchFamily="34" charset="0"/>
                <a:cs typeface="Calibri" panose="020F0502020204030204" pitchFamily="34" charset="0"/>
              </a:rPr>
              <a:t>των άκρων των </a:t>
            </a:r>
            <a:r>
              <a:rPr lang="el-GR" sz="2400" dirty="0">
                <a:latin typeface="Calibri" panose="020F0502020204030204" pitchFamily="34" charset="0"/>
                <a:cs typeface="Calibri" panose="020F0502020204030204" pitchFamily="34" charset="0"/>
              </a:rPr>
              <a:t>ινών για την παροχή βέλτιστης οπτικής </a:t>
            </a:r>
            <a:r>
              <a:rPr lang="el-GR" sz="2400" dirty="0" smtClean="0">
                <a:latin typeface="Calibri" panose="020F0502020204030204" pitchFamily="34" charset="0"/>
                <a:cs typeface="Calibri" panose="020F0502020204030204" pitchFamily="34" charset="0"/>
              </a:rPr>
              <a:t>σύζευξης</a:t>
            </a:r>
          </a:p>
          <a:p>
            <a:pPr>
              <a:lnSpc>
                <a:spcPct val="150000"/>
              </a:lnSpc>
              <a:spcBef>
                <a:spcPts val="600"/>
              </a:spcBef>
            </a:pPr>
            <a:r>
              <a:rPr lang="el-GR" sz="2400" b="1" dirty="0" smtClean="0">
                <a:latin typeface="Calibri" panose="020F0502020204030204" pitchFamily="34" charset="0"/>
                <a:cs typeface="Calibri" panose="020F0502020204030204" pitchFamily="34" charset="0"/>
              </a:rPr>
              <a:t>(γ</a:t>
            </a:r>
            <a:r>
              <a:rPr lang="el-GR" sz="2400" b="1" dirty="0">
                <a:latin typeface="Calibri" panose="020F0502020204030204" pitchFamily="34" charset="0"/>
                <a:cs typeface="Calibri" panose="020F0502020204030204" pitchFamily="34" charset="0"/>
              </a:rPr>
              <a:t>) </a:t>
            </a:r>
            <a:r>
              <a:rPr lang="el-GR" sz="2400" b="1" dirty="0" smtClean="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το </a:t>
            </a:r>
            <a:r>
              <a:rPr lang="el-GR" sz="2400" dirty="0">
                <a:latin typeface="Calibri" panose="020F0502020204030204" pitchFamily="34" charset="0"/>
                <a:cs typeface="Calibri" panose="020F0502020204030204" pitchFamily="34" charset="0"/>
              </a:rPr>
              <a:t>εξωτερικό κέλυφος, το οποίο διατηρεί τη σύνδεση και την ευθυγράμμιση των ινών,  </a:t>
            </a:r>
            <a:r>
              <a:rPr lang="el-GR" sz="2400" dirty="0" smtClean="0">
                <a:latin typeface="Calibri" panose="020F0502020204030204" pitchFamily="34" charset="0"/>
                <a:cs typeface="Calibri" panose="020F0502020204030204" pitchFamily="34" charset="0"/>
              </a:rPr>
              <a:t>  </a:t>
            </a:r>
          </a:p>
          <a:p>
            <a:pPr>
              <a:lnSpc>
                <a:spcPct val="150000"/>
              </a:lnSpc>
              <a:spcBef>
                <a:spcPts val="600"/>
              </a:spcBef>
            </a:pPr>
            <a:r>
              <a:rPr lang="el-GR" sz="2400" dirty="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        προστατεύει </a:t>
            </a:r>
            <a:r>
              <a:rPr lang="el-GR" sz="2400" dirty="0">
                <a:latin typeface="Calibri" panose="020F0502020204030204" pitchFamily="34" charset="0"/>
                <a:cs typeface="Calibri" panose="020F0502020204030204" pitchFamily="34" charset="0"/>
              </a:rPr>
              <a:t>τα άκρα των ινών από το περιβάλλον και παρέχει επαρκή </a:t>
            </a:r>
            <a:r>
              <a:rPr lang="el-GR" sz="2400" dirty="0" smtClean="0">
                <a:latin typeface="Calibri" panose="020F0502020204030204" pitchFamily="34" charset="0"/>
                <a:cs typeface="Calibri" panose="020F0502020204030204" pitchFamily="34" charset="0"/>
              </a:rPr>
              <a:t>μηχανική </a:t>
            </a:r>
          </a:p>
          <a:p>
            <a:pPr>
              <a:lnSpc>
                <a:spcPct val="150000"/>
              </a:lnSpc>
              <a:spcBef>
                <a:spcPts val="600"/>
              </a:spcBef>
            </a:pPr>
            <a:r>
              <a:rPr lang="el-GR" sz="2400" dirty="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        αντοχή </a:t>
            </a:r>
            <a:r>
              <a:rPr lang="el-GR" sz="2400" dirty="0">
                <a:latin typeface="Calibri" panose="020F0502020204030204" pitchFamily="34" charset="0"/>
                <a:cs typeface="Calibri" panose="020F0502020204030204" pitchFamily="34" charset="0"/>
              </a:rPr>
              <a:t>στον </a:t>
            </a:r>
            <a:r>
              <a:rPr lang="el-GR" sz="2400" dirty="0" smtClean="0">
                <a:latin typeface="Calibri" panose="020F0502020204030204" pitchFamily="34" charset="0"/>
                <a:cs typeface="Calibri" panose="020F0502020204030204" pitchFamily="34" charset="0"/>
              </a:rPr>
              <a:t>σύνδεσμο</a:t>
            </a:r>
            <a:r>
              <a:rPr lang="el-GR" sz="2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28589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12192000" cy="938911"/>
          </a:xfrm>
          <a:prstGeom prst="rect">
            <a:avLst/>
          </a:prstGeom>
        </p:spPr>
        <p:txBody>
          <a:bodyPr wrap="square">
            <a:spAutoFit/>
          </a:bodyPr>
          <a:lstStyle/>
          <a:p>
            <a:pPr algn="ctr">
              <a:lnSpc>
                <a:spcPct val="150000"/>
              </a:lnSpc>
            </a:pPr>
            <a:r>
              <a:rPr lang="el-GR" sz="4200" u="sng" dirty="0" smtClean="0">
                <a:solidFill>
                  <a:schemeClr val="accent4">
                    <a:lumMod val="40000"/>
                    <a:lumOff val="60000"/>
                  </a:schemeClr>
                </a:solidFill>
              </a:rPr>
              <a:t>Σύνδεσμοι (</a:t>
            </a:r>
            <a:r>
              <a:rPr lang="en-US" sz="4200" u="sng" dirty="0" smtClean="0">
                <a:solidFill>
                  <a:schemeClr val="accent4">
                    <a:lumMod val="40000"/>
                    <a:lumOff val="60000"/>
                  </a:schemeClr>
                </a:solidFill>
              </a:rPr>
              <a:t>connectors) </a:t>
            </a:r>
            <a:r>
              <a:rPr lang="el-GR" sz="4200" u="sng" dirty="0" smtClean="0">
                <a:solidFill>
                  <a:schemeClr val="accent4">
                    <a:lumMod val="40000"/>
                    <a:lumOff val="60000"/>
                  </a:schemeClr>
                </a:solidFill>
              </a:rPr>
              <a:t>οπτικών ινών</a:t>
            </a:r>
            <a:endParaRPr lang="en-US" sz="4200" u="sng" dirty="0">
              <a:solidFill>
                <a:schemeClr val="accent4">
                  <a:lumMod val="40000"/>
                  <a:lumOff val="60000"/>
                </a:schemeClr>
              </a:solidFill>
            </a:endParaRPr>
          </a:p>
        </p:txBody>
      </p:sp>
      <p:pic>
        <p:nvPicPr>
          <p:cNvPr id="4" name="Εικόνα 3"/>
          <p:cNvPicPr>
            <a:picLocks noChangeAspect="1"/>
          </p:cNvPicPr>
          <p:nvPr/>
        </p:nvPicPr>
        <p:blipFill>
          <a:blip r:embed="rId2"/>
          <a:stretch>
            <a:fillRect/>
          </a:stretch>
        </p:blipFill>
        <p:spPr>
          <a:xfrm>
            <a:off x="1791851" y="1324897"/>
            <a:ext cx="8608298" cy="5084505"/>
          </a:xfrm>
          <a:prstGeom prst="rect">
            <a:avLst/>
          </a:prstGeom>
        </p:spPr>
      </p:pic>
    </p:spTree>
    <p:extLst>
      <p:ext uri="{BB962C8B-B14F-4D97-AF65-F5344CB8AC3E}">
        <p14:creationId xmlns:p14="http://schemas.microsoft.com/office/powerpoint/2010/main" val="1074873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12192000" cy="938911"/>
          </a:xfrm>
          <a:prstGeom prst="rect">
            <a:avLst/>
          </a:prstGeom>
        </p:spPr>
        <p:txBody>
          <a:bodyPr wrap="square">
            <a:spAutoFit/>
          </a:bodyPr>
          <a:lstStyle/>
          <a:p>
            <a:pPr algn="ctr">
              <a:lnSpc>
                <a:spcPct val="150000"/>
              </a:lnSpc>
            </a:pPr>
            <a:r>
              <a:rPr lang="el-GR" sz="4200" u="sng" dirty="0" smtClean="0">
                <a:solidFill>
                  <a:schemeClr val="accent4">
                    <a:lumMod val="40000"/>
                    <a:lumOff val="60000"/>
                  </a:schemeClr>
                </a:solidFill>
              </a:rPr>
              <a:t>Σύνδεσμοι (</a:t>
            </a:r>
            <a:r>
              <a:rPr lang="en-US" sz="4200" u="sng" dirty="0" smtClean="0">
                <a:solidFill>
                  <a:schemeClr val="accent4">
                    <a:lumMod val="40000"/>
                    <a:lumOff val="60000"/>
                  </a:schemeClr>
                </a:solidFill>
              </a:rPr>
              <a:t>connectors) </a:t>
            </a:r>
            <a:r>
              <a:rPr lang="el-GR" sz="4200" u="sng" dirty="0" smtClean="0">
                <a:solidFill>
                  <a:schemeClr val="accent4">
                    <a:lumMod val="40000"/>
                    <a:lumOff val="60000"/>
                  </a:schemeClr>
                </a:solidFill>
              </a:rPr>
              <a:t>οπτικών ινών</a:t>
            </a:r>
            <a:endParaRPr lang="en-US" sz="4200" u="sng" dirty="0">
              <a:solidFill>
                <a:schemeClr val="accent4">
                  <a:lumMod val="40000"/>
                  <a:lumOff val="60000"/>
                </a:schemeClr>
              </a:solidFill>
            </a:endParaRPr>
          </a:p>
        </p:txBody>
      </p:sp>
      <p:sp>
        <p:nvSpPr>
          <p:cNvPr id="2" name="Ορθογώνιο 1"/>
          <p:cNvSpPr/>
          <p:nvPr/>
        </p:nvSpPr>
        <p:spPr>
          <a:xfrm>
            <a:off x="518026" y="1091178"/>
            <a:ext cx="11480800" cy="2862322"/>
          </a:xfrm>
          <a:prstGeom prst="rect">
            <a:avLst/>
          </a:prstGeom>
        </p:spPr>
        <p:txBody>
          <a:bodyPr wrap="square">
            <a:spAutoFit/>
          </a:bodyPr>
          <a:lstStyle/>
          <a:p>
            <a:pPr>
              <a:lnSpc>
                <a:spcPct val="150000"/>
              </a:lnSpc>
              <a:spcBef>
                <a:spcPts val="600"/>
              </a:spcBef>
            </a:pPr>
            <a:r>
              <a:rPr lang="el-GR" sz="2400" dirty="0" smtClean="0">
                <a:latin typeface="Calibri" panose="020F0502020204030204" pitchFamily="34" charset="0"/>
                <a:cs typeface="Calibri" panose="020F0502020204030204" pitchFamily="34" charset="0"/>
              </a:rPr>
              <a:t>Μια </a:t>
            </a:r>
            <a:r>
              <a:rPr lang="el-GR" sz="2400" dirty="0">
                <a:latin typeface="Calibri" panose="020F0502020204030204" pitchFamily="34" charset="0"/>
                <a:cs typeface="Calibri" panose="020F0502020204030204" pitchFamily="34" charset="0"/>
              </a:rPr>
              <a:t>εναλλακτική λύση </a:t>
            </a:r>
            <a:r>
              <a:rPr lang="el-GR" sz="2400" dirty="0" smtClean="0">
                <a:latin typeface="Calibri" panose="020F0502020204030204" pitchFamily="34" charset="0"/>
                <a:cs typeface="Calibri" panose="020F0502020204030204" pitchFamily="34" charset="0"/>
              </a:rPr>
              <a:t>στους συνδέσμους προσφέρεται </a:t>
            </a:r>
            <a:r>
              <a:rPr lang="el-GR" sz="2400" dirty="0">
                <a:latin typeface="Calibri" panose="020F0502020204030204" pitchFamily="34" charset="0"/>
                <a:cs typeface="Calibri" panose="020F0502020204030204" pitchFamily="34" charset="0"/>
              </a:rPr>
              <a:t>από την αρχή της </a:t>
            </a:r>
            <a:r>
              <a:rPr lang="el-GR" sz="2400" dirty="0" smtClean="0">
                <a:latin typeface="Calibri" panose="020F0502020204030204" pitchFamily="34" charset="0"/>
                <a:cs typeface="Calibri" panose="020F0502020204030204" pitchFamily="34" charset="0"/>
              </a:rPr>
              <a:t>συγκλίνουσας και αποκλίνουσας δέσμης</a:t>
            </a:r>
            <a:r>
              <a:rPr lang="el-GR" sz="2400" dirty="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Ο σύνδεσμος αποτελείται </a:t>
            </a:r>
            <a:r>
              <a:rPr lang="el-GR" sz="2400" dirty="0">
                <a:latin typeface="Calibri" panose="020F0502020204030204" pitchFamily="34" charset="0"/>
                <a:cs typeface="Calibri" panose="020F0502020204030204" pitchFamily="34" charset="0"/>
              </a:rPr>
              <a:t>από δύο φακούς για την </a:t>
            </a:r>
            <a:r>
              <a:rPr lang="el-GR" sz="2400" dirty="0" smtClean="0">
                <a:latin typeface="Calibri" panose="020F0502020204030204" pitchFamily="34" charset="0"/>
                <a:cs typeface="Calibri" panose="020F0502020204030204" pitchFamily="34" charset="0"/>
              </a:rPr>
              <a:t>απόκλιση </a:t>
            </a:r>
            <a:r>
              <a:rPr lang="el-GR" sz="2400" dirty="0">
                <a:latin typeface="Calibri" panose="020F0502020204030204" pitchFamily="34" charset="0"/>
                <a:cs typeface="Calibri" panose="020F0502020204030204" pitchFamily="34" charset="0"/>
              </a:rPr>
              <a:t>και την </a:t>
            </a:r>
            <a:r>
              <a:rPr lang="el-GR" sz="2400" dirty="0" smtClean="0">
                <a:latin typeface="Calibri" panose="020F0502020204030204" pitchFamily="34" charset="0"/>
                <a:cs typeface="Calibri" panose="020F0502020204030204" pitchFamily="34" charset="0"/>
              </a:rPr>
              <a:t>σύγκλιση του </a:t>
            </a:r>
            <a:r>
              <a:rPr lang="el-GR" sz="2400" dirty="0">
                <a:latin typeface="Calibri" panose="020F0502020204030204" pitchFamily="34" charset="0"/>
                <a:cs typeface="Calibri" panose="020F0502020204030204" pitchFamily="34" charset="0"/>
              </a:rPr>
              <a:t>φωτός από τη μια ίνα στην άλλη. Η χρήση αυτών των παρεμβαλλόμενων οπτικών καθιστά την επίτευξη της </a:t>
            </a:r>
            <a:r>
              <a:rPr lang="el-GR" sz="2400" dirty="0" smtClean="0">
                <a:latin typeface="Calibri" panose="020F0502020204030204" pitchFamily="34" charset="0"/>
                <a:cs typeface="Calibri" panose="020F0502020204030204" pitchFamily="34" charset="0"/>
              </a:rPr>
              <a:t>κάθετης ευθυγράμμισης </a:t>
            </a:r>
            <a:r>
              <a:rPr lang="el-GR" sz="2400" dirty="0">
                <a:latin typeface="Calibri" panose="020F0502020204030204" pitchFamily="34" charset="0"/>
                <a:cs typeface="Calibri" panose="020F0502020204030204" pitchFamily="34" charset="0"/>
              </a:rPr>
              <a:t>πολύ λιγότερο κρίσιμη από ό,τι με έναν σύνδεσμο </a:t>
            </a:r>
            <a:r>
              <a:rPr lang="el-GR" sz="2400" dirty="0" smtClean="0">
                <a:latin typeface="Calibri" panose="020F0502020204030204" pitchFamily="34" charset="0"/>
                <a:cs typeface="Calibri" panose="020F0502020204030204" pitchFamily="34" charset="0"/>
              </a:rPr>
              <a:t>ινών.</a:t>
            </a:r>
            <a:endParaRPr lang="el-GR" sz="2400" dirty="0">
              <a:latin typeface="Calibri" panose="020F0502020204030204" pitchFamily="34" charset="0"/>
              <a:cs typeface="Calibri" panose="020F0502020204030204" pitchFamily="34" charset="0"/>
            </a:endParaRPr>
          </a:p>
        </p:txBody>
      </p:sp>
      <p:pic>
        <p:nvPicPr>
          <p:cNvPr id="6" name="Εικόνα 5"/>
          <p:cNvPicPr>
            <a:picLocks noChangeAspect="1"/>
          </p:cNvPicPr>
          <p:nvPr/>
        </p:nvPicPr>
        <p:blipFill>
          <a:blip r:embed="rId2"/>
          <a:stretch>
            <a:fillRect/>
          </a:stretch>
        </p:blipFill>
        <p:spPr>
          <a:xfrm>
            <a:off x="3306838" y="4871151"/>
            <a:ext cx="5578323" cy="1408298"/>
          </a:xfrm>
          <a:prstGeom prst="rect">
            <a:avLst/>
          </a:prstGeom>
        </p:spPr>
      </p:pic>
    </p:spTree>
    <p:extLst>
      <p:ext uri="{BB962C8B-B14F-4D97-AF65-F5344CB8AC3E}">
        <p14:creationId xmlns:p14="http://schemas.microsoft.com/office/powerpoint/2010/main" val="1932602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12192000" cy="938911"/>
          </a:xfrm>
          <a:prstGeom prst="rect">
            <a:avLst/>
          </a:prstGeom>
        </p:spPr>
        <p:txBody>
          <a:bodyPr wrap="square">
            <a:spAutoFit/>
          </a:bodyPr>
          <a:lstStyle/>
          <a:p>
            <a:pPr algn="ctr">
              <a:lnSpc>
                <a:spcPct val="150000"/>
              </a:lnSpc>
            </a:pPr>
            <a:r>
              <a:rPr lang="el-GR" sz="4200" u="sng" dirty="0" smtClean="0">
                <a:solidFill>
                  <a:schemeClr val="accent4">
                    <a:lumMod val="40000"/>
                    <a:lumOff val="60000"/>
                  </a:schemeClr>
                </a:solidFill>
              </a:rPr>
              <a:t>Σύνδεσμοι (</a:t>
            </a:r>
            <a:r>
              <a:rPr lang="en-US" sz="4200" u="sng" dirty="0" smtClean="0">
                <a:solidFill>
                  <a:schemeClr val="accent4">
                    <a:lumMod val="40000"/>
                    <a:lumOff val="60000"/>
                  </a:schemeClr>
                </a:solidFill>
              </a:rPr>
              <a:t>connectors) </a:t>
            </a:r>
            <a:r>
              <a:rPr lang="el-GR" sz="4200" u="sng" dirty="0" smtClean="0">
                <a:solidFill>
                  <a:schemeClr val="accent4">
                    <a:lumMod val="40000"/>
                    <a:lumOff val="60000"/>
                  </a:schemeClr>
                </a:solidFill>
              </a:rPr>
              <a:t>οπτικών ινών</a:t>
            </a:r>
            <a:endParaRPr lang="en-US" sz="4200" u="sng" dirty="0">
              <a:solidFill>
                <a:schemeClr val="accent4">
                  <a:lumMod val="40000"/>
                  <a:lumOff val="60000"/>
                </a:schemeClr>
              </a:solidFill>
            </a:endParaRPr>
          </a:p>
        </p:txBody>
      </p:sp>
      <p:pic>
        <p:nvPicPr>
          <p:cNvPr id="4" name="Εικόνα 3"/>
          <p:cNvPicPr>
            <a:picLocks noChangeAspect="1"/>
          </p:cNvPicPr>
          <p:nvPr/>
        </p:nvPicPr>
        <p:blipFill>
          <a:blip r:embed="rId2"/>
          <a:stretch>
            <a:fillRect/>
          </a:stretch>
        </p:blipFill>
        <p:spPr>
          <a:xfrm>
            <a:off x="2374069" y="1460809"/>
            <a:ext cx="7443861" cy="4596782"/>
          </a:xfrm>
          <a:prstGeom prst="rect">
            <a:avLst/>
          </a:prstGeom>
        </p:spPr>
      </p:pic>
    </p:spTree>
    <p:extLst>
      <p:ext uri="{BB962C8B-B14F-4D97-AF65-F5344CB8AC3E}">
        <p14:creationId xmlns:p14="http://schemas.microsoft.com/office/powerpoint/2010/main" val="1791690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12192000" cy="938911"/>
          </a:xfrm>
          <a:prstGeom prst="rect">
            <a:avLst/>
          </a:prstGeom>
        </p:spPr>
        <p:txBody>
          <a:bodyPr wrap="square">
            <a:spAutoFit/>
          </a:bodyPr>
          <a:lstStyle/>
          <a:p>
            <a:pPr algn="ctr">
              <a:lnSpc>
                <a:spcPct val="150000"/>
              </a:lnSpc>
            </a:pPr>
            <a:r>
              <a:rPr lang="el-GR" sz="4200" u="sng" dirty="0" smtClean="0">
                <a:solidFill>
                  <a:schemeClr val="accent4">
                    <a:lumMod val="40000"/>
                    <a:lumOff val="60000"/>
                  </a:schemeClr>
                </a:solidFill>
              </a:rPr>
              <a:t>Συζευκτήρες ινών</a:t>
            </a:r>
            <a:endParaRPr lang="en-US" sz="4200" u="sng" dirty="0">
              <a:solidFill>
                <a:schemeClr val="accent4">
                  <a:lumMod val="40000"/>
                  <a:lumOff val="60000"/>
                </a:schemeClr>
              </a:solidFill>
            </a:endParaRPr>
          </a:p>
        </p:txBody>
      </p:sp>
      <p:sp>
        <p:nvSpPr>
          <p:cNvPr id="6" name="Ορθογώνιο 5"/>
          <p:cNvSpPr/>
          <p:nvPr/>
        </p:nvSpPr>
        <p:spPr>
          <a:xfrm>
            <a:off x="431398" y="1091178"/>
            <a:ext cx="11480800" cy="4047262"/>
          </a:xfrm>
          <a:prstGeom prst="rect">
            <a:avLst/>
          </a:prstGeom>
        </p:spPr>
        <p:txBody>
          <a:bodyPr wrap="square">
            <a:spAutoFit/>
          </a:bodyPr>
          <a:lstStyle/>
          <a:p>
            <a:pPr marL="342900" indent="-342900">
              <a:lnSpc>
                <a:spcPct val="150000"/>
              </a:lnSpc>
              <a:spcBef>
                <a:spcPts val="600"/>
              </a:spcBef>
              <a:buFont typeface="Arial" panose="020B0604020202020204" pitchFamily="34" charset="0"/>
              <a:buChar char="•"/>
            </a:pPr>
            <a:r>
              <a:rPr lang="el-GR" sz="2400" dirty="0">
                <a:latin typeface="Calibri" panose="020F0502020204030204" pitchFamily="34" charset="0"/>
                <a:cs typeface="Calibri" panose="020F0502020204030204" pitchFamily="34" charset="0"/>
              </a:rPr>
              <a:t>Ένας </a:t>
            </a:r>
            <a:r>
              <a:rPr lang="el-GR" sz="2400" dirty="0" err="1">
                <a:latin typeface="Calibri" panose="020F0502020204030204" pitchFamily="34" charset="0"/>
                <a:cs typeface="Calibri" panose="020F0502020204030204" pitchFamily="34" charset="0"/>
              </a:rPr>
              <a:t>συζεύκτης</a:t>
            </a:r>
            <a:r>
              <a:rPr lang="el-GR" sz="2400" dirty="0">
                <a:latin typeface="Calibri" panose="020F0502020204030204" pitchFamily="34" charset="0"/>
                <a:cs typeface="Calibri" panose="020F0502020204030204" pitchFamily="34" charset="0"/>
              </a:rPr>
              <a:t> οπτικών ινών είναι μια συσκευή που διανέμει το φως από μια κύρια ίνα σε μία ή περισσότερες ίνες διακλάδωσης</a:t>
            </a:r>
            <a:r>
              <a:rPr lang="el-GR" sz="2400" dirty="0" smtClean="0">
                <a:latin typeface="Calibri" panose="020F0502020204030204" pitchFamily="34" charset="0"/>
                <a:cs typeface="Calibri" panose="020F0502020204030204" pitchFamily="34" charset="0"/>
              </a:rPr>
              <a:t>. Η </a:t>
            </a:r>
            <a:r>
              <a:rPr lang="el-GR" sz="2400" dirty="0">
                <a:latin typeface="Calibri" panose="020F0502020204030204" pitchFamily="34" charset="0"/>
                <a:cs typeface="Calibri" panose="020F0502020204030204" pitchFamily="34" charset="0"/>
              </a:rPr>
              <a:t>τελευταία περίπτωση είναι πιο </a:t>
            </a:r>
            <a:r>
              <a:rPr lang="el-GR" sz="2400" dirty="0" smtClean="0">
                <a:latin typeface="Calibri" panose="020F0502020204030204" pitchFamily="34" charset="0"/>
                <a:cs typeface="Calibri" panose="020F0502020204030204" pitchFamily="34" charset="0"/>
              </a:rPr>
              <a:t>συνήθης και </a:t>
            </a:r>
            <a:r>
              <a:rPr lang="el-GR" sz="2400" dirty="0">
                <a:latin typeface="Calibri" panose="020F0502020204030204" pitchFamily="34" charset="0"/>
                <a:cs typeface="Calibri" panose="020F0502020204030204" pitchFamily="34" charset="0"/>
              </a:rPr>
              <a:t>τέτοιες συσκευές είναι γνωστές ως </a:t>
            </a:r>
            <a:r>
              <a:rPr lang="el-GR" sz="2400" dirty="0" err="1">
                <a:latin typeface="Calibri" panose="020F0502020204030204" pitchFamily="34" charset="0"/>
                <a:cs typeface="Calibri" panose="020F0502020204030204" pitchFamily="34" charset="0"/>
              </a:rPr>
              <a:t>συζεύκτες</a:t>
            </a:r>
            <a:r>
              <a:rPr lang="el-GR" sz="2400" dirty="0">
                <a:latin typeface="Calibri" panose="020F0502020204030204" pitchFamily="34" charset="0"/>
                <a:cs typeface="Calibri" panose="020F0502020204030204" pitchFamily="34" charset="0"/>
              </a:rPr>
              <a:t> ινών πολλαπλών θυρών. </a:t>
            </a:r>
            <a:endParaRPr lang="el-GR" sz="2400" dirty="0" smtClean="0">
              <a:latin typeface="Calibri" panose="020F0502020204030204" pitchFamily="34" charset="0"/>
              <a:cs typeface="Calibri" panose="020F0502020204030204" pitchFamily="34" charset="0"/>
            </a:endParaRPr>
          </a:p>
          <a:p>
            <a:pPr marL="342900" indent="-342900">
              <a:lnSpc>
                <a:spcPct val="150000"/>
              </a:lnSpc>
              <a:spcBef>
                <a:spcPts val="600"/>
              </a:spcBef>
              <a:buFont typeface="Arial" panose="020B0604020202020204" pitchFamily="34" charset="0"/>
              <a:buChar char="•"/>
            </a:pPr>
            <a:r>
              <a:rPr lang="el-GR" sz="2400" dirty="0" smtClean="0">
                <a:latin typeface="Calibri" panose="020F0502020204030204" pitchFamily="34" charset="0"/>
                <a:cs typeface="Calibri" panose="020F0502020204030204" pitchFamily="34" charset="0"/>
              </a:rPr>
              <a:t>Συνεχώς αυξάνονται </a:t>
            </a:r>
            <a:r>
              <a:rPr lang="el-GR" sz="2400" dirty="0">
                <a:latin typeface="Calibri" panose="020F0502020204030204" pitchFamily="34" charset="0"/>
                <a:cs typeface="Calibri" panose="020F0502020204030204" pitchFamily="34" charset="0"/>
              </a:rPr>
              <a:t>οι απαιτήσεις για τη χρήση αυτών των συσκευών για τη διαίρεση ή το συνδυασμό οπτικών σημάτων για εφαρμογή σε συστήματα διανομής πληροφοριών οπτικών ινών, συμπεριλαμβανομένων των </a:t>
            </a:r>
            <a:r>
              <a:rPr lang="el-GR" sz="2400" dirty="0" smtClean="0">
                <a:latin typeface="Calibri" panose="020F0502020204030204" pitchFamily="34" charset="0"/>
                <a:cs typeface="Calibri" panose="020F0502020204030204" pitchFamily="34" charset="0"/>
              </a:rPr>
              <a:t>διανομέων δεδομένων</a:t>
            </a:r>
            <a:r>
              <a:rPr lang="el-GR" sz="2400" dirty="0">
                <a:latin typeface="Calibri" panose="020F0502020204030204" pitchFamily="34" charset="0"/>
                <a:cs typeface="Calibri" panose="020F0502020204030204" pitchFamily="34" charset="0"/>
              </a:rPr>
              <a:t>, των δικτύων LAN, των δικτύων υπολογιστών και των δικτύων πρόσβασης τηλεπικοινωνιών. </a:t>
            </a:r>
            <a:endParaRPr lang="el-GR"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4759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12192000" cy="938911"/>
          </a:xfrm>
          <a:prstGeom prst="rect">
            <a:avLst/>
          </a:prstGeom>
        </p:spPr>
        <p:txBody>
          <a:bodyPr wrap="square">
            <a:spAutoFit/>
          </a:bodyPr>
          <a:lstStyle/>
          <a:p>
            <a:pPr algn="ctr">
              <a:lnSpc>
                <a:spcPct val="150000"/>
              </a:lnSpc>
            </a:pPr>
            <a:r>
              <a:rPr lang="el-GR" sz="4200" u="sng" dirty="0" smtClean="0">
                <a:solidFill>
                  <a:schemeClr val="accent4">
                    <a:lumMod val="40000"/>
                    <a:lumOff val="60000"/>
                  </a:schemeClr>
                </a:solidFill>
              </a:rPr>
              <a:t>Συζευκτήρες ινών</a:t>
            </a:r>
            <a:endParaRPr lang="en-US" sz="4200" u="sng" dirty="0">
              <a:solidFill>
                <a:schemeClr val="accent4">
                  <a:lumMod val="40000"/>
                  <a:lumOff val="60000"/>
                </a:schemeClr>
              </a:solidFill>
            </a:endParaRPr>
          </a:p>
        </p:txBody>
      </p:sp>
      <p:sp>
        <p:nvSpPr>
          <p:cNvPr id="6" name="Ορθογώνιο 5"/>
          <p:cNvSpPr/>
          <p:nvPr/>
        </p:nvSpPr>
        <p:spPr>
          <a:xfrm>
            <a:off x="355600" y="938911"/>
            <a:ext cx="11480800" cy="4678204"/>
          </a:xfrm>
          <a:prstGeom prst="rect">
            <a:avLst/>
          </a:prstGeom>
        </p:spPr>
        <p:txBody>
          <a:bodyPr wrap="square">
            <a:spAutoFit/>
          </a:bodyPr>
          <a:lstStyle/>
          <a:p>
            <a:pPr>
              <a:lnSpc>
                <a:spcPct val="150000"/>
              </a:lnSpc>
              <a:spcBef>
                <a:spcPts val="600"/>
              </a:spcBef>
            </a:pPr>
            <a:r>
              <a:rPr lang="el-GR" sz="2400" dirty="0">
                <a:latin typeface="Calibri" panose="020F0502020204030204" pitchFamily="34" charset="0"/>
                <a:cs typeface="Calibri" panose="020F0502020204030204" pitchFamily="34" charset="0"/>
              </a:rPr>
              <a:t>Οι </a:t>
            </a:r>
            <a:r>
              <a:rPr lang="el-GR" sz="2400" dirty="0" err="1">
                <a:latin typeface="Calibri" panose="020F0502020204030204" pitchFamily="34" charset="0"/>
                <a:cs typeface="Calibri" panose="020F0502020204030204" pitchFamily="34" charset="0"/>
              </a:rPr>
              <a:t>ζεύκτες</a:t>
            </a:r>
            <a:r>
              <a:rPr lang="el-GR" sz="2400" dirty="0">
                <a:latin typeface="Calibri" panose="020F0502020204030204" pitchFamily="34" charset="0"/>
                <a:cs typeface="Calibri" panose="020F0502020204030204" pitchFamily="34" charset="0"/>
              </a:rPr>
              <a:t> οπτικών ινών είναι συχνά παθητικές συσκευές στις οποίες η μεταφορά ισχύος λαμβάνει χώρα είτε</a:t>
            </a:r>
            <a:r>
              <a:rPr lang="el-GR" sz="2400" dirty="0" smtClean="0">
                <a:latin typeface="Calibri" panose="020F0502020204030204" pitchFamily="34" charset="0"/>
                <a:cs typeface="Calibri" panose="020F0502020204030204" pitchFamily="34" charset="0"/>
              </a:rPr>
              <a:t>:</a:t>
            </a:r>
            <a:endParaRPr lang="en-US" sz="2400" dirty="0" smtClean="0">
              <a:latin typeface="Calibri" panose="020F0502020204030204" pitchFamily="34" charset="0"/>
              <a:cs typeface="Calibri" panose="020F0502020204030204" pitchFamily="34" charset="0"/>
            </a:endParaRPr>
          </a:p>
          <a:p>
            <a:pPr marL="342900" indent="-342900">
              <a:lnSpc>
                <a:spcPct val="150000"/>
              </a:lnSpc>
              <a:spcBef>
                <a:spcPts val="600"/>
              </a:spcBef>
              <a:buFont typeface="Arial" panose="020B0604020202020204" pitchFamily="34" charset="0"/>
              <a:buChar char="•"/>
            </a:pPr>
            <a:r>
              <a:rPr lang="el-GR" sz="2400" dirty="0">
                <a:latin typeface="Calibri" panose="020F0502020204030204" pitchFamily="34" charset="0"/>
                <a:cs typeface="Calibri" panose="020F0502020204030204" pitchFamily="34" charset="0"/>
              </a:rPr>
              <a:t>μέσω της διατομής του πυρήνα της ίνας με </a:t>
            </a:r>
            <a:r>
              <a:rPr lang="el-GR" sz="2400" dirty="0" smtClean="0">
                <a:latin typeface="Calibri" panose="020F0502020204030204" pitchFamily="34" charset="0"/>
                <a:cs typeface="Calibri" panose="020F0502020204030204" pitchFamily="34" charset="0"/>
              </a:rPr>
              <a:t>σύνδεση των </a:t>
            </a:r>
            <a:r>
              <a:rPr lang="el-GR" sz="2400" dirty="0">
                <a:latin typeface="Calibri" panose="020F0502020204030204" pitchFamily="34" charset="0"/>
                <a:cs typeface="Calibri" panose="020F0502020204030204" pitchFamily="34" charset="0"/>
              </a:rPr>
              <a:t>ινών ή με χρήση κάποιας μορφής οπτικής </a:t>
            </a:r>
            <a:r>
              <a:rPr lang="el-GR" sz="2400" dirty="0" smtClean="0">
                <a:latin typeface="Calibri" panose="020F0502020204030204" pitchFamily="34" charset="0"/>
                <a:cs typeface="Calibri" panose="020F0502020204030204" pitchFamily="34" charset="0"/>
              </a:rPr>
              <a:t>σύνδεσης</a:t>
            </a:r>
            <a:endParaRPr lang="en-US" sz="2400" dirty="0" smtClean="0">
              <a:latin typeface="Calibri" panose="020F0502020204030204" pitchFamily="34" charset="0"/>
              <a:cs typeface="Calibri" panose="020F0502020204030204" pitchFamily="34" charset="0"/>
            </a:endParaRPr>
          </a:p>
          <a:p>
            <a:pPr marL="342900" indent="-342900">
              <a:lnSpc>
                <a:spcPct val="150000"/>
              </a:lnSpc>
              <a:spcBef>
                <a:spcPts val="600"/>
              </a:spcBef>
              <a:buFont typeface="Arial" panose="020B0604020202020204" pitchFamily="34" charset="0"/>
              <a:buChar char="•"/>
            </a:pPr>
            <a:r>
              <a:rPr lang="el-GR" sz="2400" dirty="0">
                <a:latin typeface="Calibri" panose="020F0502020204030204" pitchFamily="34" charset="0"/>
                <a:cs typeface="Calibri" panose="020F0502020204030204" pitchFamily="34" charset="0"/>
              </a:rPr>
              <a:t>μέσω της επιφάνειας της ίνας και κάθετα προς τον άξονά της μετατρέποντας τις λειτουργίες καθοδηγούμενου </a:t>
            </a:r>
            <a:r>
              <a:rPr lang="el-GR" sz="2400" dirty="0" smtClean="0">
                <a:latin typeface="Calibri" panose="020F0502020204030204" pitchFamily="34" charset="0"/>
                <a:cs typeface="Calibri" panose="020F0502020204030204" pitchFamily="34" charset="0"/>
              </a:rPr>
              <a:t>πυρήνα</a:t>
            </a:r>
            <a:r>
              <a:rPr lang="en-US" sz="2400" dirty="0" smtClean="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της ίνας </a:t>
            </a:r>
            <a:r>
              <a:rPr lang="el-GR" sz="2400" dirty="0">
                <a:latin typeface="Calibri" panose="020F0502020204030204" pitchFamily="34" charset="0"/>
                <a:cs typeface="Calibri" panose="020F0502020204030204" pitchFamily="34" charset="0"/>
              </a:rPr>
              <a:t>σε λειτουργίες επένδυσης και διάθλασης που στη συνέχεια ενεργοποιούν τον μηχανισμό </a:t>
            </a:r>
            <a:r>
              <a:rPr lang="el-GR" sz="2400" dirty="0" smtClean="0">
                <a:latin typeface="Calibri" panose="020F0502020204030204" pitchFamily="34" charset="0"/>
                <a:cs typeface="Calibri" panose="020F0502020204030204" pitchFamily="34" charset="0"/>
              </a:rPr>
              <a:t>διαμοιρασμού ισχύος (τύπος αλληλεπίδρασης επιφάνειας).</a:t>
            </a:r>
          </a:p>
        </p:txBody>
      </p:sp>
    </p:spTree>
    <p:extLst>
      <p:ext uri="{BB962C8B-B14F-4D97-AF65-F5344CB8AC3E}">
        <p14:creationId xmlns:p14="http://schemas.microsoft.com/office/powerpoint/2010/main" val="1507648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12192000" cy="938911"/>
          </a:xfrm>
          <a:prstGeom prst="rect">
            <a:avLst/>
          </a:prstGeom>
        </p:spPr>
        <p:txBody>
          <a:bodyPr wrap="square">
            <a:spAutoFit/>
          </a:bodyPr>
          <a:lstStyle/>
          <a:p>
            <a:pPr algn="ctr">
              <a:lnSpc>
                <a:spcPct val="150000"/>
              </a:lnSpc>
            </a:pPr>
            <a:r>
              <a:rPr lang="el-GR" sz="4200" u="sng" dirty="0" smtClean="0">
                <a:solidFill>
                  <a:schemeClr val="accent4">
                    <a:lumMod val="40000"/>
                    <a:lumOff val="60000"/>
                  </a:schemeClr>
                </a:solidFill>
              </a:rPr>
              <a:t>Συζευκτήρες ινών</a:t>
            </a:r>
            <a:endParaRPr lang="en-US" sz="4200" u="sng" dirty="0">
              <a:solidFill>
                <a:schemeClr val="accent4">
                  <a:lumMod val="40000"/>
                  <a:lumOff val="60000"/>
                </a:schemeClr>
              </a:solidFill>
            </a:endParaRPr>
          </a:p>
        </p:txBody>
      </p:sp>
      <p:pic>
        <p:nvPicPr>
          <p:cNvPr id="3" name="Εικόνα 2"/>
          <p:cNvPicPr>
            <a:picLocks noChangeAspect="1"/>
          </p:cNvPicPr>
          <p:nvPr/>
        </p:nvPicPr>
        <p:blipFill>
          <a:blip r:embed="rId2"/>
          <a:stretch>
            <a:fillRect/>
          </a:stretch>
        </p:blipFill>
        <p:spPr>
          <a:xfrm>
            <a:off x="1747708" y="1442434"/>
            <a:ext cx="5300936" cy="2161191"/>
          </a:xfrm>
          <a:prstGeom prst="rect">
            <a:avLst/>
          </a:prstGeom>
        </p:spPr>
      </p:pic>
      <p:pic>
        <p:nvPicPr>
          <p:cNvPr id="7" name="Εικόνα 6"/>
          <p:cNvPicPr>
            <a:picLocks noChangeAspect="1"/>
          </p:cNvPicPr>
          <p:nvPr/>
        </p:nvPicPr>
        <p:blipFill>
          <a:blip r:embed="rId3"/>
          <a:stretch>
            <a:fillRect/>
          </a:stretch>
        </p:blipFill>
        <p:spPr>
          <a:xfrm>
            <a:off x="8417704" y="1193435"/>
            <a:ext cx="3674667" cy="5330717"/>
          </a:xfrm>
          <a:prstGeom prst="rect">
            <a:avLst/>
          </a:prstGeom>
        </p:spPr>
      </p:pic>
      <p:pic>
        <p:nvPicPr>
          <p:cNvPr id="9" name="Εικόνα 8"/>
          <p:cNvPicPr>
            <a:picLocks noChangeAspect="1"/>
          </p:cNvPicPr>
          <p:nvPr/>
        </p:nvPicPr>
        <p:blipFill>
          <a:blip r:embed="rId4"/>
          <a:stretch>
            <a:fillRect/>
          </a:stretch>
        </p:blipFill>
        <p:spPr>
          <a:xfrm>
            <a:off x="111377" y="3858794"/>
            <a:ext cx="5568207" cy="1843010"/>
          </a:xfrm>
          <a:prstGeom prst="rect">
            <a:avLst/>
          </a:prstGeom>
        </p:spPr>
      </p:pic>
      <p:pic>
        <p:nvPicPr>
          <p:cNvPr id="11" name="Εικόνα 10"/>
          <p:cNvPicPr>
            <a:picLocks noChangeAspect="1"/>
          </p:cNvPicPr>
          <p:nvPr/>
        </p:nvPicPr>
        <p:blipFill>
          <a:blip r:embed="rId5"/>
          <a:stretch>
            <a:fillRect/>
          </a:stretch>
        </p:blipFill>
        <p:spPr>
          <a:xfrm>
            <a:off x="5403359" y="3858794"/>
            <a:ext cx="2928620" cy="1843010"/>
          </a:xfrm>
          <a:prstGeom prst="rect">
            <a:avLst/>
          </a:prstGeom>
        </p:spPr>
      </p:pic>
    </p:spTree>
    <p:extLst>
      <p:ext uri="{BB962C8B-B14F-4D97-AF65-F5344CB8AC3E}">
        <p14:creationId xmlns:p14="http://schemas.microsoft.com/office/powerpoint/2010/main" val="2004081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12192000" cy="938911"/>
          </a:xfrm>
          <a:prstGeom prst="rect">
            <a:avLst/>
          </a:prstGeom>
        </p:spPr>
        <p:txBody>
          <a:bodyPr wrap="square">
            <a:spAutoFit/>
          </a:bodyPr>
          <a:lstStyle/>
          <a:p>
            <a:pPr algn="ctr">
              <a:lnSpc>
                <a:spcPct val="150000"/>
              </a:lnSpc>
            </a:pPr>
            <a:r>
              <a:rPr lang="el-GR" sz="4200" u="sng" dirty="0" smtClean="0">
                <a:solidFill>
                  <a:schemeClr val="accent4">
                    <a:lumMod val="40000"/>
                    <a:lumOff val="60000"/>
                  </a:schemeClr>
                </a:solidFill>
              </a:rPr>
              <a:t>Οπτικοί </a:t>
            </a:r>
            <a:r>
              <a:rPr lang="el-GR" sz="4200" u="sng" dirty="0" err="1" smtClean="0">
                <a:solidFill>
                  <a:schemeClr val="accent4">
                    <a:lumMod val="40000"/>
                    <a:lumOff val="60000"/>
                  </a:schemeClr>
                </a:solidFill>
              </a:rPr>
              <a:t>απομονωτές</a:t>
            </a:r>
            <a:endParaRPr lang="en-US" sz="4200" u="sng" dirty="0">
              <a:solidFill>
                <a:schemeClr val="accent4">
                  <a:lumMod val="40000"/>
                  <a:lumOff val="60000"/>
                </a:schemeClr>
              </a:solidFill>
            </a:endParaRPr>
          </a:p>
        </p:txBody>
      </p:sp>
      <p:sp>
        <p:nvSpPr>
          <p:cNvPr id="6" name="Ορθογώνιο 5"/>
          <p:cNvSpPr/>
          <p:nvPr/>
        </p:nvSpPr>
        <p:spPr>
          <a:xfrm>
            <a:off x="355600" y="938911"/>
            <a:ext cx="11480800" cy="4524315"/>
          </a:xfrm>
          <a:prstGeom prst="rect">
            <a:avLst/>
          </a:prstGeom>
        </p:spPr>
        <p:txBody>
          <a:bodyPr wrap="square">
            <a:spAutoFit/>
          </a:bodyPr>
          <a:lstStyle/>
          <a:p>
            <a:pPr>
              <a:lnSpc>
                <a:spcPct val="150000"/>
              </a:lnSpc>
              <a:spcBef>
                <a:spcPts val="600"/>
              </a:spcBef>
            </a:pPr>
            <a:r>
              <a:rPr lang="el-GR" sz="2400" dirty="0">
                <a:latin typeface="Calibri" panose="020F0502020204030204" pitchFamily="34" charset="0"/>
                <a:cs typeface="Calibri" panose="020F0502020204030204" pitchFamily="34" charset="0"/>
              </a:rPr>
              <a:t>Ένας οπτικός </a:t>
            </a:r>
            <a:r>
              <a:rPr lang="el-GR" sz="2400" dirty="0" err="1">
                <a:latin typeface="Calibri" panose="020F0502020204030204" pitchFamily="34" charset="0"/>
                <a:cs typeface="Calibri" panose="020F0502020204030204" pitchFamily="34" charset="0"/>
              </a:rPr>
              <a:t>απομονωτής</a:t>
            </a:r>
            <a:r>
              <a:rPr lang="el-GR" sz="2400" dirty="0">
                <a:latin typeface="Calibri" panose="020F0502020204030204" pitchFamily="34" charset="0"/>
                <a:cs typeface="Calibri" panose="020F0502020204030204" pitchFamily="34" charset="0"/>
              </a:rPr>
              <a:t> είναι ουσιαστικά μια παθητική συσκευή που επιτρέπει τη ροή της ισχύος οπτικού σήματος (για ένα συγκεκριμένο μήκος κύματος ή μια ζώνη μήκους κύματος) σε μία μόνο κατεύθυνση </a:t>
            </a:r>
            <a:r>
              <a:rPr lang="el-GR" sz="2400" dirty="0" smtClean="0">
                <a:latin typeface="Calibri" panose="020F0502020204030204" pitchFamily="34" charset="0"/>
                <a:cs typeface="Calibri" panose="020F0502020204030204" pitchFamily="34" charset="0"/>
              </a:rPr>
              <a:t>αποτρέποντας αντανακλάσεις </a:t>
            </a:r>
            <a:r>
              <a:rPr lang="el-GR" sz="2400" dirty="0">
                <a:latin typeface="Calibri" panose="020F0502020204030204" pitchFamily="34" charset="0"/>
                <a:cs typeface="Calibri" panose="020F0502020204030204" pitchFamily="34" charset="0"/>
              </a:rPr>
              <a:t>προς τα πίσω. Στην ιδανική περίπτωση, ένας οπτικός </a:t>
            </a:r>
            <a:r>
              <a:rPr lang="el-GR" sz="2400" dirty="0" err="1">
                <a:latin typeface="Calibri" panose="020F0502020204030204" pitchFamily="34" charset="0"/>
                <a:cs typeface="Calibri" panose="020F0502020204030204" pitchFamily="34" charset="0"/>
              </a:rPr>
              <a:t>απομονωτής</a:t>
            </a:r>
            <a:r>
              <a:rPr lang="el-GR" sz="2400" dirty="0">
                <a:latin typeface="Calibri" panose="020F0502020204030204" pitchFamily="34" charset="0"/>
                <a:cs typeface="Calibri" panose="020F0502020204030204" pitchFamily="34" charset="0"/>
              </a:rPr>
              <a:t> θα πρέπει να μεταδίδει όλη την ισχύ του σήματος στην επιθυμητή προς τα εμπρός κατεύθυνση. Ωστόσο, οι ατέλειες του υλικού στο μέσο απομόνωσης δημιουργούν ανακλάσεις προς τα πίσω. Επιπλέον, τόσο η απώλεια εισαγωγής όσο και η απομόνωση καθορίζουν τους περιορισμούς για τη συσκευή στη μετάδοση οπτικής ισχύος από το ένα τερματικό στο άλλο. </a:t>
            </a:r>
            <a:endParaRPr lang="el-GR"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4179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12192000" cy="938911"/>
          </a:xfrm>
          <a:prstGeom prst="rect">
            <a:avLst/>
          </a:prstGeom>
        </p:spPr>
        <p:txBody>
          <a:bodyPr wrap="square">
            <a:spAutoFit/>
          </a:bodyPr>
          <a:lstStyle/>
          <a:p>
            <a:pPr algn="ctr">
              <a:lnSpc>
                <a:spcPct val="150000"/>
              </a:lnSpc>
            </a:pPr>
            <a:r>
              <a:rPr lang="el-GR" sz="4200" u="sng" dirty="0" smtClean="0">
                <a:solidFill>
                  <a:schemeClr val="accent4">
                    <a:lumMod val="40000"/>
                    <a:lumOff val="60000"/>
                  </a:schemeClr>
                </a:solidFill>
              </a:rPr>
              <a:t>Οπτικοί κυκλοφορητές</a:t>
            </a:r>
            <a:endParaRPr lang="en-US" sz="4200" u="sng" dirty="0">
              <a:solidFill>
                <a:schemeClr val="accent4">
                  <a:lumMod val="40000"/>
                  <a:lumOff val="60000"/>
                </a:schemeClr>
              </a:solidFill>
            </a:endParaRPr>
          </a:p>
        </p:txBody>
      </p:sp>
      <p:sp>
        <p:nvSpPr>
          <p:cNvPr id="6" name="Ορθογώνιο 5"/>
          <p:cNvSpPr/>
          <p:nvPr/>
        </p:nvSpPr>
        <p:spPr>
          <a:xfrm>
            <a:off x="355600" y="938911"/>
            <a:ext cx="11480800" cy="1200329"/>
          </a:xfrm>
          <a:prstGeom prst="rect">
            <a:avLst/>
          </a:prstGeom>
        </p:spPr>
        <p:txBody>
          <a:bodyPr wrap="square">
            <a:spAutoFit/>
          </a:bodyPr>
          <a:lstStyle/>
          <a:p>
            <a:pPr>
              <a:lnSpc>
                <a:spcPct val="150000"/>
              </a:lnSpc>
              <a:spcBef>
                <a:spcPts val="600"/>
              </a:spcBef>
            </a:pPr>
            <a:r>
              <a:rPr lang="el-GR" sz="2400" dirty="0" smtClean="0">
                <a:latin typeface="Calibri" panose="020F0502020204030204" pitchFamily="34" charset="0"/>
                <a:cs typeface="Calibri" panose="020F0502020204030204" pitchFamily="34" charset="0"/>
              </a:rPr>
              <a:t>Οι οπτικοί </a:t>
            </a:r>
            <a:r>
              <a:rPr lang="el-GR" sz="2400" dirty="0" err="1" smtClean="0">
                <a:latin typeface="Calibri" panose="020F0502020204030204" pitchFamily="34" charset="0"/>
                <a:cs typeface="Calibri" panose="020F0502020204030204" pitchFamily="34" charset="0"/>
              </a:rPr>
              <a:t>απομονωτές</a:t>
            </a:r>
            <a:r>
              <a:rPr lang="el-GR" sz="2400" dirty="0" smtClean="0">
                <a:latin typeface="Calibri" panose="020F0502020204030204" pitchFamily="34" charset="0"/>
                <a:cs typeface="Calibri" panose="020F0502020204030204" pitchFamily="34" charset="0"/>
              </a:rPr>
              <a:t> συνδυασμένοι μεταξύ τους με διάφορους τρόπους συνιστούν έναν οπτικό κυκλοφορητή</a:t>
            </a:r>
          </a:p>
        </p:txBody>
      </p:sp>
      <p:pic>
        <p:nvPicPr>
          <p:cNvPr id="3" name="Εικόνα 2"/>
          <p:cNvPicPr>
            <a:picLocks noChangeAspect="1"/>
          </p:cNvPicPr>
          <p:nvPr/>
        </p:nvPicPr>
        <p:blipFill>
          <a:blip r:embed="rId2"/>
          <a:stretch>
            <a:fillRect/>
          </a:stretch>
        </p:blipFill>
        <p:spPr>
          <a:xfrm>
            <a:off x="2624309" y="2415941"/>
            <a:ext cx="6195211" cy="3989890"/>
          </a:xfrm>
          <a:prstGeom prst="rect">
            <a:avLst/>
          </a:prstGeom>
        </p:spPr>
      </p:pic>
    </p:spTree>
    <p:extLst>
      <p:ext uri="{BB962C8B-B14F-4D97-AF65-F5344CB8AC3E}">
        <p14:creationId xmlns:p14="http://schemas.microsoft.com/office/powerpoint/2010/main" val="870771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834189" y="6450168"/>
            <a:ext cx="11178140" cy="369332"/>
          </a:xfrm>
          <a:prstGeom prst="rect">
            <a:avLst/>
          </a:prstGeom>
        </p:spPr>
        <p:txBody>
          <a:bodyPr wrap="square">
            <a:spAutoFit/>
          </a:bodyPr>
          <a:lstStyle/>
          <a:p>
            <a:r>
              <a:rPr lang="el-GR" i="0" dirty="0">
                <a:ln w="0"/>
                <a:solidFill>
                  <a:schemeClr val="accent1"/>
                </a:solidFill>
                <a:effectLst>
                  <a:outerShdw blurRad="38100" dist="25400" dir="5400000" algn="ctr" rotWithShape="0">
                    <a:srgbClr val="6E747A">
                      <a:alpha val="43000"/>
                    </a:srgbClr>
                  </a:outerShdw>
                </a:effectLst>
                <a:latin typeface="-apple-system"/>
              </a:rPr>
              <a:t>ΠΜΣ: «Πληροφορική και Δίκτυα» ● Τμήμα Πληροφορικής και Τηλεπικοινωνιών ● </a:t>
            </a:r>
            <a:r>
              <a:rPr lang="el-GR" dirty="0">
                <a:ln w="0"/>
                <a:solidFill>
                  <a:schemeClr val="accent1"/>
                </a:solidFill>
                <a:effectLst>
                  <a:outerShdw blurRad="38100" dist="25400" dir="5400000" algn="ctr" rotWithShape="0">
                    <a:srgbClr val="6E747A">
                      <a:alpha val="43000"/>
                    </a:srgbClr>
                  </a:outerShdw>
                </a:effectLst>
                <a:latin typeface="-apple-system"/>
              </a:rPr>
              <a:t>Πανεπιστήμιο Ιωαννίνων</a:t>
            </a:r>
            <a:endParaRPr lang="el-GR" dirty="0">
              <a:ln w="0"/>
              <a:solidFill>
                <a:schemeClr val="accent1"/>
              </a:solidFill>
              <a:effectLst>
                <a:outerShdw blurRad="38100" dist="25400" dir="5400000" algn="ctr" rotWithShape="0">
                  <a:srgbClr val="6E747A">
                    <a:alpha val="43000"/>
                  </a:srgbClr>
                </a:outerShdw>
              </a:effectLst>
            </a:endParaRPr>
          </a:p>
        </p:txBody>
      </p:sp>
      <p:sp>
        <p:nvSpPr>
          <p:cNvPr id="7" name="Ορθογώνιο 6"/>
          <p:cNvSpPr/>
          <p:nvPr/>
        </p:nvSpPr>
        <p:spPr>
          <a:xfrm>
            <a:off x="1896624" y="0"/>
            <a:ext cx="8398752" cy="1061829"/>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Οπτικές πηγές </a:t>
            </a:r>
            <a:r>
              <a:rPr lang="en-US" sz="4200" u="sng" dirty="0">
                <a:solidFill>
                  <a:schemeClr val="accent4">
                    <a:lumMod val="40000"/>
                    <a:lumOff val="60000"/>
                  </a:schemeClr>
                </a:solidFill>
              </a:rPr>
              <a:t>2</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745" y="1125700"/>
            <a:ext cx="7536134" cy="5160614"/>
          </a:xfrm>
          <a:prstGeom prst="rect">
            <a:avLst/>
          </a:prstGeom>
        </p:spPr>
      </p:pic>
      <p:sp>
        <p:nvSpPr>
          <p:cNvPr id="5" name="TextBox 4"/>
          <p:cNvSpPr txBox="1"/>
          <p:nvPr/>
        </p:nvSpPr>
        <p:spPr>
          <a:xfrm>
            <a:off x="635267" y="3038773"/>
            <a:ext cx="1905802"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l-GR" dirty="0"/>
              <a:t>Βασικές αρχές λειτουργίας του </a:t>
            </a:r>
            <a:r>
              <a:rPr lang="en-US" dirty="0"/>
              <a:t>LASER</a:t>
            </a:r>
            <a:endParaRPr lang="el-GR" dirty="0"/>
          </a:p>
        </p:txBody>
      </p:sp>
    </p:spTree>
    <p:extLst>
      <p:ext uri="{BB962C8B-B14F-4D97-AF65-F5344CB8AC3E}">
        <p14:creationId xmlns:p14="http://schemas.microsoft.com/office/powerpoint/2010/main" val="555233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834189" y="6450168"/>
            <a:ext cx="11178140" cy="369332"/>
          </a:xfrm>
          <a:prstGeom prst="rect">
            <a:avLst/>
          </a:prstGeom>
        </p:spPr>
        <p:txBody>
          <a:bodyPr wrap="square">
            <a:spAutoFit/>
          </a:bodyPr>
          <a:lstStyle/>
          <a:p>
            <a:r>
              <a:rPr lang="el-GR" i="0" dirty="0">
                <a:ln w="0"/>
                <a:solidFill>
                  <a:schemeClr val="accent1"/>
                </a:solidFill>
                <a:effectLst>
                  <a:outerShdw blurRad="38100" dist="25400" dir="5400000" algn="ctr" rotWithShape="0">
                    <a:srgbClr val="6E747A">
                      <a:alpha val="43000"/>
                    </a:srgbClr>
                  </a:outerShdw>
                </a:effectLst>
                <a:latin typeface="-apple-system"/>
              </a:rPr>
              <a:t>ΠΜΣ: «Πληροφορική και Δίκτυα» ● Τμήμα Πληροφορικής και Τηλεπικοινωνιών ● </a:t>
            </a:r>
            <a:r>
              <a:rPr lang="el-GR" dirty="0">
                <a:ln w="0"/>
                <a:solidFill>
                  <a:schemeClr val="accent1"/>
                </a:solidFill>
                <a:effectLst>
                  <a:outerShdw blurRad="38100" dist="25400" dir="5400000" algn="ctr" rotWithShape="0">
                    <a:srgbClr val="6E747A">
                      <a:alpha val="43000"/>
                    </a:srgbClr>
                  </a:outerShdw>
                </a:effectLst>
                <a:latin typeface="-apple-system"/>
              </a:rPr>
              <a:t>Πανεπιστήμιο Ιωαννίνων</a:t>
            </a:r>
            <a:endParaRPr lang="el-GR" dirty="0">
              <a:ln w="0"/>
              <a:solidFill>
                <a:schemeClr val="accent1"/>
              </a:solidFill>
              <a:effectLst>
                <a:outerShdw blurRad="38100" dist="25400" dir="5400000" algn="ctr" rotWithShape="0">
                  <a:srgbClr val="6E747A">
                    <a:alpha val="43000"/>
                  </a:srgbClr>
                </a:outerShdw>
              </a:effectLst>
            </a:endParaRPr>
          </a:p>
        </p:txBody>
      </p:sp>
      <p:sp>
        <p:nvSpPr>
          <p:cNvPr id="7" name="Ορθογώνιο 6"/>
          <p:cNvSpPr/>
          <p:nvPr/>
        </p:nvSpPr>
        <p:spPr>
          <a:xfrm>
            <a:off x="1896624" y="0"/>
            <a:ext cx="8398752" cy="1061829"/>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Οπτικές πηγές </a:t>
            </a:r>
            <a:r>
              <a:rPr lang="en-US" sz="4200" u="sng" dirty="0">
                <a:solidFill>
                  <a:schemeClr val="accent4">
                    <a:lumMod val="40000"/>
                    <a:lumOff val="60000"/>
                  </a:schemeClr>
                </a:solidFill>
              </a:rPr>
              <a:t>3</a:t>
            </a:r>
          </a:p>
        </p:txBody>
      </p:sp>
      <p:sp>
        <p:nvSpPr>
          <p:cNvPr id="5" name="TextBox 4"/>
          <p:cNvSpPr txBox="1"/>
          <p:nvPr/>
        </p:nvSpPr>
        <p:spPr>
          <a:xfrm>
            <a:off x="635267" y="3038773"/>
            <a:ext cx="1905802"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l-GR" dirty="0"/>
              <a:t>Βασικές αρχές λειτουργίας του </a:t>
            </a:r>
            <a:r>
              <a:rPr lang="en-US" dirty="0"/>
              <a:t>LASER</a:t>
            </a:r>
            <a:endParaRPr lang="el-GR" dirty="0"/>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072" y="1166002"/>
            <a:ext cx="7819478" cy="5179992"/>
          </a:xfrm>
          <a:prstGeom prst="rect">
            <a:avLst/>
          </a:prstGeom>
        </p:spPr>
      </p:pic>
    </p:spTree>
    <p:extLst>
      <p:ext uri="{BB962C8B-B14F-4D97-AF65-F5344CB8AC3E}">
        <p14:creationId xmlns:p14="http://schemas.microsoft.com/office/powerpoint/2010/main" val="332416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834189" y="6450168"/>
            <a:ext cx="11178140" cy="369332"/>
          </a:xfrm>
          <a:prstGeom prst="rect">
            <a:avLst/>
          </a:prstGeom>
        </p:spPr>
        <p:txBody>
          <a:bodyPr wrap="square">
            <a:spAutoFit/>
          </a:bodyPr>
          <a:lstStyle/>
          <a:p>
            <a:r>
              <a:rPr lang="el-GR" i="0" dirty="0">
                <a:ln w="0"/>
                <a:solidFill>
                  <a:schemeClr val="accent1"/>
                </a:solidFill>
                <a:effectLst>
                  <a:outerShdw blurRad="38100" dist="25400" dir="5400000" algn="ctr" rotWithShape="0">
                    <a:srgbClr val="6E747A">
                      <a:alpha val="43000"/>
                    </a:srgbClr>
                  </a:outerShdw>
                </a:effectLst>
                <a:latin typeface="-apple-system"/>
              </a:rPr>
              <a:t>ΠΜΣ: «Πληροφορική και Δίκτυα» ● Τμήμα Πληροφορικής και Τηλεπικοινωνιών ● </a:t>
            </a:r>
            <a:r>
              <a:rPr lang="el-GR" dirty="0">
                <a:ln w="0"/>
                <a:solidFill>
                  <a:schemeClr val="accent1"/>
                </a:solidFill>
                <a:effectLst>
                  <a:outerShdw blurRad="38100" dist="25400" dir="5400000" algn="ctr" rotWithShape="0">
                    <a:srgbClr val="6E747A">
                      <a:alpha val="43000"/>
                    </a:srgbClr>
                  </a:outerShdw>
                </a:effectLst>
                <a:latin typeface="-apple-system"/>
              </a:rPr>
              <a:t>Πανεπιστήμιο Ιωαννίνων</a:t>
            </a:r>
            <a:endParaRPr lang="el-GR" dirty="0">
              <a:ln w="0"/>
              <a:solidFill>
                <a:schemeClr val="accent1"/>
              </a:solidFill>
              <a:effectLst>
                <a:outerShdw blurRad="38100" dist="25400" dir="5400000" algn="ctr" rotWithShape="0">
                  <a:srgbClr val="6E747A">
                    <a:alpha val="43000"/>
                  </a:srgbClr>
                </a:outerShdw>
              </a:effectLst>
            </a:endParaRPr>
          </a:p>
        </p:txBody>
      </p:sp>
      <p:sp>
        <p:nvSpPr>
          <p:cNvPr id="7" name="Ορθογώνιο 6"/>
          <p:cNvSpPr/>
          <p:nvPr/>
        </p:nvSpPr>
        <p:spPr>
          <a:xfrm>
            <a:off x="1896624" y="0"/>
            <a:ext cx="8398752" cy="1061829"/>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Οπτικές πηγές </a:t>
            </a:r>
            <a:r>
              <a:rPr lang="en-US" sz="4200" u="sng" dirty="0">
                <a:solidFill>
                  <a:schemeClr val="accent4">
                    <a:lumMod val="40000"/>
                    <a:lumOff val="60000"/>
                  </a:schemeClr>
                </a:solidFill>
              </a:rPr>
              <a:t>4</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638" y="1175913"/>
            <a:ext cx="7536134" cy="5160169"/>
          </a:xfrm>
          <a:prstGeom prst="rect">
            <a:avLst/>
          </a:prstGeom>
        </p:spPr>
      </p:pic>
      <p:sp>
        <p:nvSpPr>
          <p:cNvPr id="5" name="TextBox 4"/>
          <p:cNvSpPr txBox="1"/>
          <p:nvPr/>
        </p:nvSpPr>
        <p:spPr>
          <a:xfrm>
            <a:off x="776885" y="3038773"/>
            <a:ext cx="2235822"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l-GR" dirty="0"/>
              <a:t>Βασικές αρχές λειτουργίας του </a:t>
            </a:r>
            <a:r>
              <a:rPr lang="en-US" dirty="0"/>
              <a:t>LASER</a:t>
            </a:r>
            <a:r>
              <a:rPr lang="el-GR" dirty="0"/>
              <a:t> </a:t>
            </a:r>
            <a:r>
              <a:rPr lang="el-GR" dirty="0" err="1"/>
              <a:t>ετεροδομής</a:t>
            </a:r>
            <a:endParaRPr lang="el-GR" dirty="0"/>
          </a:p>
        </p:txBody>
      </p:sp>
    </p:spTree>
    <p:extLst>
      <p:ext uri="{BB962C8B-B14F-4D97-AF65-F5344CB8AC3E}">
        <p14:creationId xmlns:p14="http://schemas.microsoft.com/office/powerpoint/2010/main" val="3079236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p:cNvPicPr>
            <a:picLocks noChangeAspect="1"/>
          </p:cNvPicPr>
          <p:nvPr/>
        </p:nvPicPr>
        <p:blipFill>
          <a:blip r:embed="rId2"/>
          <a:stretch>
            <a:fillRect/>
          </a:stretch>
        </p:blipFill>
        <p:spPr>
          <a:xfrm>
            <a:off x="8495164" y="2127484"/>
            <a:ext cx="3176291" cy="3377477"/>
          </a:xfrm>
          <a:prstGeom prst="rect">
            <a:avLst/>
          </a:prstGeom>
        </p:spPr>
      </p:pic>
      <p:sp>
        <p:nvSpPr>
          <p:cNvPr id="4" name="Ορθογώνιο 3"/>
          <p:cNvSpPr/>
          <p:nvPr/>
        </p:nvSpPr>
        <p:spPr>
          <a:xfrm>
            <a:off x="834189" y="6450168"/>
            <a:ext cx="11178140" cy="369332"/>
          </a:xfrm>
          <a:prstGeom prst="rect">
            <a:avLst/>
          </a:prstGeom>
        </p:spPr>
        <p:txBody>
          <a:bodyPr wrap="square">
            <a:spAutoFit/>
          </a:bodyPr>
          <a:lstStyle/>
          <a:p>
            <a:r>
              <a:rPr lang="el-GR" i="0" dirty="0">
                <a:ln w="0"/>
                <a:solidFill>
                  <a:schemeClr val="accent1"/>
                </a:solidFill>
                <a:effectLst>
                  <a:outerShdw blurRad="38100" dist="25400" dir="5400000" algn="ctr" rotWithShape="0">
                    <a:srgbClr val="6E747A">
                      <a:alpha val="43000"/>
                    </a:srgbClr>
                  </a:outerShdw>
                </a:effectLst>
                <a:latin typeface="-apple-system"/>
              </a:rPr>
              <a:t>ΠΜΣ: «Πληροφορική και Δίκτυα» ● Τμήμα Πληροφορικής και Τηλεπικοινωνιών ● </a:t>
            </a:r>
            <a:r>
              <a:rPr lang="el-GR" dirty="0">
                <a:ln w="0"/>
                <a:solidFill>
                  <a:schemeClr val="accent1"/>
                </a:solidFill>
                <a:effectLst>
                  <a:outerShdw blurRad="38100" dist="25400" dir="5400000" algn="ctr" rotWithShape="0">
                    <a:srgbClr val="6E747A">
                      <a:alpha val="43000"/>
                    </a:srgbClr>
                  </a:outerShdw>
                </a:effectLst>
                <a:latin typeface="-apple-system"/>
              </a:rPr>
              <a:t>Πανεπιστήμιο Ιωαννίνων</a:t>
            </a:r>
            <a:endParaRPr lang="el-GR" dirty="0">
              <a:ln w="0"/>
              <a:solidFill>
                <a:schemeClr val="accent1"/>
              </a:solidFill>
              <a:effectLst>
                <a:outerShdw blurRad="38100" dist="25400" dir="5400000" algn="ctr" rotWithShape="0">
                  <a:srgbClr val="6E747A">
                    <a:alpha val="43000"/>
                  </a:srgbClr>
                </a:outerShdw>
              </a:effectLst>
            </a:endParaRPr>
          </a:p>
        </p:txBody>
      </p:sp>
      <p:sp>
        <p:nvSpPr>
          <p:cNvPr id="7" name="Ορθογώνιο 6"/>
          <p:cNvSpPr/>
          <p:nvPr/>
        </p:nvSpPr>
        <p:spPr>
          <a:xfrm>
            <a:off x="1896624" y="0"/>
            <a:ext cx="8398752" cy="938911"/>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Οπτικές </a:t>
            </a:r>
            <a:r>
              <a:rPr lang="el-GR" sz="4200" u="sng" dirty="0" smtClean="0">
                <a:solidFill>
                  <a:schemeClr val="accent4">
                    <a:lumMod val="40000"/>
                    <a:lumOff val="60000"/>
                  </a:schemeClr>
                </a:solidFill>
              </a:rPr>
              <a:t>ανιχνευτές</a:t>
            </a:r>
            <a:endParaRPr lang="en-US" sz="4200" u="sng" dirty="0">
              <a:solidFill>
                <a:schemeClr val="accent4">
                  <a:lumMod val="40000"/>
                  <a:lumOff val="60000"/>
                </a:schemeClr>
              </a:solidFill>
            </a:endParaRPr>
          </a:p>
        </p:txBody>
      </p:sp>
      <p:pic>
        <p:nvPicPr>
          <p:cNvPr id="6" name="Εικόνα 5"/>
          <p:cNvPicPr>
            <a:picLocks noChangeAspect="1"/>
          </p:cNvPicPr>
          <p:nvPr/>
        </p:nvPicPr>
        <p:blipFill>
          <a:blip r:embed="rId3"/>
          <a:stretch>
            <a:fillRect/>
          </a:stretch>
        </p:blipFill>
        <p:spPr>
          <a:xfrm>
            <a:off x="461795" y="1473200"/>
            <a:ext cx="8461981" cy="4031761"/>
          </a:xfrm>
          <a:prstGeom prst="rect">
            <a:avLst/>
          </a:prstGeom>
        </p:spPr>
      </p:pic>
      <p:pic>
        <p:nvPicPr>
          <p:cNvPr id="9" name="Εικόνα 8"/>
          <p:cNvPicPr>
            <a:picLocks noChangeAspect="1"/>
          </p:cNvPicPr>
          <p:nvPr/>
        </p:nvPicPr>
        <p:blipFill>
          <a:blip r:embed="rId4"/>
          <a:stretch>
            <a:fillRect/>
          </a:stretch>
        </p:blipFill>
        <p:spPr>
          <a:xfrm>
            <a:off x="7937593" y="1473200"/>
            <a:ext cx="3733862" cy="1226228"/>
          </a:xfrm>
          <a:prstGeom prst="rect">
            <a:avLst/>
          </a:prstGeom>
        </p:spPr>
      </p:pic>
      <p:sp>
        <p:nvSpPr>
          <p:cNvPr id="10" name="TextBox 9"/>
          <p:cNvSpPr txBox="1"/>
          <p:nvPr/>
        </p:nvSpPr>
        <p:spPr>
          <a:xfrm>
            <a:off x="8044607" y="2446459"/>
            <a:ext cx="3791793" cy="3077766"/>
          </a:xfrm>
          <a:prstGeom prst="rect">
            <a:avLst/>
          </a:prstGeom>
          <a:noFill/>
        </p:spPr>
        <p:txBody>
          <a:bodyPr wrap="square" rtlCol="0">
            <a:spAutoFit/>
          </a:bodyPr>
          <a:lstStyle/>
          <a:p>
            <a:pPr>
              <a:spcBef>
                <a:spcPts val="1200"/>
              </a:spcBef>
            </a:pPr>
            <a:r>
              <a:rPr lang="en-US" dirty="0" smtClean="0">
                <a:solidFill>
                  <a:schemeClr val="accent2"/>
                </a:solidFill>
              </a:rPr>
              <a:t>P</a:t>
            </a:r>
            <a:r>
              <a:rPr lang="el-GR" baseline="-25000" dirty="0" smtClean="0">
                <a:solidFill>
                  <a:schemeClr val="accent2"/>
                </a:solidFill>
              </a:rPr>
              <a:t>ο</a:t>
            </a:r>
            <a:r>
              <a:rPr lang="el-GR" dirty="0" smtClean="0">
                <a:solidFill>
                  <a:schemeClr val="accent2"/>
                </a:solidFill>
              </a:rPr>
              <a:t>: οπτική ισχύς</a:t>
            </a:r>
            <a:endParaRPr lang="en-US" dirty="0" smtClean="0">
              <a:solidFill>
                <a:schemeClr val="accent2"/>
              </a:solidFill>
            </a:endParaRPr>
          </a:p>
          <a:p>
            <a:pPr>
              <a:spcBef>
                <a:spcPts val="1200"/>
              </a:spcBef>
            </a:pPr>
            <a:r>
              <a:rPr lang="en-US" dirty="0" smtClean="0">
                <a:solidFill>
                  <a:schemeClr val="accent2"/>
                </a:solidFill>
              </a:rPr>
              <a:t>e: </a:t>
            </a:r>
            <a:r>
              <a:rPr lang="el-GR" dirty="0" smtClean="0">
                <a:solidFill>
                  <a:schemeClr val="accent2"/>
                </a:solidFill>
              </a:rPr>
              <a:t>το φορτίο του ηλεκτρονίου</a:t>
            </a:r>
          </a:p>
          <a:p>
            <a:pPr>
              <a:spcBef>
                <a:spcPts val="1200"/>
              </a:spcBef>
            </a:pPr>
            <a:r>
              <a:rPr lang="en-US" dirty="0" smtClean="0">
                <a:solidFill>
                  <a:schemeClr val="accent2"/>
                </a:solidFill>
              </a:rPr>
              <a:t>r: Fresnel reflection</a:t>
            </a:r>
          </a:p>
          <a:p>
            <a:pPr>
              <a:spcBef>
                <a:spcPts val="1200"/>
              </a:spcBef>
            </a:pPr>
            <a:r>
              <a:rPr lang="el-GR" dirty="0">
                <a:solidFill>
                  <a:schemeClr val="accent2"/>
                </a:solidFill>
              </a:rPr>
              <a:t>η</a:t>
            </a:r>
            <a:r>
              <a:rPr lang="en-US" dirty="0" smtClean="0">
                <a:solidFill>
                  <a:schemeClr val="accent2"/>
                </a:solidFill>
              </a:rPr>
              <a:t>: </a:t>
            </a:r>
            <a:r>
              <a:rPr lang="el-GR" dirty="0" smtClean="0">
                <a:solidFill>
                  <a:schemeClr val="accent2"/>
                </a:solidFill>
              </a:rPr>
              <a:t>σταθερά του </a:t>
            </a:r>
            <a:r>
              <a:rPr lang="en-US" dirty="0" smtClean="0">
                <a:solidFill>
                  <a:schemeClr val="accent2"/>
                </a:solidFill>
              </a:rPr>
              <a:t>Planck</a:t>
            </a:r>
          </a:p>
          <a:p>
            <a:pPr>
              <a:spcBef>
                <a:spcPts val="1200"/>
              </a:spcBef>
            </a:pPr>
            <a:r>
              <a:rPr lang="el-GR" dirty="0" err="1">
                <a:solidFill>
                  <a:schemeClr val="accent2"/>
                </a:solidFill>
              </a:rPr>
              <a:t>α</a:t>
            </a:r>
            <a:r>
              <a:rPr lang="en-US" baseline="-25000" dirty="0" smtClean="0">
                <a:solidFill>
                  <a:schemeClr val="accent2"/>
                </a:solidFill>
              </a:rPr>
              <a:t>o</a:t>
            </a:r>
            <a:r>
              <a:rPr lang="en-US" dirty="0" smtClean="0">
                <a:solidFill>
                  <a:schemeClr val="accent2"/>
                </a:solidFill>
              </a:rPr>
              <a:t>: o </a:t>
            </a:r>
            <a:r>
              <a:rPr lang="el-GR" dirty="0" smtClean="0">
                <a:solidFill>
                  <a:schemeClr val="accent2"/>
                </a:solidFill>
              </a:rPr>
              <a:t>συντελεστής απορρόφησης</a:t>
            </a:r>
          </a:p>
          <a:p>
            <a:pPr>
              <a:spcBef>
                <a:spcPts val="1200"/>
              </a:spcBef>
            </a:pPr>
            <a:r>
              <a:rPr lang="en-US" dirty="0" smtClean="0">
                <a:solidFill>
                  <a:schemeClr val="accent2"/>
                </a:solidFill>
              </a:rPr>
              <a:t>d: </a:t>
            </a:r>
            <a:r>
              <a:rPr lang="el-GR" dirty="0" smtClean="0">
                <a:solidFill>
                  <a:schemeClr val="accent2"/>
                </a:solidFill>
              </a:rPr>
              <a:t>το εύρος της περιοχής απορρόφησης</a:t>
            </a:r>
            <a:endParaRPr lang="el-GR" dirty="0">
              <a:solidFill>
                <a:schemeClr val="accent2"/>
              </a:solidFill>
            </a:endParaRPr>
          </a:p>
        </p:txBody>
      </p:sp>
    </p:spTree>
    <p:extLst>
      <p:ext uri="{BB962C8B-B14F-4D97-AF65-F5344CB8AC3E}">
        <p14:creationId xmlns:p14="http://schemas.microsoft.com/office/powerpoint/2010/main" val="22046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834189" y="6450168"/>
            <a:ext cx="11178140" cy="369332"/>
          </a:xfrm>
          <a:prstGeom prst="rect">
            <a:avLst/>
          </a:prstGeom>
        </p:spPr>
        <p:txBody>
          <a:bodyPr wrap="square">
            <a:spAutoFit/>
          </a:bodyPr>
          <a:lstStyle/>
          <a:p>
            <a:r>
              <a:rPr lang="el-GR" i="0" dirty="0">
                <a:ln w="0"/>
                <a:solidFill>
                  <a:schemeClr val="accent1"/>
                </a:solidFill>
                <a:effectLst>
                  <a:outerShdw blurRad="38100" dist="25400" dir="5400000" algn="ctr" rotWithShape="0">
                    <a:srgbClr val="6E747A">
                      <a:alpha val="43000"/>
                    </a:srgbClr>
                  </a:outerShdw>
                </a:effectLst>
                <a:latin typeface="-apple-system"/>
              </a:rPr>
              <a:t>ΠΜΣ: «Πληροφορική και Δίκτυα» ● Τμήμα Πληροφορικής και Τηλεπικοινωνιών ● </a:t>
            </a:r>
            <a:r>
              <a:rPr lang="el-GR" dirty="0">
                <a:ln w="0"/>
                <a:solidFill>
                  <a:schemeClr val="accent1"/>
                </a:solidFill>
                <a:effectLst>
                  <a:outerShdw blurRad="38100" dist="25400" dir="5400000" algn="ctr" rotWithShape="0">
                    <a:srgbClr val="6E747A">
                      <a:alpha val="43000"/>
                    </a:srgbClr>
                  </a:outerShdw>
                </a:effectLst>
                <a:latin typeface="-apple-system"/>
              </a:rPr>
              <a:t>Πανεπιστήμιο Ιωαννίνων</a:t>
            </a:r>
            <a:endParaRPr lang="el-GR" dirty="0">
              <a:ln w="0"/>
              <a:solidFill>
                <a:schemeClr val="accent1"/>
              </a:solidFill>
              <a:effectLst>
                <a:outerShdw blurRad="38100" dist="25400" dir="5400000" algn="ctr" rotWithShape="0">
                  <a:srgbClr val="6E747A">
                    <a:alpha val="43000"/>
                  </a:srgbClr>
                </a:outerShdw>
              </a:effectLst>
            </a:endParaRPr>
          </a:p>
        </p:txBody>
      </p:sp>
      <p:sp>
        <p:nvSpPr>
          <p:cNvPr id="7" name="Ορθογώνιο 6"/>
          <p:cNvSpPr/>
          <p:nvPr/>
        </p:nvSpPr>
        <p:spPr>
          <a:xfrm>
            <a:off x="1896624" y="0"/>
            <a:ext cx="8398752" cy="938911"/>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Οπτικές </a:t>
            </a:r>
            <a:r>
              <a:rPr lang="el-GR" sz="4200" u="sng" dirty="0" smtClean="0">
                <a:solidFill>
                  <a:schemeClr val="accent4">
                    <a:lumMod val="40000"/>
                    <a:lumOff val="60000"/>
                  </a:schemeClr>
                </a:solidFill>
              </a:rPr>
              <a:t>ανιχνευτές</a:t>
            </a:r>
            <a:endParaRPr lang="en-US" sz="4200" u="sng" dirty="0">
              <a:solidFill>
                <a:schemeClr val="accent4">
                  <a:lumMod val="40000"/>
                  <a:lumOff val="60000"/>
                </a:schemeClr>
              </a:solidFill>
            </a:endParaRPr>
          </a:p>
        </p:txBody>
      </p:sp>
      <p:pic>
        <p:nvPicPr>
          <p:cNvPr id="2" name="Εικόνα 1"/>
          <p:cNvPicPr>
            <a:picLocks noChangeAspect="1"/>
          </p:cNvPicPr>
          <p:nvPr/>
        </p:nvPicPr>
        <p:blipFill>
          <a:blip r:embed="rId2"/>
          <a:stretch>
            <a:fillRect/>
          </a:stretch>
        </p:blipFill>
        <p:spPr>
          <a:xfrm>
            <a:off x="352424" y="2514600"/>
            <a:ext cx="4886833" cy="2044700"/>
          </a:xfrm>
          <a:prstGeom prst="rect">
            <a:avLst/>
          </a:prstGeom>
        </p:spPr>
      </p:pic>
      <p:pic>
        <p:nvPicPr>
          <p:cNvPr id="5" name="Εικόνα 4"/>
          <p:cNvPicPr>
            <a:picLocks noChangeAspect="1"/>
          </p:cNvPicPr>
          <p:nvPr/>
        </p:nvPicPr>
        <p:blipFill>
          <a:blip r:embed="rId3"/>
          <a:stretch>
            <a:fillRect/>
          </a:stretch>
        </p:blipFill>
        <p:spPr>
          <a:xfrm>
            <a:off x="5648408" y="1468315"/>
            <a:ext cx="6010192" cy="4981853"/>
          </a:xfrm>
          <a:prstGeom prst="rect">
            <a:avLst/>
          </a:prstGeom>
        </p:spPr>
      </p:pic>
    </p:spTree>
    <p:extLst>
      <p:ext uri="{BB962C8B-B14F-4D97-AF65-F5344CB8AC3E}">
        <p14:creationId xmlns:p14="http://schemas.microsoft.com/office/powerpoint/2010/main" val="368567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299721" y="1962150"/>
            <a:ext cx="5908413" cy="3752850"/>
          </a:xfrm>
          <a:prstGeom prst="rect">
            <a:avLst/>
          </a:prstGeom>
        </p:spPr>
      </p:pic>
      <p:sp>
        <p:nvSpPr>
          <p:cNvPr id="5" name="Ορθογώνιο 4"/>
          <p:cNvSpPr/>
          <p:nvPr/>
        </p:nvSpPr>
        <p:spPr>
          <a:xfrm>
            <a:off x="1624586" y="0"/>
            <a:ext cx="8942826" cy="1061829"/>
          </a:xfrm>
          <a:prstGeom prst="rect">
            <a:avLst/>
          </a:prstGeom>
        </p:spPr>
        <p:txBody>
          <a:bodyPr wrap="square">
            <a:spAutoFit/>
          </a:bodyPr>
          <a:lstStyle/>
          <a:p>
            <a:pPr algn="ctr">
              <a:lnSpc>
                <a:spcPct val="150000"/>
              </a:lnSpc>
            </a:pPr>
            <a:r>
              <a:rPr lang="el-GR" sz="4200" u="sng" dirty="0" smtClean="0">
                <a:solidFill>
                  <a:schemeClr val="accent4">
                    <a:lumMod val="40000"/>
                    <a:lumOff val="60000"/>
                  </a:schemeClr>
                </a:solidFill>
              </a:rPr>
              <a:t>Οπτικοί ενισχυτές και </a:t>
            </a:r>
            <a:r>
              <a:rPr lang="el-GR" sz="4200" u="sng" dirty="0" err="1" smtClean="0">
                <a:solidFill>
                  <a:schemeClr val="accent4">
                    <a:lumMod val="40000"/>
                    <a:lumOff val="60000"/>
                  </a:schemeClr>
                </a:solidFill>
              </a:rPr>
              <a:t>επαναλήπτες</a:t>
            </a:r>
            <a:endParaRPr lang="en-US" sz="4200" u="sng" dirty="0">
              <a:solidFill>
                <a:schemeClr val="accent4">
                  <a:lumMod val="40000"/>
                  <a:lumOff val="60000"/>
                </a:schemeClr>
              </a:solidFill>
            </a:endParaRPr>
          </a:p>
        </p:txBody>
      </p:sp>
      <p:pic>
        <p:nvPicPr>
          <p:cNvPr id="6" name="Εικόνα 5"/>
          <p:cNvPicPr>
            <a:picLocks noChangeAspect="1"/>
          </p:cNvPicPr>
          <p:nvPr/>
        </p:nvPicPr>
        <p:blipFill>
          <a:blip r:embed="rId3"/>
          <a:stretch>
            <a:fillRect/>
          </a:stretch>
        </p:blipFill>
        <p:spPr>
          <a:xfrm>
            <a:off x="7053263" y="1061829"/>
            <a:ext cx="3714521" cy="2567196"/>
          </a:xfrm>
          <a:prstGeom prst="rect">
            <a:avLst/>
          </a:prstGeom>
        </p:spPr>
      </p:pic>
      <p:pic>
        <p:nvPicPr>
          <p:cNvPr id="7" name="Εικόνα 6"/>
          <p:cNvPicPr>
            <a:picLocks noChangeAspect="1"/>
          </p:cNvPicPr>
          <p:nvPr/>
        </p:nvPicPr>
        <p:blipFill rotWithShape="1">
          <a:blip r:embed="rId4"/>
          <a:srcRect l="12881" t="18974" r="25867" b="11830"/>
          <a:stretch/>
        </p:blipFill>
        <p:spPr>
          <a:xfrm>
            <a:off x="6606126" y="3629025"/>
            <a:ext cx="4608793" cy="3105927"/>
          </a:xfrm>
          <a:prstGeom prst="rect">
            <a:avLst/>
          </a:prstGeom>
        </p:spPr>
      </p:pic>
    </p:spTree>
    <p:extLst>
      <p:ext uri="{BB962C8B-B14F-4D97-AF65-F5344CB8AC3E}">
        <p14:creationId xmlns:p14="http://schemas.microsoft.com/office/powerpoint/2010/main" val="27828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0" y="0"/>
            <a:ext cx="12192000" cy="938911"/>
          </a:xfrm>
          <a:prstGeom prst="rect">
            <a:avLst/>
          </a:prstGeom>
        </p:spPr>
        <p:txBody>
          <a:bodyPr wrap="square">
            <a:spAutoFit/>
          </a:bodyPr>
          <a:lstStyle/>
          <a:p>
            <a:pPr algn="ctr">
              <a:lnSpc>
                <a:spcPct val="150000"/>
              </a:lnSpc>
            </a:pPr>
            <a:r>
              <a:rPr lang="el-GR" sz="4200" u="sng" dirty="0" smtClean="0">
                <a:solidFill>
                  <a:schemeClr val="accent4">
                    <a:lumMod val="40000"/>
                    <a:lumOff val="60000"/>
                  </a:schemeClr>
                </a:solidFill>
              </a:rPr>
              <a:t>Συνδέσεις οπτικών ινών</a:t>
            </a:r>
            <a:endParaRPr lang="en-US" sz="4200" u="sng" dirty="0">
              <a:solidFill>
                <a:schemeClr val="accent4">
                  <a:lumMod val="40000"/>
                  <a:lumOff val="60000"/>
                </a:schemeClr>
              </a:solidFill>
            </a:endParaRPr>
          </a:p>
        </p:txBody>
      </p:sp>
      <p:sp>
        <p:nvSpPr>
          <p:cNvPr id="5" name="TextBox 4"/>
          <p:cNvSpPr txBox="1"/>
          <p:nvPr/>
        </p:nvSpPr>
        <p:spPr>
          <a:xfrm>
            <a:off x="516730" y="4018238"/>
            <a:ext cx="5214938" cy="1800493"/>
          </a:xfrm>
          <a:prstGeom prst="rect">
            <a:avLst/>
          </a:prstGeom>
          <a:noFill/>
        </p:spPr>
        <p:txBody>
          <a:bodyPr wrap="square" rtlCol="0">
            <a:spAutoFit/>
          </a:bodyPr>
          <a:lstStyle/>
          <a:p>
            <a:pPr>
              <a:spcBef>
                <a:spcPts val="600"/>
              </a:spcBef>
            </a:pPr>
            <a:r>
              <a:rPr lang="el-GR" sz="2400" u="sng" dirty="0" smtClean="0">
                <a:solidFill>
                  <a:schemeClr val="accent6">
                    <a:lumMod val="20000"/>
                    <a:lumOff val="80000"/>
                  </a:schemeClr>
                </a:solidFill>
              </a:rPr>
              <a:t>Συστήματα ενώσεων οπτικών ινών</a:t>
            </a:r>
          </a:p>
          <a:p>
            <a:pPr marL="285750" indent="-285750">
              <a:spcBef>
                <a:spcPts val="600"/>
              </a:spcBef>
              <a:buFont typeface="Arial" panose="020B0604020202020204" pitchFamily="34" charset="0"/>
              <a:buChar char="•"/>
            </a:pPr>
            <a:r>
              <a:rPr lang="el-GR" sz="2400" dirty="0" smtClean="0">
                <a:solidFill>
                  <a:schemeClr val="accent6">
                    <a:lumMod val="20000"/>
                    <a:lumOff val="80000"/>
                  </a:schemeClr>
                </a:solidFill>
              </a:rPr>
              <a:t>Σύνδεσμοι (</a:t>
            </a:r>
            <a:r>
              <a:rPr lang="en-US" sz="2400" dirty="0" smtClean="0">
                <a:solidFill>
                  <a:schemeClr val="accent6">
                    <a:lumMod val="20000"/>
                    <a:lumOff val="80000"/>
                  </a:schemeClr>
                </a:solidFill>
              </a:rPr>
              <a:t>joints</a:t>
            </a:r>
            <a:r>
              <a:rPr lang="el-GR" sz="2400" dirty="0" smtClean="0">
                <a:solidFill>
                  <a:schemeClr val="accent6">
                    <a:lumMod val="20000"/>
                    <a:lumOff val="80000"/>
                  </a:schemeClr>
                </a:solidFill>
              </a:rPr>
              <a:t>)</a:t>
            </a:r>
          </a:p>
          <a:p>
            <a:pPr marL="285750" indent="-285750">
              <a:spcBef>
                <a:spcPts val="600"/>
              </a:spcBef>
              <a:buFont typeface="Arial" panose="020B0604020202020204" pitchFamily="34" charset="0"/>
              <a:buChar char="•"/>
            </a:pPr>
            <a:r>
              <a:rPr lang="el-GR" sz="2400" dirty="0" err="1" smtClean="0">
                <a:solidFill>
                  <a:schemeClr val="accent6">
                    <a:lumMod val="20000"/>
                    <a:lumOff val="80000"/>
                  </a:schemeClr>
                </a:solidFill>
              </a:rPr>
              <a:t>Ζεύκτες</a:t>
            </a:r>
            <a:r>
              <a:rPr lang="el-GR" sz="2400" dirty="0" smtClean="0">
                <a:solidFill>
                  <a:schemeClr val="accent6">
                    <a:lumMod val="20000"/>
                    <a:lumOff val="80000"/>
                  </a:schemeClr>
                </a:solidFill>
              </a:rPr>
              <a:t> (</a:t>
            </a:r>
            <a:r>
              <a:rPr lang="en-US" sz="2400" dirty="0" smtClean="0">
                <a:solidFill>
                  <a:schemeClr val="accent6">
                    <a:lumMod val="20000"/>
                    <a:lumOff val="80000"/>
                  </a:schemeClr>
                </a:solidFill>
              </a:rPr>
              <a:t>couplers</a:t>
            </a:r>
            <a:r>
              <a:rPr lang="el-GR" sz="2400" dirty="0" smtClean="0">
                <a:solidFill>
                  <a:schemeClr val="accent6">
                    <a:lumMod val="20000"/>
                    <a:lumOff val="80000"/>
                  </a:schemeClr>
                </a:solidFill>
              </a:rPr>
              <a:t>)</a:t>
            </a:r>
            <a:endParaRPr lang="en-US" sz="2400" dirty="0" smtClean="0">
              <a:solidFill>
                <a:schemeClr val="accent6">
                  <a:lumMod val="20000"/>
                  <a:lumOff val="80000"/>
                </a:schemeClr>
              </a:solidFill>
            </a:endParaRPr>
          </a:p>
          <a:p>
            <a:pPr marL="285750" indent="-285750">
              <a:spcBef>
                <a:spcPts val="600"/>
              </a:spcBef>
              <a:buFont typeface="Arial" panose="020B0604020202020204" pitchFamily="34" charset="0"/>
              <a:buChar char="•"/>
            </a:pPr>
            <a:r>
              <a:rPr lang="el-GR" sz="2400" dirty="0" err="1" smtClean="0">
                <a:solidFill>
                  <a:schemeClr val="accent6">
                    <a:lumMod val="20000"/>
                    <a:lumOff val="80000"/>
                  </a:schemeClr>
                </a:solidFill>
              </a:rPr>
              <a:t>Απομονωτές</a:t>
            </a:r>
            <a:r>
              <a:rPr lang="el-GR" sz="2400" dirty="0" smtClean="0">
                <a:solidFill>
                  <a:schemeClr val="accent6">
                    <a:lumMod val="20000"/>
                    <a:lumOff val="80000"/>
                  </a:schemeClr>
                </a:solidFill>
              </a:rPr>
              <a:t> (</a:t>
            </a:r>
            <a:r>
              <a:rPr lang="en-US" sz="2400" dirty="0" smtClean="0">
                <a:solidFill>
                  <a:schemeClr val="accent6">
                    <a:lumMod val="20000"/>
                    <a:lumOff val="80000"/>
                  </a:schemeClr>
                </a:solidFill>
              </a:rPr>
              <a:t>isolators</a:t>
            </a:r>
            <a:r>
              <a:rPr lang="el-GR" sz="2400" dirty="0" smtClean="0">
                <a:solidFill>
                  <a:schemeClr val="accent6">
                    <a:lumMod val="20000"/>
                    <a:lumOff val="80000"/>
                  </a:schemeClr>
                </a:solidFill>
              </a:rPr>
              <a:t>)</a:t>
            </a:r>
            <a:endParaRPr lang="en-US" sz="2400" dirty="0" smtClean="0">
              <a:solidFill>
                <a:schemeClr val="accent6">
                  <a:lumMod val="20000"/>
                  <a:lumOff val="80000"/>
                </a:schemeClr>
              </a:solidFill>
            </a:endParaRPr>
          </a:p>
        </p:txBody>
      </p:sp>
      <p:sp>
        <p:nvSpPr>
          <p:cNvPr id="7" name="TextBox 6"/>
          <p:cNvSpPr txBox="1"/>
          <p:nvPr/>
        </p:nvSpPr>
        <p:spPr>
          <a:xfrm>
            <a:off x="671513" y="1147657"/>
            <a:ext cx="4905375"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l-GR" dirty="0" smtClean="0">
                <a:solidFill>
                  <a:schemeClr val="tx1"/>
                </a:solidFill>
              </a:rPr>
              <a:t>Όπως οποιοδήποτε άλλο σύστημα επικοινωνιών οι οπτικές ίνες έχουν απαιτήσεις ενώσεων</a:t>
            </a:r>
            <a:r>
              <a:rPr lang="en-US" dirty="0" smtClean="0">
                <a:solidFill>
                  <a:schemeClr val="tx1"/>
                </a:solidFill>
              </a:rPr>
              <a:t>, </a:t>
            </a:r>
            <a:r>
              <a:rPr lang="el-GR" dirty="0" smtClean="0">
                <a:solidFill>
                  <a:schemeClr val="tx1"/>
                </a:solidFill>
              </a:rPr>
              <a:t>εκκίνησης και τερματισμού του μέσου μετάδοσης.</a:t>
            </a:r>
            <a:endParaRPr lang="el-GR" dirty="0">
              <a:solidFill>
                <a:schemeClr val="tx1"/>
              </a:solidFill>
            </a:endParaRPr>
          </a:p>
        </p:txBody>
      </p:sp>
      <p:sp>
        <p:nvSpPr>
          <p:cNvPr id="6" name="TextBox 5"/>
          <p:cNvSpPr txBox="1"/>
          <p:nvPr/>
        </p:nvSpPr>
        <p:spPr>
          <a:xfrm>
            <a:off x="671512" y="2609163"/>
            <a:ext cx="4905375"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l-GR" dirty="0" smtClean="0">
                <a:solidFill>
                  <a:schemeClr val="tx1"/>
                </a:solidFill>
              </a:rPr>
              <a:t>Ο αριθμός των ενώσεων που χρησιμοποιούνται είναι ανάλογος του μήκους της οπτικής ίνας και των </a:t>
            </a:r>
            <a:r>
              <a:rPr lang="el-GR" dirty="0" err="1" smtClean="0">
                <a:solidFill>
                  <a:schemeClr val="tx1"/>
                </a:solidFill>
              </a:rPr>
              <a:t>επαναληπτών</a:t>
            </a:r>
            <a:r>
              <a:rPr lang="el-GR" dirty="0" smtClean="0">
                <a:solidFill>
                  <a:schemeClr val="tx1"/>
                </a:solidFill>
              </a:rPr>
              <a:t> που χρησιμοποιούνται</a:t>
            </a:r>
            <a:endParaRPr lang="el-GR" dirty="0">
              <a:solidFill>
                <a:schemeClr val="tx1"/>
              </a:solidFill>
            </a:endParaRPr>
          </a:p>
        </p:txBody>
      </p:sp>
      <p:pic>
        <p:nvPicPr>
          <p:cNvPr id="2" name="Εικόνα 1"/>
          <p:cNvPicPr>
            <a:picLocks noChangeAspect="1"/>
          </p:cNvPicPr>
          <p:nvPr/>
        </p:nvPicPr>
        <p:blipFill>
          <a:blip r:embed="rId2"/>
          <a:stretch>
            <a:fillRect/>
          </a:stretch>
        </p:blipFill>
        <p:spPr>
          <a:xfrm>
            <a:off x="6019800" y="1082068"/>
            <a:ext cx="5957887" cy="5454847"/>
          </a:xfrm>
          <a:prstGeom prst="rect">
            <a:avLst/>
          </a:prstGeom>
        </p:spPr>
      </p:pic>
    </p:spTree>
    <p:extLst>
      <p:ext uri="{BB962C8B-B14F-4D97-AF65-F5344CB8AC3E}">
        <p14:creationId xmlns:p14="http://schemas.microsoft.com/office/powerpoint/2010/main" val="1795862256"/>
      </p:ext>
    </p:extLst>
  </p:cSld>
  <p:clrMapOvr>
    <a:masterClrMapping/>
  </p:clrMapOvr>
</p:sld>
</file>

<file path=ppt/theme/theme1.xml><?xml version="1.0" encoding="utf-8"?>
<a:theme xmlns:a="http://schemas.openxmlformats.org/drawingml/2006/main" name="Τομή">
  <a:themeElements>
    <a:clrScheme name="Τομή">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Τομή">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Τομή">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11094</TotalTime>
  <Words>1201</Words>
  <Application>Microsoft Office PowerPoint</Application>
  <PresentationFormat>Ευρεία οθόνη</PresentationFormat>
  <Paragraphs>90</Paragraphs>
  <Slides>28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28</vt:i4>
      </vt:variant>
    </vt:vector>
  </HeadingPairs>
  <TitlesOfParts>
    <vt:vector size="34" baseType="lpstr">
      <vt:lpstr>-apple-system</vt:lpstr>
      <vt:lpstr>Arial</vt:lpstr>
      <vt:lpstr>Calibri</vt:lpstr>
      <vt:lpstr>Century Gothic</vt:lpstr>
      <vt:lpstr>Wingdings 3</vt:lpstr>
      <vt:lpstr>Τομή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Andreas Tsormpatzoglou</dc:creator>
  <cp:lastModifiedBy>Andreas Tsormpatzoglou</cp:lastModifiedBy>
  <cp:revision>194</cp:revision>
  <dcterms:created xsi:type="dcterms:W3CDTF">2021-02-23T06:42:38Z</dcterms:created>
  <dcterms:modified xsi:type="dcterms:W3CDTF">2022-04-11T09:51:46Z</dcterms:modified>
</cp:coreProperties>
</file>