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</p:sldMasterIdLst>
  <p:sldIdLst>
    <p:sldId id="256" r:id="rId2"/>
    <p:sldId id="270" r:id="rId3"/>
    <p:sldId id="307" r:id="rId4"/>
    <p:sldId id="263" r:id="rId5"/>
    <p:sldId id="265" r:id="rId6"/>
    <p:sldId id="266" r:id="rId7"/>
    <p:sldId id="275" r:id="rId8"/>
    <p:sldId id="276" r:id="rId9"/>
    <p:sldId id="277" r:id="rId10"/>
    <p:sldId id="267" r:id="rId11"/>
    <p:sldId id="268" r:id="rId12"/>
    <p:sldId id="269" r:id="rId13"/>
    <p:sldId id="271" r:id="rId14"/>
    <p:sldId id="264" r:id="rId15"/>
    <p:sldId id="272" r:id="rId16"/>
    <p:sldId id="274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5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dreas Tsormpatzoglou" initials="AT" lastIdx="1" clrIdx="0">
    <p:extLst>
      <p:ext uri="{19B8F6BF-5375-455C-9EA6-DF929625EA0E}">
        <p15:presenceInfo xmlns:p15="http://schemas.microsoft.com/office/powerpoint/2012/main" userId="54d95e343206806a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79" d="100"/>
          <a:sy n="79" d="100"/>
        </p:scale>
        <p:origin x="120" y="618"/>
      </p:cViewPr>
      <p:guideLst>
        <p:guide orient="horz" pos="2205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6-14T17:45:16.990" idx="1">
    <p:pos x="10" y="10"/>
    <p:text/>
    <p:extLst>
      <p:ext uri="{C676402C-5697-4E1C-873F-D02D1690AC5C}">
        <p15:threadingInfo xmlns:p15="http://schemas.microsoft.com/office/powerpoint/2012/main" timeZoneBias="-18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F003EDE9-A268-4FB8-88A5-5E5E025A3CE9}" type="datetimeFigureOut">
              <a:rPr lang="el-GR" smtClean="0"/>
              <a:t>17/10/2023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CBA1BF42-59DD-449D-8A2C-CC485B751C6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7006056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Πανοραμική 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3EDE9-A268-4FB8-88A5-5E5E025A3CE9}" type="datetimeFigureOut">
              <a:rPr lang="el-GR" smtClean="0"/>
              <a:t>17/10/2023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1BF42-59DD-449D-8A2C-CC485B751C6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311120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Τίτλος και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3EDE9-A268-4FB8-88A5-5E5E025A3CE9}" type="datetimeFigureOut">
              <a:rPr lang="el-GR" smtClean="0"/>
              <a:t>17/10/2023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1BF42-59DD-449D-8A2C-CC485B751C6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710776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Εισαγωγικά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3EDE9-A268-4FB8-88A5-5E5E025A3CE9}" type="datetimeFigureOut">
              <a:rPr lang="el-GR" smtClean="0"/>
              <a:t>17/10/2023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1BF42-59DD-449D-8A2C-CC485B751C6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650080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3EDE9-A268-4FB8-88A5-5E5E025A3CE9}" type="datetimeFigureOut">
              <a:rPr lang="el-GR" smtClean="0"/>
              <a:t>17/10/2023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1BF42-59DD-449D-8A2C-CC485B751C6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33912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 με φρά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l-GR"/>
              <a:t>Στυλ κειμένου υποδείγματος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3EDE9-A268-4FB8-88A5-5E5E025A3CE9}" type="datetimeFigureOut">
              <a:rPr lang="el-GR" smtClean="0"/>
              <a:t>17/10/2023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1BF42-59DD-449D-8A2C-CC485B751C6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126005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ή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l-GR"/>
              <a:t>Στυλ κειμένου υποδείγματος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3EDE9-A268-4FB8-88A5-5E5E025A3CE9}" type="datetimeFigureOut">
              <a:rPr lang="el-GR" smtClean="0"/>
              <a:t>17/10/2023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1BF42-59DD-449D-8A2C-CC485B751C6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557375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3EDE9-A268-4FB8-88A5-5E5E025A3CE9}" type="datetimeFigureOut">
              <a:rPr lang="el-GR" smtClean="0"/>
              <a:t>17/10/2023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1BF42-59DD-449D-8A2C-CC485B751C6B}" type="slidenum">
              <a:rPr lang="el-GR" smtClean="0"/>
              <a:t>‹#›</a:t>
            </a:fld>
            <a:endParaRPr lang="el-GR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02739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3EDE9-A268-4FB8-88A5-5E5E025A3CE9}" type="datetimeFigureOut">
              <a:rPr lang="el-GR" smtClean="0"/>
              <a:t>17/10/2023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1BF42-59DD-449D-8A2C-CC485B751C6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540487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3EDE9-A268-4FB8-88A5-5E5E025A3CE9}" type="datetimeFigureOut">
              <a:rPr lang="el-GR" smtClean="0"/>
              <a:t>17/10/2023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1BF42-59DD-449D-8A2C-CC485B751C6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780686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3EDE9-A268-4FB8-88A5-5E5E025A3CE9}" type="datetimeFigureOut">
              <a:rPr lang="el-GR" smtClean="0"/>
              <a:t>17/10/2023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1BF42-59DD-449D-8A2C-CC485B751C6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833929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3EDE9-A268-4FB8-88A5-5E5E025A3CE9}" type="datetimeFigureOut">
              <a:rPr lang="el-GR" smtClean="0"/>
              <a:t>17/10/2023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1BF42-59DD-449D-8A2C-CC485B751C6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520757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3EDE9-A268-4FB8-88A5-5E5E025A3CE9}" type="datetimeFigureOut">
              <a:rPr lang="el-GR" smtClean="0"/>
              <a:t>17/10/2023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1BF42-59DD-449D-8A2C-CC485B751C6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551622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3EDE9-A268-4FB8-88A5-5E5E025A3CE9}" type="datetimeFigureOut">
              <a:rPr lang="el-GR" smtClean="0"/>
              <a:t>17/10/2023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1BF42-59DD-449D-8A2C-CC485B751C6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941211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3EDE9-A268-4FB8-88A5-5E5E025A3CE9}" type="datetimeFigureOut">
              <a:rPr lang="el-GR" smtClean="0"/>
              <a:t>17/10/2023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1BF42-59DD-449D-8A2C-CC485B751C6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807028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3EDE9-A268-4FB8-88A5-5E5E025A3CE9}" type="datetimeFigureOut">
              <a:rPr lang="el-GR" smtClean="0"/>
              <a:t>17/10/2023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1BF42-59DD-449D-8A2C-CC485B751C6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495256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3EDE9-A268-4FB8-88A5-5E5E025A3CE9}" type="datetimeFigureOut">
              <a:rPr lang="el-GR" smtClean="0"/>
              <a:t>17/10/2023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1BF42-59DD-449D-8A2C-CC485B751C6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001033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003EDE9-A268-4FB8-88A5-5E5E025A3CE9}" type="datetimeFigureOut">
              <a:rPr lang="el-GR" smtClean="0"/>
              <a:t>17/10/2023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BA1BF42-59DD-449D-8A2C-CC485B751C6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1344405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  <p:sldLayoutId id="2147483739" r:id="rId13"/>
    <p:sldLayoutId id="2147483740" r:id="rId14"/>
    <p:sldLayoutId id="2147483741" r:id="rId15"/>
    <p:sldLayoutId id="2147483742" r:id="rId16"/>
    <p:sldLayoutId id="214748374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28779" y="4723344"/>
            <a:ext cx="88095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n/>
                <a:solidFill>
                  <a:schemeClr val="bg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 </a:t>
            </a:r>
            <a:r>
              <a:rPr lang="el-GR" sz="3200" b="1" dirty="0">
                <a:ln/>
                <a:solidFill>
                  <a:schemeClr val="bg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Διδάσκων: Τσορμπατζόγλου Ανδρέας </a:t>
            </a:r>
          </a:p>
        </p:txBody>
      </p:sp>
      <p:pic>
        <p:nvPicPr>
          <p:cNvPr id="10" name="Εικόνα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0844" y="608751"/>
            <a:ext cx="3453815" cy="9778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Εικόνα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987" y="608751"/>
            <a:ext cx="4268190" cy="9778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CD93583-9294-609D-8576-EA401004B218}"/>
              </a:ext>
            </a:extLst>
          </p:cNvPr>
          <p:cNvSpPr txBox="1"/>
          <p:nvPr/>
        </p:nvSpPr>
        <p:spPr>
          <a:xfrm>
            <a:off x="1310844" y="2508660"/>
            <a:ext cx="8327457" cy="187743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l-GR" sz="4400" b="1" dirty="0">
                <a:ln/>
              </a:rPr>
              <a:t>ΤΗΛΕΠΙΚΟΙΝΩΝΙΑΚΑ ΔΙΚΤΥΑ</a:t>
            </a:r>
            <a:r>
              <a:rPr lang="en-US" sz="4400" b="1" dirty="0">
                <a:ln/>
              </a:rPr>
              <a:t> </a:t>
            </a:r>
          </a:p>
          <a:p>
            <a:r>
              <a:rPr lang="el-GR" sz="4400" b="1" dirty="0">
                <a:ln/>
              </a:rPr>
              <a:t>ΝΕΑΣ ΓΕΝΙΑΣ</a:t>
            </a:r>
          </a:p>
          <a:p>
            <a:r>
              <a:rPr lang="el-GR" sz="2800" b="1" dirty="0">
                <a:ln/>
              </a:rPr>
              <a:t>(β’ μέρος)</a:t>
            </a:r>
          </a:p>
        </p:txBody>
      </p:sp>
    </p:spTree>
    <p:extLst>
      <p:ext uri="{BB962C8B-B14F-4D97-AF65-F5344CB8AC3E}">
        <p14:creationId xmlns:p14="http://schemas.microsoft.com/office/powerpoint/2010/main" val="1536702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Ορθογώνιο 3"/>
          <p:cNvSpPr/>
          <p:nvPr/>
        </p:nvSpPr>
        <p:spPr>
          <a:xfrm>
            <a:off x="834189" y="6450168"/>
            <a:ext cx="111781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i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-apple-system"/>
              </a:rPr>
              <a:t>ΠΜΣ: «Πληροφορική και Δίκτυα» ● Τμήμα Πληροφορικής και Τηλεπικοινωνιών ● </a:t>
            </a:r>
            <a:r>
              <a:rPr lang="el-GR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-apple-system"/>
              </a:rPr>
              <a:t>Πανεπιστήμιο Ιωαννίνων</a:t>
            </a:r>
            <a:endParaRPr lang="el-GR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6" name="Ορθογώνιο 5"/>
          <p:cNvSpPr/>
          <p:nvPr/>
        </p:nvSpPr>
        <p:spPr>
          <a:xfrm>
            <a:off x="2252315" y="3260"/>
            <a:ext cx="7709836" cy="9389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l-GR" sz="4200" u="sng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Χαρακτηριστικά κίνησης 1</a:t>
            </a:r>
          </a:p>
        </p:txBody>
      </p:sp>
      <p:pic>
        <p:nvPicPr>
          <p:cNvPr id="2" name="Εικόνα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618" y="1257300"/>
            <a:ext cx="11206764" cy="4747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20362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Ορθογώνιο 3"/>
          <p:cNvSpPr/>
          <p:nvPr/>
        </p:nvSpPr>
        <p:spPr>
          <a:xfrm>
            <a:off x="834189" y="6450168"/>
            <a:ext cx="111781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i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-apple-system"/>
              </a:rPr>
              <a:t>ΠΜΣ: «Πληροφορική και Δίκτυα» ● Τμήμα Πληροφορικής και Τηλεπικοινωνιών ● </a:t>
            </a:r>
            <a:r>
              <a:rPr lang="el-GR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-apple-system"/>
              </a:rPr>
              <a:t>Πανεπιστήμιο Ιωαννίνων</a:t>
            </a:r>
            <a:endParaRPr lang="el-GR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6" name="Ορθογώνιο 5"/>
          <p:cNvSpPr/>
          <p:nvPr/>
        </p:nvSpPr>
        <p:spPr>
          <a:xfrm>
            <a:off x="2252315" y="3260"/>
            <a:ext cx="7709836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l-GR" sz="4200" u="sng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Χαρακτηριστικά κίνησης </a:t>
            </a:r>
            <a:r>
              <a:rPr lang="en-US" sz="4200" u="sng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2</a:t>
            </a:r>
            <a:endParaRPr lang="el-GR" sz="4200" u="sng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2" name="Εικόνα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909" y="1257300"/>
            <a:ext cx="10932182" cy="4747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22976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Ορθογώνιο 3"/>
          <p:cNvSpPr/>
          <p:nvPr/>
        </p:nvSpPr>
        <p:spPr>
          <a:xfrm>
            <a:off x="834189" y="6450168"/>
            <a:ext cx="111781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i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-apple-system"/>
              </a:rPr>
              <a:t>ΠΜΣ: «Πληροφορική και Δίκτυα» ● Τμήμα Πληροφορικής και Τηλεπικοινωνιών ● </a:t>
            </a:r>
            <a:r>
              <a:rPr lang="el-GR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-apple-system"/>
              </a:rPr>
              <a:t>Πανεπιστήμιο Ιωαννίνων</a:t>
            </a:r>
            <a:endParaRPr lang="el-GR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6" name="Ορθογώνιο 5"/>
          <p:cNvSpPr/>
          <p:nvPr/>
        </p:nvSpPr>
        <p:spPr>
          <a:xfrm>
            <a:off x="635117" y="0"/>
            <a:ext cx="10921766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l-GR" sz="4200" u="sng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Χαρακτηριστικά κίνησης </a:t>
            </a:r>
            <a:r>
              <a:rPr lang="en-US" sz="4200" u="sng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3 - </a:t>
            </a:r>
            <a:r>
              <a:rPr lang="en-US" sz="4200" u="sng" dirty="0" err="1">
                <a:solidFill>
                  <a:schemeClr val="accent4">
                    <a:lumMod val="40000"/>
                    <a:lumOff val="60000"/>
                  </a:schemeClr>
                </a:solidFill>
              </a:rPr>
              <a:t>IoT</a:t>
            </a:r>
            <a:endParaRPr lang="el-GR" sz="4200" u="sng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2" name="Εικόνα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684" y="1257300"/>
            <a:ext cx="10832632" cy="4747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6392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Ορθογώνιο 3"/>
          <p:cNvSpPr/>
          <p:nvPr/>
        </p:nvSpPr>
        <p:spPr>
          <a:xfrm>
            <a:off x="834189" y="6450168"/>
            <a:ext cx="111781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i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-apple-system"/>
              </a:rPr>
              <a:t>ΠΜΣ: «Πληροφορική και Δίκτυα» ● Τμήμα Πληροφορικής και Τηλεπικοινωνιών ● </a:t>
            </a:r>
            <a:r>
              <a:rPr lang="el-GR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-apple-system"/>
              </a:rPr>
              <a:t>Πανεπιστήμιο Ιωαννίνων</a:t>
            </a:r>
            <a:endParaRPr lang="el-GR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5" name="Ορθογώνιο 4"/>
          <p:cNvSpPr/>
          <p:nvPr/>
        </p:nvSpPr>
        <p:spPr>
          <a:xfrm>
            <a:off x="297983" y="1200042"/>
            <a:ext cx="4868334" cy="51119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l-GR" sz="2000" dirty="0"/>
              <a:t>Στα δίκτυα επικοινωνιών μας ενδιαφέρει ο ρυθμός μετάδοσης και η απόσταση που μπορούμε να μεταδώσουμε </a:t>
            </a:r>
          </a:p>
          <a:p>
            <a:pPr>
              <a:lnSpc>
                <a:spcPct val="150000"/>
              </a:lnSpc>
            </a:pPr>
            <a:endParaRPr lang="el-GR" sz="2000" dirty="0"/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l-GR" sz="2000" dirty="0"/>
              <a:t>Το γινόμενο «απόσταση μετάδοσης» x «ρυθμός μετάδοσης» είναι ίσως το σημαντικότερο κριτήριο για τον χαρακτηρισμό και την επιλογή χρησιμοποίησης μιας τεχνολογίας </a:t>
            </a:r>
            <a:r>
              <a:rPr lang="el-GR" sz="2000" b="1" dirty="0"/>
              <a:t>	</a:t>
            </a:r>
          </a:p>
        </p:txBody>
      </p:sp>
      <p:sp>
        <p:nvSpPr>
          <p:cNvPr id="6" name="Ορθογώνιο 5"/>
          <p:cNvSpPr/>
          <p:nvPr/>
        </p:nvSpPr>
        <p:spPr>
          <a:xfrm>
            <a:off x="1896624" y="0"/>
            <a:ext cx="8398752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l-GR" sz="4200" u="sng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Οπτικές επικοινωνίες… γιατί; 1</a:t>
            </a:r>
            <a:endParaRPr lang="en-US" sz="4200" u="sng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2" name="Εικόνα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160" y="1605732"/>
            <a:ext cx="6457857" cy="3789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77019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Ορθογώνιο 3"/>
          <p:cNvSpPr/>
          <p:nvPr/>
        </p:nvSpPr>
        <p:spPr>
          <a:xfrm>
            <a:off x="834189" y="6450168"/>
            <a:ext cx="111781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i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-apple-system"/>
              </a:rPr>
              <a:t>ΠΜΣ: «Πληροφορική και Δίκτυα» ● Τμήμα Πληροφορικής και Τηλεπικοινωνιών ● </a:t>
            </a:r>
            <a:r>
              <a:rPr lang="el-GR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-apple-system"/>
              </a:rPr>
              <a:t>Πανεπιστήμιο Ιωαννίνων</a:t>
            </a:r>
            <a:endParaRPr lang="el-GR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5" name="Ορθογώνιο 4"/>
          <p:cNvSpPr/>
          <p:nvPr/>
        </p:nvSpPr>
        <p:spPr>
          <a:xfrm>
            <a:off x="578908" y="1168911"/>
            <a:ext cx="11616267" cy="46502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l-GR" sz="2000" dirty="0"/>
              <a:t>Μεγάλη</a:t>
            </a:r>
            <a:r>
              <a:rPr lang="el-GR" sz="2000" b="1" dirty="0"/>
              <a:t> </a:t>
            </a:r>
            <a:r>
              <a:rPr lang="el-GR" sz="2000" dirty="0"/>
              <a:t>ταχύτητα μετάδοσης 448 </a:t>
            </a:r>
            <a:r>
              <a:rPr lang="en-US" sz="2000" dirty="0" err="1"/>
              <a:t>Gbit</a:t>
            </a:r>
            <a:r>
              <a:rPr lang="en-US" sz="2000" dirty="0"/>
              <a:t>/s </a:t>
            </a:r>
            <a:r>
              <a:rPr lang="el-GR" sz="2000" dirty="0"/>
              <a:t>ανά κανάλι</a:t>
            </a:r>
            <a:r>
              <a:rPr lang="en-US" sz="2000" dirty="0"/>
              <a:t>. </a:t>
            </a:r>
            <a:r>
              <a:rPr lang="el-GR" sz="2000" dirty="0"/>
              <a:t>Σε 1 </a:t>
            </a:r>
            <a:r>
              <a:rPr lang="en-US" sz="2000" dirty="0"/>
              <a:t>sec</a:t>
            </a:r>
            <a:r>
              <a:rPr lang="el-GR" sz="2000" dirty="0"/>
              <a:t>:</a:t>
            </a:r>
          </a:p>
          <a:p>
            <a:pPr>
              <a:lnSpc>
                <a:spcPct val="150000"/>
              </a:lnSpc>
            </a:pPr>
            <a:r>
              <a:rPr lang="el-GR" sz="2000" dirty="0"/>
              <a:t>	- μπορούν να μεταδοθούν ταυτόχρονα 300 </a:t>
            </a:r>
            <a:r>
              <a:rPr lang="en-US" sz="2000" dirty="0"/>
              <a:t>HD </a:t>
            </a:r>
            <a:r>
              <a:rPr lang="el-GR" sz="2000" dirty="0"/>
              <a:t>ταινίες (ή 4000 κανονικής ανάλυσης)</a:t>
            </a:r>
          </a:p>
          <a:p>
            <a:pPr>
              <a:lnSpc>
                <a:spcPct val="150000"/>
              </a:lnSpc>
            </a:pPr>
            <a:r>
              <a:rPr lang="el-GR" sz="2000" dirty="0"/>
              <a:t>	- να λειτουργήσουν ταυτόχρονα 180000 </a:t>
            </a:r>
            <a:r>
              <a:rPr lang="en-US" sz="2000" dirty="0"/>
              <a:t>ADSL </a:t>
            </a:r>
            <a:r>
              <a:rPr lang="el-GR" sz="2000" dirty="0"/>
              <a:t>συνδέσεων στα 20 Μ</a:t>
            </a:r>
            <a:r>
              <a:rPr lang="en-US" sz="2000" dirty="0"/>
              <a:t>bps</a:t>
            </a:r>
            <a:endParaRPr lang="el-GR" sz="2000" dirty="0"/>
          </a:p>
          <a:p>
            <a:pPr>
              <a:lnSpc>
                <a:spcPct val="150000"/>
              </a:lnSpc>
            </a:pPr>
            <a:r>
              <a:rPr lang="el-GR" sz="2000" dirty="0"/>
              <a:t>	- να υποστηριχθούν 2 τρις τηλεφωνικές κλήσεις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l-GR" sz="2000" dirty="0"/>
              <a:t>Μεγάλο εύρος ζώνης (~25 </a:t>
            </a:r>
            <a:r>
              <a:rPr lang="el-GR" sz="2000" dirty="0" err="1"/>
              <a:t>THz</a:t>
            </a:r>
            <a:r>
              <a:rPr lang="el-GR" sz="2000" dirty="0"/>
              <a:t>/παράθυρο στο υπέρυθρο 0.8,1.3 και 1.55 </a:t>
            </a:r>
            <a:r>
              <a:rPr lang="el-GR" sz="2000" dirty="0" err="1"/>
              <a:t>μm</a:t>
            </a:r>
            <a:r>
              <a:rPr lang="el-GR" sz="2000" dirty="0"/>
              <a:t>)</a:t>
            </a:r>
            <a:endParaRPr lang="en-US" sz="2000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l-GR" sz="2000" dirty="0"/>
              <a:t>Χαμηλή εξασθένιση (~0.25 </a:t>
            </a:r>
            <a:r>
              <a:rPr lang="el-GR" sz="2000" dirty="0" err="1"/>
              <a:t>dB</a:t>
            </a:r>
            <a:r>
              <a:rPr lang="el-GR" sz="2000" dirty="0"/>
              <a:t>/</a:t>
            </a:r>
            <a:r>
              <a:rPr lang="el-GR" sz="2000" dirty="0" err="1"/>
              <a:t>km</a:t>
            </a:r>
            <a:r>
              <a:rPr lang="el-GR" sz="2000" dirty="0"/>
              <a:t> στο 1.55 </a:t>
            </a:r>
            <a:r>
              <a:rPr lang="el-GR" sz="2000" dirty="0" err="1"/>
              <a:t>μm</a:t>
            </a:r>
            <a:r>
              <a:rPr lang="el-GR" sz="2000" dirty="0"/>
              <a:t>)</a:t>
            </a:r>
            <a:endParaRPr lang="en-US" sz="2000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l-GR" sz="2000" dirty="0" err="1"/>
              <a:t>Μικρ</a:t>
            </a:r>
            <a:r>
              <a:rPr lang="en-US" sz="2000" dirty="0"/>
              <a:t>o</a:t>
            </a:r>
            <a:r>
              <a:rPr lang="el-GR" sz="2000" dirty="0" err="1"/>
              <a:t>σκοπικό</a:t>
            </a:r>
            <a:r>
              <a:rPr lang="el-GR" sz="2000" dirty="0"/>
              <a:t> πάχος (~μ</a:t>
            </a:r>
            <a:r>
              <a:rPr lang="en-US" sz="2000" dirty="0"/>
              <a:t>m)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l-GR" sz="2000" dirty="0"/>
              <a:t>Αναισθησία σε ηλεκτρομαγνητικές παρεμβολές</a:t>
            </a:r>
            <a:endParaRPr lang="en-US" sz="2000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l-GR" sz="2000" dirty="0"/>
              <a:t>Προστασία από πιθανές υποκλοπές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l-GR" sz="2000" dirty="0"/>
              <a:t>Εξοικονόμηση ενέργειας </a:t>
            </a:r>
            <a:r>
              <a:rPr lang="el-GR" sz="2000" b="1" dirty="0"/>
              <a:t>	</a:t>
            </a:r>
          </a:p>
        </p:txBody>
      </p:sp>
      <p:sp>
        <p:nvSpPr>
          <p:cNvPr id="7" name="Ορθογώνιο 6"/>
          <p:cNvSpPr/>
          <p:nvPr/>
        </p:nvSpPr>
        <p:spPr>
          <a:xfrm>
            <a:off x="1896624" y="0"/>
            <a:ext cx="8398752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l-GR" sz="4200" u="sng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Οπτικές επικοινωνίες… γιατί; 2</a:t>
            </a:r>
            <a:endParaRPr lang="en-US" sz="4200" u="sng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06057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Ορθογώνιο 3"/>
          <p:cNvSpPr/>
          <p:nvPr/>
        </p:nvSpPr>
        <p:spPr>
          <a:xfrm>
            <a:off x="834189" y="6450168"/>
            <a:ext cx="111781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i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-apple-system"/>
              </a:rPr>
              <a:t>ΠΜΣ: «Πληροφορική και Δίκτυα» ● Τμήμα Πληροφορικής και Τηλεπικοινωνιών ● </a:t>
            </a:r>
            <a:r>
              <a:rPr lang="el-GR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-apple-system"/>
              </a:rPr>
              <a:t>Πανεπιστήμιο Ιωαννίνων</a:t>
            </a:r>
            <a:endParaRPr lang="el-GR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5" name="Ορθογώνιο 4"/>
          <p:cNvSpPr/>
          <p:nvPr/>
        </p:nvSpPr>
        <p:spPr>
          <a:xfrm>
            <a:off x="407458" y="1168911"/>
            <a:ext cx="11616267" cy="41885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l-GR" sz="2000" dirty="0"/>
              <a:t>Οι οπτικές ίνες είναι η ραχοκοκαλιά των σημερινών δικτύων επικοινωνιών: αποτελούν περισσότερο από 90% του συνολικού μήκους των καλωδίων παγκοσμίως 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l-GR" sz="2000" dirty="0"/>
              <a:t>Οι Οπτικές ίνες μεταφέρουν: </a:t>
            </a:r>
          </a:p>
          <a:p>
            <a:pPr>
              <a:lnSpc>
                <a:spcPct val="150000"/>
              </a:lnSpc>
            </a:pPr>
            <a:r>
              <a:rPr lang="el-GR" sz="2000" dirty="0"/>
              <a:t>	- Σχεδόν όλες τις μακρινές τηλεφωνικές κλήσεις </a:t>
            </a:r>
          </a:p>
          <a:p>
            <a:pPr>
              <a:lnSpc>
                <a:spcPct val="150000"/>
              </a:lnSpc>
            </a:pPr>
            <a:r>
              <a:rPr lang="el-GR" sz="2000" dirty="0"/>
              <a:t>	- Κίνηση του Internet (</a:t>
            </a:r>
            <a:r>
              <a:rPr lang="el-GR" sz="2000" dirty="0" err="1"/>
              <a:t>Dial-up</a:t>
            </a:r>
            <a:r>
              <a:rPr lang="el-GR" sz="2000" dirty="0"/>
              <a:t>, DSL </a:t>
            </a:r>
            <a:r>
              <a:rPr lang="el-GR" sz="2000" dirty="0" err="1"/>
              <a:t>or</a:t>
            </a:r>
            <a:r>
              <a:rPr lang="el-GR" sz="2000" dirty="0"/>
              <a:t> </a:t>
            </a:r>
            <a:r>
              <a:rPr lang="el-GR" sz="2000" dirty="0" err="1"/>
              <a:t>Cable</a:t>
            </a:r>
            <a:r>
              <a:rPr lang="el-GR" sz="2000" dirty="0"/>
              <a:t>) </a:t>
            </a:r>
          </a:p>
          <a:p>
            <a:pPr>
              <a:lnSpc>
                <a:spcPct val="150000"/>
              </a:lnSpc>
            </a:pPr>
            <a:r>
              <a:rPr lang="el-GR" sz="2000" dirty="0"/>
              <a:t>	- Καλωδιακή τηλεόραση (</a:t>
            </a:r>
            <a:r>
              <a:rPr lang="el-GR" sz="2000" dirty="0" err="1"/>
              <a:t>Cable</a:t>
            </a:r>
            <a:r>
              <a:rPr lang="el-GR" sz="2000" dirty="0"/>
              <a:t> </a:t>
            </a:r>
            <a:r>
              <a:rPr lang="el-GR" sz="2000" dirty="0" err="1"/>
              <a:t>or</a:t>
            </a:r>
            <a:r>
              <a:rPr lang="el-GR" sz="2000" dirty="0"/>
              <a:t> DSL)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l-GR" sz="2000" dirty="0"/>
              <a:t>Μια ίνα μπορεί να μεταφέρει 8.8 </a:t>
            </a:r>
            <a:r>
              <a:rPr lang="el-GR" sz="2000" dirty="0" err="1"/>
              <a:t>Tbps</a:t>
            </a:r>
            <a:r>
              <a:rPr lang="el-GR" sz="2000" dirty="0"/>
              <a:t> (εμπορικό σύστημα) ή 100 εκατομμύρια τηλεφωνικές συνομιλίες ταυτόχρονα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l-GR" sz="2000" dirty="0"/>
              <a:t>Η κοινωνία της πληροφορίας δεν θα δημιουργούνταν χωρίς τις οπτικές ίνες</a:t>
            </a:r>
            <a:endParaRPr lang="el-GR" sz="2000" b="1" dirty="0"/>
          </a:p>
        </p:txBody>
      </p:sp>
      <p:sp>
        <p:nvSpPr>
          <p:cNvPr id="7" name="Ορθογώνιο 6"/>
          <p:cNvSpPr/>
          <p:nvPr/>
        </p:nvSpPr>
        <p:spPr>
          <a:xfrm>
            <a:off x="1896624" y="0"/>
            <a:ext cx="8398752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l-GR" sz="4200" u="sng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Οπτικές επικοινωνίες… γιατί; 3</a:t>
            </a:r>
            <a:endParaRPr lang="en-US" sz="4200" u="sng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244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Ορθογώνιο 3"/>
          <p:cNvSpPr/>
          <p:nvPr/>
        </p:nvSpPr>
        <p:spPr>
          <a:xfrm>
            <a:off x="834189" y="6450168"/>
            <a:ext cx="111781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i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-apple-system"/>
              </a:rPr>
              <a:t>ΠΜΣ: «Πληροφορική και Δίκτυα» ● Τμήμα Πληροφορικής και Τηλεπικοινωνιών ● </a:t>
            </a:r>
            <a:r>
              <a:rPr lang="el-GR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-apple-system"/>
              </a:rPr>
              <a:t>Πανεπιστήμιο Ιωαννίνων</a:t>
            </a:r>
            <a:endParaRPr lang="el-GR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7" name="Ορθογώνιο 6"/>
          <p:cNvSpPr/>
          <p:nvPr/>
        </p:nvSpPr>
        <p:spPr>
          <a:xfrm>
            <a:off x="1896624" y="0"/>
            <a:ext cx="8398752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l-GR" sz="4200" u="sng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Οπτικές επικοινωνίες… γιατί; </a:t>
            </a:r>
            <a:r>
              <a:rPr lang="en-US" sz="4200" u="sng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4</a:t>
            </a:r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3158" y="1504793"/>
            <a:ext cx="6595539" cy="3737723"/>
          </a:xfrm>
          <a:prstGeom prst="rect">
            <a:avLst/>
          </a:prstGeom>
          <a:noFill/>
        </p:spPr>
      </p:pic>
      <p:sp>
        <p:nvSpPr>
          <p:cNvPr id="8" name="Ορθογώνιο 7"/>
          <p:cNvSpPr/>
          <p:nvPr/>
        </p:nvSpPr>
        <p:spPr>
          <a:xfrm>
            <a:off x="397833" y="1560138"/>
            <a:ext cx="4732433" cy="37271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l-GR" sz="2000" dirty="0"/>
              <a:t>Τα φασματικά παράθυρα των οπτικών ινών προσφέρουν μεγάλο εύρος συχνοτήτων</a:t>
            </a:r>
            <a:endParaRPr lang="en-US" sz="2000" dirty="0"/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l-GR" sz="2000" dirty="0"/>
              <a:t>Μόνο 0,2 </a:t>
            </a:r>
            <a:r>
              <a:rPr lang="el-GR" sz="2000" dirty="0" err="1"/>
              <a:t>dB</a:t>
            </a:r>
            <a:r>
              <a:rPr lang="el-GR" sz="2000" dirty="0"/>
              <a:t>/</a:t>
            </a:r>
            <a:r>
              <a:rPr lang="el-GR" sz="2000" dirty="0" err="1"/>
              <a:t>km</a:t>
            </a:r>
            <a:r>
              <a:rPr lang="el-GR" sz="2000" dirty="0"/>
              <a:t> απώλεια μεταξύ 1500-1600 </a:t>
            </a:r>
            <a:r>
              <a:rPr lang="el-GR" sz="2000" dirty="0" err="1"/>
              <a:t>nm</a:t>
            </a:r>
            <a:r>
              <a:rPr lang="el-GR" sz="2000" dirty="0"/>
              <a:t> </a:t>
            </a:r>
            <a:endParaRPr lang="en-US" sz="2000" dirty="0"/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l-GR" sz="2000" dirty="0"/>
              <a:t>Χρήση πολλαπλών καναλιών με ≥ 50 </a:t>
            </a:r>
            <a:r>
              <a:rPr lang="el-GR" sz="2000" dirty="0" err="1"/>
              <a:t>GHz</a:t>
            </a:r>
            <a:r>
              <a:rPr lang="el-GR" sz="2000" dirty="0"/>
              <a:t> φασματική απόσταση </a:t>
            </a:r>
            <a:endParaRPr lang="en-US" sz="2000" dirty="0"/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l-GR" sz="2000" dirty="0"/>
              <a:t>Ταχύτητες &gt;10 </a:t>
            </a:r>
            <a:r>
              <a:rPr lang="el-GR" sz="2000" dirty="0" err="1"/>
              <a:t>Gbit</a:t>
            </a:r>
            <a:r>
              <a:rPr lang="el-GR" sz="2000" dirty="0"/>
              <a:t>/s ανά κανάλι </a:t>
            </a:r>
          </a:p>
        </p:txBody>
      </p:sp>
    </p:spTree>
    <p:extLst>
      <p:ext uri="{BB962C8B-B14F-4D97-AF65-F5344CB8AC3E}">
        <p14:creationId xmlns:p14="http://schemas.microsoft.com/office/powerpoint/2010/main" val="29900109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Ορθογώνιο 3"/>
          <p:cNvSpPr/>
          <p:nvPr/>
        </p:nvSpPr>
        <p:spPr>
          <a:xfrm>
            <a:off x="834189" y="6450168"/>
            <a:ext cx="111781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i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-apple-system"/>
              </a:rPr>
              <a:t>ΠΜΣ: «Πληροφορική και Δίκτυα» ● Τμήμα Πληροφορικής και Τηλεπικοινωνιών ● </a:t>
            </a:r>
            <a:r>
              <a:rPr lang="el-GR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-apple-system"/>
              </a:rPr>
              <a:t>Πανεπιστήμιο Ιωαννίνων</a:t>
            </a:r>
            <a:endParaRPr lang="el-GR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5" name="Ορθογώνιο 4"/>
          <p:cNvSpPr/>
          <p:nvPr/>
        </p:nvSpPr>
        <p:spPr>
          <a:xfrm>
            <a:off x="2252315" y="929155"/>
            <a:ext cx="7658100" cy="5477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l-GR" sz="2200" b="1" dirty="0"/>
              <a:t>Τι είναι τα συστήματα οπτικών επικοινωνιών;</a:t>
            </a:r>
          </a:p>
        </p:txBody>
      </p:sp>
      <p:sp>
        <p:nvSpPr>
          <p:cNvPr id="6" name="Ορθογώνιο 5"/>
          <p:cNvSpPr/>
          <p:nvPr/>
        </p:nvSpPr>
        <p:spPr>
          <a:xfrm>
            <a:off x="2252315" y="3260"/>
            <a:ext cx="7709836" cy="9389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l-GR" sz="4200" u="sng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Γενικά</a:t>
            </a:r>
            <a:endParaRPr lang="en-US" sz="4200" u="sng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3" name="Εικόνα 2">
            <a:extLst>
              <a:ext uri="{FF2B5EF4-FFF2-40B4-BE49-F238E27FC236}">
                <a16:creationId xmlns:a16="http://schemas.microsoft.com/office/drawing/2014/main" id="{C6D7AED4-D32F-4A15-BF01-0F09DFCFDB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2943" y="1476869"/>
            <a:ext cx="9986113" cy="482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5741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Ορθογώνιο 3"/>
          <p:cNvSpPr/>
          <p:nvPr/>
        </p:nvSpPr>
        <p:spPr>
          <a:xfrm>
            <a:off x="834189" y="6450168"/>
            <a:ext cx="111781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i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-apple-system"/>
              </a:rPr>
              <a:t>ΠΜΣ: «Πληροφορική και Δίκτυα» ● Τμήμα Πληροφορικής και Τηλεπικοινωνιών ● </a:t>
            </a:r>
            <a:r>
              <a:rPr lang="el-GR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-apple-system"/>
              </a:rPr>
              <a:t>Πανεπιστήμιο Ιωαννίνων</a:t>
            </a:r>
            <a:endParaRPr lang="el-GR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5" name="Ορθογώνιο 4"/>
          <p:cNvSpPr/>
          <p:nvPr/>
        </p:nvSpPr>
        <p:spPr>
          <a:xfrm>
            <a:off x="2281585" y="932155"/>
            <a:ext cx="7658100" cy="5477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l-GR" sz="2200" b="1" dirty="0"/>
              <a:t>Τι είναι τα συστήματα οπτικών επικοινωνιών;</a:t>
            </a:r>
          </a:p>
        </p:txBody>
      </p:sp>
      <p:sp>
        <p:nvSpPr>
          <p:cNvPr id="6" name="Ορθογώνιο 5"/>
          <p:cNvSpPr/>
          <p:nvPr/>
        </p:nvSpPr>
        <p:spPr>
          <a:xfrm>
            <a:off x="2252315" y="3260"/>
            <a:ext cx="7709836" cy="9389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l-GR" sz="4200" u="sng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Γενικά</a:t>
            </a:r>
            <a:endParaRPr lang="en-US" sz="4200" u="sng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10" name="Εικόνα 9">
            <a:extLst>
              <a:ext uri="{FF2B5EF4-FFF2-40B4-BE49-F238E27FC236}">
                <a16:creationId xmlns:a16="http://schemas.microsoft.com/office/drawing/2014/main" id="{1A47D5E5-FE00-42EA-979A-02110DEF94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2942" y="4123381"/>
            <a:ext cx="9986113" cy="2127688"/>
          </a:xfrm>
          <a:prstGeom prst="rect">
            <a:avLst/>
          </a:prstGeom>
        </p:spPr>
      </p:pic>
      <p:pic>
        <p:nvPicPr>
          <p:cNvPr id="11" name="Εικόνα 10">
            <a:extLst>
              <a:ext uri="{FF2B5EF4-FFF2-40B4-BE49-F238E27FC236}">
                <a16:creationId xmlns:a16="http://schemas.microsoft.com/office/drawing/2014/main" id="{ADCC875C-9946-4095-B9F7-A68F55F796E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493" b="11868"/>
          <a:stretch/>
        </p:blipFill>
        <p:spPr>
          <a:xfrm>
            <a:off x="2201239" y="1545075"/>
            <a:ext cx="7789521" cy="2578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72746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Ορθογώνιο 3"/>
          <p:cNvSpPr/>
          <p:nvPr/>
        </p:nvSpPr>
        <p:spPr>
          <a:xfrm>
            <a:off x="834189" y="6450168"/>
            <a:ext cx="111781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i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-apple-system"/>
              </a:rPr>
              <a:t>ΠΜΣ: «Πληροφορική και Δίκτυα» ● Τμήμα Πληροφορικής και Τηλεπικοινωνιών ● </a:t>
            </a:r>
            <a:r>
              <a:rPr lang="el-GR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-apple-system"/>
              </a:rPr>
              <a:t>Πανεπιστήμιο Ιωαννίνων</a:t>
            </a:r>
            <a:endParaRPr lang="el-GR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6" name="Ορθογώνιο 5"/>
          <p:cNvSpPr/>
          <p:nvPr/>
        </p:nvSpPr>
        <p:spPr>
          <a:xfrm>
            <a:off x="2252315" y="3260"/>
            <a:ext cx="7709836" cy="9389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l-GR" sz="4200" u="sng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Ιστορική αναδρομή 1</a:t>
            </a:r>
            <a:endParaRPr lang="en-US" sz="4200" u="sng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2" name="Εικόνα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971" y="1327617"/>
            <a:ext cx="10540057" cy="4737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3873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Ορθογώνιο 3"/>
          <p:cNvSpPr/>
          <p:nvPr/>
        </p:nvSpPr>
        <p:spPr>
          <a:xfrm>
            <a:off x="834189" y="6450168"/>
            <a:ext cx="111781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i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-apple-system"/>
              </a:rPr>
              <a:t>ΠΜΣ: «Πληροφορική και Δίκτυα» ● Τμήμα Πληροφορικής και Τηλεπικοινωνιών ● </a:t>
            </a:r>
            <a:r>
              <a:rPr lang="el-GR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-apple-system"/>
              </a:rPr>
              <a:t>Πανεπιστήμιο Ιωαννίνων</a:t>
            </a:r>
            <a:endParaRPr lang="el-GR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6" name="Ορθογώνιο 5"/>
          <p:cNvSpPr/>
          <p:nvPr/>
        </p:nvSpPr>
        <p:spPr>
          <a:xfrm>
            <a:off x="2252315" y="3260"/>
            <a:ext cx="7709836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l-GR" sz="4200" u="sng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Ιστορική αναδρομή 2</a:t>
            </a:r>
            <a:endParaRPr lang="en-US" sz="4200" u="sng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2" name="Εικόνα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971" y="1381337"/>
            <a:ext cx="10540057" cy="4629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085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Ορθογώνιο 3"/>
          <p:cNvSpPr/>
          <p:nvPr/>
        </p:nvSpPr>
        <p:spPr>
          <a:xfrm>
            <a:off x="834189" y="6450168"/>
            <a:ext cx="111781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i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-apple-system"/>
              </a:rPr>
              <a:t>ΠΜΣ: «Πληροφορική και Δίκτυα» ● Τμήμα Πληροφορικής και Τηλεπικοινωνιών ● </a:t>
            </a:r>
            <a:r>
              <a:rPr lang="el-GR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-apple-system"/>
              </a:rPr>
              <a:t>Πανεπιστήμιο Ιωαννίνων</a:t>
            </a:r>
            <a:endParaRPr lang="el-GR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6" name="Ορθογώνιο 5"/>
          <p:cNvSpPr/>
          <p:nvPr/>
        </p:nvSpPr>
        <p:spPr>
          <a:xfrm>
            <a:off x="2252315" y="3260"/>
            <a:ext cx="7709836" cy="9389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l-GR" sz="4200" u="sng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Ιστορική αναδρομή 3</a:t>
            </a:r>
          </a:p>
        </p:txBody>
      </p:sp>
      <p:pic>
        <p:nvPicPr>
          <p:cNvPr id="2" name="Εικόνα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971" y="1444275"/>
            <a:ext cx="10540057" cy="4503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92096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Ορθογώνιο 3"/>
          <p:cNvSpPr/>
          <p:nvPr/>
        </p:nvSpPr>
        <p:spPr>
          <a:xfrm>
            <a:off x="834189" y="6450168"/>
            <a:ext cx="111781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i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-apple-system"/>
              </a:rPr>
              <a:t>ΠΜΣ: «Πληροφορική και Δίκτυα» ● Τμήμα Πληροφορικής και Τηλεπικοινωνιών ● </a:t>
            </a:r>
            <a:r>
              <a:rPr lang="el-GR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-apple-system"/>
              </a:rPr>
              <a:t>Πανεπιστήμιο Ιωαννίνων</a:t>
            </a:r>
            <a:endParaRPr lang="el-GR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6" name="Ορθογώνιο 5"/>
          <p:cNvSpPr/>
          <p:nvPr/>
        </p:nvSpPr>
        <p:spPr>
          <a:xfrm>
            <a:off x="2252315" y="3260"/>
            <a:ext cx="7709836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l-GR" sz="4200" u="sng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Ιστορική αναδρομή </a:t>
            </a:r>
            <a:r>
              <a:rPr lang="en-US" sz="4200" u="sng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4</a:t>
            </a:r>
            <a:endParaRPr lang="el-GR" sz="4200" u="sng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57676" y="1857676"/>
            <a:ext cx="5082139" cy="2521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l-GR" dirty="0"/>
          </a:p>
        </p:txBody>
      </p:sp>
      <p:sp>
        <p:nvSpPr>
          <p:cNvPr id="7" name="Ορθογώνιο 6"/>
          <p:cNvSpPr/>
          <p:nvPr/>
        </p:nvSpPr>
        <p:spPr>
          <a:xfrm>
            <a:off x="321733" y="1168911"/>
            <a:ext cx="11218957" cy="38350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spcBef>
                <a:spcPts val="1200"/>
              </a:spcBef>
              <a:buFont typeface="Wingdings" panose="05000000000000000000" pitchFamily="2" charset="2"/>
              <a:buChar char="v"/>
            </a:pPr>
            <a:r>
              <a:rPr lang="en-US" dirty="0">
                <a:highlight>
                  <a:srgbClr val="000000"/>
                </a:highlight>
              </a:rPr>
              <a:t>1956:</a:t>
            </a:r>
            <a:r>
              <a:rPr lang="en-US" dirty="0"/>
              <a:t> </a:t>
            </a:r>
            <a:r>
              <a:rPr lang="el-GR" dirty="0"/>
              <a:t>Το πρώτο υπερατλαντικό τηλεφωνικό καλώδιο χαλκού μπορούσε να μεταφέρει 36 συνομιλίες ταυτόχρονα. </a:t>
            </a:r>
            <a:endParaRPr lang="en-US" dirty="0"/>
          </a:p>
          <a:p>
            <a:pPr marL="342900" indent="-342900">
              <a:lnSpc>
                <a:spcPct val="150000"/>
              </a:lnSpc>
              <a:spcBef>
                <a:spcPts val="1200"/>
              </a:spcBef>
              <a:buFont typeface="Wingdings" panose="05000000000000000000" pitchFamily="2" charset="2"/>
              <a:buChar char="v"/>
            </a:pPr>
            <a:r>
              <a:rPr lang="en-US" dirty="0">
                <a:highlight>
                  <a:srgbClr val="000000"/>
                </a:highlight>
              </a:rPr>
              <a:t>1988:</a:t>
            </a:r>
            <a:r>
              <a:rPr lang="en-US" dirty="0"/>
              <a:t> </a:t>
            </a:r>
            <a:r>
              <a:rPr lang="el-GR" dirty="0"/>
              <a:t>Το πρώτο καλώδιο οπτικών ινών που εγκαταστάθηκε στον Ατλαντικό μπορούσε να μεταφέρει 8,000 κανάλια (64 </a:t>
            </a:r>
            <a:r>
              <a:rPr lang="el-GR" dirty="0" err="1"/>
              <a:t>kb</a:t>
            </a:r>
            <a:r>
              <a:rPr lang="el-GR" dirty="0"/>
              <a:t>/s) σε δύο ζεύγη οπτικών ινών. </a:t>
            </a:r>
            <a:endParaRPr lang="en-US" dirty="0"/>
          </a:p>
          <a:p>
            <a:pPr marL="342900" indent="-342900">
              <a:lnSpc>
                <a:spcPct val="150000"/>
              </a:lnSpc>
              <a:spcBef>
                <a:spcPts val="1200"/>
              </a:spcBef>
              <a:buFont typeface="Wingdings" panose="05000000000000000000" pitchFamily="2" charset="2"/>
              <a:buChar char="v"/>
            </a:pPr>
            <a:r>
              <a:rPr lang="en-US" dirty="0">
                <a:highlight>
                  <a:srgbClr val="000000"/>
                </a:highlight>
              </a:rPr>
              <a:t>1997:</a:t>
            </a:r>
            <a:r>
              <a:rPr lang="en-US" dirty="0"/>
              <a:t> </a:t>
            </a:r>
            <a:r>
              <a:rPr lang="el-GR" dirty="0"/>
              <a:t>Το δίκτυο </a:t>
            </a:r>
            <a:r>
              <a:rPr lang="el-GR" dirty="0" err="1"/>
              <a:t>Fiber-optic</a:t>
            </a:r>
            <a:r>
              <a:rPr lang="el-GR" dirty="0"/>
              <a:t> </a:t>
            </a:r>
            <a:r>
              <a:rPr lang="el-GR" dirty="0" err="1"/>
              <a:t>Link</a:t>
            </a:r>
            <a:r>
              <a:rPr lang="el-GR" dirty="0"/>
              <a:t> </a:t>
            </a:r>
            <a:r>
              <a:rPr lang="el-GR" dirty="0" err="1"/>
              <a:t>Around</a:t>
            </a:r>
            <a:r>
              <a:rPr lang="el-GR" dirty="0"/>
              <a:t> the </a:t>
            </a:r>
            <a:r>
              <a:rPr lang="el-GR" dirty="0" err="1"/>
              <a:t>Globe</a:t>
            </a:r>
            <a:r>
              <a:rPr lang="el-GR" dirty="0"/>
              <a:t> (FLAG) μπορεί να μεταφέρει 120,000 κανάλια σε δύο ζεύγη οπτικών ινών. Το αρχικό πρόγραμμα FLAG όταν τελείωσε τον Σεπτέμβρη του 1997 ήταν η μακρύτερη κατασκευή στον κόσμο. Με την ολοκλήρωση του συνδέει την Αγγλία με την Ιαπωνία με ένα σύστημα </a:t>
            </a:r>
            <a:r>
              <a:rPr lang="el-GR" dirty="0" err="1"/>
              <a:t>υποθαλασσίων</a:t>
            </a:r>
            <a:r>
              <a:rPr lang="el-GR" dirty="0"/>
              <a:t> οπτικών ινών που καλύπτουν μια έκταση μεγαλύτερη από 28,000 </a:t>
            </a:r>
            <a:r>
              <a:rPr lang="el-GR" dirty="0" err="1"/>
              <a:t>km</a:t>
            </a:r>
            <a:r>
              <a:rPr lang="el-GR" dirty="0"/>
              <a:t> (περισσότερη από 2/3 της περιφέρειας της γης)	</a:t>
            </a:r>
            <a:endParaRPr lang="en-US" dirty="0"/>
          </a:p>
          <a:p>
            <a:pPr marL="342900" indent="-342900">
              <a:lnSpc>
                <a:spcPct val="150000"/>
              </a:lnSpc>
              <a:spcBef>
                <a:spcPts val="1200"/>
              </a:spcBef>
              <a:buFont typeface="Wingdings" panose="05000000000000000000" pitchFamily="2" charset="2"/>
              <a:buChar char="v"/>
            </a:pPr>
            <a:r>
              <a:rPr lang="en-US" dirty="0">
                <a:highlight>
                  <a:srgbClr val="000000"/>
                </a:highlight>
              </a:rPr>
              <a:t>2001</a:t>
            </a:r>
            <a:r>
              <a:rPr lang="en-US" dirty="0"/>
              <a:t>: FLAG Atlantic-1. </a:t>
            </a:r>
            <a:r>
              <a:rPr lang="el-GR" dirty="0"/>
              <a:t>Συνδέει ΗΠΑ, Αγγλία, Γαλλία. Ταχύτητα 2.4 ΤΒ/</a:t>
            </a:r>
            <a:r>
              <a:rPr lang="en-US" dirty="0"/>
              <a:t>sec/</a:t>
            </a:r>
            <a:r>
              <a:rPr lang="el-GR" dirty="0"/>
              <a:t>κατεύθυνση.</a:t>
            </a:r>
          </a:p>
        </p:txBody>
      </p:sp>
    </p:spTree>
    <p:extLst>
      <p:ext uri="{BB962C8B-B14F-4D97-AF65-F5344CB8AC3E}">
        <p14:creationId xmlns:p14="http://schemas.microsoft.com/office/powerpoint/2010/main" val="14283536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Ορθογώνιο 3"/>
          <p:cNvSpPr/>
          <p:nvPr/>
        </p:nvSpPr>
        <p:spPr>
          <a:xfrm>
            <a:off x="834189" y="6450168"/>
            <a:ext cx="111781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i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-apple-system"/>
              </a:rPr>
              <a:t>ΠΜΣ: «Πληροφορική και Δίκτυα» ● Τμήμα Πληροφορικής και Τηλεπικοινωνιών ● </a:t>
            </a:r>
            <a:r>
              <a:rPr lang="el-GR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-apple-system"/>
              </a:rPr>
              <a:t>Πανεπιστήμιο Ιωαννίνων</a:t>
            </a:r>
            <a:endParaRPr lang="el-GR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6" name="Ορθογώνιο 5"/>
          <p:cNvSpPr/>
          <p:nvPr/>
        </p:nvSpPr>
        <p:spPr>
          <a:xfrm>
            <a:off x="2252315" y="3260"/>
            <a:ext cx="7709836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l-GR" sz="4200" u="sng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Ιστορική αναδρομή </a:t>
            </a:r>
            <a:r>
              <a:rPr lang="en-US" sz="4200" u="sng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5</a:t>
            </a:r>
            <a:endParaRPr lang="el-GR" sz="4200" u="sng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1026" name="Picture 2" descr="https://upload.wikimedia.org/wikipedia/commons/thumb/9/9e/FLAG_FEA_map.svg/1920px-FLAG_FEA_map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190" y="1773151"/>
            <a:ext cx="10535123" cy="435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053173" y="1130953"/>
            <a:ext cx="20856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FLAG</a:t>
            </a:r>
            <a:endParaRPr lang="el-GR" sz="2400" b="1" dirty="0"/>
          </a:p>
        </p:txBody>
      </p:sp>
    </p:spTree>
    <p:extLst>
      <p:ext uri="{BB962C8B-B14F-4D97-AF65-F5344CB8AC3E}">
        <p14:creationId xmlns:p14="http://schemas.microsoft.com/office/powerpoint/2010/main" val="28609792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Ορθογώνιο 3"/>
          <p:cNvSpPr/>
          <p:nvPr/>
        </p:nvSpPr>
        <p:spPr>
          <a:xfrm>
            <a:off x="834189" y="6450168"/>
            <a:ext cx="111781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i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-apple-system"/>
              </a:rPr>
              <a:t>ΠΜΣ: «Πληροφορική και Δίκτυα» ● Τμήμα Πληροφορικής και Τηλεπικοινωνιών ● </a:t>
            </a:r>
            <a:r>
              <a:rPr lang="el-GR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-apple-system"/>
              </a:rPr>
              <a:t>Πανεπιστήμιο Ιωαννίνων</a:t>
            </a:r>
            <a:endParaRPr lang="el-GR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6" name="Ορθογώνιο 5"/>
          <p:cNvSpPr/>
          <p:nvPr/>
        </p:nvSpPr>
        <p:spPr>
          <a:xfrm>
            <a:off x="2252315" y="3260"/>
            <a:ext cx="7709836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l-GR" sz="4200" u="sng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Ιστορική αναδρομή 6</a:t>
            </a:r>
          </a:p>
        </p:txBody>
      </p:sp>
      <p:pic>
        <p:nvPicPr>
          <p:cNvPr id="2" name="Εικόνα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407" y="1277173"/>
            <a:ext cx="9039652" cy="4960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734063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Ουράνιο">
  <a:themeElements>
    <a:clrScheme name="Ουράνιο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Ουράνιο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Ουράνιο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TM03457452[[fn=Ουράνιο]]</Template>
  <TotalTime>7218</TotalTime>
  <Words>701</Words>
  <Application>Microsoft Office PowerPoint</Application>
  <PresentationFormat>Ευρεία οθόνη</PresentationFormat>
  <Paragraphs>65</Paragraphs>
  <Slides>16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5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16</vt:i4>
      </vt:variant>
    </vt:vector>
  </HeadingPairs>
  <TitlesOfParts>
    <vt:vector size="22" baseType="lpstr">
      <vt:lpstr>-apple-system</vt:lpstr>
      <vt:lpstr>Arial</vt:lpstr>
      <vt:lpstr>Calibri</vt:lpstr>
      <vt:lpstr>Calibri Light</vt:lpstr>
      <vt:lpstr>Wingdings</vt:lpstr>
      <vt:lpstr>Ουράνιο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Andreas Tsormpatzoglou</dc:creator>
  <cp:lastModifiedBy>Andreas Tsormpatzoglou</cp:lastModifiedBy>
  <cp:revision>125</cp:revision>
  <dcterms:created xsi:type="dcterms:W3CDTF">2021-02-23T06:42:38Z</dcterms:created>
  <dcterms:modified xsi:type="dcterms:W3CDTF">2023-10-17T13:38:58Z</dcterms:modified>
</cp:coreProperties>
</file>