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25"/>
  </p:notesMasterIdLst>
  <p:sldIdLst>
    <p:sldId id="465" r:id="rId2"/>
    <p:sldId id="442" r:id="rId3"/>
    <p:sldId id="443" r:id="rId4"/>
    <p:sldId id="444" r:id="rId5"/>
    <p:sldId id="445" r:id="rId6"/>
    <p:sldId id="446" r:id="rId7"/>
    <p:sldId id="447" r:id="rId8"/>
    <p:sldId id="448" r:id="rId9"/>
    <p:sldId id="449" r:id="rId10"/>
    <p:sldId id="450" r:id="rId11"/>
    <p:sldId id="451" r:id="rId12"/>
    <p:sldId id="452" r:id="rId13"/>
    <p:sldId id="453" r:id="rId14"/>
    <p:sldId id="470" r:id="rId15"/>
    <p:sldId id="466" r:id="rId16"/>
    <p:sldId id="471" r:id="rId17"/>
    <p:sldId id="476" r:id="rId18"/>
    <p:sldId id="477" r:id="rId19"/>
    <p:sldId id="478" r:id="rId20"/>
    <p:sldId id="454" r:id="rId21"/>
    <p:sldId id="455" r:id="rId22"/>
    <p:sldId id="473" r:id="rId23"/>
    <p:sldId id="485" r:id="rId24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14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7882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15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6506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16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461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17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010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18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1693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EC113B-191B-4AE3-816D-04E891095312}" type="slidenum">
              <a:rPr lang="el-GR"/>
              <a:pPr/>
              <a:t>19</a:t>
            </a:fld>
            <a:endParaRPr lang="el-G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2272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1BD9A-843A-498A-AB47-85E26B8A2486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874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Πίνακες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4328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(ΙΙΙ)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6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1333500" lvl="2" indent="-419100">
              <a:buFont typeface="Wingdings" pitchFamily="2" charset="2"/>
              <a:buAutoNum type="arabicPeriod" startAt="2"/>
            </a:pPr>
            <a:r>
              <a:rPr lang="el-GR" sz="2000"/>
              <a:t>Τη δήλωση του πίνακα την ακολουθεί ο τελεστής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l-GR" sz="2000"/>
              <a:t> και μέσα στα εσωτερικά άγκιστρα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{}</a:t>
            </a:r>
            <a:r>
              <a:rPr lang="el-GR" sz="2000"/>
              <a:t> δεν υπάρχουν τιμές για όλα τα στοιχεία της κάθε γραμμής του πίνακα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Σε αυτή την περίπτωση ο μεταγλωττιστής αποδίδει την τιμή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el-GR" sz="2000"/>
              <a:t> στα υπόλοιπα στοιχεία της κάθε γραμμής του πίνακα </a:t>
            </a:r>
          </a:p>
          <a:p>
            <a:pPr marL="1333500" lvl="2" indent="-419100">
              <a:buFont typeface="Wingdings" pitchFamily="2" charset="2"/>
              <a:buAutoNum type="arabicPeriod" startAt="2"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/>
              <a:t>			</a:t>
            </a: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Π.χ. στο παραπάνω παράδειγμα: 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οι τιμές των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arr[0][2] </a:t>
            </a:r>
            <a:r>
              <a:rPr lang="el-GR" sz="2000"/>
              <a:t>,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arr[1][2]</a:t>
            </a:r>
            <a:r>
              <a:rPr lang="el-GR" sz="2000"/>
              <a:t> ,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arr[2][1]</a:t>
            </a:r>
            <a:r>
              <a:rPr lang="el-GR" sz="2000"/>
              <a:t> και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arr[2][2]</a:t>
            </a:r>
            <a:r>
              <a:rPr lang="el-GR" sz="2000"/>
              <a:t> γίνονται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</a:t>
            </a:r>
          </a:p>
          <a:p>
            <a:pPr marL="914400" lvl="1" indent="-457200">
              <a:buFont typeface="Wingdings" pitchFamily="2" charset="2"/>
              <a:buNone/>
            </a:pPr>
            <a:r>
              <a:rPr lang="el-GR" sz="2000"/>
              <a:t>	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CC23C-4310-4A7F-B2AF-FB203F879D58}" type="slidenum">
              <a:rPr lang="en-GB"/>
              <a:pPr/>
              <a:t>10</a:t>
            </a:fld>
            <a:endParaRPr lang="en-GB"/>
          </a:p>
        </p:txBody>
      </p:sp>
      <p:pic>
        <p:nvPicPr>
          <p:cNvPr id="30618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8275" y="2576513"/>
            <a:ext cx="3498850" cy="882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4328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(Ι</a:t>
            </a:r>
            <a:r>
              <a:rPr lang="en-US" sz="2800">
                <a:solidFill>
                  <a:srgbClr val="FF0000"/>
                </a:solidFill>
              </a:rPr>
              <a:t>V</a:t>
            </a:r>
            <a:r>
              <a:rPr lang="el-GR" sz="2800">
                <a:solidFill>
                  <a:srgbClr val="FF0000"/>
                </a:solidFill>
              </a:rPr>
              <a:t>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7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1333500" lvl="2" indent="-419100">
              <a:buFont typeface="Wingdings" pitchFamily="2" charset="2"/>
              <a:buAutoNum type="arabicPeriod" startAt="3"/>
            </a:pPr>
            <a:r>
              <a:rPr lang="el-GR" sz="2000"/>
              <a:t>Αν έχουμε παραλείψει τιμές για όλα τα στοιχεία κάποιας γραμμής, τότε ο μεταγλωττιστής αποδίδει την τιμή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 </a:t>
            </a:r>
            <a:r>
              <a:rPr lang="el-GR" sz="2000"/>
              <a:t>σε όλα τα στοιχεία της γραμμής</a:t>
            </a:r>
            <a:endParaRPr lang="en-US" sz="2000"/>
          </a:p>
          <a:p>
            <a:pPr marL="1333500" lvl="2" indent="-419100">
              <a:buFont typeface="Wingdings" pitchFamily="2" charset="2"/>
              <a:buAutoNum type="arabicPeriod" startAt="3"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Π.χ. στο παραπάνω παράδειγμα: 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οι τιμές όλων των στοιχείων της 2</a:t>
            </a:r>
            <a:r>
              <a:rPr lang="el-GR" sz="2000" baseline="30000"/>
              <a:t>ης</a:t>
            </a:r>
            <a:r>
              <a:rPr lang="el-GR" sz="2000"/>
              <a:t> και της 3</a:t>
            </a:r>
            <a:r>
              <a:rPr lang="el-GR" sz="2000" baseline="30000"/>
              <a:t>ης</a:t>
            </a:r>
            <a:r>
              <a:rPr lang="el-GR" sz="2000"/>
              <a:t> γραμμής γίνονται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l-GR" sz="2000"/>
          </a:p>
          <a:p>
            <a:pPr marL="1333500" lvl="2" indent="-419100">
              <a:buFont typeface="Wingdings" pitchFamily="2" charset="2"/>
              <a:buAutoNum type="arabicPeriod" startAt="4"/>
            </a:pPr>
            <a:r>
              <a:rPr lang="el-GR" sz="2000"/>
              <a:t>Αν τέλος έχουμε παραλείψει τα εσωτερικά άγκιστρα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{}</a:t>
            </a:r>
            <a:r>
              <a:rPr lang="el-GR" sz="2000"/>
              <a:t> και δεν αποδίδουμε τιμές για όλα τα στοιχεία του πίνακα, τότε ο μεταγλωττιστής αποδίδει την τιμή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</a:t>
            </a:r>
            <a:r>
              <a:rPr lang="el-GR" sz="2000"/>
              <a:t> στα υπόλοιπα στοιχεία του πίνακα</a:t>
            </a:r>
            <a:endParaRPr lang="en-US" sz="2000"/>
          </a:p>
          <a:p>
            <a:pPr marL="1333500" lvl="2" indent="-419100">
              <a:buFont typeface="Wingdings" pitchFamily="2" charset="2"/>
              <a:buAutoNum type="arabicPeriod" startAt="4"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Π.χ. στο παραπάνω παράδειγμα: 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οι τιμές των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arr[0][0]</a:t>
            </a:r>
            <a:r>
              <a:rPr lang="el-GR" sz="2000"/>
              <a:t> και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arr[0][1]</a:t>
            </a:r>
            <a:r>
              <a:rPr lang="el-GR" sz="2000"/>
              <a:t> γίνονται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10</a:t>
            </a:r>
            <a:r>
              <a:rPr lang="el-GR" sz="2000"/>
              <a:t> και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20</a:t>
            </a:r>
            <a:r>
              <a:rPr lang="el-GR" sz="2000"/>
              <a:t> αντίστοιχα, ενώ όλων των υπολοίπων στοιχείων γίνονται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79CC7-4997-47DB-B271-DCB8E480EB21}" type="slidenum">
              <a:rPr lang="en-GB"/>
              <a:pPr/>
              <a:t>11</a:t>
            </a:fld>
            <a:endParaRPr lang="en-GB"/>
          </a:p>
        </p:txBody>
      </p:sp>
      <p:pic>
        <p:nvPicPr>
          <p:cNvPr id="3072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6875" y="1936750"/>
            <a:ext cx="407035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2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2438" y="4614863"/>
            <a:ext cx="3994150" cy="625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4328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</a:t>
            </a:r>
            <a:r>
              <a:rPr lang="en-US" sz="2800">
                <a:solidFill>
                  <a:srgbClr val="FF0000"/>
                </a:solidFill>
              </a:rPr>
              <a:t>V</a:t>
            </a:r>
            <a:r>
              <a:rPr lang="el-GR" sz="2800">
                <a:solidFill>
                  <a:srgbClr val="FF0000"/>
                </a:solidFill>
              </a:rPr>
              <a:t>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82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1333500" lvl="2" indent="-419100">
              <a:buFont typeface="Wingdings" pitchFamily="2" charset="2"/>
              <a:buAutoNum type="arabicPeriod" startAt="5"/>
            </a:pPr>
            <a:r>
              <a:rPr lang="el-GR" sz="2000"/>
              <a:t>Το πλήθος των γραμμών δεν είναι υποχρεωτικό να δηλωθεί. Πρέπει όμως υποχρεωτικά να δηλωθεί ο αριθμός των στηλών</a:t>
            </a:r>
            <a:endParaRPr lang="en-US" sz="2000"/>
          </a:p>
          <a:p>
            <a:pPr marL="1333500" lvl="2" indent="-419100">
              <a:buFont typeface="Wingdings" pitchFamily="2" charset="2"/>
              <a:buAutoNum type="arabicPeriod" startAt="5"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Π.χ. στο παραπάνω παράδειγμα: 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ο μεταγλωττιστής θα δημιουργήσει </a:t>
            </a:r>
            <a:r>
              <a:rPr lang="el-GR" sz="2000">
                <a:solidFill>
                  <a:srgbClr val="FF0000"/>
                </a:solidFill>
              </a:rPr>
              <a:t>αυτόματα</a:t>
            </a:r>
            <a:r>
              <a:rPr lang="el-GR" sz="2000"/>
              <a:t> έναν </a:t>
            </a:r>
            <a:r>
              <a:rPr lang="el-GR" sz="2000">
                <a:solidFill>
                  <a:srgbClr val="FF0000"/>
                </a:solidFill>
              </a:rPr>
              <a:t>διδιάστατο</a:t>
            </a:r>
            <a:r>
              <a:rPr lang="el-GR" sz="2000"/>
              <a:t> πίνακα ακεραίων με </a:t>
            </a:r>
            <a:r>
              <a:rPr lang="el-GR" sz="2000">
                <a:solidFill>
                  <a:srgbClr val="FF0000"/>
                </a:solidFill>
              </a:rPr>
              <a:t>δύο γραμμές</a:t>
            </a:r>
            <a:r>
              <a:rPr lang="el-GR" sz="2000"/>
              <a:t> και </a:t>
            </a:r>
            <a:r>
              <a:rPr lang="el-GR" sz="2000">
                <a:solidFill>
                  <a:srgbClr val="FF0000"/>
                </a:solidFill>
              </a:rPr>
              <a:t>τρεις στήλες</a:t>
            </a:r>
            <a:r>
              <a:rPr lang="el-GR" sz="2000"/>
              <a:t>, διότι οι αρχικές τιμές που αποδίδονται στα στοιχεία του πίνακα (</a:t>
            </a:r>
            <a:r>
              <a:rPr lang="el-GR" sz="2000">
                <a:solidFill>
                  <a:srgbClr val="FF0000"/>
                </a:solidFill>
              </a:rPr>
              <a:t>έξι τιμές συνολικά</a:t>
            </a:r>
            <a:r>
              <a:rPr lang="el-GR" sz="2000"/>
              <a:t>) απαιτούν πίνακα με τουλάχιστον δύο γραμμές και τρεις στήλες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Συγκεκριμένα, η τιμή: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arr[0][0]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10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arr[0][1]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20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arr[0][2]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30 </a:t>
            </a:r>
            <a:r>
              <a:rPr lang="el-GR" sz="2000"/>
              <a:t>κ.ο.κ.</a:t>
            </a:r>
            <a:endParaRPr lang="el-GR" sz="2000">
              <a:solidFill>
                <a:srgbClr val="000000"/>
              </a:solidFill>
              <a:latin typeface="Courier New" pitchFamily="49" charset="0"/>
            </a:endParaRPr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AD8A2-6DC1-4E42-A3FE-AE4BC2FD2EF4}" type="slidenum">
              <a:rPr lang="en-GB"/>
              <a:pPr/>
              <a:t>12</a:t>
            </a:fld>
            <a:endParaRPr lang="en-GB"/>
          </a:p>
        </p:txBody>
      </p:sp>
      <p:pic>
        <p:nvPicPr>
          <p:cNvPr id="3082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4550" y="1843088"/>
            <a:ext cx="5099050" cy="568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4328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</a:t>
            </a:r>
            <a:r>
              <a:rPr lang="en-US" sz="2800">
                <a:solidFill>
                  <a:srgbClr val="FF0000"/>
                </a:solidFill>
              </a:rPr>
              <a:t>V</a:t>
            </a:r>
            <a:r>
              <a:rPr lang="el-GR" sz="2800">
                <a:solidFill>
                  <a:srgbClr val="FF0000"/>
                </a:solidFill>
              </a:rPr>
              <a:t>Ι)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92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1333500" lvl="2" indent="-419100">
              <a:buFont typeface="Wingdings" pitchFamily="2" charset="2"/>
              <a:buAutoNum type="arabicPeriod" startAt="6"/>
            </a:pPr>
            <a:r>
              <a:rPr lang="el-GR" sz="2000"/>
              <a:t>Οι τρόποι αρχικοποίησης ενός διδιάστατου πίνακα που παρουσιάστηκαν χρησιμοποιούνται όταν θέλουμε να δώσουμε </a:t>
            </a:r>
            <a:r>
              <a:rPr lang="el-GR" sz="2000">
                <a:solidFill>
                  <a:srgbClr val="FF0000"/>
                </a:solidFill>
              </a:rPr>
              <a:t>συγκεκριμένες τιμές</a:t>
            </a:r>
            <a:r>
              <a:rPr lang="el-GR" sz="2000"/>
              <a:t> στα στοιχεία ενός πίνακα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Για πίνακες </a:t>
            </a:r>
            <a:r>
              <a:rPr lang="el-GR" sz="2000">
                <a:solidFill>
                  <a:srgbClr val="FF0000"/>
                </a:solidFill>
              </a:rPr>
              <a:t>μεγαλύτερου μεγέθους</a:t>
            </a:r>
            <a:r>
              <a:rPr lang="el-GR" sz="2000"/>
              <a:t> και όταν οι αρχικές τιμές του </a:t>
            </a:r>
            <a:r>
              <a:rPr lang="el-GR" sz="2000">
                <a:solidFill>
                  <a:srgbClr val="FF0000"/>
                </a:solidFill>
              </a:rPr>
              <a:t>δεν απαιτείται</a:t>
            </a:r>
            <a:r>
              <a:rPr lang="el-GR" sz="2000"/>
              <a:t> να είναι συγκεκριμένες, συνήθως χρησιμοποιούνται </a:t>
            </a:r>
            <a:r>
              <a:rPr lang="el-GR" sz="2000">
                <a:solidFill>
                  <a:srgbClr val="FF0000"/>
                </a:solidFill>
              </a:rPr>
              <a:t>διπλοί επαναληπτικοί βρόχοι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3241C-EA58-4CD2-8B59-298EB1E17B33}" type="slidenum">
              <a:rPr lang="en-GB"/>
              <a:pPr/>
              <a:t>13</a:t>
            </a:fld>
            <a:endParaRPr lang="en-GB"/>
          </a:p>
        </p:txBody>
      </p:sp>
      <p:pic>
        <p:nvPicPr>
          <p:cNvPr id="3092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88" y="3049588"/>
            <a:ext cx="7245350" cy="3311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14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095538"/>
              </p:ext>
            </p:extLst>
          </p:nvPr>
        </p:nvGraphicFramePr>
        <p:xfrm>
          <a:off x="162232" y="1628432"/>
          <a:ext cx="8774504" cy="4389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ΕΙΣΟΔΟΣ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ΕΙΣΟΔΟΣ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value:”);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(“Give value:”);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scanf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”, &amp;A[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ΕΞΟΔΟΣ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ΕΞΟΔΟΣ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”,A[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(“\n”);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(“%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”,A[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printf</a:t>
                      </a:r>
                      <a:r>
                        <a:rPr lang="en-US" sz="1400" dirty="0">
                          <a:effectLst/>
                        </a:rPr>
                        <a:t>(“\n”);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141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l-GR" dirty="0">
                <a:solidFill>
                  <a:srgbClr val="FF0000"/>
                </a:solidFill>
              </a:rPr>
              <a:t>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15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98556"/>
              </p:ext>
            </p:extLst>
          </p:nvPr>
        </p:nvGraphicFramePr>
        <p:xfrm>
          <a:off x="162232" y="1628432"/>
          <a:ext cx="8774504" cy="240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ΑΡΧΙΚΟΠΟΙΗΣΗ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1" dirty="0">
                          <a:effectLst/>
                        </a:rPr>
                        <a:t>σε σταθερά c ( π.χ. c = 0 )</a:t>
                      </a: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ΑΡΧΙΚΟΠΟΙΗΣΗ</a:t>
                      </a: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406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 = 0;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if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&lt;j)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else if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 == j)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1;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else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= 2; 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279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63835"/>
              </p:ext>
            </p:extLst>
          </p:nvPr>
        </p:nvGraphicFramePr>
        <p:xfrm>
          <a:off x="162232" y="1622529"/>
          <a:ext cx="8774504" cy="4635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92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20142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  <a:r>
                        <a:rPr lang="el-GR" sz="1400" dirty="0">
                          <a:effectLst/>
                        </a:rPr>
                        <a:t>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mr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</a:t>
                      </a:r>
                      <a:r>
                        <a:rPr lang="en-US" sz="1400" dirty="0" err="1">
                          <a:effectLst/>
                        </a:rPr>
                        <a:t>sr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/ 5;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s = 0;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s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 = s/(4*5);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925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ΑΘΡΟΙΣΜΑ , ΜΕΣΟΣ ΟΡΟΣ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21177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</a:t>
                      </a:r>
                      <a:r>
                        <a:rPr lang="el-GR" sz="1400" dirty="0">
                          <a:effectLst/>
                        </a:rPr>
                        <a:t>4</a:t>
                      </a:r>
                      <a:r>
                        <a:rPr lang="en-US" sz="1400" dirty="0">
                          <a:effectLst/>
                        </a:rPr>
                        <a:t>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l-GR" sz="140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          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+=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</a:t>
                      </a:r>
                      <a:r>
                        <a:rPr lang="el-GR" sz="1400" dirty="0">
                          <a:effectLst/>
                        </a:rPr>
                        <a:t>[</a:t>
                      </a:r>
                      <a:r>
                        <a:rPr lang="en-US" sz="1400" dirty="0">
                          <a:effectLst/>
                        </a:rPr>
                        <a:t>j];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l-GR" sz="1400" dirty="0">
                          <a:effectLst/>
                        </a:rPr>
                        <a:t>     </a:t>
                      </a:r>
                      <a:r>
                        <a:rPr lang="en-US" sz="1400" dirty="0">
                          <a:effectLst/>
                        </a:rPr>
                        <a:t>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mc[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</a:t>
                      </a:r>
                      <a:r>
                        <a:rPr lang="en-US" sz="1400" dirty="0" err="1">
                          <a:effectLst/>
                        </a:rPr>
                        <a:t>sc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/ 4;</a:t>
                      </a:r>
                      <a:br>
                        <a:rPr lang="en-US" sz="1400" dirty="0">
                          <a:effectLst/>
                        </a:rPr>
                      </a:br>
                      <a:r>
                        <a:rPr lang="en-US" sz="1400" dirty="0">
                          <a:effectLst/>
                        </a:rPr>
                        <a:t>}</a:t>
                      </a:r>
                      <a:br>
                        <a:rPr lang="en-US" sz="1400" dirty="0">
                          <a:effectLst/>
                        </a:rPr>
                      </a:b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</a:t>
            </a:r>
            <a:r>
              <a:rPr lang="en-US" dirty="0">
                <a:solidFill>
                  <a:srgbClr val="FF0000"/>
                </a:solidFill>
              </a:rPr>
              <a:t>II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16</a:t>
            </a:fld>
            <a:endParaRPr lang="en-GB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1066800"/>
            <a:ext cx="5524269" cy="561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l-GR" altLang="el-GR" dirty="0">
                <a:latin typeface="Garamond" panose="02020404030301010803" pitchFamily="18" charset="0"/>
                <a:cs typeface="Arial" panose="020B0604020202020204" pitchFamily="34" charset="0"/>
              </a:rPr>
              <a:t>ΒΑΣΙΚΗ ΕΠΕΞΕΡΓΑΣΙΑ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  (</a:t>
            </a:r>
            <a:r>
              <a:rPr lang="en-US" altLang="el-GR" i="1" dirty="0" err="1">
                <a:latin typeface="Garamond" panose="02020404030301010803" pitchFamily="18" charset="0"/>
                <a:cs typeface="Arial" panose="020B0604020202020204" pitchFamily="34" charset="0"/>
              </a:rPr>
              <a:t>int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 A[</a:t>
            </a:r>
            <a:r>
              <a:rPr lang="el-GR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4][5]</a:t>
            </a:r>
            <a:r>
              <a:rPr lang="en-US" altLang="el-GR" i="1" dirty="0">
                <a:latin typeface="Garamond" panose="02020404030301010803" pitchFamily="18" charset="0"/>
                <a:cs typeface="Arial" panose="020B0604020202020204" pitchFamily="34" charset="0"/>
              </a:rPr>
              <a:t>;</a:t>
            </a:r>
            <a:r>
              <a:rPr lang="en-US" altLang="el-GR" dirty="0">
                <a:latin typeface="Garamond" panose="02020404030301010803" pitchFamily="18" charset="0"/>
                <a:cs typeface="Arial" panose="020B0604020202020204" pitchFamily="34" charset="0"/>
              </a:rPr>
              <a:t>)</a:t>
            </a:r>
            <a:endParaRPr lang="el-GR" altLang="el-GR" sz="3600" b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973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233422"/>
              </p:ext>
            </p:extLst>
          </p:nvPr>
        </p:nvGraphicFramePr>
        <p:xfrm>
          <a:off x="162232" y="797970"/>
          <a:ext cx="8774504" cy="5974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][0];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maxrp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max = A[0][0];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maxpr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maxpc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max)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max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maxpr</a:t>
                      </a:r>
                      <a:r>
                        <a:rPr lang="en-US" sz="1400" dirty="0">
                          <a:effectLst/>
                        </a:rPr>
                        <a:t>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maxpc</a:t>
                      </a:r>
                      <a:r>
                        <a:rPr lang="en-US" sz="1400" dirty="0">
                          <a:effectLst/>
                        </a:rPr>
                        <a:t>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ΜΕΓΙΣΤΟ &amp; Θέση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 = A[0][j];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maxcp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&gt; 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maxc</a:t>
                      </a:r>
                      <a:r>
                        <a:rPr lang="en-US" sz="1400" dirty="0">
                          <a:effectLst/>
                        </a:rPr>
                        <a:t>[j]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maxcp</a:t>
                      </a:r>
                      <a:r>
                        <a:rPr lang="en-US" sz="1400" dirty="0">
                          <a:effectLst/>
                        </a:rPr>
                        <a:t>[j]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(Ι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985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12879"/>
              </p:ext>
            </p:extLst>
          </p:nvPr>
        </p:nvGraphicFramePr>
        <p:xfrm>
          <a:off x="162232" y="797970"/>
          <a:ext cx="8774504" cy="5974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συνολικά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29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][0];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</a:t>
                      </a:r>
                      <a:r>
                        <a:rPr lang="en-US" sz="1400" dirty="0" err="1">
                          <a:effectLst/>
                        </a:rPr>
                        <a:t>minrp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minr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minrp</a:t>
                      </a:r>
                      <a:r>
                        <a:rPr lang="en-US" sz="1400" dirty="0">
                          <a:effectLst/>
                        </a:rPr>
                        <a:t>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}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min = A[0][0];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minpr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>
                          <a:effectLst/>
                        </a:rPr>
                        <a:t>minpc</a:t>
                      </a:r>
                      <a:r>
                        <a:rPr lang="en-US" sz="1400" dirty="0">
                          <a:effectLst/>
                        </a:rPr>
                        <a:t>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min)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min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minpr</a:t>
                      </a:r>
                      <a:r>
                        <a:rPr lang="en-US" sz="1400" dirty="0">
                          <a:effectLst/>
                        </a:rPr>
                        <a:t>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minpc</a:t>
                      </a:r>
                      <a:r>
                        <a:rPr lang="en-US" sz="1400" dirty="0">
                          <a:effectLst/>
                        </a:rPr>
                        <a:t> = j;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 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  <a:tr h="184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b="1" dirty="0">
                          <a:effectLst/>
                        </a:rPr>
                        <a:t>ΕΛΑΧΙΣΤΟ &amp; Θέση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60501"/>
                  </a:ext>
                </a:extLst>
              </a:tr>
              <a:tr h="10777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(j=0; j&lt;5; </a:t>
                      </a:r>
                      <a:r>
                        <a:rPr lang="en-US" sz="1400" dirty="0" err="1">
                          <a:effectLst/>
                        </a:rPr>
                        <a:t>j++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</a:t>
                      </a:r>
                      <a:endParaRPr lang="el-GR" sz="14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 = A[0][j];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</a:t>
                      </a:r>
                      <a:r>
                        <a:rPr lang="en-US" sz="1400" dirty="0" err="1">
                          <a:effectLst/>
                        </a:rPr>
                        <a:t>mincp</a:t>
                      </a:r>
                      <a:r>
                        <a:rPr lang="en-US" sz="1400" dirty="0">
                          <a:effectLst/>
                        </a:rPr>
                        <a:t>[j] = 0;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=0;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&lt;4;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++)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if (A[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 &lt; 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minc</a:t>
                      </a:r>
                      <a:r>
                        <a:rPr lang="en-US" sz="1400" dirty="0">
                          <a:effectLst/>
                        </a:rPr>
                        <a:t>[j] = A[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n-US" sz="1400" dirty="0" err="1">
                          <a:effectLst/>
                        </a:rPr>
                        <a:t>mincp</a:t>
                      </a:r>
                      <a:r>
                        <a:rPr lang="en-US" sz="1400" dirty="0">
                          <a:effectLst/>
                        </a:rPr>
                        <a:t>[j] = 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19836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718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919969"/>
              </p:ext>
            </p:extLst>
          </p:nvPr>
        </p:nvGraphicFramePr>
        <p:xfrm>
          <a:off x="162232" y="797970"/>
          <a:ext cx="8774504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184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ΤΑΞΙΝΟΜΗΣΗ </a:t>
                      </a:r>
                      <a:r>
                        <a:rPr lang="el-GR" sz="1400" b="0" dirty="0">
                          <a:effectLst/>
                        </a:rPr>
                        <a:t>κατά γραμμές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400" b="1" dirty="0">
                          <a:effectLst/>
                        </a:rPr>
                        <a:t>ΤΑΞΙΝΟΜΗΣΗ </a:t>
                      </a:r>
                      <a:r>
                        <a:rPr lang="el-GR" sz="1400" b="0" dirty="0">
                          <a:effectLst/>
                        </a:rPr>
                        <a:t>κατά στήλες</a:t>
                      </a:r>
                      <a:endParaRPr lang="el-GR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756071"/>
                  </a:ext>
                </a:extLst>
              </a:tr>
              <a:tr h="1491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(k=0; k&lt;4; k++)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=1;i&lt;5;i++)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(j=4; j&gt;=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j--)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if (A[k][j-1] &gt; A[k][j])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 = A[k][j-1];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      A[k][j-1] = A[k][j];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      A[k][j] = temp;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for (k=0; k&lt;5; k++)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{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for (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=1;i&lt;4;i++)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</a:t>
                      </a:r>
                      <a:r>
                        <a:rPr lang="en-US" sz="1400" dirty="0">
                          <a:effectLst/>
                        </a:rPr>
                        <a:t>for (j=3; j&gt;=</a:t>
                      </a:r>
                      <a:r>
                        <a:rPr lang="en-US" sz="1400" dirty="0" err="1">
                          <a:effectLst/>
                        </a:rPr>
                        <a:t>i</a:t>
                      </a:r>
                      <a:r>
                        <a:rPr lang="en-US" sz="1400" dirty="0">
                          <a:effectLst/>
                        </a:rPr>
                        <a:t>; j--)  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</a:t>
                      </a:r>
                      <a:r>
                        <a:rPr lang="en-US" sz="1400" dirty="0">
                          <a:effectLst/>
                        </a:rPr>
                        <a:t>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if (A[j-1][k] &gt; A[j][k])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        	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</a:t>
                      </a:r>
                      <a:r>
                        <a:rPr lang="en-US" sz="1400" dirty="0">
                          <a:effectLst/>
                        </a:rPr>
                        <a:t>            	</a:t>
                      </a:r>
                      <a:r>
                        <a:rPr lang="el-GR" sz="1400" dirty="0">
                          <a:effectLst/>
                        </a:rPr>
                        <a:t>      </a:t>
                      </a:r>
                      <a:r>
                        <a:rPr lang="en-US" sz="1400" dirty="0">
                          <a:effectLst/>
                        </a:rPr>
                        <a:t>temp = A[j-1][k];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      </a:t>
                      </a:r>
                      <a:r>
                        <a:rPr lang="el-GR" sz="1400" dirty="0">
                          <a:effectLst/>
                        </a:rPr>
                        <a:t>Α</a:t>
                      </a:r>
                      <a:r>
                        <a:rPr lang="en-US" sz="1400" dirty="0">
                          <a:effectLst/>
                        </a:rPr>
                        <a:t>[j-1][k] = A[j][k];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      A[j][k] = temp;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	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dirty="0">
                          <a:effectLst/>
                        </a:rPr>
                        <a:t>       </a:t>
                      </a:r>
                      <a:r>
                        <a:rPr lang="en-US" sz="1400" dirty="0">
                          <a:effectLst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}</a:t>
                      </a:r>
                      <a:endParaRPr lang="el-G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147" marR="561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869963"/>
                  </a:ext>
                </a:extLst>
              </a:tr>
            </a:tbl>
          </a:graphicData>
        </a:graphic>
      </p:graphicFrame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Μεθοδολογία (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l-GR" dirty="0">
                <a:solidFill>
                  <a:srgbClr val="FF0000"/>
                </a:solidFill>
              </a:rPr>
              <a:t>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5E6BF-E6D5-4275-9A53-CEF613914B37}" type="slidenum">
              <a:rPr lang="en-GB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89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101600" y="927100"/>
            <a:ext cx="9144000" cy="5930900"/>
          </a:xfrm>
        </p:spPr>
        <p:txBody>
          <a:bodyPr/>
          <a:lstStyle/>
          <a:p>
            <a:pPr marL="914400" lvl="1" indent="-457200"/>
            <a:r>
              <a:rPr lang="el-GR" sz="2000" dirty="0"/>
              <a:t>Οι </a:t>
            </a:r>
            <a:r>
              <a:rPr lang="el-GR" sz="2000" dirty="0" err="1">
                <a:solidFill>
                  <a:srgbClr val="FF0000"/>
                </a:solidFill>
              </a:rPr>
              <a:t>διδιάστατοι</a:t>
            </a:r>
            <a:r>
              <a:rPr lang="el-GR" sz="2000" dirty="0">
                <a:solidFill>
                  <a:srgbClr val="FF0000"/>
                </a:solidFill>
              </a:rPr>
              <a:t> πίνακες</a:t>
            </a:r>
            <a:r>
              <a:rPr lang="el-GR" sz="2000" dirty="0"/>
              <a:t> μοιάζουν με τους γνωστούς μαθηματικούς πίνακες δύο διαστάσεων της άλγεβρας και αποτελούνται και αυτοί από </a:t>
            </a:r>
            <a:r>
              <a:rPr lang="el-GR" sz="2000" dirty="0">
                <a:solidFill>
                  <a:srgbClr val="FF0000"/>
                </a:solidFill>
              </a:rPr>
              <a:t>γραμμές</a:t>
            </a:r>
            <a:r>
              <a:rPr lang="el-GR" sz="2000" dirty="0"/>
              <a:t> και </a:t>
            </a:r>
            <a:r>
              <a:rPr lang="el-GR" sz="2000" dirty="0">
                <a:solidFill>
                  <a:srgbClr val="FF0000"/>
                </a:solidFill>
              </a:rPr>
              <a:t>στήλες</a:t>
            </a:r>
            <a:r>
              <a:rPr lang="el-GR" sz="2000" dirty="0"/>
              <a:t> </a:t>
            </a:r>
          </a:p>
          <a:p>
            <a:pPr marL="914400" lvl="1" indent="-457200"/>
            <a:endParaRPr lang="el-GR" sz="2000" dirty="0"/>
          </a:p>
          <a:p>
            <a:pPr marL="914400" lvl="1" indent="-457200"/>
            <a:r>
              <a:rPr lang="el-GR" sz="2000" dirty="0"/>
              <a:t>Για να ορίσουμε έναν </a:t>
            </a:r>
            <a:r>
              <a:rPr lang="el-GR" sz="2000" dirty="0" err="1"/>
              <a:t>διδιάστατο</a:t>
            </a:r>
            <a:r>
              <a:rPr lang="el-GR" sz="2000" dirty="0"/>
              <a:t> πίνακα πρέπει να δηλώσουμε το 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όνομα του πίνακα</a:t>
            </a:r>
            <a:r>
              <a:rPr lang="el-GR" sz="2000" dirty="0"/>
              <a:t>, τον </a:t>
            </a:r>
            <a:r>
              <a:rPr lang="el-GR" sz="1800" dirty="0">
                <a:solidFill>
                  <a:srgbClr val="0000FF"/>
                </a:solidFill>
                <a:latin typeface="Courier New" pitchFamily="49" charset="0"/>
              </a:rPr>
              <a:t>τύπο δεδομένων </a:t>
            </a:r>
            <a:r>
              <a:rPr lang="el-GR" sz="2000" dirty="0"/>
              <a:t>των στοιχείων του πίνακα, καθώς και το 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πλήθος των γραμμών</a:t>
            </a:r>
            <a:r>
              <a:rPr lang="el-GR" sz="2000" dirty="0"/>
              <a:t> και 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των στηλών</a:t>
            </a:r>
            <a:r>
              <a:rPr lang="el-GR" sz="2000" dirty="0"/>
              <a:t> του</a:t>
            </a:r>
          </a:p>
          <a:p>
            <a:pPr marL="914400" lvl="1" indent="-457200"/>
            <a:endParaRPr lang="el-GR" sz="2000" dirty="0"/>
          </a:p>
          <a:p>
            <a:pPr marL="914400" lvl="1" indent="-457200"/>
            <a:r>
              <a:rPr lang="el-GR" sz="2000" dirty="0"/>
              <a:t>Η γενική περίπτωση ορισμού ενός </a:t>
            </a:r>
            <a:r>
              <a:rPr lang="el-GR" sz="2000" dirty="0" err="1"/>
              <a:t>διδιάστατου</a:t>
            </a:r>
            <a:r>
              <a:rPr lang="el-GR" sz="2000" dirty="0"/>
              <a:t> πίνακα είναι:</a:t>
            </a:r>
          </a:p>
          <a:p>
            <a:pPr marL="914400" lvl="1" indent="-457200">
              <a:buFont typeface="Wingdings" pitchFamily="2" charset="2"/>
              <a:buNone/>
            </a:pPr>
            <a:endParaRPr lang="el-GR" sz="1600" dirty="0">
              <a:solidFill>
                <a:srgbClr val="0000FF"/>
              </a:solidFill>
              <a:latin typeface="Courier New" pitchFamily="49" charset="0"/>
            </a:endParaRPr>
          </a:p>
          <a:p>
            <a:pPr marL="914400" lvl="1" indent="-457200">
              <a:buFont typeface="Wingdings" pitchFamily="2" charset="2"/>
              <a:buNone/>
            </a:pPr>
            <a:r>
              <a:rPr lang="el-GR" sz="1800" dirty="0" err="1">
                <a:solidFill>
                  <a:srgbClr val="0000FF"/>
                </a:solidFill>
                <a:latin typeface="Courier New" pitchFamily="49" charset="0"/>
              </a:rPr>
              <a:t>τύπος_δεδομένων</a:t>
            </a:r>
            <a:r>
              <a:rPr lang="el-GR" sz="1800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l-GR" sz="1800" dirty="0" err="1">
                <a:solidFill>
                  <a:srgbClr val="000000"/>
                </a:solidFill>
                <a:latin typeface="Courier New" pitchFamily="49" charset="0"/>
              </a:rPr>
              <a:t>όνομα_πίνακα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 [</a:t>
            </a:r>
            <a:r>
              <a:rPr lang="el-GR" sz="1800" dirty="0" err="1">
                <a:solidFill>
                  <a:srgbClr val="000000"/>
                </a:solidFill>
                <a:latin typeface="Courier New" pitchFamily="49" charset="0"/>
              </a:rPr>
              <a:t>πλήθος_γραμμών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]</a:t>
            </a:r>
            <a:r>
              <a:rPr lang="el-GR" sz="2000" dirty="0"/>
              <a:t> 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[</a:t>
            </a:r>
            <a:r>
              <a:rPr lang="el-GR" sz="1800" dirty="0" err="1">
                <a:solidFill>
                  <a:srgbClr val="000000"/>
                </a:solidFill>
                <a:latin typeface="Courier New" pitchFamily="49" charset="0"/>
              </a:rPr>
              <a:t>πλήθος_στηλών</a:t>
            </a:r>
            <a:r>
              <a:rPr lang="el-GR" sz="1800" dirty="0">
                <a:solidFill>
                  <a:srgbClr val="000000"/>
                </a:solidFill>
                <a:latin typeface="Courier New" pitchFamily="49" charset="0"/>
              </a:rPr>
              <a:t>]</a:t>
            </a:r>
          </a:p>
          <a:p>
            <a:pPr marL="914400" lvl="1" indent="-457200"/>
            <a:endParaRPr lang="el-GR" sz="1800" dirty="0"/>
          </a:p>
          <a:p>
            <a:pPr marL="914400" lvl="1" indent="-457200"/>
            <a:r>
              <a:rPr lang="el-GR" sz="2000" dirty="0"/>
              <a:t>Το </a:t>
            </a:r>
            <a:r>
              <a:rPr lang="el-GR" sz="2000" dirty="0">
                <a:solidFill>
                  <a:srgbClr val="FF0000"/>
                </a:solidFill>
              </a:rPr>
              <a:t>πλήθος των στοιχείων</a:t>
            </a:r>
            <a:r>
              <a:rPr lang="el-GR" sz="2000" dirty="0"/>
              <a:t> ενός </a:t>
            </a:r>
            <a:r>
              <a:rPr lang="el-GR" sz="2000" dirty="0" err="1"/>
              <a:t>διδιάστατου</a:t>
            </a:r>
            <a:r>
              <a:rPr lang="el-GR" sz="2000" dirty="0"/>
              <a:t> πίνακα είναι ίσο με το </a:t>
            </a:r>
            <a:r>
              <a:rPr lang="el-GR" sz="2000" dirty="0">
                <a:solidFill>
                  <a:srgbClr val="FF0000"/>
                </a:solidFill>
              </a:rPr>
              <a:t>γινόμενο</a:t>
            </a:r>
            <a:r>
              <a:rPr lang="el-GR" sz="2000" dirty="0"/>
              <a:t> του πλήθους </a:t>
            </a:r>
            <a:r>
              <a:rPr lang="el-GR" sz="2000" dirty="0">
                <a:solidFill>
                  <a:srgbClr val="FF0000"/>
                </a:solidFill>
              </a:rPr>
              <a:t>των γραμμών</a:t>
            </a:r>
            <a:r>
              <a:rPr lang="el-GR" sz="2000" dirty="0"/>
              <a:t> του επί το πλήθος </a:t>
            </a:r>
            <a:r>
              <a:rPr lang="el-GR" sz="2000" dirty="0">
                <a:solidFill>
                  <a:srgbClr val="FF0000"/>
                </a:solidFill>
              </a:rPr>
              <a:t>των στηλών</a:t>
            </a:r>
            <a:r>
              <a:rPr lang="el-GR" sz="2000" dirty="0"/>
              <a:t> του</a:t>
            </a:r>
            <a:endParaRPr lang="el-GR" sz="9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 err="1">
                <a:solidFill>
                  <a:srgbClr val="FF0000"/>
                </a:solidFill>
              </a:rPr>
              <a:t>Διδιάστατοι</a:t>
            </a:r>
            <a:r>
              <a:rPr lang="el-GR" dirty="0">
                <a:solidFill>
                  <a:srgbClr val="FF0000"/>
                </a:solidFill>
              </a:rPr>
              <a:t> Πίνακες στη </a:t>
            </a:r>
            <a:r>
              <a:rPr lang="en-US" dirty="0">
                <a:solidFill>
                  <a:srgbClr val="FF0000"/>
                </a:solidFill>
              </a:rPr>
              <a:t>C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0C18A-625E-45FD-8DCD-CB5D218932F3}" type="slidenum">
              <a:rPr lang="en-GB"/>
              <a:pPr/>
              <a:t>2</a:t>
            </a:fld>
            <a:endParaRPr lang="en-GB"/>
          </a:p>
        </p:txBody>
      </p:sp>
      <p:sp>
        <p:nvSpPr>
          <p:cNvPr id="297988" name="Rectangle 4"/>
          <p:cNvSpPr>
            <a:spLocks noChangeArrowheads="1"/>
          </p:cNvSpPr>
          <p:nvPr/>
        </p:nvSpPr>
        <p:spPr bwMode="auto">
          <a:xfrm>
            <a:off x="241300" y="4178300"/>
            <a:ext cx="8724900" cy="596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647700"/>
            <a:ext cx="8724900" cy="2844800"/>
          </a:xfrm>
        </p:spPr>
        <p:txBody>
          <a:bodyPr/>
          <a:lstStyle/>
          <a:p>
            <a:pPr lvl="1"/>
            <a:r>
              <a:rPr lang="el-GR" sz="2000" dirty="0"/>
              <a:t>Γράψτε ένα πρόγραμμα το οποίο να αρχικοποιεί έναν </a:t>
            </a:r>
            <a:r>
              <a:rPr lang="el-GR" sz="2000" dirty="0" err="1"/>
              <a:t>διδιάστατο</a:t>
            </a:r>
            <a:r>
              <a:rPr lang="el-GR" sz="2000" dirty="0"/>
              <a:t> πίνακα 5×5 ως τον μοναδιαίο τετραγωνικό 5×5 πίνακα και να εμφανίζει τα στοιχεία του πίνακα στην οθόνη υπό τη μορφή πίνακα 5×5 της άλγεβρας</a:t>
            </a:r>
            <a:endParaRPr lang="el-GR" dirty="0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Παραδείγματα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F7A21-E767-429C-A786-D87B9B64DCE9}" type="slidenum">
              <a:rPr lang="en-GB"/>
              <a:pPr/>
              <a:t>20</a:t>
            </a:fld>
            <a:endParaRPr lang="en-GB"/>
          </a:p>
        </p:txBody>
      </p:sp>
      <p:pic>
        <p:nvPicPr>
          <p:cNvPr id="3102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1450" y="1892300"/>
            <a:ext cx="6584950" cy="4554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647700"/>
            <a:ext cx="8724900" cy="2844800"/>
          </a:xfrm>
        </p:spPr>
        <p:txBody>
          <a:bodyPr/>
          <a:lstStyle/>
          <a:p>
            <a:pPr lvl="1"/>
            <a:r>
              <a:rPr lang="el-GR" sz="2000" dirty="0"/>
              <a:t>Γράψτε ένα πρόγραμμα το οποίο να διαβάζει ακέραιους αριθμούς, να τους αποθηκεύει σε έναν 2×4 πίνακα και να εμφανίζει τη μικρότερη και τη μεγαλύτερη τιμή κάθε γραμμής του πίνακα</a:t>
            </a:r>
            <a:r>
              <a:rPr lang="el-GR" dirty="0"/>
              <a:t> 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Παραδείγματα (ΙΙ)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21</a:t>
            </a:fld>
            <a:endParaRPr lang="en-GB"/>
          </a:p>
        </p:txBody>
      </p:sp>
      <p:pic>
        <p:nvPicPr>
          <p:cNvPr id="3113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97063" y="1651000"/>
            <a:ext cx="5324475" cy="5175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647700"/>
            <a:ext cx="8724900" cy="2844800"/>
          </a:xfrm>
        </p:spPr>
        <p:txBody>
          <a:bodyPr>
            <a:normAutofit lnSpcReduction="10000"/>
          </a:bodyPr>
          <a:lstStyle/>
          <a:p>
            <a:pPr marL="411480" lvl="1" indent="0">
              <a:buNone/>
            </a:pPr>
            <a:r>
              <a:rPr lang="el-GR" sz="2000" dirty="0"/>
              <a:t>Δίνεται ο πίνακας Α (σχήμα 1) και το παρακάτω τμήμα προγράμματος. Αυτό το τμήμα προγράμματος χρησιμοποιεί τον πίνακα Α, με τις τιμές των στοιχείων του, όπως αυτές φαίνονται στο σχήμα 1.</a:t>
            </a:r>
          </a:p>
          <a:p>
            <a:pPr lvl="1"/>
            <a:r>
              <a:rPr lang="el-GR" sz="2000" dirty="0"/>
              <a:t>Να σχεδιάσετε στο τετράδιό σας τον πίνακα Α με τις τιμές που θα έχουν τα στοιχεία του, μετά την εκτέλεση του τμήματος προγράμματος. 	</a:t>
            </a:r>
            <a:r>
              <a:rPr lang="el-GR" sz="2000" i="1" dirty="0"/>
              <a:t>Μονάδες 15</a:t>
            </a:r>
          </a:p>
          <a:p>
            <a:pPr lvl="1"/>
            <a:r>
              <a:rPr lang="el-GR" sz="2000" dirty="0"/>
              <a:t>Ποια είναι η τιμή της μεταβλητής sum που εμφανίζεται στο τέλος; 	</a:t>
            </a:r>
            <a:r>
              <a:rPr lang="el-GR" sz="2000" i="1" dirty="0"/>
              <a:t>Μονάδες 5</a:t>
            </a:r>
          </a:p>
          <a:p>
            <a:pPr marL="978408" lvl="3" indent="0" algn="r">
              <a:buNone/>
            </a:pPr>
            <a:r>
              <a:rPr lang="el-GR" sz="1600" dirty="0"/>
              <a:t>Απολυτήριες εξετάσεις Δ’ Τάξης του Εσπερινού Λυκείου 2003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Ασκήσεις (Ι)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22</a:t>
            </a:fld>
            <a:endParaRPr lang="en-GB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187835"/>
              </p:ext>
            </p:extLst>
          </p:nvPr>
        </p:nvGraphicFramePr>
        <p:xfrm>
          <a:off x="261419" y="3610492"/>
          <a:ext cx="8354462" cy="28544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6567">
                  <a:extLst>
                    <a:ext uri="{9D8B030D-6E8A-4147-A177-3AD203B41FA5}">
                      <a16:colId xmlns:a16="http://schemas.microsoft.com/office/drawing/2014/main" val="1326619828"/>
                    </a:ext>
                  </a:extLst>
                </a:gridCol>
                <a:gridCol w="619690">
                  <a:extLst>
                    <a:ext uri="{9D8B030D-6E8A-4147-A177-3AD203B41FA5}">
                      <a16:colId xmlns:a16="http://schemas.microsoft.com/office/drawing/2014/main" val="600314078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24964137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940045166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512409243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533615362"/>
                    </a:ext>
                  </a:extLst>
                </a:gridCol>
                <a:gridCol w="585641">
                  <a:extLst>
                    <a:ext uri="{9D8B030D-6E8A-4147-A177-3AD203B41FA5}">
                      <a16:colId xmlns:a16="http://schemas.microsoft.com/office/drawing/2014/main" val="1536377338"/>
                    </a:ext>
                  </a:extLst>
                </a:gridCol>
              </a:tblGrid>
              <a:tr h="467106">
                <a:tc rowSpan="9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sum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=</a:t>
                      </a:r>
                      <a:r>
                        <a:rPr lang="el-GR" sz="1800" dirty="0">
                          <a:effectLst/>
                        </a:rPr>
                        <a:t> 0</a:t>
                      </a:r>
                      <a:r>
                        <a:rPr lang="en-US" sz="1800" dirty="0">
                          <a:effectLst/>
                        </a:rPr>
                        <a:t>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for(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=0;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&lt;5;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{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     </a:t>
                      </a:r>
                      <a:r>
                        <a:rPr lang="en-US" sz="1800" dirty="0">
                          <a:effectLst/>
                        </a:rPr>
                        <a:t>for(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=0;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&lt;5; 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++)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     </a:t>
                      </a:r>
                      <a:r>
                        <a:rPr lang="en-US" sz="1800" dirty="0">
                          <a:effectLst/>
                        </a:rPr>
                        <a:t>{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                 </a:t>
                      </a:r>
                      <a:r>
                        <a:rPr lang="en-US" sz="1800" dirty="0">
                          <a:effectLst/>
                        </a:rPr>
                        <a:t>if</a:t>
                      </a:r>
                      <a:r>
                        <a:rPr lang="el-GR" sz="1800" dirty="0">
                          <a:effectLst/>
                        </a:rPr>
                        <a:t>(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l-GR" sz="1800" dirty="0">
                          <a:effectLst/>
                        </a:rPr>
                        <a:t> =</a:t>
                      </a:r>
                      <a:r>
                        <a:rPr lang="en-US" sz="1800" dirty="0">
                          <a:effectLst/>
                        </a:rPr>
                        <a:t>=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j) 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sum</a:t>
                      </a:r>
                      <a:r>
                        <a:rPr lang="en-US" sz="1800" dirty="0">
                          <a:effectLst/>
                        </a:rPr>
                        <a:t> +=</a:t>
                      </a:r>
                      <a:r>
                        <a:rPr lang="pl-PL" sz="1800" dirty="0">
                          <a:effectLst/>
                        </a:rPr>
                        <a:t> A[i</a:t>
                      </a:r>
                      <a:r>
                        <a:rPr lang="en-US" sz="1800" dirty="0">
                          <a:effectLst/>
                        </a:rPr>
                        <a:t>][</a:t>
                      </a:r>
                      <a:r>
                        <a:rPr lang="pl-PL" sz="1800" dirty="0">
                          <a:effectLst/>
                        </a:rPr>
                        <a:t>j]</a:t>
                      </a:r>
                      <a:r>
                        <a:rPr lang="en-US" sz="1800" dirty="0">
                          <a:effectLst/>
                        </a:rPr>
                        <a:t>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                 </a:t>
                      </a:r>
                      <a:r>
                        <a:rPr lang="en-US" sz="1800" dirty="0">
                          <a:effectLst/>
                        </a:rPr>
                        <a:t>else A</a:t>
                      </a:r>
                      <a:r>
                        <a:rPr lang="el-GR" sz="1800" dirty="0">
                          <a:effectLst/>
                        </a:rPr>
                        <a:t>[</a:t>
                      </a:r>
                      <a:r>
                        <a:rPr lang="en-US" sz="1800" dirty="0" err="1">
                          <a:effectLst/>
                        </a:rPr>
                        <a:t>i</a:t>
                      </a:r>
                      <a:r>
                        <a:rPr lang="el-GR" sz="1800" dirty="0">
                          <a:effectLst/>
                        </a:rPr>
                        <a:t>,</a:t>
                      </a:r>
                      <a:r>
                        <a:rPr lang="en-US" sz="1800" dirty="0">
                          <a:effectLst/>
                        </a:rPr>
                        <a:t>j</a:t>
                      </a:r>
                      <a:r>
                        <a:rPr lang="el-GR" sz="1800" dirty="0">
                          <a:effectLst/>
                        </a:rPr>
                        <a:t>] </a:t>
                      </a:r>
                      <a:r>
                        <a:rPr lang="en-US" sz="1800" dirty="0">
                          <a:effectLst/>
                        </a:rPr>
                        <a:t>=</a:t>
                      </a:r>
                      <a:r>
                        <a:rPr lang="el-GR" sz="1800" dirty="0">
                          <a:effectLst/>
                        </a:rPr>
                        <a:t> 0</a:t>
                      </a:r>
                      <a:r>
                        <a:rPr lang="en-US" sz="1800" dirty="0">
                          <a:effectLst/>
                        </a:rPr>
                        <a:t>;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          </a:t>
                      </a:r>
                      <a:r>
                        <a:rPr lang="el-GR" sz="1800" dirty="0">
                          <a:effectLst/>
                        </a:rPr>
                        <a:t>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}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printf</a:t>
                      </a:r>
                      <a:r>
                        <a:rPr lang="en-US" sz="1800" dirty="0">
                          <a:effectLst/>
                        </a:rPr>
                        <a:t>(“sum = %d\n”,</a:t>
                      </a:r>
                      <a:r>
                        <a:rPr lang="el-GR" sz="180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sum);</a:t>
                      </a:r>
                      <a:endParaRPr lang="el-GR" sz="1800" dirty="0">
                        <a:effectLst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330725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 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-1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7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457995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2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0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8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-2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503136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4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9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3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3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0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5964306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3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5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-4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2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7629918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0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0</a:t>
                      </a:r>
                      <a:endParaRPr lang="el-G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217992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28247633"/>
                  </a:ext>
                </a:extLst>
              </a:tr>
              <a:tr h="23355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Σχήμα 1: Πίνακας Α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2855100"/>
                  </a:ext>
                </a:extLst>
              </a:tr>
              <a:tr h="46710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8593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324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1066800"/>
            <a:ext cx="8724900" cy="3585412"/>
          </a:xfrm>
        </p:spPr>
        <p:txBody>
          <a:bodyPr>
            <a:normAutofit/>
          </a:bodyPr>
          <a:lstStyle/>
          <a:p>
            <a:pPr marL="109728" lvl="0" indent="0" algn="just">
              <a:buNone/>
            </a:pPr>
            <a:r>
              <a:rPr lang="el-GR" sz="2400" dirty="0"/>
              <a:t>Μια εταιρεία έχει </a:t>
            </a:r>
            <a:r>
              <a:rPr lang="en-US" sz="2400" dirty="0"/>
              <a:t>5</a:t>
            </a:r>
            <a:r>
              <a:rPr lang="el-GR" sz="2400" dirty="0"/>
              <a:t> πωλητές που διακινούν τα προϊόντα της και διατηρεί τις πωλήσεις κάθε πωλητή ανά δίμηνο για ένα έτος. Να γραφεί πρόγραμμα που να υπολογίζει και να εμφανίζει:</a:t>
            </a:r>
          </a:p>
          <a:p>
            <a:pPr lvl="0" algn="just"/>
            <a:r>
              <a:rPr lang="el-GR" sz="2400" dirty="0"/>
              <a:t>τις συγκεντρωτικές πωλήσεις της εταιρείας για το έτος</a:t>
            </a:r>
          </a:p>
          <a:p>
            <a:pPr lvl="0" algn="just"/>
            <a:r>
              <a:rPr lang="el-GR" sz="2400" dirty="0"/>
              <a:t>τον μέσο όρο διμηνιαίων πωλήσεων της εταιρείας</a:t>
            </a:r>
          </a:p>
          <a:p>
            <a:pPr lvl="0" algn="just"/>
            <a:r>
              <a:rPr lang="el-GR" sz="2400" dirty="0"/>
              <a:t>τον καλύτερο πωλητή, και τη διαφορά πωλήσεων του καλύτερου και του χειρότερου πωλητή</a:t>
            </a:r>
          </a:p>
          <a:p>
            <a:pPr lvl="0" algn="just"/>
            <a:r>
              <a:rPr lang="el-GR" sz="2400" dirty="0"/>
              <a:t>το δίμηνο που η εταιρεία είχε τις περισσότερες πωλήσεις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Μελέτη Άσκησης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5FCC-0DE1-44DE-9663-442252BC9017}" type="slidenum">
              <a:rPr lang="en-GB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81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9017000" cy="5575300"/>
          </a:xfrm>
          <a:noFill/>
          <a:ln/>
        </p:spPr>
        <p:txBody>
          <a:bodyPr/>
          <a:lstStyle/>
          <a:p>
            <a:pPr lvl="1"/>
            <a:r>
              <a:rPr lang="el-GR" sz="2000" dirty="0"/>
              <a:t>Π.χ. η εντολή </a:t>
            </a: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array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[10][5];</a:t>
            </a:r>
            <a:r>
              <a:rPr lang="el-GR" sz="2000" dirty="0"/>
              <a:t> δηλώνει έναν </a:t>
            </a:r>
            <a:r>
              <a:rPr lang="el-GR" sz="2000" dirty="0" err="1"/>
              <a:t>διδιάστατο</a:t>
            </a:r>
            <a:r>
              <a:rPr lang="el-GR" sz="2000" dirty="0"/>
              <a:t> πίνακα με όνομα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array</a:t>
            </a:r>
            <a:r>
              <a:rPr lang="el-GR" sz="2000" dirty="0"/>
              <a:t>, ο οποίος περιέχει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50</a:t>
            </a:r>
            <a:r>
              <a:rPr lang="el-GR" sz="2000" dirty="0"/>
              <a:t> στοιχεία και καθένα από αυτά τα στοιχεία είναι ένας ακέραιος αριθμός (</a:t>
            </a: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l-GR" sz="2000" dirty="0"/>
              <a:t>)</a:t>
            </a:r>
          </a:p>
          <a:p>
            <a:pPr lvl="1"/>
            <a:endParaRPr lang="el-GR" sz="2000" dirty="0"/>
          </a:p>
          <a:p>
            <a:pPr lvl="1"/>
            <a:r>
              <a:rPr lang="el-GR" sz="2000" dirty="0"/>
              <a:t>Παρομοίως, η εντολή </a:t>
            </a: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char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array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[3][4];</a:t>
            </a:r>
            <a:r>
              <a:rPr lang="el-GR" sz="2000" dirty="0"/>
              <a:t> δηλώνει έναν </a:t>
            </a:r>
            <a:r>
              <a:rPr lang="el-GR" sz="2000" dirty="0" err="1"/>
              <a:t>διδιάστατο</a:t>
            </a:r>
            <a:r>
              <a:rPr lang="el-GR" sz="2000" dirty="0"/>
              <a:t> πίνακα με όνομα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array</a:t>
            </a:r>
            <a:r>
              <a:rPr lang="el-GR" sz="2000" dirty="0"/>
              <a:t>, ο οποίος περιέχει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12</a:t>
            </a:r>
            <a:r>
              <a:rPr lang="el-GR" sz="2000" dirty="0"/>
              <a:t> στοιχεία και καθένα από αυτά τα στοιχεία είναι ένας χαρακτήρας (</a:t>
            </a: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char</a:t>
            </a:r>
            <a:r>
              <a:rPr lang="el-GR" sz="2000" dirty="0"/>
              <a:t>)</a:t>
            </a:r>
          </a:p>
          <a:p>
            <a:pPr lvl="1"/>
            <a:endParaRPr lang="el-GR" sz="2000" dirty="0"/>
          </a:p>
          <a:p>
            <a:pPr lvl="1"/>
            <a:r>
              <a:rPr lang="el-GR" sz="2000" dirty="0">
                <a:solidFill>
                  <a:srgbClr val="FF0000"/>
                </a:solidFill>
              </a:rPr>
              <a:t>Για να αναφερθούμε</a:t>
            </a:r>
            <a:r>
              <a:rPr lang="el-GR" sz="2000" dirty="0"/>
              <a:t> σε κάποιο στοιχείο ενός </a:t>
            </a:r>
            <a:r>
              <a:rPr lang="el-GR" sz="2000" dirty="0" err="1"/>
              <a:t>διδιάστατου</a:t>
            </a:r>
            <a:r>
              <a:rPr lang="el-GR" sz="2000" dirty="0"/>
              <a:t> πίνακα γράφουμε </a:t>
            </a:r>
            <a:r>
              <a:rPr lang="el-GR" sz="2000" dirty="0">
                <a:solidFill>
                  <a:srgbClr val="FF0000"/>
                </a:solidFill>
              </a:rPr>
              <a:t>το όνομα του πίνακα</a:t>
            </a:r>
            <a:r>
              <a:rPr lang="el-GR" sz="2000" dirty="0"/>
              <a:t> </a:t>
            </a:r>
            <a:r>
              <a:rPr lang="el-GR" sz="2000" dirty="0">
                <a:solidFill>
                  <a:srgbClr val="FF0000"/>
                </a:solidFill>
              </a:rPr>
              <a:t>συνοδευόμενο από τον αριθμό γραμμής</a:t>
            </a:r>
            <a:r>
              <a:rPr lang="el-GR" sz="2000" dirty="0"/>
              <a:t> (ή αλλιώς τον δείκτη γραμμής) </a:t>
            </a:r>
            <a:r>
              <a:rPr lang="el-GR" sz="2000" dirty="0">
                <a:solidFill>
                  <a:srgbClr val="FF0000"/>
                </a:solidFill>
              </a:rPr>
              <a:t>και τον αριθμό στήλης</a:t>
            </a:r>
            <a:r>
              <a:rPr lang="el-GR" sz="2000" dirty="0"/>
              <a:t> (ή αλλιώς τον δείκτη στήλης) του συγκεκριμένου στοιχείου του πίνακα</a:t>
            </a:r>
          </a:p>
          <a:p>
            <a:pPr lvl="1"/>
            <a:endParaRPr lang="el-GR" sz="2000" dirty="0"/>
          </a:p>
          <a:p>
            <a:pPr lvl="1"/>
            <a:r>
              <a:rPr lang="el-GR" sz="2000" dirty="0"/>
              <a:t>Οι </a:t>
            </a:r>
            <a:r>
              <a:rPr lang="el-GR" sz="2000" dirty="0">
                <a:solidFill>
                  <a:srgbClr val="FF0000"/>
                </a:solidFill>
              </a:rPr>
              <a:t>αριθμοί γραμμών</a:t>
            </a:r>
            <a:r>
              <a:rPr lang="el-GR" sz="2000" dirty="0"/>
              <a:t> και </a:t>
            </a:r>
            <a:r>
              <a:rPr lang="el-GR" sz="2000" dirty="0">
                <a:solidFill>
                  <a:srgbClr val="FF0000"/>
                </a:solidFill>
              </a:rPr>
              <a:t>στηλών</a:t>
            </a:r>
            <a:r>
              <a:rPr lang="el-GR" sz="2000" dirty="0"/>
              <a:t> πρέπει να δηλώνονται μέσα σε αγκύλες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[][]</a:t>
            </a:r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Δήλωση </a:t>
            </a:r>
            <a:r>
              <a:rPr lang="el-GR" dirty="0" err="1">
                <a:solidFill>
                  <a:srgbClr val="FF0000"/>
                </a:solidFill>
              </a:rPr>
              <a:t>διδιάστατου</a:t>
            </a:r>
            <a:r>
              <a:rPr lang="el-GR" dirty="0">
                <a:solidFill>
                  <a:srgbClr val="FF0000"/>
                </a:solidFill>
              </a:rPr>
              <a:t> Πίνακα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7341C-797B-4045-8307-F34E5B9CF799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5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0" y="774700"/>
            <a:ext cx="8750300" cy="557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l-GR" sz="2000" dirty="0">
                <a:latin typeface="Comic Sans MS" pitchFamily="66" charset="0"/>
              </a:rPr>
              <a:t>Π.χ. αν έχουμε δηλώσει τον πίνακα</a:t>
            </a:r>
            <a:r>
              <a:rPr lang="en-US" sz="2000" dirty="0">
                <a:latin typeface="Comic Sans MS" pitchFamily="66" charset="0"/>
              </a:rPr>
              <a:t>:</a:t>
            </a:r>
            <a:r>
              <a:rPr lang="el-GR" sz="2000" dirty="0">
                <a:latin typeface="Comic Sans MS" pitchFamily="66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a[3][4]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None/>
            </a:pPr>
            <a:r>
              <a:rPr lang="el-GR" sz="2000" dirty="0">
                <a:latin typeface="Comic Sans MS" pitchFamily="66" charset="0"/>
              </a:rPr>
              <a:t>	Παρατηρήστε ότι – όπως και στους μονοδιάστατους πίνακες έτσι και στους </a:t>
            </a:r>
            <a:r>
              <a:rPr lang="el-GR" sz="2000" dirty="0" err="1">
                <a:latin typeface="Comic Sans MS" pitchFamily="66" charset="0"/>
              </a:rPr>
              <a:t>διδιάστατους</a:t>
            </a:r>
            <a:r>
              <a:rPr lang="el-GR" sz="2000" dirty="0">
                <a:latin typeface="Comic Sans MS" pitchFamily="66" charset="0"/>
              </a:rPr>
              <a:t> - η αρίθμηση για τις γραμμές και τις στήλες ξεκινάει από το </a:t>
            </a:r>
            <a:r>
              <a:rPr lang="el-GR" dirty="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Γραφική Αναπαράσταση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6E101-958B-403D-94B6-8A8E94ECF582}" type="slidenum">
              <a:rPr lang="en-GB"/>
              <a:pPr/>
              <a:t>4</a:t>
            </a:fld>
            <a:endParaRPr lang="en-GB"/>
          </a:p>
        </p:txBody>
      </p:sp>
      <p:pic>
        <p:nvPicPr>
          <p:cNvPr id="3000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600200"/>
            <a:ext cx="7967662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838200"/>
            <a:ext cx="8763000" cy="6019800"/>
          </a:xfrm>
        </p:spPr>
        <p:txBody>
          <a:bodyPr/>
          <a:lstStyle/>
          <a:p>
            <a:pPr lvl="1"/>
            <a:r>
              <a:rPr lang="el-GR" sz="2000" dirty="0"/>
              <a:t>Κατά τη δήλωση του πίνακα, ο μεταγλωττιστής – όπως και στην περίπτωση των μονοδιάστατων πινάκων – δεσμεύει ένα </a:t>
            </a:r>
            <a:r>
              <a:rPr lang="el-GR" sz="2000" dirty="0">
                <a:solidFill>
                  <a:srgbClr val="FF0000"/>
                </a:solidFill>
              </a:rPr>
              <a:t>τμήμα μνήμης</a:t>
            </a:r>
            <a:r>
              <a:rPr lang="el-GR" sz="2000" dirty="0"/>
              <a:t> από τη </a:t>
            </a:r>
            <a:r>
              <a:rPr lang="el-GR" sz="2000" dirty="0">
                <a:solidFill>
                  <a:srgbClr val="FF0000"/>
                </a:solidFill>
              </a:rPr>
              <a:t>στοίβα</a:t>
            </a:r>
            <a:r>
              <a:rPr lang="en-US" sz="2000" dirty="0"/>
              <a:t> (</a:t>
            </a:r>
            <a:r>
              <a:rPr lang="en-US" sz="2000" dirty="0">
                <a:solidFill>
                  <a:srgbClr val="FF0000"/>
                </a:solidFill>
              </a:rPr>
              <a:t>stack</a:t>
            </a:r>
            <a:r>
              <a:rPr lang="en-US" sz="2000" dirty="0"/>
              <a:t>)</a:t>
            </a:r>
            <a:r>
              <a:rPr lang="el-GR" sz="2000" dirty="0"/>
              <a:t> για να αποθηκεύσει τα στοιχεία του </a:t>
            </a:r>
          </a:p>
          <a:p>
            <a:pPr lvl="1"/>
            <a:endParaRPr lang="el-GR" sz="2000" dirty="0"/>
          </a:p>
          <a:p>
            <a:pPr lvl="1"/>
            <a:r>
              <a:rPr lang="el-GR" sz="2000" dirty="0"/>
              <a:t>Π.χ. με τη δήλωση </a:t>
            </a:r>
            <a:r>
              <a:rPr lang="el-GR" sz="20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array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[10][5];</a:t>
            </a:r>
            <a:r>
              <a:rPr lang="el-GR" sz="2000" dirty="0"/>
              <a:t> ο μεταγλωττιστής δεσμεύει 200 </a:t>
            </a:r>
            <a:r>
              <a:rPr lang="en-US" sz="2000" dirty="0"/>
              <a:t>bytes</a:t>
            </a:r>
            <a:r>
              <a:rPr lang="el-GR" sz="2000" dirty="0"/>
              <a:t> για να αποθηκεύσει τα 50 στοιχεία του πίνακα (αφού κάθε στοιχείο του πίνακα – ως ακέραια μεταβλητή –  απαιτεί 4 </a:t>
            </a:r>
            <a:r>
              <a:rPr lang="en-US" sz="2000" dirty="0"/>
              <a:t>bytes</a:t>
            </a:r>
            <a:r>
              <a:rPr lang="el-GR" sz="2000" dirty="0"/>
              <a:t>). </a:t>
            </a:r>
          </a:p>
          <a:p>
            <a:pPr lvl="1"/>
            <a:endParaRPr lang="en-US" sz="2000" dirty="0"/>
          </a:p>
          <a:p>
            <a:pPr lvl="1"/>
            <a:r>
              <a:rPr lang="el-GR" sz="2000" dirty="0"/>
              <a:t>Τα στοιχεία του πίνακα αποθηκεύονται </a:t>
            </a:r>
            <a:r>
              <a:rPr lang="el-GR" sz="2000" dirty="0">
                <a:solidFill>
                  <a:srgbClr val="FF0000"/>
                </a:solidFill>
              </a:rPr>
              <a:t>σε διαδοχικές θέσεις στη μνήμη</a:t>
            </a:r>
            <a:r>
              <a:rPr lang="el-GR" sz="2000" dirty="0"/>
              <a:t> ξεκινώντας από τα στοιχεία της 1ης γραμμής, συνεχίζοντας με τα στοιχεία της 2ης γραμμής, </a:t>
            </a:r>
            <a:r>
              <a:rPr lang="el-GR" sz="2000" dirty="0" err="1"/>
              <a:t>κ.ο.κ</a:t>
            </a:r>
            <a:r>
              <a:rPr lang="el-GR" sz="2000" dirty="0"/>
              <a:t>.</a:t>
            </a:r>
            <a:endParaRPr lang="en-US" sz="2000" dirty="0"/>
          </a:p>
        </p:txBody>
      </p:sp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 err="1">
                <a:solidFill>
                  <a:srgbClr val="FF0000"/>
                </a:solidFill>
              </a:rPr>
              <a:t>Διδιάστατοι</a:t>
            </a:r>
            <a:r>
              <a:rPr lang="el-GR" dirty="0">
                <a:solidFill>
                  <a:srgbClr val="FF0000"/>
                </a:solidFill>
              </a:rPr>
              <a:t> Πίνακες και Μνήμη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60DC-36AA-4F51-8AE5-B7624B013DFC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76200" y="660400"/>
            <a:ext cx="8763000" cy="6019800"/>
          </a:xfrm>
        </p:spPr>
        <p:txBody>
          <a:bodyPr/>
          <a:lstStyle/>
          <a:p>
            <a:pPr lvl="1"/>
            <a:r>
              <a:rPr lang="el-GR" sz="2000" dirty="0"/>
              <a:t>Συγκεκριμένα, η θέση μνήμης ενός τυχαίου στοιχείου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a[i][j]</a:t>
            </a:r>
            <a:r>
              <a:rPr lang="el-GR" sz="2000" dirty="0"/>
              <a:t> του πίνακα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a[ROWS][COLS]</a:t>
            </a:r>
            <a:r>
              <a:rPr lang="el-GR" sz="2000" dirty="0"/>
              <a:t> υπολογίζεται σύμφωνα με τον τύπο: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			</a:t>
            </a:r>
          </a:p>
          <a:p>
            <a:pPr lvl="1">
              <a:buFont typeface="Wingdings" pitchFamily="2" charset="2"/>
              <a:buNone/>
            </a:pPr>
            <a:r>
              <a:rPr lang="en-US" sz="2000" dirty="0"/>
              <a:t>			 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θέση_μνήμης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= (i * COLS) + j + 1</a:t>
            </a:r>
          </a:p>
          <a:p>
            <a:pPr lvl="1"/>
            <a:endParaRPr lang="en-US" sz="1600" dirty="0"/>
          </a:p>
          <a:p>
            <a:pPr lvl="1"/>
            <a:r>
              <a:rPr lang="el-GR" sz="2000" dirty="0"/>
              <a:t>Π.χ. η θέση μνήμης του στοιχείου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a[2][1]</a:t>
            </a:r>
            <a:r>
              <a:rPr lang="el-GR" sz="2000" dirty="0"/>
              <a:t> ενός πίνακα με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3</a:t>
            </a:r>
            <a:r>
              <a:rPr lang="el-GR" sz="2000" dirty="0"/>
              <a:t> γραμμές και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4</a:t>
            </a:r>
            <a:r>
              <a:rPr lang="el-GR" sz="2000" dirty="0"/>
              <a:t> στήλες είναι η:</a:t>
            </a:r>
            <a:endParaRPr lang="en-US" sz="2000" dirty="0"/>
          </a:p>
          <a:p>
            <a:pPr lvl="1"/>
            <a:endParaRPr lang="en-US" sz="1600" dirty="0"/>
          </a:p>
          <a:p>
            <a:pPr lvl="1"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l-GR" sz="2000" dirty="0" err="1">
                <a:solidFill>
                  <a:srgbClr val="000000"/>
                </a:solidFill>
                <a:latin typeface="Courier New" pitchFamily="49" charset="0"/>
              </a:rPr>
              <a:t>θέση_μνήμης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 = (i * COLS) + j + 1 = 2*4 + 1 + 1 = 10</a:t>
            </a:r>
          </a:p>
          <a:p>
            <a:pPr lvl="1"/>
            <a:endParaRPr lang="en-US" sz="2000" dirty="0"/>
          </a:p>
          <a:p>
            <a:pPr lvl="1"/>
            <a:r>
              <a:rPr lang="el-GR" sz="2000" dirty="0"/>
              <a:t>Παρατηρήστε, ότι για να υπολογιστεί η θέση μνήμης του στοιχείου στη μνήμη δεν χρειάζεται να είναι γνωστή η πρώτη διάσταση του πίνακα (π.χ.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ROWS</a:t>
            </a:r>
            <a:r>
              <a:rPr lang="el-GR" sz="2000" dirty="0"/>
              <a:t>), αλλά μόνο το πλήθος των στηλών του (π.χ. </a:t>
            </a:r>
            <a:r>
              <a:rPr lang="el-GR" sz="2000" dirty="0">
                <a:solidFill>
                  <a:srgbClr val="000000"/>
                </a:solidFill>
                <a:latin typeface="Courier New" pitchFamily="49" charset="0"/>
              </a:rPr>
              <a:t>COLS</a:t>
            </a:r>
            <a:r>
              <a:rPr lang="el-GR" sz="2000" dirty="0"/>
              <a:t>)</a:t>
            </a:r>
            <a:endParaRPr lang="el-GR" sz="2000" dirty="0">
              <a:solidFill>
                <a:srgbClr val="818181"/>
              </a:solidFill>
              <a:latin typeface="Courier New" pitchFamily="49" charset="0"/>
            </a:endParaRPr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l-GR" dirty="0" err="1">
                <a:solidFill>
                  <a:srgbClr val="FF0000"/>
                </a:solidFill>
              </a:rPr>
              <a:t>Διδιάστατοι</a:t>
            </a:r>
            <a:r>
              <a:rPr lang="el-GR" dirty="0">
                <a:solidFill>
                  <a:srgbClr val="FF0000"/>
                </a:solidFill>
              </a:rPr>
              <a:t> Πίνακες και Μνήμη</a:t>
            </a:r>
            <a:endParaRPr lang="en-GB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CFD2E-D855-478D-BA94-CB304BEC4DB9}" type="slidenum">
              <a:rPr lang="en-GB"/>
              <a:pPr/>
              <a:t>6</a:t>
            </a:fld>
            <a:endParaRPr lang="en-GB"/>
          </a:p>
        </p:txBody>
      </p:sp>
      <p:sp>
        <p:nvSpPr>
          <p:cNvPr id="302084" name="Rectangle 4"/>
          <p:cNvSpPr>
            <a:spLocks noChangeArrowheads="1"/>
          </p:cNvSpPr>
          <p:nvPr/>
        </p:nvSpPr>
        <p:spPr bwMode="auto">
          <a:xfrm>
            <a:off x="1866900" y="1663700"/>
            <a:ext cx="5257800" cy="495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42300" cy="1143000"/>
          </a:xfrm>
        </p:spPr>
        <p:txBody>
          <a:bodyPr/>
          <a:lstStyle/>
          <a:p>
            <a:r>
              <a:rPr lang="el-GR">
                <a:solidFill>
                  <a:srgbClr val="FF0000"/>
                </a:solidFill>
              </a:rPr>
              <a:t>Παράδειγμα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303108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914400" lvl="1" indent="-457200"/>
            <a:r>
              <a:rPr lang="el-GR" sz="2000"/>
              <a:t>Ο πιο απλός τρόπος αρχικοποίησης ενός διδιάστατου πίνακα είναι να αποδώσουμε αρχικές τιμές σε κάθε ένα στοιχείο του, αφού προηγουμένως έχουμε ορίσει τον πίνακα</a:t>
            </a:r>
            <a:endParaRPr lang="el-GR" sz="220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E2C3E-B8A9-4A6D-ACB5-84FE2783BDE2}" type="slidenum">
              <a:rPr lang="en-GB"/>
              <a:pPr/>
              <a:t>7</a:t>
            </a:fld>
            <a:endParaRPr lang="en-GB"/>
          </a:p>
        </p:txBody>
      </p:sp>
      <p:pic>
        <p:nvPicPr>
          <p:cNvPr id="303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550" y="2112963"/>
            <a:ext cx="7989888" cy="4276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31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763" y="2185988"/>
            <a:ext cx="7942262" cy="3857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423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(Ι)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4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914400" lvl="1" indent="-457200"/>
            <a:r>
              <a:rPr lang="el-GR" sz="2000"/>
              <a:t>Όπως και στην περίπτωση των μονοδιάστατων πινάκων, η C υποστηρίζει </a:t>
            </a:r>
            <a:r>
              <a:rPr lang="el-GR" sz="2000">
                <a:solidFill>
                  <a:srgbClr val="FF0000"/>
                </a:solidFill>
              </a:rPr>
              <a:t>παρόμοιους</a:t>
            </a:r>
            <a:r>
              <a:rPr lang="el-GR" sz="2000"/>
              <a:t> τρόπους απόδοσης αρχικών τιμών στα στοιχεία ενός διδιάστατου πίνακα, ταυτόχρονα με τη δήλωση του πίνακα</a:t>
            </a:r>
          </a:p>
          <a:p>
            <a:pPr marL="914400" lvl="1" indent="-457200"/>
            <a:endParaRPr lang="el-GR" sz="2000"/>
          </a:p>
          <a:p>
            <a:pPr marL="914400" lvl="1" indent="-457200"/>
            <a:r>
              <a:rPr lang="el-GR" sz="2000"/>
              <a:t>Σε όλες τις παρακάτω περιπτώσεις </a:t>
            </a:r>
            <a:r>
              <a:rPr lang="el-GR" sz="2000">
                <a:solidFill>
                  <a:srgbClr val="FF0000"/>
                </a:solidFill>
              </a:rPr>
              <a:t>οι αρχικές τιμές αποδίδονται</a:t>
            </a:r>
            <a:r>
              <a:rPr lang="el-GR" sz="2000"/>
              <a:t> στα στοιχεία του πίνακα </a:t>
            </a:r>
            <a:r>
              <a:rPr lang="el-GR" sz="2000">
                <a:solidFill>
                  <a:srgbClr val="FF0000"/>
                </a:solidFill>
              </a:rPr>
              <a:t>ανά γραμμή</a:t>
            </a:r>
            <a:r>
              <a:rPr lang="el-GR" sz="2000"/>
              <a:t>, ξεκινώντας από τα στοιχεία της πρώτης γραμμής, συνεχίζοντας στα στοιχεία της δεύτερης γραμμής, κ.ο.κ.</a:t>
            </a:r>
            <a:r>
              <a:rPr lang="el-GR"/>
              <a:t>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00491-A8B8-4917-908E-91BE33FAC938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42300" cy="1143000"/>
          </a:xfrm>
        </p:spPr>
        <p:txBody>
          <a:bodyPr/>
          <a:lstStyle/>
          <a:p>
            <a:r>
              <a:rPr lang="el-GR" sz="2800">
                <a:solidFill>
                  <a:srgbClr val="FF0000"/>
                </a:solidFill>
              </a:rPr>
              <a:t>Δήλωση Πίνακα και απόδοση αρχικών τιμών (ΙΙ)</a:t>
            </a:r>
            <a:endParaRPr lang="en-GB" sz="2800">
              <a:solidFill>
                <a:srgbClr val="FF0000"/>
              </a:solidFill>
            </a:endParaRPr>
          </a:p>
        </p:txBody>
      </p:sp>
      <p:sp>
        <p:nvSpPr>
          <p:cNvPr id="305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-76200" y="838200"/>
            <a:ext cx="8877300" cy="5575300"/>
          </a:xfrm>
          <a:noFill/>
          <a:ln/>
        </p:spPr>
        <p:txBody>
          <a:bodyPr/>
          <a:lstStyle/>
          <a:p>
            <a:pPr marL="1333500" lvl="2" indent="-419100">
              <a:buFont typeface="Wingdings" pitchFamily="2" charset="2"/>
              <a:buAutoNum type="arabicPeriod"/>
            </a:pPr>
            <a:r>
              <a:rPr lang="el-GR" sz="2000"/>
              <a:t>Τη δήλωση του πίνακα την ακολουθεί ο τελεστής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l-GR" sz="2000"/>
              <a:t> και οι τιμές των στοιχείων κάθε γραμμής περικλείονται ανάμεσα σε εσωτερικά άγκιστρα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{}</a:t>
            </a:r>
            <a:r>
              <a:rPr lang="el-GR" sz="2000"/>
              <a:t> διαχωριζόμενες μεταξύ τους με κόμμα (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,</a:t>
            </a:r>
            <a:r>
              <a:rPr lang="el-GR" sz="2000"/>
              <a:t>)</a:t>
            </a:r>
          </a:p>
          <a:p>
            <a:pPr marL="1333500" lvl="2" indent="-419100">
              <a:buFont typeface="Wingdings" pitchFamily="2" charset="2"/>
              <a:buAutoNum type="arabicPeriod"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/>
              <a:t>			</a:t>
            </a: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endParaRPr lang="el-GR" sz="2000"/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Σε αυτό το παράδειγμα: 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η τιμή 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arr[0][0]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10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η τιμή 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arr[0][1]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20</a:t>
            </a: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η τιμή του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arr[0][2]</a:t>
            </a:r>
            <a:r>
              <a:rPr lang="el-GR" sz="2000"/>
              <a:t> γίνεται </a:t>
            </a:r>
            <a:r>
              <a:rPr lang="el-GR" sz="2000">
                <a:solidFill>
                  <a:srgbClr val="000000"/>
                </a:solidFill>
                <a:latin typeface="Courier New" pitchFamily="49" charset="0"/>
              </a:rPr>
              <a:t>30 </a:t>
            </a:r>
            <a:r>
              <a:rPr lang="el-GR" sz="2000"/>
              <a:t>κ.ο.κ.</a:t>
            </a:r>
            <a:endParaRPr lang="el-GR" sz="2000">
              <a:solidFill>
                <a:srgbClr val="000000"/>
              </a:solidFill>
              <a:latin typeface="Courier New" pitchFamily="49" charset="0"/>
            </a:endParaRPr>
          </a:p>
          <a:p>
            <a:pPr marL="1333500" lvl="2" indent="-419100">
              <a:buFont typeface="Wingdings" pitchFamily="2" charset="2"/>
              <a:buNone/>
            </a:pPr>
            <a:r>
              <a:rPr lang="el-GR" sz="2000"/>
              <a:t>	</a:t>
            </a:r>
          </a:p>
          <a:p>
            <a:pPr marL="914400" lvl="1" indent="-457200">
              <a:buFont typeface="Wingdings" pitchFamily="2" charset="2"/>
              <a:buNone/>
            </a:pPr>
            <a:r>
              <a:rPr lang="el-GR" sz="2000"/>
              <a:t>	Εναλλακτικά, μπορούμε να παραλείψουμε τα εσωτερικά άγκιστρα και να γράψουμε: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993DC-313D-4DE4-9BF8-3F9E5B2B5060}" type="slidenum">
              <a:rPr lang="en-GB"/>
              <a:pPr/>
              <a:t>9</a:t>
            </a:fld>
            <a:endParaRPr lang="en-GB"/>
          </a:p>
        </p:txBody>
      </p:sp>
      <p:pic>
        <p:nvPicPr>
          <p:cNvPr id="3051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0" y="2255838"/>
            <a:ext cx="4000500" cy="847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51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8300" y="5803900"/>
            <a:ext cx="6249988" cy="533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13155</TotalTime>
  <Words>1728</Words>
  <PresentationFormat>Προβολή στην οθόνη (4:3)</PresentationFormat>
  <Paragraphs>376</Paragraphs>
  <Slides>23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33" baseType="lpstr">
      <vt:lpstr>Arial</vt:lpstr>
      <vt:lpstr>Comic Sans MS</vt:lpstr>
      <vt:lpstr>Courier New</vt:lpstr>
      <vt:lpstr>Garamond</vt:lpstr>
      <vt:lpstr>Georgia</vt:lpstr>
      <vt:lpstr>Times New Roman</vt:lpstr>
      <vt:lpstr>Trebuchet MS</vt:lpstr>
      <vt:lpstr>Wingdings</vt:lpstr>
      <vt:lpstr>Wingdings 2</vt:lpstr>
      <vt:lpstr>Αστικό</vt:lpstr>
      <vt:lpstr>Προγραμματισμός ΙΙ</vt:lpstr>
      <vt:lpstr>Διδιάστατοι Πίνακες στη C</vt:lpstr>
      <vt:lpstr>Δήλωση διδιάστατου Πίνακα</vt:lpstr>
      <vt:lpstr>Γραφική Αναπαράσταση</vt:lpstr>
      <vt:lpstr>Διδιάστατοι Πίνακες και Μνήμη</vt:lpstr>
      <vt:lpstr>Διδιάστατοι Πίνακες και Μνήμη</vt:lpstr>
      <vt:lpstr>Παράδειγμα</vt:lpstr>
      <vt:lpstr>Δήλωση Πίνακα και απόδοση αρχικών τιμών (Ι)</vt:lpstr>
      <vt:lpstr>Δήλωση Πίνακα και απόδοση αρχικών τιμών (ΙΙ)</vt:lpstr>
      <vt:lpstr>Δήλωση Πίνακα και απόδοση αρχικών τιμών (ΙΙΙ)</vt:lpstr>
      <vt:lpstr>Δήλωση Πίνακα και απόδοση αρχικών τιμών (ΙV)</vt:lpstr>
      <vt:lpstr>Δήλωση Πίνακα και απόδοση αρχικών τιμών (V)</vt:lpstr>
      <vt:lpstr>Δήλωση Πίνακα και απόδοση αρχικών τιμών (VΙ)</vt:lpstr>
      <vt:lpstr>Μεθοδολογία (Ι)</vt:lpstr>
      <vt:lpstr>Μεθοδολογία (IΙ)</vt:lpstr>
      <vt:lpstr>Μεθοδολογία (ΙII)</vt:lpstr>
      <vt:lpstr>Μεθοδολογία (ΙV)</vt:lpstr>
      <vt:lpstr>Μεθοδολογία (V)</vt:lpstr>
      <vt:lpstr>Μεθοδολογία (VΙ)</vt:lpstr>
      <vt:lpstr>Παραδείγματα (Ι)</vt:lpstr>
      <vt:lpstr>Παραδείγματα (ΙΙ)</vt:lpstr>
      <vt:lpstr>Ασκήσεις (Ι)</vt:lpstr>
      <vt:lpstr>Μελέτη Άσκησης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2004-10-17T06:32:39Z</dcterms:created>
  <dcterms:modified xsi:type="dcterms:W3CDTF">2017-03-05T00:10:57Z</dcterms:modified>
</cp:coreProperties>
</file>