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00" r:id="rId3"/>
    <p:sldId id="302" r:id="rId4"/>
    <p:sldId id="301" r:id="rId5"/>
    <p:sldId id="303" r:id="rId6"/>
    <p:sldId id="304" r:id="rId7"/>
    <p:sldId id="305" r:id="rId8"/>
    <p:sldId id="306" r:id="rId9"/>
    <p:sldId id="307" r:id="rId10"/>
    <p:sldId id="308"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as Tsormpatzoglou" initials="AT" lastIdx="1" clrIdx="0">
    <p:extLst>
      <p:ext uri="{19B8F6BF-5375-455C-9EA6-DF929625EA0E}">
        <p15:presenceInfo xmlns:p15="http://schemas.microsoft.com/office/powerpoint/2012/main" userId="54d95e343206806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p:scale>
          <a:sx n="75" d="100"/>
          <a:sy n="75" d="100"/>
        </p:scale>
        <p:origin x="318" y="768"/>
      </p:cViewPr>
      <p:guideLst>
        <p:guide orient="horz" pos="225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a:t>Στυλ κύριου τίτλου</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7412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Date Placeholder 2"/>
          <p:cNvSpPr>
            <a:spLocks noGrp="1"/>
          </p:cNvSpPr>
          <p:nvPr>
            <p:ph type="dt" sz="half" idx="10"/>
          </p:nvPr>
        </p:nvSpPr>
        <p:spPr/>
        <p:txBody>
          <a:bodyPr/>
          <a:lstStyle/>
          <a:p>
            <a:fld id="{F003EDE9-A268-4FB8-88A5-5E5E025A3CE9}" type="datetimeFigureOut">
              <a:rPr lang="el-GR" smtClean="0"/>
              <a:t>13/4/2022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1854533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3708355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34003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587249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υποδείγματος κειμένου</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33150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υποδείγματος κειμένου</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3047859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2120616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157231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nchor="ct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57497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a:t>Στυλ κύριου τίτλου</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003EDE9-A268-4FB8-88A5-5E5E025A3CE9}" type="datetimeFigureOut">
              <a:rPr lang="el-GR" smtClean="0"/>
              <a:t>13/4/2022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1095679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003EDE9-A268-4FB8-88A5-5E5E025A3CE9}" type="datetimeFigureOut">
              <a:rPr lang="el-GR" smtClean="0"/>
              <a:t>13/4/2022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665777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003EDE9-A268-4FB8-88A5-5E5E025A3CE9}" type="datetimeFigureOut">
              <a:rPr lang="el-GR" smtClean="0"/>
              <a:t>13/4/2022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95153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003EDE9-A268-4FB8-88A5-5E5E025A3CE9}" type="datetimeFigureOut">
              <a:rPr lang="el-GR" smtClean="0"/>
              <a:t>13/4/2022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231440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3EDE9-A268-4FB8-88A5-5E5E025A3CE9}" type="datetimeFigureOut">
              <a:rPr lang="el-GR" smtClean="0"/>
              <a:t>13/4/2022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3987788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003EDE9-A268-4FB8-88A5-5E5E025A3CE9}" type="datetimeFigureOut">
              <a:rPr lang="el-GR" smtClean="0"/>
              <a:t>13/4/2022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341359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a:t>Στυλ κύριου τίτλου</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003EDE9-A268-4FB8-88A5-5E5E025A3CE9}" type="datetimeFigureOut">
              <a:rPr lang="el-GR" smtClean="0"/>
              <a:t>13/4/2022</a:t>
            </a:fld>
            <a:endParaRPr lang="el-G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A1BF42-59DD-449D-8A2C-CC485B751C6B}" type="slidenum">
              <a:rPr lang="el-GR" smtClean="0"/>
              <a:t>‹#›</a:t>
            </a:fld>
            <a:endParaRPr lang="el-GR"/>
          </a:p>
        </p:txBody>
      </p:sp>
    </p:spTree>
    <p:extLst>
      <p:ext uri="{BB962C8B-B14F-4D97-AF65-F5344CB8AC3E}">
        <p14:creationId xmlns:p14="http://schemas.microsoft.com/office/powerpoint/2010/main" val="2634313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2">
                <a:tint val="97000"/>
                <a:hueMod val="92000"/>
                <a:satMod val="169000"/>
                <a:lumMod val="164000"/>
              </a:schemeClr>
            </a:gs>
            <a:gs pos="74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003EDE9-A268-4FB8-88A5-5E5E025A3CE9}" type="datetimeFigureOut">
              <a:rPr lang="el-GR" smtClean="0"/>
              <a:t>13/4/2022</a:t>
            </a:fld>
            <a:endParaRPr lang="el-G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l-G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BA1BF42-59DD-449D-8A2C-CC485B751C6B}" type="slidenum">
              <a:rPr lang="el-GR" smtClean="0"/>
              <a:t>‹#›</a:t>
            </a:fld>
            <a:endParaRPr lang="el-GR"/>
          </a:p>
        </p:txBody>
      </p:sp>
    </p:spTree>
    <p:extLst>
      <p:ext uri="{BB962C8B-B14F-4D97-AF65-F5344CB8AC3E}">
        <p14:creationId xmlns:p14="http://schemas.microsoft.com/office/powerpoint/2010/main" val="17291925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10844" y="2508660"/>
            <a:ext cx="8327457" cy="1200329"/>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r>
              <a:rPr lang="el-GR" sz="4400" b="1" dirty="0">
                <a:ln/>
              </a:rPr>
              <a:t>ΤΗΛΕΠΙΚΟΙΝΩΝΙΑΚΑ ΔΙΚΤΥΑ</a:t>
            </a:r>
          </a:p>
          <a:p>
            <a:r>
              <a:rPr lang="el-GR" sz="2800" b="1" dirty="0">
                <a:ln/>
              </a:rPr>
              <a:t>(β’ μέρος)</a:t>
            </a:r>
          </a:p>
        </p:txBody>
      </p:sp>
      <p:sp>
        <p:nvSpPr>
          <p:cNvPr id="6" name="TextBox 5"/>
          <p:cNvSpPr txBox="1"/>
          <p:nvPr/>
        </p:nvSpPr>
        <p:spPr>
          <a:xfrm>
            <a:off x="613209" y="4338623"/>
            <a:ext cx="8809522" cy="584775"/>
          </a:xfrm>
          <a:prstGeom prst="rect">
            <a:avLst/>
          </a:prstGeom>
          <a:noFill/>
        </p:spPr>
        <p:txBody>
          <a:bodyPr wrap="square" rtlCol="0">
            <a:spAutoFit/>
          </a:bodyPr>
          <a:lstStyle/>
          <a:p>
            <a:pPr algn="ctr"/>
            <a:r>
              <a:rPr lang="en-US" sz="3200" b="1" dirty="0">
                <a:ln/>
                <a:solidFill>
                  <a:schemeClr val="bg1">
                    <a:lumMod val="50000"/>
                  </a:schemeClr>
                </a:solidFill>
                <a:effectLst>
                  <a:outerShdw blurRad="38100" dist="19050" dir="2700000" algn="tl" rotWithShape="0">
                    <a:schemeClr val="dk1">
                      <a:lumMod val="50000"/>
                      <a:alpha val="40000"/>
                    </a:schemeClr>
                  </a:outerShdw>
                </a:effectLst>
              </a:rPr>
              <a:t> </a:t>
            </a:r>
            <a:r>
              <a:rPr lang="el-GR" sz="3200" b="1" dirty="0">
                <a:ln/>
                <a:solidFill>
                  <a:schemeClr val="bg1">
                    <a:lumMod val="50000"/>
                  </a:schemeClr>
                </a:solidFill>
                <a:effectLst>
                  <a:outerShdw blurRad="38100" dist="19050" dir="2700000" algn="tl" rotWithShape="0">
                    <a:schemeClr val="dk1">
                      <a:lumMod val="50000"/>
                      <a:alpha val="40000"/>
                    </a:schemeClr>
                  </a:outerShdw>
                </a:effectLst>
              </a:rPr>
              <a:t>Διδάσκων: Τσορμπατζόγλου Ανδρέας </a:t>
            </a:r>
          </a:p>
        </p:txBody>
      </p:sp>
      <p:pic>
        <p:nvPicPr>
          <p:cNvPr id="10" name="Εικόνα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10844" y="608751"/>
            <a:ext cx="3453815" cy="97788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Εικόνα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8987" y="608751"/>
            <a:ext cx="4268190" cy="97788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53670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69B198-32D0-4C55-90B7-E7EDDD0EAC91}"/>
              </a:ext>
            </a:extLst>
          </p:cNvPr>
          <p:cNvSpPr txBox="1"/>
          <p:nvPr/>
        </p:nvSpPr>
        <p:spPr>
          <a:xfrm>
            <a:off x="650742" y="1147406"/>
            <a:ext cx="10934700" cy="4884350"/>
          </a:xfrm>
          <a:prstGeom prst="rect">
            <a:avLst/>
          </a:prstGeom>
          <a:noFill/>
        </p:spPr>
        <p:txBody>
          <a:bodyPr wrap="square">
            <a:spAutoFit/>
          </a:bodyPr>
          <a:lstStyle/>
          <a:p>
            <a:pPr>
              <a:lnSpc>
                <a:spcPct val="120000"/>
              </a:lnSpc>
              <a:spcBef>
                <a:spcPts val="1200"/>
              </a:spcBef>
            </a:pPr>
            <a:r>
              <a:rPr lang="el-GR" sz="2200" dirty="0"/>
              <a:t>Ένα οπτικό δίκτυο περιλαμβάνει ένα συνδυασμό οπτικών και ηλεκτρονικών τομέων όπου διαφορετικές συσκευές απαιτείται να επικοινωνούν μεταξύ τους. </a:t>
            </a:r>
          </a:p>
          <a:p>
            <a:pPr>
              <a:lnSpc>
                <a:spcPct val="120000"/>
              </a:lnSpc>
              <a:spcBef>
                <a:spcPts val="1200"/>
              </a:spcBef>
            </a:pPr>
            <a:r>
              <a:rPr lang="el-GR" sz="2200" dirty="0">
                <a:solidFill>
                  <a:srgbClr val="FFFF00"/>
                </a:solidFill>
              </a:rPr>
              <a:t>Τα τελικά σημεία του οπτικού δικτύου συνήθως περιλαμβάνουν: </a:t>
            </a:r>
          </a:p>
          <a:p>
            <a:pPr marL="285750" indent="-285750">
              <a:lnSpc>
                <a:spcPct val="120000"/>
              </a:lnSpc>
              <a:spcBef>
                <a:spcPts val="1200"/>
              </a:spcBef>
              <a:buFont typeface="Arial" panose="020B0604020202020204" pitchFamily="34" charset="0"/>
              <a:buChar char="•"/>
            </a:pPr>
            <a:r>
              <a:rPr lang="el-GR" sz="2200" dirty="0">
                <a:solidFill>
                  <a:srgbClr val="FFFF00"/>
                </a:solidFill>
              </a:rPr>
              <a:t>κόμβους δικτύου που ελέγχουν τα οπτικά σήματα και συνδέουν τις οπτικές ίνες</a:t>
            </a:r>
          </a:p>
          <a:p>
            <a:pPr marL="285750" indent="-285750">
              <a:lnSpc>
                <a:spcPct val="120000"/>
              </a:lnSpc>
              <a:spcBef>
                <a:spcPts val="1200"/>
              </a:spcBef>
              <a:buFont typeface="Arial" panose="020B0604020202020204" pitchFamily="34" charset="0"/>
              <a:buChar char="•"/>
            </a:pPr>
            <a:r>
              <a:rPr lang="el-GR" sz="2200" dirty="0">
                <a:solidFill>
                  <a:srgbClr val="FFFF00"/>
                </a:solidFill>
              </a:rPr>
              <a:t>σταθμούς δικτύου που συνδέουν το οπτικό δίκτυο με ηλεκτρονικά συστήματα </a:t>
            </a:r>
          </a:p>
          <a:p>
            <a:pPr>
              <a:lnSpc>
                <a:spcPct val="120000"/>
              </a:lnSpc>
              <a:spcBef>
                <a:spcPts val="1200"/>
              </a:spcBef>
            </a:pPr>
            <a:r>
              <a:rPr lang="el-GR" sz="2200" dirty="0"/>
              <a:t>Οι σταθμοί και οι κόμβοι επομένως περιλαμβάνουν τόσο </a:t>
            </a:r>
            <a:r>
              <a:rPr lang="el-GR" sz="2200" dirty="0" err="1"/>
              <a:t>οπτοηλεκτρονικά</a:t>
            </a:r>
            <a:r>
              <a:rPr lang="el-GR" sz="2200" dirty="0"/>
              <a:t> όσο και </a:t>
            </a:r>
            <a:r>
              <a:rPr lang="el-GR" sz="2200" dirty="0" err="1"/>
              <a:t>φωτονικά</a:t>
            </a:r>
            <a:r>
              <a:rPr lang="el-GR" sz="2200" dirty="0"/>
              <a:t> στοιχεία (π.χ. λέιζερ, </a:t>
            </a:r>
            <a:r>
              <a:rPr lang="el-GR" sz="2200" dirty="0" err="1"/>
              <a:t>φωτοανιχνευτές</a:t>
            </a:r>
            <a:r>
              <a:rPr lang="el-GR" sz="2200" dirty="0"/>
              <a:t>, </a:t>
            </a:r>
            <a:r>
              <a:rPr lang="el-GR" sz="2200" dirty="0" err="1"/>
              <a:t>ζεύκτες</a:t>
            </a:r>
            <a:r>
              <a:rPr lang="el-GR" sz="2200" dirty="0"/>
              <a:t>/διαχωριστές, διακόπτες, ενισχυτές, αναγεννητές, μετατροπείς μήκους κύματος, κ.λπ.)</a:t>
            </a:r>
          </a:p>
          <a:p>
            <a:pPr>
              <a:lnSpc>
                <a:spcPct val="120000"/>
              </a:lnSpc>
              <a:spcBef>
                <a:spcPts val="1200"/>
              </a:spcBef>
            </a:pPr>
            <a:r>
              <a:rPr lang="el-GR" sz="2200" b="1" dirty="0">
                <a:solidFill>
                  <a:schemeClr val="accent6">
                    <a:lumMod val="60000"/>
                    <a:lumOff val="40000"/>
                  </a:schemeClr>
                </a:solidFill>
              </a:rPr>
              <a:t>Για να επικοινωνήσουν επιτυχώς όλα τα παραπάνω χρειάζονται συγκεκριμένες φυσικές δομές δικτύων και τα αντίστοιχα πρωτόκολλα επικοινωνίας</a:t>
            </a:r>
          </a:p>
        </p:txBody>
      </p:sp>
      <p:sp>
        <p:nvSpPr>
          <p:cNvPr id="6" name="Ορθογώνιο 5">
            <a:extLst>
              <a:ext uri="{FF2B5EF4-FFF2-40B4-BE49-F238E27FC236}">
                <a16:creationId xmlns:a16="http://schemas.microsoft.com/office/drawing/2014/main" id="{1FEB04FF-2EF4-4B5F-850B-262885FF1DC1}"/>
              </a:ext>
            </a:extLst>
          </p:cNvPr>
          <p:cNvSpPr/>
          <p:nvPr/>
        </p:nvSpPr>
        <p:spPr>
          <a:xfrm>
            <a:off x="399784" y="0"/>
            <a:ext cx="11436616"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Πρωτόκολλα επικοινωνίας</a:t>
            </a:r>
            <a:endParaRPr lang="en-US" sz="4200" u="sng" dirty="0">
              <a:solidFill>
                <a:schemeClr val="accent4">
                  <a:lumMod val="40000"/>
                  <a:lumOff val="60000"/>
                </a:schemeClr>
              </a:solidFill>
            </a:endParaRPr>
          </a:p>
        </p:txBody>
      </p:sp>
    </p:spTree>
    <p:extLst>
      <p:ext uri="{BB962C8B-B14F-4D97-AF65-F5344CB8AC3E}">
        <p14:creationId xmlns:p14="http://schemas.microsoft.com/office/powerpoint/2010/main" val="149929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834189" y="6450168"/>
            <a:ext cx="11178140" cy="369332"/>
          </a:xfrm>
          <a:prstGeom prst="rect">
            <a:avLst/>
          </a:prstGeom>
        </p:spPr>
        <p:txBody>
          <a:bodyPr wrap="square">
            <a:spAutoFit/>
          </a:bodyPr>
          <a:lstStyle/>
          <a:p>
            <a:r>
              <a:rPr lang="el-GR" i="0" dirty="0">
                <a:ln w="0"/>
                <a:solidFill>
                  <a:schemeClr val="accent1"/>
                </a:solidFill>
                <a:effectLst>
                  <a:outerShdw blurRad="38100" dist="25400" dir="5400000" algn="ctr" rotWithShape="0">
                    <a:srgbClr val="6E747A">
                      <a:alpha val="43000"/>
                    </a:srgbClr>
                  </a:outerShdw>
                </a:effectLst>
                <a:latin typeface="-apple-system"/>
              </a:rPr>
              <a:t>ΠΜΣ: «Πληροφορική και Δίκτυα» ● Τμήμα Πληροφορικής και Τηλεπικοινωνιών ● </a:t>
            </a:r>
            <a:r>
              <a:rPr lang="el-GR" dirty="0">
                <a:ln w="0"/>
                <a:solidFill>
                  <a:schemeClr val="accent1"/>
                </a:solidFill>
                <a:effectLst>
                  <a:outerShdw blurRad="38100" dist="25400" dir="5400000" algn="ctr" rotWithShape="0">
                    <a:srgbClr val="6E747A">
                      <a:alpha val="43000"/>
                    </a:srgbClr>
                  </a:outerShdw>
                </a:effectLst>
                <a:latin typeface="-apple-system"/>
              </a:rPr>
              <a:t>Πανεπιστήμιο Ιωαννίνων</a:t>
            </a:r>
            <a:endParaRPr lang="el-GR" dirty="0">
              <a:ln w="0"/>
              <a:solidFill>
                <a:schemeClr val="accent1"/>
              </a:solidFill>
              <a:effectLst>
                <a:outerShdw blurRad="38100" dist="25400" dir="5400000" algn="ctr" rotWithShape="0">
                  <a:srgbClr val="6E747A">
                    <a:alpha val="43000"/>
                  </a:srgbClr>
                </a:outerShdw>
              </a:effectLst>
            </a:endParaRPr>
          </a:p>
        </p:txBody>
      </p:sp>
      <p:sp>
        <p:nvSpPr>
          <p:cNvPr id="7" name="Ορθογώνιο 6"/>
          <p:cNvSpPr/>
          <p:nvPr/>
        </p:nvSpPr>
        <p:spPr>
          <a:xfrm>
            <a:off x="1896624" y="0"/>
            <a:ext cx="8398752"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Δίκτυα οπτικών ινών</a:t>
            </a:r>
            <a:endParaRPr lang="en-US" sz="4200" u="sng" dirty="0">
              <a:solidFill>
                <a:schemeClr val="accent4">
                  <a:lumMod val="40000"/>
                  <a:lumOff val="60000"/>
                </a:schemeClr>
              </a:solidFill>
            </a:endParaRPr>
          </a:p>
        </p:txBody>
      </p:sp>
      <p:sp>
        <p:nvSpPr>
          <p:cNvPr id="3" name="Ορθογώνιο 2"/>
          <p:cNvSpPr/>
          <p:nvPr/>
        </p:nvSpPr>
        <p:spPr>
          <a:xfrm>
            <a:off x="726657" y="1276261"/>
            <a:ext cx="10738686"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50000"/>
              </a:lnSpc>
            </a:pPr>
            <a:r>
              <a:rPr lang="el-GR" sz="2400" b="1" dirty="0"/>
              <a:t>Δίκτυο οπτικών ινών ή οπτικό δίκτυο </a:t>
            </a:r>
            <a:r>
              <a:rPr lang="el-GR" sz="2400" dirty="0"/>
              <a:t>είναι ένα τηλεπικοινωνιακό δίκτυο με την οπτική ίνα ως κύριο μέσο μετάδοσης, το οποίο είναι σχεδιασμένο με τέτοιο τρόπο ώστε να κάνει πλήρη χρήση των μοναδικών χαρακτηριστικών των οπτικών ινών. </a:t>
            </a:r>
          </a:p>
        </p:txBody>
      </p:sp>
      <p:sp>
        <p:nvSpPr>
          <p:cNvPr id="8" name="Ορθογώνιο 7"/>
          <p:cNvSpPr/>
          <p:nvPr/>
        </p:nvSpPr>
        <p:spPr>
          <a:xfrm>
            <a:off x="726657" y="3874705"/>
            <a:ext cx="10738686" cy="1754326"/>
          </a:xfrm>
          <a:prstGeom prst="rect">
            <a:avLst/>
          </a:prstGeom>
        </p:spPr>
        <p:txBody>
          <a:bodyPr wrap="square">
            <a:spAutoFit/>
          </a:bodyPr>
          <a:lstStyle/>
          <a:p>
            <a:pPr>
              <a:lnSpc>
                <a:spcPct val="150000"/>
              </a:lnSpc>
            </a:pPr>
            <a:r>
              <a:rPr lang="el-GR" sz="2400" dirty="0"/>
              <a:t>Από όλα τα διαθέσιμα είδη δικτύων μόνο αυτά των οπτικών ινών θα μπορούσαν να </a:t>
            </a:r>
            <a:r>
              <a:rPr lang="el-GR" sz="2400" dirty="0" err="1"/>
              <a:t>αντεπεξέλθουν</a:t>
            </a:r>
            <a:r>
              <a:rPr lang="el-GR" sz="2400" dirty="0"/>
              <a:t> στη ραγδαία ανάπτυξη του διαδικτύου λόγω των μοναδικών τους ιδιοτήτων.</a:t>
            </a:r>
          </a:p>
        </p:txBody>
      </p:sp>
    </p:spTree>
    <p:extLst>
      <p:ext uri="{BB962C8B-B14F-4D97-AF65-F5344CB8AC3E}">
        <p14:creationId xmlns:p14="http://schemas.microsoft.com/office/powerpoint/2010/main" val="164140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04217" y="3750959"/>
            <a:ext cx="11183566" cy="1678408"/>
          </a:xfrm>
          <a:prstGeom prst="rect">
            <a:avLst/>
          </a:prstGeom>
        </p:spPr>
        <p:txBody>
          <a:bodyPr wrap="square">
            <a:spAutoFit/>
          </a:bodyPr>
          <a:lstStyle/>
          <a:p>
            <a:pPr algn="just">
              <a:lnSpc>
                <a:spcPct val="120000"/>
              </a:lnSpc>
            </a:pPr>
            <a:r>
              <a:rPr lang="el-GR" sz="2200" dirty="0">
                <a:solidFill>
                  <a:srgbClr val="FFFF00"/>
                </a:solidFill>
                <a:effectLst>
                  <a:outerShdw blurRad="38100" dist="38100" dir="2700000" algn="tl">
                    <a:srgbClr val="000000">
                      <a:alpha val="43137"/>
                    </a:srgbClr>
                  </a:outerShdw>
                </a:effectLst>
              </a:rPr>
              <a:t>Τα τρέχοντα δίκτυα κέντρων δεδομένων περιλαμβάνουν ένα </a:t>
            </a:r>
            <a:r>
              <a:rPr lang="el-GR" sz="2200" dirty="0" err="1">
                <a:solidFill>
                  <a:srgbClr val="FFFF00"/>
                </a:solidFill>
                <a:effectLst>
                  <a:outerShdw blurRad="38100" dist="38100" dir="2700000" algn="tl">
                    <a:srgbClr val="000000">
                      <a:alpha val="43137"/>
                    </a:srgbClr>
                  </a:outerShdw>
                </a:effectLst>
              </a:rPr>
              <a:t>πολυεπίπεδο</a:t>
            </a:r>
            <a:r>
              <a:rPr lang="el-GR" sz="2200" dirty="0">
                <a:solidFill>
                  <a:srgbClr val="FFFF00"/>
                </a:solidFill>
                <a:effectLst>
                  <a:outerShdw blurRad="38100" dist="38100" dir="2700000" algn="tl">
                    <a:srgbClr val="000000">
                      <a:alpha val="43137"/>
                    </a:srgbClr>
                  </a:outerShdw>
                </a:effectLst>
              </a:rPr>
              <a:t> πλέγμα ηλεκτρικών διακοπτών και οπτικών πομποδεκτών που καταναλώνουν σημαντική ποσότητα ενέργειας και αυτό αναμένεται να επιδεινωθεί λόγω της επιβράδυνσης του νόμου του </a:t>
            </a:r>
            <a:r>
              <a:rPr lang="el-GR" sz="2200" dirty="0" err="1">
                <a:solidFill>
                  <a:srgbClr val="FFFF00"/>
                </a:solidFill>
                <a:effectLst>
                  <a:outerShdw blurRad="38100" dist="38100" dir="2700000" algn="tl">
                    <a:srgbClr val="000000">
                      <a:alpha val="43137"/>
                    </a:srgbClr>
                  </a:outerShdw>
                </a:effectLst>
              </a:rPr>
              <a:t>Moore</a:t>
            </a:r>
            <a:r>
              <a:rPr lang="el-GR" sz="2200" dirty="0">
                <a:solidFill>
                  <a:srgbClr val="FFFF00"/>
                </a:solidFill>
                <a:effectLst>
                  <a:outerShdw blurRad="38100" dist="38100" dir="2700000" algn="tl">
                    <a:srgbClr val="000000">
                      <a:alpha val="43137"/>
                    </a:srgbClr>
                  </a:outerShdw>
                </a:effectLst>
              </a:rPr>
              <a:t>.</a:t>
            </a:r>
          </a:p>
        </p:txBody>
      </p:sp>
      <p:sp>
        <p:nvSpPr>
          <p:cNvPr id="5" name="Ορθογώνιο 4"/>
          <p:cNvSpPr/>
          <p:nvPr/>
        </p:nvSpPr>
        <p:spPr>
          <a:xfrm>
            <a:off x="895350" y="0"/>
            <a:ext cx="10401300"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Χρόνος μεταγωγής (</a:t>
            </a:r>
            <a:r>
              <a:rPr lang="en-US" sz="4200" u="sng" dirty="0">
                <a:solidFill>
                  <a:schemeClr val="accent4">
                    <a:lumMod val="40000"/>
                    <a:lumOff val="60000"/>
                  </a:schemeClr>
                </a:solidFill>
              </a:rPr>
              <a:t>Switching time</a:t>
            </a:r>
            <a:r>
              <a:rPr lang="el-GR" sz="4200" u="sng" dirty="0">
                <a:solidFill>
                  <a:schemeClr val="accent4">
                    <a:lumMod val="40000"/>
                    <a:lumOff val="60000"/>
                  </a:schemeClr>
                </a:solidFill>
              </a:rPr>
              <a:t>)</a:t>
            </a:r>
            <a:endParaRPr lang="en-US" sz="4200" u="sng" dirty="0">
              <a:solidFill>
                <a:schemeClr val="accent4">
                  <a:lumMod val="40000"/>
                  <a:lumOff val="60000"/>
                </a:schemeClr>
              </a:solidFill>
            </a:endParaRPr>
          </a:p>
        </p:txBody>
      </p:sp>
      <p:sp>
        <p:nvSpPr>
          <p:cNvPr id="6" name="TextBox 5"/>
          <p:cNvSpPr txBox="1"/>
          <p:nvPr/>
        </p:nvSpPr>
        <p:spPr>
          <a:xfrm>
            <a:off x="499046" y="1290181"/>
            <a:ext cx="11423719" cy="2246769"/>
          </a:xfrm>
          <a:prstGeom prst="rect">
            <a:avLst/>
          </a:prstGeom>
          <a:noFill/>
        </p:spPr>
        <p:txBody>
          <a:bodyPr wrap="square" rtlCol="0">
            <a:spAutoFit/>
          </a:bodyPr>
          <a:lstStyle/>
          <a:p>
            <a:pPr>
              <a:spcBef>
                <a:spcPts val="600"/>
              </a:spcBef>
            </a:pPr>
            <a:r>
              <a:rPr lang="el-GR" sz="2400" dirty="0"/>
              <a:t>Εκρηκτική αύξηση κίνησης στα</a:t>
            </a:r>
            <a:r>
              <a:rPr lang="en-US" sz="2400" dirty="0"/>
              <a:t> </a:t>
            </a:r>
            <a:r>
              <a:rPr lang="el-GR" sz="2400" dirty="0"/>
              <a:t>κέντρα δεδομένων (</a:t>
            </a:r>
            <a:r>
              <a:rPr lang="en-US" sz="2400" dirty="0"/>
              <a:t>data centers</a:t>
            </a:r>
            <a:r>
              <a:rPr lang="el-GR" sz="2400" dirty="0"/>
              <a:t>)</a:t>
            </a:r>
            <a:r>
              <a:rPr lang="en-US" sz="2400" dirty="0"/>
              <a:t>:</a:t>
            </a:r>
          </a:p>
          <a:p>
            <a:pPr marL="285750" indent="-285750">
              <a:spcBef>
                <a:spcPts val="600"/>
              </a:spcBef>
              <a:buFont typeface="Arial" panose="020B0604020202020204" pitchFamily="34" charset="0"/>
              <a:buChar char="•"/>
            </a:pPr>
            <a:r>
              <a:rPr lang="en-US" sz="2400" dirty="0"/>
              <a:t>Machine learning</a:t>
            </a:r>
          </a:p>
          <a:p>
            <a:pPr marL="285750" indent="-285750">
              <a:spcBef>
                <a:spcPts val="600"/>
              </a:spcBef>
              <a:buFont typeface="Arial" panose="020B0604020202020204" pitchFamily="34" charset="0"/>
              <a:buChar char="•"/>
            </a:pPr>
            <a:r>
              <a:rPr lang="el-GR" sz="2400" dirty="0"/>
              <a:t>Διαχωρισμός πόρων</a:t>
            </a:r>
          </a:p>
          <a:p>
            <a:pPr marL="285750" indent="-285750">
              <a:spcBef>
                <a:spcPts val="600"/>
              </a:spcBef>
              <a:buFont typeface="Arial" panose="020B0604020202020204" pitchFamily="34" charset="0"/>
              <a:buChar char="•"/>
            </a:pPr>
            <a:r>
              <a:rPr lang="en-US" sz="2400" dirty="0"/>
              <a:t>Data analytics</a:t>
            </a:r>
          </a:p>
          <a:p>
            <a:pPr>
              <a:spcBef>
                <a:spcPts val="600"/>
              </a:spcBef>
            </a:pPr>
            <a:endParaRPr lang="el-GR" sz="2400" dirty="0"/>
          </a:p>
        </p:txBody>
      </p:sp>
    </p:spTree>
    <p:extLst>
      <p:ext uri="{BB962C8B-B14F-4D97-AF65-F5344CB8AC3E}">
        <p14:creationId xmlns:p14="http://schemas.microsoft.com/office/powerpoint/2010/main" val="58910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834189" y="6450168"/>
            <a:ext cx="11178140" cy="369332"/>
          </a:xfrm>
          <a:prstGeom prst="rect">
            <a:avLst/>
          </a:prstGeom>
        </p:spPr>
        <p:txBody>
          <a:bodyPr wrap="square">
            <a:spAutoFit/>
          </a:bodyPr>
          <a:lstStyle/>
          <a:p>
            <a:r>
              <a:rPr lang="el-GR" i="0" dirty="0">
                <a:ln w="0"/>
                <a:solidFill>
                  <a:schemeClr val="accent1"/>
                </a:solidFill>
                <a:effectLst>
                  <a:outerShdw blurRad="38100" dist="25400" dir="5400000" algn="ctr" rotWithShape="0">
                    <a:srgbClr val="6E747A">
                      <a:alpha val="43000"/>
                    </a:srgbClr>
                  </a:outerShdw>
                </a:effectLst>
                <a:latin typeface="-apple-system"/>
              </a:rPr>
              <a:t>ΠΜΣ: «Πληροφορική και Δίκτυα» ● Τμήμα Πληροφορικής και Τηλεπικοινωνιών ● </a:t>
            </a:r>
            <a:r>
              <a:rPr lang="el-GR" dirty="0">
                <a:ln w="0"/>
                <a:solidFill>
                  <a:schemeClr val="accent1"/>
                </a:solidFill>
                <a:effectLst>
                  <a:outerShdw blurRad="38100" dist="25400" dir="5400000" algn="ctr" rotWithShape="0">
                    <a:srgbClr val="6E747A">
                      <a:alpha val="43000"/>
                    </a:srgbClr>
                  </a:outerShdw>
                </a:effectLst>
                <a:latin typeface="-apple-system"/>
              </a:rPr>
              <a:t>Πανεπιστήμιο Ιωαννίνων</a:t>
            </a:r>
            <a:endParaRPr lang="el-GR" dirty="0">
              <a:ln w="0"/>
              <a:solidFill>
                <a:schemeClr val="accent1"/>
              </a:solidFill>
              <a:effectLst>
                <a:outerShdw blurRad="38100" dist="25400" dir="5400000" algn="ctr" rotWithShape="0">
                  <a:srgbClr val="6E747A">
                    <a:alpha val="43000"/>
                  </a:srgbClr>
                </a:outerShdw>
              </a:effectLst>
            </a:endParaRPr>
          </a:p>
        </p:txBody>
      </p:sp>
      <p:pic>
        <p:nvPicPr>
          <p:cNvPr id="5" name="Εικόνα 4"/>
          <p:cNvPicPr>
            <a:picLocks noChangeAspect="1"/>
          </p:cNvPicPr>
          <p:nvPr/>
        </p:nvPicPr>
        <p:blipFill>
          <a:blip r:embed="rId2"/>
          <a:stretch>
            <a:fillRect/>
          </a:stretch>
        </p:blipFill>
        <p:spPr>
          <a:xfrm>
            <a:off x="1896624" y="1821537"/>
            <a:ext cx="8225277" cy="4160163"/>
          </a:xfrm>
          <a:prstGeom prst="rect">
            <a:avLst/>
          </a:prstGeom>
        </p:spPr>
      </p:pic>
      <p:sp>
        <p:nvSpPr>
          <p:cNvPr id="6" name="Ορθογώνιο 5"/>
          <p:cNvSpPr/>
          <p:nvPr/>
        </p:nvSpPr>
        <p:spPr>
          <a:xfrm>
            <a:off x="4456769" y="1219541"/>
            <a:ext cx="3278462" cy="369332"/>
          </a:xfrm>
          <a:prstGeom prst="rect">
            <a:avLst/>
          </a:prstGeom>
        </p:spPr>
        <p:txBody>
          <a:bodyPr wrap="none">
            <a:spAutoFit/>
          </a:bodyPr>
          <a:lstStyle/>
          <a:p>
            <a:r>
              <a:rPr lang="el-GR" dirty="0"/>
              <a:t>Εξέλιξη των οπτικών δικτύων</a:t>
            </a:r>
          </a:p>
        </p:txBody>
      </p:sp>
      <p:sp>
        <p:nvSpPr>
          <p:cNvPr id="10" name="Ορθογώνιο 9"/>
          <p:cNvSpPr/>
          <p:nvPr/>
        </p:nvSpPr>
        <p:spPr>
          <a:xfrm>
            <a:off x="1896624" y="0"/>
            <a:ext cx="8398752" cy="938911"/>
          </a:xfrm>
          <a:prstGeom prst="rect">
            <a:avLst/>
          </a:prstGeom>
        </p:spPr>
        <p:txBody>
          <a:bodyPr wrap="square">
            <a:spAutoFit/>
          </a:bodyPr>
          <a:lstStyle/>
          <a:p>
            <a:pPr algn="ctr">
              <a:lnSpc>
                <a:spcPct val="150000"/>
              </a:lnSpc>
            </a:pPr>
            <a:r>
              <a:rPr lang="en-US" sz="4200" u="sng" dirty="0">
                <a:solidFill>
                  <a:schemeClr val="accent4">
                    <a:lumMod val="40000"/>
                    <a:lumOff val="60000"/>
                  </a:schemeClr>
                </a:solidFill>
              </a:rPr>
              <a:t>Switching time</a:t>
            </a:r>
          </a:p>
        </p:txBody>
      </p:sp>
    </p:spTree>
    <p:extLst>
      <p:ext uri="{BB962C8B-B14F-4D97-AF65-F5344CB8AC3E}">
        <p14:creationId xmlns:p14="http://schemas.microsoft.com/office/powerpoint/2010/main" val="4292705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1EB12-4C53-4414-8185-781A3EE49CA7}"/>
              </a:ext>
            </a:extLst>
          </p:cNvPr>
          <p:cNvSpPr txBox="1"/>
          <p:nvPr/>
        </p:nvSpPr>
        <p:spPr>
          <a:xfrm>
            <a:off x="1764764" y="1242657"/>
            <a:ext cx="8700489" cy="1286186"/>
          </a:xfrm>
          <a:prstGeom prst="rect">
            <a:avLst/>
          </a:prstGeom>
          <a:noFill/>
        </p:spPr>
        <p:txBody>
          <a:bodyPr wrap="square">
            <a:spAutoFit/>
          </a:bodyPr>
          <a:lstStyle/>
          <a:p>
            <a:pPr>
              <a:lnSpc>
                <a:spcPct val="150000"/>
              </a:lnSpc>
            </a:pPr>
            <a:r>
              <a:rPr lang="el-GR" dirty="0"/>
              <a:t>Ένα δίκτυο που χρησιμοποιεί οπτική ίνα ως μέσο μετάδοσης παρέχει μια σύνδεση μεταξύ πολλών χρηστών για να τους επιτρέψει να επικοινωνούν μεταξύ τους μεταφέροντας πληροφορίες από μια πηγή σε έναν προορισμό.</a:t>
            </a:r>
          </a:p>
        </p:txBody>
      </p:sp>
      <p:pic>
        <p:nvPicPr>
          <p:cNvPr id="8" name="Εικόνα 7">
            <a:extLst>
              <a:ext uri="{FF2B5EF4-FFF2-40B4-BE49-F238E27FC236}">
                <a16:creationId xmlns:a16="http://schemas.microsoft.com/office/drawing/2014/main" id="{61043EAD-9A09-48D9-AA49-9A52EC37176A}"/>
              </a:ext>
            </a:extLst>
          </p:cNvPr>
          <p:cNvPicPr>
            <a:picLocks noChangeAspect="1"/>
          </p:cNvPicPr>
          <p:nvPr/>
        </p:nvPicPr>
        <p:blipFill>
          <a:blip r:embed="rId2"/>
          <a:stretch>
            <a:fillRect/>
          </a:stretch>
        </p:blipFill>
        <p:spPr>
          <a:xfrm>
            <a:off x="2248725" y="2832590"/>
            <a:ext cx="7732569" cy="3661691"/>
          </a:xfrm>
          <a:prstGeom prst="rect">
            <a:avLst/>
          </a:prstGeom>
        </p:spPr>
      </p:pic>
      <p:sp>
        <p:nvSpPr>
          <p:cNvPr id="9" name="Ορθογώνιο 8">
            <a:extLst>
              <a:ext uri="{FF2B5EF4-FFF2-40B4-BE49-F238E27FC236}">
                <a16:creationId xmlns:a16="http://schemas.microsoft.com/office/drawing/2014/main" id="{6C48419F-9505-4CFF-856D-BED6E7252AA9}"/>
              </a:ext>
            </a:extLst>
          </p:cNvPr>
          <p:cNvSpPr/>
          <p:nvPr/>
        </p:nvSpPr>
        <p:spPr>
          <a:xfrm>
            <a:off x="1896624" y="0"/>
            <a:ext cx="8398752"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Δομή οπτικού δικτύου</a:t>
            </a:r>
            <a:endParaRPr lang="en-US" sz="4200" u="sng" dirty="0">
              <a:solidFill>
                <a:schemeClr val="accent4">
                  <a:lumMod val="40000"/>
                  <a:lumOff val="60000"/>
                </a:schemeClr>
              </a:solidFill>
            </a:endParaRPr>
          </a:p>
        </p:txBody>
      </p:sp>
    </p:spTree>
    <p:extLst>
      <p:ext uri="{BB962C8B-B14F-4D97-AF65-F5344CB8AC3E}">
        <p14:creationId xmlns:p14="http://schemas.microsoft.com/office/powerpoint/2010/main" val="180527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Ομάδα 7">
            <a:extLst>
              <a:ext uri="{FF2B5EF4-FFF2-40B4-BE49-F238E27FC236}">
                <a16:creationId xmlns:a16="http://schemas.microsoft.com/office/drawing/2014/main" id="{0BA4713A-32C1-4801-89B3-26F21F8B4D15}"/>
              </a:ext>
            </a:extLst>
          </p:cNvPr>
          <p:cNvGrpSpPr/>
          <p:nvPr/>
        </p:nvGrpSpPr>
        <p:grpSpPr>
          <a:xfrm>
            <a:off x="399784" y="2711887"/>
            <a:ext cx="5518419" cy="1779680"/>
            <a:chOff x="1561563" y="1636621"/>
            <a:chExt cx="5236918" cy="1792379"/>
          </a:xfrm>
        </p:grpSpPr>
        <p:pic>
          <p:nvPicPr>
            <p:cNvPr id="6" name="Εικόνα 5">
              <a:extLst>
                <a:ext uri="{FF2B5EF4-FFF2-40B4-BE49-F238E27FC236}">
                  <a16:creationId xmlns:a16="http://schemas.microsoft.com/office/drawing/2014/main" id="{C353F1BF-49F8-4C56-836B-F14F30A1B520}"/>
                </a:ext>
              </a:extLst>
            </p:cNvPr>
            <p:cNvPicPr>
              <a:picLocks noChangeAspect="1"/>
            </p:cNvPicPr>
            <p:nvPr/>
          </p:nvPicPr>
          <p:blipFill>
            <a:blip r:embed="rId2"/>
            <a:stretch>
              <a:fillRect/>
            </a:stretch>
          </p:blipFill>
          <p:spPr>
            <a:xfrm>
              <a:off x="1561563" y="1636621"/>
              <a:ext cx="5236918" cy="1792379"/>
            </a:xfrm>
            <a:prstGeom prst="rect">
              <a:avLst/>
            </a:prstGeom>
          </p:spPr>
        </p:pic>
        <p:sp>
          <p:nvSpPr>
            <p:cNvPr id="7" name="Ορθογώνιο 6">
              <a:extLst>
                <a:ext uri="{FF2B5EF4-FFF2-40B4-BE49-F238E27FC236}">
                  <a16:creationId xmlns:a16="http://schemas.microsoft.com/office/drawing/2014/main" id="{1466F986-8F95-4BC8-8EFC-03D0223F3AB4}"/>
                </a:ext>
              </a:extLst>
            </p:cNvPr>
            <p:cNvSpPr/>
            <p:nvPr/>
          </p:nvSpPr>
          <p:spPr>
            <a:xfrm>
              <a:off x="1561563" y="3136900"/>
              <a:ext cx="851437" cy="279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9" name="Ορθογώνιο 8">
            <a:extLst>
              <a:ext uri="{FF2B5EF4-FFF2-40B4-BE49-F238E27FC236}">
                <a16:creationId xmlns:a16="http://schemas.microsoft.com/office/drawing/2014/main" id="{034DD100-57F8-4018-B7D6-B3BD654B2CB1}"/>
              </a:ext>
            </a:extLst>
          </p:cNvPr>
          <p:cNvSpPr/>
          <p:nvPr/>
        </p:nvSpPr>
        <p:spPr>
          <a:xfrm>
            <a:off x="399784" y="0"/>
            <a:ext cx="11436616"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Τοπολογίες δικτυών-Δικτύωση-Μεταγωγή</a:t>
            </a:r>
            <a:endParaRPr lang="en-US" sz="4200" u="sng" dirty="0">
              <a:solidFill>
                <a:schemeClr val="accent4">
                  <a:lumMod val="40000"/>
                  <a:lumOff val="60000"/>
                </a:schemeClr>
              </a:solidFill>
            </a:endParaRPr>
          </a:p>
        </p:txBody>
      </p:sp>
      <p:sp>
        <p:nvSpPr>
          <p:cNvPr id="10" name="TextBox 9">
            <a:extLst>
              <a:ext uri="{FF2B5EF4-FFF2-40B4-BE49-F238E27FC236}">
                <a16:creationId xmlns:a16="http://schemas.microsoft.com/office/drawing/2014/main" id="{3FE8CF4A-3C5D-4C41-AE14-D74AC67C0A9E}"/>
              </a:ext>
            </a:extLst>
          </p:cNvPr>
          <p:cNvSpPr txBox="1"/>
          <p:nvPr/>
        </p:nvSpPr>
        <p:spPr>
          <a:xfrm>
            <a:off x="399784" y="1619280"/>
            <a:ext cx="5817589" cy="923330"/>
          </a:xfrm>
          <a:prstGeom prst="rect">
            <a:avLst/>
          </a:prstGeom>
          <a:noFill/>
        </p:spPr>
        <p:txBody>
          <a:bodyPr wrap="square">
            <a:spAutoFit/>
          </a:bodyPr>
          <a:lstStyle/>
          <a:p>
            <a:r>
              <a:rPr lang="el-GR" dirty="0"/>
              <a:t>Ίδιες τοπολογίες δικτύων όπως στα υπόλοιπα δίκτυα όπου κάθε κύκλος είναι ένας κόμβος του συστήματος</a:t>
            </a:r>
          </a:p>
        </p:txBody>
      </p:sp>
      <p:sp>
        <p:nvSpPr>
          <p:cNvPr id="11" name="TextBox 10">
            <a:extLst>
              <a:ext uri="{FF2B5EF4-FFF2-40B4-BE49-F238E27FC236}">
                <a16:creationId xmlns:a16="http://schemas.microsoft.com/office/drawing/2014/main" id="{C42BEEF4-9181-4A6B-BE1A-BA0CC167DF98}"/>
              </a:ext>
            </a:extLst>
          </p:cNvPr>
          <p:cNvSpPr txBox="1"/>
          <p:nvPr/>
        </p:nvSpPr>
        <p:spPr>
          <a:xfrm>
            <a:off x="6217373" y="1450003"/>
            <a:ext cx="5765800" cy="218521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Bef>
                <a:spcPts val="600"/>
              </a:spcBef>
            </a:pPr>
            <a:r>
              <a:rPr lang="el-GR" u="sng" dirty="0">
                <a:effectLst>
                  <a:outerShdw blurRad="38100" dist="38100" dir="2700000" algn="tl">
                    <a:srgbClr val="000000">
                      <a:alpha val="43137"/>
                    </a:srgbClr>
                  </a:outerShdw>
                </a:effectLst>
              </a:rPr>
              <a:t>Υπάρχουν 2 τρόποι δικτύωσης:</a:t>
            </a:r>
          </a:p>
          <a:p>
            <a:pPr marL="342900" indent="-342900">
              <a:spcBef>
                <a:spcPts val="600"/>
              </a:spcBef>
              <a:buFont typeface="+mj-lt"/>
              <a:buAutoNum type="arabicPeriod"/>
            </a:pPr>
            <a:r>
              <a:rPr lang="el-GR" dirty="0" err="1">
                <a:effectLst>
                  <a:outerShdw blurRad="38100" dist="38100" dir="2700000" algn="tl">
                    <a:srgbClr val="000000">
                      <a:alpha val="43137"/>
                    </a:srgbClr>
                  </a:outerShdw>
                </a:effectLst>
              </a:rPr>
              <a:t>Προεγκατεστημένης</a:t>
            </a:r>
            <a:r>
              <a:rPr lang="el-GR" dirty="0">
                <a:effectLst>
                  <a:outerShdw blurRad="38100" dist="38100" dir="2700000" algn="tl">
                    <a:srgbClr val="000000">
                      <a:alpha val="43137"/>
                    </a:srgbClr>
                  </a:outerShdw>
                </a:effectLst>
              </a:rPr>
              <a:t> σύνδεσης (</a:t>
            </a:r>
            <a:r>
              <a:rPr lang="en-US" dirty="0">
                <a:effectLst>
                  <a:outerShdw blurRad="38100" dist="38100" dir="2700000" algn="tl">
                    <a:srgbClr val="000000">
                      <a:alpha val="43137"/>
                    </a:srgbClr>
                  </a:outerShdw>
                </a:effectLst>
              </a:rPr>
              <a:t>end-to-end)</a:t>
            </a:r>
            <a:r>
              <a:rPr lang="el-GR" dirty="0">
                <a:effectLst>
                  <a:outerShdw blurRad="38100" dist="38100" dir="2700000" algn="tl">
                    <a:srgbClr val="000000">
                      <a:alpha val="43137"/>
                    </a:srgbClr>
                  </a:outerShdw>
                </a:effectLst>
              </a:rPr>
              <a:t>. Δημιουργείται ένα αμφίδρομο περιβάλλον επικοινωνίας</a:t>
            </a:r>
            <a:endParaRPr lang="en-US" dirty="0">
              <a:effectLst>
                <a:outerShdw blurRad="38100" dist="38100" dir="2700000" algn="tl">
                  <a:srgbClr val="000000">
                    <a:alpha val="43137"/>
                  </a:srgbClr>
                </a:outerShdw>
              </a:effectLst>
            </a:endParaRPr>
          </a:p>
          <a:p>
            <a:pPr marL="342900" indent="-342900">
              <a:spcBef>
                <a:spcPts val="600"/>
              </a:spcBef>
              <a:buFont typeface="+mj-lt"/>
              <a:buAutoNum type="arabicPeriod"/>
            </a:pPr>
            <a:r>
              <a:rPr lang="el-GR" dirty="0">
                <a:effectLst>
                  <a:outerShdw blurRad="38100" dist="38100" dir="2700000" algn="tl">
                    <a:srgbClr val="000000">
                      <a:alpha val="43137"/>
                    </a:srgbClr>
                  </a:outerShdw>
                </a:effectLst>
              </a:rPr>
              <a:t>Χωρίς σύνδεση. </a:t>
            </a:r>
            <a:r>
              <a:rPr lang="el-GR" dirty="0" err="1">
                <a:effectLst>
                  <a:outerShdw blurRad="38100" dist="38100" dir="2700000" algn="tl">
                    <a:srgbClr val="000000">
                      <a:alpha val="43137"/>
                    </a:srgbClr>
                  </a:outerShdw>
                </a:effectLst>
              </a:rPr>
              <a:t>Μονόδρομη</a:t>
            </a:r>
            <a:r>
              <a:rPr lang="el-GR" dirty="0">
                <a:effectLst>
                  <a:outerShdw blurRad="38100" dist="38100" dir="2700000" algn="tl">
                    <a:srgbClr val="000000">
                      <a:alpha val="43137"/>
                    </a:srgbClr>
                  </a:outerShdw>
                </a:effectLst>
              </a:rPr>
              <a:t> αποστολή αριθμημένων πακέτων που </a:t>
            </a:r>
            <a:r>
              <a:rPr lang="el-GR" dirty="0" err="1">
                <a:effectLst>
                  <a:outerShdw blurRad="38100" dist="38100" dir="2700000" algn="tl">
                    <a:srgbClr val="000000">
                      <a:alpha val="43137"/>
                    </a:srgbClr>
                  </a:outerShdw>
                </a:effectLst>
              </a:rPr>
              <a:t>συναρμολογούνται</a:t>
            </a:r>
            <a:r>
              <a:rPr lang="el-GR" dirty="0">
                <a:effectLst>
                  <a:outerShdw blurRad="38100" dist="38100" dir="2700000" algn="tl">
                    <a:srgbClr val="000000">
                      <a:alpha val="43137"/>
                    </a:srgbClr>
                  </a:outerShdw>
                </a:effectLst>
              </a:rPr>
              <a:t> στον προορισμό. </a:t>
            </a:r>
          </a:p>
        </p:txBody>
      </p:sp>
      <p:sp>
        <p:nvSpPr>
          <p:cNvPr id="12" name="TextBox 11">
            <a:extLst>
              <a:ext uri="{FF2B5EF4-FFF2-40B4-BE49-F238E27FC236}">
                <a16:creationId xmlns:a16="http://schemas.microsoft.com/office/drawing/2014/main" id="{090D61B2-E66B-451A-8FA5-518CB11E02F8}"/>
              </a:ext>
            </a:extLst>
          </p:cNvPr>
          <p:cNvSpPr txBox="1"/>
          <p:nvPr/>
        </p:nvSpPr>
        <p:spPr>
          <a:xfrm>
            <a:off x="6217373" y="4028103"/>
            <a:ext cx="5765800" cy="190821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Bef>
                <a:spcPts val="600"/>
              </a:spcBef>
            </a:pPr>
            <a:r>
              <a:rPr lang="el-GR" u="sng" dirty="0">
                <a:effectLst>
                  <a:outerShdw blurRad="38100" dist="38100" dir="2700000" algn="tl">
                    <a:srgbClr val="000000">
                      <a:alpha val="43137"/>
                    </a:srgbClr>
                  </a:outerShdw>
                </a:effectLst>
              </a:rPr>
              <a:t>Αντιστοίχως υπάρχουν 2 τρόποι μεταγωγής (</a:t>
            </a:r>
            <a:r>
              <a:rPr lang="en-US" u="sng" dirty="0">
                <a:effectLst>
                  <a:outerShdw blurRad="38100" dist="38100" dir="2700000" algn="tl">
                    <a:srgbClr val="000000">
                      <a:alpha val="43137"/>
                    </a:srgbClr>
                  </a:outerShdw>
                </a:effectLst>
              </a:rPr>
              <a:t>switching)</a:t>
            </a:r>
            <a:r>
              <a:rPr lang="el-GR" u="sng" dirty="0">
                <a:effectLst>
                  <a:outerShdw blurRad="38100" dist="38100" dir="2700000" algn="tl">
                    <a:srgbClr val="000000">
                      <a:alpha val="43137"/>
                    </a:srgbClr>
                  </a:outerShdw>
                </a:effectLst>
              </a:rPr>
              <a:t>:</a:t>
            </a:r>
          </a:p>
          <a:p>
            <a:pPr marL="342900" indent="-342900">
              <a:spcBef>
                <a:spcPts val="600"/>
              </a:spcBef>
              <a:buFont typeface="+mj-lt"/>
              <a:buAutoNum type="arabicPeriod"/>
            </a:pPr>
            <a:r>
              <a:rPr lang="el-GR" dirty="0">
                <a:effectLst>
                  <a:outerShdw blurRad="38100" dist="38100" dir="2700000" algn="tl">
                    <a:srgbClr val="000000">
                      <a:alpha val="43137"/>
                    </a:srgbClr>
                  </a:outerShdw>
                </a:effectLst>
              </a:rPr>
              <a:t>Μεταγωγή κυκλώματος (συνεχούς αποστολής και λήψης δεδομένων)</a:t>
            </a:r>
            <a:endParaRPr lang="en-US" dirty="0">
              <a:effectLst>
                <a:outerShdw blurRad="38100" dist="38100" dir="2700000" algn="tl">
                  <a:srgbClr val="000000">
                    <a:alpha val="43137"/>
                  </a:srgbClr>
                </a:outerShdw>
              </a:effectLst>
            </a:endParaRPr>
          </a:p>
          <a:p>
            <a:pPr marL="342900" indent="-342900">
              <a:spcBef>
                <a:spcPts val="600"/>
              </a:spcBef>
              <a:buFont typeface="+mj-lt"/>
              <a:buAutoNum type="arabicPeriod"/>
            </a:pPr>
            <a:r>
              <a:rPr lang="el-GR" dirty="0">
                <a:effectLst>
                  <a:outerShdw blurRad="38100" dist="38100" dir="2700000" algn="tl">
                    <a:srgbClr val="000000">
                      <a:alpha val="43137"/>
                    </a:srgbClr>
                  </a:outerShdw>
                </a:effectLst>
              </a:rPr>
              <a:t>Μεταγωγή πακέτου (αποθήκευσης και αποστολής πακέτων)</a:t>
            </a:r>
          </a:p>
        </p:txBody>
      </p:sp>
    </p:spTree>
    <p:extLst>
      <p:ext uri="{BB962C8B-B14F-4D97-AF65-F5344CB8AC3E}">
        <p14:creationId xmlns:p14="http://schemas.microsoft.com/office/powerpoint/2010/main" val="415039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01D772D9-EE64-4B0D-BDF6-5974BCE9E8C5}"/>
              </a:ext>
            </a:extLst>
          </p:cNvPr>
          <p:cNvSpPr/>
          <p:nvPr/>
        </p:nvSpPr>
        <p:spPr>
          <a:xfrm>
            <a:off x="399784" y="0"/>
            <a:ext cx="11436616"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Δρομολόγηση (</a:t>
            </a:r>
            <a:r>
              <a:rPr lang="en-US" sz="4200" u="sng" dirty="0">
                <a:solidFill>
                  <a:schemeClr val="accent4">
                    <a:lumMod val="40000"/>
                    <a:lumOff val="60000"/>
                  </a:schemeClr>
                </a:solidFill>
              </a:rPr>
              <a:t>rooting)</a:t>
            </a:r>
          </a:p>
        </p:txBody>
      </p:sp>
      <p:sp>
        <p:nvSpPr>
          <p:cNvPr id="6" name="TextBox 5">
            <a:extLst>
              <a:ext uri="{FF2B5EF4-FFF2-40B4-BE49-F238E27FC236}">
                <a16:creationId xmlns:a16="http://schemas.microsoft.com/office/drawing/2014/main" id="{539678BA-85E7-47C4-B2F3-44DF106ED44A}"/>
              </a:ext>
            </a:extLst>
          </p:cNvPr>
          <p:cNvSpPr txBox="1"/>
          <p:nvPr/>
        </p:nvSpPr>
        <p:spPr>
          <a:xfrm>
            <a:off x="866642" y="1085385"/>
            <a:ext cx="10502900" cy="5334794"/>
          </a:xfrm>
          <a:prstGeom prst="rect">
            <a:avLst/>
          </a:prstGeom>
          <a:noFill/>
        </p:spPr>
        <p:txBody>
          <a:bodyPr wrap="square">
            <a:spAutoFit/>
          </a:bodyPr>
          <a:lstStyle/>
          <a:p>
            <a:pPr>
              <a:lnSpc>
                <a:spcPct val="120000"/>
              </a:lnSpc>
            </a:pPr>
            <a:r>
              <a:rPr lang="el-GR" sz="2200" dirty="0"/>
              <a:t>Η </a:t>
            </a:r>
            <a:r>
              <a:rPr lang="el-GR" sz="2200" b="1" dirty="0"/>
              <a:t>δρομολόγηση</a:t>
            </a:r>
            <a:r>
              <a:rPr lang="el-GR" sz="2200" dirty="0"/>
              <a:t> αναφέρεται στη διαδικασία κατά την οποία ένας κόμβος βρίσκει μία ή περισσότερες διαδρομές προς πιθανούς προορισμούς σε ένα δίκτυο με βάση κάποιο συγκεκριμένο πρωτόκολλο. Σε αυτή τη διαδικασία εκτελούνται λειτουργίες</a:t>
            </a:r>
            <a:r>
              <a:rPr lang="en-US" sz="2200" dirty="0"/>
              <a:t>:</a:t>
            </a:r>
            <a:r>
              <a:rPr lang="el-GR" sz="2200" dirty="0"/>
              <a:t> </a:t>
            </a:r>
            <a:endParaRPr lang="en-US" sz="2200" dirty="0"/>
          </a:p>
          <a:p>
            <a:pPr marL="342900" indent="-342900">
              <a:lnSpc>
                <a:spcPct val="120000"/>
              </a:lnSpc>
              <a:buFont typeface="Arial" panose="020B0604020202020204" pitchFamily="34" charset="0"/>
              <a:buChar char="•"/>
            </a:pPr>
            <a:r>
              <a:rPr lang="el-GR" sz="2200" dirty="0"/>
              <a:t>ελέγχου των δεδομένων</a:t>
            </a:r>
            <a:endParaRPr lang="en-US" sz="2200" dirty="0"/>
          </a:p>
          <a:p>
            <a:pPr marL="342900" indent="-342900">
              <a:lnSpc>
                <a:spcPct val="120000"/>
              </a:lnSpc>
              <a:buFont typeface="Arial" panose="020B0604020202020204" pitchFamily="34" charset="0"/>
              <a:buChar char="•"/>
            </a:pPr>
            <a:r>
              <a:rPr lang="el-GR" sz="2200" dirty="0"/>
              <a:t>επεξεργασίας των δεδομένων για την αναγνώριση της διαδρομής και τον χειρισμό των δεδομένων</a:t>
            </a:r>
            <a:endParaRPr lang="en-US" sz="2200" dirty="0"/>
          </a:p>
          <a:p>
            <a:pPr>
              <a:lnSpc>
                <a:spcPct val="120000"/>
              </a:lnSpc>
            </a:pPr>
            <a:endParaRPr lang="en-US" sz="2200" dirty="0"/>
          </a:p>
          <a:p>
            <a:pPr>
              <a:lnSpc>
                <a:spcPct val="120000"/>
              </a:lnSpc>
            </a:pPr>
            <a:r>
              <a:rPr lang="el-GR" sz="2200" dirty="0"/>
              <a:t>Μια απλή διαδικασία δρομολόγησης γνωστή ως επίπεδο ελέγχου</a:t>
            </a:r>
            <a:r>
              <a:rPr lang="en-US" sz="2200" dirty="0"/>
              <a:t> (control plane)</a:t>
            </a:r>
            <a:r>
              <a:rPr lang="el-GR" sz="2200" dirty="0"/>
              <a:t> περιλαμβάνει τρία στάδια: </a:t>
            </a:r>
          </a:p>
          <a:p>
            <a:pPr marL="342900" indent="-342900">
              <a:lnSpc>
                <a:spcPct val="120000"/>
              </a:lnSpc>
              <a:buFont typeface="Arial" panose="020B0604020202020204" pitchFamily="34" charset="0"/>
              <a:buChar char="•"/>
            </a:pPr>
            <a:r>
              <a:rPr lang="el-GR" sz="2200" dirty="0"/>
              <a:t>ανακάλυψη γειτόνων</a:t>
            </a:r>
          </a:p>
          <a:p>
            <a:pPr marL="342900" indent="-342900">
              <a:lnSpc>
                <a:spcPct val="120000"/>
              </a:lnSpc>
              <a:buFont typeface="Arial" panose="020B0604020202020204" pitchFamily="34" charset="0"/>
              <a:buChar char="•"/>
            </a:pPr>
            <a:r>
              <a:rPr lang="el-GR" sz="2200" dirty="0"/>
              <a:t>ανακάλυψη τοπολογίας </a:t>
            </a:r>
          </a:p>
          <a:p>
            <a:pPr marL="342900" indent="-342900">
              <a:lnSpc>
                <a:spcPct val="120000"/>
              </a:lnSpc>
              <a:buFont typeface="Arial" panose="020B0604020202020204" pitchFamily="34" charset="0"/>
              <a:buChar char="•"/>
            </a:pPr>
            <a:r>
              <a:rPr lang="el-GR" sz="2200" dirty="0"/>
              <a:t>επιλογή διαδρομής</a:t>
            </a:r>
          </a:p>
        </p:txBody>
      </p:sp>
    </p:spTree>
    <p:extLst>
      <p:ext uri="{BB962C8B-B14F-4D97-AF65-F5344CB8AC3E}">
        <p14:creationId xmlns:p14="http://schemas.microsoft.com/office/powerpoint/2010/main" val="230396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1921BA0A-36FC-421E-9D78-FA58A592B945}"/>
              </a:ext>
            </a:extLst>
          </p:cNvPr>
          <p:cNvSpPr/>
          <p:nvPr/>
        </p:nvSpPr>
        <p:spPr>
          <a:xfrm>
            <a:off x="399784" y="0"/>
            <a:ext cx="11436616"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Οπτικοί κόμβοι</a:t>
            </a:r>
            <a:endParaRPr lang="en-US" sz="4200" u="sng" dirty="0">
              <a:solidFill>
                <a:schemeClr val="accent4">
                  <a:lumMod val="40000"/>
                  <a:lumOff val="60000"/>
                </a:schemeClr>
              </a:solidFill>
            </a:endParaRPr>
          </a:p>
        </p:txBody>
      </p:sp>
      <p:sp>
        <p:nvSpPr>
          <p:cNvPr id="6" name="TextBox 5">
            <a:extLst>
              <a:ext uri="{FF2B5EF4-FFF2-40B4-BE49-F238E27FC236}">
                <a16:creationId xmlns:a16="http://schemas.microsoft.com/office/drawing/2014/main" id="{85A31F38-E927-48C2-9775-83D59EFBCAFB}"/>
              </a:ext>
            </a:extLst>
          </p:cNvPr>
          <p:cNvSpPr txBox="1"/>
          <p:nvPr/>
        </p:nvSpPr>
        <p:spPr>
          <a:xfrm>
            <a:off x="355600" y="938911"/>
            <a:ext cx="10998200" cy="1722459"/>
          </a:xfrm>
          <a:prstGeom prst="rect">
            <a:avLst/>
          </a:prstGeom>
          <a:noFill/>
        </p:spPr>
        <p:txBody>
          <a:bodyPr wrap="square">
            <a:spAutoFit/>
          </a:bodyPr>
          <a:lstStyle/>
          <a:p>
            <a:pPr>
              <a:lnSpc>
                <a:spcPct val="120000"/>
              </a:lnSpc>
            </a:pPr>
            <a:r>
              <a:rPr lang="el-GR" dirty="0"/>
              <a:t>Ένας οπτικός κόμβος </a:t>
            </a:r>
          </a:p>
          <a:p>
            <a:pPr marL="285750" indent="-285750">
              <a:lnSpc>
                <a:spcPct val="120000"/>
              </a:lnSpc>
              <a:buFont typeface="Arial" panose="020B0604020202020204" pitchFamily="34" charset="0"/>
              <a:buChar char="•"/>
            </a:pPr>
            <a:r>
              <a:rPr lang="el-GR" dirty="0"/>
              <a:t>στέλνει</a:t>
            </a:r>
          </a:p>
          <a:p>
            <a:pPr marL="285750" indent="-285750">
              <a:lnSpc>
                <a:spcPct val="120000"/>
              </a:lnSpc>
              <a:buFont typeface="Arial" panose="020B0604020202020204" pitchFamily="34" charset="0"/>
              <a:buChar char="•"/>
            </a:pPr>
            <a:r>
              <a:rPr lang="el-GR" dirty="0"/>
              <a:t>λαμβάνει και </a:t>
            </a:r>
          </a:p>
          <a:p>
            <a:pPr marL="285750" indent="-285750">
              <a:lnSpc>
                <a:spcPct val="120000"/>
              </a:lnSpc>
              <a:buFont typeface="Arial" panose="020B0604020202020204" pitchFamily="34" charset="0"/>
              <a:buChar char="•"/>
            </a:pPr>
            <a:r>
              <a:rPr lang="el-GR" dirty="0"/>
              <a:t>στέλνει εκ νέου ή ανακατευθύνει </a:t>
            </a:r>
          </a:p>
          <a:p>
            <a:pPr>
              <a:lnSpc>
                <a:spcPct val="120000"/>
              </a:lnSpc>
            </a:pPr>
            <a:r>
              <a:rPr lang="el-GR" dirty="0"/>
              <a:t>οπτικά σήματα στους γειτονικούς συνδεδεμένους κόμβους του.</a:t>
            </a:r>
          </a:p>
        </p:txBody>
      </p:sp>
      <p:sp>
        <p:nvSpPr>
          <p:cNvPr id="8" name="TextBox 7">
            <a:extLst>
              <a:ext uri="{FF2B5EF4-FFF2-40B4-BE49-F238E27FC236}">
                <a16:creationId xmlns:a16="http://schemas.microsoft.com/office/drawing/2014/main" id="{363B670C-0346-4C3A-BE07-154CBB22DB72}"/>
              </a:ext>
            </a:extLst>
          </p:cNvPr>
          <p:cNvSpPr txBox="1"/>
          <p:nvPr/>
        </p:nvSpPr>
        <p:spPr>
          <a:xfrm>
            <a:off x="260084" y="2825046"/>
            <a:ext cx="11436616"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l-GR" dirty="0"/>
              <a:t>Η εκ νέου αποστολή ή ανακατεύθυνση ενός οπτικού σήματος στους επιθυμητούς κόμβους δικτύου απαιτεί από τον κόμβο να εκτελεί είτε μια λειτουργία δρομολόγησης είτε μια λειτουργία μεταγωγής.</a:t>
            </a:r>
          </a:p>
        </p:txBody>
      </p:sp>
      <p:sp>
        <p:nvSpPr>
          <p:cNvPr id="10" name="TextBox 9">
            <a:extLst>
              <a:ext uri="{FF2B5EF4-FFF2-40B4-BE49-F238E27FC236}">
                <a16:creationId xmlns:a16="http://schemas.microsoft.com/office/drawing/2014/main" id="{71878C29-A368-47D9-BC65-3F939C75047D}"/>
              </a:ext>
            </a:extLst>
          </p:cNvPr>
          <p:cNvSpPr txBox="1"/>
          <p:nvPr/>
        </p:nvSpPr>
        <p:spPr>
          <a:xfrm>
            <a:off x="260084" y="3771543"/>
            <a:ext cx="11436616"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l-GR" dirty="0"/>
              <a:t>Καθώς τα οπτικά σήματα ταξιδεύουν σε </a:t>
            </a:r>
            <a:r>
              <a:rPr lang="el-GR" dirty="0" err="1"/>
              <a:t>πολυπλεξική</a:t>
            </a:r>
            <a:r>
              <a:rPr lang="el-GR" dirty="0"/>
              <a:t> μορφή ο δρομολογητής αναφέρεται ως δρομολογητής μήκους κύματος όταν διατηρεί το μήκος κύματος του σήματος και μετατροπέας μήκους κύματος.</a:t>
            </a:r>
          </a:p>
        </p:txBody>
      </p:sp>
    </p:spTree>
    <p:extLst>
      <p:ext uri="{BB962C8B-B14F-4D97-AF65-F5344CB8AC3E}">
        <p14:creationId xmlns:p14="http://schemas.microsoft.com/office/powerpoint/2010/main" val="2713369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Εικόνα 5">
            <a:extLst>
              <a:ext uri="{FF2B5EF4-FFF2-40B4-BE49-F238E27FC236}">
                <a16:creationId xmlns:a16="http://schemas.microsoft.com/office/drawing/2014/main" id="{8BB5DD97-F40B-403F-BBF0-8E3C6726FF1B}"/>
              </a:ext>
            </a:extLst>
          </p:cNvPr>
          <p:cNvPicPr>
            <a:picLocks noChangeAspect="1"/>
          </p:cNvPicPr>
          <p:nvPr/>
        </p:nvPicPr>
        <p:blipFill rotWithShape="1">
          <a:blip r:embed="rId2"/>
          <a:srcRect r="-500" b="21129"/>
          <a:stretch/>
        </p:blipFill>
        <p:spPr>
          <a:xfrm>
            <a:off x="3773839" y="1506566"/>
            <a:ext cx="8097249" cy="3844868"/>
          </a:xfrm>
          <a:prstGeom prst="rect">
            <a:avLst/>
          </a:prstGeom>
        </p:spPr>
      </p:pic>
      <p:sp>
        <p:nvSpPr>
          <p:cNvPr id="7" name="TextBox 6">
            <a:extLst>
              <a:ext uri="{FF2B5EF4-FFF2-40B4-BE49-F238E27FC236}">
                <a16:creationId xmlns:a16="http://schemas.microsoft.com/office/drawing/2014/main" id="{A58B068A-4231-4476-9744-1F2D5262F750}"/>
              </a:ext>
            </a:extLst>
          </p:cNvPr>
          <p:cNvSpPr txBox="1"/>
          <p:nvPr/>
        </p:nvSpPr>
        <p:spPr>
          <a:xfrm>
            <a:off x="88900" y="1749084"/>
            <a:ext cx="3822332" cy="3359831"/>
          </a:xfrm>
          <a:prstGeom prst="rect">
            <a:avLst/>
          </a:prstGeom>
          <a:noFill/>
        </p:spPr>
        <p:txBody>
          <a:bodyPr wrap="square">
            <a:spAutoFit/>
          </a:bodyPr>
          <a:lstStyle/>
          <a:p>
            <a:pPr marL="342900" indent="-342900">
              <a:lnSpc>
                <a:spcPct val="120000"/>
              </a:lnSpc>
              <a:spcBef>
                <a:spcPts val="600"/>
              </a:spcBef>
              <a:buFont typeface="+mj-lt"/>
              <a:buAutoNum type="alphaLcParenR"/>
            </a:pPr>
            <a:r>
              <a:rPr lang="el-GR" dirty="0" err="1"/>
              <a:t>Αποπολυπλέκτης</a:t>
            </a:r>
            <a:r>
              <a:rPr lang="el-GR" dirty="0"/>
              <a:t> μήκους κύματος, </a:t>
            </a:r>
            <a:endParaRPr lang="en-US" dirty="0"/>
          </a:p>
          <a:p>
            <a:pPr marL="342900" indent="-342900">
              <a:lnSpc>
                <a:spcPct val="120000"/>
              </a:lnSpc>
              <a:spcBef>
                <a:spcPts val="600"/>
              </a:spcBef>
              <a:buFont typeface="+mj-lt"/>
              <a:buAutoNum type="alphaLcParenR"/>
            </a:pPr>
            <a:r>
              <a:rPr lang="el-GR" dirty="0" err="1"/>
              <a:t>πολυπλέκτης</a:t>
            </a:r>
            <a:r>
              <a:rPr lang="el-GR" dirty="0"/>
              <a:t> </a:t>
            </a:r>
            <a:r>
              <a:rPr lang="el-GR" dirty="0" err="1"/>
              <a:t>μ.κ</a:t>
            </a:r>
            <a:r>
              <a:rPr lang="el-GR" dirty="0"/>
              <a:t>.,</a:t>
            </a:r>
            <a:r>
              <a:rPr lang="en-US" dirty="0"/>
              <a:t> </a:t>
            </a:r>
          </a:p>
          <a:p>
            <a:pPr marL="342900" indent="-342900">
              <a:lnSpc>
                <a:spcPct val="120000"/>
              </a:lnSpc>
              <a:spcBef>
                <a:spcPts val="600"/>
              </a:spcBef>
              <a:buFont typeface="+mj-lt"/>
              <a:buAutoNum type="alphaLcParenR"/>
            </a:pPr>
            <a:r>
              <a:rPr lang="el-GR" dirty="0" err="1"/>
              <a:t>Πολυπλέκτης</a:t>
            </a:r>
            <a:r>
              <a:rPr lang="en-US" dirty="0"/>
              <a:t> </a:t>
            </a:r>
            <a:r>
              <a:rPr lang="el-GR" dirty="0" err="1"/>
              <a:t>μ.κ</a:t>
            </a:r>
            <a:r>
              <a:rPr lang="el-GR" dirty="0"/>
              <a:t>. προσθήκης/αφαίρεσης</a:t>
            </a:r>
            <a:r>
              <a:rPr lang="en-US" dirty="0"/>
              <a:t>,</a:t>
            </a:r>
            <a:r>
              <a:rPr lang="el-GR" dirty="0"/>
              <a:t> </a:t>
            </a:r>
            <a:endParaRPr lang="en-US" dirty="0"/>
          </a:p>
          <a:p>
            <a:pPr marL="342900" indent="-342900">
              <a:lnSpc>
                <a:spcPct val="120000"/>
              </a:lnSpc>
              <a:spcBef>
                <a:spcPts val="600"/>
              </a:spcBef>
              <a:buFont typeface="+mj-lt"/>
              <a:buAutoNum type="alphaLcParenR"/>
            </a:pPr>
            <a:r>
              <a:rPr lang="el-GR" dirty="0"/>
              <a:t>οπτικός </a:t>
            </a:r>
            <a:r>
              <a:rPr lang="el-GR" dirty="0" err="1"/>
              <a:t>μεταγωγέας</a:t>
            </a:r>
            <a:r>
              <a:rPr lang="el-GR" dirty="0"/>
              <a:t> </a:t>
            </a:r>
            <a:r>
              <a:rPr lang="el-GR" dirty="0" err="1"/>
              <a:t>μ.κ</a:t>
            </a:r>
            <a:r>
              <a:rPr lang="el-GR" dirty="0"/>
              <a:t>. 2</a:t>
            </a:r>
            <a:r>
              <a:rPr lang="en-US" dirty="0"/>
              <a:t>x2</a:t>
            </a:r>
            <a:r>
              <a:rPr lang="el-GR" dirty="0"/>
              <a:t>, </a:t>
            </a:r>
            <a:endParaRPr lang="en-US" dirty="0"/>
          </a:p>
          <a:p>
            <a:pPr marL="342900" indent="-342900">
              <a:lnSpc>
                <a:spcPct val="120000"/>
              </a:lnSpc>
              <a:spcBef>
                <a:spcPts val="600"/>
              </a:spcBef>
              <a:buFont typeface="+mj-lt"/>
              <a:buAutoNum type="alphaLcParenR"/>
            </a:pPr>
            <a:r>
              <a:rPr lang="el-GR" dirty="0"/>
              <a:t>προσαρμοζόμενος</a:t>
            </a:r>
            <a:r>
              <a:rPr lang="en-US" dirty="0"/>
              <a:t> </a:t>
            </a:r>
            <a:r>
              <a:rPr lang="el-GR" dirty="0" err="1"/>
              <a:t>πολυπλέκτης</a:t>
            </a:r>
            <a:r>
              <a:rPr lang="el-GR" dirty="0"/>
              <a:t> προσθήκης αφαίρεσης</a:t>
            </a:r>
          </a:p>
        </p:txBody>
      </p:sp>
      <p:sp>
        <p:nvSpPr>
          <p:cNvPr id="8" name="Ορθογώνιο 7">
            <a:extLst>
              <a:ext uri="{FF2B5EF4-FFF2-40B4-BE49-F238E27FC236}">
                <a16:creationId xmlns:a16="http://schemas.microsoft.com/office/drawing/2014/main" id="{3966A36C-261F-4909-BE42-36E8F501477A}"/>
              </a:ext>
            </a:extLst>
          </p:cNvPr>
          <p:cNvSpPr/>
          <p:nvPr/>
        </p:nvSpPr>
        <p:spPr>
          <a:xfrm>
            <a:off x="399784" y="0"/>
            <a:ext cx="11436616" cy="938911"/>
          </a:xfrm>
          <a:prstGeom prst="rect">
            <a:avLst/>
          </a:prstGeom>
        </p:spPr>
        <p:txBody>
          <a:bodyPr wrap="square">
            <a:spAutoFit/>
          </a:bodyPr>
          <a:lstStyle/>
          <a:p>
            <a:pPr algn="ctr">
              <a:lnSpc>
                <a:spcPct val="150000"/>
              </a:lnSpc>
            </a:pPr>
            <a:r>
              <a:rPr lang="el-GR" sz="4200" u="sng" dirty="0">
                <a:solidFill>
                  <a:schemeClr val="accent4">
                    <a:lumMod val="40000"/>
                    <a:lumOff val="60000"/>
                  </a:schemeClr>
                </a:solidFill>
              </a:rPr>
              <a:t>Οπτικοί κόμβοι</a:t>
            </a:r>
            <a:endParaRPr lang="en-US" sz="4200" u="sng" dirty="0">
              <a:solidFill>
                <a:schemeClr val="accent4">
                  <a:lumMod val="40000"/>
                  <a:lumOff val="60000"/>
                </a:schemeClr>
              </a:solidFill>
            </a:endParaRPr>
          </a:p>
        </p:txBody>
      </p:sp>
    </p:spTree>
    <p:extLst>
      <p:ext uri="{BB962C8B-B14F-4D97-AF65-F5344CB8AC3E}">
        <p14:creationId xmlns:p14="http://schemas.microsoft.com/office/powerpoint/2010/main" val="884093334"/>
      </p:ext>
    </p:extLst>
  </p:cSld>
  <p:clrMapOvr>
    <a:masterClrMapping/>
  </p:clrMapOvr>
</p:sld>
</file>

<file path=ppt/theme/theme1.xml><?xml version="1.0" encoding="utf-8"?>
<a:theme xmlns:a="http://schemas.openxmlformats.org/drawingml/2006/main" name="Τομή">
  <a:themeElements>
    <a:clrScheme name="Τομή">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Τομή">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Τομή">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13628</TotalTime>
  <Words>570</Words>
  <Application>Microsoft Office PowerPoint</Application>
  <PresentationFormat>Ευρεία οθόνη</PresentationFormat>
  <Paragraphs>56</Paragraphs>
  <Slides>10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10</vt:i4>
      </vt:variant>
    </vt:vector>
  </HeadingPairs>
  <TitlesOfParts>
    <vt:vector size="15" baseType="lpstr">
      <vt:lpstr>-apple-system</vt:lpstr>
      <vt:lpstr>Arial</vt:lpstr>
      <vt:lpstr>Century Gothic</vt:lpstr>
      <vt:lpstr>Wingdings 3</vt:lpstr>
      <vt:lpstr>Τομή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Andreas Tsormpatzoglou</dc:creator>
  <cp:lastModifiedBy>Andreas Tsormpatzoglou</cp:lastModifiedBy>
  <cp:revision>227</cp:revision>
  <dcterms:created xsi:type="dcterms:W3CDTF">2021-02-23T06:42:38Z</dcterms:created>
  <dcterms:modified xsi:type="dcterms:W3CDTF">2022-04-13T14:43:01Z</dcterms:modified>
</cp:coreProperties>
</file>