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9"/>
  </p:notesMasterIdLst>
  <p:sldIdLst>
    <p:sldId id="465" r:id="rId2"/>
    <p:sldId id="474" r:id="rId3"/>
    <p:sldId id="469" r:id="rId4"/>
    <p:sldId id="467" r:id="rId5"/>
    <p:sldId id="476" r:id="rId6"/>
    <p:sldId id="470" r:id="rId7"/>
    <p:sldId id="473" r:id="rId8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81818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807" autoAdjust="0"/>
  </p:normalViewPr>
  <p:slideViewPr>
    <p:cSldViewPr snapToGrid="0">
      <p:cViewPr>
        <p:scale>
          <a:sx n="90" d="100"/>
          <a:sy n="90" d="100"/>
        </p:scale>
        <p:origin x="732" y="-552"/>
      </p:cViewPr>
      <p:guideLst>
        <p:guide orient="horz" pos="224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l-GR"/>
          </a:p>
        </p:txBody>
      </p:sp>
      <p:sp>
        <p:nvSpPr>
          <p:cNvPr id="260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0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260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AB1BD9A-843A-498A-AB47-85E26B8A2486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279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8150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1659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5469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8011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3EC1B9-BEE2-4E56-A99A-84F9CE2F1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FE1-68FD-4393-9C38-790BC85BB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B3DF-8E37-4DBC-90EC-9121F9071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40E-4ACC-4ECE-A3EF-ADA08C4C68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DD85-40E1-4B6E-9E96-90F1DD8EF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F8F6-8226-4B84-9080-E2C54B4F86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AAD06E-0EEA-40E6-9BC4-1F8FD6D012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ED46FB9-9256-46DC-BAB3-6B6939F2E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5E37-46EA-43D8-9717-AFE4791890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2484-63BC-418C-8FA3-F0779BAAA6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87AA-A042-489B-B328-C5A5BD7C0D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F9B35D-0E35-4AFD-AB46-C27ACB248D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2401887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el-G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Προγραμματισμός ΙΙ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40544" y="692696"/>
            <a:ext cx="7127800" cy="5403898"/>
          </a:xfrm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>
            <a:normAutofit fontScale="92500" lnSpcReduction="10000"/>
          </a:bodyPr>
          <a:lstStyle/>
          <a:p>
            <a:pPr algn="r"/>
            <a:r>
              <a:rPr lang="el-GR" i="1" dirty="0">
                <a:solidFill>
                  <a:schemeClr val="bg1"/>
                </a:solidFill>
              </a:rPr>
              <a:t>ΣΧΟΛΗ ΤΕΧΝΟΛΟΓΙΚΩΝ ΕΦΑΡΜΟΓΩΝ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sz="2600" dirty="0">
                <a:solidFill>
                  <a:schemeClr val="bg1"/>
                </a:solidFill>
              </a:rPr>
              <a:t>ΤΜΗΜΑ ΜΗΧΑΝΙΚΩΝ ΠΛΗΡΟΦΟΡΙΚΗΣ ΤΕ</a:t>
            </a:r>
            <a:endParaRPr lang="el-GR" dirty="0">
              <a:solidFill>
                <a:schemeClr val="bg1"/>
              </a:solidFill>
            </a:endParaRPr>
          </a:p>
          <a:p>
            <a:pPr algn="r"/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i="1" dirty="0">
              <a:solidFill>
                <a:schemeClr val="tx1"/>
              </a:solidFill>
            </a:endParaRPr>
          </a:p>
          <a:p>
            <a:r>
              <a:rPr lang="el-GR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Δομές</a:t>
            </a: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Διδάσκων: </a:t>
            </a:r>
            <a:r>
              <a:rPr lang="el-GR" sz="1900" b="1" i="1" dirty="0">
                <a:solidFill>
                  <a:schemeClr val="tx1"/>
                </a:solidFill>
              </a:rPr>
              <a:t>Τσίπουρας Μάρκος</a:t>
            </a: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Εκπαιδευτικό Υλικό: </a:t>
            </a:r>
            <a:r>
              <a:rPr lang="el-GR" sz="1900" b="1" i="1" dirty="0">
                <a:solidFill>
                  <a:schemeClr val="tx1"/>
                </a:solidFill>
              </a:rPr>
              <a:t>«</a:t>
            </a:r>
            <a:r>
              <a:rPr lang="en-US" sz="1900" b="1" i="1" dirty="0">
                <a:solidFill>
                  <a:schemeClr val="tx1"/>
                </a:solidFill>
              </a:rPr>
              <a:t>C</a:t>
            </a:r>
            <a:r>
              <a:rPr lang="el-GR" sz="1900" b="1" i="1" dirty="0">
                <a:solidFill>
                  <a:schemeClr val="tx1"/>
                </a:solidFill>
              </a:rPr>
              <a:t>: Από τη Θεωρία στην Εφαρμογή» </a:t>
            </a:r>
          </a:p>
          <a:p>
            <a:pPr algn="r"/>
            <a:r>
              <a:rPr lang="el-GR" sz="1900" b="1" i="1" dirty="0">
                <a:solidFill>
                  <a:schemeClr val="tx1"/>
                </a:solidFill>
              </a:rPr>
              <a:t>Γ. Σ. Τσελίκης – Ν. Δ. </a:t>
            </a:r>
            <a:r>
              <a:rPr lang="el-GR" sz="1900" b="1" i="1" dirty="0" err="1">
                <a:solidFill>
                  <a:schemeClr val="tx1"/>
                </a:solidFill>
              </a:rPr>
              <a:t>Τσελίκας</a:t>
            </a:r>
            <a:endParaRPr lang="el-GR" sz="1900" b="1" i="1" dirty="0">
              <a:solidFill>
                <a:schemeClr val="tx1"/>
              </a:solidFill>
            </a:endParaRPr>
          </a:p>
        </p:txBody>
      </p:sp>
      <p:pic>
        <p:nvPicPr>
          <p:cNvPr id="6" name="Picture 7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l="18191" r="19104" b="46681"/>
          <a:stretch/>
        </p:blipFill>
        <p:spPr>
          <a:xfrm>
            <a:off x="7772400" y="606928"/>
            <a:ext cx="914400" cy="858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568876"/>
            <a:ext cx="7086600" cy="8966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GB" altLang="el-GR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431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8686800" cy="5880100"/>
          </a:xfrm>
        </p:spPr>
        <p:txBody>
          <a:bodyPr>
            <a:normAutofit/>
          </a:bodyPr>
          <a:lstStyle/>
          <a:p>
            <a:pPr marL="925830" lvl="1" indent="-514350">
              <a:buFont typeface="+mj-lt"/>
              <a:buAutoNum type="arabicPeriod"/>
            </a:pPr>
            <a:r>
              <a:rPr lang="el-GR" sz="2400" dirty="0">
                <a:solidFill>
                  <a:schemeClr val="tx1"/>
                </a:solidFill>
              </a:rPr>
              <a:t>Να γραφεί πρόγραμμα το οποίο να ορίζει μια δομή </a:t>
            </a:r>
            <a:r>
              <a:rPr lang="en-US" sz="2400" dirty="0">
                <a:solidFill>
                  <a:schemeClr val="tx1"/>
                </a:solidFill>
              </a:rPr>
              <a:t>time </a:t>
            </a:r>
            <a:r>
              <a:rPr lang="el-GR" sz="2400" dirty="0">
                <a:solidFill>
                  <a:schemeClr val="tx1"/>
                </a:solidFill>
              </a:rPr>
              <a:t>με πεδία για ώρες, λεπτά και δευτερόλεπτα (ακέραιοι). </a:t>
            </a:r>
            <a:br>
              <a:rPr lang="el-GR" sz="2400" dirty="0">
                <a:solidFill>
                  <a:schemeClr val="tx1"/>
                </a:solidFill>
              </a:rPr>
            </a:br>
            <a:br>
              <a:rPr lang="el-GR" sz="2400" dirty="0">
                <a:solidFill>
                  <a:schemeClr val="tx1"/>
                </a:solidFill>
              </a:rPr>
            </a:br>
            <a:r>
              <a:rPr lang="el-GR" sz="2400" dirty="0">
                <a:solidFill>
                  <a:schemeClr val="tx1"/>
                </a:solidFill>
              </a:rPr>
              <a:t>Στην συνέχεια να δέχεται δύο ώρες σε μορφή: </a:t>
            </a:r>
            <a:r>
              <a:rPr lang="el-GR" sz="2400" i="1" dirty="0">
                <a:solidFill>
                  <a:srgbClr val="0000FF"/>
                </a:solidFill>
              </a:rPr>
              <a:t>ΩΩ:ΛΛ:ΔΔ </a:t>
            </a:r>
            <a:r>
              <a:rPr lang="el-GR" sz="2400" dirty="0">
                <a:solidFill>
                  <a:schemeClr val="tx1"/>
                </a:solidFill>
              </a:rPr>
              <a:t>που να αποθηκεύονται με χρήση της δομής </a:t>
            </a:r>
            <a:r>
              <a:rPr lang="en-US" sz="2400" dirty="0">
                <a:solidFill>
                  <a:schemeClr val="tx1"/>
                </a:solidFill>
              </a:rPr>
              <a:t>time</a:t>
            </a:r>
            <a:r>
              <a:rPr lang="el-GR" sz="2400" dirty="0">
                <a:solidFill>
                  <a:schemeClr val="tx1"/>
                </a:solidFill>
              </a:rPr>
              <a:t>. </a:t>
            </a:r>
            <a:br>
              <a:rPr lang="el-GR" sz="2400" dirty="0">
                <a:solidFill>
                  <a:schemeClr val="tx1"/>
                </a:solidFill>
              </a:rPr>
            </a:br>
            <a:br>
              <a:rPr lang="el-GR" sz="2400" dirty="0">
                <a:solidFill>
                  <a:schemeClr val="tx1"/>
                </a:solidFill>
              </a:rPr>
            </a:br>
            <a:r>
              <a:rPr lang="el-GR" sz="2400" dirty="0">
                <a:solidFill>
                  <a:schemeClr val="tx1"/>
                </a:solidFill>
              </a:rPr>
              <a:t>Τέλος να εμφανίζει την διαφορά τους 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l-GR" sz="2400" dirty="0">
                <a:solidFill>
                  <a:schemeClr val="tx1"/>
                </a:solidFill>
              </a:rPr>
              <a:t>σε ώρες, λεπτά και δευτερόλεπτα, π.χ. για είσοδο: </a:t>
            </a:r>
          </a:p>
          <a:p>
            <a:pPr marL="411480" lvl="1" indent="0">
              <a:buNone/>
            </a:pPr>
            <a:r>
              <a:rPr lang="el-GR" sz="2400" dirty="0">
                <a:solidFill>
                  <a:schemeClr val="tx1"/>
                </a:solidFill>
              </a:rPr>
              <a:t>		</a:t>
            </a:r>
            <a:r>
              <a:rPr lang="el-GR" sz="1800" i="1" dirty="0">
                <a:solidFill>
                  <a:schemeClr val="tx1"/>
                </a:solidFill>
              </a:rPr>
              <a:t>09:42:12	14:</a:t>
            </a:r>
            <a:r>
              <a:rPr lang="en-US" sz="1800" i="1" dirty="0">
                <a:solidFill>
                  <a:schemeClr val="tx1"/>
                </a:solidFill>
              </a:rPr>
              <a:t>07</a:t>
            </a:r>
            <a:r>
              <a:rPr lang="el-GR" sz="1800" i="1" dirty="0">
                <a:solidFill>
                  <a:schemeClr val="tx1"/>
                </a:solidFill>
              </a:rPr>
              <a:t>:</a:t>
            </a:r>
            <a:r>
              <a:rPr lang="en-US" sz="1800" i="1" dirty="0">
                <a:solidFill>
                  <a:schemeClr val="tx1"/>
                </a:solidFill>
              </a:rPr>
              <a:t>51</a:t>
            </a:r>
            <a:endParaRPr lang="el-GR" sz="2000" i="1" dirty="0">
              <a:solidFill>
                <a:schemeClr val="tx1"/>
              </a:solidFill>
            </a:endParaRPr>
          </a:p>
          <a:p>
            <a:pPr marL="411480" lvl="1" indent="0">
              <a:buNone/>
            </a:pPr>
            <a:r>
              <a:rPr lang="el-GR" sz="2400" dirty="0">
                <a:solidFill>
                  <a:schemeClr val="tx1"/>
                </a:solidFill>
              </a:rPr>
              <a:t> 	να εμφανίζει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  <a:endParaRPr lang="el-GR" sz="2400" dirty="0">
              <a:solidFill>
                <a:schemeClr val="tx1"/>
              </a:solidFill>
            </a:endParaRPr>
          </a:p>
          <a:p>
            <a:pPr marL="411480" lvl="1" indent="0">
              <a:buNone/>
            </a:pPr>
            <a:r>
              <a:rPr lang="el-GR" sz="2400" dirty="0">
                <a:solidFill>
                  <a:schemeClr val="tx1"/>
                </a:solidFill>
              </a:rPr>
              <a:t>		</a:t>
            </a:r>
            <a:r>
              <a:rPr lang="en-US" sz="1800" i="1" dirty="0">
                <a:solidFill>
                  <a:schemeClr val="tx1"/>
                </a:solidFill>
              </a:rPr>
              <a:t>04:25:39</a:t>
            </a:r>
            <a:endParaRPr lang="el-GR" sz="1800" i="1" dirty="0">
              <a:solidFill>
                <a:schemeClr val="tx1"/>
              </a:solidFill>
            </a:endParaRPr>
          </a:p>
          <a:p>
            <a:pPr marL="411480" lvl="1" indent="0">
              <a:buNone/>
            </a:pPr>
            <a:endParaRPr lang="en-US" sz="1800" i="1" dirty="0">
              <a:solidFill>
                <a:schemeClr val="tx1"/>
              </a:solidFill>
            </a:endParaRPr>
          </a:p>
          <a:p>
            <a:pPr marL="411480" lvl="1" indent="0">
              <a:buNone/>
            </a:pPr>
            <a:r>
              <a:rPr lang="en-US" sz="1800" i="1" dirty="0">
                <a:solidFill>
                  <a:schemeClr val="tx1"/>
                </a:solidFill>
              </a:rPr>
              <a:t>	</a:t>
            </a:r>
            <a:r>
              <a:rPr lang="el-GR" sz="2400" dirty="0">
                <a:solidFill>
                  <a:schemeClr val="tx1"/>
                </a:solidFill>
              </a:rPr>
              <a:t>ΠΡΟΣΟΧΗ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  <a:r>
              <a:rPr lang="el-GR" sz="2400" dirty="0">
                <a:solidFill>
                  <a:schemeClr val="tx1"/>
                </a:solidFill>
              </a:rPr>
              <a:t> Αν κάποια τιμή είναι &lt;10 να εμφανίζεται το 	«0» στην πρώτη θέση (π.χ. «04» και όχι «4»).</a:t>
            </a:r>
          </a:p>
          <a:p>
            <a:pPr marL="411480" lvl="1" indent="0">
              <a:buNone/>
            </a:pPr>
            <a:endParaRPr lang="el-GR" sz="2400" i="1" dirty="0">
              <a:solidFill>
                <a:schemeClr val="tx1"/>
              </a:solidFill>
            </a:endParaRPr>
          </a:p>
          <a:p>
            <a:pPr marL="411480" lvl="1" indent="0">
              <a:buNone/>
            </a:pPr>
            <a:endParaRPr lang="en-US" sz="2400" i="1" dirty="0">
              <a:solidFill>
                <a:schemeClr val="tx1"/>
              </a:solidFill>
            </a:endParaRPr>
          </a:p>
          <a:p>
            <a:pPr marL="411480" lvl="1" indent="0">
              <a:buNone/>
            </a:pPr>
            <a:endParaRPr lang="el-GR" sz="2400" i="1" dirty="0">
              <a:solidFill>
                <a:schemeClr val="tx1"/>
              </a:solidFill>
            </a:endParaRPr>
          </a:p>
          <a:p>
            <a:pPr marL="925830" lvl="1" indent="-514350">
              <a:buFont typeface="+mj-lt"/>
              <a:buAutoNum type="arabicPeriod" startAt="4"/>
            </a:pPr>
            <a:endParaRPr lang="el-GR" sz="2400" dirty="0">
              <a:solidFill>
                <a:schemeClr val="tx1"/>
              </a:solidFill>
            </a:endParaRPr>
          </a:p>
          <a:p>
            <a:pPr marL="411480" lvl="1" indent="0">
              <a:buNone/>
            </a:pPr>
            <a:endParaRPr lang="el-GR" sz="2400" dirty="0">
              <a:solidFill>
                <a:schemeClr val="tx1"/>
              </a:solidFill>
            </a:endParaRPr>
          </a:p>
          <a:p>
            <a:pPr marL="925830" lvl="1" indent="-514350">
              <a:buFont typeface="+mj-lt"/>
              <a:buAutoNum type="arabicPeriod"/>
            </a:pP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2</a:t>
            </a:fld>
            <a:endParaRPr lang="en-GB"/>
          </a:p>
        </p:txBody>
      </p:sp>
      <p:sp>
        <p:nvSpPr>
          <p:cNvPr id="10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47101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4992" y="1004340"/>
            <a:ext cx="5503306" cy="5493899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#include &lt;</a:t>
            </a:r>
            <a:r>
              <a:rPr lang="en-US" sz="1600" dirty="0" err="1">
                <a:latin typeface="Consolas" panose="020B0609020204030204" pitchFamily="49" charset="0"/>
              </a:rPr>
              <a:t>stdio.h</a:t>
            </a:r>
            <a:r>
              <a:rPr lang="en-US" sz="1600" dirty="0">
                <a:latin typeface="Consolas" panose="020B0609020204030204" pitchFamily="49" charset="0"/>
              </a:rPr>
              <a:t>&gt;</a:t>
            </a:r>
          </a:p>
          <a:p>
            <a:pPr marL="109728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1600" dirty="0" err="1">
                <a:latin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</a:rPr>
              <a:t> main()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{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struct time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{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	</a:t>
            </a:r>
            <a:r>
              <a:rPr lang="en-US" sz="1600" dirty="0" err="1">
                <a:latin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</a:rPr>
              <a:t> h;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	</a:t>
            </a:r>
            <a:r>
              <a:rPr lang="en-US" sz="1600" dirty="0" err="1">
                <a:latin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</a:rPr>
              <a:t> m;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	</a:t>
            </a:r>
            <a:r>
              <a:rPr lang="en-US" sz="1600" dirty="0" err="1">
                <a:latin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</a:rPr>
              <a:t> s;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};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struct time t1, t2, td;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err="1">
                <a:latin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</a:rPr>
              <a:t> s1, s2, </a:t>
            </a:r>
            <a:r>
              <a:rPr lang="en-US" sz="1600" dirty="0" err="1">
                <a:latin typeface="Consolas" panose="020B0609020204030204" pitchFamily="49" charset="0"/>
              </a:rPr>
              <a:t>sd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err="1">
                <a:latin typeface="Consolas" panose="020B0609020204030204" pitchFamily="49" charset="0"/>
              </a:rPr>
              <a:t>printf</a:t>
            </a:r>
            <a:r>
              <a:rPr lang="en-US" sz="1600" dirty="0">
                <a:latin typeface="Consolas" panose="020B0609020204030204" pitchFamily="49" charset="0"/>
              </a:rPr>
              <a:t>("Give first time (</a:t>
            </a:r>
            <a:r>
              <a:rPr lang="en-US" sz="1600" dirty="0" err="1">
                <a:latin typeface="Consolas" panose="020B0609020204030204" pitchFamily="49" charset="0"/>
              </a:rPr>
              <a:t>hh:mm:ss</a:t>
            </a:r>
            <a:r>
              <a:rPr lang="en-US" sz="1600" dirty="0">
                <a:latin typeface="Consolas" panose="020B0609020204030204" pitchFamily="49" charset="0"/>
              </a:rPr>
              <a:t>):");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err="1">
                <a:latin typeface="Consolas" panose="020B0609020204030204" pitchFamily="49" charset="0"/>
              </a:rPr>
              <a:t>scanf</a:t>
            </a:r>
            <a:r>
              <a:rPr lang="en-US" sz="1600" dirty="0">
                <a:latin typeface="Consolas" panose="020B0609020204030204" pitchFamily="49" charset="0"/>
              </a:rPr>
              <a:t>("%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:%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:%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", &amp;t1.h, &amp;t1.m, &amp;t1.s);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err="1">
                <a:latin typeface="Consolas" panose="020B0609020204030204" pitchFamily="49" charset="0"/>
              </a:rPr>
              <a:t>printf</a:t>
            </a:r>
            <a:r>
              <a:rPr lang="en-US" sz="1600" dirty="0">
                <a:latin typeface="Consolas" panose="020B0609020204030204" pitchFamily="49" charset="0"/>
              </a:rPr>
              <a:t>("Give second time (</a:t>
            </a:r>
            <a:r>
              <a:rPr lang="en-US" sz="1600" dirty="0" err="1">
                <a:latin typeface="Consolas" panose="020B0609020204030204" pitchFamily="49" charset="0"/>
              </a:rPr>
              <a:t>hh:mm:ss</a:t>
            </a:r>
            <a:r>
              <a:rPr lang="en-US" sz="1600" dirty="0">
                <a:latin typeface="Consolas" panose="020B0609020204030204" pitchFamily="49" charset="0"/>
              </a:rPr>
              <a:t>):");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err="1">
                <a:latin typeface="Consolas" panose="020B0609020204030204" pitchFamily="49" charset="0"/>
              </a:rPr>
              <a:t>scanf</a:t>
            </a:r>
            <a:r>
              <a:rPr lang="en-US" sz="1600" dirty="0">
                <a:latin typeface="Consolas" panose="020B0609020204030204" pitchFamily="49" charset="0"/>
              </a:rPr>
              <a:t>("%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:%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:%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", &amp;t2.h, &amp;t2.m, &amp;t2.s);</a:t>
            </a: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3882452" y="1009340"/>
            <a:ext cx="5146619" cy="324786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s1 = 3600*t1.h + 60*t1.m + t1.s;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s2 = 3600*t2.h + 60*t2.m + t2.s;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  <a:r>
              <a:rPr lang="en-US" sz="1600" b="0" dirty="0" err="1">
                <a:latin typeface="Consolas" panose="020B0609020204030204" pitchFamily="49" charset="0"/>
              </a:rPr>
              <a:t>sd</a:t>
            </a:r>
            <a:r>
              <a:rPr lang="en-US" sz="1600" b="0" dirty="0">
                <a:latin typeface="Consolas" panose="020B0609020204030204" pitchFamily="49" charset="0"/>
              </a:rPr>
              <a:t> = s2 - s1;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  <a:r>
              <a:rPr lang="en-US" sz="1600" b="0" dirty="0" err="1">
                <a:latin typeface="Consolas" panose="020B0609020204030204" pitchFamily="49" charset="0"/>
              </a:rPr>
              <a:t>td.h</a:t>
            </a:r>
            <a:r>
              <a:rPr lang="en-US" sz="1600" b="0" dirty="0">
                <a:latin typeface="Consolas" panose="020B0609020204030204" pitchFamily="49" charset="0"/>
              </a:rPr>
              <a:t> = </a:t>
            </a:r>
            <a:r>
              <a:rPr lang="en-US" sz="1600" b="0" dirty="0" err="1">
                <a:latin typeface="Consolas" panose="020B0609020204030204" pitchFamily="49" charset="0"/>
              </a:rPr>
              <a:t>sd</a:t>
            </a:r>
            <a:r>
              <a:rPr lang="en-US" sz="1600" b="0" dirty="0">
                <a:latin typeface="Consolas" panose="020B0609020204030204" pitchFamily="49" charset="0"/>
              </a:rPr>
              <a:t>/3600;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  <a:r>
              <a:rPr lang="en-US" sz="1600" b="0" dirty="0" err="1">
                <a:latin typeface="Consolas" panose="020B0609020204030204" pitchFamily="49" charset="0"/>
              </a:rPr>
              <a:t>td.m</a:t>
            </a:r>
            <a:r>
              <a:rPr lang="en-US" sz="1600" b="0" dirty="0">
                <a:latin typeface="Consolas" panose="020B0609020204030204" pitchFamily="49" charset="0"/>
              </a:rPr>
              <a:t> = (sd%3600)/60;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  <a:r>
              <a:rPr lang="en-US" sz="1600" b="0" dirty="0" err="1">
                <a:latin typeface="Consolas" panose="020B0609020204030204" pitchFamily="49" charset="0"/>
              </a:rPr>
              <a:t>td.s</a:t>
            </a:r>
            <a:r>
              <a:rPr lang="en-US" sz="1600" b="0" dirty="0">
                <a:latin typeface="Consolas" panose="020B0609020204030204" pitchFamily="49" charset="0"/>
              </a:rPr>
              <a:t> = sd%60;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 err="1">
                <a:latin typeface="Consolas" panose="020B0609020204030204" pitchFamily="49" charset="0"/>
              </a:rPr>
              <a:t>printf</a:t>
            </a:r>
            <a:r>
              <a:rPr lang="en-US" sz="1600" b="0" dirty="0">
                <a:latin typeface="Consolas" panose="020B0609020204030204" pitchFamily="49" charset="0"/>
              </a:rPr>
              <a:t>("Elapsed time: %02d:%02d:%02d\n", </a:t>
            </a:r>
            <a:br>
              <a:rPr lang="en-US" sz="1600" b="0" dirty="0">
                <a:latin typeface="Consolas" panose="020B0609020204030204" pitchFamily="49" charset="0"/>
              </a:rPr>
            </a:br>
            <a:r>
              <a:rPr lang="en-US" sz="1600" b="0" dirty="0">
                <a:latin typeface="Consolas" panose="020B0609020204030204" pitchFamily="49" charset="0"/>
              </a:rPr>
              <a:t>		</a:t>
            </a:r>
            <a:r>
              <a:rPr lang="en-US" sz="1600" b="0" dirty="0" err="1">
                <a:latin typeface="Consolas" panose="020B0609020204030204" pitchFamily="49" charset="0"/>
              </a:rPr>
              <a:t>td.h</a:t>
            </a:r>
            <a:r>
              <a:rPr lang="en-US" sz="1600" b="0" dirty="0">
                <a:latin typeface="Consolas" panose="020B0609020204030204" pitchFamily="49" charset="0"/>
              </a:rPr>
              <a:t>, </a:t>
            </a:r>
            <a:r>
              <a:rPr lang="en-US" sz="1600" b="0" dirty="0" err="1">
                <a:latin typeface="Consolas" panose="020B0609020204030204" pitchFamily="49" charset="0"/>
              </a:rPr>
              <a:t>td.m</a:t>
            </a:r>
            <a:r>
              <a:rPr lang="en-US" sz="1600" b="0" dirty="0">
                <a:latin typeface="Consolas" panose="020B0609020204030204" pitchFamily="49" charset="0"/>
              </a:rPr>
              <a:t>, </a:t>
            </a:r>
            <a:r>
              <a:rPr lang="en-US" sz="1600" b="0" dirty="0" err="1">
                <a:latin typeface="Consolas" panose="020B0609020204030204" pitchFamily="49" charset="0"/>
              </a:rPr>
              <a:t>td.s</a:t>
            </a:r>
            <a:r>
              <a:rPr lang="en-US" sz="1600" b="0" dirty="0">
                <a:latin typeface="Consolas" panose="020B0609020204030204" pitchFamily="49" charset="0"/>
              </a:rPr>
              <a:t>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return 0;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145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566928" indent="-457200">
              <a:buFont typeface="+mj-lt"/>
              <a:buAutoNum type="arabicPeriod" startAt="2"/>
            </a:pPr>
            <a:r>
              <a:rPr lang="el-GR" sz="2400" dirty="0"/>
              <a:t>Μια εταιρία απασχολεί 5 υπαλλήλους. Να γραφεί πρόγραμμα το οποίο χρησιμοποιώντας μια κατάλληλη δομή </a:t>
            </a:r>
            <a:r>
              <a:rPr lang="en-US" sz="2400" dirty="0"/>
              <a:t>worker </a:t>
            </a:r>
            <a:r>
              <a:rPr lang="el-GR" sz="2400" dirty="0"/>
              <a:t>να διαβάζει για κάθε υπάλληλο το ονοματεπώνυμό του και τις ετήσιες αποδοχές του, τα οποία να τα αποθηκεύει σε κατάλληλο πίνακα με στοιχεία δομές </a:t>
            </a:r>
            <a:r>
              <a:rPr lang="en-US" sz="2400" dirty="0"/>
              <a:t>worker</a:t>
            </a:r>
            <a:r>
              <a:rPr lang="el-GR" sz="2400" dirty="0"/>
              <a:t>. Να γίνει πρόγραμμα που να υπολογίζει και να εμφανίζει:</a:t>
            </a:r>
          </a:p>
          <a:p>
            <a:pPr marL="109728" indent="0">
              <a:buNone/>
            </a:pPr>
            <a:r>
              <a:rPr lang="el-GR" sz="2400" dirty="0">
                <a:solidFill>
                  <a:srgbClr val="0070C0"/>
                </a:solidFill>
              </a:rPr>
              <a:t>	</a:t>
            </a:r>
            <a:r>
              <a:rPr lang="el-GR" sz="2000" dirty="0">
                <a:solidFill>
                  <a:srgbClr val="0070C0"/>
                </a:solidFill>
              </a:rPr>
              <a:t>α) Τα ονόματα των υπαλλήλων με αποδοχές &gt; 20000.</a:t>
            </a:r>
          </a:p>
          <a:p>
            <a:pPr marL="109728" indent="0">
              <a:buNone/>
            </a:pPr>
            <a:r>
              <a:rPr lang="el-GR" sz="2000" dirty="0">
                <a:solidFill>
                  <a:srgbClr val="0070C0"/>
                </a:solidFill>
              </a:rPr>
              <a:t>	β) Το όνομα του υπαλλήλου με τις μέγιστες αποδοχές.</a:t>
            </a:r>
          </a:p>
          <a:p>
            <a:pPr marL="109728" indent="0">
              <a:buNone/>
            </a:pPr>
            <a:r>
              <a:rPr lang="el-GR" sz="2400" dirty="0"/>
              <a:t>      Όλα τα παραπάνω να υλοποιηθούν με χρήση συναρτήσεων.</a:t>
            </a:r>
          </a:p>
          <a:p>
            <a:pPr marL="109728" indent="0">
              <a:buNone/>
            </a:pPr>
            <a:endParaRPr lang="el-GR" sz="2000" dirty="0">
              <a:solidFill>
                <a:srgbClr val="0070C0"/>
              </a:solidFill>
            </a:endParaRPr>
          </a:p>
          <a:p>
            <a:pPr marL="566928" indent="-457200">
              <a:buFont typeface="+mj-lt"/>
              <a:buAutoNum type="arabicPeriod" startAt="5"/>
            </a:pPr>
            <a:endParaRPr lang="el-GR" sz="2000" dirty="0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4</a:t>
            </a:fld>
            <a:endParaRPr lang="en-GB"/>
          </a:p>
        </p:txBody>
      </p:sp>
      <p:sp>
        <p:nvSpPr>
          <p:cNvPr id="10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1757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" y="879309"/>
            <a:ext cx="3522689" cy="5294257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#include &lt;</a:t>
            </a:r>
            <a:r>
              <a:rPr lang="en-US" sz="1600" dirty="0" err="1">
                <a:latin typeface="Consolas" panose="020B0609020204030204" pitchFamily="49" charset="0"/>
              </a:rPr>
              <a:t>stdio.h</a:t>
            </a:r>
            <a:r>
              <a:rPr lang="en-US" sz="1600" dirty="0">
                <a:latin typeface="Consolas" panose="020B0609020204030204" pitchFamily="49" charset="0"/>
              </a:rPr>
              <a:t>&gt;</a:t>
            </a:r>
          </a:p>
          <a:p>
            <a:pPr marL="109728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typedef struct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{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char name[30];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float </a:t>
            </a:r>
            <a:r>
              <a:rPr lang="en-US" sz="1600" dirty="0" err="1">
                <a:latin typeface="Consolas" panose="020B0609020204030204" pitchFamily="49" charset="0"/>
              </a:rPr>
              <a:t>apodoxes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} worker;</a:t>
            </a:r>
          </a:p>
          <a:p>
            <a:pPr marL="109728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worker workers[5];</a:t>
            </a:r>
          </a:p>
          <a:p>
            <a:pPr marL="109728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void </a:t>
            </a:r>
            <a:r>
              <a:rPr lang="en-US" sz="1600" dirty="0" err="1">
                <a:latin typeface="Consolas" panose="020B0609020204030204" pitchFamily="49" charset="0"/>
              </a:rPr>
              <a:t>highRate</a:t>
            </a:r>
            <a:r>
              <a:rPr lang="en-US" sz="1600" dirty="0">
                <a:latin typeface="Consolas" panose="020B0609020204030204" pitchFamily="49" charset="0"/>
              </a:rPr>
              <a:t>(float limit);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//char *</a:t>
            </a:r>
            <a:r>
              <a:rPr lang="en-US" sz="1600" dirty="0" err="1">
                <a:latin typeface="Consolas" panose="020B0609020204030204" pitchFamily="49" charset="0"/>
              </a:rPr>
              <a:t>bestRate</a:t>
            </a:r>
            <a:r>
              <a:rPr lang="en-US" sz="1600" dirty="0">
                <a:latin typeface="Consolas" panose="020B0609020204030204" pitchFamily="49" charset="0"/>
              </a:rPr>
              <a:t>();</a:t>
            </a: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5</a:t>
            </a:fld>
            <a:endParaRPr lang="en-GB"/>
          </a:p>
        </p:txBody>
      </p:sp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2818152" y="886027"/>
            <a:ext cx="6325854" cy="529425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 err="1">
                <a:latin typeface="Consolas" panose="020B0609020204030204" pitchFamily="49" charset="0"/>
              </a:rPr>
              <a:t>int</a:t>
            </a:r>
            <a:r>
              <a:rPr lang="en-US" sz="1600" b="0" dirty="0">
                <a:latin typeface="Consolas" panose="020B0609020204030204" pitchFamily="49" charset="0"/>
              </a:rPr>
              <a:t> main()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{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  <a:r>
              <a:rPr lang="en-US" sz="1600" b="0" dirty="0" err="1">
                <a:latin typeface="Consolas" panose="020B0609020204030204" pitchFamily="49" charset="0"/>
              </a:rPr>
              <a:t>int</a:t>
            </a:r>
            <a:r>
              <a:rPr lang="en-US" sz="1600" b="0" dirty="0"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latin typeface="Consolas" panose="020B0609020204030204" pitchFamily="49" charset="0"/>
              </a:rPr>
              <a:t>i</a:t>
            </a:r>
            <a:r>
              <a:rPr lang="en-US" sz="1600" b="0" dirty="0">
                <a:latin typeface="Consolas" panose="020B0609020204030204" pitchFamily="49" charset="0"/>
              </a:rPr>
              <a:t>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char *</a:t>
            </a:r>
            <a:r>
              <a:rPr lang="en-US" sz="1600" b="0" dirty="0" err="1">
                <a:latin typeface="Consolas" panose="020B0609020204030204" pitchFamily="49" charset="0"/>
              </a:rPr>
              <a:t>maxn</a:t>
            </a:r>
            <a:r>
              <a:rPr lang="en-US" sz="1600" b="0" dirty="0">
                <a:latin typeface="Consolas" panose="020B0609020204030204" pitchFamily="49" charset="0"/>
              </a:rPr>
              <a:t>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float max;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for(</a:t>
            </a:r>
            <a:r>
              <a:rPr lang="en-US" sz="1600" b="0" dirty="0" err="1">
                <a:latin typeface="Consolas" panose="020B0609020204030204" pitchFamily="49" charset="0"/>
              </a:rPr>
              <a:t>i</a:t>
            </a:r>
            <a:r>
              <a:rPr lang="en-US" sz="1600" b="0" dirty="0">
                <a:latin typeface="Consolas" panose="020B0609020204030204" pitchFamily="49" charset="0"/>
              </a:rPr>
              <a:t>=0;i&lt;5;i++)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{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	</a:t>
            </a:r>
            <a:r>
              <a:rPr lang="en-US" sz="1600" b="0" dirty="0" err="1">
                <a:latin typeface="Consolas" panose="020B0609020204030204" pitchFamily="49" charset="0"/>
              </a:rPr>
              <a:t>printf</a:t>
            </a:r>
            <a:r>
              <a:rPr lang="en-US" sz="1600" b="0" dirty="0">
                <a:latin typeface="Consolas" panose="020B0609020204030204" pitchFamily="49" charset="0"/>
              </a:rPr>
              <a:t>("</a:t>
            </a:r>
            <a:r>
              <a:rPr lang="en-US" sz="1600" b="0" dirty="0" err="1">
                <a:latin typeface="Consolas" panose="020B0609020204030204" pitchFamily="49" charset="0"/>
              </a:rPr>
              <a:t>Onomateponymo</a:t>
            </a:r>
            <a:r>
              <a:rPr lang="en-US" sz="1600" b="0" dirty="0">
                <a:latin typeface="Consolas" panose="020B0609020204030204" pitchFamily="49" charset="0"/>
              </a:rPr>
              <a:t>:");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	gets(workers[</a:t>
            </a:r>
            <a:r>
              <a:rPr lang="en-US" sz="1600" b="0" dirty="0" err="1">
                <a:latin typeface="Consolas" panose="020B0609020204030204" pitchFamily="49" charset="0"/>
              </a:rPr>
              <a:t>i</a:t>
            </a:r>
            <a:r>
              <a:rPr lang="en-US" sz="1600" b="0" dirty="0">
                <a:latin typeface="Consolas" panose="020B0609020204030204" pitchFamily="49" charset="0"/>
              </a:rPr>
              <a:t>].name);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	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	</a:t>
            </a:r>
            <a:r>
              <a:rPr lang="en-US" sz="1600" b="0" dirty="0" err="1">
                <a:latin typeface="Consolas" panose="020B0609020204030204" pitchFamily="49" charset="0"/>
              </a:rPr>
              <a:t>printf</a:t>
            </a:r>
            <a:r>
              <a:rPr lang="en-US" sz="1600" b="0" dirty="0">
                <a:latin typeface="Consolas" panose="020B0609020204030204" pitchFamily="49" charset="0"/>
              </a:rPr>
              <a:t>("</a:t>
            </a:r>
            <a:r>
              <a:rPr lang="en-US" sz="1600" b="0" dirty="0" err="1">
                <a:latin typeface="Consolas" panose="020B0609020204030204" pitchFamily="49" charset="0"/>
              </a:rPr>
              <a:t>Etisies</a:t>
            </a:r>
            <a:r>
              <a:rPr lang="en-US" sz="1600" b="0" dirty="0"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latin typeface="Consolas" panose="020B0609020204030204" pitchFamily="49" charset="0"/>
              </a:rPr>
              <a:t>apodoxes</a:t>
            </a:r>
            <a:r>
              <a:rPr lang="en-US" sz="1600" b="0" dirty="0">
                <a:latin typeface="Consolas" panose="020B0609020204030204" pitchFamily="49" charset="0"/>
              </a:rPr>
              <a:t>:");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	</a:t>
            </a:r>
            <a:r>
              <a:rPr lang="en-US" sz="1600" b="0" dirty="0" err="1">
                <a:latin typeface="Consolas" panose="020B0609020204030204" pitchFamily="49" charset="0"/>
              </a:rPr>
              <a:t>scanf</a:t>
            </a:r>
            <a:r>
              <a:rPr lang="en-US" sz="1600" b="0" dirty="0">
                <a:latin typeface="Consolas" panose="020B0609020204030204" pitchFamily="49" charset="0"/>
              </a:rPr>
              <a:t>("%</a:t>
            </a:r>
            <a:r>
              <a:rPr lang="en-US" sz="1600" b="0" dirty="0" err="1">
                <a:latin typeface="Consolas" panose="020B0609020204030204" pitchFamily="49" charset="0"/>
              </a:rPr>
              <a:t>f",&amp;workers</a:t>
            </a:r>
            <a:r>
              <a:rPr lang="en-US" sz="1600" b="0" dirty="0">
                <a:latin typeface="Consolas" panose="020B0609020204030204" pitchFamily="49" charset="0"/>
              </a:rPr>
              <a:t>[</a:t>
            </a:r>
            <a:r>
              <a:rPr lang="en-US" sz="1600" b="0" dirty="0" err="1">
                <a:latin typeface="Consolas" panose="020B0609020204030204" pitchFamily="49" charset="0"/>
              </a:rPr>
              <a:t>i</a:t>
            </a:r>
            <a:r>
              <a:rPr lang="en-US" sz="1600" b="0" dirty="0">
                <a:latin typeface="Consolas" panose="020B0609020204030204" pitchFamily="49" charset="0"/>
              </a:rPr>
              <a:t>].</a:t>
            </a:r>
            <a:r>
              <a:rPr lang="en-US" sz="1600" b="0" dirty="0" err="1">
                <a:latin typeface="Consolas" panose="020B0609020204030204" pitchFamily="49" charset="0"/>
              </a:rPr>
              <a:t>apodoxes</a:t>
            </a:r>
            <a:r>
              <a:rPr lang="en-US" sz="1600" b="0" dirty="0">
                <a:latin typeface="Consolas" panose="020B0609020204030204" pitchFamily="49" charset="0"/>
              </a:rPr>
              <a:t>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	</a:t>
            </a:r>
            <a:r>
              <a:rPr lang="en-US" sz="1600" b="0" dirty="0" err="1">
                <a:latin typeface="Consolas" panose="020B0609020204030204" pitchFamily="49" charset="0"/>
              </a:rPr>
              <a:t>fflush</a:t>
            </a:r>
            <a:r>
              <a:rPr lang="en-US" sz="1600" b="0" dirty="0">
                <a:latin typeface="Consolas" panose="020B0609020204030204" pitchFamily="49" charset="0"/>
              </a:rPr>
              <a:t>(stdin);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}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  <a:r>
              <a:rPr lang="en-US" sz="1600" b="0" dirty="0" err="1">
                <a:latin typeface="Consolas" panose="020B0609020204030204" pitchFamily="49" charset="0"/>
              </a:rPr>
              <a:t>highRate</a:t>
            </a:r>
            <a:r>
              <a:rPr lang="en-US" sz="1600" b="0" dirty="0">
                <a:latin typeface="Consolas" panose="020B0609020204030204" pitchFamily="49" charset="0"/>
              </a:rPr>
              <a:t>(20000);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  <a:r>
              <a:rPr lang="en-US" sz="1600" b="0" dirty="0" err="1">
                <a:latin typeface="Consolas" panose="020B0609020204030204" pitchFamily="49" charset="0"/>
              </a:rPr>
              <a:t>printf</a:t>
            </a:r>
            <a:r>
              <a:rPr lang="en-US" sz="1600" b="0" dirty="0">
                <a:latin typeface="Consolas" panose="020B0609020204030204" pitchFamily="49" charset="0"/>
              </a:rPr>
              <a:t>("-----------------------------\n");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//</a:t>
            </a:r>
            <a:r>
              <a:rPr lang="en-US" sz="1600" b="0" dirty="0" err="1">
                <a:latin typeface="Consolas" panose="020B0609020204030204" pitchFamily="49" charset="0"/>
              </a:rPr>
              <a:t>printf</a:t>
            </a:r>
            <a:r>
              <a:rPr lang="en-US" sz="1600" b="0" dirty="0">
                <a:latin typeface="Consolas" panose="020B0609020204030204" pitchFamily="49" charset="0"/>
              </a:rPr>
              <a:t>("</a:t>
            </a:r>
            <a:r>
              <a:rPr lang="en-US" sz="1600" b="0" dirty="0" err="1">
                <a:latin typeface="Consolas" panose="020B0609020204030204" pitchFamily="49" charset="0"/>
              </a:rPr>
              <a:t>Megistes</a:t>
            </a:r>
            <a:r>
              <a:rPr lang="en-US" sz="1600" b="0" dirty="0"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latin typeface="Consolas" panose="020B0609020204030204" pitchFamily="49" charset="0"/>
              </a:rPr>
              <a:t>Apodoxes</a:t>
            </a:r>
            <a:r>
              <a:rPr lang="en-US" sz="1600" b="0" dirty="0">
                <a:latin typeface="Consolas" panose="020B0609020204030204" pitchFamily="49" charset="0"/>
              </a:rPr>
              <a:t>:%s\n", </a:t>
            </a:r>
            <a:r>
              <a:rPr lang="en-US" sz="1600" b="0" dirty="0" err="1">
                <a:latin typeface="Consolas" panose="020B0609020204030204" pitchFamily="49" charset="0"/>
              </a:rPr>
              <a:t>bestRate</a:t>
            </a:r>
            <a:r>
              <a:rPr lang="en-US" sz="1600" b="0" dirty="0">
                <a:latin typeface="Consolas" panose="020B0609020204030204" pitchFamily="49" charset="0"/>
              </a:rPr>
              <a:t>());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return 0;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0249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void </a:t>
            </a:r>
            <a:r>
              <a:rPr lang="en-US" sz="1600" dirty="0" err="1">
                <a:latin typeface="Consolas" panose="020B0609020204030204" pitchFamily="49" charset="0"/>
              </a:rPr>
              <a:t>highRate</a:t>
            </a:r>
            <a:r>
              <a:rPr lang="en-US" sz="1600" dirty="0">
                <a:latin typeface="Consolas" panose="020B0609020204030204" pitchFamily="49" charset="0"/>
              </a:rPr>
              <a:t>(float limit)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{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err="1">
                <a:latin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err="1">
                <a:latin typeface="Consolas" panose="020B0609020204030204" pitchFamily="49" charset="0"/>
              </a:rPr>
              <a:t>printf</a:t>
            </a:r>
            <a:r>
              <a:rPr lang="en-US" sz="1600" dirty="0">
                <a:latin typeface="Consolas" panose="020B0609020204030204" pitchFamily="49" charset="0"/>
              </a:rPr>
              <a:t>("\n\n");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err="1">
                <a:latin typeface="Consolas" panose="020B0609020204030204" pitchFamily="49" charset="0"/>
              </a:rPr>
              <a:t>printf</a:t>
            </a:r>
            <a:r>
              <a:rPr lang="en-US" sz="1600" dirty="0">
                <a:latin typeface="Consolas" panose="020B0609020204030204" pitchFamily="49" charset="0"/>
              </a:rPr>
              <a:t>("</a:t>
            </a:r>
            <a:r>
              <a:rPr lang="en-US" sz="1600" dirty="0" err="1">
                <a:latin typeface="Consolas" panose="020B0609020204030204" pitchFamily="49" charset="0"/>
              </a:rPr>
              <a:t>Ypaloiloi</a:t>
            </a:r>
            <a:r>
              <a:rPr lang="en-US" sz="1600" dirty="0">
                <a:latin typeface="Consolas" panose="020B0609020204030204" pitchFamily="49" charset="0"/>
              </a:rPr>
              <a:t> me </a:t>
            </a:r>
            <a:r>
              <a:rPr lang="en-US" sz="1600" dirty="0" err="1">
                <a:latin typeface="Consolas" panose="020B0609020204030204" pitchFamily="49" charset="0"/>
              </a:rPr>
              <a:t>apotoxes</a:t>
            </a:r>
            <a:r>
              <a:rPr lang="en-US" sz="1600" dirty="0">
                <a:latin typeface="Consolas" panose="020B0609020204030204" pitchFamily="49" charset="0"/>
              </a:rPr>
              <a:t> &gt; %.0f\</a:t>
            </a:r>
            <a:r>
              <a:rPr lang="en-US" sz="1600" dirty="0" err="1">
                <a:latin typeface="Consolas" panose="020B0609020204030204" pitchFamily="49" charset="0"/>
              </a:rPr>
              <a:t>n",limit</a:t>
            </a:r>
            <a:r>
              <a:rPr lang="en-US" sz="1600" dirty="0">
                <a:latin typeface="Consolas" panose="020B0609020204030204" pitchFamily="49" charset="0"/>
              </a:rPr>
              <a:t>);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err="1">
                <a:latin typeface="Consolas" panose="020B0609020204030204" pitchFamily="49" charset="0"/>
              </a:rPr>
              <a:t>printf</a:t>
            </a:r>
            <a:r>
              <a:rPr lang="en-US" sz="1600" dirty="0">
                <a:latin typeface="Consolas" panose="020B0609020204030204" pitchFamily="49" charset="0"/>
              </a:rPr>
              <a:t>("-----------------------------\n");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for(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=0; 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&lt;5; 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++)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{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	if(workers[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].</a:t>
            </a:r>
            <a:r>
              <a:rPr lang="en-US" sz="1600" dirty="0" err="1">
                <a:latin typeface="Consolas" panose="020B0609020204030204" pitchFamily="49" charset="0"/>
              </a:rPr>
              <a:t>apodoxes</a:t>
            </a:r>
            <a:r>
              <a:rPr lang="en-US" sz="1600" dirty="0">
                <a:latin typeface="Consolas" panose="020B0609020204030204" pitchFamily="49" charset="0"/>
              </a:rPr>
              <a:t>&gt;limit) </a:t>
            </a:r>
            <a:r>
              <a:rPr lang="en-US" sz="1600" dirty="0" err="1">
                <a:latin typeface="Consolas" panose="020B0609020204030204" pitchFamily="49" charset="0"/>
              </a:rPr>
              <a:t>printf</a:t>
            </a:r>
            <a:r>
              <a:rPr lang="en-US" sz="1600" dirty="0">
                <a:latin typeface="Consolas" panose="020B0609020204030204" pitchFamily="49" charset="0"/>
              </a:rPr>
              <a:t>("%s\n",</a:t>
            </a:r>
            <a:r>
              <a:rPr lang="el-GR" sz="1600" dirty="0">
                <a:latin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</a:rPr>
              <a:t>workers[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].name);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}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  <a:p>
            <a:pPr marL="109728" indent="0">
              <a:buNone/>
            </a:pPr>
            <a:endParaRPr lang="en-US" sz="1600" dirty="0">
              <a:latin typeface="Consolas" panose="020B0609020204030204" pitchFamily="49" charset="0"/>
            </a:endParaRP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6</a:t>
            </a:fld>
            <a:endParaRPr lang="en-GB"/>
          </a:p>
        </p:txBody>
      </p:sp>
      <p:sp>
        <p:nvSpPr>
          <p:cNvPr id="10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1510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char *</a:t>
            </a:r>
            <a:r>
              <a:rPr lang="en-US" sz="1600" dirty="0" err="1">
                <a:latin typeface="Consolas" panose="020B0609020204030204" pitchFamily="49" charset="0"/>
              </a:rPr>
              <a:t>bestRate</a:t>
            </a:r>
            <a:r>
              <a:rPr lang="en-US" sz="1600" dirty="0">
                <a:latin typeface="Consolas" panose="020B0609020204030204" pitchFamily="49" charset="0"/>
              </a:rPr>
              <a:t>()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{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err="1">
                <a:latin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char *</a:t>
            </a:r>
            <a:r>
              <a:rPr lang="en-US" sz="1600" dirty="0" err="1">
                <a:latin typeface="Consolas" panose="020B0609020204030204" pitchFamily="49" charset="0"/>
              </a:rPr>
              <a:t>maxn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float max;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max = workers[0].</a:t>
            </a:r>
            <a:r>
              <a:rPr lang="en-US" sz="1600" dirty="0" err="1">
                <a:latin typeface="Consolas" panose="020B0609020204030204" pitchFamily="49" charset="0"/>
              </a:rPr>
              <a:t>apodoxes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err="1">
                <a:latin typeface="Consolas" panose="020B0609020204030204" pitchFamily="49" charset="0"/>
              </a:rPr>
              <a:t>maxn</a:t>
            </a:r>
            <a:r>
              <a:rPr lang="en-US" sz="1600" dirty="0">
                <a:latin typeface="Consolas" panose="020B0609020204030204" pitchFamily="49" charset="0"/>
              </a:rPr>
              <a:t> = workers[0].name;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for(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=0; 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&lt;5; 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++)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{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	if(workers[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].</a:t>
            </a:r>
            <a:r>
              <a:rPr lang="en-US" sz="1600" dirty="0" err="1">
                <a:latin typeface="Consolas" panose="020B0609020204030204" pitchFamily="49" charset="0"/>
              </a:rPr>
              <a:t>apodoxes</a:t>
            </a:r>
            <a:r>
              <a:rPr lang="en-US" sz="1600" dirty="0">
                <a:latin typeface="Consolas" panose="020B0609020204030204" pitchFamily="49" charset="0"/>
              </a:rPr>
              <a:t> &gt; max)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	{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		max = workers[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].</a:t>
            </a:r>
            <a:r>
              <a:rPr lang="en-US" sz="1600" dirty="0" err="1">
                <a:latin typeface="Consolas" panose="020B0609020204030204" pitchFamily="49" charset="0"/>
              </a:rPr>
              <a:t>apodoxes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		</a:t>
            </a:r>
            <a:r>
              <a:rPr lang="en-US" sz="1600" dirty="0" err="1">
                <a:latin typeface="Consolas" panose="020B0609020204030204" pitchFamily="49" charset="0"/>
              </a:rPr>
              <a:t>maxn</a:t>
            </a:r>
            <a:r>
              <a:rPr lang="en-US" sz="1600" dirty="0">
                <a:latin typeface="Consolas" panose="020B0609020204030204" pitchFamily="49" charset="0"/>
              </a:rPr>
              <a:t> = workers[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].name;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	}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}	</a:t>
            </a:r>
          </a:p>
          <a:p>
            <a:pPr marL="109728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return </a:t>
            </a:r>
            <a:r>
              <a:rPr lang="en-US" sz="1600" dirty="0" err="1">
                <a:latin typeface="Consolas" panose="020B0609020204030204" pitchFamily="49" charset="0"/>
              </a:rPr>
              <a:t>maxn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7</a:t>
            </a:fld>
            <a:endParaRPr lang="en-GB"/>
          </a:p>
        </p:txBody>
      </p:sp>
      <p:sp>
        <p:nvSpPr>
          <p:cNvPr id="10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34935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13612</TotalTime>
  <Words>132</Words>
  <Application>Microsoft Office PowerPoint</Application>
  <PresentationFormat>Προβολή στην οθόνη (4:3)</PresentationFormat>
  <Paragraphs>141</Paragraphs>
  <Slides>7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3" baseType="lpstr">
      <vt:lpstr>Consolas</vt:lpstr>
      <vt:lpstr>Georgia</vt:lpstr>
      <vt:lpstr>Times New Roman</vt:lpstr>
      <vt:lpstr>Trebuchet MS</vt:lpstr>
      <vt:lpstr>Wingdings 2</vt:lpstr>
      <vt:lpstr>Αστικό</vt:lpstr>
      <vt:lpstr>Προγραμματισμός ΙΙ</vt:lpstr>
      <vt:lpstr>Ασκήσεις</vt:lpstr>
      <vt:lpstr>Παρουσίαση του PowerPoint</vt:lpstr>
      <vt:lpstr>Ασκήσεις</vt:lpstr>
      <vt:lpstr>Ασκήσεις</vt:lpstr>
      <vt:lpstr>Ασκήσεις</vt:lpstr>
      <vt:lpstr>Ασκήσεις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Προγραμματισμός ΙΙ</dc:title>
  <dc:creator>Μάρκος Τσίπουρας</dc:creator>
  <cp:lastModifiedBy>Μάρκος Τσίπουρας</cp:lastModifiedBy>
  <cp:revision>75</cp:revision>
  <dcterms:created xsi:type="dcterms:W3CDTF">2004-10-17T06:32:39Z</dcterms:created>
  <dcterms:modified xsi:type="dcterms:W3CDTF">2017-05-16T14:55:44Z</dcterms:modified>
</cp:coreProperties>
</file>