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9"/>
  </p:notesMasterIdLst>
  <p:sldIdLst>
    <p:sldId id="465" r:id="rId2"/>
    <p:sldId id="485" r:id="rId3"/>
    <p:sldId id="481" r:id="rId4"/>
    <p:sldId id="482" r:id="rId5"/>
    <p:sldId id="489" r:id="rId6"/>
    <p:sldId id="490" r:id="rId7"/>
    <p:sldId id="488" r:id="rId8"/>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FF0000"/>
    <a:srgbClr val="818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07" autoAdjust="0"/>
  </p:normalViewPr>
  <p:slideViewPr>
    <p:cSldViewPr snapToGrid="0">
      <p:cViewPr>
        <p:scale>
          <a:sx n="110" d="100"/>
          <a:sy n="110" d="100"/>
        </p:scale>
        <p:origin x="-252" y="-144"/>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EAB1BD9A-843A-498A-AB47-85E26B8A2486}"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13EC1B9-BEE2-4E56-A99A-84F9CE2F1FA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5C87FE1-68FD-4393-9C38-790BC85BB28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5A6B3DF-8E37-4DBC-90EC-9121F9071A2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4FABD40E-4ACC-4ECE-A3EF-ADA08C4C68D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671DD85-40E1-4B6E-9E96-90F1DD8EF5B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58E8F8F6-8226-4B84-9080-E2C54B4F86E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EDAAD06E-0EEA-40E6-9BC4-1F8FD6D01229}"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7</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D46FB9-9256-46DC-BAB3-6B6939F2E2D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BDFF5E37-46EA-43D8-9717-AFE4791890A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A41F2484-63BC-418C-8FA3-F0779BAAA66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71287AA-A042-489B-B328-C5A5BD7C0D7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7</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7F9B35D-0E35-4AFD-AB46-C27ACB248D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ΙΙ - Εργαστήριο</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Πίνακες</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4316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descr="Rectangle: Click to edit Master text styles&#10;Second level&#10;Third level&#10;Fourth level&#10;Fifth level"/>
          <p:cNvSpPr>
            <a:spLocks noGrp="1" noChangeArrowheads="1"/>
          </p:cNvSpPr>
          <p:nvPr>
            <p:ph idx="1"/>
          </p:nvPr>
        </p:nvSpPr>
        <p:spPr>
          <a:xfrm>
            <a:off x="76200" y="1066799"/>
            <a:ext cx="8724900" cy="5584724"/>
          </a:xfrm>
        </p:spPr>
        <p:txBody>
          <a:bodyPr>
            <a:normAutofit fontScale="92500" lnSpcReduction="10000"/>
          </a:bodyPr>
          <a:lstStyle/>
          <a:p>
            <a:pPr marL="109728" lvl="0" indent="0" algn="just">
              <a:buNone/>
            </a:pPr>
            <a:r>
              <a:rPr lang="el-GR" sz="2400" dirty="0"/>
              <a:t>Κατά τη διάρκεια πρωταθλήματος μπάσκετ μια ομάδα που αποτελείται από δέκα παίκτες έδωσε πέντε αγώνες. Να αναπτύξετε πρόγραμμα το οποίο:</a:t>
            </a:r>
          </a:p>
          <a:p>
            <a:pPr algn="just"/>
            <a:r>
              <a:rPr lang="el-GR" sz="2400" dirty="0"/>
              <a:t>Να ορίζει τους αριθμούς των παικτών και να τους αποθηκεύει σε μονοδιάστατο πίνακα.</a:t>
            </a:r>
          </a:p>
          <a:p>
            <a:pPr algn="just"/>
            <a:r>
              <a:rPr lang="el-GR" sz="2400" dirty="0"/>
              <a:t>Να ορίζει τους πόντους που σημείωσε κάθε παίκτης σε κάθε αγώνα και να τους αποθηκεύει σε πίνακα δύο διαστάσεων.</a:t>
            </a:r>
          </a:p>
          <a:p>
            <a:pPr algn="just"/>
            <a:r>
              <a:rPr lang="el-GR" sz="2400" dirty="0"/>
              <a:t>Να υπολογίζει για κάθε παίκτη το συνολικό αριθμό πόντων του σε όλους τους αγώνες και το μέσο όρο πόντων ανά αγώνα.</a:t>
            </a:r>
          </a:p>
          <a:p>
            <a:pPr algn="just"/>
            <a:r>
              <a:rPr lang="el-GR" sz="2400" dirty="0"/>
              <a:t>Να εκτυπώνει τους αριθμούς των παικτών της ομάδας, τον μέσο όρο πόντων του κάθε παίκτη καθώς και πόσους πόντους πέτυχε σε κάθε αγώνα. Τα παραπάνω να είναι ταξινομημένα με βάση το μέσο όρο πόντων σε φθίνουσα σειρά, π.χ.:</a:t>
            </a:r>
          </a:p>
          <a:p>
            <a:pPr marL="109728" indent="0" algn="just">
              <a:buNone/>
            </a:pPr>
            <a:endParaRPr lang="el-GR" sz="2400" dirty="0"/>
          </a:p>
          <a:p>
            <a:pPr marL="109728" indent="0" algn="just">
              <a:buNone/>
            </a:pPr>
            <a:r>
              <a:rPr lang="el-GR" sz="2400" b="1" i="1" dirty="0">
                <a:solidFill>
                  <a:srgbClr val="0000FF"/>
                </a:solidFill>
                <a:latin typeface="Consolas" panose="020B0609020204030204" pitchFamily="49" charset="0"/>
              </a:rPr>
              <a:t>Νούμερο:</a:t>
            </a:r>
            <a:r>
              <a:rPr lang="it-IT" sz="2400" b="1" i="1" dirty="0">
                <a:solidFill>
                  <a:srgbClr val="0000FF"/>
                </a:solidFill>
                <a:latin typeface="Consolas" panose="020B0609020204030204" pitchFamily="49" charset="0"/>
              </a:rPr>
              <a:t> 6   MO </a:t>
            </a:r>
            <a:r>
              <a:rPr lang="el-GR" sz="2400" b="1" i="1" dirty="0">
                <a:solidFill>
                  <a:srgbClr val="0000FF"/>
                </a:solidFill>
                <a:latin typeface="Consolas" panose="020B0609020204030204" pitchFamily="49" charset="0"/>
              </a:rPr>
              <a:t>πόντων</a:t>
            </a:r>
            <a:r>
              <a:rPr lang="it-IT" sz="2400" b="1" i="1" dirty="0">
                <a:solidFill>
                  <a:srgbClr val="0000FF"/>
                </a:solidFill>
                <a:latin typeface="Consolas" panose="020B0609020204030204" pitchFamily="49" charset="0"/>
              </a:rPr>
              <a:t>:15.60 ( 19 14 15 12 18)</a:t>
            </a:r>
          </a:p>
          <a:p>
            <a:pPr marL="109728" indent="0" algn="just">
              <a:buNone/>
            </a:pPr>
            <a:r>
              <a:rPr lang="el-GR" sz="2400" b="1" i="1" dirty="0">
                <a:solidFill>
                  <a:srgbClr val="0000FF"/>
                </a:solidFill>
                <a:latin typeface="Consolas" panose="020B0609020204030204" pitchFamily="49" charset="0"/>
              </a:rPr>
              <a:t>Νούμερο:</a:t>
            </a:r>
            <a:r>
              <a:rPr lang="it-IT" sz="2400" b="1" i="1" dirty="0">
                <a:solidFill>
                  <a:srgbClr val="0000FF"/>
                </a:solidFill>
                <a:latin typeface="Consolas" panose="020B0609020204030204" pitchFamily="49" charset="0"/>
              </a:rPr>
              <a:t> 4 </a:t>
            </a:r>
            <a:r>
              <a:rPr lang="el-GR" sz="2400" b="1" i="1" dirty="0">
                <a:solidFill>
                  <a:srgbClr val="0000FF"/>
                </a:solidFill>
                <a:latin typeface="Consolas" panose="020B0609020204030204" pitchFamily="49" charset="0"/>
              </a:rPr>
              <a:t>  </a:t>
            </a:r>
            <a:r>
              <a:rPr lang="it-IT" sz="2400" b="1" i="1" dirty="0">
                <a:solidFill>
                  <a:srgbClr val="0000FF"/>
                </a:solidFill>
                <a:latin typeface="Consolas" panose="020B0609020204030204" pitchFamily="49" charset="0"/>
              </a:rPr>
              <a:t>MO </a:t>
            </a:r>
            <a:r>
              <a:rPr lang="el-GR" sz="2400" b="1" i="1" dirty="0">
                <a:solidFill>
                  <a:srgbClr val="0000FF"/>
                </a:solidFill>
                <a:latin typeface="Consolas" panose="020B0609020204030204" pitchFamily="49" charset="0"/>
              </a:rPr>
              <a:t>πόντων</a:t>
            </a:r>
            <a:r>
              <a:rPr lang="it-IT" sz="2400" b="1" i="1" dirty="0">
                <a:solidFill>
                  <a:srgbClr val="0000FF"/>
                </a:solidFill>
                <a:latin typeface="Consolas" panose="020B0609020204030204" pitchFamily="49" charset="0"/>
              </a:rPr>
              <a:t>: 7.80 (  7  8  9  8  7)</a:t>
            </a:r>
          </a:p>
        </p:txBody>
      </p:sp>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Ασκήσεις</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2</a:t>
            </a:fld>
            <a:endParaRPr lang="en-GB"/>
          </a:p>
        </p:txBody>
      </p:sp>
    </p:spTree>
    <p:extLst>
      <p:ext uri="{BB962C8B-B14F-4D97-AF65-F5344CB8AC3E}">
        <p14:creationId xmlns:p14="http://schemas.microsoft.com/office/powerpoint/2010/main" val="953296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descr="Rectangle: Click to edit Master text styles&#10;Second level&#10;Third level&#10;Fourth level&#10;Fifth level"/>
          <p:cNvSpPr>
            <a:spLocks noGrp="1" noChangeArrowheads="1"/>
          </p:cNvSpPr>
          <p:nvPr>
            <p:ph idx="1"/>
          </p:nvPr>
        </p:nvSpPr>
        <p:spPr>
          <a:xfrm>
            <a:off x="76200" y="1066800"/>
            <a:ext cx="8860536" cy="5590674"/>
          </a:xfrm>
        </p:spPr>
        <p:txBody>
          <a:bodyPr>
            <a:noAutofit/>
          </a:bodyPr>
          <a:lstStyle/>
          <a:p>
            <a:pPr marL="109728" lvl="0" indent="0">
              <a:buNone/>
            </a:pPr>
            <a:r>
              <a:rPr lang="en-US" sz="1600" dirty="0"/>
              <a:t>#include &lt;</a:t>
            </a:r>
            <a:r>
              <a:rPr lang="en-US" sz="1600" dirty="0" err="1"/>
              <a:t>stdio.h</a:t>
            </a:r>
            <a:r>
              <a:rPr lang="en-US" sz="1600" dirty="0"/>
              <a:t>&gt;</a:t>
            </a:r>
          </a:p>
          <a:p>
            <a:pPr marL="109728" lvl="0" indent="0">
              <a:buNone/>
            </a:pPr>
            <a:endParaRPr lang="en-US" sz="1600" dirty="0"/>
          </a:p>
          <a:p>
            <a:pPr marL="109728" lvl="0" indent="0">
              <a:buNone/>
            </a:pPr>
            <a:r>
              <a:rPr lang="en-US" sz="1600" dirty="0" err="1"/>
              <a:t>int</a:t>
            </a:r>
            <a:r>
              <a:rPr lang="en-US" sz="1600" dirty="0"/>
              <a:t> main()</a:t>
            </a:r>
          </a:p>
          <a:p>
            <a:pPr marL="109728" lvl="0" indent="0">
              <a:buNone/>
            </a:pPr>
            <a:r>
              <a:rPr lang="en-US" sz="1600" dirty="0"/>
              <a:t>{</a:t>
            </a:r>
          </a:p>
          <a:p>
            <a:pPr marL="109728" lvl="0" indent="0">
              <a:buNone/>
            </a:pPr>
            <a:r>
              <a:rPr lang="en-US" sz="1600" dirty="0"/>
              <a:t>	</a:t>
            </a:r>
            <a:r>
              <a:rPr lang="en-US" sz="1600" dirty="0" err="1"/>
              <a:t>int</a:t>
            </a:r>
            <a:r>
              <a:rPr lang="en-US" sz="1600" dirty="0"/>
              <a:t> </a:t>
            </a:r>
            <a:r>
              <a:rPr lang="en-US" sz="1600" dirty="0" err="1"/>
              <a:t>i</a:t>
            </a:r>
            <a:r>
              <a:rPr lang="en-US" sz="1600" dirty="0"/>
              <a:t>, j, k, temp, sum[10];</a:t>
            </a:r>
          </a:p>
          <a:p>
            <a:pPr marL="109728" lvl="0" indent="0">
              <a:buNone/>
            </a:pPr>
            <a:r>
              <a:rPr lang="en-US" sz="1600" dirty="0"/>
              <a:t>	</a:t>
            </a:r>
            <a:r>
              <a:rPr lang="en-US" sz="1600" dirty="0" err="1"/>
              <a:t>int</a:t>
            </a:r>
            <a:r>
              <a:rPr lang="en-US" sz="1600" dirty="0"/>
              <a:t> number[10] = {14,15,4,8,7,6,11,10,12,5};</a:t>
            </a:r>
          </a:p>
          <a:p>
            <a:pPr marL="109728" lvl="0" indent="0">
              <a:buNone/>
            </a:pPr>
            <a:r>
              <a:rPr lang="en-US" sz="1600" dirty="0"/>
              <a:t>	</a:t>
            </a:r>
            <a:r>
              <a:rPr lang="en-US" sz="1600" dirty="0" err="1"/>
              <a:t>int</a:t>
            </a:r>
            <a:r>
              <a:rPr lang="en-US" sz="1600" dirty="0"/>
              <a:t> points[10][5] = {{1,4,5,2,8},{10,4,2,14,3},</a:t>
            </a:r>
            <a:endParaRPr lang="el-GR" sz="1600" dirty="0"/>
          </a:p>
          <a:p>
            <a:pPr marL="109728" lvl="0" indent="0">
              <a:buNone/>
            </a:pPr>
            <a:r>
              <a:rPr lang="el-GR" sz="1600" dirty="0"/>
              <a:t>                                                     </a:t>
            </a:r>
            <a:r>
              <a:rPr lang="en-US" sz="1600" dirty="0"/>
              <a:t>{7,8,9,8,7},{0,2,0,12,8},</a:t>
            </a:r>
            <a:endParaRPr lang="el-GR" sz="1600" dirty="0"/>
          </a:p>
          <a:p>
            <a:pPr marL="109728" lvl="0" indent="0">
              <a:buNone/>
            </a:pPr>
            <a:r>
              <a:rPr lang="el-GR" sz="1600" dirty="0"/>
              <a:t>                                                     </a:t>
            </a:r>
            <a:r>
              <a:rPr lang="en-US" sz="1600" dirty="0"/>
              <a:t>{11,4,2,2,6},{19,14,15,12,18},</a:t>
            </a:r>
            <a:r>
              <a:rPr lang="el-GR" sz="1600" dirty="0"/>
              <a:t>        </a:t>
            </a:r>
          </a:p>
          <a:p>
            <a:pPr marL="109728" lvl="0" indent="0">
              <a:buNone/>
            </a:pPr>
            <a:r>
              <a:rPr lang="el-GR" sz="1600" dirty="0"/>
              <a:t>                                                     </a:t>
            </a:r>
            <a:r>
              <a:rPr lang="en-US" sz="1600" dirty="0"/>
              <a:t>{1,4,1,3,2},{5,4,3,4,5},</a:t>
            </a:r>
            <a:endParaRPr lang="el-GR" sz="1600" dirty="0"/>
          </a:p>
          <a:p>
            <a:pPr marL="109728" lvl="0" indent="0">
              <a:buNone/>
            </a:pPr>
            <a:r>
              <a:rPr lang="el-GR" sz="1600" dirty="0"/>
              <a:t>                                                     </a:t>
            </a:r>
            <a:r>
              <a:rPr lang="en-US" sz="1600" dirty="0"/>
              <a:t>{0,0,7,2,9},{7,8,0,0,0}};</a:t>
            </a:r>
          </a:p>
          <a:p>
            <a:pPr marL="109728" lvl="0" indent="0">
              <a:buNone/>
            </a:pPr>
            <a:r>
              <a:rPr lang="en-US" sz="1600" dirty="0"/>
              <a:t>	float </a:t>
            </a:r>
            <a:r>
              <a:rPr lang="en-US" sz="1600" dirty="0" err="1"/>
              <a:t>mo</a:t>
            </a:r>
            <a:r>
              <a:rPr lang="en-US" sz="1600" dirty="0"/>
              <a:t>[10], </a:t>
            </a:r>
            <a:r>
              <a:rPr lang="en-US" sz="1600" dirty="0" err="1"/>
              <a:t>tempf</a:t>
            </a:r>
            <a:r>
              <a:rPr lang="en-US" sz="1600" dirty="0"/>
              <a:t>;</a:t>
            </a:r>
          </a:p>
          <a:p>
            <a:pPr marL="109728" lvl="0" indent="0">
              <a:buNone/>
            </a:pPr>
            <a:r>
              <a:rPr lang="en-US" sz="1600" dirty="0"/>
              <a:t>	</a:t>
            </a:r>
          </a:p>
          <a:p>
            <a:pPr marL="109728" lvl="0" indent="0">
              <a:buNone/>
            </a:pPr>
            <a:endParaRPr lang="en-US" sz="1600" dirty="0"/>
          </a:p>
        </p:txBody>
      </p:sp>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Λύση (Ι)</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3</a:t>
            </a:fld>
            <a:endParaRPr lang="en-GB"/>
          </a:p>
        </p:txBody>
      </p:sp>
    </p:spTree>
    <p:extLst>
      <p:ext uri="{BB962C8B-B14F-4D97-AF65-F5344CB8AC3E}">
        <p14:creationId xmlns:p14="http://schemas.microsoft.com/office/powerpoint/2010/main" val="1309330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descr="Rectangle: Click to edit Master text styles&#10;Second level&#10;Third level&#10;Fourth level&#10;Fifth level"/>
          <p:cNvSpPr>
            <a:spLocks noGrp="1" noChangeArrowheads="1"/>
          </p:cNvSpPr>
          <p:nvPr>
            <p:ph idx="1"/>
          </p:nvPr>
        </p:nvSpPr>
        <p:spPr>
          <a:xfrm>
            <a:off x="76199" y="1066800"/>
            <a:ext cx="6280355" cy="2620297"/>
          </a:xfrm>
          <a:ln>
            <a:solidFill>
              <a:srgbClr val="0000FF"/>
            </a:solidFill>
          </a:ln>
        </p:spPr>
        <p:txBody>
          <a:bodyPr>
            <a:noAutofit/>
          </a:bodyPr>
          <a:lstStyle/>
          <a:p>
            <a:pPr marL="109728" lvl="0" indent="0">
              <a:buNone/>
            </a:pPr>
            <a:r>
              <a:rPr lang="en-US" sz="1600" dirty="0"/>
              <a:t>	for (</a:t>
            </a:r>
            <a:r>
              <a:rPr lang="en-US" sz="1600" dirty="0" err="1"/>
              <a:t>i</a:t>
            </a:r>
            <a:r>
              <a:rPr lang="en-US" sz="1600" dirty="0"/>
              <a:t>=0; </a:t>
            </a:r>
            <a:r>
              <a:rPr lang="en-US" sz="1600" dirty="0" err="1"/>
              <a:t>i</a:t>
            </a:r>
            <a:r>
              <a:rPr lang="en-US" sz="1600" dirty="0"/>
              <a:t>&lt;10; </a:t>
            </a:r>
            <a:r>
              <a:rPr lang="en-US" sz="1600" dirty="0" err="1"/>
              <a:t>i</a:t>
            </a:r>
            <a:r>
              <a:rPr lang="en-US" sz="1600" dirty="0"/>
              <a:t>++)</a:t>
            </a:r>
          </a:p>
          <a:p>
            <a:pPr marL="109728" lvl="0" indent="0">
              <a:buNone/>
            </a:pPr>
            <a:r>
              <a:rPr lang="en-US" sz="1600" dirty="0"/>
              <a:t>	{   </a:t>
            </a:r>
          </a:p>
          <a:p>
            <a:pPr marL="109728" lvl="0" indent="0">
              <a:buNone/>
            </a:pPr>
            <a:r>
              <a:rPr lang="en-US" sz="1600" dirty="0"/>
              <a:t>		sum[</a:t>
            </a:r>
            <a:r>
              <a:rPr lang="en-US" sz="1600" dirty="0" err="1"/>
              <a:t>i</a:t>
            </a:r>
            <a:r>
              <a:rPr lang="en-US" sz="1600" dirty="0"/>
              <a:t>] = 0;</a:t>
            </a:r>
          </a:p>
          <a:p>
            <a:pPr marL="109728" lvl="0" indent="0">
              <a:buNone/>
            </a:pPr>
            <a:r>
              <a:rPr lang="en-US" sz="1600" dirty="0"/>
              <a:t>     	</a:t>
            </a:r>
            <a:r>
              <a:rPr lang="el-GR" sz="1600" dirty="0"/>
              <a:t>	</a:t>
            </a:r>
            <a:r>
              <a:rPr lang="en-US" sz="1600" dirty="0"/>
              <a:t>for (j=0; j&lt;5; </a:t>
            </a:r>
            <a:r>
              <a:rPr lang="en-US" sz="1600" dirty="0" err="1"/>
              <a:t>j++</a:t>
            </a:r>
            <a:r>
              <a:rPr lang="en-US" sz="1600" dirty="0"/>
              <a:t>)     </a:t>
            </a:r>
          </a:p>
          <a:p>
            <a:pPr marL="109728" lvl="0" indent="0">
              <a:buNone/>
            </a:pPr>
            <a:r>
              <a:rPr lang="en-US" sz="1600" dirty="0"/>
              <a:t>		{</a:t>
            </a:r>
          </a:p>
          <a:p>
            <a:pPr marL="109728" lvl="0" indent="0">
              <a:buNone/>
            </a:pPr>
            <a:r>
              <a:rPr lang="en-US" sz="1600" dirty="0"/>
              <a:t>			sum[</a:t>
            </a:r>
            <a:r>
              <a:rPr lang="en-US" sz="1600" dirty="0" err="1"/>
              <a:t>i</a:t>
            </a:r>
            <a:r>
              <a:rPr lang="en-US" sz="1600" dirty="0"/>
              <a:t>] += points[</a:t>
            </a:r>
            <a:r>
              <a:rPr lang="en-US" sz="1600" dirty="0" err="1"/>
              <a:t>i</a:t>
            </a:r>
            <a:r>
              <a:rPr lang="en-US" sz="1600" dirty="0"/>
              <a:t>][j];</a:t>
            </a:r>
          </a:p>
          <a:p>
            <a:pPr marL="109728" lvl="0" indent="0">
              <a:buNone/>
            </a:pPr>
            <a:r>
              <a:rPr lang="en-US" sz="1600" dirty="0"/>
              <a:t>		}</a:t>
            </a:r>
          </a:p>
          <a:p>
            <a:pPr marL="109728" lvl="0" indent="0">
              <a:buNone/>
            </a:pPr>
            <a:r>
              <a:rPr lang="en-US" sz="1600" dirty="0"/>
              <a:t>		</a:t>
            </a:r>
            <a:r>
              <a:rPr lang="en-US" sz="1600" dirty="0" err="1"/>
              <a:t>mo</a:t>
            </a:r>
            <a:r>
              <a:rPr lang="en-US" sz="1600" dirty="0"/>
              <a:t>[</a:t>
            </a:r>
            <a:r>
              <a:rPr lang="en-US" sz="1600" dirty="0" err="1"/>
              <a:t>i</a:t>
            </a:r>
            <a:r>
              <a:rPr lang="en-US" sz="1600" dirty="0"/>
              <a:t>] = sum[</a:t>
            </a:r>
            <a:r>
              <a:rPr lang="en-US" sz="1600" dirty="0" err="1"/>
              <a:t>i</a:t>
            </a:r>
            <a:r>
              <a:rPr lang="en-US" sz="1600" dirty="0"/>
              <a:t>]/5.0;</a:t>
            </a:r>
          </a:p>
          <a:p>
            <a:pPr marL="109728" lvl="0" indent="0">
              <a:buNone/>
            </a:pPr>
            <a:r>
              <a:rPr lang="en-US" sz="1600" dirty="0"/>
              <a:t>	}</a:t>
            </a:r>
          </a:p>
        </p:txBody>
      </p:sp>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Λύση (ΙΙ)</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4</a:t>
            </a:fld>
            <a:endParaRPr lang="en-GB"/>
          </a:p>
        </p:txBody>
      </p:sp>
    </p:spTree>
    <p:extLst>
      <p:ext uri="{BB962C8B-B14F-4D97-AF65-F5344CB8AC3E}">
        <p14:creationId xmlns:p14="http://schemas.microsoft.com/office/powerpoint/2010/main" val="1045502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descr="Rectangle: Click to edit Master text styles&#10;Second level&#10;Third level&#10;Fourth level&#10;Fifth level"/>
          <p:cNvSpPr>
            <a:spLocks noGrp="1" noChangeArrowheads="1"/>
          </p:cNvSpPr>
          <p:nvPr>
            <p:ph idx="1"/>
          </p:nvPr>
        </p:nvSpPr>
        <p:spPr>
          <a:xfrm>
            <a:off x="76199" y="845580"/>
            <a:ext cx="8860537" cy="6012420"/>
          </a:xfrm>
          <a:ln>
            <a:solidFill>
              <a:srgbClr val="0000FF"/>
            </a:solidFill>
          </a:ln>
        </p:spPr>
        <p:txBody>
          <a:bodyPr>
            <a:noAutofit/>
          </a:bodyPr>
          <a:lstStyle/>
          <a:p>
            <a:pPr marL="109728" lvl="0" indent="0">
              <a:buNone/>
            </a:pPr>
            <a:r>
              <a:rPr lang="en-US" sz="1600" dirty="0"/>
              <a:t>	for (</a:t>
            </a:r>
            <a:r>
              <a:rPr lang="en-US" sz="1600" dirty="0" err="1"/>
              <a:t>i</a:t>
            </a:r>
            <a:r>
              <a:rPr lang="en-US" sz="1600" dirty="0"/>
              <a:t>=1; </a:t>
            </a:r>
            <a:r>
              <a:rPr lang="en-US" sz="1600" dirty="0" err="1"/>
              <a:t>i</a:t>
            </a:r>
            <a:r>
              <a:rPr lang="en-US" sz="1600" dirty="0"/>
              <a:t>&lt;10; </a:t>
            </a:r>
            <a:r>
              <a:rPr lang="en-US" sz="1600" dirty="0" err="1"/>
              <a:t>i</a:t>
            </a:r>
            <a:r>
              <a:rPr lang="en-US" sz="1600" dirty="0"/>
              <a:t>++)</a:t>
            </a:r>
          </a:p>
          <a:p>
            <a:pPr marL="109728" lvl="0" indent="0">
              <a:buNone/>
            </a:pPr>
            <a:r>
              <a:rPr lang="en-US" sz="1600" dirty="0"/>
              <a:t>	{</a:t>
            </a:r>
          </a:p>
          <a:p>
            <a:pPr marL="109728" lvl="0" indent="0">
              <a:buNone/>
            </a:pPr>
            <a:r>
              <a:rPr lang="en-US" sz="1600" dirty="0"/>
              <a:t>		for (j=9; j&gt;=</a:t>
            </a:r>
            <a:r>
              <a:rPr lang="en-US" sz="1600" dirty="0" err="1"/>
              <a:t>i</a:t>
            </a:r>
            <a:r>
              <a:rPr lang="en-US" sz="1600" dirty="0"/>
              <a:t>; j--)</a:t>
            </a:r>
          </a:p>
          <a:p>
            <a:pPr marL="109728" lvl="0" indent="0">
              <a:buNone/>
            </a:pPr>
            <a:r>
              <a:rPr lang="en-US" sz="1600" dirty="0"/>
              <a:t>		{</a:t>
            </a:r>
          </a:p>
          <a:p>
            <a:pPr marL="109728" lvl="0" indent="0">
              <a:buNone/>
            </a:pPr>
            <a:r>
              <a:rPr lang="en-US" sz="1600" dirty="0"/>
              <a:t>			if (</a:t>
            </a:r>
            <a:r>
              <a:rPr lang="en-US" sz="1600" dirty="0" err="1"/>
              <a:t>mo</a:t>
            </a:r>
            <a:r>
              <a:rPr lang="en-US" sz="1600" dirty="0"/>
              <a:t>[j-1] &lt; </a:t>
            </a:r>
            <a:r>
              <a:rPr lang="en-US" sz="1600" dirty="0" err="1"/>
              <a:t>mo</a:t>
            </a:r>
            <a:r>
              <a:rPr lang="en-US" sz="1600" dirty="0"/>
              <a:t> [j])</a:t>
            </a:r>
          </a:p>
          <a:p>
            <a:pPr marL="109728" lvl="0" indent="0">
              <a:buNone/>
            </a:pPr>
            <a:r>
              <a:rPr lang="en-US" sz="1600" dirty="0"/>
              <a:t>			{</a:t>
            </a:r>
          </a:p>
          <a:p>
            <a:pPr marL="109728" lvl="0" indent="0">
              <a:buNone/>
            </a:pPr>
            <a:r>
              <a:rPr lang="en-US" sz="1600" dirty="0"/>
              <a:t>				</a:t>
            </a:r>
            <a:r>
              <a:rPr lang="en-US" sz="1600" dirty="0" err="1"/>
              <a:t>tempf</a:t>
            </a:r>
            <a:r>
              <a:rPr lang="en-US" sz="1600" dirty="0"/>
              <a:t> = </a:t>
            </a:r>
            <a:r>
              <a:rPr lang="en-US" sz="1600" dirty="0" err="1"/>
              <a:t>mo</a:t>
            </a:r>
            <a:r>
              <a:rPr lang="en-US" sz="1600" dirty="0"/>
              <a:t>[j];</a:t>
            </a:r>
          </a:p>
          <a:p>
            <a:pPr marL="109728" lvl="0" indent="0">
              <a:buNone/>
            </a:pPr>
            <a:r>
              <a:rPr lang="en-US" sz="1600" dirty="0"/>
              <a:t>				</a:t>
            </a:r>
            <a:r>
              <a:rPr lang="en-US" sz="1600" dirty="0" err="1"/>
              <a:t>mo</a:t>
            </a:r>
            <a:r>
              <a:rPr lang="en-US" sz="1600" dirty="0"/>
              <a:t>[j] = </a:t>
            </a:r>
            <a:r>
              <a:rPr lang="en-US" sz="1600" dirty="0" err="1"/>
              <a:t>mo</a:t>
            </a:r>
            <a:r>
              <a:rPr lang="en-US" sz="1600" dirty="0"/>
              <a:t>[j-1];</a:t>
            </a:r>
          </a:p>
          <a:p>
            <a:pPr marL="109728" lvl="0" indent="0">
              <a:buNone/>
            </a:pPr>
            <a:r>
              <a:rPr lang="en-US" sz="1600" dirty="0"/>
              <a:t>				</a:t>
            </a:r>
            <a:r>
              <a:rPr lang="en-US" sz="1600" dirty="0" err="1"/>
              <a:t>mo</a:t>
            </a:r>
            <a:r>
              <a:rPr lang="en-US" sz="1600" dirty="0"/>
              <a:t>[j-1] = </a:t>
            </a:r>
            <a:r>
              <a:rPr lang="en-US" sz="1600" dirty="0" err="1"/>
              <a:t>tempf</a:t>
            </a:r>
            <a:r>
              <a:rPr lang="en-US" sz="1600" dirty="0"/>
              <a:t>;</a:t>
            </a:r>
          </a:p>
          <a:p>
            <a:pPr marL="109728" lvl="0" indent="0">
              <a:buNone/>
            </a:pPr>
            <a:r>
              <a:rPr lang="en-US" sz="1600" dirty="0"/>
              <a:t>				temp = number[j];</a:t>
            </a:r>
          </a:p>
          <a:p>
            <a:pPr marL="109728" lvl="0" indent="0">
              <a:buNone/>
            </a:pPr>
            <a:r>
              <a:rPr lang="en-US" sz="1600" dirty="0"/>
              <a:t>				number[j] = number[j-1];</a:t>
            </a:r>
          </a:p>
          <a:p>
            <a:pPr marL="109728" lvl="0" indent="0">
              <a:buNone/>
            </a:pPr>
            <a:r>
              <a:rPr lang="en-US" sz="1600" dirty="0"/>
              <a:t>				number[j-1] = temp;</a:t>
            </a:r>
          </a:p>
          <a:p>
            <a:pPr marL="109728" lvl="0" indent="0">
              <a:buNone/>
            </a:pPr>
            <a:r>
              <a:rPr lang="en-US" sz="1600" dirty="0"/>
              <a:t>				for (k=0; k&lt;5; k++)		</a:t>
            </a:r>
          </a:p>
          <a:p>
            <a:pPr marL="109728" lvl="0" indent="0">
              <a:buNone/>
            </a:pPr>
            <a:r>
              <a:rPr lang="en-US" sz="1600" dirty="0"/>
              <a:t>				{</a:t>
            </a:r>
          </a:p>
          <a:p>
            <a:pPr marL="109728" lvl="0" indent="0">
              <a:buNone/>
            </a:pPr>
            <a:r>
              <a:rPr lang="en-US" sz="1600" dirty="0"/>
              <a:t>					temp = points[j][k];</a:t>
            </a:r>
          </a:p>
          <a:p>
            <a:pPr marL="109728" lvl="0" indent="0">
              <a:buNone/>
            </a:pPr>
            <a:r>
              <a:rPr lang="en-US" sz="1600" dirty="0"/>
              <a:t>					points[j][k] = points[j-1][k];</a:t>
            </a:r>
          </a:p>
          <a:p>
            <a:pPr marL="109728" lvl="0" indent="0">
              <a:buNone/>
            </a:pPr>
            <a:r>
              <a:rPr lang="en-US" sz="1600" dirty="0"/>
              <a:t>					points[j-1][k] = temp;</a:t>
            </a:r>
          </a:p>
          <a:p>
            <a:pPr marL="109728" lvl="0" indent="0">
              <a:buNone/>
            </a:pPr>
            <a:r>
              <a:rPr lang="en-US" sz="1600" dirty="0"/>
              <a:t>				}</a:t>
            </a:r>
          </a:p>
          <a:p>
            <a:pPr marL="109728" lvl="0" indent="0">
              <a:buNone/>
            </a:pPr>
            <a:r>
              <a:rPr lang="en-US" sz="1600" dirty="0"/>
              <a:t>			}</a:t>
            </a:r>
          </a:p>
          <a:p>
            <a:pPr marL="109728" lvl="0" indent="0">
              <a:buNone/>
            </a:pPr>
            <a:r>
              <a:rPr lang="en-US" sz="1600" dirty="0"/>
              <a:t>		}</a:t>
            </a:r>
          </a:p>
          <a:p>
            <a:pPr marL="109728" lvl="0" indent="0">
              <a:buNone/>
            </a:pPr>
            <a:r>
              <a:rPr lang="en-US" sz="1600" dirty="0"/>
              <a:t>	}</a:t>
            </a:r>
          </a:p>
        </p:txBody>
      </p:sp>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Λύση (ΙΙΙ)</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5</a:t>
            </a:fld>
            <a:endParaRPr lang="en-GB"/>
          </a:p>
        </p:txBody>
      </p:sp>
    </p:spTree>
    <p:extLst>
      <p:ext uri="{BB962C8B-B14F-4D97-AF65-F5344CB8AC3E}">
        <p14:creationId xmlns:p14="http://schemas.microsoft.com/office/powerpoint/2010/main" val="11217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descr="Rectangle: Click to edit Master text styles&#10;Second level&#10;Third level&#10;Fourth level&#10;Fifth level"/>
          <p:cNvSpPr>
            <a:spLocks noGrp="1" noChangeArrowheads="1"/>
          </p:cNvSpPr>
          <p:nvPr>
            <p:ph idx="1"/>
          </p:nvPr>
        </p:nvSpPr>
        <p:spPr>
          <a:xfrm>
            <a:off x="76199" y="1066800"/>
            <a:ext cx="7578214" cy="3475703"/>
          </a:xfrm>
          <a:ln>
            <a:solidFill>
              <a:srgbClr val="0000FF"/>
            </a:solidFill>
          </a:ln>
        </p:spPr>
        <p:txBody>
          <a:bodyPr>
            <a:noAutofit/>
          </a:bodyPr>
          <a:lstStyle/>
          <a:p>
            <a:pPr marL="109728" lvl="0" indent="0">
              <a:buNone/>
            </a:pPr>
            <a:r>
              <a:rPr lang="en-US" sz="1600" dirty="0"/>
              <a:t>	for (</a:t>
            </a:r>
            <a:r>
              <a:rPr lang="en-US" sz="1600" dirty="0" err="1"/>
              <a:t>i</a:t>
            </a:r>
            <a:r>
              <a:rPr lang="en-US" sz="1600" dirty="0"/>
              <a:t>=0; </a:t>
            </a:r>
            <a:r>
              <a:rPr lang="en-US" sz="1600" dirty="0" err="1"/>
              <a:t>i</a:t>
            </a:r>
            <a:r>
              <a:rPr lang="en-US" sz="1600" dirty="0"/>
              <a:t>&lt;10; </a:t>
            </a:r>
            <a:r>
              <a:rPr lang="en-US" sz="1600" dirty="0" err="1"/>
              <a:t>i</a:t>
            </a:r>
            <a:r>
              <a:rPr lang="en-US" sz="1600" dirty="0"/>
              <a:t>++)</a:t>
            </a:r>
          </a:p>
          <a:p>
            <a:pPr marL="109728" lvl="0" indent="0">
              <a:buNone/>
            </a:pPr>
            <a:r>
              <a:rPr lang="en-US" sz="1600" dirty="0"/>
              <a:t>	{</a:t>
            </a:r>
          </a:p>
          <a:p>
            <a:pPr marL="109728" lvl="0" indent="0">
              <a:buNone/>
            </a:pPr>
            <a:r>
              <a:rPr lang="en-US" sz="1600" dirty="0"/>
              <a:t>		</a:t>
            </a:r>
            <a:r>
              <a:rPr lang="en-US" sz="1600" dirty="0" err="1"/>
              <a:t>printf</a:t>
            </a:r>
            <a:r>
              <a:rPr lang="en-US" sz="1600" dirty="0"/>
              <a:t>("</a:t>
            </a:r>
            <a:r>
              <a:rPr lang="en-US" sz="1600" dirty="0" err="1"/>
              <a:t>Numero</a:t>
            </a:r>
            <a:r>
              <a:rPr lang="en-US" sz="1600" dirty="0"/>
              <a:t>:%3i   MO </a:t>
            </a:r>
            <a:r>
              <a:rPr lang="en-US" sz="1600" dirty="0" err="1"/>
              <a:t>ponton</a:t>
            </a:r>
            <a:r>
              <a:rPr lang="en-US" sz="1600" dirty="0"/>
              <a:t>:%5.2f (",number[</a:t>
            </a:r>
            <a:r>
              <a:rPr lang="en-US" sz="1600" dirty="0" err="1"/>
              <a:t>i</a:t>
            </a:r>
            <a:r>
              <a:rPr lang="en-US" sz="1600" dirty="0"/>
              <a:t>],</a:t>
            </a:r>
            <a:r>
              <a:rPr lang="en-US" sz="1600" dirty="0" err="1"/>
              <a:t>mo</a:t>
            </a:r>
            <a:r>
              <a:rPr lang="en-US" sz="1600" dirty="0"/>
              <a:t>[</a:t>
            </a:r>
            <a:r>
              <a:rPr lang="en-US" sz="1600" dirty="0" err="1"/>
              <a:t>i</a:t>
            </a:r>
            <a:r>
              <a:rPr lang="en-US" sz="1600" dirty="0"/>
              <a:t>]);</a:t>
            </a:r>
          </a:p>
          <a:p>
            <a:pPr marL="109728" lvl="0" indent="0">
              <a:buNone/>
            </a:pPr>
            <a:r>
              <a:rPr lang="en-US" sz="1600" dirty="0"/>
              <a:t>		for (j=0; j&lt;5; </a:t>
            </a:r>
            <a:r>
              <a:rPr lang="en-US" sz="1600" dirty="0" err="1"/>
              <a:t>j++</a:t>
            </a:r>
            <a:r>
              <a:rPr lang="en-US" sz="1600" dirty="0"/>
              <a:t>)</a:t>
            </a:r>
          </a:p>
          <a:p>
            <a:pPr marL="109728" lvl="0" indent="0">
              <a:buNone/>
            </a:pPr>
            <a:r>
              <a:rPr lang="en-US" sz="1600" dirty="0"/>
              <a:t>		{</a:t>
            </a:r>
          </a:p>
          <a:p>
            <a:pPr marL="109728" lvl="0" indent="0">
              <a:buNone/>
            </a:pPr>
            <a:r>
              <a:rPr lang="en-US" sz="1600" dirty="0"/>
              <a:t>			</a:t>
            </a:r>
            <a:r>
              <a:rPr lang="en-US" sz="1600" dirty="0" err="1"/>
              <a:t>printf</a:t>
            </a:r>
            <a:r>
              <a:rPr lang="en-US" sz="1600" dirty="0"/>
              <a:t>("%3i",points[</a:t>
            </a:r>
            <a:r>
              <a:rPr lang="en-US" sz="1600" dirty="0" err="1"/>
              <a:t>i</a:t>
            </a:r>
            <a:r>
              <a:rPr lang="en-US" sz="1600" dirty="0"/>
              <a:t>][j]);</a:t>
            </a:r>
          </a:p>
          <a:p>
            <a:pPr marL="109728" lvl="0" indent="0">
              <a:buNone/>
            </a:pPr>
            <a:r>
              <a:rPr lang="en-US" sz="1600" dirty="0"/>
              <a:t>		}</a:t>
            </a:r>
          </a:p>
          <a:p>
            <a:pPr marL="109728" lvl="0" indent="0">
              <a:buNone/>
            </a:pPr>
            <a:r>
              <a:rPr lang="en-US" sz="1600" dirty="0"/>
              <a:t>		</a:t>
            </a:r>
            <a:r>
              <a:rPr lang="en-US" sz="1600" dirty="0" err="1"/>
              <a:t>printf</a:t>
            </a:r>
            <a:r>
              <a:rPr lang="en-US" sz="1600" dirty="0"/>
              <a:t>(")\n");</a:t>
            </a:r>
          </a:p>
          <a:p>
            <a:pPr marL="109728" lvl="0" indent="0">
              <a:buNone/>
            </a:pPr>
            <a:r>
              <a:rPr lang="en-US" sz="1600" dirty="0"/>
              <a:t>	}</a:t>
            </a:r>
          </a:p>
          <a:p>
            <a:pPr marL="109728" lvl="0" indent="0">
              <a:buNone/>
            </a:pPr>
            <a:r>
              <a:rPr lang="en-US" sz="1600" dirty="0"/>
              <a:t>		</a:t>
            </a:r>
          </a:p>
          <a:p>
            <a:pPr marL="109728" lvl="0" indent="0">
              <a:buNone/>
            </a:pPr>
            <a:r>
              <a:rPr lang="en-US" sz="1600" dirty="0"/>
              <a:t>	return 0;</a:t>
            </a:r>
          </a:p>
          <a:p>
            <a:pPr marL="109728" lvl="0" indent="0">
              <a:buNone/>
            </a:pPr>
            <a:r>
              <a:rPr lang="en-US" sz="1600" dirty="0"/>
              <a:t>}</a:t>
            </a:r>
          </a:p>
        </p:txBody>
      </p:sp>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Λύση (ΙΙ)</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6</a:t>
            </a:fld>
            <a:endParaRPr lang="en-GB"/>
          </a:p>
        </p:txBody>
      </p:sp>
    </p:spTree>
    <p:extLst>
      <p:ext uri="{BB962C8B-B14F-4D97-AF65-F5344CB8AC3E}">
        <p14:creationId xmlns:p14="http://schemas.microsoft.com/office/powerpoint/2010/main" val="3284242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a:xfrm>
            <a:off x="457200" y="0"/>
            <a:ext cx="8229600" cy="1066800"/>
          </a:xfrm>
        </p:spPr>
        <p:txBody>
          <a:bodyPr/>
          <a:lstStyle/>
          <a:p>
            <a:r>
              <a:rPr lang="el-GR" dirty="0">
                <a:solidFill>
                  <a:srgbClr val="FF0000"/>
                </a:solidFill>
              </a:rPr>
              <a:t>Λύση (Ι</a:t>
            </a:r>
            <a:r>
              <a:rPr lang="en-US" dirty="0">
                <a:solidFill>
                  <a:srgbClr val="FF0000"/>
                </a:solidFill>
              </a:rPr>
              <a:t>V</a:t>
            </a:r>
            <a:r>
              <a:rPr lang="el-GR" dirty="0">
                <a:solidFill>
                  <a:srgbClr val="FF0000"/>
                </a:solidFill>
              </a:rPr>
              <a:t>)</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7DE65FCC-0DE1-44DE-9663-442252BC9017}" type="slidenum">
              <a:rPr lang="en-GB"/>
              <a:pPr/>
              <a:t>7</a:t>
            </a:fld>
            <a:endParaRPr lang="en-GB"/>
          </a:p>
        </p:txBody>
      </p:sp>
      <p:sp>
        <p:nvSpPr>
          <p:cNvPr id="2" name="Ορθογώνιο 1"/>
          <p:cNvSpPr/>
          <p:nvPr/>
        </p:nvSpPr>
        <p:spPr>
          <a:xfrm>
            <a:off x="0" y="1066800"/>
            <a:ext cx="8860537" cy="4401205"/>
          </a:xfrm>
          <a:prstGeom prst="rect">
            <a:avLst/>
          </a:prstGeom>
        </p:spPr>
        <p:txBody>
          <a:bodyPr wrap="square">
            <a:spAutoFit/>
          </a:bodyPr>
          <a:lstStyle/>
          <a:p>
            <a:r>
              <a:rPr lang="en-US" sz="2000" dirty="0" err="1">
                <a:latin typeface="Consolas" panose="020B0609020204030204" pitchFamily="49" charset="0"/>
              </a:rPr>
              <a:t>Numero</a:t>
            </a:r>
            <a:r>
              <a:rPr lang="en-US" sz="2000" dirty="0">
                <a:latin typeface="Consolas" panose="020B0609020204030204" pitchFamily="49" charset="0"/>
              </a:rPr>
              <a:t>:  6   MO ponton:15.60 ( 19 14 15 12 18)</a:t>
            </a:r>
          </a:p>
          <a:p>
            <a:r>
              <a:rPr lang="en-US" sz="2000" dirty="0" err="1">
                <a:latin typeface="Consolas" panose="020B0609020204030204" pitchFamily="49" charset="0"/>
              </a:rPr>
              <a:t>Numero</a:t>
            </a:r>
            <a:r>
              <a:rPr lang="en-US" sz="2000" dirty="0">
                <a:latin typeface="Consolas" panose="020B0609020204030204" pitchFamily="49" charset="0"/>
              </a:rPr>
              <a:t>:  4   MO </a:t>
            </a:r>
            <a:r>
              <a:rPr lang="en-US" sz="2000" dirty="0" err="1">
                <a:latin typeface="Consolas" panose="020B0609020204030204" pitchFamily="49" charset="0"/>
              </a:rPr>
              <a:t>ponton</a:t>
            </a:r>
            <a:r>
              <a:rPr lang="en-US" sz="2000" dirty="0">
                <a:latin typeface="Consolas" panose="020B0609020204030204" pitchFamily="49" charset="0"/>
              </a:rPr>
              <a:t>: 7.80 (  7  8  9  8  7)</a:t>
            </a:r>
          </a:p>
          <a:p>
            <a:r>
              <a:rPr lang="en-US" sz="2000" dirty="0" err="1">
                <a:latin typeface="Consolas" panose="020B0609020204030204" pitchFamily="49" charset="0"/>
              </a:rPr>
              <a:t>Numero</a:t>
            </a:r>
            <a:r>
              <a:rPr lang="en-US" sz="2000" dirty="0">
                <a:latin typeface="Consolas" panose="020B0609020204030204" pitchFamily="49" charset="0"/>
              </a:rPr>
              <a:t>: 15   MO </a:t>
            </a:r>
            <a:r>
              <a:rPr lang="en-US" sz="2000" dirty="0" err="1">
                <a:latin typeface="Consolas" panose="020B0609020204030204" pitchFamily="49" charset="0"/>
              </a:rPr>
              <a:t>ponton</a:t>
            </a:r>
            <a:r>
              <a:rPr lang="en-US" sz="2000" dirty="0">
                <a:latin typeface="Consolas" panose="020B0609020204030204" pitchFamily="49" charset="0"/>
              </a:rPr>
              <a:t>: 6.60 ( 10  4  2 14  3)</a:t>
            </a:r>
          </a:p>
          <a:p>
            <a:r>
              <a:rPr lang="en-US" sz="2000" dirty="0" err="1">
                <a:latin typeface="Consolas" panose="020B0609020204030204" pitchFamily="49" charset="0"/>
              </a:rPr>
              <a:t>Numero</a:t>
            </a:r>
            <a:r>
              <a:rPr lang="en-US" sz="2000" dirty="0">
                <a:latin typeface="Consolas" panose="020B0609020204030204" pitchFamily="49" charset="0"/>
              </a:rPr>
              <a:t>:  7   MO </a:t>
            </a:r>
            <a:r>
              <a:rPr lang="en-US" sz="2000" dirty="0" err="1">
                <a:latin typeface="Consolas" panose="020B0609020204030204" pitchFamily="49" charset="0"/>
              </a:rPr>
              <a:t>ponton</a:t>
            </a:r>
            <a:r>
              <a:rPr lang="en-US" sz="2000" dirty="0">
                <a:latin typeface="Consolas" panose="020B0609020204030204" pitchFamily="49" charset="0"/>
              </a:rPr>
              <a:t>: 5.00 ( 11  4  2  2  6)</a:t>
            </a:r>
          </a:p>
          <a:p>
            <a:r>
              <a:rPr lang="en-US" sz="2000" dirty="0" err="1">
                <a:latin typeface="Consolas" panose="020B0609020204030204" pitchFamily="49" charset="0"/>
              </a:rPr>
              <a:t>Numero</a:t>
            </a:r>
            <a:r>
              <a:rPr lang="en-US" sz="2000" dirty="0">
                <a:latin typeface="Consolas" panose="020B0609020204030204" pitchFamily="49" charset="0"/>
              </a:rPr>
              <a:t>:  8   MO </a:t>
            </a:r>
            <a:r>
              <a:rPr lang="en-US" sz="2000" dirty="0" err="1">
                <a:latin typeface="Consolas" panose="020B0609020204030204" pitchFamily="49" charset="0"/>
              </a:rPr>
              <a:t>ponton</a:t>
            </a:r>
            <a:r>
              <a:rPr lang="en-US" sz="2000" dirty="0">
                <a:latin typeface="Consolas" panose="020B0609020204030204" pitchFamily="49" charset="0"/>
              </a:rPr>
              <a:t>: 4.40 (  0  2  0 12  8)</a:t>
            </a:r>
          </a:p>
          <a:p>
            <a:r>
              <a:rPr lang="en-US" sz="2000" dirty="0" err="1">
                <a:latin typeface="Consolas" panose="020B0609020204030204" pitchFamily="49" charset="0"/>
              </a:rPr>
              <a:t>Numero</a:t>
            </a:r>
            <a:r>
              <a:rPr lang="en-US" sz="2000" dirty="0">
                <a:latin typeface="Consolas" panose="020B0609020204030204" pitchFamily="49" charset="0"/>
              </a:rPr>
              <a:t>: 10   MO </a:t>
            </a:r>
            <a:r>
              <a:rPr lang="en-US" sz="2000" dirty="0" err="1">
                <a:latin typeface="Consolas" panose="020B0609020204030204" pitchFamily="49" charset="0"/>
              </a:rPr>
              <a:t>ponton</a:t>
            </a:r>
            <a:r>
              <a:rPr lang="en-US" sz="2000" dirty="0">
                <a:latin typeface="Consolas" panose="020B0609020204030204" pitchFamily="49" charset="0"/>
              </a:rPr>
              <a:t>: 4.20 (  5  4  3  4  5)</a:t>
            </a:r>
          </a:p>
          <a:p>
            <a:r>
              <a:rPr lang="en-US" sz="2000" dirty="0" err="1">
                <a:latin typeface="Consolas" panose="020B0609020204030204" pitchFamily="49" charset="0"/>
              </a:rPr>
              <a:t>Numero</a:t>
            </a:r>
            <a:r>
              <a:rPr lang="en-US" sz="2000" dirty="0">
                <a:latin typeface="Consolas" panose="020B0609020204030204" pitchFamily="49" charset="0"/>
              </a:rPr>
              <a:t>: 14   MO </a:t>
            </a:r>
            <a:r>
              <a:rPr lang="en-US" sz="2000" dirty="0" err="1">
                <a:latin typeface="Consolas" panose="020B0609020204030204" pitchFamily="49" charset="0"/>
              </a:rPr>
              <a:t>ponton</a:t>
            </a:r>
            <a:r>
              <a:rPr lang="en-US" sz="2000" dirty="0">
                <a:latin typeface="Consolas" panose="020B0609020204030204" pitchFamily="49" charset="0"/>
              </a:rPr>
              <a:t>: 4.00 (  1  4  5  2  8)</a:t>
            </a:r>
          </a:p>
          <a:p>
            <a:r>
              <a:rPr lang="en-US" sz="2000" dirty="0" err="1">
                <a:latin typeface="Consolas" panose="020B0609020204030204" pitchFamily="49" charset="0"/>
              </a:rPr>
              <a:t>Numero</a:t>
            </a:r>
            <a:r>
              <a:rPr lang="en-US" sz="2000" dirty="0">
                <a:latin typeface="Consolas" panose="020B0609020204030204" pitchFamily="49" charset="0"/>
              </a:rPr>
              <a:t>: 12   MO </a:t>
            </a:r>
            <a:r>
              <a:rPr lang="en-US" sz="2000" dirty="0" err="1">
                <a:latin typeface="Consolas" panose="020B0609020204030204" pitchFamily="49" charset="0"/>
              </a:rPr>
              <a:t>ponton</a:t>
            </a:r>
            <a:r>
              <a:rPr lang="en-US" sz="2000" dirty="0">
                <a:latin typeface="Consolas" panose="020B0609020204030204" pitchFamily="49" charset="0"/>
              </a:rPr>
              <a:t>: 3.60 (  0  0  7  2  9)</a:t>
            </a:r>
          </a:p>
          <a:p>
            <a:r>
              <a:rPr lang="en-US" sz="2000" dirty="0" err="1">
                <a:latin typeface="Consolas" panose="020B0609020204030204" pitchFamily="49" charset="0"/>
              </a:rPr>
              <a:t>Numero</a:t>
            </a:r>
            <a:r>
              <a:rPr lang="en-US" sz="2000" dirty="0">
                <a:latin typeface="Consolas" panose="020B0609020204030204" pitchFamily="49" charset="0"/>
              </a:rPr>
              <a:t>:  5   MO </a:t>
            </a:r>
            <a:r>
              <a:rPr lang="en-US" sz="2000" dirty="0" err="1">
                <a:latin typeface="Consolas" panose="020B0609020204030204" pitchFamily="49" charset="0"/>
              </a:rPr>
              <a:t>ponton</a:t>
            </a:r>
            <a:r>
              <a:rPr lang="en-US" sz="2000" dirty="0">
                <a:latin typeface="Consolas" panose="020B0609020204030204" pitchFamily="49" charset="0"/>
              </a:rPr>
              <a:t>: 3.00 (  7  8  0  0  0)</a:t>
            </a:r>
          </a:p>
          <a:p>
            <a:r>
              <a:rPr lang="en-US" sz="2000" dirty="0" err="1">
                <a:latin typeface="Consolas" panose="020B0609020204030204" pitchFamily="49" charset="0"/>
              </a:rPr>
              <a:t>Numero</a:t>
            </a:r>
            <a:r>
              <a:rPr lang="en-US" sz="2000" dirty="0">
                <a:latin typeface="Consolas" panose="020B0609020204030204" pitchFamily="49" charset="0"/>
              </a:rPr>
              <a:t>: 11   MO </a:t>
            </a:r>
            <a:r>
              <a:rPr lang="en-US" sz="2000" dirty="0" err="1">
                <a:latin typeface="Consolas" panose="020B0609020204030204" pitchFamily="49" charset="0"/>
              </a:rPr>
              <a:t>ponton</a:t>
            </a:r>
            <a:r>
              <a:rPr lang="en-US" sz="2000" dirty="0">
                <a:latin typeface="Consolas" panose="020B0609020204030204" pitchFamily="49" charset="0"/>
              </a:rPr>
              <a:t>: 2.20 (  1  4  1  3  2)</a:t>
            </a:r>
          </a:p>
          <a:p>
            <a:endParaRPr lang="en-US" sz="2000" dirty="0">
              <a:latin typeface="Consolas" panose="020B0609020204030204" pitchFamily="49" charset="0"/>
            </a:endParaRPr>
          </a:p>
          <a:p>
            <a:r>
              <a:rPr lang="en-US" sz="2000" dirty="0">
                <a:latin typeface="Consolas" panose="020B0609020204030204" pitchFamily="49" charset="0"/>
              </a:rPr>
              <a:t>--------------------------------</a:t>
            </a:r>
          </a:p>
          <a:p>
            <a:r>
              <a:rPr lang="en-US" sz="2000" dirty="0">
                <a:latin typeface="Consolas" panose="020B0609020204030204" pitchFamily="49" charset="0"/>
              </a:rPr>
              <a:t>Process exited after 6.896 seconds with return value 0</a:t>
            </a:r>
          </a:p>
          <a:p>
            <a:r>
              <a:rPr lang="en-US" sz="2000" dirty="0">
                <a:latin typeface="Consolas" panose="020B0609020204030204" pitchFamily="49" charset="0"/>
              </a:rPr>
              <a:t>Press any key to continue . . .</a:t>
            </a:r>
          </a:p>
        </p:txBody>
      </p:sp>
    </p:spTree>
    <p:extLst>
      <p:ext uri="{BB962C8B-B14F-4D97-AF65-F5344CB8AC3E}">
        <p14:creationId xmlns:p14="http://schemas.microsoft.com/office/powerpoint/2010/main" val="23357144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13501</TotalTime>
  <Words>354</Words>
  <Application>Microsoft Office PowerPoint</Application>
  <PresentationFormat>Προβολή στην οθόνη (4:3)</PresentationFormat>
  <Paragraphs>105</Paragraphs>
  <Slides>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7</vt:i4>
      </vt:variant>
    </vt:vector>
  </HeadingPairs>
  <TitlesOfParts>
    <vt:vector size="14" baseType="lpstr">
      <vt:lpstr>Consolas</vt:lpstr>
      <vt:lpstr>Courier New</vt:lpstr>
      <vt:lpstr>Georgia</vt:lpstr>
      <vt:lpstr>Times New Roman</vt:lpstr>
      <vt:lpstr>Trebuchet MS</vt:lpstr>
      <vt:lpstr>Wingdings 2</vt:lpstr>
      <vt:lpstr>Αστικό</vt:lpstr>
      <vt:lpstr>Προγραμματισμός ΙΙ - Εργαστήριο</vt:lpstr>
      <vt:lpstr>Ασκήσεις</vt:lpstr>
      <vt:lpstr>Λύση (Ι)</vt:lpstr>
      <vt:lpstr>Λύση (ΙΙ)</vt:lpstr>
      <vt:lpstr>Λύση (ΙΙΙ)</vt:lpstr>
      <vt:lpstr>Λύση (ΙΙ)</vt:lpstr>
      <vt:lpstr>Λύση (ΙV)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subject>C: Από τη Θεωρία στην Εφαρμογή (Γ. Σ. Τσελίκης, Ν. Δ. Τσελίκας)</dc:subject>
  <dc:creator>Μάρκος Τσίπουρας</dc:creator>
  <cp:lastModifiedBy>Μάρκος Τσίπουρας</cp:lastModifiedBy>
  <cp:revision>436</cp:revision>
  <dcterms:created xsi:type="dcterms:W3CDTF">2004-10-17T06:32:39Z</dcterms:created>
  <dcterms:modified xsi:type="dcterms:W3CDTF">2017-03-14T16:08:40Z</dcterms:modified>
</cp:coreProperties>
</file>