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61" r:id="rId1"/>
  </p:sldMasterIdLst>
  <p:notesMasterIdLst>
    <p:notesMasterId r:id="rId16"/>
  </p:notesMasterIdLst>
  <p:sldIdLst>
    <p:sldId id="465" r:id="rId2"/>
    <p:sldId id="511" r:id="rId3"/>
    <p:sldId id="512" r:id="rId4"/>
    <p:sldId id="513" r:id="rId5"/>
    <p:sldId id="514" r:id="rId6"/>
    <p:sldId id="515" r:id="rId7"/>
    <p:sldId id="516" r:id="rId8"/>
    <p:sldId id="517" r:id="rId9"/>
    <p:sldId id="518" r:id="rId10"/>
    <p:sldId id="519" r:id="rId11"/>
    <p:sldId id="520" r:id="rId12"/>
    <p:sldId id="521" r:id="rId13"/>
    <p:sldId id="522" r:id="rId14"/>
    <p:sldId id="523" r:id="rId15"/>
  </p:sldIdLst>
  <p:sldSz cx="9144000" cy="6858000" type="screen4x3"/>
  <p:notesSz cx="7099300" cy="10234613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4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0000"/>
    <a:srgbClr val="818181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807" autoAdjust="0"/>
  </p:normalViewPr>
  <p:slideViewPr>
    <p:cSldViewPr snapToGrid="0">
      <p:cViewPr varScale="1">
        <p:scale>
          <a:sx n="65" d="100"/>
          <a:sy n="65" d="100"/>
        </p:scale>
        <p:origin x="1452" y="60"/>
      </p:cViewPr>
      <p:guideLst>
        <p:guide orient="horz" pos="2247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5" d="100"/>
        <a:sy n="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l-GR"/>
          </a:p>
        </p:txBody>
      </p:sp>
      <p:sp>
        <p:nvSpPr>
          <p:cNvPr id="260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el-GR"/>
          </a:p>
        </p:txBody>
      </p:sp>
      <p:sp>
        <p:nvSpPr>
          <p:cNvPr id="260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60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/>
              <a:t>Click to edit Master text styles</a:t>
            </a:r>
          </a:p>
          <a:p>
            <a:pPr lvl="1"/>
            <a:r>
              <a:rPr lang="el-GR"/>
              <a:t>Second level</a:t>
            </a:r>
          </a:p>
          <a:p>
            <a:pPr lvl="2"/>
            <a:r>
              <a:rPr lang="el-GR"/>
              <a:t>Third level</a:t>
            </a:r>
          </a:p>
          <a:p>
            <a:pPr lvl="3"/>
            <a:r>
              <a:rPr lang="el-GR"/>
              <a:t>Fourth level</a:t>
            </a:r>
          </a:p>
          <a:p>
            <a:pPr lvl="4"/>
            <a:r>
              <a:rPr lang="el-GR"/>
              <a:t>Fifth level</a:t>
            </a:r>
          </a:p>
        </p:txBody>
      </p:sp>
      <p:sp>
        <p:nvSpPr>
          <p:cNvPr id="260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l-GR"/>
          </a:p>
        </p:txBody>
      </p:sp>
      <p:sp>
        <p:nvSpPr>
          <p:cNvPr id="260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EAB1BD9A-843A-498A-AB47-85E26B8A2486}" type="slidenum">
              <a:rPr lang="el-GR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- Ορθογώνιο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- Ορθογώνιο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- Ορθογώνιο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- Ορθογώνιο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- Ορθογώνιο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- Στρογγυλεμένο ορθογώνιο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- Στρογγυλεμένο ορθογώνιο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- Ορθογώνιο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- Ορθογώνιο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213EC1B9-BEE2-4E56-A99A-84F9CE2F1FA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87FE1-68FD-4393-9C38-790BC85BB28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6B3DF-8E37-4DBC-90EC-9121F9071A2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D40E-4ACC-4ECE-A3EF-ADA08C4C68D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1DD85-40E1-4B6E-9E96-90F1DD8EF5B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8F8F6-8226-4B84-9080-E2C54B4F86E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26" name="2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en-GB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AAD06E-0EEA-40E6-9BC4-1F8FD6D01229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8" name="27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DED46FB9-9256-46DC-BAB3-6B6939F2E2D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F5E37-46EA-43D8-9717-AFE4791890A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F2484-63BC-418C-8FA3-F0779BAAA66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287AA-A042-489B-B328-C5A5BD7C0D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- Ορθογώνιο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- Ορθογώνιο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- Ορθογώνιο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- Ορθογώνιο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- Ορθογώνιο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- Στρογγυλεμένο ορθογώνιο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- Στρογγυλεμένο ορθογώνιο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- Ορθογώνιο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- Ορθογώνιο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- Ορθογώνιο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- Ορθογώνιο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- Ορθογώνιο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- Ορθογώνιο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GB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r>
              <a:rPr lang="en-US"/>
              <a:t>C</a:t>
            </a:r>
            <a:r>
              <a:rPr lang="el-GR"/>
              <a:t>: Από τη Θεωρία στην Εφαρμογή – 7</a:t>
            </a:r>
            <a:r>
              <a:rPr lang="el-GR" baseline="30000"/>
              <a:t>ο</a:t>
            </a:r>
            <a:r>
              <a:rPr lang="el-GR"/>
              <a:t> Κεφάλαιο</a:t>
            </a:r>
            <a:endParaRPr lang="en-GB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37F9B35D-0E35-4AFD-AB46-C27ACB248D1D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0" y="2401887"/>
            <a:ext cx="9144000" cy="1470025"/>
          </a:xfrm>
        </p:spPr>
        <p:txBody>
          <a:bodyPr>
            <a:normAutofit/>
          </a:bodyPr>
          <a:lstStyle/>
          <a:p>
            <a:pPr algn="ctr"/>
            <a:r>
              <a:rPr lang="el-GR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Προγραμματισμός ΙΙ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540544" y="692696"/>
            <a:ext cx="7127800" cy="5403898"/>
          </a:xfrm>
          <a:effectLst>
            <a:outerShdw blurRad="50800" dist="50800" dir="5400000" algn="ctr" rotWithShape="0">
              <a:schemeClr val="accent2">
                <a:lumMod val="75000"/>
              </a:schemeClr>
            </a:outerShdw>
          </a:effectLst>
        </p:spPr>
        <p:txBody>
          <a:bodyPr>
            <a:normAutofit fontScale="92500" lnSpcReduction="10000"/>
          </a:bodyPr>
          <a:lstStyle/>
          <a:p>
            <a:pPr algn="r"/>
            <a:r>
              <a:rPr lang="el-GR" i="1" dirty="0">
                <a:solidFill>
                  <a:schemeClr val="bg1"/>
                </a:solidFill>
              </a:rPr>
              <a:t>ΣΧΟΛΗ ΤΕΧΝΟΛΟΓΙΚΩΝ ΕΦΑΡΜΟΓΩΝ</a:t>
            </a:r>
            <a:br>
              <a:rPr lang="el-GR" dirty="0">
                <a:solidFill>
                  <a:schemeClr val="bg1"/>
                </a:solidFill>
              </a:rPr>
            </a:br>
            <a:r>
              <a:rPr lang="el-GR" sz="2600" dirty="0">
                <a:solidFill>
                  <a:schemeClr val="bg1"/>
                </a:solidFill>
              </a:rPr>
              <a:t>ΤΜΗΜΑ ΜΗΧΑΝΙΚΩΝ ΠΛΗΡΟΦΟΡΙΚΗΣ ΤΕ</a:t>
            </a:r>
            <a:endParaRPr lang="el-GR" dirty="0">
              <a:solidFill>
                <a:schemeClr val="bg1"/>
              </a:solidFill>
            </a:endParaRPr>
          </a:p>
          <a:p>
            <a:pPr algn="r"/>
            <a:endParaRPr lang="el-GR" dirty="0">
              <a:solidFill>
                <a:schemeClr val="bg1"/>
              </a:solidFill>
            </a:endParaRPr>
          </a:p>
          <a:p>
            <a:endParaRPr lang="el-GR" dirty="0">
              <a:solidFill>
                <a:schemeClr val="bg1"/>
              </a:solidFill>
            </a:endParaRPr>
          </a:p>
          <a:p>
            <a:endParaRPr lang="el-GR" dirty="0">
              <a:solidFill>
                <a:schemeClr val="bg1"/>
              </a:solidFill>
            </a:endParaRPr>
          </a:p>
          <a:p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i="1" dirty="0">
              <a:solidFill>
                <a:schemeClr val="tx1"/>
              </a:solidFill>
            </a:endParaRPr>
          </a:p>
          <a:p>
            <a:r>
              <a:rPr lang="el-GR" i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Χαρακτήρες</a:t>
            </a: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l"/>
            <a:endParaRPr lang="el-GR" dirty="0">
              <a:solidFill>
                <a:schemeClr val="bg1"/>
              </a:solidFill>
            </a:endParaRPr>
          </a:p>
          <a:p>
            <a:pPr algn="r"/>
            <a:r>
              <a:rPr lang="el-GR" sz="1900" i="1" dirty="0">
                <a:solidFill>
                  <a:schemeClr val="tx1"/>
                </a:solidFill>
              </a:rPr>
              <a:t>Διδάσκων: </a:t>
            </a:r>
            <a:r>
              <a:rPr lang="el-GR" sz="1900" b="1" i="1" dirty="0">
                <a:solidFill>
                  <a:schemeClr val="tx1"/>
                </a:solidFill>
              </a:rPr>
              <a:t>Τσίπουρας Μάρκος</a:t>
            </a:r>
          </a:p>
          <a:p>
            <a:pPr algn="r"/>
            <a:r>
              <a:rPr lang="el-GR" sz="1900" i="1" dirty="0">
                <a:solidFill>
                  <a:schemeClr val="tx1"/>
                </a:solidFill>
              </a:rPr>
              <a:t>Εκπαιδευτικό Υλικό: </a:t>
            </a:r>
            <a:r>
              <a:rPr lang="el-GR" sz="1900" b="1" i="1" dirty="0">
                <a:solidFill>
                  <a:schemeClr val="tx1"/>
                </a:solidFill>
              </a:rPr>
              <a:t>«</a:t>
            </a:r>
            <a:r>
              <a:rPr lang="en-US" sz="1900" b="1" i="1" dirty="0">
                <a:solidFill>
                  <a:schemeClr val="tx1"/>
                </a:solidFill>
              </a:rPr>
              <a:t>C</a:t>
            </a:r>
            <a:r>
              <a:rPr lang="el-GR" sz="1900" b="1" i="1" dirty="0">
                <a:solidFill>
                  <a:schemeClr val="tx1"/>
                </a:solidFill>
              </a:rPr>
              <a:t>: Από τη Θεωρία στην Εφαρμογή» </a:t>
            </a:r>
          </a:p>
          <a:p>
            <a:pPr algn="r"/>
            <a:r>
              <a:rPr lang="el-GR" sz="1900" b="1" i="1" dirty="0">
                <a:solidFill>
                  <a:schemeClr val="tx1"/>
                </a:solidFill>
              </a:rPr>
              <a:t>Γ. Σ. Τσελίκης – Ν. Δ. </a:t>
            </a:r>
            <a:r>
              <a:rPr lang="el-GR" sz="1900" b="1" i="1" dirty="0" err="1">
                <a:solidFill>
                  <a:schemeClr val="tx1"/>
                </a:solidFill>
              </a:rPr>
              <a:t>Τσελίκας</a:t>
            </a:r>
            <a:endParaRPr lang="el-GR" sz="1900" b="1" i="1" dirty="0">
              <a:solidFill>
                <a:schemeClr val="tx1"/>
              </a:solidFill>
            </a:endParaRPr>
          </a:p>
        </p:txBody>
      </p:sp>
      <p:pic>
        <p:nvPicPr>
          <p:cNvPr id="6" name="Picture 73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saturation sat="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rcRect l="18191" r="19104" b="46681"/>
          <a:stretch/>
        </p:blipFill>
        <p:spPr>
          <a:xfrm>
            <a:off x="7772400" y="606928"/>
            <a:ext cx="914400" cy="85861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685800" y="568876"/>
            <a:ext cx="7086600" cy="896662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GB" altLang="el-GR" sz="36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243167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4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125"/>
            <a:ext cx="8229600" cy="1066800"/>
          </a:xfrm>
        </p:spPr>
        <p:txBody>
          <a:bodyPr/>
          <a:lstStyle/>
          <a:p>
            <a:r>
              <a:rPr lang="el-GR" altLang="el-GR" dirty="0">
                <a:solidFill>
                  <a:srgbClr val="FF0000"/>
                </a:solidFill>
              </a:rPr>
              <a:t>Παραδείγματα</a:t>
            </a:r>
            <a:r>
              <a:rPr lang="en-US" altLang="el-GR" dirty="0">
                <a:solidFill>
                  <a:srgbClr val="FF0000"/>
                </a:solidFill>
              </a:rPr>
              <a:t> (II)</a:t>
            </a:r>
            <a:endParaRPr lang="en-GB" altLang="el-GR" dirty="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sp>
        <p:nvSpPr>
          <p:cNvPr id="35942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0" y="1414823"/>
            <a:ext cx="8724900" cy="2844800"/>
          </a:xfrm>
        </p:spPr>
        <p:txBody>
          <a:bodyPr/>
          <a:lstStyle/>
          <a:p>
            <a:pPr lvl="1"/>
            <a:r>
              <a:rPr lang="el-GR" altLang="el-GR" sz="2000" dirty="0"/>
              <a:t>Γράψτε ένα πρόγραμμα το οποίο να εμφανίζει την ASCII τιμή του χαρακτήρα που αντιστοιχεί στην αλλαγή νέας γραμμής ή ισοδύναμα στο πάτημα του πλήκτρου </a:t>
            </a:r>
            <a:r>
              <a:rPr lang="el-GR" altLang="el-GR" sz="2000" dirty="0" err="1"/>
              <a:t>Enter</a:t>
            </a:r>
            <a:endParaRPr lang="el-GR" altLang="el-GR" sz="2000" dirty="0"/>
          </a:p>
        </p:txBody>
      </p:sp>
      <p:pic>
        <p:nvPicPr>
          <p:cNvPr id="3594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2963" y="2571750"/>
            <a:ext cx="4802187" cy="14335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3045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4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128"/>
            <a:ext cx="8229600" cy="1066800"/>
          </a:xfrm>
        </p:spPr>
        <p:txBody>
          <a:bodyPr/>
          <a:lstStyle/>
          <a:p>
            <a:r>
              <a:rPr lang="el-GR" altLang="el-GR" dirty="0">
                <a:solidFill>
                  <a:srgbClr val="FF0000"/>
                </a:solidFill>
              </a:rPr>
              <a:t>Παραδείγματα</a:t>
            </a:r>
            <a:r>
              <a:rPr lang="en-US" altLang="el-GR" dirty="0">
                <a:solidFill>
                  <a:srgbClr val="FF0000"/>
                </a:solidFill>
              </a:rPr>
              <a:t> (</a:t>
            </a:r>
            <a:r>
              <a:rPr lang="el-GR" altLang="el-GR" dirty="0">
                <a:solidFill>
                  <a:srgbClr val="FF0000"/>
                </a:solidFill>
              </a:rPr>
              <a:t>Ι</a:t>
            </a:r>
            <a:r>
              <a:rPr lang="en-US" altLang="el-GR" dirty="0">
                <a:solidFill>
                  <a:srgbClr val="FF0000"/>
                </a:solidFill>
              </a:rPr>
              <a:t>II)</a:t>
            </a:r>
            <a:endParaRPr lang="en-GB" altLang="el-GR" dirty="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sp>
        <p:nvSpPr>
          <p:cNvPr id="36045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" y="1399863"/>
            <a:ext cx="8724900" cy="2844800"/>
          </a:xfrm>
        </p:spPr>
        <p:txBody>
          <a:bodyPr/>
          <a:lstStyle/>
          <a:p>
            <a:pPr lvl="1"/>
            <a:r>
              <a:rPr lang="el-GR" altLang="el-GR" sz="2000" dirty="0"/>
              <a:t>Γράψτε ένα πρόγραμμα το οποίο να εμφανίζει στην οθόνη όλους τους χαρακτήρες και τις αντίστοιχες ASCII τιμές αυτών</a:t>
            </a:r>
            <a:r>
              <a:rPr lang="el-GR" altLang="el-GR" dirty="0"/>
              <a:t> </a:t>
            </a:r>
          </a:p>
        </p:txBody>
      </p:sp>
      <p:pic>
        <p:nvPicPr>
          <p:cNvPr id="3604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0788" y="2311400"/>
            <a:ext cx="6823075" cy="1689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6596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4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128"/>
            <a:ext cx="8229600" cy="1066800"/>
          </a:xfrm>
        </p:spPr>
        <p:txBody>
          <a:bodyPr/>
          <a:lstStyle/>
          <a:p>
            <a:r>
              <a:rPr lang="el-GR" altLang="el-GR" dirty="0">
                <a:solidFill>
                  <a:srgbClr val="FF0000"/>
                </a:solidFill>
              </a:rPr>
              <a:t>Παραδείγματα</a:t>
            </a:r>
            <a:r>
              <a:rPr lang="en-US" altLang="el-GR" dirty="0">
                <a:solidFill>
                  <a:srgbClr val="FF0000"/>
                </a:solidFill>
              </a:rPr>
              <a:t> (</a:t>
            </a:r>
            <a:r>
              <a:rPr lang="el-GR" altLang="el-GR" dirty="0">
                <a:solidFill>
                  <a:srgbClr val="FF0000"/>
                </a:solidFill>
              </a:rPr>
              <a:t>Ι</a:t>
            </a:r>
            <a:r>
              <a:rPr lang="en-US" altLang="el-GR" dirty="0">
                <a:solidFill>
                  <a:srgbClr val="FF0000"/>
                </a:solidFill>
              </a:rPr>
              <a:t>V)</a:t>
            </a:r>
            <a:endParaRPr lang="en-GB" altLang="el-GR" dirty="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sp>
        <p:nvSpPr>
          <p:cNvPr id="36147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" y="1591596"/>
            <a:ext cx="8724900" cy="2844800"/>
          </a:xfrm>
        </p:spPr>
        <p:txBody>
          <a:bodyPr/>
          <a:lstStyle/>
          <a:p>
            <a:pPr lvl="1"/>
            <a:r>
              <a:rPr lang="el-GR" altLang="el-GR" sz="2000" dirty="0"/>
              <a:t>Παρατηρώντας προσεκτικά τον πίνακα με τις </a:t>
            </a:r>
            <a:r>
              <a:rPr lang="en-US" altLang="el-GR" sz="2000" dirty="0"/>
              <a:t>ASCII </a:t>
            </a:r>
            <a:r>
              <a:rPr lang="el-GR" altLang="el-GR" sz="2000" dirty="0"/>
              <a:t>τιμές των χαρακτήρων, γράψτε ένα πρόγραμμα το οποίο να διαβάζει έναν κεφαλαίο χαρακτήρα και να εμφανίζει τον αντίστοιχο πεζό</a:t>
            </a:r>
          </a:p>
          <a:p>
            <a:pPr lvl="1"/>
            <a:endParaRPr lang="el-GR" altLang="el-GR" dirty="0"/>
          </a:p>
        </p:txBody>
      </p:sp>
      <p:pic>
        <p:nvPicPr>
          <p:cNvPr id="36147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6475" y="3166396"/>
            <a:ext cx="4373563" cy="26543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19532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αριθμού διαφάνειας 4"/>
          <p:cNvSpPr>
            <a:spLocks noGrp="1"/>
          </p:cNvSpPr>
          <p:nvPr>
            <p:ph type="sldNum" sz="quarter" idx="11"/>
          </p:nvPr>
        </p:nvSpPr>
        <p:spPr>
          <a:xfrm>
            <a:off x="5257800" y="804374"/>
            <a:ext cx="1325880" cy="457200"/>
          </a:xfrm>
        </p:spPr>
        <p:txBody>
          <a:bodyPr/>
          <a:lstStyle/>
          <a:p>
            <a:fld id="{29041B17-5C6D-4129-B338-5AED5F2A096F}" type="slidenum">
              <a:rPr lang="en-GB" altLang="el-GR"/>
              <a:pPr/>
              <a:t>13</a:t>
            </a:fld>
            <a:endParaRPr lang="en-GB" altLang="el-GR"/>
          </a:p>
        </p:txBody>
      </p:sp>
      <p:sp>
        <p:nvSpPr>
          <p:cNvPr id="3624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9900" y="-24174"/>
            <a:ext cx="8255000" cy="1143000"/>
          </a:xfrm>
        </p:spPr>
        <p:txBody>
          <a:bodyPr/>
          <a:lstStyle/>
          <a:p>
            <a:r>
              <a:rPr lang="el-GR" altLang="el-GR">
                <a:solidFill>
                  <a:srgbClr val="FF0000"/>
                </a:solidFill>
              </a:rPr>
              <a:t>Η συνάρτηση </a:t>
            </a:r>
            <a:r>
              <a:rPr lang="en-US" altLang="el-GR">
                <a:solidFill>
                  <a:srgbClr val="000000"/>
                </a:solidFill>
                <a:latin typeface="Courier New" panose="02070309020205020404" pitchFamily="49" charset="0"/>
              </a:rPr>
              <a:t>getchar()</a:t>
            </a:r>
            <a:endParaRPr lang="en-GB" altLang="el-GR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sp>
        <p:nvSpPr>
          <p:cNvPr id="36249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0" y="877526"/>
            <a:ext cx="8864600" cy="5676900"/>
          </a:xfrm>
        </p:spPr>
        <p:txBody>
          <a:bodyPr/>
          <a:lstStyle/>
          <a:p>
            <a:pPr marL="914400" lvl="1" indent="-457200">
              <a:lnSpc>
                <a:spcPct val="90000"/>
              </a:lnSpc>
            </a:pPr>
            <a:r>
              <a:rPr lang="el-GR" altLang="el-GR" sz="2000" dirty="0"/>
              <a:t>Η συνάρτηση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getchar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()</a:t>
            </a:r>
            <a:r>
              <a:rPr lang="el-GR" altLang="el-GR" sz="2000" dirty="0"/>
              <a:t> διαβάζει έναν χαρακτήρα από το </a:t>
            </a:r>
            <a:r>
              <a:rPr lang="en-US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stdin</a:t>
            </a:r>
            <a:r>
              <a:rPr lang="en-US" altLang="el-GR" sz="2000" dirty="0"/>
              <a:t> (</a:t>
            </a:r>
            <a:r>
              <a:rPr lang="el-GR" altLang="el-GR" sz="2000" dirty="0"/>
              <a:t>το οποίο εξ’ ορισμού συνδέεται με το πληκτρολόγιο) </a:t>
            </a:r>
          </a:p>
          <a:p>
            <a:pPr marL="914400" lvl="1" indent="-457200">
              <a:lnSpc>
                <a:spcPct val="90000"/>
              </a:lnSpc>
            </a:pPr>
            <a:endParaRPr lang="el-GR" altLang="el-GR" sz="2000" dirty="0"/>
          </a:p>
          <a:p>
            <a:pPr marL="914400" lvl="1" indent="-457200">
              <a:lnSpc>
                <a:spcPct val="90000"/>
              </a:lnSpc>
            </a:pPr>
            <a:r>
              <a:rPr lang="el-GR" altLang="el-GR" sz="2000" dirty="0"/>
              <a:t>Το πρωτότυπό της δηλώνεται στο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stdio.h</a:t>
            </a:r>
            <a:r>
              <a:rPr lang="el-GR" altLang="el-GR" sz="2000" dirty="0"/>
              <a:t>, ως εξής</a:t>
            </a:r>
            <a:r>
              <a:rPr lang="el-GR" altLang="el-GR" dirty="0"/>
              <a:t>:</a:t>
            </a:r>
          </a:p>
          <a:p>
            <a:pPr marL="914400" lvl="1" indent="-457200">
              <a:lnSpc>
                <a:spcPct val="90000"/>
              </a:lnSpc>
            </a:pPr>
            <a:endParaRPr lang="el-GR" altLang="el-GR" dirty="0"/>
          </a:p>
          <a:p>
            <a:pPr marL="914400" lvl="1" indent="-457200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l-GR" altLang="el-GR" dirty="0"/>
              <a:t>		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	      </a:t>
            </a:r>
            <a:r>
              <a:rPr lang="el-GR" altLang="el-GR" sz="2000" dirty="0" err="1">
                <a:solidFill>
                  <a:srgbClr val="0000FF"/>
                </a:solidFill>
                <a:latin typeface="Courier New" panose="02070309020205020404" pitchFamily="49" charset="0"/>
              </a:rPr>
              <a:t>int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getchar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(); </a:t>
            </a:r>
          </a:p>
          <a:p>
            <a:pPr marL="914400" lvl="1" indent="-457200">
              <a:lnSpc>
                <a:spcPct val="90000"/>
              </a:lnSpc>
            </a:pPr>
            <a:endParaRPr lang="el-GR" altLang="el-GR" sz="200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914400" lvl="1" indent="-457200">
              <a:lnSpc>
                <a:spcPct val="90000"/>
              </a:lnSpc>
            </a:pPr>
            <a:r>
              <a:rPr lang="el-GR" altLang="el-GR" sz="2000" dirty="0"/>
              <a:t>Αν η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getchar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()</a:t>
            </a:r>
            <a:r>
              <a:rPr lang="el-GR" altLang="el-GR" sz="2000" dirty="0"/>
              <a:t> εκτελεστεί επιτυχημένα, επιστρέφει τον χαρακτήρα που διαβάστηκε</a:t>
            </a:r>
          </a:p>
          <a:p>
            <a:pPr marL="914400" lvl="1" indent="-457200">
              <a:lnSpc>
                <a:spcPct val="90000"/>
              </a:lnSpc>
            </a:pPr>
            <a:endParaRPr lang="el-GR" altLang="el-GR" sz="2000" dirty="0"/>
          </a:p>
          <a:p>
            <a:pPr marL="914400" lvl="1" indent="-457200">
              <a:lnSpc>
                <a:spcPct val="90000"/>
              </a:lnSpc>
            </a:pPr>
            <a:r>
              <a:rPr lang="el-GR" altLang="el-GR" sz="2000" dirty="0"/>
              <a:t>Αν δεν υπάρχει άλλος χαρακτήρας στο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stdin</a:t>
            </a:r>
            <a:r>
              <a:rPr lang="el-GR" altLang="el-GR" sz="2000" dirty="0"/>
              <a:t> για να διαβαστεί ή αν συμβεί κάποιο λάθος, η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getchar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()</a:t>
            </a:r>
            <a:r>
              <a:rPr lang="el-GR" altLang="el-GR" sz="2000" dirty="0"/>
              <a:t> επιστρέφει μία ειδική σταθερά που ονομάζεται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EOF</a:t>
            </a:r>
            <a:r>
              <a:rPr lang="el-GR" altLang="el-GR" sz="2000" dirty="0"/>
              <a:t> και έχει τιμή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-1</a:t>
            </a:r>
          </a:p>
          <a:p>
            <a:pPr marL="914400" lvl="1" indent="-457200">
              <a:lnSpc>
                <a:spcPct val="90000"/>
              </a:lnSpc>
            </a:pPr>
            <a:endParaRPr lang="el-GR" altLang="el-GR" sz="2000" dirty="0"/>
          </a:p>
          <a:p>
            <a:pPr marL="914400" lvl="1" indent="-457200">
              <a:lnSpc>
                <a:spcPct val="90000"/>
              </a:lnSpc>
            </a:pPr>
            <a:r>
              <a:rPr lang="el-GR" altLang="el-GR" sz="2000" dirty="0"/>
              <a:t>Η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getchar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()</a:t>
            </a:r>
            <a:r>
              <a:rPr lang="el-GR" altLang="el-GR" sz="2000" dirty="0"/>
              <a:t> εκτελείται πιο γρήγορα από τη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scanf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()</a:t>
            </a:r>
            <a:r>
              <a:rPr lang="el-GR" altLang="el-GR" sz="2000" dirty="0"/>
              <a:t>, γιατί η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scanf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()</a:t>
            </a:r>
            <a:r>
              <a:rPr lang="el-GR" altLang="el-GR" sz="2000" dirty="0"/>
              <a:t> είναι μία σύνθετη συνάρτηση που έχει σχεδιαστεί για να διαβάζει διάφορους τύπους δεδομένων και όχι μόνο χαρακτήρες </a:t>
            </a:r>
          </a:p>
        </p:txBody>
      </p:sp>
      <p:sp>
        <p:nvSpPr>
          <p:cNvPr id="362500" name="Rectangle 4"/>
          <p:cNvSpPr>
            <a:spLocks noChangeArrowheads="1"/>
          </p:cNvSpPr>
          <p:nvPr/>
        </p:nvSpPr>
        <p:spPr bwMode="auto">
          <a:xfrm>
            <a:off x="2965244" y="2522382"/>
            <a:ext cx="3352800" cy="635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80067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5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121"/>
            <a:ext cx="8229600" cy="1066800"/>
          </a:xfrm>
        </p:spPr>
        <p:txBody>
          <a:bodyPr/>
          <a:lstStyle/>
          <a:p>
            <a:r>
              <a:rPr lang="el-GR" altLang="el-GR" dirty="0">
                <a:solidFill>
                  <a:srgbClr val="FF0000"/>
                </a:solidFill>
              </a:rPr>
              <a:t>Παράδειγμα</a:t>
            </a:r>
            <a:endParaRPr lang="en-GB" altLang="el-GR" dirty="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sp>
        <p:nvSpPr>
          <p:cNvPr id="36352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" y="1178639"/>
            <a:ext cx="8724900" cy="2844800"/>
          </a:xfrm>
        </p:spPr>
        <p:txBody>
          <a:bodyPr/>
          <a:lstStyle/>
          <a:p>
            <a:pPr lvl="1"/>
            <a:r>
              <a:rPr lang="el-GR" altLang="el-GR" sz="2000" dirty="0"/>
              <a:t>Γράψτε ένα πρόγραμμα το οποίο να εμφανίζει και να μετράει τους χαρακτήρες που εισάγει ο χρήστης μέχρι να πατήσει το πλήκτρο </a:t>
            </a:r>
            <a:r>
              <a:rPr lang="el-GR" altLang="el-GR" sz="2000" dirty="0" err="1"/>
              <a:t>Enter</a:t>
            </a:r>
            <a:r>
              <a:rPr lang="el-GR" altLang="el-GR" sz="2000" dirty="0"/>
              <a:t>, με χρήση της συνάρτησης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getchar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()</a:t>
            </a:r>
            <a:r>
              <a:rPr lang="el-GR" altLang="el-GR" sz="2000" dirty="0"/>
              <a:t> </a:t>
            </a:r>
          </a:p>
        </p:txBody>
      </p:sp>
      <p:pic>
        <p:nvPicPr>
          <p:cNvPr id="363528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675" y="2421652"/>
            <a:ext cx="7250113" cy="42449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6797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0" y="833282"/>
            <a:ext cx="8864600" cy="5676900"/>
          </a:xfrm>
        </p:spPr>
        <p:txBody>
          <a:bodyPr/>
          <a:lstStyle/>
          <a:p>
            <a:pPr marL="914400" lvl="1" indent="-457200">
              <a:lnSpc>
                <a:spcPct val="90000"/>
              </a:lnSpc>
            </a:pPr>
            <a:r>
              <a:rPr lang="el-GR" altLang="el-GR" sz="2000" dirty="0"/>
              <a:t>Έως τώρα έχουμε κατά κύριο λόγο χρησιμοποιήσει τους αριθμητικούς τύπους δεδομένων </a:t>
            </a:r>
            <a:r>
              <a:rPr lang="en-US" altLang="el-GR" sz="2000" dirty="0" err="1">
                <a:solidFill>
                  <a:srgbClr val="0000FF"/>
                </a:solidFill>
                <a:latin typeface="Courier New" panose="02070309020205020404" pitchFamily="49" charset="0"/>
              </a:rPr>
              <a:t>int</a:t>
            </a:r>
            <a:r>
              <a:rPr lang="en-US" altLang="el-GR" sz="2000" dirty="0"/>
              <a:t>, </a:t>
            </a:r>
            <a:r>
              <a:rPr lang="en-US" altLang="el-GR" sz="2000" dirty="0">
                <a:solidFill>
                  <a:srgbClr val="0000FF"/>
                </a:solidFill>
                <a:latin typeface="Courier New" panose="02070309020205020404" pitchFamily="49" charset="0"/>
              </a:rPr>
              <a:t>float</a:t>
            </a:r>
            <a:r>
              <a:rPr lang="en-US" altLang="el-GR" sz="2000" dirty="0"/>
              <a:t> </a:t>
            </a:r>
            <a:r>
              <a:rPr lang="el-GR" altLang="el-GR" sz="2000" dirty="0"/>
              <a:t>και </a:t>
            </a:r>
            <a:r>
              <a:rPr lang="en-US" altLang="el-GR" sz="2000" dirty="0">
                <a:solidFill>
                  <a:srgbClr val="0000FF"/>
                </a:solidFill>
                <a:latin typeface="Courier New" panose="02070309020205020404" pitchFamily="49" charset="0"/>
              </a:rPr>
              <a:t>double</a:t>
            </a:r>
          </a:p>
          <a:p>
            <a:pPr marL="914400" lvl="1" indent="-457200">
              <a:lnSpc>
                <a:spcPct val="90000"/>
              </a:lnSpc>
            </a:pPr>
            <a:endParaRPr lang="en-US" altLang="el-GR" sz="2000" dirty="0"/>
          </a:p>
          <a:p>
            <a:pPr marL="914400" lvl="1" indent="-457200">
              <a:lnSpc>
                <a:spcPct val="90000"/>
              </a:lnSpc>
            </a:pPr>
            <a:r>
              <a:rPr lang="el-GR" altLang="el-GR" sz="2000" dirty="0"/>
              <a:t>Ο τύπος δεδομένων </a:t>
            </a:r>
            <a:r>
              <a:rPr lang="en-US" altLang="el-GR" sz="2000" dirty="0">
                <a:solidFill>
                  <a:srgbClr val="0000FF"/>
                </a:solidFill>
                <a:latin typeface="Courier New" panose="02070309020205020404" pitchFamily="49" charset="0"/>
              </a:rPr>
              <a:t>char</a:t>
            </a:r>
            <a:r>
              <a:rPr lang="en-US" altLang="el-GR" sz="2000" dirty="0"/>
              <a:t> </a:t>
            </a:r>
            <a:r>
              <a:rPr lang="el-GR" altLang="el-GR" sz="2000" dirty="0"/>
              <a:t>είναι κι αυτός </a:t>
            </a:r>
            <a:r>
              <a:rPr lang="el-GR" altLang="el-GR" sz="2000" dirty="0">
                <a:solidFill>
                  <a:srgbClr val="FF0000"/>
                </a:solidFill>
              </a:rPr>
              <a:t>αριθμητικός</a:t>
            </a:r>
            <a:endParaRPr lang="en-US" altLang="el-GR" sz="2000" dirty="0">
              <a:solidFill>
                <a:srgbClr val="FF0000"/>
              </a:solidFill>
            </a:endParaRPr>
          </a:p>
          <a:p>
            <a:pPr marL="914400" lvl="1" indent="-457200">
              <a:lnSpc>
                <a:spcPct val="90000"/>
              </a:lnSpc>
            </a:pPr>
            <a:endParaRPr lang="el-GR" altLang="el-GR" sz="2000" dirty="0"/>
          </a:p>
          <a:p>
            <a:pPr marL="914400" lvl="1" indent="-457200">
              <a:lnSpc>
                <a:spcPct val="90000"/>
              </a:lnSpc>
            </a:pPr>
            <a:r>
              <a:rPr lang="el-GR" altLang="el-GR" sz="2000" dirty="0"/>
              <a:t>Για τη διαχείριση των χαρακτήρων (και των αλφαριθμητικών στο επόμενο κεφάλαιο), θα θεωρήσουμε ότι το σύνολο των χαρακτήρων που υποστηρίζει ο υπολογιστής είναι κωδικοποιημένο σύμφωνα με το πιο διαδεδομένο πρότυπο, τον </a:t>
            </a:r>
            <a:r>
              <a:rPr lang="el-GR" altLang="el-GR" sz="2000" dirty="0">
                <a:solidFill>
                  <a:srgbClr val="FF0000"/>
                </a:solidFill>
              </a:rPr>
              <a:t>κώδικα ASCII</a:t>
            </a:r>
            <a:r>
              <a:rPr lang="el-GR" altLang="el-GR" sz="2000" dirty="0"/>
              <a:t>, που </a:t>
            </a:r>
            <a:r>
              <a:rPr lang="el-GR" altLang="el-GR" sz="2000" dirty="0">
                <a:solidFill>
                  <a:srgbClr val="FF0000"/>
                </a:solidFill>
              </a:rPr>
              <a:t>αντιστοιχίζει</a:t>
            </a:r>
            <a:r>
              <a:rPr lang="el-GR" altLang="el-GR" sz="2000" dirty="0"/>
              <a:t> κάθε χαρακτήρα σε μία </a:t>
            </a:r>
            <a:r>
              <a:rPr lang="el-GR" altLang="el-GR" sz="2000" dirty="0">
                <a:solidFill>
                  <a:srgbClr val="FF0000"/>
                </a:solidFill>
              </a:rPr>
              <a:t>αριθμητική τιμή</a:t>
            </a:r>
            <a:endParaRPr lang="en-US" altLang="el-GR" sz="2000" dirty="0">
              <a:solidFill>
                <a:srgbClr val="FF0000"/>
              </a:solidFill>
            </a:endParaRPr>
          </a:p>
          <a:p>
            <a:pPr marL="914400" lvl="1" indent="-457200">
              <a:lnSpc>
                <a:spcPct val="90000"/>
              </a:lnSpc>
            </a:pPr>
            <a:endParaRPr lang="el-GR" altLang="el-GR" sz="2000" dirty="0"/>
          </a:p>
          <a:p>
            <a:pPr marL="914400" lvl="1" indent="-457200">
              <a:lnSpc>
                <a:spcPct val="90000"/>
              </a:lnSpc>
            </a:pPr>
            <a:r>
              <a:rPr lang="el-GR" altLang="el-GR" sz="2000" dirty="0"/>
              <a:t>Ο </a:t>
            </a:r>
            <a:r>
              <a:rPr lang="el-GR" altLang="el-GR" sz="2000" dirty="0">
                <a:solidFill>
                  <a:srgbClr val="FF0000"/>
                </a:solidFill>
              </a:rPr>
              <a:t>ASCII κώδικας</a:t>
            </a:r>
            <a:r>
              <a:rPr lang="el-GR" altLang="el-GR" sz="2000" dirty="0"/>
              <a:t> αντιστοιχίζει (κωδικοποιεί) ένα σύνολο χαρακτήρων που αποτελείται από γράμματα, αριθμούς, σημεία στίξης, κτλ... με ακέραιες τιμές ανάμεσα στο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0</a:t>
            </a:r>
            <a:r>
              <a:rPr lang="el-GR" altLang="el-GR" sz="2000" dirty="0"/>
              <a:t> και το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255 </a:t>
            </a:r>
          </a:p>
          <a:p>
            <a:pPr marL="914400" lvl="1" indent="-457200">
              <a:lnSpc>
                <a:spcPct val="90000"/>
              </a:lnSpc>
            </a:pPr>
            <a:endParaRPr lang="en-US" altLang="el-GR" sz="2000" dirty="0"/>
          </a:p>
          <a:p>
            <a:pPr marL="914400" lvl="1" indent="-457200">
              <a:lnSpc>
                <a:spcPct val="90000"/>
              </a:lnSpc>
            </a:pPr>
            <a:r>
              <a:rPr lang="el-GR" altLang="el-GR" sz="2000" dirty="0"/>
              <a:t>Π.χ. η ASCII τιμή του χαρακτήρα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'</a:t>
            </a:r>
            <a:r>
              <a:rPr lang="en-US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C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'</a:t>
            </a:r>
            <a:r>
              <a:rPr lang="el-GR" altLang="el-GR" sz="2000" dirty="0"/>
              <a:t> είναι το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67</a:t>
            </a:r>
            <a:r>
              <a:rPr lang="el-GR" altLang="el-GR" sz="2000" dirty="0"/>
              <a:t>, ενώ η ASCII τιμή του χαρακτήρα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'</a:t>
            </a:r>
            <a:r>
              <a:rPr lang="en-US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c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'</a:t>
            </a:r>
            <a:r>
              <a:rPr lang="el-GR" altLang="el-GR" sz="2000" dirty="0"/>
              <a:t> είναι το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99</a:t>
            </a:r>
            <a:endParaRPr lang="en-US" altLang="el-GR" sz="2000" dirty="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69900" y="185582"/>
            <a:ext cx="8255000" cy="1143000"/>
          </a:xfrm>
        </p:spPr>
        <p:txBody>
          <a:bodyPr>
            <a:normAutofit fontScale="90000"/>
          </a:bodyPr>
          <a:lstStyle/>
          <a:p>
            <a:r>
              <a:rPr lang="el-GR" altLang="el-GR">
                <a:solidFill>
                  <a:srgbClr val="FF0000"/>
                </a:solidFill>
              </a:rPr>
              <a:t>Χαρακτήρες - Εισαγωγή</a:t>
            </a:r>
            <a:br>
              <a:rPr lang="el-GR" altLang="el-GR">
                <a:solidFill>
                  <a:srgbClr val="FF0000"/>
                </a:solidFill>
              </a:rPr>
            </a:br>
            <a:endParaRPr lang="en-GB" altLang="el-GR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69147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Θέση αριθμού διαφάνειας 4"/>
          <p:cNvSpPr>
            <a:spLocks noGrp="1"/>
          </p:cNvSpPr>
          <p:nvPr>
            <p:ph type="sldNum" sz="quarter" idx="11"/>
          </p:nvPr>
        </p:nvSpPr>
        <p:spPr>
          <a:xfrm>
            <a:off x="5257800" y="715884"/>
            <a:ext cx="1325880" cy="457200"/>
          </a:xfrm>
        </p:spPr>
        <p:txBody>
          <a:bodyPr/>
          <a:lstStyle/>
          <a:p>
            <a:fld id="{91296542-C027-40C2-8770-4FD489B9AC52}" type="slidenum">
              <a:rPr lang="en-GB" altLang="el-GR"/>
              <a:pPr/>
              <a:t>3</a:t>
            </a:fld>
            <a:endParaRPr lang="en-GB" altLang="el-GR"/>
          </a:p>
        </p:txBody>
      </p:sp>
      <p:sp>
        <p:nvSpPr>
          <p:cNvPr id="352258" name="Rectangle 2"/>
          <p:cNvSpPr>
            <a:spLocks noGrp="1" noChangeArrowheads="1"/>
          </p:cNvSpPr>
          <p:nvPr>
            <p:ph type="title"/>
          </p:nvPr>
        </p:nvSpPr>
        <p:spPr>
          <a:xfrm>
            <a:off x="469900" y="-74564"/>
            <a:ext cx="8255000" cy="1143000"/>
          </a:xfrm>
        </p:spPr>
        <p:txBody>
          <a:bodyPr>
            <a:normAutofit fontScale="90000"/>
          </a:bodyPr>
          <a:lstStyle/>
          <a:p>
            <a:r>
              <a:rPr lang="el-GR" altLang="el-GR" dirty="0">
                <a:solidFill>
                  <a:srgbClr val="FF0000"/>
                </a:solidFill>
              </a:rPr>
              <a:t>Πίνακας </a:t>
            </a:r>
            <a:r>
              <a:rPr lang="en-US" altLang="el-GR" dirty="0">
                <a:solidFill>
                  <a:srgbClr val="FF0000"/>
                </a:solidFill>
              </a:rPr>
              <a:t>ASCII </a:t>
            </a:r>
            <a:r>
              <a:rPr lang="el-GR" altLang="el-GR" dirty="0">
                <a:solidFill>
                  <a:srgbClr val="FF0000"/>
                </a:solidFill>
              </a:rPr>
              <a:t>(βασικοί χαρακτήρες)</a:t>
            </a:r>
            <a:endParaRPr lang="en-GB" altLang="el-GR" dirty="0">
              <a:solidFill>
                <a:srgbClr val="FF0000"/>
              </a:solidFill>
            </a:endParaRPr>
          </a:p>
        </p:txBody>
      </p:sp>
      <p:pic>
        <p:nvPicPr>
          <p:cNvPr id="35226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888" y="784274"/>
            <a:ext cx="6664325" cy="5653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7662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2"/>
          <p:cNvSpPr>
            <a:spLocks noGrp="1" noChangeArrowheads="1"/>
          </p:cNvSpPr>
          <p:nvPr>
            <p:ph type="title"/>
          </p:nvPr>
        </p:nvSpPr>
        <p:spPr>
          <a:xfrm>
            <a:off x="469900" y="-74564"/>
            <a:ext cx="8255000" cy="1143000"/>
          </a:xfrm>
        </p:spPr>
        <p:txBody>
          <a:bodyPr>
            <a:normAutofit fontScale="90000"/>
          </a:bodyPr>
          <a:lstStyle/>
          <a:p>
            <a:r>
              <a:rPr lang="el-GR" altLang="el-GR" dirty="0">
                <a:solidFill>
                  <a:srgbClr val="FF0000"/>
                </a:solidFill>
              </a:rPr>
              <a:t>Πίνακας </a:t>
            </a:r>
            <a:r>
              <a:rPr lang="en-US" altLang="el-GR" dirty="0">
                <a:solidFill>
                  <a:srgbClr val="FF0000"/>
                </a:solidFill>
              </a:rPr>
              <a:t>ASCII </a:t>
            </a:r>
            <a:r>
              <a:rPr lang="el-GR" altLang="el-GR" dirty="0">
                <a:solidFill>
                  <a:srgbClr val="FF0000"/>
                </a:solidFill>
              </a:rPr>
              <a:t>(επιπλέον χαρακτήρες)</a:t>
            </a:r>
            <a:endParaRPr lang="en-GB" altLang="el-GR" dirty="0">
              <a:solidFill>
                <a:srgbClr val="FF0000"/>
              </a:solidFill>
            </a:endParaRPr>
          </a:p>
        </p:txBody>
      </p:sp>
      <p:pic>
        <p:nvPicPr>
          <p:cNvPr id="35328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3488" y="847774"/>
            <a:ext cx="6664325" cy="5653087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9709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2"/>
          <p:cNvSpPr>
            <a:spLocks noGrp="1" noChangeArrowheads="1"/>
          </p:cNvSpPr>
          <p:nvPr>
            <p:ph type="title"/>
          </p:nvPr>
        </p:nvSpPr>
        <p:spPr>
          <a:xfrm>
            <a:off x="469900" y="-24176"/>
            <a:ext cx="8255000" cy="1143000"/>
          </a:xfrm>
        </p:spPr>
        <p:txBody>
          <a:bodyPr/>
          <a:lstStyle/>
          <a:p>
            <a:r>
              <a:rPr lang="el-GR" altLang="el-GR">
                <a:solidFill>
                  <a:srgbClr val="FF0000"/>
                </a:solidFill>
              </a:rPr>
              <a:t>Ο τύπος </a:t>
            </a:r>
            <a:r>
              <a:rPr lang="en-US" altLang="el-GR">
                <a:latin typeface="Courier New" panose="02070309020205020404" pitchFamily="49" charset="0"/>
              </a:rPr>
              <a:t>char</a:t>
            </a:r>
            <a:r>
              <a:rPr lang="el-GR" altLang="el-GR">
                <a:latin typeface="Courier New" panose="02070309020205020404" pitchFamily="49" charset="0"/>
              </a:rPr>
              <a:t> </a:t>
            </a:r>
            <a:r>
              <a:rPr lang="el-GR" altLang="el-GR">
                <a:solidFill>
                  <a:srgbClr val="FF0000"/>
                </a:solidFill>
              </a:rPr>
              <a:t>(Ι)</a:t>
            </a:r>
            <a:endParaRPr lang="en-GB" altLang="el-GR">
              <a:solidFill>
                <a:srgbClr val="FF0000"/>
              </a:solidFill>
            </a:endParaRPr>
          </a:p>
        </p:txBody>
      </p:sp>
      <p:sp>
        <p:nvSpPr>
          <p:cNvPr id="35430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0" y="877524"/>
            <a:ext cx="8864600" cy="5676900"/>
          </a:xfrm>
        </p:spPr>
        <p:txBody>
          <a:bodyPr/>
          <a:lstStyle/>
          <a:p>
            <a:pPr marL="914400" lvl="1" indent="-457200">
              <a:lnSpc>
                <a:spcPct val="90000"/>
              </a:lnSpc>
            </a:pPr>
            <a:r>
              <a:rPr lang="el-GR" altLang="el-GR" sz="2000" dirty="0"/>
              <a:t>Αφού ένας χαρακτήρας κωδικοποιείται σαν ακέραιος με τιμή ανάμεσα στο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0</a:t>
            </a:r>
            <a:r>
              <a:rPr lang="el-GR" altLang="el-GR" sz="2000" dirty="0"/>
              <a:t> και το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255</a:t>
            </a:r>
            <a:r>
              <a:rPr lang="el-GR" altLang="el-GR" sz="2000" dirty="0"/>
              <a:t>, ο τύπος δεδομένων </a:t>
            </a:r>
            <a:r>
              <a:rPr lang="el-GR" altLang="el-GR" sz="2000" dirty="0" err="1">
                <a:solidFill>
                  <a:srgbClr val="0000FF"/>
                </a:solidFill>
                <a:latin typeface="Courier New" panose="02070309020205020404" pitchFamily="49" charset="0"/>
              </a:rPr>
              <a:t>char</a:t>
            </a:r>
            <a:r>
              <a:rPr lang="el-GR" altLang="el-GR" sz="2000" dirty="0"/>
              <a:t>, που έχει μέγεθος 1 </a:t>
            </a:r>
            <a:r>
              <a:rPr lang="en-US" altLang="el-GR" sz="2000" dirty="0"/>
              <a:t>byte</a:t>
            </a:r>
            <a:r>
              <a:rPr lang="el-GR" altLang="el-GR" sz="2000" dirty="0"/>
              <a:t>, μπορεί να χρησιμοποιηθεί για την αποθήκευση χαρακτήρων</a:t>
            </a:r>
          </a:p>
          <a:p>
            <a:pPr marL="914400" lvl="1" indent="-457200">
              <a:lnSpc>
                <a:spcPct val="90000"/>
              </a:lnSpc>
            </a:pPr>
            <a:endParaRPr lang="en-US" altLang="el-GR" sz="2000" dirty="0"/>
          </a:p>
          <a:p>
            <a:pPr marL="914400" lvl="1" indent="-457200">
              <a:lnSpc>
                <a:spcPct val="90000"/>
              </a:lnSpc>
            </a:pPr>
            <a:r>
              <a:rPr lang="el-GR" altLang="el-GR" sz="2000" dirty="0"/>
              <a:t>Στο επόμενο παράδειγμα δηλώνεται μία μεταβλητή τύπου </a:t>
            </a:r>
            <a:r>
              <a:rPr lang="el-GR" altLang="el-GR" sz="2000" dirty="0" err="1">
                <a:solidFill>
                  <a:srgbClr val="0000FF"/>
                </a:solidFill>
                <a:latin typeface="Courier New" panose="02070309020205020404" pitchFamily="49" charset="0"/>
              </a:rPr>
              <a:t>char</a:t>
            </a:r>
            <a:r>
              <a:rPr lang="el-GR" altLang="el-GR" sz="2000" dirty="0"/>
              <a:t> με το όνομα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ch</a:t>
            </a:r>
            <a:r>
              <a:rPr lang="el-GR" altLang="el-GR" sz="2000" dirty="0"/>
              <a:t> και αποθηκεύεται ο χαρακτήρας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'c'</a:t>
            </a:r>
            <a:r>
              <a:rPr lang="el-GR" altLang="el-GR" sz="2000" dirty="0"/>
              <a:t> σε αυτήν</a:t>
            </a:r>
          </a:p>
          <a:p>
            <a:pPr marL="914400" lvl="1" indent="-457200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			</a:t>
            </a:r>
          </a:p>
          <a:p>
            <a:pPr marL="914400" lvl="1" indent="-457200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				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el-GR" altLang="el-GR" sz="2000" dirty="0" err="1">
                <a:solidFill>
                  <a:srgbClr val="0000FF"/>
                </a:solidFill>
                <a:latin typeface="Courier New" panose="02070309020205020404" pitchFamily="49" charset="0"/>
              </a:rPr>
              <a:t>char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ch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  <a:p>
            <a:pPr marL="914400" lvl="1" indent="-457200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				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</a:rPr>
              <a:t>ch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 = 'c';</a:t>
            </a:r>
            <a:endParaRPr lang="en-US" altLang="el-GR" sz="200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914400" lvl="1" indent="-457200">
              <a:lnSpc>
                <a:spcPct val="90000"/>
              </a:lnSpc>
              <a:buFont typeface="Wingdings" panose="05000000000000000000" pitchFamily="2" charset="2"/>
              <a:buNone/>
            </a:pPr>
            <a:endParaRPr lang="el-GR" altLang="el-GR" sz="200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914400" lvl="1" indent="-457200">
              <a:lnSpc>
                <a:spcPct val="90000"/>
              </a:lnSpc>
            </a:pPr>
            <a:endParaRPr lang="el-GR" altLang="el-GR" sz="2000" dirty="0"/>
          </a:p>
          <a:p>
            <a:pPr marL="914400" lvl="1" indent="-457200">
              <a:lnSpc>
                <a:spcPct val="90000"/>
              </a:lnSpc>
            </a:pPr>
            <a:r>
              <a:rPr lang="el-GR" altLang="el-GR" sz="2000" dirty="0"/>
              <a:t>Όταν χρησιμοποιείται κάποιος σταθερός χαρακτήρας πρέπει να περικλείεται σε </a:t>
            </a:r>
            <a:r>
              <a:rPr lang="el-GR" altLang="el-GR" sz="2000" dirty="0">
                <a:solidFill>
                  <a:srgbClr val="FF0000"/>
                </a:solidFill>
              </a:rPr>
              <a:t>μονές αποστρόφους</a:t>
            </a:r>
            <a:r>
              <a:rPr lang="el-GR" altLang="el-GR" sz="2000" dirty="0"/>
              <a:t> (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'</a:t>
            </a:r>
            <a:r>
              <a:rPr lang="el-GR" altLang="el-GR" sz="2000" dirty="0"/>
              <a:t> 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</a:rPr>
              <a:t>'</a:t>
            </a:r>
            <a:r>
              <a:rPr lang="el-GR" altLang="el-GR" sz="2000" dirty="0"/>
              <a:t>) και </a:t>
            </a:r>
            <a:r>
              <a:rPr lang="el-GR" altLang="el-GR" sz="2000" dirty="0">
                <a:solidFill>
                  <a:srgbClr val="FF0000"/>
                </a:solidFill>
              </a:rPr>
              <a:t>όχι</a:t>
            </a:r>
            <a:r>
              <a:rPr lang="el-GR" altLang="el-GR" sz="2000" dirty="0"/>
              <a:t> σε διπλά εισαγωγικά</a:t>
            </a:r>
            <a:endParaRPr lang="en-US" altLang="el-GR" sz="2000" dirty="0"/>
          </a:p>
          <a:p>
            <a:pPr marL="914400" lvl="1" indent="-457200">
              <a:lnSpc>
                <a:spcPct val="90000"/>
              </a:lnSpc>
            </a:pPr>
            <a:endParaRPr lang="en-US" altLang="el-GR" sz="2000" dirty="0"/>
          </a:p>
        </p:txBody>
      </p:sp>
      <p:sp>
        <p:nvSpPr>
          <p:cNvPr id="354308" name="Rectangle 4"/>
          <p:cNvSpPr>
            <a:spLocks noChangeArrowheads="1"/>
          </p:cNvSpPr>
          <p:nvPr/>
        </p:nvSpPr>
        <p:spPr bwMode="auto">
          <a:xfrm>
            <a:off x="3599426" y="3079132"/>
            <a:ext cx="2171700" cy="1041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pic>
        <p:nvPicPr>
          <p:cNvPr id="354309" name="Picture 5" descr="blue_dange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00" y="4519249"/>
            <a:ext cx="55880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1860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0" y="750524"/>
            <a:ext cx="8864600" cy="5981700"/>
          </a:xfrm>
        </p:spPr>
        <p:txBody>
          <a:bodyPr/>
          <a:lstStyle/>
          <a:p>
            <a:pPr marL="914400" lvl="1" indent="-457200">
              <a:lnSpc>
                <a:spcPct val="90000"/>
              </a:lnSpc>
            </a:pPr>
            <a:r>
              <a:rPr lang="el-GR" altLang="el-GR" sz="1800" dirty="0"/>
              <a:t>Όταν αποθηκεύεται ένας χαρακτήρας σε μία μεταβλητή τύπου </a:t>
            </a:r>
            <a:r>
              <a:rPr lang="el-GR" altLang="el-GR" sz="1800" dirty="0" err="1">
                <a:solidFill>
                  <a:srgbClr val="0000FF"/>
                </a:solidFill>
                <a:latin typeface="Courier New" panose="02070309020205020404" pitchFamily="49" charset="0"/>
              </a:rPr>
              <a:t>char</a:t>
            </a:r>
            <a:r>
              <a:rPr lang="el-GR" altLang="el-GR" sz="1800" dirty="0"/>
              <a:t>, στην πραγματικότητα αποθηκεύεται η ASCII τιμή του χαρακτήρα</a:t>
            </a:r>
          </a:p>
          <a:p>
            <a:pPr marL="914400" lvl="1" indent="-457200">
              <a:lnSpc>
                <a:spcPct val="90000"/>
              </a:lnSpc>
            </a:pPr>
            <a:r>
              <a:rPr lang="el-GR" altLang="el-GR" sz="1800" dirty="0"/>
              <a:t>Δηλαδή, στο προηγούμενο παράδειγμα στη μεταβλητή </a:t>
            </a:r>
            <a:r>
              <a:rPr lang="el-GR" altLang="el-GR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ch</a:t>
            </a:r>
            <a:r>
              <a:rPr lang="el-GR" altLang="el-GR" sz="1800" dirty="0"/>
              <a:t> αποθηκεύτηκε η τιμή 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99</a:t>
            </a:r>
          </a:p>
          <a:p>
            <a:pPr marL="914400" lvl="1" indent="-457200">
              <a:lnSpc>
                <a:spcPct val="90000"/>
              </a:lnSpc>
            </a:pPr>
            <a:endParaRPr lang="el-GR" altLang="el-GR" sz="100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914400" lvl="1" indent="-457200">
              <a:lnSpc>
                <a:spcPct val="90000"/>
              </a:lnSpc>
            </a:pPr>
            <a:r>
              <a:rPr lang="el-GR" altLang="el-GR" sz="1800" dirty="0"/>
              <a:t>Επομένως, οι εντολές:</a:t>
            </a:r>
          </a:p>
          <a:p>
            <a:pPr marL="914400" lvl="1" indent="-457200">
              <a:lnSpc>
                <a:spcPct val="90000"/>
              </a:lnSpc>
            </a:pPr>
            <a:endParaRPr lang="el-GR" altLang="el-GR" sz="1200" dirty="0"/>
          </a:p>
          <a:p>
            <a:pPr marL="914400" lvl="1" indent="-457200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		</a:t>
            </a:r>
            <a:r>
              <a:rPr lang="el-GR" altLang="el-GR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ch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= 'c';</a:t>
            </a:r>
            <a:r>
              <a:rPr lang="el-GR" altLang="el-GR" sz="1800" dirty="0"/>
              <a:t>	και	</a:t>
            </a:r>
            <a:r>
              <a:rPr lang="el-GR" altLang="el-GR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ch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= 99;</a:t>
            </a:r>
            <a:r>
              <a:rPr lang="el-GR" altLang="el-GR" sz="1800" dirty="0"/>
              <a:t> 	είναι ισοδύναμες</a:t>
            </a:r>
          </a:p>
          <a:p>
            <a:pPr marL="914400" lvl="1" indent="-457200">
              <a:lnSpc>
                <a:spcPct val="90000"/>
              </a:lnSpc>
              <a:buFont typeface="Wingdings" panose="05000000000000000000" pitchFamily="2" charset="2"/>
              <a:buNone/>
            </a:pPr>
            <a:endParaRPr lang="el-GR" altLang="el-GR" sz="1800" dirty="0"/>
          </a:p>
          <a:p>
            <a:pPr marL="914400" lvl="1" indent="-457200">
              <a:lnSpc>
                <a:spcPct val="90000"/>
              </a:lnSpc>
            </a:pPr>
            <a:r>
              <a:rPr lang="el-GR" altLang="el-GR" sz="1800" dirty="0"/>
              <a:t>Παρατηρήστε ότι οι πιο συνηθισμένοι χαρακτήρες, όπως </a:t>
            </a:r>
            <a:r>
              <a:rPr lang="el-GR" altLang="el-GR" sz="1800" dirty="0">
                <a:solidFill>
                  <a:srgbClr val="FF0000"/>
                </a:solidFill>
              </a:rPr>
              <a:t>γράμματα</a:t>
            </a:r>
            <a:r>
              <a:rPr lang="el-GR" altLang="el-GR" sz="1800" dirty="0"/>
              <a:t>, </a:t>
            </a:r>
            <a:r>
              <a:rPr lang="el-GR" altLang="el-GR" sz="1800" dirty="0">
                <a:solidFill>
                  <a:srgbClr val="FF0000"/>
                </a:solidFill>
              </a:rPr>
              <a:t>ψηφία</a:t>
            </a:r>
            <a:r>
              <a:rPr lang="el-GR" altLang="el-GR" sz="1800" dirty="0"/>
              <a:t> και </a:t>
            </a:r>
            <a:r>
              <a:rPr lang="el-GR" altLang="el-GR" sz="1800" dirty="0">
                <a:solidFill>
                  <a:srgbClr val="FF0000"/>
                </a:solidFill>
              </a:rPr>
              <a:t>σημεία στίξης</a:t>
            </a:r>
            <a:r>
              <a:rPr lang="el-GR" altLang="el-GR" sz="1800" dirty="0"/>
              <a:t> αντιστοιχίζονται σε αριθμητικές τιμές ανάμεσα στο 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0</a:t>
            </a:r>
            <a:r>
              <a:rPr lang="el-GR" altLang="el-GR" sz="1800" dirty="0"/>
              <a:t> και το 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127</a:t>
            </a:r>
          </a:p>
          <a:p>
            <a:pPr marL="914400" lvl="1" indent="-457200">
              <a:lnSpc>
                <a:spcPct val="90000"/>
              </a:lnSpc>
            </a:pPr>
            <a:endParaRPr lang="el-GR" altLang="el-GR" sz="180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914400" lvl="1" indent="-457200">
              <a:lnSpc>
                <a:spcPct val="90000"/>
              </a:lnSpc>
            </a:pPr>
            <a:r>
              <a:rPr lang="el-GR" altLang="el-GR" sz="1800" dirty="0"/>
              <a:t>Οι χαρακτήρες με τιμές από 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128</a:t>
            </a:r>
            <a:r>
              <a:rPr lang="el-GR" altLang="el-GR" sz="1800" dirty="0"/>
              <a:t> έως 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255</a:t>
            </a:r>
            <a:r>
              <a:rPr lang="el-GR" altLang="el-GR" sz="1800" dirty="0"/>
              <a:t> αποτελούν το εκτεταμένο </a:t>
            </a:r>
            <a:r>
              <a:rPr lang="en-US" altLang="el-GR" sz="1800" dirty="0"/>
              <a:t>ASCII </a:t>
            </a:r>
            <a:r>
              <a:rPr lang="el-GR" altLang="el-GR" sz="1800" dirty="0"/>
              <a:t>σύνολο και αντιστοιχίζονται σε εξεζητημένα γράμματα και ειδικά σύμβολα</a:t>
            </a:r>
          </a:p>
          <a:p>
            <a:pPr marL="914400" lvl="1" indent="-457200">
              <a:lnSpc>
                <a:spcPct val="90000"/>
              </a:lnSpc>
            </a:pPr>
            <a:endParaRPr lang="el-GR" altLang="el-GR" sz="1800" dirty="0"/>
          </a:p>
          <a:p>
            <a:pPr marL="914400" lvl="1" indent="-457200">
              <a:lnSpc>
                <a:spcPct val="90000"/>
              </a:lnSpc>
            </a:pPr>
            <a:r>
              <a:rPr lang="el-GR" altLang="el-GR" sz="1800" dirty="0"/>
              <a:t>Επειδή η μέγιστη τιμή που μπορεί να πάρει μία μεταβλητή </a:t>
            </a:r>
            <a:r>
              <a:rPr lang="el-GR" altLang="el-GR" sz="1800" dirty="0" err="1">
                <a:solidFill>
                  <a:srgbClr val="0000FF"/>
                </a:solidFill>
                <a:latin typeface="Courier New" panose="02070309020205020404" pitchFamily="49" charset="0"/>
              </a:rPr>
              <a:t>char</a:t>
            </a:r>
            <a:r>
              <a:rPr lang="el-GR" altLang="el-GR" sz="1800" dirty="0"/>
              <a:t> είναι το 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127 </a:t>
            </a:r>
            <a:r>
              <a:rPr lang="el-GR" altLang="el-GR" sz="1800" dirty="0"/>
              <a:t>(θυμηθείτε ότι το εύρος τιμών του </a:t>
            </a:r>
            <a:r>
              <a:rPr lang="el-GR" altLang="el-GR" sz="1800" dirty="0" err="1">
                <a:solidFill>
                  <a:srgbClr val="0000FF"/>
                </a:solidFill>
                <a:latin typeface="Courier New" panose="02070309020205020404" pitchFamily="49" charset="0"/>
              </a:rPr>
              <a:t>char</a:t>
            </a:r>
            <a:r>
              <a:rPr lang="el-GR" altLang="el-GR" sz="1800" dirty="0"/>
              <a:t> είναι 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-128…127</a:t>
            </a:r>
            <a:r>
              <a:rPr lang="el-GR" altLang="el-GR" sz="1800" dirty="0"/>
              <a:t>) σε περίπτωση που θέλουμε να αποθηκεύσουμε σε μία μεταβλητή </a:t>
            </a:r>
            <a:r>
              <a:rPr lang="el-GR" altLang="el-GR" sz="1800" dirty="0" err="1">
                <a:solidFill>
                  <a:srgbClr val="0000FF"/>
                </a:solidFill>
                <a:latin typeface="Courier New" panose="02070309020205020404" pitchFamily="49" charset="0"/>
              </a:rPr>
              <a:t>char</a:t>
            </a:r>
            <a:r>
              <a:rPr lang="el-GR" altLang="el-GR" sz="1800" dirty="0"/>
              <a:t> ένα χαρακτήρα με ASCII τιμή μεγαλύτερη από 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127</a:t>
            </a:r>
            <a:r>
              <a:rPr lang="el-GR" altLang="el-GR" sz="1800" dirty="0"/>
              <a:t>, πρέπει να χρησιμοποιήσουμε τον τύπο </a:t>
            </a:r>
            <a:r>
              <a:rPr lang="el-GR" altLang="el-GR" sz="1800" dirty="0" err="1">
                <a:solidFill>
                  <a:srgbClr val="0000FF"/>
                </a:solidFill>
                <a:latin typeface="Courier New" panose="02070309020205020404" pitchFamily="49" charset="0"/>
              </a:rPr>
              <a:t>unsigned</a:t>
            </a:r>
            <a:r>
              <a:rPr lang="el-GR" altLang="el-GR" sz="1800" dirty="0">
                <a:solidFill>
                  <a:srgbClr val="0000FF"/>
                </a:solidFill>
                <a:latin typeface="Courier New" panose="02070309020205020404" pitchFamily="49" charset="0"/>
              </a:rPr>
              <a:t> </a:t>
            </a:r>
            <a:r>
              <a:rPr lang="el-GR" altLang="el-GR" sz="1800" dirty="0" err="1">
                <a:solidFill>
                  <a:srgbClr val="0000FF"/>
                </a:solidFill>
                <a:latin typeface="Courier New" panose="02070309020205020404" pitchFamily="49" charset="0"/>
              </a:rPr>
              <a:t>char</a:t>
            </a:r>
            <a:r>
              <a:rPr lang="el-GR" altLang="el-GR" sz="1800" dirty="0"/>
              <a:t> ή </a:t>
            </a:r>
            <a:r>
              <a:rPr lang="el-GR" altLang="el-GR" sz="1800" dirty="0" err="1">
                <a:solidFill>
                  <a:srgbClr val="0000FF"/>
                </a:solidFill>
                <a:latin typeface="Courier New" panose="02070309020205020404" pitchFamily="49" charset="0"/>
              </a:rPr>
              <a:t>int</a:t>
            </a:r>
            <a:r>
              <a:rPr lang="el-GR" altLang="el-GR" sz="1800" dirty="0"/>
              <a:t> </a:t>
            </a:r>
            <a:endParaRPr lang="en-US" altLang="el-GR" sz="1800" dirty="0"/>
          </a:p>
        </p:txBody>
      </p:sp>
      <p:sp>
        <p:nvSpPr>
          <p:cNvPr id="355330" name="Rectangle 2"/>
          <p:cNvSpPr>
            <a:spLocks noGrp="1" noChangeArrowheads="1"/>
          </p:cNvSpPr>
          <p:nvPr>
            <p:ph type="title"/>
          </p:nvPr>
        </p:nvSpPr>
        <p:spPr>
          <a:xfrm>
            <a:off x="469900" y="-24176"/>
            <a:ext cx="8255000" cy="1143000"/>
          </a:xfrm>
        </p:spPr>
        <p:txBody>
          <a:bodyPr/>
          <a:lstStyle/>
          <a:p>
            <a:r>
              <a:rPr lang="el-GR" altLang="el-GR">
                <a:solidFill>
                  <a:srgbClr val="FF0000"/>
                </a:solidFill>
              </a:rPr>
              <a:t>Ο τύπος </a:t>
            </a:r>
            <a:r>
              <a:rPr lang="en-US" altLang="el-GR">
                <a:latin typeface="Courier New" panose="02070309020205020404" pitchFamily="49" charset="0"/>
              </a:rPr>
              <a:t>char</a:t>
            </a:r>
            <a:r>
              <a:rPr lang="el-GR" altLang="el-GR">
                <a:latin typeface="Courier New" panose="02070309020205020404" pitchFamily="49" charset="0"/>
              </a:rPr>
              <a:t> </a:t>
            </a:r>
            <a:r>
              <a:rPr lang="el-GR" altLang="el-GR">
                <a:solidFill>
                  <a:srgbClr val="FF0000"/>
                </a:solidFill>
              </a:rPr>
              <a:t>(ΙΙ)</a:t>
            </a:r>
            <a:endParaRPr lang="en-GB" altLang="el-GR">
              <a:solidFill>
                <a:srgbClr val="FF0000"/>
              </a:solidFill>
            </a:endParaRPr>
          </a:p>
        </p:txBody>
      </p:sp>
      <p:sp>
        <p:nvSpPr>
          <p:cNvPr id="355332" name="Rectangle 4"/>
          <p:cNvSpPr>
            <a:spLocks noChangeArrowheads="1"/>
          </p:cNvSpPr>
          <p:nvPr/>
        </p:nvSpPr>
        <p:spPr bwMode="auto">
          <a:xfrm>
            <a:off x="1612080" y="2431432"/>
            <a:ext cx="1816100" cy="4445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355333" name="Rectangle 5"/>
          <p:cNvSpPr>
            <a:spLocks noChangeArrowheads="1"/>
          </p:cNvSpPr>
          <p:nvPr/>
        </p:nvSpPr>
        <p:spPr bwMode="auto">
          <a:xfrm>
            <a:off x="4266380" y="2406032"/>
            <a:ext cx="1816100" cy="457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9966"/>
                </a:solidFill>
              </a14:hiddenFill>
            </a:ext>
          </a:extLst>
        </p:spPr>
        <p:txBody>
          <a:bodyPr wrap="none" anchor="ctr"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928798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35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0" y="848028"/>
            <a:ext cx="8864600" cy="5880100"/>
          </a:xfrm>
        </p:spPr>
        <p:txBody>
          <a:bodyPr/>
          <a:lstStyle/>
          <a:p>
            <a:pPr marL="914400" lvl="1" indent="-457200">
              <a:lnSpc>
                <a:spcPct val="80000"/>
              </a:lnSpc>
            </a:pPr>
            <a:r>
              <a:rPr lang="el-GR" altLang="el-GR" sz="1800" dirty="0"/>
              <a:t>Για την εμφάνιση ενός χαρακτήρα</a:t>
            </a:r>
            <a:r>
              <a:rPr lang="en-US" altLang="el-GR" sz="1800" dirty="0"/>
              <a:t> </a:t>
            </a:r>
            <a:r>
              <a:rPr lang="el-GR" altLang="el-GR" sz="1800" dirty="0"/>
              <a:t>στην οθόνη (μέσω της </a:t>
            </a:r>
            <a:r>
              <a:rPr lang="en-US" altLang="el-GR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printf</a:t>
            </a:r>
            <a:r>
              <a:rPr lang="en-US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()</a:t>
            </a:r>
            <a:r>
              <a:rPr lang="en-US" altLang="el-GR" sz="1800" dirty="0"/>
              <a:t>) </a:t>
            </a:r>
            <a:r>
              <a:rPr lang="el-GR" altLang="el-GR" sz="1800" dirty="0"/>
              <a:t>χρησιμοποιείται το</a:t>
            </a:r>
            <a:r>
              <a:rPr lang="en-US" altLang="el-GR" sz="1800" dirty="0"/>
              <a:t> 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%c</a:t>
            </a:r>
            <a:r>
              <a:rPr lang="el-GR" altLang="el-GR" sz="1800" dirty="0"/>
              <a:t>, ενώ για την εμφάνιση της ASCII τιμής του χρησιμοποιείται αντίστοιχα το 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%d</a:t>
            </a:r>
          </a:p>
          <a:p>
            <a:pPr marL="914400" lvl="1" indent="-457200">
              <a:lnSpc>
                <a:spcPct val="80000"/>
              </a:lnSpc>
            </a:pPr>
            <a:endParaRPr lang="el-GR" altLang="el-GR" sz="1400" dirty="0"/>
          </a:p>
          <a:p>
            <a:pPr marL="914400" lvl="1" indent="-457200">
              <a:lnSpc>
                <a:spcPct val="80000"/>
              </a:lnSpc>
            </a:pPr>
            <a:r>
              <a:rPr lang="el-GR" altLang="el-GR" sz="1800" dirty="0"/>
              <a:t>Στο παράδειγμα δηλώνεται μία μεταβλητή τύπου </a:t>
            </a:r>
            <a:r>
              <a:rPr lang="el-GR" altLang="el-GR" sz="1800" dirty="0" err="1">
                <a:solidFill>
                  <a:srgbClr val="0000FF"/>
                </a:solidFill>
                <a:latin typeface="Courier New" panose="02070309020205020404" pitchFamily="49" charset="0"/>
              </a:rPr>
              <a:t>char</a:t>
            </a:r>
            <a:r>
              <a:rPr lang="el-GR" altLang="el-GR" sz="1800" dirty="0"/>
              <a:t> με το όνομα </a:t>
            </a:r>
            <a:r>
              <a:rPr lang="el-GR" altLang="el-GR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ch</a:t>
            </a:r>
            <a:r>
              <a:rPr lang="el-GR" altLang="el-GR" sz="1800" dirty="0"/>
              <a:t> και αποθηκεύεται ο χαρακτήρας 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'a'</a:t>
            </a:r>
            <a:r>
              <a:rPr lang="el-GR" altLang="el-GR" sz="1800" dirty="0"/>
              <a:t> σε αυτήν</a:t>
            </a:r>
          </a:p>
          <a:p>
            <a:pPr marL="914400" lvl="1" indent="-457200">
              <a:lnSpc>
                <a:spcPct val="80000"/>
              </a:lnSpc>
            </a:pPr>
            <a:endParaRPr lang="el-GR" altLang="el-GR" sz="1400" dirty="0"/>
          </a:p>
          <a:p>
            <a:pPr marL="914400" lvl="1" indent="-457200">
              <a:lnSpc>
                <a:spcPct val="80000"/>
              </a:lnSpc>
            </a:pPr>
            <a:r>
              <a:rPr lang="el-GR" altLang="el-GR" sz="1800" dirty="0"/>
              <a:t>Στη συνέχεια εμφανίζεται στην οθόνη </a:t>
            </a:r>
            <a:r>
              <a:rPr lang="el-GR" altLang="el-GR" sz="1800" dirty="0">
                <a:solidFill>
                  <a:srgbClr val="FF0000"/>
                </a:solidFill>
              </a:rPr>
              <a:t>ο χαρακτήρας αυτός</a:t>
            </a:r>
            <a:r>
              <a:rPr lang="el-GR" altLang="el-GR" sz="1800" dirty="0"/>
              <a:t> καθώς και η αντίστοιχη </a:t>
            </a:r>
            <a:r>
              <a:rPr lang="en-US" altLang="el-GR" sz="1800" dirty="0">
                <a:solidFill>
                  <a:srgbClr val="FF0000"/>
                </a:solidFill>
              </a:rPr>
              <a:t>ASCII </a:t>
            </a:r>
            <a:r>
              <a:rPr lang="el-GR" altLang="el-GR" sz="1800" dirty="0">
                <a:solidFill>
                  <a:srgbClr val="FF0000"/>
                </a:solidFill>
              </a:rPr>
              <a:t>τιμή του</a:t>
            </a:r>
            <a:r>
              <a:rPr lang="el-GR" altLang="el-GR" sz="1800" dirty="0"/>
              <a:t>, χρησιμοποιώντας τα προσδιοριστικά μετατροπής 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%c</a:t>
            </a:r>
            <a:r>
              <a:rPr lang="el-GR" altLang="el-GR" sz="1800" dirty="0"/>
              <a:t> και </a:t>
            </a:r>
            <a:r>
              <a: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rPr>
              <a:t>%d</a:t>
            </a:r>
            <a:r>
              <a:rPr lang="el-GR" altLang="el-GR" sz="1800" dirty="0"/>
              <a:t>, αντίστοιχα</a:t>
            </a:r>
          </a:p>
          <a:p>
            <a:pPr marL="914400" lvl="1" indent="-457200">
              <a:lnSpc>
                <a:spcPct val="80000"/>
              </a:lnSpc>
            </a:pPr>
            <a:endParaRPr lang="el-GR" altLang="el-GR" sz="1800" dirty="0"/>
          </a:p>
          <a:p>
            <a:pPr marL="914400" lvl="1" indent="-457200">
              <a:lnSpc>
                <a:spcPct val="80000"/>
              </a:lnSpc>
            </a:pPr>
            <a:endParaRPr lang="el-GR" altLang="el-GR" sz="1800" dirty="0"/>
          </a:p>
          <a:p>
            <a:pPr marL="914400" lvl="1" indent="-457200">
              <a:lnSpc>
                <a:spcPct val="80000"/>
              </a:lnSpc>
            </a:pPr>
            <a:endParaRPr lang="el-GR" altLang="el-GR" sz="1800" dirty="0"/>
          </a:p>
          <a:p>
            <a:pPr marL="914400" lvl="1" indent="-457200">
              <a:lnSpc>
                <a:spcPct val="80000"/>
              </a:lnSpc>
            </a:pPr>
            <a:endParaRPr lang="el-GR" altLang="el-GR" sz="1800" dirty="0"/>
          </a:p>
          <a:p>
            <a:pPr marL="914400" lvl="1" indent="-457200">
              <a:lnSpc>
                <a:spcPct val="80000"/>
              </a:lnSpc>
            </a:pPr>
            <a:endParaRPr lang="el-GR" altLang="el-GR" sz="1800" dirty="0"/>
          </a:p>
          <a:p>
            <a:pPr marL="914400" lvl="1" indent="-457200">
              <a:lnSpc>
                <a:spcPct val="80000"/>
              </a:lnSpc>
            </a:pPr>
            <a:endParaRPr lang="el-GR" altLang="el-GR" sz="1800" dirty="0"/>
          </a:p>
          <a:p>
            <a:pPr marL="914400" lvl="1" indent="-457200">
              <a:lnSpc>
                <a:spcPct val="80000"/>
              </a:lnSpc>
            </a:pPr>
            <a:endParaRPr lang="el-GR" altLang="el-GR" sz="2800" dirty="0"/>
          </a:p>
          <a:p>
            <a:pPr marL="914400" lvl="1" indent="-457200">
              <a:lnSpc>
                <a:spcPct val="80000"/>
              </a:lnSpc>
            </a:pPr>
            <a:endParaRPr lang="el-GR" altLang="el-GR" sz="3600" dirty="0"/>
          </a:p>
          <a:p>
            <a:pPr marL="914400" lvl="1" indent="-457200">
              <a:lnSpc>
                <a:spcPct val="80000"/>
              </a:lnSpc>
            </a:pPr>
            <a:r>
              <a:rPr lang="el-GR" altLang="el-GR" sz="1800" dirty="0"/>
              <a:t>Ουσιαστικά, όταν ένας χαρακτήρας περιέχεται σε μία έκφραση – είτε είναι σταθερά είτε μεταβλητή – η C τον χειρίζεται σαν ακέραιο και χρησιμοποιεί την ASCII τιμή του</a:t>
            </a:r>
          </a:p>
        </p:txBody>
      </p:sp>
      <p:sp>
        <p:nvSpPr>
          <p:cNvPr id="356354" name="Rectangle 2"/>
          <p:cNvSpPr>
            <a:spLocks noGrp="1" noChangeArrowheads="1"/>
          </p:cNvSpPr>
          <p:nvPr>
            <p:ph type="title"/>
          </p:nvPr>
        </p:nvSpPr>
        <p:spPr>
          <a:xfrm>
            <a:off x="469900" y="-53672"/>
            <a:ext cx="8255000" cy="1143000"/>
          </a:xfrm>
        </p:spPr>
        <p:txBody>
          <a:bodyPr/>
          <a:lstStyle/>
          <a:p>
            <a:r>
              <a:rPr lang="el-GR" altLang="el-GR">
                <a:solidFill>
                  <a:srgbClr val="FF0000"/>
                </a:solidFill>
              </a:rPr>
              <a:t>Εμφάνιση Χαρακτήρα</a:t>
            </a:r>
            <a:endParaRPr lang="en-GB" altLang="el-GR">
              <a:solidFill>
                <a:srgbClr val="FF0000"/>
              </a:solidFill>
            </a:endParaRPr>
          </a:p>
        </p:txBody>
      </p:sp>
      <p:pic>
        <p:nvPicPr>
          <p:cNvPr id="35635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175" y="3319002"/>
            <a:ext cx="7302500" cy="2120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59608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02" name="Rectangle 2"/>
          <p:cNvSpPr>
            <a:spLocks noGrp="1" noChangeArrowheads="1"/>
          </p:cNvSpPr>
          <p:nvPr>
            <p:ph type="title"/>
          </p:nvPr>
        </p:nvSpPr>
        <p:spPr>
          <a:xfrm>
            <a:off x="469900" y="-53672"/>
            <a:ext cx="8255000" cy="1143000"/>
          </a:xfrm>
        </p:spPr>
        <p:txBody>
          <a:bodyPr/>
          <a:lstStyle/>
          <a:p>
            <a:r>
              <a:rPr lang="el-GR" altLang="el-GR">
                <a:solidFill>
                  <a:srgbClr val="FF0000"/>
                </a:solidFill>
              </a:rPr>
              <a:t>Παρατηρήσεις</a:t>
            </a:r>
            <a:endParaRPr lang="en-GB" altLang="el-GR">
              <a:solidFill>
                <a:srgbClr val="FF0000"/>
              </a:solidFill>
            </a:endParaRPr>
          </a:p>
        </p:txBody>
      </p:sp>
      <p:sp>
        <p:nvSpPr>
          <p:cNvPr id="9" name="Rectangle 3" descr="Rectangle: Click to edit Master text styles&#10;Second level&#10;Third level&#10;Fourth level&#10;Fifth level"/>
          <p:cNvSpPr txBox="1">
            <a:spLocks noChangeArrowheads="1"/>
          </p:cNvSpPr>
          <p:nvPr/>
        </p:nvSpPr>
        <p:spPr>
          <a:xfrm>
            <a:off x="0" y="848028"/>
            <a:ext cx="8864600" cy="56769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lvl="1" indent="-457200" fontAlgn="auto">
              <a:lnSpc>
                <a:spcPct val="90000"/>
              </a:lnSpc>
              <a:spcAft>
                <a:spcPts val="0"/>
              </a:spcAft>
            </a:pPr>
            <a:r>
              <a:rPr lang="el-GR" altLang="el-GR" sz="2000" b="0"/>
              <a:t>Ουσιαστικά, κάθε χαρακτήρας δεν είναι τίποτα άλλο παρά ένας μικρός ακέραιος αριθμός από 0 έως και 255</a:t>
            </a:r>
            <a:endParaRPr lang="en-US" altLang="el-GR" sz="2000" b="0"/>
          </a:p>
          <a:p>
            <a:pPr marL="914400" lvl="1" indent="-457200" fontAlgn="auto">
              <a:lnSpc>
                <a:spcPct val="90000"/>
              </a:lnSpc>
              <a:spcAft>
                <a:spcPts val="0"/>
              </a:spcAft>
            </a:pPr>
            <a:endParaRPr lang="en-US" altLang="el-GR" sz="2000" b="0"/>
          </a:p>
          <a:p>
            <a:pPr marL="914400" lvl="1" indent="-457200" fontAlgn="auto">
              <a:lnSpc>
                <a:spcPct val="90000"/>
              </a:lnSpc>
              <a:spcAft>
                <a:spcPts val="0"/>
              </a:spcAft>
            </a:pPr>
            <a:r>
              <a:rPr lang="el-GR" altLang="el-GR" sz="2000" b="0"/>
              <a:t>Ανάλογα με το προσδιοριστικό μετατροπής που θα χρησιμοποιήσουμε (</a:t>
            </a:r>
            <a:r>
              <a:rPr lang="el-GR" altLang="el-GR" sz="2000" b="0">
                <a:solidFill>
                  <a:srgbClr val="000000"/>
                </a:solidFill>
                <a:latin typeface="Courier New" panose="02070309020205020404" pitchFamily="49" charset="0"/>
              </a:rPr>
              <a:t>%</a:t>
            </a:r>
            <a:r>
              <a:rPr lang="en-US" altLang="el-GR" sz="2000" b="0">
                <a:solidFill>
                  <a:srgbClr val="000000"/>
                </a:solidFill>
                <a:latin typeface="Courier New" panose="02070309020205020404" pitchFamily="49" charset="0"/>
              </a:rPr>
              <a:t>c</a:t>
            </a:r>
            <a:r>
              <a:rPr lang="el-GR" altLang="el-GR" sz="2000" b="0"/>
              <a:t> ή </a:t>
            </a:r>
            <a:r>
              <a:rPr lang="el-GR" altLang="el-GR" sz="2000" b="0">
                <a:solidFill>
                  <a:srgbClr val="000000"/>
                </a:solidFill>
                <a:latin typeface="Courier New" panose="02070309020205020404" pitchFamily="49" charset="0"/>
              </a:rPr>
              <a:t>%d</a:t>
            </a:r>
            <a:r>
              <a:rPr lang="el-GR" altLang="el-GR" sz="2000" b="0"/>
              <a:t>) εμφανίζεται </a:t>
            </a:r>
            <a:r>
              <a:rPr lang="el-GR" altLang="el-GR" sz="2000" b="0">
                <a:solidFill>
                  <a:srgbClr val="FF0000"/>
                </a:solidFill>
              </a:rPr>
              <a:t>ο ίδιος ο χαρακτήρας</a:t>
            </a:r>
            <a:r>
              <a:rPr lang="el-GR" altLang="el-GR" sz="2000" b="0"/>
              <a:t> ή </a:t>
            </a:r>
            <a:r>
              <a:rPr lang="el-GR" altLang="el-GR" sz="2000" b="0">
                <a:solidFill>
                  <a:srgbClr val="FF0000"/>
                </a:solidFill>
              </a:rPr>
              <a:t>η ASCII τιμή του</a:t>
            </a:r>
            <a:r>
              <a:rPr lang="el-GR" altLang="el-GR" sz="2000" b="0"/>
              <a:t>, αντίστοιχα</a:t>
            </a:r>
          </a:p>
          <a:p>
            <a:pPr marL="914400" lvl="1" indent="-457200" fontAlgn="auto">
              <a:lnSpc>
                <a:spcPct val="90000"/>
              </a:lnSpc>
              <a:spcAft>
                <a:spcPts val="0"/>
              </a:spcAft>
            </a:pPr>
            <a:endParaRPr lang="el-GR" altLang="el-GR" sz="2000" b="0" dirty="0"/>
          </a:p>
        </p:txBody>
      </p:sp>
    </p:spTree>
    <p:extLst>
      <p:ext uri="{BB962C8B-B14F-4D97-AF65-F5344CB8AC3E}">
        <p14:creationId xmlns:p14="http://schemas.microsoft.com/office/powerpoint/2010/main" val="1040425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23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1774672" y="1222891"/>
            <a:ext cx="7026427" cy="2844800"/>
          </a:xfrm>
        </p:spPr>
        <p:txBody>
          <a:bodyPr/>
          <a:lstStyle/>
          <a:p>
            <a:pPr lvl="1"/>
            <a:r>
              <a:rPr lang="el-GR" altLang="el-GR" sz="2000" dirty="0"/>
              <a:t>Ποια είναι η έξοδος του παρακάτω προγράμματος ???</a:t>
            </a:r>
          </a:p>
        </p:txBody>
      </p:sp>
      <p:sp>
        <p:nvSpPr>
          <p:cNvPr id="3512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128"/>
            <a:ext cx="8229600" cy="1066800"/>
          </a:xfrm>
        </p:spPr>
        <p:txBody>
          <a:bodyPr/>
          <a:lstStyle/>
          <a:p>
            <a:r>
              <a:rPr lang="el-GR" altLang="el-GR" dirty="0">
                <a:solidFill>
                  <a:srgbClr val="FF0000"/>
                </a:solidFill>
              </a:rPr>
              <a:t>Παραδείγματα</a:t>
            </a:r>
            <a:r>
              <a:rPr lang="en-US" altLang="el-GR" dirty="0">
                <a:solidFill>
                  <a:srgbClr val="FF0000"/>
                </a:solidFill>
              </a:rPr>
              <a:t> (I)</a:t>
            </a:r>
            <a:endParaRPr lang="en-GB" altLang="el-GR" dirty="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grpSp>
        <p:nvGrpSpPr>
          <p:cNvPr id="351236" name="Group 4"/>
          <p:cNvGrpSpPr>
            <a:grpSpLocks/>
          </p:cNvGrpSpPr>
          <p:nvPr/>
        </p:nvGrpSpPr>
        <p:grpSpPr bwMode="auto">
          <a:xfrm>
            <a:off x="774700" y="3761969"/>
            <a:ext cx="7594600" cy="533400"/>
            <a:chOff x="-432" y="2192"/>
            <a:chExt cx="2504" cy="1912"/>
          </a:xfrm>
        </p:grpSpPr>
        <p:sp>
          <p:nvSpPr>
            <p:cNvPr id="351237" name="Rectangle 5" descr="Rectangle: Click to edit Master text styles&#10;Second level&#10;Third level&#10;Fourth level&#10;Fifth level"/>
            <p:cNvSpPr>
              <a:spLocks noChangeArrowheads="1"/>
            </p:cNvSpPr>
            <p:nvPr/>
          </p:nvSpPr>
          <p:spPr bwMode="auto">
            <a:xfrm>
              <a:off x="-432" y="2224"/>
              <a:ext cx="2504" cy="18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533400" indent="-533400"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Char char="w"/>
                <a:defRPr sz="2800" b="1">
                  <a:solidFill>
                    <a:srgbClr val="0000FF"/>
                  </a:solidFill>
                  <a:latin typeface="Comic Sans MS" panose="030F0702030302020204" pitchFamily="66" charset="0"/>
                </a:defRPr>
              </a:lvl1pPr>
              <a:lvl2pPr marL="914400" indent="-45720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333500" indent="-4191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2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752600" indent="-3810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209800" indent="-3810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6670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31242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5814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4038600" indent="-381000" fontAlgn="base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lvl="1" eaLnBrk="1" hangingPunct="1">
                <a:buFont typeface="Wingdings" panose="05000000000000000000" pitchFamily="2" charset="2"/>
                <a:buNone/>
              </a:pPr>
              <a:r>
                <a:rPr lang="el-GR" altLang="el-GR" sz="2000" dirty="0"/>
                <a:t>	</a:t>
              </a:r>
              <a:r>
                <a:rPr lang="en-US" altLang="el-GR" sz="2000" dirty="0"/>
                <a:t>        </a:t>
              </a:r>
              <a:r>
                <a:rPr lang="el-GR" altLang="el-GR" sz="2000" dirty="0"/>
                <a:t>Έξοδος: </a:t>
              </a:r>
              <a:r>
                <a:rPr lang="en-US" altLang="el-GR" sz="1800" dirty="0">
                  <a:solidFill>
                    <a:srgbClr val="000000"/>
                  </a:solidFill>
                  <a:latin typeface="Courier New" panose="02070309020205020404" pitchFamily="49" charset="0"/>
                </a:rPr>
                <a:t>Char = d and its ASCII code = 100</a:t>
              </a:r>
              <a:endParaRPr lang="el-GR" altLang="el-GR" sz="1800" dirty="0">
                <a:solidFill>
                  <a:srgbClr val="000000"/>
                </a:solidFill>
                <a:latin typeface="Courier New" panose="02070309020205020404" pitchFamily="49" charset="0"/>
              </a:endParaRPr>
            </a:p>
          </p:txBody>
        </p:sp>
        <p:sp>
          <p:nvSpPr>
            <p:cNvPr id="351238" name="Rectangle 6"/>
            <p:cNvSpPr>
              <a:spLocks noChangeArrowheads="1"/>
            </p:cNvSpPr>
            <p:nvPr/>
          </p:nvSpPr>
          <p:spPr bwMode="auto">
            <a:xfrm>
              <a:off x="128" y="2192"/>
              <a:ext cx="1928" cy="1808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9966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</p:grpSp>
      <p:pic>
        <p:nvPicPr>
          <p:cNvPr id="351242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7449" y="1872717"/>
            <a:ext cx="7083425" cy="1327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6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995" t="476" r="2177" b="14914"/>
          <a:stretch/>
        </p:blipFill>
        <p:spPr bwMode="auto">
          <a:xfrm>
            <a:off x="261991" y="815365"/>
            <a:ext cx="1224116" cy="59253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8898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1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στικό">
  <a:themeElements>
    <a:clrScheme name="Αστικό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Αστικό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Αστικό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12654</TotalTime>
  <Words>564</Words>
  <Application>Microsoft Office PowerPoint</Application>
  <PresentationFormat>Προβολή στην οθόνη (4:3)</PresentationFormat>
  <Paragraphs>95</Paragraphs>
  <Slides>14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14</vt:i4>
      </vt:variant>
    </vt:vector>
  </HeadingPairs>
  <TitlesOfParts>
    <vt:vector size="22" baseType="lpstr">
      <vt:lpstr>Comic Sans MS</vt:lpstr>
      <vt:lpstr>Courier New</vt:lpstr>
      <vt:lpstr>Georgia</vt:lpstr>
      <vt:lpstr>Times New Roman</vt:lpstr>
      <vt:lpstr>Trebuchet MS</vt:lpstr>
      <vt:lpstr>Wingdings</vt:lpstr>
      <vt:lpstr>Wingdings 2</vt:lpstr>
      <vt:lpstr>Αστικό</vt:lpstr>
      <vt:lpstr>Προγραμματισμός ΙΙ</vt:lpstr>
      <vt:lpstr>Χαρακτήρες - Εισαγωγή </vt:lpstr>
      <vt:lpstr>Πίνακας ASCII (βασικοί χαρακτήρες)</vt:lpstr>
      <vt:lpstr>Πίνακας ASCII (επιπλέον χαρακτήρες)</vt:lpstr>
      <vt:lpstr>Ο τύπος char (Ι)</vt:lpstr>
      <vt:lpstr>Ο τύπος char (ΙΙ)</vt:lpstr>
      <vt:lpstr>Εμφάνιση Χαρακτήρα</vt:lpstr>
      <vt:lpstr>Παρατηρήσεις</vt:lpstr>
      <vt:lpstr>Παραδείγματα (I)</vt:lpstr>
      <vt:lpstr>Παραδείγματα (II)</vt:lpstr>
      <vt:lpstr>Παραδείγματα (ΙII)</vt:lpstr>
      <vt:lpstr>Παραδείγματα (ΙV)</vt:lpstr>
      <vt:lpstr>Η συνάρτηση getchar()</vt:lpstr>
      <vt:lpstr>Παράδειγμα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Προγραμματισμός ΙΙ</dc:title>
  <cp:lastModifiedBy>Μάρκος Τσίπουρας</cp:lastModifiedBy>
  <cp:revision>34</cp:revision>
  <dcterms:created xsi:type="dcterms:W3CDTF">2004-10-17T06:32:39Z</dcterms:created>
  <dcterms:modified xsi:type="dcterms:W3CDTF">2017-04-17T08:59:38Z</dcterms:modified>
</cp:coreProperties>
</file>