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61" r:id="rId1"/>
  </p:sldMasterIdLst>
  <p:notesMasterIdLst>
    <p:notesMasterId r:id="rId11"/>
  </p:notesMasterIdLst>
  <p:sldIdLst>
    <p:sldId id="465" r:id="rId2"/>
    <p:sldId id="466" r:id="rId3"/>
    <p:sldId id="468" r:id="rId4"/>
    <p:sldId id="471" r:id="rId5"/>
    <p:sldId id="472" r:id="rId6"/>
    <p:sldId id="467" r:id="rId7"/>
    <p:sldId id="469" r:id="rId8"/>
    <p:sldId id="470" r:id="rId9"/>
    <p:sldId id="473" r:id="rId10"/>
  </p:sldIdLst>
  <p:sldSz cx="9144000" cy="6858000" type="screen4x3"/>
  <p:notesSz cx="7099300" cy="10234613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47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0000"/>
    <a:srgbClr val="818181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807" autoAdjust="0"/>
  </p:normalViewPr>
  <p:slideViewPr>
    <p:cSldViewPr snapToGrid="0">
      <p:cViewPr>
        <p:scale>
          <a:sx n="80" d="100"/>
          <a:sy n="80" d="100"/>
        </p:scale>
        <p:origin x="1032" y="-18"/>
      </p:cViewPr>
      <p:guideLst>
        <p:guide orient="horz" pos="2247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5" d="100"/>
        <a:sy n="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el-GR"/>
          </a:p>
        </p:txBody>
      </p:sp>
      <p:sp>
        <p:nvSpPr>
          <p:cNvPr id="260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endParaRPr lang="el-GR"/>
          </a:p>
        </p:txBody>
      </p:sp>
      <p:sp>
        <p:nvSpPr>
          <p:cNvPr id="260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49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60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/>
              <a:t>Click to edit Master text styles</a:t>
            </a:r>
          </a:p>
          <a:p>
            <a:pPr lvl="1"/>
            <a:r>
              <a:rPr lang="el-GR"/>
              <a:t>Second level</a:t>
            </a:r>
          </a:p>
          <a:p>
            <a:pPr lvl="2"/>
            <a:r>
              <a:rPr lang="el-GR"/>
              <a:t>Third level</a:t>
            </a:r>
          </a:p>
          <a:p>
            <a:pPr lvl="3"/>
            <a:r>
              <a:rPr lang="el-GR"/>
              <a:t>Fourth level</a:t>
            </a:r>
          </a:p>
          <a:p>
            <a:pPr lvl="4"/>
            <a:r>
              <a:rPr lang="el-GR"/>
              <a:t>Fifth level</a:t>
            </a:r>
          </a:p>
        </p:txBody>
      </p:sp>
      <p:sp>
        <p:nvSpPr>
          <p:cNvPr id="260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el-GR"/>
          </a:p>
        </p:txBody>
      </p:sp>
      <p:sp>
        <p:nvSpPr>
          <p:cNvPr id="260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fld id="{EAB1BD9A-843A-498A-AB47-85E26B8A2486}" type="slidenum">
              <a:rPr lang="el-GR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552529-25CA-421F-9FC3-1616AA9D6F39}" type="slidenum">
              <a:rPr lang="el-GR" smtClean="0"/>
              <a:pPr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207456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552529-25CA-421F-9FC3-1616AA9D6F39}" type="slidenum">
              <a:rPr lang="el-GR" smtClean="0"/>
              <a:pPr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829494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552529-25CA-421F-9FC3-1616AA9D6F39}" type="slidenum">
              <a:rPr lang="el-GR" smtClean="0"/>
              <a:pPr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966810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552529-25CA-421F-9FC3-1616AA9D6F39}" type="slidenum">
              <a:rPr lang="el-GR" smtClean="0"/>
              <a:pPr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77081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552529-25CA-421F-9FC3-1616AA9D6F39}" type="slidenum">
              <a:rPr lang="el-GR" smtClean="0"/>
              <a:pPr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281507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552529-25CA-421F-9FC3-1616AA9D6F39}" type="slidenum">
              <a:rPr lang="el-GR" smtClean="0"/>
              <a:pPr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492799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552529-25CA-421F-9FC3-1616AA9D6F39}" type="slidenum">
              <a:rPr lang="el-GR" smtClean="0"/>
              <a:pPr/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854690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552529-25CA-421F-9FC3-1616AA9D6F39}" type="slidenum">
              <a:rPr lang="el-GR" smtClean="0"/>
              <a:pPr/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280110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22 - Ορθογώνιο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23 - Ορθογώνιο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24 - Ορθογώνιο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25 - Ορθογώνιο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- Ορθογώνιο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29 - Στρογγυλεμένο ορθογώνιο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30 - Στρογγυλεμένο ορθογώνιο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- Ορθογώνιο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- Ορθογώνιο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213EC1B9-BEE2-4E56-A99A-84F9CE2F1FA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87FE1-68FD-4393-9C38-790BC85BB28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6B3DF-8E37-4DBC-90EC-9121F9071A2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D40E-4ACC-4ECE-A3EF-ADA08C4C68D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1DD85-40E1-4B6E-9E96-90F1DD8EF5B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8F8F6-8226-4B84-9080-E2C54B4F86E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26" name="25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endParaRPr lang="en-GB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AAD06E-0EEA-40E6-9BC4-1F8FD6D01229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8" name="27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DED46FB9-9256-46DC-BAB3-6B6939F2E2D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F5E37-46EA-43D8-9717-AFE4791890A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F2484-63BC-418C-8FA3-F0779BAAA66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287AA-A042-489B-B328-C5A5BD7C0D7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- Ορθογώνιο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- Ορθογώνιο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29 - Ορθογώνιο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30 - Ορθογώνιο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- Ορθογώνιο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32 - Στρογγυλεμένο ορθογώνιο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33 - Στρογγυλεμένο ορθογώνιο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34 - Ορθογώνιο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35 - Ορθογώνιο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36 - Ορθογώνιο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37 - Ορθογώνιο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38 - Ορθογώνιο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39 - Ορθογώνιο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/>
              <a:t>Δεύτερου επιπέδου</a:t>
            </a:r>
          </a:p>
          <a:p>
            <a:pPr lvl="2" eaLnBrk="1" latinLnBrk="0" hangingPunct="1"/>
            <a:r>
              <a:rPr kumimoji="0" lang="el-GR"/>
              <a:t>Τρίτου επιπέδου</a:t>
            </a:r>
          </a:p>
          <a:p>
            <a:pPr lvl="3" eaLnBrk="1" latinLnBrk="0" hangingPunct="1"/>
            <a:r>
              <a:rPr kumimoji="0" lang="el-GR"/>
              <a:t>Τέταρτου επιπέδου</a:t>
            </a:r>
          </a:p>
          <a:p>
            <a:pPr lvl="4" eaLnBrk="1" latinLnBrk="0" hangingPunct="1"/>
            <a:r>
              <a:rPr kumimoji="0" lang="el-GR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GB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37F9B35D-0E35-4AFD-AB46-C27ACB248D1D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0" y="2401887"/>
            <a:ext cx="9144000" cy="1470025"/>
          </a:xfrm>
        </p:spPr>
        <p:txBody>
          <a:bodyPr>
            <a:normAutofit/>
          </a:bodyPr>
          <a:lstStyle/>
          <a:p>
            <a:pPr algn="ctr"/>
            <a:r>
              <a:rPr lang="el-GR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Προγραμματισμός ΙΙ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540544" y="692696"/>
            <a:ext cx="7127800" cy="5403898"/>
          </a:xfrm>
          <a:effectLst>
            <a:outerShdw blurRad="50800" dist="50800" dir="5400000" algn="ctr" rotWithShape="0">
              <a:schemeClr val="accent2">
                <a:lumMod val="75000"/>
              </a:schemeClr>
            </a:outerShdw>
          </a:effectLst>
        </p:spPr>
        <p:txBody>
          <a:bodyPr>
            <a:normAutofit fontScale="92500" lnSpcReduction="10000"/>
          </a:bodyPr>
          <a:lstStyle/>
          <a:p>
            <a:pPr algn="r"/>
            <a:r>
              <a:rPr lang="el-GR" i="1" dirty="0">
                <a:solidFill>
                  <a:schemeClr val="bg1"/>
                </a:solidFill>
              </a:rPr>
              <a:t>ΣΧΟΛΗ ΤΕΧΝΟΛΟΓΙΚΩΝ ΕΦΑΡΜΟΓΩΝ</a:t>
            </a:r>
            <a:br>
              <a:rPr lang="el-GR" dirty="0">
                <a:solidFill>
                  <a:schemeClr val="bg1"/>
                </a:solidFill>
              </a:rPr>
            </a:br>
            <a:r>
              <a:rPr lang="el-GR" sz="2600" dirty="0">
                <a:solidFill>
                  <a:schemeClr val="bg1"/>
                </a:solidFill>
              </a:rPr>
              <a:t>ΤΜΗΜΑ ΜΗΧΑΝΙΚΩΝ ΠΛΗΡΟΦΟΡΙΚΗΣ ΤΕ</a:t>
            </a:r>
            <a:endParaRPr lang="el-GR" dirty="0">
              <a:solidFill>
                <a:schemeClr val="bg1"/>
              </a:solidFill>
            </a:endParaRPr>
          </a:p>
          <a:p>
            <a:pPr algn="r"/>
            <a:endParaRPr lang="el-GR" dirty="0">
              <a:solidFill>
                <a:schemeClr val="bg1"/>
              </a:solidFill>
            </a:endParaRPr>
          </a:p>
          <a:p>
            <a:endParaRPr lang="el-GR" dirty="0">
              <a:solidFill>
                <a:schemeClr val="bg1"/>
              </a:solidFill>
            </a:endParaRPr>
          </a:p>
          <a:p>
            <a:endParaRPr lang="el-GR" dirty="0">
              <a:solidFill>
                <a:schemeClr val="bg1"/>
              </a:solidFill>
            </a:endParaRPr>
          </a:p>
          <a:p>
            <a:endParaRPr lang="el-GR" dirty="0">
              <a:solidFill>
                <a:schemeClr val="bg1"/>
              </a:solidFill>
            </a:endParaRPr>
          </a:p>
          <a:p>
            <a:pPr algn="l"/>
            <a:endParaRPr lang="el-GR" dirty="0">
              <a:solidFill>
                <a:schemeClr val="bg1"/>
              </a:solidFill>
            </a:endParaRPr>
          </a:p>
          <a:p>
            <a:pPr algn="l"/>
            <a:endParaRPr lang="el-GR" dirty="0">
              <a:solidFill>
                <a:schemeClr val="bg1"/>
              </a:solidFill>
            </a:endParaRPr>
          </a:p>
          <a:p>
            <a:pPr algn="l"/>
            <a:endParaRPr lang="el-GR" dirty="0">
              <a:solidFill>
                <a:schemeClr val="bg1"/>
              </a:solidFill>
            </a:endParaRPr>
          </a:p>
          <a:p>
            <a:pPr algn="l"/>
            <a:endParaRPr lang="el-GR" i="1" dirty="0">
              <a:solidFill>
                <a:schemeClr val="tx1"/>
              </a:solidFill>
            </a:endParaRPr>
          </a:p>
          <a:p>
            <a:r>
              <a:rPr lang="el-GR" i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Συναρτήσεις</a:t>
            </a:r>
          </a:p>
          <a:p>
            <a:pPr algn="l"/>
            <a:endParaRPr lang="el-GR" dirty="0">
              <a:solidFill>
                <a:schemeClr val="bg1"/>
              </a:solidFill>
            </a:endParaRPr>
          </a:p>
          <a:p>
            <a:pPr algn="l"/>
            <a:endParaRPr lang="el-GR" dirty="0">
              <a:solidFill>
                <a:schemeClr val="bg1"/>
              </a:solidFill>
            </a:endParaRPr>
          </a:p>
          <a:p>
            <a:pPr algn="r"/>
            <a:r>
              <a:rPr lang="el-GR" sz="1900" i="1" dirty="0">
                <a:solidFill>
                  <a:schemeClr val="tx1"/>
                </a:solidFill>
              </a:rPr>
              <a:t>Διδάσκων: </a:t>
            </a:r>
            <a:r>
              <a:rPr lang="el-GR" sz="1900" b="1" i="1" dirty="0">
                <a:solidFill>
                  <a:schemeClr val="tx1"/>
                </a:solidFill>
              </a:rPr>
              <a:t>Τσίπουρας Μάρκος</a:t>
            </a:r>
          </a:p>
          <a:p>
            <a:pPr algn="r"/>
            <a:r>
              <a:rPr lang="el-GR" sz="1900" i="1" dirty="0">
                <a:solidFill>
                  <a:schemeClr val="tx1"/>
                </a:solidFill>
              </a:rPr>
              <a:t>Εκπαιδευτικό Υλικό: </a:t>
            </a:r>
            <a:r>
              <a:rPr lang="el-GR" sz="1900" b="1" i="1" dirty="0">
                <a:solidFill>
                  <a:schemeClr val="tx1"/>
                </a:solidFill>
              </a:rPr>
              <a:t>«</a:t>
            </a:r>
            <a:r>
              <a:rPr lang="en-US" sz="1900" b="1" i="1" dirty="0">
                <a:solidFill>
                  <a:schemeClr val="tx1"/>
                </a:solidFill>
              </a:rPr>
              <a:t>C</a:t>
            </a:r>
            <a:r>
              <a:rPr lang="el-GR" sz="1900" b="1" i="1" dirty="0">
                <a:solidFill>
                  <a:schemeClr val="tx1"/>
                </a:solidFill>
              </a:rPr>
              <a:t>: Από τη Θεωρία στην Εφαρμογή» </a:t>
            </a:r>
          </a:p>
          <a:p>
            <a:pPr algn="r"/>
            <a:r>
              <a:rPr lang="el-GR" sz="1900" b="1" i="1" dirty="0">
                <a:solidFill>
                  <a:schemeClr val="tx1"/>
                </a:solidFill>
              </a:rPr>
              <a:t>Γ. Σ. Τσελίκης – Ν. Δ. </a:t>
            </a:r>
            <a:r>
              <a:rPr lang="el-GR" sz="1900" b="1" i="1" dirty="0" err="1">
                <a:solidFill>
                  <a:schemeClr val="tx1"/>
                </a:solidFill>
              </a:rPr>
              <a:t>Τσελίκας</a:t>
            </a:r>
            <a:endParaRPr lang="el-GR" sz="1900" b="1" i="1" dirty="0">
              <a:solidFill>
                <a:schemeClr val="tx1"/>
              </a:solidFill>
            </a:endParaRPr>
          </a:p>
        </p:txBody>
      </p:sp>
      <p:pic>
        <p:nvPicPr>
          <p:cNvPr id="6" name="Picture 73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saturation sat="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rcRect l="18191" r="19104" b="46681"/>
          <a:stretch/>
        </p:blipFill>
        <p:spPr>
          <a:xfrm>
            <a:off x="7772400" y="606928"/>
            <a:ext cx="914400" cy="85861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685800" y="568876"/>
            <a:ext cx="7086600" cy="896662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GB" altLang="el-GR" sz="36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243167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0" y="1066800"/>
            <a:ext cx="9144000" cy="5791200"/>
          </a:xfrm>
        </p:spPr>
        <p:txBody>
          <a:bodyPr>
            <a:noAutofit/>
          </a:bodyPr>
          <a:lstStyle/>
          <a:p>
            <a:pPr marL="566928" indent="-457200">
              <a:buFont typeface="+mj-lt"/>
              <a:buAutoNum type="arabicPeriod"/>
            </a:pPr>
            <a:r>
              <a:rPr lang="el-GR" sz="2400" dirty="0"/>
              <a:t>Να γραφεί ένα πρόγραμμα που να ζητάει ένα αλφαριθμητικό από τον χρήστη (μέχρι 50 χαρακτήρων) και στην συνέχεια να υπολογίζει και να εμφανίζει:</a:t>
            </a:r>
          </a:p>
          <a:p>
            <a:pPr marL="1124712" lvl="2" indent="-457200">
              <a:buFont typeface="+mj-lt"/>
              <a:buAutoNum type="alphaLcPeriod"/>
            </a:pPr>
            <a:r>
              <a:rPr lang="el-GR" sz="2000" dirty="0"/>
              <a:t>Τον αριθμό των κενών.</a:t>
            </a:r>
          </a:p>
          <a:p>
            <a:pPr marL="1124712" lvl="2" indent="-457200">
              <a:buFont typeface="+mj-lt"/>
              <a:buAutoNum type="alphaLcPeriod"/>
            </a:pPr>
            <a:r>
              <a:rPr lang="el-GR" sz="2000" dirty="0"/>
              <a:t>Τον αριθμό των κεφαλαίων γράμματών.</a:t>
            </a:r>
          </a:p>
          <a:p>
            <a:pPr marL="1124712" lvl="2" indent="-457200">
              <a:buFont typeface="+mj-lt"/>
              <a:buAutoNum type="alphaLcPeriod"/>
            </a:pPr>
            <a:r>
              <a:rPr lang="el-GR" sz="2000" dirty="0"/>
              <a:t>Τον αριθμό των πεζών γράμματών.</a:t>
            </a:r>
          </a:p>
          <a:p>
            <a:pPr marL="1124712" lvl="2" indent="-457200">
              <a:buFont typeface="+mj-lt"/>
              <a:buAutoNum type="alphaLcPeriod"/>
            </a:pPr>
            <a:r>
              <a:rPr lang="el-GR" sz="2000" dirty="0"/>
              <a:t>Το αριθμό των ψηφίων (0-9).</a:t>
            </a:r>
            <a:endParaRPr lang="en-US" sz="2000" dirty="0"/>
          </a:p>
          <a:p>
            <a:pPr marL="667512" lvl="2" indent="0">
              <a:buNone/>
            </a:pPr>
            <a:r>
              <a:rPr lang="el-GR" dirty="0">
                <a:solidFill>
                  <a:schemeClr val="tx1"/>
                </a:solidFill>
              </a:rPr>
              <a:t>Όλα τα παραπάνω να υλοποιηθούν με χρήση συναρτήσεων.</a:t>
            </a:r>
          </a:p>
          <a:p>
            <a:pPr marL="109728" indent="0">
              <a:buNone/>
            </a:pPr>
            <a:endParaRPr lang="el-GR" sz="2000" dirty="0"/>
          </a:p>
        </p:txBody>
      </p:sp>
      <p:sp>
        <p:nvSpPr>
          <p:cNvPr id="9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332AD-4F9F-4859-B5CB-28FCDDDC43AA}" type="slidenum">
              <a:rPr lang="en-GB"/>
              <a:pPr/>
              <a:t>2</a:t>
            </a:fld>
            <a:endParaRPr lang="en-GB"/>
          </a:p>
        </p:txBody>
      </p:sp>
      <p:sp>
        <p:nvSpPr>
          <p:cNvPr id="10" name="9 - Τίτλος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>
            <a:normAutofit/>
          </a:bodyPr>
          <a:lstStyle/>
          <a:p>
            <a:r>
              <a:rPr lang="el-GR" dirty="0">
                <a:solidFill>
                  <a:srgbClr val="FF0000"/>
                </a:solidFill>
              </a:rPr>
              <a:t>Ασκήσεις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51756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0" y="1066800"/>
            <a:ext cx="4781862" cy="4644452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en-US" sz="1600" dirty="0"/>
              <a:t>#include &lt;</a:t>
            </a:r>
            <a:r>
              <a:rPr lang="en-US" sz="1600" dirty="0" err="1"/>
              <a:t>stdio.h</a:t>
            </a:r>
            <a:r>
              <a:rPr lang="en-US" sz="1600" dirty="0"/>
              <a:t>&gt;</a:t>
            </a:r>
          </a:p>
          <a:p>
            <a:pPr marL="109728" indent="0">
              <a:buNone/>
            </a:pPr>
            <a:r>
              <a:rPr lang="en-US" sz="1600" dirty="0"/>
              <a:t>#include &lt;</a:t>
            </a:r>
            <a:r>
              <a:rPr lang="en-US" sz="1600" dirty="0" err="1"/>
              <a:t>string.h</a:t>
            </a:r>
            <a:r>
              <a:rPr lang="en-US" sz="1600" dirty="0"/>
              <a:t>&gt;</a:t>
            </a:r>
          </a:p>
          <a:p>
            <a:pPr marL="109728" indent="0">
              <a:buNone/>
            </a:pPr>
            <a:endParaRPr lang="en-US" sz="1600" dirty="0"/>
          </a:p>
          <a:p>
            <a:pPr marL="109728" indent="0">
              <a:buNone/>
            </a:pPr>
            <a:r>
              <a:rPr lang="en-US" sz="1600" dirty="0" err="1"/>
              <a:t>int</a:t>
            </a:r>
            <a:r>
              <a:rPr lang="en-US" sz="1600" dirty="0"/>
              <a:t> </a:t>
            </a:r>
            <a:r>
              <a:rPr lang="en-US" sz="1600" dirty="0" err="1"/>
              <a:t>countSpaces</a:t>
            </a:r>
            <a:r>
              <a:rPr lang="en-US" sz="1600" dirty="0"/>
              <a:t>(char *</a:t>
            </a:r>
            <a:r>
              <a:rPr lang="en-US" sz="1600" dirty="0" err="1"/>
              <a:t>str</a:t>
            </a:r>
            <a:r>
              <a:rPr lang="en-US" sz="1600" dirty="0"/>
              <a:t>);</a:t>
            </a:r>
          </a:p>
          <a:p>
            <a:pPr marL="109728" indent="0">
              <a:buNone/>
            </a:pPr>
            <a:endParaRPr lang="en-US" sz="1600" dirty="0"/>
          </a:p>
          <a:p>
            <a:pPr marL="109728" indent="0">
              <a:buNone/>
            </a:pPr>
            <a:r>
              <a:rPr lang="en-US" sz="1600" dirty="0" err="1"/>
              <a:t>int</a:t>
            </a:r>
            <a:r>
              <a:rPr lang="en-US" sz="1600" dirty="0"/>
              <a:t> main()</a:t>
            </a:r>
          </a:p>
          <a:p>
            <a:pPr marL="109728" indent="0">
              <a:buNone/>
            </a:pPr>
            <a:r>
              <a:rPr lang="en-US" sz="1600" dirty="0"/>
              <a:t>{</a:t>
            </a:r>
          </a:p>
          <a:p>
            <a:pPr marL="109728" indent="0">
              <a:buNone/>
            </a:pPr>
            <a:r>
              <a:rPr lang="en-US" sz="1600" dirty="0"/>
              <a:t>	char a[50];</a:t>
            </a:r>
          </a:p>
          <a:p>
            <a:pPr marL="109728" indent="0">
              <a:buNone/>
            </a:pPr>
            <a:r>
              <a:rPr lang="en-US" sz="1600" dirty="0"/>
              <a:t>	</a:t>
            </a:r>
          </a:p>
          <a:p>
            <a:pPr marL="109728" indent="0">
              <a:buNone/>
            </a:pPr>
            <a:r>
              <a:rPr lang="en-US" sz="1600" dirty="0"/>
              <a:t>	</a:t>
            </a:r>
            <a:r>
              <a:rPr lang="en-US" sz="1600" dirty="0" err="1"/>
              <a:t>printf</a:t>
            </a:r>
            <a:r>
              <a:rPr lang="en-US" sz="1600" dirty="0"/>
              <a:t>("Dose </a:t>
            </a:r>
            <a:r>
              <a:rPr lang="en-US" sz="1600" dirty="0" err="1"/>
              <a:t>ena</a:t>
            </a:r>
            <a:r>
              <a:rPr lang="en-US" sz="1600" dirty="0"/>
              <a:t> </a:t>
            </a:r>
            <a:r>
              <a:rPr lang="en-US" sz="1600" dirty="0" err="1"/>
              <a:t>alfarithmitiko</a:t>
            </a:r>
            <a:r>
              <a:rPr lang="en-US" sz="1600" dirty="0"/>
              <a:t>:");</a:t>
            </a:r>
          </a:p>
          <a:p>
            <a:pPr marL="109728" indent="0">
              <a:buNone/>
            </a:pPr>
            <a:r>
              <a:rPr lang="en-US" sz="1600" dirty="0"/>
              <a:t>	gets(a);</a:t>
            </a:r>
          </a:p>
          <a:p>
            <a:pPr marL="109728" indent="0">
              <a:buNone/>
            </a:pPr>
            <a:r>
              <a:rPr lang="en-US" sz="1600" dirty="0"/>
              <a:t>	</a:t>
            </a:r>
          </a:p>
          <a:p>
            <a:pPr marL="109728" indent="0">
              <a:buNone/>
            </a:pPr>
            <a:r>
              <a:rPr lang="en-US" sz="1600" dirty="0"/>
              <a:t>	</a:t>
            </a:r>
            <a:r>
              <a:rPr lang="en-US" sz="1600" dirty="0" err="1"/>
              <a:t>printf</a:t>
            </a:r>
            <a:r>
              <a:rPr lang="en-US" sz="1600" dirty="0"/>
              <a:t>("Spaces:%2i\n", </a:t>
            </a:r>
            <a:r>
              <a:rPr lang="en-US" sz="1600" dirty="0" err="1"/>
              <a:t>countSpaces</a:t>
            </a:r>
            <a:r>
              <a:rPr lang="en-US" sz="1600" dirty="0"/>
              <a:t>(a));</a:t>
            </a:r>
          </a:p>
          <a:p>
            <a:pPr marL="109728" indent="0">
              <a:buNone/>
            </a:pPr>
            <a:endParaRPr lang="en-US" sz="1600" dirty="0"/>
          </a:p>
          <a:p>
            <a:pPr marL="109728" indent="0">
              <a:buNone/>
            </a:pPr>
            <a:r>
              <a:rPr lang="en-US" sz="1600" dirty="0"/>
              <a:t>	return 0;</a:t>
            </a:r>
          </a:p>
          <a:p>
            <a:pPr marL="109728" indent="0">
              <a:buNone/>
            </a:pPr>
            <a:r>
              <a:rPr lang="en-US" sz="1600" dirty="0"/>
              <a:t>}</a:t>
            </a:r>
          </a:p>
          <a:p>
            <a:pPr marL="109728" indent="0">
              <a:buNone/>
            </a:pPr>
            <a:endParaRPr lang="en-US" sz="1600" dirty="0"/>
          </a:p>
        </p:txBody>
      </p:sp>
      <p:sp>
        <p:nvSpPr>
          <p:cNvPr id="9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332AD-4F9F-4859-B5CB-28FCDDDC43AA}" type="slidenum">
              <a:rPr lang="en-GB"/>
              <a:pPr/>
              <a:t>3</a:t>
            </a:fld>
            <a:endParaRPr lang="en-GB"/>
          </a:p>
        </p:txBody>
      </p:sp>
      <p:sp>
        <p:nvSpPr>
          <p:cNvPr id="10" name="9 - Τίτλος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>
            <a:normAutofit/>
          </a:bodyPr>
          <a:lstStyle/>
          <a:p>
            <a:r>
              <a:rPr lang="el-GR" dirty="0">
                <a:solidFill>
                  <a:srgbClr val="FF0000"/>
                </a:solidFill>
              </a:rPr>
              <a:t>Ασκήσεις</a:t>
            </a:r>
            <a:endParaRPr lang="el-GR" dirty="0"/>
          </a:p>
        </p:txBody>
      </p:sp>
      <p:sp>
        <p:nvSpPr>
          <p:cNvPr id="2" name="Ορθογώνιο 1"/>
          <p:cNvSpPr/>
          <p:nvPr/>
        </p:nvSpPr>
        <p:spPr>
          <a:xfrm>
            <a:off x="5231566" y="1066800"/>
            <a:ext cx="3705169" cy="349021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>
            <a:noAutofit/>
          </a:bodyPr>
          <a:lstStyle/>
          <a:p>
            <a:pPr marL="109728" eaLnBrk="1" hangingPunct="1">
              <a:spcBef>
                <a:spcPts val="300"/>
              </a:spcBef>
              <a:buClr>
                <a:schemeClr val="accent3"/>
              </a:buClr>
            </a:pPr>
            <a:r>
              <a:rPr lang="el-GR" sz="1600" b="0" dirty="0" err="1">
                <a:latin typeface="+mn-lt"/>
              </a:rPr>
              <a:t>int</a:t>
            </a:r>
            <a:r>
              <a:rPr lang="el-GR" sz="1600" b="0" dirty="0">
                <a:latin typeface="+mn-lt"/>
              </a:rPr>
              <a:t> </a:t>
            </a:r>
            <a:r>
              <a:rPr lang="el-GR" sz="1600" b="0" dirty="0" err="1">
                <a:latin typeface="+mn-lt"/>
              </a:rPr>
              <a:t>countSpaces</a:t>
            </a:r>
            <a:r>
              <a:rPr lang="el-GR" sz="1600" b="0" dirty="0">
                <a:latin typeface="+mn-lt"/>
              </a:rPr>
              <a:t>(</a:t>
            </a:r>
            <a:r>
              <a:rPr lang="el-GR" sz="1600" b="0" dirty="0" err="1">
                <a:latin typeface="+mn-lt"/>
              </a:rPr>
              <a:t>char</a:t>
            </a:r>
            <a:r>
              <a:rPr lang="el-GR" sz="1600" b="0" dirty="0">
                <a:latin typeface="+mn-lt"/>
              </a:rPr>
              <a:t> *</a:t>
            </a:r>
            <a:r>
              <a:rPr lang="el-GR" sz="1600" b="0" dirty="0" err="1">
                <a:latin typeface="+mn-lt"/>
              </a:rPr>
              <a:t>str</a:t>
            </a:r>
            <a:r>
              <a:rPr lang="el-GR" sz="1600" b="0" dirty="0">
                <a:latin typeface="+mn-lt"/>
              </a:rPr>
              <a:t>)</a:t>
            </a:r>
          </a:p>
          <a:p>
            <a:pPr marL="109728" eaLnBrk="1" hangingPunct="1">
              <a:spcBef>
                <a:spcPts val="300"/>
              </a:spcBef>
              <a:buClr>
                <a:schemeClr val="accent3"/>
              </a:buClr>
            </a:pPr>
            <a:r>
              <a:rPr lang="el-GR" sz="1600" b="0" dirty="0">
                <a:latin typeface="+mn-lt"/>
              </a:rPr>
              <a:t>{</a:t>
            </a:r>
          </a:p>
          <a:p>
            <a:pPr marL="109728" eaLnBrk="1" hangingPunct="1">
              <a:spcBef>
                <a:spcPts val="300"/>
              </a:spcBef>
              <a:buClr>
                <a:schemeClr val="accent3"/>
              </a:buClr>
            </a:pPr>
            <a:r>
              <a:rPr lang="el-GR" sz="1600" b="0" dirty="0">
                <a:latin typeface="+mn-lt"/>
              </a:rPr>
              <a:t>	</a:t>
            </a:r>
            <a:r>
              <a:rPr lang="el-GR" sz="1600" b="0" dirty="0" err="1">
                <a:latin typeface="+mn-lt"/>
              </a:rPr>
              <a:t>int</a:t>
            </a:r>
            <a:r>
              <a:rPr lang="el-GR" sz="1600" b="0" dirty="0">
                <a:latin typeface="+mn-lt"/>
              </a:rPr>
              <a:t> i,</a:t>
            </a:r>
            <a:r>
              <a:rPr lang="en-US" sz="1600" b="0" dirty="0">
                <a:latin typeface="+mn-lt"/>
              </a:rPr>
              <a:t> </a:t>
            </a:r>
            <a:r>
              <a:rPr lang="el-GR" sz="1600" b="0" dirty="0">
                <a:latin typeface="+mn-lt"/>
              </a:rPr>
              <a:t>p=0;</a:t>
            </a:r>
          </a:p>
          <a:p>
            <a:pPr marL="109728" eaLnBrk="1" hangingPunct="1">
              <a:spcBef>
                <a:spcPts val="300"/>
              </a:spcBef>
              <a:buClr>
                <a:schemeClr val="accent3"/>
              </a:buClr>
            </a:pPr>
            <a:r>
              <a:rPr lang="el-GR" sz="1600" b="0" dirty="0">
                <a:latin typeface="+mn-lt"/>
              </a:rPr>
              <a:t>	</a:t>
            </a:r>
          </a:p>
          <a:p>
            <a:pPr marL="109728" eaLnBrk="1" hangingPunct="1">
              <a:spcBef>
                <a:spcPts val="300"/>
              </a:spcBef>
              <a:buClr>
                <a:schemeClr val="accent3"/>
              </a:buClr>
            </a:pPr>
            <a:r>
              <a:rPr lang="el-GR" sz="1600" b="0" dirty="0">
                <a:latin typeface="+mn-lt"/>
              </a:rPr>
              <a:t>	for(i=0;</a:t>
            </a:r>
            <a:r>
              <a:rPr lang="en-US" sz="1600" b="0" dirty="0">
                <a:latin typeface="+mn-lt"/>
              </a:rPr>
              <a:t> </a:t>
            </a:r>
            <a:r>
              <a:rPr lang="el-GR" sz="1600" b="0" dirty="0">
                <a:latin typeface="+mn-lt"/>
              </a:rPr>
              <a:t>i&lt;</a:t>
            </a:r>
            <a:r>
              <a:rPr lang="el-GR" sz="1600" b="0" dirty="0" err="1">
                <a:latin typeface="+mn-lt"/>
              </a:rPr>
              <a:t>strlen</a:t>
            </a:r>
            <a:r>
              <a:rPr lang="el-GR" sz="1600" b="0" dirty="0">
                <a:latin typeface="+mn-lt"/>
              </a:rPr>
              <a:t>(</a:t>
            </a:r>
            <a:r>
              <a:rPr lang="el-GR" sz="1600" b="0" dirty="0" err="1">
                <a:latin typeface="+mn-lt"/>
              </a:rPr>
              <a:t>str</a:t>
            </a:r>
            <a:r>
              <a:rPr lang="el-GR" sz="1600" b="0" dirty="0">
                <a:latin typeface="+mn-lt"/>
              </a:rPr>
              <a:t>);</a:t>
            </a:r>
            <a:r>
              <a:rPr lang="en-US" sz="1600" b="0" dirty="0">
                <a:latin typeface="+mn-lt"/>
              </a:rPr>
              <a:t> </a:t>
            </a:r>
            <a:r>
              <a:rPr lang="el-GR" sz="1600" b="0" dirty="0">
                <a:latin typeface="+mn-lt"/>
              </a:rPr>
              <a:t>i++)</a:t>
            </a:r>
          </a:p>
          <a:p>
            <a:pPr marL="109728" eaLnBrk="1" hangingPunct="1">
              <a:spcBef>
                <a:spcPts val="300"/>
              </a:spcBef>
              <a:buClr>
                <a:schemeClr val="accent3"/>
              </a:buClr>
            </a:pPr>
            <a:r>
              <a:rPr lang="el-GR" sz="1600" b="0" dirty="0">
                <a:latin typeface="+mn-lt"/>
              </a:rPr>
              <a:t>	{</a:t>
            </a:r>
          </a:p>
          <a:p>
            <a:pPr marL="109728" eaLnBrk="1" hangingPunct="1">
              <a:spcBef>
                <a:spcPts val="300"/>
              </a:spcBef>
              <a:buClr>
                <a:schemeClr val="accent3"/>
              </a:buClr>
            </a:pPr>
            <a:r>
              <a:rPr lang="el-GR" sz="1600" b="0" dirty="0">
                <a:latin typeface="+mn-lt"/>
              </a:rPr>
              <a:t>		</a:t>
            </a:r>
            <a:r>
              <a:rPr lang="el-GR" sz="1600" b="0" dirty="0" err="1">
                <a:latin typeface="+mn-lt"/>
              </a:rPr>
              <a:t>if</a:t>
            </a:r>
            <a:r>
              <a:rPr lang="el-GR" sz="1600" b="0" dirty="0">
                <a:latin typeface="+mn-lt"/>
              </a:rPr>
              <a:t>(</a:t>
            </a:r>
            <a:r>
              <a:rPr lang="el-GR" sz="1600" b="0" dirty="0" err="1">
                <a:latin typeface="+mn-lt"/>
              </a:rPr>
              <a:t>str</a:t>
            </a:r>
            <a:r>
              <a:rPr lang="el-GR" sz="1600" b="0" dirty="0">
                <a:latin typeface="+mn-lt"/>
              </a:rPr>
              <a:t>[i]==' ') </a:t>
            </a:r>
          </a:p>
          <a:p>
            <a:pPr marL="109728" eaLnBrk="1" hangingPunct="1">
              <a:spcBef>
                <a:spcPts val="300"/>
              </a:spcBef>
              <a:buClr>
                <a:schemeClr val="accent3"/>
              </a:buClr>
            </a:pPr>
            <a:r>
              <a:rPr lang="el-GR" sz="1600" b="0" dirty="0">
                <a:latin typeface="+mn-lt"/>
              </a:rPr>
              <a:t>			p++;</a:t>
            </a:r>
          </a:p>
          <a:p>
            <a:pPr marL="109728" eaLnBrk="1" hangingPunct="1">
              <a:spcBef>
                <a:spcPts val="300"/>
              </a:spcBef>
              <a:buClr>
                <a:schemeClr val="accent3"/>
              </a:buClr>
            </a:pPr>
            <a:r>
              <a:rPr lang="el-GR" sz="1600" b="0" dirty="0">
                <a:latin typeface="+mn-lt"/>
              </a:rPr>
              <a:t>	}	</a:t>
            </a:r>
          </a:p>
          <a:p>
            <a:pPr marL="109728" eaLnBrk="1" hangingPunct="1">
              <a:spcBef>
                <a:spcPts val="300"/>
              </a:spcBef>
              <a:buClr>
                <a:schemeClr val="accent3"/>
              </a:buClr>
            </a:pPr>
            <a:endParaRPr lang="el-GR" sz="1600" b="0" dirty="0">
              <a:latin typeface="+mn-lt"/>
            </a:endParaRPr>
          </a:p>
          <a:p>
            <a:pPr marL="109728" eaLnBrk="1" hangingPunct="1">
              <a:spcBef>
                <a:spcPts val="300"/>
              </a:spcBef>
              <a:buClr>
                <a:schemeClr val="accent3"/>
              </a:buClr>
            </a:pPr>
            <a:r>
              <a:rPr lang="el-GR" sz="1600" b="0" dirty="0">
                <a:latin typeface="+mn-lt"/>
              </a:rPr>
              <a:t>	</a:t>
            </a:r>
            <a:r>
              <a:rPr lang="el-GR" sz="1600" b="0" dirty="0" err="1">
                <a:latin typeface="+mn-lt"/>
              </a:rPr>
              <a:t>return</a:t>
            </a:r>
            <a:r>
              <a:rPr lang="el-GR" sz="1600" b="0" dirty="0">
                <a:latin typeface="+mn-lt"/>
              </a:rPr>
              <a:t> p;</a:t>
            </a:r>
          </a:p>
          <a:p>
            <a:pPr marL="109728" eaLnBrk="1" hangingPunct="1">
              <a:spcBef>
                <a:spcPts val="300"/>
              </a:spcBef>
              <a:buClr>
                <a:schemeClr val="accent3"/>
              </a:buClr>
            </a:pPr>
            <a:r>
              <a:rPr lang="el-GR" sz="1600" b="0" dirty="0">
                <a:latin typeface="+mn-lt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5482883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2668249" y="524656"/>
            <a:ext cx="6018551" cy="6333344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en-US" sz="1600" dirty="0"/>
              <a:t>#include &lt;</a:t>
            </a:r>
            <a:r>
              <a:rPr lang="en-US" sz="1600" dirty="0" err="1"/>
              <a:t>stdio.h</a:t>
            </a:r>
            <a:r>
              <a:rPr lang="en-US" sz="1600" dirty="0"/>
              <a:t>&gt;</a:t>
            </a:r>
          </a:p>
          <a:p>
            <a:pPr marL="109728" indent="0">
              <a:buNone/>
            </a:pPr>
            <a:r>
              <a:rPr lang="en-US" sz="1600" dirty="0"/>
              <a:t>#include &lt;</a:t>
            </a:r>
            <a:r>
              <a:rPr lang="en-US" sz="1600" dirty="0" err="1"/>
              <a:t>string.h</a:t>
            </a:r>
            <a:r>
              <a:rPr lang="en-US" sz="1600" dirty="0"/>
              <a:t>&gt;</a:t>
            </a:r>
          </a:p>
          <a:p>
            <a:pPr marL="109728" indent="0">
              <a:buNone/>
            </a:pPr>
            <a:endParaRPr lang="en-US" sz="1600" dirty="0"/>
          </a:p>
          <a:p>
            <a:pPr marL="109728" indent="0">
              <a:buNone/>
            </a:pPr>
            <a:r>
              <a:rPr lang="en-US" sz="1600" dirty="0" err="1"/>
              <a:t>int</a:t>
            </a:r>
            <a:r>
              <a:rPr lang="en-US" sz="1600" dirty="0"/>
              <a:t> </a:t>
            </a:r>
            <a:r>
              <a:rPr lang="en-US" sz="1600" dirty="0" err="1"/>
              <a:t>countSpaces</a:t>
            </a:r>
            <a:r>
              <a:rPr lang="en-US" sz="1600" dirty="0"/>
              <a:t>(char *</a:t>
            </a:r>
            <a:r>
              <a:rPr lang="en-US" sz="1600" dirty="0" err="1"/>
              <a:t>str</a:t>
            </a:r>
            <a:r>
              <a:rPr lang="en-US" sz="1600" dirty="0"/>
              <a:t>);</a:t>
            </a:r>
          </a:p>
          <a:p>
            <a:pPr marL="109728" indent="0">
              <a:buNone/>
            </a:pPr>
            <a:r>
              <a:rPr lang="en-US" sz="1600" dirty="0" err="1"/>
              <a:t>int</a:t>
            </a:r>
            <a:r>
              <a:rPr lang="en-US" sz="1600" dirty="0"/>
              <a:t> </a:t>
            </a:r>
            <a:r>
              <a:rPr lang="en-US" sz="1600" dirty="0" err="1"/>
              <a:t>countCapitalLetters</a:t>
            </a:r>
            <a:r>
              <a:rPr lang="en-US" sz="1600" dirty="0"/>
              <a:t>(char *</a:t>
            </a:r>
            <a:r>
              <a:rPr lang="en-US" sz="1600" dirty="0" err="1"/>
              <a:t>str</a:t>
            </a:r>
            <a:r>
              <a:rPr lang="en-US" sz="1600" dirty="0"/>
              <a:t>);</a:t>
            </a:r>
          </a:p>
          <a:p>
            <a:pPr marL="109728" indent="0">
              <a:buNone/>
            </a:pPr>
            <a:r>
              <a:rPr lang="en-US" sz="1600" dirty="0" err="1"/>
              <a:t>int</a:t>
            </a:r>
            <a:r>
              <a:rPr lang="en-US" sz="1600" dirty="0"/>
              <a:t> </a:t>
            </a:r>
            <a:r>
              <a:rPr lang="en-US" sz="1600" dirty="0" err="1"/>
              <a:t>countSmallLetters</a:t>
            </a:r>
            <a:r>
              <a:rPr lang="en-US" sz="1600" dirty="0"/>
              <a:t>(char *</a:t>
            </a:r>
            <a:r>
              <a:rPr lang="en-US" sz="1600" dirty="0" err="1"/>
              <a:t>str</a:t>
            </a:r>
            <a:r>
              <a:rPr lang="en-US" sz="1600" dirty="0"/>
              <a:t>);</a:t>
            </a:r>
          </a:p>
          <a:p>
            <a:pPr marL="109728" indent="0">
              <a:buNone/>
            </a:pPr>
            <a:r>
              <a:rPr lang="en-US" sz="1600" dirty="0" err="1"/>
              <a:t>int</a:t>
            </a:r>
            <a:r>
              <a:rPr lang="en-US" sz="1600" dirty="0"/>
              <a:t> </a:t>
            </a:r>
            <a:r>
              <a:rPr lang="en-US" sz="1600" dirty="0" err="1"/>
              <a:t>countDigits</a:t>
            </a:r>
            <a:r>
              <a:rPr lang="en-US" sz="1600" dirty="0"/>
              <a:t>(char *</a:t>
            </a:r>
            <a:r>
              <a:rPr lang="en-US" sz="1600" dirty="0" err="1"/>
              <a:t>str</a:t>
            </a:r>
            <a:r>
              <a:rPr lang="en-US" sz="1600" dirty="0"/>
              <a:t>);</a:t>
            </a:r>
          </a:p>
          <a:p>
            <a:pPr marL="109728" indent="0">
              <a:buNone/>
            </a:pPr>
            <a:endParaRPr lang="en-US" sz="1600" dirty="0"/>
          </a:p>
          <a:p>
            <a:pPr marL="109728" indent="0">
              <a:buNone/>
            </a:pPr>
            <a:r>
              <a:rPr lang="en-US" sz="1600" dirty="0" err="1"/>
              <a:t>int</a:t>
            </a:r>
            <a:r>
              <a:rPr lang="en-US" sz="1600" dirty="0"/>
              <a:t> main()</a:t>
            </a:r>
          </a:p>
          <a:p>
            <a:pPr marL="109728" indent="0">
              <a:buNone/>
            </a:pPr>
            <a:r>
              <a:rPr lang="en-US" sz="1600" dirty="0"/>
              <a:t>{</a:t>
            </a:r>
          </a:p>
          <a:p>
            <a:pPr marL="109728" indent="0">
              <a:buNone/>
            </a:pPr>
            <a:r>
              <a:rPr lang="en-US" sz="1600" dirty="0"/>
              <a:t>	char a[50];</a:t>
            </a:r>
          </a:p>
          <a:p>
            <a:pPr marL="109728" indent="0">
              <a:buNone/>
            </a:pPr>
            <a:endParaRPr lang="en-US" sz="1600" dirty="0"/>
          </a:p>
          <a:p>
            <a:pPr marL="109728" indent="0">
              <a:buNone/>
            </a:pPr>
            <a:r>
              <a:rPr lang="en-US" sz="1600" dirty="0"/>
              <a:t>	</a:t>
            </a:r>
            <a:r>
              <a:rPr lang="en-US" sz="1600" dirty="0" err="1"/>
              <a:t>printf</a:t>
            </a:r>
            <a:r>
              <a:rPr lang="en-US" sz="1600" dirty="0"/>
              <a:t>("Dose </a:t>
            </a:r>
            <a:r>
              <a:rPr lang="en-US" sz="1600" dirty="0" err="1"/>
              <a:t>ena</a:t>
            </a:r>
            <a:r>
              <a:rPr lang="en-US" sz="1600" dirty="0"/>
              <a:t> </a:t>
            </a:r>
            <a:r>
              <a:rPr lang="en-US" sz="1600" dirty="0" err="1"/>
              <a:t>alfarithmitiko</a:t>
            </a:r>
            <a:r>
              <a:rPr lang="en-US" sz="1600" dirty="0"/>
              <a:t>:");  </a:t>
            </a:r>
          </a:p>
          <a:p>
            <a:pPr marL="109728" indent="0">
              <a:buNone/>
            </a:pPr>
            <a:r>
              <a:rPr lang="en-US" sz="1600" dirty="0"/>
              <a:t>	gets(a);</a:t>
            </a:r>
          </a:p>
          <a:p>
            <a:pPr marL="109728" indent="0">
              <a:buNone/>
            </a:pPr>
            <a:endParaRPr lang="en-US" sz="1600" dirty="0"/>
          </a:p>
          <a:p>
            <a:pPr marL="109728" indent="0">
              <a:buNone/>
            </a:pPr>
            <a:r>
              <a:rPr lang="en-US" sz="1600" dirty="0"/>
              <a:t>	</a:t>
            </a:r>
            <a:r>
              <a:rPr lang="en-US" sz="1600" dirty="0" err="1"/>
              <a:t>printf</a:t>
            </a:r>
            <a:r>
              <a:rPr lang="en-US" sz="1600" dirty="0"/>
              <a:t>("Spaces       :%2i\n", </a:t>
            </a:r>
            <a:r>
              <a:rPr lang="en-US" sz="1600" dirty="0" err="1"/>
              <a:t>countSpaces</a:t>
            </a:r>
            <a:r>
              <a:rPr lang="en-US" sz="1600" dirty="0"/>
              <a:t>(a));</a:t>
            </a:r>
          </a:p>
          <a:p>
            <a:pPr marL="109728" indent="0">
              <a:buNone/>
            </a:pPr>
            <a:r>
              <a:rPr lang="en-US" sz="1600" dirty="0"/>
              <a:t>	</a:t>
            </a:r>
            <a:r>
              <a:rPr lang="en-US" sz="1600" dirty="0" err="1"/>
              <a:t>printf</a:t>
            </a:r>
            <a:r>
              <a:rPr lang="en-US" sz="1600" dirty="0"/>
              <a:t>("Cap Letters  :%2i\n", </a:t>
            </a:r>
            <a:r>
              <a:rPr lang="en-US" sz="1600" dirty="0" err="1"/>
              <a:t>countCapitalLetters</a:t>
            </a:r>
            <a:r>
              <a:rPr lang="en-US" sz="1600" dirty="0"/>
              <a:t>(a));</a:t>
            </a:r>
          </a:p>
          <a:p>
            <a:pPr marL="109728" indent="0">
              <a:buNone/>
            </a:pPr>
            <a:r>
              <a:rPr lang="en-US" sz="1600" dirty="0"/>
              <a:t>	</a:t>
            </a:r>
            <a:r>
              <a:rPr lang="en-US" sz="1600" dirty="0" err="1"/>
              <a:t>printf</a:t>
            </a:r>
            <a:r>
              <a:rPr lang="en-US" sz="1600" dirty="0"/>
              <a:t>("Small Letters:%2i\n", </a:t>
            </a:r>
            <a:r>
              <a:rPr lang="en-US" sz="1600" dirty="0" err="1"/>
              <a:t>countSmallLetters</a:t>
            </a:r>
            <a:r>
              <a:rPr lang="en-US" sz="1600" dirty="0"/>
              <a:t>(a));</a:t>
            </a:r>
          </a:p>
          <a:p>
            <a:pPr marL="109728" indent="0">
              <a:buNone/>
            </a:pPr>
            <a:r>
              <a:rPr lang="en-US" sz="1600" dirty="0"/>
              <a:t>	</a:t>
            </a:r>
            <a:r>
              <a:rPr lang="en-US" sz="1600" dirty="0" err="1"/>
              <a:t>printf</a:t>
            </a:r>
            <a:r>
              <a:rPr lang="en-US" sz="1600" dirty="0"/>
              <a:t>("Digits       :%2i\n", </a:t>
            </a:r>
            <a:r>
              <a:rPr lang="en-US" sz="1600" dirty="0" err="1"/>
              <a:t>countDigits</a:t>
            </a:r>
            <a:r>
              <a:rPr lang="en-US" sz="1600" dirty="0"/>
              <a:t>(a));</a:t>
            </a:r>
          </a:p>
          <a:p>
            <a:pPr marL="109728" indent="0">
              <a:buNone/>
            </a:pPr>
            <a:endParaRPr lang="en-US" sz="1600" dirty="0"/>
          </a:p>
          <a:p>
            <a:pPr marL="109728" indent="0">
              <a:buNone/>
            </a:pPr>
            <a:r>
              <a:rPr lang="en-US" sz="1600" dirty="0"/>
              <a:t>	return 0;</a:t>
            </a:r>
          </a:p>
          <a:p>
            <a:pPr marL="109728" indent="0">
              <a:buNone/>
            </a:pPr>
            <a:r>
              <a:rPr lang="en-US" sz="1600" dirty="0"/>
              <a:t>}</a:t>
            </a:r>
          </a:p>
          <a:p>
            <a:pPr marL="109728" indent="0">
              <a:buNone/>
            </a:pPr>
            <a:endParaRPr lang="en-US" sz="1600" dirty="0"/>
          </a:p>
        </p:txBody>
      </p:sp>
      <p:sp>
        <p:nvSpPr>
          <p:cNvPr id="9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332AD-4F9F-4859-B5CB-28FCDDDC43AA}" type="slidenum">
              <a:rPr lang="en-GB"/>
              <a:pPr/>
              <a:t>4</a:t>
            </a:fld>
            <a:endParaRPr lang="en-GB"/>
          </a:p>
        </p:txBody>
      </p:sp>
      <p:sp>
        <p:nvSpPr>
          <p:cNvPr id="10" name="9 - Τίτλος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>
            <a:normAutofit/>
          </a:bodyPr>
          <a:lstStyle/>
          <a:p>
            <a:r>
              <a:rPr lang="el-GR" dirty="0">
                <a:solidFill>
                  <a:srgbClr val="FF0000"/>
                </a:solidFill>
              </a:rPr>
              <a:t>Ασκήσεις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823255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332AD-4F9F-4859-B5CB-28FCDDDC43AA}" type="slidenum">
              <a:rPr lang="en-GB"/>
              <a:pPr/>
              <a:t>5</a:t>
            </a:fld>
            <a:endParaRPr lang="en-GB"/>
          </a:p>
        </p:txBody>
      </p:sp>
      <p:sp>
        <p:nvSpPr>
          <p:cNvPr id="2" name="Ορθογώνιο 1"/>
          <p:cNvSpPr/>
          <p:nvPr/>
        </p:nvSpPr>
        <p:spPr>
          <a:xfrm>
            <a:off x="134911" y="542144"/>
            <a:ext cx="4422100" cy="293557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>
            <a:noAutofit/>
          </a:bodyPr>
          <a:lstStyle/>
          <a:p>
            <a:pPr marL="109728" eaLnBrk="1" hangingPunct="1">
              <a:spcBef>
                <a:spcPts val="300"/>
              </a:spcBef>
              <a:buClr>
                <a:schemeClr val="accent3"/>
              </a:buClr>
            </a:pPr>
            <a:r>
              <a:rPr lang="el-GR" sz="1600" b="0" dirty="0" err="1">
                <a:latin typeface="+mn-lt"/>
              </a:rPr>
              <a:t>int</a:t>
            </a:r>
            <a:r>
              <a:rPr lang="el-GR" sz="1600" b="0" dirty="0">
                <a:latin typeface="+mn-lt"/>
              </a:rPr>
              <a:t> </a:t>
            </a:r>
            <a:r>
              <a:rPr lang="el-GR" sz="1600" b="0" dirty="0" err="1">
                <a:latin typeface="+mn-lt"/>
              </a:rPr>
              <a:t>countSpaces</a:t>
            </a:r>
            <a:r>
              <a:rPr lang="el-GR" sz="1600" b="0" dirty="0">
                <a:latin typeface="+mn-lt"/>
              </a:rPr>
              <a:t>(</a:t>
            </a:r>
            <a:r>
              <a:rPr lang="el-GR" sz="1600" b="0" dirty="0" err="1">
                <a:latin typeface="+mn-lt"/>
              </a:rPr>
              <a:t>char</a:t>
            </a:r>
            <a:r>
              <a:rPr lang="el-GR" sz="1600" b="0" dirty="0">
                <a:latin typeface="+mn-lt"/>
              </a:rPr>
              <a:t> *</a:t>
            </a:r>
            <a:r>
              <a:rPr lang="el-GR" sz="1600" b="0" dirty="0" err="1">
                <a:latin typeface="+mn-lt"/>
              </a:rPr>
              <a:t>str</a:t>
            </a:r>
            <a:r>
              <a:rPr lang="el-GR" sz="1600" b="0" dirty="0">
                <a:latin typeface="+mn-lt"/>
              </a:rPr>
              <a:t>)</a:t>
            </a:r>
          </a:p>
          <a:p>
            <a:pPr marL="109728" eaLnBrk="1" hangingPunct="1">
              <a:spcBef>
                <a:spcPts val="300"/>
              </a:spcBef>
              <a:buClr>
                <a:schemeClr val="accent3"/>
              </a:buClr>
            </a:pPr>
            <a:r>
              <a:rPr lang="el-GR" sz="1600" b="0" dirty="0">
                <a:latin typeface="+mn-lt"/>
              </a:rPr>
              <a:t>{</a:t>
            </a:r>
          </a:p>
          <a:p>
            <a:pPr marL="109728" eaLnBrk="1" hangingPunct="1">
              <a:spcBef>
                <a:spcPts val="300"/>
              </a:spcBef>
              <a:buClr>
                <a:schemeClr val="accent3"/>
              </a:buClr>
            </a:pPr>
            <a:r>
              <a:rPr lang="el-GR" sz="1600" b="0" dirty="0">
                <a:latin typeface="+mn-lt"/>
              </a:rPr>
              <a:t>	</a:t>
            </a:r>
            <a:r>
              <a:rPr lang="el-GR" sz="1600" b="0" dirty="0" err="1">
                <a:latin typeface="+mn-lt"/>
              </a:rPr>
              <a:t>int</a:t>
            </a:r>
            <a:r>
              <a:rPr lang="el-GR" sz="1600" b="0" dirty="0">
                <a:latin typeface="+mn-lt"/>
              </a:rPr>
              <a:t> i,</a:t>
            </a:r>
            <a:r>
              <a:rPr lang="en-US" sz="1600" b="0" dirty="0">
                <a:latin typeface="+mn-lt"/>
              </a:rPr>
              <a:t> </a:t>
            </a:r>
            <a:r>
              <a:rPr lang="el-GR" sz="1600" b="0" dirty="0">
                <a:latin typeface="+mn-lt"/>
              </a:rPr>
              <a:t>p=0;</a:t>
            </a:r>
            <a:endParaRPr lang="en-US" sz="1600" b="0" dirty="0">
              <a:latin typeface="+mn-lt"/>
            </a:endParaRPr>
          </a:p>
          <a:p>
            <a:pPr marL="109728" eaLnBrk="1" hangingPunct="1">
              <a:spcBef>
                <a:spcPts val="300"/>
              </a:spcBef>
              <a:buClr>
                <a:schemeClr val="accent3"/>
              </a:buClr>
            </a:pPr>
            <a:endParaRPr lang="el-GR" sz="1600" b="0" dirty="0">
              <a:latin typeface="+mn-lt"/>
            </a:endParaRPr>
          </a:p>
          <a:p>
            <a:pPr marL="109728" eaLnBrk="1" hangingPunct="1">
              <a:spcBef>
                <a:spcPts val="300"/>
              </a:spcBef>
              <a:buClr>
                <a:schemeClr val="accent3"/>
              </a:buClr>
            </a:pPr>
            <a:r>
              <a:rPr lang="el-GR" sz="1600" b="0" dirty="0">
                <a:latin typeface="+mn-lt"/>
              </a:rPr>
              <a:t>	for(i=0;</a:t>
            </a:r>
            <a:r>
              <a:rPr lang="en-US" sz="1600" b="0" dirty="0">
                <a:latin typeface="+mn-lt"/>
              </a:rPr>
              <a:t> </a:t>
            </a:r>
            <a:r>
              <a:rPr lang="el-GR" sz="1600" b="0" dirty="0">
                <a:latin typeface="+mn-lt"/>
              </a:rPr>
              <a:t>i&lt;</a:t>
            </a:r>
            <a:r>
              <a:rPr lang="el-GR" sz="1600" b="0" dirty="0" err="1">
                <a:latin typeface="+mn-lt"/>
              </a:rPr>
              <a:t>strlen</a:t>
            </a:r>
            <a:r>
              <a:rPr lang="el-GR" sz="1600" b="0" dirty="0">
                <a:latin typeface="+mn-lt"/>
              </a:rPr>
              <a:t>(</a:t>
            </a:r>
            <a:r>
              <a:rPr lang="el-GR" sz="1600" b="0" dirty="0" err="1">
                <a:latin typeface="+mn-lt"/>
              </a:rPr>
              <a:t>str</a:t>
            </a:r>
            <a:r>
              <a:rPr lang="el-GR" sz="1600" b="0" dirty="0">
                <a:latin typeface="+mn-lt"/>
              </a:rPr>
              <a:t>);</a:t>
            </a:r>
            <a:r>
              <a:rPr lang="en-US" sz="1600" b="0" dirty="0">
                <a:latin typeface="+mn-lt"/>
              </a:rPr>
              <a:t> </a:t>
            </a:r>
            <a:r>
              <a:rPr lang="el-GR" sz="1600" b="0" dirty="0">
                <a:latin typeface="+mn-lt"/>
              </a:rPr>
              <a:t>i++)</a:t>
            </a:r>
          </a:p>
          <a:p>
            <a:pPr marL="109728" eaLnBrk="1" hangingPunct="1">
              <a:spcBef>
                <a:spcPts val="300"/>
              </a:spcBef>
              <a:buClr>
                <a:schemeClr val="accent3"/>
              </a:buClr>
            </a:pPr>
            <a:r>
              <a:rPr lang="el-GR" sz="1600" b="0" dirty="0">
                <a:latin typeface="+mn-lt"/>
              </a:rPr>
              <a:t>	{</a:t>
            </a:r>
          </a:p>
          <a:p>
            <a:pPr marL="109728" eaLnBrk="1" hangingPunct="1">
              <a:spcBef>
                <a:spcPts val="300"/>
              </a:spcBef>
              <a:buClr>
                <a:schemeClr val="accent3"/>
              </a:buClr>
            </a:pPr>
            <a:r>
              <a:rPr lang="el-GR" sz="1600" b="0" dirty="0">
                <a:latin typeface="+mn-lt"/>
              </a:rPr>
              <a:t>		</a:t>
            </a:r>
            <a:r>
              <a:rPr lang="el-GR" sz="1600" b="0" dirty="0" err="1">
                <a:latin typeface="+mn-lt"/>
              </a:rPr>
              <a:t>if</a:t>
            </a:r>
            <a:r>
              <a:rPr lang="el-GR" sz="1600" b="0" dirty="0">
                <a:latin typeface="+mn-lt"/>
              </a:rPr>
              <a:t>(</a:t>
            </a:r>
            <a:r>
              <a:rPr lang="el-GR" sz="1600" b="0" dirty="0" err="1">
                <a:latin typeface="+mn-lt"/>
              </a:rPr>
              <a:t>str</a:t>
            </a:r>
            <a:r>
              <a:rPr lang="el-GR" sz="1600" b="0" dirty="0">
                <a:latin typeface="+mn-lt"/>
              </a:rPr>
              <a:t>[i]==' ') </a:t>
            </a:r>
            <a:r>
              <a:rPr lang="en-US" sz="1600" b="0" dirty="0">
                <a:latin typeface="+mn-lt"/>
              </a:rPr>
              <a:t> </a:t>
            </a:r>
            <a:r>
              <a:rPr lang="el-GR" sz="1600" b="0" dirty="0">
                <a:latin typeface="+mn-lt"/>
              </a:rPr>
              <a:t>p++;</a:t>
            </a:r>
          </a:p>
          <a:p>
            <a:pPr marL="109728" eaLnBrk="1" hangingPunct="1">
              <a:spcBef>
                <a:spcPts val="300"/>
              </a:spcBef>
              <a:buClr>
                <a:schemeClr val="accent3"/>
              </a:buClr>
            </a:pPr>
            <a:r>
              <a:rPr lang="el-GR" sz="1600" b="0" dirty="0">
                <a:latin typeface="+mn-lt"/>
              </a:rPr>
              <a:t>	}	</a:t>
            </a:r>
          </a:p>
          <a:p>
            <a:pPr marL="109728" eaLnBrk="1" hangingPunct="1">
              <a:spcBef>
                <a:spcPts val="300"/>
              </a:spcBef>
              <a:buClr>
                <a:schemeClr val="accent3"/>
              </a:buClr>
            </a:pPr>
            <a:r>
              <a:rPr lang="el-GR" sz="1600" b="0" dirty="0">
                <a:latin typeface="+mn-lt"/>
              </a:rPr>
              <a:t>	</a:t>
            </a:r>
            <a:r>
              <a:rPr lang="el-GR" sz="1600" b="0" dirty="0" err="1">
                <a:latin typeface="+mn-lt"/>
              </a:rPr>
              <a:t>return</a:t>
            </a:r>
            <a:r>
              <a:rPr lang="el-GR" sz="1600" b="0" dirty="0">
                <a:latin typeface="+mn-lt"/>
              </a:rPr>
              <a:t> p;</a:t>
            </a:r>
          </a:p>
          <a:p>
            <a:pPr marL="109728" eaLnBrk="1" hangingPunct="1">
              <a:spcBef>
                <a:spcPts val="300"/>
              </a:spcBef>
              <a:buClr>
                <a:schemeClr val="accent3"/>
              </a:buClr>
            </a:pPr>
            <a:r>
              <a:rPr lang="el-GR" sz="1600" b="0" dirty="0">
                <a:latin typeface="+mn-lt"/>
              </a:rPr>
              <a:t>}</a:t>
            </a:r>
          </a:p>
        </p:txBody>
      </p:sp>
      <p:sp>
        <p:nvSpPr>
          <p:cNvPr id="11" name="Ορθογώνιο 10"/>
          <p:cNvSpPr/>
          <p:nvPr/>
        </p:nvSpPr>
        <p:spPr>
          <a:xfrm>
            <a:off x="137411" y="3722556"/>
            <a:ext cx="4422100" cy="293557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>
            <a:noAutofit/>
          </a:bodyPr>
          <a:lstStyle/>
          <a:p>
            <a:pPr marL="109728" eaLnBrk="1" hangingPunct="1">
              <a:spcBef>
                <a:spcPts val="300"/>
              </a:spcBef>
              <a:buClr>
                <a:schemeClr val="accent3"/>
              </a:buClr>
            </a:pPr>
            <a:r>
              <a:rPr lang="en-US" sz="1600" b="0" dirty="0" err="1">
                <a:latin typeface="+mn-lt"/>
              </a:rPr>
              <a:t>int</a:t>
            </a:r>
            <a:r>
              <a:rPr lang="en-US" sz="1600" b="0" dirty="0">
                <a:latin typeface="+mn-lt"/>
              </a:rPr>
              <a:t> </a:t>
            </a:r>
            <a:r>
              <a:rPr lang="en-US" sz="1600" b="0" dirty="0" err="1">
                <a:latin typeface="+mn-lt"/>
              </a:rPr>
              <a:t>countCapitalLetters</a:t>
            </a:r>
            <a:r>
              <a:rPr lang="en-US" sz="1600" b="0" dirty="0">
                <a:latin typeface="+mn-lt"/>
              </a:rPr>
              <a:t>(char *</a:t>
            </a:r>
            <a:r>
              <a:rPr lang="en-US" sz="1600" b="0" dirty="0" err="1">
                <a:latin typeface="+mn-lt"/>
              </a:rPr>
              <a:t>str</a:t>
            </a:r>
            <a:r>
              <a:rPr lang="en-US" sz="1600" b="0" dirty="0">
                <a:latin typeface="+mn-lt"/>
              </a:rPr>
              <a:t>)</a:t>
            </a:r>
          </a:p>
          <a:p>
            <a:pPr marL="109728" eaLnBrk="1" hangingPunct="1">
              <a:spcBef>
                <a:spcPts val="300"/>
              </a:spcBef>
              <a:buClr>
                <a:schemeClr val="accent3"/>
              </a:buClr>
            </a:pPr>
            <a:r>
              <a:rPr lang="en-US" sz="1600" b="0" dirty="0">
                <a:latin typeface="+mn-lt"/>
              </a:rPr>
              <a:t>{</a:t>
            </a:r>
          </a:p>
          <a:p>
            <a:pPr marL="109728" eaLnBrk="1" hangingPunct="1">
              <a:spcBef>
                <a:spcPts val="300"/>
              </a:spcBef>
              <a:buClr>
                <a:schemeClr val="accent3"/>
              </a:buClr>
            </a:pPr>
            <a:r>
              <a:rPr lang="en-US" sz="1600" b="0" dirty="0">
                <a:latin typeface="+mn-lt"/>
              </a:rPr>
              <a:t>	</a:t>
            </a:r>
            <a:r>
              <a:rPr lang="en-US" sz="1600" b="0" dirty="0" err="1">
                <a:latin typeface="+mn-lt"/>
              </a:rPr>
              <a:t>int</a:t>
            </a:r>
            <a:r>
              <a:rPr lang="en-US" sz="1600" b="0" dirty="0">
                <a:latin typeface="+mn-lt"/>
              </a:rPr>
              <a:t> </a:t>
            </a:r>
            <a:r>
              <a:rPr lang="en-US" sz="1600" b="0" dirty="0" err="1">
                <a:latin typeface="+mn-lt"/>
              </a:rPr>
              <a:t>i</a:t>
            </a:r>
            <a:r>
              <a:rPr lang="en-US" sz="1600" b="0" dirty="0">
                <a:latin typeface="+mn-lt"/>
              </a:rPr>
              <a:t>, p=0;</a:t>
            </a:r>
          </a:p>
          <a:p>
            <a:pPr marL="109728" eaLnBrk="1" hangingPunct="1">
              <a:spcBef>
                <a:spcPts val="300"/>
              </a:spcBef>
              <a:buClr>
                <a:schemeClr val="accent3"/>
              </a:buClr>
            </a:pPr>
            <a:r>
              <a:rPr lang="en-US" sz="1600" b="0" dirty="0">
                <a:latin typeface="+mn-lt"/>
              </a:rPr>
              <a:t>	</a:t>
            </a:r>
          </a:p>
          <a:p>
            <a:pPr marL="109728" eaLnBrk="1" hangingPunct="1">
              <a:spcBef>
                <a:spcPts val="300"/>
              </a:spcBef>
              <a:buClr>
                <a:schemeClr val="accent3"/>
              </a:buClr>
            </a:pPr>
            <a:r>
              <a:rPr lang="en-US" sz="1600" b="0" dirty="0">
                <a:latin typeface="+mn-lt"/>
              </a:rPr>
              <a:t>	for(</a:t>
            </a:r>
            <a:r>
              <a:rPr lang="en-US" sz="1600" b="0" dirty="0" err="1">
                <a:latin typeface="+mn-lt"/>
              </a:rPr>
              <a:t>i</a:t>
            </a:r>
            <a:r>
              <a:rPr lang="en-US" sz="1600" b="0" dirty="0">
                <a:latin typeface="+mn-lt"/>
              </a:rPr>
              <a:t>=0; </a:t>
            </a:r>
            <a:r>
              <a:rPr lang="en-US" sz="1600" b="0" dirty="0" err="1">
                <a:latin typeface="+mn-lt"/>
              </a:rPr>
              <a:t>i</a:t>
            </a:r>
            <a:r>
              <a:rPr lang="en-US" sz="1600" b="0" dirty="0">
                <a:latin typeface="+mn-lt"/>
              </a:rPr>
              <a:t>&lt;</a:t>
            </a:r>
            <a:r>
              <a:rPr lang="en-US" sz="1600" b="0" dirty="0" err="1">
                <a:latin typeface="+mn-lt"/>
              </a:rPr>
              <a:t>strlen</a:t>
            </a:r>
            <a:r>
              <a:rPr lang="en-US" sz="1600" b="0" dirty="0">
                <a:latin typeface="+mn-lt"/>
              </a:rPr>
              <a:t>(</a:t>
            </a:r>
            <a:r>
              <a:rPr lang="en-US" sz="1600" b="0" dirty="0" err="1">
                <a:latin typeface="+mn-lt"/>
              </a:rPr>
              <a:t>str</a:t>
            </a:r>
            <a:r>
              <a:rPr lang="en-US" sz="1600" b="0" dirty="0">
                <a:latin typeface="+mn-lt"/>
              </a:rPr>
              <a:t>); </a:t>
            </a:r>
            <a:r>
              <a:rPr lang="en-US" sz="1600" b="0" dirty="0" err="1">
                <a:latin typeface="+mn-lt"/>
              </a:rPr>
              <a:t>i</a:t>
            </a:r>
            <a:r>
              <a:rPr lang="en-US" sz="1600" b="0" dirty="0">
                <a:latin typeface="+mn-lt"/>
              </a:rPr>
              <a:t>++)</a:t>
            </a:r>
          </a:p>
          <a:p>
            <a:pPr marL="109728" eaLnBrk="1" hangingPunct="1">
              <a:spcBef>
                <a:spcPts val="300"/>
              </a:spcBef>
              <a:buClr>
                <a:schemeClr val="accent3"/>
              </a:buClr>
            </a:pPr>
            <a:r>
              <a:rPr lang="en-US" sz="1600" b="0" dirty="0">
                <a:latin typeface="+mn-lt"/>
              </a:rPr>
              <a:t>	{</a:t>
            </a:r>
          </a:p>
          <a:p>
            <a:pPr marL="109728" eaLnBrk="1" hangingPunct="1">
              <a:spcBef>
                <a:spcPts val="300"/>
              </a:spcBef>
              <a:buClr>
                <a:schemeClr val="accent3"/>
              </a:buClr>
            </a:pPr>
            <a:r>
              <a:rPr lang="en-US" sz="1600" b="0" dirty="0">
                <a:latin typeface="+mn-lt"/>
              </a:rPr>
              <a:t>	    if(</a:t>
            </a:r>
            <a:r>
              <a:rPr lang="en-US" sz="1600" b="0" dirty="0" err="1">
                <a:latin typeface="+mn-lt"/>
              </a:rPr>
              <a:t>str</a:t>
            </a:r>
            <a:r>
              <a:rPr lang="en-US" sz="1600" b="0" dirty="0">
                <a:latin typeface="+mn-lt"/>
              </a:rPr>
              <a:t>[</a:t>
            </a:r>
            <a:r>
              <a:rPr lang="en-US" sz="1600" b="0" dirty="0" err="1">
                <a:latin typeface="+mn-lt"/>
              </a:rPr>
              <a:t>i</a:t>
            </a:r>
            <a:r>
              <a:rPr lang="en-US" sz="1600" b="0" dirty="0">
                <a:latin typeface="+mn-lt"/>
              </a:rPr>
              <a:t>]&gt;='A' &amp;&amp; </a:t>
            </a:r>
            <a:r>
              <a:rPr lang="en-US" sz="1600" b="0" dirty="0" err="1">
                <a:latin typeface="+mn-lt"/>
              </a:rPr>
              <a:t>str</a:t>
            </a:r>
            <a:r>
              <a:rPr lang="en-US" sz="1600" b="0" dirty="0">
                <a:latin typeface="+mn-lt"/>
              </a:rPr>
              <a:t>[</a:t>
            </a:r>
            <a:r>
              <a:rPr lang="en-US" sz="1600" b="0" dirty="0" err="1">
                <a:latin typeface="+mn-lt"/>
              </a:rPr>
              <a:t>i</a:t>
            </a:r>
            <a:r>
              <a:rPr lang="en-US" sz="1600" b="0" dirty="0">
                <a:latin typeface="+mn-lt"/>
              </a:rPr>
              <a:t>]&lt;='Z')   p++;</a:t>
            </a:r>
          </a:p>
          <a:p>
            <a:pPr marL="109728" eaLnBrk="1" hangingPunct="1">
              <a:spcBef>
                <a:spcPts val="300"/>
              </a:spcBef>
              <a:buClr>
                <a:schemeClr val="accent3"/>
              </a:buClr>
            </a:pPr>
            <a:r>
              <a:rPr lang="en-US" sz="1600" b="0" dirty="0">
                <a:latin typeface="+mn-lt"/>
              </a:rPr>
              <a:t>	}	</a:t>
            </a:r>
          </a:p>
          <a:p>
            <a:pPr marL="109728" eaLnBrk="1" hangingPunct="1">
              <a:spcBef>
                <a:spcPts val="300"/>
              </a:spcBef>
              <a:buClr>
                <a:schemeClr val="accent3"/>
              </a:buClr>
            </a:pPr>
            <a:r>
              <a:rPr lang="en-US" sz="1600" b="0" dirty="0">
                <a:latin typeface="+mn-lt"/>
              </a:rPr>
              <a:t>	return p;</a:t>
            </a:r>
          </a:p>
          <a:p>
            <a:pPr marL="109728" eaLnBrk="1" hangingPunct="1">
              <a:spcBef>
                <a:spcPts val="300"/>
              </a:spcBef>
              <a:buClr>
                <a:schemeClr val="accent3"/>
              </a:buClr>
            </a:pPr>
            <a:r>
              <a:rPr lang="en-US" sz="1600" b="0" dirty="0">
                <a:latin typeface="+mn-lt"/>
              </a:rPr>
              <a:t>}</a:t>
            </a:r>
          </a:p>
          <a:p>
            <a:pPr marL="109728" eaLnBrk="1" hangingPunct="1">
              <a:spcBef>
                <a:spcPts val="300"/>
              </a:spcBef>
              <a:buClr>
                <a:schemeClr val="accent3"/>
              </a:buClr>
            </a:pPr>
            <a:endParaRPr lang="en-US" sz="1600" b="0" dirty="0">
              <a:latin typeface="+mn-lt"/>
            </a:endParaRPr>
          </a:p>
        </p:txBody>
      </p:sp>
      <p:sp>
        <p:nvSpPr>
          <p:cNvPr id="12" name="Ορθογώνιο 11"/>
          <p:cNvSpPr/>
          <p:nvPr/>
        </p:nvSpPr>
        <p:spPr>
          <a:xfrm>
            <a:off x="4634454" y="529654"/>
            <a:ext cx="4422100" cy="293557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>
            <a:noAutofit/>
          </a:bodyPr>
          <a:lstStyle/>
          <a:p>
            <a:pPr marL="109728" eaLnBrk="1" hangingPunct="1">
              <a:spcBef>
                <a:spcPts val="300"/>
              </a:spcBef>
              <a:buClr>
                <a:schemeClr val="accent3"/>
              </a:buClr>
            </a:pPr>
            <a:r>
              <a:rPr lang="en-US" sz="1600" b="0" dirty="0" err="1">
                <a:latin typeface="+mn-lt"/>
              </a:rPr>
              <a:t>int</a:t>
            </a:r>
            <a:r>
              <a:rPr lang="en-US" sz="1600" b="0" dirty="0">
                <a:latin typeface="+mn-lt"/>
              </a:rPr>
              <a:t> </a:t>
            </a:r>
            <a:r>
              <a:rPr lang="en-US" sz="1600" b="0" dirty="0" err="1">
                <a:latin typeface="+mn-lt"/>
              </a:rPr>
              <a:t>countSmallLetters</a:t>
            </a:r>
            <a:r>
              <a:rPr lang="en-US" sz="1600" b="0" dirty="0">
                <a:latin typeface="+mn-lt"/>
              </a:rPr>
              <a:t>(char *</a:t>
            </a:r>
            <a:r>
              <a:rPr lang="en-US" sz="1600" b="0" dirty="0" err="1">
                <a:latin typeface="+mn-lt"/>
              </a:rPr>
              <a:t>str</a:t>
            </a:r>
            <a:r>
              <a:rPr lang="en-US" sz="1600" b="0" dirty="0">
                <a:latin typeface="+mn-lt"/>
              </a:rPr>
              <a:t>)</a:t>
            </a:r>
          </a:p>
          <a:p>
            <a:pPr marL="109728" eaLnBrk="1" hangingPunct="1">
              <a:spcBef>
                <a:spcPts val="300"/>
              </a:spcBef>
              <a:buClr>
                <a:schemeClr val="accent3"/>
              </a:buClr>
            </a:pPr>
            <a:r>
              <a:rPr lang="en-US" sz="1600" b="0" dirty="0">
                <a:latin typeface="+mn-lt"/>
              </a:rPr>
              <a:t>{</a:t>
            </a:r>
          </a:p>
          <a:p>
            <a:pPr marL="109728" eaLnBrk="1" hangingPunct="1">
              <a:spcBef>
                <a:spcPts val="300"/>
              </a:spcBef>
              <a:buClr>
                <a:schemeClr val="accent3"/>
              </a:buClr>
            </a:pPr>
            <a:r>
              <a:rPr lang="en-US" sz="1600" b="0" dirty="0">
                <a:latin typeface="+mn-lt"/>
              </a:rPr>
              <a:t>	</a:t>
            </a:r>
            <a:r>
              <a:rPr lang="en-US" sz="1600" b="0" dirty="0" err="1">
                <a:latin typeface="+mn-lt"/>
              </a:rPr>
              <a:t>int</a:t>
            </a:r>
            <a:r>
              <a:rPr lang="en-US" sz="1600" b="0" dirty="0">
                <a:latin typeface="+mn-lt"/>
              </a:rPr>
              <a:t> </a:t>
            </a:r>
            <a:r>
              <a:rPr lang="en-US" sz="1600" b="0" dirty="0" err="1">
                <a:latin typeface="+mn-lt"/>
              </a:rPr>
              <a:t>i</a:t>
            </a:r>
            <a:r>
              <a:rPr lang="en-US" sz="1600" b="0" dirty="0">
                <a:latin typeface="+mn-lt"/>
              </a:rPr>
              <a:t>, p=0;</a:t>
            </a:r>
          </a:p>
          <a:p>
            <a:pPr marL="109728" eaLnBrk="1" hangingPunct="1">
              <a:spcBef>
                <a:spcPts val="300"/>
              </a:spcBef>
              <a:buClr>
                <a:schemeClr val="accent3"/>
              </a:buClr>
            </a:pPr>
            <a:r>
              <a:rPr lang="en-US" sz="1600" b="0" dirty="0">
                <a:latin typeface="+mn-lt"/>
              </a:rPr>
              <a:t>	</a:t>
            </a:r>
          </a:p>
          <a:p>
            <a:pPr marL="109728" eaLnBrk="1" hangingPunct="1">
              <a:spcBef>
                <a:spcPts val="300"/>
              </a:spcBef>
              <a:buClr>
                <a:schemeClr val="accent3"/>
              </a:buClr>
            </a:pPr>
            <a:r>
              <a:rPr lang="en-US" sz="1600" b="0" dirty="0">
                <a:latin typeface="+mn-lt"/>
              </a:rPr>
              <a:t>	for(</a:t>
            </a:r>
            <a:r>
              <a:rPr lang="en-US" sz="1600" b="0" dirty="0" err="1">
                <a:latin typeface="+mn-lt"/>
              </a:rPr>
              <a:t>i</a:t>
            </a:r>
            <a:r>
              <a:rPr lang="en-US" sz="1600" b="0" dirty="0">
                <a:latin typeface="+mn-lt"/>
              </a:rPr>
              <a:t>=0; </a:t>
            </a:r>
            <a:r>
              <a:rPr lang="en-US" sz="1600" b="0" dirty="0" err="1">
                <a:latin typeface="+mn-lt"/>
              </a:rPr>
              <a:t>i</a:t>
            </a:r>
            <a:r>
              <a:rPr lang="en-US" sz="1600" b="0" dirty="0">
                <a:latin typeface="+mn-lt"/>
              </a:rPr>
              <a:t>&lt;</a:t>
            </a:r>
            <a:r>
              <a:rPr lang="en-US" sz="1600" b="0" dirty="0" err="1">
                <a:latin typeface="+mn-lt"/>
              </a:rPr>
              <a:t>strlen</a:t>
            </a:r>
            <a:r>
              <a:rPr lang="en-US" sz="1600" b="0" dirty="0">
                <a:latin typeface="+mn-lt"/>
              </a:rPr>
              <a:t>(</a:t>
            </a:r>
            <a:r>
              <a:rPr lang="en-US" sz="1600" b="0" dirty="0" err="1">
                <a:latin typeface="+mn-lt"/>
              </a:rPr>
              <a:t>str</a:t>
            </a:r>
            <a:r>
              <a:rPr lang="en-US" sz="1600" b="0" dirty="0">
                <a:latin typeface="+mn-lt"/>
              </a:rPr>
              <a:t>); </a:t>
            </a:r>
            <a:r>
              <a:rPr lang="en-US" sz="1600" b="0" dirty="0" err="1">
                <a:latin typeface="+mn-lt"/>
              </a:rPr>
              <a:t>i</a:t>
            </a:r>
            <a:r>
              <a:rPr lang="en-US" sz="1600" b="0" dirty="0">
                <a:latin typeface="+mn-lt"/>
              </a:rPr>
              <a:t>++)</a:t>
            </a:r>
          </a:p>
          <a:p>
            <a:pPr marL="109728" eaLnBrk="1" hangingPunct="1">
              <a:spcBef>
                <a:spcPts val="300"/>
              </a:spcBef>
              <a:buClr>
                <a:schemeClr val="accent3"/>
              </a:buClr>
            </a:pPr>
            <a:r>
              <a:rPr lang="en-US" sz="1600" b="0" dirty="0">
                <a:latin typeface="+mn-lt"/>
              </a:rPr>
              <a:t>	{</a:t>
            </a:r>
          </a:p>
          <a:p>
            <a:pPr marL="109728" eaLnBrk="1" hangingPunct="1">
              <a:spcBef>
                <a:spcPts val="300"/>
              </a:spcBef>
              <a:buClr>
                <a:schemeClr val="accent3"/>
              </a:buClr>
            </a:pPr>
            <a:r>
              <a:rPr lang="en-US" sz="1600" b="0" dirty="0">
                <a:latin typeface="+mn-lt"/>
              </a:rPr>
              <a:t>	     if(</a:t>
            </a:r>
            <a:r>
              <a:rPr lang="en-US" sz="1600" b="0" dirty="0" err="1">
                <a:latin typeface="+mn-lt"/>
              </a:rPr>
              <a:t>str</a:t>
            </a:r>
            <a:r>
              <a:rPr lang="en-US" sz="1600" b="0" dirty="0">
                <a:latin typeface="+mn-lt"/>
              </a:rPr>
              <a:t>[</a:t>
            </a:r>
            <a:r>
              <a:rPr lang="en-US" sz="1600" b="0" dirty="0" err="1">
                <a:latin typeface="+mn-lt"/>
              </a:rPr>
              <a:t>i</a:t>
            </a:r>
            <a:r>
              <a:rPr lang="en-US" sz="1600" b="0" dirty="0">
                <a:latin typeface="+mn-lt"/>
              </a:rPr>
              <a:t>]&gt;='a' &amp;&amp; </a:t>
            </a:r>
            <a:r>
              <a:rPr lang="en-US" sz="1600" b="0" dirty="0" err="1">
                <a:latin typeface="+mn-lt"/>
              </a:rPr>
              <a:t>str</a:t>
            </a:r>
            <a:r>
              <a:rPr lang="en-US" sz="1600" b="0" dirty="0">
                <a:latin typeface="+mn-lt"/>
              </a:rPr>
              <a:t>[</a:t>
            </a:r>
            <a:r>
              <a:rPr lang="en-US" sz="1600" b="0" dirty="0" err="1">
                <a:latin typeface="+mn-lt"/>
              </a:rPr>
              <a:t>i</a:t>
            </a:r>
            <a:r>
              <a:rPr lang="en-US" sz="1600" b="0" dirty="0">
                <a:latin typeface="+mn-lt"/>
              </a:rPr>
              <a:t>]&lt;='z')   p++;</a:t>
            </a:r>
          </a:p>
          <a:p>
            <a:pPr marL="109728" eaLnBrk="1" hangingPunct="1">
              <a:spcBef>
                <a:spcPts val="300"/>
              </a:spcBef>
              <a:buClr>
                <a:schemeClr val="accent3"/>
              </a:buClr>
            </a:pPr>
            <a:r>
              <a:rPr lang="en-US" sz="1600" b="0" dirty="0">
                <a:latin typeface="+mn-lt"/>
              </a:rPr>
              <a:t>	}	</a:t>
            </a:r>
          </a:p>
          <a:p>
            <a:pPr marL="109728" eaLnBrk="1" hangingPunct="1">
              <a:spcBef>
                <a:spcPts val="300"/>
              </a:spcBef>
              <a:buClr>
                <a:schemeClr val="accent3"/>
              </a:buClr>
            </a:pPr>
            <a:r>
              <a:rPr lang="en-US" sz="1600" b="0" dirty="0">
                <a:latin typeface="+mn-lt"/>
              </a:rPr>
              <a:t>	return p;</a:t>
            </a:r>
          </a:p>
          <a:p>
            <a:pPr marL="109728" eaLnBrk="1" hangingPunct="1">
              <a:spcBef>
                <a:spcPts val="300"/>
              </a:spcBef>
              <a:buClr>
                <a:schemeClr val="accent3"/>
              </a:buClr>
            </a:pPr>
            <a:r>
              <a:rPr lang="en-US" sz="1600" b="0" dirty="0">
                <a:latin typeface="+mn-lt"/>
              </a:rPr>
              <a:t>}</a:t>
            </a:r>
          </a:p>
        </p:txBody>
      </p:sp>
      <p:sp>
        <p:nvSpPr>
          <p:cNvPr id="13" name="Ορθογώνιο 12"/>
          <p:cNvSpPr/>
          <p:nvPr/>
        </p:nvSpPr>
        <p:spPr>
          <a:xfrm>
            <a:off x="4636954" y="3710066"/>
            <a:ext cx="4422100" cy="293557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>
            <a:noAutofit/>
          </a:bodyPr>
          <a:lstStyle/>
          <a:p>
            <a:pPr marL="109728" eaLnBrk="1" hangingPunct="1">
              <a:spcBef>
                <a:spcPts val="300"/>
              </a:spcBef>
              <a:buClr>
                <a:schemeClr val="accent3"/>
              </a:buClr>
            </a:pPr>
            <a:r>
              <a:rPr lang="en-US" sz="1600" b="0" dirty="0" err="1">
                <a:latin typeface="+mn-lt"/>
              </a:rPr>
              <a:t>int</a:t>
            </a:r>
            <a:r>
              <a:rPr lang="en-US" sz="1600" b="0" dirty="0">
                <a:latin typeface="+mn-lt"/>
              </a:rPr>
              <a:t> </a:t>
            </a:r>
            <a:r>
              <a:rPr lang="en-US" sz="1600" b="0" dirty="0" err="1">
                <a:latin typeface="+mn-lt"/>
              </a:rPr>
              <a:t>countDigits</a:t>
            </a:r>
            <a:r>
              <a:rPr lang="en-US" sz="1600" b="0" dirty="0">
                <a:latin typeface="+mn-lt"/>
              </a:rPr>
              <a:t>(char *</a:t>
            </a:r>
            <a:r>
              <a:rPr lang="en-US" sz="1600" b="0" dirty="0" err="1">
                <a:latin typeface="+mn-lt"/>
              </a:rPr>
              <a:t>str</a:t>
            </a:r>
            <a:r>
              <a:rPr lang="en-US" sz="1600" b="0" dirty="0">
                <a:latin typeface="+mn-lt"/>
              </a:rPr>
              <a:t>)</a:t>
            </a:r>
          </a:p>
          <a:p>
            <a:pPr marL="109728" eaLnBrk="1" hangingPunct="1">
              <a:spcBef>
                <a:spcPts val="300"/>
              </a:spcBef>
              <a:buClr>
                <a:schemeClr val="accent3"/>
              </a:buClr>
            </a:pPr>
            <a:r>
              <a:rPr lang="en-US" sz="1600" b="0" dirty="0">
                <a:latin typeface="+mn-lt"/>
              </a:rPr>
              <a:t>{</a:t>
            </a:r>
          </a:p>
          <a:p>
            <a:pPr marL="109728" eaLnBrk="1" hangingPunct="1">
              <a:spcBef>
                <a:spcPts val="300"/>
              </a:spcBef>
              <a:buClr>
                <a:schemeClr val="accent3"/>
              </a:buClr>
            </a:pPr>
            <a:r>
              <a:rPr lang="en-US" sz="1600" b="0" dirty="0">
                <a:latin typeface="+mn-lt"/>
              </a:rPr>
              <a:t>	</a:t>
            </a:r>
            <a:r>
              <a:rPr lang="en-US" sz="1600" b="0" dirty="0" err="1">
                <a:latin typeface="+mn-lt"/>
              </a:rPr>
              <a:t>int</a:t>
            </a:r>
            <a:r>
              <a:rPr lang="en-US" sz="1600" b="0" dirty="0">
                <a:latin typeface="+mn-lt"/>
              </a:rPr>
              <a:t> </a:t>
            </a:r>
            <a:r>
              <a:rPr lang="en-US" sz="1600" b="0" dirty="0" err="1">
                <a:latin typeface="+mn-lt"/>
              </a:rPr>
              <a:t>i</a:t>
            </a:r>
            <a:r>
              <a:rPr lang="en-US" sz="1600" b="0" dirty="0">
                <a:latin typeface="+mn-lt"/>
              </a:rPr>
              <a:t>, p=0;</a:t>
            </a:r>
          </a:p>
          <a:p>
            <a:pPr marL="109728" eaLnBrk="1" hangingPunct="1">
              <a:spcBef>
                <a:spcPts val="300"/>
              </a:spcBef>
              <a:buClr>
                <a:schemeClr val="accent3"/>
              </a:buClr>
            </a:pPr>
            <a:r>
              <a:rPr lang="en-US" sz="1600" b="0" dirty="0">
                <a:latin typeface="+mn-lt"/>
              </a:rPr>
              <a:t>	</a:t>
            </a:r>
          </a:p>
          <a:p>
            <a:pPr marL="109728" eaLnBrk="1" hangingPunct="1">
              <a:spcBef>
                <a:spcPts val="300"/>
              </a:spcBef>
              <a:buClr>
                <a:schemeClr val="accent3"/>
              </a:buClr>
            </a:pPr>
            <a:r>
              <a:rPr lang="en-US" sz="1600" b="0" dirty="0">
                <a:latin typeface="+mn-lt"/>
              </a:rPr>
              <a:t>	for(</a:t>
            </a:r>
            <a:r>
              <a:rPr lang="en-US" sz="1600" b="0" dirty="0" err="1">
                <a:latin typeface="+mn-lt"/>
              </a:rPr>
              <a:t>i</a:t>
            </a:r>
            <a:r>
              <a:rPr lang="en-US" sz="1600" b="0" dirty="0">
                <a:latin typeface="+mn-lt"/>
              </a:rPr>
              <a:t>=0; </a:t>
            </a:r>
            <a:r>
              <a:rPr lang="en-US" sz="1600" b="0" dirty="0" err="1">
                <a:latin typeface="+mn-lt"/>
              </a:rPr>
              <a:t>i</a:t>
            </a:r>
            <a:r>
              <a:rPr lang="en-US" sz="1600" b="0" dirty="0">
                <a:latin typeface="+mn-lt"/>
              </a:rPr>
              <a:t>&lt;</a:t>
            </a:r>
            <a:r>
              <a:rPr lang="en-US" sz="1600" b="0" dirty="0" err="1">
                <a:latin typeface="+mn-lt"/>
              </a:rPr>
              <a:t>strlen</a:t>
            </a:r>
            <a:r>
              <a:rPr lang="en-US" sz="1600" b="0" dirty="0">
                <a:latin typeface="+mn-lt"/>
              </a:rPr>
              <a:t>(</a:t>
            </a:r>
            <a:r>
              <a:rPr lang="en-US" sz="1600" b="0" dirty="0" err="1">
                <a:latin typeface="+mn-lt"/>
              </a:rPr>
              <a:t>str</a:t>
            </a:r>
            <a:r>
              <a:rPr lang="en-US" sz="1600" b="0" dirty="0">
                <a:latin typeface="+mn-lt"/>
              </a:rPr>
              <a:t>); </a:t>
            </a:r>
            <a:r>
              <a:rPr lang="en-US" sz="1600" b="0" dirty="0" err="1">
                <a:latin typeface="+mn-lt"/>
              </a:rPr>
              <a:t>i</a:t>
            </a:r>
            <a:r>
              <a:rPr lang="en-US" sz="1600" b="0" dirty="0">
                <a:latin typeface="+mn-lt"/>
              </a:rPr>
              <a:t>++)</a:t>
            </a:r>
          </a:p>
          <a:p>
            <a:pPr marL="109728" eaLnBrk="1" hangingPunct="1">
              <a:spcBef>
                <a:spcPts val="300"/>
              </a:spcBef>
              <a:buClr>
                <a:schemeClr val="accent3"/>
              </a:buClr>
            </a:pPr>
            <a:r>
              <a:rPr lang="en-US" sz="1600" b="0" dirty="0">
                <a:latin typeface="+mn-lt"/>
              </a:rPr>
              <a:t>	{</a:t>
            </a:r>
          </a:p>
          <a:p>
            <a:pPr marL="109728" eaLnBrk="1" hangingPunct="1">
              <a:spcBef>
                <a:spcPts val="300"/>
              </a:spcBef>
              <a:buClr>
                <a:schemeClr val="accent3"/>
              </a:buClr>
            </a:pPr>
            <a:r>
              <a:rPr lang="en-US" sz="1600" b="0" dirty="0">
                <a:latin typeface="+mn-lt"/>
              </a:rPr>
              <a:t>	     if(</a:t>
            </a:r>
            <a:r>
              <a:rPr lang="en-US" sz="1600" b="0" dirty="0" err="1">
                <a:latin typeface="+mn-lt"/>
              </a:rPr>
              <a:t>str</a:t>
            </a:r>
            <a:r>
              <a:rPr lang="en-US" sz="1600" b="0" dirty="0">
                <a:latin typeface="+mn-lt"/>
              </a:rPr>
              <a:t>[</a:t>
            </a:r>
            <a:r>
              <a:rPr lang="en-US" sz="1600" b="0" dirty="0" err="1">
                <a:latin typeface="+mn-lt"/>
              </a:rPr>
              <a:t>i</a:t>
            </a:r>
            <a:r>
              <a:rPr lang="en-US" sz="1600" b="0" dirty="0">
                <a:latin typeface="+mn-lt"/>
              </a:rPr>
              <a:t>]&gt;='0' &amp;&amp; </a:t>
            </a:r>
            <a:r>
              <a:rPr lang="en-US" sz="1600" b="0" dirty="0" err="1">
                <a:latin typeface="+mn-lt"/>
              </a:rPr>
              <a:t>str</a:t>
            </a:r>
            <a:r>
              <a:rPr lang="en-US" sz="1600" b="0" dirty="0">
                <a:latin typeface="+mn-lt"/>
              </a:rPr>
              <a:t>[</a:t>
            </a:r>
            <a:r>
              <a:rPr lang="en-US" sz="1600" b="0" dirty="0" err="1">
                <a:latin typeface="+mn-lt"/>
              </a:rPr>
              <a:t>i</a:t>
            </a:r>
            <a:r>
              <a:rPr lang="en-US" sz="1600" b="0" dirty="0">
                <a:latin typeface="+mn-lt"/>
              </a:rPr>
              <a:t>]&lt;='9')  p++;</a:t>
            </a:r>
          </a:p>
          <a:p>
            <a:pPr marL="109728" eaLnBrk="1" hangingPunct="1">
              <a:spcBef>
                <a:spcPts val="300"/>
              </a:spcBef>
              <a:buClr>
                <a:schemeClr val="accent3"/>
              </a:buClr>
            </a:pPr>
            <a:r>
              <a:rPr lang="en-US" sz="1600" b="0" dirty="0">
                <a:latin typeface="+mn-lt"/>
              </a:rPr>
              <a:t>	}	</a:t>
            </a:r>
          </a:p>
          <a:p>
            <a:pPr marL="109728" eaLnBrk="1" hangingPunct="1">
              <a:spcBef>
                <a:spcPts val="300"/>
              </a:spcBef>
              <a:buClr>
                <a:schemeClr val="accent3"/>
              </a:buClr>
            </a:pPr>
            <a:r>
              <a:rPr lang="en-US" sz="1600" b="0" dirty="0">
                <a:latin typeface="+mn-lt"/>
              </a:rPr>
              <a:t>	return p;</a:t>
            </a:r>
          </a:p>
          <a:p>
            <a:pPr marL="109728" eaLnBrk="1" hangingPunct="1">
              <a:spcBef>
                <a:spcPts val="300"/>
              </a:spcBef>
              <a:buClr>
                <a:schemeClr val="accent3"/>
              </a:buClr>
            </a:pPr>
            <a:r>
              <a:rPr lang="en-US" sz="1600" b="0" dirty="0">
                <a:latin typeface="+mn-lt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1345609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0" y="1066800"/>
            <a:ext cx="9144000" cy="5791200"/>
          </a:xfrm>
        </p:spPr>
        <p:txBody>
          <a:bodyPr>
            <a:noAutofit/>
          </a:bodyPr>
          <a:lstStyle/>
          <a:p>
            <a:pPr marL="566928" indent="-457200">
              <a:buFont typeface="+mj-lt"/>
              <a:buAutoNum type="arabicPeriod" startAt="2"/>
            </a:pPr>
            <a:r>
              <a:rPr lang="el-GR" sz="2400" dirty="0"/>
              <a:t>Μια εταιρία απασχολεί 5 υπαλλήλους. Να γραφεί πρόγραμμα το οποίο να διαβάζει για κάθε υπάλληλο το ονοματεπώνυμό του και τις ετήσιες αποδοχές του</a:t>
            </a:r>
            <a:r>
              <a:rPr lang="en-US" sz="2400" dirty="0"/>
              <a:t> </a:t>
            </a:r>
            <a:r>
              <a:rPr lang="el-GR" sz="2400" dirty="0"/>
              <a:t>και να τα αποθηκεύει σε κατάλληλους πίνακες. Να γίνει πρόγραμμα που να υπολογίζει και να εμφανίζει:</a:t>
            </a:r>
          </a:p>
          <a:p>
            <a:pPr marL="109728" indent="0">
              <a:buNone/>
            </a:pPr>
            <a:r>
              <a:rPr lang="el-GR" sz="2400" dirty="0">
                <a:solidFill>
                  <a:srgbClr val="0070C0"/>
                </a:solidFill>
              </a:rPr>
              <a:t>	</a:t>
            </a:r>
            <a:r>
              <a:rPr lang="el-GR" sz="2000" dirty="0">
                <a:solidFill>
                  <a:srgbClr val="0070C0"/>
                </a:solidFill>
              </a:rPr>
              <a:t>α) Τα ονόματα των υπαλλήλων με αποδοχές &gt; 20000.</a:t>
            </a:r>
          </a:p>
          <a:p>
            <a:pPr marL="109728" indent="0">
              <a:buNone/>
            </a:pPr>
            <a:r>
              <a:rPr lang="el-GR" sz="2000" dirty="0">
                <a:solidFill>
                  <a:srgbClr val="0070C0"/>
                </a:solidFill>
              </a:rPr>
              <a:t>	β) Το όνομα του υπαλλήλου με τις μέγιστες αποδοχές.</a:t>
            </a:r>
          </a:p>
          <a:p>
            <a:pPr marL="109728" indent="0">
              <a:buNone/>
            </a:pPr>
            <a:r>
              <a:rPr lang="el-GR" sz="2400" dirty="0"/>
              <a:t>      Όλα τα παραπάνω να υλοποιηθούν με χρήση συναρτήσεων.</a:t>
            </a:r>
          </a:p>
          <a:p>
            <a:pPr marL="109728" indent="0">
              <a:buNone/>
            </a:pPr>
            <a:endParaRPr lang="el-GR" sz="2000" dirty="0">
              <a:solidFill>
                <a:srgbClr val="0070C0"/>
              </a:solidFill>
            </a:endParaRPr>
          </a:p>
          <a:p>
            <a:pPr marL="566928" indent="-457200">
              <a:buFont typeface="+mj-lt"/>
              <a:buAutoNum type="arabicPeriod" startAt="5"/>
            </a:pPr>
            <a:endParaRPr lang="el-GR" sz="2000" dirty="0"/>
          </a:p>
        </p:txBody>
      </p:sp>
      <p:sp>
        <p:nvSpPr>
          <p:cNvPr id="9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332AD-4F9F-4859-B5CB-28FCDDDC43AA}" type="slidenum">
              <a:rPr lang="en-GB"/>
              <a:pPr/>
              <a:t>6</a:t>
            </a:fld>
            <a:endParaRPr lang="en-GB"/>
          </a:p>
        </p:txBody>
      </p:sp>
      <p:sp>
        <p:nvSpPr>
          <p:cNvPr id="10" name="9 - Τίτλος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>
            <a:normAutofit/>
          </a:bodyPr>
          <a:lstStyle/>
          <a:p>
            <a:r>
              <a:rPr lang="el-GR" dirty="0">
                <a:solidFill>
                  <a:srgbClr val="FF0000"/>
                </a:solidFill>
              </a:rPr>
              <a:t>Ασκήσεις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617571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194872" y="8272"/>
            <a:ext cx="8949128" cy="6489968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en-US" sz="1600" dirty="0">
                <a:solidFill>
                  <a:schemeClr val="bg1"/>
                </a:solidFill>
              </a:rPr>
              <a:t>#include &lt;</a:t>
            </a:r>
            <a:r>
              <a:rPr lang="en-US" sz="1600" dirty="0" err="1">
                <a:solidFill>
                  <a:schemeClr val="bg1"/>
                </a:solidFill>
              </a:rPr>
              <a:t>stdio.h</a:t>
            </a:r>
            <a:r>
              <a:rPr lang="en-US" sz="1600" dirty="0">
                <a:solidFill>
                  <a:schemeClr val="bg1"/>
                </a:solidFill>
              </a:rPr>
              <a:t>&gt;</a:t>
            </a:r>
          </a:p>
          <a:p>
            <a:pPr marL="109728" indent="0">
              <a:buNone/>
            </a:pPr>
            <a:endParaRPr lang="en-US" sz="1600" dirty="0"/>
          </a:p>
          <a:p>
            <a:pPr marL="109728" indent="0">
              <a:buNone/>
            </a:pPr>
            <a:r>
              <a:rPr lang="en-US" sz="1600" dirty="0"/>
              <a:t>void </a:t>
            </a:r>
            <a:r>
              <a:rPr lang="en-US" sz="1600" dirty="0" err="1"/>
              <a:t>highRate</a:t>
            </a:r>
            <a:r>
              <a:rPr lang="en-US" sz="1600" dirty="0"/>
              <a:t>(char names[5][30], float rates[5], float limit);</a:t>
            </a:r>
          </a:p>
          <a:p>
            <a:pPr marL="109728" indent="0">
              <a:buNone/>
            </a:pPr>
            <a:r>
              <a:rPr lang="en-US" sz="1600" dirty="0"/>
              <a:t>char *</a:t>
            </a:r>
            <a:r>
              <a:rPr lang="en-US" sz="1600" dirty="0" err="1"/>
              <a:t>bestRate</a:t>
            </a:r>
            <a:r>
              <a:rPr lang="en-US" sz="1600" dirty="0"/>
              <a:t>(char names[5][30], float rates[5]);</a:t>
            </a:r>
          </a:p>
          <a:p>
            <a:pPr marL="109728" indent="0">
              <a:buNone/>
            </a:pPr>
            <a:endParaRPr lang="en-US" sz="1600" dirty="0"/>
          </a:p>
          <a:p>
            <a:pPr marL="109728" indent="0">
              <a:buNone/>
            </a:pPr>
            <a:r>
              <a:rPr lang="en-US" sz="1600" dirty="0" err="1"/>
              <a:t>int</a:t>
            </a:r>
            <a:r>
              <a:rPr lang="en-US" sz="1600" dirty="0"/>
              <a:t> main()</a:t>
            </a:r>
          </a:p>
          <a:p>
            <a:pPr marL="109728" indent="0">
              <a:buNone/>
            </a:pPr>
            <a:r>
              <a:rPr lang="en-US" sz="1600" dirty="0"/>
              <a:t>{</a:t>
            </a:r>
          </a:p>
          <a:p>
            <a:pPr marL="109728" indent="0">
              <a:buNone/>
            </a:pPr>
            <a:r>
              <a:rPr lang="en-US" sz="1600" dirty="0"/>
              <a:t>	</a:t>
            </a:r>
            <a:r>
              <a:rPr lang="en-US" sz="1600" dirty="0" err="1"/>
              <a:t>int</a:t>
            </a:r>
            <a:r>
              <a:rPr lang="en-US" sz="1600" dirty="0"/>
              <a:t> </a:t>
            </a:r>
            <a:r>
              <a:rPr lang="en-US" sz="1600" dirty="0" err="1"/>
              <a:t>i</a:t>
            </a:r>
            <a:r>
              <a:rPr lang="en-US" sz="1600" dirty="0"/>
              <a:t>;</a:t>
            </a:r>
          </a:p>
          <a:p>
            <a:pPr marL="109728" indent="0">
              <a:buNone/>
            </a:pPr>
            <a:r>
              <a:rPr lang="en-US" sz="1600" dirty="0"/>
              <a:t>	char names[5][30];</a:t>
            </a:r>
          </a:p>
          <a:p>
            <a:pPr marL="109728" indent="0">
              <a:buNone/>
            </a:pPr>
            <a:r>
              <a:rPr lang="en-US" sz="1600" dirty="0"/>
              <a:t>	float </a:t>
            </a:r>
            <a:r>
              <a:rPr lang="en-US" sz="1600" dirty="0" err="1"/>
              <a:t>apodoxes</a:t>
            </a:r>
            <a:r>
              <a:rPr lang="en-US" sz="1600" dirty="0"/>
              <a:t>[5];</a:t>
            </a:r>
          </a:p>
          <a:p>
            <a:pPr marL="109728" indent="0">
              <a:buNone/>
            </a:pPr>
            <a:r>
              <a:rPr lang="en-US" sz="1600" dirty="0"/>
              <a:t>	</a:t>
            </a:r>
          </a:p>
          <a:p>
            <a:pPr marL="109728" indent="0">
              <a:buNone/>
            </a:pPr>
            <a:r>
              <a:rPr lang="en-US" sz="1600" dirty="0"/>
              <a:t>	for(</a:t>
            </a:r>
            <a:r>
              <a:rPr lang="en-US" sz="1600" dirty="0" err="1"/>
              <a:t>i</a:t>
            </a:r>
            <a:r>
              <a:rPr lang="en-US" sz="1600" dirty="0"/>
              <a:t>=0;i&lt;5;i++)</a:t>
            </a:r>
          </a:p>
          <a:p>
            <a:pPr marL="109728" indent="0">
              <a:buNone/>
            </a:pPr>
            <a:r>
              <a:rPr lang="en-US" sz="1600" dirty="0"/>
              <a:t>	{</a:t>
            </a:r>
          </a:p>
          <a:p>
            <a:pPr marL="109728" indent="0">
              <a:buNone/>
            </a:pPr>
            <a:r>
              <a:rPr lang="en-US" sz="1600" dirty="0"/>
              <a:t>		</a:t>
            </a:r>
            <a:r>
              <a:rPr lang="en-US" sz="1600" dirty="0" err="1"/>
              <a:t>printf</a:t>
            </a:r>
            <a:r>
              <a:rPr lang="en-US" sz="1600" dirty="0"/>
              <a:t>("</a:t>
            </a:r>
            <a:r>
              <a:rPr lang="en-US" sz="1600" dirty="0" err="1"/>
              <a:t>Onomateponymo</a:t>
            </a:r>
            <a:r>
              <a:rPr lang="en-US" sz="1600" dirty="0"/>
              <a:t>:");</a:t>
            </a:r>
          </a:p>
          <a:p>
            <a:pPr marL="109728" indent="0">
              <a:buNone/>
            </a:pPr>
            <a:r>
              <a:rPr lang="en-US" sz="1600" dirty="0"/>
              <a:t>		gets(names[</a:t>
            </a:r>
            <a:r>
              <a:rPr lang="en-US" sz="1600" dirty="0" err="1"/>
              <a:t>i</a:t>
            </a:r>
            <a:r>
              <a:rPr lang="en-US" sz="1600" dirty="0"/>
              <a:t>]);</a:t>
            </a:r>
          </a:p>
          <a:p>
            <a:pPr marL="109728" indent="0">
              <a:buNone/>
            </a:pPr>
            <a:r>
              <a:rPr lang="en-US" sz="1600" dirty="0"/>
              <a:t>		</a:t>
            </a:r>
            <a:r>
              <a:rPr lang="en-US" sz="1600" dirty="0" err="1"/>
              <a:t>printf</a:t>
            </a:r>
            <a:r>
              <a:rPr lang="en-US" sz="1600" dirty="0"/>
              <a:t>("</a:t>
            </a:r>
            <a:r>
              <a:rPr lang="en-US" sz="1600" dirty="0" err="1"/>
              <a:t>Etisies</a:t>
            </a:r>
            <a:r>
              <a:rPr lang="en-US" sz="1600" dirty="0"/>
              <a:t> </a:t>
            </a:r>
            <a:r>
              <a:rPr lang="en-US" sz="1600" dirty="0" err="1"/>
              <a:t>apodoxes</a:t>
            </a:r>
            <a:r>
              <a:rPr lang="en-US" sz="1600" dirty="0"/>
              <a:t>:");</a:t>
            </a:r>
          </a:p>
          <a:p>
            <a:pPr marL="109728" indent="0">
              <a:buNone/>
            </a:pPr>
            <a:r>
              <a:rPr lang="en-US" sz="1600" dirty="0"/>
              <a:t>		</a:t>
            </a:r>
            <a:r>
              <a:rPr lang="en-US" sz="1600" dirty="0" err="1"/>
              <a:t>scanf</a:t>
            </a:r>
            <a:r>
              <a:rPr lang="en-US" sz="1600" dirty="0"/>
              <a:t>("%f",&amp;</a:t>
            </a:r>
            <a:r>
              <a:rPr lang="en-US" sz="1600" dirty="0" err="1"/>
              <a:t>apodoxes</a:t>
            </a:r>
            <a:r>
              <a:rPr lang="en-US" sz="1600" dirty="0"/>
              <a:t>[</a:t>
            </a:r>
            <a:r>
              <a:rPr lang="en-US" sz="1600" dirty="0" err="1"/>
              <a:t>i</a:t>
            </a:r>
            <a:r>
              <a:rPr lang="en-US" sz="1600" dirty="0"/>
              <a:t>]);</a:t>
            </a:r>
          </a:p>
          <a:p>
            <a:pPr marL="109728" indent="0">
              <a:buNone/>
            </a:pPr>
            <a:r>
              <a:rPr lang="en-US" sz="1600" dirty="0"/>
              <a:t>		</a:t>
            </a:r>
            <a:r>
              <a:rPr lang="en-US" sz="1600" dirty="0" err="1"/>
              <a:t>fflush</a:t>
            </a:r>
            <a:r>
              <a:rPr lang="en-US" sz="1600" dirty="0"/>
              <a:t>(stdin);</a:t>
            </a:r>
          </a:p>
          <a:p>
            <a:pPr marL="109728" indent="0">
              <a:buNone/>
            </a:pPr>
            <a:r>
              <a:rPr lang="en-US" sz="1600" dirty="0"/>
              <a:t>	}</a:t>
            </a:r>
          </a:p>
          <a:p>
            <a:pPr marL="109728" indent="0">
              <a:buNone/>
            </a:pPr>
            <a:r>
              <a:rPr lang="en-US" sz="1600" dirty="0"/>
              <a:t>	</a:t>
            </a:r>
            <a:r>
              <a:rPr lang="en-US" sz="1600" dirty="0" err="1"/>
              <a:t>highRate</a:t>
            </a:r>
            <a:r>
              <a:rPr lang="en-US" sz="1600" dirty="0"/>
              <a:t>(names, </a:t>
            </a:r>
            <a:r>
              <a:rPr lang="en-US" sz="1600" dirty="0" err="1"/>
              <a:t>apodoxes</a:t>
            </a:r>
            <a:r>
              <a:rPr lang="en-US" sz="1600" dirty="0"/>
              <a:t>, 20000);</a:t>
            </a:r>
          </a:p>
          <a:p>
            <a:pPr marL="109728" indent="0">
              <a:buNone/>
            </a:pPr>
            <a:r>
              <a:rPr lang="en-US" sz="1600" dirty="0"/>
              <a:t>	</a:t>
            </a:r>
            <a:r>
              <a:rPr lang="en-US" sz="1600" dirty="0" err="1"/>
              <a:t>printf</a:t>
            </a:r>
            <a:r>
              <a:rPr lang="en-US" sz="1600" dirty="0"/>
              <a:t>("-----------------------------\n");</a:t>
            </a:r>
          </a:p>
          <a:p>
            <a:pPr marL="109728" indent="0">
              <a:buNone/>
            </a:pPr>
            <a:r>
              <a:rPr lang="en-US" sz="1600" dirty="0"/>
              <a:t>	</a:t>
            </a:r>
            <a:r>
              <a:rPr lang="en-US" sz="1600" dirty="0" err="1"/>
              <a:t>printf</a:t>
            </a:r>
            <a:r>
              <a:rPr lang="en-US" sz="1600" dirty="0"/>
              <a:t>("</a:t>
            </a:r>
            <a:r>
              <a:rPr lang="en-US" sz="1600" dirty="0" err="1"/>
              <a:t>Megistes</a:t>
            </a:r>
            <a:r>
              <a:rPr lang="en-US" sz="1600" dirty="0"/>
              <a:t> </a:t>
            </a:r>
            <a:r>
              <a:rPr lang="en-US" sz="1600" dirty="0" err="1"/>
              <a:t>Apodoxes</a:t>
            </a:r>
            <a:r>
              <a:rPr lang="en-US" sz="1600" dirty="0"/>
              <a:t>:%s\n", </a:t>
            </a:r>
            <a:r>
              <a:rPr lang="en-US" sz="1600" dirty="0" err="1"/>
              <a:t>bestRate</a:t>
            </a:r>
            <a:r>
              <a:rPr lang="en-US" sz="1600" dirty="0"/>
              <a:t>(names, </a:t>
            </a:r>
            <a:r>
              <a:rPr lang="en-US" sz="1600" dirty="0" err="1"/>
              <a:t>apodoxes</a:t>
            </a:r>
            <a:r>
              <a:rPr lang="en-US" sz="1600" dirty="0"/>
              <a:t>));</a:t>
            </a:r>
          </a:p>
          <a:p>
            <a:pPr marL="109728" indent="0">
              <a:buNone/>
            </a:pPr>
            <a:r>
              <a:rPr lang="en-US" sz="1600" dirty="0"/>
              <a:t>	return 0;</a:t>
            </a:r>
          </a:p>
          <a:p>
            <a:pPr marL="109728" indent="0">
              <a:buNone/>
            </a:pPr>
            <a:r>
              <a:rPr lang="en-US" sz="1600" dirty="0"/>
              <a:t>}</a:t>
            </a:r>
          </a:p>
        </p:txBody>
      </p:sp>
      <p:sp>
        <p:nvSpPr>
          <p:cNvPr id="9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332AD-4F9F-4859-B5CB-28FCDDDC43AA}" type="slidenum">
              <a:rPr lang="en-GB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4596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0" y="1066800"/>
            <a:ext cx="9144000" cy="5791200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en-US" sz="1600" dirty="0"/>
              <a:t>void </a:t>
            </a:r>
            <a:r>
              <a:rPr lang="en-US" sz="1600" dirty="0" err="1"/>
              <a:t>highRate</a:t>
            </a:r>
            <a:r>
              <a:rPr lang="en-US" sz="1600" dirty="0"/>
              <a:t>(char names[5][30], float rates[5], float limit)</a:t>
            </a:r>
          </a:p>
          <a:p>
            <a:pPr marL="109728" indent="0">
              <a:buNone/>
            </a:pPr>
            <a:r>
              <a:rPr lang="en-US" sz="1600" dirty="0"/>
              <a:t>{</a:t>
            </a:r>
          </a:p>
          <a:p>
            <a:pPr marL="109728" indent="0">
              <a:buNone/>
            </a:pPr>
            <a:r>
              <a:rPr lang="en-US" sz="1600" dirty="0"/>
              <a:t>	</a:t>
            </a:r>
            <a:r>
              <a:rPr lang="en-US" sz="1600" dirty="0" err="1"/>
              <a:t>int</a:t>
            </a:r>
            <a:r>
              <a:rPr lang="en-US" sz="1600" dirty="0"/>
              <a:t> </a:t>
            </a:r>
            <a:r>
              <a:rPr lang="en-US" sz="1600" dirty="0" err="1"/>
              <a:t>i</a:t>
            </a:r>
            <a:r>
              <a:rPr lang="en-US" sz="1600" dirty="0"/>
              <a:t>;</a:t>
            </a:r>
          </a:p>
          <a:p>
            <a:pPr marL="109728" indent="0">
              <a:buNone/>
            </a:pPr>
            <a:endParaRPr lang="en-US" sz="1600" dirty="0"/>
          </a:p>
          <a:p>
            <a:pPr marL="109728" indent="0">
              <a:buNone/>
            </a:pPr>
            <a:r>
              <a:rPr lang="en-US" sz="1600" dirty="0"/>
              <a:t>	</a:t>
            </a:r>
            <a:r>
              <a:rPr lang="en-US" sz="1600" dirty="0" err="1"/>
              <a:t>printf</a:t>
            </a:r>
            <a:r>
              <a:rPr lang="en-US" sz="1600" dirty="0"/>
              <a:t>("\n\n");</a:t>
            </a:r>
          </a:p>
          <a:p>
            <a:pPr marL="109728" indent="0">
              <a:buNone/>
            </a:pPr>
            <a:r>
              <a:rPr lang="en-US" sz="1600" dirty="0"/>
              <a:t>	</a:t>
            </a:r>
            <a:r>
              <a:rPr lang="en-US" sz="1600" dirty="0" err="1"/>
              <a:t>printf</a:t>
            </a:r>
            <a:r>
              <a:rPr lang="en-US" sz="1600" dirty="0"/>
              <a:t>("</a:t>
            </a:r>
            <a:r>
              <a:rPr lang="en-US" sz="1600" dirty="0" err="1"/>
              <a:t>Ypaloiloi</a:t>
            </a:r>
            <a:r>
              <a:rPr lang="en-US" sz="1600" dirty="0"/>
              <a:t> me </a:t>
            </a:r>
            <a:r>
              <a:rPr lang="en-US" sz="1600" dirty="0" err="1"/>
              <a:t>apotoxes</a:t>
            </a:r>
            <a:r>
              <a:rPr lang="en-US" sz="1600" dirty="0"/>
              <a:t> &gt; %.0f\n", limit);</a:t>
            </a:r>
          </a:p>
          <a:p>
            <a:pPr marL="109728" indent="0">
              <a:buNone/>
            </a:pPr>
            <a:r>
              <a:rPr lang="en-US" sz="1600" dirty="0"/>
              <a:t>	</a:t>
            </a:r>
            <a:r>
              <a:rPr lang="en-US" sz="1600" dirty="0" err="1"/>
              <a:t>printf</a:t>
            </a:r>
            <a:r>
              <a:rPr lang="en-US" sz="1600" dirty="0"/>
              <a:t>("-----------------------------\n");</a:t>
            </a:r>
          </a:p>
          <a:p>
            <a:pPr marL="109728" indent="0">
              <a:buNone/>
            </a:pPr>
            <a:r>
              <a:rPr lang="en-US" sz="1600" dirty="0"/>
              <a:t>	for(</a:t>
            </a:r>
            <a:r>
              <a:rPr lang="en-US" sz="1600" dirty="0" err="1"/>
              <a:t>i</a:t>
            </a:r>
            <a:r>
              <a:rPr lang="en-US" sz="1600" dirty="0"/>
              <a:t>=0; </a:t>
            </a:r>
            <a:r>
              <a:rPr lang="en-US" sz="1600" dirty="0" err="1"/>
              <a:t>i</a:t>
            </a:r>
            <a:r>
              <a:rPr lang="en-US" sz="1600" dirty="0"/>
              <a:t>&lt;5; </a:t>
            </a:r>
            <a:r>
              <a:rPr lang="en-US" sz="1600" dirty="0" err="1"/>
              <a:t>i</a:t>
            </a:r>
            <a:r>
              <a:rPr lang="en-US" sz="1600" dirty="0"/>
              <a:t>++)</a:t>
            </a:r>
          </a:p>
          <a:p>
            <a:pPr marL="109728" indent="0">
              <a:buNone/>
            </a:pPr>
            <a:r>
              <a:rPr lang="en-US" sz="1600" dirty="0"/>
              <a:t>	{</a:t>
            </a:r>
          </a:p>
          <a:p>
            <a:pPr marL="109728" indent="0">
              <a:buNone/>
            </a:pPr>
            <a:r>
              <a:rPr lang="en-US" sz="1600" dirty="0"/>
              <a:t>		if(rates[</a:t>
            </a:r>
            <a:r>
              <a:rPr lang="en-US" sz="1600" dirty="0" err="1"/>
              <a:t>i</a:t>
            </a:r>
            <a:r>
              <a:rPr lang="en-US" sz="1600" dirty="0"/>
              <a:t>]&gt;limit) </a:t>
            </a:r>
          </a:p>
          <a:p>
            <a:pPr marL="109728" indent="0">
              <a:buNone/>
            </a:pPr>
            <a:r>
              <a:rPr lang="en-US" sz="1600" dirty="0"/>
              <a:t>			</a:t>
            </a:r>
            <a:r>
              <a:rPr lang="en-US" sz="1600" dirty="0" err="1"/>
              <a:t>printf</a:t>
            </a:r>
            <a:r>
              <a:rPr lang="en-US" sz="1600" dirty="0"/>
              <a:t>("%s\n", names[</a:t>
            </a:r>
            <a:r>
              <a:rPr lang="en-US" sz="1600" dirty="0" err="1"/>
              <a:t>i</a:t>
            </a:r>
            <a:r>
              <a:rPr lang="en-US" sz="1600" dirty="0"/>
              <a:t>]);</a:t>
            </a:r>
          </a:p>
          <a:p>
            <a:pPr marL="109728" indent="0">
              <a:buNone/>
            </a:pPr>
            <a:r>
              <a:rPr lang="en-US" sz="1600" dirty="0"/>
              <a:t>	}</a:t>
            </a:r>
          </a:p>
          <a:p>
            <a:pPr marL="109728" indent="0">
              <a:buNone/>
            </a:pPr>
            <a:r>
              <a:rPr lang="en-US" sz="1600" dirty="0"/>
              <a:t>}</a:t>
            </a:r>
          </a:p>
        </p:txBody>
      </p:sp>
      <p:sp>
        <p:nvSpPr>
          <p:cNvPr id="9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332AD-4F9F-4859-B5CB-28FCDDDC43AA}" type="slidenum">
              <a:rPr lang="en-GB"/>
              <a:pPr/>
              <a:t>8</a:t>
            </a:fld>
            <a:endParaRPr lang="en-GB"/>
          </a:p>
        </p:txBody>
      </p:sp>
      <p:sp>
        <p:nvSpPr>
          <p:cNvPr id="10" name="9 - Τίτλος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>
            <a:normAutofit/>
          </a:bodyPr>
          <a:lstStyle/>
          <a:p>
            <a:r>
              <a:rPr lang="el-GR" dirty="0">
                <a:solidFill>
                  <a:srgbClr val="FF0000"/>
                </a:solidFill>
              </a:rPr>
              <a:t>Ασκήσεις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915102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0" y="1066800"/>
            <a:ext cx="9144000" cy="5791200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en-US" sz="1600" dirty="0"/>
              <a:t>char *</a:t>
            </a:r>
            <a:r>
              <a:rPr lang="en-US" sz="1600" dirty="0" err="1"/>
              <a:t>bestRate</a:t>
            </a:r>
            <a:r>
              <a:rPr lang="en-US" sz="1600" dirty="0"/>
              <a:t>(char names[5][30], float rates[5])</a:t>
            </a:r>
          </a:p>
          <a:p>
            <a:pPr marL="109728" indent="0">
              <a:buNone/>
            </a:pPr>
            <a:r>
              <a:rPr lang="en-US" sz="1600" dirty="0"/>
              <a:t>{</a:t>
            </a:r>
          </a:p>
          <a:p>
            <a:pPr marL="109728" indent="0">
              <a:buNone/>
            </a:pPr>
            <a:r>
              <a:rPr lang="en-US" sz="1600" dirty="0"/>
              <a:t>	</a:t>
            </a:r>
            <a:r>
              <a:rPr lang="en-US" sz="1600" dirty="0" err="1"/>
              <a:t>int</a:t>
            </a:r>
            <a:r>
              <a:rPr lang="en-US" sz="1600" dirty="0"/>
              <a:t> </a:t>
            </a:r>
            <a:r>
              <a:rPr lang="en-US" sz="1600" dirty="0" err="1"/>
              <a:t>i</a:t>
            </a:r>
            <a:r>
              <a:rPr lang="en-US" sz="1600" dirty="0"/>
              <a:t>;</a:t>
            </a:r>
          </a:p>
          <a:p>
            <a:pPr marL="109728" indent="0">
              <a:buNone/>
            </a:pPr>
            <a:r>
              <a:rPr lang="en-US" sz="1600" dirty="0"/>
              <a:t>	char *</a:t>
            </a:r>
            <a:r>
              <a:rPr lang="en-US" sz="1600" dirty="0" err="1"/>
              <a:t>maxn</a:t>
            </a:r>
            <a:r>
              <a:rPr lang="en-US" sz="1600" dirty="0"/>
              <a:t>;</a:t>
            </a:r>
          </a:p>
          <a:p>
            <a:pPr marL="109728" indent="0">
              <a:buNone/>
            </a:pPr>
            <a:r>
              <a:rPr lang="en-US" sz="1600" dirty="0"/>
              <a:t>	float max;</a:t>
            </a:r>
          </a:p>
          <a:p>
            <a:pPr marL="109728" indent="0">
              <a:buNone/>
            </a:pPr>
            <a:r>
              <a:rPr lang="en-US" sz="1600" dirty="0"/>
              <a:t>	</a:t>
            </a:r>
          </a:p>
          <a:p>
            <a:pPr marL="109728" indent="0">
              <a:buNone/>
            </a:pPr>
            <a:r>
              <a:rPr lang="en-US" sz="1600" dirty="0"/>
              <a:t>	max = rates[0];</a:t>
            </a:r>
          </a:p>
          <a:p>
            <a:pPr marL="109728" indent="0">
              <a:buNone/>
            </a:pPr>
            <a:r>
              <a:rPr lang="en-US" sz="1600" dirty="0"/>
              <a:t>	</a:t>
            </a:r>
            <a:r>
              <a:rPr lang="en-US" sz="1600" dirty="0" err="1"/>
              <a:t>maxn</a:t>
            </a:r>
            <a:r>
              <a:rPr lang="en-US" sz="1600" dirty="0"/>
              <a:t> = names[0];</a:t>
            </a:r>
          </a:p>
          <a:p>
            <a:pPr marL="109728" indent="0">
              <a:buNone/>
            </a:pPr>
            <a:r>
              <a:rPr lang="en-US" sz="1600" dirty="0"/>
              <a:t>	for(</a:t>
            </a:r>
            <a:r>
              <a:rPr lang="en-US" sz="1600" dirty="0" err="1"/>
              <a:t>i</a:t>
            </a:r>
            <a:r>
              <a:rPr lang="en-US" sz="1600" dirty="0"/>
              <a:t>=0; </a:t>
            </a:r>
            <a:r>
              <a:rPr lang="en-US" sz="1600" dirty="0" err="1"/>
              <a:t>i</a:t>
            </a:r>
            <a:r>
              <a:rPr lang="en-US" sz="1600" dirty="0"/>
              <a:t>&lt;5; </a:t>
            </a:r>
            <a:r>
              <a:rPr lang="en-US" sz="1600" dirty="0" err="1"/>
              <a:t>i</a:t>
            </a:r>
            <a:r>
              <a:rPr lang="en-US" sz="1600" dirty="0"/>
              <a:t>++)</a:t>
            </a:r>
          </a:p>
          <a:p>
            <a:pPr marL="109728" indent="0">
              <a:buNone/>
            </a:pPr>
            <a:r>
              <a:rPr lang="en-US" sz="1600" dirty="0"/>
              <a:t>	{</a:t>
            </a:r>
          </a:p>
          <a:p>
            <a:pPr marL="109728" indent="0">
              <a:buNone/>
            </a:pPr>
            <a:r>
              <a:rPr lang="en-US" sz="1600" dirty="0"/>
              <a:t>		if(rates[</a:t>
            </a:r>
            <a:r>
              <a:rPr lang="en-US" sz="1600" dirty="0" err="1"/>
              <a:t>i</a:t>
            </a:r>
            <a:r>
              <a:rPr lang="en-US" sz="1600" dirty="0"/>
              <a:t>]&gt;max)</a:t>
            </a:r>
          </a:p>
          <a:p>
            <a:pPr marL="109728" indent="0">
              <a:buNone/>
            </a:pPr>
            <a:r>
              <a:rPr lang="en-US" sz="1600" dirty="0"/>
              <a:t>		{</a:t>
            </a:r>
          </a:p>
          <a:p>
            <a:pPr marL="109728" indent="0">
              <a:buNone/>
            </a:pPr>
            <a:r>
              <a:rPr lang="en-US" sz="1600" dirty="0"/>
              <a:t>			max = rates[</a:t>
            </a:r>
            <a:r>
              <a:rPr lang="en-US" sz="1600" dirty="0" err="1"/>
              <a:t>i</a:t>
            </a:r>
            <a:r>
              <a:rPr lang="en-US" sz="1600" dirty="0"/>
              <a:t>];</a:t>
            </a:r>
          </a:p>
          <a:p>
            <a:pPr marL="109728" indent="0">
              <a:buNone/>
            </a:pPr>
            <a:r>
              <a:rPr lang="en-US" sz="1600" dirty="0"/>
              <a:t>			</a:t>
            </a:r>
            <a:r>
              <a:rPr lang="en-US" sz="1600" dirty="0" err="1"/>
              <a:t>maxn</a:t>
            </a:r>
            <a:r>
              <a:rPr lang="en-US" sz="1600" dirty="0"/>
              <a:t> = names[</a:t>
            </a:r>
            <a:r>
              <a:rPr lang="en-US" sz="1600" dirty="0" err="1"/>
              <a:t>i</a:t>
            </a:r>
            <a:r>
              <a:rPr lang="en-US" sz="1600" dirty="0"/>
              <a:t>];</a:t>
            </a:r>
          </a:p>
          <a:p>
            <a:pPr marL="109728" indent="0">
              <a:buNone/>
            </a:pPr>
            <a:r>
              <a:rPr lang="en-US" sz="1600" dirty="0"/>
              <a:t>		}</a:t>
            </a:r>
          </a:p>
          <a:p>
            <a:pPr marL="109728" indent="0">
              <a:buNone/>
            </a:pPr>
            <a:r>
              <a:rPr lang="en-US" sz="1600" dirty="0"/>
              <a:t>	}	</a:t>
            </a:r>
          </a:p>
          <a:p>
            <a:pPr marL="109728" indent="0">
              <a:buNone/>
            </a:pPr>
            <a:endParaRPr lang="en-US" sz="1600" dirty="0"/>
          </a:p>
          <a:p>
            <a:pPr marL="109728" indent="0">
              <a:buNone/>
            </a:pPr>
            <a:r>
              <a:rPr lang="en-US" sz="1600" dirty="0"/>
              <a:t>	return </a:t>
            </a:r>
            <a:r>
              <a:rPr lang="en-US" sz="1600" dirty="0" err="1"/>
              <a:t>maxn</a:t>
            </a:r>
            <a:r>
              <a:rPr lang="en-US" sz="1600" dirty="0"/>
              <a:t>;</a:t>
            </a:r>
          </a:p>
          <a:p>
            <a:pPr marL="109728" indent="0">
              <a:buNone/>
            </a:pPr>
            <a:r>
              <a:rPr lang="en-US" sz="1600" dirty="0"/>
              <a:t>}</a:t>
            </a:r>
          </a:p>
        </p:txBody>
      </p:sp>
      <p:sp>
        <p:nvSpPr>
          <p:cNvPr id="9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332AD-4F9F-4859-B5CB-28FCDDDC43AA}" type="slidenum">
              <a:rPr lang="en-GB"/>
              <a:pPr/>
              <a:t>9</a:t>
            </a:fld>
            <a:endParaRPr lang="en-GB"/>
          </a:p>
        </p:txBody>
      </p:sp>
      <p:sp>
        <p:nvSpPr>
          <p:cNvPr id="10" name="9 - Τίτλος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>
            <a:normAutofit/>
          </a:bodyPr>
          <a:lstStyle/>
          <a:p>
            <a:r>
              <a:rPr lang="el-GR" dirty="0">
                <a:solidFill>
                  <a:srgbClr val="FF0000"/>
                </a:solidFill>
              </a:rPr>
              <a:t>Ασκήσεις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349352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στικό">
  <a:themeElements>
    <a:clrScheme name="Αστικό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Αστικό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Αστικό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13224</TotalTime>
  <Words>320</Words>
  <Application>Microsoft Office PowerPoint</Application>
  <PresentationFormat>Προβολή στην οθόνη (4:3)</PresentationFormat>
  <Paragraphs>194</Paragraphs>
  <Slides>9</Slides>
  <Notes>8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9</vt:i4>
      </vt:variant>
    </vt:vector>
  </HeadingPairs>
  <TitlesOfParts>
    <vt:vector size="14" baseType="lpstr">
      <vt:lpstr>Georgia</vt:lpstr>
      <vt:lpstr>Times New Roman</vt:lpstr>
      <vt:lpstr>Trebuchet MS</vt:lpstr>
      <vt:lpstr>Wingdings 2</vt:lpstr>
      <vt:lpstr>Αστικό</vt:lpstr>
      <vt:lpstr>Προγραμματισμός ΙΙ</vt:lpstr>
      <vt:lpstr>Ασκήσεις</vt:lpstr>
      <vt:lpstr>Ασκήσεις</vt:lpstr>
      <vt:lpstr>Ασκήσεις</vt:lpstr>
      <vt:lpstr>Παρουσίαση του PowerPoint</vt:lpstr>
      <vt:lpstr>Ασκήσεις</vt:lpstr>
      <vt:lpstr>Παρουσίαση του PowerPoint</vt:lpstr>
      <vt:lpstr>Ασκήσεις</vt:lpstr>
      <vt:lpstr>Ασκήσεις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Προγραμματισμός ΙΙ</dc:title>
  <dc:creator>Μάρκος Τσίπουρας</dc:creator>
  <cp:lastModifiedBy>Μάρκος Τσίπουρας</cp:lastModifiedBy>
  <cp:revision>63</cp:revision>
  <dcterms:created xsi:type="dcterms:W3CDTF">2004-10-17T06:32:39Z</dcterms:created>
  <dcterms:modified xsi:type="dcterms:W3CDTF">2017-05-09T12:10:28Z</dcterms:modified>
</cp:coreProperties>
</file>