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61" r:id="rId1"/>
  </p:sldMasterIdLst>
  <p:notesMasterIdLst>
    <p:notesMasterId r:id="rId9"/>
  </p:notesMasterIdLst>
  <p:sldIdLst>
    <p:sldId id="465" r:id="rId2"/>
    <p:sldId id="474" r:id="rId3"/>
    <p:sldId id="469" r:id="rId4"/>
    <p:sldId id="467" r:id="rId5"/>
    <p:sldId id="476" r:id="rId6"/>
    <p:sldId id="477" r:id="rId7"/>
    <p:sldId id="478" r:id="rId8"/>
  </p:sldIdLst>
  <p:sldSz cx="9144000" cy="6858000" type="screen4x3"/>
  <p:notesSz cx="7099300" cy="10234613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b="1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b="1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b="1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b="1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247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FF0000"/>
    <a:srgbClr val="818181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Μεσαίο στυλ 2 - Έμφαση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6807" autoAdjust="0"/>
  </p:normalViewPr>
  <p:slideViewPr>
    <p:cSldViewPr snapToGrid="0">
      <p:cViewPr>
        <p:scale>
          <a:sx n="90" d="100"/>
          <a:sy n="90" d="100"/>
        </p:scale>
        <p:origin x="732" y="-528"/>
      </p:cViewPr>
      <p:guideLst>
        <p:guide orient="horz" pos="2247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25" d="100"/>
        <a:sy n="25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microsoft.com/office/2015/10/relationships/revisionInfo" Target="revisionInfo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/>
            </a:lvl1pPr>
          </a:lstStyle>
          <a:p>
            <a:endParaRPr lang="el-GR"/>
          </a:p>
        </p:txBody>
      </p:sp>
      <p:sp>
        <p:nvSpPr>
          <p:cNvPr id="260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1138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/>
            </a:lvl1pPr>
          </a:lstStyle>
          <a:p>
            <a:endParaRPr lang="el-GR"/>
          </a:p>
        </p:txBody>
      </p:sp>
      <p:sp>
        <p:nvSpPr>
          <p:cNvPr id="260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2188" y="768350"/>
            <a:ext cx="5114925" cy="38369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260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613" y="4860925"/>
            <a:ext cx="5680075" cy="4605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l-GR"/>
              <a:t>Click to edit Master text styles</a:t>
            </a:r>
          </a:p>
          <a:p>
            <a:pPr lvl="1"/>
            <a:r>
              <a:rPr lang="el-GR"/>
              <a:t>Second level</a:t>
            </a:r>
          </a:p>
          <a:p>
            <a:pPr lvl="2"/>
            <a:r>
              <a:rPr lang="el-GR"/>
              <a:t>Third level</a:t>
            </a:r>
          </a:p>
          <a:p>
            <a:pPr lvl="3"/>
            <a:r>
              <a:rPr lang="el-GR"/>
              <a:t>Fourth level</a:t>
            </a:r>
          </a:p>
          <a:p>
            <a:pPr lvl="4"/>
            <a:r>
              <a:rPr lang="el-GR"/>
              <a:t>Fifth level</a:t>
            </a:r>
          </a:p>
        </p:txBody>
      </p:sp>
      <p:sp>
        <p:nvSpPr>
          <p:cNvPr id="260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72185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/>
            </a:lvl1pPr>
          </a:lstStyle>
          <a:p>
            <a:endParaRPr lang="el-GR"/>
          </a:p>
        </p:txBody>
      </p:sp>
      <p:sp>
        <p:nvSpPr>
          <p:cNvPr id="260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1138" y="972185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/>
            </a:lvl1pPr>
          </a:lstStyle>
          <a:p>
            <a:fld id="{EAB1BD9A-843A-498A-AB47-85E26B8A2486}" type="slidenum">
              <a:rPr lang="el-GR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552529-25CA-421F-9FC3-1616AA9D6F39}" type="slidenum">
              <a:rPr lang="el-GR" smtClean="0"/>
              <a:pPr/>
              <a:t>3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74927994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552529-25CA-421F-9FC3-1616AA9D6F39}" type="slidenum">
              <a:rPr lang="el-GR" smtClean="0"/>
              <a:pPr/>
              <a:t>4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52815070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552529-25CA-421F-9FC3-1616AA9D6F39}" type="slidenum">
              <a:rPr lang="el-GR" smtClean="0"/>
              <a:pPr/>
              <a:t>5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03165914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552529-25CA-421F-9FC3-1616AA9D6F39}" type="slidenum">
              <a:rPr lang="el-GR" smtClean="0"/>
              <a:pPr/>
              <a:t>6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22807269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552529-25CA-421F-9FC3-1616AA9D6F39}" type="slidenum">
              <a:rPr lang="el-GR" smtClean="0"/>
              <a:pPr/>
              <a:t>7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3772631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22 - Ορθογώνιο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23 - Ορθογώνιο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24 - Ορθογώνιο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25 - Ορθογώνιο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26 - Ορθογώνιο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29 - Στρογγυλεμένο ορθογώνιο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30 - Στρογγυλεμένο ορθογώνιο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6 - Ορθογώνιο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- Ορθογώνιο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- Ορθογώνιο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18 - Ορθογώνιο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- Τίτλος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9" name="8 - Υπότιτλος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l-GR"/>
              <a:t>Κάντε κλικ για να επεξεργαστείτε τον υπότιτλο του υποδείγματος</a:t>
            </a:r>
            <a:endParaRPr kumimoji="0" lang="en-US"/>
          </a:p>
        </p:txBody>
      </p:sp>
      <p:sp>
        <p:nvSpPr>
          <p:cNvPr id="28" name="27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endParaRPr lang="en-GB"/>
          </a:p>
        </p:txBody>
      </p:sp>
      <p:sp>
        <p:nvSpPr>
          <p:cNvPr id="17" name="16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en-GB"/>
          </a:p>
        </p:txBody>
      </p:sp>
      <p:sp>
        <p:nvSpPr>
          <p:cNvPr id="29" name="28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213EC1B9-BEE2-4E56-A99A-84F9CE2F1FA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</a:t>
            </a:r>
            <a:r>
              <a:rPr lang="el-GR"/>
              <a:t>: Από τη Θεωρία στην Εφαρμογή – 7</a:t>
            </a:r>
            <a:r>
              <a:rPr lang="el-GR" baseline="30000"/>
              <a:t>ο</a:t>
            </a:r>
            <a:r>
              <a:rPr lang="el-GR"/>
              <a:t> Κεφάλαιο</a:t>
            </a:r>
            <a:endParaRPr lang="en-GB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C87FE1-68FD-4393-9C38-790BC85BB28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</a:t>
            </a:r>
            <a:r>
              <a:rPr lang="el-GR"/>
              <a:t>: Από τη Θεωρία στην Εφαρμογή – 7</a:t>
            </a:r>
            <a:r>
              <a:rPr lang="el-GR" baseline="30000"/>
              <a:t>ο</a:t>
            </a:r>
            <a:r>
              <a:rPr lang="el-GR"/>
              <a:t> Κεφάλαιο</a:t>
            </a:r>
            <a:endParaRPr lang="en-GB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6B3DF-8E37-4DBC-90EC-9121F9071A2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</a:t>
            </a:r>
            <a:r>
              <a:rPr lang="el-GR"/>
              <a:t>: Από τη Θεωρία στην Εφαρμογή – 7</a:t>
            </a:r>
            <a:r>
              <a:rPr lang="el-GR" baseline="30000"/>
              <a:t>ο</a:t>
            </a:r>
            <a:r>
              <a:rPr lang="el-GR"/>
              <a:t> Κεφάλαιο</a:t>
            </a:r>
            <a:endParaRPr lang="en-GB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D40E-4ACC-4ECE-A3EF-ADA08C4C68D6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l-GR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</a:t>
            </a:r>
            <a:r>
              <a:rPr lang="el-GR"/>
              <a:t>: Από τη Θεωρία στην Εφαρμογή – 7</a:t>
            </a:r>
            <a:r>
              <a:rPr lang="el-GR" baseline="30000"/>
              <a:t>ο</a:t>
            </a:r>
            <a:r>
              <a:rPr lang="el-GR"/>
              <a:t> Κεφάλαιο</a:t>
            </a:r>
            <a:endParaRPr lang="en-GB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71DD85-40E1-4B6E-9E96-90F1DD8EF5B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</a:t>
            </a:r>
            <a:r>
              <a:rPr lang="el-GR"/>
              <a:t>: Από τη Θεωρία στην Εφαρμογή – 7</a:t>
            </a:r>
            <a:r>
              <a:rPr lang="el-GR" baseline="30000"/>
              <a:t>ο</a:t>
            </a:r>
            <a:r>
              <a:rPr lang="el-GR"/>
              <a:t> Κεφάλαιο</a:t>
            </a:r>
            <a:endParaRPr lang="en-GB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E8F8F6-8226-4B84-9080-E2C54B4F86E3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/>
              <a:t>Kλικ για επεξεργασία των στυλ του υποδείγματος</a:t>
            </a:r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/>
              <a:t>Kλικ για επεξεργασία των στυλ του υποδείγματος</a:t>
            </a:r>
          </a:p>
        </p:txBody>
      </p:sp>
      <p:sp>
        <p:nvSpPr>
          <p:cNvPr id="5" name="4 - Θέση περιεχομένου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26" name="25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endParaRPr lang="en-GB"/>
          </a:p>
        </p:txBody>
      </p:sp>
      <p:sp>
        <p:nvSpPr>
          <p:cNvPr id="27" name="26 - Θέση αριθμού διαφάνειας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EDAAD06E-0EEA-40E6-9BC4-1F8FD6D01229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28" name="27 - Θέση υποσέλιδου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r>
              <a:rPr lang="en-US"/>
              <a:t>C</a:t>
            </a:r>
            <a:r>
              <a:rPr lang="el-GR"/>
              <a:t>: Από τη Θεωρία στην Εφαρμογή – 7</a:t>
            </a:r>
            <a:r>
              <a:rPr lang="el-GR" baseline="30000"/>
              <a:t>ο</a:t>
            </a:r>
            <a:r>
              <a:rPr lang="el-GR"/>
              <a:t> Κεφάλαιο</a:t>
            </a:r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endParaRPr lang="en-GB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r>
              <a:rPr lang="en-US"/>
              <a:t>C</a:t>
            </a:r>
            <a:r>
              <a:rPr lang="el-GR"/>
              <a:t>: Από τη Θεωρία στην Εφαρμογή – 7</a:t>
            </a:r>
            <a:r>
              <a:rPr lang="el-GR" baseline="30000"/>
              <a:t>ο</a:t>
            </a:r>
            <a:r>
              <a:rPr lang="el-GR"/>
              <a:t> Κεφάλαιο</a:t>
            </a:r>
            <a:endParaRPr lang="en-GB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DED46FB9-9256-46DC-BAB3-6B6939F2E2D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</a:t>
            </a:r>
            <a:r>
              <a:rPr lang="el-GR"/>
              <a:t>: Από τη Θεωρία στην Εφαρμογή – 7</a:t>
            </a:r>
            <a:r>
              <a:rPr lang="el-GR" baseline="30000"/>
              <a:t>ο</a:t>
            </a:r>
            <a:r>
              <a:rPr lang="el-GR"/>
              <a:t> Κεφάλαιο</a:t>
            </a:r>
            <a:endParaRPr lang="en-GB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F5E37-46EA-43D8-9717-AFE4791890AC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l-GR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</a:t>
            </a:r>
            <a:r>
              <a:rPr lang="el-GR"/>
              <a:t>: Από τη Θεωρία στην Εφαρμογή – 7</a:t>
            </a:r>
            <a:r>
              <a:rPr lang="el-GR" baseline="30000"/>
              <a:t>ο</a:t>
            </a:r>
            <a:r>
              <a:rPr lang="el-GR"/>
              <a:t> Κεφάλαιο</a:t>
            </a:r>
            <a:endParaRPr lang="en-GB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1F2484-63BC-418C-8FA3-F0779BAAA662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l-GR"/>
              <a:t>Κάντε κλικ στο εικονίδιο για να προσθέσετε μια εικόνα</a:t>
            </a:r>
            <a:endParaRPr kumimoji="0" lang="en-US" dirty="0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l-GR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</a:t>
            </a:r>
            <a:r>
              <a:rPr lang="el-GR"/>
              <a:t>: Από τη Θεωρία στην Εφαρμογή – 7</a:t>
            </a:r>
            <a:r>
              <a:rPr lang="el-GR" baseline="30000"/>
              <a:t>ο</a:t>
            </a:r>
            <a:r>
              <a:rPr lang="el-GR"/>
              <a:t> Κεφάλαιο</a:t>
            </a:r>
            <a:endParaRPr lang="en-GB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287AA-A042-489B-B328-C5A5BD7C0D7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27 - Ορθογώνιο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28 - Ορθογώνιο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29 - Ορθογώνιο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30 - Ορθογώνιο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31 - Ορθογώνιο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32 - Στρογγυλεμένο ορθογώνιο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33 - Στρογγυλεμένο ορθογώνιο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34 - Ορθογώνιο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35 - Ορθογώνιο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36 - Ορθογώνιο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37 - Ορθογώνιο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38 - Ορθογώνιο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39 - Ορθογώνιο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21 - Θέση τίτλου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13" name="1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kumimoji="0" lang="el-GR"/>
              <a:t>Δεύτερου επιπέδου</a:t>
            </a:r>
          </a:p>
          <a:p>
            <a:pPr lvl="2" eaLnBrk="1" latinLnBrk="0" hangingPunct="1"/>
            <a:r>
              <a:rPr kumimoji="0" lang="el-GR"/>
              <a:t>Τρίτου επιπέδου</a:t>
            </a:r>
          </a:p>
          <a:p>
            <a:pPr lvl="3" eaLnBrk="1" latinLnBrk="0" hangingPunct="1"/>
            <a:r>
              <a:rPr kumimoji="0" lang="el-GR"/>
              <a:t>Τέταρτου επιπέδου</a:t>
            </a:r>
          </a:p>
          <a:p>
            <a:pPr lvl="4" eaLnBrk="1" latinLnBrk="0" hangingPunct="1"/>
            <a:r>
              <a:rPr kumimoji="0" lang="el-GR"/>
              <a:t>Πέμπτου επιπέδου</a:t>
            </a:r>
            <a:endParaRPr kumimoji="0" lang="en-US"/>
          </a:p>
        </p:txBody>
      </p:sp>
      <p:sp>
        <p:nvSpPr>
          <p:cNvPr id="14" name="1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en-GB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r>
              <a:rPr lang="en-US"/>
              <a:t>C</a:t>
            </a:r>
            <a:r>
              <a:rPr lang="el-GR"/>
              <a:t>: Από τη Θεωρία στην Εφαρμογή – 7</a:t>
            </a:r>
            <a:r>
              <a:rPr lang="el-GR" baseline="30000"/>
              <a:t>ο</a:t>
            </a:r>
            <a:r>
              <a:rPr lang="el-GR"/>
              <a:t> Κεφάλαιο</a:t>
            </a:r>
            <a:endParaRPr lang="en-GB"/>
          </a:p>
        </p:txBody>
      </p:sp>
      <p:sp>
        <p:nvSpPr>
          <p:cNvPr id="23" name="22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37F9B35D-0E35-4AFD-AB46-C27ACB248D1D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hf hdr="0" dt="0"/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0" y="2401887"/>
            <a:ext cx="9144000" cy="1470025"/>
          </a:xfrm>
        </p:spPr>
        <p:txBody>
          <a:bodyPr>
            <a:normAutofit/>
          </a:bodyPr>
          <a:lstStyle/>
          <a:p>
            <a:pPr algn="ctr"/>
            <a:r>
              <a:rPr lang="el-GR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Προγραμματισμός ΙΙ</a:t>
            </a:r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540544" y="692696"/>
            <a:ext cx="7127800" cy="5403898"/>
          </a:xfrm>
          <a:effectLst>
            <a:outerShdw blurRad="50800" dist="50800" dir="5400000" algn="ctr" rotWithShape="0">
              <a:schemeClr val="accent2">
                <a:lumMod val="75000"/>
              </a:schemeClr>
            </a:outerShdw>
          </a:effectLst>
        </p:spPr>
        <p:txBody>
          <a:bodyPr>
            <a:normAutofit fontScale="92500" lnSpcReduction="10000"/>
          </a:bodyPr>
          <a:lstStyle/>
          <a:p>
            <a:pPr algn="r"/>
            <a:r>
              <a:rPr lang="el-GR" i="1" dirty="0">
                <a:solidFill>
                  <a:schemeClr val="bg1"/>
                </a:solidFill>
              </a:rPr>
              <a:t>ΣΧΟΛΗ ΤΕΧΝΟΛΟΓΙΚΩΝ ΕΦΑΡΜΟΓΩΝ</a:t>
            </a:r>
            <a:br>
              <a:rPr lang="el-GR" dirty="0">
                <a:solidFill>
                  <a:schemeClr val="bg1"/>
                </a:solidFill>
              </a:rPr>
            </a:br>
            <a:r>
              <a:rPr lang="el-GR" sz="2600" dirty="0">
                <a:solidFill>
                  <a:schemeClr val="bg1"/>
                </a:solidFill>
              </a:rPr>
              <a:t>ΤΜΗΜΑ ΜΗΧΑΝΙΚΩΝ ΠΛΗΡΟΦΟΡΙΚΗΣ ΤΕ</a:t>
            </a:r>
            <a:endParaRPr lang="el-GR" dirty="0">
              <a:solidFill>
                <a:schemeClr val="bg1"/>
              </a:solidFill>
            </a:endParaRPr>
          </a:p>
          <a:p>
            <a:pPr algn="r"/>
            <a:endParaRPr lang="el-GR" dirty="0">
              <a:solidFill>
                <a:schemeClr val="bg1"/>
              </a:solidFill>
            </a:endParaRPr>
          </a:p>
          <a:p>
            <a:endParaRPr lang="el-GR" dirty="0">
              <a:solidFill>
                <a:schemeClr val="bg1"/>
              </a:solidFill>
            </a:endParaRPr>
          </a:p>
          <a:p>
            <a:endParaRPr lang="el-GR" dirty="0">
              <a:solidFill>
                <a:schemeClr val="bg1"/>
              </a:solidFill>
            </a:endParaRPr>
          </a:p>
          <a:p>
            <a:endParaRPr lang="el-GR" dirty="0">
              <a:solidFill>
                <a:schemeClr val="bg1"/>
              </a:solidFill>
            </a:endParaRPr>
          </a:p>
          <a:p>
            <a:pPr algn="l"/>
            <a:endParaRPr lang="el-GR" dirty="0">
              <a:solidFill>
                <a:schemeClr val="bg1"/>
              </a:solidFill>
            </a:endParaRPr>
          </a:p>
          <a:p>
            <a:pPr algn="l"/>
            <a:endParaRPr lang="el-GR" dirty="0">
              <a:solidFill>
                <a:schemeClr val="bg1"/>
              </a:solidFill>
            </a:endParaRPr>
          </a:p>
          <a:p>
            <a:pPr algn="l"/>
            <a:endParaRPr lang="el-GR" dirty="0">
              <a:solidFill>
                <a:schemeClr val="bg1"/>
              </a:solidFill>
            </a:endParaRPr>
          </a:p>
          <a:p>
            <a:pPr algn="l"/>
            <a:endParaRPr lang="el-GR" i="1" dirty="0">
              <a:solidFill>
                <a:schemeClr val="tx1"/>
              </a:solidFill>
            </a:endParaRPr>
          </a:p>
          <a:p>
            <a:r>
              <a:rPr lang="el-GR" i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Δομές</a:t>
            </a:r>
          </a:p>
          <a:p>
            <a:pPr algn="l"/>
            <a:endParaRPr lang="el-GR" dirty="0">
              <a:solidFill>
                <a:schemeClr val="bg1"/>
              </a:solidFill>
            </a:endParaRPr>
          </a:p>
          <a:p>
            <a:pPr algn="l"/>
            <a:endParaRPr lang="el-GR" dirty="0">
              <a:solidFill>
                <a:schemeClr val="bg1"/>
              </a:solidFill>
            </a:endParaRPr>
          </a:p>
          <a:p>
            <a:pPr algn="r"/>
            <a:r>
              <a:rPr lang="el-GR" sz="1900" i="1" dirty="0">
                <a:solidFill>
                  <a:schemeClr val="tx1"/>
                </a:solidFill>
              </a:rPr>
              <a:t>Διδάσκων: </a:t>
            </a:r>
            <a:r>
              <a:rPr lang="el-GR" sz="1900" b="1" i="1" dirty="0">
                <a:solidFill>
                  <a:schemeClr val="tx1"/>
                </a:solidFill>
              </a:rPr>
              <a:t>Τσίπουρας Μάρκος</a:t>
            </a:r>
          </a:p>
          <a:p>
            <a:pPr algn="r"/>
            <a:r>
              <a:rPr lang="el-GR" sz="1900" i="1" dirty="0">
                <a:solidFill>
                  <a:schemeClr val="tx1"/>
                </a:solidFill>
              </a:rPr>
              <a:t>Εκπαιδευτικό Υλικό: </a:t>
            </a:r>
            <a:r>
              <a:rPr lang="el-GR" sz="1900" b="1" i="1" dirty="0">
                <a:solidFill>
                  <a:schemeClr val="tx1"/>
                </a:solidFill>
              </a:rPr>
              <a:t>«</a:t>
            </a:r>
            <a:r>
              <a:rPr lang="en-US" sz="1900" b="1" i="1" dirty="0">
                <a:solidFill>
                  <a:schemeClr val="tx1"/>
                </a:solidFill>
              </a:rPr>
              <a:t>C</a:t>
            </a:r>
            <a:r>
              <a:rPr lang="el-GR" sz="1900" b="1" i="1" dirty="0">
                <a:solidFill>
                  <a:schemeClr val="tx1"/>
                </a:solidFill>
              </a:rPr>
              <a:t>: Από τη Θεωρία στην Εφαρμογή» </a:t>
            </a:r>
          </a:p>
          <a:p>
            <a:pPr algn="r"/>
            <a:r>
              <a:rPr lang="el-GR" sz="1900" b="1" i="1" dirty="0">
                <a:solidFill>
                  <a:schemeClr val="tx1"/>
                </a:solidFill>
              </a:rPr>
              <a:t>Γ. Σ. Τσελίκης – Ν. Δ. </a:t>
            </a:r>
            <a:r>
              <a:rPr lang="el-GR" sz="1900" b="1" i="1" dirty="0" err="1">
                <a:solidFill>
                  <a:schemeClr val="tx1"/>
                </a:solidFill>
              </a:rPr>
              <a:t>Τσελίκας</a:t>
            </a:r>
            <a:endParaRPr lang="el-GR" sz="1900" b="1" i="1" dirty="0">
              <a:solidFill>
                <a:schemeClr val="tx1"/>
              </a:solidFill>
            </a:endParaRPr>
          </a:p>
        </p:txBody>
      </p:sp>
      <p:pic>
        <p:nvPicPr>
          <p:cNvPr id="6" name="Picture 73"/>
          <p:cNvPicPr>
            <a:picLocks noChangeAspect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  <a14:imgEffect>
                      <a14:saturation sat="0"/>
                    </a14:imgEffect>
                    <a14:imgEffect>
                      <a14:brightnessContrast contrast="40000"/>
                    </a14:imgEffect>
                  </a14:imgLayer>
                </a14:imgProps>
              </a:ext>
            </a:extLst>
          </a:blip>
          <a:srcRect l="18191" r="19104" b="46681"/>
          <a:stretch/>
        </p:blipFill>
        <p:spPr>
          <a:xfrm>
            <a:off x="7772400" y="606928"/>
            <a:ext cx="914400" cy="85861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7" name="Rectangle 2"/>
          <p:cNvSpPr txBox="1">
            <a:spLocks noChangeArrowheads="1"/>
          </p:cNvSpPr>
          <p:nvPr/>
        </p:nvSpPr>
        <p:spPr>
          <a:xfrm>
            <a:off x="685800" y="568876"/>
            <a:ext cx="7086600" cy="896662"/>
          </a:xfrm>
          <a:prstGeom prst="rect">
            <a:avLst/>
          </a:prstGeom>
        </p:spPr>
        <p:txBody>
          <a:bodyPr vert="horz" anchor="b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4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endParaRPr lang="en-GB" altLang="el-GR" sz="3600" b="1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1243167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79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idx="1"/>
          </p:nvPr>
        </p:nvSpPr>
        <p:spPr>
          <a:xfrm>
            <a:off x="0" y="1066800"/>
            <a:ext cx="8686800" cy="5880100"/>
          </a:xfrm>
        </p:spPr>
        <p:txBody>
          <a:bodyPr>
            <a:normAutofit lnSpcReduction="10000"/>
          </a:bodyPr>
          <a:lstStyle/>
          <a:p>
            <a:pPr marL="925830" lvl="1" indent="-514350">
              <a:buFont typeface="+mj-lt"/>
              <a:buAutoNum type="arabicPeriod"/>
            </a:pPr>
            <a:r>
              <a:rPr lang="el-GR" sz="2400" dirty="0">
                <a:solidFill>
                  <a:schemeClr val="tx1"/>
                </a:solidFill>
              </a:rPr>
              <a:t>Να γραφεί πρόγραμμα το οποίο να ορίζει μια δομή </a:t>
            </a:r>
            <a:r>
              <a:rPr lang="en-US" sz="2400" dirty="0">
                <a:solidFill>
                  <a:schemeClr val="tx1"/>
                </a:solidFill>
              </a:rPr>
              <a:t>date </a:t>
            </a:r>
            <a:r>
              <a:rPr lang="el-GR" sz="2400" dirty="0">
                <a:solidFill>
                  <a:schemeClr val="tx1"/>
                </a:solidFill>
              </a:rPr>
              <a:t>με πεδία για έτος, μήνα και μέρα (ακέραιοι). </a:t>
            </a:r>
            <a:br>
              <a:rPr lang="el-GR" sz="2400" dirty="0">
                <a:solidFill>
                  <a:schemeClr val="tx1"/>
                </a:solidFill>
              </a:rPr>
            </a:br>
            <a:br>
              <a:rPr lang="el-GR" sz="2400" dirty="0">
                <a:solidFill>
                  <a:schemeClr val="tx1"/>
                </a:solidFill>
              </a:rPr>
            </a:br>
            <a:r>
              <a:rPr lang="el-GR" sz="2400" dirty="0">
                <a:solidFill>
                  <a:schemeClr val="tx1"/>
                </a:solidFill>
              </a:rPr>
              <a:t>Στην συνέχεια να δέχεται δύο ημερομηνίες σε μορφή: </a:t>
            </a:r>
            <a:r>
              <a:rPr lang="en-US" sz="2400" i="1" dirty="0">
                <a:solidFill>
                  <a:srgbClr val="0000FF"/>
                </a:solidFill>
              </a:rPr>
              <a:t>DD</a:t>
            </a:r>
            <a:r>
              <a:rPr lang="el-GR" sz="2400" i="1" dirty="0">
                <a:solidFill>
                  <a:srgbClr val="0000FF"/>
                </a:solidFill>
              </a:rPr>
              <a:t>/</a:t>
            </a:r>
            <a:r>
              <a:rPr lang="en-US" sz="2400" i="1" dirty="0">
                <a:solidFill>
                  <a:srgbClr val="0000FF"/>
                </a:solidFill>
              </a:rPr>
              <a:t>MM/YYYY</a:t>
            </a:r>
            <a:r>
              <a:rPr lang="el-GR" sz="2400" i="1" dirty="0">
                <a:solidFill>
                  <a:srgbClr val="0000FF"/>
                </a:solidFill>
              </a:rPr>
              <a:t> </a:t>
            </a:r>
            <a:r>
              <a:rPr lang="el-GR" sz="2400" dirty="0">
                <a:solidFill>
                  <a:schemeClr val="tx1"/>
                </a:solidFill>
              </a:rPr>
              <a:t>που να αποθηκεύονται με χρήση της δομής </a:t>
            </a:r>
            <a:r>
              <a:rPr lang="en-US" sz="2400" dirty="0">
                <a:solidFill>
                  <a:schemeClr val="tx1"/>
                </a:solidFill>
              </a:rPr>
              <a:t>date</a:t>
            </a:r>
            <a:r>
              <a:rPr lang="el-GR" sz="2400" dirty="0">
                <a:solidFill>
                  <a:schemeClr val="tx1"/>
                </a:solidFill>
              </a:rPr>
              <a:t>. </a:t>
            </a:r>
            <a:br>
              <a:rPr lang="el-GR" sz="2400" dirty="0">
                <a:solidFill>
                  <a:schemeClr val="tx1"/>
                </a:solidFill>
              </a:rPr>
            </a:br>
            <a:br>
              <a:rPr lang="el-GR" sz="2400" dirty="0">
                <a:solidFill>
                  <a:schemeClr val="tx1"/>
                </a:solidFill>
              </a:rPr>
            </a:br>
            <a:r>
              <a:rPr lang="el-GR" sz="2400" dirty="0">
                <a:solidFill>
                  <a:schemeClr val="tx1"/>
                </a:solidFill>
              </a:rPr>
              <a:t>Τέλος να εμφανίζει την διαφορά τους 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l-GR" sz="2400" dirty="0">
                <a:solidFill>
                  <a:schemeClr val="tx1"/>
                </a:solidFill>
              </a:rPr>
              <a:t>σε μέρες, μήνες (έστω πάντα 30 ημέρες) και έτη (έστω πάντα 365 ημέρες</a:t>
            </a:r>
            <a:r>
              <a:rPr lang="en-US" sz="2400" dirty="0">
                <a:solidFill>
                  <a:schemeClr val="tx1"/>
                </a:solidFill>
              </a:rPr>
              <a:t>)</a:t>
            </a:r>
            <a:r>
              <a:rPr lang="el-GR" sz="2400" dirty="0">
                <a:solidFill>
                  <a:schemeClr val="tx1"/>
                </a:solidFill>
              </a:rPr>
              <a:t>, π.χ. για είσοδο: </a:t>
            </a:r>
          </a:p>
          <a:p>
            <a:pPr marL="411480" lvl="1" indent="0">
              <a:buNone/>
            </a:pPr>
            <a:r>
              <a:rPr lang="el-GR" sz="2400" dirty="0">
                <a:solidFill>
                  <a:schemeClr val="tx1"/>
                </a:solidFill>
              </a:rPr>
              <a:t>		</a:t>
            </a:r>
            <a:r>
              <a:rPr lang="el-GR" sz="1800" i="1" dirty="0">
                <a:solidFill>
                  <a:schemeClr val="tx1"/>
                </a:solidFill>
              </a:rPr>
              <a:t>15/04/2017	23/05/2018</a:t>
            </a:r>
            <a:endParaRPr lang="el-GR" sz="2000" i="1" dirty="0">
              <a:solidFill>
                <a:schemeClr val="tx1"/>
              </a:solidFill>
            </a:endParaRPr>
          </a:p>
          <a:p>
            <a:pPr marL="411480" lvl="1" indent="0">
              <a:buNone/>
            </a:pPr>
            <a:r>
              <a:rPr lang="el-GR" sz="2400" dirty="0">
                <a:solidFill>
                  <a:schemeClr val="tx1"/>
                </a:solidFill>
              </a:rPr>
              <a:t> 	να εμφανίζει</a:t>
            </a:r>
            <a:r>
              <a:rPr lang="en-US" sz="2400" dirty="0">
                <a:solidFill>
                  <a:schemeClr val="tx1"/>
                </a:solidFill>
              </a:rPr>
              <a:t>:</a:t>
            </a:r>
            <a:endParaRPr lang="el-GR" sz="2400" dirty="0">
              <a:solidFill>
                <a:schemeClr val="tx1"/>
              </a:solidFill>
            </a:endParaRPr>
          </a:p>
          <a:p>
            <a:pPr marL="411480" lvl="1" indent="0">
              <a:buNone/>
            </a:pPr>
            <a:r>
              <a:rPr lang="el-GR" sz="2400" dirty="0">
                <a:solidFill>
                  <a:schemeClr val="tx1"/>
                </a:solidFill>
              </a:rPr>
              <a:t>		</a:t>
            </a:r>
            <a:r>
              <a:rPr lang="el-GR" sz="1800" i="1" dirty="0">
                <a:solidFill>
                  <a:schemeClr val="tx1"/>
                </a:solidFill>
              </a:rPr>
              <a:t>08/01/0001</a:t>
            </a:r>
          </a:p>
          <a:p>
            <a:pPr marL="411480" lvl="1" indent="0">
              <a:buNone/>
            </a:pPr>
            <a:endParaRPr lang="en-US" sz="1800" i="1" dirty="0">
              <a:solidFill>
                <a:schemeClr val="tx1"/>
              </a:solidFill>
            </a:endParaRPr>
          </a:p>
          <a:p>
            <a:pPr marL="411480" lvl="1" indent="0">
              <a:buNone/>
            </a:pPr>
            <a:r>
              <a:rPr lang="en-US" sz="1800" i="1" dirty="0">
                <a:solidFill>
                  <a:schemeClr val="tx1"/>
                </a:solidFill>
              </a:rPr>
              <a:t>	</a:t>
            </a:r>
            <a:r>
              <a:rPr lang="el-GR" sz="2400" dirty="0">
                <a:solidFill>
                  <a:schemeClr val="tx1"/>
                </a:solidFill>
              </a:rPr>
              <a:t>ΠΡΟΣΟΧΗ</a:t>
            </a:r>
            <a:r>
              <a:rPr lang="en-US" sz="2400" dirty="0">
                <a:solidFill>
                  <a:schemeClr val="tx1"/>
                </a:solidFill>
              </a:rPr>
              <a:t>:</a:t>
            </a:r>
            <a:r>
              <a:rPr lang="el-GR" sz="2400" dirty="0">
                <a:solidFill>
                  <a:schemeClr val="tx1"/>
                </a:solidFill>
              </a:rPr>
              <a:t> Αν κάποια τιμή είναι μικρότερη από την προκαθορισμένη μορφή, να εμφανίζεται το «0» στις κενές θέσεις.</a:t>
            </a:r>
          </a:p>
          <a:p>
            <a:pPr marL="411480" lvl="1" indent="0">
              <a:buNone/>
            </a:pPr>
            <a:endParaRPr lang="el-GR" sz="2400" i="1" dirty="0">
              <a:solidFill>
                <a:schemeClr val="tx1"/>
              </a:solidFill>
            </a:endParaRPr>
          </a:p>
          <a:p>
            <a:pPr marL="411480" lvl="1" indent="0">
              <a:buNone/>
            </a:pPr>
            <a:endParaRPr lang="en-US" sz="2400" i="1" dirty="0">
              <a:solidFill>
                <a:schemeClr val="tx1"/>
              </a:solidFill>
            </a:endParaRPr>
          </a:p>
          <a:p>
            <a:pPr marL="411480" lvl="1" indent="0">
              <a:buNone/>
            </a:pPr>
            <a:endParaRPr lang="el-GR" sz="2400" i="1" dirty="0">
              <a:solidFill>
                <a:schemeClr val="tx1"/>
              </a:solidFill>
            </a:endParaRPr>
          </a:p>
          <a:p>
            <a:pPr marL="925830" lvl="1" indent="-514350">
              <a:buFont typeface="+mj-lt"/>
              <a:buAutoNum type="arabicPeriod" startAt="4"/>
            </a:pPr>
            <a:endParaRPr lang="el-GR" sz="2400" dirty="0">
              <a:solidFill>
                <a:schemeClr val="tx1"/>
              </a:solidFill>
            </a:endParaRPr>
          </a:p>
          <a:p>
            <a:pPr marL="411480" lvl="1" indent="0">
              <a:buNone/>
            </a:pPr>
            <a:endParaRPr lang="el-GR" sz="2400" dirty="0">
              <a:solidFill>
                <a:schemeClr val="tx1"/>
              </a:solidFill>
            </a:endParaRPr>
          </a:p>
          <a:p>
            <a:pPr marL="925830" lvl="1" indent="-514350">
              <a:buFont typeface="+mj-lt"/>
              <a:buAutoNum type="arabicPeriod"/>
            </a:pPr>
            <a:endParaRPr lang="el-GR" sz="2400" dirty="0">
              <a:solidFill>
                <a:schemeClr val="tx1"/>
              </a:solidFill>
            </a:endParaRPr>
          </a:p>
        </p:txBody>
      </p:sp>
      <p:sp>
        <p:nvSpPr>
          <p:cNvPr id="9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332AD-4F9F-4859-B5CB-28FCDDDC43AA}" type="slidenum">
              <a:rPr lang="en-GB"/>
              <a:pPr/>
              <a:t>2</a:t>
            </a:fld>
            <a:endParaRPr lang="en-GB"/>
          </a:p>
        </p:txBody>
      </p:sp>
      <p:sp>
        <p:nvSpPr>
          <p:cNvPr id="10" name="9 - Τίτλος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066800"/>
          </a:xfrm>
        </p:spPr>
        <p:txBody>
          <a:bodyPr>
            <a:normAutofit/>
          </a:bodyPr>
          <a:lstStyle/>
          <a:p>
            <a:r>
              <a:rPr lang="el-GR" dirty="0">
                <a:solidFill>
                  <a:srgbClr val="FF0000"/>
                </a:solidFill>
              </a:rPr>
              <a:t>Ασκήσεις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8471012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79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idx="1"/>
          </p:nvPr>
        </p:nvSpPr>
        <p:spPr>
          <a:xfrm>
            <a:off x="14991" y="1004340"/>
            <a:ext cx="5795873" cy="5493899"/>
          </a:xfrm>
        </p:spPr>
        <p:txBody>
          <a:bodyPr>
            <a:noAutofit/>
          </a:bodyPr>
          <a:lstStyle/>
          <a:p>
            <a:pPr marL="109728" indent="0">
              <a:buNone/>
            </a:pPr>
            <a:r>
              <a:rPr lang="en-US" sz="1600" dirty="0">
                <a:latin typeface="Consolas" panose="020B0609020204030204" pitchFamily="49" charset="0"/>
              </a:rPr>
              <a:t>#include &lt;</a:t>
            </a:r>
            <a:r>
              <a:rPr lang="en-US" sz="1600" dirty="0" err="1">
                <a:latin typeface="Consolas" panose="020B0609020204030204" pitchFamily="49" charset="0"/>
              </a:rPr>
              <a:t>stdio.h</a:t>
            </a:r>
            <a:r>
              <a:rPr lang="en-US" sz="1600" dirty="0">
                <a:latin typeface="Consolas" panose="020B0609020204030204" pitchFamily="49" charset="0"/>
              </a:rPr>
              <a:t>&gt;</a:t>
            </a:r>
          </a:p>
          <a:p>
            <a:pPr marL="109728" indent="0">
              <a:buNone/>
            </a:pPr>
            <a:endParaRPr lang="en-US" sz="1600" dirty="0">
              <a:latin typeface="Consolas" panose="020B0609020204030204" pitchFamily="49" charset="0"/>
            </a:endParaRPr>
          </a:p>
          <a:p>
            <a:pPr marL="109728" indent="0">
              <a:buNone/>
            </a:pPr>
            <a:r>
              <a:rPr lang="en-US" sz="1600" dirty="0" err="1">
                <a:latin typeface="Consolas" panose="020B0609020204030204" pitchFamily="49" charset="0"/>
              </a:rPr>
              <a:t>int</a:t>
            </a:r>
            <a:r>
              <a:rPr lang="en-US" sz="1600" dirty="0">
                <a:latin typeface="Consolas" panose="020B0609020204030204" pitchFamily="49" charset="0"/>
              </a:rPr>
              <a:t> main()</a:t>
            </a:r>
          </a:p>
          <a:p>
            <a:pPr marL="109728" indent="0">
              <a:buNone/>
            </a:pPr>
            <a:r>
              <a:rPr lang="en-US" sz="1600" dirty="0">
                <a:latin typeface="Consolas" panose="020B0609020204030204" pitchFamily="49" charset="0"/>
              </a:rPr>
              <a:t>{</a:t>
            </a:r>
          </a:p>
          <a:p>
            <a:pPr marL="109728" indent="0">
              <a:buNone/>
            </a:pPr>
            <a:r>
              <a:rPr lang="en-US" sz="1600" dirty="0">
                <a:latin typeface="Consolas" panose="020B0609020204030204" pitchFamily="49" charset="0"/>
              </a:rPr>
              <a:t>	struct date</a:t>
            </a:r>
          </a:p>
          <a:p>
            <a:pPr marL="109728" indent="0">
              <a:buNone/>
            </a:pPr>
            <a:r>
              <a:rPr lang="en-US" sz="1600" dirty="0">
                <a:latin typeface="Consolas" panose="020B0609020204030204" pitchFamily="49" charset="0"/>
              </a:rPr>
              <a:t>	{</a:t>
            </a:r>
          </a:p>
          <a:p>
            <a:pPr marL="109728" indent="0">
              <a:buNone/>
            </a:pPr>
            <a:r>
              <a:rPr lang="en-US" sz="1600" dirty="0">
                <a:latin typeface="Consolas" panose="020B0609020204030204" pitchFamily="49" charset="0"/>
              </a:rPr>
              <a:t>		</a:t>
            </a:r>
            <a:r>
              <a:rPr lang="en-US" sz="1600" dirty="0" err="1">
                <a:latin typeface="Consolas" panose="020B0609020204030204" pitchFamily="49" charset="0"/>
              </a:rPr>
              <a:t>int</a:t>
            </a:r>
            <a:r>
              <a:rPr lang="en-US" sz="1600" dirty="0">
                <a:latin typeface="Consolas" panose="020B0609020204030204" pitchFamily="49" charset="0"/>
              </a:rPr>
              <a:t> d;</a:t>
            </a:r>
          </a:p>
          <a:p>
            <a:pPr marL="109728" indent="0">
              <a:buNone/>
            </a:pPr>
            <a:r>
              <a:rPr lang="en-US" sz="1600" dirty="0">
                <a:latin typeface="Consolas" panose="020B0609020204030204" pitchFamily="49" charset="0"/>
              </a:rPr>
              <a:t>		</a:t>
            </a:r>
            <a:r>
              <a:rPr lang="en-US" sz="1600" dirty="0" err="1">
                <a:latin typeface="Consolas" panose="020B0609020204030204" pitchFamily="49" charset="0"/>
              </a:rPr>
              <a:t>int</a:t>
            </a:r>
            <a:r>
              <a:rPr lang="en-US" sz="1600" dirty="0">
                <a:latin typeface="Consolas" panose="020B0609020204030204" pitchFamily="49" charset="0"/>
              </a:rPr>
              <a:t> m;</a:t>
            </a:r>
          </a:p>
          <a:p>
            <a:pPr marL="109728" indent="0">
              <a:buNone/>
            </a:pPr>
            <a:r>
              <a:rPr lang="en-US" sz="1600" dirty="0">
                <a:latin typeface="Consolas" panose="020B0609020204030204" pitchFamily="49" charset="0"/>
              </a:rPr>
              <a:t>		</a:t>
            </a:r>
            <a:r>
              <a:rPr lang="en-US" sz="1600" dirty="0" err="1">
                <a:latin typeface="Consolas" panose="020B0609020204030204" pitchFamily="49" charset="0"/>
              </a:rPr>
              <a:t>int</a:t>
            </a:r>
            <a:r>
              <a:rPr lang="en-US" sz="1600" dirty="0">
                <a:latin typeface="Consolas" panose="020B0609020204030204" pitchFamily="49" charset="0"/>
              </a:rPr>
              <a:t> y;</a:t>
            </a:r>
          </a:p>
          <a:p>
            <a:pPr marL="109728" indent="0">
              <a:buNone/>
            </a:pPr>
            <a:r>
              <a:rPr lang="en-US" sz="1600" dirty="0">
                <a:latin typeface="Consolas" panose="020B0609020204030204" pitchFamily="49" charset="0"/>
              </a:rPr>
              <a:t>	};</a:t>
            </a:r>
          </a:p>
          <a:p>
            <a:pPr marL="109728" indent="0">
              <a:buNone/>
            </a:pPr>
            <a:r>
              <a:rPr lang="en-US" sz="1600" dirty="0">
                <a:latin typeface="Consolas" panose="020B0609020204030204" pitchFamily="49" charset="0"/>
              </a:rPr>
              <a:t>	</a:t>
            </a:r>
          </a:p>
          <a:p>
            <a:pPr marL="109728" indent="0">
              <a:buNone/>
            </a:pPr>
            <a:r>
              <a:rPr lang="en-US" sz="1600" dirty="0">
                <a:latin typeface="Consolas" panose="020B0609020204030204" pitchFamily="49" charset="0"/>
              </a:rPr>
              <a:t>	struct date d1, d2, td;</a:t>
            </a:r>
          </a:p>
          <a:p>
            <a:pPr marL="109728" indent="0">
              <a:buNone/>
            </a:pPr>
            <a:r>
              <a:rPr lang="en-US" sz="1600" dirty="0">
                <a:latin typeface="Consolas" panose="020B0609020204030204" pitchFamily="49" charset="0"/>
              </a:rPr>
              <a:t>	</a:t>
            </a:r>
            <a:r>
              <a:rPr lang="en-US" sz="1600" dirty="0" err="1">
                <a:latin typeface="Consolas" panose="020B0609020204030204" pitchFamily="49" charset="0"/>
              </a:rPr>
              <a:t>int</a:t>
            </a:r>
            <a:r>
              <a:rPr lang="en-US" sz="1600" dirty="0">
                <a:latin typeface="Consolas" panose="020B0609020204030204" pitchFamily="49" charset="0"/>
              </a:rPr>
              <a:t> s1, s2, </a:t>
            </a:r>
            <a:r>
              <a:rPr lang="en-US" sz="1600" dirty="0" err="1">
                <a:latin typeface="Consolas" panose="020B0609020204030204" pitchFamily="49" charset="0"/>
              </a:rPr>
              <a:t>sd</a:t>
            </a:r>
            <a:r>
              <a:rPr lang="en-US" sz="1600" dirty="0">
                <a:latin typeface="Consolas" panose="020B0609020204030204" pitchFamily="49" charset="0"/>
              </a:rPr>
              <a:t>;</a:t>
            </a:r>
          </a:p>
          <a:p>
            <a:pPr marL="109728" indent="0">
              <a:buNone/>
            </a:pPr>
            <a:r>
              <a:rPr lang="en-US" sz="1600" dirty="0">
                <a:latin typeface="Consolas" panose="020B0609020204030204" pitchFamily="49" charset="0"/>
              </a:rPr>
              <a:t>	</a:t>
            </a:r>
          </a:p>
          <a:p>
            <a:pPr marL="109728" indent="0">
              <a:buNone/>
            </a:pPr>
            <a:r>
              <a:rPr lang="en-US" sz="1600" dirty="0">
                <a:latin typeface="Consolas" panose="020B0609020204030204" pitchFamily="49" charset="0"/>
              </a:rPr>
              <a:t>	</a:t>
            </a:r>
            <a:r>
              <a:rPr lang="en-US" sz="1600" dirty="0" err="1">
                <a:latin typeface="Consolas" panose="020B0609020204030204" pitchFamily="49" charset="0"/>
              </a:rPr>
              <a:t>printf</a:t>
            </a:r>
            <a:r>
              <a:rPr lang="en-US" sz="1600" dirty="0">
                <a:latin typeface="Consolas" panose="020B0609020204030204" pitchFamily="49" charset="0"/>
              </a:rPr>
              <a:t>("Give first date (DD/MM/YYYY):");</a:t>
            </a:r>
          </a:p>
          <a:p>
            <a:pPr marL="109728" indent="0">
              <a:buNone/>
            </a:pPr>
            <a:r>
              <a:rPr lang="en-US" sz="1600" dirty="0">
                <a:latin typeface="Consolas" panose="020B0609020204030204" pitchFamily="49" charset="0"/>
              </a:rPr>
              <a:t>	</a:t>
            </a:r>
            <a:r>
              <a:rPr lang="en-US" sz="1600" dirty="0" err="1">
                <a:latin typeface="Consolas" panose="020B0609020204030204" pitchFamily="49" charset="0"/>
              </a:rPr>
              <a:t>scanf</a:t>
            </a:r>
            <a:r>
              <a:rPr lang="en-US" sz="1600" dirty="0">
                <a:latin typeface="Consolas" panose="020B0609020204030204" pitchFamily="49" charset="0"/>
              </a:rPr>
              <a:t>("%</a:t>
            </a:r>
            <a:r>
              <a:rPr lang="en-US" sz="1600" dirty="0" err="1">
                <a:latin typeface="Consolas" panose="020B0609020204030204" pitchFamily="49" charset="0"/>
              </a:rPr>
              <a:t>i</a:t>
            </a:r>
            <a:r>
              <a:rPr lang="en-US" sz="1600" dirty="0">
                <a:latin typeface="Consolas" panose="020B0609020204030204" pitchFamily="49" charset="0"/>
              </a:rPr>
              <a:t>/%</a:t>
            </a:r>
            <a:r>
              <a:rPr lang="en-US" sz="1600" dirty="0" err="1">
                <a:latin typeface="Consolas" panose="020B0609020204030204" pitchFamily="49" charset="0"/>
              </a:rPr>
              <a:t>i</a:t>
            </a:r>
            <a:r>
              <a:rPr lang="en-US" sz="1600" dirty="0">
                <a:latin typeface="Consolas" panose="020B0609020204030204" pitchFamily="49" charset="0"/>
              </a:rPr>
              <a:t>/%</a:t>
            </a:r>
            <a:r>
              <a:rPr lang="en-US" sz="1600" dirty="0" err="1">
                <a:latin typeface="Consolas" panose="020B0609020204030204" pitchFamily="49" charset="0"/>
              </a:rPr>
              <a:t>i</a:t>
            </a:r>
            <a:r>
              <a:rPr lang="en-US" sz="1600" dirty="0">
                <a:latin typeface="Consolas" panose="020B0609020204030204" pitchFamily="49" charset="0"/>
              </a:rPr>
              <a:t>", &amp;d1.d, &amp;d1.m, &amp;d1.y);</a:t>
            </a:r>
          </a:p>
          <a:p>
            <a:pPr marL="109728" indent="0">
              <a:buNone/>
            </a:pPr>
            <a:r>
              <a:rPr lang="en-US" sz="1600" dirty="0">
                <a:latin typeface="Consolas" panose="020B0609020204030204" pitchFamily="49" charset="0"/>
              </a:rPr>
              <a:t>	</a:t>
            </a:r>
          </a:p>
          <a:p>
            <a:pPr marL="109728" indent="0">
              <a:buNone/>
            </a:pPr>
            <a:r>
              <a:rPr lang="en-US" sz="1600" dirty="0">
                <a:latin typeface="Consolas" panose="020B0609020204030204" pitchFamily="49" charset="0"/>
              </a:rPr>
              <a:t>	</a:t>
            </a:r>
            <a:r>
              <a:rPr lang="en-US" sz="1600" dirty="0" err="1">
                <a:latin typeface="Consolas" panose="020B0609020204030204" pitchFamily="49" charset="0"/>
              </a:rPr>
              <a:t>printf</a:t>
            </a:r>
            <a:r>
              <a:rPr lang="en-US" sz="1600" dirty="0">
                <a:latin typeface="Consolas" panose="020B0609020204030204" pitchFamily="49" charset="0"/>
              </a:rPr>
              <a:t>("Give second date (DD/MM/YYYY):");</a:t>
            </a:r>
          </a:p>
          <a:p>
            <a:pPr marL="109728" indent="0">
              <a:buNone/>
            </a:pPr>
            <a:r>
              <a:rPr lang="en-US" sz="1600" dirty="0">
                <a:latin typeface="Consolas" panose="020B0609020204030204" pitchFamily="49" charset="0"/>
              </a:rPr>
              <a:t>	</a:t>
            </a:r>
            <a:r>
              <a:rPr lang="en-US" sz="1600" dirty="0" err="1">
                <a:latin typeface="Consolas" panose="020B0609020204030204" pitchFamily="49" charset="0"/>
              </a:rPr>
              <a:t>scanf</a:t>
            </a:r>
            <a:r>
              <a:rPr lang="en-US" sz="1600" dirty="0">
                <a:latin typeface="Consolas" panose="020B0609020204030204" pitchFamily="49" charset="0"/>
              </a:rPr>
              <a:t>("%</a:t>
            </a:r>
            <a:r>
              <a:rPr lang="en-US" sz="1600" dirty="0" err="1">
                <a:latin typeface="Consolas" panose="020B0609020204030204" pitchFamily="49" charset="0"/>
              </a:rPr>
              <a:t>i</a:t>
            </a:r>
            <a:r>
              <a:rPr lang="en-US" sz="1600" dirty="0">
                <a:latin typeface="Consolas" panose="020B0609020204030204" pitchFamily="49" charset="0"/>
              </a:rPr>
              <a:t>/%</a:t>
            </a:r>
            <a:r>
              <a:rPr lang="en-US" sz="1600" dirty="0" err="1">
                <a:latin typeface="Consolas" panose="020B0609020204030204" pitchFamily="49" charset="0"/>
              </a:rPr>
              <a:t>i</a:t>
            </a:r>
            <a:r>
              <a:rPr lang="en-US" sz="1600" dirty="0">
                <a:latin typeface="Consolas" panose="020B0609020204030204" pitchFamily="49" charset="0"/>
              </a:rPr>
              <a:t>/%</a:t>
            </a:r>
            <a:r>
              <a:rPr lang="en-US" sz="1600" dirty="0" err="1">
                <a:latin typeface="Consolas" panose="020B0609020204030204" pitchFamily="49" charset="0"/>
              </a:rPr>
              <a:t>i</a:t>
            </a:r>
            <a:r>
              <a:rPr lang="en-US" sz="1600" dirty="0">
                <a:latin typeface="Consolas" panose="020B0609020204030204" pitchFamily="49" charset="0"/>
              </a:rPr>
              <a:t>", &amp;d2.d, &amp;d2.m, &amp;d2.y);</a:t>
            </a:r>
          </a:p>
        </p:txBody>
      </p:sp>
      <p:sp>
        <p:nvSpPr>
          <p:cNvPr id="9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332AD-4F9F-4859-B5CB-28FCDDDC43AA}" type="slidenum">
              <a:rPr lang="en-GB"/>
              <a:pPr/>
              <a:t>3</a:t>
            </a:fld>
            <a:endParaRPr lang="en-GB"/>
          </a:p>
        </p:txBody>
      </p:sp>
      <p:sp>
        <p:nvSpPr>
          <p:cNvPr id="5" name="Rectangle 3" descr="Rectangle: Click to edit Master text styles&#10;Second level&#10;Third level&#10;Fourth level&#10;Fifth level"/>
          <p:cNvSpPr txBox="1">
            <a:spLocks noChangeArrowheads="1"/>
          </p:cNvSpPr>
          <p:nvPr/>
        </p:nvSpPr>
        <p:spPr>
          <a:xfrm>
            <a:off x="3882452" y="1009340"/>
            <a:ext cx="5146619" cy="3754389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>
            <a:noAutofit/>
          </a:bodyPr>
          <a:lstStyle>
            <a:lvl1pPr marL="365760" indent="-256032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•"/>
              <a:defRPr kumimoji="0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58368" indent="-246888" algn="l" rtl="0" eaLnBrk="1" latinLnBrk="0" hangingPunct="1">
              <a:spcBef>
                <a:spcPts val="300"/>
              </a:spcBef>
              <a:buClr>
                <a:schemeClr val="accent2"/>
              </a:buClr>
              <a:buFont typeface="Georgia"/>
              <a:buChar char="▫"/>
              <a:defRPr kumimoji="0" sz="26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2pPr>
            <a:lvl3pPr marL="923544" indent="-219456" algn="l" rtl="0" eaLnBrk="1" latinLnBrk="0" hangingPunct="1">
              <a:spcBef>
                <a:spcPts val="300"/>
              </a:spcBef>
              <a:buClr>
                <a:schemeClr val="accent1"/>
              </a:buClr>
              <a:buFont typeface="Wingdings 2"/>
              <a:buChar char=""/>
              <a:defRPr kumimoji="0" sz="24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179576" indent="-201168" algn="l" rtl="0" eaLnBrk="1" latinLnBrk="0" hangingPunct="1">
              <a:spcBef>
                <a:spcPts val="300"/>
              </a:spcBef>
              <a:buClr>
                <a:schemeClr val="accent1"/>
              </a:buClr>
              <a:buFont typeface="Wingdings 2"/>
              <a:buChar char=""/>
              <a:defRPr kumimoji="0" sz="2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1389888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20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5pPr>
            <a:lvl6pPr marL="1609344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18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6pPr>
            <a:lvl7pPr marL="1828800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16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7pPr>
            <a:lvl8pPr marL="2029968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◦"/>
              <a:defRPr kumimoji="0" sz="15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8pPr>
            <a:lvl9pPr marL="2240280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◦"/>
              <a:defRPr kumimoji="0" sz="1400" kern="1200" baseline="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09728" indent="0" fontAlgn="auto">
              <a:spcAft>
                <a:spcPts val="0"/>
              </a:spcAft>
              <a:buNone/>
            </a:pPr>
            <a:r>
              <a:rPr lang="en-US" sz="1600" b="0" dirty="0">
                <a:latin typeface="Consolas" panose="020B0609020204030204" pitchFamily="49" charset="0"/>
              </a:rPr>
              <a:t>	s1 = 365*d1.y + 30*d1.m + d1.d;</a:t>
            </a:r>
          </a:p>
          <a:p>
            <a:pPr marL="109728" indent="0" fontAlgn="auto">
              <a:spcAft>
                <a:spcPts val="0"/>
              </a:spcAft>
              <a:buNone/>
            </a:pPr>
            <a:r>
              <a:rPr lang="en-US" sz="1600" b="0" dirty="0">
                <a:latin typeface="Consolas" panose="020B0609020204030204" pitchFamily="49" charset="0"/>
              </a:rPr>
              <a:t>	s2 = 365*d2.y + 30*d2.m + d2.d;</a:t>
            </a:r>
          </a:p>
          <a:p>
            <a:pPr marL="109728" indent="0" fontAlgn="auto">
              <a:spcAft>
                <a:spcPts val="0"/>
              </a:spcAft>
              <a:buNone/>
            </a:pPr>
            <a:r>
              <a:rPr lang="en-US" sz="1600" b="0" dirty="0">
                <a:latin typeface="Consolas" panose="020B0609020204030204" pitchFamily="49" charset="0"/>
              </a:rPr>
              <a:t>	</a:t>
            </a:r>
            <a:r>
              <a:rPr lang="en-US" sz="1600" b="0" dirty="0" err="1">
                <a:latin typeface="Consolas" panose="020B0609020204030204" pitchFamily="49" charset="0"/>
              </a:rPr>
              <a:t>sd</a:t>
            </a:r>
            <a:r>
              <a:rPr lang="en-US" sz="1600" b="0" dirty="0">
                <a:latin typeface="Consolas" panose="020B0609020204030204" pitchFamily="49" charset="0"/>
              </a:rPr>
              <a:t> = s2 - s1;</a:t>
            </a:r>
          </a:p>
          <a:p>
            <a:pPr marL="109728" indent="0" fontAlgn="auto">
              <a:spcAft>
                <a:spcPts val="0"/>
              </a:spcAft>
              <a:buNone/>
            </a:pPr>
            <a:r>
              <a:rPr lang="en-US" sz="1600" b="0" dirty="0">
                <a:latin typeface="Consolas" panose="020B0609020204030204" pitchFamily="49" charset="0"/>
              </a:rPr>
              <a:t>	</a:t>
            </a:r>
          </a:p>
          <a:p>
            <a:pPr marL="109728" indent="0" fontAlgn="auto">
              <a:spcAft>
                <a:spcPts val="0"/>
              </a:spcAft>
              <a:buNone/>
            </a:pPr>
            <a:r>
              <a:rPr lang="en-US" sz="1600" b="0" dirty="0">
                <a:latin typeface="Consolas" panose="020B0609020204030204" pitchFamily="49" charset="0"/>
              </a:rPr>
              <a:t>	</a:t>
            </a:r>
            <a:r>
              <a:rPr lang="en-US" sz="1600" b="0" dirty="0" err="1">
                <a:latin typeface="Consolas" panose="020B0609020204030204" pitchFamily="49" charset="0"/>
              </a:rPr>
              <a:t>td.y</a:t>
            </a:r>
            <a:r>
              <a:rPr lang="en-US" sz="1600" b="0" dirty="0">
                <a:latin typeface="Consolas" panose="020B0609020204030204" pitchFamily="49" charset="0"/>
              </a:rPr>
              <a:t> = </a:t>
            </a:r>
            <a:r>
              <a:rPr lang="en-US" sz="1600" b="0" dirty="0" err="1">
                <a:latin typeface="Consolas" panose="020B0609020204030204" pitchFamily="49" charset="0"/>
              </a:rPr>
              <a:t>sd</a:t>
            </a:r>
            <a:r>
              <a:rPr lang="en-US" sz="1600" b="0" dirty="0">
                <a:latin typeface="Consolas" panose="020B0609020204030204" pitchFamily="49" charset="0"/>
              </a:rPr>
              <a:t>/365;</a:t>
            </a:r>
          </a:p>
          <a:p>
            <a:pPr marL="109728" indent="0" fontAlgn="auto">
              <a:spcAft>
                <a:spcPts val="0"/>
              </a:spcAft>
              <a:buNone/>
            </a:pPr>
            <a:r>
              <a:rPr lang="en-US" sz="1600" b="0" dirty="0">
                <a:latin typeface="Consolas" panose="020B0609020204030204" pitchFamily="49" charset="0"/>
              </a:rPr>
              <a:t>	</a:t>
            </a:r>
            <a:r>
              <a:rPr lang="en-US" sz="1600" b="0" dirty="0" err="1">
                <a:latin typeface="Consolas" panose="020B0609020204030204" pitchFamily="49" charset="0"/>
              </a:rPr>
              <a:t>td.m</a:t>
            </a:r>
            <a:r>
              <a:rPr lang="en-US" sz="1600" b="0" dirty="0">
                <a:latin typeface="Consolas" panose="020B0609020204030204" pitchFamily="49" charset="0"/>
              </a:rPr>
              <a:t> = (sd%365)/30;</a:t>
            </a:r>
          </a:p>
          <a:p>
            <a:pPr marL="109728" indent="0" fontAlgn="auto">
              <a:spcAft>
                <a:spcPts val="0"/>
              </a:spcAft>
              <a:buNone/>
            </a:pPr>
            <a:r>
              <a:rPr lang="en-US" sz="1600" b="0" dirty="0">
                <a:latin typeface="Consolas" panose="020B0609020204030204" pitchFamily="49" charset="0"/>
              </a:rPr>
              <a:t>	</a:t>
            </a:r>
            <a:r>
              <a:rPr lang="en-US" sz="1600" b="0" dirty="0" err="1">
                <a:latin typeface="Consolas" panose="020B0609020204030204" pitchFamily="49" charset="0"/>
              </a:rPr>
              <a:t>td.d</a:t>
            </a:r>
            <a:r>
              <a:rPr lang="en-US" sz="1600" b="0" dirty="0">
                <a:latin typeface="Consolas" panose="020B0609020204030204" pitchFamily="49" charset="0"/>
              </a:rPr>
              <a:t> = (sd%365)%30;</a:t>
            </a:r>
          </a:p>
          <a:p>
            <a:pPr marL="109728" indent="0" fontAlgn="auto">
              <a:spcAft>
                <a:spcPts val="0"/>
              </a:spcAft>
              <a:buNone/>
            </a:pPr>
            <a:r>
              <a:rPr lang="en-US" sz="1600" b="0" dirty="0">
                <a:latin typeface="Consolas" panose="020B0609020204030204" pitchFamily="49" charset="0"/>
              </a:rPr>
              <a:t>	</a:t>
            </a:r>
          </a:p>
          <a:p>
            <a:pPr marL="109728" indent="0" fontAlgn="auto">
              <a:spcAft>
                <a:spcPts val="0"/>
              </a:spcAft>
              <a:buNone/>
            </a:pPr>
            <a:r>
              <a:rPr lang="en-US" sz="1600" b="0" dirty="0" err="1">
                <a:latin typeface="Consolas" panose="020B0609020204030204" pitchFamily="49" charset="0"/>
              </a:rPr>
              <a:t>printf</a:t>
            </a:r>
            <a:r>
              <a:rPr lang="en-US" sz="1600" b="0" dirty="0">
                <a:latin typeface="Consolas" panose="020B0609020204030204" pitchFamily="49" charset="0"/>
              </a:rPr>
              <a:t>("Elapsed time: %02d/%02d/%04d\n", 			</a:t>
            </a:r>
            <a:r>
              <a:rPr lang="en-US" sz="1600" b="0" dirty="0" err="1">
                <a:latin typeface="Consolas" panose="020B0609020204030204" pitchFamily="49" charset="0"/>
              </a:rPr>
              <a:t>td.d</a:t>
            </a:r>
            <a:r>
              <a:rPr lang="en-US" sz="1600" b="0" dirty="0">
                <a:latin typeface="Consolas" panose="020B0609020204030204" pitchFamily="49" charset="0"/>
              </a:rPr>
              <a:t>, </a:t>
            </a:r>
            <a:r>
              <a:rPr lang="en-US" sz="1600" b="0" dirty="0" err="1">
                <a:latin typeface="Consolas" panose="020B0609020204030204" pitchFamily="49" charset="0"/>
              </a:rPr>
              <a:t>td.m</a:t>
            </a:r>
            <a:r>
              <a:rPr lang="en-US" sz="1600" b="0" dirty="0">
                <a:latin typeface="Consolas" panose="020B0609020204030204" pitchFamily="49" charset="0"/>
              </a:rPr>
              <a:t>, </a:t>
            </a:r>
            <a:r>
              <a:rPr lang="en-US" sz="1600" b="0" dirty="0" err="1">
                <a:latin typeface="Consolas" panose="020B0609020204030204" pitchFamily="49" charset="0"/>
              </a:rPr>
              <a:t>td.y</a:t>
            </a:r>
            <a:r>
              <a:rPr lang="en-US" sz="1600" b="0" dirty="0">
                <a:latin typeface="Consolas" panose="020B0609020204030204" pitchFamily="49" charset="0"/>
              </a:rPr>
              <a:t>);</a:t>
            </a:r>
          </a:p>
          <a:p>
            <a:pPr marL="109728" indent="0" fontAlgn="auto">
              <a:spcAft>
                <a:spcPts val="0"/>
              </a:spcAft>
              <a:buNone/>
            </a:pPr>
            <a:r>
              <a:rPr lang="en-US" sz="1600" b="0" dirty="0">
                <a:latin typeface="Consolas" panose="020B0609020204030204" pitchFamily="49" charset="0"/>
              </a:rPr>
              <a:t>	</a:t>
            </a:r>
          </a:p>
          <a:p>
            <a:pPr marL="109728" indent="0" fontAlgn="auto">
              <a:spcAft>
                <a:spcPts val="0"/>
              </a:spcAft>
              <a:buNone/>
            </a:pPr>
            <a:r>
              <a:rPr lang="en-US" sz="1600" b="0" dirty="0">
                <a:latin typeface="Consolas" panose="020B0609020204030204" pitchFamily="49" charset="0"/>
              </a:rPr>
              <a:t>	return 0;</a:t>
            </a:r>
          </a:p>
          <a:p>
            <a:pPr marL="109728" indent="0" fontAlgn="auto">
              <a:spcAft>
                <a:spcPts val="0"/>
              </a:spcAft>
              <a:buNone/>
            </a:pPr>
            <a:r>
              <a:rPr lang="en-US" sz="1600" b="0" dirty="0">
                <a:latin typeface="Consolas" panose="020B0609020204030204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2314596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79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idx="1"/>
          </p:nvPr>
        </p:nvSpPr>
        <p:spPr>
          <a:xfrm>
            <a:off x="0" y="1066800"/>
            <a:ext cx="9144000" cy="5791200"/>
          </a:xfrm>
        </p:spPr>
        <p:txBody>
          <a:bodyPr>
            <a:noAutofit/>
          </a:bodyPr>
          <a:lstStyle/>
          <a:p>
            <a:pPr marL="566928" indent="-457200">
              <a:buFont typeface="+mj-lt"/>
              <a:buAutoNum type="arabicPeriod" startAt="2"/>
            </a:pPr>
            <a:r>
              <a:rPr lang="el-GR" sz="2400" dirty="0"/>
              <a:t>Να γραφεί πρόγραμμα το οποίο χρησιμοποιώντας μια κατάλληλη δομή </a:t>
            </a:r>
            <a:r>
              <a:rPr lang="en-US" sz="2400" dirty="0"/>
              <a:t>student </a:t>
            </a:r>
            <a:r>
              <a:rPr lang="el-GR" sz="2400" dirty="0"/>
              <a:t>να αποθηκεύει για κάθε φοιτητή επώνυμο, όνομα, και ΑΜ. </a:t>
            </a:r>
            <a:br>
              <a:rPr lang="el-GR" sz="2400" dirty="0"/>
            </a:br>
            <a:br>
              <a:rPr lang="el-GR" sz="2400" dirty="0"/>
            </a:br>
            <a:r>
              <a:rPr lang="el-GR" sz="2400" dirty="0"/>
              <a:t>Στην συνέχεια να δέχεται τα στοιχεία για 5 φοιτητές, τα οποία να τα αποθηκεύει σε κατάλληλο πίνακα με στοιχεία δομές </a:t>
            </a:r>
            <a:r>
              <a:rPr lang="en-US" sz="2400" dirty="0"/>
              <a:t>student</a:t>
            </a:r>
            <a:r>
              <a:rPr lang="el-GR" sz="2400" dirty="0"/>
              <a:t>. </a:t>
            </a:r>
            <a:br>
              <a:rPr lang="el-GR" sz="2400" dirty="0"/>
            </a:br>
            <a:br>
              <a:rPr lang="el-GR" sz="2400" dirty="0"/>
            </a:br>
            <a:r>
              <a:rPr lang="el-GR" sz="2400" dirty="0"/>
              <a:t>Επιπλέον να ταξινομεί τους φοιτητές σε αύξουσα σειρά με βάση το ΑΜ και να εμφανίζει όλους τους φοιτητές στην οθόνη. </a:t>
            </a:r>
            <a:br>
              <a:rPr lang="el-GR" sz="2400" dirty="0"/>
            </a:br>
            <a:br>
              <a:rPr lang="el-GR" sz="2400" dirty="0"/>
            </a:br>
            <a:r>
              <a:rPr lang="el-GR" sz="2400" dirty="0"/>
              <a:t>Όλα τα παραπάνω </a:t>
            </a:r>
            <a:r>
              <a:rPr lang="en-US" sz="2400" dirty="0"/>
              <a:t>(</a:t>
            </a:r>
            <a:r>
              <a:rPr lang="el-GR" sz="2400" dirty="0"/>
              <a:t>είσοδος, ταξινόμηση, εμφάνιση</a:t>
            </a:r>
            <a:r>
              <a:rPr lang="en-US" sz="2400" dirty="0"/>
              <a:t>) </a:t>
            </a:r>
            <a:r>
              <a:rPr lang="el-GR" sz="2400" dirty="0"/>
              <a:t>να υλοποιηθούν με χρήση συναρτήσεων.</a:t>
            </a:r>
          </a:p>
          <a:p>
            <a:pPr marL="109728" indent="0">
              <a:buNone/>
            </a:pPr>
            <a:endParaRPr lang="el-GR" sz="2000" dirty="0">
              <a:solidFill>
                <a:srgbClr val="0070C0"/>
              </a:solidFill>
            </a:endParaRPr>
          </a:p>
          <a:p>
            <a:pPr marL="566928" indent="-457200">
              <a:buFont typeface="+mj-lt"/>
              <a:buAutoNum type="arabicPeriod" startAt="5"/>
            </a:pPr>
            <a:endParaRPr lang="el-GR" sz="2000" dirty="0"/>
          </a:p>
        </p:txBody>
      </p:sp>
      <p:sp>
        <p:nvSpPr>
          <p:cNvPr id="9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332AD-4F9F-4859-B5CB-28FCDDDC43AA}" type="slidenum">
              <a:rPr lang="en-GB"/>
              <a:pPr/>
              <a:t>4</a:t>
            </a:fld>
            <a:endParaRPr lang="en-GB"/>
          </a:p>
        </p:txBody>
      </p:sp>
      <p:sp>
        <p:nvSpPr>
          <p:cNvPr id="10" name="9 - Τίτλος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066800"/>
          </a:xfrm>
        </p:spPr>
        <p:txBody>
          <a:bodyPr>
            <a:normAutofit/>
          </a:bodyPr>
          <a:lstStyle/>
          <a:p>
            <a:r>
              <a:rPr lang="el-GR" dirty="0">
                <a:solidFill>
                  <a:srgbClr val="FF0000"/>
                </a:solidFill>
              </a:rPr>
              <a:t>Ασκήσεις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3617571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79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idx="1"/>
          </p:nvPr>
        </p:nvSpPr>
        <p:spPr>
          <a:xfrm>
            <a:off x="221223" y="879309"/>
            <a:ext cx="3729950" cy="5294257"/>
          </a:xfrm>
        </p:spPr>
        <p:txBody>
          <a:bodyPr>
            <a:noAutofit/>
          </a:bodyPr>
          <a:lstStyle/>
          <a:p>
            <a:pPr marL="109728" indent="0">
              <a:buNone/>
            </a:pPr>
            <a:r>
              <a:rPr lang="en-US" sz="1600" dirty="0">
                <a:latin typeface="Consolas" panose="020B0609020204030204" pitchFamily="49" charset="0"/>
              </a:rPr>
              <a:t>#include &lt;</a:t>
            </a:r>
            <a:r>
              <a:rPr lang="en-US" sz="1600" dirty="0" err="1">
                <a:latin typeface="Consolas" panose="020B0609020204030204" pitchFamily="49" charset="0"/>
              </a:rPr>
              <a:t>stdio.h</a:t>
            </a:r>
            <a:r>
              <a:rPr lang="en-US" sz="1600" dirty="0">
                <a:latin typeface="Consolas" panose="020B0609020204030204" pitchFamily="49" charset="0"/>
              </a:rPr>
              <a:t>&gt;</a:t>
            </a:r>
          </a:p>
          <a:p>
            <a:pPr marL="109728" indent="0">
              <a:buNone/>
            </a:pPr>
            <a:endParaRPr lang="en-US" sz="1600" dirty="0">
              <a:latin typeface="Consolas" panose="020B0609020204030204" pitchFamily="49" charset="0"/>
            </a:endParaRPr>
          </a:p>
          <a:p>
            <a:pPr marL="109728" indent="0">
              <a:buNone/>
            </a:pPr>
            <a:r>
              <a:rPr lang="en-US" sz="1600" dirty="0">
                <a:latin typeface="Consolas" panose="020B0609020204030204" pitchFamily="49" charset="0"/>
              </a:rPr>
              <a:t>typedef struct</a:t>
            </a:r>
          </a:p>
          <a:p>
            <a:pPr marL="109728" indent="0">
              <a:buNone/>
            </a:pPr>
            <a:r>
              <a:rPr lang="en-US" sz="1600" dirty="0">
                <a:latin typeface="Consolas" panose="020B0609020204030204" pitchFamily="49" charset="0"/>
              </a:rPr>
              <a:t>{</a:t>
            </a:r>
          </a:p>
          <a:p>
            <a:pPr marL="109728" indent="0">
              <a:buNone/>
            </a:pPr>
            <a:r>
              <a:rPr lang="en-US" sz="1600" dirty="0">
                <a:latin typeface="Consolas" panose="020B0609020204030204" pitchFamily="49" charset="0"/>
              </a:rPr>
              <a:t>	char </a:t>
            </a:r>
            <a:r>
              <a:rPr lang="en-US" sz="1600" dirty="0" err="1">
                <a:latin typeface="Consolas" panose="020B0609020204030204" pitchFamily="49" charset="0"/>
              </a:rPr>
              <a:t>fname</a:t>
            </a:r>
            <a:r>
              <a:rPr lang="en-US" sz="1600" dirty="0">
                <a:latin typeface="Consolas" panose="020B0609020204030204" pitchFamily="49" charset="0"/>
              </a:rPr>
              <a:t>[15];</a:t>
            </a:r>
          </a:p>
          <a:p>
            <a:pPr marL="109728" indent="0">
              <a:buNone/>
            </a:pPr>
            <a:r>
              <a:rPr lang="en-US" sz="1600" dirty="0">
                <a:latin typeface="Consolas" panose="020B0609020204030204" pitchFamily="49" charset="0"/>
              </a:rPr>
              <a:t>	char </a:t>
            </a:r>
            <a:r>
              <a:rPr lang="en-US" sz="1600" dirty="0" err="1">
                <a:latin typeface="Consolas" panose="020B0609020204030204" pitchFamily="49" charset="0"/>
              </a:rPr>
              <a:t>sname</a:t>
            </a:r>
            <a:r>
              <a:rPr lang="en-US" sz="1600" dirty="0">
                <a:latin typeface="Consolas" panose="020B0609020204030204" pitchFamily="49" charset="0"/>
              </a:rPr>
              <a:t>[15];</a:t>
            </a:r>
          </a:p>
          <a:p>
            <a:pPr marL="109728" indent="0">
              <a:buNone/>
            </a:pPr>
            <a:r>
              <a:rPr lang="en-US" sz="1600" dirty="0">
                <a:latin typeface="Consolas" panose="020B0609020204030204" pitchFamily="49" charset="0"/>
              </a:rPr>
              <a:t>	</a:t>
            </a:r>
            <a:r>
              <a:rPr lang="en-US" sz="1600" dirty="0" err="1">
                <a:latin typeface="Consolas" panose="020B0609020204030204" pitchFamily="49" charset="0"/>
              </a:rPr>
              <a:t>int</a:t>
            </a:r>
            <a:r>
              <a:rPr lang="en-US" sz="1600" dirty="0">
                <a:latin typeface="Consolas" panose="020B0609020204030204" pitchFamily="49" charset="0"/>
              </a:rPr>
              <a:t> AM;</a:t>
            </a:r>
          </a:p>
          <a:p>
            <a:pPr marL="109728" indent="0">
              <a:buNone/>
            </a:pPr>
            <a:r>
              <a:rPr lang="en-US" sz="1600" dirty="0">
                <a:latin typeface="Consolas" panose="020B0609020204030204" pitchFamily="49" charset="0"/>
              </a:rPr>
              <a:t>} student;</a:t>
            </a:r>
          </a:p>
          <a:p>
            <a:pPr marL="109728" indent="0">
              <a:buNone/>
            </a:pPr>
            <a:endParaRPr lang="en-US" sz="1600" dirty="0">
              <a:latin typeface="Consolas" panose="020B0609020204030204" pitchFamily="49" charset="0"/>
            </a:endParaRPr>
          </a:p>
          <a:p>
            <a:pPr marL="109728" indent="0">
              <a:buNone/>
            </a:pPr>
            <a:r>
              <a:rPr lang="en-US" sz="1600" dirty="0">
                <a:latin typeface="Consolas" panose="020B0609020204030204" pitchFamily="49" charset="0"/>
              </a:rPr>
              <a:t>student students[5];</a:t>
            </a:r>
          </a:p>
          <a:p>
            <a:pPr marL="109728" indent="0">
              <a:buNone/>
            </a:pPr>
            <a:endParaRPr lang="en-US" sz="1600" dirty="0">
              <a:latin typeface="Consolas" panose="020B0609020204030204" pitchFamily="49" charset="0"/>
            </a:endParaRPr>
          </a:p>
          <a:p>
            <a:pPr marL="109728" indent="0">
              <a:buNone/>
            </a:pPr>
            <a:r>
              <a:rPr lang="en-US" sz="1600" dirty="0">
                <a:latin typeface="Consolas" panose="020B0609020204030204" pitchFamily="49" charset="0"/>
              </a:rPr>
              <a:t>void </a:t>
            </a:r>
            <a:r>
              <a:rPr lang="en-US" sz="1600" dirty="0" err="1">
                <a:latin typeface="Consolas" panose="020B0609020204030204" pitchFamily="49" charset="0"/>
              </a:rPr>
              <a:t>readStudents</a:t>
            </a:r>
            <a:r>
              <a:rPr lang="en-US" sz="1600" dirty="0">
                <a:latin typeface="Consolas" panose="020B0609020204030204" pitchFamily="49" charset="0"/>
              </a:rPr>
              <a:t>();</a:t>
            </a:r>
          </a:p>
          <a:p>
            <a:pPr marL="109728" indent="0">
              <a:buNone/>
            </a:pPr>
            <a:r>
              <a:rPr lang="en-US" sz="1600" dirty="0">
                <a:latin typeface="Consolas" panose="020B0609020204030204" pitchFamily="49" charset="0"/>
              </a:rPr>
              <a:t>void </a:t>
            </a:r>
            <a:r>
              <a:rPr lang="en-US" sz="1600" dirty="0" err="1">
                <a:latin typeface="Consolas" panose="020B0609020204030204" pitchFamily="49" charset="0"/>
              </a:rPr>
              <a:t>sortStudents</a:t>
            </a:r>
            <a:r>
              <a:rPr lang="en-US" sz="1600" dirty="0">
                <a:latin typeface="Consolas" panose="020B0609020204030204" pitchFamily="49" charset="0"/>
              </a:rPr>
              <a:t>();</a:t>
            </a:r>
          </a:p>
          <a:p>
            <a:pPr marL="109728" indent="0">
              <a:buNone/>
            </a:pPr>
            <a:r>
              <a:rPr lang="en-US" sz="1600" dirty="0">
                <a:latin typeface="Consolas" panose="020B0609020204030204" pitchFamily="49" charset="0"/>
              </a:rPr>
              <a:t>void </a:t>
            </a:r>
            <a:r>
              <a:rPr lang="en-US" sz="1600" dirty="0" err="1">
                <a:latin typeface="Consolas" panose="020B0609020204030204" pitchFamily="49" charset="0"/>
              </a:rPr>
              <a:t>showStudents</a:t>
            </a:r>
            <a:r>
              <a:rPr lang="en-US" sz="1600" dirty="0">
                <a:latin typeface="Consolas" panose="020B0609020204030204" pitchFamily="49" charset="0"/>
              </a:rPr>
              <a:t>();</a:t>
            </a:r>
          </a:p>
          <a:p>
            <a:pPr marL="109728" indent="0">
              <a:buNone/>
            </a:pPr>
            <a:endParaRPr lang="en-US" sz="1600" dirty="0">
              <a:latin typeface="Consolas" panose="020B0609020204030204" pitchFamily="49" charset="0"/>
            </a:endParaRPr>
          </a:p>
          <a:p>
            <a:pPr marL="109728" indent="0">
              <a:buNone/>
            </a:pPr>
            <a:r>
              <a:rPr lang="en-US" sz="1600" dirty="0">
                <a:latin typeface="Consolas" panose="020B0609020204030204" pitchFamily="49" charset="0"/>
              </a:rPr>
              <a:t>void main()</a:t>
            </a:r>
          </a:p>
          <a:p>
            <a:pPr marL="109728" indent="0">
              <a:buNone/>
            </a:pPr>
            <a:r>
              <a:rPr lang="en-US" sz="1600" dirty="0">
                <a:latin typeface="Consolas" panose="020B0609020204030204" pitchFamily="49" charset="0"/>
              </a:rPr>
              <a:t>{	</a:t>
            </a:r>
          </a:p>
          <a:p>
            <a:pPr marL="109728" indent="0">
              <a:buNone/>
            </a:pPr>
            <a:r>
              <a:rPr lang="en-US" sz="1600" dirty="0">
                <a:latin typeface="Consolas" panose="020B0609020204030204" pitchFamily="49" charset="0"/>
              </a:rPr>
              <a:t>	</a:t>
            </a:r>
            <a:r>
              <a:rPr lang="en-US" sz="1600" dirty="0" err="1">
                <a:latin typeface="Consolas" panose="020B0609020204030204" pitchFamily="49" charset="0"/>
              </a:rPr>
              <a:t>readStudents</a:t>
            </a:r>
            <a:r>
              <a:rPr lang="en-US" sz="1600" dirty="0">
                <a:latin typeface="Consolas" panose="020B0609020204030204" pitchFamily="49" charset="0"/>
              </a:rPr>
              <a:t>();</a:t>
            </a:r>
          </a:p>
          <a:p>
            <a:pPr marL="109728" indent="0">
              <a:buNone/>
            </a:pPr>
            <a:r>
              <a:rPr lang="en-US" sz="1600" dirty="0">
                <a:latin typeface="Consolas" panose="020B0609020204030204" pitchFamily="49" charset="0"/>
              </a:rPr>
              <a:t>	</a:t>
            </a:r>
            <a:r>
              <a:rPr lang="en-US" sz="1600" dirty="0" err="1">
                <a:latin typeface="Consolas" panose="020B0609020204030204" pitchFamily="49" charset="0"/>
              </a:rPr>
              <a:t>sortStudents</a:t>
            </a:r>
            <a:r>
              <a:rPr lang="en-US" sz="1600" dirty="0">
                <a:latin typeface="Consolas" panose="020B0609020204030204" pitchFamily="49" charset="0"/>
              </a:rPr>
              <a:t>();</a:t>
            </a:r>
          </a:p>
          <a:p>
            <a:pPr marL="109728" indent="0">
              <a:buNone/>
            </a:pPr>
            <a:r>
              <a:rPr lang="en-US" sz="1600" dirty="0">
                <a:latin typeface="Consolas" panose="020B0609020204030204" pitchFamily="49" charset="0"/>
              </a:rPr>
              <a:t>	</a:t>
            </a:r>
            <a:r>
              <a:rPr lang="en-US" sz="1600" dirty="0" err="1">
                <a:latin typeface="Consolas" panose="020B0609020204030204" pitchFamily="49" charset="0"/>
              </a:rPr>
              <a:t>showStudents</a:t>
            </a:r>
            <a:r>
              <a:rPr lang="en-US" sz="1600" dirty="0">
                <a:latin typeface="Consolas" panose="020B0609020204030204" pitchFamily="49" charset="0"/>
              </a:rPr>
              <a:t>();</a:t>
            </a:r>
          </a:p>
          <a:p>
            <a:pPr marL="109728" indent="0">
              <a:buNone/>
            </a:pPr>
            <a:r>
              <a:rPr lang="en-US" sz="1600" dirty="0">
                <a:latin typeface="Consolas" panose="020B0609020204030204" pitchFamily="49" charset="0"/>
              </a:rPr>
              <a:t>}</a:t>
            </a:r>
          </a:p>
        </p:txBody>
      </p:sp>
      <p:sp>
        <p:nvSpPr>
          <p:cNvPr id="9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332AD-4F9F-4859-B5CB-28FCDDDC43AA}" type="slidenum">
              <a:rPr lang="en-GB"/>
              <a:pPr/>
              <a:t>5</a:t>
            </a:fld>
            <a:endParaRPr lang="en-GB"/>
          </a:p>
        </p:txBody>
      </p:sp>
      <p:sp>
        <p:nvSpPr>
          <p:cNvPr id="4" name="Rectangle 3" descr="Rectangle: Click to edit Master text styles&#10;Second level&#10;Third level&#10;Fourth level&#10;Fifth level"/>
          <p:cNvSpPr txBox="1">
            <a:spLocks noChangeArrowheads="1"/>
          </p:cNvSpPr>
          <p:nvPr/>
        </p:nvSpPr>
        <p:spPr>
          <a:xfrm>
            <a:off x="3819832" y="886027"/>
            <a:ext cx="5324173" cy="5294257"/>
          </a:xfrm>
          <a:prstGeom prst="rect">
            <a:avLst/>
          </a:prstGeom>
        </p:spPr>
        <p:txBody>
          <a:bodyPr vert="horz">
            <a:noAutofit/>
          </a:bodyPr>
          <a:lstStyle>
            <a:lvl1pPr marL="365760" indent="-256032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•"/>
              <a:defRPr kumimoji="0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58368" indent="-246888" algn="l" rtl="0" eaLnBrk="1" latinLnBrk="0" hangingPunct="1">
              <a:spcBef>
                <a:spcPts val="300"/>
              </a:spcBef>
              <a:buClr>
                <a:schemeClr val="accent2"/>
              </a:buClr>
              <a:buFont typeface="Georgia"/>
              <a:buChar char="▫"/>
              <a:defRPr kumimoji="0" sz="26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2pPr>
            <a:lvl3pPr marL="923544" indent="-219456" algn="l" rtl="0" eaLnBrk="1" latinLnBrk="0" hangingPunct="1">
              <a:spcBef>
                <a:spcPts val="300"/>
              </a:spcBef>
              <a:buClr>
                <a:schemeClr val="accent1"/>
              </a:buClr>
              <a:buFont typeface="Wingdings 2"/>
              <a:buChar char=""/>
              <a:defRPr kumimoji="0" sz="24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179576" indent="-201168" algn="l" rtl="0" eaLnBrk="1" latinLnBrk="0" hangingPunct="1">
              <a:spcBef>
                <a:spcPts val="300"/>
              </a:spcBef>
              <a:buClr>
                <a:schemeClr val="accent1"/>
              </a:buClr>
              <a:buFont typeface="Wingdings 2"/>
              <a:buChar char=""/>
              <a:defRPr kumimoji="0" sz="2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1389888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20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5pPr>
            <a:lvl6pPr marL="1609344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18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6pPr>
            <a:lvl7pPr marL="1828800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16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7pPr>
            <a:lvl8pPr marL="2029968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◦"/>
              <a:defRPr kumimoji="0" sz="15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8pPr>
            <a:lvl9pPr marL="2240280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◦"/>
              <a:defRPr kumimoji="0" sz="1400" kern="1200" baseline="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09728" indent="0">
              <a:buNone/>
            </a:pPr>
            <a:r>
              <a:rPr lang="en-US" sz="1600" b="0" dirty="0">
                <a:latin typeface="Consolas" panose="020B0609020204030204" pitchFamily="49" charset="0"/>
              </a:rPr>
              <a:t>void </a:t>
            </a:r>
            <a:r>
              <a:rPr lang="en-US" sz="1600" b="0" dirty="0" err="1">
                <a:latin typeface="Consolas" panose="020B0609020204030204" pitchFamily="49" charset="0"/>
              </a:rPr>
              <a:t>readStudents</a:t>
            </a:r>
            <a:r>
              <a:rPr lang="en-US" sz="1600" b="0" dirty="0">
                <a:latin typeface="Consolas" panose="020B0609020204030204" pitchFamily="49" charset="0"/>
              </a:rPr>
              <a:t>()</a:t>
            </a:r>
          </a:p>
          <a:p>
            <a:pPr marL="109728" indent="0">
              <a:buNone/>
            </a:pPr>
            <a:r>
              <a:rPr lang="en-US" sz="1600" b="0" dirty="0">
                <a:latin typeface="Consolas" panose="020B0609020204030204" pitchFamily="49" charset="0"/>
              </a:rPr>
              <a:t>{</a:t>
            </a:r>
          </a:p>
          <a:p>
            <a:pPr marL="109728" indent="0">
              <a:buNone/>
            </a:pPr>
            <a:r>
              <a:rPr lang="en-US" sz="1600" b="0" dirty="0">
                <a:latin typeface="Consolas" panose="020B0609020204030204" pitchFamily="49" charset="0"/>
              </a:rPr>
              <a:t>	</a:t>
            </a:r>
            <a:r>
              <a:rPr lang="en-US" sz="1600" b="0" dirty="0" err="1">
                <a:latin typeface="Consolas" panose="020B0609020204030204" pitchFamily="49" charset="0"/>
              </a:rPr>
              <a:t>int</a:t>
            </a:r>
            <a:r>
              <a:rPr lang="en-US" sz="1600" b="0" dirty="0">
                <a:latin typeface="Consolas" panose="020B0609020204030204" pitchFamily="49" charset="0"/>
              </a:rPr>
              <a:t> </a:t>
            </a:r>
            <a:r>
              <a:rPr lang="en-US" sz="1600" b="0" dirty="0" err="1">
                <a:latin typeface="Consolas" panose="020B0609020204030204" pitchFamily="49" charset="0"/>
              </a:rPr>
              <a:t>i</a:t>
            </a:r>
            <a:r>
              <a:rPr lang="en-US" sz="1600" b="0" dirty="0">
                <a:latin typeface="Consolas" panose="020B0609020204030204" pitchFamily="49" charset="0"/>
              </a:rPr>
              <a:t>;</a:t>
            </a:r>
          </a:p>
          <a:p>
            <a:pPr marL="109728" indent="0">
              <a:buNone/>
            </a:pPr>
            <a:r>
              <a:rPr lang="en-US" sz="1600" b="0" dirty="0">
                <a:latin typeface="Consolas" panose="020B0609020204030204" pitchFamily="49" charset="0"/>
              </a:rPr>
              <a:t>	</a:t>
            </a:r>
          </a:p>
          <a:p>
            <a:pPr marL="109728" indent="0">
              <a:buNone/>
            </a:pPr>
            <a:r>
              <a:rPr lang="en-US" sz="1600" b="0" dirty="0">
                <a:latin typeface="Consolas" panose="020B0609020204030204" pitchFamily="49" charset="0"/>
              </a:rPr>
              <a:t>	for(</a:t>
            </a:r>
            <a:r>
              <a:rPr lang="en-US" sz="1600" b="0" dirty="0" err="1">
                <a:latin typeface="Consolas" panose="020B0609020204030204" pitchFamily="49" charset="0"/>
              </a:rPr>
              <a:t>i</a:t>
            </a:r>
            <a:r>
              <a:rPr lang="en-US" sz="1600" b="0" dirty="0">
                <a:latin typeface="Consolas" panose="020B0609020204030204" pitchFamily="49" charset="0"/>
              </a:rPr>
              <a:t>=0;</a:t>
            </a:r>
            <a:r>
              <a:rPr lang="el-GR" sz="1600" b="0" dirty="0">
                <a:latin typeface="Consolas" panose="020B0609020204030204" pitchFamily="49" charset="0"/>
              </a:rPr>
              <a:t> </a:t>
            </a:r>
            <a:r>
              <a:rPr lang="en-US" sz="1600" b="0" dirty="0" err="1">
                <a:latin typeface="Consolas" panose="020B0609020204030204" pitchFamily="49" charset="0"/>
              </a:rPr>
              <a:t>i</a:t>
            </a:r>
            <a:r>
              <a:rPr lang="en-US" sz="1600" b="0" dirty="0">
                <a:latin typeface="Consolas" panose="020B0609020204030204" pitchFamily="49" charset="0"/>
              </a:rPr>
              <a:t>&lt;5;</a:t>
            </a:r>
            <a:r>
              <a:rPr lang="el-GR" sz="1600" b="0" dirty="0">
                <a:latin typeface="Consolas" panose="020B0609020204030204" pitchFamily="49" charset="0"/>
              </a:rPr>
              <a:t> </a:t>
            </a:r>
            <a:r>
              <a:rPr lang="en-US" sz="1600" b="0" dirty="0" err="1">
                <a:latin typeface="Consolas" panose="020B0609020204030204" pitchFamily="49" charset="0"/>
              </a:rPr>
              <a:t>i</a:t>
            </a:r>
            <a:r>
              <a:rPr lang="en-US" sz="1600" b="0" dirty="0">
                <a:latin typeface="Consolas" panose="020B0609020204030204" pitchFamily="49" charset="0"/>
              </a:rPr>
              <a:t>++)</a:t>
            </a:r>
          </a:p>
          <a:p>
            <a:pPr marL="109728" indent="0">
              <a:buNone/>
            </a:pPr>
            <a:r>
              <a:rPr lang="en-US" sz="1600" b="0" dirty="0">
                <a:latin typeface="Consolas" panose="020B0609020204030204" pitchFamily="49" charset="0"/>
              </a:rPr>
              <a:t>	{</a:t>
            </a:r>
          </a:p>
          <a:p>
            <a:pPr marL="109728" indent="0">
              <a:buNone/>
            </a:pPr>
            <a:r>
              <a:rPr lang="en-US" sz="1600" b="0" dirty="0">
                <a:latin typeface="Consolas" panose="020B0609020204030204" pitchFamily="49" charset="0"/>
              </a:rPr>
              <a:t>		</a:t>
            </a:r>
            <a:r>
              <a:rPr lang="en-US" sz="1600" b="0" dirty="0" err="1">
                <a:latin typeface="Consolas" panose="020B0609020204030204" pitchFamily="49" charset="0"/>
              </a:rPr>
              <a:t>printf</a:t>
            </a:r>
            <a:r>
              <a:rPr lang="en-US" sz="1600" b="0" dirty="0">
                <a:latin typeface="Consolas" panose="020B0609020204030204" pitchFamily="49" charset="0"/>
              </a:rPr>
              <a:t>("</a:t>
            </a:r>
            <a:r>
              <a:rPr lang="en-US" sz="1600" b="0" dirty="0" err="1">
                <a:latin typeface="Consolas" panose="020B0609020204030204" pitchFamily="49" charset="0"/>
              </a:rPr>
              <a:t>Onoma</a:t>
            </a:r>
            <a:r>
              <a:rPr lang="en-US" sz="1600" b="0" dirty="0">
                <a:latin typeface="Consolas" panose="020B0609020204030204" pitchFamily="49" charset="0"/>
              </a:rPr>
              <a:t>:");</a:t>
            </a:r>
          </a:p>
          <a:p>
            <a:pPr marL="109728" indent="0">
              <a:buNone/>
            </a:pPr>
            <a:r>
              <a:rPr lang="en-US" sz="1600" b="0" dirty="0">
                <a:latin typeface="Consolas" panose="020B0609020204030204" pitchFamily="49" charset="0"/>
              </a:rPr>
              <a:t>		gets(students[</a:t>
            </a:r>
            <a:r>
              <a:rPr lang="en-US" sz="1600" b="0" dirty="0" err="1">
                <a:latin typeface="Consolas" panose="020B0609020204030204" pitchFamily="49" charset="0"/>
              </a:rPr>
              <a:t>i</a:t>
            </a:r>
            <a:r>
              <a:rPr lang="en-US" sz="1600" b="0" dirty="0">
                <a:latin typeface="Consolas" panose="020B0609020204030204" pitchFamily="49" charset="0"/>
              </a:rPr>
              <a:t>].</a:t>
            </a:r>
            <a:r>
              <a:rPr lang="en-US" sz="1600" b="0" dirty="0" err="1">
                <a:latin typeface="Consolas" panose="020B0609020204030204" pitchFamily="49" charset="0"/>
              </a:rPr>
              <a:t>fname</a:t>
            </a:r>
            <a:r>
              <a:rPr lang="en-US" sz="1600" b="0" dirty="0">
                <a:latin typeface="Consolas" panose="020B0609020204030204" pitchFamily="49" charset="0"/>
              </a:rPr>
              <a:t>);</a:t>
            </a:r>
          </a:p>
          <a:p>
            <a:pPr marL="109728" indent="0">
              <a:buNone/>
            </a:pPr>
            <a:r>
              <a:rPr lang="en-US" sz="1600" b="0" dirty="0">
                <a:latin typeface="Consolas" panose="020B0609020204030204" pitchFamily="49" charset="0"/>
              </a:rPr>
              <a:t>		</a:t>
            </a:r>
            <a:r>
              <a:rPr lang="en-US" sz="1600" b="0" dirty="0" err="1">
                <a:latin typeface="Consolas" panose="020B0609020204030204" pitchFamily="49" charset="0"/>
              </a:rPr>
              <a:t>fflush</a:t>
            </a:r>
            <a:r>
              <a:rPr lang="en-US" sz="1600" b="0" dirty="0">
                <a:latin typeface="Consolas" panose="020B0609020204030204" pitchFamily="49" charset="0"/>
              </a:rPr>
              <a:t>(stdin);</a:t>
            </a:r>
          </a:p>
          <a:p>
            <a:pPr marL="109728" indent="0">
              <a:buNone/>
            </a:pPr>
            <a:r>
              <a:rPr lang="en-US" sz="1600" b="0" dirty="0">
                <a:latin typeface="Consolas" panose="020B0609020204030204" pitchFamily="49" charset="0"/>
              </a:rPr>
              <a:t>		</a:t>
            </a:r>
          </a:p>
          <a:p>
            <a:pPr marL="109728" indent="0">
              <a:buNone/>
            </a:pPr>
            <a:r>
              <a:rPr lang="en-US" sz="1600" b="0" dirty="0">
                <a:latin typeface="Consolas" panose="020B0609020204030204" pitchFamily="49" charset="0"/>
              </a:rPr>
              <a:t>		</a:t>
            </a:r>
            <a:r>
              <a:rPr lang="en-US" sz="1600" b="0" dirty="0" err="1">
                <a:latin typeface="Consolas" panose="020B0609020204030204" pitchFamily="49" charset="0"/>
              </a:rPr>
              <a:t>printf</a:t>
            </a:r>
            <a:r>
              <a:rPr lang="en-US" sz="1600" b="0" dirty="0">
                <a:latin typeface="Consolas" panose="020B0609020204030204" pitchFamily="49" charset="0"/>
              </a:rPr>
              <a:t>("</a:t>
            </a:r>
            <a:r>
              <a:rPr lang="en-US" sz="1600" b="0" dirty="0" err="1">
                <a:latin typeface="Consolas" panose="020B0609020204030204" pitchFamily="49" charset="0"/>
              </a:rPr>
              <a:t>Eponymo</a:t>
            </a:r>
            <a:r>
              <a:rPr lang="en-US" sz="1600" b="0" dirty="0">
                <a:latin typeface="Consolas" panose="020B0609020204030204" pitchFamily="49" charset="0"/>
              </a:rPr>
              <a:t>:");</a:t>
            </a:r>
          </a:p>
          <a:p>
            <a:pPr marL="109728" indent="0">
              <a:buNone/>
            </a:pPr>
            <a:r>
              <a:rPr lang="en-US" sz="1600" b="0" dirty="0">
                <a:latin typeface="Consolas" panose="020B0609020204030204" pitchFamily="49" charset="0"/>
              </a:rPr>
              <a:t>		gets(students[</a:t>
            </a:r>
            <a:r>
              <a:rPr lang="en-US" sz="1600" b="0" dirty="0" err="1">
                <a:latin typeface="Consolas" panose="020B0609020204030204" pitchFamily="49" charset="0"/>
              </a:rPr>
              <a:t>i</a:t>
            </a:r>
            <a:r>
              <a:rPr lang="en-US" sz="1600" b="0" dirty="0">
                <a:latin typeface="Consolas" panose="020B0609020204030204" pitchFamily="49" charset="0"/>
              </a:rPr>
              <a:t>].</a:t>
            </a:r>
            <a:r>
              <a:rPr lang="en-US" sz="1600" b="0" dirty="0" err="1">
                <a:latin typeface="Consolas" panose="020B0609020204030204" pitchFamily="49" charset="0"/>
              </a:rPr>
              <a:t>sname</a:t>
            </a:r>
            <a:r>
              <a:rPr lang="en-US" sz="1600" b="0" dirty="0">
                <a:latin typeface="Consolas" panose="020B0609020204030204" pitchFamily="49" charset="0"/>
              </a:rPr>
              <a:t>);</a:t>
            </a:r>
          </a:p>
          <a:p>
            <a:pPr marL="109728" indent="0">
              <a:buNone/>
            </a:pPr>
            <a:r>
              <a:rPr lang="en-US" sz="1600" b="0" dirty="0">
                <a:latin typeface="Consolas" panose="020B0609020204030204" pitchFamily="49" charset="0"/>
              </a:rPr>
              <a:t>		</a:t>
            </a:r>
            <a:r>
              <a:rPr lang="en-US" sz="1600" b="0" dirty="0" err="1">
                <a:latin typeface="Consolas" panose="020B0609020204030204" pitchFamily="49" charset="0"/>
              </a:rPr>
              <a:t>fflush</a:t>
            </a:r>
            <a:r>
              <a:rPr lang="en-US" sz="1600" b="0" dirty="0">
                <a:latin typeface="Consolas" panose="020B0609020204030204" pitchFamily="49" charset="0"/>
              </a:rPr>
              <a:t>(stdin);</a:t>
            </a:r>
          </a:p>
          <a:p>
            <a:pPr marL="109728" indent="0">
              <a:buNone/>
            </a:pPr>
            <a:r>
              <a:rPr lang="en-US" sz="1600" b="0" dirty="0">
                <a:latin typeface="Consolas" panose="020B0609020204030204" pitchFamily="49" charset="0"/>
              </a:rPr>
              <a:t>		</a:t>
            </a:r>
          </a:p>
          <a:p>
            <a:pPr marL="109728" indent="0">
              <a:buNone/>
            </a:pPr>
            <a:r>
              <a:rPr lang="en-US" sz="1600" b="0" dirty="0">
                <a:latin typeface="Consolas" panose="020B0609020204030204" pitchFamily="49" charset="0"/>
              </a:rPr>
              <a:t>		</a:t>
            </a:r>
            <a:r>
              <a:rPr lang="en-US" sz="1600" b="0" dirty="0" err="1">
                <a:latin typeface="Consolas" panose="020B0609020204030204" pitchFamily="49" charset="0"/>
              </a:rPr>
              <a:t>printf</a:t>
            </a:r>
            <a:r>
              <a:rPr lang="en-US" sz="1600" b="0" dirty="0">
                <a:latin typeface="Consolas" panose="020B0609020204030204" pitchFamily="49" charset="0"/>
              </a:rPr>
              <a:t>("AM:");</a:t>
            </a:r>
          </a:p>
          <a:p>
            <a:pPr marL="109728" indent="0">
              <a:buNone/>
            </a:pPr>
            <a:r>
              <a:rPr lang="en-US" sz="1600" b="0" dirty="0">
                <a:latin typeface="Consolas" panose="020B0609020204030204" pitchFamily="49" charset="0"/>
              </a:rPr>
              <a:t>		</a:t>
            </a:r>
            <a:r>
              <a:rPr lang="en-US" sz="1600" b="0" dirty="0" err="1">
                <a:latin typeface="Consolas" panose="020B0609020204030204" pitchFamily="49" charset="0"/>
              </a:rPr>
              <a:t>scanf</a:t>
            </a:r>
            <a:r>
              <a:rPr lang="en-US" sz="1600" b="0" dirty="0">
                <a:latin typeface="Consolas" panose="020B0609020204030204" pitchFamily="49" charset="0"/>
              </a:rPr>
              <a:t>("%d",</a:t>
            </a:r>
            <a:r>
              <a:rPr lang="el-GR" sz="1600" b="0" dirty="0">
                <a:latin typeface="Consolas" panose="020B0609020204030204" pitchFamily="49" charset="0"/>
              </a:rPr>
              <a:t> </a:t>
            </a:r>
            <a:r>
              <a:rPr lang="en-US" sz="1600" b="0" dirty="0">
                <a:latin typeface="Consolas" panose="020B0609020204030204" pitchFamily="49" charset="0"/>
              </a:rPr>
              <a:t>&amp;students[</a:t>
            </a:r>
            <a:r>
              <a:rPr lang="en-US" sz="1600" b="0" dirty="0" err="1">
                <a:latin typeface="Consolas" panose="020B0609020204030204" pitchFamily="49" charset="0"/>
              </a:rPr>
              <a:t>i</a:t>
            </a:r>
            <a:r>
              <a:rPr lang="en-US" sz="1600" b="0" dirty="0">
                <a:latin typeface="Consolas" panose="020B0609020204030204" pitchFamily="49" charset="0"/>
              </a:rPr>
              <a:t>].AM);</a:t>
            </a:r>
          </a:p>
          <a:p>
            <a:pPr marL="109728" indent="0">
              <a:buNone/>
            </a:pPr>
            <a:r>
              <a:rPr lang="en-US" sz="1600" b="0" dirty="0">
                <a:latin typeface="Consolas" panose="020B0609020204030204" pitchFamily="49" charset="0"/>
              </a:rPr>
              <a:t>		</a:t>
            </a:r>
            <a:r>
              <a:rPr lang="en-US" sz="1600" b="0" dirty="0" err="1">
                <a:latin typeface="Consolas" panose="020B0609020204030204" pitchFamily="49" charset="0"/>
              </a:rPr>
              <a:t>fflush</a:t>
            </a:r>
            <a:r>
              <a:rPr lang="en-US" sz="1600" b="0" dirty="0">
                <a:latin typeface="Consolas" panose="020B0609020204030204" pitchFamily="49" charset="0"/>
              </a:rPr>
              <a:t>(stdin);</a:t>
            </a:r>
          </a:p>
          <a:p>
            <a:pPr marL="109728" indent="0">
              <a:buNone/>
            </a:pPr>
            <a:r>
              <a:rPr lang="en-US" sz="1600" b="0" dirty="0">
                <a:latin typeface="Consolas" panose="020B0609020204030204" pitchFamily="49" charset="0"/>
              </a:rPr>
              <a:t>	}</a:t>
            </a:r>
          </a:p>
          <a:p>
            <a:pPr marL="109728" indent="0">
              <a:buNone/>
            </a:pPr>
            <a:r>
              <a:rPr lang="en-US" sz="1600" b="0" dirty="0">
                <a:latin typeface="Consolas" panose="020B0609020204030204" pitchFamily="49" charset="0"/>
              </a:rPr>
              <a:t>}</a:t>
            </a:r>
          </a:p>
        </p:txBody>
      </p:sp>
      <p:sp>
        <p:nvSpPr>
          <p:cNvPr id="5" name="9 - Τίτλος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066800"/>
          </a:xfrm>
        </p:spPr>
        <p:txBody>
          <a:bodyPr>
            <a:normAutofit/>
          </a:bodyPr>
          <a:lstStyle/>
          <a:p>
            <a:r>
              <a:rPr lang="el-GR" dirty="0">
                <a:solidFill>
                  <a:srgbClr val="FF0000"/>
                </a:solidFill>
              </a:rPr>
              <a:t>Ασκήσεις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2102499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79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idx="1"/>
          </p:nvPr>
        </p:nvSpPr>
        <p:spPr>
          <a:xfrm>
            <a:off x="2" y="879309"/>
            <a:ext cx="8686798" cy="5294257"/>
          </a:xfrm>
        </p:spPr>
        <p:txBody>
          <a:bodyPr>
            <a:noAutofit/>
          </a:bodyPr>
          <a:lstStyle/>
          <a:p>
            <a:pPr marL="109728" indent="0">
              <a:buNone/>
            </a:pPr>
            <a:r>
              <a:rPr lang="en-US" sz="1600" dirty="0">
                <a:latin typeface="Consolas" panose="020B0609020204030204" pitchFamily="49" charset="0"/>
              </a:rPr>
              <a:t>void </a:t>
            </a:r>
            <a:r>
              <a:rPr lang="en-US" sz="1600" dirty="0" err="1">
                <a:latin typeface="Consolas" panose="020B0609020204030204" pitchFamily="49" charset="0"/>
              </a:rPr>
              <a:t>sortStudents</a:t>
            </a:r>
            <a:r>
              <a:rPr lang="en-US" sz="1600" dirty="0">
                <a:latin typeface="Consolas" panose="020B0609020204030204" pitchFamily="49" charset="0"/>
              </a:rPr>
              <a:t>()</a:t>
            </a:r>
          </a:p>
          <a:p>
            <a:pPr marL="109728" indent="0">
              <a:buNone/>
            </a:pPr>
            <a:r>
              <a:rPr lang="en-US" sz="1600" dirty="0">
                <a:latin typeface="Consolas" panose="020B0609020204030204" pitchFamily="49" charset="0"/>
              </a:rPr>
              <a:t>{</a:t>
            </a:r>
          </a:p>
          <a:p>
            <a:pPr marL="109728" indent="0">
              <a:buNone/>
            </a:pPr>
            <a:r>
              <a:rPr lang="en-US" sz="1600" dirty="0">
                <a:latin typeface="Consolas" panose="020B0609020204030204" pitchFamily="49" charset="0"/>
              </a:rPr>
              <a:t>	</a:t>
            </a:r>
            <a:r>
              <a:rPr lang="en-US" sz="1600" dirty="0" err="1">
                <a:latin typeface="Consolas" panose="020B0609020204030204" pitchFamily="49" charset="0"/>
              </a:rPr>
              <a:t>int</a:t>
            </a:r>
            <a:r>
              <a:rPr lang="en-US" sz="1600" dirty="0">
                <a:latin typeface="Consolas" panose="020B0609020204030204" pitchFamily="49" charset="0"/>
              </a:rPr>
              <a:t> </a:t>
            </a:r>
            <a:r>
              <a:rPr lang="en-US" sz="1600" dirty="0" err="1">
                <a:latin typeface="Consolas" panose="020B0609020204030204" pitchFamily="49" charset="0"/>
              </a:rPr>
              <a:t>i,j</a:t>
            </a:r>
            <a:r>
              <a:rPr lang="en-US" sz="1600" dirty="0">
                <a:latin typeface="Consolas" panose="020B0609020204030204" pitchFamily="49" charset="0"/>
              </a:rPr>
              <a:t>;</a:t>
            </a:r>
            <a:endParaRPr lang="el-GR" sz="1600" dirty="0">
              <a:latin typeface="Consolas" panose="020B0609020204030204" pitchFamily="49" charset="0"/>
            </a:endParaRPr>
          </a:p>
          <a:p>
            <a:pPr marL="109728" indent="0">
              <a:buNone/>
            </a:pPr>
            <a:endParaRPr lang="en-US" sz="1600" dirty="0">
              <a:latin typeface="Consolas" panose="020B0609020204030204" pitchFamily="49" charset="0"/>
            </a:endParaRPr>
          </a:p>
          <a:p>
            <a:pPr marL="109728" indent="0">
              <a:buNone/>
            </a:pPr>
            <a:r>
              <a:rPr lang="en-US" sz="1600" dirty="0">
                <a:latin typeface="Consolas" panose="020B0609020204030204" pitchFamily="49" charset="0"/>
              </a:rPr>
              <a:t>	student temp;</a:t>
            </a:r>
          </a:p>
          <a:p>
            <a:pPr marL="109728" indent="0">
              <a:buNone/>
            </a:pPr>
            <a:r>
              <a:rPr lang="en-US" sz="1600" dirty="0">
                <a:latin typeface="Consolas" panose="020B0609020204030204" pitchFamily="49" charset="0"/>
              </a:rPr>
              <a:t>	for(</a:t>
            </a:r>
            <a:r>
              <a:rPr lang="en-US" sz="1600" dirty="0" err="1">
                <a:latin typeface="Consolas" panose="020B0609020204030204" pitchFamily="49" charset="0"/>
              </a:rPr>
              <a:t>i</a:t>
            </a:r>
            <a:r>
              <a:rPr lang="en-US" sz="1600" dirty="0">
                <a:latin typeface="Consolas" panose="020B0609020204030204" pitchFamily="49" charset="0"/>
              </a:rPr>
              <a:t>=1;</a:t>
            </a:r>
            <a:r>
              <a:rPr lang="el-GR" sz="1600" dirty="0">
                <a:latin typeface="Consolas" panose="020B0609020204030204" pitchFamily="49" charset="0"/>
              </a:rPr>
              <a:t> </a:t>
            </a:r>
            <a:r>
              <a:rPr lang="en-US" sz="1600" dirty="0" err="1">
                <a:latin typeface="Consolas" panose="020B0609020204030204" pitchFamily="49" charset="0"/>
              </a:rPr>
              <a:t>i</a:t>
            </a:r>
            <a:r>
              <a:rPr lang="en-US" sz="1600" dirty="0">
                <a:latin typeface="Consolas" panose="020B0609020204030204" pitchFamily="49" charset="0"/>
              </a:rPr>
              <a:t>&lt;5;</a:t>
            </a:r>
            <a:r>
              <a:rPr lang="el-GR" sz="1600" dirty="0">
                <a:latin typeface="Consolas" panose="020B0609020204030204" pitchFamily="49" charset="0"/>
              </a:rPr>
              <a:t> </a:t>
            </a:r>
            <a:r>
              <a:rPr lang="en-US" sz="1600" dirty="0" err="1">
                <a:latin typeface="Consolas" panose="020B0609020204030204" pitchFamily="49" charset="0"/>
              </a:rPr>
              <a:t>i</a:t>
            </a:r>
            <a:r>
              <a:rPr lang="en-US" sz="1600" dirty="0">
                <a:latin typeface="Consolas" panose="020B0609020204030204" pitchFamily="49" charset="0"/>
              </a:rPr>
              <a:t>++)</a:t>
            </a:r>
          </a:p>
          <a:p>
            <a:pPr marL="109728" indent="0">
              <a:buNone/>
            </a:pPr>
            <a:r>
              <a:rPr lang="en-US" sz="1600" dirty="0">
                <a:latin typeface="Consolas" panose="020B0609020204030204" pitchFamily="49" charset="0"/>
              </a:rPr>
              <a:t>		for(j=4;</a:t>
            </a:r>
            <a:r>
              <a:rPr lang="el-GR" sz="1600" dirty="0">
                <a:latin typeface="Consolas" panose="020B0609020204030204" pitchFamily="49" charset="0"/>
              </a:rPr>
              <a:t> </a:t>
            </a:r>
            <a:r>
              <a:rPr lang="en-US" sz="1600" dirty="0">
                <a:latin typeface="Consolas" panose="020B0609020204030204" pitchFamily="49" charset="0"/>
              </a:rPr>
              <a:t>j&gt;=</a:t>
            </a:r>
            <a:r>
              <a:rPr lang="en-US" sz="1600" dirty="0" err="1">
                <a:latin typeface="Consolas" panose="020B0609020204030204" pitchFamily="49" charset="0"/>
              </a:rPr>
              <a:t>i</a:t>
            </a:r>
            <a:r>
              <a:rPr lang="en-US" sz="1600" dirty="0">
                <a:latin typeface="Consolas" panose="020B0609020204030204" pitchFamily="49" charset="0"/>
              </a:rPr>
              <a:t>;</a:t>
            </a:r>
            <a:r>
              <a:rPr lang="el-GR" sz="1600" dirty="0">
                <a:latin typeface="Consolas" panose="020B0609020204030204" pitchFamily="49" charset="0"/>
              </a:rPr>
              <a:t> </a:t>
            </a:r>
            <a:r>
              <a:rPr lang="en-US" sz="1600" dirty="0">
                <a:latin typeface="Consolas" panose="020B0609020204030204" pitchFamily="49" charset="0"/>
              </a:rPr>
              <a:t>j--)</a:t>
            </a:r>
          </a:p>
          <a:p>
            <a:pPr marL="109728" indent="0">
              <a:buNone/>
            </a:pPr>
            <a:r>
              <a:rPr lang="en-US" sz="1600" dirty="0">
                <a:latin typeface="Consolas" panose="020B0609020204030204" pitchFamily="49" charset="0"/>
              </a:rPr>
              <a:t>			if(students[j].AM &lt; students[j-1].AM)</a:t>
            </a:r>
          </a:p>
          <a:p>
            <a:pPr marL="109728" indent="0">
              <a:buNone/>
            </a:pPr>
            <a:r>
              <a:rPr lang="en-US" sz="1600" dirty="0">
                <a:latin typeface="Consolas" panose="020B0609020204030204" pitchFamily="49" charset="0"/>
              </a:rPr>
              <a:t>			{</a:t>
            </a:r>
          </a:p>
          <a:p>
            <a:pPr marL="109728" indent="0">
              <a:buNone/>
            </a:pPr>
            <a:r>
              <a:rPr lang="en-US" sz="1600" dirty="0">
                <a:latin typeface="Consolas" panose="020B0609020204030204" pitchFamily="49" charset="0"/>
              </a:rPr>
              <a:t>				temp = students[j];</a:t>
            </a:r>
          </a:p>
          <a:p>
            <a:pPr marL="109728" indent="0">
              <a:buNone/>
            </a:pPr>
            <a:r>
              <a:rPr lang="en-US" sz="1600" dirty="0">
                <a:latin typeface="Consolas" panose="020B0609020204030204" pitchFamily="49" charset="0"/>
              </a:rPr>
              <a:t>				students[j] = students[j-1];</a:t>
            </a:r>
          </a:p>
          <a:p>
            <a:pPr marL="109728" indent="0">
              <a:buNone/>
            </a:pPr>
            <a:r>
              <a:rPr lang="en-US" sz="1600" dirty="0">
                <a:latin typeface="Consolas" panose="020B0609020204030204" pitchFamily="49" charset="0"/>
              </a:rPr>
              <a:t>				students[j-1] = temp;</a:t>
            </a:r>
          </a:p>
          <a:p>
            <a:pPr marL="109728" indent="0">
              <a:buNone/>
            </a:pPr>
            <a:r>
              <a:rPr lang="en-US" sz="1600" dirty="0">
                <a:latin typeface="Consolas" panose="020B0609020204030204" pitchFamily="49" charset="0"/>
              </a:rPr>
              <a:t>			}</a:t>
            </a:r>
          </a:p>
          <a:p>
            <a:pPr marL="109728" indent="0">
              <a:buNone/>
            </a:pPr>
            <a:r>
              <a:rPr lang="en-US" sz="1600" dirty="0">
                <a:latin typeface="Consolas" panose="020B0609020204030204" pitchFamily="49" charset="0"/>
              </a:rPr>
              <a:t>}</a:t>
            </a:r>
          </a:p>
        </p:txBody>
      </p:sp>
      <p:sp>
        <p:nvSpPr>
          <p:cNvPr id="9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332AD-4F9F-4859-B5CB-28FCDDDC43AA}" type="slidenum">
              <a:rPr lang="en-GB"/>
              <a:pPr/>
              <a:t>6</a:t>
            </a:fld>
            <a:endParaRPr lang="en-GB"/>
          </a:p>
        </p:txBody>
      </p:sp>
      <p:sp>
        <p:nvSpPr>
          <p:cNvPr id="5" name="9 - Τίτλος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066800"/>
          </a:xfrm>
        </p:spPr>
        <p:txBody>
          <a:bodyPr>
            <a:normAutofit/>
          </a:bodyPr>
          <a:lstStyle/>
          <a:p>
            <a:r>
              <a:rPr lang="el-GR" dirty="0">
                <a:solidFill>
                  <a:srgbClr val="FF0000"/>
                </a:solidFill>
              </a:rPr>
              <a:t>Ασκήσεις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7576623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79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idx="1"/>
          </p:nvPr>
        </p:nvSpPr>
        <p:spPr>
          <a:xfrm>
            <a:off x="2" y="879309"/>
            <a:ext cx="8936734" cy="5294257"/>
          </a:xfrm>
        </p:spPr>
        <p:txBody>
          <a:bodyPr>
            <a:noAutofit/>
          </a:bodyPr>
          <a:lstStyle/>
          <a:p>
            <a:pPr marL="109728" indent="0">
              <a:buNone/>
            </a:pPr>
            <a:r>
              <a:rPr lang="en-US" sz="1600" dirty="0">
                <a:latin typeface="Consolas" panose="020B0609020204030204" pitchFamily="49" charset="0"/>
              </a:rPr>
              <a:t>void </a:t>
            </a:r>
            <a:r>
              <a:rPr lang="en-US" sz="1600" dirty="0" err="1">
                <a:latin typeface="Consolas" panose="020B0609020204030204" pitchFamily="49" charset="0"/>
              </a:rPr>
              <a:t>showStudents</a:t>
            </a:r>
            <a:r>
              <a:rPr lang="en-US" sz="1600" dirty="0">
                <a:latin typeface="Consolas" panose="020B0609020204030204" pitchFamily="49" charset="0"/>
              </a:rPr>
              <a:t>()</a:t>
            </a:r>
          </a:p>
          <a:p>
            <a:pPr marL="109728" indent="0">
              <a:buNone/>
            </a:pPr>
            <a:r>
              <a:rPr lang="en-US" sz="1600" dirty="0">
                <a:latin typeface="Consolas" panose="020B0609020204030204" pitchFamily="49" charset="0"/>
              </a:rPr>
              <a:t>{</a:t>
            </a:r>
          </a:p>
          <a:p>
            <a:pPr marL="109728" indent="0">
              <a:buNone/>
            </a:pPr>
            <a:r>
              <a:rPr lang="en-US" sz="1600" dirty="0">
                <a:latin typeface="Consolas" panose="020B0609020204030204" pitchFamily="49" charset="0"/>
              </a:rPr>
              <a:t>	</a:t>
            </a:r>
            <a:r>
              <a:rPr lang="en-US" sz="1600" dirty="0" err="1">
                <a:latin typeface="Consolas" panose="020B0609020204030204" pitchFamily="49" charset="0"/>
              </a:rPr>
              <a:t>int</a:t>
            </a:r>
            <a:r>
              <a:rPr lang="en-US" sz="1600" dirty="0">
                <a:latin typeface="Consolas" panose="020B0609020204030204" pitchFamily="49" charset="0"/>
              </a:rPr>
              <a:t> </a:t>
            </a:r>
            <a:r>
              <a:rPr lang="en-US" sz="1600" dirty="0" err="1">
                <a:latin typeface="Consolas" panose="020B0609020204030204" pitchFamily="49" charset="0"/>
              </a:rPr>
              <a:t>i</a:t>
            </a:r>
            <a:r>
              <a:rPr lang="en-US" sz="1600" dirty="0">
                <a:latin typeface="Consolas" panose="020B0609020204030204" pitchFamily="49" charset="0"/>
              </a:rPr>
              <a:t>;</a:t>
            </a:r>
            <a:endParaRPr lang="el-GR" sz="1600" dirty="0">
              <a:latin typeface="Consolas" panose="020B0609020204030204" pitchFamily="49" charset="0"/>
            </a:endParaRPr>
          </a:p>
          <a:p>
            <a:pPr marL="109728" indent="0">
              <a:buNone/>
            </a:pPr>
            <a:r>
              <a:rPr lang="en-US" sz="1600" dirty="0">
                <a:latin typeface="Consolas" panose="020B0609020204030204" pitchFamily="49" charset="0"/>
              </a:rPr>
              <a:t>	</a:t>
            </a:r>
          </a:p>
          <a:p>
            <a:pPr marL="109728" indent="0">
              <a:buNone/>
            </a:pPr>
            <a:r>
              <a:rPr lang="en-US" sz="1600" dirty="0">
                <a:latin typeface="Consolas" panose="020B0609020204030204" pitchFamily="49" charset="0"/>
              </a:rPr>
              <a:t>	for(</a:t>
            </a:r>
            <a:r>
              <a:rPr lang="en-US" sz="1600" dirty="0" err="1">
                <a:latin typeface="Consolas" panose="020B0609020204030204" pitchFamily="49" charset="0"/>
              </a:rPr>
              <a:t>i</a:t>
            </a:r>
            <a:r>
              <a:rPr lang="en-US" sz="1600" dirty="0">
                <a:latin typeface="Consolas" panose="020B0609020204030204" pitchFamily="49" charset="0"/>
              </a:rPr>
              <a:t>=0;i&lt;5;i++)</a:t>
            </a:r>
          </a:p>
          <a:p>
            <a:pPr marL="109728" indent="0">
              <a:buNone/>
            </a:pPr>
            <a:r>
              <a:rPr lang="en-US" sz="1600" dirty="0">
                <a:latin typeface="Consolas" panose="020B0609020204030204" pitchFamily="49" charset="0"/>
              </a:rPr>
              <a:t>		</a:t>
            </a:r>
            <a:r>
              <a:rPr lang="en-US" sz="1600" dirty="0" err="1">
                <a:latin typeface="Consolas" panose="020B0609020204030204" pitchFamily="49" charset="0"/>
              </a:rPr>
              <a:t>printf</a:t>
            </a:r>
            <a:r>
              <a:rPr lang="en-US" sz="1600" dirty="0">
                <a:latin typeface="Consolas" panose="020B0609020204030204" pitchFamily="49" charset="0"/>
              </a:rPr>
              <a:t>("AM:%4d - %s %s\n",</a:t>
            </a:r>
            <a:endParaRPr lang="el-GR" sz="1600" dirty="0">
              <a:latin typeface="Consolas" panose="020B0609020204030204" pitchFamily="49" charset="0"/>
            </a:endParaRPr>
          </a:p>
          <a:p>
            <a:pPr marL="109728" indent="0">
              <a:buNone/>
            </a:pPr>
            <a:r>
              <a:rPr lang="el-GR" sz="1600" dirty="0">
                <a:latin typeface="Consolas" panose="020B0609020204030204" pitchFamily="49" charset="0"/>
              </a:rPr>
              <a:t>		       </a:t>
            </a:r>
            <a:r>
              <a:rPr lang="en-US" sz="1600" dirty="0">
                <a:latin typeface="Consolas" panose="020B0609020204030204" pitchFamily="49" charset="0"/>
              </a:rPr>
              <a:t>students[</a:t>
            </a:r>
            <a:r>
              <a:rPr lang="en-US" sz="1600" dirty="0" err="1">
                <a:latin typeface="Consolas" panose="020B0609020204030204" pitchFamily="49" charset="0"/>
              </a:rPr>
              <a:t>i</a:t>
            </a:r>
            <a:r>
              <a:rPr lang="en-US" sz="1600" dirty="0">
                <a:latin typeface="Consolas" panose="020B0609020204030204" pitchFamily="49" charset="0"/>
              </a:rPr>
              <a:t>].AM, students[</a:t>
            </a:r>
            <a:r>
              <a:rPr lang="en-US" sz="1600" dirty="0" err="1">
                <a:latin typeface="Consolas" panose="020B0609020204030204" pitchFamily="49" charset="0"/>
              </a:rPr>
              <a:t>i</a:t>
            </a:r>
            <a:r>
              <a:rPr lang="en-US" sz="1600" dirty="0">
                <a:latin typeface="Consolas" panose="020B0609020204030204" pitchFamily="49" charset="0"/>
              </a:rPr>
              <a:t>].</a:t>
            </a:r>
            <a:r>
              <a:rPr lang="en-US" sz="1600" dirty="0" err="1">
                <a:latin typeface="Consolas" panose="020B0609020204030204" pitchFamily="49" charset="0"/>
              </a:rPr>
              <a:t>fname</a:t>
            </a:r>
            <a:r>
              <a:rPr lang="en-US" sz="1600" dirty="0">
                <a:latin typeface="Consolas" panose="020B0609020204030204" pitchFamily="49" charset="0"/>
              </a:rPr>
              <a:t>, students[</a:t>
            </a:r>
            <a:r>
              <a:rPr lang="en-US" sz="1600" dirty="0" err="1">
                <a:latin typeface="Consolas" panose="020B0609020204030204" pitchFamily="49" charset="0"/>
              </a:rPr>
              <a:t>i</a:t>
            </a:r>
            <a:r>
              <a:rPr lang="en-US" sz="1600" dirty="0">
                <a:latin typeface="Consolas" panose="020B0609020204030204" pitchFamily="49" charset="0"/>
              </a:rPr>
              <a:t>].</a:t>
            </a:r>
            <a:r>
              <a:rPr lang="en-US" sz="1600" dirty="0" err="1">
                <a:latin typeface="Consolas" panose="020B0609020204030204" pitchFamily="49" charset="0"/>
              </a:rPr>
              <a:t>sname</a:t>
            </a:r>
            <a:r>
              <a:rPr lang="en-US" sz="1600" dirty="0">
                <a:latin typeface="Consolas" panose="020B0609020204030204" pitchFamily="49" charset="0"/>
              </a:rPr>
              <a:t>);</a:t>
            </a:r>
          </a:p>
          <a:p>
            <a:pPr marL="109728" indent="0">
              <a:buNone/>
            </a:pPr>
            <a:r>
              <a:rPr lang="en-US" sz="1600" dirty="0">
                <a:latin typeface="Consolas" panose="020B0609020204030204" pitchFamily="49" charset="0"/>
              </a:rPr>
              <a:t>}</a:t>
            </a:r>
          </a:p>
        </p:txBody>
      </p:sp>
      <p:sp>
        <p:nvSpPr>
          <p:cNvPr id="9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332AD-4F9F-4859-B5CB-28FCDDDC43AA}" type="slidenum">
              <a:rPr lang="en-GB"/>
              <a:pPr/>
              <a:t>7</a:t>
            </a:fld>
            <a:endParaRPr lang="en-GB"/>
          </a:p>
        </p:txBody>
      </p:sp>
      <p:sp>
        <p:nvSpPr>
          <p:cNvPr id="5" name="9 - Τίτλος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066800"/>
          </a:xfrm>
        </p:spPr>
        <p:txBody>
          <a:bodyPr>
            <a:normAutofit/>
          </a:bodyPr>
          <a:lstStyle/>
          <a:p>
            <a:r>
              <a:rPr lang="el-GR" dirty="0">
                <a:solidFill>
                  <a:srgbClr val="FF0000"/>
                </a:solidFill>
              </a:rPr>
              <a:t>Ασκήσεις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97929741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Αστικό">
  <a:themeElements>
    <a:clrScheme name="Αστικό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Αστικό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Αστικό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Θέμα του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13730</TotalTime>
  <Words>97</Words>
  <Application>Microsoft Office PowerPoint</Application>
  <PresentationFormat>Προβολή στην οθόνη (4:3)</PresentationFormat>
  <Paragraphs>136</Paragraphs>
  <Slides>7</Slides>
  <Notes>5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5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7</vt:i4>
      </vt:variant>
    </vt:vector>
  </HeadingPairs>
  <TitlesOfParts>
    <vt:vector size="13" baseType="lpstr">
      <vt:lpstr>Consolas</vt:lpstr>
      <vt:lpstr>Georgia</vt:lpstr>
      <vt:lpstr>Times New Roman</vt:lpstr>
      <vt:lpstr>Trebuchet MS</vt:lpstr>
      <vt:lpstr>Wingdings 2</vt:lpstr>
      <vt:lpstr>Αστικό</vt:lpstr>
      <vt:lpstr>Προγραμματισμός ΙΙ</vt:lpstr>
      <vt:lpstr>Ασκήσεις</vt:lpstr>
      <vt:lpstr>Παρουσίαση του PowerPoint</vt:lpstr>
      <vt:lpstr>Ασκήσεις</vt:lpstr>
      <vt:lpstr>Ασκήσεις</vt:lpstr>
      <vt:lpstr>Ασκήσεις</vt:lpstr>
      <vt:lpstr>Ασκήσεις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Προγραμματισμός ΙΙ</dc:title>
  <dc:creator>Μάρκος Τσίπουρας</dc:creator>
  <cp:lastModifiedBy>Μάρκος Τσίπουρας</cp:lastModifiedBy>
  <cp:revision>87</cp:revision>
  <dcterms:created xsi:type="dcterms:W3CDTF">2004-10-17T06:32:39Z</dcterms:created>
  <dcterms:modified xsi:type="dcterms:W3CDTF">2017-05-23T12:06:18Z</dcterms:modified>
</cp:coreProperties>
</file>