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0" r:id="rId3"/>
    <p:sldId id="309" r:id="rId4"/>
    <p:sldId id="320" r:id="rId5"/>
    <p:sldId id="308" r:id="rId6"/>
    <p:sldId id="314" r:id="rId7"/>
    <p:sldId id="313" r:id="rId8"/>
    <p:sldId id="311" r:id="rId9"/>
    <p:sldId id="312" r:id="rId10"/>
    <p:sldId id="275" r:id="rId11"/>
    <p:sldId id="321" r:id="rId12"/>
    <p:sldId id="322" r:id="rId13"/>
    <p:sldId id="276" r:id="rId14"/>
    <p:sldId id="277" r:id="rId15"/>
    <p:sldId id="278" r:id="rId16"/>
    <p:sldId id="271" r:id="rId17"/>
    <p:sldId id="267" r:id="rId18"/>
    <p:sldId id="318" r:id="rId19"/>
    <p:sldId id="319" r:id="rId20"/>
    <p:sldId id="315" r:id="rId21"/>
    <p:sldId id="316" r:id="rId22"/>
    <p:sldId id="264" r:id="rId23"/>
    <p:sldId id="272" r:id="rId24"/>
    <p:sldId id="317" r:id="rId25"/>
    <p:sldId id="32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Tsormpatzoglou" initials="AT" lastIdx="1" clrIdx="0">
    <p:extLst>
      <p:ext uri="{19B8F6BF-5375-455C-9EA6-DF929625EA0E}">
        <p15:presenceInfo xmlns:p15="http://schemas.microsoft.com/office/powerpoint/2012/main" userId="54d95e34320680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22" y="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006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11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07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00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391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2600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73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73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40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06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39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7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16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12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0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952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010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3EDE9-A268-4FB8-88A5-5E5E025A3CE9}" type="datetimeFigureOut">
              <a:rPr lang="el-GR" smtClean="0"/>
              <a:t>21/10/2025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A1BF42-59DD-449D-8A2C-CC485B751C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444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tsormpa@uoi.g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8779" y="4723344"/>
            <a:ext cx="8809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l-GR" sz="3200" b="1" dirty="0">
                <a:ln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Διδάσκων: Τσορμπατζόγλου Ανδρέας </a:t>
            </a: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44" y="608751"/>
            <a:ext cx="3453815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87" y="608751"/>
            <a:ext cx="4268190" cy="977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D93583-9294-609D-8576-EA401004B218}"/>
              </a:ext>
            </a:extLst>
          </p:cNvPr>
          <p:cNvSpPr txBox="1"/>
          <p:nvPr/>
        </p:nvSpPr>
        <p:spPr>
          <a:xfrm>
            <a:off x="1310844" y="2508660"/>
            <a:ext cx="8327457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4400" b="1" dirty="0">
                <a:ln/>
              </a:rPr>
              <a:t>ΤΗΛΕΠΙΚΟΙΝΩΝΙΑΚΑ ΔΙΚΤΥΑ</a:t>
            </a:r>
            <a:r>
              <a:rPr lang="en-US" sz="4400" b="1" dirty="0">
                <a:ln/>
              </a:rPr>
              <a:t> </a:t>
            </a:r>
          </a:p>
          <a:p>
            <a:r>
              <a:rPr lang="el-GR" sz="4400" b="1" dirty="0">
                <a:ln/>
              </a:rPr>
              <a:t>ΝΕΑΣ ΓΕΝΙΑΣ</a:t>
            </a:r>
          </a:p>
          <a:p>
            <a:r>
              <a:rPr lang="el-GR" sz="2800" b="1" dirty="0">
                <a:ln/>
              </a:rPr>
              <a:t>(β’ μέρος)</a:t>
            </a:r>
          </a:p>
        </p:txBody>
      </p:sp>
    </p:spTree>
    <p:extLst>
      <p:ext uri="{BB962C8B-B14F-4D97-AF65-F5344CB8AC3E}">
        <p14:creationId xmlns:p14="http://schemas.microsoft.com/office/powerpoint/2010/main" val="15367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1292352" y="3260"/>
            <a:ext cx="965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– Υπερπόντιες συνδέσεις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676" y="1857676"/>
            <a:ext cx="5082139" cy="252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47612" y="935997"/>
            <a:ext cx="1121895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🔹 1. Οι πρώτες τηλεπικοινωνιακές συνδέσεις (19ος αιώνας)</a:t>
            </a:r>
          </a:p>
          <a:p>
            <a:r>
              <a:rPr lang="el-GR" b="1" dirty="0"/>
              <a:t>1850–1866:</a:t>
            </a:r>
            <a:r>
              <a:rPr lang="el-GR" dirty="0"/>
              <a:t> Τοποθετούνται τα πρώτα </a:t>
            </a:r>
            <a:r>
              <a:rPr lang="el-GR" b="1" dirty="0"/>
              <a:t>τηλεγραφικά καλώδια</a:t>
            </a:r>
            <a:r>
              <a:rPr lang="el-GR" dirty="0"/>
              <a:t> κάτω από τη θάλασσα.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Το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1866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η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Transatlantic</a:t>
            </a:r>
            <a:r>
              <a:rPr lang="el-G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Telegraph</a:t>
            </a:r>
            <a:r>
              <a:rPr lang="el-G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Cable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συνδέει για πρώτη φορά την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Ευρώπη με τη Βόρεια Αμερική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σηματοδοτώντας την απαρχή των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υπερπόντιων επικοινωνιών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dirty="0"/>
              <a:t>Η μετάδοση βασίζεται σε </a:t>
            </a:r>
            <a:r>
              <a:rPr lang="el-GR" b="1" dirty="0"/>
              <a:t>ηλεκτρικά σήματα</a:t>
            </a:r>
            <a:r>
              <a:rPr lang="el-GR" dirty="0"/>
              <a:t> χαμηλής συχνότητας μέσα σε </a:t>
            </a:r>
            <a:r>
              <a:rPr lang="el-GR" b="1" dirty="0" err="1"/>
              <a:t>χαλκοκαλώδια</a:t>
            </a:r>
            <a:r>
              <a:rPr lang="el-GR" dirty="0"/>
              <a:t> με </a:t>
            </a:r>
            <a:r>
              <a:rPr lang="el-GR" b="1" dirty="0"/>
              <a:t>καουτσούκ μόνωση</a:t>
            </a:r>
            <a:r>
              <a:rPr lang="el-GR" dirty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l-GR" dirty="0"/>
          </a:p>
          <a:p>
            <a:r>
              <a:rPr lang="el-GR" b="1" dirty="0"/>
              <a:t>2. Μετάβαση στα υποθαλάσσια τηλεφωνικά καλώδια (20ός αιώνας)</a:t>
            </a:r>
          </a:p>
          <a:p>
            <a:r>
              <a:rPr lang="el-GR" b="1" dirty="0"/>
              <a:t>1956:</a:t>
            </a:r>
            <a:r>
              <a:rPr lang="el-GR" dirty="0"/>
              <a:t> Τοποθετείται το πρώτο </a:t>
            </a:r>
            <a:r>
              <a:rPr lang="el-GR" b="1" dirty="0"/>
              <a:t>υποθαλάσσιο τηλεφωνικό καλώδιο TAT-1 (</a:t>
            </a:r>
            <a:r>
              <a:rPr lang="el-GR" b="1" dirty="0" err="1"/>
              <a:t>Transatlantic</a:t>
            </a:r>
            <a:r>
              <a:rPr lang="el-GR" b="1" dirty="0"/>
              <a:t> </a:t>
            </a:r>
            <a:r>
              <a:rPr lang="el-GR" b="1" dirty="0" err="1"/>
              <a:t>Telephone</a:t>
            </a:r>
            <a:r>
              <a:rPr lang="el-GR" b="1" dirty="0"/>
              <a:t> </a:t>
            </a:r>
            <a:r>
              <a:rPr lang="el-GR" b="1" dirty="0" err="1"/>
              <a:t>Cable</a:t>
            </a:r>
            <a:r>
              <a:rPr lang="el-GR" b="1" dirty="0"/>
              <a:t> 1)</a:t>
            </a:r>
            <a:r>
              <a:rPr lang="el-GR" dirty="0"/>
              <a:t> μεταξύ Σκωτίας και Καναδά.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Μετέδιδε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36 αναλογικά τηλεφωνικά κανάλια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b="1" dirty="0"/>
              <a:t>Δεκαετίες 1960–1980:</a:t>
            </a:r>
            <a:r>
              <a:rPr lang="el-GR" dirty="0"/>
              <a:t> Εμφανίζονται </a:t>
            </a:r>
            <a:r>
              <a:rPr lang="el-GR" b="1" dirty="0"/>
              <a:t>ψηφιακά συστήματα (PCM)</a:t>
            </a:r>
            <a:r>
              <a:rPr lang="el-GR" dirty="0"/>
              <a:t> και </a:t>
            </a:r>
            <a:r>
              <a:rPr lang="el-GR" b="1" dirty="0"/>
              <a:t>ενισχυτές με τρανζίστορ</a:t>
            </a:r>
            <a:r>
              <a:rPr lang="el-GR" dirty="0"/>
              <a:t>, αυξάνοντας την ποιότητα και την απόσταση μετάδοσης.</a:t>
            </a:r>
          </a:p>
          <a:p>
            <a:endParaRPr lang="el-GR" dirty="0"/>
          </a:p>
          <a:p>
            <a:r>
              <a:rPr lang="el-GR" b="1" dirty="0"/>
              <a:t>🔹 3. Η επανάσταση των οπτικών ινών (δεκαετία 1980–1990)</a:t>
            </a:r>
          </a:p>
          <a:p>
            <a:r>
              <a:rPr lang="el-GR" b="1" dirty="0"/>
              <a:t>1970:</a:t>
            </a:r>
            <a:r>
              <a:rPr lang="el-GR" dirty="0"/>
              <a:t> Η </a:t>
            </a:r>
            <a:r>
              <a:rPr lang="el-GR" i="1" dirty="0" err="1"/>
              <a:t>Corning</a:t>
            </a:r>
            <a:r>
              <a:rPr lang="el-GR" i="1" dirty="0"/>
              <a:t> </a:t>
            </a:r>
            <a:r>
              <a:rPr lang="el-GR" i="1" dirty="0" err="1"/>
              <a:t>Glass</a:t>
            </a:r>
            <a:r>
              <a:rPr lang="el-GR" i="1" dirty="0"/>
              <a:t> Works</a:t>
            </a:r>
            <a:r>
              <a:rPr lang="el-GR" dirty="0"/>
              <a:t> κατασκευάζει την πρώτη </a:t>
            </a:r>
            <a:r>
              <a:rPr lang="el-GR" b="1" dirty="0"/>
              <a:t>οπτική ίνα χαμηλών απωλειών</a:t>
            </a:r>
            <a:r>
              <a:rPr lang="el-GR" dirty="0"/>
              <a:t> (&lt;20 </a:t>
            </a:r>
            <a:r>
              <a:rPr lang="el-GR" dirty="0" err="1"/>
              <a:t>dB</a:t>
            </a:r>
            <a:r>
              <a:rPr lang="el-GR" dirty="0"/>
              <a:t>/</a:t>
            </a:r>
            <a:r>
              <a:rPr lang="el-GR" dirty="0" err="1"/>
              <a:t>km</a:t>
            </a:r>
            <a:r>
              <a:rPr lang="el-GR" dirty="0"/>
              <a:t>).</a:t>
            </a:r>
          </a:p>
          <a:p>
            <a:r>
              <a:rPr lang="el-GR" b="1" dirty="0"/>
              <a:t>1988:</a:t>
            </a:r>
            <a:r>
              <a:rPr lang="el-GR" dirty="0"/>
              <a:t> Εγκαθίσταται το </a:t>
            </a:r>
            <a:r>
              <a:rPr lang="el-GR" b="1" dirty="0"/>
              <a:t>TAT-8</a:t>
            </a:r>
            <a:r>
              <a:rPr lang="el-GR" dirty="0"/>
              <a:t>, το </a:t>
            </a:r>
            <a:r>
              <a:rPr lang="el-GR" b="1" dirty="0"/>
              <a:t>πρώτο υπερπόντιο οπτικό καλώδιο</a:t>
            </a:r>
            <a:r>
              <a:rPr lang="el-GR" dirty="0"/>
              <a:t>, που συνδέει τις ΗΠΑ με τη Μεγάλη Βρετανία και τη Γαλλία.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Μεταφέρει περίπου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280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Mb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/s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(40.000 τηλεφωνικά κανάλια).</a:t>
            </a:r>
          </a:p>
          <a:p>
            <a:r>
              <a:rPr lang="el-GR" dirty="0"/>
              <a:t>Αυτή η περίοδος σηματοδοτεί τη </a:t>
            </a:r>
            <a:r>
              <a:rPr lang="el-GR" b="1" dirty="0"/>
              <a:t>μετάβαση από ηλεκτρικά σε </a:t>
            </a:r>
            <a:r>
              <a:rPr lang="el-GR" b="1" dirty="0" err="1"/>
              <a:t>φωτονικά</a:t>
            </a:r>
            <a:r>
              <a:rPr lang="el-GR" b="1" dirty="0"/>
              <a:t> συστήματα</a:t>
            </a:r>
            <a:r>
              <a:rPr lang="el-GR" dirty="0"/>
              <a:t> στις υπερπόντιες επικοινωνίες.</a:t>
            </a:r>
          </a:p>
        </p:txBody>
      </p:sp>
    </p:spTree>
    <p:extLst>
      <p:ext uri="{BB962C8B-B14F-4D97-AF65-F5344CB8AC3E}">
        <p14:creationId xmlns:p14="http://schemas.microsoft.com/office/powerpoint/2010/main" val="142835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A9F73-CFEF-A419-C141-00518580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11F721E-9591-E90B-9332-1E6149B2EEA0}"/>
              </a:ext>
            </a:extLst>
          </p:cNvPr>
          <p:cNvSpPr/>
          <p:nvPr/>
        </p:nvSpPr>
        <p:spPr>
          <a:xfrm>
            <a:off x="1292352" y="3260"/>
            <a:ext cx="965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– Υπερπόντιες συνδέσεις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C07D50-5B73-FA8B-3285-5C585F038A3F}"/>
              </a:ext>
            </a:extLst>
          </p:cNvPr>
          <p:cNvSpPr txBox="1"/>
          <p:nvPr/>
        </p:nvSpPr>
        <p:spPr>
          <a:xfrm>
            <a:off x="1857676" y="1857676"/>
            <a:ext cx="5082139" cy="252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C88AD310-7894-DE86-EF7A-7990EFEF6FC3}"/>
              </a:ext>
            </a:extLst>
          </p:cNvPr>
          <p:cNvSpPr/>
          <p:nvPr/>
        </p:nvSpPr>
        <p:spPr>
          <a:xfrm>
            <a:off x="226842" y="780722"/>
            <a:ext cx="117725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4. Εκρηκτική ανάπτυξη με την τεχνολογία DWDM (1990–2000)</a:t>
            </a:r>
          </a:p>
          <a:p>
            <a:r>
              <a:rPr lang="el-GR" dirty="0"/>
              <a:t>Με την εισαγωγή της </a:t>
            </a:r>
            <a:r>
              <a:rPr lang="el-GR" b="1" dirty="0"/>
              <a:t>Πολυπλεξίας Διαίρεσης Μήκους Κύματος (WDM)</a:t>
            </a:r>
            <a:r>
              <a:rPr lang="el-GR" dirty="0"/>
              <a:t> και αργότερα της </a:t>
            </a:r>
            <a:r>
              <a:rPr lang="el-GR" b="1" dirty="0"/>
              <a:t>πυκνής μορφής (DWDM)</a:t>
            </a:r>
            <a:r>
              <a:rPr lang="el-GR" dirty="0"/>
              <a:t>: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Πολλαπλά μήκη κύματος μεταφέρουν ανεξάρτητα δεδομένα μέσα από μία ίνα.  Οι ταχύτητες από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Gb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/s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φτάνουν σε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Tb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/s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dirty="0"/>
              <a:t>Οι </a:t>
            </a:r>
            <a:r>
              <a:rPr lang="el-GR" b="1" dirty="0"/>
              <a:t>οπτικοί ενισχυτές (</a:t>
            </a:r>
            <a:r>
              <a:rPr lang="el-GR" b="1" dirty="0" err="1"/>
              <a:t>EDFAs</a:t>
            </a:r>
            <a:r>
              <a:rPr lang="el-GR" b="1" dirty="0"/>
              <a:t>)</a:t>
            </a:r>
            <a:r>
              <a:rPr lang="el-GR" dirty="0"/>
              <a:t> αντικαθιστούν τους ηλεκτρικούς, επιτρέποντας αποστάσεις &gt;10.000 </a:t>
            </a:r>
            <a:r>
              <a:rPr lang="el-GR" dirty="0" err="1"/>
              <a:t>km</a:t>
            </a:r>
            <a:r>
              <a:rPr lang="el-GR" dirty="0"/>
              <a:t> χωρίς αναγέννηση σήματος.</a:t>
            </a:r>
          </a:p>
          <a:p>
            <a:endParaRPr lang="el-GR" dirty="0"/>
          </a:p>
          <a:p>
            <a:r>
              <a:rPr lang="el-GR" b="1" dirty="0"/>
              <a:t>5. Η εποχή του διαδικτύου και της παγκοσμιοποίησης (2000–σήμερα)</a:t>
            </a:r>
          </a:p>
          <a:p>
            <a:r>
              <a:rPr lang="el-GR" dirty="0"/>
              <a:t>Οι υπερπόντιες συνδέσεις αποτελούν τη </a:t>
            </a:r>
            <a:r>
              <a:rPr lang="el-GR" b="1" dirty="0"/>
              <a:t>ραχοκοκαλιά του παγκόσμιου διαδικτύου</a:t>
            </a:r>
            <a:r>
              <a:rPr lang="el-GR" dirty="0"/>
              <a:t>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Περισσότερα από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450 ενεργά υποθαλάσσια καλώδια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μεταφέρουν σήμερα πάνω από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99% της διεθνούς διακίνησης δεδομένων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Κάθε καλώδιο έχει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πολλαπλές οπτικές ίνες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μέσα σε θωρακισμένα καλώδια με επαναλήπτες κάθε ~70–100 </a:t>
            </a:r>
            <a:r>
              <a:rPr lang="el-GR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km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Εταιρείες όπως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Google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Meta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Microsoft,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Amazon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έχουν ιδιόκτητα υπερπόντια δίκτυα (π.χ.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Dunant</a:t>
            </a:r>
            <a:r>
              <a:rPr lang="el-G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Cable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l-GR" i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Equiano</a:t>
            </a:r>
            <a:r>
              <a:rPr lang="el-GR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)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l-G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l-GR" b="1" dirty="0"/>
              <a:t>6. Οι σύγχρονες εξελίξεις και το μέλλον</a:t>
            </a:r>
          </a:p>
          <a:p>
            <a:r>
              <a:rPr lang="el-GR" dirty="0"/>
              <a:t>Εισαγωγή </a:t>
            </a:r>
            <a:r>
              <a:rPr lang="el-GR" b="1" dirty="0"/>
              <a:t>χωρητικότητας &gt;400 </a:t>
            </a:r>
            <a:r>
              <a:rPr lang="el-GR" b="1" dirty="0" err="1"/>
              <a:t>Tb</a:t>
            </a:r>
            <a:r>
              <a:rPr lang="el-GR" b="1" dirty="0"/>
              <a:t>/s</a:t>
            </a:r>
            <a:r>
              <a:rPr lang="el-GR" dirty="0"/>
              <a:t> με </a:t>
            </a:r>
            <a:r>
              <a:rPr lang="el-GR" b="1" dirty="0"/>
              <a:t>16+ ίνες ανά καλώδιο</a:t>
            </a:r>
            <a:r>
              <a:rPr lang="el-GR" dirty="0"/>
              <a:t>.</a:t>
            </a:r>
          </a:p>
          <a:p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Υιοθέτηση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coherent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detection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flex-grid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DWDM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και 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AI-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based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traffic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control</a:t>
            </a:r>
            <a:r>
              <a:rPr lang="el-G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l-GR" u="sng" dirty="0"/>
              <a:t>Ερευνητική κατεύθυνση προς:</a:t>
            </a:r>
          </a:p>
          <a:p>
            <a:r>
              <a:rPr lang="el-GR" b="1" dirty="0"/>
              <a:t>Κβαντικά κανάλια επικοινωνίας</a:t>
            </a:r>
            <a:r>
              <a:rPr lang="el-GR" dirty="0"/>
              <a:t> μέσω υποθαλάσσιων γραμμών.</a:t>
            </a:r>
          </a:p>
          <a:p>
            <a:r>
              <a:rPr lang="el-GR" b="1" dirty="0"/>
              <a:t>Αισθητήρες με οπτικές ίνες</a:t>
            </a:r>
            <a:r>
              <a:rPr lang="el-GR" dirty="0"/>
              <a:t> για παρακολούθηση σεισμικής δραστηριότητας και ωκεάνιων μεταβολών.</a:t>
            </a:r>
          </a:p>
          <a:p>
            <a:r>
              <a:rPr lang="el-GR" b="1" dirty="0"/>
              <a:t>Πράσινη ενέργεια</a:t>
            </a:r>
            <a:r>
              <a:rPr lang="el-GR" dirty="0"/>
              <a:t> και </a:t>
            </a:r>
            <a:r>
              <a:rPr lang="el-GR" b="1" dirty="0"/>
              <a:t>αυτόνομη λειτουργία </a:t>
            </a:r>
            <a:r>
              <a:rPr lang="el-GR" b="1" dirty="0" err="1"/>
              <a:t>επαναληπτών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1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D6E57-9058-E1DF-BBFD-CB77BEDD1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BC67113-F5DD-BDE8-7355-CA5AEA029E02}"/>
              </a:ext>
            </a:extLst>
          </p:cNvPr>
          <p:cNvSpPr/>
          <p:nvPr/>
        </p:nvSpPr>
        <p:spPr>
          <a:xfrm>
            <a:off x="474453" y="3260"/>
            <a:ext cx="11309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Υπερπόντιες Οπτικές Ίνες – Ένα Εντυπωσιακό Παράδειγμα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26510-2AA6-C14F-A7A9-56F51990E2E1}"/>
              </a:ext>
            </a:extLst>
          </p:cNvPr>
          <p:cNvSpPr txBox="1"/>
          <p:nvPr/>
        </p:nvSpPr>
        <p:spPr>
          <a:xfrm>
            <a:off x="1857676" y="1857676"/>
            <a:ext cx="5082139" cy="252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87FDA-32D2-7441-CE51-224DE60ADFC4}"/>
              </a:ext>
            </a:extLst>
          </p:cNvPr>
          <p:cNvSpPr>
            <a:spLocks noGrp="1"/>
          </p:cNvSpPr>
          <p:nvPr/>
        </p:nvSpPr>
        <p:spPr>
          <a:xfrm>
            <a:off x="1981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91C94B0-AD32-CD05-8974-9CE53C955734}"/>
              </a:ext>
            </a:extLst>
          </p:cNvPr>
          <p:cNvSpPr>
            <a:spLocks noGrp="1"/>
          </p:cNvSpPr>
          <p:nvPr/>
        </p:nvSpPr>
        <p:spPr>
          <a:xfrm>
            <a:off x="730370" y="948905"/>
            <a:ext cx="9480430" cy="5633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000" dirty="0"/>
              <a:t>🌍 Πα</a:t>
            </a:r>
            <a:r>
              <a:rPr sz="2000" dirty="0" err="1"/>
              <a:t>γκόσμι</a:t>
            </a:r>
            <a:r>
              <a:rPr sz="2000" dirty="0"/>
              <a:t>α εικόνα</a:t>
            </a:r>
          </a:p>
          <a:p>
            <a:r>
              <a:rPr sz="2000" dirty="0" err="1"/>
              <a:t>Πάνω</a:t>
            </a:r>
            <a:r>
              <a:rPr sz="2000" dirty="0"/>
              <a:t> από 450 </a:t>
            </a:r>
            <a:r>
              <a:rPr sz="2000" dirty="0" err="1"/>
              <a:t>ενεργά</a:t>
            </a:r>
            <a:r>
              <a:rPr sz="2000" dirty="0"/>
              <a:t> υπ</a:t>
            </a:r>
            <a:r>
              <a:rPr sz="2000" dirty="0" err="1"/>
              <a:t>οθ</a:t>
            </a:r>
            <a:r>
              <a:rPr sz="2000" dirty="0"/>
              <a:t>αλάσσια καλώδια.</a:t>
            </a:r>
          </a:p>
          <a:p>
            <a:r>
              <a:rPr sz="2000" dirty="0" err="1"/>
              <a:t>Κάθε</a:t>
            </a:r>
            <a:r>
              <a:rPr sz="2000" dirty="0"/>
              <a:t> κα</a:t>
            </a:r>
            <a:r>
              <a:rPr sz="2000" dirty="0" err="1"/>
              <a:t>λώδιο</a:t>
            </a:r>
            <a:r>
              <a:rPr sz="2000" dirty="0"/>
              <a:t> π</a:t>
            </a:r>
            <a:r>
              <a:rPr sz="2000" dirty="0" err="1"/>
              <a:t>εριέχει</a:t>
            </a:r>
            <a:r>
              <a:rPr sz="2000" dirty="0"/>
              <a:t> 8 </a:t>
            </a:r>
            <a:r>
              <a:rPr sz="2000" dirty="0" err="1"/>
              <a:t>έως</a:t>
            </a:r>
            <a:r>
              <a:rPr sz="2000" dirty="0"/>
              <a:t> 24 οπ</a:t>
            </a:r>
            <a:r>
              <a:rPr sz="2000" dirty="0" err="1"/>
              <a:t>τικές</a:t>
            </a:r>
            <a:r>
              <a:rPr sz="2000" dirty="0"/>
              <a:t> </a:t>
            </a:r>
            <a:r>
              <a:rPr sz="2000" dirty="0" err="1"/>
              <a:t>ίνες</a:t>
            </a:r>
            <a:r>
              <a:rPr sz="2000" dirty="0"/>
              <a:t>.</a:t>
            </a:r>
          </a:p>
          <a:p>
            <a:r>
              <a:rPr sz="2000" dirty="0" err="1"/>
              <a:t>Συνολικά</a:t>
            </a:r>
            <a:r>
              <a:rPr sz="2000" dirty="0"/>
              <a:t>, π</a:t>
            </a:r>
            <a:r>
              <a:rPr sz="2000" dirty="0" err="1"/>
              <a:t>ερισσότερες</a:t>
            </a:r>
            <a:r>
              <a:rPr sz="2000" dirty="0"/>
              <a:t> από 10.000 οπ</a:t>
            </a:r>
            <a:r>
              <a:rPr sz="2000" dirty="0" err="1"/>
              <a:t>τικές</a:t>
            </a:r>
            <a:r>
              <a:rPr sz="2000" dirty="0"/>
              <a:t> </a:t>
            </a:r>
            <a:r>
              <a:rPr sz="2000" dirty="0" err="1"/>
              <a:t>ίνες</a:t>
            </a:r>
            <a:r>
              <a:rPr sz="2000" dirty="0"/>
              <a:t> </a:t>
            </a:r>
            <a:r>
              <a:rPr sz="2000" dirty="0" err="1"/>
              <a:t>συνδέουν</a:t>
            </a:r>
            <a:r>
              <a:rPr sz="2000" dirty="0"/>
              <a:t> </a:t>
            </a:r>
            <a:r>
              <a:rPr sz="2000" dirty="0" err="1"/>
              <a:t>τις</a:t>
            </a:r>
            <a:r>
              <a:rPr sz="2000" dirty="0"/>
              <a:t> ηπ</a:t>
            </a:r>
            <a:r>
              <a:rPr sz="2000" dirty="0" err="1"/>
              <a:t>είρους</a:t>
            </a:r>
            <a:r>
              <a:rPr sz="2000" dirty="0"/>
              <a:t>!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sz="2000" dirty="0"/>
              <a:t>🔬 </a:t>
            </a:r>
            <a:r>
              <a:rPr sz="2000" dirty="0" err="1"/>
              <a:t>Διάμετρος</a:t>
            </a:r>
            <a:r>
              <a:rPr sz="2000" dirty="0"/>
              <a:t> </a:t>
            </a:r>
            <a:r>
              <a:rPr sz="2000" dirty="0" err="1"/>
              <a:t>μι</a:t>
            </a:r>
            <a:r>
              <a:rPr sz="2000" dirty="0"/>
              <a:t>ας οπτικής ίνας</a:t>
            </a:r>
            <a:r>
              <a:rPr lang="en-US" sz="2000" dirty="0"/>
              <a:t>: </a:t>
            </a:r>
            <a:r>
              <a:rPr sz="2000" dirty="0"/>
              <a:t>Τυπική διάμετρος: 125 μm = 1,25 × 10⁻⁴ m (μαζί με επένδυση).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sz="2000" dirty="0"/>
              <a:t>🧮 </a:t>
            </a:r>
            <a:r>
              <a:rPr sz="2000" dirty="0" err="1"/>
              <a:t>Αν</a:t>
            </a:r>
            <a:r>
              <a:rPr sz="2000" dirty="0"/>
              <a:t> </a:t>
            </a:r>
            <a:r>
              <a:rPr sz="2000" dirty="0" err="1"/>
              <a:t>τις</a:t>
            </a:r>
            <a:r>
              <a:rPr sz="2000" dirty="0"/>
              <a:t> </a:t>
            </a:r>
            <a:r>
              <a:rPr sz="2000" dirty="0" err="1"/>
              <a:t>ενών</a:t>
            </a:r>
            <a:r>
              <a:rPr sz="2000" dirty="0"/>
              <a:t>αμε όλες…</a:t>
            </a:r>
            <a:r>
              <a:rPr lang="el-GR" sz="2000" dirty="0"/>
              <a:t>   </a:t>
            </a:r>
            <a:r>
              <a:rPr sz="2000" dirty="0"/>
              <a:t>D = d₁√N = 1.25 × 10⁻⁴ × √10⁴ = 1.25 × 10⁻² m</a:t>
            </a:r>
          </a:p>
          <a:p>
            <a:pPr marL="0" indent="0">
              <a:buNone/>
            </a:pPr>
            <a:r>
              <a:rPr lang="el-GR" sz="2000" dirty="0"/>
              <a:t>	</a:t>
            </a:r>
            <a:r>
              <a:rPr sz="2000" dirty="0"/>
              <a:t>➡️ </a:t>
            </a:r>
            <a:r>
              <a:rPr sz="2000" dirty="0" err="1"/>
              <a:t>Διάμετρος</a:t>
            </a:r>
            <a:r>
              <a:rPr sz="2000" dirty="0"/>
              <a:t> ≈ 1,2 cm</a:t>
            </a:r>
          </a:p>
          <a:p>
            <a:pPr marL="0" indent="0" algn="ctr">
              <a:buNone/>
            </a:pPr>
            <a:r>
              <a:rPr sz="2000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Δηλ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αδή...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α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ν 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ενών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αμε όλες τις οπτικές ίνες των υπερπόντιων καλωδίων της Γης σε μία «γιγαντιαία» ίν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α, 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θα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ε</a:t>
            </a:r>
            <a:r>
              <a:rPr sz="2000" dirty="0" err="1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ίχε</a:t>
            </a:r>
            <a:r>
              <a:rPr sz="20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 πάχος περίπου όσο ένα καλαμάκι! </a:t>
            </a:r>
            <a:endParaRPr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sz="2000" dirty="0"/>
              <a:t>🔹 </a:t>
            </a:r>
            <a:r>
              <a:rPr sz="2000" dirty="0" err="1"/>
              <a:t>Μήνυμ</a:t>
            </a:r>
            <a:r>
              <a:rPr sz="2000" dirty="0"/>
              <a:t>α:</a:t>
            </a:r>
          </a:p>
          <a:p>
            <a:pPr marL="0" indent="0">
              <a:buNone/>
            </a:pPr>
            <a:r>
              <a:rPr sz="2000" dirty="0"/>
              <a:t>Η </a:t>
            </a:r>
            <a:r>
              <a:rPr sz="2000" dirty="0" err="1"/>
              <a:t>τεχνολογί</a:t>
            </a:r>
            <a:r>
              <a:rPr sz="2000" dirty="0"/>
              <a:t>α των οπτικών ινών είναι τόσο αποδοτική, που μέσα σε μια ίνα πάχους μιας τρίχας</a:t>
            </a:r>
            <a:r>
              <a:rPr lang="el-GR" sz="2000" dirty="0"/>
              <a:t> </a:t>
            </a:r>
            <a:r>
              <a:rPr sz="2000" dirty="0" err="1"/>
              <a:t>ρέουν</a:t>
            </a:r>
            <a:r>
              <a:rPr sz="2000" dirty="0"/>
              <a:t> terabits </a:t>
            </a:r>
            <a:r>
              <a:rPr sz="2000" dirty="0" err="1"/>
              <a:t>δεδομένων</a:t>
            </a:r>
            <a:r>
              <a:rPr sz="2000" dirty="0"/>
              <a:t> </a:t>
            </a:r>
            <a:r>
              <a:rPr sz="2000" dirty="0" err="1"/>
              <a:t>το</a:t>
            </a:r>
            <a:r>
              <a:rPr sz="2000" dirty="0"/>
              <a:t> </a:t>
            </a:r>
            <a:r>
              <a:rPr sz="2000" dirty="0" err="1"/>
              <a:t>δευτερόλε</a:t>
            </a:r>
            <a:r>
              <a:rPr sz="2000" dirty="0"/>
              <a:t>πτο, συνδέοντας όλη την ανθρωπότητα.</a:t>
            </a:r>
          </a:p>
        </p:txBody>
      </p:sp>
      <p:pic>
        <p:nvPicPr>
          <p:cNvPr id="1028" name="Picture 4" descr="Reusable Straw – Stojo Products Inc.">
            <a:extLst>
              <a:ext uri="{FF2B5EF4-FFF2-40B4-BE49-F238E27FC236}">
                <a16:creationId xmlns:a16="http://schemas.microsoft.com/office/drawing/2014/main" id="{CE0042EE-16E9-1E86-C444-E22C24936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0" t="8180" r="33074" b="7677"/>
          <a:stretch>
            <a:fillRect/>
          </a:stretch>
        </p:blipFill>
        <p:spPr bwMode="auto">
          <a:xfrm>
            <a:off x="9429846" y="573022"/>
            <a:ext cx="2485749" cy="577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5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e/FLAG_FEA_map.svg/1920px-FLAG_FEA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90" y="1773151"/>
            <a:ext cx="10535123" cy="43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3173" y="1130953"/>
            <a:ext cx="20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FLAG</a:t>
            </a:r>
            <a:endParaRPr lang="el-GR" sz="2400" b="1" dirty="0"/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429FDF6-1238-CC39-F3FD-8EC1DD17FF43}"/>
              </a:ext>
            </a:extLst>
          </p:cNvPr>
          <p:cNvSpPr/>
          <p:nvPr/>
        </p:nvSpPr>
        <p:spPr>
          <a:xfrm>
            <a:off x="1292352" y="3260"/>
            <a:ext cx="965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- Υπερπόντιες συνδέσεις - 2 </a:t>
            </a:r>
          </a:p>
        </p:txBody>
      </p:sp>
    </p:spTree>
    <p:extLst>
      <p:ext uri="{BB962C8B-B14F-4D97-AF65-F5344CB8AC3E}">
        <p14:creationId xmlns:p14="http://schemas.microsoft.com/office/powerpoint/2010/main" val="2860979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07" y="1277173"/>
            <a:ext cx="9039652" cy="4960911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6DDB9C7-2CAE-6E13-245E-C9E43ACF77FD}"/>
              </a:ext>
            </a:extLst>
          </p:cNvPr>
          <p:cNvSpPr/>
          <p:nvPr/>
        </p:nvSpPr>
        <p:spPr>
          <a:xfrm>
            <a:off x="1292352" y="3260"/>
            <a:ext cx="965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Ιστορική αναδρομή - Υπερπόντιες συνδέσεις - 3</a:t>
            </a:r>
          </a:p>
        </p:txBody>
      </p:sp>
    </p:spTree>
    <p:extLst>
      <p:ext uri="{BB962C8B-B14F-4D97-AF65-F5344CB8AC3E}">
        <p14:creationId xmlns:p14="http://schemas.microsoft.com/office/powerpoint/2010/main" val="113734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Σύγκριση φυσικών μέσων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98" y="1073929"/>
            <a:ext cx="7664603" cy="50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4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321734" y="1168911"/>
            <a:ext cx="4868334" cy="4204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Στα δίκτυα επικοινωνιών οι πιο σημαντικές παράμετροι επιλογής μέσων επικοινωνιών είναι ο </a:t>
            </a:r>
            <a:r>
              <a:rPr lang="el-GR" sz="2200" b="1" u="sng" dirty="0"/>
              <a:t>ρυθμός μετάδοσης</a:t>
            </a:r>
            <a:r>
              <a:rPr lang="el-GR" sz="2200" b="1" dirty="0"/>
              <a:t> </a:t>
            </a:r>
            <a:r>
              <a:rPr lang="el-GR" sz="2200" dirty="0"/>
              <a:t>και η </a:t>
            </a:r>
            <a:r>
              <a:rPr lang="el-GR" sz="2200" b="1" u="sng" dirty="0"/>
              <a:t>απόσταση μετάδοσης.</a:t>
            </a:r>
            <a:endParaRPr lang="el-GR" sz="22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Το γινόμενο «απόσταση μετάδοσης» x «ρυθμός μετάδοσης» είναι ίσως το σημαντικότερο κριτήριο για τον χαρακτηρισμό και την επιλογή χρησιμοποίησης μιας τεχνολογίας </a:t>
            </a:r>
            <a:r>
              <a:rPr lang="el-GR" sz="2200" b="1" dirty="0"/>
              <a:t>	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896624" y="0"/>
            <a:ext cx="8398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- 1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68" y="1355612"/>
            <a:ext cx="6847700" cy="4018168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0EA01B2-500C-3BF0-9BEA-73B59C2EB6A4}"/>
              </a:ext>
            </a:extLst>
          </p:cNvPr>
          <p:cNvSpPr/>
          <p:nvPr/>
        </p:nvSpPr>
        <p:spPr>
          <a:xfrm>
            <a:off x="518163" y="6470685"/>
            <a:ext cx="11178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Οπτικές επικοινωνίες – κυματοδηγοί ● Τμήμα Πληροφορικής και Τηλεπικοινωνιών ● </a:t>
            </a:r>
            <a:r>
              <a:rPr lang="el-GR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-apple-system"/>
              </a:rPr>
              <a:t>Πανεπιστήμιο Ιωαννίνων</a:t>
            </a:r>
            <a:endParaRPr lang="el-GR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770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διαδικτύου - 1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B23CE4-D1DA-72D2-684F-9558F8DEB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60" y="808255"/>
            <a:ext cx="8005763" cy="5241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0BD493-4129-D20E-E4AD-915CF992A083}"/>
              </a:ext>
            </a:extLst>
          </p:cNvPr>
          <p:cNvSpPr txBox="1"/>
          <p:nvPr/>
        </p:nvSpPr>
        <p:spPr>
          <a:xfrm>
            <a:off x="2866844" y="61013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DOI:10.48550/arXiv.1902.06700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203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device and connection growth">
            <a:extLst>
              <a:ext uri="{FF2B5EF4-FFF2-40B4-BE49-F238E27FC236}">
                <a16:creationId xmlns:a16="http://schemas.microsoft.com/office/drawing/2014/main" id="{885FEA31-C36F-CC1A-86D6-29BA18C5C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94" y="1699224"/>
            <a:ext cx="8941611" cy="34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F64D83-53A6-91DA-373F-B9D104A37883}"/>
              </a:ext>
            </a:extLst>
          </p:cNvPr>
          <p:cNvSpPr txBox="1"/>
          <p:nvPr/>
        </p:nvSpPr>
        <p:spPr>
          <a:xfrm>
            <a:off x="3048718" y="531467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https://www.cisco.com</a:t>
            </a:r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7FD27CC-875B-24B0-180E-BC35F860A8B6}"/>
              </a:ext>
            </a:extLst>
          </p:cNvPr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διαδικτύου -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el-GR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53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61CD-47AF-F406-A065-198B62518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C4CA8E-CB31-025C-649D-C5B3942B044B}"/>
              </a:ext>
            </a:extLst>
          </p:cNvPr>
          <p:cNvSpPr txBox="1"/>
          <p:nvPr/>
        </p:nvSpPr>
        <p:spPr>
          <a:xfrm>
            <a:off x="3048718" y="5314674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https://www.cisco.com</a:t>
            </a:r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EA9FF1A-F4BB-E35E-D0F5-6FCFF7685932}"/>
              </a:ext>
            </a:extLst>
          </p:cNvPr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Χαρακτηριστικά κίνησης διαδικτύου -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el-GR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Global M2M connection growth by industries">
            <a:extLst>
              <a:ext uri="{FF2B5EF4-FFF2-40B4-BE49-F238E27FC236}">
                <a16:creationId xmlns:a16="http://schemas.microsoft.com/office/drawing/2014/main" id="{656B19B9-AAF4-0F6F-638F-E5D492AC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84" y="1173994"/>
            <a:ext cx="10213682" cy="378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98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Μάθημα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C2B2E91-96B3-A071-E099-BCDFF96C8F83}"/>
              </a:ext>
            </a:extLst>
          </p:cNvPr>
          <p:cNvSpPr/>
          <p:nvPr/>
        </p:nvSpPr>
        <p:spPr>
          <a:xfrm>
            <a:off x="689867" y="2457278"/>
            <a:ext cx="17249411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/>
              <a:t>Email </a:t>
            </a:r>
            <a:r>
              <a:rPr lang="el-GR" dirty="0"/>
              <a:t>επικοινωνίας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atsormpa@uoi.gr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Ώρες γραφείου 10:00-14:00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l-GR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CA5C408-5501-AC26-964A-B1FB598700AB}"/>
              </a:ext>
            </a:extLst>
          </p:cNvPr>
          <p:cNvSpPr/>
          <p:nvPr/>
        </p:nvSpPr>
        <p:spPr>
          <a:xfrm>
            <a:off x="689867" y="4041473"/>
            <a:ext cx="710090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Βιβλίο: ΟΠΤΙΚΕΣ ΕΠΙΚΟΙΝΩΝΙΕΣ, Εμμανουήλ Κριεζής</a:t>
            </a:r>
            <a:r>
              <a:rPr lang="en-US" dirty="0"/>
              <a:t>, </a:t>
            </a:r>
            <a:r>
              <a:rPr lang="el-GR" dirty="0"/>
              <a:t>Εκδόσεις </a:t>
            </a:r>
            <a:r>
              <a:rPr lang="el-GR" dirty="0" err="1"/>
              <a:t>Τζιόλα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D87C9FE-86EF-8960-DEEC-98549305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574" y="1119187"/>
            <a:ext cx="3143250" cy="461962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6B2FF3C-3C98-46A1-B075-C6C42F378675}"/>
              </a:ext>
            </a:extLst>
          </p:cNvPr>
          <p:cNvSpPr/>
          <p:nvPr/>
        </p:nvSpPr>
        <p:spPr>
          <a:xfrm>
            <a:off x="689866" y="1410920"/>
            <a:ext cx="1724941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/>
              <a:t>Μάθημα 18:00-… κάθε Τρίτη δια ζώσης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57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EC5DCA7-193E-1954-F7E7-BB5AA72B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96" y="743867"/>
            <a:ext cx="7858007" cy="5956356"/>
          </a:xfrm>
          <a:prstGeom prst="rect">
            <a:avLst/>
          </a:prstGeo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F16F3BC-D344-ABCC-F804-D9E6F7561252}"/>
              </a:ext>
            </a:extLst>
          </p:cNvPr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- 1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08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848B9E2-5FAA-AED4-A419-88717E6B9689}"/>
              </a:ext>
            </a:extLst>
          </p:cNvPr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- 2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3560A0B-AE88-BA3E-2191-25763BE25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743459"/>
            <a:ext cx="9570720" cy="578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5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578908" y="1168911"/>
            <a:ext cx="11616267" cy="511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Μεγάλη ταχύτητα μετάδοσης </a:t>
            </a:r>
            <a:r>
              <a:rPr lang="el-GR" sz="2200" dirty="0"/>
              <a:t>448 </a:t>
            </a:r>
            <a:r>
              <a:rPr lang="en-US" sz="2200" dirty="0" err="1"/>
              <a:t>Gbit</a:t>
            </a:r>
            <a:r>
              <a:rPr lang="en-US" sz="2200" dirty="0"/>
              <a:t>/s </a:t>
            </a:r>
            <a:r>
              <a:rPr lang="el-GR" sz="2200" dirty="0"/>
              <a:t>ανά κανάλι</a:t>
            </a:r>
            <a:r>
              <a:rPr lang="en-US" sz="2200" dirty="0"/>
              <a:t>. </a:t>
            </a:r>
            <a:r>
              <a:rPr lang="el-GR" sz="2200" dirty="0"/>
              <a:t>Σε 1 </a:t>
            </a:r>
            <a:r>
              <a:rPr lang="en-US" sz="2200" dirty="0"/>
              <a:t>sec</a:t>
            </a:r>
            <a:r>
              <a:rPr lang="el-GR" sz="2200" dirty="0"/>
              <a:t>: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	- μπορούν να μεταδοθούν ταυτόχρονα 300 </a:t>
            </a:r>
            <a:r>
              <a:rPr lang="en-US" sz="2200" dirty="0"/>
              <a:t>HD </a:t>
            </a:r>
            <a:r>
              <a:rPr lang="el-GR" sz="2200" dirty="0"/>
              <a:t>ταινίες (ή 4000 κανονικής ανάλυσης)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	- να λειτουργήσουν ταυτόχρονα 180000 </a:t>
            </a:r>
            <a:r>
              <a:rPr lang="en-US" sz="2200" dirty="0"/>
              <a:t>ADSL </a:t>
            </a:r>
            <a:r>
              <a:rPr lang="el-GR" sz="2200" dirty="0"/>
              <a:t>συνδέσεων στα 20 Μ</a:t>
            </a:r>
            <a:r>
              <a:rPr lang="en-US" sz="2200" dirty="0"/>
              <a:t>bps</a:t>
            </a:r>
            <a:endParaRPr lang="el-GR" sz="2200" dirty="0"/>
          </a:p>
          <a:p>
            <a:pPr>
              <a:lnSpc>
                <a:spcPct val="150000"/>
              </a:lnSpc>
            </a:pPr>
            <a:r>
              <a:rPr lang="el-GR" sz="2200" dirty="0"/>
              <a:t>	- να υποστηριχθούν 2 τρις τηλεφωνικές κλήσεις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Μεγάλο εύρος ζώνης </a:t>
            </a:r>
            <a:r>
              <a:rPr lang="el-GR" sz="2200" dirty="0"/>
              <a:t>(~25 </a:t>
            </a:r>
            <a:r>
              <a:rPr lang="el-GR" sz="2200" dirty="0" err="1"/>
              <a:t>THz</a:t>
            </a:r>
            <a:r>
              <a:rPr lang="el-GR" sz="2200" dirty="0"/>
              <a:t>/παράθυρο στο υπέρυθρο 0.8,1.3 και 1.55 </a:t>
            </a:r>
            <a:r>
              <a:rPr lang="el-GR" sz="2200" dirty="0" err="1"/>
              <a:t>μm</a:t>
            </a:r>
            <a:r>
              <a:rPr lang="el-GR" sz="2200" dirty="0"/>
              <a:t>)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Χαμηλή εξασθένιση </a:t>
            </a:r>
            <a:r>
              <a:rPr lang="el-GR" sz="2200" dirty="0"/>
              <a:t>(~0.25 </a:t>
            </a:r>
            <a:r>
              <a:rPr lang="el-GR" sz="2200" dirty="0" err="1"/>
              <a:t>dB</a:t>
            </a:r>
            <a:r>
              <a:rPr lang="el-GR" sz="2200" dirty="0"/>
              <a:t>/</a:t>
            </a:r>
            <a:r>
              <a:rPr lang="el-GR" sz="2200" dirty="0" err="1"/>
              <a:t>km</a:t>
            </a:r>
            <a:r>
              <a:rPr lang="el-GR" sz="2200" dirty="0"/>
              <a:t> στο 1.55 </a:t>
            </a:r>
            <a:r>
              <a:rPr lang="el-GR" sz="2200" dirty="0" err="1"/>
              <a:t>μm</a:t>
            </a:r>
            <a:r>
              <a:rPr lang="el-GR" sz="2200" dirty="0"/>
              <a:t>)</a:t>
            </a:r>
            <a:endParaRPr lang="en-US" sz="22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Μικροσκοπικό πάχος των οπτικών ινών </a:t>
            </a:r>
            <a:r>
              <a:rPr lang="el-GR" sz="2200" dirty="0"/>
              <a:t>(~μ</a:t>
            </a:r>
            <a:r>
              <a:rPr lang="en-US" sz="2200" dirty="0"/>
              <a:t>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Αναισθησία σε ηλεκτρομαγνητικές παρεμβολές</a:t>
            </a:r>
            <a:endParaRPr lang="en-US" sz="22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Προστασία από πιθανές υποκλοπές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sz="2200" b="1" dirty="0"/>
              <a:t>Εξοικονόμηση ενέργειας 	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- 3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0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407458" y="1168911"/>
            <a:ext cx="11616267" cy="461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dirty="0"/>
              <a:t>Οι οπτικές ίνες είναι η ραχοκοκαλιά των σημερινών δικτύων επικοινωνιών: αποτελούν περισσότερο από 90% του συνολικού μήκους των καλωδίων παγκοσμίως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dirty="0"/>
              <a:t>Οι Οπτικές ίνες μεταφέρουν: 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	- Σχεδόν όλες τις μακρινές τηλεφωνικές κλήσεις 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	- Κίνηση του Internet (</a:t>
            </a:r>
            <a:r>
              <a:rPr lang="el-GR" sz="2200" dirty="0" err="1"/>
              <a:t>Dial-up</a:t>
            </a:r>
            <a:r>
              <a:rPr lang="el-GR" sz="2200" dirty="0"/>
              <a:t>, DSL </a:t>
            </a:r>
            <a:r>
              <a:rPr lang="el-GR" sz="2200" dirty="0" err="1"/>
              <a:t>or</a:t>
            </a:r>
            <a:r>
              <a:rPr lang="el-GR" sz="2200" dirty="0"/>
              <a:t> </a:t>
            </a:r>
            <a:r>
              <a:rPr lang="el-GR" sz="2200" dirty="0" err="1"/>
              <a:t>Cable</a:t>
            </a:r>
            <a:r>
              <a:rPr lang="el-GR" sz="2200" dirty="0"/>
              <a:t>) </a:t>
            </a:r>
          </a:p>
          <a:p>
            <a:pPr>
              <a:lnSpc>
                <a:spcPct val="150000"/>
              </a:lnSpc>
            </a:pPr>
            <a:r>
              <a:rPr lang="el-GR" sz="2200" dirty="0"/>
              <a:t>	- Καλωδιακή τηλεόραση και πλατφόρμες.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dirty="0"/>
              <a:t>Μια ίνα μπορεί να μεταφέρει 8.8 </a:t>
            </a:r>
            <a:r>
              <a:rPr lang="el-GR" sz="2200" dirty="0" err="1"/>
              <a:t>Tbps</a:t>
            </a:r>
            <a:r>
              <a:rPr lang="el-GR" sz="2200" dirty="0"/>
              <a:t> (εμπορικό σύστημα) ή 100 εκατομμύρια τηλεφωνικές συνομιλίες ταυτόχρονα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200" dirty="0"/>
              <a:t>Η κοινωνία της πληροφορίας δεν θα δημιουργούνταν χωρίς τις οπτικές ίνες</a:t>
            </a:r>
            <a:endParaRPr lang="el-GR" sz="2200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- 4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E48A7B2-FF0A-75DD-CFD2-676CA28C1BD7}"/>
              </a:ext>
            </a:extLst>
          </p:cNvPr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Ηλεκτρομαγνητικό φάσμα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357E65-0738-FEB7-862A-52809B23D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" y="1277545"/>
            <a:ext cx="10769600" cy="4770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7CF5D2-EDE3-B9A8-74C1-3D534D2F73EF}"/>
              </a:ext>
            </a:extLst>
          </p:cNvPr>
          <p:cNvSpPr txBox="1"/>
          <p:nvPr/>
        </p:nvSpPr>
        <p:spPr>
          <a:xfrm>
            <a:off x="8457527" y="4994687"/>
            <a:ext cx="2832265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accent3">
                    <a:lumMod val="50000"/>
                  </a:schemeClr>
                </a:solidFill>
              </a:rPr>
              <a:t>Όσο αυξάνεται το μήκος κύματος λ μειώνεται η συχνότητα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59771-FD97-446C-AEA0-D90E3C1BE20F}"/>
              </a:ext>
            </a:extLst>
          </p:cNvPr>
          <p:cNvSpPr txBox="1"/>
          <p:nvPr/>
        </p:nvSpPr>
        <p:spPr>
          <a:xfrm>
            <a:off x="6132350" y="2898001"/>
            <a:ext cx="3767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>
                <a:solidFill>
                  <a:schemeClr val="accent1"/>
                </a:solidFill>
                <a:highlight>
                  <a:srgbClr val="FFFF00"/>
                </a:highlight>
              </a:rPr>
              <a:t>Άξονας μήκους κύματος 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C78CD-2DCA-5560-312F-22169567EA66}"/>
              </a:ext>
            </a:extLst>
          </p:cNvPr>
          <p:cNvSpPr txBox="1"/>
          <p:nvPr/>
        </p:nvSpPr>
        <p:spPr>
          <a:xfrm>
            <a:off x="7556152" y="4352544"/>
            <a:ext cx="28322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chemeClr val="accent1"/>
                </a:solidFill>
                <a:highlight>
                  <a:srgbClr val="FFFF00"/>
                </a:highlight>
              </a:rPr>
              <a:t>Άξονας συχνότητας </a:t>
            </a:r>
            <a:r>
              <a:rPr lang="en-US" sz="2200" b="1" dirty="0">
                <a:solidFill>
                  <a:schemeClr val="accent1"/>
                </a:solidFill>
                <a:highlight>
                  <a:srgbClr val="FFFF00"/>
                </a:highlight>
              </a:rPr>
              <a:t>f</a:t>
            </a:r>
            <a:endParaRPr lang="el-GR" sz="22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B9FDD1F3-4970-771E-C470-3AA1429E7D01}"/>
              </a:ext>
            </a:extLst>
          </p:cNvPr>
          <p:cNvCxnSpPr>
            <a:cxnSpLocks/>
          </p:cNvCxnSpPr>
          <p:nvPr/>
        </p:nvCxnSpPr>
        <p:spPr>
          <a:xfrm>
            <a:off x="642112" y="3560064"/>
            <a:ext cx="1064768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1CE8CBA4-CB5F-AC56-6A91-85FF06833577}"/>
              </a:ext>
            </a:extLst>
          </p:cNvPr>
          <p:cNvCxnSpPr>
            <a:cxnSpLocks/>
          </p:cNvCxnSpPr>
          <p:nvPr/>
        </p:nvCxnSpPr>
        <p:spPr>
          <a:xfrm>
            <a:off x="642112" y="3956304"/>
            <a:ext cx="1064768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6EC5219F-2304-02B0-B396-2AD8331F7EDC}"/>
              </a:ext>
            </a:extLst>
          </p:cNvPr>
          <p:cNvCxnSpPr>
            <a:cxnSpLocks/>
          </p:cNvCxnSpPr>
          <p:nvPr/>
        </p:nvCxnSpPr>
        <p:spPr>
          <a:xfrm>
            <a:off x="9412224" y="3098056"/>
            <a:ext cx="138988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BE098172-815B-8796-6401-0048A5C2746B}"/>
              </a:ext>
            </a:extLst>
          </p:cNvPr>
          <p:cNvSpPr/>
          <p:nvPr/>
        </p:nvSpPr>
        <p:spPr>
          <a:xfrm>
            <a:off x="8016240" y="3298111"/>
            <a:ext cx="310896" cy="2619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3D6531FF-F63B-1D95-CA7B-0E386BB252AD}"/>
              </a:ext>
            </a:extLst>
          </p:cNvPr>
          <p:cNvSpPr/>
          <p:nvPr/>
        </p:nvSpPr>
        <p:spPr>
          <a:xfrm flipV="1">
            <a:off x="8583168" y="4041646"/>
            <a:ext cx="310896" cy="30960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36AB0EBD-C03C-80A3-B691-64FF992864C2}"/>
              </a:ext>
            </a:extLst>
          </p:cNvPr>
          <p:cNvCxnSpPr>
            <a:cxnSpLocks/>
          </p:cNvCxnSpPr>
          <p:nvPr/>
        </p:nvCxnSpPr>
        <p:spPr>
          <a:xfrm flipH="1">
            <a:off x="6490447" y="4554071"/>
            <a:ext cx="1219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F6ECF30E-2FA6-1503-AA89-C3A9FE03666A}"/>
              </a:ext>
            </a:extLst>
          </p:cNvPr>
          <p:cNvSpPr/>
          <p:nvPr/>
        </p:nvSpPr>
        <p:spPr>
          <a:xfrm>
            <a:off x="5449824" y="3822012"/>
            <a:ext cx="170688" cy="261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97013DAF-D6DF-4750-B522-577D9A235024}"/>
              </a:ext>
            </a:extLst>
          </p:cNvPr>
          <p:cNvSpPr/>
          <p:nvPr/>
        </p:nvSpPr>
        <p:spPr>
          <a:xfrm>
            <a:off x="10631424" y="3822012"/>
            <a:ext cx="170688" cy="26194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F4DDA67-F004-57B5-8F4A-2C0D98745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10" y="4093464"/>
            <a:ext cx="342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D5A38-7231-B8F2-BCB5-ED13313CD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B887BC3-CAD2-2BD5-870C-9CA16FF038C7}"/>
              </a:ext>
            </a:extLst>
          </p:cNvPr>
          <p:cNvSpPr/>
          <p:nvPr/>
        </p:nvSpPr>
        <p:spPr>
          <a:xfrm>
            <a:off x="1896624" y="0"/>
            <a:ext cx="839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Διαφορετικοί τρόποι αντιμετώπισης του φωτός στις οπτικές επικοινωνίες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5C0DC-A272-F8E3-3D93-80A6E18FBFE0}"/>
              </a:ext>
            </a:extLst>
          </p:cNvPr>
          <p:cNvSpPr>
            <a:spLocks noGrp="1"/>
          </p:cNvSpPr>
          <p:nvPr/>
        </p:nvSpPr>
        <p:spPr>
          <a:xfrm>
            <a:off x="1981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FC45-D697-F018-BE15-72D1CDB0308A}"/>
              </a:ext>
            </a:extLst>
          </p:cNvPr>
          <p:cNvSpPr>
            <a:spLocks noGrp="1"/>
          </p:cNvSpPr>
          <p:nvPr/>
        </p:nvSpPr>
        <p:spPr>
          <a:xfrm>
            <a:off x="342900" y="1394618"/>
            <a:ext cx="36449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🔹</a:t>
            </a:r>
            <a:r>
              <a:rPr sz="2000" dirty="0">
                <a:solidFill>
                  <a:srgbClr val="FFFF00"/>
                </a:solidFill>
              </a:rPr>
              <a:t> 1. </a:t>
            </a:r>
            <a:r>
              <a:rPr sz="2000" dirty="0" err="1">
                <a:solidFill>
                  <a:srgbClr val="FFFF00"/>
                </a:solidFill>
              </a:rPr>
              <a:t>Το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err="1">
                <a:solidFill>
                  <a:srgbClr val="FFFF00"/>
                </a:solidFill>
              </a:rPr>
              <a:t>φως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err="1">
                <a:solidFill>
                  <a:srgbClr val="FFFF00"/>
                </a:solidFill>
              </a:rPr>
              <a:t>ως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err="1">
                <a:solidFill>
                  <a:srgbClr val="FFFF00"/>
                </a:solidFill>
              </a:rPr>
              <a:t>Κύμ</a:t>
            </a:r>
            <a:r>
              <a:rPr sz="2000" dirty="0">
                <a:solidFill>
                  <a:srgbClr val="FFFF00"/>
                </a:solidFill>
              </a:rPr>
              <a:t>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-  </a:t>
            </a:r>
            <a:r>
              <a:rPr sz="2000" dirty="0" err="1"/>
              <a:t>Περιγράφετ</a:t>
            </a:r>
            <a:r>
              <a:rPr sz="2000" dirty="0"/>
              <a:t>αι από τις </a:t>
            </a:r>
            <a:r>
              <a:rPr lang="en-US" sz="20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</a:t>
            </a:r>
            <a:r>
              <a:rPr sz="2000" dirty="0" err="1"/>
              <a:t>εξισώσεις</a:t>
            </a:r>
            <a:r>
              <a:rPr sz="2000" dirty="0"/>
              <a:t> του Maxwell.</a:t>
            </a:r>
          </a:p>
          <a:p>
            <a:pPr marL="0" indent="0">
              <a:spcBef>
                <a:spcPts val="0"/>
              </a:spcBef>
              <a:buNone/>
            </a:pPr>
            <a:r>
              <a:rPr sz="2000" dirty="0"/>
              <a:t>- </a:t>
            </a:r>
            <a:r>
              <a:rPr lang="el-GR" sz="2000" dirty="0"/>
              <a:t> </a:t>
            </a:r>
            <a:r>
              <a:rPr sz="2000" dirty="0" err="1"/>
              <a:t>Κυμ</a:t>
            </a:r>
            <a:r>
              <a:rPr sz="2000" dirty="0"/>
              <a:t>ατική εξίσωση: 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    </a:t>
            </a:r>
            <a:r>
              <a:rPr sz="2000" dirty="0"/>
              <a:t>∇²E = (1/c²)∂²E/∂t²</a:t>
            </a:r>
          </a:p>
          <a:p>
            <a:pPr marL="0" indent="0">
              <a:spcBef>
                <a:spcPts val="0"/>
              </a:spcBef>
              <a:buNone/>
            </a:pPr>
            <a:r>
              <a:rPr sz="2000" dirty="0"/>
              <a:t>- </a:t>
            </a:r>
            <a:r>
              <a:rPr lang="el-GR" sz="2000" dirty="0"/>
              <a:t> </a:t>
            </a:r>
            <a:r>
              <a:rPr sz="2000" dirty="0" err="1"/>
              <a:t>Εξηγεί</a:t>
            </a:r>
            <a:r>
              <a:rPr sz="2000" dirty="0"/>
              <a:t> π</a:t>
            </a:r>
            <a:r>
              <a:rPr sz="2000" dirty="0" err="1"/>
              <a:t>ερίθλ</a:t>
            </a:r>
            <a:r>
              <a:rPr sz="2000" dirty="0"/>
              <a:t>αση, παρέμβαση,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</a:t>
            </a:r>
            <a:r>
              <a:rPr sz="2000" dirty="0"/>
              <a:t> και τις μόδες στις οπτικές ίνες.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85ACCDE-69EB-A853-D6FC-89B0FA366D1F}"/>
              </a:ext>
            </a:extLst>
          </p:cNvPr>
          <p:cNvSpPr>
            <a:spLocks noGrp="1"/>
          </p:cNvSpPr>
          <p:nvPr/>
        </p:nvSpPr>
        <p:spPr>
          <a:xfrm>
            <a:off x="4222818" y="1394617"/>
            <a:ext cx="405981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sz="2000" dirty="0"/>
              <a:t>🔹</a:t>
            </a:r>
            <a:r>
              <a:rPr sz="2000" dirty="0">
                <a:solidFill>
                  <a:srgbClr val="FFFF00"/>
                </a:solidFill>
              </a:rPr>
              <a:t> 2. </a:t>
            </a:r>
            <a:r>
              <a:rPr sz="2000" dirty="0" err="1">
                <a:solidFill>
                  <a:srgbClr val="FFFF00"/>
                </a:solidFill>
              </a:rPr>
              <a:t>Το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err="1">
                <a:solidFill>
                  <a:srgbClr val="FFFF00"/>
                </a:solidFill>
              </a:rPr>
              <a:t>φως</a:t>
            </a:r>
            <a:r>
              <a:rPr sz="2000" dirty="0">
                <a:solidFill>
                  <a:srgbClr val="FFFF00"/>
                </a:solidFill>
              </a:rPr>
              <a:t> </a:t>
            </a:r>
            <a:r>
              <a:rPr sz="2000" dirty="0" err="1">
                <a:solidFill>
                  <a:srgbClr val="FFFF00"/>
                </a:solidFill>
              </a:rPr>
              <a:t>ως</a:t>
            </a:r>
            <a:r>
              <a:rPr sz="2000" dirty="0">
                <a:solidFill>
                  <a:srgbClr val="FFFF00"/>
                </a:solidFill>
              </a:rPr>
              <a:t> Κβα</a:t>
            </a:r>
            <a:r>
              <a:rPr sz="2000" dirty="0" err="1">
                <a:solidFill>
                  <a:srgbClr val="FFFF00"/>
                </a:solidFill>
              </a:rPr>
              <a:t>ντικό</a:t>
            </a:r>
            <a:r>
              <a:rPr sz="2000" dirty="0">
                <a:solidFill>
                  <a:srgbClr val="FFFF00"/>
                </a:solidFill>
              </a:rPr>
              <a:t> </a:t>
            </a:r>
            <a:endParaRPr lang="el-GR" sz="2000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solidFill>
                  <a:srgbClr val="FFFF00"/>
                </a:solidFill>
              </a:rPr>
              <a:t>	   </a:t>
            </a:r>
            <a:r>
              <a:rPr sz="2000" dirty="0" err="1">
                <a:solidFill>
                  <a:srgbClr val="FFFF00"/>
                </a:solidFill>
              </a:rPr>
              <a:t>Σωμ</a:t>
            </a:r>
            <a:r>
              <a:rPr sz="2000" dirty="0">
                <a:solidFill>
                  <a:srgbClr val="FFFF00"/>
                </a:solidFill>
              </a:rPr>
              <a:t>ατίδιο (Φωτόνιο)</a:t>
            </a:r>
          </a:p>
          <a:p>
            <a:pPr marL="0" indent="0">
              <a:spcBef>
                <a:spcPts val="0"/>
              </a:spcBef>
              <a:buNone/>
            </a:pPr>
            <a:r>
              <a:rPr sz="2000" dirty="0"/>
              <a:t>- </a:t>
            </a:r>
            <a:r>
              <a:rPr lang="el-GR" sz="2000" dirty="0"/>
              <a:t> </a:t>
            </a:r>
            <a:r>
              <a:rPr sz="2000" dirty="0" err="1"/>
              <a:t>Κάθε</a:t>
            </a:r>
            <a:r>
              <a:rPr sz="2000" dirty="0"/>
              <a:t> </a:t>
            </a:r>
            <a:r>
              <a:rPr sz="2000" dirty="0" err="1"/>
              <a:t>φωτόνιο</a:t>
            </a:r>
            <a:r>
              <a:rPr sz="2000" dirty="0"/>
              <a:t> </a:t>
            </a:r>
            <a:r>
              <a:rPr sz="2000" dirty="0" err="1"/>
              <a:t>έχει</a:t>
            </a:r>
            <a:r>
              <a:rPr sz="2000" dirty="0"/>
              <a:t> </a:t>
            </a:r>
            <a:r>
              <a:rPr sz="2000" dirty="0" err="1"/>
              <a:t>ενέργει</a:t>
            </a:r>
            <a:r>
              <a:rPr sz="2000" dirty="0"/>
              <a:t>α E = hν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</a:t>
            </a:r>
            <a:r>
              <a:rPr sz="2000" dirty="0"/>
              <a:t> και ορμή p = h/λ.</a:t>
            </a:r>
          </a:p>
          <a:p>
            <a:pPr marL="0" indent="0">
              <a:spcBef>
                <a:spcPts val="0"/>
              </a:spcBef>
              <a:buNone/>
            </a:pPr>
            <a:r>
              <a:rPr sz="2000" dirty="0"/>
              <a:t>- </a:t>
            </a:r>
            <a:r>
              <a:rPr lang="el-GR" sz="2000" dirty="0"/>
              <a:t> </a:t>
            </a:r>
            <a:r>
              <a:rPr sz="2000" dirty="0" err="1"/>
              <a:t>Εξηγεί</a:t>
            </a:r>
            <a:r>
              <a:rPr sz="2000" dirty="0"/>
              <a:t> </a:t>
            </a:r>
            <a:r>
              <a:rPr sz="2000" dirty="0" err="1"/>
              <a:t>φωτοηλεκτρικό</a:t>
            </a:r>
            <a:r>
              <a:rPr sz="2000" dirty="0"/>
              <a:t> φα</a:t>
            </a:r>
            <a:r>
              <a:rPr sz="2000" dirty="0" err="1"/>
              <a:t>ινόμενο</a:t>
            </a:r>
            <a:r>
              <a:rPr sz="2000" dirty="0"/>
              <a:t>,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</a:t>
            </a:r>
            <a:r>
              <a:rPr sz="2000" dirty="0"/>
              <a:t> </a:t>
            </a:r>
            <a:r>
              <a:rPr sz="2000" dirty="0" err="1"/>
              <a:t>εκ</a:t>
            </a:r>
            <a:r>
              <a:rPr sz="2000" dirty="0"/>
              <a:t>πομπή, απορρόφηση και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</a:t>
            </a:r>
            <a:r>
              <a:rPr sz="2000" dirty="0"/>
              <a:t> λειτουργία λέιζερ.</a:t>
            </a:r>
          </a:p>
          <a:p>
            <a:pPr marL="0" indent="0">
              <a:spcBef>
                <a:spcPts val="0"/>
              </a:spcBef>
              <a:buNone/>
            </a:pPr>
            <a:r>
              <a:rPr sz="2000" dirty="0"/>
              <a:t>-</a:t>
            </a:r>
            <a:r>
              <a:rPr lang="el-GR" sz="2000" dirty="0"/>
              <a:t> </a:t>
            </a:r>
            <a:r>
              <a:rPr sz="2000" dirty="0"/>
              <a:t> </a:t>
            </a:r>
            <a:r>
              <a:rPr sz="2000" dirty="0" err="1"/>
              <a:t>Θεμελιώδες</a:t>
            </a:r>
            <a:r>
              <a:rPr sz="2000" dirty="0"/>
              <a:t> </a:t>
            </a:r>
            <a:r>
              <a:rPr sz="2000" dirty="0" err="1"/>
              <a:t>γι</a:t>
            </a:r>
            <a:r>
              <a:rPr sz="2000" dirty="0"/>
              <a:t>α τις κβαντικές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</a:t>
            </a:r>
            <a:r>
              <a:rPr sz="2000" dirty="0"/>
              <a:t> οπτικές επικοινωνίες (QKD,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</a:t>
            </a:r>
            <a:r>
              <a:rPr sz="2000" dirty="0"/>
              <a:t> entanglement).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0262A40-453C-DFD6-6D32-68B30E32DF46}"/>
              </a:ext>
            </a:extLst>
          </p:cNvPr>
          <p:cNvSpPr>
            <a:spLocks noGrp="1"/>
          </p:cNvSpPr>
          <p:nvPr/>
        </p:nvSpPr>
        <p:spPr>
          <a:xfrm>
            <a:off x="8517648" y="1394616"/>
            <a:ext cx="353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🔹 </a:t>
            </a:r>
            <a:r>
              <a:rPr lang="el-GR" sz="2000" dirty="0">
                <a:solidFill>
                  <a:srgbClr val="FFFF00"/>
                </a:solidFill>
              </a:rPr>
              <a:t>3. Το φως ως Ακτίνα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solidFill>
                  <a:srgbClr val="FFFF00"/>
                </a:solidFill>
              </a:rPr>
              <a:t>           (Γεωμετρική Οπτική)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-  Προσεγγίζεται ως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ευθύγραμμη δέσμη.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l-GR" sz="2000" dirty="0"/>
              <a:t>Νόμος του </a:t>
            </a:r>
            <a:r>
              <a:rPr lang="el-GR" sz="2000" dirty="0" err="1"/>
              <a:t>Snell</a:t>
            </a:r>
            <a:r>
              <a:rPr lang="el-GR" sz="2000" dirty="0"/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   </a:t>
            </a:r>
            <a:r>
              <a:rPr lang="el-GR" sz="2000" dirty="0" err="1"/>
              <a:t>n₁sinθ</a:t>
            </a:r>
            <a:r>
              <a:rPr lang="el-GR" sz="2000" dirty="0"/>
              <a:t>₁ = </a:t>
            </a:r>
            <a:r>
              <a:rPr lang="el-GR" sz="2000" dirty="0" err="1"/>
              <a:t>n₂sinθ</a:t>
            </a:r>
            <a:r>
              <a:rPr lang="el-GR" sz="2000" dirty="0"/>
              <a:t>₂.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l-GR" sz="2000" dirty="0"/>
              <a:t>Εξηγεί την ολική εσωτερική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   ανάκλαση και την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   καθοδήγηση της ακτίνας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      μέσα στην ίνα.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7DEA8-B95E-5F03-47CE-887012F822E4}"/>
              </a:ext>
            </a:extLst>
          </p:cNvPr>
          <p:cNvSpPr txBox="1"/>
          <p:nvPr/>
        </p:nvSpPr>
        <p:spPr>
          <a:xfrm>
            <a:off x="577918" y="4459148"/>
            <a:ext cx="115062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Ενοποιημένη Εικόνα</a:t>
            </a:r>
          </a:p>
          <a:p>
            <a:r>
              <a:rPr lang="el-GR" sz="1800" dirty="0"/>
              <a:t>- Στις οπτικές ίνες:</a:t>
            </a:r>
          </a:p>
          <a:p>
            <a:r>
              <a:rPr lang="el-GR" sz="1800" dirty="0"/>
              <a:t>  • Η κυματική προσέγγιση εξηγεί τους ρυθμούς (</a:t>
            </a:r>
            <a:r>
              <a:rPr lang="en-US" dirty="0"/>
              <a:t>m</a:t>
            </a:r>
            <a:r>
              <a:rPr lang="en-US" sz="1800" dirty="0"/>
              <a:t>odes)</a:t>
            </a:r>
            <a:r>
              <a:rPr lang="el-GR" sz="1800" dirty="0"/>
              <a:t>.</a:t>
            </a:r>
          </a:p>
          <a:p>
            <a:r>
              <a:rPr lang="el-GR" sz="1800" dirty="0"/>
              <a:t>  • Η γεωμετρική δείχνει τη διαδρομή των </a:t>
            </a:r>
            <a:r>
              <a:rPr lang="el-GR" sz="1800" dirty="0" err="1"/>
              <a:t>ακτίνων</a:t>
            </a:r>
            <a:r>
              <a:rPr lang="el-GR" sz="1800" dirty="0"/>
              <a:t>.</a:t>
            </a:r>
          </a:p>
          <a:p>
            <a:r>
              <a:rPr lang="el-GR" sz="1800" dirty="0"/>
              <a:t>  • Η κβαντική εξηγεί την ανίχνευση και παραγωγή φωτός.</a:t>
            </a:r>
          </a:p>
          <a:p>
            <a:r>
              <a:rPr lang="el-GR" sz="1800" dirty="0"/>
              <a:t>✳️ Το φως συμπεριφέρεται ως κύμα, σωματίδιο και ακτίνα, ανάλογα με το φαινόμενο και την κλίμακα.</a:t>
            </a:r>
          </a:p>
        </p:txBody>
      </p:sp>
    </p:spTree>
    <p:extLst>
      <p:ext uri="{BB962C8B-B14F-4D97-AF65-F5344CB8AC3E}">
        <p14:creationId xmlns:p14="http://schemas.microsoft.com/office/powerpoint/2010/main" val="75676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896624" y="0"/>
            <a:ext cx="839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Οπτικές επικοινωνίες… γιατί; - 6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73" y="1631576"/>
            <a:ext cx="6595539" cy="3737723"/>
          </a:xfrm>
          <a:prstGeom prst="rect">
            <a:avLst/>
          </a:prstGeom>
          <a:noFill/>
        </p:spPr>
      </p:pic>
      <p:sp>
        <p:nvSpPr>
          <p:cNvPr id="8" name="Ορθογώνιο 7"/>
          <p:cNvSpPr/>
          <p:nvPr/>
        </p:nvSpPr>
        <p:spPr>
          <a:xfrm>
            <a:off x="299760" y="1424873"/>
            <a:ext cx="4909855" cy="4358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Τα φασματικά παράθυρα των οπτικών ινών προσφέρουν μεγάλο εύρος συχνοτήτων</a:t>
            </a:r>
            <a:endParaRPr lang="en-US" sz="22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Έχουν μικρή εξασθένιση σε σύγκριση με τις </a:t>
            </a:r>
            <a:r>
              <a:rPr lang="el-GR" sz="2200" dirty="0" err="1"/>
              <a:t>υπόλοπες</a:t>
            </a:r>
            <a:r>
              <a:rPr lang="el-GR" sz="2200" dirty="0"/>
              <a:t> φασματικές περιοχές, μόνο 0,2 </a:t>
            </a:r>
            <a:r>
              <a:rPr lang="el-GR" sz="2200" dirty="0" err="1"/>
              <a:t>dB</a:t>
            </a:r>
            <a:r>
              <a:rPr lang="el-GR" sz="2200" dirty="0"/>
              <a:t>/</a:t>
            </a:r>
            <a:r>
              <a:rPr lang="el-GR" sz="2200" dirty="0" err="1"/>
              <a:t>km</a:t>
            </a:r>
            <a:r>
              <a:rPr lang="el-GR" sz="2200" dirty="0"/>
              <a:t> απώλεια μεταξύ 1500-1600 </a:t>
            </a:r>
            <a:r>
              <a:rPr lang="el-GR" sz="2200" dirty="0" err="1"/>
              <a:t>nm</a:t>
            </a:r>
            <a:r>
              <a:rPr lang="el-GR" sz="2200" dirty="0"/>
              <a:t> </a:t>
            </a:r>
            <a:endParaRPr lang="en-US" sz="22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Χρήση πολλαπλών καναλιών με ≥ 50 </a:t>
            </a:r>
            <a:r>
              <a:rPr lang="el-GR" sz="2200" dirty="0" err="1"/>
              <a:t>GHz</a:t>
            </a:r>
            <a:r>
              <a:rPr lang="el-GR" sz="2200" dirty="0"/>
              <a:t> φασματική απόσταση </a:t>
            </a:r>
            <a:endParaRPr lang="en-US" sz="22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l-GR" sz="2200" dirty="0"/>
              <a:t>Ταχύτητες &gt;10 </a:t>
            </a:r>
            <a:r>
              <a:rPr lang="el-GR" sz="2200" dirty="0" err="1"/>
              <a:t>Gbit</a:t>
            </a:r>
            <a:r>
              <a:rPr lang="el-GR" sz="2200" dirty="0"/>
              <a:t>/s ανά κανάλι </a:t>
            </a:r>
          </a:p>
        </p:txBody>
      </p:sp>
    </p:spTree>
    <p:extLst>
      <p:ext uri="{BB962C8B-B14F-4D97-AF65-F5344CB8AC3E}">
        <p14:creationId xmlns:p14="http://schemas.microsoft.com/office/powerpoint/2010/main" val="299001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Εξέταση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79F55DF-20D1-5CB6-5F89-8B6386A4CA80}"/>
              </a:ext>
            </a:extLst>
          </p:cNvPr>
          <p:cNvSpPr/>
          <p:nvPr/>
        </p:nvSpPr>
        <p:spPr>
          <a:xfrm>
            <a:off x="684902" y="895405"/>
            <a:ext cx="1121895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u="sng" dirty="0"/>
              <a:t>Εξέταση του μαθήματος</a:t>
            </a:r>
            <a:endParaRPr lang="el-GR" b="1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621389FB-E5E6-6565-01BF-C38E4B59FCF6}"/>
              </a:ext>
            </a:extLst>
          </p:cNvPr>
          <p:cNvSpPr/>
          <p:nvPr/>
        </p:nvSpPr>
        <p:spPr>
          <a:xfrm>
            <a:off x="684902" y="1614250"/>
            <a:ext cx="10405872" cy="459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παρουσία στα μαθήματα είναι υποχρεωτική.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Στο τέλος των 6 μαθημάτων θα παραδοθεί μια εργασία 2000 λέξεων που θα επιλέξουν οι φοιτητές από λίστα εργασιών που θα προταθούν.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εργασία μπορεί να είναι συνεργατική. Κάθε επιπλέον συμμετέχων αυξάνει το μέγεθος της εργασίας κατά 1000 λέξεις.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Στο τέλος κάθε εργασίας οι φοιτητές θα πρέπει να περιλαμβάνουν 10 ερωτήσεις.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Δεν θα γίνεται παρουσίαση της εργασίας αλλά οι φοιτητές θα καλούνται να απαντήσουν σε κάποιες από αυτές τις 10 ερωτήσεις.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Οι απαντήσεις δεν μπορεί να είναι ναι/όχι, σωστό/λάθος κτλ.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χρήση προγραμμάτων τεχνητής νοημοσύνης είναι ελεύθερη αλλά θα πρέπει να υποδεικνύεται πού και πώς έχουν χρησιμοποιηθεί στην εργασία.</a:t>
            </a:r>
          </a:p>
        </p:txBody>
      </p:sp>
    </p:spTree>
    <p:extLst>
      <p:ext uri="{BB962C8B-B14F-4D97-AF65-F5344CB8AC3E}">
        <p14:creationId xmlns:p14="http://schemas.microsoft.com/office/powerpoint/2010/main" val="218646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6E9EC-F12B-E206-8B43-E75285DE8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6D852321-5345-B54A-BF5A-638B9FF33C7B}"/>
              </a:ext>
            </a:extLst>
          </p:cNvPr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Κατηγορίες εργασιών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312F0C1-668D-4D38-A9AC-C87C2B02C9D8}"/>
              </a:ext>
            </a:extLst>
          </p:cNvPr>
          <p:cNvSpPr/>
          <p:nvPr/>
        </p:nvSpPr>
        <p:spPr>
          <a:xfrm>
            <a:off x="684902" y="1614250"/>
            <a:ext cx="10405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Κβαντικές Οπτικές Επικοινωνίες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Ανάπτυξη Καινοτόμων Υπηρεσιών με Χρήση Οπτικών Ινών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Χρήση της τεχνητής νοημοσύνης στις οπτικές επικοινωνίες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Εφαρμογές Οπτικών Επικοινωνιών</a:t>
            </a:r>
            <a:endParaRPr lang="el-GR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Γενικά θέματα τεχνολογίας των οπτικών τηλεπικοινωνιών.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90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ChatGPT - 1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C41AEBC-19EF-2129-C192-194281147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40" y="820127"/>
            <a:ext cx="5438585" cy="54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0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ChatGPT - 2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E6F4D09-B044-B806-62A7-C0CA444F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97" y="1566168"/>
            <a:ext cx="7690406" cy="39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18694" y="1471676"/>
            <a:ext cx="2853690" cy="105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Ένα τηλεπικοινωνιακό σύστημα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Γενικά - 1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0205F95A-FFCB-74EA-C829-82B13F3DB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384" y="1272711"/>
            <a:ext cx="8465423" cy="15129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C8D253F-CE46-2603-9EAC-DF984733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17" r="1177"/>
          <a:stretch/>
        </p:blipFill>
        <p:spPr>
          <a:xfrm>
            <a:off x="3108959" y="3150341"/>
            <a:ext cx="8465423" cy="314233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D18D39FE-51B0-A646-3E8F-A7013C16E6B3}"/>
              </a:ext>
            </a:extLst>
          </p:cNvPr>
          <p:cNvSpPr/>
          <p:nvPr/>
        </p:nvSpPr>
        <p:spPr>
          <a:xfrm>
            <a:off x="-104131" y="4093100"/>
            <a:ext cx="3444740" cy="105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Ένα σύστημα οπτικών επικοινωνιών</a:t>
            </a:r>
          </a:p>
        </p:txBody>
      </p:sp>
    </p:spTree>
    <p:extLst>
      <p:ext uri="{BB962C8B-B14F-4D97-AF65-F5344CB8AC3E}">
        <p14:creationId xmlns:p14="http://schemas.microsoft.com/office/powerpoint/2010/main" val="20890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304051" y="929155"/>
            <a:ext cx="7658100" cy="547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/>
              <a:t>Τι είναι τα συστήματα οπτικών επικοινωνιών;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Γενικά - 2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C0F38F4-2D63-0274-5D8B-7DECFF33ED2F}"/>
              </a:ext>
            </a:extLst>
          </p:cNvPr>
          <p:cNvGrpSpPr/>
          <p:nvPr/>
        </p:nvGrpSpPr>
        <p:grpSpPr>
          <a:xfrm>
            <a:off x="1102943" y="1476869"/>
            <a:ext cx="9986113" cy="4828450"/>
            <a:chOff x="1102943" y="1476869"/>
            <a:chExt cx="9986113" cy="4828450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C6D7AED4-D32F-4A15-BF01-0F09DFCFD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43" y="1476869"/>
              <a:ext cx="9986113" cy="482845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F70786-74DB-1EE8-2C4A-F0C75643B180}"/>
                </a:ext>
              </a:extLst>
            </p:cNvPr>
            <p:cNvSpPr txBox="1"/>
            <p:nvPr/>
          </p:nvSpPr>
          <p:spPr>
            <a:xfrm>
              <a:off x="5498275" y="2084488"/>
              <a:ext cx="1662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κυματοδηγοί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751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2266950" y="956305"/>
            <a:ext cx="7658100" cy="5477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200" b="1" dirty="0">
                <a:solidFill>
                  <a:schemeClr val="accent6"/>
                </a:solidFill>
              </a:rPr>
              <a:t>Ψηφιακό σύστημα οπτικών επικοινωνιών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52315" y="3260"/>
            <a:ext cx="7709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Γενικά - 3</a:t>
            </a:r>
            <a:endParaRPr lang="en-US" sz="3600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F5E40B2B-012E-B9B6-2D6A-3CF389CE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3" y="1691333"/>
            <a:ext cx="11178140" cy="361821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9785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Ουράνιο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Ουράνιο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Ουράνιο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TM03457452[[fn=Ουράνιο]]</Template>
  <TotalTime>7354</TotalTime>
  <Words>1435</Words>
  <Application>Microsoft Office PowerPoint</Application>
  <PresentationFormat>Ευρεία οθόνη</PresentationFormat>
  <Paragraphs>158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-apple-system</vt:lpstr>
      <vt:lpstr>Arial</vt:lpstr>
      <vt:lpstr>Calibri</vt:lpstr>
      <vt:lpstr>Calibri Light</vt:lpstr>
      <vt:lpstr>Wingdings</vt:lpstr>
      <vt:lpstr>Ουράνιο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Andreas Tsormpatzoglou</dc:creator>
  <cp:lastModifiedBy>ΑΝΔΡΕΑΣ ΤΣΟΡΜΠΑΤΖΟΓΛΟΥ</cp:lastModifiedBy>
  <cp:revision>142</cp:revision>
  <dcterms:created xsi:type="dcterms:W3CDTF">2021-02-23T06:42:38Z</dcterms:created>
  <dcterms:modified xsi:type="dcterms:W3CDTF">2025-10-21T14:01:30Z</dcterms:modified>
</cp:coreProperties>
</file>