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28" autoAdjust="0"/>
    <p:restoredTop sz="94689" autoAdjust="0"/>
  </p:normalViewPr>
  <p:slideViewPr>
    <p:cSldViewPr>
      <p:cViewPr varScale="1">
        <p:scale>
          <a:sx n="77" d="100"/>
          <a:sy n="77" d="100"/>
        </p:scale>
        <p:origin x="132" y="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75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5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585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8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003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0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90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33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4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2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900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4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microsoft.com/office/2007/relationships/hdphoto" Target="../media/hdphoto1.wdp"/><Relationship Id="rId7" Type="http://schemas.openxmlformats.org/officeDocument/2006/relationships/oleObject" Target="../embeddings/oleObject8.bin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10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l.wikipedia.org/wiki/%CE%9A%CE%B5%CE%BD%CF%8C" TargetMode="External"/><Relationship Id="rId2" Type="http://schemas.openxmlformats.org/officeDocument/2006/relationships/hyperlink" Target="https://el.wikipedia.org/wiki/%CE%95%CE%BD%CE%AD%CF%81%CE%B3%CE%B5%CE%B9%CE%B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4.jpeg"/><Relationship Id="rId4" Type="http://schemas.openxmlformats.org/officeDocument/2006/relationships/hyperlink" Target="https://el.wikipedia.org/wiki/%CE%A4%CE%B1%CF%87%CF%8D%CF%84%CE%B7%CF%84%CE%B1_%CF%84%CE%BF%CF%85_%CF%86%CF%89%CF%84%CF%8C%CF%82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image" Target="../media/image43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42.w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44.wmf"/><Relationship Id="rId10" Type="http://schemas.openxmlformats.org/officeDocument/2006/relationships/image" Target="../media/image41.wmf"/><Relationship Id="rId4" Type="http://schemas.openxmlformats.org/officeDocument/2006/relationships/image" Target="../media/image38.wmf"/><Relationship Id="rId9" Type="http://schemas.openxmlformats.org/officeDocument/2006/relationships/oleObject" Target="../embeddings/oleObject16.bin"/><Relationship Id="rId14" Type="http://schemas.openxmlformats.org/officeDocument/2006/relationships/oleObject" Target="../embeddings/oleObject18.bin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1.wmf"/><Relationship Id="rId3" Type="http://schemas.openxmlformats.org/officeDocument/2006/relationships/image" Target="../media/image45.wmf"/><Relationship Id="rId7" Type="http://schemas.openxmlformats.org/officeDocument/2006/relationships/oleObject" Target="../embeddings/oleObject21.bin"/><Relationship Id="rId12" Type="http://schemas.openxmlformats.org/officeDocument/2006/relationships/oleObject" Target="../embeddings/oleObject23.bin"/><Relationship Id="rId2" Type="http://schemas.openxmlformats.org/officeDocument/2006/relationships/oleObject" Target="../embeddings/oleObject19.bin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wmf"/><Relationship Id="rId11" Type="http://schemas.openxmlformats.org/officeDocument/2006/relationships/image" Target="../media/image50.wmf"/><Relationship Id="rId5" Type="http://schemas.openxmlformats.org/officeDocument/2006/relationships/oleObject" Target="../embeddings/oleObject20.bin"/><Relationship Id="rId10" Type="http://schemas.openxmlformats.org/officeDocument/2006/relationships/oleObject" Target="../embeddings/oleObject22.bin"/><Relationship Id="rId4" Type="http://schemas.openxmlformats.org/officeDocument/2006/relationships/image" Target="../media/image46.jpeg"/><Relationship Id="rId9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39.wmf"/><Relationship Id="rId7" Type="http://schemas.openxmlformats.org/officeDocument/2006/relationships/image" Target="../media/image53.wmf"/><Relationship Id="rId2" Type="http://schemas.openxmlformats.org/officeDocument/2006/relationships/oleObject" Target="../embeddings/oleObject14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24.bin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image" Target="../media/image54.wmf"/><Relationship Id="rId7" Type="http://schemas.openxmlformats.org/officeDocument/2006/relationships/image" Target="../media/image55.w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8.bin"/><Relationship Id="rId11" Type="http://schemas.openxmlformats.org/officeDocument/2006/relationships/image" Target="../media/image1.jpeg"/><Relationship Id="rId5" Type="http://schemas.openxmlformats.org/officeDocument/2006/relationships/image" Target="../media/image36.wmf"/><Relationship Id="rId10" Type="http://schemas.openxmlformats.org/officeDocument/2006/relationships/image" Target="../media/image49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6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3.bin"/><Relationship Id="rId13" Type="http://schemas.openxmlformats.org/officeDocument/2006/relationships/image" Target="../media/image62.wmf"/><Relationship Id="rId3" Type="http://schemas.openxmlformats.org/officeDocument/2006/relationships/image" Target="../media/image57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35.bin"/><Relationship Id="rId2" Type="http://schemas.openxmlformats.org/officeDocument/2006/relationships/oleObject" Target="../embeddings/oleObject30.bin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32.bin"/><Relationship Id="rId11" Type="http://schemas.openxmlformats.org/officeDocument/2006/relationships/image" Target="../media/image61.wmf"/><Relationship Id="rId5" Type="http://schemas.openxmlformats.org/officeDocument/2006/relationships/image" Target="../media/image58.wmf"/><Relationship Id="rId10" Type="http://schemas.openxmlformats.org/officeDocument/2006/relationships/oleObject" Target="../embeddings/oleObject34.bin"/><Relationship Id="rId4" Type="http://schemas.openxmlformats.org/officeDocument/2006/relationships/oleObject" Target="../embeddings/oleObject31.bin"/><Relationship Id="rId9" Type="http://schemas.openxmlformats.org/officeDocument/2006/relationships/image" Target="../media/image60.wmf"/><Relationship Id="rId1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8.bin"/><Relationship Id="rId3" Type="http://schemas.openxmlformats.org/officeDocument/2006/relationships/oleObject" Target="../embeddings/oleObject36.bin"/><Relationship Id="rId7" Type="http://schemas.openxmlformats.org/officeDocument/2006/relationships/image" Target="../media/image68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66.wmf"/><Relationship Id="rId9" Type="http://schemas.openxmlformats.org/officeDocument/2006/relationships/image" Target="../media/image69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oleObject" Target="../embeddings/oleObject39.bin"/><Relationship Id="rId7" Type="http://schemas.openxmlformats.org/officeDocument/2006/relationships/image" Target="../media/image71.w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68.emf"/><Relationship Id="rId4" Type="http://schemas.openxmlformats.org/officeDocument/2006/relationships/image" Target="../media/image70.wmf"/><Relationship Id="rId9" Type="http://schemas.openxmlformats.org/officeDocument/2006/relationships/image" Target="../media/image72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3" Type="http://schemas.openxmlformats.org/officeDocument/2006/relationships/oleObject" Target="../embeddings/oleObject42.bin"/><Relationship Id="rId7" Type="http://schemas.openxmlformats.org/officeDocument/2006/relationships/image" Target="../media/image68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73.wmf"/><Relationship Id="rId9" Type="http://schemas.openxmlformats.org/officeDocument/2006/relationships/image" Target="../media/image75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.jpeg"/><Relationship Id="rId5" Type="http://schemas.openxmlformats.org/officeDocument/2006/relationships/image" Target="../media/image6.wmf"/><Relationship Id="rId10" Type="http://schemas.openxmlformats.org/officeDocument/2006/relationships/image" Target="../media/image1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8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1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521451"/>
            <a:ext cx="9144000" cy="995363"/>
          </a:xfrm>
        </p:spPr>
        <p:txBody>
          <a:bodyPr/>
          <a:lstStyle/>
          <a:p>
            <a:r>
              <a:rPr lang="el-GR" dirty="0"/>
              <a:t>Τηλεπικοινωνιακά Δίκτυα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4" name="TextBox 3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3" name="TextBox 2"/>
          <p:cNvSpPr txBox="1"/>
          <p:nvPr/>
        </p:nvSpPr>
        <p:spPr>
          <a:xfrm>
            <a:off x="7543800" y="3352801"/>
            <a:ext cx="2895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Διδάσκοντες</a:t>
            </a:r>
          </a:p>
          <a:p>
            <a:endParaRPr lang="el-GR" dirty="0"/>
          </a:p>
          <a:p>
            <a:r>
              <a:rPr lang="el-GR" dirty="0"/>
              <a:t>Κωνσταντίνος Αγγέλης</a:t>
            </a:r>
          </a:p>
          <a:p>
            <a:r>
              <a:rPr lang="el-GR" dirty="0"/>
              <a:t>Καθηγητής</a:t>
            </a:r>
          </a:p>
          <a:p>
            <a:endParaRPr lang="el-GR" dirty="0"/>
          </a:p>
          <a:p>
            <a:r>
              <a:rPr lang="el-GR" dirty="0"/>
              <a:t>Ανδρέας Τσορμπατζόγλου</a:t>
            </a:r>
          </a:p>
          <a:p>
            <a:r>
              <a:rPr lang="el-GR" dirty="0"/>
              <a:t>Επίκουρος Καθηγητής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516814"/>
            <a:ext cx="6588181" cy="49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270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204932" y="634976"/>
            <a:ext cx="9014884" cy="517020"/>
          </a:xfrm>
        </p:spPr>
        <p:txBody>
          <a:bodyPr>
            <a:noAutofit/>
          </a:bodyPr>
          <a:lstStyle/>
          <a:p>
            <a:pPr algn="just"/>
            <a:r>
              <a:rPr lang="el-GR" sz="2100" b="1" dirty="0"/>
              <a:t>Τηλεπικοινωνιακό Δίκτυο   </a:t>
            </a:r>
            <a:r>
              <a:rPr lang="el-GR" sz="2100" b="1" dirty="0">
                <a:sym typeface="Wingdings" panose="05000000000000000000" pitchFamily="2" charset="2"/>
              </a:rPr>
              <a:t>   </a:t>
            </a:r>
            <a:r>
              <a:rPr lang="el-GR" sz="2100" b="1" dirty="0"/>
              <a:t>Ψηφιακό Τηλεπικοινωνιακό Σύστημα</a:t>
            </a:r>
            <a:endParaRPr lang="en-US" sz="21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t="21446" r="19841" b="6314"/>
          <a:stretch/>
        </p:blipFill>
        <p:spPr bwMode="auto">
          <a:xfrm>
            <a:off x="285749" y="1138945"/>
            <a:ext cx="8105363" cy="505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781799" y="2638094"/>
            <a:ext cx="1690129" cy="21743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8" name="TextBox 17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13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5" name="Straight Arrow Connector 14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4"/>
          <p:cNvSpPr txBox="1">
            <a:spLocks/>
          </p:cNvSpPr>
          <p:nvPr/>
        </p:nvSpPr>
        <p:spPr>
          <a:xfrm>
            <a:off x="9473357" y="3177178"/>
            <a:ext cx="2568485" cy="1096177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l-GR" sz="2100" b="1" dirty="0">
                <a:solidFill>
                  <a:srgbClr val="FF0000"/>
                </a:solidFill>
              </a:rPr>
              <a:t>Μετάδοση Τηλεπικοινωνιακών Σημάτων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8471928" y="3589657"/>
            <a:ext cx="1001429" cy="15598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29000" y="990600"/>
            <a:ext cx="4419600" cy="20985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207263" y="4602214"/>
            <a:ext cx="4419600" cy="2098538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654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1524000" y="2332823"/>
            <a:ext cx="9014884" cy="768365"/>
          </a:xfrm>
        </p:spPr>
        <p:txBody>
          <a:bodyPr>
            <a:noAutofit/>
          </a:bodyPr>
          <a:lstStyle/>
          <a:p>
            <a:pPr algn="ctr"/>
            <a:r>
              <a:rPr lang="el-GR" sz="2100" b="1" dirty="0"/>
              <a:t>Γιατί μελετούμε τη Διάδοση Τηλεπικοινωνιακών Σημάτων ???</a:t>
            </a:r>
            <a:endParaRPr lang="en-US" sz="2100" b="1" dirty="0"/>
          </a:p>
        </p:txBody>
      </p:sp>
      <p:sp>
        <p:nvSpPr>
          <p:cNvPr id="13" name="Oval 12"/>
          <p:cNvSpPr/>
          <p:nvPr/>
        </p:nvSpPr>
        <p:spPr>
          <a:xfrm>
            <a:off x="1981200" y="1817656"/>
            <a:ext cx="7924799" cy="20716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7" name="Group 16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8" name="TextBox 17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10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4977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81653" y="535419"/>
            <a:ext cx="9014884" cy="383882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/>
              <a:t>Cellular Communications Base stations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023"/>
          <a:stretch/>
        </p:blipFill>
        <p:spPr>
          <a:xfrm>
            <a:off x="281067" y="910332"/>
            <a:ext cx="10005933" cy="500793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7" name="TextBox 16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10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487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741"/>
          <a:stretch/>
        </p:blipFill>
        <p:spPr>
          <a:xfrm>
            <a:off x="162656" y="1020478"/>
            <a:ext cx="9743344" cy="489197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7" name="TextBox 16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9" name="Group 8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10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4"/>
          <p:cNvSpPr>
            <a:spLocks noGrp="1"/>
          </p:cNvSpPr>
          <p:nvPr>
            <p:ph type="title"/>
          </p:nvPr>
        </p:nvSpPr>
        <p:spPr>
          <a:xfrm>
            <a:off x="81653" y="535419"/>
            <a:ext cx="9014884" cy="383882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/>
              <a:t>Cellular Communications Base stations</a:t>
            </a:r>
          </a:p>
        </p:txBody>
      </p:sp>
    </p:spTree>
    <p:extLst>
      <p:ext uri="{BB962C8B-B14F-4D97-AF65-F5344CB8AC3E}">
        <p14:creationId xmlns:p14="http://schemas.microsoft.com/office/powerpoint/2010/main" val="3391034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/>
          <p:cNvSpPr>
            <a:spLocks noGrp="1"/>
          </p:cNvSpPr>
          <p:nvPr>
            <p:ph type="title"/>
          </p:nvPr>
        </p:nvSpPr>
        <p:spPr>
          <a:xfrm>
            <a:off x="149658" y="643430"/>
            <a:ext cx="10823141" cy="806770"/>
          </a:xfrm>
        </p:spPr>
        <p:txBody>
          <a:bodyPr>
            <a:noAutofit/>
          </a:bodyPr>
          <a:lstStyle/>
          <a:p>
            <a:pPr algn="just"/>
            <a:r>
              <a:rPr lang="el-GR" sz="2100" b="1" dirty="0"/>
              <a:t>Κατανόηση &amp; Πρόβλεψη των χαρακτηριστικών διάδοσης σε διαφορετικά περιβάλλοντα:</a:t>
            </a:r>
            <a:endParaRPr lang="en-US" sz="2100" b="1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228600" y="1295400"/>
            <a:ext cx="8956112" cy="132340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Εκτός πόλεων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Εντός πόλεων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100" b="1" dirty="0"/>
              <a:t>Εντός Κτιρίων</a:t>
            </a:r>
            <a:endParaRPr lang="en-US" sz="2100" b="1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149659" y="2696920"/>
            <a:ext cx="9014884" cy="114771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l-GR" sz="2100" b="1" dirty="0"/>
              <a:t>Μελέτη χαρακτηριστικών ραδιοεπικοινωνιακών καναλιών</a:t>
            </a:r>
          </a:p>
          <a:p>
            <a:pPr algn="just"/>
            <a:endParaRPr lang="el-GR" sz="2100" b="1" dirty="0"/>
          </a:p>
          <a:p>
            <a:pPr algn="just"/>
            <a:r>
              <a:rPr lang="el-GR" sz="2100" b="1" dirty="0"/>
              <a:t>Μελέτη των διαδικασιών και των παραγόντων που επηρεάζουν τα χαρακτηριστικά</a:t>
            </a:r>
            <a:endParaRPr lang="en-US" sz="2100" b="1" dirty="0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0" name="TextBox 19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68036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340" y="949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014679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dirty="0"/>
              <a:t>Εφαρμογή ραδιοτεχνολογίας στις τηλεπικοινωνίες: </a:t>
            </a:r>
            <a:r>
              <a:rPr lang="el-GR" sz="2600" dirty="0">
                <a:solidFill>
                  <a:srgbClr val="FF0000"/>
                </a:solidFill>
              </a:rPr>
              <a:t>Συστήματα κυψελωτής κινητής ραδιοεπικοινωνίας (</a:t>
            </a:r>
            <a:r>
              <a:rPr lang="en-US" sz="2600" dirty="0">
                <a:solidFill>
                  <a:srgbClr val="FF0000"/>
                </a:solidFill>
              </a:rPr>
              <a:t>CMR)</a:t>
            </a:r>
          </a:p>
          <a:p>
            <a:pPr algn="just"/>
            <a:endParaRPr lang="en-US" sz="2600" dirty="0"/>
          </a:p>
          <a:p>
            <a:pPr algn="just"/>
            <a:r>
              <a:rPr lang="el-GR" sz="2600" b="1" dirty="0"/>
              <a:t>Συστήματα Ραδιοεκπομπής: </a:t>
            </a:r>
          </a:p>
          <a:p>
            <a:pPr algn="just"/>
            <a:r>
              <a:rPr lang="el-GR" sz="2600" dirty="0"/>
              <a:t>Κάλυψη περιοχής από ένα πομπό εκπομπής,</a:t>
            </a:r>
          </a:p>
          <a:p>
            <a:pPr algn="just"/>
            <a:r>
              <a:rPr lang="el-GR" sz="2600" dirty="0"/>
              <a:t>Σήμα σε εκχωρημένο κανάλι συχνότητας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b="1" dirty="0"/>
              <a:t>Στόχος: </a:t>
            </a:r>
            <a:r>
              <a:rPr lang="el-GR" sz="2600" dirty="0"/>
              <a:t>Κάλυψη μέγιστης δυνατής περιοχής στην οποία η λαμβανόμενη ισχύς είναι επαρκώς μεγαλύτερη του θορύβου υποβάθρου.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b="1" dirty="0"/>
              <a:t>Επίτευξη στόχου: </a:t>
            </a:r>
            <a:r>
              <a:rPr lang="el-GR" sz="2600" dirty="0"/>
              <a:t>Τοποθέτηση κεραιών μετάδοσης σε υψηλά σημεία + εκπομπή  μέγιστης επιτρεπόμενης ισχύος.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5364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Συστήματα κυψελωτής κινητής ραδιοεπικοινωνίας (</a:t>
            </a:r>
            <a:r>
              <a:rPr lang="en-US" sz="2600" b="1" dirty="0"/>
              <a:t>CMR)</a:t>
            </a:r>
            <a:r>
              <a:rPr lang="el-GR" sz="2600" b="1" dirty="0"/>
              <a:t>: </a:t>
            </a:r>
            <a:endParaRPr lang="en-US" sz="2600" b="1" dirty="0"/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Πρόσβαση σε σύστημα ραδιοεπικοινωνίας με τη χρήση ραδιοεπικοινωνίας μέσω βραχέων ζεύξεων στα άκρα ενός κατά τα άλλα ενσύρματου δικτύου.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Επαναχρησιμοποίηση του ραδιοφάσματος σε διαφορετικά σημεία της ίδιας περιοχής.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Υπερκερασμός θορύβου υποβάθρου σε κάθε ζεύξη.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Ελαχιστοποίηση παρεμβολών από ζεύξεις που λειτουργούν στην ίδια συχνότητα.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402233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Συστήματα κυψελωτής κινητής ραδιοεπικοινωνίας (</a:t>
            </a:r>
            <a:r>
              <a:rPr lang="en-US" sz="2600" b="1" dirty="0"/>
              <a:t>CMR)</a:t>
            </a:r>
            <a:r>
              <a:rPr lang="el-GR" sz="2600" b="1" dirty="0"/>
              <a:t>: </a:t>
            </a:r>
            <a:endParaRPr lang="en-US" sz="2600" b="1" dirty="0"/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Εύρος συχνοτήτων λειτουργίας: 900</a:t>
            </a:r>
            <a:r>
              <a:rPr lang="en-US" sz="2600" dirty="0"/>
              <a:t>MHz, 1800MHz, 2,4GHz, 5,2GHz</a:t>
            </a:r>
          </a:p>
          <a:p>
            <a:pPr algn="just"/>
            <a:r>
              <a:rPr lang="el-GR" sz="2600" dirty="0"/>
              <a:t>Μήκος κύματος</a:t>
            </a:r>
            <a:r>
              <a:rPr lang="en-US" sz="2600" dirty="0"/>
              <a:t>:</a:t>
            </a:r>
            <a:r>
              <a:rPr lang="el-GR" sz="2600" dirty="0"/>
              <a:t> &lt;1</a:t>
            </a:r>
            <a:r>
              <a:rPr lang="en-US" sz="2600" dirty="0"/>
              <a:t>m (</a:t>
            </a:r>
            <a:r>
              <a:rPr lang="el-GR" sz="2600" dirty="0"/>
              <a:t>Μικρότερο από τυπικές διαστάσεις κτιρίων, μεγαλύτερο από τραχύτητα δομικών υλικών) 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b="1" dirty="0"/>
              <a:t>Μελέτη – Μαθηματική περιγραφή Διάδοσης Ραδιοκυμάτων: </a:t>
            </a:r>
          </a:p>
          <a:p>
            <a:pPr algn="just"/>
            <a:r>
              <a:rPr lang="el-GR" sz="2600" dirty="0"/>
              <a:t>Ανάκλαση – μετάδοση σε τοίχους</a:t>
            </a:r>
          </a:p>
          <a:p>
            <a:pPr algn="just"/>
            <a:r>
              <a:rPr lang="el-GR" sz="2600" dirty="0"/>
              <a:t>Περίθλαση σε ακμές κτιρίων</a:t>
            </a:r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35558718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ΟΡΙΣΜΟΙ: </a:t>
            </a:r>
          </a:p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Τεχνικές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FDMA – TDMA – CDMA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Η πολυπλεξία επιτρέπει την παράλληλη μετάδοση δεδομένων από διαφορετικές πηγές χωρίς αλληλοπαρεμβολές.</a:t>
            </a:r>
          </a:p>
          <a:p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Τρία βασικά είδη: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TDM/TDMA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(Time Division Multiple Access):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Πολυπλεξία στο χρόνο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FDM/FDMA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(Frequency Division Multiple Access):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Πολυπλεξία στη συχνότητα</a:t>
            </a:r>
          </a:p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WDM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(Wavelength Division Multiplexing):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Ειδική περίπτωση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FDM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για οπτικές ίνες (πολύ υψηλές συχνότητες)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CDMA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(Code Division Multiple Access):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Πολυπλεξία κώδικα</a:t>
            </a:r>
          </a:p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Συνδυασμοί των παραπάνω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404027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226581"/>
            <a:ext cx="2357718" cy="176828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201CC39-BE48-4499-884D-5E9D309B2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881" y="583835"/>
            <a:ext cx="7772400" cy="63714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Τηλεπικοινωνιακά Δίκτυα</a:t>
            </a:r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79441F-3604-4667-AE53-D0C48467CBA6}"/>
              </a:ext>
            </a:extLst>
          </p:cNvPr>
          <p:cNvSpPr/>
          <p:nvPr/>
        </p:nvSpPr>
        <p:spPr>
          <a:xfrm>
            <a:off x="1680882" y="1177563"/>
            <a:ext cx="5181600" cy="227749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  <a:latin typeface="+mj-lt"/>
              </a:rPr>
              <a:t>Βασικές αρχές μετάδοσης</a:t>
            </a:r>
          </a:p>
          <a:p>
            <a:pPr algn="ctr"/>
            <a:r>
              <a:rPr lang="el-GR" dirty="0">
                <a:solidFill>
                  <a:srgbClr val="FF0000"/>
                </a:solidFill>
                <a:latin typeface="+mj-lt"/>
              </a:rPr>
              <a:t>Δίκτυα επικοινωνιών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l-GR" dirty="0">
                <a:solidFill>
                  <a:srgbClr val="FF0000"/>
                </a:solidFill>
                <a:latin typeface="+mj-lt"/>
              </a:rPr>
              <a:t>Τεχνολογία ασύρματης επικοινωνίας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l-GR" dirty="0">
                <a:solidFill>
                  <a:srgbClr val="FF0000"/>
                </a:solidFill>
                <a:latin typeface="+mj-lt"/>
              </a:rPr>
              <a:t>Το ασύρματο κανάλι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l-GR" dirty="0" err="1">
                <a:solidFill>
                  <a:schemeClr val="tx1"/>
                </a:solidFill>
                <a:latin typeface="+mj-lt"/>
              </a:rPr>
              <a:t>Ορθογωνική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 πολυπλεξία διαίρεσης συχνότητας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 </a:t>
            </a:r>
          </a:p>
          <a:p>
            <a:pPr algn="ctr"/>
            <a:r>
              <a:rPr lang="el-GR" dirty="0">
                <a:solidFill>
                  <a:schemeClr val="tx1"/>
                </a:solidFill>
                <a:latin typeface="+mj-lt"/>
              </a:rPr>
              <a:t>Διασπορά φάσματος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86FC25A-1B13-4D26-9A37-7F66DD929D9F}"/>
              </a:ext>
            </a:extLst>
          </p:cNvPr>
          <p:cNvSpPr/>
          <p:nvPr/>
        </p:nvSpPr>
        <p:spPr>
          <a:xfrm>
            <a:off x="5105400" y="3167959"/>
            <a:ext cx="5410200" cy="2480841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rgbClr val="FF0000"/>
                </a:solidFill>
                <a:latin typeface="+mj-lt"/>
              </a:rPr>
              <a:t>Αρχές Διάδοσης Σημάτων - Κυψελοειδή ασύρματα δίκτυα</a:t>
            </a:r>
            <a:endParaRPr lang="en-US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l-GR" dirty="0">
                <a:solidFill>
                  <a:schemeClr val="tx1"/>
                </a:solidFill>
                <a:latin typeface="+mj-lt"/>
              </a:rPr>
              <a:t>Συστήματα 4ης-5ης γενιάς και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LTE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-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Advanced</a:t>
            </a:r>
          </a:p>
          <a:p>
            <a:pPr algn="ctr"/>
            <a:r>
              <a:rPr lang="el-GR" dirty="0">
                <a:solidFill>
                  <a:schemeClr val="tx1"/>
                </a:solidFill>
                <a:latin typeface="+mj-lt"/>
              </a:rPr>
              <a:t>Συστήματα </a:t>
            </a:r>
            <a:r>
              <a:rPr lang="en-US" dirty="0">
                <a:solidFill>
                  <a:schemeClr val="tx1"/>
                </a:solidFill>
                <a:latin typeface="+mj-lt"/>
              </a:rPr>
              <a:t>MIMO</a:t>
            </a:r>
            <a:r>
              <a:rPr lang="el-GR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algn="ctr"/>
            <a:r>
              <a:rPr lang="el-GR" dirty="0">
                <a:solidFill>
                  <a:schemeClr val="tx1"/>
                </a:solidFill>
                <a:latin typeface="+mj-lt"/>
              </a:rPr>
              <a:t>Επικοινωνίες μεγάλης εμβέλειας</a:t>
            </a:r>
            <a:endParaRPr lang="en-US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l-GR" dirty="0">
                <a:solidFill>
                  <a:schemeClr val="tx1"/>
                </a:solidFill>
                <a:latin typeface="+mj-lt"/>
              </a:rPr>
              <a:t>Συνεργατικά Τηλεπικοινωνιακά Συστήματα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DF250AA-843F-4C7F-8738-22205C746028}"/>
              </a:ext>
            </a:extLst>
          </p:cNvPr>
          <p:cNvSpPr/>
          <p:nvPr/>
        </p:nvSpPr>
        <p:spPr>
          <a:xfrm>
            <a:off x="1790700" y="4953000"/>
            <a:ext cx="2933700" cy="138392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dirty="0">
                <a:solidFill>
                  <a:schemeClr val="tx1"/>
                </a:solidFill>
                <a:latin typeface="+mj-lt"/>
              </a:rPr>
              <a:t>Οπτικά Δίκτυα</a:t>
            </a:r>
            <a:endParaRPr lang="en-US" u="sng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6" name="TextBox 15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6169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Τεχνικές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FDMA – TDMA – CDMA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24" y="1703997"/>
            <a:ext cx="11510699" cy="413482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4090716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στη συχνότητα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FDMA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75" y="1703996"/>
            <a:ext cx="8927925" cy="481839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829991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στη συχνότητα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FDMA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75" y="1703997"/>
            <a:ext cx="7668000" cy="4626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A9039C-0927-2B07-A869-0532DAE9A61A}"/>
              </a:ext>
            </a:extLst>
          </p:cNvPr>
          <p:cNvSpPr txBox="1"/>
          <p:nvPr/>
        </p:nvSpPr>
        <p:spPr>
          <a:xfrm>
            <a:off x="5715000" y="2417512"/>
            <a:ext cx="1365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4kHz/</a:t>
            </a:r>
            <a:r>
              <a:rPr lang="el-GR" dirty="0">
                <a:solidFill>
                  <a:srgbClr val="FF0000"/>
                </a:solidFill>
              </a:rPr>
              <a:t>κανάλι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8677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στη συχνότητα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FDMA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FDMA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σε σχέση με το χρόνο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5" y="2003414"/>
            <a:ext cx="4799222" cy="448525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1478907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στο χρόνο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TDMA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0" y="1665421"/>
            <a:ext cx="7874184" cy="483502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7151404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στο χρόνο (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TDMA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1703997"/>
            <a:ext cx="6334126" cy="476467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17712543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CDMA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00" y="1703997"/>
            <a:ext cx="8064000" cy="469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2686149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CDMA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50" y="1703997"/>
            <a:ext cx="8104500" cy="379454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532879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Τεχνική π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λυπλεξίας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CDMA</a:t>
            </a:r>
            <a:endParaRPr lang="el-GR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0" y="1703997"/>
            <a:ext cx="4378135" cy="4009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200" y="1703997"/>
            <a:ext cx="5052055" cy="40095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5893764"/>
            <a:ext cx="4748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</a:rPr>
              <a:t>Χρησιμοποίηση όλου του διαθέσιμου φάσματος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7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1258077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«Μεταφορική» Παρουσίαση των τεχνικών πολλαπλής πρόσβασης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190" y="1636758"/>
            <a:ext cx="1207994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600" dirty="0"/>
              <a:t>Έστω ότι σ’ένα μεγάλο δωμάτιο, πολλά</a:t>
            </a:r>
            <a:r>
              <a:rPr lang="en-US" sz="2600" dirty="0"/>
              <a:t> </a:t>
            </a:r>
            <a:r>
              <a:rPr lang="el-GR" sz="2600" dirty="0"/>
              <a:t>ζευγάρια</a:t>
            </a:r>
            <a:r>
              <a:rPr lang="en-US" sz="2600" dirty="0"/>
              <a:t> </a:t>
            </a:r>
            <a:r>
              <a:rPr lang="el-GR" sz="2600" dirty="0"/>
              <a:t>ανθρώπων</a:t>
            </a:r>
            <a:r>
              <a:rPr lang="en-US" sz="2600" dirty="0"/>
              <a:t> </a:t>
            </a:r>
            <a:r>
              <a:rPr lang="el-GR" sz="2600" dirty="0"/>
              <a:t>συνομιλούν:</a:t>
            </a:r>
          </a:p>
          <a:p>
            <a:endParaRPr lang="en-US" sz="2600" dirty="0"/>
          </a:p>
          <a:p>
            <a:r>
              <a:rPr lang="en-US" sz="2600" dirty="0"/>
              <a:t>TDM</a:t>
            </a:r>
            <a:r>
              <a:rPr lang="el-GR" sz="2600" dirty="0"/>
              <a:t>Α: Όλα</a:t>
            </a:r>
            <a:r>
              <a:rPr lang="en-US" sz="2600" dirty="0"/>
              <a:t> </a:t>
            </a:r>
            <a:r>
              <a:rPr lang="el-GR" sz="2600" dirty="0"/>
              <a:t>τα</a:t>
            </a:r>
            <a:r>
              <a:rPr lang="en-US" sz="2600" dirty="0"/>
              <a:t> </a:t>
            </a:r>
            <a:r>
              <a:rPr lang="el-GR" sz="2600" dirty="0"/>
              <a:t>άτομα</a:t>
            </a:r>
            <a:r>
              <a:rPr lang="en-US" sz="2600" dirty="0"/>
              <a:t> </a:t>
            </a:r>
            <a:r>
              <a:rPr lang="el-GR" sz="2600" dirty="0"/>
              <a:t>βρίσκονται</a:t>
            </a:r>
            <a:r>
              <a:rPr lang="en-US" sz="2600" dirty="0"/>
              <a:t> </a:t>
            </a:r>
            <a:r>
              <a:rPr lang="el-GR" sz="2600" dirty="0"/>
              <a:t>οπουδήποτε</a:t>
            </a:r>
            <a:r>
              <a:rPr lang="en-US" sz="2600" dirty="0"/>
              <a:t> </a:t>
            </a:r>
            <a:r>
              <a:rPr lang="el-GR" sz="2600" dirty="0"/>
              <a:t>στο</a:t>
            </a:r>
            <a:r>
              <a:rPr lang="en-US" sz="2600" dirty="0"/>
              <a:t> </a:t>
            </a:r>
            <a:r>
              <a:rPr lang="el-GR" sz="2600" dirty="0"/>
              <a:t>δωμάτιο,</a:t>
            </a:r>
            <a:r>
              <a:rPr lang="en-US" sz="2600" dirty="0"/>
              <a:t> </a:t>
            </a:r>
            <a:r>
              <a:rPr lang="el-GR" sz="2600" dirty="0"/>
              <a:t>αλλά</a:t>
            </a:r>
            <a:r>
              <a:rPr lang="en-US" sz="2600" dirty="0"/>
              <a:t> </a:t>
            </a:r>
            <a:r>
              <a:rPr lang="el-GR" sz="2600" dirty="0"/>
              <a:t>ο</a:t>
            </a:r>
            <a:r>
              <a:rPr lang="en-US" sz="2600" dirty="0"/>
              <a:t> </a:t>
            </a:r>
            <a:r>
              <a:rPr lang="el-GR" sz="2600" dirty="0"/>
              <a:t>καθένας</a:t>
            </a:r>
            <a:r>
              <a:rPr lang="en-US" sz="2600" dirty="0"/>
              <a:t> </a:t>
            </a:r>
            <a:r>
              <a:rPr lang="el-GR" sz="2600" dirty="0">
                <a:solidFill>
                  <a:srgbClr val="FF0000"/>
                </a:solidFill>
              </a:rPr>
              <a:t>περιμένει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l-GR" sz="2600" dirty="0">
                <a:solidFill>
                  <a:srgbClr val="FF0000"/>
                </a:solidFill>
              </a:rPr>
              <a:t>τη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l-GR" sz="2600" dirty="0">
                <a:solidFill>
                  <a:srgbClr val="FF0000"/>
                </a:solidFill>
              </a:rPr>
              <a:t>σειρά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l-GR" sz="2600" dirty="0">
                <a:solidFill>
                  <a:srgbClr val="FF0000"/>
                </a:solidFill>
              </a:rPr>
              <a:t>του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l-GR" sz="2600" dirty="0"/>
              <a:t>για</a:t>
            </a:r>
            <a:r>
              <a:rPr lang="en-US" sz="2600" dirty="0"/>
              <a:t> </a:t>
            </a:r>
            <a:r>
              <a:rPr lang="el-GR" sz="2600" dirty="0"/>
              <a:t>να</a:t>
            </a:r>
            <a:r>
              <a:rPr lang="en-US" sz="2600" dirty="0"/>
              <a:t> </a:t>
            </a:r>
            <a:r>
              <a:rPr lang="el-GR" sz="2600" dirty="0"/>
              <a:t>μιλήσει</a:t>
            </a:r>
            <a:r>
              <a:rPr lang="en-US" sz="2600" dirty="0"/>
              <a:t> </a:t>
            </a:r>
            <a:r>
              <a:rPr lang="el-GR" sz="2600" dirty="0"/>
              <a:t>(πρώτα</a:t>
            </a:r>
            <a:r>
              <a:rPr lang="en-US" sz="2600" dirty="0"/>
              <a:t> </a:t>
            </a:r>
            <a:r>
              <a:rPr lang="el-GR" sz="2600" dirty="0"/>
              <a:t>μιλάει</a:t>
            </a:r>
            <a:r>
              <a:rPr lang="en-US" sz="2600" dirty="0"/>
              <a:t> </a:t>
            </a:r>
            <a:r>
              <a:rPr lang="el-GR" sz="2600" dirty="0"/>
              <a:t>ο</a:t>
            </a:r>
            <a:r>
              <a:rPr lang="en-US" sz="2600" dirty="0"/>
              <a:t> </a:t>
            </a:r>
            <a:r>
              <a:rPr lang="el-GR" sz="2600" dirty="0"/>
              <a:t>ένας, μετά</a:t>
            </a:r>
            <a:r>
              <a:rPr lang="en-US" sz="2600" dirty="0"/>
              <a:t> </a:t>
            </a:r>
            <a:r>
              <a:rPr lang="el-GR" sz="2600" dirty="0"/>
              <a:t>ο</a:t>
            </a:r>
            <a:r>
              <a:rPr lang="en-US" sz="2600" dirty="0"/>
              <a:t> </a:t>
            </a:r>
            <a:r>
              <a:rPr lang="el-GR" sz="2600" dirty="0"/>
              <a:t>άλλος</a:t>
            </a:r>
            <a:r>
              <a:rPr lang="en-US" sz="2600" dirty="0"/>
              <a:t> </a:t>
            </a:r>
            <a:r>
              <a:rPr lang="el-GR" sz="2600" dirty="0"/>
              <a:t>κ.ο.κ.)</a:t>
            </a:r>
          </a:p>
          <a:p>
            <a:endParaRPr lang="el-GR" sz="2600" dirty="0"/>
          </a:p>
          <a:p>
            <a:r>
              <a:rPr lang="en-US" sz="2600" dirty="0"/>
              <a:t>FDM</a:t>
            </a:r>
            <a:r>
              <a:rPr lang="el-GR" sz="2600" dirty="0"/>
              <a:t>Α: Οι άνθρωποι στο δωμάτιο χωρίζονται σε ομάδες, όπου κάθε ομάδα βρίσκεται σε </a:t>
            </a:r>
            <a:r>
              <a:rPr lang="el-GR" sz="2600" dirty="0">
                <a:solidFill>
                  <a:srgbClr val="FF0000"/>
                </a:solidFill>
              </a:rPr>
              <a:t>αρκετή απόσταση </a:t>
            </a:r>
            <a:r>
              <a:rPr lang="el-GR" sz="2600" dirty="0"/>
              <a:t>από την άλλη ώστε οι ομάδες να συνομιλούν ταυτόχρονα αλλά ανεπηρέαστα η μία από την άλλη</a:t>
            </a:r>
          </a:p>
          <a:p>
            <a:endParaRPr lang="el-GR" sz="2600" dirty="0"/>
          </a:p>
          <a:p>
            <a:r>
              <a:rPr lang="en-US" sz="2600" dirty="0"/>
              <a:t>CDMA</a:t>
            </a:r>
            <a:r>
              <a:rPr lang="el-GR" sz="2600" dirty="0"/>
              <a:t>: Όλα τα άτομα βρίσκονται οπουδήποτε στο δωμάτιο και μιλάνε ταυτόχρονα, αλλά σε </a:t>
            </a:r>
            <a:r>
              <a:rPr lang="el-GR" sz="2600" dirty="0">
                <a:solidFill>
                  <a:srgbClr val="FF0000"/>
                </a:solidFill>
              </a:rPr>
              <a:t>διαφορετική γλώσσα </a:t>
            </a:r>
            <a:r>
              <a:rPr lang="el-GR" sz="2600" dirty="0"/>
              <a:t>ώστε αυτοί που μιλάνε την ίδια γλώσσα επικοινωνούν, ενώ απορρίπτουν τις άλλες συνομιλίες σαν θόρυβο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8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3481092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45542" y="4724401"/>
            <a:ext cx="8972550" cy="735067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Διάδοση Τηλεπικοινωνιακών Σημάτων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026674" y="909553"/>
            <a:ext cx="8210285" cy="106071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l-GR" b="1" dirty="0"/>
              <a:t>Τηλεπικοινωνίες</a:t>
            </a:r>
            <a:r>
              <a:rPr lang="el-GR" dirty="0"/>
              <a:t> (telecommunications): η κάθε μορφής ενσύρματη, ασύρματη ή οπτική επικοινωνία που πραγματοποιείται ανεξαρτήτως απόστασης.</a:t>
            </a:r>
          </a:p>
          <a:p>
            <a:pPr algn="just"/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3505200" y="2541974"/>
            <a:ext cx="4937420" cy="1134533"/>
            <a:chOff x="758869" y="3505200"/>
            <a:chExt cx="6583226" cy="1512711"/>
          </a:xfrm>
        </p:grpSpPr>
        <p:pic>
          <p:nvPicPr>
            <p:cNvPr id="6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Up-Down Arrow 16"/>
          <p:cNvSpPr/>
          <p:nvPr/>
        </p:nvSpPr>
        <p:spPr>
          <a:xfrm>
            <a:off x="6093146" y="3743970"/>
            <a:ext cx="178594" cy="400050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2" name="Group 21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3" name="TextBox 22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902249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Σύγκριση τεχνικών πολλαπλής πρόσβασης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6" t="952" r="1338" b="1624"/>
          <a:stretch/>
        </p:blipFill>
        <p:spPr>
          <a:xfrm>
            <a:off x="180975" y="1743075"/>
            <a:ext cx="7353300" cy="40005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6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11279099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1.1 </a:t>
            </a:r>
            <a:r>
              <a:rPr lang="el-GR" sz="2600" b="1" dirty="0"/>
              <a:t>Η έννοια της χωρικής επαναχρησιμοποίησης</a:t>
            </a:r>
          </a:p>
          <a:p>
            <a:pPr algn="just"/>
            <a:endParaRPr lang="el-GR" sz="2600" dirty="0"/>
          </a:p>
          <a:p>
            <a:pPr algn="just"/>
            <a:r>
              <a:rPr lang="en-US" sz="2600" b="1" dirty="0"/>
              <a:t>FDMA: </a:t>
            </a:r>
            <a:r>
              <a:rPr lang="el-GR" sz="2600" b="1" dirty="0"/>
              <a:t>Πολλαπλή Πρόσβαση με Διαίρεση Συχνότητας</a:t>
            </a:r>
          </a:p>
          <a:p>
            <a:pPr algn="just"/>
            <a:r>
              <a:rPr lang="el-GR" sz="2600" dirty="0"/>
              <a:t>Στο </a:t>
            </a:r>
            <a:r>
              <a:rPr lang="en-US" sz="2600" dirty="0"/>
              <a:t>FDMA </a:t>
            </a:r>
            <a:r>
              <a:rPr lang="el-GR" sz="2600" dirty="0"/>
              <a:t>εκχωρείται σε κάθε συνδρομητή ένα κανάλι συχνότητας για ανοδική ζεύξη</a:t>
            </a:r>
            <a:r>
              <a:rPr lang="en-US" sz="2600" dirty="0"/>
              <a:t> </a:t>
            </a:r>
            <a:r>
              <a:rPr lang="el-GR" sz="2600" dirty="0"/>
              <a:t>(από συνδρομητή προς σταθμό βάσης) και ένα κανάλι μετάδοσης για καθοδική ζεύξη (από σταθμό βάσης προς συνδρομητή)</a:t>
            </a:r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π.χ: </a:t>
            </a:r>
            <a:r>
              <a:rPr lang="en-US" sz="2600" dirty="0"/>
              <a:t>AMPS</a:t>
            </a:r>
            <a:r>
              <a:rPr lang="el-GR" sz="2600" dirty="0"/>
              <a:t> (</a:t>
            </a:r>
            <a:r>
              <a:rPr lang="en-US" sz="2600" dirty="0"/>
              <a:t>Advanced Mobile Phone System</a:t>
            </a:r>
            <a:r>
              <a:rPr lang="el-GR" sz="2600" dirty="0"/>
              <a:t>)</a:t>
            </a:r>
            <a:r>
              <a:rPr lang="en-US" sz="2600" dirty="0"/>
              <a:t>: 395 </a:t>
            </a:r>
            <a:r>
              <a:rPr lang="el-GR" sz="2600" dirty="0"/>
              <a:t>αμφίδρομα κανάλια, εύρος 30</a:t>
            </a:r>
            <a:r>
              <a:rPr lang="en-US" sz="2600" dirty="0"/>
              <a:t>kHz</a:t>
            </a:r>
            <a:r>
              <a:rPr lang="el-GR" sz="2600" dirty="0"/>
              <a:t> για κάθε μονόδρομο κανάλι</a:t>
            </a:r>
            <a:endParaRPr lang="en-US" sz="2600" dirty="0"/>
          </a:p>
          <a:p>
            <a:pPr algn="just"/>
            <a:endParaRPr lang="en-US" sz="2600" dirty="0"/>
          </a:p>
          <a:p>
            <a:pPr algn="just"/>
            <a:r>
              <a:rPr lang="el-GR" sz="2600" dirty="0">
                <a:solidFill>
                  <a:srgbClr val="FF0000"/>
                </a:solidFill>
              </a:rPr>
              <a:t>Στην </a:t>
            </a:r>
            <a:r>
              <a:rPr lang="en-US" sz="2600" dirty="0">
                <a:solidFill>
                  <a:srgbClr val="FF0000"/>
                </a:solidFill>
              </a:rPr>
              <a:t>FDMA</a:t>
            </a:r>
            <a:r>
              <a:rPr lang="el-GR" sz="2600" dirty="0">
                <a:solidFill>
                  <a:srgbClr val="FF0000"/>
                </a:solidFill>
              </a:rPr>
              <a:t> η χωρική επαναχρησιμοποίηση συνεπάγεται την επαναχρησιμοποίηση των ίδιων καναλιών συχνοτήτων (πλήθους </a:t>
            </a:r>
            <a:r>
              <a:rPr lang="en-US" sz="2600" dirty="0" err="1">
                <a:solidFill>
                  <a:srgbClr val="FF0000"/>
                </a:solidFill>
              </a:rPr>
              <a:t>Nc</a:t>
            </a:r>
            <a:r>
              <a:rPr lang="el-GR" sz="2600" dirty="0">
                <a:solidFill>
                  <a:srgbClr val="FF0000"/>
                </a:solidFill>
              </a:rPr>
              <a:t>) σε διαφορετικές γεωγραφικές περιοχές.</a:t>
            </a:r>
          </a:p>
          <a:p>
            <a:pPr algn="just"/>
            <a:r>
              <a:rPr lang="el-GR" sz="2600" dirty="0">
                <a:solidFill>
                  <a:srgbClr val="FF0000"/>
                </a:solidFill>
              </a:rPr>
              <a:t>=&gt; Πρόβλεψη τοποθέτησης περιοχών αρκετά μακριά για τον περιορισμό παρεμβολών από άλλα σήματα του ίδιου καναλιού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39237907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1.1 </a:t>
            </a:r>
            <a:r>
              <a:rPr lang="el-GR" sz="2600" b="1" dirty="0"/>
              <a:t>Η έννοια της χωρικής επαναχρησιμοποίησης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b="1" dirty="0"/>
              <a:t>Πρόσφατα Κυψελωτά Συστήματα Τηλεφωνίας:</a:t>
            </a:r>
          </a:p>
          <a:p>
            <a:pPr algn="just"/>
            <a:r>
              <a:rPr lang="en-US" sz="2600" dirty="0"/>
              <a:t>CDMA (Code – Division Multiple Access)</a:t>
            </a:r>
          </a:p>
          <a:p>
            <a:pPr algn="just"/>
            <a:r>
              <a:rPr lang="el-GR" sz="2600" dirty="0"/>
              <a:t>Μετάδοση </a:t>
            </a:r>
            <a:r>
              <a:rPr lang="en-US" sz="2600" dirty="0"/>
              <a:t>chip: </a:t>
            </a:r>
            <a:r>
              <a:rPr lang="el-GR" sz="2600" dirty="0"/>
              <a:t>κάθε </a:t>
            </a:r>
            <a:r>
              <a:rPr lang="en-US" sz="2600" dirty="0"/>
              <a:t>bit </a:t>
            </a:r>
            <a:r>
              <a:rPr lang="el-GR" sz="2600" dirty="0"/>
              <a:t>μεταδίδεται ως κωδικοποιημένη ακολουθία μικρότερης διάρκειας ψηφίων</a:t>
            </a:r>
          </a:p>
          <a:p>
            <a:pPr algn="just"/>
            <a:r>
              <a:rPr lang="el-GR" sz="2600" dirty="0"/>
              <a:t>Κέρδος επεξεργασίας: </a:t>
            </a:r>
            <a:r>
              <a:rPr lang="en-US" sz="2600" dirty="0"/>
              <a:t>chip/bit</a:t>
            </a:r>
            <a:r>
              <a:rPr lang="el-GR" sz="2600" dirty="0"/>
              <a:t> </a:t>
            </a:r>
          </a:p>
          <a:p>
            <a:pPr algn="just"/>
            <a:r>
              <a:rPr lang="el-GR" sz="2600" dirty="0"/>
              <a:t>Ξεχωριστές συχνότητες για ανοδική – καθοδική μετάδοση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π.χ.: </a:t>
            </a:r>
            <a:r>
              <a:rPr lang="en-US" sz="2600" dirty="0"/>
              <a:t>CDMA IS-95: </a:t>
            </a:r>
            <a:r>
              <a:rPr lang="el-GR" sz="2600" dirty="0"/>
              <a:t>κάθε </a:t>
            </a:r>
            <a:r>
              <a:rPr lang="en-US" sz="2600" dirty="0"/>
              <a:t>bit </a:t>
            </a:r>
            <a:r>
              <a:rPr lang="el-GR" sz="2600" dirty="0"/>
              <a:t>μεταδίδεται με χρήση 128</a:t>
            </a:r>
            <a:r>
              <a:rPr lang="en-US" sz="2600" dirty="0"/>
              <a:t> chip, </a:t>
            </a:r>
            <a:r>
              <a:rPr lang="el-GR" sz="2600" dirty="0"/>
              <a:t>Το ηχητικό κανάλι καταλαμβάνει ολόκληρη τη ζώνη συχνοτήτων.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u="sng" dirty="0">
                <a:solidFill>
                  <a:srgbClr val="FF0000"/>
                </a:solidFill>
              </a:rPr>
              <a:t>Ανάγκη χωρικής επαναχρησιμοποίησης για τον περιορισμό της συνολικής παρεμβολής που παράγουν οι συνδρομητές.</a:t>
            </a:r>
            <a:r>
              <a:rPr lang="en-US" sz="2600" u="sng" dirty="0">
                <a:solidFill>
                  <a:srgbClr val="FF0000"/>
                </a:solidFill>
              </a:rPr>
              <a:t> </a:t>
            </a:r>
            <a:endParaRPr lang="el-GR" sz="2600" u="sng" dirty="0">
              <a:solidFill>
                <a:srgbClr val="FF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14457583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1.1 </a:t>
            </a:r>
            <a:r>
              <a:rPr lang="el-GR" sz="2600" b="1" dirty="0"/>
              <a:t>Η έννοια της χωρικής επαναχρησιμοποίησης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>
                <a:solidFill>
                  <a:srgbClr val="FF0000"/>
                </a:solidFill>
              </a:rPr>
              <a:t>Χωρική επαναχρησιμοποίηση: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2600" dirty="0">
                <a:solidFill>
                  <a:srgbClr val="FF0000"/>
                </a:solidFill>
              </a:rPr>
              <a:t>Συμβιβάζει την ανάγκη </a:t>
            </a:r>
            <a:r>
              <a:rPr lang="el-GR" sz="2600" b="1" dirty="0">
                <a:solidFill>
                  <a:srgbClr val="FF0000"/>
                </a:solidFill>
              </a:rPr>
              <a:t>παροχής ικανοποιητικού σήματος </a:t>
            </a:r>
            <a:r>
              <a:rPr lang="el-GR" sz="2600" dirty="0">
                <a:solidFill>
                  <a:srgbClr val="FF0000"/>
                </a:solidFill>
              </a:rPr>
              <a:t>σε κάθε συνδρομητή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l-GR" sz="2600" dirty="0">
                <a:solidFill>
                  <a:srgbClr val="FF0000"/>
                </a:solidFill>
              </a:rPr>
              <a:t>Ταυτόχρονος </a:t>
            </a:r>
            <a:r>
              <a:rPr lang="el-GR" sz="2600" b="1" dirty="0">
                <a:solidFill>
                  <a:srgbClr val="FF0000"/>
                </a:solidFill>
              </a:rPr>
              <a:t>περιορισμός ομοδιαυλικής παρεμβολής</a:t>
            </a:r>
            <a:r>
              <a:rPr lang="el-GR" sz="2600" dirty="0">
                <a:solidFill>
                  <a:srgbClr val="FF0000"/>
                </a:solidFill>
              </a:rPr>
              <a:t> που οφείλεται στα σήματα που προορίζονται για άλλους συνδρομητές</a:t>
            </a:r>
          </a:p>
          <a:p>
            <a:pPr algn="just"/>
            <a:r>
              <a:rPr lang="el-GR" sz="2600" dirty="0">
                <a:solidFill>
                  <a:srgbClr val="FF0000"/>
                </a:solidFill>
              </a:rPr>
              <a:t>=&gt;</a:t>
            </a:r>
          </a:p>
          <a:p>
            <a:pPr algn="ctr"/>
            <a:r>
              <a:rPr lang="el-GR" sz="2600" b="1" dirty="0">
                <a:solidFill>
                  <a:srgbClr val="FF0000"/>
                </a:solidFill>
              </a:rPr>
              <a:t>Τα χαρακτηριστικά διάδοσης των ραδιοκυμάτων είναι κρίσιμα στο σχεδιασμό ραδιοσυστημάτων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1017222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l-GR" sz="2600" dirty="0"/>
          </a:p>
          <a:p>
            <a:pPr algn="just"/>
            <a:r>
              <a:rPr lang="en-US" sz="2600" dirty="0"/>
              <a:t>FDMA </a:t>
            </a:r>
            <a:r>
              <a:rPr lang="el-GR" sz="2600" dirty="0"/>
              <a:t>σε μητροπολιτική ή άλλη μεγάλη περιοχή:</a:t>
            </a:r>
          </a:p>
          <a:p>
            <a:pPr algn="just"/>
            <a:r>
              <a:rPr lang="el-GR" sz="2600" dirty="0"/>
              <a:t>Ν περιοχές που χρησιμοποιούν το ίδιο σύνολο ραδιοσυχνοτήτων πλήθους </a:t>
            </a:r>
            <a:r>
              <a:rPr lang="en-US" sz="2600" dirty="0" err="1"/>
              <a:t>Nc</a:t>
            </a:r>
            <a:r>
              <a:rPr lang="en-US" sz="2600" dirty="0"/>
              <a:t>.</a:t>
            </a:r>
          </a:p>
          <a:p>
            <a:pPr marL="457200" indent="-457200" algn="just">
              <a:buFont typeface="Symbol" panose="05050102010706020507" pitchFamily="18" charset="2"/>
              <a:buChar char="Þ"/>
            </a:pPr>
            <a:r>
              <a:rPr lang="el-GR" sz="2600" dirty="0"/>
              <a:t>Πλήθος κλήσεων Ν*</a:t>
            </a:r>
            <a:r>
              <a:rPr lang="en-US" sz="2600" dirty="0" err="1"/>
              <a:t>N</a:t>
            </a:r>
            <a:r>
              <a:rPr lang="en-US" sz="2600" baseline="-25000" dirty="0" err="1"/>
              <a:t>c</a:t>
            </a:r>
            <a:endParaRPr lang="en-US" sz="2600" baseline="-25000" dirty="0"/>
          </a:p>
          <a:p>
            <a:pPr marL="457200" indent="-457200" algn="just">
              <a:buFont typeface="Symbol" panose="05050102010706020507" pitchFamily="18" charset="2"/>
              <a:buChar char="Þ"/>
            </a:pPr>
            <a:endParaRPr lang="en-US" sz="2600" dirty="0"/>
          </a:p>
          <a:p>
            <a:pPr algn="just"/>
            <a:r>
              <a:rPr lang="el-GR" sz="2600" dirty="0"/>
              <a:t>Υποπεριοχή διαιρείται σε </a:t>
            </a:r>
            <a:r>
              <a:rPr lang="en-US" sz="2600" dirty="0"/>
              <a:t>N</a:t>
            </a:r>
            <a:r>
              <a:rPr lang="en-US" sz="2600" baseline="-25000" dirty="0"/>
              <a:t>R</a:t>
            </a:r>
            <a:r>
              <a:rPr lang="el-GR" sz="2600" baseline="-25000" dirty="0"/>
              <a:t> </a:t>
            </a:r>
            <a:r>
              <a:rPr lang="el-GR" sz="2600" dirty="0"/>
              <a:t>κυψέλες.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b="1" dirty="0"/>
              <a:t>Κυψέλη:</a:t>
            </a:r>
            <a:r>
              <a:rPr lang="el-GR" sz="2600" dirty="0"/>
              <a:t> Σταθμός βάσης στον οποίο εκχωρείται το </a:t>
            </a:r>
            <a:r>
              <a:rPr lang="en-US" sz="2600" dirty="0"/>
              <a:t>N</a:t>
            </a:r>
            <a:r>
              <a:rPr lang="en-US" sz="2600" baseline="-25000" dirty="0"/>
              <a:t>R</a:t>
            </a:r>
            <a:r>
              <a:rPr lang="el-GR" sz="2600" dirty="0"/>
              <a:t>/</a:t>
            </a:r>
            <a:r>
              <a:rPr lang="en-US" sz="2600" dirty="0" err="1"/>
              <a:t>N</a:t>
            </a:r>
            <a:r>
              <a:rPr lang="en-US" sz="2600" baseline="-25000" dirty="0" err="1"/>
              <a:t>c</a:t>
            </a:r>
            <a:r>
              <a:rPr lang="el-GR" sz="2600" dirty="0"/>
              <a:t> των διαθέσιμων καναλιών ραδιοσυχνοτήτων</a:t>
            </a:r>
            <a:endParaRPr lang="en-US" sz="2600" dirty="0"/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π.χ.: </a:t>
            </a:r>
            <a:r>
              <a:rPr lang="en-US" sz="2600" dirty="0"/>
              <a:t>AMPS P/I&gt;50, </a:t>
            </a:r>
            <a:endParaRPr lang="el-GR" sz="2600" dirty="0"/>
          </a:p>
          <a:p>
            <a:pPr algn="just"/>
            <a:r>
              <a:rPr lang="en-US" sz="2600" dirty="0"/>
              <a:t>P: </a:t>
            </a:r>
            <a:r>
              <a:rPr lang="el-GR" sz="2600" dirty="0"/>
              <a:t>Λαμβανόμενη Ισχύς (σε </a:t>
            </a:r>
            <a:r>
              <a:rPr lang="en-US" sz="2600" dirty="0"/>
              <a:t>Watt)</a:t>
            </a:r>
          </a:p>
          <a:p>
            <a:pPr algn="just"/>
            <a:r>
              <a:rPr lang="en-US" sz="2600" dirty="0"/>
              <a:t>I</a:t>
            </a:r>
            <a:r>
              <a:rPr lang="el-GR" sz="2600" dirty="0"/>
              <a:t>: Λαμβανόμενη παρεμβολή (σε </a:t>
            </a:r>
            <a:r>
              <a:rPr lang="en-US" sz="2600" dirty="0"/>
              <a:t>Watt)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522318" y="6177830"/>
          <a:ext cx="3354582" cy="38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52480" imgH="203040" progId="Equation.3">
                  <p:embed/>
                </p:oleObj>
              </mc:Choice>
              <mc:Fallback>
                <p:oleObj name="Equation" r:id="rId2" imgW="1752480" imgH="20304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522318" y="6177830"/>
                        <a:ext cx="3354582" cy="38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3580419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l-GR" sz="2600" dirty="0"/>
          </a:p>
        </p:txBody>
      </p:sp>
      <p:pic>
        <p:nvPicPr>
          <p:cNvPr id="1026" name="Picture 2" descr="https://lh3.googleusercontent.com/8e9HwxWr5hJW2rR9x7XHft0JSjZS8YzeP3Y15V9k33eSvjqVAItEF3xDKd7uq3LlU1p-zzpCBxnbtcV1q87AiDAsWw2njcyQfu45SyBWRT5Kb-rJd5eKEUV9zTtLhOVyj7TSKzD0bq__ys7CD1Gw0MQ2vU3djG0psrd23p7ITle6fGkrIwt-spuC2jGKt2EZrv4NOKG3MGM_-eCqeQLGg63yToUC76D4GQUZojrt5-N4iS-LL4WJUy8Ul_a0jgHV_jJzhUwsu9IUA-0ESYY_C_182y_4faJGVC6ca36N95MpPJwMgQz-OWK6Jvja_AvG1zmDiEdyVy1u__phBP0TOPrI6DiLqlaSll17RoMFbWZg3av79DK9jV0CTSUkmvsqM_dghvXp5AQlTvf9lf9fwKbU2nBH1c8LDbK_jRqer6wTVZvpNMiK0M0mUGlEBJNFuum6G2kg1lrWSZF-FzqXC6xS39225osi2oole2tV-cQIuEt5esiivm7goWTUjnROkVu5kfxsrfj7XLRYB8dNJWQNk2SVZnV63LwTQ5C7JrDxzwaVaFX-oU3cY0l2zW_xPrvviuAqvuz9q7iFgKz0sX2GcpwscREXoY8qxoPiDyKCa-mm08dz8Xl04haqCPAb1lqdToeseP7yShBJFA7aWX8nf4-VS-lASLUsPR1xbskc-ehEd9h7AWtvRT7b=w2249-h1265-no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66014" r="1996" b="15385"/>
          <a:stretch/>
        </p:blipFill>
        <p:spPr bwMode="auto">
          <a:xfrm>
            <a:off x="116930" y="5286375"/>
            <a:ext cx="8263976" cy="90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31668" y="1703996"/>
            <a:ext cx="8249238" cy="3582379"/>
            <a:chOff x="26893" y="1703997"/>
            <a:chExt cx="8964000" cy="379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893" y="1703997"/>
              <a:ext cx="8964000" cy="37980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37528" t="69244" r="22519" b="14455"/>
            <a:stretch/>
          </p:blipFill>
          <p:spPr>
            <a:xfrm>
              <a:off x="927492" y="4362450"/>
              <a:ext cx="3663558" cy="6191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/>
            <a:srcRect l="37528" t="69244" r="22519" b="14455"/>
            <a:stretch/>
          </p:blipFill>
          <p:spPr>
            <a:xfrm>
              <a:off x="4591050" y="4362449"/>
              <a:ext cx="3581400" cy="61912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8668871" y="1680781"/>
            <a:ext cx="33942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/>
              <a:t>Κάθε περιοχή διαιρείται σε:</a:t>
            </a:r>
          </a:p>
          <a:p>
            <a:r>
              <a:rPr lang="en-US" sz="2200" dirty="0"/>
              <a:t>N</a:t>
            </a:r>
            <a:r>
              <a:rPr lang="en-US" sz="2200" baseline="-25000" dirty="0"/>
              <a:t>R</a:t>
            </a:r>
            <a:r>
              <a:rPr lang="en-US" sz="2200" dirty="0"/>
              <a:t>=3 </a:t>
            </a:r>
            <a:r>
              <a:rPr lang="el-GR" sz="2200" dirty="0"/>
              <a:t>κυψέλες ακτίνας </a:t>
            </a:r>
            <a:r>
              <a:rPr lang="en-US" sz="2200" dirty="0" err="1"/>
              <a:t>R</a:t>
            </a:r>
            <a:r>
              <a:rPr lang="en-US" sz="2200" baseline="-25000" dirty="0" err="1"/>
              <a:t>c</a:t>
            </a:r>
            <a:r>
              <a:rPr lang="en-US" sz="2200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68870" y="2725744"/>
            <a:ext cx="352313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200" b="1" dirty="0"/>
              <a:t>Καθοδική Ζεύξη:</a:t>
            </a:r>
          </a:p>
          <a:p>
            <a:endParaRPr lang="el-GR" sz="2200" b="1" dirty="0"/>
          </a:p>
          <a:p>
            <a:r>
              <a:rPr lang="el-GR" sz="2200" b="1" dirty="0"/>
              <a:t>Κινητός χρήστης στην άκρη της κυψέλης 1: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Μικρότερη τιμή λαμβανόμενου σήματος </a:t>
            </a:r>
            <a:r>
              <a:rPr lang="en-US" sz="2200" dirty="0"/>
              <a:t>P </a:t>
            </a:r>
            <a:r>
              <a:rPr lang="el-GR" sz="2200" dirty="0"/>
              <a:t>από το σταθμό βάσης της κυψέλης 1 </a:t>
            </a:r>
          </a:p>
          <a:p>
            <a:r>
              <a:rPr lang="el-GR" sz="2200" dirty="0"/>
              <a:t>και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200" dirty="0"/>
              <a:t>Υψηλότερη παρεμβολή Ι από την περιοχή 2</a:t>
            </a:r>
            <a:endParaRPr lang="en-US" sz="22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581150" y="2943225"/>
            <a:ext cx="533400" cy="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14550" y="2943225"/>
            <a:ext cx="2733675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295650" y="2943225"/>
            <a:ext cx="1981200" cy="34480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47850" y="2943225"/>
            <a:ext cx="0" cy="3448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666558" y="6391275"/>
          <a:ext cx="362583" cy="3884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77480" imgH="190440" progId="Equation.3">
                  <p:embed/>
                </p:oleObj>
              </mc:Choice>
              <mc:Fallback>
                <p:oleObj name="Equation" r:id="rId5" imgW="177480" imgH="19044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66558" y="6391275"/>
                        <a:ext cx="362583" cy="3884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276850" y="6426766"/>
          <a:ext cx="3284538" cy="38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12800" imgH="190440" progId="Equation.3">
                  <p:embed/>
                </p:oleObj>
              </mc:Choice>
              <mc:Fallback>
                <p:oleObj name="Equation" r:id="rId7" imgW="1612800" imgH="190440" progId="Equation.3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76850" y="6426766"/>
                        <a:ext cx="3284538" cy="387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2338188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l-GR" sz="26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167293" y="1750054"/>
          <a:ext cx="1907588" cy="553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228600" progId="Equation.3">
                  <p:embed/>
                </p:oleObj>
              </mc:Choice>
              <mc:Fallback>
                <p:oleObj name="Equation" r:id="rId2" imgW="787320" imgH="2286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7293" y="1750054"/>
                        <a:ext cx="1907588" cy="5538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67293" y="2982650"/>
          <a:ext cx="708025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20680" imgH="482400" progId="Equation.3">
                  <p:embed/>
                </p:oleObj>
              </mc:Choice>
              <mc:Fallback>
                <p:oleObj name="Equation" r:id="rId4" imgW="2920680" imgH="4824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293" y="2982650"/>
                        <a:ext cx="7080250" cy="1168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7293" y="4358612"/>
            <a:ext cx="728083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/>
              <a:t>Όπου:</a:t>
            </a:r>
          </a:p>
          <a:p>
            <a:r>
              <a:rPr lang="en-US" sz="2200" dirty="0"/>
              <a:t>n</a:t>
            </a:r>
            <a:r>
              <a:rPr lang="el-GR" sz="2200" dirty="0"/>
              <a:t>: εκθέτης απόστασης</a:t>
            </a:r>
          </a:p>
          <a:p>
            <a:r>
              <a:rPr lang="el-GR" sz="2200" dirty="0"/>
              <a:t>Α: σταθερά</a:t>
            </a:r>
          </a:p>
          <a:p>
            <a:r>
              <a:rPr lang="en-US" sz="2200" dirty="0"/>
              <a:t>R</a:t>
            </a:r>
            <a:r>
              <a:rPr lang="el-GR" sz="2200" dirty="0"/>
              <a:t>: απόσταση μεταξύ κεραιών</a:t>
            </a:r>
          </a:p>
          <a:p>
            <a:r>
              <a:rPr lang="en-US" sz="2200" dirty="0"/>
              <a:t>P</a:t>
            </a:r>
            <a:r>
              <a:rPr lang="en-US" sz="2200" baseline="-25000" dirty="0"/>
              <a:t>T</a:t>
            </a:r>
            <a:r>
              <a:rPr lang="el-GR" sz="2200" dirty="0"/>
              <a:t>: ισχύς απομακρυσμένης κεραίας</a:t>
            </a:r>
            <a:endParaRPr lang="en-US" sz="2200" dirty="0"/>
          </a:p>
          <a:p>
            <a:pPr algn="just"/>
            <a:r>
              <a:rPr lang="en-US" sz="2200" dirty="0"/>
              <a:t>P: </a:t>
            </a:r>
            <a:r>
              <a:rPr lang="el-GR" sz="2200" dirty="0"/>
              <a:t>Λαμβανόμενη Ισχύς (σε </a:t>
            </a:r>
            <a:r>
              <a:rPr lang="en-US" sz="2200" dirty="0"/>
              <a:t>Watt)</a:t>
            </a:r>
          </a:p>
          <a:p>
            <a:pPr algn="just"/>
            <a:r>
              <a:rPr lang="en-US" sz="2200" dirty="0"/>
              <a:t>I</a:t>
            </a:r>
            <a:r>
              <a:rPr lang="el-GR" sz="2200" dirty="0"/>
              <a:t>: Λαμβανόμενη παρεμβολή (σε </a:t>
            </a:r>
            <a:r>
              <a:rPr lang="en-US" sz="2200" dirty="0"/>
              <a:t>Watt)</a:t>
            </a:r>
            <a:r>
              <a:rPr lang="el-GR" sz="2200" dirty="0"/>
              <a:t>,  </a:t>
            </a:r>
            <a:r>
              <a:rPr lang="en-US" sz="2200" dirty="0"/>
              <a:t>N</a:t>
            </a:r>
            <a:r>
              <a:rPr lang="en-US" sz="2200" baseline="-25000" dirty="0"/>
              <a:t>R</a:t>
            </a:r>
            <a:r>
              <a:rPr lang="el-GR" sz="2200" dirty="0"/>
              <a:t>: αριθμός κυψελών</a:t>
            </a:r>
            <a:endParaRPr lang="en-US" sz="2200" dirty="0"/>
          </a:p>
        </p:txBody>
      </p:sp>
      <p:sp>
        <p:nvSpPr>
          <p:cNvPr id="12" name="TextBox 11"/>
          <p:cNvSpPr txBox="1"/>
          <p:nvPr/>
        </p:nvSpPr>
        <p:spPr>
          <a:xfrm>
            <a:off x="167293" y="2511432"/>
            <a:ext cx="62950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200" dirty="0"/>
              <a:t>Υπόθεση: Οι σταθμοί βάσης εκπέμπουν την ίδια ισχύ</a:t>
            </a:r>
            <a:endParaRPr lang="en-US" sz="22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</p:txBody>
      </p:sp>
    </p:spTree>
    <p:extLst>
      <p:ext uri="{BB962C8B-B14F-4D97-AF65-F5344CB8AC3E}">
        <p14:creationId xmlns:p14="http://schemas.microsoft.com/office/powerpoint/2010/main" val="2241575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n-US" sz="2600" dirty="0"/>
          </a:p>
          <a:p>
            <a:pPr algn="just"/>
            <a:r>
              <a:rPr lang="el-GR" sz="2600" b="1" dirty="0"/>
              <a:t>Παράδειγμα: </a:t>
            </a:r>
            <a:r>
              <a:rPr lang="en-US" sz="2600" dirty="0"/>
              <a:t>N</a:t>
            </a:r>
            <a:r>
              <a:rPr lang="en-US" sz="2600" baseline="-25000" dirty="0"/>
              <a:t>R</a:t>
            </a:r>
            <a:r>
              <a:rPr lang="en-US" sz="2600" dirty="0"/>
              <a:t>=3</a:t>
            </a:r>
          </a:p>
          <a:p>
            <a:pPr algn="just"/>
            <a:endParaRPr lang="el-GR" sz="2600" dirty="0"/>
          </a:p>
          <a:p>
            <a:pPr algn="just"/>
            <a:endParaRPr lang="el-GR" sz="2600" dirty="0"/>
          </a:p>
          <a:p>
            <a:pPr algn="just"/>
            <a:endParaRPr lang="el-GR" sz="2600" dirty="0"/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Ελεύθερος χώρος </a:t>
            </a:r>
            <a:r>
              <a:rPr lang="en-US" sz="2600" dirty="0"/>
              <a:t>n=2</a:t>
            </a:r>
            <a:r>
              <a:rPr lang="el-GR" sz="2600" dirty="0"/>
              <a:t> =&gt; </a:t>
            </a:r>
            <a:r>
              <a:rPr lang="en-US" sz="2600" dirty="0"/>
              <a:t>P/I=25</a:t>
            </a:r>
            <a:r>
              <a:rPr lang="el-GR" sz="2600" dirty="0"/>
              <a:t>   (&lt;50)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Επίπεδο έδαφος </a:t>
            </a:r>
            <a:r>
              <a:rPr lang="en-US" sz="2600" dirty="0"/>
              <a:t>n=4</a:t>
            </a:r>
            <a:r>
              <a:rPr lang="el-GR" sz="2600" dirty="0"/>
              <a:t> =&gt; </a:t>
            </a:r>
            <a:r>
              <a:rPr lang="en-US" sz="2600" dirty="0"/>
              <a:t>P/I=625</a:t>
            </a:r>
            <a:r>
              <a:rPr lang="el-GR" sz="2600" dirty="0"/>
              <a:t> (&gt;&gt;50)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3190" y="2617137"/>
          <a:ext cx="6319987" cy="1042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920680" imgH="482400" progId="Equation.3">
                  <p:embed/>
                </p:oleObj>
              </mc:Choice>
              <mc:Fallback>
                <p:oleObj name="Equation" r:id="rId2" imgW="2920680" imgH="482400" progId="Equation.3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3190" y="2617137"/>
                        <a:ext cx="6319987" cy="1042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8205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n-US" sz="2600" dirty="0"/>
          </a:p>
          <a:p>
            <a:pPr algn="just"/>
            <a:r>
              <a:rPr lang="el-GR" sz="2600" b="1" dirty="0"/>
              <a:t>Παράδειγμα:</a:t>
            </a:r>
            <a:r>
              <a:rPr lang="el-GR" sz="2600" dirty="0"/>
              <a:t> Αυτοκινητόδρομος 6 λωρίδων σε ώρα αιχμής.</a:t>
            </a:r>
          </a:p>
          <a:p>
            <a:pPr algn="just"/>
            <a:r>
              <a:rPr lang="el-GR" sz="2600" dirty="0"/>
              <a:t>Απόσταση μεταξύ αυτοκινήτων 10</a:t>
            </a:r>
            <a:r>
              <a:rPr lang="en-US" sz="2600" dirty="0"/>
              <a:t>m</a:t>
            </a:r>
            <a:r>
              <a:rPr lang="el-GR" sz="2600" dirty="0"/>
              <a:t>, </a:t>
            </a:r>
          </a:p>
          <a:p>
            <a:pPr algn="just"/>
            <a:r>
              <a:rPr lang="el-GR" sz="2600" dirty="0"/>
              <a:t>100 αυτοκίνητα / λωρίδα και </a:t>
            </a:r>
            <a:r>
              <a:rPr lang="en-US" sz="2600" dirty="0"/>
              <a:t>km</a:t>
            </a:r>
            <a:endParaRPr lang="el-GR" sz="2600" dirty="0"/>
          </a:p>
          <a:p>
            <a:pPr algn="just"/>
            <a:r>
              <a:rPr lang="el-GR" sz="2600" dirty="0"/>
              <a:t>Κάθε αυτοκίνητο χρησιμοποιεί κινητό στο 2% του χρόνου.</a:t>
            </a:r>
          </a:p>
          <a:p>
            <a:pPr algn="just"/>
            <a:r>
              <a:rPr lang="el-GR" sz="2600" dirty="0"/>
              <a:t>600 οχήματα/</a:t>
            </a:r>
            <a:r>
              <a:rPr lang="en-US" sz="2600" dirty="0"/>
              <a:t>Km</a:t>
            </a:r>
            <a:r>
              <a:rPr lang="el-GR" sz="2600" dirty="0"/>
              <a:t> =&gt; 12 ταυτόχρονες κλήσεις/</a:t>
            </a:r>
            <a:r>
              <a:rPr lang="en-US" sz="2600" dirty="0"/>
              <a:t>km</a:t>
            </a:r>
          </a:p>
          <a:p>
            <a:pPr algn="just"/>
            <a:r>
              <a:rPr lang="el-GR" sz="2600" dirty="0"/>
              <a:t>Διατίθενται </a:t>
            </a:r>
            <a:r>
              <a:rPr lang="en-US" sz="2600" dirty="0"/>
              <a:t>200 </a:t>
            </a:r>
            <a:r>
              <a:rPr lang="el-GR" sz="2600" dirty="0"/>
              <a:t>κανάλια συστήματος </a:t>
            </a:r>
            <a:r>
              <a:rPr lang="en-US" sz="2600" dirty="0"/>
              <a:t>AMPS </a:t>
            </a:r>
            <a:r>
              <a:rPr lang="el-GR" sz="2600" dirty="0"/>
              <a:t>για κάλυψη αυτών των κλήσεων</a:t>
            </a:r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Για </a:t>
            </a:r>
            <a:r>
              <a:rPr lang="en-US" sz="2600" dirty="0"/>
              <a:t>n=2 =&gt; N</a:t>
            </a:r>
            <a:r>
              <a:rPr lang="en-US" sz="2600" baseline="-25000" dirty="0"/>
              <a:t>R</a:t>
            </a:r>
            <a:r>
              <a:rPr lang="el-GR" sz="2600" dirty="0"/>
              <a:t>=4 =&gt; κάθε κυψέλη θα έχει 50 κανάλια.</a:t>
            </a:r>
          </a:p>
          <a:p>
            <a:pPr algn="just"/>
            <a:r>
              <a:rPr lang="el-GR" sz="2600" dirty="0"/>
              <a:t>Διάμετρος κυψέλης: 2</a:t>
            </a:r>
            <a:r>
              <a:rPr lang="en-US" sz="2600" dirty="0" err="1"/>
              <a:t>R</a:t>
            </a:r>
            <a:r>
              <a:rPr lang="en-US" sz="2600" baseline="-25000" dirty="0" err="1"/>
              <a:t>c</a:t>
            </a:r>
            <a:r>
              <a:rPr lang="el-GR" sz="2600" dirty="0"/>
              <a:t>=50/12=4.2</a:t>
            </a:r>
            <a:r>
              <a:rPr lang="en-US" sz="2600" dirty="0"/>
              <a:t>km</a:t>
            </a:r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Για </a:t>
            </a:r>
            <a:r>
              <a:rPr lang="en-US" sz="2600" dirty="0"/>
              <a:t>n=4 =&gt; N</a:t>
            </a:r>
            <a:r>
              <a:rPr lang="en-US" sz="2600" baseline="-25000" dirty="0"/>
              <a:t>R</a:t>
            </a:r>
            <a:r>
              <a:rPr lang="el-GR" sz="2600" dirty="0"/>
              <a:t>=</a:t>
            </a:r>
            <a:r>
              <a:rPr lang="en-US" sz="2600" dirty="0"/>
              <a:t>2</a:t>
            </a:r>
            <a:r>
              <a:rPr lang="el-GR" sz="2600" dirty="0"/>
              <a:t> =&gt; κάθε κυψέλη θα έχει </a:t>
            </a:r>
            <a:r>
              <a:rPr lang="en-US" sz="2600" dirty="0"/>
              <a:t>10</a:t>
            </a:r>
            <a:r>
              <a:rPr lang="el-GR" sz="2600" dirty="0"/>
              <a:t>0 κανάλια.</a:t>
            </a:r>
          </a:p>
          <a:p>
            <a:pPr algn="just"/>
            <a:r>
              <a:rPr lang="el-GR" sz="2600" dirty="0"/>
              <a:t>Διάμετρος κυψέλης: 2</a:t>
            </a:r>
            <a:r>
              <a:rPr lang="en-US" sz="2600" dirty="0" err="1"/>
              <a:t>R</a:t>
            </a:r>
            <a:r>
              <a:rPr lang="en-US" sz="2600" baseline="-25000" dirty="0" err="1"/>
              <a:t>c</a:t>
            </a:r>
            <a:r>
              <a:rPr lang="el-GR" sz="2600" dirty="0"/>
              <a:t>=</a:t>
            </a:r>
            <a:r>
              <a:rPr lang="en-US" sz="2600" dirty="0"/>
              <a:t>10</a:t>
            </a:r>
            <a:r>
              <a:rPr lang="el-GR" sz="2600" dirty="0"/>
              <a:t>0/12=</a:t>
            </a:r>
            <a:r>
              <a:rPr lang="en-US" sz="2600" dirty="0"/>
              <a:t>8</a:t>
            </a:r>
            <a:r>
              <a:rPr lang="el-GR" sz="2600" dirty="0"/>
              <a:t>.</a:t>
            </a:r>
            <a:r>
              <a:rPr lang="en-US" sz="2600" dirty="0"/>
              <a:t>4km</a:t>
            </a: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13794879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n-US" sz="2600" dirty="0"/>
          </a:p>
          <a:p>
            <a:pPr algn="just"/>
            <a:r>
              <a:rPr lang="en-US" sz="2600" dirty="0"/>
              <a:t>O </a:t>
            </a:r>
            <a:r>
              <a:rPr lang="el-GR" sz="2600" dirty="0"/>
              <a:t>αριθμός σταθμών βάσης που απαιτούνται για την εξυπηρέτηση συγκεκριμένου αριθμού συνδρομητών είναι ανάλογος του </a:t>
            </a:r>
            <a:r>
              <a:rPr lang="el-GR" sz="2800" dirty="0"/>
              <a:t>αριθμού κυψελών (</a:t>
            </a:r>
            <a:r>
              <a:rPr lang="en-US" sz="2600" dirty="0"/>
              <a:t>N</a:t>
            </a:r>
            <a:r>
              <a:rPr lang="en-US" sz="2600" baseline="-25000" dirty="0"/>
              <a:t>R</a:t>
            </a:r>
            <a:r>
              <a:rPr lang="el-GR" sz="2600" dirty="0"/>
              <a:t>) αν αγνοήσουμε την απόδοση συγκέντωσης.</a:t>
            </a:r>
            <a:endParaRPr lang="en-US" sz="2600" dirty="0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9" name="TextBox 8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969838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1634395" y="990600"/>
            <a:ext cx="8918952" cy="263457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Τηλεπικοινωνίες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51748" y="1401975"/>
            <a:ext cx="8942295" cy="3001771"/>
          </a:xfrm>
        </p:spPr>
        <p:txBody>
          <a:bodyPr>
            <a:noAutofit/>
          </a:bodyPr>
          <a:lstStyle/>
          <a:p>
            <a:pPr algn="just"/>
            <a:r>
              <a:rPr lang="el-GR" b="1" dirty="0"/>
              <a:t>Ηλεκτρομαγνητική ακτινοβολία</a:t>
            </a:r>
            <a:endParaRPr lang="en-US" b="1" dirty="0"/>
          </a:p>
          <a:p>
            <a:pPr algn="just"/>
            <a:r>
              <a:rPr lang="el-GR" dirty="0"/>
              <a:t>Η </a:t>
            </a:r>
            <a:r>
              <a:rPr lang="el-GR" b="1" dirty="0"/>
              <a:t>Ηλεκτρομαγνητική ακτινοβολία</a:t>
            </a:r>
            <a:r>
              <a:rPr lang="el-GR" dirty="0"/>
              <a:t> είναι εκπομπή στον χώρο ηλεκτρομαγνητικής </a:t>
            </a:r>
            <a:r>
              <a:rPr lang="el-GR" dirty="0">
                <a:hlinkClick r:id="rId2" tooltip="Ενέργεια"/>
              </a:rPr>
              <a:t>ενέργειας</a:t>
            </a:r>
            <a:r>
              <a:rPr lang="el-GR" dirty="0"/>
              <a:t> υπό μορφή κυμάτων που ονομάζονται </a:t>
            </a:r>
            <a:r>
              <a:rPr lang="el-GR" dirty="0">
                <a:solidFill>
                  <a:srgbClr val="FF0000"/>
                </a:solidFill>
              </a:rPr>
              <a:t>ηλεκτρομαγνητικά κύματα</a:t>
            </a:r>
            <a:r>
              <a:rPr lang="el-GR" dirty="0"/>
              <a:t>. </a:t>
            </a:r>
          </a:p>
          <a:p>
            <a:pPr algn="just"/>
            <a:r>
              <a:rPr lang="el-GR" dirty="0"/>
              <a:t>Τα </a:t>
            </a:r>
            <a:r>
              <a:rPr lang="el-GR" dirty="0">
                <a:solidFill>
                  <a:srgbClr val="FF0000"/>
                </a:solidFill>
              </a:rPr>
              <a:t>ηλεκτρομαγνητικά κύματα </a:t>
            </a:r>
            <a:r>
              <a:rPr lang="el-GR" dirty="0"/>
              <a:t>είναι συγχρονισμένα ταλαντούμενα ηλεκτρικά και μαγνητικά πεδία τα οποία ταλαντώνονται σε κάθετα επίπεδα μεταξύ τους και κάθετα προς την </a:t>
            </a:r>
            <a:r>
              <a:rPr lang="el-GR" dirty="0">
                <a:solidFill>
                  <a:srgbClr val="FF0000"/>
                </a:solidFill>
              </a:rPr>
              <a:t>διεύθυνση διάδοσης</a:t>
            </a:r>
            <a:r>
              <a:rPr lang="el-GR" dirty="0"/>
              <a:t>. Διαδίδονται στο </a:t>
            </a:r>
            <a:r>
              <a:rPr lang="el-GR" dirty="0">
                <a:hlinkClick r:id="rId3" tooltip="Κενό"/>
              </a:rPr>
              <a:t>κενό</a:t>
            </a:r>
            <a:r>
              <a:rPr lang="el-GR" dirty="0"/>
              <a:t> με ταχύτητα ίση με την </a:t>
            </a:r>
            <a:r>
              <a:rPr lang="el-GR" dirty="0">
                <a:hlinkClick r:id="rId4" tooltip="Ταχύτητα του φωτός"/>
              </a:rPr>
              <a:t>ταχύτητα του φωτός</a:t>
            </a:r>
            <a:r>
              <a:rPr lang="el-GR" dirty="0"/>
              <a:t> (c=299.792.458 m/s =</a:t>
            </a:r>
            <a:r>
              <a:rPr lang="en-US" dirty="0"/>
              <a:t>3·10⁸m/s</a:t>
            </a:r>
            <a:r>
              <a:rPr lang="el-GR" dirty="0"/>
              <a:t>) αλλά και μέσα στην ύλη με ταχύτητα λίγο μικρότερη απ' την ταχύτητα του φωτός.</a:t>
            </a:r>
            <a:endParaRPr lang="en-US" dirty="0"/>
          </a:p>
          <a:p>
            <a:pPr algn="just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6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2" name="TextBox 2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448993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1.2 </a:t>
            </a:r>
            <a:r>
              <a:rPr lang="el-GR" sz="2600" b="1" dirty="0"/>
              <a:t>Γραμμικές κυψέλες στην επαναχρησιμοποίηση φάσματος του συστήματος</a:t>
            </a:r>
            <a:r>
              <a:rPr lang="en-US" sz="2600" b="1" dirty="0"/>
              <a:t> FDMA</a:t>
            </a:r>
            <a:endParaRPr lang="el-GR" sz="2600" b="1" dirty="0"/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Πραγματικό περιβάλλον μεγαλουπόλεων:</a:t>
            </a:r>
          </a:p>
          <a:p>
            <a:pPr algn="just"/>
            <a:endParaRPr lang="el-GR" sz="2600" dirty="0"/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Υψηλοί σταθμοί βάσης: 3&lt;</a:t>
            </a:r>
            <a:r>
              <a:rPr lang="en-US" sz="2600" dirty="0"/>
              <a:t>n&lt;4</a:t>
            </a:r>
          </a:p>
          <a:p>
            <a:pPr algn="just"/>
            <a:r>
              <a:rPr lang="el-GR" sz="2600" dirty="0"/>
              <a:t>Χαμηλοί σταθμοί βάσης: Τα </a:t>
            </a:r>
            <a:r>
              <a:rPr lang="en-US" sz="2600" dirty="0"/>
              <a:t>A, n </a:t>
            </a:r>
            <a:r>
              <a:rPr lang="el-GR" sz="2600" dirty="0"/>
              <a:t>εξαρτώνται από την κατέυθυνση σε σχέση με το οδικό πλέγμα, </a:t>
            </a:r>
            <a:r>
              <a:rPr lang="en-US" sz="2600" dirty="0"/>
              <a:t>n</a:t>
            </a:r>
            <a:r>
              <a:rPr lang="el-GR" sz="2600" dirty="0"/>
              <a:t>&gt;4</a:t>
            </a:r>
            <a:endParaRPr lang="en-US" sz="2600" dirty="0"/>
          </a:p>
          <a:p>
            <a:pPr algn="just"/>
            <a:endParaRPr lang="el-GR" sz="2600" dirty="0"/>
          </a:p>
          <a:p>
            <a:pPr algn="just"/>
            <a:r>
              <a:rPr lang="el-GR" sz="2600" dirty="0"/>
              <a:t>Επιπρόσθετοι παράγοντες μεταβολής του σήματος:</a:t>
            </a:r>
          </a:p>
          <a:p>
            <a:pPr algn="just"/>
            <a:r>
              <a:rPr lang="el-GR" sz="2600" dirty="0"/>
              <a:t>Ταχεία Διάλειψη</a:t>
            </a:r>
          </a:p>
          <a:p>
            <a:pPr algn="just"/>
            <a:r>
              <a:rPr lang="el-GR" sz="2600" dirty="0"/>
              <a:t>Διάλειψη σκιάς</a:t>
            </a:r>
          </a:p>
          <a:p>
            <a:pPr algn="just"/>
            <a:endParaRPr lang="el-GR" sz="2600" dirty="0"/>
          </a:p>
          <a:p>
            <a:pPr algn="just"/>
            <a:endParaRPr lang="en-US" sz="26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2875" y="2565400"/>
          <a:ext cx="17033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787320" imgH="228600" progId="Equation.3">
                  <p:embed/>
                </p:oleObj>
              </mc:Choice>
              <mc:Fallback>
                <p:oleObj name="Equation" r:id="rId2" imgW="787320" imgH="2286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2875" y="2565400"/>
                        <a:ext cx="1703388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0767194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1.3 </a:t>
            </a:r>
            <a:r>
              <a:rPr lang="el-GR" sz="2600" b="1" dirty="0"/>
              <a:t>Εξαγωνικές κυψέλες κάλυψης περιοχής /   2-Διάστατη Κάλυψη </a:t>
            </a:r>
          </a:p>
          <a:p>
            <a:pPr algn="just"/>
            <a:endParaRPr lang="el-GR" sz="2600" dirty="0"/>
          </a:p>
        </p:txBody>
      </p:sp>
      <p:pic>
        <p:nvPicPr>
          <p:cNvPr id="3074" name="Picture 2" descr="https://lh3.googleusercontent.com/dJFBgEqUIIcwX55_6n72We8quncnv2l7FYUZjqZ5cEBlot4ZhytjCKNRlXLWXnjsaxb2gkQgKRbtQQuy0nvhiPn6GfUFiEftqTudVB48BtpQTVZjJYdgRbblxUa5ftK2BoI4NV4_C8z94ZNOUtKqmQDIRKPpJMt9OFUcogtbyl3VEEosdRRSciBIdZndsXtmLK8OewFv1iFG2C4j37yuRvRwsYyGAg8wByf30I8ThZkBi4YvySxjlB3nnj0CtTvxpXfteOyKqgxsDIHgJGWP7LqnVeg1FmBq8_ZjzPWyqVzJcmWmf_eqdEy3fuYALVeRaMbBytH8KWXrf5kxvd7vw5iUxaezQNBZRm5H0B7R112gHA84jcygkMc-Djz79KuKNdhD-iJIPrJ9BLdXl4HK1NiyPLZRkuf6ePHRXfWFq9U3DWLl0BUrF4y287Sd-rbojbWnOVSrZ5NKs3nblYS7ltxcTuyB9yY2U4I8JBT2cg3aQRwUiaMxqHWmYbxSm6JC8WzvrRN-xC4vt_qx_Gqs8A5Qw2QgQPwnDRFKrA_uZKUV37RYeMCxoaf4xC_R1tnySA5V0eKRKhQYEGgkuhsoE8xMB9EeD_KbR4MI2RQHdsT5osozF98RV_icie20PeroMGYLjba2D2xItzy3tujiD3yxQtcM9Rxdi6gwUV2DvobHbLZUh_er5kG4AQoK=w2249-h1265-no?authuser=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4" t="88300" r="12212"/>
          <a:stretch/>
        </p:blipFill>
        <p:spPr bwMode="auto">
          <a:xfrm>
            <a:off x="139700" y="6162674"/>
            <a:ext cx="6566916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6878920" y="1613415"/>
          <a:ext cx="2026834" cy="532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15920" imgH="266400" progId="Equation.3">
                  <p:embed/>
                </p:oleObj>
              </mc:Choice>
              <mc:Fallback>
                <p:oleObj name="Equation" r:id="rId3" imgW="1015920" imgH="266400" progId="Equation.3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78920" y="1613415"/>
                        <a:ext cx="2026834" cy="5320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878920" y="2211298"/>
          <a:ext cx="263525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20480" imgH="266400" progId="Equation.3">
                  <p:embed/>
                </p:oleObj>
              </mc:Choice>
              <mc:Fallback>
                <p:oleObj name="Equation" r:id="rId5" imgW="1320480" imgH="2664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78920" y="2211298"/>
                        <a:ext cx="2635250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8274165" y="3414152"/>
          <a:ext cx="2710309" cy="112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625400" imgH="672840" progId="Equation.3">
                  <p:embed/>
                </p:oleObj>
              </mc:Choice>
              <mc:Fallback>
                <p:oleObj name="Equation" r:id="rId7" imgW="1625400" imgH="67284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74165" y="3414152"/>
                        <a:ext cx="2710309" cy="1121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497329" y="5109683"/>
          <a:ext cx="4638675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323800" imgH="253800" progId="Equation.3">
                  <p:embed/>
                </p:oleObj>
              </mc:Choice>
              <mc:Fallback>
                <p:oleObj name="Equation" r:id="rId9" imgW="2323800" imgH="2538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497329" y="5109683"/>
                        <a:ext cx="4638675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7087879" y="6262687"/>
          <a:ext cx="327025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638000" imgH="253800" progId="Equation.3">
                  <p:embed/>
                </p:oleObj>
              </mc:Choice>
              <mc:Fallback>
                <p:oleObj name="Equation" r:id="rId11" imgW="1638000" imgH="2538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087879" y="6262687"/>
                        <a:ext cx="3270250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9700" y="1650032"/>
            <a:ext cx="4480855" cy="4454804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29513" y="1675253"/>
            <a:ext cx="2049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Διανύσματα βάσης: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809121" y="2283273"/>
            <a:ext cx="195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Εμβαδόν κυψέλης: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73479" y="3584849"/>
            <a:ext cx="3428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Διανύσματα μετατόπισης συναρτήση διανυσμάτων βάσης: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73479" y="5178223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Εμβαδόν τομέα: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087879" y="5821361"/>
          <a:ext cx="27892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396800" imgH="215640" progId="Equation.3">
                  <p:embed/>
                </p:oleObj>
              </mc:Choice>
              <mc:Fallback>
                <p:oleObj name="Equation" r:id="rId14" imgW="1396800" imgH="21564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87879" y="5821361"/>
                        <a:ext cx="2789238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Oval 8"/>
          <p:cNvSpPr/>
          <p:nvPr/>
        </p:nvSpPr>
        <p:spPr>
          <a:xfrm>
            <a:off x="638106" y="1868270"/>
            <a:ext cx="2144181" cy="2164299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08602" y="3132197"/>
            <a:ext cx="2144181" cy="216429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5946" y="3862756"/>
            <a:ext cx="2144181" cy="21642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865804" y="2687541"/>
            <a:ext cx="634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Rc</a:t>
            </a:r>
            <a:r>
              <a:rPr lang="el-GR" dirty="0"/>
              <a:t>:</a:t>
            </a:r>
            <a:r>
              <a:rPr lang="en-US" dirty="0"/>
              <a:t> </a:t>
            </a:r>
            <a:r>
              <a:rPr lang="el-GR" dirty="0"/>
              <a:t>ακτίνα κυψέλης από το κέντρο έως την κορυφή του εξαγώνου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0978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1.3</a:t>
            </a:r>
            <a:r>
              <a:rPr lang="el-GR" sz="2600" b="1" dirty="0"/>
              <a:t>α</a:t>
            </a:r>
            <a:r>
              <a:rPr lang="en-US" sz="2600" b="1" dirty="0"/>
              <a:t> </a:t>
            </a:r>
            <a:r>
              <a:rPr lang="el-GR" sz="2600" b="1" dirty="0"/>
              <a:t>Συμμετρικά πρότυπα επαναχρησιμοποίησης</a:t>
            </a:r>
          </a:p>
          <a:p>
            <a:pPr algn="just"/>
            <a:endParaRPr lang="el-GR" sz="2600" dirty="0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818673" y="2327853"/>
          <a:ext cx="949135" cy="442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96880" imgH="279360" progId="Equation.3">
                  <p:embed/>
                </p:oleObj>
              </mc:Choice>
              <mc:Fallback>
                <p:oleObj name="Equation" r:id="rId2" imgW="596880" imgH="27936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818673" y="2327853"/>
                        <a:ext cx="949135" cy="442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2" name="Picture 4" descr="https://lh3.googleusercontent.com/Gd-z2Jy6X8Qhs_WqzdI68ZIcPQH5SMLG8Ya9ig_9qzmWmbr4t3lxV1TRQLeDNb0PL-Ru1JL7NVlZwbRHRNMWr3CqytSpwl8hC_C9Iypewjo609a0PQ_qIgiiT0zihB5RyriufjjmnXAbuS0dkzmqW6VKrgDLrRH1ZXX3WInsVeW18XNhxYdXR_aSYgRGxGDujEHwsvygUmsHaECVkwCZdcZ_LvAXo7WOw-kNn4_CSVUHp73gdSsQMzkM5YUgocQHIqswzjN0aP582WogLaMAOVbj54QamZ6Ozm1NeW1ciZaeuPx056AGx-Iz5TJu32GspTzM9SQvVm6M1-61JiPiUU_N5r_MM_EI2wa-P2eg1QAo6o4_8It4jj22G1erHWL5nVHCyKkV3_okqPUZLx3OC0dbtuvews1BonxuSorZkEXpGu3PGF7e_qDg3lkscM7uK6n0i9GcpIYDFtKuseje5P5MUH0ZI1NaNvq_3RaKX-taArZCGlOKndCnF_N03mPgPUTR4IYaXhD-diEFSdMay12Z4vUFHHLcZGYSJWk7VR_8v98I9MIA1WxJ-dIEeo3Dy1PwzIVPevJcTL6CEdMqMArcHJn9C_S15FS9DPe2UbxlSVUjiiMoj138-WpwIIc8uP3oCQd4S7zyN6ZpJl2hWEUyEnil3x0Xh8iBw7GbYO0QhYtyZox_Ydc3ei8H=w2249-h1265-no?authuser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5" t="75897" r="8517" b="7704"/>
          <a:stretch/>
        </p:blipFill>
        <p:spPr bwMode="auto">
          <a:xfrm>
            <a:off x="53190" y="6076950"/>
            <a:ext cx="6303141" cy="69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117928" y="2965450"/>
          <a:ext cx="6047084" cy="4265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060360" imgH="215640" progId="Equation.3">
                  <p:embed/>
                </p:oleObj>
              </mc:Choice>
              <mc:Fallback>
                <p:oleObj name="Equation" r:id="rId5" imgW="3060360" imgH="21564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7928" y="2965450"/>
                        <a:ext cx="6047084" cy="4265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6024432" y="4259085"/>
          <a:ext cx="3263003" cy="433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815840" imgH="241200" progId="Equation.3">
                  <p:embed/>
                </p:oleObj>
              </mc:Choice>
              <mc:Fallback>
                <p:oleObj name="Equation" r:id="rId7" imgW="1815840" imgH="2412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24432" y="4259085"/>
                        <a:ext cx="3263003" cy="433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011582" y="4771010"/>
            <a:ext cx="6108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dirty="0">
                <a:solidFill>
                  <a:srgbClr val="FF0000"/>
                </a:solidFill>
              </a:rPr>
              <a:t>Για ομοδιαυλικές κυψέλες συμμετρικά τοποθετημένες σε κύκλους γύρω από μια οποιαδήποτε κυψέλη αναφοράς οι τιμές του </a:t>
            </a:r>
            <a:r>
              <a:rPr lang="el-GR" b="1" dirty="0">
                <a:solidFill>
                  <a:srgbClr val="FF0000"/>
                </a:solidFill>
              </a:rPr>
              <a:t>παράγοντα επαναχρησιμοποίησης </a:t>
            </a:r>
            <a:r>
              <a:rPr lang="en-US" b="1" dirty="0">
                <a:solidFill>
                  <a:srgbClr val="FF0000"/>
                </a:solidFill>
              </a:rPr>
              <a:t>N</a:t>
            </a:r>
            <a:r>
              <a:rPr lang="en-US" b="1" baseline="-25000" dirty="0">
                <a:solidFill>
                  <a:srgbClr val="FF0000"/>
                </a:solidFill>
              </a:rPr>
              <a:t>R</a:t>
            </a:r>
            <a:r>
              <a:rPr lang="el-GR" b="1" dirty="0">
                <a:solidFill>
                  <a:srgbClr val="FF0000"/>
                </a:solidFill>
              </a:rPr>
              <a:t> </a:t>
            </a:r>
            <a:r>
              <a:rPr lang="el-GR" dirty="0">
                <a:solidFill>
                  <a:srgbClr val="FF0000"/>
                </a:solidFill>
              </a:rPr>
              <a:t>είναι: 1, 3, 4, 7, 9, 12, 13, ...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32" y="1650032"/>
            <a:ext cx="4688256" cy="4426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71404" y="2323917"/>
            <a:ext cx="3833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Απόσταση από την κυψέλη αναφοράς: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09828" y="1754968"/>
            <a:ext cx="115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Απαίτηση:</a:t>
            </a:r>
            <a:endParaRPr lang="en-US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7168641" y="1559503"/>
          <a:ext cx="1568450" cy="76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901440" imgH="444240" progId="Equation.3">
                  <p:embed/>
                </p:oleObj>
              </mc:Choice>
              <mc:Fallback>
                <p:oleObj name="Equation" r:id="rId10" imgW="901440" imgH="44424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68641" y="1559503"/>
                        <a:ext cx="1568450" cy="768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050960" y="3649452"/>
          <a:ext cx="3070412" cy="371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574640" imgH="190440" progId="Equation.3">
                  <p:embed/>
                </p:oleObj>
              </mc:Choice>
              <mc:Fallback>
                <p:oleObj name="Equation" r:id="rId12" imgW="1574640" imgH="19044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050960" y="3649452"/>
                        <a:ext cx="3070412" cy="3714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527028" y="6062159"/>
            <a:ext cx="5520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Κυκλικά διαζώματα: Χρηση ίδιων συχνοτήτων γύρω από μια κυψέλη αναφοράς.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303060" y="5382967"/>
            <a:ext cx="2223968" cy="7728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447" y="1664181"/>
            <a:ext cx="1924283" cy="5272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>
                <a:solidFill>
                  <a:srgbClr val="FF0000"/>
                </a:solidFill>
              </a:rPr>
              <a:t>Τομείς επαναχρησιμοποίησης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25167" y="2174325"/>
            <a:ext cx="801782" cy="2249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24813" y="2174325"/>
            <a:ext cx="445864" cy="203586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524459" y="1927793"/>
            <a:ext cx="2738436" cy="2413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8585269" y="1232512"/>
            <a:ext cx="354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Διανύσματα επαναχρησιμοποίησης</a:t>
            </a:r>
            <a:endParaRPr lang="en-US" dirty="0"/>
          </a:p>
        </p:txBody>
      </p:sp>
      <p:cxnSp>
        <p:nvCxnSpPr>
          <p:cNvPr id="33" name="Straight Arrow Connector 32"/>
          <p:cNvCxnSpPr>
            <a:stCxn id="32" idx="1"/>
          </p:cNvCxnSpPr>
          <p:nvPr/>
        </p:nvCxnSpPr>
        <p:spPr>
          <a:xfrm flipH="1">
            <a:off x="8058520" y="1417178"/>
            <a:ext cx="526749" cy="1241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668871" y="1917456"/>
            <a:ext cx="2301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Αντιωρολογιακή φορά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834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1.3</a:t>
            </a:r>
            <a:r>
              <a:rPr lang="el-GR" sz="2600" b="1" dirty="0"/>
              <a:t>β</a:t>
            </a:r>
            <a:r>
              <a:rPr lang="en-US" sz="2600" b="1" dirty="0"/>
              <a:t> </a:t>
            </a:r>
            <a:r>
              <a:rPr lang="el-GR" sz="2600" b="1" dirty="0"/>
              <a:t>Παρεμβολή για συμμετρικά πρότυπα επαναχρησιμοποίησης</a:t>
            </a:r>
          </a:p>
          <a:p>
            <a:pPr algn="just"/>
            <a:endParaRPr lang="en-US" sz="2600" dirty="0"/>
          </a:p>
          <a:p>
            <a:pPr algn="just"/>
            <a:r>
              <a:rPr lang="el-GR" sz="2200" dirty="0"/>
              <a:t>Εναλλακτικά: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88776" y="3265488"/>
          <a:ext cx="263525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20480" imgH="266400" progId="Equation.3">
                  <p:embed/>
                </p:oleObj>
              </mc:Choice>
              <mc:Fallback>
                <p:oleObj name="Equation" r:id="rId2" imgW="1320480" imgH="26640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8776" y="3265488"/>
                        <a:ext cx="2635250" cy="531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88776" y="2579532"/>
          <a:ext cx="2609850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07880" imgH="253800" progId="Equation.3">
                  <p:embed/>
                </p:oleObj>
              </mc:Choice>
              <mc:Fallback>
                <p:oleObj name="Equation" r:id="rId4" imgW="1307880" imgH="25380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8776" y="2579532"/>
                        <a:ext cx="2609850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88776" y="3976844"/>
          <a:ext cx="4156075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82600" imgH="507960" progId="Equation.3">
                  <p:embed/>
                </p:oleObj>
              </mc:Choice>
              <mc:Fallback>
                <p:oleObj name="Equation" r:id="rId6" imgW="2082600" imgH="50796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776" y="3976844"/>
                        <a:ext cx="4156075" cy="10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100383" y="3290888"/>
            <a:ext cx="1956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Εμβαδόν κυψέλης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100383" y="2579532"/>
            <a:ext cx="1708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Εμβαδόν τομέα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0946" y="5339282"/>
            <a:ext cx="4029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Όπου:</a:t>
            </a:r>
          </a:p>
          <a:p>
            <a:r>
              <a:rPr lang="en-US" dirty="0"/>
              <a:t>D: </a:t>
            </a:r>
            <a:r>
              <a:rPr lang="el-GR" dirty="0"/>
              <a:t>Απόσταση από την κυψέλη αναφοράς</a:t>
            </a:r>
            <a:endParaRPr lang="en-US" dirty="0"/>
          </a:p>
          <a:p>
            <a:r>
              <a:rPr lang="en-US" dirty="0" err="1"/>
              <a:t>Rc</a:t>
            </a:r>
            <a:r>
              <a:rPr lang="en-US" dirty="0"/>
              <a:t>: </a:t>
            </a:r>
            <a:r>
              <a:rPr lang="el-GR" dirty="0"/>
              <a:t>Ακτίνα κυψέλης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667143" y="4299384"/>
            <a:ext cx="3556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Παράγοντας επαναχρησιμοποίησης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62028" y="5470020"/>
            <a:ext cx="6258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solidFill>
                  <a:srgbClr val="FF0000"/>
                </a:solidFill>
              </a:rPr>
              <a:t>Μη-συμμετρικά τοποθετημένες κυψέλες οδηγούν σε μεγαλύτερες τιμές παρεμβολής.</a:t>
            </a:r>
            <a:endParaRPr lang="en-US" sz="2000" b="1" dirty="0">
              <a:solidFill>
                <a:srgbClr val="FF00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2" name="TextBox 2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425068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1.3</a:t>
            </a:r>
            <a:r>
              <a:rPr lang="el-GR" sz="2600" b="1" dirty="0"/>
              <a:t>β</a:t>
            </a:r>
            <a:r>
              <a:rPr lang="en-US" sz="2600" b="1" dirty="0"/>
              <a:t> </a:t>
            </a:r>
            <a:r>
              <a:rPr lang="el-GR" sz="2600" b="1" dirty="0"/>
              <a:t>Παρεμβολή για συμμετρικά πρότυπα επαναχρησιμοποίησης</a:t>
            </a:r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Υπολογισμός Καθοδικής Παρεμβολής από ομοδιαυλικές κυψέλες: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251783" y="4576200"/>
          <a:ext cx="3956051" cy="192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81080" imgH="965160" progId="Equation.3">
                  <p:embed/>
                </p:oleObj>
              </mc:Choice>
              <mc:Fallback>
                <p:oleObj name="Equation" r:id="rId2" imgW="1981080" imgH="96516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51783" y="4576200"/>
                        <a:ext cx="3956051" cy="1928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42875" y="2565400"/>
          <a:ext cx="1703388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87320" imgH="228600" progId="Equation.3">
                  <p:embed/>
                </p:oleObj>
              </mc:Choice>
              <mc:Fallback>
                <p:oleObj name="Equation" r:id="rId4" imgW="787320" imgH="22860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2875" y="2565400"/>
                        <a:ext cx="1703388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42875" y="3956308"/>
          <a:ext cx="2692400" cy="52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44520" imgH="241200" progId="Equation.3">
                  <p:embed/>
                </p:oleObj>
              </mc:Choice>
              <mc:Fallback>
                <p:oleObj name="Equation" r:id="rId6" imgW="1244520" imgH="2412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875" y="3956308"/>
                        <a:ext cx="2692400" cy="523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42875" y="3231553"/>
          <a:ext cx="989012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57200" imgH="228600" progId="Equation.3">
                  <p:embed/>
                </p:oleObj>
              </mc:Choice>
              <mc:Fallback>
                <p:oleObj name="Equation" r:id="rId8" imgW="457200" imgH="2286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2875" y="3231553"/>
                        <a:ext cx="989012" cy="495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5773" y="2571068"/>
            <a:ext cx="3240227" cy="30596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20900" y="2628384"/>
            <a:ext cx="3920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Λαμβανόμενο σήμα από σταθμό βάσης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120899" y="3299679"/>
            <a:ext cx="4217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Απόσταση 2 κοντινότερων σταθμών βάσης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861756" y="4030417"/>
            <a:ext cx="6029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Σήμα παρεμβολής από τους 2 κοντινότερους σταθμούς βάσης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91607" y="4944235"/>
            <a:ext cx="2080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Απαίτηση λόγου</a:t>
            </a:r>
            <a:r>
              <a:rPr lang="en-US" dirty="0"/>
              <a:t> P/I: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1" name="TextBox 2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654319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1.3</a:t>
            </a:r>
            <a:r>
              <a:rPr lang="el-GR" sz="2600" b="1" dirty="0"/>
              <a:t>β</a:t>
            </a:r>
            <a:r>
              <a:rPr lang="en-US" sz="2600" b="1" dirty="0"/>
              <a:t> </a:t>
            </a:r>
            <a:r>
              <a:rPr lang="el-GR" sz="2600" b="1" dirty="0"/>
              <a:t>Παρεμβολή για συμμετρικά πρότυπα επαναχρησιμοποίησης</a:t>
            </a:r>
          </a:p>
          <a:p>
            <a:pPr algn="just"/>
            <a:endParaRPr lang="en-US" sz="2600" dirty="0"/>
          </a:p>
          <a:p>
            <a:pPr algn="just"/>
            <a:r>
              <a:rPr lang="el-GR" sz="2600" dirty="0"/>
              <a:t>Υπολογισμός Καθοδικής Παρεμβολής από ομοδιαυλικές κυψέλες:</a:t>
            </a:r>
            <a:endParaRPr lang="en-US" sz="2600" dirty="0"/>
          </a:p>
          <a:p>
            <a:pPr algn="just"/>
            <a:endParaRPr lang="en-US" sz="2600" dirty="0"/>
          </a:p>
          <a:p>
            <a:pPr algn="just"/>
            <a:r>
              <a:rPr lang="en-US" sz="2600" dirty="0"/>
              <a:t>a. </a:t>
            </a:r>
            <a:r>
              <a:rPr lang="el-GR" sz="2600" dirty="0"/>
              <a:t>Διάδοση σε Ελεύθερο Χώρο</a:t>
            </a:r>
            <a:r>
              <a:rPr lang="en-US" sz="2600" dirty="0"/>
              <a:t> (n=2)</a:t>
            </a:r>
            <a:r>
              <a:rPr lang="el-GR" sz="2600" dirty="0"/>
              <a:t>:</a:t>
            </a:r>
            <a:endParaRPr lang="en-US" sz="2600" dirty="0"/>
          </a:p>
          <a:p>
            <a:pPr algn="just"/>
            <a:endParaRPr lang="en-US" sz="2600" dirty="0"/>
          </a:p>
          <a:p>
            <a:pPr algn="just"/>
            <a:endParaRPr lang="el-GR" sz="2600" dirty="0"/>
          </a:p>
          <a:p>
            <a:pPr algn="just"/>
            <a:endParaRPr lang="en-US" sz="2600" dirty="0"/>
          </a:p>
          <a:p>
            <a:pPr algn="just"/>
            <a:endParaRPr lang="en-US" sz="2600" dirty="0"/>
          </a:p>
          <a:p>
            <a:pPr algn="just"/>
            <a:r>
              <a:rPr lang="en-US" sz="2600" dirty="0"/>
              <a:t>b. </a:t>
            </a:r>
            <a:r>
              <a:rPr lang="el-GR" sz="2600" dirty="0"/>
              <a:t>Διάδοση σε Επίπεδο Έδαφος</a:t>
            </a:r>
            <a:r>
              <a:rPr lang="en-US" sz="2600" dirty="0"/>
              <a:t> (n=4)</a:t>
            </a:r>
            <a:r>
              <a:rPr lang="el-GR" sz="2600" dirty="0"/>
              <a:t>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168515" y="3524958"/>
          <a:ext cx="2179637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431640" progId="Equation.3">
                  <p:embed/>
                </p:oleObj>
              </mc:Choice>
              <mc:Fallback>
                <p:oleObj name="Equation" r:id="rId2" imgW="1091880" imgH="43164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8515" y="3524958"/>
                        <a:ext cx="2179637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3180391" y="3690264"/>
          <a:ext cx="2459038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31560" imgH="215640" progId="Equation.3">
                  <p:embed/>
                </p:oleObj>
              </mc:Choice>
              <mc:Fallback>
                <p:oleObj name="Equation" r:id="rId4" imgW="1231560" imgH="21564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0391" y="3690264"/>
                        <a:ext cx="2459038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6471668" y="3741652"/>
          <a:ext cx="4814888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412720" imgH="215640" progId="Equation.3">
                  <p:embed/>
                </p:oleObj>
              </mc:Choice>
              <mc:Fallback>
                <p:oleObj name="Equation" r:id="rId6" imgW="2412720" imgH="21564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71668" y="3741652"/>
                        <a:ext cx="4814888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146050" y="5526088"/>
          <a:ext cx="2332038" cy="86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68200" imgH="431640" progId="Equation.3">
                  <p:embed/>
                </p:oleObj>
              </mc:Choice>
              <mc:Fallback>
                <p:oleObj name="Equation" r:id="rId8" imgW="1168200" imgH="43164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46050" y="5526088"/>
                        <a:ext cx="2332038" cy="863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3309938" y="5691188"/>
          <a:ext cx="2306637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55600" imgH="215640" progId="Equation.3">
                  <p:embed/>
                </p:oleObj>
              </mc:Choice>
              <mc:Fallback>
                <p:oleObj name="Equation" r:id="rId10" imgW="1155600" imgH="215640" progId="Equation.3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309938" y="5691188"/>
                        <a:ext cx="2306637" cy="43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600825" y="5741988"/>
          <a:ext cx="4662488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336760" imgH="215640" progId="Equation.3">
                  <p:embed/>
                </p:oleObj>
              </mc:Choice>
              <mc:Fallback>
                <p:oleObj name="Equation" r:id="rId12" imgW="2336760" imgH="21564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00825" y="5741988"/>
                        <a:ext cx="4662488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7" name="TextBox 16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67014428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1.4 </a:t>
            </a:r>
            <a:r>
              <a:rPr lang="el-GR" sz="2600" b="1" dirty="0"/>
              <a:t>Κατανεμημένες Κυψέλες</a:t>
            </a:r>
          </a:p>
        </p:txBody>
      </p:sp>
      <p:pic>
        <p:nvPicPr>
          <p:cNvPr id="11266" name="Picture 2" descr="https://lh3.googleusercontent.com/6Ku7Mnp4YvnWpa8pNk0Rqn9QX0b0LnO8NZGofFbU5CHemASV-G9w0Qg7PwoA8JUsNKCw-PLt7z9MUr_wt9jN5gnMC2zgpcNATjUGQQHvZS_IaAJtOrUdrkjvJQTDre-ypNnoLy8mripc25GnHQxt7OV-oBP9lGeQS3nkh-UI_D0wrrfmThGH90NJbOnM7kkwGZQJ6cQmR186V1I-kZSdxzH0bJ2RI-vqUAD9uK8--o30E514AxozRoqypXUfYEHQWihTd1BSHz-KMruBeHdEMAB85SPiwiUd8AYzEQIm2dMpKwEfYjFE_rUBCaU7_5aUXQO_KNmLKWPhJXFjhlz-xffUgjDIu5eWDbCAt_t9audW-ZvLZZbjtmTfkwoHx_AiS_j7QvODw_u8vd3PbpGb2a1hJWe03wtczOY5R7IrXvyjhyX28Yn0kIzOi793_jZyWC6BowmMgfUdkGkOIfahPFY6K00HcGFNYTk_cR6Vlodg21Ilqhf9orlwbMgV8r1WkAcE83sLn-uGuU5U20OeHRIrf7TC4t6Zm64aN7zYnNC6cfTOHsjuahl1g-JcS_Jvdxm7NkFmcpaG67NUPog-NJOeJC4_MyhmNvIDcEu2BaEtJc9JvyvG1VuHuY_pEE1r6TEqXgueJmaolQiEPpMaus9WBmzC5hdU4s2CqndOfmqOXym-D_5tlPm1ad6o=w713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36" t="2227" r="-1" b="6227"/>
          <a:stretch/>
        </p:blipFill>
        <p:spPr bwMode="auto">
          <a:xfrm rot="5400000">
            <a:off x="3307088" y="2058392"/>
            <a:ext cx="1097114" cy="760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117389"/>
            <a:ext cx="5534026" cy="3194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878" y="2053446"/>
            <a:ext cx="54491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Κάθε σταθμός βάσης</a:t>
            </a:r>
            <a:r>
              <a:rPr lang="en-US" dirty="0"/>
              <a:t> </a:t>
            </a:r>
            <a:r>
              <a:rPr lang="el-GR" dirty="0"/>
              <a:t>στην κορυφή της κάθε κυψέλης εξηπηρετεί 3 κυψέλες</a:t>
            </a:r>
          </a:p>
          <a:p>
            <a:r>
              <a:rPr lang="el-GR" dirty="0"/>
              <a:t>Κεραίες με εύρος ζώνης 60</a:t>
            </a:r>
            <a:r>
              <a:rPr lang="el-GR" baseline="30000" dirty="0"/>
              <a:t>ο</a:t>
            </a:r>
            <a:r>
              <a:rPr lang="el-GR" dirty="0"/>
              <a:t>. </a:t>
            </a:r>
            <a:endParaRPr lang="en-US" dirty="0"/>
          </a:p>
          <a:p>
            <a:endParaRPr lang="en-US" dirty="0"/>
          </a:p>
          <a:p>
            <a:r>
              <a:rPr lang="el-GR" dirty="0">
                <a:solidFill>
                  <a:srgbClr val="FF0000"/>
                </a:solidFill>
              </a:rPr>
              <a:t>Να αποδειχθεί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4637784" y="2236662"/>
            <a:ext cx="2105094" cy="13222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3" name="TextBox 12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0190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1.5 </a:t>
            </a:r>
            <a:r>
              <a:rPr lang="el-GR" sz="2600" b="1" dirty="0"/>
              <a:t>Χωρική επαναχρησιμοποίηση σε συστήματα </a:t>
            </a:r>
            <a:r>
              <a:rPr lang="en-US" sz="2600" b="1" dirty="0"/>
              <a:t>CDMA</a:t>
            </a:r>
          </a:p>
          <a:p>
            <a:pPr algn="just"/>
            <a:r>
              <a:rPr lang="en-US" sz="2600" dirty="0"/>
              <a:t>CDMA: </a:t>
            </a:r>
            <a:r>
              <a:rPr lang="el-GR" sz="2600" dirty="0"/>
              <a:t>Συστήματα πολλαπλής πρόσβασης διαίρεσης κώδικα</a:t>
            </a:r>
          </a:p>
        </p:txBody>
      </p:sp>
      <p:pic>
        <p:nvPicPr>
          <p:cNvPr id="12290" name="Picture 2" descr="https://lh3.googleusercontent.com/CAqDT1XJzvYSVBGcVJOxLzvUCkn8D-uRVLRCsZgvKLid_aKNnggCqA3e5dDVMIMt0p3fXlBbWZAaYOntnlfSVAcB4780niobYUFhxKaMl11vCHkf8JhnQm2XQlOrYRwvLhGU8t3R2NN4OkZCBKJuxh24iKqPNTHhoGQEOx0ZFc3mmDdHyhPKy6FN2DIkkFzxoJOKiYTZz9RoOyGlBDboSAnvrd12lxXhXwyE2o44vp1HmW93w6J3DvZjqBHqnPc4uq7Xh0x2rAgLvoHy_5N-_XRGa5s1Nn5-KRa9qqusKQw1ttXu5HROhXLOkbGXPIVaNP-RQgXQkvM89F8wA1Q4GdI8-K8R_py0jimHcLaWcgrIsL_lCS-E1aY6mc3RUEh47zdw-ud9vriycHr4ZIHNU2mjbr6O_oO9FvmgbQUQ1R0iTyi3urynqf8GEQgrTa5s_jK1mxdNDk7KCTnMDbnP-TpVUrZX0d9ZMCut0A3cSVFX-rh_3czFEvtGbYB1Gexdu-5sok9zXbJftOuOFubGduOEIcmGi2cImXKEJzkJe_Y070PYvIN6dNctoHwoSqgIMLn286rUNIb3xkdyjI5WDvKJuDdzRubXOinNQ67DVSSdIkDRRH1GvXaXSQfkr2Yfrk_WL8wUF7Di2gqmNMK8RQgo3Ftdm8GL1Gm3spsFsRrniLVeJ2-wiSp9I286=w713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4" t="9025" r="2309" b="16210"/>
          <a:stretch/>
        </p:blipFill>
        <p:spPr bwMode="auto">
          <a:xfrm rot="5400000">
            <a:off x="3204009" y="3194858"/>
            <a:ext cx="519642" cy="65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9096301" y="3207835"/>
          <a:ext cx="2279650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080" imgH="393480" progId="Equation.3">
                  <p:embed/>
                </p:oleObj>
              </mc:Choice>
              <mc:Fallback>
                <p:oleObj name="Equation" r:id="rId3" imgW="1054080" imgH="39348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096301" y="3207835"/>
                        <a:ext cx="2279650" cy="854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477580" y="4801110"/>
          <a:ext cx="1618721" cy="834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63280" imgH="444240" progId="Equation.3">
                  <p:embed/>
                </p:oleObj>
              </mc:Choice>
              <mc:Fallback>
                <p:oleObj name="Equation" r:id="rId5" imgW="863280" imgH="44424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7580" y="4801110"/>
                        <a:ext cx="1618721" cy="8348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41" y="2054881"/>
            <a:ext cx="4345333" cy="406243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19575" y="4913584"/>
            <a:ext cx="1975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Ισχύς παρεμβολής:</a:t>
            </a:r>
            <a:endParaRPr lang="en-US" dirty="0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865699" y="4372499"/>
          <a:ext cx="690563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68280" imgH="190440" progId="Equation.3">
                  <p:embed/>
                </p:oleObj>
              </mc:Choice>
              <mc:Fallback>
                <p:oleObj name="Equation" r:id="rId8" imgW="368280" imgH="19044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865699" y="4372499"/>
                        <a:ext cx="690563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682992" y="4361942"/>
            <a:ext cx="3245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Συνδρομητές στις κυψέλες </a:t>
            </a:r>
            <a:r>
              <a:rPr lang="en-US" dirty="0"/>
              <a:t>A,B,C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5699" y="2052192"/>
            <a:ext cx="64591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Έστω:</a:t>
            </a:r>
          </a:p>
          <a:p>
            <a:r>
              <a:rPr lang="el-GR" dirty="0"/>
              <a:t>1. Κινητό τοποθετημένο στη διασταύρωση των κυψελών Α,Β,</a:t>
            </a:r>
            <a:r>
              <a:rPr lang="en-US" dirty="0"/>
              <a:t>C.</a:t>
            </a:r>
            <a:endParaRPr lang="el-GR" dirty="0"/>
          </a:p>
          <a:p>
            <a:r>
              <a:rPr lang="el-GR" dirty="0"/>
              <a:t>2. </a:t>
            </a:r>
            <a:r>
              <a:rPr lang="en-US" dirty="0"/>
              <a:t>Ns </a:t>
            </a:r>
            <a:r>
              <a:rPr lang="el-GR" dirty="0"/>
              <a:t>συνδρομητές σε κάθε κυψέλη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617807" y="5716645"/>
            <a:ext cx="3433934" cy="50317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920655" y="3201885"/>
            <a:ext cx="40851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Λαμβανόμενη Ισχύς συνδρομητή από 3 σταθμούς βάσης (ήπια μεταπομπή):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2466906" y="3411960"/>
            <a:ext cx="2398793" cy="6471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2819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1.5 </a:t>
            </a:r>
            <a:r>
              <a:rPr lang="el-GR" sz="2600" b="1" dirty="0"/>
              <a:t>Χωρική επαναχρησιμοποίηση σε συστήματα </a:t>
            </a:r>
            <a:r>
              <a:rPr lang="en-US" sz="2600" b="1" dirty="0"/>
              <a:t>CDMA</a:t>
            </a:r>
          </a:p>
          <a:p>
            <a:pPr algn="just"/>
            <a:r>
              <a:rPr lang="en-US" sz="2600" dirty="0"/>
              <a:t>CDMA: </a:t>
            </a:r>
            <a:r>
              <a:rPr lang="el-GR" sz="2600" dirty="0"/>
              <a:t>Συστήματα πολλαπλής πρόσβασης διαίρεσης κώδικα</a:t>
            </a:r>
          </a:p>
        </p:txBody>
      </p:sp>
      <p:pic>
        <p:nvPicPr>
          <p:cNvPr id="12290" name="Picture 2" descr="https://lh3.googleusercontent.com/CAqDT1XJzvYSVBGcVJOxLzvUCkn8D-uRVLRCsZgvKLid_aKNnggCqA3e5dDVMIMt0p3fXlBbWZAaYOntnlfSVAcB4780niobYUFhxKaMl11vCHkf8JhnQm2XQlOrYRwvLhGU8t3R2NN4OkZCBKJuxh24iKqPNTHhoGQEOx0ZFc3mmDdHyhPKy6FN2DIkkFzxoJOKiYTZz9RoOyGlBDboSAnvrd12lxXhXwyE2o44vp1HmW93w6J3DvZjqBHqnPc4uq7Xh0x2rAgLvoHy_5N-_XRGa5s1Nn5-KRa9qqusKQw1ttXu5HROhXLOkbGXPIVaNP-RQgXQkvM89F8wA1Q4GdI8-K8R_py0jimHcLaWcgrIsL_lCS-E1aY6mc3RUEh47zdw-ud9vriycHr4ZIHNU2mjbr6O_oO9FvmgbQUQ1R0iTyi3urynqf8GEQgrTa5s_jK1mxdNDk7KCTnMDbnP-TpVUrZX0d9ZMCut0A3cSVFX-rh_3czFEvtGbYB1Gexdu-5sok9zXbJftOuOFubGduOEIcmGi2cImXKEJzkJe_Y070PYvIN6dNctoHwoSqgIMLn286rUNIb3xkdyjI5WDvKJuDdzRubXOinNQ67DVSSdIkDRRH1GvXaXSQfkr2Yfrk_WL8wUF7Di2gqmNMK8RQgo3Ftdm8GL1Gm3spsFsRrniLVeJ2-wiSp9I286=w713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84" t="9025" r="2309" b="16210"/>
          <a:stretch/>
        </p:blipFill>
        <p:spPr bwMode="auto">
          <a:xfrm rot="5400000">
            <a:off x="3204009" y="3194858"/>
            <a:ext cx="519642" cy="65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7237413" y="2814865"/>
          <a:ext cx="1593850" cy="738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50680" imgH="393480" progId="Equation.3">
                  <p:embed/>
                </p:oleObj>
              </mc:Choice>
              <mc:Fallback>
                <p:oleObj name="Equation" r:id="rId3" imgW="850680" imgH="393480" progId="Equation.3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37413" y="2814865"/>
                        <a:ext cx="1593850" cy="738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41" y="2054881"/>
            <a:ext cx="4345333" cy="4062434"/>
          </a:xfrm>
          <a:prstGeom prst="rect">
            <a:avLst/>
          </a:prstGeom>
        </p:spPr>
      </p:pic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912543" y="2210152"/>
          <a:ext cx="3810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03040" imgH="190440" progId="Equation.3">
                  <p:embed/>
                </p:oleObj>
              </mc:Choice>
              <mc:Fallback>
                <p:oleObj name="Equation" r:id="rId6" imgW="203040" imgH="190440" progId="Equation.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12543" y="2210152"/>
                        <a:ext cx="381000" cy="35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5575848" y="2198817"/>
            <a:ext cx="4205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Συνδρομητές στις περιβάλλουσες κυψέλες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912543" y="2860792"/>
            <a:ext cx="1770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Παρεμβολή από </a:t>
            </a:r>
          </a:p>
          <a:p>
            <a:r>
              <a:rPr lang="el-GR" dirty="0"/>
              <a:t>Κυψέλες Ι, ΙΙ, ΙΙΙ :</a:t>
            </a:r>
            <a:endParaRPr lang="en-US" dirty="0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7237413" y="3849173"/>
          <a:ext cx="1760538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39600" imgH="431640" progId="Equation.3">
                  <p:embed/>
                </p:oleObj>
              </mc:Choice>
              <mc:Fallback>
                <p:oleObj name="Equation" r:id="rId8" imgW="939600" imgH="43164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237413" y="3849173"/>
                        <a:ext cx="1760538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4912543" y="3855484"/>
            <a:ext cx="21002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Παρεμβολή από </a:t>
            </a:r>
          </a:p>
          <a:p>
            <a:r>
              <a:rPr lang="el-GR" dirty="0"/>
              <a:t>Κυψέλες 1,2,3, ...,6 :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545445" y="5256155"/>
            <a:ext cx="3506296" cy="9636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77928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 dirty="0"/>
              <a:t>1.5 </a:t>
            </a:r>
            <a:r>
              <a:rPr lang="el-GR" sz="2600" b="1" dirty="0"/>
              <a:t>Χωρική επαναχρησιμοποίηση σε συστήματα </a:t>
            </a:r>
            <a:r>
              <a:rPr lang="en-US" sz="2600" b="1" dirty="0"/>
              <a:t>CDMA</a:t>
            </a:r>
          </a:p>
          <a:p>
            <a:pPr algn="just"/>
            <a:r>
              <a:rPr lang="en-US" sz="2600" dirty="0"/>
              <a:t>CDMA: </a:t>
            </a:r>
            <a:r>
              <a:rPr lang="el-GR" sz="2600" dirty="0"/>
              <a:t>Συστήματα πολλαπλής πρόσβασης διαίρεσης κώδικα</a:t>
            </a:r>
          </a:p>
        </p:txBody>
      </p:sp>
      <p:pic>
        <p:nvPicPr>
          <p:cNvPr id="12290" name="Picture 2" descr="https://lh3.googleusercontent.com/CAqDT1XJzvYSVBGcVJOxLzvUCkn8D-uRVLRCsZgvKLid_aKNnggCqA3e5dDVMIMt0p3fXlBbWZAaYOntnlfSVAcB4780niobYUFhxKaMl11vCHkf8JhnQm2XQlOrYRwvLhGU8t3R2NN4OkZCBKJuxh24iKqPNTHhoGQEOx0ZFc3mmDdHyhPKy6FN2DIkkFzxoJOKiYTZz9RoOyGlBDboSAnvrd12lxXhXwyE2o44vp1HmW93w6J3DvZjqBHqnPc4uq7Xh0x2rAgLvoHy_5N-_XRGa5s1Nn5-KRa9qqusKQw1ttXu5HROhXLOkbGXPIVaNP-RQgXQkvM89F8wA1Q4GdI8-K8R_py0jimHcLaWcgrIsL_lCS-E1aY6mc3RUEh47zdw-ud9vriycHr4ZIHNU2mjbr6O_oO9FvmgbQUQ1R0iTyi3urynqf8GEQgrTa5s_jK1mxdNDk7KCTnMDbnP-TpVUrZX0d9ZMCut0A3cSVFX-rh_3czFEvtGbYB1Gexdu-5sok9zXbJftOuOFubGduOEIcmGi2cImXKEJzkJe_Y070PYvIN6dNctoHwoSqgIMLn286rUNIb3xkdyjI5WDvKJuDdzRubXOinNQ67DVSSdIkDRRH1GvXaXSQfkr2Yfrk_WL8wUF7Di2gqmNMK8RQgo3Ftdm8GL1Gm3spsFsRrniLVeJ2-wiSp9I286=w713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5" t="9025" r="2308" b="16210"/>
          <a:stretch/>
        </p:blipFill>
        <p:spPr bwMode="auto">
          <a:xfrm rot="5400000">
            <a:off x="2107154" y="4346835"/>
            <a:ext cx="361228" cy="44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733925" y="2207028"/>
          <a:ext cx="7189788" cy="97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54200" imgH="469800" progId="Equation.3">
                  <p:embed/>
                </p:oleObj>
              </mc:Choice>
              <mc:Fallback>
                <p:oleObj name="Equation" r:id="rId3" imgW="3454200" imgH="469800" progId="Equation.3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33925" y="2207028"/>
                        <a:ext cx="7189788" cy="9791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7473950" y="4724343"/>
          <a:ext cx="4449763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57400" imgH="469800" progId="Equation.3">
                  <p:embed/>
                </p:oleObj>
              </mc:Choice>
              <mc:Fallback>
                <p:oleObj name="Equation" r:id="rId5" imgW="2057400" imgH="469800" progId="Equation.3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73950" y="4724343"/>
                        <a:ext cx="4449763" cy="1017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9" y="2871145"/>
            <a:ext cx="3775450" cy="352965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53842" y="2403351"/>
            <a:ext cx="4683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/>
              <a:t>Συνολικό σήμα παρεμβολής Ι από τις κυψέλες: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003808" y="3821749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Για επαρκή εντοπισμό πρέπει:</a:t>
            </a:r>
            <a:endParaRPr lang="en-US" dirty="0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094930" y="3821749"/>
          <a:ext cx="1440133" cy="415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82400" imgH="139680" progId="Equation.3">
                  <p:embed/>
                </p:oleObj>
              </mc:Choice>
              <mc:Fallback>
                <p:oleObj name="Equation" r:id="rId8" imgW="482400" imgH="139680" progId="Equation.3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094930" y="3821749"/>
                        <a:ext cx="1440133" cy="415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561306" y="5741931"/>
            <a:ext cx="7487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Παράγοντας </a:t>
            </a:r>
            <a:r>
              <a:rPr lang="en-US" b="1" dirty="0"/>
              <a:t>F</a:t>
            </a:r>
            <a:r>
              <a:rPr lang="el-GR" b="1" dirty="0"/>
              <a:t>:</a:t>
            </a:r>
            <a:r>
              <a:rPr lang="en-US" b="1" dirty="0"/>
              <a:t> </a:t>
            </a:r>
            <a:r>
              <a:rPr lang="el-GR" dirty="0"/>
              <a:t>Εξαρτάται από το κέρδος επεξεργασίας, το κλάσμα χρόνου στο οποίο το σήμα αποστέλλεται στους άλλους συνδρομητές κ.λ.π.</a:t>
            </a:r>
            <a:endParaRPr lang="en-US" dirty="0"/>
          </a:p>
          <a:p>
            <a:endParaRPr lang="el-GR" dirty="0"/>
          </a:p>
          <a:p>
            <a:r>
              <a:rPr lang="en-US" dirty="0"/>
              <a:t>n: </a:t>
            </a:r>
            <a:r>
              <a:rPr lang="el-GR" dirty="0"/>
              <a:t>Εκθέτης απόστασης.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61306" y="4959147"/>
            <a:ext cx="2427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Από (1-10) και (1-11) =&gt;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23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1634395" y="1259424"/>
            <a:ext cx="8918952" cy="263457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Τηλεπικοινωνίες</a:t>
            </a:r>
            <a:endParaRPr lang="en-US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1603787" y="1641329"/>
            <a:ext cx="9059957" cy="327588"/>
          </a:xfrm>
          <a:prstGeom prst="rect">
            <a:avLst/>
          </a:prstGeom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1950" b="1" dirty="0">
                <a:latin typeface="Calibri" panose="020F0502020204030204" pitchFamily="34" charset="0"/>
                <a:cs typeface="Calibri" panose="020F0502020204030204" pitchFamily="34" charset="0"/>
              </a:rPr>
              <a:t>Κυματική φύση ΗΜ πεδίων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634396" y="2048769"/>
          <a:ext cx="3729905" cy="7818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28800" imgH="380880" progId="Equation.3">
                  <p:embed/>
                </p:oleObj>
              </mc:Choice>
              <mc:Fallback>
                <p:oleObj name="Equation" r:id="rId2" imgW="1828800" imgH="38088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34396" y="2048769"/>
                        <a:ext cx="3729905" cy="781840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1634396" y="3020183"/>
          <a:ext cx="3397187" cy="794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38000" imgH="380880" progId="Equation.3">
                  <p:embed/>
                </p:oleObj>
              </mc:Choice>
              <mc:Fallback>
                <p:oleObj name="Equation" r:id="rId4" imgW="1638000" imgH="380880" progId="Equation.3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4396" y="3020183"/>
                        <a:ext cx="3397187" cy="794768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6294050" y="2439688"/>
          <a:ext cx="4162425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52480" imgH="380880" progId="Equation.3">
                  <p:embed/>
                </p:oleObj>
              </mc:Choice>
              <mc:Fallback>
                <p:oleObj name="Equation" r:id="rId6" imgW="1752480" imgH="380880" progId="Equation.3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94050" y="2439688"/>
                        <a:ext cx="4162425" cy="909638"/>
                      </a:xfrm>
                      <a:prstGeom prst="rect">
                        <a:avLst/>
                      </a:prstGeom>
                      <a:ln w="38100"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6216676" y="1906830"/>
            <a:ext cx="203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Κυματική Εξίσωση</a:t>
            </a:r>
            <a:endParaRPr lang="en-US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6276222" y="3364043"/>
          <a:ext cx="972461" cy="78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07960" imgH="406080" progId="Equation.3">
                  <p:embed/>
                </p:oleObj>
              </mc:Choice>
              <mc:Fallback>
                <p:oleObj name="Equation" r:id="rId8" imgW="507960" imgH="40608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76222" y="3364043"/>
                        <a:ext cx="972461" cy="781613"/>
                      </a:xfrm>
                      <a:prstGeom prst="rect">
                        <a:avLst/>
                      </a:prstGeom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7539039" y="3553267"/>
            <a:ext cx="31247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Ταχύτητα διαδόσεως φωτός στο μέσο (ε,μ)</a:t>
            </a:r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>
            <a:off x="5777860" y="2821132"/>
            <a:ext cx="394952" cy="2214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ight Brace 24"/>
          <p:cNvSpPr/>
          <p:nvPr/>
        </p:nvSpPr>
        <p:spPr>
          <a:xfrm>
            <a:off x="5453063" y="2048769"/>
            <a:ext cx="203560" cy="176618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31" name="TextBox 3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27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74966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ΠΡΟΒΛΗΜΑΤΑ</a:t>
            </a:r>
          </a:p>
        </p:txBody>
      </p:sp>
      <p:pic>
        <p:nvPicPr>
          <p:cNvPr id="12" name="Picture 5" descr="https://lh3.googleusercontent.com/2uMWVVOtwRa-YN_UpwYA4pH6E8Y2ULpi3XqjhoNqxCrNvUTJKqOi9kLiCkB2TsPOsjy3poyFH8ZvAahiKvR_M0arzjgfzXF9ij1yjqRCqaNvEiBcoIdGx57d4Cyt3WnNS2IcdKQtQNzXcmVvXYBkZEqvDgjP4-zx574GaZsG43wu4E41nj5EA0mVWhi9rpYSVRcroeAuXWc6n8NRrZVrYmYmRTGahlGn9XXxFPq2oKmJi7qD2sMQ2f4aku1QszdJyE5ZWc-xG1OCTUpAlFCFSWQ1ukFHNywxZXtC4dVVupF6JFaxR6V9ALg72PYgQ-EphYenBaSOOs6Nc44prfjd4drLL_86mvytah_bVIImYG7pnZo0atieTEiI6c7cbIGGxeNFOw9v2D-z70tb_BjYpPy-evUGNeLy8u-S69AyL1B8NzG29pwp28PgaX4U5H9KMSCTSBP0yMnFpXFugqY8KXqWhBvtaKGqmCLDPxVgIaKdfojJjSQiH29-AGMdQKKnc-nuTZ1EQ39tzVpusIbzUwFduLhO3eNhG3JuwsZWniEAovfttdHQYq2gTLsNSiNz3ouZndSUs6QzCJxGOCH5gYbT9P-4jMz3-X79LA9zt4e-9XxTfUx-0gRnc0pbq5guhQQg_lvDLggnxkHX2VQ4mqS8a0T_RUy5ZJN9Kt-c_6oBmRImiQlazU5sGjH5=w2249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43140" r="3305" b="21431"/>
          <a:stretch/>
        </p:blipFill>
        <p:spPr bwMode="auto">
          <a:xfrm rot="10800000">
            <a:off x="142774" y="1703997"/>
            <a:ext cx="10125778" cy="21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625" t="28889" r="30000" b="42433"/>
          <a:stretch/>
        </p:blipFill>
        <p:spPr>
          <a:xfrm>
            <a:off x="155575" y="3907960"/>
            <a:ext cx="7200900" cy="295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368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ΠΡΟΒΛΗΜΑΤΑ</a:t>
            </a:r>
          </a:p>
        </p:txBody>
      </p:sp>
      <p:pic>
        <p:nvPicPr>
          <p:cNvPr id="12" name="Picture 5" descr="https://lh3.googleusercontent.com/2uMWVVOtwRa-YN_UpwYA4pH6E8Y2ULpi3XqjhoNqxCrNvUTJKqOi9kLiCkB2TsPOsjy3poyFH8ZvAahiKvR_M0arzjgfzXF9ij1yjqRCqaNvEiBcoIdGx57d4Cyt3WnNS2IcdKQtQNzXcmVvXYBkZEqvDgjP4-zx574GaZsG43wu4E41nj5EA0mVWhi9rpYSVRcroeAuXWc6n8NRrZVrYmYmRTGahlGn9XXxFPq2oKmJi7qD2sMQ2f4aku1QszdJyE5ZWc-xG1OCTUpAlFCFSWQ1ukFHNywxZXtC4dVVupF6JFaxR6V9ALg72PYgQ-EphYenBaSOOs6Nc44prfjd4drLL_86mvytah_bVIImYG7pnZo0atieTEiI6c7cbIGGxeNFOw9v2D-z70tb_BjYpPy-evUGNeLy8u-S69AyL1B8NzG29pwp28PgaX4U5H9KMSCTSBP0yMnFpXFugqY8KXqWhBvtaKGqmCLDPxVgIaKdfojJjSQiH29-AGMdQKKnc-nuTZ1EQ39tzVpusIbzUwFduLhO3eNhG3JuwsZWniEAovfttdHQYq2gTLsNSiNz3ouZndSUs6QzCJxGOCH5gYbT9P-4jMz3-X79LA9zt4e-9XxTfUx-0gRnc0pbq5guhQQg_lvDLggnxkHX2VQ4mqS8a0T_RUy5ZJN9Kt-c_6oBmRImiQlazU5sGjH5=w2249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43140" r="3305" b="21431"/>
          <a:stretch/>
        </p:blipFill>
        <p:spPr bwMode="auto">
          <a:xfrm rot="10800000">
            <a:off x="142774" y="1703997"/>
            <a:ext cx="10125778" cy="21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625" t="60765" r="30000" b="16851"/>
          <a:stretch/>
        </p:blipFill>
        <p:spPr>
          <a:xfrm>
            <a:off x="142774" y="4057650"/>
            <a:ext cx="7200900" cy="230267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3" name="TextBox 12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763807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ΠΡΟΒΛΗΜΑΤΑ</a:t>
            </a:r>
          </a:p>
        </p:txBody>
      </p:sp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2" descr="https://lh3.googleusercontent.com/e6etjrMNZhZ5aMOy61t6LoG5jS-G655UqwrNrWPlifmskYRO4GGINvkGGniMqLrvQrBqZfyb_t70lCGsNxT3wKxVFfxHMtMqei96AWYew3bGB1NSEEHsj5WgHp9GsTf94qCrfyqQz4zYj5veMSkmvDlSASG6Cr7v9iyrBuVGB6ipzuJ8C2rzXhbeIxdhZVyDA-Rty8xRQihFWnjhqyztio7XtPa7KcYMqMf4H2JY1h3moF4iNFa8HH2OV0gRxUrFbetM4OILb-fPqU1qXMC4ClJFqOBXQlWJJRo5ms28F8bbcNhQBfBSgICtsMNUjwwqr34WD9bqzvufETN3vCEmWdigP-Dl1T1SxMJP5t_vaZuhgGCwdXCqivyZlTNM4k22kcqu_BxWO_D6ERPzEabZWf7ScotIB2rFQYOCYYQTGZFv4c-V81OQoMJkhxcUbfX5e2lFLlukEgyT6NcrVo4L48D7UmK87ZshQViMO1Fpj2SZVXhqa4rd3HeIRlmRfX8C52duL73RgCtccw3PQ7xfiBF4tvf8Xfk6zIj94_bXUgmV1p-R194gjWQpdCsLT378WYZMqsADotqB_Us5a_hyIdBA9aH49I_iVfS94RflpvKS-8m4gFIAS49uxl1XE5oDzHuY57nNfJHsuJ3Q73wgb4GESW5wcUYTk7RNy55NThHManua8ltJrIm0zZEk=w713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66" b="27615"/>
          <a:stretch/>
        </p:blipFill>
        <p:spPr bwMode="auto">
          <a:xfrm>
            <a:off x="155575" y="1780003"/>
            <a:ext cx="10101337" cy="88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3646" t="51111" r="31875" b="18704"/>
          <a:stretch/>
        </p:blipFill>
        <p:spPr>
          <a:xfrm>
            <a:off x="155574" y="2746570"/>
            <a:ext cx="7265813" cy="357802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3" name="TextBox 12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3378953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ΠΡΟΒΛΗΜΑΤΑ</a:t>
            </a:r>
          </a:p>
        </p:txBody>
      </p:sp>
      <p:pic>
        <p:nvPicPr>
          <p:cNvPr id="14341" name="Picture 5" descr="https://lh3.googleusercontent.com/2uMWVVOtwRa-YN_UpwYA4pH6E8Y2ULpi3XqjhoNqxCrNvUTJKqOi9kLiCkB2TsPOsjy3poyFH8ZvAahiKvR_M0arzjgfzXF9ij1yjqRCqaNvEiBcoIdGx57d4Cyt3WnNS2IcdKQtQNzXcmVvXYBkZEqvDgjP4-zx574GaZsG43wu4E41nj5EA0mVWhi9rpYSVRcroeAuXWc6n8NRrZVrYmYmRTGahlGn9XXxFPq2oKmJi7qD2sMQ2f4aku1QszdJyE5ZWc-xG1OCTUpAlFCFSWQ1ukFHNywxZXtC4dVVupF6JFaxR6V9ALg72PYgQ-EphYenBaSOOs6Nc44prfjd4drLL_86mvytah_bVIImYG7pnZo0atieTEiI6c7cbIGGxeNFOw9v2D-z70tb_BjYpPy-evUGNeLy8u-S69AyL1B8NzG29pwp28PgaX4U5H9KMSCTSBP0yMnFpXFugqY8KXqWhBvtaKGqmCLDPxVgIaKdfojJjSQiH29-AGMdQKKnc-nuTZ1EQ39tzVpusIbzUwFduLhO3eNhG3JuwsZWniEAovfttdHQYq2gTLsNSiNz3ouZndSUs6QzCJxGOCH5gYbT9P-4jMz3-X79LA9zt4e-9XxTfUx-0gRnc0pbq5guhQQg_lvDLggnxkHX2VQ4mqS8a0T_RUy5ZJN9Kt-c_6oBmRImiQlazU5sGjH5=w2249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6830" r="3305" b="67859"/>
          <a:stretch/>
        </p:blipFill>
        <p:spPr bwMode="auto">
          <a:xfrm rot="10800000">
            <a:off x="155575" y="1822961"/>
            <a:ext cx="10125778" cy="156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1354" t="31111" r="42317" b="38519"/>
          <a:stretch/>
        </p:blipFill>
        <p:spPr>
          <a:xfrm>
            <a:off x="6652932" y="3518642"/>
            <a:ext cx="4815168" cy="3124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31354" t="61667" r="38750" b="10000"/>
          <a:stretch/>
        </p:blipFill>
        <p:spPr>
          <a:xfrm>
            <a:off x="155574" y="3518642"/>
            <a:ext cx="5860427" cy="31242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4" name="TextBox 13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090006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ΠΡΟΒΛΗΜΑΤΑ</a:t>
            </a:r>
          </a:p>
        </p:txBody>
      </p:sp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3016" t="18218" r="34761" b="53422"/>
          <a:stretch/>
        </p:blipFill>
        <p:spPr>
          <a:xfrm>
            <a:off x="0" y="1912256"/>
            <a:ext cx="5892801" cy="2917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33016" t="48906" r="34761" b="11659"/>
          <a:stretch/>
        </p:blipFill>
        <p:spPr>
          <a:xfrm>
            <a:off x="6240331" y="1912256"/>
            <a:ext cx="5892801" cy="4056743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483151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ΑΣΚΗΣΕΙΣ</a:t>
            </a:r>
          </a:p>
        </p:txBody>
      </p:sp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8" name="Picture 2" descr="https://lh3.googleusercontent.com/e6etjrMNZhZ5aMOy61t6LoG5jS-G655UqwrNrWPlifmskYRO4GGINvkGGniMqLrvQrBqZfyb_t70lCGsNxT3wKxVFfxHMtMqei96AWYew3bGB1NSEEHsj5WgHp9GsTf94qCrfyqQz4zYj5veMSkmvDlSASG6Cr7v9iyrBuVGB6ipzuJ8C2rzXhbeIxdhZVyDA-Rty8xRQihFWnjhqyztio7XtPa7KcYMqMf4H2JY1h3moF4iNFa8HH2OV0gRxUrFbetM4OILb-fPqU1qXMC4ClJFqOBXQlWJJRo5ms28F8bbcNhQBfBSgICtsMNUjwwqr34WD9bqzvufETN3vCEmWdigP-Dl1T1SxMJP5t_vaZuhgGCwdXCqivyZlTNM4k22kcqu_BxWO_D6ERPzEabZWf7ScotIB2rFQYOCYYQTGZFv4c-V81OQoMJkhxcUbfX5e2lFLlukEgyT6NcrVo4L48D7UmK87ZshQViMO1Fpj2SZVXhqa4rd3HeIRlmRfX8C52duL73RgCtccw3PQ7xfiBF4tvf8Xfk6zIj94_bXUgmV1p-R194gjWQpdCsLT378WYZMqsADotqB_Us5a_hyIdBA9aH49I_iVfS94RflpvKS-8m4gFIAS49uxl1XE5oDzHuY57nNfJHsuJ3Q73wgb4GESW5wcUYTk7RNy55NThHManua8ltJrIm0zZEk=w713-h1265-no?authuser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79693" b="1997"/>
          <a:stretch/>
        </p:blipFill>
        <p:spPr bwMode="auto">
          <a:xfrm>
            <a:off x="155575" y="1777998"/>
            <a:ext cx="10465712" cy="340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02416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40340" y="467443"/>
            <a:ext cx="12079942" cy="4110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l-GR" sz="2600" b="1" dirty="0"/>
              <a:t>Η έννοια της Κυψελωτής Επικοινωνίας και η αναγκαιότητα για πρόβλεψη διάδοσης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l-GR" sz="2600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190" y="1203756"/>
            <a:ext cx="1207994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600" b="1" dirty="0"/>
              <a:t>ΑΣΚΗΣΕΙΣ</a:t>
            </a:r>
          </a:p>
        </p:txBody>
      </p:sp>
      <p:sp>
        <p:nvSpPr>
          <p:cNvPr id="2" name="AutoShape 7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https://lh3.googleusercontent.com/-Ht7gKYqblfNeHFf2rcsfeu1i2srswzR2onuPuqOjYNh7LPG5etRuwqoPXOlFqzdEWi7kx1wVW103UsRkmGZmZ65QnepYODPU5re0Qh9DH7eP4ghdpKrXida_s_lbJOPX0WWHkuNzk_bILRse7fE9SLTZ6hEssUY8n-ufOhVigqkdVFkF8MzbEtAoyIN_MliDvC5cQfvhEwJ-QMgPo2hHmDzE3bEyrByIBsm0AUDAZmRzvTr87Fp_AMQtZf9tBkDExIIsCzyKRzFeVyukFWPKkgsiqe5GOwCRi7aSFP94KYn15A3WrW9XvXPf8d49j4uNM0O-Q6hAUoMiDCeisGRCXWdZUhJ0antJlvIEjTl7sjSG3P_jdgmON6YH0oqYzmEv3hfNqcElx9avoOKd8ni5SLoO_USfsQHhT1GaOBxLcFtFGRpyfDpmDwCLrslE3KB1QVskCeFazll5Y3LJmpxFjSCQ0WYgYkp2rD_Sh4DcHywp8XcYDRJ3F5gaFutoamuxaSVEhSLe2NB9MzUceRFSm-XC3T3zkvJDq_bUnhrSOB6xf_hYbMq_9cFG5QUuaJFCiBl9g4R6ENZwHY-UYUFwZAs3wPTwfnmicdCFz3NfKeDsAYJ6g2DoWUhoougCRRD6Ih5Yn9OArjPWvs0tpv6AYg-vdSHmtOeg-TVw8pYgtStfMln2LKRYOjU9VY6=w2249-h1265-no?authuser=0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22" t="36279" r="31588" b="26614"/>
          <a:stretch/>
        </p:blipFill>
        <p:spPr>
          <a:xfrm>
            <a:off x="155575" y="1703997"/>
            <a:ext cx="8697146" cy="501611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85939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8609" y="720286"/>
            <a:ext cx="8918952" cy="263457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Τηλεπικοινωνίες</a:t>
            </a:r>
            <a:endParaRPr lang="en-US" dirty="0"/>
          </a:p>
        </p:txBody>
      </p:sp>
      <p:pic>
        <p:nvPicPr>
          <p:cNvPr id="16" name="Picture 2" descr="https://lh3.googleusercontent.com/SNRhPRvhNrulWh4idBq7ea0PqsgWt4hETbWo01ZchNXkx7_s1g9aBjqLIHnqJs5QnRhf1hUiK0pEkqi9JHhncMK2SEswxcWdKH4ix5G5FGPmd4AWZsMOxbQTNlczGz_qU7bWOS3ldVzmDXB2D1dTH7GVq6CRX9Aw6tycrErbwgY38VjcP6CBPOgPoC0EFwe_GXRt_bIIjpR4o_3jvFJ-0NrSXInVmJqI-GRAGmVoup8M7bpkgqwmo8Z9ThZuZlpkUboYZn6vMccvQrWCIx6U13X0nPzgqqm8AhkKG8jtCeqKUmqzdIhe-L5xaUys1CKWL2Jan7sNQ_xocUC8XWUUQl9Phw9hWrhtOBVHldyUEr81EC2rDMNz-rqORBcHy-cG7-xyIru80yfTIPC6yYXGSXqQyz2RwJTdjCwgmXmzJBRVRBIMQkmEPAgBkhYvr_Bir394e94MNV9--Naa-rXvXrzX4eIi30ofXKrzj-pIKIPLofLAacgZQvSgFexG_A0doap0z6QUyuzplmj7jKh7BZMhy5St_R2jJ4Cbo0WmU_hf05mpolQ8XuxxaNO6bqRxcVw37IolOQCzyePZ7rjLi9d0ayYxwMXNXXuS4kk2BIFNMSkS6C6HKndesIArY9ww6846737iAlRyDSn4UynC0bQu-qy6svN4kutMV3Pcyv2dETqMM6RbxSHZKfbP=w542-h963-n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3" r="55641" b="6792"/>
          <a:stretch/>
        </p:blipFill>
        <p:spPr bwMode="auto">
          <a:xfrm rot="5400000">
            <a:off x="3902459" y="-1441470"/>
            <a:ext cx="983098" cy="7721216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10627" y="1314158"/>
            <a:ext cx="5683244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950" b="1" dirty="0"/>
              <a:t>Μακράν Πεδίο ή</a:t>
            </a:r>
            <a:r>
              <a:rPr lang="en-US" sz="1950" b="1" dirty="0"/>
              <a:t> </a:t>
            </a:r>
            <a:r>
              <a:rPr lang="el-GR" sz="1950" b="1" dirty="0"/>
              <a:t>Πεδίο ακτινοβολίας</a:t>
            </a:r>
            <a:r>
              <a:rPr lang="en-US" sz="1950" b="1" dirty="0"/>
              <a:t> </a:t>
            </a:r>
            <a:r>
              <a:rPr lang="el-GR" sz="1950" b="1" dirty="0"/>
              <a:t>(Φασιθέτες)</a:t>
            </a:r>
            <a:endParaRPr lang="en-US" sz="1950" b="1" dirty="0"/>
          </a:p>
        </p:txBody>
      </p:sp>
      <p:pic>
        <p:nvPicPr>
          <p:cNvPr id="18" name="Picture 6" descr="https://lh3.googleusercontent.com/bmqy8mmMk8LOgarvtjzLq7T1EBMOAwGAaXvVeaEx6YmN__ZfL1dKLMDD0CbNCWzk2Z5bK56o9DeBypfjGP-IcANCl707sAXozxK6UGrd3O_6rlGj5aUQmH2RkhvmarWWBMFL1HcT7V9-OOgZGkfJV8dKxRTebYSvpV8EMrMVZ0BfdMC2r8FQjj9fTgnUmAlW4-LwLu4E0ouhHW6Yh8Ap2KC80bagPtMPr-RAUqUi8HmCFitEpS3hgLqLBainO1rwVoP6p5Su1FXilwAUhdPpgHZ_4kL3AZFVE77DXfmEdarlhmotlyXixAw_usgxN6Bp8OLRx20gCSCj5EGCW51gEZM1xbTxxn4kdlkCrr4IK-QFwKWG70seeIruCbYZ3ZuMTrN5IBhzxylOrAAAbXeF7aikUN2t2ND2Xciux1QNEuJi1ZQAV8nOCXdDQWcPDi9q3PuHgXCXU1ZyL3ajsDNuReFAjj7UKdRTaWd4rZKdmCXATEYZ5Mk-sWuHBP3wTyxtf3zgu0pYNKIXG_6X03PU7NZ-7L5kMSktIBXyVjsJlxPh3u-rt1Av0JlFNn487ybuTOQ3DR520JiQpLo1XRQrkYtTttq5JXJzPZvf9KqslgK07U2agmqns_5Q29dZoOOcufNPwRzJUa6UUAEkX-LzACClBnjuyH6abx6WRg4gLpl--dkXatnFKKEfFGzC=w542-h963-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0" t="2460" r="15454" b="14435"/>
          <a:stretch/>
        </p:blipFill>
        <p:spPr bwMode="auto">
          <a:xfrm rot="5400000">
            <a:off x="3850010" y="-243044"/>
            <a:ext cx="1088001" cy="772122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7813" y="5325586"/>
            <a:ext cx="1135380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l-GR" b="1" dirty="0"/>
              <a:t>Περίπτωση Κεραίας: Το Πεδίο ακτινοβολίας αποτελεί ένα από τα μεγέθη άμεσου ενδιαφέροντος</a:t>
            </a:r>
            <a:endParaRPr lang="en-US" b="1" dirty="0"/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4469567"/>
              </p:ext>
            </p:extLst>
          </p:nvPr>
        </p:nvGraphicFramePr>
        <p:xfrm>
          <a:off x="7722020" y="4631992"/>
          <a:ext cx="4199593" cy="48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000320" imgH="457200" progId="Equation.3">
                  <p:embed/>
                </p:oleObj>
              </mc:Choice>
              <mc:Fallback>
                <p:oleObj name="Equation" r:id="rId4" imgW="4000320" imgH="457200" progId="Equation.3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22020" y="4631992"/>
                        <a:ext cx="4199593" cy="482957"/>
                      </a:xfrm>
                      <a:prstGeom prst="rect">
                        <a:avLst/>
                      </a:prstGeom>
                      <a:ln w="38100"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31" name="TextBox 30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26" name="Group 25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27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25323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140533" y="645428"/>
            <a:ext cx="8918952" cy="649732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Τηλεπικοινωνίες</a:t>
            </a:r>
            <a:br>
              <a:rPr lang="en-US" b="1" dirty="0"/>
            </a:br>
            <a:r>
              <a:rPr lang="el-GR" sz="2325" b="1" dirty="0">
                <a:latin typeface="+mn-lt"/>
                <a:ea typeface="+mn-ea"/>
                <a:cs typeface="+mn-cs"/>
              </a:rPr>
              <a:t>Ηλεκτρομαγνητικό φάσμα</a:t>
            </a:r>
            <a:endParaRPr lang="en-US" sz="2325" b="1" dirty="0"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396" y="2069002"/>
            <a:ext cx="7235411" cy="356097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355986" y="1909155"/>
            <a:ext cx="2939801" cy="39772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4" name="TextBox 23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18" name="Group 17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20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47571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15833" t="31789" r="29166" b="15185"/>
          <a:stretch/>
        </p:blipFill>
        <p:spPr>
          <a:xfrm>
            <a:off x="1634395" y="2046323"/>
            <a:ext cx="6489558" cy="3519331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6639" y="1985327"/>
            <a:ext cx="2939801" cy="11894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24" name="TextBox 23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grpSp>
        <p:nvGrpSpPr>
          <p:cNvPr id="19" name="Group 18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20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2" name="Straight Arrow Connector 21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itle 4"/>
          <p:cNvSpPr>
            <a:spLocks noGrp="1"/>
          </p:cNvSpPr>
          <p:nvPr>
            <p:ph type="title"/>
          </p:nvPr>
        </p:nvSpPr>
        <p:spPr>
          <a:xfrm>
            <a:off x="140533" y="645428"/>
            <a:ext cx="8918952" cy="649732"/>
          </a:xfrm>
        </p:spPr>
        <p:txBody>
          <a:bodyPr>
            <a:normAutofit fontScale="90000"/>
          </a:bodyPr>
          <a:lstStyle/>
          <a:p>
            <a:r>
              <a:rPr lang="el-GR" b="1" dirty="0"/>
              <a:t>Τηλεπικοινωνίες</a:t>
            </a:r>
            <a:br>
              <a:rPr lang="en-US" b="1" dirty="0"/>
            </a:br>
            <a:r>
              <a:rPr lang="el-GR" sz="2325" b="1" dirty="0">
                <a:latin typeface="+mn-lt"/>
                <a:ea typeface="+mn-ea"/>
                <a:cs typeface="+mn-cs"/>
              </a:rPr>
              <a:t>Ηλεκτρομαγνητικό φάσμα</a:t>
            </a:r>
            <a:endParaRPr lang="en-US" sz="2325" b="1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64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1067" y="609601"/>
            <a:ext cx="11606133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n-US" dirty="0"/>
              <a:t>A 5G Worldview network architecture as illustrated  by National Institute for Standards and Technology</a:t>
            </a:r>
          </a:p>
        </p:txBody>
      </p:sp>
      <p:pic>
        <p:nvPicPr>
          <p:cNvPr id="6" name="Picture 2" descr="https://www.researchgate.net/profile/Michele_Polese/publication/321064307/figure/fig1/AS:560916884189187@1510744414617/5G-network-architecture-as-illustrated-in-Public-Safety-Perspective-A-5G-Worldview-by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33" y="1846554"/>
            <a:ext cx="6793667" cy="434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0" y="0"/>
            <a:ext cx="12192000" cy="6869778"/>
            <a:chOff x="0" y="0"/>
            <a:chExt cx="12192000" cy="6869778"/>
          </a:xfrm>
        </p:grpSpPr>
        <p:sp>
          <p:nvSpPr>
            <p:cNvPr id="16" name="TextBox 15"/>
            <p:cNvSpPr txBox="1"/>
            <p:nvPr/>
          </p:nvSpPr>
          <p:spPr>
            <a:xfrm>
              <a:off x="0" y="0"/>
              <a:ext cx="12192000" cy="369332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l-GR" dirty="0"/>
                <a:t>ΠΜΣ Μηχανικών Ηλεκτρονικών Υπολογιστών και Δικτύων</a:t>
              </a:r>
              <a:endParaRPr lang="en-US" dirty="0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0" y="6500446"/>
              <a:ext cx="12192000" cy="369332"/>
              <a:chOff x="0" y="6500446"/>
              <a:chExt cx="9144000" cy="36933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0" y="6500446"/>
                <a:ext cx="9144000" cy="369332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l-GR" dirty="0"/>
                  <a:t>Τμήμα Πληροφορικής &amp; Τηλεπικοινωνιών – Πανεπιστήμιο Ιωαννίνων</a:t>
                </a:r>
                <a:endParaRPr lang="en-US" dirty="0"/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500446"/>
                <a:ext cx="210800" cy="357553"/>
              </a:xfrm>
              <a:prstGeom prst="rect">
                <a:avLst/>
              </a:prstGeom>
            </p:spPr>
          </p:pic>
        </p:grpSp>
      </p:grpSp>
      <p:sp>
        <p:nvSpPr>
          <p:cNvPr id="20" name="Oval 19"/>
          <p:cNvSpPr/>
          <p:nvPr/>
        </p:nvSpPr>
        <p:spPr>
          <a:xfrm>
            <a:off x="4343400" y="3429000"/>
            <a:ext cx="2706071" cy="17393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0" name="Group 9"/>
          <p:cNvGrpSpPr/>
          <p:nvPr/>
        </p:nvGrpSpPr>
        <p:grpSpPr>
          <a:xfrm>
            <a:off x="8534400" y="6019800"/>
            <a:ext cx="3507442" cy="438150"/>
            <a:chOff x="758869" y="3505200"/>
            <a:chExt cx="6583226" cy="1512711"/>
          </a:xfrm>
        </p:grpSpPr>
        <p:pic>
          <p:nvPicPr>
            <p:cNvPr id="11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758869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https://www.researchgate.net/profile/Michele_Polese/publication/321064307/figure/fig1/AS:560916884189187@1510744414617/5G-network-architecture-as-illustrated-in-Public-Safety-Perspective-A-5G-Worldview-by_W640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128" r="86368"/>
            <a:stretch/>
          </p:blipFill>
          <p:spPr bwMode="auto">
            <a:xfrm>
              <a:off x="6299057" y="3505200"/>
              <a:ext cx="1043038" cy="15127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Straight Arrow Connector 12"/>
            <p:cNvCxnSpPr/>
            <p:nvPr/>
          </p:nvCxnSpPr>
          <p:spPr>
            <a:xfrm>
              <a:off x="2070847" y="3738282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070846" y="3944470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070846" y="4141693"/>
              <a:ext cx="4132729" cy="8965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 descr="Image result for 5g network architecture">
            <a:extLst>
              <a:ext uri="{FF2B5EF4-FFF2-40B4-BE49-F238E27FC236}">
                <a16:creationId xmlns:a16="http://schemas.microsoft.com/office/drawing/2014/main" id="{6ABAAF7D-2B90-F05C-56BE-1F099D964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3995" y="1663154"/>
            <a:ext cx="4724400" cy="472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EDBAC025-F2AB-075D-D277-E396E1841799}"/>
              </a:ext>
            </a:extLst>
          </p:cNvPr>
          <p:cNvSpPr/>
          <p:nvPr/>
        </p:nvSpPr>
        <p:spPr>
          <a:xfrm>
            <a:off x="8599395" y="2336305"/>
            <a:ext cx="1485787" cy="12150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12194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</TotalTime>
  <Words>2836</Words>
  <Application>Microsoft Office PowerPoint</Application>
  <PresentationFormat>Ευρεία οθόνη</PresentationFormat>
  <Paragraphs>409</Paragraphs>
  <Slides>56</Slides>
  <Notes>0</Notes>
  <HiddenSlides>0</HiddenSlides>
  <MMClips>0</MMClips>
  <ScaleCrop>false</ScaleCrop>
  <HeadingPairs>
    <vt:vector size="8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Ενσωματωμένοι διακομιστές OLE</vt:lpstr>
      </vt:variant>
      <vt:variant>
        <vt:i4>1</vt:i4>
      </vt:variant>
      <vt:variant>
        <vt:lpstr>Τίτλοι διαφανειών</vt:lpstr>
      </vt:variant>
      <vt:variant>
        <vt:i4>56</vt:i4>
      </vt:variant>
    </vt:vector>
  </HeadingPairs>
  <TitlesOfParts>
    <vt:vector size="62" baseType="lpstr">
      <vt:lpstr>Arial</vt:lpstr>
      <vt:lpstr>Calibri</vt:lpstr>
      <vt:lpstr>Calibri Light</vt:lpstr>
      <vt:lpstr>Symbol</vt:lpstr>
      <vt:lpstr>Office Theme</vt:lpstr>
      <vt:lpstr>Equation</vt:lpstr>
      <vt:lpstr>Τηλεπικοινωνιακά Δίκτυα</vt:lpstr>
      <vt:lpstr>Τηλεπικοινωνιακά Δίκτυα</vt:lpstr>
      <vt:lpstr>Διάδοση Τηλεπικοινωνιακών Σημάτων</vt:lpstr>
      <vt:lpstr>Τηλεπικοινωνίες</vt:lpstr>
      <vt:lpstr>Τηλεπικοινωνίες</vt:lpstr>
      <vt:lpstr>Τηλεπικοινωνίες</vt:lpstr>
      <vt:lpstr>Τηλεπικοινωνίες Ηλεκτρομαγνητικό φάσμα</vt:lpstr>
      <vt:lpstr>Τηλεπικοινωνίες Ηλεκτρομαγνητικό φάσμα</vt:lpstr>
      <vt:lpstr>A 5G Worldview network architecture as illustrated  by National Institute for Standards and Technology</vt:lpstr>
      <vt:lpstr>Τηλεπικοινωνιακό Δίκτυο      Ψηφιακό Τηλεπικοινωνιακό Σύστημα</vt:lpstr>
      <vt:lpstr>Γιατί μελετούμε τη Διάδοση Τηλεπικοινωνιακών Σημάτων ???</vt:lpstr>
      <vt:lpstr>Cellular Communications Base stations</vt:lpstr>
      <vt:lpstr>Cellular Communications Base stations</vt:lpstr>
      <vt:lpstr>Κατανόηση &amp; Πρόβλεψη των χαρακτηριστικών διάδοσης σε διαφορετικά περιβάλλοντα: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Τηλεπικοινωνιακά Δίκτυα</dc:title>
  <dc:creator>kostas</dc:creator>
  <cp:lastModifiedBy>Andreas Tsormpatzoglou</cp:lastModifiedBy>
  <cp:revision>52</cp:revision>
  <dcterms:created xsi:type="dcterms:W3CDTF">2006-08-16T00:00:00Z</dcterms:created>
  <dcterms:modified xsi:type="dcterms:W3CDTF">2022-11-07T11:25:48Z</dcterms:modified>
</cp:coreProperties>
</file>