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9"/>
  </p:notesMasterIdLst>
  <p:sldIdLst>
    <p:sldId id="465" r:id="rId2"/>
    <p:sldId id="485" r:id="rId3"/>
    <p:sldId id="481" r:id="rId4"/>
    <p:sldId id="482" r:id="rId5"/>
    <p:sldId id="487" r:id="rId6"/>
    <p:sldId id="486" r:id="rId7"/>
    <p:sldId id="488" r:id="rId8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0000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7" autoAdjust="0"/>
  </p:normalViewPr>
  <p:slideViewPr>
    <p:cSldViewPr snapToGrid="0">
      <p:cViewPr>
        <p:scale>
          <a:sx n="150" d="100"/>
          <a:sy n="150" d="100"/>
        </p:scale>
        <p:origin x="108" y="-1014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 - Εργαστήριο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Πίνακες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799"/>
            <a:ext cx="8724900" cy="5584724"/>
          </a:xfrm>
        </p:spPr>
        <p:txBody>
          <a:bodyPr>
            <a:normAutofit fontScale="85000" lnSpcReduction="10000"/>
          </a:bodyPr>
          <a:lstStyle/>
          <a:p>
            <a:pPr marL="109728" lvl="0" indent="0" algn="just">
              <a:buNone/>
            </a:pPr>
            <a:r>
              <a:rPr lang="el-GR" sz="2400" dirty="0"/>
              <a:t>Σε έναν αγώνα άρσης βαρών συμμετάσχουν 8 αθλητές, και διαγωνίζονται σε δύο κινήσεις: αρασέ και ζετέ. Κάθε αθλητής κάνει 5 προσπάθειες σε κάθε κίνηση. Το αποτέλεσμα κάθε αθλητή σε κάθε κίνηση είναι το μέγιστο αποτέλεσμα από τις 5 προσπάθειες, ενώ το τελικό αποτέλεσμα είναι το άθροισμα των δύο καλύτερων αποτελεσμάτων. Να γραφεί πρόγραμμα το οποίο:</a:t>
            </a:r>
          </a:p>
          <a:p>
            <a:pPr algn="just"/>
            <a:r>
              <a:rPr lang="el-GR" sz="2400" dirty="0"/>
              <a:t>Να ορίζει ένα πίνακα με τον αριθμό κάθε αθλητή (ακέραιος τριψήφιος).</a:t>
            </a:r>
          </a:p>
          <a:p>
            <a:pPr algn="just"/>
            <a:r>
              <a:rPr lang="el-GR" sz="2400" dirty="0"/>
              <a:t>Να ορίζει 2 πίνακες </a:t>
            </a:r>
            <a:r>
              <a:rPr lang="en-US" sz="2400" dirty="0"/>
              <a:t>AR </a:t>
            </a:r>
            <a:r>
              <a:rPr lang="el-GR" sz="2400" dirty="0"/>
              <a:t>και </a:t>
            </a:r>
            <a:r>
              <a:rPr lang="en-US" sz="2400" dirty="0"/>
              <a:t>ZE </a:t>
            </a:r>
            <a:r>
              <a:rPr lang="el-GR" sz="2400" dirty="0"/>
              <a:t>που θα περιέχουν τα αποτελέσματα από όλες τις προσπάθειες κάθε αθλητή.</a:t>
            </a:r>
          </a:p>
          <a:p>
            <a:pPr algn="just"/>
            <a:r>
              <a:rPr lang="el-GR" sz="2400" dirty="0"/>
              <a:t>Να υπολογίζει την καλύτερο αποτέλεσμα σε κάθε κίνηση και σε ποια προσπάθεια πραγματοποιήθηκε</a:t>
            </a:r>
            <a:r>
              <a:rPr lang="en-US" sz="2400" dirty="0"/>
              <a:t>.</a:t>
            </a:r>
          </a:p>
          <a:p>
            <a:pPr algn="just"/>
            <a:r>
              <a:rPr lang="el-GR" sz="2400" dirty="0"/>
              <a:t>Να υπολογίζει το σύνολο για κάθε αθλητή.</a:t>
            </a:r>
          </a:p>
          <a:p>
            <a:pPr algn="just"/>
            <a:r>
              <a:rPr lang="el-GR" sz="2400" dirty="0"/>
              <a:t>Να εμφανίζει τα αποτελέσματα σε φθίνουσα σειρά ως προς το σύνολο:</a:t>
            </a:r>
          </a:p>
          <a:p>
            <a:pPr algn="just"/>
            <a:endParaRPr lang="el-GR" sz="2400" dirty="0"/>
          </a:p>
          <a:p>
            <a:pPr marL="109728" indent="0" algn="just">
              <a:buNone/>
            </a:pPr>
            <a:r>
              <a:rPr lang="el-GR" sz="2400" dirty="0">
                <a:solidFill>
                  <a:srgbClr val="0000FF"/>
                </a:solidFill>
              </a:rPr>
              <a:t>  </a:t>
            </a:r>
            <a:r>
              <a:rPr lang="el-GR" sz="2400" b="1" i="1" dirty="0">
                <a:solidFill>
                  <a:srgbClr val="0000FF"/>
                </a:solidFill>
              </a:rPr>
              <a:t>Αθλητής: 345   Αρασέ: 1</a:t>
            </a:r>
            <a:r>
              <a:rPr lang="en-US" sz="2400" b="1" i="1" dirty="0">
                <a:solidFill>
                  <a:srgbClr val="0000FF"/>
                </a:solidFill>
              </a:rPr>
              <a:t>50</a:t>
            </a:r>
            <a:r>
              <a:rPr lang="el-GR" sz="2400" b="1" i="1" dirty="0">
                <a:solidFill>
                  <a:srgbClr val="0000FF"/>
                </a:solidFill>
              </a:rPr>
              <a:t>(</a:t>
            </a:r>
            <a:r>
              <a:rPr lang="en-US" sz="2400" b="1" i="1" dirty="0">
                <a:solidFill>
                  <a:srgbClr val="0000FF"/>
                </a:solidFill>
              </a:rPr>
              <a:t>5</a:t>
            </a:r>
            <a:r>
              <a:rPr lang="el-GR" sz="2400" b="1" i="1" dirty="0">
                <a:solidFill>
                  <a:srgbClr val="0000FF"/>
                </a:solidFill>
              </a:rPr>
              <a:t>)   Ζετέ: 1</a:t>
            </a:r>
            <a:r>
              <a:rPr lang="en-US" sz="2400" b="1" i="1" dirty="0">
                <a:solidFill>
                  <a:srgbClr val="0000FF"/>
                </a:solidFill>
              </a:rPr>
              <a:t>55</a:t>
            </a:r>
            <a:r>
              <a:rPr lang="el-GR" sz="2400" b="1" i="1" dirty="0">
                <a:solidFill>
                  <a:srgbClr val="0000FF"/>
                </a:solidFill>
              </a:rPr>
              <a:t>(</a:t>
            </a:r>
            <a:r>
              <a:rPr lang="en-US" sz="2400" b="1" i="1" dirty="0">
                <a:solidFill>
                  <a:srgbClr val="0000FF"/>
                </a:solidFill>
              </a:rPr>
              <a:t>5</a:t>
            </a:r>
            <a:r>
              <a:rPr lang="el-GR" sz="2400" b="1" i="1" dirty="0">
                <a:solidFill>
                  <a:srgbClr val="0000FF"/>
                </a:solidFill>
              </a:rPr>
              <a:t>)   Σύνολο: 305</a:t>
            </a:r>
          </a:p>
          <a:p>
            <a:pPr marL="109728" indent="0" algn="just">
              <a:buNone/>
            </a:pPr>
            <a:r>
              <a:rPr lang="el-GR" sz="2400" b="1" i="1" dirty="0">
                <a:solidFill>
                  <a:srgbClr val="0000FF"/>
                </a:solidFill>
              </a:rPr>
              <a:t>  Αθλητής: </a:t>
            </a:r>
            <a:r>
              <a:rPr lang="en-US" sz="2400" b="1" i="1" dirty="0">
                <a:solidFill>
                  <a:srgbClr val="0000FF"/>
                </a:solidFill>
              </a:rPr>
              <a:t>125</a:t>
            </a:r>
            <a:r>
              <a:rPr lang="el-GR" sz="2400" b="1" i="1" dirty="0">
                <a:solidFill>
                  <a:srgbClr val="0000FF"/>
                </a:solidFill>
              </a:rPr>
              <a:t>  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l-GR" sz="2400" b="1" i="1" dirty="0">
                <a:solidFill>
                  <a:srgbClr val="0000FF"/>
                </a:solidFill>
              </a:rPr>
              <a:t>Αρασέ: 145(</a:t>
            </a:r>
            <a:r>
              <a:rPr lang="en-US" sz="2400" b="1" i="1" dirty="0">
                <a:solidFill>
                  <a:srgbClr val="0000FF"/>
                </a:solidFill>
              </a:rPr>
              <a:t>5</a:t>
            </a:r>
            <a:r>
              <a:rPr lang="el-GR" sz="2400" b="1" i="1" dirty="0">
                <a:solidFill>
                  <a:srgbClr val="0000FF"/>
                </a:solidFill>
              </a:rPr>
              <a:t>)   Ζετέ: 15</a:t>
            </a:r>
            <a:r>
              <a:rPr lang="en-US" sz="2400" b="1" i="1" dirty="0">
                <a:solidFill>
                  <a:srgbClr val="0000FF"/>
                </a:solidFill>
              </a:rPr>
              <a:t>0</a:t>
            </a:r>
            <a:r>
              <a:rPr lang="el-GR" sz="2400" b="1" i="1" dirty="0">
                <a:solidFill>
                  <a:srgbClr val="0000FF"/>
                </a:solidFill>
              </a:rPr>
              <a:t>(</a:t>
            </a:r>
            <a:r>
              <a:rPr lang="en-US" sz="2400" b="1" i="1" dirty="0">
                <a:solidFill>
                  <a:srgbClr val="0000FF"/>
                </a:solidFill>
              </a:rPr>
              <a:t>3</a:t>
            </a:r>
            <a:r>
              <a:rPr lang="el-GR" sz="2400" b="1" i="1" dirty="0">
                <a:solidFill>
                  <a:srgbClr val="0000FF"/>
                </a:solidFill>
              </a:rPr>
              <a:t>)   Σύνολο: </a:t>
            </a:r>
            <a:r>
              <a:rPr lang="en-US" sz="2400" b="1" i="1" dirty="0">
                <a:solidFill>
                  <a:srgbClr val="0000FF"/>
                </a:solidFill>
              </a:rPr>
              <a:t>295</a:t>
            </a:r>
            <a:endParaRPr lang="el-GR" sz="2400" b="1" i="1" dirty="0">
              <a:solidFill>
                <a:srgbClr val="0000FF"/>
              </a:solidFill>
            </a:endParaRPr>
          </a:p>
          <a:p>
            <a:pPr marL="109728" indent="0" algn="just">
              <a:buNone/>
            </a:pPr>
            <a:r>
              <a:rPr lang="el-GR" sz="2400" b="1" i="1" dirty="0">
                <a:solidFill>
                  <a:srgbClr val="0000FF"/>
                </a:solidFill>
              </a:rPr>
              <a:t>  …</a:t>
            </a:r>
          </a:p>
          <a:p>
            <a:pPr marL="109728" indent="0" algn="just">
              <a:buNone/>
            </a:pPr>
            <a:r>
              <a:rPr lang="el-GR" sz="2400" dirty="0"/>
              <a:t> 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29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860536" cy="5590674"/>
          </a:xfrm>
        </p:spPr>
        <p:txBody>
          <a:bodyPr>
            <a:noAutofit/>
          </a:bodyPr>
          <a:lstStyle/>
          <a:p>
            <a:pPr marL="109728" lvl="0" indent="0">
              <a:buNone/>
            </a:pPr>
            <a:r>
              <a:rPr lang="en-US" sz="1600" dirty="0"/>
              <a:t>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</a:p>
          <a:p>
            <a:pPr marL="109728" lvl="0" indent="0">
              <a:buNone/>
            </a:pPr>
            <a:endParaRPr lang="en-US" sz="1600" dirty="0"/>
          </a:p>
          <a:p>
            <a:pPr marL="109728" lvl="0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main()</a:t>
            </a:r>
          </a:p>
          <a:p>
            <a:pPr marL="109728" lvl="0" indent="0">
              <a:buNone/>
            </a:pPr>
            <a:r>
              <a:rPr lang="en-US" sz="1600" dirty="0"/>
              <a:t>{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, j, temp;</a:t>
            </a:r>
            <a:endParaRPr lang="el-GR" sz="1600" dirty="0"/>
          </a:p>
          <a:p>
            <a:pPr marL="109728" lvl="0" indent="0">
              <a:buNone/>
            </a:pPr>
            <a:endParaRPr lang="en-US" sz="1600" dirty="0"/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A[8] = {673, 125, 923, 345, 378, 223, 878, 453};</a:t>
            </a:r>
            <a:endParaRPr lang="el-GR" sz="1600" dirty="0"/>
          </a:p>
          <a:p>
            <a:pPr marL="109728" lvl="0" indent="0">
              <a:buNone/>
            </a:pPr>
            <a:endParaRPr lang="en-US" sz="1600" dirty="0"/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AR[8][5] =</a:t>
            </a:r>
            <a:r>
              <a:rPr lang="el-GR" sz="1600" dirty="0"/>
              <a:t> </a:t>
            </a:r>
            <a:r>
              <a:rPr lang="en-US" sz="1600" dirty="0"/>
              <a:t>{{0, 0, 120, 0, 125}, {130, 0, 135, 140, 145}, </a:t>
            </a:r>
            <a:endParaRPr lang="el-GR" sz="1600" dirty="0"/>
          </a:p>
          <a:p>
            <a:pPr marL="109728" lvl="0" indent="0">
              <a:buNone/>
            </a:pPr>
            <a:r>
              <a:rPr lang="el-GR" sz="1600" dirty="0"/>
              <a:t>		</a:t>
            </a:r>
            <a:r>
              <a:rPr lang="en-US" sz="1600" dirty="0"/>
              <a:t>{0, 125, 130, 135, 0}, {140, 145, 0, 0, 150}, </a:t>
            </a:r>
          </a:p>
          <a:p>
            <a:pPr marL="109728" lvl="0" indent="0">
              <a:buNone/>
            </a:pPr>
            <a:r>
              <a:rPr lang="en-US" sz="1600" dirty="0"/>
              <a:t>	        </a:t>
            </a:r>
            <a:r>
              <a:rPr lang="el-GR" sz="1600" dirty="0"/>
              <a:t>	</a:t>
            </a:r>
            <a:r>
              <a:rPr lang="en-US" sz="1600" dirty="0"/>
              <a:t>{0, 0, 0, 130, 0}, {120, 125, 130, 135, 140}, </a:t>
            </a:r>
            <a:endParaRPr lang="el-GR" sz="1600" dirty="0"/>
          </a:p>
          <a:p>
            <a:pPr marL="109728" lvl="0" indent="0">
              <a:buNone/>
            </a:pPr>
            <a:r>
              <a:rPr lang="el-GR" sz="1600" dirty="0"/>
              <a:t>		</a:t>
            </a:r>
            <a:r>
              <a:rPr lang="en-US" sz="1600" dirty="0"/>
              <a:t>{0, 125, 0, 130, 0}, {135, 0, 0, 0, 140}};</a:t>
            </a:r>
            <a:endParaRPr lang="el-GR" sz="1600" dirty="0"/>
          </a:p>
          <a:p>
            <a:pPr marL="109728" lvl="0" indent="0">
              <a:buNone/>
            </a:pPr>
            <a:endParaRPr lang="en-US" sz="1600" dirty="0"/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ZE[8][5] = {{150, 0, 155, 0, 0}, {140, 145, 150, 0, 0}, </a:t>
            </a:r>
            <a:endParaRPr lang="el-GR" sz="1600" dirty="0"/>
          </a:p>
          <a:p>
            <a:pPr marL="109728" lvl="0" indent="0">
              <a:buNone/>
            </a:pPr>
            <a:r>
              <a:rPr lang="el-GR" sz="1600" dirty="0"/>
              <a:t>		</a:t>
            </a:r>
            <a:r>
              <a:rPr lang="en-US" sz="1600" dirty="0"/>
              <a:t>{140, 0, 0, 0, 145}, {140, 145, 0, 150, 155}, </a:t>
            </a:r>
            <a:endParaRPr lang="el-GR" sz="1600" dirty="0"/>
          </a:p>
          <a:p>
            <a:pPr marL="109728" lvl="0" indent="0">
              <a:buNone/>
            </a:pPr>
            <a:r>
              <a:rPr lang="el-GR" sz="1600" dirty="0"/>
              <a:t>		</a:t>
            </a:r>
            <a:r>
              <a:rPr lang="en-US" sz="1600" dirty="0"/>
              <a:t>{150, 155, 160, 0, 0}, {0, 0, 0, 0, 145}, </a:t>
            </a:r>
            <a:endParaRPr lang="el-GR" sz="1600" dirty="0"/>
          </a:p>
          <a:p>
            <a:pPr marL="109728" lvl="0" indent="0">
              <a:buNone/>
            </a:pPr>
            <a:r>
              <a:rPr lang="el-GR" sz="1600" dirty="0"/>
              <a:t>		</a:t>
            </a:r>
            <a:r>
              <a:rPr lang="en-US" sz="1600" dirty="0"/>
              <a:t>{145, 0, 0, 150, 155}, {145, 0, 150, 0, 155}};</a:t>
            </a:r>
            <a:endParaRPr lang="el-GR" sz="1600" dirty="0"/>
          </a:p>
          <a:p>
            <a:pPr marL="109728" lvl="0" indent="0">
              <a:buNone/>
            </a:pPr>
            <a:endParaRPr lang="en-US" sz="1600" dirty="0"/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maxAR</a:t>
            </a:r>
            <a:r>
              <a:rPr lang="en-US" sz="1600" dirty="0"/>
              <a:t>[8], </a:t>
            </a:r>
            <a:r>
              <a:rPr lang="en-US" sz="1600" dirty="0" err="1"/>
              <a:t>maxpAR</a:t>
            </a:r>
            <a:r>
              <a:rPr lang="en-US" sz="1600" dirty="0"/>
              <a:t>[8], </a:t>
            </a:r>
            <a:r>
              <a:rPr lang="en-US" sz="1600" dirty="0" err="1"/>
              <a:t>maxZE</a:t>
            </a:r>
            <a:r>
              <a:rPr lang="en-US" sz="1600" dirty="0"/>
              <a:t>[8], </a:t>
            </a:r>
            <a:r>
              <a:rPr lang="en-US" sz="1600" dirty="0" err="1"/>
              <a:t>maxpZE</a:t>
            </a:r>
            <a:r>
              <a:rPr lang="en-US" sz="1600" dirty="0"/>
              <a:t>[8], total[8];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Λύση (Ι)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33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4186084" cy="3838819"/>
          </a:xfrm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109728" lvl="0" indent="0">
              <a:buNone/>
            </a:pPr>
            <a:r>
              <a:rPr lang="en-US" sz="1600" dirty="0"/>
              <a:t>for (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&lt;8;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</a:p>
          <a:p>
            <a:pPr marL="109728" lvl="0" indent="0">
              <a:buNone/>
            </a:pPr>
            <a:r>
              <a:rPr lang="en-US" sz="1600" dirty="0"/>
              <a:t>{  </a:t>
            </a:r>
          </a:p>
          <a:p>
            <a:pPr marL="109728" lvl="0" indent="0">
              <a:buNone/>
            </a:pPr>
            <a:r>
              <a:rPr lang="el-GR" sz="1600" dirty="0"/>
              <a:t>	</a:t>
            </a:r>
            <a:r>
              <a:rPr lang="en-US" sz="1600" dirty="0" err="1"/>
              <a:t>maxAR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AR[</a:t>
            </a:r>
            <a:r>
              <a:rPr lang="en-US" sz="1600" dirty="0" err="1"/>
              <a:t>i</a:t>
            </a:r>
            <a:r>
              <a:rPr lang="en-US" sz="1600" dirty="0"/>
              <a:t>][0];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maxpAR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0;</a:t>
            </a:r>
          </a:p>
          <a:p>
            <a:pPr marL="109728" lvl="0" indent="0">
              <a:buNone/>
            </a:pPr>
            <a:r>
              <a:rPr lang="en-US" sz="1600" dirty="0"/>
              <a:t>   	for (j=0; j&lt;5; </a:t>
            </a:r>
            <a:r>
              <a:rPr lang="en-US" sz="1600" dirty="0" err="1"/>
              <a:t>j++</a:t>
            </a:r>
            <a:r>
              <a:rPr lang="en-US" sz="1600" dirty="0"/>
              <a:t>)   </a:t>
            </a:r>
          </a:p>
          <a:p>
            <a:pPr marL="109728" lvl="0" indent="0">
              <a:buNone/>
            </a:pPr>
            <a:r>
              <a:rPr lang="en-US" sz="1600" dirty="0"/>
              <a:t>	{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l-GR" sz="1600" dirty="0"/>
              <a:t>	</a:t>
            </a:r>
            <a:r>
              <a:rPr lang="en-US" sz="1600" dirty="0"/>
              <a:t>if (AR[</a:t>
            </a:r>
            <a:r>
              <a:rPr lang="en-US" sz="1600" dirty="0" err="1"/>
              <a:t>i</a:t>
            </a:r>
            <a:r>
              <a:rPr lang="en-US" sz="1600" dirty="0"/>
              <a:t>][j] &gt; </a:t>
            </a:r>
            <a:r>
              <a:rPr lang="en-US" sz="1600" dirty="0" err="1"/>
              <a:t>maxAR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</a:p>
          <a:p>
            <a:pPr marL="109728" lvl="0" indent="0">
              <a:buNone/>
            </a:pPr>
            <a:r>
              <a:rPr lang="en-US" sz="1600" dirty="0"/>
              <a:t>		{</a:t>
            </a:r>
          </a:p>
          <a:p>
            <a:pPr marL="109728" lvl="0" indent="0">
              <a:buNone/>
            </a:pPr>
            <a:r>
              <a:rPr lang="en-US" sz="1600" dirty="0"/>
              <a:t>		</a:t>
            </a:r>
            <a:r>
              <a:rPr lang="el-GR" sz="1600" dirty="0"/>
              <a:t>   </a:t>
            </a:r>
            <a:r>
              <a:rPr lang="en-US" sz="1600" dirty="0" err="1"/>
              <a:t>maxAR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AR[</a:t>
            </a:r>
            <a:r>
              <a:rPr lang="en-US" sz="1600" dirty="0" err="1"/>
              <a:t>i</a:t>
            </a:r>
            <a:r>
              <a:rPr lang="en-US" sz="1600" dirty="0"/>
              <a:t>][j];</a:t>
            </a:r>
          </a:p>
          <a:p>
            <a:pPr marL="109728" lvl="0" indent="0">
              <a:buNone/>
            </a:pPr>
            <a:r>
              <a:rPr lang="en-US" sz="1600" dirty="0"/>
              <a:t>		</a:t>
            </a:r>
            <a:r>
              <a:rPr lang="el-GR" sz="1600" dirty="0"/>
              <a:t>   </a:t>
            </a:r>
            <a:r>
              <a:rPr lang="en-US" sz="1600" dirty="0" err="1"/>
              <a:t>maxpAR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j;</a:t>
            </a:r>
          </a:p>
          <a:p>
            <a:pPr marL="109728" lvl="0" indent="0">
              <a:buNone/>
            </a:pPr>
            <a:r>
              <a:rPr lang="en-US" sz="1600" dirty="0"/>
              <a:t>		}</a:t>
            </a:r>
          </a:p>
          <a:p>
            <a:pPr marL="109728" lvl="0" indent="0">
              <a:buNone/>
            </a:pPr>
            <a:r>
              <a:rPr lang="en-US" sz="1600" dirty="0"/>
              <a:t>	}</a:t>
            </a:r>
          </a:p>
          <a:p>
            <a:pPr marL="109728" lvl="0" indent="0">
              <a:buNone/>
            </a:pPr>
            <a:r>
              <a:rPr lang="en-US" sz="1600" dirty="0"/>
              <a:t>}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Λύση (ΙΙ)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4</a:t>
            </a:fld>
            <a:endParaRPr lang="en-GB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4777690" y="1066800"/>
            <a:ext cx="4159046" cy="3838819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for (</a:t>
            </a:r>
            <a:r>
              <a:rPr lang="en-US" sz="1600" b="0" dirty="0" err="1"/>
              <a:t>i</a:t>
            </a:r>
            <a:r>
              <a:rPr lang="en-US" sz="1600" b="0" dirty="0"/>
              <a:t>=0; </a:t>
            </a:r>
            <a:r>
              <a:rPr lang="en-US" sz="1600" b="0" dirty="0" err="1"/>
              <a:t>i</a:t>
            </a:r>
            <a:r>
              <a:rPr lang="en-US" sz="1600" b="0" dirty="0"/>
              <a:t>&lt;8; </a:t>
            </a:r>
            <a:r>
              <a:rPr lang="en-US" sz="1600" b="0" dirty="0" err="1"/>
              <a:t>i</a:t>
            </a:r>
            <a:r>
              <a:rPr lang="en-US" sz="1600" b="0" dirty="0"/>
              <a:t>++)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{  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</a:t>
            </a:r>
            <a:r>
              <a:rPr lang="en-US" sz="1600" b="0" dirty="0" err="1"/>
              <a:t>maxZE</a:t>
            </a:r>
            <a:r>
              <a:rPr lang="en-US" sz="1600" b="0" dirty="0"/>
              <a:t>[</a:t>
            </a:r>
            <a:r>
              <a:rPr lang="en-US" sz="1600" b="0" dirty="0" err="1"/>
              <a:t>i</a:t>
            </a:r>
            <a:r>
              <a:rPr lang="en-US" sz="1600" b="0" dirty="0"/>
              <a:t>] = ZE[</a:t>
            </a:r>
            <a:r>
              <a:rPr lang="en-US" sz="1600" b="0" dirty="0" err="1"/>
              <a:t>i</a:t>
            </a:r>
            <a:r>
              <a:rPr lang="en-US" sz="1600" b="0" dirty="0"/>
              <a:t>][0];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</a:t>
            </a:r>
            <a:r>
              <a:rPr lang="en-US" sz="1600" b="0" dirty="0" err="1"/>
              <a:t>maxpZE</a:t>
            </a:r>
            <a:r>
              <a:rPr lang="en-US" sz="1600" b="0" dirty="0"/>
              <a:t>[</a:t>
            </a:r>
            <a:r>
              <a:rPr lang="en-US" sz="1600" b="0" dirty="0" err="1"/>
              <a:t>i</a:t>
            </a:r>
            <a:r>
              <a:rPr lang="en-US" sz="1600" b="0" dirty="0"/>
              <a:t>] = 0;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   	for (j=0; j&lt;5; </a:t>
            </a:r>
            <a:r>
              <a:rPr lang="en-US" sz="1600" b="0" dirty="0" err="1"/>
              <a:t>j++</a:t>
            </a:r>
            <a:r>
              <a:rPr lang="en-US" sz="1600" b="0" dirty="0"/>
              <a:t>)   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{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	if (ZE[</a:t>
            </a:r>
            <a:r>
              <a:rPr lang="en-US" sz="1600" b="0" dirty="0" err="1"/>
              <a:t>i</a:t>
            </a:r>
            <a:r>
              <a:rPr lang="en-US" sz="1600" b="0" dirty="0"/>
              <a:t>][j] &gt; </a:t>
            </a:r>
            <a:r>
              <a:rPr lang="en-US" sz="1600" b="0" dirty="0" err="1"/>
              <a:t>maxZE</a:t>
            </a:r>
            <a:r>
              <a:rPr lang="en-US" sz="1600" b="0" dirty="0"/>
              <a:t>[</a:t>
            </a:r>
            <a:r>
              <a:rPr lang="en-US" sz="1600" b="0" dirty="0" err="1"/>
              <a:t>i</a:t>
            </a:r>
            <a:r>
              <a:rPr lang="en-US" sz="1600" b="0" dirty="0"/>
              <a:t>])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	{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	</a:t>
            </a:r>
            <a:r>
              <a:rPr lang="el-GR" sz="1600" b="0" dirty="0"/>
              <a:t>   </a:t>
            </a:r>
            <a:r>
              <a:rPr lang="en-US" sz="1600" b="0" dirty="0" err="1"/>
              <a:t>maxZE</a:t>
            </a:r>
            <a:r>
              <a:rPr lang="en-US" sz="1600" b="0" dirty="0"/>
              <a:t>[</a:t>
            </a:r>
            <a:r>
              <a:rPr lang="en-US" sz="1600" b="0" dirty="0" err="1"/>
              <a:t>i</a:t>
            </a:r>
            <a:r>
              <a:rPr lang="en-US" sz="1600" b="0" dirty="0"/>
              <a:t>] = ZE[</a:t>
            </a:r>
            <a:r>
              <a:rPr lang="en-US" sz="1600" b="0" dirty="0" err="1"/>
              <a:t>i</a:t>
            </a:r>
            <a:r>
              <a:rPr lang="en-US" sz="1600" b="0" dirty="0"/>
              <a:t>][j];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	</a:t>
            </a:r>
            <a:r>
              <a:rPr lang="el-GR" sz="1600" b="0" dirty="0"/>
              <a:t>   </a:t>
            </a:r>
            <a:r>
              <a:rPr lang="en-US" sz="1600" b="0" dirty="0" err="1"/>
              <a:t>maxpZE</a:t>
            </a:r>
            <a:r>
              <a:rPr lang="en-US" sz="1600" b="0" dirty="0"/>
              <a:t>[</a:t>
            </a:r>
            <a:r>
              <a:rPr lang="en-US" sz="1600" b="0" dirty="0" err="1"/>
              <a:t>i</a:t>
            </a:r>
            <a:r>
              <a:rPr lang="en-US" sz="1600" b="0" dirty="0"/>
              <a:t>] = j;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	}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}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}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endParaRPr lang="en-US" sz="1600" b="0" dirty="0"/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</a:t>
            </a:r>
          </a:p>
        </p:txBody>
      </p:sp>
      <p:sp>
        <p:nvSpPr>
          <p:cNvPr id="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2426945" y="5206181"/>
            <a:ext cx="4186084" cy="1460089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nn-NO" sz="1600" b="0" dirty="0"/>
              <a:t>for (i=0; i&lt;8; i++)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nn-NO" sz="1600" b="0" dirty="0"/>
              <a:t>{  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nn-NO" sz="1600" b="0" dirty="0"/>
              <a:t>	total[i] = maxAR[i] + maxZE[i];</a:t>
            </a:r>
            <a:endParaRPr lang="el-GR" sz="1600" b="0" dirty="0"/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/</a:t>
            </a:r>
            <a:r>
              <a:rPr lang="en-US" sz="1600" b="0" dirty="0"/>
              <a:t>/</a:t>
            </a:r>
            <a:r>
              <a:rPr lang="en-US" sz="1600" b="0" dirty="0" err="1"/>
              <a:t>printf</a:t>
            </a:r>
            <a:r>
              <a:rPr lang="en-US" sz="1600" b="0" dirty="0"/>
              <a:t>(“%</a:t>
            </a:r>
            <a:r>
              <a:rPr lang="en-US" sz="1600" b="0" dirty="0" err="1"/>
              <a:t>i</a:t>
            </a:r>
            <a:r>
              <a:rPr lang="en-US" sz="1600" b="0" dirty="0"/>
              <a:t>\n”, total[</a:t>
            </a:r>
            <a:r>
              <a:rPr lang="en-US" sz="1600" b="0" dirty="0" err="1"/>
              <a:t>i</a:t>
            </a:r>
            <a:r>
              <a:rPr lang="en-US" sz="1600" b="0" dirty="0"/>
              <a:t>]);</a:t>
            </a:r>
            <a:endParaRPr lang="nn-NO" sz="1600" b="0" dirty="0"/>
          </a:p>
          <a:p>
            <a:pPr marL="109728" indent="0" fontAlgn="auto">
              <a:spcAft>
                <a:spcPts val="0"/>
              </a:spcAft>
              <a:buNone/>
            </a:pPr>
            <a:r>
              <a:rPr lang="nn-NO" sz="1600" b="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4550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802192" y="560438"/>
            <a:ext cx="5884606" cy="6223819"/>
          </a:xfrm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/>
              <a:t>	for (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&lt;8;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</a:p>
          <a:p>
            <a:pPr marL="109728" indent="0">
              <a:buNone/>
            </a:pPr>
            <a:r>
              <a:rPr lang="en-US" sz="1600" dirty="0"/>
              <a:t>	{  </a:t>
            </a:r>
          </a:p>
          <a:p>
            <a:pPr marL="109728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maxAR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AR[</a:t>
            </a:r>
            <a:r>
              <a:rPr lang="en-US" sz="1600" dirty="0" err="1"/>
              <a:t>i</a:t>
            </a:r>
            <a:r>
              <a:rPr lang="en-US" sz="1600" dirty="0"/>
              <a:t>][0];</a:t>
            </a:r>
          </a:p>
          <a:p>
            <a:pPr marL="109728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maxpAR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0;</a:t>
            </a:r>
          </a:p>
          <a:p>
            <a:pPr marL="109728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maxZE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ZE[</a:t>
            </a:r>
            <a:r>
              <a:rPr lang="en-US" sz="1600" dirty="0" err="1"/>
              <a:t>i</a:t>
            </a:r>
            <a:r>
              <a:rPr lang="en-US" sz="1600" dirty="0"/>
              <a:t>][0];</a:t>
            </a:r>
          </a:p>
          <a:p>
            <a:pPr marL="109728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maxpZE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0;</a:t>
            </a:r>
          </a:p>
          <a:p>
            <a:pPr marL="109728" indent="0">
              <a:buNone/>
            </a:pPr>
            <a:r>
              <a:rPr lang="en-US" sz="1600" dirty="0"/>
              <a:t>   	</a:t>
            </a:r>
            <a:r>
              <a:rPr lang="el-GR" sz="1600" dirty="0"/>
              <a:t>	</a:t>
            </a:r>
            <a:r>
              <a:rPr lang="en-US" sz="1600" dirty="0"/>
              <a:t>for (j=0; j&lt;5; </a:t>
            </a:r>
            <a:r>
              <a:rPr lang="en-US" sz="1600" dirty="0" err="1"/>
              <a:t>j++</a:t>
            </a:r>
            <a:r>
              <a:rPr lang="en-US" sz="1600" dirty="0"/>
              <a:t>)   </a:t>
            </a:r>
          </a:p>
          <a:p>
            <a:pPr marL="109728" indent="0">
              <a:buNone/>
            </a:pPr>
            <a:r>
              <a:rPr lang="en-US" sz="1600" dirty="0"/>
              <a:t>		{</a:t>
            </a:r>
          </a:p>
          <a:p>
            <a:pPr marL="109728" indent="0">
              <a:buNone/>
            </a:pPr>
            <a:r>
              <a:rPr lang="en-US" sz="1600" dirty="0"/>
              <a:t>			if (AR[</a:t>
            </a:r>
            <a:r>
              <a:rPr lang="en-US" sz="1600" dirty="0" err="1"/>
              <a:t>i</a:t>
            </a:r>
            <a:r>
              <a:rPr lang="en-US" sz="1600" dirty="0"/>
              <a:t>][j] &gt; </a:t>
            </a:r>
            <a:r>
              <a:rPr lang="en-US" sz="1600" dirty="0" err="1"/>
              <a:t>maxAR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</a:p>
          <a:p>
            <a:pPr marL="109728" indent="0">
              <a:buNone/>
            </a:pPr>
            <a:r>
              <a:rPr lang="en-US" sz="1600" dirty="0"/>
              <a:t>			{</a:t>
            </a:r>
          </a:p>
          <a:p>
            <a:pPr marL="109728" indent="0">
              <a:buNone/>
            </a:pPr>
            <a:r>
              <a:rPr lang="en-US" sz="1600" dirty="0"/>
              <a:t>				</a:t>
            </a:r>
            <a:r>
              <a:rPr lang="en-US" sz="1600" dirty="0" err="1"/>
              <a:t>maxAR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AR[</a:t>
            </a:r>
            <a:r>
              <a:rPr lang="en-US" sz="1600" dirty="0" err="1"/>
              <a:t>i</a:t>
            </a:r>
            <a:r>
              <a:rPr lang="en-US" sz="1600" dirty="0"/>
              <a:t>][j];</a:t>
            </a:r>
          </a:p>
          <a:p>
            <a:pPr marL="109728" indent="0">
              <a:buNone/>
            </a:pPr>
            <a:r>
              <a:rPr lang="en-US" sz="1600" dirty="0"/>
              <a:t>				</a:t>
            </a:r>
            <a:r>
              <a:rPr lang="en-US" sz="1600" dirty="0" err="1"/>
              <a:t>maxpAR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j;</a:t>
            </a:r>
          </a:p>
          <a:p>
            <a:pPr marL="109728" indent="0">
              <a:buNone/>
            </a:pPr>
            <a:r>
              <a:rPr lang="en-US" sz="1600" dirty="0"/>
              <a:t>			}</a:t>
            </a:r>
          </a:p>
          <a:p>
            <a:pPr marL="109728" indent="0">
              <a:buNone/>
            </a:pPr>
            <a:r>
              <a:rPr lang="en-US" sz="1600" dirty="0"/>
              <a:t>			</a:t>
            </a:r>
          </a:p>
          <a:p>
            <a:pPr marL="109728" indent="0">
              <a:buNone/>
            </a:pPr>
            <a:r>
              <a:rPr lang="en-US" sz="1600" dirty="0"/>
              <a:t>			if (ZE[</a:t>
            </a:r>
            <a:r>
              <a:rPr lang="en-US" sz="1600" dirty="0" err="1"/>
              <a:t>i</a:t>
            </a:r>
            <a:r>
              <a:rPr lang="en-US" sz="1600" dirty="0"/>
              <a:t>][j] &gt; </a:t>
            </a:r>
            <a:r>
              <a:rPr lang="en-US" sz="1600" dirty="0" err="1"/>
              <a:t>maxZE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</a:p>
          <a:p>
            <a:pPr marL="109728" indent="0">
              <a:buNone/>
            </a:pPr>
            <a:r>
              <a:rPr lang="en-US" sz="1600" dirty="0"/>
              <a:t>			{</a:t>
            </a:r>
          </a:p>
          <a:p>
            <a:pPr marL="109728" indent="0">
              <a:buNone/>
            </a:pPr>
            <a:r>
              <a:rPr lang="en-US" sz="1600" dirty="0"/>
              <a:t>				</a:t>
            </a:r>
            <a:r>
              <a:rPr lang="en-US" sz="1600" dirty="0" err="1"/>
              <a:t>maxZE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ZE[</a:t>
            </a:r>
            <a:r>
              <a:rPr lang="en-US" sz="1600" dirty="0" err="1"/>
              <a:t>i</a:t>
            </a:r>
            <a:r>
              <a:rPr lang="en-US" sz="1600" dirty="0"/>
              <a:t>][j];</a:t>
            </a:r>
          </a:p>
          <a:p>
            <a:pPr marL="109728" indent="0">
              <a:buNone/>
            </a:pPr>
            <a:r>
              <a:rPr lang="en-US" sz="1600" dirty="0"/>
              <a:t>				</a:t>
            </a:r>
            <a:r>
              <a:rPr lang="en-US" sz="1600" dirty="0" err="1"/>
              <a:t>maxpZE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j;</a:t>
            </a:r>
          </a:p>
          <a:p>
            <a:pPr marL="109728" indent="0">
              <a:buNone/>
            </a:pPr>
            <a:r>
              <a:rPr lang="en-US" sz="1600" dirty="0"/>
              <a:t>			}</a:t>
            </a:r>
          </a:p>
          <a:p>
            <a:pPr marL="109728" indent="0">
              <a:buNone/>
            </a:pPr>
            <a:r>
              <a:rPr lang="en-US" sz="1600" dirty="0"/>
              <a:t>		}</a:t>
            </a:r>
          </a:p>
          <a:p>
            <a:pPr marL="109728" indent="0">
              <a:buNone/>
            </a:pPr>
            <a:r>
              <a:rPr lang="en-US" sz="1600" dirty="0"/>
              <a:t>		total[</a:t>
            </a:r>
            <a:r>
              <a:rPr lang="en-US" sz="1600" dirty="0" err="1"/>
              <a:t>i</a:t>
            </a:r>
            <a:r>
              <a:rPr lang="en-US" sz="1600" dirty="0"/>
              <a:t>] = </a:t>
            </a:r>
            <a:r>
              <a:rPr lang="en-US" sz="1600" dirty="0" err="1"/>
              <a:t>maxAR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+ </a:t>
            </a:r>
            <a:r>
              <a:rPr lang="en-US" sz="1600" dirty="0" err="1"/>
              <a:t>maxZE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 marL="109728" indent="0">
              <a:buNone/>
            </a:pPr>
            <a:r>
              <a:rPr lang="en-US" sz="1600" dirty="0"/>
              <a:t>	}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</a:p>
          <a:p>
            <a:pPr marL="109728" indent="0">
              <a:buNone/>
            </a:pPr>
            <a:r>
              <a:rPr lang="en-US" sz="1600" dirty="0"/>
              <a:t>	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/*</a:t>
            </a:r>
            <a:r>
              <a:rPr lang="el-GR" dirty="0">
                <a:solidFill>
                  <a:srgbClr val="FF0000"/>
                </a:solidFill>
              </a:rPr>
              <a:t>Λύση</a:t>
            </a:r>
            <a:r>
              <a:rPr lang="en-US" dirty="0">
                <a:solidFill>
                  <a:srgbClr val="FF0000"/>
                </a:solidFill>
              </a:rPr>
              <a:t> (II)*/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56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199" y="1066800"/>
            <a:ext cx="4717027" cy="4036142"/>
          </a:xfrm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dirty="0"/>
              <a:t>for (</a:t>
            </a:r>
            <a:r>
              <a:rPr lang="en-US" sz="1600" dirty="0" err="1"/>
              <a:t>i</a:t>
            </a:r>
            <a:r>
              <a:rPr lang="en-US" sz="1600" dirty="0"/>
              <a:t>=1; </a:t>
            </a:r>
            <a:r>
              <a:rPr lang="en-US" sz="1600" dirty="0" err="1"/>
              <a:t>i</a:t>
            </a:r>
            <a:r>
              <a:rPr lang="en-US" sz="1600" dirty="0"/>
              <a:t>&lt;8;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</a:p>
          <a:p>
            <a:pPr marL="109728" indent="0">
              <a:buNone/>
            </a:pPr>
            <a:r>
              <a:rPr lang="en-US" sz="1600" dirty="0"/>
              <a:t>{</a:t>
            </a:r>
          </a:p>
          <a:p>
            <a:pPr marL="109728" indent="0">
              <a:buNone/>
            </a:pPr>
            <a:r>
              <a:rPr lang="el-GR" sz="1600" dirty="0"/>
              <a:t>	</a:t>
            </a:r>
            <a:r>
              <a:rPr lang="en-US" sz="1600" dirty="0"/>
              <a:t>for (j=7; j&gt;=</a:t>
            </a:r>
            <a:r>
              <a:rPr lang="en-US" sz="1600" dirty="0" err="1"/>
              <a:t>i</a:t>
            </a:r>
            <a:r>
              <a:rPr lang="en-US" sz="1600" dirty="0"/>
              <a:t>; j--)</a:t>
            </a:r>
          </a:p>
          <a:p>
            <a:pPr marL="109728" indent="0">
              <a:buNone/>
            </a:pPr>
            <a:r>
              <a:rPr lang="el-GR" sz="1600" dirty="0"/>
              <a:t>	</a:t>
            </a:r>
            <a:r>
              <a:rPr lang="en-US" sz="1600" dirty="0"/>
              <a:t>{</a:t>
            </a:r>
          </a:p>
          <a:p>
            <a:pPr marL="109728" indent="0">
              <a:buNone/>
            </a:pPr>
            <a:r>
              <a:rPr lang="en-US" sz="1600" dirty="0"/>
              <a:t>		if (total[j-1] &lt; total [j])</a:t>
            </a:r>
          </a:p>
          <a:p>
            <a:pPr marL="109728" indent="0">
              <a:buNone/>
            </a:pPr>
            <a:r>
              <a:rPr lang="en-US" sz="1600" dirty="0"/>
              <a:t>		{</a:t>
            </a:r>
          </a:p>
          <a:p>
            <a:pPr marL="109728" indent="0">
              <a:buNone/>
            </a:pPr>
            <a:r>
              <a:rPr lang="en-US" sz="1600" dirty="0"/>
              <a:t>			temp = total[j];</a:t>
            </a:r>
          </a:p>
          <a:p>
            <a:pPr marL="109728" indent="0">
              <a:buNone/>
            </a:pPr>
            <a:r>
              <a:rPr lang="en-US" sz="1600" dirty="0"/>
              <a:t>			total[j] = total[j-1];</a:t>
            </a:r>
          </a:p>
          <a:p>
            <a:pPr marL="109728" indent="0">
              <a:buNone/>
            </a:pPr>
            <a:r>
              <a:rPr lang="en-US" sz="1600" dirty="0"/>
              <a:t>			total[j-1] = temp;</a:t>
            </a:r>
            <a:endParaRPr lang="el-GR" sz="1600" dirty="0"/>
          </a:p>
          <a:p>
            <a:pPr marL="109728" indent="0">
              <a:buNone/>
            </a:pPr>
            <a:endParaRPr lang="el-GR" sz="1600" dirty="0"/>
          </a:p>
          <a:p>
            <a:pPr marL="109728" indent="0">
              <a:buNone/>
            </a:pPr>
            <a:r>
              <a:rPr lang="el-GR" sz="1600" dirty="0"/>
              <a:t>			</a:t>
            </a:r>
            <a:r>
              <a:rPr lang="en-US" sz="1600" dirty="0"/>
              <a:t>/* */</a:t>
            </a:r>
          </a:p>
          <a:p>
            <a:pPr marL="109728" indent="0">
              <a:buNone/>
            </a:pPr>
            <a:r>
              <a:rPr lang="en-US" sz="1600" dirty="0"/>
              <a:t>		}</a:t>
            </a:r>
          </a:p>
          <a:p>
            <a:pPr marL="109728" indent="0">
              <a:buNone/>
            </a:pPr>
            <a:r>
              <a:rPr lang="en-US" sz="1600" dirty="0"/>
              <a:t>	}</a:t>
            </a:r>
          </a:p>
          <a:p>
            <a:pPr marL="109728" indent="0">
              <a:buNone/>
            </a:pPr>
            <a:r>
              <a:rPr lang="en-US" sz="1600" dirty="0"/>
              <a:t>}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Λύση (ΙΙΙ)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6</a:t>
            </a:fld>
            <a:endParaRPr lang="en-GB"/>
          </a:p>
        </p:txBody>
      </p:sp>
      <p:grpSp>
        <p:nvGrpSpPr>
          <p:cNvPr id="9" name="Ομάδα 8"/>
          <p:cNvGrpSpPr/>
          <p:nvPr/>
        </p:nvGrpSpPr>
        <p:grpSpPr>
          <a:xfrm>
            <a:off x="3333135" y="668593"/>
            <a:ext cx="4820267" cy="5997677"/>
            <a:chOff x="3333135" y="668593"/>
            <a:chExt cx="4820267" cy="5997677"/>
          </a:xfrm>
        </p:grpSpPr>
        <p:sp>
          <p:nvSpPr>
            <p:cNvPr id="8" name="Rectangle 3" descr="Rectangle: Click to edit Master text styles&#10;Second level&#10;Third level&#10;Fourth level&#10;Fifth level"/>
            <p:cNvSpPr txBox="1">
              <a:spLocks noChangeArrowheads="1"/>
            </p:cNvSpPr>
            <p:nvPr/>
          </p:nvSpPr>
          <p:spPr>
            <a:xfrm>
              <a:off x="5174227" y="668593"/>
              <a:ext cx="2979175" cy="59976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txBody>
            <a:bodyPr vert="horz">
              <a:noAutofit/>
            </a:bodyPr>
            <a:lstStyle>
              <a:lvl1pPr marL="365760" indent="-256032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•"/>
                <a:defRPr kumimoji="0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58368" indent="-246888" algn="l" rtl="0" eaLnBrk="1" latinLnBrk="0" hangingPunct="1">
                <a:spcBef>
                  <a:spcPts val="300"/>
                </a:spcBef>
                <a:buClr>
                  <a:schemeClr val="accent2"/>
                </a:buClr>
                <a:buFont typeface="Georgia"/>
                <a:buChar char="▫"/>
                <a:defRPr kumimoji="0" sz="26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923544" indent="-219456" algn="l" rtl="0" eaLnBrk="1" latinLnBrk="0" hangingPunct="1">
                <a:spcBef>
                  <a:spcPts val="300"/>
                </a:spcBef>
                <a:buClr>
                  <a:schemeClr val="accent1"/>
                </a:buClr>
                <a:buFont typeface="Wingdings 2"/>
                <a:buChar char=""/>
                <a:defRPr kumimoji="0"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 marL="1179576" indent="-201168" algn="l" rtl="0" eaLnBrk="1" latinLnBrk="0" hangingPunct="1">
                <a:spcBef>
                  <a:spcPts val="300"/>
                </a:spcBef>
                <a:buClr>
                  <a:schemeClr val="accent1"/>
                </a:buClr>
                <a:buFont typeface="Wingdings 2"/>
                <a:buChar char=""/>
                <a:defRPr kumimoji="0" sz="2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 marL="1389888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20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5pPr>
              <a:lvl6pPr marL="1609344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8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▫"/>
                <a:defRPr kumimoji="0" sz="16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5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8pPr>
              <a:lvl9pPr marL="2240280" indent="-182880" algn="l" rtl="0" eaLnBrk="1" latinLnBrk="0" hangingPunct="1">
                <a:spcBef>
                  <a:spcPts val="300"/>
                </a:spcBef>
                <a:buClr>
                  <a:schemeClr val="accent3"/>
                </a:buClr>
                <a:buFont typeface="Georgia"/>
                <a:buChar char="◦"/>
                <a:defRPr kumimoji="0" sz="1400" kern="1200" baseline="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/>
                <a:t>temp = A[j];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/>
                <a:t>A[j] = A[j-1];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/>
                <a:t>A[j-1] = temp;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endParaRPr lang="en-US" sz="1600" b="0" dirty="0"/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endParaRPr lang="el-GR" sz="1600" b="0" dirty="0"/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/>
                <a:t>temp = </a:t>
              </a:r>
              <a:r>
                <a:rPr lang="en-US" sz="1600" b="0" dirty="0" err="1"/>
                <a:t>maxAR</a:t>
              </a:r>
              <a:r>
                <a:rPr lang="en-US" sz="1600" b="0" dirty="0"/>
                <a:t>[j];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 err="1"/>
                <a:t>maxAR</a:t>
              </a:r>
              <a:r>
                <a:rPr lang="en-US" sz="1600" b="0" dirty="0"/>
                <a:t>[j] = </a:t>
              </a:r>
              <a:r>
                <a:rPr lang="en-US" sz="1600" b="0" dirty="0" err="1"/>
                <a:t>maxAR</a:t>
              </a:r>
              <a:r>
                <a:rPr lang="en-US" sz="1600" b="0" dirty="0"/>
                <a:t>[j-1];	</a:t>
              </a:r>
              <a:endParaRPr lang="el-GR" sz="1600" b="0" dirty="0"/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 err="1"/>
                <a:t>maxAR</a:t>
              </a:r>
              <a:r>
                <a:rPr lang="en-US" sz="1600" b="0" dirty="0"/>
                <a:t>[j-1] = temp;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/>
                <a:t>		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/>
                <a:t>temp = </a:t>
              </a:r>
              <a:r>
                <a:rPr lang="en-US" sz="1600" b="0" dirty="0" err="1"/>
                <a:t>maxpAR</a:t>
              </a:r>
              <a:r>
                <a:rPr lang="en-US" sz="1600" b="0" dirty="0"/>
                <a:t>[j];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 err="1"/>
                <a:t>maxpAR</a:t>
              </a:r>
              <a:r>
                <a:rPr lang="en-US" sz="1600" b="0" dirty="0"/>
                <a:t>[j] = </a:t>
              </a:r>
              <a:r>
                <a:rPr lang="en-US" sz="1600" b="0" dirty="0" err="1"/>
                <a:t>maxpAR</a:t>
              </a:r>
              <a:r>
                <a:rPr lang="en-US" sz="1600" b="0" dirty="0"/>
                <a:t>[j-1];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 err="1"/>
                <a:t>maxpAR</a:t>
              </a:r>
              <a:r>
                <a:rPr lang="en-US" sz="1600" b="0" dirty="0"/>
                <a:t>[j-1] = temp;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endParaRPr lang="en-US" sz="1600" b="0" dirty="0"/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endParaRPr lang="en-US" sz="1600" b="0" dirty="0"/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/>
                <a:t>temp = </a:t>
              </a:r>
              <a:r>
                <a:rPr lang="en-US" sz="1600" b="0" dirty="0" err="1"/>
                <a:t>maxZE</a:t>
              </a:r>
              <a:r>
                <a:rPr lang="en-US" sz="1600" b="0" dirty="0"/>
                <a:t>[j];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 err="1"/>
                <a:t>maxZE</a:t>
              </a:r>
              <a:r>
                <a:rPr lang="en-US" sz="1600" b="0" dirty="0"/>
                <a:t>[j] = </a:t>
              </a:r>
              <a:r>
                <a:rPr lang="en-US" sz="1600" b="0" dirty="0" err="1"/>
                <a:t>maxZE</a:t>
              </a:r>
              <a:r>
                <a:rPr lang="en-US" sz="1600" b="0" dirty="0"/>
                <a:t>[j-1];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 err="1"/>
                <a:t>maxZE</a:t>
              </a:r>
              <a:r>
                <a:rPr lang="en-US" sz="1600" b="0" dirty="0"/>
                <a:t>[j-1] = temp;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/>
                <a:t>			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/>
                <a:t>temp = </a:t>
              </a:r>
              <a:r>
                <a:rPr lang="en-US" sz="1600" b="0" dirty="0" err="1"/>
                <a:t>maxpZE</a:t>
              </a:r>
              <a:r>
                <a:rPr lang="en-US" sz="1600" b="0" dirty="0"/>
                <a:t>[j];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 err="1"/>
                <a:t>maxpZE</a:t>
              </a:r>
              <a:r>
                <a:rPr lang="en-US" sz="1600" b="0" dirty="0"/>
                <a:t>[j] = </a:t>
              </a:r>
              <a:r>
                <a:rPr lang="en-US" sz="1600" b="0" dirty="0" err="1"/>
                <a:t>maxpZE</a:t>
              </a:r>
              <a:r>
                <a:rPr lang="en-US" sz="1600" b="0" dirty="0"/>
                <a:t>[j-1];</a:t>
              </a:r>
            </a:p>
            <a:p>
              <a:pPr marL="109728" indent="0" fontAlgn="auto">
                <a:spcAft>
                  <a:spcPts val="0"/>
                </a:spcAft>
                <a:buFont typeface="Georgia"/>
                <a:buNone/>
              </a:pPr>
              <a:r>
                <a:rPr lang="en-US" sz="1600" b="0" dirty="0" err="1"/>
                <a:t>maxpZE</a:t>
              </a:r>
              <a:r>
                <a:rPr lang="en-US" sz="1600" b="0" dirty="0"/>
                <a:t>[j-1] = temp;				</a:t>
              </a:r>
            </a:p>
          </p:txBody>
        </p:sp>
        <p:sp>
          <p:nvSpPr>
            <p:cNvPr id="3" name="Αριστερό άγκιστρο 2"/>
            <p:cNvSpPr/>
            <p:nvPr/>
          </p:nvSpPr>
          <p:spPr>
            <a:xfrm>
              <a:off x="4144297" y="668593"/>
              <a:ext cx="1029931" cy="5997677"/>
            </a:xfrm>
            <a:prstGeom prst="leftBrace">
              <a:avLst>
                <a:gd name="adj1" fmla="val 99980"/>
                <a:gd name="adj2" fmla="val 56886"/>
              </a:avLst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cxnSp>
          <p:nvCxnSpPr>
            <p:cNvPr id="5" name="Ευθύγραμμο βέλος σύνδεσης 4"/>
            <p:cNvCxnSpPr>
              <a:stCxn id="3" idx="1"/>
            </p:cNvCxnSpPr>
            <p:nvPr/>
          </p:nvCxnSpPr>
          <p:spPr>
            <a:xfrm flipH="1" flipV="1">
              <a:off x="3333135" y="4070555"/>
              <a:ext cx="811162" cy="9877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215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199" y="1066801"/>
            <a:ext cx="8860537" cy="2295832"/>
          </a:xfrm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l-GR" sz="1600" dirty="0"/>
              <a:t>	</a:t>
            </a:r>
            <a:r>
              <a:rPr lang="en-US" sz="1600" dirty="0"/>
              <a:t>for (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&lt;8;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</a:p>
          <a:p>
            <a:pPr marL="109728" indent="0">
              <a:buNone/>
            </a:pPr>
            <a:r>
              <a:rPr lang="el-GR" sz="1600" dirty="0"/>
              <a:t>	</a:t>
            </a:r>
            <a:r>
              <a:rPr lang="en-US" sz="1600" dirty="0"/>
              <a:t>{</a:t>
            </a:r>
          </a:p>
          <a:p>
            <a:pPr marL="109728" indent="0">
              <a:buNone/>
            </a:pPr>
            <a:r>
              <a:rPr lang="el-GR" sz="1600" dirty="0"/>
              <a:t>		</a:t>
            </a: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Athlitis</a:t>
            </a:r>
            <a:r>
              <a:rPr lang="en-US" sz="1600" dirty="0"/>
              <a:t>:%3i  Arase:%3i(%1i)  </a:t>
            </a:r>
            <a:r>
              <a:rPr lang="en-US" sz="1600" dirty="0" err="1"/>
              <a:t>Zete</a:t>
            </a:r>
            <a:r>
              <a:rPr lang="en-US" sz="1600" dirty="0"/>
              <a:t>:%3i(%1i)  </a:t>
            </a:r>
            <a:r>
              <a:rPr lang="en-US" sz="1600" dirty="0" err="1"/>
              <a:t>Synolo</a:t>
            </a:r>
            <a:r>
              <a:rPr lang="en-US" sz="1600" dirty="0"/>
              <a:t>:%3i\n", </a:t>
            </a:r>
            <a:r>
              <a:rPr lang="el-GR" sz="1600" dirty="0"/>
              <a:t>				</a:t>
            </a:r>
            <a:r>
              <a:rPr lang="en-US" sz="1600" dirty="0"/>
              <a:t>A[</a:t>
            </a:r>
            <a:r>
              <a:rPr lang="en-US" sz="1600" dirty="0" err="1"/>
              <a:t>i</a:t>
            </a:r>
            <a:r>
              <a:rPr lang="en-US" sz="1600" dirty="0"/>
              <a:t>], </a:t>
            </a:r>
            <a:r>
              <a:rPr lang="en-US" sz="1600" dirty="0" err="1"/>
              <a:t>maxAR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], </a:t>
            </a:r>
            <a:r>
              <a:rPr lang="en-US" sz="1600" dirty="0" err="1"/>
              <a:t>maxpAR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]+1, </a:t>
            </a:r>
            <a:r>
              <a:rPr lang="en-US" sz="1600" dirty="0" err="1"/>
              <a:t>maxZE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], </a:t>
            </a:r>
            <a:r>
              <a:rPr lang="en-US" sz="1600" dirty="0" err="1"/>
              <a:t>maxpZE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]+1, total[</a:t>
            </a:r>
            <a:r>
              <a:rPr lang="en-US" sz="1600" dirty="0" err="1"/>
              <a:t>i</a:t>
            </a:r>
            <a:r>
              <a:rPr lang="en-US" sz="1600" dirty="0"/>
              <a:t>]);</a:t>
            </a:r>
          </a:p>
          <a:p>
            <a:pPr marL="109728" indent="0">
              <a:buNone/>
            </a:pPr>
            <a:r>
              <a:rPr lang="el-GR" sz="1600" dirty="0"/>
              <a:t>	</a:t>
            </a:r>
            <a:r>
              <a:rPr lang="en-US" sz="1600" dirty="0"/>
              <a:t>}</a:t>
            </a:r>
          </a:p>
          <a:p>
            <a:pPr marL="109728" indent="0">
              <a:buNone/>
            </a:pPr>
            <a:r>
              <a:rPr lang="en-US" sz="1600" dirty="0"/>
              <a:t>		</a:t>
            </a:r>
          </a:p>
          <a:p>
            <a:pPr marL="109728" indent="0">
              <a:buNone/>
            </a:pPr>
            <a:r>
              <a:rPr lang="en-US" sz="1600" dirty="0"/>
              <a:t>return 0;</a:t>
            </a:r>
            <a:endParaRPr lang="el-GR" sz="1600" dirty="0"/>
          </a:p>
          <a:p>
            <a:pPr marL="109728" indent="0">
              <a:buNone/>
            </a:pPr>
            <a:r>
              <a:rPr lang="en-US" sz="1600" dirty="0"/>
              <a:t>}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Λύση (Ι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l-GR" dirty="0">
                <a:solidFill>
                  <a:srgbClr val="FF0000"/>
                </a:solidFill>
              </a:rPr>
              <a:t>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7</a:t>
            </a:fld>
            <a:endParaRPr lang="en-GB"/>
          </a:p>
        </p:txBody>
      </p:sp>
      <p:sp>
        <p:nvSpPr>
          <p:cNvPr id="2" name="Ορθογώνιο 1"/>
          <p:cNvSpPr/>
          <p:nvPr/>
        </p:nvSpPr>
        <p:spPr>
          <a:xfrm>
            <a:off x="76199" y="3619653"/>
            <a:ext cx="88605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>
                <a:latin typeface="Consolas" panose="020B0609020204030204" pitchFamily="49" charset="0"/>
              </a:rPr>
              <a:t>Athlitis:345   Arase:150(5)   Zete:155(5)   Synolo:305</a:t>
            </a:r>
          </a:p>
          <a:p>
            <a:r>
              <a:rPr lang="el-GR" sz="1600" dirty="0">
                <a:latin typeface="Consolas" panose="020B0609020204030204" pitchFamily="49" charset="0"/>
              </a:rPr>
              <a:t>Athlitis:125   Arase:145(5)   Zete:150(3)   Synolo:295</a:t>
            </a:r>
          </a:p>
          <a:p>
            <a:r>
              <a:rPr lang="el-GR" sz="1600" dirty="0">
                <a:latin typeface="Consolas" panose="020B0609020204030204" pitchFamily="49" charset="0"/>
              </a:rPr>
              <a:t>Athlitis:453   Arase:140(5)   Zete:155(5)   Synolo:295</a:t>
            </a:r>
          </a:p>
          <a:p>
            <a:r>
              <a:rPr lang="el-GR" sz="1600" dirty="0">
                <a:latin typeface="Consolas" panose="020B0609020204030204" pitchFamily="49" charset="0"/>
              </a:rPr>
              <a:t>Athlitis:378   Arase:130(4)   Zete:160(3)   Synolo:290</a:t>
            </a:r>
          </a:p>
          <a:p>
            <a:r>
              <a:rPr lang="el-GR" sz="1600" dirty="0">
                <a:latin typeface="Consolas" panose="020B0609020204030204" pitchFamily="49" charset="0"/>
              </a:rPr>
              <a:t>Athlitis:223   Arase:140(5)   Zete:145(5)   Synolo:285</a:t>
            </a:r>
          </a:p>
          <a:p>
            <a:r>
              <a:rPr lang="el-GR" sz="1600" dirty="0">
                <a:latin typeface="Consolas" panose="020B0609020204030204" pitchFamily="49" charset="0"/>
              </a:rPr>
              <a:t>Athlitis:878   Arase:130(4)   Zete:155(5)   Synolo:285</a:t>
            </a:r>
          </a:p>
          <a:p>
            <a:r>
              <a:rPr lang="el-GR" sz="1600" dirty="0">
                <a:latin typeface="Consolas" panose="020B0609020204030204" pitchFamily="49" charset="0"/>
              </a:rPr>
              <a:t>Athlitis:673   Arase:125(5)   Zete:155(3)   Synolo:280</a:t>
            </a:r>
          </a:p>
          <a:p>
            <a:r>
              <a:rPr lang="el-GR" sz="1600" dirty="0">
                <a:latin typeface="Consolas" panose="020B0609020204030204" pitchFamily="49" charset="0"/>
              </a:rPr>
              <a:t>Athlitis:923   Arase:135(4)   Zete:145(5)   Synolo:280</a:t>
            </a:r>
          </a:p>
          <a:p>
            <a:endParaRPr lang="el-GR" sz="1600" dirty="0">
              <a:latin typeface="Consolas" panose="020B0609020204030204" pitchFamily="49" charset="0"/>
            </a:endParaRPr>
          </a:p>
          <a:p>
            <a:r>
              <a:rPr lang="el-GR" sz="1600" dirty="0">
                <a:latin typeface="Consolas" panose="020B0609020204030204" pitchFamily="49" charset="0"/>
              </a:rPr>
              <a:t>--------------------------------</a:t>
            </a:r>
          </a:p>
          <a:p>
            <a:r>
              <a:rPr lang="el-GR" sz="1600" dirty="0" err="1">
                <a:latin typeface="Consolas" panose="020B0609020204030204" pitchFamily="49" charset="0"/>
              </a:rPr>
              <a:t>Process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l-GR" sz="1600" dirty="0" err="1">
                <a:latin typeface="Consolas" panose="020B0609020204030204" pitchFamily="49" charset="0"/>
              </a:rPr>
              <a:t>exited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l-GR" sz="1600" dirty="0" err="1">
                <a:latin typeface="Consolas" panose="020B0609020204030204" pitchFamily="49" charset="0"/>
              </a:rPr>
              <a:t>after</a:t>
            </a:r>
            <a:r>
              <a:rPr lang="el-GR" sz="1600" dirty="0">
                <a:latin typeface="Consolas" panose="020B0609020204030204" pitchFamily="49" charset="0"/>
              </a:rPr>
              <a:t> 0.2924 </a:t>
            </a:r>
            <a:r>
              <a:rPr lang="el-GR" sz="1600" dirty="0" err="1">
                <a:latin typeface="Consolas" panose="020B0609020204030204" pitchFamily="49" charset="0"/>
              </a:rPr>
              <a:t>seconds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l-GR" sz="1600" dirty="0" err="1">
                <a:latin typeface="Consolas" panose="020B0609020204030204" pitchFamily="49" charset="0"/>
              </a:rPr>
              <a:t>with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l-GR" sz="1600" dirty="0" err="1">
                <a:latin typeface="Consolas" panose="020B0609020204030204" pitchFamily="49" charset="0"/>
              </a:rPr>
              <a:t>return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l-GR" sz="1600" dirty="0" err="1">
                <a:latin typeface="Consolas" panose="020B0609020204030204" pitchFamily="49" charset="0"/>
              </a:rPr>
              <a:t>value</a:t>
            </a:r>
            <a:r>
              <a:rPr lang="el-GR" sz="1600" dirty="0">
                <a:latin typeface="Consolas" panose="020B0609020204030204" pitchFamily="49" charset="0"/>
              </a:rPr>
              <a:t> 0</a:t>
            </a:r>
          </a:p>
          <a:p>
            <a:r>
              <a:rPr lang="el-GR" sz="1600" dirty="0" err="1">
                <a:latin typeface="Consolas" panose="020B0609020204030204" pitchFamily="49" charset="0"/>
              </a:rPr>
              <a:t>Press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l-GR" sz="1600" dirty="0" err="1">
                <a:latin typeface="Consolas" panose="020B0609020204030204" pitchFamily="49" charset="0"/>
              </a:rPr>
              <a:t>any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l-GR" sz="1600" dirty="0" err="1">
                <a:latin typeface="Consolas" panose="020B0609020204030204" pitchFamily="49" charset="0"/>
              </a:rPr>
              <a:t>key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l-GR" sz="1600" dirty="0" err="1">
                <a:latin typeface="Consolas" panose="020B0609020204030204" pitchFamily="49" charset="0"/>
              </a:rPr>
              <a:t>to</a:t>
            </a:r>
            <a:r>
              <a:rPr lang="el-GR" sz="1600" dirty="0">
                <a:latin typeface="Consolas" panose="020B0609020204030204" pitchFamily="49" charset="0"/>
              </a:rPr>
              <a:t> </a:t>
            </a:r>
            <a:r>
              <a:rPr lang="el-GR" sz="1600" dirty="0" err="1">
                <a:latin typeface="Consolas" panose="020B0609020204030204" pitchFamily="49" charset="0"/>
              </a:rPr>
              <a:t>continue</a:t>
            </a:r>
            <a:r>
              <a:rPr lang="el-GR" sz="1600" dirty="0">
                <a:latin typeface="Consolas" panose="020B0609020204030204" pitchFamily="49" charset="0"/>
              </a:rPr>
              <a:t> . . .</a:t>
            </a:r>
          </a:p>
        </p:txBody>
      </p:sp>
    </p:spTree>
    <p:extLst>
      <p:ext uri="{BB962C8B-B14F-4D97-AF65-F5344CB8AC3E}">
        <p14:creationId xmlns:p14="http://schemas.microsoft.com/office/powerpoint/2010/main" val="2335714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13309</TotalTime>
  <Words>437</Words>
  <Application>Microsoft Office PowerPoint</Application>
  <PresentationFormat>Προβολή στην οθόνη (4:3)</PresentationFormat>
  <Paragraphs>171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4" baseType="lpstr">
      <vt:lpstr>Consolas</vt:lpstr>
      <vt:lpstr>Courier New</vt:lpstr>
      <vt:lpstr>Georgia</vt:lpstr>
      <vt:lpstr>Times New Roman</vt:lpstr>
      <vt:lpstr>Trebuchet MS</vt:lpstr>
      <vt:lpstr>Wingdings 2</vt:lpstr>
      <vt:lpstr>Αστικό</vt:lpstr>
      <vt:lpstr>Προγραμματισμός ΙΙ - Εργαστήριο</vt:lpstr>
      <vt:lpstr>Ασκήσεις</vt:lpstr>
      <vt:lpstr>Λύση (Ι)</vt:lpstr>
      <vt:lpstr>Λύση (ΙΙ)</vt:lpstr>
      <vt:lpstr>/*Λύση (II)*/</vt:lpstr>
      <vt:lpstr>Λύση (ΙΙΙ)</vt:lpstr>
      <vt:lpstr>Λύση (ΙV)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subject>C: Από τη Θεωρία στην Εφαρμογή (Γ. Σ. Τσελίκης, Ν. Δ. Τσελίκας)</dc:subject>
  <dc:creator>Μάρκος Τσίπουρας</dc:creator>
  <cp:lastModifiedBy>Μάρκος Τσίπουρας</cp:lastModifiedBy>
  <cp:revision>424</cp:revision>
  <dcterms:created xsi:type="dcterms:W3CDTF">2004-10-17T06:32:39Z</dcterms:created>
  <dcterms:modified xsi:type="dcterms:W3CDTF">2017-03-07T13:07:38Z</dcterms:modified>
</cp:coreProperties>
</file>