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26"/>
  </p:notesMasterIdLst>
  <p:handoutMasterIdLst>
    <p:handoutMasterId r:id="rId27"/>
  </p:handoutMasterIdLst>
  <p:sldIdLst>
    <p:sldId id="333" r:id="rId2"/>
    <p:sldId id="334" r:id="rId3"/>
    <p:sldId id="417" r:id="rId4"/>
    <p:sldId id="336" r:id="rId5"/>
    <p:sldId id="418" r:id="rId6"/>
    <p:sldId id="419" r:id="rId7"/>
    <p:sldId id="420" r:id="rId8"/>
    <p:sldId id="339" r:id="rId9"/>
    <p:sldId id="340" r:id="rId10"/>
    <p:sldId id="341" r:id="rId11"/>
    <p:sldId id="342" r:id="rId12"/>
    <p:sldId id="422" r:id="rId13"/>
    <p:sldId id="343" r:id="rId14"/>
    <p:sldId id="421" r:id="rId15"/>
    <p:sldId id="348" r:id="rId16"/>
    <p:sldId id="349" r:id="rId17"/>
    <p:sldId id="350" r:id="rId18"/>
    <p:sldId id="351" r:id="rId19"/>
    <p:sldId id="354" r:id="rId20"/>
    <p:sldId id="358" r:id="rId21"/>
    <p:sldId id="359" r:id="rId22"/>
    <p:sldId id="360" r:id="rId23"/>
    <p:sldId id="355" r:id="rId24"/>
    <p:sldId id="357" r:id="rId25"/>
  </p:sldIdLst>
  <p:sldSz cx="10693400" cy="7556500"/>
  <p:notesSz cx="10693400" cy="7556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0"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2380" userDrawn="1">
          <p15:clr>
            <a:srgbClr val="A4A3A4"/>
          </p15:clr>
        </p15:guide>
        <p15:guide id="2" pos="33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Tsormpatzoglou" initials="AT" lastIdx="1" clrIdx="0">
    <p:extLst>
      <p:ext uri="{19B8F6BF-5375-455C-9EA6-DF929625EA0E}">
        <p15:presenceInfo xmlns:p15="http://schemas.microsoft.com/office/powerpoint/2012/main" userId="54d95e34320680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629" autoAdjust="0"/>
  </p:normalViewPr>
  <p:slideViewPr>
    <p:cSldViewPr>
      <p:cViewPr varScale="1">
        <p:scale>
          <a:sx n="61" d="100"/>
          <a:sy n="61" d="100"/>
        </p:scale>
        <p:origin x="1076" y="36"/>
      </p:cViewPr>
      <p:guideLst>
        <p:guide orient="horz" pos="2380"/>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1" d="100"/>
          <a:sy n="61" d="100"/>
        </p:scale>
        <p:origin x="1660" y="48"/>
      </p:cViewPr>
      <p:guideLst>
        <p:guide orient="horz" pos="2380"/>
        <p:guide pos="33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36D3076E-2762-49BB-A2CD-86931778983D}" type="datetimeFigureOut">
              <a:rPr lang="el-GR" smtClean="0"/>
              <a:t>17/1/2022</a:t>
            </a:fld>
            <a:endParaRPr lang="el-GR"/>
          </a:p>
        </p:txBody>
      </p:sp>
      <p:sp>
        <p:nvSpPr>
          <p:cNvPr id="4" name="Θέση υποσέλιδου 3"/>
          <p:cNvSpPr>
            <a:spLocks noGrp="1"/>
          </p:cNvSpPr>
          <p:nvPr>
            <p:ph type="ftr" sz="quarter" idx="2"/>
          </p:nvPr>
        </p:nvSpPr>
        <p:spPr>
          <a:xfrm>
            <a:off x="0" y="7177088"/>
            <a:ext cx="4633913" cy="379412"/>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6057900" y="7177088"/>
            <a:ext cx="4632325" cy="379412"/>
          </a:xfrm>
          <a:prstGeom prst="rect">
            <a:avLst/>
          </a:prstGeom>
        </p:spPr>
        <p:txBody>
          <a:bodyPr vert="horz" lIns="91440" tIns="45720" rIns="91440" bIns="45720" rtlCol="0" anchor="b"/>
          <a:lstStyle>
            <a:lvl1pPr algn="r">
              <a:defRPr sz="1200"/>
            </a:lvl1pPr>
          </a:lstStyle>
          <a:p>
            <a:fld id="{46D5A9DD-FDC0-4DBA-87FB-58DBD8BC00D5}" type="slidenum">
              <a:rPr lang="el-GR" smtClean="0"/>
              <a:t>‹#›</a:t>
            </a:fld>
            <a:endParaRPr lang="el-GR"/>
          </a:p>
        </p:txBody>
      </p:sp>
    </p:spTree>
    <p:extLst>
      <p:ext uri="{BB962C8B-B14F-4D97-AF65-F5344CB8AC3E}">
        <p14:creationId xmlns:p14="http://schemas.microsoft.com/office/powerpoint/2010/main" val="743311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720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24235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37518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88918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65164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3538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9436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584946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6292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938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86974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3948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9369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55556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63231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28124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1063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6805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5681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628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0346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5180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98161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5544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23280" y="5523942"/>
            <a:ext cx="8376497" cy="1222684"/>
          </a:xfrm>
        </p:spPr>
        <p:txBody>
          <a:bodyPr/>
          <a:lstStyle>
            <a:lvl1pPr algn="l">
              <a:defRPr sz="3526"/>
            </a:lvl1pPr>
          </a:lstStyle>
          <a:p>
            <a:pPr lvl="0"/>
            <a:r>
              <a:rPr lang="el-GR" noProof="0"/>
              <a:t>Στυλ κύριου τίτλου</a:t>
            </a:r>
            <a:endParaRPr lang="ru-RU" noProof="0"/>
          </a:p>
        </p:txBody>
      </p:sp>
      <p:sp>
        <p:nvSpPr>
          <p:cNvPr id="5123" name="Rectangle 3"/>
          <p:cNvSpPr>
            <a:spLocks noGrp="1" noChangeArrowheads="1"/>
          </p:cNvSpPr>
          <p:nvPr>
            <p:ph type="subTitle" idx="1"/>
          </p:nvPr>
        </p:nvSpPr>
        <p:spPr>
          <a:xfrm>
            <a:off x="423280" y="6501739"/>
            <a:ext cx="8376497" cy="767894"/>
          </a:xfrm>
          <a:effectLst>
            <a:outerShdw dist="17961" dir="2700000" algn="ctr" rotWithShape="0">
              <a:schemeClr val="bg1"/>
            </a:outerShdw>
          </a:effectLst>
        </p:spPr>
        <p:txBody>
          <a:bodyPr/>
          <a:lstStyle>
            <a:lvl1pPr marL="0" indent="0">
              <a:buFontTx/>
              <a:buNone/>
              <a:defRPr sz="2645" b="1">
                <a:solidFill>
                  <a:schemeClr val="bg2"/>
                </a:solidFill>
              </a:defRPr>
            </a:lvl1pPr>
          </a:lstStyle>
          <a:p>
            <a:pPr lvl="0"/>
            <a:r>
              <a:rPr lang="el-GR" noProof="0"/>
              <a:t>Στυλ κύριου υπότιτλου</a:t>
            </a:r>
            <a:endParaRPr lang="ru-RU" noProof="0"/>
          </a:p>
        </p:txBody>
      </p:sp>
    </p:spTree>
    <p:extLst>
      <p:ext uri="{BB962C8B-B14F-4D97-AF65-F5344CB8AC3E}">
        <p14:creationId xmlns:p14="http://schemas.microsoft.com/office/powerpoint/2010/main" val="292123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95530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315233" y="440796"/>
            <a:ext cx="2168384" cy="6907551"/>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1810081" y="440796"/>
            <a:ext cx="6326928" cy="6907551"/>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29377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a:xfrm>
            <a:off x="4018918" y="6628581"/>
            <a:ext cx="2658109" cy="542290"/>
          </a:xfrm>
          <a:prstGeom prst="rect">
            <a:avLst/>
          </a:prstGeom>
        </p:spPr>
        <p:txBody>
          <a:bodyPr lIns="0" tIns="0" rIns="0" bIns="0"/>
          <a:lstStyle>
            <a:lvl1pPr>
              <a:defRPr sz="1200" b="0" i="0">
                <a:solidFill>
                  <a:srgbClr val="878787"/>
                </a:solidFill>
                <a:latin typeface="Calibri"/>
                <a:cs typeface="Calibri"/>
              </a:defRPr>
            </a:lvl1pPr>
          </a:lstStyle>
          <a:p>
            <a:pPr marL="12065" marR="5080" indent="-1905" algn="ctr">
              <a:lnSpc>
                <a:spcPct val="99600"/>
              </a:lnSpc>
            </a:pPr>
            <a:endParaRPr dirty="0"/>
          </a:p>
        </p:txBody>
      </p:sp>
      <p:sp>
        <p:nvSpPr>
          <p:cNvPr id="4" name="Holder 4"/>
          <p:cNvSpPr>
            <a:spLocks noGrp="1"/>
          </p:cNvSpPr>
          <p:nvPr>
            <p:ph type="dt" sz="half" idx="6"/>
          </p:nvPr>
        </p:nvSpPr>
        <p:spPr>
          <a:xfrm>
            <a:off x="534987" y="7027545"/>
            <a:ext cx="2460942" cy="377825"/>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a:xfrm>
            <a:off x="9193029" y="6811461"/>
            <a:ext cx="206375" cy="177800"/>
          </a:xfrm>
          <a:prstGeom prst="rect">
            <a:avLst/>
          </a:prstGeom>
        </p:spPr>
        <p:txBody>
          <a:bodyPr lIns="0" tIns="0" rIns="0" bIns="0"/>
          <a:lstStyle>
            <a:lvl1pPr>
              <a:defRPr sz="1200" b="0" i="0">
                <a:solidFill>
                  <a:srgbClr val="878787"/>
                </a:solidFill>
                <a:latin typeface="Calibri"/>
                <a:cs typeface="Calibri"/>
              </a:defRPr>
            </a:lvl1pPr>
          </a:lstStyle>
          <a:p>
            <a:pPr marL="101600">
              <a:lnSpc>
                <a:spcPct val="100000"/>
              </a:lnSpc>
            </a:pPr>
            <a:fld id="{81D60167-4931-47E6-BA6A-407CBD079E47}" type="slidenum">
              <a:rPr spc="-10" dirty="0"/>
              <a:t>‹#›</a:t>
            </a:fld>
            <a:endParaRPr spc="-10" dirty="0"/>
          </a:p>
        </p:txBody>
      </p:sp>
    </p:spTree>
    <p:extLst>
      <p:ext uri="{BB962C8B-B14F-4D97-AF65-F5344CB8AC3E}">
        <p14:creationId xmlns:p14="http://schemas.microsoft.com/office/powerpoint/2010/main" val="461232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018918" y="6628581"/>
            <a:ext cx="2658109" cy="542290"/>
          </a:xfrm>
          <a:prstGeom prst="rect">
            <a:avLst/>
          </a:prstGeom>
        </p:spPr>
        <p:txBody>
          <a:bodyPr lIns="0" tIns="0" rIns="0" bIns="0"/>
          <a:lstStyle>
            <a:lvl1pPr>
              <a:defRPr sz="1200" b="0" i="0">
                <a:solidFill>
                  <a:srgbClr val="878787"/>
                </a:solidFill>
                <a:latin typeface="Calibri"/>
                <a:cs typeface="Calibri"/>
              </a:defRPr>
            </a:lvl1pPr>
          </a:lstStyle>
          <a:p>
            <a:pPr marL="12065" marR="5080" indent="-1905" algn="ctr">
              <a:lnSpc>
                <a:spcPct val="99600"/>
              </a:lnSpc>
            </a:pPr>
            <a:endParaRPr dirty="0"/>
          </a:p>
        </p:txBody>
      </p:sp>
      <p:sp>
        <p:nvSpPr>
          <p:cNvPr id="3" name="Holder 3"/>
          <p:cNvSpPr>
            <a:spLocks noGrp="1"/>
          </p:cNvSpPr>
          <p:nvPr>
            <p:ph type="dt" sz="half" idx="6"/>
          </p:nvPr>
        </p:nvSpPr>
        <p:spPr>
          <a:xfrm>
            <a:off x="534987" y="7027545"/>
            <a:ext cx="2460942" cy="377825"/>
          </a:xfrm>
          <a:prstGeom prst="rect">
            <a:avLst/>
          </a:prstGeom>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a:xfrm>
            <a:off x="9193029" y="6811461"/>
            <a:ext cx="206375" cy="177800"/>
          </a:xfrm>
          <a:prstGeom prst="rect">
            <a:avLst/>
          </a:prstGeom>
        </p:spPr>
        <p:txBody>
          <a:bodyPr lIns="0" tIns="0" rIns="0" bIns="0"/>
          <a:lstStyle>
            <a:lvl1pPr>
              <a:defRPr sz="1200" b="0" i="0">
                <a:solidFill>
                  <a:srgbClr val="878787"/>
                </a:solidFill>
                <a:latin typeface="Calibri"/>
                <a:cs typeface="Calibri"/>
              </a:defRPr>
            </a:lvl1pPr>
          </a:lstStyle>
          <a:p>
            <a:pPr marL="101600">
              <a:lnSpc>
                <a:spcPct val="100000"/>
              </a:lnSpc>
            </a:pPr>
            <a:fld id="{81D60167-4931-47E6-BA6A-407CBD079E47}" type="slidenum">
              <a:rPr spc="-10" dirty="0"/>
              <a:t>‹#›</a:t>
            </a:fld>
            <a:endParaRPr spc="-10" dirty="0"/>
          </a:p>
        </p:txBody>
      </p:sp>
    </p:spTree>
    <p:extLst>
      <p:ext uri="{BB962C8B-B14F-4D97-AF65-F5344CB8AC3E}">
        <p14:creationId xmlns:p14="http://schemas.microsoft.com/office/powerpoint/2010/main" val="161730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36380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9602" y="1883878"/>
            <a:ext cx="9223058" cy="3143294"/>
          </a:xfrm>
        </p:spPr>
        <p:txBody>
          <a:bodyPr anchor="b"/>
          <a:lstStyle>
            <a:lvl1pPr>
              <a:defRPr sz="6611"/>
            </a:lvl1pPr>
          </a:lstStyle>
          <a:p>
            <a:r>
              <a:rPr lang="el-GR"/>
              <a:t>Στυλ κύριου τίτλου</a:t>
            </a:r>
          </a:p>
        </p:txBody>
      </p:sp>
      <p:sp>
        <p:nvSpPr>
          <p:cNvPr id="3" name="Θέση κειμένου 2"/>
          <p:cNvSpPr>
            <a:spLocks noGrp="1"/>
          </p:cNvSpPr>
          <p:nvPr>
            <p:ph type="body" idx="1"/>
          </p:nvPr>
        </p:nvSpPr>
        <p:spPr>
          <a:xfrm>
            <a:off x="729602" y="5056909"/>
            <a:ext cx="9223058" cy="1652984"/>
          </a:xfrm>
        </p:spPr>
        <p:txBody>
          <a:bodyPr/>
          <a:lstStyle>
            <a:lvl1pPr marL="0" indent="0">
              <a:buNone/>
              <a:defRPr sz="2645"/>
            </a:lvl1pPr>
            <a:lvl2pPr marL="503789" indent="0">
              <a:buNone/>
              <a:defRPr sz="2204"/>
            </a:lvl2pPr>
            <a:lvl3pPr marL="1007577" indent="0">
              <a:buNone/>
              <a:defRPr sz="1983"/>
            </a:lvl3pPr>
            <a:lvl4pPr marL="1511366" indent="0">
              <a:buNone/>
              <a:defRPr sz="1763"/>
            </a:lvl4pPr>
            <a:lvl5pPr marL="2015155" indent="0">
              <a:buNone/>
              <a:defRPr sz="1763"/>
            </a:lvl5pPr>
            <a:lvl6pPr marL="2518943" indent="0">
              <a:buNone/>
              <a:defRPr sz="1763"/>
            </a:lvl6pPr>
            <a:lvl7pPr marL="3022732" indent="0">
              <a:buNone/>
              <a:defRPr sz="1763"/>
            </a:lvl7pPr>
            <a:lvl8pPr marL="3526521" indent="0">
              <a:buNone/>
              <a:defRPr sz="1763"/>
            </a:lvl8pPr>
            <a:lvl9pPr marL="4030309" indent="0">
              <a:buNone/>
              <a:defRPr sz="1763"/>
            </a:lvl9pPr>
          </a:lstStyle>
          <a:p>
            <a:pPr lvl="0"/>
            <a:r>
              <a:rPr lang="el-GR"/>
              <a:t>Στυλ υποδείγματος κειμένου</a:t>
            </a:r>
          </a:p>
        </p:txBody>
      </p:sp>
    </p:spTree>
    <p:extLst>
      <p:ext uri="{BB962C8B-B14F-4D97-AF65-F5344CB8AC3E}">
        <p14:creationId xmlns:p14="http://schemas.microsoft.com/office/powerpoint/2010/main" val="401239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1810081" y="1873383"/>
            <a:ext cx="4247656" cy="547496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235961" y="1873383"/>
            <a:ext cx="4247656" cy="547496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8805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737028" y="402314"/>
            <a:ext cx="9223058" cy="1460574"/>
          </a:xfrm>
        </p:spPr>
        <p:txBody>
          <a:bodyPr/>
          <a:lstStyle/>
          <a:p>
            <a:r>
              <a:rPr lang="el-GR"/>
              <a:t>Στυλ κύριου τίτλου</a:t>
            </a:r>
          </a:p>
        </p:txBody>
      </p:sp>
      <p:sp>
        <p:nvSpPr>
          <p:cNvPr id="3" name="Θέση κειμένου 2"/>
          <p:cNvSpPr>
            <a:spLocks noGrp="1"/>
          </p:cNvSpPr>
          <p:nvPr>
            <p:ph type="body" idx="1"/>
          </p:nvPr>
        </p:nvSpPr>
        <p:spPr>
          <a:xfrm>
            <a:off x="737029" y="1852393"/>
            <a:ext cx="452427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el-GR"/>
              <a:t>Στυλ υποδείγματος κειμένου</a:t>
            </a:r>
          </a:p>
        </p:txBody>
      </p:sp>
      <p:sp>
        <p:nvSpPr>
          <p:cNvPr id="4" name="Θέση περιεχομένου 3"/>
          <p:cNvSpPr>
            <a:spLocks noGrp="1"/>
          </p:cNvSpPr>
          <p:nvPr>
            <p:ph sz="half" idx="2"/>
          </p:nvPr>
        </p:nvSpPr>
        <p:spPr>
          <a:xfrm>
            <a:off x="737029" y="2760222"/>
            <a:ext cx="4524273" cy="405987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5413534" y="1852393"/>
            <a:ext cx="4546552"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5413534" y="2760222"/>
            <a:ext cx="4546552" cy="405987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44927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Tree>
    <p:extLst>
      <p:ext uri="{BB962C8B-B14F-4D97-AF65-F5344CB8AC3E}">
        <p14:creationId xmlns:p14="http://schemas.microsoft.com/office/powerpoint/2010/main" val="284236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4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37029" y="503767"/>
            <a:ext cx="3449364" cy="1763183"/>
          </a:xfrm>
        </p:spPr>
        <p:txBody>
          <a:bodyPr anchor="b"/>
          <a:lstStyle>
            <a:lvl1pPr>
              <a:defRPr sz="3526"/>
            </a:lvl1pPr>
          </a:lstStyle>
          <a:p>
            <a:r>
              <a:rPr lang="el-GR"/>
              <a:t>Στυλ κύριου τίτλου</a:t>
            </a:r>
          </a:p>
        </p:txBody>
      </p:sp>
      <p:sp>
        <p:nvSpPr>
          <p:cNvPr id="3" name="Θέση περιεχομένου 2"/>
          <p:cNvSpPr>
            <a:spLocks noGrp="1"/>
          </p:cNvSpPr>
          <p:nvPr>
            <p:ph idx="1"/>
          </p:nvPr>
        </p:nvSpPr>
        <p:spPr>
          <a:xfrm>
            <a:off x="4546552" y="1087996"/>
            <a:ext cx="5413534"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737029" y="2266950"/>
            <a:ext cx="3449364"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el-GR"/>
              <a:t>Στυλ υποδείγματος κειμένου</a:t>
            </a:r>
          </a:p>
        </p:txBody>
      </p:sp>
    </p:spTree>
    <p:extLst>
      <p:ext uri="{BB962C8B-B14F-4D97-AF65-F5344CB8AC3E}">
        <p14:creationId xmlns:p14="http://schemas.microsoft.com/office/powerpoint/2010/main" val="390301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37029" y="503767"/>
            <a:ext cx="3449364" cy="1763183"/>
          </a:xfrm>
        </p:spPr>
        <p:txBody>
          <a:bodyPr anchor="b"/>
          <a:lstStyle>
            <a:lvl1pPr>
              <a:defRPr sz="3526"/>
            </a:lvl1pPr>
          </a:lstStyle>
          <a:p>
            <a:r>
              <a:rPr lang="el-GR"/>
              <a:t>Στυλ κύριου τίτλου</a:t>
            </a:r>
          </a:p>
        </p:txBody>
      </p:sp>
      <p:sp>
        <p:nvSpPr>
          <p:cNvPr id="3" name="Θέση εικόνας 2"/>
          <p:cNvSpPr>
            <a:spLocks noGrp="1"/>
          </p:cNvSpPr>
          <p:nvPr>
            <p:ph type="pic" idx="1"/>
          </p:nvPr>
        </p:nvSpPr>
        <p:spPr>
          <a:xfrm>
            <a:off x="4546552" y="1087996"/>
            <a:ext cx="5413534" cy="5370013"/>
          </a:xfrm>
        </p:spPr>
        <p:txBody>
          <a:bodyPr/>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el-GR"/>
              <a:t>Κάντε κλικ στο εικονίδιο για να προσθέσετε εικόνα</a:t>
            </a:r>
          </a:p>
        </p:txBody>
      </p:sp>
      <p:sp>
        <p:nvSpPr>
          <p:cNvPr id="4" name="Θέση κειμένου 3"/>
          <p:cNvSpPr>
            <a:spLocks noGrp="1"/>
          </p:cNvSpPr>
          <p:nvPr>
            <p:ph type="body" sz="half" idx="2"/>
          </p:nvPr>
        </p:nvSpPr>
        <p:spPr>
          <a:xfrm>
            <a:off x="737029" y="2266950"/>
            <a:ext cx="3449364"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el-GR"/>
              <a:t>Στυλ υποδείγματος κειμένου</a:t>
            </a:r>
          </a:p>
        </p:txBody>
      </p:sp>
    </p:spTree>
    <p:extLst>
      <p:ext uri="{BB962C8B-B14F-4D97-AF65-F5344CB8AC3E}">
        <p14:creationId xmlns:p14="http://schemas.microsoft.com/office/powerpoint/2010/main" val="244944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47964" y="440796"/>
            <a:ext cx="8335654" cy="559741"/>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t>Στυλ κύριου τίτλου</a:t>
            </a:r>
            <a:endParaRPr lang="ru-RU"/>
          </a:p>
        </p:txBody>
      </p:sp>
      <p:sp>
        <p:nvSpPr>
          <p:cNvPr id="1027" name="Rectangle 3"/>
          <p:cNvSpPr>
            <a:spLocks noGrp="1" noChangeArrowheads="1"/>
          </p:cNvSpPr>
          <p:nvPr>
            <p:ph type="body" idx="1"/>
          </p:nvPr>
        </p:nvSpPr>
        <p:spPr bwMode="auto">
          <a:xfrm>
            <a:off x="1810081" y="1873383"/>
            <a:ext cx="8673536" cy="547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ru-RU"/>
          </a:p>
        </p:txBody>
      </p:sp>
    </p:spTree>
    <p:extLst>
      <p:ext uri="{BB962C8B-B14F-4D97-AF65-F5344CB8AC3E}">
        <p14:creationId xmlns:p14="http://schemas.microsoft.com/office/powerpoint/2010/main" val="39203370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80" r:id="rId13"/>
  </p:sldLayoutIdLst>
  <p:hf hdr="0" ftr="0" dt="0"/>
  <p:txStyles>
    <p:titleStyle>
      <a:lvl1pPr algn="r" rtl="0" eaLnBrk="1" fontAlgn="base" hangingPunct="1">
        <a:spcBef>
          <a:spcPct val="0"/>
        </a:spcBef>
        <a:spcAft>
          <a:spcPct val="0"/>
        </a:spcAft>
        <a:defRPr sz="3967" b="1" kern="1200">
          <a:solidFill>
            <a:schemeClr val="bg2"/>
          </a:solidFill>
          <a:latin typeface="+mj-lt"/>
          <a:ea typeface="+mj-ea"/>
          <a:cs typeface="+mj-cs"/>
        </a:defRPr>
      </a:lvl1pPr>
      <a:lvl2pPr algn="r" rtl="0" eaLnBrk="1" fontAlgn="base" hangingPunct="1">
        <a:spcBef>
          <a:spcPct val="0"/>
        </a:spcBef>
        <a:spcAft>
          <a:spcPct val="0"/>
        </a:spcAft>
        <a:defRPr sz="3967" b="1">
          <a:solidFill>
            <a:schemeClr val="bg2"/>
          </a:solidFill>
          <a:latin typeface="Arial" panose="020B0604020202020204" pitchFamily="34" charset="0"/>
        </a:defRPr>
      </a:lvl2pPr>
      <a:lvl3pPr algn="r" rtl="0" eaLnBrk="1" fontAlgn="base" hangingPunct="1">
        <a:spcBef>
          <a:spcPct val="0"/>
        </a:spcBef>
        <a:spcAft>
          <a:spcPct val="0"/>
        </a:spcAft>
        <a:defRPr sz="3967" b="1">
          <a:solidFill>
            <a:schemeClr val="bg2"/>
          </a:solidFill>
          <a:latin typeface="Arial" panose="020B0604020202020204" pitchFamily="34" charset="0"/>
        </a:defRPr>
      </a:lvl3pPr>
      <a:lvl4pPr algn="r" rtl="0" eaLnBrk="1" fontAlgn="base" hangingPunct="1">
        <a:spcBef>
          <a:spcPct val="0"/>
        </a:spcBef>
        <a:spcAft>
          <a:spcPct val="0"/>
        </a:spcAft>
        <a:defRPr sz="3967" b="1">
          <a:solidFill>
            <a:schemeClr val="bg2"/>
          </a:solidFill>
          <a:latin typeface="Arial" panose="020B0604020202020204" pitchFamily="34" charset="0"/>
        </a:defRPr>
      </a:lvl4pPr>
      <a:lvl5pPr algn="r" rtl="0" eaLnBrk="1" fontAlgn="base" hangingPunct="1">
        <a:spcBef>
          <a:spcPct val="0"/>
        </a:spcBef>
        <a:spcAft>
          <a:spcPct val="0"/>
        </a:spcAft>
        <a:defRPr sz="3967" b="1">
          <a:solidFill>
            <a:schemeClr val="bg2"/>
          </a:solidFill>
          <a:latin typeface="Arial" panose="020B0604020202020204" pitchFamily="34" charset="0"/>
        </a:defRPr>
      </a:lvl5pPr>
      <a:lvl6pPr marL="503789" algn="r" rtl="0" eaLnBrk="1" fontAlgn="base" hangingPunct="1">
        <a:spcBef>
          <a:spcPct val="0"/>
        </a:spcBef>
        <a:spcAft>
          <a:spcPct val="0"/>
        </a:spcAft>
        <a:defRPr sz="3967" b="1">
          <a:solidFill>
            <a:schemeClr val="bg2"/>
          </a:solidFill>
          <a:latin typeface="Arial" panose="020B0604020202020204" pitchFamily="34" charset="0"/>
        </a:defRPr>
      </a:lvl6pPr>
      <a:lvl7pPr marL="1007577" algn="r" rtl="0" eaLnBrk="1" fontAlgn="base" hangingPunct="1">
        <a:spcBef>
          <a:spcPct val="0"/>
        </a:spcBef>
        <a:spcAft>
          <a:spcPct val="0"/>
        </a:spcAft>
        <a:defRPr sz="3967" b="1">
          <a:solidFill>
            <a:schemeClr val="bg2"/>
          </a:solidFill>
          <a:latin typeface="Arial" panose="020B0604020202020204" pitchFamily="34" charset="0"/>
        </a:defRPr>
      </a:lvl7pPr>
      <a:lvl8pPr marL="1511366" algn="r" rtl="0" eaLnBrk="1" fontAlgn="base" hangingPunct="1">
        <a:spcBef>
          <a:spcPct val="0"/>
        </a:spcBef>
        <a:spcAft>
          <a:spcPct val="0"/>
        </a:spcAft>
        <a:defRPr sz="3967" b="1">
          <a:solidFill>
            <a:schemeClr val="bg2"/>
          </a:solidFill>
          <a:latin typeface="Arial" panose="020B0604020202020204" pitchFamily="34" charset="0"/>
        </a:defRPr>
      </a:lvl8pPr>
      <a:lvl9pPr marL="2015155" algn="r" rtl="0" eaLnBrk="1" fontAlgn="base" hangingPunct="1">
        <a:spcBef>
          <a:spcPct val="0"/>
        </a:spcBef>
        <a:spcAft>
          <a:spcPct val="0"/>
        </a:spcAft>
        <a:defRPr sz="3967" b="1">
          <a:solidFill>
            <a:schemeClr val="bg2"/>
          </a:solidFill>
          <a:latin typeface="Arial" panose="020B0604020202020204" pitchFamily="34" charset="0"/>
        </a:defRPr>
      </a:lvl9pPr>
    </p:titleStyle>
    <p:bodyStyle>
      <a:lvl1pPr marL="377842" indent="-377842" algn="l" rtl="0" eaLnBrk="1" fontAlgn="base" hangingPunct="1">
        <a:spcBef>
          <a:spcPct val="20000"/>
        </a:spcBef>
        <a:spcAft>
          <a:spcPct val="0"/>
        </a:spcAft>
        <a:buChar char="•"/>
        <a:defRPr sz="3085" kern="1200">
          <a:solidFill>
            <a:schemeClr val="tx1"/>
          </a:solidFill>
          <a:latin typeface="+mn-lt"/>
          <a:ea typeface="+mn-ea"/>
          <a:cs typeface="+mn-cs"/>
        </a:defRPr>
      </a:lvl1pPr>
      <a:lvl2pPr marL="818657" indent="-314868" algn="l" rtl="0" eaLnBrk="1" fontAlgn="base" hangingPunct="1">
        <a:spcBef>
          <a:spcPct val="20000"/>
        </a:spcBef>
        <a:spcAft>
          <a:spcPct val="0"/>
        </a:spcAft>
        <a:buChar char="–"/>
        <a:defRPr sz="2645" b="1" kern="1200">
          <a:solidFill>
            <a:schemeClr val="tx1"/>
          </a:solidFill>
          <a:latin typeface="+mn-lt"/>
          <a:ea typeface="+mn-ea"/>
          <a:cs typeface="+mn-cs"/>
        </a:defRPr>
      </a:lvl2pPr>
      <a:lvl3pPr marL="1259472" indent="-251894" algn="l" rtl="0" eaLnBrk="1" fontAlgn="base" hangingPunct="1">
        <a:spcBef>
          <a:spcPct val="20000"/>
        </a:spcBef>
        <a:spcAft>
          <a:spcPct val="0"/>
        </a:spcAft>
        <a:buChar char="•"/>
        <a:defRPr sz="2645" kern="1200">
          <a:solidFill>
            <a:schemeClr val="tx1"/>
          </a:solidFill>
          <a:latin typeface="+mn-lt"/>
          <a:ea typeface="+mn-ea"/>
          <a:cs typeface="+mn-cs"/>
        </a:defRPr>
      </a:lvl3pPr>
      <a:lvl4pPr marL="1763260" indent="-251894" algn="l" rtl="0" eaLnBrk="1" fontAlgn="base" hangingPunct="1">
        <a:spcBef>
          <a:spcPct val="20000"/>
        </a:spcBef>
        <a:spcAft>
          <a:spcPct val="0"/>
        </a:spcAft>
        <a:buChar char="–"/>
        <a:defRPr sz="2204" kern="1200">
          <a:solidFill>
            <a:schemeClr val="tx1"/>
          </a:solidFill>
          <a:latin typeface="+mn-lt"/>
          <a:ea typeface="+mn-ea"/>
          <a:cs typeface="+mn-cs"/>
        </a:defRPr>
      </a:lvl4pPr>
      <a:lvl5pPr marL="2267049" indent="-251894" algn="l" rtl="0" eaLnBrk="1" fontAlgn="base" hangingPunct="1">
        <a:spcBef>
          <a:spcPct val="20000"/>
        </a:spcBef>
        <a:spcAft>
          <a:spcPct val="0"/>
        </a:spcAft>
        <a:buChar char="»"/>
        <a:defRPr sz="2204"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p:bodyStyle>
    <p:otherStyle>
      <a:defPPr>
        <a:defRPr lang="el-GR"/>
      </a:defPPr>
      <a:lvl1pPr marL="0" algn="l" defTabSz="1007577" rtl="0" eaLnBrk="1" latinLnBrk="0" hangingPunct="1">
        <a:defRPr sz="1983" kern="1200">
          <a:solidFill>
            <a:schemeClr val="tx1"/>
          </a:solidFill>
          <a:latin typeface="+mn-lt"/>
          <a:ea typeface="+mn-ea"/>
          <a:cs typeface="+mn-cs"/>
        </a:defRPr>
      </a:lvl1pPr>
      <a:lvl2pPr marL="503789" algn="l" defTabSz="1007577" rtl="0" eaLnBrk="1" latinLnBrk="0" hangingPunct="1">
        <a:defRPr sz="1983" kern="1200">
          <a:solidFill>
            <a:schemeClr val="tx1"/>
          </a:solidFill>
          <a:latin typeface="+mn-lt"/>
          <a:ea typeface="+mn-ea"/>
          <a:cs typeface="+mn-cs"/>
        </a:defRPr>
      </a:lvl2pPr>
      <a:lvl3pPr marL="1007577" algn="l" defTabSz="1007577" rtl="0" eaLnBrk="1" latinLnBrk="0" hangingPunct="1">
        <a:defRPr sz="1983" kern="1200">
          <a:solidFill>
            <a:schemeClr val="tx1"/>
          </a:solidFill>
          <a:latin typeface="+mn-lt"/>
          <a:ea typeface="+mn-ea"/>
          <a:cs typeface="+mn-cs"/>
        </a:defRPr>
      </a:lvl3pPr>
      <a:lvl4pPr marL="1511366" algn="l" defTabSz="1007577" rtl="0" eaLnBrk="1" latinLnBrk="0" hangingPunct="1">
        <a:defRPr sz="1983" kern="1200">
          <a:solidFill>
            <a:schemeClr val="tx1"/>
          </a:solidFill>
          <a:latin typeface="+mn-lt"/>
          <a:ea typeface="+mn-ea"/>
          <a:cs typeface="+mn-cs"/>
        </a:defRPr>
      </a:lvl4pPr>
      <a:lvl5pPr marL="2015155" algn="l" defTabSz="1007577" rtl="0" eaLnBrk="1" latinLnBrk="0" hangingPunct="1">
        <a:defRPr sz="1983" kern="1200">
          <a:solidFill>
            <a:schemeClr val="tx1"/>
          </a:solidFill>
          <a:latin typeface="+mn-lt"/>
          <a:ea typeface="+mn-ea"/>
          <a:cs typeface="+mn-cs"/>
        </a:defRPr>
      </a:lvl5pPr>
      <a:lvl6pPr marL="2518943" algn="l" defTabSz="1007577" rtl="0" eaLnBrk="1" latinLnBrk="0" hangingPunct="1">
        <a:defRPr sz="1983" kern="1200">
          <a:solidFill>
            <a:schemeClr val="tx1"/>
          </a:solidFill>
          <a:latin typeface="+mn-lt"/>
          <a:ea typeface="+mn-ea"/>
          <a:cs typeface="+mn-cs"/>
        </a:defRPr>
      </a:lvl6pPr>
      <a:lvl7pPr marL="3022732" algn="l" defTabSz="1007577" rtl="0" eaLnBrk="1" latinLnBrk="0" hangingPunct="1">
        <a:defRPr sz="1983" kern="1200">
          <a:solidFill>
            <a:schemeClr val="tx1"/>
          </a:solidFill>
          <a:latin typeface="+mn-lt"/>
          <a:ea typeface="+mn-ea"/>
          <a:cs typeface="+mn-cs"/>
        </a:defRPr>
      </a:lvl7pPr>
      <a:lvl8pPr marL="3526521" algn="l" defTabSz="1007577" rtl="0" eaLnBrk="1" latinLnBrk="0" hangingPunct="1">
        <a:defRPr sz="1983" kern="1200">
          <a:solidFill>
            <a:schemeClr val="tx1"/>
          </a:solidFill>
          <a:latin typeface="+mn-lt"/>
          <a:ea typeface="+mn-ea"/>
          <a:cs typeface="+mn-cs"/>
        </a:defRPr>
      </a:lvl8pPr>
      <a:lvl9pPr marL="4030309" algn="l" defTabSz="1007577" rtl="0" eaLnBrk="1" latinLnBrk="0" hangingPunct="1">
        <a:defRPr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3.png"/><Relationship Id="rId7" Type="http://schemas.openxmlformats.org/officeDocument/2006/relationships/image" Target="../media/image11.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68742" y="2631690"/>
            <a:ext cx="6756400" cy="1255395"/>
          </a:xfrm>
          <a:prstGeom prst="rect">
            <a:avLst/>
          </a:prstGeom>
        </p:spPr>
        <p:txBody>
          <a:bodyPr vert="horz" wrap="square" lIns="0" tIns="0" rIns="0" bIns="0" rtlCol="0">
            <a:spAutoFit/>
          </a:bodyPr>
          <a:lstStyle/>
          <a:p>
            <a:pPr marL="12700" marR="5080" indent="656590">
              <a:lnSpc>
                <a:spcPct val="100000"/>
              </a:lnSpc>
            </a:pPr>
            <a:r>
              <a:rPr sz="4400" spc="-10" dirty="0">
                <a:latin typeface="Calibri"/>
                <a:cs typeface="Calibri"/>
              </a:rPr>
              <a:t>Μ</a:t>
            </a:r>
            <a:r>
              <a:rPr sz="4400" spc="-15" dirty="0">
                <a:latin typeface="Calibri"/>
                <a:cs typeface="Calibri"/>
              </a:rPr>
              <a:t>ε</a:t>
            </a:r>
            <a:r>
              <a:rPr sz="4400" dirty="0">
                <a:latin typeface="Calibri"/>
                <a:cs typeface="Calibri"/>
              </a:rPr>
              <a:t>λ</a:t>
            </a:r>
            <a:r>
              <a:rPr sz="4400" spc="-20" dirty="0">
                <a:latin typeface="Calibri"/>
                <a:cs typeface="Calibri"/>
              </a:rPr>
              <a:t>έ</a:t>
            </a:r>
            <a:r>
              <a:rPr sz="4400" spc="-5" dirty="0">
                <a:latin typeface="Calibri"/>
                <a:cs typeface="Calibri"/>
              </a:rPr>
              <a:t>τ</a:t>
            </a:r>
            <a:r>
              <a:rPr sz="4400" dirty="0">
                <a:latin typeface="Calibri"/>
                <a:cs typeface="Calibri"/>
              </a:rPr>
              <a:t>η</a:t>
            </a:r>
            <a:r>
              <a:rPr sz="4400" spc="-85" dirty="0">
                <a:latin typeface="Calibri"/>
                <a:cs typeface="Calibri"/>
              </a:rPr>
              <a:t> </a:t>
            </a:r>
            <a:r>
              <a:rPr sz="4400" dirty="0">
                <a:latin typeface="Calibri"/>
                <a:cs typeface="Calibri"/>
              </a:rPr>
              <a:t>δ</a:t>
            </a:r>
            <a:r>
              <a:rPr sz="4400" spc="5" dirty="0">
                <a:latin typeface="Calibri"/>
                <a:cs typeface="Calibri"/>
              </a:rPr>
              <a:t>ι</a:t>
            </a:r>
            <a:r>
              <a:rPr sz="4400" spc="-5" dirty="0">
                <a:latin typeface="Calibri"/>
                <a:cs typeface="Calibri"/>
              </a:rPr>
              <a:t>α</a:t>
            </a:r>
            <a:r>
              <a:rPr sz="4400" spc="15" dirty="0">
                <a:latin typeface="Calibri"/>
                <a:cs typeface="Calibri"/>
              </a:rPr>
              <a:t>λ</a:t>
            </a:r>
            <a:r>
              <a:rPr sz="4400" spc="-20" dirty="0">
                <a:latin typeface="Calibri"/>
                <a:cs typeface="Calibri"/>
              </a:rPr>
              <a:t>ε</a:t>
            </a:r>
            <a:r>
              <a:rPr sz="4400" spc="5" dirty="0">
                <a:latin typeface="Calibri"/>
                <a:cs typeface="Calibri"/>
              </a:rPr>
              <a:t>ί</a:t>
            </a:r>
            <a:r>
              <a:rPr sz="4400" spc="-10" dirty="0">
                <a:latin typeface="Calibri"/>
                <a:cs typeface="Calibri"/>
              </a:rPr>
              <a:t>ψ</a:t>
            </a:r>
            <a:r>
              <a:rPr sz="4400" spc="-20" dirty="0">
                <a:latin typeface="Calibri"/>
                <a:cs typeface="Calibri"/>
              </a:rPr>
              <a:t>ε</a:t>
            </a:r>
            <a:r>
              <a:rPr sz="4400" spc="-45" dirty="0">
                <a:latin typeface="Calibri"/>
                <a:cs typeface="Calibri"/>
              </a:rPr>
              <a:t>ω</a:t>
            </a:r>
            <a:r>
              <a:rPr sz="4400" dirty="0">
                <a:latin typeface="Calibri"/>
                <a:cs typeface="Calibri"/>
              </a:rPr>
              <a:t>ν</a:t>
            </a:r>
            <a:r>
              <a:rPr sz="4400" spc="-20" dirty="0">
                <a:latin typeface="Calibri"/>
                <a:cs typeface="Calibri"/>
              </a:rPr>
              <a:t> </a:t>
            </a:r>
            <a:r>
              <a:rPr sz="4400" spc="-155" dirty="0">
                <a:latin typeface="Calibri"/>
                <a:cs typeface="Calibri"/>
              </a:rPr>
              <a:t>κ</a:t>
            </a:r>
            <a:r>
              <a:rPr sz="4400" spc="-20" dirty="0">
                <a:latin typeface="Calibri"/>
                <a:cs typeface="Calibri"/>
              </a:rPr>
              <a:t>αι</a:t>
            </a:r>
            <a:r>
              <a:rPr sz="4400" spc="-10" dirty="0">
                <a:latin typeface="Calibri"/>
                <a:cs typeface="Calibri"/>
              </a:rPr>
              <a:t> </a:t>
            </a:r>
            <a:r>
              <a:rPr sz="4400" spc="-5" dirty="0">
                <a:latin typeface="Calibri"/>
                <a:cs typeface="Calibri"/>
              </a:rPr>
              <a:t>σ</a:t>
            </a:r>
            <a:r>
              <a:rPr sz="4400" dirty="0">
                <a:latin typeface="Calibri"/>
                <a:cs typeface="Calibri"/>
              </a:rPr>
              <a:t>υ</a:t>
            </a:r>
            <a:r>
              <a:rPr sz="4400" spc="-15" dirty="0">
                <a:latin typeface="Calibri"/>
                <a:cs typeface="Calibri"/>
              </a:rPr>
              <a:t>μ</a:t>
            </a:r>
            <a:r>
              <a:rPr sz="4400" dirty="0">
                <a:latin typeface="Calibri"/>
                <a:cs typeface="Calibri"/>
              </a:rPr>
              <a:t>π</a:t>
            </a:r>
            <a:r>
              <a:rPr sz="4400" spc="-30" dirty="0">
                <a:latin typeface="Calibri"/>
                <a:cs typeface="Calibri"/>
              </a:rPr>
              <a:t>ε</a:t>
            </a:r>
            <a:r>
              <a:rPr sz="4400" dirty="0">
                <a:latin typeface="Calibri"/>
                <a:cs typeface="Calibri"/>
              </a:rPr>
              <a:t>ρι</a:t>
            </a:r>
            <a:r>
              <a:rPr sz="4400" spc="5" dirty="0">
                <a:latin typeface="Calibri"/>
                <a:cs typeface="Calibri"/>
              </a:rPr>
              <a:t>φο</a:t>
            </a:r>
            <a:r>
              <a:rPr sz="4400" spc="-10" dirty="0">
                <a:latin typeface="Calibri"/>
                <a:cs typeface="Calibri"/>
              </a:rPr>
              <a:t>ρ</a:t>
            </a:r>
            <a:r>
              <a:rPr sz="4400" spc="-5" dirty="0">
                <a:latin typeface="Calibri"/>
                <a:cs typeface="Calibri"/>
              </a:rPr>
              <a:t>ά</a:t>
            </a:r>
            <a:r>
              <a:rPr sz="4400" dirty="0">
                <a:latin typeface="Calibri"/>
                <a:cs typeface="Calibri"/>
              </a:rPr>
              <a:t>ς</a:t>
            </a:r>
            <a:r>
              <a:rPr sz="4400" spc="-105" dirty="0">
                <a:latin typeface="Calibri"/>
                <a:cs typeface="Calibri"/>
              </a:rPr>
              <a:t> </a:t>
            </a:r>
            <a:r>
              <a:rPr sz="4400" spc="-25" dirty="0">
                <a:latin typeface="Calibri"/>
                <a:cs typeface="Calibri"/>
              </a:rPr>
              <a:t>ρ</a:t>
            </a:r>
            <a:r>
              <a:rPr sz="4400" spc="-60" dirty="0">
                <a:latin typeface="Calibri"/>
                <a:cs typeface="Calibri"/>
              </a:rPr>
              <a:t>α</a:t>
            </a:r>
            <a:r>
              <a:rPr sz="4400" spc="-25" dirty="0">
                <a:latin typeface="Calibri"/>
                <a:cs typeface="Calibri"/>
              </a:rPr>
              <a:t>δ</a:t>
            </a:r>
            <a:r>
              <a:rPr sz="4400" spc="-15" dirty="0">
                <a:latin typeface="Calibri"/>
                <a:cs typeface="Calibri"/>
              </a:rPr>
              <a:t>ιο</a:t>
            </a:r>
            <a:r>
              <a:rPr sz="4400" spc="-25" dirty="0">
                <a:latin typeface="Calibri"/>
                <a:cs typeface="Calibri"/>
              </a:rPr>
              <a:t>δ</a:t>
            </a:r>
            <a:r>
              <a:rPr sz="4400" spc="-10" dirty="0">
                <a:latin typeface="Calibri"/>
                <a:cs typeface="Calibri"/>
              </a:rPr>
              <a:t>ι</a:t>
            </a:r>
            <a:r>
              <a:rPr sz="4400" spc="-25" dirty="0">
                <a:latin typeface="Calibri"/>
                <a:cs typeface="Calibri"/>
              </a:rPr>
              <a:t>α</a:t>
            </a:r>
            <a:r>
              <a:rPr sz="4400" spc="-120" dirty="0">
                <a:latin typeface="Calibri"/>
                <a:cs typeface="Calibri"/>
              </a:rPr>
              <a:t>ύ</a:t>
            </a:r>
            <a:r>
              <a:rPr sz="4400" spc="-35" dirty="0">
                <a:latin typeface="Calibri"/>
                <a:cs typeface="Calibri"/>
              </a:rPr>
              <a:t>λ</a:t>
            </a:r>
            <a:r>
              <a:rPr sz="4400" spc="-20" dirty="0">
                <a:latin typeface="Calibri"/>
                <a:cs typeface="Calibri"/>
              </a:rPr>
              <a:t>ο</a:t>
            </a:r>
            <a:r>
              <a:rPr sz="4400" dirty="0">
                <a:latin typeface="Calibri"/>
                <a:cs typeface="Calibri"/>
              </a:rPr>
              <a:t>υ</a:t>
            </a:r>
            <a:endParaRPr sz="4400">
              <a:latin typeface="Calibri"/>
              <a:cs typeface="Calibri"/>
            </a:endParaRPr>
          </a:p>
        </p:txBody>
      </p:sp>
      <p:sp>
        <p:nvSpPr>
          <p:cNvPr id="5" name="TextBox 4"/>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20F97A28-AAC2-4BFF-871D-96119B2C9351}" type="slidenum">
              <a:rPr lang="el-GR" sz="1400" b="1" smtClean="0">
                <a:solidFill>
                  <a:schemeClr val="accent2">
                    <a:lumMod val="75000"/>
                  </a:schemeClr>
                </a:solidFill>
                <a:cs typeface="Calibri"/>
              </a:rPr>
              <a:t>1</a:t>
            </a:fld>
            <a:endParaRPr lang="el-GR" sz="1400" b="1" dirty="0">
              <a:solidFill>
                <a:schemeClr val="accent2">
                  <a:lumMod val="75000"/>
                </a:schemeClr>
              </a:solidFill>
              <a:cs typeface="Calibri"/>
            </a:endParaRPr>
          </a:p>
        </p:txBody>
      </p:sp>
      <p:sp>
        <p:nvSpPr>
          <p:cNvPr id="6"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2135208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2702" rIns="0" bIns="0" rtlCol="0">
            <a:spAutoFit/>
          </a:bodyPr>
          <a:lstStyle/>
          <a:p>
            <a:pPr marL="184785">
              <a:lnSpc>
                <a:spcPct val="100000"/>
              </a:lnSpc>
            </a:pPr>
            <a:r>
              <a:rPr dirty="0"/>
              <a:t>Δ</a:t>
            </a:r>
            <a:r>
              <a:rPr spc="5" dirty="0"/>
              <a:t>ι</a:t>
            </a:r>
            <a:r>
              <a:rPr spc="-5" dirty="0"/>
              <a:t>α</a:t>
            </a:r>
            <a:r>
              <a:rPr dirty="0"/>
              <a:t>λ</a:t>
            </a:r>
            <a:r>
              <a:rPr spc="-20" dirty="0"/>
              <a:t>ε</a:t>
            </a:r>
            <a:r>
              <a:rPr spc="5" dirty="0"/>
              <a:t>ί</a:t>
            </a:r>
            <a:r>
              <a:rPr spc="-10" dirty="0"/>
              <a:t>ψ</a:t>
            </a:r>
            <a:r>
              <a:rPr spc="-20" dirty="0"/>
              <a:t>ε</a:t>
            </a:r>
            <a:r>
              <a:rPr spc="5" dirty="0"/>
              <a:t>ι</a:t>
            </a:r>
            <a:r>
              <a:rPr dirty="0"/>
              <a:t>ς</a:t>
            </a:r>
            <a:r>
              <a:rPr spc="-60" dirty="0"/>
              <a:t> </a:t>
            </a:r>
            <a:r>
              <a:rPr spc="-15" dirty="0"/>
              <a:t>μ</a:t>
            </a:r>
            <a:r>
              <a:rPr spc="-20" dirty="0"/>
              <a:t>ε</a:t>
            </a:r>
            <a:r>
              <a:rPr spc="15" dirty="0"/>
              <a:t>γ</a:t>
            </a:r>
            <a:r>
              <a:rPr spc="-5" dirty="0"/>
              <a:t>ά</a:t>
            </a:r>
            <a:r>
              <a:rPr dirty="0"/>
              <a:t>λ</a:t>
            </a:r>
            <a:r>
              <a:rPr spc="-5" dirty="0"/>
              <a:t>η</a:t>
            </a:r>
            <a:r>
              <a:rPr dirty="0"/>
              <a:t>ς</a:t>
            </a:r>
            <a:r>
              <a:rPr spc="-35" dirty="0"/>
              <a:t> </a:t>
            </a:r>
            <a:r>
              <a:rPr spc="-15" dirty="0"/>
              <a:t>κ</a:t>
            </a:r>
            <a:r>
              <a:rPr spc="-35" dirty="0"/>
              <a:t>λ</a:t>
            </a:r>
            <a:r>
              <a:rPr spc="-10" dirty="0"/>
              <a:t>ί</a:t>
            </a:r>
            <a:r>
              <a:rPr spc="-25" dirty="0"/>
              <a:t>μ</a:t>
            </a:r>
            <a:r>
              <a:rPr dirty="0"/>
              <a:t>α</a:t>
            </a:r>
            <a:r>
              <a:rPr spc="-160" dirty="0"/>
              <a:t>κ</a:t>
            </a:r>
            <a:r>
              <a:rPr spc="-5" dirty="0"/>
              <a:t>α</a:t>
            </a:r>
            <a:r>
              <a:rPr dirty="0"/>
              <a:t>ς</a:t>
            </a:r>
            <a:r>
              <a:rPr spc="-60" dirty="0"/>
              <a:t> </a:t>
            </a:r>
            <a:r>
              <a:rPr spc="-5" dirty="0">
                <a:latin typeface="Calibri"/>
                <a:cs typeface="Calibri"/>
              </a:rPr>
              <a:t>(1</a:t>
            </a:r>
            <a:r>
              <a:rPr dirty="0">
                <a:latin typeface="Calibri"/>
                <a:cs typeface="Calibri"/>
              </a:rPr>
              <a:t>)</a:t>
            </a:r>
          </a:p>
        </p:txBody>
      </p:sp>
      <p:sp>
        <p:nvSpPr>
          <p:cNvPr id="4" name="object 4"/>
          <p:cNvSpPr txBox="1"/>
          <p:nvPr/>
        </p:nvSpPr>
        <p:spPr>
          <a:xfrm>
            <a:off x="393700" y="2176294"/>
            <a:ext cx="10147300" cy="3185487"/>
          </a:xfrm>
          <a:prstGeom prst="rect">
            <a:avLst/>
          </a:prstGeom>
        </p:spPr>
        <p:txBody>
          <a:bodyPr vert="horz" wrap="square" lIns="0" tIns="0" rIns="0" bIns="0" rtlCol="0">
            <a:spAutoFit/>
          </a:bodyPr>
          <a:lstStyle/>
          <a:p>
            <a:pPr marL="356870" marR="5080" indent="-344170">
              <a:spcBef>
                <a:spcPts val="600"/>
              </a:spcBef>
              <a:buFont typeface="Arial"/>
              <a:buChar char="•"/>
              <a:tabLst>
                <a:tab pos="353060" algn="l"/>
              </a:tabLst>
            </a:pPr>
            <a:r>
              <a:rPr sz="2400" dirty="0">
                <a:latin typeface="Calibri" panose="020F0502020204030204" pitchFamily="34" charset="0"/>
                <a:cs typeface="Calibri" panose="020F0502020204030204" pitchFamily="34" charset="0"/>
              </a:rPr>
              <a:t>Εμφανίζονται αποκλίσεις στις τιμές της λαμβανόμενης ισχύος από αυτές που προβλέπουν τα μοντέλα απωλειών διάδοσης (διαλείψεις σκίασης)</a:t>
            </a:r>
          </a:p>
          <a:p>
            <a:pPr marL="356870" marR="24130" indent="-344170">
              <a:spcBef>
                <a:spcPts val="600"/>
              </a:spcBef>
              <a:buFont typeface="Arial"/>
              <a:buChar char="•"/>
              <a:tabLst>
                <a:tab pos="353060" algn="l"/>
              </a:tabLst>
            </a:pPr>
            <a:r>
              <a:rPr sz="2400" dirty="0">
                <a:latin typeface="Calibri" panose="020F0502020204030204" pitchFamily="34" charset="0"/>
                <a:cs typeface="Calibri" panose="020F0502020204030204" pitchFamily="34" charset="0"/>
              </a:rPr>
              <a:t>Με β</a:t>
            </a:r>
            <a:r>
              <a:rPr sz="2400" dirty="0" err="1">
                <a:latin typeface="Calibri" panose="020F0502020204030204" pitchFamily="34" charset="0"/>
                <a:cs typeface="Calibri" panose="020F0502020204030204" pitchFamily="34" charset="0"/>
              </a:rPr>
              <a:t>άση</a:t>
            </a:r>
            <a:r>
              <a:rPr sz="2400" dirty="0">
                <a:latin typeface="Calibri" panose="020F0502020204030204" pitchFamily="34" charset="0"/>
                <a:cs typeface="Calibri" panose="020F0502020204030204" pitchFamily="34" charset="0"/>
              </a:rPr>
              <a:t> </a:t>
            </a:r>
            <a:r>
              <a:rPr sz="2400" dirty="0" err="1" smtClean="0">
                <a:latin typeface="Calibri" panose="020F0502020204030204" pitchFamily="34" charset="0"/>
                <a:cs typeface="Calibri" panose="020F0502020204030204" pitchFamily="34" charset="0"/>
              </a:rPr>
              <a:t>εκτεν</a:t>
            </a:r>
            <a:r>
              <a:rPr lang="el-GR" sz="2400" dirty="0" err="1" smtClean="0">
                <a:latin typeface="Calibri" panose="020F0502020204030204" pitchFamily="34" charset="0"/>
                <a:cs typeface="Calibri" panose="020F0502020204030204" pitchFamily="34" charset="0"/>
              </a:rPr>
              <a:t>εί</a:t>
            </a:r>
            <a:r>
              <a:rPr sz="2400" dirty="0" smtClean="0">
                <a:latin typeface="Calibri" panose="020F0502020204030204" pitchFamily="34" charset="0"/>
                <a:cs typeface="Calibri" panose="020F0502020204030204" pitchFamily="34" charset="0"/>
              </a:rPr>
              <a:t>ς </a:t>
            </a:r>
            <a:r>
              <a:rPr sz="2400" dirty="0">
                <a:latin typeface="Calibri" panose="020F0502020204030204" pitchFamily="34" charset="0"/>
                <a:cs typeface="Calibri" panose="020F0502020204030204" pitchFamily="34" charset="0"/>
              </a:rPr>
              <a:t>πειραματικές μετρήσεις, έχει αποδειχθεί ότι </a:t>
            </a:r>
            <a:r>
              <a:rPr sz="2400" dirty="0" smtClean="0">
                <a:latin typeface="Calibri" panose="020F0502020204030204" pitchFamily="34" charset="0"/>
                <a:cs typeface="Calibri" panose="020F0502020204030204" pitchFamily="34" charset="0"/>
              </a:rPr>
              <a:t>η</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λαμβανόμενη </a:t>
            </a:r>
            <a:r>
              <a:rPr sz="2400" dirty="0">
                <a:latin typeface="Calibri" panose="020F0502020204030204" pitchFamily="34" charset="0"/>
                <a:cs typeface="Calibri" panose="020F0502020204030204" pitchFamily="34" charset="0"/>
              </a:rPr>
              <a:t>ισχύς (σε dBm, dBW) ακολουθεί Γκαουσιανή </a:t>
            </a:r>
            <a:r>
              <a:rPr sz="2400" dirty="0" smtClean="0">
                <a:latin typeface="Calibri" panose="020F0502020204030204" pitchFamily="34" charset="0"/>
                <a:cs typeface="Calibri" panose="020F0502020204030204" pitchFamily="34" charset="0"/>
              </a:rPr>
              <a:t>κατανομή</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(λογαριθμοκανονική </a:t>
            </a:r>
            <a:r>
              <a:rPr sz="2400" dirty="0">
                <a:latin typeface="Calibri" panose="020F0502020204030204" pitchFamily="34" charset="0"/>
                <a:cs typeface="Calibri" panose="020F0502020204030204" pitchFamily="34" charset="0"/>
              </a:rPr>
              <a:t>κατανομή = κανονική κατανομή σε λογαριθμική κλίμακα):</a:t>
            </a:r>
          </a:p>
          <a:p>
            <a:pPr marL="756285" marR="315595" lvl="1" indent="-287020">
              <a:spcBef>
                <a:spcPts val="600"/>
              </a:spcBef>
              <a:buFont typeface="Arial"/>
              <a:buChar char="–"/>
              <a:tabLst>
                <a:tab pos="756920" algn="l"/>
              </a:tabLst>
            </a:pPr>
            <a:r>
              <a:rPr sz="2400" dirty="0">
                <a:latin typeface="Calibri" panose="020F0502020204030204" pitchFamily="34" charset="0"/>
                <a:cs typeface="Calibri" panose="020F0502020204030204" pitchFamily="34" charset="0"/>
              </a:rPr>
              <a:t>Η μέση τιμή καθορίζεται από το εμπειρικό μοντέλο που χρησιμοποιείται</a:t>
            </a:r>
          </a:p>
          <a:p>
            <a:pPr marL="756285" lvl="1" indent="-287020">
              <a:spcBef>
                <a:spcPts val="600"/>
              </a:spcBef>
              <a:buFont typeface="Arial"/>
              <a:buChar char="–"/>
              <a:tabLst>
                <a:tab pos="756920" algn="l"/>
              </a:tabLst>
            </a:pPr>
            <a:r>
              <a:rPr sz="2400" dirty="0">
                <a:latin typeface="Calibri" panose="020F0502020204030204" pitchFamily="34" charset="0"/>
                <a:cs typeface="Calibri" panose="020F0502020204030204" pitchFamily="34" charset="0"/>
              </a:rPr>
              <a:t>Η τυπική απόκλιση από το περιβάλλον διάδοσης</a:t>
            </a:r>
          </a:p>
        </p:txBody>
      </p:sp>
      <p:sp>
        <p:nvSpPr>
          <p:cNvPr id="7" name="TextBox 6"/>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7C92C5EE-7DEA-42E8-81C1-60412FBB6990}" type="slidenum">
              <a:rPr lang="el-GR" sz="1400" b="1" smtClean="0">
                <a:solidFill>
                  <a:schemeClr val="accent2">
                    <a:lumMod val="75000"/>
                  </a:schemeClr>
                </a:solidFill>
                <a:cs typeface="Calibri"/>
              </a:rPr>
              <a:t>10</a:t>
            </a:fld>
            <a:endParaRPr lang="el-GR" sz="1400" b="1" dirty="0">
              <a:solidFill>
                <a:schemeClr val="accent2">
                  <a:lumMod val="75000"/>
                </a:schemeClr>
              </a:solidFill>
              <a:cs typeface="Calibri"/>
            </a:endParaRPr>
          </a:p>
        </p:txBody>
      </p:sp>
      <p:sp>
        <p:nvSpPr>
          <p:cNvPr id="8"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694184916"/>
              </p:ext>
            </p:extLst>
          </p:nvPr>
        </p:nvGraphicFramePr>
        <p:xfrm>
          <a:off x="3168650" y="5638800"/>
          <a:ext cx="3902075" cy="785813"/>
        </p:xfrm>
        <a:graphic>
          <a:graphicData uri="http://schemas.openxmlformats.org/presentationml/2006/ole">
            <mc:AlternateContent xmlns:mc="http://schemas.openxmlformats.org/markup-compatibility/2006">
              <mc:Choice xmlns:v="urn:schemas-microsoft-com:vml" Requires="v">
                <p:oleObj spid="_x0000_s11339" name="Equation" r:id="rId4" imgW="1257120" imgH="253800" progId="Equation.DSMT4">
                  <p:embed/>
                </p:oleObj>
              </mc:Choice>
              <mc:Fallback>
                <p:oleObj name="Equation" r:id="rId4" imgW="1257120" imgH="253800" progId="Equation.DSMT4">
                  <p:embed/>
                  <p:pic>
                    <p:nvPicPr>
                      <p:cNvPr id="0" name=""/>
                      <p:cNvPicPr/>
                      <p:nvPr/>
                    </p:nvPicPr>
                    <p:blipFill>
                      <a:blip r:embed="rId5"/>
                      <a:stretch>
                        <a:fillRect/>
                      </a:stretch>
                    </p:blipFill>
                    <p:spPr>
                      <a:xfrm>
                        <a:off x="3168650" y="5638800"/>
                        <a:ext cx="3902075" cy="785813"/>
                      </a:xfrm>
                      <a:prstGeom prst="rect">
                        <a:avLst/>
                      </a:prstGeom>
                    </p:spPr>
                  </p:pic>
                </p:oleObj>
              </mc:Fallback>
            </mc:AlternateContent>
          </a:graphicData>
        </a:graphic>
      </p:graphicFrame>
    </p:spTree>
    <p:extLst>
      <p:ext uri="{BB962C8B-B14F-4D97-AF65-F5344CB8AC3E}">
        <p14:creationId xmlns:p14="http://schemas.microsoft.com/office/powerpoint/2010/main" val="398987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70002" rIns="0" bIns="0" rtlCol="0">
            <a:spAutoFit/>
          </a:bodyPr>
          <a:lstStyle/>
          <a:p>
            <a:pPr marL="184785">
              <a:lnSpc>
                <a:spcPct val="100000"/>
              </a:lnSpc>
            </a:pPr>
            <a:r>
              <a:rPr dirty="0"/>
              <a:t>Δ</a:t>
            </a:r>
            <a:r>
              <a:rPr spc="5" dirty="0"/>
              <a:t>ι</a:t>
            </a:r>
            <a:r>
              <a:rPr spc="-5" dirty="0"/>
              <a:t>α</a:t>
            </a:r>
            <a:r>
              <a:rPr dirty="0"/>
              <a:t>λ</a:t>
            </a:r>
            <a:r>
              <a:rPr spc="-20" dirty="0"/>
              <a:t>ε</a:t>
            </a:r>
            <a:r>
              <a:rPr spc="5" dirty="0"/>
              <a:t>ί</a:t>
            </a:r>
            <a:r>
              <a:rPr spc="-10" dirty="0"/>
              <a:t>ψ</a:t>
            </a:r>
            <a:r>
              <a:rPr spc="-20" dirty="0"/>
              <a:t>ε</a:t>
            </a:r>
            <a:r>
              <a:rPr spc="5" dirty="0"/>
              <a:t>ι</a:t>
            </a:r>
            <a:r>
              <a:rPr dirty="0"/>
              <a:t>ς</a:t>
            </a:r>
            <a:r>
              <a:rPr spc="-60" dirty="0"/>
              <a:t> </a:t>
            </a:r>
            <a:r>
              <a:rPr spc="-15" dirty="0"/>
              <a:t>μ</a:t>
            </a:r>
            <a:r>
              <a:rPr spc="-20" dirty="0"/>
              <a:t>ε</a:t>
            </a:r>
            <a:r>
              <a:rPr spc="15" dirty="0"/>
              <a:t>γ</a:t>
            </a:r>
            <a:r>
              <a:rPr spc="-5" dirty="0"/>
              <a:t>ά</a:t>
            </a:r>
            <a:r>
              <a:rPr dirty="0"/>
              <a:t>λ</a:t>
            </a:r>
            <a:r>
              <a:rPr spc="-5" dirty="0"/>
              <a:t>η</a:t>
            </a:r>
            <a:r>
              <a:rPr dirty="0"/>
              <a:t>ς</a:t>
            </a:r>
            <a:r>
              <a:rPr spc="-35" dirty="0"/>
              <a:t> </a:t>
            </a:r>
            <a:r>
              <a:rPr spc="-15" dirty="0"/>
              <a:t>κ</a:t>
            </a:r>
            <a:r>
              <a:rPr spc="-35" dirty="0"/>
              <a:t>λ</a:t>
            </a:r>
            <a:r>
              <a:rPr spc="-10" dirty="0"/>
              <a:t>ί</a:t>
            </a:r>
            <a:r>
              <a:rPr spc="-25" dirty="0"/>
              <a:t>μ</a:t>
            </a:r>
            <a:r>
              <a:rPr dirty="0"/>
              <a:t>α</a:t>
            </a:r>
            <a:r>
              <a:rPr spc="-160" dirty="0"/>
              <a:t>κ</a:t>
            </a:r>
            <a:r>
              <a:rPr spc="-5" dirty="0"/>
              <a:t>α</a:t>
            </a:r>
            <a:r>
              <a:rPr dirty="0"/>
              <a:t>ς</a:t>
            </a:r>
            <a:r>
              <a:rPr spc="-60" dirty="0"/>
              <a:t> </a:t>
            </a:r>
            <a:r>
              <a:rPr spc="-5" dirty="0">
                <a:latin typeface="Calibri"/>
                <a:cs typeface="Calibri"/>
              </a:rPr>
              <a:t>(2</a:t>
            </a:r>
            <a:r>
              <a:rPr dirty="0">
                <a:latin typeface="Calibri"/>
                <a:cs typeface="Calibri"/>
              </a:rPr>
              <a:t>)</a:t>
            </a:r>
          </a:p>
        </p:txBody>
      </p:sp>
      <p:sp>
        <p:nvSpPr>
          <p:cNvPr id="5" name="object 5"/>
          <p:cNvSpPr txBox="1"/>
          <p:nvPr/>
        </p:nvSpPr>
        <p:spPr>
          <a:xfrm>
            <a:off x="1342736" y="1902487"/>
            <a:ext cx="8535670" cy="1862946"/>
          </a:xfrm>
          <a:prstGeom prst="rect">
            <a:avLst/>
          </a:prstGeom>
        </p:spPr>
        <p:txBody>
          <a:bodyPr vert="horz" wrap="square" lIns="0" tIns="0" rIns="0" bIns="0" rtlCol="0">
            <a:spAutoFit/>
          </a:bodyPr>
          <a:lstStyle/>
          <a:p>
            <a:pPr marL="12700" marR="5080" algn="just">
              <a:lnSpc>
                <a:spcPct val="101299"/>
              </a:lnSpc>
            </a:pPr>
            <a:r>
              <a:rPr sz="2400" dirty="0" smtClean="0">
                <a:latin typeface="Calibri"/>
                <a:cs typeface="Calibri"/>
              </a:rPr>
              <a:t>Η</a:t>
            </a:r>
            <a:r>
              <a:rPr lang="en-US" sz="2400" dirty="0" smtClean="0">
                <a:latin typeface="Calibri"/>
                <a:cs typeface="Calibri"/>
              </a:rPr>
              <a:t>            </a:t>
            </a:r>
            <a:r>
              <a:rPr sz="2400" spc="-5" dirty="0" err="1" smtClean="0">
                <a:latin typeface="Calibri"/>
                <a:cs typeface="Calibri"/>
              </a:rPr>
              <a:t>ε</a:t>
            </a:r>
            <a:r>
              <a:rPr sz="2400" spc="-35" dirty="0" err="1" smtClean="0">
                <a:latin typeface="Calibri"/>
                <a:cs typeface="Calibri"/>
              </a:rPr>
              <a:t>ί</a:t>
            </a:r>
            <a:r>
              <a:rPr sz="2400" dirty="0" err="1" smtClean="0">
                <a:latin typeface="Calibri"/>
                <a:cs typeface="Calibri"/>
              </a:rPr>
              <a:t>ν</a:t>
            </a:r>
            <a:r>
              <a:rPr sz="2400" spc="-5" dirty="0" smtClean="0">
                <a:latin typeface="Calibri"/>
                <a:cs typeface="Calibri"/>
              </a:rPr>
              <a:t>α</a:t>
            </a:r>
            <a:r>
              <a:rPr sz="2400" dirty="0" smtClean="0">
                <a:latin typeface="Calibri"/>
                <a:cs typeface="Calibri"/>
              </a:rPr>
              <a:t>ι</a:t>
            </a:r>
            <a:r>
              <a:rPr sz="2400" spc="-15" dirty="0" smtClean="0">
                <a:latin typeface="Calibri"/>
                <a:cs typeface="Calibri"/>
              </a:rPr>
              <a:t> </a:t>
            </a:r>
            <a:r>
              <a:rPr sz="2400" dirty="0">
                <a:latin typeface="Calibri"/>
                <a:cs typeface="Calibri"/>
              </a:rPr>
              <a:t>η</a:t>
            </a:r>
            <a:r>
              <a:rPr sz="2400" spc="-10" dirty="0">
                <a:latin typeface="Calibri"/>
                <a:cs typeface="Calibri"/>
              </a:rPr>
              <a:t> </a:t>
            </a:r>
            <a:r>
              <a:rPr sz="2400" dirty="0">
                <a:latin typeface="Calibri"/>
                <a:cs typeface="Calibri"/>
              </a:rPr>
              <a:t>μ</a:t>
            </a:r>
            <a:r>
              <a:rPr sz="2400" spc="-15" dirty="0">
                <a:latin typeface="Calibri"/>
                <a:cs typeface="Calibri"/>
              </a:rPr>
              <a:t>έ</a:t>
            </a:r>
            <a:r>
              <a:rPr sz="2400" spc="-5" dirty="0">
                <a:latin typeface="Calibri"/>
                <a:cs typeface="Calibri"/>
              </a:rPr>
              <a:t>σ</a:t>
            </a:r>
            <a:r>
              <a:rPr sz="2400" dirty="0">
                <a:latin typeface="Calibri"/>
                <a:cs typeface="Calibri"/>
              </a:rPr>
              <a:t>η</a:t>
            </a:r>
            <a:r>
              <a:rPr sz="2400" spc="-35" dirty="0">
                <a:latin typeface="Calibri"/>
                <a:cs typeface="Calibri"/>
              </a:rPr>
              <a:t> </a:t>
            </a:r>
            <a:r>
              <a:rPr sz="2400" spc="-20" dirty="0">
                <a:latin typeface="Calibri"/>
                <a:cs typeface="Calibri"/>
              </a:rPr>
              <a:t>λ</a:t>
            </a:r>
            <a:r>
              <a:rPr sz="2400" spc="-5" dirty="0">
                <a:latin typeface="Calibri"/>
                <a:cs typeface="Calibri"/>
              </a:rPr>
              <a:t>α</a:t>
            </a:r>
            <a:r>
              <a:rPr sz="2400" spc="10" dirty="0">
                <a:latin typeface="Calibri"/>
                <a:cs typeface="Calibri"/>
              </a:rPr>
              <a:t>μ</a:t>
            </a:r>
            <a:r>
              <a:rPr sz="2400" spc="-5" dirty="0">
                <a:latin typeface="Calibri"/>
                <a:cs typeface="Calibri"/>
              </a:rPr>
              <a:t>βα</a:t>
            </a:r>
            <a:r>
              <a:rPr sz="2400" spc="10" dirty="0">
                <a:latin typeface="Calibri"/>
                <a:cs typeface="Calibri"/>
              </a:rPr>
              <a:t>ν</a:t>
            </a:r>
            <a:r>
              <a:rPr sz="2400" spc="-5" dirty="0">
                <a:latin typeface="Calibri"/>
                <a:cs typeface="Calibri"/>
              </a:rPr>
              <a:t>ό</a:t>
            </a:r>
            <a:r>
              <a:rPr sz="2400" dirty="0">
                <a:latin typeface="Calibri"/>
                <a:cs typeface="Calibri"/>
              </a:rPr>
              <a:t>μ</a:t>
            </a:r>
            <a:r>
              <a:rPr sz="2400" spc="5" dirty="0">
                <a:latin typeface="Calibri"/>
                <a:cs typeface="Calibri"/>
              </a:rPr>
              <a:t>ε</a:t>
            </a:r>
            <a:r>
              <a:rPr sz="2400" dirty="0">
                <a:latin typeface="Calibri"/>
                <a:cs typeface="Calibri"/>
              </a:rPr>
              <a:t>νη</a:t>
            </a:r>
            <a:r>
              <a:rPr sz="2400" spc="-30" dirty="0">
                <a:latin typeface="Calibri"/>
                <a:cs typeface="Calibri"/>
              </a:rPr>
              <a:t> </a:t>
            </a:r>
            <a:r>
              <a:rPr sz="2400" dirty="0">
                <a:latin typeface="Calibri"/>
                <a:cs typeface="Calibri"/>
              </a:rPr>
              <a:t>ι</a:t>
            </a:r>
            <a:r>
              <a:rPr sz="2400" spc="-5" dirty="0">
                <a:latin typeface="Calibri"/>
                <a:cs typeface="Calibri"/>
              </a:rPr>
              <a:t>σχ</a:t>
            </a:r>
            <a:r>
              <a:rPr sz="2400" dirty="0">
                <a:latin typeface="Calibri"/>
                <a:cs typeface="Calibri"/>
              </a:rPr>
              <a:t>ύ σε</a:t>
            </a:r>
            <a:r>
              <a:rPr sz="2400" spc="5" dirty="0">
                <a:latin typeface="Calibri"/>
                <a:cs typeface="Calibri"/>
              </a:rPr>
              <a:t> </a:t>
            </a:r>
            <a:r>
              <a:rPr sz="2400" spc="-5" dirty="0">
                <a:latin typeface="Calibri"/>
                <a:cs typeface="Calibri"/>
              </a:rPr>
              <a:t>α</a:t>
            </a:r>
            <a:r>
              <a:rPr sz="2400" dirty="0">
                <a:latin typeface="Calibri"/>
                <a:cs typeface="Calibri"/>
              </a:rPr>
              <a:t>π</a:t>
            </a:r>
            <a:r>
              <a:rPr sz="2400" spc="-5" dirty="0">
                <a:latin typeface="Calibri"/>
                <a:cs typeface="Calibri"/>
              </a:rPr>
              <a:t>ό</a:t>
            </a:r>
            <a:r>
              <a:rPr sz="2400" spc="30" dirty="0">
                <a:latin typeface="Calibri"/>
                <a:cs typeface="Calibri"/>
              </a:rPr>
              <a:t>σ</a:t>
            </a:r>
            <a:r>
              <a:rPr sz="2400" spc="5" dirty="0">
                <a:latin typeface="Calibri"/>
                <a:cs typeface="Calibri"/>
              </a:rPr>
              <a:t>τ</a:t>
            </a:r>
            <a:r>
              <a:rPr sz="2400" spc="-20" dirty="0">
                <a:latin typeface="Calibri"/>
                <a:cs typeface="Calibri"/>
              </a:rPr>
              <a:t>α</a:t>
            </a:r>
            <a:r>
              <a:rPr sz="2400" spc="-5" dirty="0">
                <a:latin typeface="Calibri"/>
                <a:cs typeface="Calibri"/>
              </a:rPr>
              <a:t>σ</a:t>
            </a:r>
            <a:r>
              <a:rPr sz="2400" dirty="0">
                <a:latin typeface="Calibri"/>
                <a:cs typeface="Calibri"/>
              </a:rPr>
              <a:t>η</a:t>
            </a:r>
            <a:r>
              <a:rPr sz="2400" spc="-30" dirty="0">
                <a:latin typeface="Calibri"/>
                <a:cs typeface="Calibri"/>
              </a:rPr>
              <a:t> </a:t>
            </a:r>
            <a:r>
              <a:rPr sz="2400" dirty="0">
                <a:latin typeface="Calibri"/>
                <a:cs typeface="Calibri"/>
              </a:rPr>
              <a:t>π</a:t>
            </a:r>
            <a:r>
              <a:rPr sz="2400" spc="-5" dirty="0">
                <a:latin typeface="Calibri"/>
                <a:cs typeface="Calibri"/>
              </a:rPr>
              <a:t>ο</a:t>
            </a:r>
            <a:r>
              <a:rPr sz="2400" dirty="0">
                <a:latin typeface="Calibri"/>
                <a:cs typeface="Calibri"/>
              </a:rPr>
              <a:t>μπ</a:t>
            </a:r>
            <a:r>
              <a:rPr sz="2400" spc="-5" dirty="0">
                <a:latin typeface="Calibri"/>
                <a:cs typeface="Calibri"/>
              </a:rPr>
              <a:t>ού</a:t>
            </a:r>
            <a:r>
              <a:rPr sz="2400" spc="5" dirty="0">
                <a:latin typeface="Calibri"/>
                <a:cs typeface="Calibri"/>
              </a:rPr>
              <a:t>-</a:t>
            </a:r>
            <a:r>
              <a:rPr sz="2400" dirty="0">
                <a:latin typeface="Calibri"/>
                <a:cs typeface="Calibri"/>
              </a:rPr>
              <a:t>δ</a:t>
            </a:r>
            <a:r>
              <a:rPr sz="2400" spc="5" dirty="0">
                <a:latin typeface="Calibri"/>
                <a:cs typeface="Calibri"/>
              </a:rPr>
              <a:t>έ</a:t>
            </a:r>
            <a:r>
              <a:rPr sz="2400" spc="-15" dirty="0">
                <a:latin typeface="Calibri"/>
                <a:cs typeface="Calibri"/>
              </a:rPr>
              <a:t>κ</a:t>
            </a:r>
            <a:r>
              <a:rPr sz="2400" spc="-5" dirty="0">
                <a:latin typeface="Calibri"/>
                <a:cs typeface="Calibri"/>
              </a:rPr>
              <a:t>τ</a:t>
            </a:r>
            <a:r>
              <a:rPr sz="2400" dirty="0">
                <a:latin typeface="Calibri"/>
                <a:cs typeface="Calibri"/>
              </a:rPr>
              <a:t>η d</a:t>
            </a:r>
            <a:r>
              <a:rPr sz="2400" spc="-90" dirty="0">
                <a:latin typeface="Times New Roman"/>
                <a:cs typeface="Times New Roman"/>
              </a:rPr>
              <a:t> </a:t>
            </a:r>
            <a:r>
              <a:rPr sz="2400" spc="-85" dirty="0">
                <a:latin typeface="Calibri"/>
                <a:cs typeface="Calibri"/>
              </a:rPr>
              <a:t>κ</a:t>
            </a:r>
            <a:r>
              <a:rPr sz="2400" spc="-5" dirty="0">
                <a:latin typeface="Calibri"/>
                <a:cs typeface="Calibri"/>
              </a:rPr>
              <a:t>α</a:t>
            </a:r>
            <a:r>
              <a:rPr sz="2400" dirty="0">
                <a:latin typeface="Calibri"/>
                <a:cs typeface="Calibri"/>
              </a:rPr>
              <a:t>ι η</a:t>
            </a:r>
            <a:r>
              <a:rPr sz="2400" spc="-10" dirty="0">
                <a:latin typeface="Calibri"/>
                <a:cs typeface="Calibri"/>
              </a:rPr>
              <a:t> </a:t>
            </a:r>
            <a:r>
              <a:rPr sz="2400" spc="-15" dirty="0">
                <a:latin typeface="Calibri"/>
                <a:cs typeface="Calibri"/>
              </a:rPr>
              <a:t>ε</a:t>
            </a:r>
            <a:r>
              <a:rPr sz="2400" spc="-15" baseline="-20833" dirty="0">
                <a:latin typeface="Calibri"/>
                <a:cs typeface="Calibri"/>
              </a:rPr>
              <a:t>σ</a:t>
            </a:r>
            <a:r>
              <a:rPr sz="2400" spc="232" baseline="-20833" dirty="0">
                <a:latin typeface="Calibri"/>
                <a:cs typeface="Calibri"/>
              </a:rPr>
              <a:t> </a:t>
            </a:r>
            <a:r>
              <a:rPr sz="2400" dirty="0">
                <a:latin typeface="Calibri"/>
                <a:cs typeface="Calibri"/>
              </a:rPr>
              <a:t>μία</a:t>
            </a:r>
            <a:r>
              <a:rPr sz="2400" spc="15" dirty="0">
                <a:latin typeface="Calibri"/>
                <a:cs typeface="Calibri"/>
              </a:rPr>
              <a:t> </a:t>
            </a:r>
            <a:r>
              <a:rPr sz="2400" spc="-5" dirty="0">
                <a:latin typeface="Calibri"/>
                <a:cs typeface="Calibri"/>
              </a:rPr>
              <a:t>τυ</a:t>
            </a:r>
            <a:r>
              <a:rPr sz="2400" spc="-50" dirty="0">
                <a:latin typeface="Calibri"/>
                <a:cs typeface="Calibri"/>
              </a:rPr>
              <a:t>χ</a:t>
            </a:r>
            <a:r>
              <a:rPr sz="2400" spc="-5" dirty="0">
                <a:latin typeface="Calibri"/>
                <a:cs typeface="Calibri"/>
              </a:rPr>
              <a:t>α</a:t>
            </a:r>
            <a:r>
              <a:rPr sz="2400" dirty="0">
                <a:latin typeface="Calibri"/>
                <a:cs typeface="Calibri"/>
              </a:rPr>
              <a:t>ία</a:t>
            </a:r>
            <a:r>
              <a:rPr sz="2400" spc="-10" dirty="0">
                <a:latin typeface="Calibri"/>
                <a:cs typeface="Calibri"/>
              </a:rPr>
              <a:t> </a:t>
            </a:r>
            <a:r>
              <a:rPr sz="2400" dirty="0">
                <a:latin typeface="Calibri"/>
                <a:cs typeface="Calibri"/>
              </a:rPr>
              <a:t>μ</a:t>
            </a:r>
            <a:r>
              <a:rPr sz="2400" spc="20" dirty="0">
                <a:latin typeface="Calibri"/>
                <a:cs typeface="Calibri"/>
              </a:rPr>
              <a:t>ε</a:t>
            </a:r>
            <a:r>
              <a:rPr sz="2400" spc="5" dirty="0">
                <a:latin typeface="Calibri"/>
                <a:cs typeface="Calibri"/>
              </a:rPr>
              <a:t>τ</a:t>
            </a:r>
            <a:r>
              <a:rPr sz="2400" spc="-5" dirty="0">
                <a:latin typeface="Calibri"/>
                <a:cs typeface="Calibri"/>
              </a:rPr>
              <a:t>αβ</a:t>
            </a:r>
            <a:r>
              <a:rPr sz="2400" dirty="0">
                <a:latin typeface="Calibri"/>
                <a:cs typeface="Calibri"/>
              </a:rPr>
              <a:t>λ</a:t>
            </a:r>
            <a:r>
              <a:rPr sz="2400" spc="-45" dirty="0">
                <a:latin typeface="Calibri"/>
                <a:cs typeface="Calibri"/>
              </a:rPr>
              <a:t>η</a:t>
            </a:r>
            <a:r>
              <a:rPr sz="2400" spc="5" dirty="0">
                <a:latin typeface="Calibri"/>
                <a:cs typeface="Calibri"/>
              </a:rPr>
              <a:t>τ</a:t>
            </a:r>
            <a:r>
              <a:rPr sz="2400" dirty="0">
                <a:latin typeface="Calibri"/>
                <a:cs typeface="Calibri"/>
              </a:rPr>
              <a:t>ή</a:t>
            </a:r>
            <a:r>
              <a:rPr sz="2400" spc="-70" dirty="0">
                <a:latin typeface="Calibri"/>
                <a:cs typeface="Calibri"/>
              </a:rPr>
              <a:t> </a:t>
            </a:r>
            <a:r>
              <a:rPr sz="2400" dirty="0">
                <a:latin typeface="Calibri"/>
                <a:cs typeface="Calibri"/>
              </a:rPr>
              <a:t>(</a:t>
            </a:r>
            <a:r>
              <a:rPr sz="2400" spc="-85" dirty="0">
                <a:latin typeface="Calibri"/>
                <a:cs typeface="Calibri"/>
              </a:rPr>
              <a:t>κ</a:t>
            </a:r>
            <a:r>
              <a:rPr sz="2400" spc="5" dirty="0">
                <a:latin typeface="Calibri"/>
                <a:cs typeface="Calibri"/>
              </a:rPr>
              <a:t>α</a:t>
            </a:r>
            <a:r>
              <a:rPr sz="2400" dirty="0">
                <a:latin typeface="Calibri"/>
                <a:cs typeface="Calibri"/>
              </a:rPr>
              <a:t>ν</a:t>
            </a:r>
            <a:r>
              <a:rPr sz="2400" spc="-5" dirty="0">
                <a:latin typeface="Calibri"/>
                <a:cs typeface="Calibri"/>
              </a:rPr>
              <a:t>ο</a:t>
            </a:r>
            <a:r>
              <a:rPr sz="2400" dirty="0">
                <a:latin typeface="Calibri"/>
                <a:cs typeface="Calibri"/>
              </a:rPr>
              <a:t>ν</a:t>
            </a:r>
            <a:r>
              <a:rPr sz="2400" spc="-10" dirty="0">
                <a:latin typeface="Calibri"/>
                <a:cs typeface="Calibri"/>
              </a:rPr>
              <a:t>ι</a:t>
            </a:r>
            <a:r>
              <a:rPr sz="2400" spc="-15" dirty="0">
                <a:latin typeface="Calibri"/>
                <a:cs typeface="Calibri"/>
              </a:rPr>
              <a:t>κ</a:t>
            </a:r>
            <a:r>
              <a:rPr sz="2400" dirty="0">
                <a:latin typeface="Calibri"/>
                <a:cs typeface="Calibri"/>
              </a:rPr>
              <a:t>ή</a:t>
            </a:r>
            <a:r>
              <a:rPr sz="2400" spc="-10" dirty="0">
                <a:latin typeface="Calibri"/>
                <a:cs typeface="Calibri"/>
              </a:rPr>
              <a:t> </a:t>
            </a:r>
            <a:r>
              <a:rPr sz="2400" spc="-75" dirty="0">
                <a:latin typeface="Calibri"/>
                <a:cs typeface="Calibri"/>
              </a:rPr>
              <a:t>κ</a:t>
            </a:r>
            <a:r>
              <a:rPr sz="2400" dirty="0">
                <a:latin typeface="Calibri"/>
                <a:cs typeface="Calibri"/>
              </a:rPr>
              <a:t>ατ</a:t>
            </a:r>
            <a:r>
              <a:rPr sz="2400" spc="5" dirty="0">
                <a:latin typeface="Calibri"/>
                <a:cs typeface="Calibri"/>
              </a:rPr>
              <a:t>α</a:t>
            </a:r>
            <a:r>
              <a:rPr sz="2400" dirty="0">
                <a:latin typeface="Calibri"/>
                <a:cs typeface="Calibri"/>
              </a:rPr>
              <a:t>ν</a:t>
            </a:r>
            <a:r>
              <a:rPr sz="2400" spc="-5" dirty="0">
                <a:latin typeface="Calibri"/>
                <a:cs typeface="Calibri"/>
              </a:rPr>
              <a:t>ο</a:t>
            </a:r>
            <a:r>
              <a:rPr sz="2400" dirty="0">
                <a:latin typeface="Calibri"/>
                <a:cs typeface="Calibri"/>
              </a:rPr>
              <a:t>μ</a:t>
            </a:r>
            <a:r>
              <a:rPr sz="2400" spc="5" dirty="0">
                <a:latin typeface="Calibri"/>
                <a:cs typeface="Calibri"/>
              </a:rPr>
              <a:t>ή</a:t>
            </a:r>
            <a:r>
              <a:rPr sz="2400" dirty="0">
                <a:latin typeface="Calibri"/>
                <a:cs typeface="Calibri"/>
              </a:rPr>
              <a:t>)</a:t>
            </a:r>
            <a:r>
              <a:rPr sz="2400" spc="-105" dirty="0">
                <a:latin typeface="Times New Roman"/>
                <a:cs typeface="Times New Roman"/>
              </a:rPr>
              <a:t> </a:t>
            </a:r>
            <a:r>
              <a:rPr sz="2400" dirty="0">
                <a:latin typeface="Calibri"/>
                <a:cs typeface="Calibri"/>
              </a:rPr>
              <a:t>με</a:t>
            </a:r>
            <a:r>
              <a:rPr sz="2400" spc="-5" dirty="0">
                <a:latin typeface="Calibri"/>
                <a:cs typeface="Calibri"/>
              </a:rPr>
              <a:t> </a:t>
            </a:r>
            <a:r>
              <a:rPr sz="2400" dirty="0">
                <a:latin typeface="Calibri"/>
                <a:cs typeface="Calibri"/>
              </a:rPr>
              <a:t>μ</a:t>
            </a:r>
            <a:r>
              <a:rPr sz="2400" spc="-5" dirty="0">
                <a:latin typeface="Calibri"/>
                <a:cs typeface="Calibri"/>
              </a:rPr>
              <a:t>έσ</a:t>
            </a:r>
            <a:r>
              <a:rPr sz="2400" dirty="0">
                <a:latin typeface="Calibri"/>
                <a:cs typeface="Calibri"/>
              </a:rPr>
              <a:t>η</a:t>
            </a:r>
            <a:r>
              <a:rPr sz="2400" spc="-35" dirty="0">
                <a:latin typeface="Calibri"/>
                <a:cs typeface="Calibri"/>
              </a:rPr>
              <a:t> </a:t>
            </a:r>
            <a:r>
              <a:rPr sz="2400" spc="-5" dirty="0">
                <a:latin typeface="Calibri"/>
                <a:cs typeface="Calibri"/>
              </a:rPr>
              <a:t>τ</a:t>
            </a:r>
            <a:r>
              <a:rPr sz="2400" dirty="0">
                <a:latin typeface="Calibri"/>
                <a:cs typeface="Calibri"/>
              </a:rPr>
              <a:t>ιμή</a:t>
            </a:r>
            <a:r>
              <a:rPr sz="2400" spc="-10" dirty="0">
                <a:latin typeface="Calibri"/>
                <a:cs typeface="Calibri"/>
              </a:rPr>
              <a:t> </a:t>
            </a:r>
            <a:r>
              <a:rPr sz="2400" spc="-15" dirty="0">
                <a:latin typeface="Calibri"/>
                <a:cs typeface="Calibri"/>
              </a:rPr>
              <a:t>0</a:t>
            </a:r>
            <a:r>
              <a:rPr sz="2400" spc="-10" dirty="0">
                <a:latin typeface="Times New Roman"/>
                <a:cs typeface="Times New Roman"/>
              </a:rPr>
              <a:t> </a:t>
            </a:r>
            <a:r>
              <a:rPr sz="2400" spc="-85" dirty="0">
                <a:latin typeface="Calibri"/>
                <a:cs typeface="Calibri"/>
              </a:rPr>
              <a:t>κ</a:t>
            </a:r>
            <a:r>
              <a:rPr sz="2400" spc="-10" dirty="0">
                <a:latin typeface="Calibri"/>
                <a:cs typeface="Calibri"/>
              </a:rPr>
              <a:t>α</a:t>
            </a:r>
            <a:r>
              <a:rPr sz="2400" dirty="0">
                <a:latin typeface="Calibri"/>
                <a:cs typeface="Calibri"/>
              </a:rPr>
              <a:t>ι</a:t>
            </a:r>
            <a:r>
              <a:rPr sz="2400" spc="-15" dirty="0">
                <a:latin typeface="Calibri"/>
                <a:cs typeface="Calibri"/>
              </a:rPr>
              <a:t> </a:t>
            </a:r>
            <a:r>
              <a:rPr sz="2400" spc="5" dirty="0">
                <a:latin typeface="Calibri"/>
                <a:cs typeface="Calibri"/>
              </a:rPr>
              <a:t>τ</a:t>
            </a:r>
            <a:r>
              <a:rPr sz="2400" spc="-5" dirty="0">
                <a:latin typeface="Calibri"/>
                <a:cs typeface="Calibri"/>
              </a:rPr>
              <a:t>υ</a:t>
            </a:r>
            <a:r>
              <a:rPr sz="2400" dirty="0">
                <a:latin typeface="Calibri"/>
                <a:cs typeface="Calibri"/>
              </a:rPr>
              <a:t>π</a:t>
            </a:r>
            <a:r>
              <a:rPr sz="2400" spc="-10" dirty="0">
                <a:latin typeface="Calibri"/>
                <a:cs typeface="Calibri"/>
              </a:rPr>
              <a:t>ι</a:t>
            </a:r>
            <a:r>
              <a:rPr sz="2400" spc="-15" dirty="0">
                <a:latin typeface="Calibri"/>
                <a:cs typeface="Calibri"/>
              </a:rPr>
              <a:t>κ</a:t>
            </a:r>
            <a:r>
              <a:rPr sz="2400" dirty="0">
                <a:latin typeface="Calibri"/>
                <a:cs typeface="Calibri"/>
              </a:rPr>
              <a:t>ή</a:t>
            </a:r>
            <a:r>
              <a:rPr sz="2400" spc="15" dirty="0">
                <a:latin typeface="Calibri"/>
                <a:cs typeface="Calibri"/>
              </a:rPr>
              <a:t> </a:t>
            </a:r>
            <a:r>
              <a:rPr sz="2400" spc="5" dirty="0">
                <a:latin typeface="Calibri"/>
                <a:cs typeface="Calibri"/>
              </a:rPr>
              <a:t>α</a:t>
            </a:r>
            <a:r>
              <a:rPr sz="2400" dirty="0">
                <a:latin typeface="Calibri"/>
                <a:cs typeface="Calibri"/>
              </a:rPr>
              <a:t>π</a:t>
            </a:r>
            <a:r>
              <a:rPr sz="2400" spc="-5" dirty="0">
                <a:latin typeface="Calibri"/>
                <a:cs typeface="Calibri"/>
              </a:rPr>
              <a:t>ό</a:t>
            </a:r>
            <a:r>
              <a:rPr sz="2400" spc="-15" dirty="0">
                <a:latin typeface="Calibri"/>
                <a:cs typeface="Calibri"/>
              </a:rPr>
              <a:t>κ</a:t>
            </a:r>
            <a:r>
              <a:rPr sz="2400" spc="-30" dirty="0">
                <a:latin typeface="Calibri"/>
                <a:cs typeface="Calibri"/>
              </a:rPr>
              <a:t>λ</a:t>
            </a:r>
            <a:r>
              <a:rPr sz="2400" spc="-10" dirty="0">
                <a:latin typeface="Calibri"/>
                <a:cs typeface="Calibri"/>
              </a:rPr>
              <a:t>ι</a:t>
            </a:r>
            <a:r>
              <a:rPr sz="2400" spc="-5" dirty="0">
                <a:latin typeface="Calibri"/>
                <a:cs typeface="Calibri"/>
              </a:rPr>
              <a:t>σ</a:t>
            </a:r>
            <a:r>
              <a:rPr sz="2400" dirty="0">
                <a:latin typeface="Calibri"/>
                <a:cs typeface="Calibri"/>
              </a:rPr>
              <a:t>η</a:t>
            </a:r>
            <a:r>
              <a:rPr sz="2400" spc="15" dirty="0">
                <a:latin typeface="Calibri"/>
                <a:cs typeface="Calibri"/>
              </a:rPr>
              <a:t> </a:t>
            </a:r>
            <a:r>
              <a:rPr sz="2400" spc="-20" dirty="0">
                <a:latin typeface="Calibri"/>
                <a:cs typeface="Calibri"/>
              </a:rPr>
              <a:t>σ</a:t>
            </a:r>
            <a:r>
              <a:rPr sz="2400" spc="0" baseline="-20833" dirty="0">
                <a:latin typeface="Calibri"/>
                <a:cs typeface="Calibri"/>
              </a:rPr>
              <a:t>P</a:t>
            </a:r>
            <a:r>
              <a:rPr sz="2400" spc="-15" baseline="-20833" dirty="0">
                <a:latin typeface="Calibri"/>
                <a:cs typeface="Calibri"/>
              </a:rPr>
              <a:t>r</a:t>
            </a:r>
            <a:r>
              <a:rPr sz="2400" spc="179" baseline="-20833" dirty="0">
                <a:latin typeface="Times New Roman"/>
                <a:cs typeface="Times New Roman"/>
              </a:rPr>
              <a:t> </a:t>
            </a:r>
            <a:r>
              <a:rPr sz="2400" spc="-5" dirty="0">
                <a:latin typeface="Calibri"/>
                <a:cs typeface="Calibri"/>
              </a:rPr>
              <a:t>σ</a:t>
            </a:r>
            <a:r>
              <a:rPr sz="2400" dirty="0">
                <a:latin typeface="Calibri"/>
                <a:cs typeface="Calibri"/>
              </a:rPr>
              <a:t>ε</a:t>
            </a:r>
            <a:r>
              <a:rPr sz="2400" spc="-5" dirty="0">
                <a:latin typeface="Calibri"/>
                <a:cs typeface="Calibri"/>
              </a:rPr>
              <a:t> </a:t>
            </a:r>
            <a:r>
              <a:rPr sz="2400" spc="10" dirty="0">
                <a:latin typeface="Calibri"/>
                <a:cs typeface="Calibri"/>
              </a:rPr>
              <a:t>d</a:t>
            </a:r>
            <a:r>
              <a:rPr sz="2400" spc="-15" dirty="0">
                <a:latin typeface="Calibri"/>
                <a:cs typeface="Calibri"/>
              </a:rPr>
              <a:t>B</a:t>
            </a:r>
            <a:r>
              <a:rPr sz="2400" spc="-85" dirty="0">
                <a:latin typeface="Times New Roman"/>
                <a:cs typeface="Times New Roman"/>
              </a:rPr>
              <a:t> </a:t>
            </a:r>
            <a:r>
              <a:rPr sz="2400" dirty="0">
                <a:latin typeface="Calibri"/>
                <a:cs typeface="Calibri"/>
              </a:rPr>
              <a:t>(</a:t>
            </a:r>
            <a:r>
              <a:rPr sz="2400" spc="-5" dirty="0">
                <a:latin typeface="Calibri"/>
                <a:cs typeface="Calibri"/>
              </a:rPr>
              <a:t>συ</a:t>
            </a:r>
            <a:r>
              <a:rPr sz="2400" dirty="0">
                <a:latin typeface="Calibri"/>
                <a:cs typeface="Calibri"/>
              </a:rPr>
              <a:t>ν</a:t>
            </a:r>
            <a:r>
              <a:rPr sz="2400" spc="5" dirty="0">
                <a:latin typeface="Calibri"/>
                <a:cs typeface="Calibri"/>
              </a:rPr>
              <a:t>ή</a:t>
            </a:r>
            <a:r>
              <a:rPr sz="2400" spc="-5" dirty="0">
                <a:latin typeface="Calibri"/>
                <a:cs typeface="Calibri"/>
              </a:rPr>
              <a:t>θ</a:t>
            </a:r>
            <a:r>
              <a:rPr sz="2400" spc="5" dirty="0">
                <a:latin typeface="Calibri"/>
                <a:cs typeface="Calibri"/>
              </a:rPr>
              <a:t>ω</a:t>
            </a:r>
            <a:r>
              <a:rPr sz="2400" dirty="0">
                <a:latin typeface="Calibri"/>
                <a:cs typeface="Calibri"/>
              </a:rPr>
              <a:t>ς</a:t>
            </a:r>
            <a:r>
              <a:rPr sz="2400" spc="-20" dirty="0">
                <a:latin typeface="Calibri"/>
                <a:cs typeface="Calibri"/>
              </a:rPr>
              <a:t> </a:t>
            </a:r>
            <a:r>
              <a:rPr sz="2400" spc="-5" dirty="0">
                <a:latin typeface="Calibri"/>
                <a:cs typeface="Calibri"/>
              </a:rPr>
              <a:t>α</a:t>
            </a:r>
            <a:r>
              <a:rPr sz="2400" dirty="0">
                <a:latin typeface="Calibri"/>
                <a:cs typeface="Calibri"/>
              </a:rPr>
              <a:t>πό</a:t>
            </a:r>
            <a:r>
              <a:rPr sz="2400" spc="-10" dirty="0">
                <a:latin typeface="Calibri"/>
                <a:cs typeface="Calibri"/>
              </a:rPr>
              <a:t> </a:t>
            </a:r>
            <a:r>
              <a:rPr sz="2400" spc="-20" dirty="0">
                <a:latin typeface="Calibri"/>
                <a:cs typeface="Calibri"/>
              </a:rPr>
              <a:t>4</a:t>
            </a:r>
            <a:r>
              <a:rPr sz="2400" spc="20" dirty="0">
                <a:latin typeface="Calibri"/>
                <a:cs typeface="Calibri"/>
              </a:rPr>
              <a:t>-</a:t>
            </a:r>
            <a:r>
              <a:rPr sz="2400" spc="-10" dirty="0">
                <a:latin typeface="Calibri"/>
                <a:cs typeface="Calibri"/>
              </a:rPr>
              <a:t>1</a:t>
            </a:r>
            <a:r>
              <a:rPr sz="2400" spc="-15" dirty="0">
                <a:latin typeface="Calibri"/>
                <a:cs typeface="Calibri"/>
              </a:rPr>
              <a:t>2</a:t>
            </a:r>
            <a:r>
              <a:rPr sz="2400" spc="-105" dirty="0">
                <a:latin typeface="Times New Roman"/>
                <a:cs typeface="Times New Roman"/>
              </a:rPr>
              <a:t> </a:t>
            </a:r>
            <a:r>
              <a:rPr sz="2400" spc="10" dirty="0" smtClean="0">
                <a:latin typeface="Calibri"/>
                <a:cs typeface="Calibri"/>
              </a:rPr>
              <a:t>d</a:t>
            </a:r>
            <a:r>
              <a:rPr sz="2400" spc="-50" dirty="0" smtClean="0">
                <a:latin typeface="Calibri"/>
                <a:cs typeface="Calibri"/>
              </a:rPr>
              <a:t>B</a:t>
            </a:r>
            <a:r>
              <a:rPr lang="el-GR" sz="2400" spc="-10" dirty="0" smtClean="0">
                <a:latin typeface="Calibri"/>
                <a:cs typeface="Calibri"/>
              </a:rPr>
              <a:t>)</a:t>
            </a:r>
            <a:r>
              <a:rPr sz="2400" spc="-75" dirty="0" smtClean="0">
                <a:latin typeface="Times New Roman"/>
                <a:cs typeface="Times New Roman"/>
              </a:rPr>
              <a:t> </a:t>
            </a:r>
            <a:r>
              <a:rPr sz="2400" spc="10" dirty="0">
                <a:latin typeface="Calibri"/>
                <a:cs typeface="Calibri"/>
              </a:rPr>
              <a:t>μ</a:t>
            </a:r>
            <a:r>
              <a:rPr sz="2400" spc="-5" dirty="0">
                <a:latin typeface="Calibri"/>
                <a:cs typeface="Calibri"/>
              </a:rPr>
              <a:t>έ</a:t>
            </a:r>
            <a:r>
              <a:rPr sz="2400" spc="5" dirty="0">
                <a:latin typeface="Calibri"/>
                <a:cs typeface="Calibri"/>
              </a:rPr>
              <a:t>χ</a:t>
            </a:r>
            <a:r>
              <a:rPr sz="2400" dirty="0">
                <a:latin typeface="Calibri"/>
                <a:cs typeface="Calibri"/>
              </a:rPr>
              <a:t>ρι</a:t>
            </a:r>
            <a:r>
              <a:rPr sz="2400" spc="-15" dirty="0">
                <a:latin typeface="Calibri"/>
                <a:cs typeface="Calibri"/>
              </a:rPr>
              <a:t> 8</a:t>
            </a:r>
            <a:r>
              <a:rPr sz="2400" spc="-65" dirty="0">
                <a:latin typeface="Times New Roman"/>
                <a:cs typeface="Times New Roman"/>
              </a:rPr>
              <a:t> </a:t>
            </a:r>
            <a:r>
              <a:rPr sz="2400" spc="10" dirty="0">
                <a:latin typeface="Calibri"/>
                <a:cs typeface="Calibri"/>
              </a:rPr>
              <a:t>d</a:t>
            </a:r>
            <a:r>
              <a:rPr sz="2400" spc="-15" dirty="0">
                <a:latin typeface="Calibri"/>
                <a:cs typeface="Calibri"/>
              </a:rPr>
              <a:t>B</a:t>
            </a:r>
            <a:endParaRPr sz="2400" dirty="0">
              <a:latin typeface="Calibri"/>
              <a:cs typeface="Calibri"/>
            </a:endParaRPr>
          </a:p>
          <a:p>
            <a:pPr marL="83820" marR="785495" indent="-71755">
              <a:lnSpc>
                <a:spcPts val="2640"/>
              </a:lnSpc>
              <a:spcBef>
                <a:spcPts val="275"/>
              </a:spcBef>
            </a:pPr>
            <a:r>
              <a:rPr sz="2400" spc="-5" dirty="0">
                <a:latin typeface="Calibri"/>
                <a:cs typeface="Calibri"/>
              </a:rPr>
              <a:t>θ</a:t>
            </a:r>
            <a:r>
              <a:rPr sz="2400" spc="5" dirty="0">
                <a:latin typeface="Calibri"/>
                <a:cs typeface="Calibri"/>
              </a:rPr>
              <a:t>ε</a:t>
            </a:r>
            <a:r>
              <a:rPr sz="2400" spc="-5" dirty="0">
                <a:latin typeface="Calibri"/>
                <a:cs typeface="Calibri"/>
              </a:rPr>
              <a:t>ω</a:t>
            </a:r>
            <a:r>
              <a:rPr sz="2400" dirty="0">
                <a:latin typeface="Calibri"/>
                <a:cs typeface="Calibri"/>
              </a:rPr>
              <a:t>ρ</a:t>
            </a:r>
            <a:r>
              <a:rPr sz="2400" spc="5" dirty="0">
                <a:latin typeface="Calibri"/>
                <a:cs typeface="Calibri"/>
              </a:rPr>
              <a:t>ε</a:t>
            </a:r>
            <a:r>
              <a:rPr sz="2400" spc="-35" dirty="0">
                <a:latin typeface="Calibri"/>
                <a:cs typeface="Calibri"/>
              </a:rPr>
              <a:t>ί</a:t>
            </a:r>
            <a:r>
              <a:rPr sz="2400" spc="5" dirty="0">
                <a:latin typeface="Calibri"/>
                <a:cs typeface="Calibri"/>
              </a:rPr>
              <a:t>τ</a:t>
            </a:r>
            <a:r>
              <a:rPr sz="2400" spc="-5" dirty="0">
                <a:latin typeface="Calibri"/>
                <a:cs typeface="Calibri"/>
              </a:rPr>
              <a:t>α</a:t>
            </a:r>
            <a:r>
              <a:rPr sz="2400" dirty="0">
                <a:latin typeface="Calibri"/>
                <a:cs typeface="Calibri"/>
              </a:rPr>
              <a:t>ι</a:t>
            </a:r>
            <a:r>
              <a:rPr sz="2400" spc="-85" dirty="0">
                <a:latin typeface="Calibri"/>
                <a:cs typeface="Calibri"/>
              </a:rPr>
              <a:t> </a:t>
            </a:r>
            <a:r>
              <a:rPr sz="2400" spc="5" dirty="0">
                <a:latin typeface="Calibri"/>
                <a:cs typeface="Calibri"/>
              </a:rPr>
              <a:t>α</a:t>
            </a:r>
            <a:r>
              <a:rPr sz="2400" spc="-15" dirty="0">
                <a:latin typeface="Calibri"/>
                <a:cs typeface="Calibri"/>
              </a:rPr>
              <a:t>ξ</a:t>
            </a:r>
            <a:r>
              <a:rPr sz="2400" spc="-10" dirty="0">
                <a:latin typeface="Calibri"/>
                <a:cs typeface="Calibri"/>
              </a:rPr>
              <a:t>ι</a:t>
            </a:r>
            <a:r>
              <a:rPr sz="2400" spc="-5" dirty="0">
                <a:latin typeface="Calibri"/>
                <a:cs typeface="Calibri"/>
              </a:rPr>
              <a:t>ό</a:t>
            </a:r>
            <a:r>
              <a:rPr sz="2400" dirty="0">
                <a:latin typeface="Calibri"/>
                <a:cs typeface="Calibri"/>
              </a:rPr>
              <a:t>π</a:t>
            </a:r>
            <a:r>
              <a:rPr sz="2400" spc="-10" dirty="0">
                <a:latin typeface="Calibri"/>
                <a:cs typeface="Calibri"/>
              </a:rPr>
              <a:t>ι</a:t>
            </a:r>
            <a:r>
              <a:rPr sz="2400" spc="5" dirty="0">
                <a:latin typeface="Calibri"/>
                <a:cs typeface="Calibri"/>
              </a:rPr>
              <a:t>σ</a:t>
            </a:r>
            <a:r>
              <a:rPr sz="2400" spc="-20" dirty="0">
                <a:latin typeface="Calibri"/>
                <a:cs typeface="Calibri"/>
              </a:rPr>
              <a:t>τ</a:t>
            </a:r>
            <a:r>
              <a:rPr sz="2400" dirty="0">
                <a:latin typeface="Calibri"/>
                <a:cs typeface="Calibri"/>
              </a:rPr>
              <a:t>ο</a:t>
            </a:r>
            <a:r>
              <a:rPr sz="2400" spc="-10" dirty="0">
                <a:latin typeface="Calibri"/>
                <a:cs typeface="Calibri"/>
              </a:rPr>
              <a:t> </a:t>
            </a:r>
            <a:r>
              <a:rPr sz="2400" spc="-5" dirty="0">
                <a:latin typeface="Calibri"/>
                <a:cs typeface="Calibri"/>
              </a:rPr>
              <a:t>τ</a:t>
            </a:r>
            <a:r>
              <a:rPr sz="2400" dirty="0">
                <a:latin typeface="Calibri"/>
                <a:cs typeface="Calibri"/>
              </a:rPr>
              <a:t>ο </a:t>
            </a:r>
            <a:r>
              <a:rPr sz="2400" spc="-25" dirty="0">
                <a:latin typeface="Calibri"/>
                <a:cs typeface="Calibri"/>
              </a:rPr>
              <a:t>μ</a:t>
            </a:r>
            <a:r>
              <a:rPr sz="2400" spc="-5" dirty="0">
                <a:latin typeface="Calibri"/>
                <a:cs typeface="Calibri"/>
              </a:rPr>
              <a:t>ο</a:t>
            </a:r>
            <a:r>
              <a:rPr sz="2400" spc="35" dirty="0">
                <a:latin typeface="Calibri"/>
                <a:cs typeface="Calibri"/>
              </a:rPr>
              <a:t>ν</a:t>
            </a:r>
            <a:r>
              <a:rPr sz="2400" spc="-5" dirty="0">
                <a:latin typeface="Calibri"/>
                <a:cs typeface="Calibri"/>
              </a:rPr>
              <a:t>τ</a:t>
            </a:r>
            <a:r>
              <a:rPr sz="2400" spc="5" dirty="0">
                <a:latin typeface="Calibri"/>
                <a:cs typeface="Calibri"/>
              </a:rPr>
              <a:t>έ</a:t>
            </a:r>
            <a:r>
              <a:rPr sz="2400" spc="-35" dirty="0">
                <a:latin typeface="Calibri"/>
                <a:cs typeface="Calibri"/>
              </a:rPr>
              <a:t>λ</a:t>
            </a:r>
            <a:r>
              <a:rPr sz="2400" dirty="0">
                <a:latin typeface="Calibri"/>
                <a:cs typeface="Calibri"/>
              </a:rPr>
              <a:t>ο</a:t>
            </a:r>
            <a:r>
              <a:rPr sz="2400" spc="-35" dirty="0">
                <a:latin typeface="Calibri"/>
                <a:cs typeface="Calibri"/>
              </a:rPr>
              <a:t> </a:t>
            </a:r>
            <a:r>
              <a:rPr sz="2400" spc="-5" dirty="0">
                <a:latin typeface="Calibri"/>
                <a:cs typeface="Calibri"/>
              </a:rPr>
              <a:t>υ</a:t>
            </a:r>
            <a:r>
              <a:rPr sz="2400" spc="5" dirty="0">
                <a:latin typeface="Calibri"/>
                <a:cs typeface="Calibri"/>
              </a:rPr>
              <a:t>π</a:t>
            </a:r>
            <a:r>
              <a:rPr sz="2400" spc="-20" dirty="0">
                <a:latin typeface="Calibri"/>
                <a:cs typeface="Calibri"/>
              </a:rPr>
              <a:t>ο</a:t>
            </a:r>
            <a:r>
              <a:rPr sz="2400" spc="-35" dirty="0">
                <a:latin typeface="Calibri"/>
                <a:cs typeface="Calibri"/>
              </a:rPr>
              <a:t>λ</a:t>
            </a:r>
            <a:r>
              <a:rPr sz="2400" spc="5" dirty="0">
                <a:latin typeface="Calibri"/>
                <a:cs typeface="Calibri"/>
              </a:rPr>
              <a:t>ο</a:t>
            </a:r>
            <a:r>
              <a:rPr sz="2400" spc="-5" dirty="0">
                <a:latin typeface="Calibri"/>
                <a:cs typeface="Calibri"/>
              </a:rPr>
              <a:t>γ</a:t>
            </a:r>
            <a:r>
              <a:rPr sz="2400" dirty="0">
                <a:latin typeface="Calibri"/>
                <a:cs typeface="Calibri"/>
              </a:rPr>
              <a:t>ι</a:t>
            </a:r>
            <a:r>
              <a:rPr sz="2400" spc="-5" dirty="0">
                <a:latin typeface="Calibri"/>
                <a:cs typeface="Calibri"/>
              </a:rPr>
              <a:t>σ</a:t>
            </a:r>
            <a:r>
              <a:rPr sz="2400" spc="-25" dirty="0">
                <a:latin typeface="Calibri"/>
                <a:cs typeface="Calibri"/>
              </a:rPr>
              <a:t>μ</a:t>
            </a:r>
            <a:r>
              <a:rPr sz="2400" spc="5" dirty="0">
                <a:latin typeface="Calibri"/>
                <a:cs typeface="Calibri"/>
              </a:rPr>
              <a:t>ο</a:t>
            </a:r>
            <a:r>
              <a:rPr sz="2400" dirty="0">
                <a:latin typeface="Calibri"/>
                <a:cs typeface="Calibri"/>
              </a:rPr>
              <a:t>ύ </a:t>
            </a:r>
            <a:r>
              <a:rPr sz="2400" spc="5" dirty="0">
                <a:latin typeface="Calibri"/>
                <a:cs typeface="Calibri"/>
              </a:rPr>
              <a:t>τ</a:t>
            </a:r>
            <a:r>
              <a:rPr sz="2400" spc="-5" dirty="0">
                <a:latin typeface="Calibri"/>
                <a:cs typeface="Calibri"/>
              </a:rPr>
              <a:t>η</a:t>
            </a:r>
            <a:r>
              <a:rPr sz="2400" dirty="0">
                <a:latin typeface="Calibri"/>
                <a:cs typeface="Calibri"/>
              </a:rPr>
              <a:t>ς</a:t>
            </a:r>
            <a:r>
              <a:rPr sz="2400" spc="-20" dirty="0">
                <a:latin typeface="Calibri"/>
                <a:cs typeface="Calibri"/>
              </a:rPr>
              <a:t> </a:t>
            </a:r>
            <a:r>
              <a:rPr sz="2400" dirty="0">
                <a:latin typeface="Calibri"/>
                <a:cs typeface="Calibri"/>
              </a:rPr>
              <a:t>μ</a:t>
            </a:r>
            <a:r>
              <a:rPr sz="2400" spc="-15" dirty="0">
                <a:latin typeface="Calibri"/>
                <a:cs typeface="Calibri"/>
              </a:rPr>
              <a:t>έ</a:t>
            </a:r>
            <a:r>
              <a:rPr sz="2400" spc="5" dirty="0">
                <a:latin typeface="Calibri"/>
                <a:cs typeface="Calibri"/>
              </a:rPr>
              <a:t>σ</a:t>
            </a:r>
            <a:r>
              <a:rPr sz="2400" spc="-5" dirty="0">
                <a:latin typeface="Calibri"/>
                <a:cs typeface="Calibri"/>
              </a:rPr>
              <a:t>η</a:t>
            </a:r>
            <a:r>
              <a:rPr sz="2400" dirty="0">
                <a:latin typeface="Calibri"/>
                <a:cs typeface="Calibri"/>
              </a:rPr>
              <a:t>ς</a:t>
            </a:r>
            <a:r>
              <a:rPr sz="2400" spc="-30" dirty="0">
                <a:latin typeface="Calibri"/>
                <a:cs typeface="Calibri"/>
              </a:rPr>
              <a:t> </a:t>
            </a:r>
            <a:r>
              <a:rPr sz="2400" spc="-5" dirty="0" smtClean="0">
                <a:latin typeface="Calibri"/>
                <a:cs typeface="Calibri"/>
              </a:rPr>
              <a:t>τ</a:t>
            </a:r>
            <a:r>
              <a:rPr sz="2400" dirty="0" smtClean="0">
                <a:latin typeface="Calibri"/>
                <a:cs typeface="Calibri"/>
              </a:rPr>
              <a:t>ιμ</a:t>
            </a:r>
            <a:r>
              <a:rPr sz="2400" spc="-5" dirty="0" smtClean="0">
                <a:latin typeface="Calibri"/>
                <a:cs typeface="Calibri"/>
              </a:rPr>
              <a:t>ή</a:t>
            </a:r>
            <a:r>
              <a:rPr sz="2400" dirty="0" smtClean="0">
                <a:latin typeface="Calibri"/>
                <a:cs typeface="Calibri"/>
              </a:rPr>
              <a:t>ς</a:t>
            </a:r>
            <a:endParaRPr lang="en-US" sz="2400" dirty="0" smtClean="0">
              <a:latin typeface="Calibri"/>
              <a:cs typeface="Calibri"/>
            </a:endParaRPr>
          </a:p>
          <a:p>
            <a:pPr marL="83820" marR="785495" indent="-71755">
              <a:lnSpc>
                <a:spcPts val="2640"/>
              </a:lnSpc>
              <a:spcBef>
                <a:spcPts val="275"/>
              </a:spcBef>
            </a:pPr>
            <a:r>
              <a:rPr sz="2400" spc="-5" dirty="0" err="1" smtClean="0">
                <a:solidFill>
                  <a:srgbClr val="FF0000"/>
                </a:solidFill>
                <a:latin typeface="Calibri"/>
                <a:cs typeface="Calibri"/>
              </a:rPr>
              <a:t>Γ</a:t>
            </a:r>
            <a:r>
              <a:rPr sz="2400" dirty="0" err="1" smtClean="0">
                <a:solidFill>
                  <a:srgbClr val="FF0000"/>
                </a:solidFill>
                <a:latin typeface="Calibri"/>
                <a:cs typeface="Calibri"/>
              </a:rPr>
              <a:t>ι</a:t>
            </a:r>
            <a:r>
              <a:rPr sz="2400" dirty="0" smtClean="0">
                <a:solidFill>
                  <a:srgbClr val="FF0000"/>
                </a:solidFill>
                <a:latin typeface="Calibri"/>
                <a:cs typeface="Calibri"/>
              </a:rPr>
              <a:t>α</a:t>
            </a:r>
            <a:r>
              <a:rPr sz="2400" spc="-45" dirty="0" smtClean="0">
                <a:solidFill>
                  <a:srgbClr val="FF0000"/>
                </a:solidFill>
                <a:latin typeface="Calibri"/>
                <a:cs typeface="Calibri"/>
              </a:rPr>
              <a:t> </a:t>
            </a:r>
            <a:r>
              <a:rPr sz="2400" spc="-5" dirty="0">
                <a:solidFill>
                  <a:srgbClr val="FF0000"/>
                </a:solidFill>
                <a:latin typeface="Calibri"/>
                <a:cs typeface="Calibri"/>
              </a:rPr>
              <a:t>τ</a:t>
            </a:r>
            <a:r>
              <a:rPr sz="2400" dirty="0">
                <a:solidFill>
                  <a:srgbClr val="FF0000"/>
                </a:solidFill>
                <a:latin typeface="Calibri"/>
                <a:cs typeface="Calibri"/>
              </a:rPr>
              <a:t>ο</a:t>
            </a:r>
            <a:r>
              <a:rPr sz="2400" spc="-10" dirty="0">
                <a:solidFill>
                  <a:srgbClr val="FF0000"/>
                </a:solidFill>
                <a:latin typeface="Calibri"/>
                <a:cs typeface="Calibri"/>
              </a:rPr>
              <a:t> </a:t>
            </a:r>
            <a:r>
              <a:rPr sz="2400" spc="-5" dirty="0">
                <a:solidFill>
                  <a:srgbClr val="FF0000"/>
                </a:solidFill>
                <a:latin typeface="Calibri"/>
                <a:cs typeface="Calibri"/>
              </a:rPr>
              <a:t>ε</a:t>
            </a:r>
            <a:r>
              <a:rPr sz="2400" dirty="0">
                <a:solidFill>
                  <a:srgbClr val="FF0000"/>
                </a:solidFill>
                <a:latin typeface="Calibri"/>
                <a:cs typeface="Calibri"/>
              </a:rPr>
              <a:t>μπ</a:t>
            </a:r>
            <a:r>
              <a:rPr sz="2400" spc="-5" dirty="0">
                <a:solidFill>
                  <a:srgbClr val="FF0000"/>
                </a:solidFill>
                <a:latin typeface="Calibri"/>
                <a:cs typeface="Calibri"/>
              </a:rPr>
              <a:t>ε</a:t>
            </a:r>
            <a:r>
              <a:rPr sz="2400" dirty="0">
                <a:solidFill>
                  <a:srgbClr val="FF0000"/>
                </a:solidFill>
                <a:latin typeface="Calibri"/>
                <a:cs typeface="Calibri"/>
              </a:rPr>
              <a:t>ιρι</a:t>
            </a:r>
            <a:r>
              <a:rPr sz="2400" spc="-85" dirty="0">
                <a:solidFill>
                  <a:srgbClr val="FF0000"/>
                </a:solidFill>
                <a:latin typeface="Calibri"/>
                <a:cs typeface="Calibri"/>
              </a:rPr>
              <a:t>κ</a:t>
            </a:r>
            <a:r>
              <a:rPr sz="2400" dirty="0">
                <a:solidFill>
                  <a:srgbClr val="FF0000"/>
                </a:solidFill>
                <a:latin typeface="Calibri"/>
                <a:cs typeface="Calibri"/>
              </a:rPr>
              <a:t>ό</a:t>
            </a:r>
            <a:r>
              <a:rPr sz="2400" spc="5" dirty="0">
                <a:solidFill>
                  <a:srgbClr val="FF0000"/>
                </a:solidFill>
                <a:latin typeface="Calibri"/>
                <a:cs typeface="Calibri"/>
              </a:rPr>
              <a:t> </a:t>
            </a:r>
            <a:r>
              <a:rPr sz="2400" spc="-25" dirty="0">
                <a:solidFill>
                  <a:srgbClr val="FF0000"/>
                </a:solidFill>
                <a:latin typeface="Calibri"/>
                <a:cs typeface="Calibri"/>
              </a:rPr>
              <a:t>μ</a:t>
            </a:r>
            <a:r>
              <a:rPr sz="2400" spc="-5" dirty="0">
                <a:solidFill>
                  <a:srgbClr val="FF0000"/>
                </a:solidFill>
                <a:latin typeface="Calibri"/>
                <a:cs typeface="Calibri"/>
              </a:rPr>
              <a:t>ο</a:t>
            </a:r>
            <a:r>
              <a:rPr sz="2400" spc="35" dirty="0">
                <a:solidFill>
                  <a:srgbClr val="FF0000"/>
                </a:solidFill>
                <a:latin typeface="Calibri"/>
                <a:cs typeface="Calibri"/>
              </a:rPr>
              <a:t>ν</a:t>
            </a:r>
            <a:r>
              <a:rPr sz="2400" spc="-5" dirty="0">
                <a:solidFill>
                  <a:srgbClr val="FF0000"/>
                </a:solidFill>
                <a:latin typeface="Calibri"/>
                <a:cs typeface="Calibri"/>
              </a:rPr>
              <a:t>τ</a:t>
            </a:r>
            <a:r>
              <a:rPr sz="2400" spc="5" dirty="0">
                <a:solidFill>
                  <a:srgbClr val="FF0000"/>
                </a:solidFill>
                <a:latin typeface="Calibri"/>
                <a:cs typeface="Calibri"/>
              </a:rPr>
              <a:t>έ</a:t>
            </a:r>
            <a:r>
              <a:rPr sz="2400" spc="-20" dirty="0">
                <a:solidFill>
                  <a:srgbClr val="FF0000"/>
                </a:solidFill>
                <a:latin typeface="Calibri"/>
                <a:cs typeface="Calibri"/>
              </a:rPr>
              <a:t>λ</a:t>
            </a:r>
            <a:r>
              <a:rPr sz="2400" dirty="0">
                <a:solidFill>
                  <a:srgbClr val="FF0000"/>
                </a:solidFill>
                <a:latin typeface="Calibri"/>
                <a:cs typeface="Calibri"/>
              </a:rPr>
              <a:t>ο</a:t>
            </a:r>
            <a:r>
              <a:rPr sz="2400" spc="-60" dirty="0">
                <a:solidFill>
                  <a:srgbClr val="FF0000"/>
                </a:solidFill>
                <a:latin typeface="Calibri"/>
                <a:cs typeface="Calibri"/>
              </a:rPr>
              <a:t> </a:t>
            </a:r>
            <a:r>
              <a:rPr sz="2400" spc="5" dirty="0">
                <a:solidFill>
                  <a:srgbClr val="FF0000"/>
                </a:solidFill>
                <a:latin typeface="Calibri"/>
                <a:cs typeface="Calibri"/>
              </a:rPr>
              <a:t>τ</a:t>
            </a:r>
            <a:r>
              <a:rPr sz="2400" spc="-5" dirty="0">
                <a:solidFill>
                  <a:srgbClr val="FF0000"/>
                </a:solidFill>
                <a:latin typeface="Calibri"/>
                <a:cs typeface="Calibri"/>
              </a:rPr>
              <a:t>η</a:t>
            </a:r>
            <a:r>
              <a:rPr sz="2400" dirty="0">
                <a:solidFill>
                  <a:srgbClr val="FF0000"/>
                </a:solidFill>
                <a:latin typeface="Calibri"/>
                <a:cs typeface="Calibri"/>
              </a:rPr>
              <a:t>ς</a:t>
            </a:r>
            <a:r>
              <a:rPr sz="2400" spc="-5" dirty="0">
                <a:solidFill>
                  <a:srgbClr val="FF0000"/>
                </a:solidFill>
                <a:latin typeface="Calibri"/>
                <a:cs typeface="Calibri"/>
              </a:rPr>
              <a:t> α</a:t>
            </a:r>
            <a:r>
              <a:rPr sz="2400" dirty="0">
                <a:solidFill>
                  <a:srgbClr val="FF0000"/>
                </a:solidFill>
                <a:latin typeface="Calibri"/>
                <a:cs typeface="Calibri"/>
              </a:rPr>
              <a:t>π</a:t>
            </a:r>
            <a:r>
              <a:rPr sz="2400" spc="5" dirty="0">
                <a:solidFill>
                  <a:srgbClr val="FF0000"/>
                </a:solidFill>
                <a:latin typeface="Calibri"/>
                <a:cs typeface="Calibri"/>
              </a:rPr>
              <a:t>λ</a:t>
            </a:r>
            <a:r>
              <a:rPr sz="2400" spc="-5" dirty="0">
                <a:solidFill>
                  <a:srgbClr val="FF0000"/>
                </a:solidFill>
                <a:latin typeface="Calibri"/>
                <a:cs typeface="Calibri"/>
              </a:rPr>
              <a:t>ή</a:t>
            </a:r>
            <a:r>
              <a:rPr sz="2400" dirty="0">
                <a:solidFill>
                  <a:srgbClr val="FF0000"/>
                </a:solidFill>
                <a:latin typeface="Calibri"/>
                <a:cs typeface="Calibri"/>
              </a:rPr>
              <a:t>ς</a:t>
            </a:r>
            <a:r>
              <a:rPr sz="2400" spc="5" dirty="0">
                <a:solidFill>
                  <a:srgbClr val="FF0000"/>
                </a:solidFill>
                <a:latin typeface="Calibri"/>
                <a:cs typeface="Calibri"/>
              </a:rPr>
              <a:t> </a:t>
            </a:r>
            <a:r>
              <a:rPr sz="2400" spc="-15" dirty="0" smtClean="0">
                <a:solidFill>
                  <a:srgbClr val="FF0000"/>
                </a:solidFill>
                <a:latin typeface="Calibri"/>
                <a:cs typeface="Calibri"/>
              </a:rPr>
              <a:t>κ</a:t>
            </a:r>
            <a:r>
              <a:rPr sz="2400" spc="-35" dirty="0" smtClean="0">
                <a:solidFill>
                  <a:srgbClr val="FF0000"/>
                </a:solidFill>
                <a:latin typeface="Calibri"/>
                <a:cs typeface="Calibri"/>
              </a:rPr>
              <a:t>λ</a:t>
            </a:r>
            <a:r>
              <a:rPr sz="2400" dirty="0" smtClean="0">
                <a:solidFill>
                  <a:srgbClr val="FF0000"/>
                </a:solidFill>
                <a:latin typeface="Calibri"/>
                <a:cs typeface="Calibri"/>
              </a:rPr>
              <a:t>ί</a:t>
            </a:r>
            <a:r>
              <a:rPr sz="2400" spc="-5" dirty="0" smtClean="0">
                <a:solidFill>
                  <a:srgbClr val="FF0000"/>
                </a:solidFill>
                <a:latin typeface="Calibri"/>
                <a:cs typeface="Calibri"/>
              </a:rPr>
              <a:t>ση</a:t>
            </a:r>
            <a:r>
              <a:rPr sz="2400" dirty="0" smtClean="0">
                <a:solidFill>
                  <a:srgbClr val="FF0000"/>
                </a:solidFill>
                <a:latin typeface="Calibri"/>
                <a:cs typeface="Calibri"/>
              </a:rPr>
              <a:t>ς</a:t>
            </a:r>
            <a:r>
              <a:rPr sz="2400" spc="-10" dirty="0" smtClean="0">
                <a:solidFill>
                  <a:srgbClr val="FF0000"/>
                </a:solidFill>
                <a:latin typeface="Calibri"/>
                <a:cs typeface="Calibri"/>
              </a:rPr>
              <a:t>:</a:t>
            </a:r>
            <a:endParaRPr sz="2400" dirty="0">
              <a:latin typeface="Calibri"/>
              <a:cs typeface="Calibri"/>
            </a:endParaRPr>
          </a:p>
        </p:txBody>
      </p:sp>
      <p:sp>
        <p:nvSpPr>
          <p:cNvPr id="9" name="TextBox 8"/>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BA849DF9-F0A9-451A-A886-9C1842D156B2}" type="slidenum">
              <a:rPr lang="el-GR" sz="1400" b="1" smtClean="0">
                <a:solidFill>
                  <a:schemeClr val="accent2">
                    <a:lumMod val="75000"/>
                  </a:schemeClr>
                </a:solidFill>
                <a:cs typeface="Calibri"/>
              </a:rPr>
              <a:t>11</a:t>
            </a:fld>
            <a:endParaRPr lang="el-GR" sz="1400" b="1" dirty="0">
              <a:solidFill>
                <a:schemeClr val="accent2">
                  <a:lumMod val="75000"/>
                </a:schemeClr>
              </a:solidFill>
              <a:cs typeface="Calibri"/>
            </a:endParaRPr>
          </a:p>
        </p:txBody>
      </p:sp>
      <p:sp>
        <p:nvSpPr>
          <p:cNvPr id="10"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1467533235"/>
              </p:ext>
            </p:extLst>
          </p:nvPr>
        </p:nvGraphicFramePr>
        <p:xfrm>
          <a:off x="1590535" y="1889338"/>
          <a:ext cx="698707" cy="442151"/>
        </p:xfrm>
        <a:graphic>
          <a:graphicData uri="http://schemas.openxmlformats.org/presentationml/2006/ole">
            <mc:AlternateContent xmlns:mc="http://schemas.openxmlformats.org/markup-compatibility/2006">
              <mc:Choice xmlns:v="urn:schemas-microsoft-com:vml" Requires="v">
                <p:oleObj spid="_x0000_s10479" name="Equation" r:id="rId4" imgW="380880" imgH="241200" progId="Equation.DSMT4">
                  <p:embed/>
                </p:oleObj>
              </mc:Choice>
              <mc:Fallback>
                <p:oleObj name="Equation" r:id="rId4" imgW="380880" imgH="241200" progId="Equation.DSMT4">
                  <p:embed/>
                  <p:pic>
                    <p:nvPicPr>
                      <p:cNvPr id="0" name=""/>
                      <p:cNvPicPr/>
                      <p:nvPr/>
                    </p:nvPicPr>
                    <p:blipFill>
                      <a:blip r:embed="rId5"/>
                      <a:stretch>
                        <a:fillRect/>
                      </a:stretch>
                    </p:blipFill>
                    <p:spPr>
                      <a:xfrm>
                        <a:off x="1590535" y="1889338"/>
                        <a:ext cx="698707" cy="442151"/>
                      </a:xfrm>
                      <a:prstGeom prst="rect">
                        <a:avLst/>
                      </a:prstGeom>
                    </p:spPr>
                  </p:pic>
                </p:oleObj>
              </mc:Fallback>
            </mc:AlternateContent>
          </a:graphicData>
        </a:graphic>
      </p:graphicFrame>
      <p:graphicFrame>
        <p:nvGraphicFramePr>
          <p:cNvPr id="14" name="Αντικείμενο 13"/>
          <p:cNvGraphicFramePr>
            <a:graphicFrameLocks noChangeAspect="1"/>
          </p:cNvGraphicFramePr>
          <p:nvPr>
            <p:extLst>
              <p:ext uri="{D42A27DB-BD31-4B8C-83A1-F6EECF244321}">
                <p14:modId xmlns:p14="http://schemas.microsoft.com/office/powerpoint/2010/main" val="4229765115"/>
              </p:ext>
            </p:extLst>
          </p:nvPr>
        </p:nvGraphicFramePr>
        <p:xfrm>
          <a:off x="1874331" y="5380358"/>
          <a:ext cx="6699250" cy="1217613"/>
        </p:xfrm>
        <a:graphic>
          <a:graphicData uri="http://schemas.openxmlformats.org/presentationml/2006/ole">
            <mc:AlternateContent xmlns:mc="http://schemas.openxmlformats.org/markup-compatibility/2006">
              <mc:Choice xmlns:v="urn:schemas-microsoft-com:vml" Requires="v">
                <p:oleObj spid="_x0000_s10480" name="Equation" r:id="rId6" imgW="2654280" imgH="482400" progId="Equation.DSMT4">
                  <p:embed/>
                </p:oleObj>
              </mc:Choice>
              <mc:Fallback>
                <p:oleObj name="Equation" r:id="rId6" imgW="2654280" imgH="482400" progId="Equation.DSMT4">
                  <p:embed/>
                  <p:pic>
                    <p:nvPicPr>
                      <p:cNvPr id="0" name=""/>
                      <p:cNvPicPr/>
                      <p:nvPr/>
                    </p:nvPicPr>
                    <p:blipFill>
                      <a:blip r:embed="rId7"/>
                      <a:stretch>
                        <a:fillRect/>
                      </a:stretch>
                    </p:blipFill>
                    <p:spPr>
                      <a:xfrm>
                        <a:off x="1874331" y="5380358"/>
                        <a:ext cx="6699250" cy="1217613"/>
                      </a:xfrm>
                      <a:prstGeom prst="rect">
                        <a:avLst/>
                      </a:prstGeom>
                    </p:spPr>
                  </p:pic>
                </p:oleObj>
              </mc:Fallback>
            </mc:AlternateContent>
          </a:graphicData>
        </a:graphic>
      </p:graphicFrame>
      <p:graphicFrame>
        <p:nvGraphicFramePr>
          <p:cNvPr id="15" name="Αντικείμενο 14"/>
          <p:cNvGraphicFramePr>
            <a:graphicFrameLocks noChangeAspect="1"/>
          </p:cNvGraphicFramePr>
          <p:nvPr>
            <p:extLst>
              <p:ext uri="{D42A27DB-BD31-4B8C-83A1-F6EECF244321}">
                <p14:modId xmlns:p14="http://schemas.microsoft.com/office/powerpoint/2010/main" val="2315720327"/>
              </p:ext>
            </p:extLst>
          </p:nvPr>
        </p:nvGraphicFramePr>
        <p:xfrm>
          <a:off x="1924879" y="3961708"/>
          <a:ext cx="6045200" cy="1222375"/>
        </p:xfrm>
        <a:graphic>
          <a:graphicData uri="http://schemas.openxmlformats.org/presentationml/2006/ole">
            <mc:AlternateContent xmlns:mc="http://schemas.openxmlformats.org/markup-compatibility/2006">
              <mc:Choice xmlns:v="urn:schemas-microsoft-com:vml" Requires="v">
                <p:oleObj spid="_x0000_s10481" name="Equation" r:id="rId8" imgW="2514600" imgH="507960" progId="Equation.DSMT4">
                  <p:embed/>
                </p:oleObj>
              </mc:Choice>
              <mc:Fallback>
                <p:oleObj name="Equation" r:id="rId8" imgW="2514600" imgH="507960" progId="Equation.DSMT4">
                  <p:embed/>
                  <p:pic>
                    <p:nvPicPr>
                      <p:cNvPr id="0" name=""/>
                      <p:cNvPicPr/>
                      <p:nvPr/>
                    </p:nvPicPr>
                    <p:blipFill>
                      <a:blip r:embed="rId9"/>
                      <a:stretch>
                        <a:fillRect/>
                      </a:stretch>
                    </p:blipFill>
                    <p:spPr>
                      <a:xfrm>
                        <a:off x="1924879" y="3961708"/>
                        <a:ext cx="6045200" cy="1222375"/>
                      </a:xfrm>
                      <a:prstGeom prst="rect">
                        <a:avLst/>
                      </a:prstGeom>
                    </p:spPr>
                  </p:pic>
                </p:oleObj>
              </mc:Fallback>
            </mc:AlternateContent>
          </a:graphicData>
        </a:graphic>
      </p:graphicFrame>
    </p:spTree>
    <p:extLst>
      <p:ext uri="{BB962C8B-B14F-4D97-AF65-F5344CB8AC3E}">
        <p14:creationId xmlns:p14="http://schemas.microsoft.com/office/powerpoint/2010/main" val="1384979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869002" y="2188780"/>
            <a:ext cx="5520685" cy="3922182"/>
          </a:xfrm>
          <a:prstGeom prst="rect">
            <a:avLst/>
          </a:prstGeom>
        </p:spPr>
      </p:pic>
      <p:sp>
        <p:nvSpPr>
          <p:cNvPr id="2" name="Τίτλος 1"/>
          <p:cNvSpPr>
            <a:spLocks noGrp="1"/>
          </p:cNvSpPr>
          <p:nvPr>
            <p:ph type="title"/>
          </p:nvPr>
        </p:nvSpPr>
        <p:spPr/>
        <p:txBody>
          <a:bodyPr/>
          <a:lstStyle/>
          <a:p>
            <a:r>
              <a:rPr lang="el-GR" dirty="0" smtClean="0"/>
              <a:t>Συνάρτηση πυκνότητας πιθανότητας</a:t>
            </a:r>
            <a:endParaRPr lang="el-GR" dirty="0"/>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4E9117AC-7D9C-43A5-B75B-D0F3F8FEF170}" type="slidenum">
              <a:rPr lang="el-GR" sz="1400" b="1" smtClean="0">
                <a:solidFill>
                  <a:schemeClr val="accent2">
                    <a:lumMod val="75000"/>
                  </a:schemeClr>
                </a:solidFill>
                <a:cs typeface="Calibri"/>
              </a:rPr>
              <a:t>12</a:t>
            </a:fld>
            <a:endParaRPr lang="el-GR" sz="1400" b="1" dirty="0" smtClean="0">
              <a:solidFill>
                <a:schemeClr val="accent2">
                  <a:lumMod val="75000"/>
                </a:schemeClr>
              </a:solidFill>
              <a:cs typeface="Calibri"/>
            </a:endParaRPr>
          </a:p>
        </p:txBody>
      </p:sp>
      <p:pic>
        <p:nvPicPr>
          <p:cNvPr id="13314" name="Picture 2" descr="https://upload.wikimedia.org/wikipedia/commons/thumb/c/c3/Q-function.png/400px-Q-fun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997" y="4619244"/>
            <a:ext cx="3539021" cy="2645419"/>
          </a:xfrm>
          <a:prstGeom prst="rect">
            <a:avLst/>
          </a:prstGeom>
          <a:solidFill>
            <a:schemeClr val="bg1"/>
          </a:solidFill>
        </p:spPr>
      </p:pic>
      <p:pic>
        <p:nvPicPr>
          <p:cNvPr id="8" name="Εικόνα 7"/>
          <p:cNvPicPr>
            <a:picLocks noChangeAspect="1"/>
          </p:cNvPicPr>
          <p:nvPr/>
        </p:nvPicPr>
        <p:blipFill>
          <a:blip r:embed="rId5"/>
          <a:stretch>
            <a:fillRect/>
          </a:stretch>
        </p:blipFill>
        <p:spPr>
          <a:xfrm>
            <a:off x="6921500" y="1901113"/>
            <a:ext cx="3574818" cy="2718131"/>
          </a:xfrm>
          <a:prstGeom prst="rect">
            <a:avLst/>
          </a:prstGeom>
        </p:spPr>
      </p:pic>
      <p:graphicFrame>
        <p:nvGraphicFramePr>
          <p:cNvPr id="9" name="Αντικείμενο 8"/>
          <p:cNvGraphicFramePr>
            <a:graphicFrameLocks noChangeAspect="1"/>
          </p:cNvGraphicFramePr>
          <p:nvPr>
            <p:extLst>
              <p:ext uri="{D42A27DB-BD31-4B8C-83A1-F6EECF244321}">
                <p14:modId xmlns:p14="http://schemas.microsoft.com/office/powerpoint/2010/main" val="3251134974"/>
              </p:ext>
            </p:extLst>
          </p:nvPr>
        </p:nvGraphicFramePr>
        <p:xfrm>
          <a:off x="2660292" y="6336357"/>
          <a:ext cx="4019550" cy="849312"/>
        </p:xfrm>
        <a:graphic>
          <a:graphicData uri="http://schemas.openxmlformats.org/presentationml/2006/ole">
            <mc:AlternateContent xmlns:mc="http://schemas.openxmlformats.org/markup-compatibility/2006">
              <mc:Choice xmlns:v="urn:schemas-microsoft-com:vml" Requires="v">
                <p:oleObj spid="_x0000_s13385" name="Equation" r:id="rId6" imgW="2158920" imgH="457200" progId="Equation.DSMT4">
                  <p:embed/>
                </p:oleObj>
              </mc:Choice>
              <mc:Fallback>
                <p:oleObj name="Equation" r:id="rId6" imgW="2158920" imgH="457200" progId="Equation.DSMT4">
                  <p:embed/>
                  <p:pic>
                    <p:nvPicPr>
                      <p:cNvPr id="0" name=""/>
                      <p:cNvPicPr/>
                      <p:nvPr/>
                    </p:nvPicPr>
                    <p:blipFill>
                      <a:blip r:embed="rId7"/>
                      <a:stretch>
                        <a:fillRect/>
                      </a:stretch>
                    </p:blipFill>
                    <p:spPr>
                      <a:xfrm>
                        <a:off x="2660292" y="6336357"/>
                        <a:ext cx="4019550" cy="849312"/>
                      </a:xfrm>
                      <a:prstGeom prst="rect">
                        <a:avLst/>
                      </a:prstGeom>
                    </p:spPr>
                  </p:pic>
                </p:oleObj>
              </mc:Fallback>
            </mc:AlternateContent>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48645543"/>
              </p:ext>
            </p:extLst>
          </p:nvPr>
        </p:nvGraphicFramePr>
        <p:xfrm>
          <a:off x="2451100" y="1715705"/>
          <a:ext cx="2720975" cy="473075"/>
        </p:xfrm>
        <a:graphic>
          <a:graphicData uri="http://schemas.openxmlformats.org/presentationml/2006/ole">
            <mc:AlternateContent xmlns:mc="http://schemas.openxmlformats.org/markup-compatibility/2006">
              <mc:Choice xmlns:v="urn:schemas-microsoft-com:vml" Requires="v">
                <p:oleObj spid="_x0000_s13386" name="Equation" r:id="rId8" imgW="1460160" imgH="253800" progId="Equation.DSMT4">
                  <p:embed/>
                </p:oleObj>
              </mc:Choice>
              <mc:Fallback>
                <p:oleObj name="Equation" r:id="rId8" imgW="1460160" imgH="253800" progId="Equation.DSMT4">
                  <p:embed/>
                  <p:pic>
                    <p:nvPicPr>
                      <p:cNvPr id="0" name=""/>
                      <p:cNvPicPr/>
                      <p:nvPr/>
                    </p:nvPicPr>
                    <p:blipFill>
                      <a:blip r:embed="rId9"/>
                      <a:stretch>
                        <a:fillRect/>
                      </a:stretch>
                    </p:blipFill>
                    <p:spPr>
                      <a:xfrm>
                        <a:off x="2451100" y="1715705"/>
                        <a:ext cx="2720975" cy="4730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247221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2330450"/>
            <a:ext cx="5328227" cy="4055213"/>
          </a:xfrm>
          <a:prstGeom prst="rect">
            <a:avLst/>
          </a:prstGeom>
        </p:spPr>
      </p:pic>
      <p:sp>
        <p:nvSpPr>
          <p:cNvPr id="2" name="object 2"/>
          <p:cNvSpPr txBox="1">
            <a:spLocks noGrp="1"/>
          </p:cNvSpPr>
          <p:nvPr>
            <p:ph type="title"/>
          </p:nvPr>
        </p:nvSpPr>
        <p:spPr>
          <a:prstGeom prst="rect">
            <a:avLst/>
          </a:prstGeom>
        </p:spPr>
        <p:txBody>
          <a:bodyPr vert="horz" wrap="square" lIns="0" tIns="270002" rIns="0" bIns="0" rtlCol="0">
            <a:spAutoFit/>
          </a:bodyPr>
          <a:lstStyle/>
          <a:p>
            <a:pPr marL="184785">
              <a:lnSpc>
                <a:spcPct val="100000"/>
              </a:lnSpc>
            </a:pPr>
            <a:r>
              <a:rPr dirty="0"/>
              <a:t>Δ</a:t>
            </a:r>
            <a:r>
              <a:rPr spc="5" dirty="0"/>
              <a:t>ι</a:t>
            </a:r>
            <a:r>
              <a:rPr spc="-5" dirty="0"/>
              <a:t>α</a:t>
            </a:r>
            <a:r>
              <a:rPr dirty="0"/>
              <a:t>λ</a:t>
            </a:r>
            <a:r>
              <a:rPr spc="-20" dirty="0"/>
              <a:t>ε</a:t>
            </a:r>
            <a:r>
              <a:rPr spc="5" dirty="0"/>
              <a:t>ί</a:t>
            </a:r>
            <a:r>
              <a:rPr spc="-10" dirty="0"/>
              <a:t>ψ</a:t>
            </a:r>
            <a:r>
              <a:rPr spc="-20" dirty="0"/>
              <a:t>ε</a:t>
            </a:r>
            <a:r>
              <a:rPr spc="5" dirty="0"/>
              <a:t>ι</a:t>
            </a:r>
            <a:r>
              <a:rPr dirty="0"/>
              <a:t>ς</a:t>
            </a:r>
            <a:r>
              <a:rPr spc="-60" dirty="0"/>
              <a:t> </a:t>
            </a:r>
            <a:r>
              <a:rPr spc="-15" dirty="0"/>
              <a:t>μ</a:t>
            </a:r>
            <a:r>
              <a:rPr spc="-20" dirty="0"/>
              <a:t>ε</a:t>
            </a:r>
            <a:r>
              <a:rPr spc="15" dirty="0"/>
              <a:t>γ</a:t>
            </a:r>
            <a:r>
              <a:rPr spc="-5" dirty="0"/>
              <a:t>ά</a:t>
            </a:r>
            <a:r>
              <a:rPr dirty="0"/>
              <a:t>λ</a:t>
            </a:r>
            <a:r>
              <a:rPr spc="-5" dirty="0"/>
              <a:t>η</a:t>
            </a:r>
            <a:r>
              <a:rPr dirty="0"/>
              <a:t>ς</a:t>
            </a:r>
            <a:r>
              <a:rPr spc="-35" dirty="0"/>
              <a:t> </a:t>
            </a:r>
            <a:r>
              <a:rPr spc="-15" dirty="0"/>
              <a:t>κ</a:t>
            </a:r>
            <a:r>
              <a:rPr spc="-35" dirty="0"/>
              <a:t>λ</a:t>
            </a:r>
            <a:r>
              <a:rPr spc="-10" dirty="0"/>
              <a:t>ί</a:t>
            </a:r>
            <a:r>
              <a:rPr spc="-25" dirty="0"/>
              <a:t>μ</a:t>
            </a:r>
            <a:r>
              <a:rPr dirty="0"/>
              <a:t>α</a:t>
            </a:r>
            <a:r>
              <a:rPr spc="-160" dirty="0"/>
              <a:t>κ</a:t>
            </a:r>
            <a:r>
              <a:rPr spc="-5" dirty="0"/>
              <a:t>α</a:t>
            </a:r>
            <a:r>
              <a:rPr dirty="0"/>
              <a:t>ς</a:t>
            </a:r>
            <a:r>
              <a:rPr spc="-60" dirty="0"/>
              <a:t> </a:t>
            </a:r>
            <a:r>
              <a:rPr spc="-5" dirty="0">
                <a:latin typeface="Calibri"/>
                <a:cs typeface="Calibri"/>
              </a:rPr>
              <a:t>(3</a:t>
            </a:r>
            <a:r>
              <a:rPr dirty="0">
                <a:latin typeface="Calibri"/>
                <a:cs typeface="Calibri"/>
              </a:rPr>
              <a:t>)</a:t>
            </a: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B1A8565F-AB8B-49F8-9233-A8A8305AD0C0}" type="slidenum">
              <a:rPr lang="el-GR" sz="1400" b="1" smtClean="0">
                <a:solidFill>
                  <a:schemeClr val="accent2">
                    <a:lumMod val="75000"/>
                  </a:schemeClr>
                </a:solidFill>
                <a:cs typeface="Calibri"/>
              </a:rPr>
              <a:t>13</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pic>
        <p:nvPicPr>
          <p:cNvPr id="3" name="Εικόνα 2"/>
          <p:cNvPicPr>
            <a:picLocks noChangeAspect="1"/>
          </p:cNvPicPr>
          <p:nvPr/>
        </p:nvPicPr>
        <p:blipFill>
          <a:blip r:embed="rId4"/>
          <a:stretch>
            <a:fillRect/>
          </a:stretch>
        </p:blipFill>
        <p:spPr>
          <a:xfrm>
            <a:off x="5824093" y="2330450"/>
            <a:ext cx="4640943" cy="3766562"/>
          </a:xfrm>
          <a:prstGeom prst="rect">
            <a:avLst/>
          </a:prstGeom>
        </p:spPr>
      </p:pic>
    </p:spTree>
    <p:extLst>
      <p:ext uri="{BB962C8B-B14F-4D97-AF65-F5344CB8AC3E}">
        <p14:creationId xmlns:p14="http://schemas.microsoft.com/office/powerpoint/2010/main" val="640042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0" y="1791284"/>
            <a:ext cx="5409810" cy="5252776"/>
          </a:xfrm>
          <a:prstGeom prst="rect">
            <a:avLst/>
          </a:prstGeom>
        </p:spPr>
      </p:pic>
      <p:sp>
        <p:nvSpPr>
          <p:cNvPr id="2" name="object 2"/>
          <p:cNvSpPr txBox="1">
            <a:spLocks noGrp="1"/>
          </p:cNvSpPr>
          <p:nvPr>
            <p:ph type="title"/>
          </p:nvPr>
        </p:nvSpPr>
        <p:spPr>
          <a:xfrm>
            <a:off x="2147964" y="245793"/>
            <a:ext cx="8335654" cy="949747"/>
          </a:xfrm>
          <a:prstGeom prst="rect">
            <a:avLst/>
          </a:prstGeom>
        </p:spPr>
        <p:txBody>
          <a:bodyPr vert="horz" wrap="square" lIns="0" tIns="270002" rIns="0" bIns="0" rtlCol="0">
            <a:spAutoFit/>
          </a:bodyPr>
          <a:lstStyle/>
          <a:p>
            <a:pPr marL="184785">
              <a:lnSpc>
                <a:spcPct val="100000"/>
              </a:lnSpc>
            </a:pPr>
            <a:r>
              <a:rPr dirty="0"/>
              <a:t>Δ</a:t>
            </a:r>
            <a:r>
              <a:rPr spc="5" dirty="0"/>
              <a:t>ι</a:t>
            </a:r>
            <a:r>
              <a:rPr spc="-5" dirty="0"/>
              <a:t>α</a:t>
            </a:r>
            <a:r>
              <a:rPr dirty="0"/>
              <a:t>λ</a:t>
            </a:r>
            <a:r>
              <a:rPr spc="-20" dirty="0"/>
              <a:t>ε</a:t>
            </a:r>
            <a:r>
              <a:rPr spc="5" dirty="0"/>
              <a:t>ί</a:t>
            </a:r>
            <a:r>
              <a:rPr spc="-10" dirty="0"/>
              <a:t>ψ</a:t>
            </a:r>
            <a:r>
              <a:rPr spc="-20" dirty="0"/>
              <a:t>ε</a:t>
            </a:r>
            <a:r>
              <a:rPr spc="5" dirty="0"/>
              <a:t>ι</a:t>
            </a:r>
            <a:r>
              <a:rPr dirty="0"/>
              <a:t>ς</a:t>
            </a:r>
            <a:r>
              <a:rPr spc="-60" dirty="0"/>
              <a:t> </a:t>
            </a:r>
            <a:r>
              <a:rPr spc="-15" dirty="0"/>
              <a:t>μ</a:t>
            </a:r>
            <a:r>
              <a:rPr spc="-20" dirty="0"/>
              <a:t>ε</a:t>
            </a:r>
            <a:r>
              <a:rPr spc="15" dirty="0"/>
              <a:t>γ</a:t>
            </a:r>
            <a:r>
              <a:rPr spc="-5" dirty="0"/>
              <a:t>ά</a:t>
            </a:r>
            <a:r>
              <a:rPr dirty="0"/>
              <a:t>λ</a:t>
            </a:r>
            <a:r>
              <a:rPr spc="-5" dirty="0"/>
              <a:t>η</a:t>
            </a:r>
            <a:r>
              <a:rPr dirty="0"/>
              <a:t>ς</a:t>
            </a:r>
            <a:r>
              <a:rPr spc="-35" dirty="0"/>
              <a:t> </a:t>
            </a:r>
            <a:r>
              <a:rPr spc="-15" dirty="0"/>
              <a:t>κ</a:t>
            </a:r>
            <a:r>
              <a:rPr spc="-35" dirty="0"/>
              <a:t>λ</a:t>
            </a:r>
            <a:r>
              <a:rPr spc="-10" dirty="0"/>
              <a:t>ί</a:t>
            </a:r>
            <a:r>
              <a:rPr spc="-25" dirty="0"/>
              <a:t>μ</a:t>
            </a:r>
            <a:r>
              <a:rPr dirty="0"/>
              <a:t>α</a:t>
            </a:r>
            <a:r>
              <a:rPr spc="-160" dirty="0"/>
              <a:t>κ</a:t>
            </a:r>
            <a:r>
              <a:rPr spc="-5" dirty="0"/>
              <a:t>α</a:t>
            </a:r>
            <a:r>
              <a:rPr dirty="0"/>
              <a:t>ς</a:t>
            </a:r>
            <a:r>
              <a:rPr spc="-60" dirty="0"/>
              <a:t> </a:t>
            </a:r>
            <a:r>
              <a:rPr spc="-5" dirty="0" smtClean="0">
                <a:latin typeface="Calibri"/>
                <a:cs typeface="Calibri"/>
              </a:rPr>
              <a:t>(</a:t>
            </a:r>
            <a:r>
              <a:rPr lang="en-US" spc="-5" dirty="0" smtClean="0">
                <a:latin typeface="Calibri"/>
                <a:cs typeface="Calibri"/>
              </a:rPr>
              <a:t>4</a:t>
            </a:r>
            <a:r>
              <a:rPr dirty="0" smtClean="0">
                <a:latin typeface="Calibri"/>
                <a:cs typeface="Calibri"/>
              </a:rPr>
              <a:t>)</a:t>
            </a:r>
            <a:endParaRPr dirty="0">
              <a:latin typeface="Calibri"/>
              <a:cs typeface="Calibri"/>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B1A8565F-AB8B-49F8-9233-A8A8305AD0C0}" type="slidenum">
              <a:rPr lang="el-GR" sz="1400" b="1" smtClean="0">
                <a:solidFill>
                  <a:schemeClr val="accent2">
                    <a:lumMod val="75000"/>
                  </a:schemeClr>
                </a:solidFill>
                <a:cs typeface="Calibri"/>
              </a:rPr>
              <a:t>14</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141845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63300" y="429787"/>
            <a:ext cx="7081520" cy="559435"/>
          </a:xfrm>
          <a:prstGeom prst="rect">
            <a:avLst/>
          </a:prstGeom>
        </p:spPr>
        <p:txBody>
          <a:bodyPr vert="horz" wrap="square" lIns="0" tIns="0" rIns="0" bIns="0" rtlCol="0">
            <a:spAutoFit/>
          </a:bodyPr>
          <a:lstStyle/>
          <a:p>
            <a:pPr marL="12700">
              <a:lnSpc>
                <a:spcPct val="100000"/>
              </a:lnSpc>
            </a:pPr>
            <a:r>
              <a:rPr sz="4400" dirty="0">
                <a:latin typeface="Calibri"/>
                <a:cs typeface="Calibri"/>
              </a:rPr>
              <a:t>Δ</a:t>
            </a:r>
            <a:r>
              <a:rPr sz="4400" spc="5" dirty="0">
                <a:latin typeface="Calibri"/>
                <a:cs typeface="Calibri"/>
              </a:rPr>
              <a:t>ι</a:t>
            </a:r>
            <a:r>
              <a:rPr sz="4400" spc="-5" dirty="0">
                <a:latin typeface="Calibri"/>
                <a:cs typeface="Calibri"/>
              </a:rPr>
              <a:t>α</a:t>
            </a:r>
            <a:r>
              <a:rPr sz="4400" dirty="0">
                <a:latin typeface="Calibri"/>
                <a:cs typeface="Calibri"/>
              </a:rPr>
              <a:t>λ</a:t>
            </a:r>
            <a:r>
              <a:rPr sz="4400" spc="-20" dirty="0">
                <a:latin typeface="Calibri"/>
                <a:cs typeface="Calibri"/>
              </a:rPr>
              <a:t>ε</a:t>
            </a:r>
            <a:r>
              <a:rPr sz="4400" spc="5" dirty="0">
                <a:latin typeface="Calibri"/>
                <a:cs typeface="Calibri"/>
              </a:rPr>
              <a:t>ί</a:t>
            </a:r>
            <a:r>
              <a:rPr sz="4400" spc="-10" dirty="0">
                <a:latin typeface="Calibri"/>
                <a:cs typeface="Calibri"/>
              </a:rPr>
              <a:t>ψ</a:t>
            </a:r>
            <a:r>
              <a:rPr sz="4400" spc="-20" dirty="0">
                <a:latin typeface="Calibri"/>
                <a:cs typeface="Calibri"/>
              </a:rPr>
              <a:t>ε</a:t>
            </a:r>
            <a:r>
              <a:rPr sz="4400" spc="5" dirty="0">
                <a:latin typeface="Calibri"/>
                <a:cs typeface="Calibri"/>
              </a:rPr>
              <a:t>ι</a:t>
            </a:r>
            <a:r>
              <a:rPr sz="4400" dirty="0">
                <a:latin typeface="Calibri"/>
                <a:cs typeface="Calibri"/>
              </a:rPr>
              <a:t>ς</a:t>
            </a:r>
            <a:r>
              <a:rPr sz="4400" spc="-60" dirty="0">
                <a:latin typeface="Calibri"/>
                <a:cs typeface="Calibri"/>
              </a:rPr>
              <a:t> </a:t>
            </a:r>
            <a:r>
              <a:rPr sz="4400" spc="-15" dirty="0">
                <a:latin typeface="Calibri"/>
                <a:cs typeface="Calibri"/>
              </a:rPr>
              <a:t>μ</a:t>
            </a:r>
            <a:r>
              <a:rPr sz="4400" spc="5" dirty="0">
                <a:latin typeface="Calibri"/>
                <a:cs typeface="Calibri"/>
              </a:rPr>
              <a:t>ι</a:t>
            </a:r>
            <a:r>
              <a:rPr sz="4400" spc="-25" dirty="0">
                <a:latin typeface="Calibri"/>
                <a:cs typeface="Calibri"/>
              </a:rPr>
              <a:t>κ</a:t>
            </a:r>
            <a:r>
              <a:rPr sz="4400" spc="-10" dirty="0">
                <a:latin typeface="Calibri"/>
                <a:cs typeface="Calibri"/>
              </a:rPr>
              <a:t>ρ</a:t>
            </a:r>
            <a:r>
              <a:rPr sz="4400" spc="-5" dirty="0">
                <a:latin typeface="Calibri"/>
                <a:cs typeface="Calibri"/>
              </a:rPr>
              <a:t>ή</a:t>
            </a:r>
            <a:r>
              <a:rPr sz="4400" dirty="0">
                <a:latin typeface="Calibri"/>
                <a:cs typeface="Calibri"/>
              </a:rPr>
              <a:t>ς</a:t>
            </a:r>
            <a:r>
              <a:rPr sz="4400" spc="-60" dirty="0">
                <a:latin typeface="Calibri"/>
                <a:cs typeface="Calibri"/>
              </a:rPr>
              <a:t> </a:t>
            </a:r>
            <a:r>
              <a:rPr sz="4400" dirty="0">
                <a:latin typeface="Calibri"/>
                <a:cs typeface="Calibri"/>
              </a:rPr>
              <a:t>κ</a:t>
            </a:r>
            <a:r>
              <a:rPr sz="4400" spc="-50" dirty="0">
                <a:latin typeface="Calibri"/>
                <a:cs typeface="Calibri"/>
              </a:rPr>
              <a:t>λ</a:t>
            </a:r>
            <a:r>
              <a:rPr sz="4400" spc="5" dirty="0">
                <a:latin typeface="Calibri"/>
                <a:cs typeface="Calibri"/>
              </a:rPr>
              <a:t>ί</a:t>
            </a:r>
            <a:r>
              <a:rPr sz="4400" spc="-15" dirty="0">
                <a:latin typeface="Calibri"/>
                <a:cs typeface="Calibri"/>
              </a:rPr>
              <a:t>μ</a:t>
            </a:r>
            <a:r>
              <a:rPr sz="4400" spc="-5" dirty="0">
                <a:latin typeface="Calibri"/>
                <a:cs typeface="Calibri"/>
              </a:rPr>
              <a:t>α</a:t>
            </a:r>
            <a:r>
              <a:rPr sz="4400" spc="-165" dirty="0">
                <a:latin typeface="Calibri"/>
                <a:cs typeface="Calibri"/>
              </a:rPr>
              <a:t>κ</a:t>
            </a:r>
            <a:r>
              <a:rPr sz="4400" spc="-5" dirty="0">
                <a:latin typeface="Calibri"/>
                <a:cs typeface="Calibri"/>
              </a:rPr>
              <a:t>α</a:t>
            </a:r>
            <a:r>
              <a:rPr sz="4400" dirty="0">
                <a:latin typeface="Calibri"/>
                <a:cs typeface="Calibri"/>
              </a:rPr>
              <a:t>ς</a:t>
            </a:r>
            <a:r>
              <a:rPr sz="4400" spc="-35" dirty="0">
                <a:latin typeface="Calibri"/>
                <a:cs typeface="Calibri"/>
              </a:rPr>
              <a:t> </a:t>
            </a:r>
            <a:r>
              <a:rPr sz="4400" spc="-20" dirty="0">
                <a:latin typeface="Calibri"/>
                <a:cs typeface="Calibri"/>
              </a:rPr>
              <a:t>(</a:t>
            </a:r>
            <a:r>
              <a:rPr sz="4400" spc="-5" dirty="0">
                <a:latin typeface="Calibri"/>
                <a:cs typeface="Calibri"/>
              </a:rPr>
              <a:t>1</a:t>
            </a:r>
            <a:r>
              <a:rPr sz="4400" dirty="0">
                <a:latin typeface="Calibri"/>
                <a:cs typeface="Calibri"/>
              </a:rPr>
              <a:t>)</a:t>
            </a:r>
          </a:p>
        </p:txBody>
      </p:sp>
      <p:sp>
        <p:nvSpPr>
          <p:cNvPr id="3" name="object 3"/>
          <p:cNvSpPr/>
          <p:nvPr/>
        </p:nvSpPr>
        <p:spPr>
          <a:xfrm>
            <a:off x="6991990" y="5172706"/>
            <a:ext cx="320040" cy="1463040"/>
          </a:xfrm>
          <a:custGeom>
            <a:avLst/>
            <a:gdLst/>
            <a:ahLst/>
            <a:cxnLst/>
            <a:rect l="l" t="t" r="r" b="b"/>
            <a:pathLst>
              <a:path w="320040" h="1463040">
                <a:moveTo>
                  <a:pt x="0" y="1463039"/>
                </a:moveTo>
                <a:lnTo>
                  <a:pt x="320039" y="1463039"/>
                </a:lnTo>
                <a:lnTo>
                  <a:pt x="320039" y="0"/>
                </a:lnTo>
                <a:lnTo>
                  <a:pt x="0" y="0"/>
                </a:lnTo>
                <a:lnTo>
                  <a:pt x="0" y="1463039"/>
                </a:lnTo>
                <a:close/>
              </a:path>
            </a:pathLst>
          </a:custGeom>
          <a:solidFill>
            <a:srgbClr val="4E7FBB"/>
          </a:solidFill>
        </p:spPr>
        <p:txBody>
          <a:bodyPr wrap="square" lIns="0" tIns="0" rIns="0" bIns="0" rtlCol="0"/>
          <a:lstStyle/>
          <a:p>
            <a:endParaRPr/>
          </a:p>
        </p:txBody>
      </p:sp>
      <p:sp>
        <p:nvSpPr>
          <p:cNvPr id="4" name="object 4"/>
          <p:cNvSpPr/>
          <p:nvPr/>
        </p:nvSpPr>
        <p:spPr>
          <a:xfrm>
            <a:off x="7312029" y="5062859"/>
            <a:ext cx="106045" cy="1572260"/>
          </a:xfrm>
          <a:custGeom>
            <a:avLst/>
            <a:gdLst/>
            <a:ahLst/>
            <a:cxnLst/>
            <a:rect l="l" t="t" r="r" b="b"/>
            <a:pathLst>
              <a:path w="106045" h="1572259">
                <a:moveTo>
                  <a:pt x="106039" y="0"/>
                </a:moveTo>
                <a:lnTo>
                  <a:pt x="0" y="109215"/>
                </a:lnTo>
                <a:lnTo>
                  <a:pt x="0" y="1572255"/>
                </a:lnTo>
                <a:lnTo>
                  <a:pt x="106039" y="1465575"/>
                </a:lnTo>
                <a:lnTo>
                  <a:pt x="106039" y="0"/>
                </a:lnTo>
                <a:close/>
              </a:path>
            </a:pathLst>
          </a:custGeom>
          <a:solidFill>
            <a:srgbClr val="3F6796"/>
          </a:solidFill>
        </p:spPr>
        <p:txBody>
          <a:bodyPr wrap="square" lIns="0" tIns="0" rIns="0" bIns="0" rtlCol="0"/>
          <a:lstStyle/>
          <a:p>
            <a:endParaRPr/>
          </a:p>
        </p:txBody>
      </p:sp>
      <p:sp>
        <p:nvSpPr>
          <p:cNvPr id="5" name="object 5"/>
          <p:cNvSpPr/>
          <p:nvPr/>
        </p:nvSpPr>
        <p:spPr>
          <a:xfrm>
            <a:off x="6991990" y="5062859"/>
            <a:ext cx="426720" cy="109220"/>
          </a:xfrm>
          <a:custGeom>
            <a:avLst/>
            <a:gdLst/>
            <a:ahLst/>
            <a:cxnLst/>
            <a:rect l="l" t="t" r="r" b="b"/>
            <a:pathLst>
              <a:path w="426720" h="109220">
                <a:moveTo>
                  <a:pt x="426719" y="0"/>
                </a:moveTo>
                <a:lnTo>
                  <a:pt x="106679" y="0"/>
                </a:lnTo>
                <a:lnTo>
                  <a:pt x="0" y="109215"/>
                </a:lnTo>
                <a:lnTo>
                  <a:pt x="320039" y="109215"/>
                </a:lnTo>
                <a:lnTo>
                  <a:pt x="426719" y="0"/>
                </a:lnTo>
                <a:close/>
              </a:path>
            </a:pathLst>
          </a:custGeom>
          <a:solidFill>
            <a:srgbClr val="7098C8"/>
          </a:solidFill>
        </p:spPr>
        <p:txBody>
          <a:bodyPr wrap="square" lIns="0" tIns="0" rIns="0" bIns="0" rtlCol="0"/>
          <a:lstStyle/>
          <a:p>
            <a:endParaRPr/>
          </a:p>
        </p:txBody>
      </p:sp>
      <p:sp>
        <p:nvSpPr>
          <p:cNvPr id="6" name="object 6"/>
          <p:cNvSpPr/>
          <p:nvPr/>
        </p:nvSpPr>
        <p:spPr>
          <a:xfrm>
            <a:off x="7385700" y="5062859"/>
            <a:ext cx="20320" cy="15240"/>
          </a:xfrm>
          <a:custGeom>
            <a:avLst/>
            <a:gdLst/>
            <a:ahLst/>
            <a:cxnLst/>
            <a:rect l="l" t="t" r="r" b="b"/>
            <a:pathLst>
              <a:path w="20320" h="15239">
                <a:moveTo>
                  <a:pt x="20299" y="0"/>
                </a:moveTo>
                <a:lnTo>
                  <a:pt x="0" y="15239"/>
                </a:lnTo>
                <a:lnTo>
                  <a:pt x="20299" y="15239"/>
                </a:lnTo>
                <a:lnTo>
                  <a:pt x="20299" y="0"/>
                </a:lnTo>
                <a:close/>
              </a:path>
            </a:pathLst>
          </a:custGeom>
          <a:solidFill>
            <a:srgbClr val="375C88"/>
          </a:solidFill>
        </p:spPr>
        <p:txBody>
          <a:bodyPr wrap="square" lIns="0" tIns="0" rIns="0" bIns="0" rtlCol="0"/>
          <a:lstStyle/>
          <a:p>
            <a:endParaRPr/>
          </a:p>
        </p:txBody>
      </p:sp>
      <p:sp>
        <p:nvSpPr>
          <p:cNvPr id="7" name="object 7"/>
          <p:cNvSpPr/>
          <p:nvPr/>
        </p:nvSpPr>
        <p:spPr>
          <a:xfrm>
            <a:off x="6976750" y="5050786"/>
            <a:ext cx="454025" cy="1597025"/>
          </a:xfrm>
          <a:custGeom>
            <a:avLst/>
            <a:gdLst/>
            <a:ahLst/>
            <a:cxnLst/>
            <a:rect l="l" t="t" r="r" b="b"/>
            <a:pathLst>
              <a:path w="454025" h="1597025">
                <a:moveTo>
                  <a:pt x="0" y="115574"/>
                </a:moveTo>
                <a:lnTo>
                  <a:pt x="0" y="1597033"/>
                </a:lnTo>
                <a:lnTo>
                  <a:pt x="340979" y="1597033"/>
                </a:lnTo>
                <a:lnTo>
                  <a:pt x="27310" y="1584329"/>
                </a:lnTo>
                <a:lnTo>
                  <a:pt x="27310" y="1572268"/>
                </a:lnTo>
                <a:lnTo>
                  <a:pt x="14599" y="1572268"/>
                </a:lnTo>
                <a:lnTo>
                  <a:pt x="0" y="115574"/>
                </a:lnTo>
                <a:close/>
              </a:path>
              <a:path w="454025" h="1597025">
                <a:moveTo>
                  <a:pt x="115580" y="0"/>
                </a:moveTo>
                <a:lnTo>
                  <a:pt x="14599" y="106049"/>
                </a:lnTo>
                <a:lnTo>
                  <a:pt x="27310" y="121289"/>
                </a:lnTo>
                <a:lnTo>
                  <a:pt x="14599" y="133993"/>
                </a:lnTo>
                <a:lnTo>
                  <a:pt x="14599" y="1572268"/>
                </a:lnTo>
                <a:lnTo>
                  <a:pt x="27310" y="1572268"/>
                </a:lnTo>
                <a:lnTo>
                  <a:pt x="27310" y="121919"/>
                </a:lnTo>
                <a:lnTo>
                  <a:pt x="43190" y="106679"/>
                </a:lnTo>
                <a:lnTo>
                  <a:pt x="124449" y="27313"/>
                </a:lnTo>
                <a:lnTo>
                  <a:pt x="121919" y="27313"/>
                </a:lnTo>
                <a:lnTo>
                  <a:pt x="115580" y="0"/>
                </a:lnTo>
                <a:close/>
              </a:path>
              <a:path w="454025" h="1597025">
                <a:moveTo>
                  <a:pt x="454030" y="2548"/>
                </a:moveTo>
                <a:lnTo>
                  <a:pt x="432419" y="2548"/>
                </a:lnTo>
                <a:lnTo>
                  <a:pt x="450860" y="20954"/>
                </a:lnTo>
                <a:lnTo>
                  <a:pt x="432419" y="1468754"/>
                </a:lnTo>
                <a:lnTo>
                  <a:pt x="429249" y="1477649"/>
                </a:lnTo>
                <a:lnTo>
                  <a:pt x="454030" y="1483994"/>
                </a:lnTo>
                <a:lnTo>
                  <a:pt x="454030" y="2548"/>
                </a:lnTo>
                <a:close/>
              </a:path>
              <a:path w="454025" h="1597025">
                <a:moveTo>
                  <a:pt x="435842" y="12073"/>
                </a:moveTo>
                <a:lnTo>
                  <a:pt x="429249" y="12073"/>
                </a:lnTo>
                <a:lnTo>
                  <a:pt x="429249" y="27313"/>
                </a:lnTo>
                <a:lnTo>
                  <a:pt x="408950" y="27313"/>
                </a:lnTo>
                <a:lnTo>
                  <a:pt x="334639" y="106049"/>
                </a:lnTo>
                <a:lnTo>
                  <a:pt x="43190" y="106679"/>
                </a:lnTo>
                <a:lnTo>
                  <a:pt x="325739" y="112394"/>
                </a:lnTo>
                <a:lnTo>
                  <a:pt x="347350" y="121289"/>
                </a:lnTo>
                <a:lnTo>
                  <a:pt x="347350" y="127634"/>
                </a:lnTo>
                <a:lnTo>
                  <a:pt x="429249" y="43184"/>
                </a:lnTo>
                <a:lnTo>
                  <a:pt x="441319" y="27313"/>
                </a:lnTo>
                <a:lnTo>
                  <a:pt x="435842" y="12073"/>
                </a:lnTo>
                <a:close/>
              </a:path>
              <a:path w="454025" h="1597025">
                <a:moveTo>
                  <a:pt x="454030" y="0"/>
                </a:moveTo>
                <a:lnTo>
                  <a:pt x="130820" y="20954"/>
                </a:lnTo>
                <a:lnTo>
                  <a:pt x="121919" y="27313"/>
                </a:lnTo>
                <a:lnTo>
                  <a:pt x="408950" y="27313"/>
                </a:lnTo>
                <a:lnTo>
                  <a:pt x="429249" y="12073"/>
                </a:lnTo>
                <a:lnTo>
                  <a:pt x="435842" y="12073"/>
                </a:lnTo>
                <a:lnTo>
                  <a:pt x="432419" y="2548"/>
                </a:lnTo>
                <a:lnTo>
                  <a:pt x="454030" y="2548"/>
                </a:lnTo>
                <a:lnTo>
                  <a:pt x="454030" y="0"/>
                </a:lnTo>
                <a:close/>
              </a:path>
            </a:pathLst>
          </a:custGeom>
          <a:solidFill>
            <a:srgbClr val="375C88"/>
          </a:solidFill>
        </p:spPr>
        <p:txBody>
          <a:bodyPr wrap="square" lIns="0" tIns="0" rIns="0" bIns="0" rtlCol="0"/>
          <a:lstStyle/>
          <a:p>
            <a:endParaRPr/>
          </a:p>
        </p:txBody>
      </p:sp>
      <p:sp>
        <p:nvSpPr>
          <p:cNvPr id="8" name="object 8"/>
          <p:cNvSpPr/>
          <p:nvPr/>
        </p:nvSpPr>
        <p:spPr>
          <a:xfrm>
            <a:off x="7308219" y="5078099"/>
            <a:ext cx="77470" cy="79375"/>
          </a:xfrm>
          <a:custGeom>
            <a:avLst/>
            <a:gdLst/>
            <a:ahLst/>
            <a:cxnLst/>
            <a:rect l="l" t="t" r="r" b="b"/>
            <a:pathLst>
              <a:path w="77470" h="79375">
                <a:moveTo>
                  <a:pt x="77480" y="0"/>
                </a:moveTo>
                <a:lnTo>
                  <a:pt x="0" y="79366"/>
                </a:lnTo>
                <a:lnTo>
                  <a:pt x="3169" y="78735"/>
                </a:lnTo>
                <a:lnTo>
                  <a:pt x="77480" y="0"/>
                </a:lnTo>
                <a:close/>
              </a:path>
            </a:pathLst>
          </a:custGeom>
          <a:solidFill>
            <a:srgbClr val="375C88"/>
          </a:solidFill>
        </p:spPr>
        <p:txBody>
          <a:bodyPr wrap="square" lIns="0" tIns="0" rIns="0" bIns="0" rtlCol="0"/>
          <a:lstStyle/>
          <a:p>
            <a:endParaRPr/>
          </a:p>
        </p:txBody>
      </p:sp>
      <p:sp>
        <p:nvSpPr>
          <p:cNvPr id="9" name="object 9"/>
          <p:cNvSpPr/>
          <p:nvPr/>
        </p:nvSpPr>
        <p:spPr>
          <a:xfrm>
            <a:off x="7302504" y="5184779"/>
            <a:ext cx="0" cy="1438275"/>
          </a:xfrm>
          <a:custGeom>
            <a:avLst/>
            <a:gdLst/>
            <a:ahLst/>
            <a:cxnLst/>
            <a:rect l="l" t="t" r="r" b="b"/>
            <a:pathLst>
              <a:path h="1438275">
                <a:moveTo>
                  <a:pt x="0" y="0"/>
                </a:moveTo>
                <a:lnTo>
                  <a:pt x="0" y="1438274"/>
                </a:lnTo>
              </a:path>
            </a:pathLst>
          </a:custGeom>
          <a:ln w="7640">
            <a:solidFill>
              <a:srgbClr val="375C88"/>
            </a:solidFill>
          </a:ln>
        </p:spPr>
        <p:txBody>
          <a:bodyPr wrap="square" lIns="0" tIns="0" rIns="0" bIns="0" rtlCol="0"/>
          <a:lstStyle/>
          <a:p>
            <a:endParaRPr/>
          </a:p>
        </p:txBody>
      </p:sp>
      <p:sp>
        <p:nvSpPr>
          <p:cNvPr id="10" name="object 10"/>
          <p:cNvSpPr/>
          <p:nvPr/>
        </p:nvSpPr>
        <p:spPr>
          <a:xfrm>
            <a:off x="6976750" y="5050786"/>
            <a:ext cx="115570" cy="1572260"/>
          </a:xfrm>
          <a:custGeom>
            <a:avLst/>
            <a:gdLst/>
            <a:ahLst/>
            <a:cxnLst/>
            <a:rect l="l" t="t" r="r" b="b"/>
            <a:pathLst>
              <a:path w="115570" h="1572259">
                <a:moveTo>
                  <a:pt x="115580" y="0"/>
                </a:moveTo>
                <a:lnTo>
                  <a:pt x="0" y="115574"/>
                </a:lnTo>
                <a:lnTo>
                  <a:pt x="14599" y="1572268"/>
                </a:lnTo>
                <a:lnTo>
                  <a:pt x="14599" y="133993"/>
                </a:lnTo>
                <a:lnTo>
                  <a:pt x="27310" y="121289"/>
                </a:lnTo>
                <a:lnTo>
                  <a:pt x="14599" y="106049"/>
                </a:lnTo>
                <a:lnTo>
                  <a:pt x="115580" y="0"/>
                </a:lnTo>
                <a:close/>
              </a:path>
            </a:pathLst>
          </a:custGeom>
          <a:solidFill>
            <a:srgbClr val="375C88"/>
          </a:solidFill>
        </p:spPr>
        <p:txBody>
          <a:bodyPr wrap="square" lIns="0" tIns="0" rIns="0" bIns="0" rtlCol="0"/>
          <a:lstStyle/>
          <a:p>
            <a:endParaRPr/>
          </a:p>
        </p:txBody>
      </p:sp>
      <p:sp>
        <p:nvSpPr>
          <p:cNvPr id="11" name="object 11"/>
          <p:cNvSpPr/>
          <p:nvPr/>
        </p:nvSpPr>
        <p:spPr>
          <a:xfrm>
            <a:off x="7004060" y="5053334"/>
            <a:ext cx="426720" cy="1594485"/>
          </a:xfrm>
          <a:custGeom>
            <a:avLst/>
            <a:gdLst/>
            <a:ahLst/>
            <a:cxnLst/>
            <a:rect l="l" t="t" r="r" b="b"/>
            <a:pathLst>
              <a:path w="426720" h="1594484">
                <a:moveTo>
                  <a:pt x="307329" y="1569719"/>
                </a:moveTo>
                <a:lnTo>
                  <a:pt x="0" y="1569719"/>
                </a:lnTo>
                <a:lnTo>
                  <a:pt x="0" y="1581780"/>
                </a:lnTo>
                <a:lnTo>
                  <a:pt x="313669" y="1594484"/>
                </a:lnTo>
                <a:lnTo>
                  <a:pt x="295259" y="1581780"/>
                </a:lnTo>
                <a:lnTo>
                  <a:pt x="298429" y="1572886"/>
                </a:lnTo>
                <a:lnTo>
                  <a:pt x="307329" y="1569719"/>
                </a:lnTo>
                <a:close/>
              </a:path>
              <a:path w="426720" h="1594484">
                <a:moveTo>
                  <a:pt x="320039" y="118740"/>
                </a:moveTo>
                <a:lnTo>
                  <a:pt x="313669" y="131444"/>
                </a:lnTo>
                <a:lnTo>
                  <a:pt x="295259" y="131444"/>
                </a:lnTo>
                <a:lnTo>
                  <a:pt x="301630" y="1569719"/>
                </a:lnTo>
                <a:lnTo>
                  <a:pt x="307329" y="1569719"/>
                </a:lnTo>
                <a:lnTo>
                  <a:pt x="320039" y="1581780"/>
                </a:lnTo>
                <a:lnTo>
                  <a:pt x="313669" y="1594484"/>
                </a:lnTo>
                <a:lnTo>
                  <a:pt x="356858" y="1551300"/>
                </a:lnTo>
                <a:lnTo>
                  <a:pt x="320039" y="1551300"/>
                </a:lnTo>
                <a:lnTo>
                  <a:pt x="320039" y="118740"/>
                </a:lnTo>
                <a:close/>
              </a:path>
              <a:path w="426720" h="1594484">
                <a:moveTo>
                  <a:pt x="405109" y="0"/>
                </a:moveTo>
                <a:lnTo>
                  <a:pt x="414009" y="24764"/>
                </a:lnTo>
                <a:lnTo>
                  <a:pt x="401939" y="40635"/>
                </a:lnTo>
                <a:lnTo>
                  <a:pt x="401939" y="1469385"/>
                </a:lnTo>
                <a:lnTo>
                  <a:pt x="320039" y="1551300"/>
                </a:lnTo>
                <a:lnTo>
                  <a:pt x="356858" y="1551300"/>
                </a:lnTo>
                <a:lnTo>
                  <a:pt x="426719" y="1481446"/>
                </a:lnTo>
                <a:lnTo>
                  <a:pt x="401939" y="1475100"/>
                </a:lnTo>
                <a:lnTo>
                  <a:pt x="405109" y="1466206"/>
                </a:lnTo>
                <a:lnTo>
                  <a:pt x="423550" y="18406"/>
                </a:lnTo>
                <a:lnTo>
                  <a:pt x="405109" y="0"/>
                </a:lnTo>
                <a:close/>
              </a:path>
            </a:pathLst>
          </a:custGeom>
          <a:solidFill>
            <a:srgbClr val="375C88"/>
          </a:solidFill>
        </p:spPr>
        <p:txBody>
          <a:bodyPr wrap="square" lIns="0" tIns="0" rIns="0" bIns="0" rtlCol="0"/>
          <a:lstStyle/>
          <a:p>
            <a:endParaRPr/>
          </a:p>
        </p:txBody>
      </p:sp>
      <p:sp>
        <p:nvSpPr>
          <p:cNvPr id="12" name="object 12"/>
          <p:cNvSpPr/>
          <p:nvPr/>
        </p:nvSpPr>
        <p:spPr>
          <a:xfrm>
            <a:off x="7004060" y="5171122"/>
            <a:ext cx="320040" cy="0"/>
          </a:xfrm>
          <a:custGeom>
            <a:avLst/>
            <a:gdLst/>
            <a:ahLst/>
            <a:cxnLst/>
            <a:rect l="l" t="t" r="r" b="b"/>
            <a:pathLst>
              <a:path w="320040">
                <a:moveTo>
                  <a:pt x="0" y="0"/>
                </a:moveTo>
                <a:lnTo>
                  <a:pt x="320039" y="0"/>
                </a:lnTo>
              </a:path>
            </a:pathLst>
          </a:custGeom>
          <a:ln w="28583">
            <a:solidFill>
              <a:srgbClr val="375C88"/>
            </a:solidFill>
          </a:ln>
        </p:spPr>
        <p:txBody>
          <a:bodyPr wrap="square" lIns="0" tIns="0" rIns="0" bIns="0" rtlCol="0"/>
          <a:lstStyle/>
          <a:p>
            <a:endParaRPr/>
          </a:p>
        </p:txBody>
      </p:sp>
      <p:sp>
        <p:nvSpPr>
          <p:cNvPr id="13" name="object 13"/>
          <p:cNvSpPr/>
          <p:nvPr/>
        </p:nvSpPr>
        <p:spPr>
          <a:xfrm>
            <a:off x="7092329" y="5064442"/>
            <a:ext cx="338455" cy="0"/>
          </a:xfrm>
          <a:custGeom>
            <a:avLst/>
            <a:gdLst/>
            <a:ahLst/>
            <a:cxnLst/>
            <a:rect l="l" t="t" r="r" b="b"/>
            <a:pathLst>
              <a:path w="338454">
                <a:moveTo>
                  <a:pt x="0" y="0"/>
                </a:moveTo>
                <a:lnTo>
                  <a:pt x="338449" y="0"/>
                </a:lnTo>
              </a:path>
            </a:pathLst>
          </a:custGeom>
          <a:ln w="28583">
            <a:solidFill>
              <a:srgbClr val="375C88"/>
            </a:solidFill>
          </a:ln>
        </p:spPr>
        <p:txBody>
          <a:bodyPr wrap="square" lIns="0" tIns="0" rIns="0" bIns="0" rtlCol="0"/>
          <a:lstStyle/>
          <a:p>
            <a:endParaRPr/>
          </a:p>
        </p:txBody>
      </p:sp>
      <p:sp>
        <p:nvSpPr>
          <p:cNvPr id="14" name="object 14"/>
          <p:cNvSpPr/>
          <p:nvPr/>
        </p:nvSpPr>
        <p:spPr>
          <a:xfrm>
            <a:off x="7299319" y="6623054"/>
            <a:ext cx="25400" cy="24765"/>
          </a:xfrm>
          <a:custGeom>
            <a:avLst/>
            <a:gdLst/>
            <a:ahLst/>
            <a:cxnLst/>
            <a:rect l="l" t="t" r="r" b="b"/>
            <a:pathLst>
              <a:path w="25400" h="24765">
                <a:moveTo>
                  <a:pt x="12070" y="0"/>
                </a:moveTo>
                <a:lnTo>
                  <a:pt x="3169" y="3166"/>
                </a:lnTo>
                <a:lnTo>
                  <a:pt x="0" y="12060"/>
                </a:lnTo>
                <a:lnTo>
                  <a:pt x="18409" y="24764"/>
                </a:lnTo>
                <a:lnTo>
                  <a:pt x="24780" y="12060"/>
                </a:lnTo>
                <a:lnTo>
                  <a:pt x="12070" y="0"/>
                </a:lnTo>
                <a:close/>
              </a:path>
            </a:pathLst>
          </a:custGeom>
          <a:solidFill>
            <a:srgbClr val="375C88"/>
          </a:solidFill>
        </p:spPr>
        <p:txBody>
          <a:bodyPr wrap="square" lIns="0" tIns="0" rIns="0" bIns="0" rtlCol="0"/>
          <a:lstStyle/>
          <a:p>
            <a:endParaRPr/>
          </a:p>
        </p:txBody>
      </p:sp>
      <p:sp>
        <p:nvSpPr>
          <p:cNvPr id="15" name="object 15"/>
          <p:cNvSpPr/>
          <p:nvPr/>
        </p:nvSpPr>
        <p:spPr>
          <a:xfrm>
            <a:off x="4718699" y="6449056"/>
            <a:ext cx="56515" cy="116205"/>
          </a:xfrm>
          <a:custGeom>
            <a:avLst/>
            <a:gdLst/>
            <a:ahLst/>
            <a:cxnLst/>
            <a:rect l="l" t="t" r="r" b="b"/>
            <a:pathLst>
              <a:path w="56514" h="116204">
                <a:moveTo>
                  <a:pt x="0" y="0"/>
                </a:moveTo>
                <a:lnTo>
                  <a:pt x="6979" y="104774"/>
                </a:lnTo>
                <a:lnTo>
                  <a:pt x="43799" y="114943"/>
                </a:lnTo>
                <a:lnTo>
                  <a:pt x="56509" y="116204"/>
                </a:lnTo>
                <a:lnTo>
                  <a:pt x="44439" y="41279"/>
                </a:lnTo>
                <a:lnTo>
                  <a:pt x="33649" y="37469"/>
                </a:lnTo>
                <a:lnTo>
                  <a:pt x="23469" y="31123"/>
                </a:lnTo>
                <a:lnTo>
                  <a:pt x="14599" y="22229"/>
                </a:lnTo>
                <a:lnTo>
                  <a:pt x="6339" y="12073"/>
                </a:lnTo>
                <a:lnTo>
                  <a:pt x="0" y="0"/>
                </a:lnTo>
                <a:close/>
              </a:path>
            </a:pathLst>
          </a:custGeom>
          <a:solidFill>
            <a:srgbClr val="FF0000"/>
          </a:solidFill>
        </p:spPr>
        <p:txBody>
          <a:bodyPr wrap="square" lIns="0" tIns="0" rIns="0" bIns="0" rtlCol="0"/>
          <a:lstStyle/>
          <a:p>
            <a:endParaRPr/>
          </a:p>
        </p:txBody>
      </p:sp>
      <p:sp>
        <p:nvSpPr>
          <p:cNvPr id="16" name="object 16"/>
          <p:cNvSpPr/>
          <p:nvPr/>
        </p:nvSpPr>
        <p:spPr>
          <a:xfrm>
            <a:off x="4632959" y="6209026"/>
            <a:ext cx="286385" cy="356235"/>
          </a:xfrm>
          <a:custGeom>
            <a:avLst/>
            <a:gdLst/>
            <a:ahLst/>
            <a:cxnLst/>
            <a:rect l="l" t="t" r="r" b="b"/>
            <a:pathLst>
              <a:path w="286385" h="356234">
                <a:moveTo>
                  <a:pt x="130820" y="281939"/>
                </a:moveTo>
                <a:lnTo>
                  <a:pt x="142890" y="356234"/>
                </a:lnTo>
                <a:lnTo>
                  <a:pt x="144139" y="356234"/>
                </a:lnTo>
                <a:lnTo>
                  <a:pt x="182239" y="349889"/>
                </a:lnTo>
                <a:lnTo>
                  <a:pt x="215889" y="331469"/>
                </a:lnTo>
                <a:lnTo>
                  <a:pt x="244480" y="303538"/>
                </a:lnTo>
                <a:lnTo>
                  <a:pt x="258353" y="283214"/>
                </a:lnTo>
                <a:lnTo>
                  <a:pt x="142250" y="283214"/>
                </a:lnTo>
                <a:lnTo>
                  <a:pt x="130820" y="281939"/>
                </a:lnTo>
                <a:close/>
              </a:path>
              <a:path w="286385" h="356234">
                <a:moveTo>
                  <a:pt x="142890" y="0"/>
                </a:moveTo>
                <a:lnTo>
                  <a:pt x="130820" y="0"/>
                </a:lnTo>
                <a:lnTo>
                  <a:pt x="118109" y="2548"/>
                </a:lnTo>
                <a:lnTo>
                  <a:pt x="81930" y="16514"/>
                </a:lnTo>
                <a:lnTo>
                  <a:pt x="50810" y="40648"/>
                </a:lnTo>
                <a:lnTo>
                  <a:pt x="26029" y="74294"/>
                </a:lnTo>
                <a:lnTo>
                  <a:pt x="8900" y="114299"/>
                </a:lnTo>
                <a:lnTo>
                  <a:pt x="0" y="160019"/>
                </a:lnTo>
                <a:lnTo>
                  <a:pt x="0" y="178439"/>
                </a:lnTo>
                <a:lnTo>
                  <a:pt x="5090" y="226064"/>
                </a:lnTo>
                <a:lnTo>
                  <a:pt x="19690" y="268604"/>
                </a:lnTo>
                <a:lnTo>
                  <a:pt x="41909" y="304799"/>
                </a:lnTo>
                <a:lnTo>
                  <a:pt x="71109" y="332113"/>
                </a:lnTo>
                <a:lnTo>
                  <a:pt x="93360" y="345448"/>
                </a:lnTo>
                <a:lnTo>
                  <a:pt x="85740" y="240029"/>
                </a:lnTo>
                <a:lnTo>
                  <a:pt x="80650" y="226064"/>
                </a:lnTo>
                <a:lnTo>
                  <a:pt x="76199" y="210824"/>
                </a:lnTo>
                <a:lnTo>
                  <a:pt x="73670" y="194309"/>
                </a:lnTo>
                <a:lnTo>
                  <a:pt x="73052" y="177164"/>
                </a:lnTo>
                <a:lnTo>
                  <a:pt x="73030" y="175903"/>
                </a:lnTo>
                <a:lnTo>
                  <a:pt x="73670" y="158758"/>
                </a:lnTo>
                <a:lnTo>
                  <a:pt x="86349" y="113669"/>
                </a:lnTo>
                <a:lnTo>
                  <a:pt x="110489" y="81914"/>
                </a:lnTo>
                <a:lnTo>
                  <a:pt x="142890" y="69854"/>
                </a:lnTo>
                <a:lnTo>
                  <a:pt x="257151" y="69854"/>
                </a:lnTo>
                <a:lnTo>
                  <a:pt x="252740" y="62864"/>
                </a:lnTo>
                <a:lnTo>
                  <a:pt x="226070" y="32384"/>
                </a:lnTo>
                <a:lnTo>
                  <a:pt x="193029" y="10799"/>
                </a:lnTo>
                <a:lnTo>
                  <a:pt x="156209" y="643"/>
                </a:lnTo>
                <a:lnTo>
                  <a:pt x="142890" y="0"/>
                </a:lnTo>
                <a:close/>
              </a:path>
              <a:path w="286385" h="356234">
                <a:moveTo>
                  <a:pt x="257151" y="69854"/>
                </a:moveTo>
                <a:lnTo>
                  <a:pt x="143499" y="69854"/>
                </a:lnTo>
                <a:lnTo>
                  <a:pt x="154929" y="71128"/>
                </a:lnTo>
                <a:lnTo>
                  <a:pt x="165750" y="75569"/>
                </a:lnTo>
                <a:lnTo>
                  <a:pt x="200040" y="114299"/>
                </a:lnTo>
                <a:lnTo>
                  <a:pt x="212079" y="159389"/>
                </a:lnTo>
                <a:lnTo>
                  <a:pt x="213359" y="176534"/>
                </a:lnTo>
                <a:lnTo>
                  <a:pt x="212719" y="177164"/>
                </a:lnTo>
                <a:lnTo>
                  <a:pt x="212079" y="194953"/>
                </a:lnTo>
                <a:lnTo>
                  <a:pt x="199400" y="240673"/>
                </a:lnTo>
                <a:lnTo>
                  <a:pt x="175259" y="271784"/>
                </a:lnTo>
                <a:lnTo>
                  <a:pt x="142890" y="283214"/>
                </a:lnTo>
                <a:lnTo>
                  <a:pt x="258353" y="283214"/>
                </a:lnTo>
                <a:lnTo>
                  <a:pt x="277489" y="239399"/>
                </a:lnTo>
                <a:lnTo>
                  <a:pt x="285749" y="193048"/>
                </a:lnTo>
                <a:lnTo>
                  <a:pt x="286365" y="177164"/>
                </a:lnTo>
                <a:lnTo>
                  <a:pt x="286362" y="175903"/>
                </a:lnTo>
                <a:lnTo>
                  <a:pt x="281299" y="130814"/>
                </a:lnTo>
                <a:lnTo>
                  <a:pt x="260360" y="74938"/>
                </a:lnTo>
                <a:lnTo>
                  <a:pt x="257151" y="69854"/>
                </a:lnTo>
                <a:close/>
              </a:path>
            </a:pathLst>
          </a:custGeom>
          <a:solidFill>
            <a:srgbClr val="FF0000"/>
          </a:solidFill>
        </p:spPr>
        <p:txBody>
          <a:bodyPr wrap="square" lIns="0" tIns="0" rIns="0" bIns="0" rtlCol="0"/>
          <a:lstStyle/>
          <a:p>
            <a:endParaRPr/>
          </a:p>
        </p:txBody>
      </p:sp>
      <p:sp>
        <p:nvSpPr>
          <p:cNvPr id="17" name="object 17"/>
          <p:cNvSpPr/>
          <p:nvPr/>
        </p:nvSpPr>
        <p:spPr>
          <a:xfrm>
            <a:off x="4650729" y="6434459"/>
            <a:ext cx="15240" cy="85090"/>
          </a:xfrm>
          <a:custGeom>
            <a:avLst/>
            <a:gdLst/>
            <a:ahLst/>
            <a:cxnLst/>
            <a:rect l="l" t="t" r="r" b="b"/>
            <a:pathLst>
              <a:path w="15239" h="85090">
                <a:moveTo>
                  <a:pt x="0" y="0"/>
                </a:moveTo>
                <a:lnTo>
                  <a:pt x="2560" y="73020"/>
                </a:lnTo>
                <a:lnTo>
                  <a:pt x="14630" y="85081"/>
                </a:lnTo>
                <a:lnTo>
                  <a:pt x="12070" y="29836"/>
                </a:lnTo>
                <a:lnTo>
                  <a:pt x="5730" y="17775"/>
                </a:lnTo>
                <a:lnTo>
                  <a:pt x="0" y="0"/>
                </a:lnTo>
                <a:close/>
              </a:path>
            </a:pathLst>
          </a:custGeom>
          <a:solidFill>
            <a:srgbClr val="FF0000"/>
          </a:solidFill>
        </p:spPr>
        <p:txBody>
          <a:bodyPr wrap="square" lIns="0" tIns="0" rIns="0" bIns="0" rtlCol="0"/>
          <a:lstStyle/>
          <a:p>
            <a:endParaRPr/>
          </a:p>
        </p:txBody>
      </p:sp>
      <p:sp>
        <p:nvSpPr>
          <p:cNvPr id="18" name="object 18"/>
          <p:cNvSpPr/>
          <p:nvPr/>
        </p:nvSpPr>
        <p:spPr>
          <a:xfrm>
            <a:off x="4690750" y="6266819"/>
            <a:ext cx="85090" cy="234315"/>
          </a:xfrm>
          <a:custGeom>
            <a:avLst/>
            <a:gdLst/>
            <a:ahLst/>
            <a:cxnLst/>
            <a:rect l="l" t="t" r="r" b="b"/>
            <a:pathLst>
              <a:path w="85089" h="234314">
                <a:moveTo>
                  <a:pt x="52766" y="197476"/>
                </a:moveTo>
                <a:lnTo>
                  <a:pt x="51419" y="197476"/>
                </a:lnTo>
                <a:lnTo>
                  <a:pt x="48249" y="227956"/>
                </a:lnTo>
                <a:lnTo>
                  <a:pt x="51419" y="227956"/>
                </a:lnTo>
                <a:lnTo>
                  <a:pt x="63489" y="234314"/>
                </a:lnTo>
                <a:lnTo>
                  <a:pt x="54620" y="200655"/>
                </a:lnTo>
                <a:lnTo>
                  <a:pt x="53980" y="199381"/>
                </a:lnTo>
                <a:lnTo>
                  <a:pt x="52766" y="197476"/>
                </a:lnTo>
                <a:close/>
              </a:path>
              <a:path w="85089" h="234314">
                <a:moveTo>
                  <a:pt x="81899" y="0"/>
                </a:moveTo>
                <a:lnTo>
                  <a:pt x="69860" y="2535"/>
                </a:lnTo>
                <a:lnTo>
                  <a:pt x="63489" y="2535"/>
                </a:lnTo>
                <a:lnTo>
                  <a:pt x="51419" y="8881"/>
                </a:lnTo>
                <a:lnTo>
                  <a:pt x="48249" y="8881"/>
                </a:lnTo>
                <a:lnTo>
                  <a:pt x="48249" y="12060"/>
                </a:lnTo>
                <a:lnTo>
                  <a:pt x="36179" y="20954"/>
                </a:lnTo>
                <a:lnTo>
                  <a:pt x="24140" y="36194"/>
                </a:lnTo>
                <a:lnTo>
                  <a:pt x="14599" y="54601"/>
                </a:lnTo>
                <a:lnTo>
                  <a:pt x="5699" y="73020"/>
                </a:lnTo>
                <a:lnTo>
                  <a:pt x="5699" y="75556"/>
                </a:lnTo>
                <a:lnTo>
                  <a:pt x="2529" y="93975"/>
                </a:lnTo>
                <a:lnTo>
                  <a:pt x="0" y="118740"/>
                </a:lnTo>
                <a:lnTo>
                  <a:pt x="2529" y="142874"/>
                </a:lnTo>
                <a:lnTo>
                  <a:pt x="5699" y="164460"/>
                </a:lnTo>
                <a:lnTo>
                  <a:pt x="14599" y="182236"/>
                </a:lnTo>
                <a:lnTo>
                  <a:pt x="14599" y="185415"/>
                </a:lnTo>
                <a:lnTo>
                  <a:pt x="24140" y="200655"/>
                </a:lnTo>
                <a:lnTo>
                  <a:pt x="24140" y="203834"/>
                </a:lnTo>
                <a:lnTo>
                  <a:pt x="36179" y="215895"/>
                </a:lnTo>
                <a:lnTo>
                  <a:pt x="36179" y="219074"/>
                </a:lnTo>
                <a:lnTo>
                  <a:pt x="48249" y="227956"/>
                </a:lnTo>
                <a:lnTo>
                  <a:pt x="51419" y="197476"/>
                </a:lnTo>
                <a:lnTo>
                  <a:pt x="52766" y="197476"/>
                </a:lnTo>
                <a:lnTo>
                  <a:pt x="47105" y="188594"/>
                </a:lnTo>
                <a:lnTo>
                  <a:pt x="45079" y="188594"/>
                </a:lnTo>
                <a:lnTo>
                  <a:pt x="36179" y="173354"/>
                </a:lnTo>
                <a:lnTo>
                  <a:pt x="30934" y="158114"/>
                </a:lnTo>
                <a:lnTo>
                  <a:pt x="29839" y="158114"/>
                </a:lnTo>
                <a:lnTo>
                  <a:pt x="27310" y="139695"/>
                </a:lnTo>
                <a:lnTo>
                  <a:pt x="27310" y="100321"/>
                </a:lnTo>
                <a:lnTo>
                  <a:pt x="29839" y="78735"/>
                </a:lnTo>
                <a:lnTo>
                  <a:pt x="30934" y="78735"/>
                </a:lnTo>
                <a:lnTo>
                  <a:pt x="36179" y="63495"/>
                </a:lnTo>
                <a:lnTo>
                  <a:pt x="37715" y="63495"/>
                </a:lnTo>
                <a:lnTo>
                  <a:pt x="45079" y="48255"/>
                </a:lnTo>
                <a:lnTo>
                  <a:pt x="47592" y="48255"/>
                </a:lnTo>
                <a:lnTo>
                  <a:pt x="54620" y="39361"/>
                </a:lnTo>
                <a:lnTo>
                  <a:pt x="51419" y="39361"/>
                </a:lnTo>
                <a:lnTo>
                  <a:pt x="63489" y="29836"/>
                </a:lnTo>
                <a:lnTo>
                  <a:pt x="70560" y="29836"/>
                </a:lnTo>
                <a:lnTo>
                  <a:pt x="76199" y="27300"/>
                </a:lnTo>
                <a:lnTo>
                  <a:pt x="73030" y="27300"/>
                </a:lnTo>
                <a:lnTo>
                  <a:pt x="85100" y="24764"/>
                </a:lnTo>
                <a:lnTo>
                  <a:pt x="81899" y="24121"/>
                </a:lnTo>
                <a:lnTo>
                  <a:pt x="81899" y="0"/>
                </a:lnTo>
                <a:close/>
              </a:path>
              <a:path w="85089" h="234314">
                <a:moveTo>
                  <a:pt x="45079" y="185415"/>
                </a:moveTo>
                <a:lnTo>
                  <a:pt x="45079" y="188594"/>
                </a:lnTo>
                <a:lnTo>
                  <a:pt x="47105" y="188594"/>
                </a:lnTo>
                <a:lnTo>
                  <a:pt x="45079" y="185415"/>
                </a:lnTo>
                <a:close/>
              </a:path>
              <a:path w="85089" h="234314">
                <a:moveTo>
                  <a:pt x="29839" y="154935"/>
                </a:moveTo>
                <a:lnTo>
                  <a:pt x="29839" y="158114"/>
                </a:lnTo>
                <a:lnTo>
                  <a:pt x="30934" y="158114"/>
                </a:lnTo>
                <a:lnTo>
                  <a:pt x="29839" y="154935"/>
                </a:lnTo>
                <a:close/>
              </a:path>
              <a:path w="85089" h="234314">
                <a:moveTo>
                  <a:pt x="30934" y="78735"/>
                </a:moveTo>
                <a:lnTo>
                  <a:pt x="29839" y="78735"/>
                </a:lnTo>
                <a:lnTo>
                  <a:pt x="29839" y="81914"/>
                </a:lnTo>
                <a:lnTo>
                  <a:pt x="30934" y="78735"/>
                </a:lnTo>
                <a:close/>
              </a:path>
              <a:path w="85089" h="234314">
                <a:moveTo>
                  <a:pt x="37715" y="63495"/>
                </a:moveTo>
                <a:lnTo>
                  <a:pt x="36179" y="63495"/>
                </a:lnTo>
                <a:lnTo>
                  <a:pt x="36179" y="66674"/>
                </a:lnTo>
                <a:lnTo>
                  <a:pt x="37715" y="63495"/>
                </a:lnTo>
                <a:close/>
              </a:path>
              <a:path w="85089" h="234314">
                <a:moveTo>
                  <a:pt x="47592" y="48255"/>
                </a:moveTo>
                <a:lnTo>
                  <a:pt x="45079" y="48255"/>
                </a:lnTo>
                <a:lnTo>
                  <a:pt x="45079" y="51434"/>
                </a:lnTo>
                <a:lnTo>
                  <a:pt x="47592" y="48255"/>
                </a:lnTo>
                <a:close/>
              </a:path>
              <a:path w="85089" h="234314">
                <a:moveTo>
                  <a:pt x="70560" y="29836"/>
                </a:moveTo>
                <a:lnTo>
                  <a:pt x="63489" y="29836"/>
                </a:lnTo>
                <a:lnTo>
                  <a:pt x="63489" y="33015"/>
                </a:lnTo>
                <a:lnTo>
                  <a:pt x="70560" y="29836"/>
                </a:lnTo>
                <a:close/>
              </a:path>
            </a:pathLst>
          </a:custGeom>
          <a:solidFill>
            <a:srgbClr val="FF0000"/>
          </a:solidFill>
        </p:spPr>
        <p:txBody>
          <a:bodyPr wrap="square" lIns="0" tIns="0" rIns="0" bIns="0" rtlCol="0"/>
          <a:lstStyle/>
          <a:p>
            <a:endParaRPr/>
          </a:p>
        </p:txBody>
      </p:sp>
      <p:sp>
        <p:nvSpPr>
          <p:cNvPr id="19" name="object 19"/>
          <p:cNvSpPr/>
          <p:nvPr/>
        </p:nvSpPr>
        <p:spPr>
          <a:xfrm>
            <a:off x="4744730" y="6266819"/>
            <a:ext cx="116205" cy="240665"/>
          </a:xfrm>
          <a:custGeom>
            <a:avLst/>
            <a:gdLst/>
            <a:ahLst/>
            <a:cxnLst/>
            <a:rect l="l" t="t" r="r" b="b"/>
            <a:pathLst>
              <a:path w="116204" h="240665">
                <a:moveTo>
                  <a:pt x="46360" y="237481"/>
                </a:moveTo>
                <a:lnTo>
                  <a:pt x="15880" y="237481"/>
                </a:lnTo>
                <a:lnTo>
                  <a:pt x="27919" y="240660"/>
                </a:lnTo>
                <a:lnTo>
                  <a:pt x="34289" y="240660"/>
                </a:lnTo>
                <a:lnTo>
                  <a:pt x="46360" y="237481"/>
                </a:lnTo>
                <a:close/>
              </a:path>
              <a:path w="116204" h="240665">
                <a:moveTo>
                  <a:pt x="0" y="199381"/>
                </a:moveTo>
                <a:lnTo>
                  <a:pt x="640" y="200655"/>
                </a:lnTo>
                <a:lnTo>
                  <a:pt x="9509" y="234314"/>
                </a:lnTo>
                <a:lnTo>
                  <a:pt x="12679" y="237481"/>
                </a:lnTo>
                <a:lnTo>
                  <a:pt x="19049" y="212716"/>
                </a:lnTo>
                <a:lnTo>
                  <a:pt x="21579" y="212716"/>
                </a:lnTo>
                <a:lnTo>
                  <a:pt x="9509" y="207001"/>
                </a:lnTo>
                <a:lnTo>
                  <a:pt x="0" y="199381"/>
                </a:lnTo>
                <a:close/>
              </a:path>
              <a:path w="116204" h="240665">
                <a:moveTo>
                  <a:pt x="61600" y="197476"/>
                </a:moveTo>
                <a:lnTo>
                  <a:pt x="49529" y="207001"/>
                </a:lnTo>
                <a:lnTo>
                  <a:pt x="52059" y="207001"/>
                </a:lnTo>
                <a:lnTo>
                  <a:pt x="43159" y="212716"/>
                </a:lnTo>
                <a:lnTo>
                  <a:pt x="19049" y="212716"/>
                </a:lnTo>
                <a:lnTo>
                  <a:pt x="12679" y="237481"/>
                </a:lnTo>
                <a:lnTo>
                  <a:pt x="49529" y="237481"/>
                </a:lnTo>
                <a:lnTo>
                  <a:pt x="49529" y="234314"/>
                </a:lnTo>
                <a:lnTo>
                  <a:pt x="64769" y="227956"/>
                </a:lnTo>
                <a:lnTo>
                  <a:pt x="67299" y="227956"/>
                </a:lnTo>
                <a:lnTo>
                  <a:pt x="80009" y="219074"/>
                </a:lnTo>
                <a:lnTo>
                  <a:pt x="80009" y="215895"/>
                </a:lnTo>
                <a:lnTo>
                  <a:pt x="92080" y="203834"/>
                </a:lnTo>
                <a:lnTo>
                  <a:pt x="92080" y="200655"/>
                </a:lnTo>
                <a:lnTo>
                  <a:pt x="61600" y="200655"/>
                </a:lnTo>
                <a:lnTo>
                  <a:pt x="61600" y="197476"/>
                </a:lnTo>
                <a:close/>
              </a:path>
              <a:path w="116204" h="240665">
                <a:moveTo>
                  <a:pt x="52059" y="207001"/>
                </a:moveTo>
                <a:lnTo>
                  <a:pt x="39989" y="212716"/>
                </a:lnTo>
                <a:lnTo>
                  <a:pt x="43159" y="212716"/>
                </a:lnTo>
                <a:lnTo>
                  <a:pt x="52059" y="207001"/>
                </a:lnTo>
                <a:close/>
              </a:path>
              <a:path w="116204" h="240665">
                <a:moveTo>
                  <a:pt x="70469" y="185415"/>
                </a:moveTo>
                <a:lnTo>
                  <a:pt x="61600" y="200655"/>
                </a:lnTo>
                <a:lnTo>
                  <a:pt x="92080" y="200655"/>
                </a:lnTo>
                <a:lnTo>
                  <a:pt x="99099" y="188594"/>
                </a:lnTo>
                <a:lnTo>
                  <a:pt x="70469" y="188594"/>
                </a:lnTo>
                <a:lnTo>
                  <a:pt x="70469" y="185415"/>
                </a:lnTo>
                <a:close/>
              </a:path>
              <a:path w="116204" h="240665">
                <a:moveTo>
                  <a:pt x="85709" y="154935"/>
                </a:moveTo>
                <a:lnTo>
                  <a:pt x="76840" y="173354"/>
                </a:lnTo>
                <a:lnTo>
                  <a:pt x="80009" y="173354"/>
                </a:lnTo>
                <a:lnTo>
                  <a:pt x="70469" y="188594"/>
                </a:lnTo>
                <a:lnTo>
                  <a:pt x="99099" y="188594"/>
                </a:lnTo>
                <a:lnTo>
                  <a:pt x="100949" y="185415"/>
                </a:lnTo>
                <a:lnTo>
                  <a:pt x="100949" y="182236"/>
                </a:lnTo>
                <a:lnTo>
                  <a:pt x="110489" y="164460"/>
                </a:lnTo>
                <a:lnTo>
                  <a:pt x="111233" y="158114"/>
                </a:lnTo>
                <a:lnTo>
                  <a:pt x="85709" y="158114"/>
                </a:lnTo>
                <a:lnTo>
                  <a:pt x="85709" y="154935"/>
                </a:lnTo>
                <a:close/>
              </a:path>
              <a:path w="116204" h="240665">
                <a:moveTo>
                  <a:pt x="110862" y="78735"/>
                </a:moveTo>
                <a:lnTo>
                  <a:pt x="85709" y="78735"/>
                </a:lnTo>
                <a:lnTo>
                  <a:pt x="88879" y="97154"/>
                </a:lnTo>
                <a:lnTo>
                  <a:pt x="88879" y="136516"/>
                </a:lnTo>
                <a:lnTo>
                  <a:pt x="85709" y="158114"/>
                </a:lnTo>
                <a:lnTo>
                  <a:pt x="111233" y="158114"/>
                </a:lnTo>
                <a:lnTo>
                  <a:pt x="113019" y="142874"/>
                </a:lnTo>
                <a:lnTo>
                  <a:pt x="116189" y="121276"/>
                </a:lnTo>
                <a:lnTo>
                  <a:pt x="113019" y="97154"/>
                </a:lnTo>
                <a:lnTo>
                  <a:pt x="110862" y="78735"/>
                </a:lnTo>
                <a:close/>
              </a:path>
              <a:path w="116204" h="240665">
                <a:moveTo>
                  <a:pt x="76840" y="63495"/>
                </a:moveTo>
                <a:lnTo>
                  <a:pt x="85709" y="81914"/>
                </a:lnTo>
                <a:lnTo>
                  <a:pt x="85709" y="78735"/>
                </a:lnTo>
                <a:lnTo>
                  <a:pt x="110862" y="78735"/>
                </a:lnTo>
                <a:lnTo>
                  <a:pt x="110489" y="75556"/>
                </a:lnTo>
                <a:lnTo>
                  <a:pt x="110489" y="73020"/>
                </a:lnTo>
                <a:lnTo>
                  <a:pt x="107203" y="66674"/>
                </a:lnTo>
                <a:lnTo>
                  <a:pt x="80009" y="66674"/>
                </a:lnTo>
                <a:lnTo>
                  <a:pt x="76840" y="63495"/>
                </a:lnTo>
                <a:close/>
              </a:path>
              <a:path w="116204" h="240665">
                <a:moveTo>
                  <a:pt x="97891" y="48255"/>
                </a:moveTo>
                <a:lnTo>
                  <a:pt x="70469" y="48255"/>
                </a:lnTo>
                <a:lnTo>
                  <a:pt x="80009" y="66674"/>
                </a:lnTo>
                <a:lnTo>
                  <a:pt x="107203" y="66674"/>
                </a:lnTo>
                <a:lnTo>
                  <a:pt x="100949" y="54601"/>
                </a:lnTo>
                <a:lnTo>
                  <a:pt x="97891" y="48255"/>
                </a:lnTo>
                <a:close/>
              </a:path>
              <a:path w="116204" h="240665">
                <a:moveTo>
                  <a:pt x="87044" y="29836"/>
                </a:moveTo>
                <a:lnTo>
                  <a:pt x="49529" y="29836"/>
                </a:lnTo>
                <a:lnTo>
                  <a:pt x="61600" y="39361"/>
                </a:lnTo>
                <a:lnTo>
                  <a:pt x="70469" y="51434"/>
                </a:lnTo>
                <a:lnTo>
                  <a:pt x="70469" y="48255"/>
                </a:lnTo>
                <a:lnTo>
                  <a:pt x="97891" y="48255"/>
                </a:lnTo>
                <a:lnTo>
                  <a:pt x="92080" y="36194"/>
                </a:lnTo>
                <a:lnTo>
                  <a:pt x="87044" y="29836"/>
                </a:lnTo>
                <a:close/>
              </a:path>
              <a:path w="116204" h="240665">
                <a:moveTo>
                  <a:pt x="34289" y="0"/>
                </a:moveTo>
                <a:lnTo>
                  <a:pt x="27919" y="0"/>
                </a:lnTo>
                <a:lnTo>
                  <a:pt x="27919" y="24121"/>
                </a:lnTo>
                <a:lnTo>
                  <a:pt x="43159" y="27300"/>
                </a:lnTo>
                <a:lnTo>
                  <a:pt x="39989" y="27300"/>
                </a:lnTo>
                <a:lnTo>
                  <a:pt x="52059" y="33015"/>
                </a:lnTo>
                <a:lnTo>
                  <a:pt x="49529" y="29836"/>
                </a:lnTo>
                <a:lnTo>
                  <a:pt x="87044" y="29836"/>
                </a:lnTo>
                <a:lnTo>
                  <a:pt x="80009" y="20954"/>
                </a:lnTo>
                <a:lnTo>
                  <a:pt x="67299" y="12060"/>
                </a:lnTo>
                <a:lnTo>
                  <a:pt x="64769" y="8881"/>
                </a:lnTo>
                <a:lnTo>
                  <a:pt x="49529" y="2535"/>
                </a:lnTo>
                <a:lnTo>
                  <a:pt x="46360" y="2535"/>
                </a:lnTo>
                <a:lnTo>
                  <a:pt x="34289" y="0"/>
                </a:lnTo>
                <a:close/>
              </a:path>
            </a:pathLst>
          </a:custGeom>
          <a:solidFill>
            <a:srgbClr val="FF0000"/>
          </a:solidFill>
        </p:spPr>
        <p:txBody>
          <a:bodyPr wrap="square" lIns="0" tIns="0" rIns="0" bIns="0" rtlCol="0"/>
          <a:lstStyle/>
          <a:p>
            <a:endParaRPr/>
          </a:p>
        </p:txBody>
      </p:sp>
      <p:sp>
        <p:nvSpPr>
          <p:cNvPr id="20" name="object 20"/>
          <p:cNvSpPr/>
          <p:nvPr/>
        </p:nvSpPr>
        <p:spPr>
          <a:xfrm>
            <a:off x="4620249" y="6193786"/>
            <a:ext cx="311150" cy="383540"/>
          </a:xfrm>
          <a:custGeom>
            <a:avLst/>
            <a:gdLst/>
            <a:ahLst/>
            <a:cxnLst/>
            <a:rect l="l" t="t" r="r" b="b"/>
            <a:pathLst>
              <a:path w="311150" h="383540">
                <a:moveTo>
                  <a:pt x="42550" y="271153"/>
                </a:moveTo>
                <a:lnTo>
                  <a:pt x="45719" y="325754"/>
                </a:lnTo>
                <a:lnTo>
                  <a:pt x="54620" y="340994"/>
                </a:lnTo>
                <a:lnTo>
                  <a:pt x="66690" y="349889"/>
                </a:lnTo>
                <a:lnTo>
                  <a:pt x="81930" y="359414"/>
                </a:lnTo>
                <a:lnTo>
                  <a:pt x="94000" y="368308"/>
                </a:lnTo>
                <a:lnTo>
                  <a:pt x="109240" y="374654"/>
                </a:lnTo>
                <a:lnTo>
                  <a:pt x="124480" y="380369"/>
                </a:lnTo>
                <a:lnTo>
                  <a:pt x="139720" y="383548"/>
                </a:lnTo>
                <a:lnTo>
                  <a:pt x="173370" y="383548"/>
                </a:lnTo>
                <a:lnTo>
                  <a:pt x="188610" y="380369"/>
                </a:lnTo>
                <a:lnTo>
                  <a:pt x="203850" y="374654"/>
                </a:lnTo>
                <a:lnTo>
                  <a:pt x="215920" y="368308"/>
                </a:lnTo>
                <a:lnTo>
                  <a:pt x="231160" y="359414"/>
                </a:lnTo>
                <a:lnTo>
                  <a:pt x="154960" y="359414"/>
                </a:lnTo>
                <a:lnTo>
                  <a:pt x="139720" y="356234"/>
                </a:lnTo>
                <a:lnTo>
                  <a:pt x="127650" y="356234"/>
                </a:lnTo>
                <a:lnTo>
                  <a:pt x="115580" y="349889"/>
                </a:lnTo>
                <a:lnTo>
                  <a:pt x="103510" y="344174"/>
                </a:lnTo>
                <a:lnTo>
                  <a:pt x="94000" y="337828"/>
                </a:lnTo>
                <a:lnTo>
                  <a:pt x="81930" y="332113"/>
                </a:lnTo>
                <a:lnTo>
                  <a:pt x="73030" y="319409"/>
                </a:lnTo>
                <a:lnTo>
                  <a:pt x="63520" y="310514"/>
                </a:lnTo>
                <a:lnTo>
                  <a:pt x="54620" y="298454"/>
                </a:lnTo>
                <a:lnTo>
                  <a:pt x="48280" y="286393"/>
                </a:lnTo>
                <a:lnTo>
                  <a:pt x="42550" y="271153"/>
                </a:lnTo>
                <a:close/>
              </a:path>
              <a:path w="311150" h="383540">
                <a:moveTo>
                  <a:pt x="234047" y="27313"/>
                </a:moveTo>
                <a:lnTo>
                  <a:pt x="170200" y="27313"/>
                </a:lnTo>
                <a:lnTo>
                  <a:pt x="182879" y="29849"/>
                </a:lnTo>
                <a:lnTo>
                  <a:pt x="194950" y="33028"/>
                </a:lnTo>
                <a:lnTo>
                  <a:pt x="203850" y="39374"/>
                </a:lnTo>
                <a:lnTo>
                  <a:pt x="215920" y="45089"/>
                </a:lnTo>
                <a:lnTo>
                  <a:pt x="228599" y="54614"/>
                </a:lnTo>
                <a:lnTo>
                  <a:pt x="237500" y="63508"/>
                </a:lnTo>
                <a:lnTo>
                  <a:pt x="246400" y="75569"/>
                </a:lnTo>
                <a:lnTo>
                  <a:pt x="255910" y="85094"/>
                </a:lnTo>
                <a:lnTo>
                  <a:pt x="261640" y="100334"/>
                </a:lnTo>
                <a:lnTo>
                  <a:pt x="267980" y="112394"/>
                </a:lnTo>
                <a:lnTo>
                  <a:pt x="274319" y="127634"/>
                </a:lnTo>
                <a:lnTo>
                  <a:pt x="280050" y="142874"/>
                </a:lnTo>
                <a:lnTo>
                  <a:pt x="283220" y="158114"/>
                </a:lnTo>
                <a:lnTo>
                  <a:pt x="283220" y="176534"/>
                </a:lnTo>
                <a:lnTo>
                  <a:pt x="286390" y="191774"/>
                </a:lnTo>
                <a:lnTo>
                  <a:pt x="283220" y="210193"/>
                </a:lnTo>
                <a:lnTo>
                  <a:pt x="283220" y="227969"/>
                </a:lnTo>
                <a:lnTo>
                  <a:pt x="280050" y="243209"/>
                </a:lnTo>
                <a:lnTo>
                  <a:pt x="274319" y="258449"/>
                </a:lnTo>
                <a:lnTo>
                  <a:pt x="267980" y="273689"/>
                </a:lnTo>
                <a:lnTo>
                  <a:pt x="261640" y="286393"/>
                </a:lnTo>
                <a:lnTo>
                  <a:pt x="255910" y="298454"/>
                </a:lnTo>
                <a:lnTo>
                  <a:pt x="246400" y="310514"/>
                </a:lnTo>
                <a:lnTo>
                  <a:pt x="237500" y="322588"/>
                </a:lnTo>
                <a:lnTo>
                  <a:pt x="225430" y="332113"/>
                </a:lnTo>
                <a:lnTo>
                  <a:pt x="215920" y="337828"/>
                </a:lnTo>
                <a:lnTo>
                  <a:pt x="203850" y="347353"/>
                </a:lnTo>
                <a:lnTo>
                  <a:pt x="191780" y="349889"/>
                </a:lnTo>
                <a:lnTo>
                  <a:pt x="179710" y="356234"/>
                </a:lnTo>
                <a:lnTo>
                  <a:pt x="167639" y="356234"/>
                </a:lnTo>
                <a:lnTo>
                  <a:pt x="154960" y="359414"/>
                </a:lnTo>
                <a:lnTo>
                  <a:pt x="231160" y="359414"/>
                </a:lnTo>
                <a:lnTo>
                  <a:pt x="243839" y="349889"/>
                </a:lnTo>
                <a:lnTo>
                  <a:pt x="276880" y="313694"/>
                </a:lnTo>
                <a:lnTo>
                  <a:pt x="298460" y="264794"/>
                </a:lnTo>
                <a:lnTo>
                  <a:pt x="304799" y="249554"/>
                </a:lnTo>
                <a:lnTo>
                  <a:pt x="307360" y="231148"/>
                </a:lnTo>
                <a:lnTo>
                  <a:pt x="310530" y="210193"/>
                </a:lnTo>
                <a:lnTo>
                  <a:pt x="310530" y="173354"/>
                </a:lnTo>
                <a:lnTo>
                  <a:pt x="307360" y="154948"/>
                </a:lnTo>
                <a:lnTo>
                  <a:pt x="304799" y="136529"/>
                </a:lnTo>
                <a:lnTo>
                  <a:pt x="298460" y="118753"/>
                </a:lnTo>
                <a:lnTo>
                  <a:pt x="292120" y="100334"/>
                </a:lnTo>
                <a:lnTo>
                  <a:pt x="283220" y="85094"/>
                </a:lnTo>
                <a:lnTo>
                  <a:pt x="276880" y="73033"/>
                </a:lnTo>
                <a:lnTo>
                  <a:pt x="264810" y="57793"/>
                </a:lnTo>
                <a:lnTo>
                  <a:pt x="255910" y="45089"/>
                </a:lnTo>
                <a:lnTo>
                  <a:pt x="243839" y="33028"/>
                </a:lnTo>
                <a:lnTo>
                  <a:pt x="234047" y="27313"/>
                </a:lnTo>
                <a:close/>
              </a:path>
              <a:path w="311150" h="383540">
                <a:moveTo>
                  <a:pt x="154960" y="0"/>
                </a:moveTo>
                <a:lnTo>
                  <a:pt x="137159" y="2548"/>
                </a:lnTo>
                <a:lnTo>
                  <a:pt x="121919" y="5714"/>
                </a:lnTo>
                <a:lnTo>
                  <a:pt x="106679" y="12073"/>
                </a:lnTo>
                <a:lnTo>
                  <a:pt x="94000" y="17788"/>
                </a:lnTo>
                <a:lnTo>
                  <a:pt x="78760" y="24134"/>
                </a:lnTo>
                <a:lnTo>
                  <a:pt x="66690" y="36194"/>
                </a:lnTo>
                <a:lnTo>
                  <a:pt x="54620" y="45089"/>
                </a:lnTo>
                <a:lnTo>
                  <a:pt x="42550" y="57793"/>
                </a:lnTo>
                <a:lnTo>
                  <a:pt x="17800" y="103513"/>
                </a:lnTo>
                <a:lnTo>
                  <a:pt x="2560" y="154948"/>
                </a:lnTo>
                <a:lnTo>
                  <a:pt x="0" y="173354"/>
                </a:lnTo>
                <a:lnTo>
                  <a:pt x="0" y="212729"/>
                </a:lnTo>
                <a:lnTo>
                  <a:pt x="12070" y="267974"/>
                </a:lnTo>
                <a:lnTo>
                  <a:pt x="27310" y="298454"/>
                </a:lnTo>
                <a:lnTo>
                  <a:pt x="33040" y="313694"/>
                </a:lnTo>
                <a:lnTo>
                  <a:pt x="30479" y="240673"/>
                </a:lnTo>
                <a:lnTo>
                  <a:pt x="24140" y="210193"/>
                </a:lnTo>
                <a:lnTo>
                  <a:pt x="24140" y="191774"/>
                </a:lnTo>
                <a:lnTo>
                  <a:pt x="27310" y="173354"/>
                </a:lnTo>
                <a:lnTo>
                  <a:pt x="27310" y="158114"/>
                </a:lnTo>
                <a:lnTo>
                  <a:pt x="30479" y="142874"/>
                </a:lnTo>
                <a:lnTo>
                  <a:pt x="36210" y="127634"/>
                </a:lnTo>
                <a:lnTo>
                  <a:pt x="42550" y="112394"/>
                </a:lnTo>
                <a:lnTo>
                  <a:pt x="48280" y="97154"/>
                </a:lnTo>
                <a:lnTo>
                  <a:pt x="54620" y="85094"/>
                </a:lnTo>
                <a:lnTo>
                  <a:pt x="63520" y="73033"/>
                </a:lnTo>
                <a:lnTo>
                  <a:pt x="73030" y="63508"/>
                </a:lnTo>
                <a:lnTo>
                  <a:pt x="85100" y="54614"/>
                </a:lnTo>
                <a:lnTo>
                  <a:pt x="94000" y="45089"/>
                </a:lnTo>
                <a:lnTo>
                  <a:pt x="106679" y="39374"/>
                </a:lnTo>
                <a:lnTo>
                  <a:pt x="118750" y="33028"/>
                </a:lnTo>
                <a:lnTo>
                  <a:pt x="130820" y="29849"/>
                </a:lnTo>
                <a:lnTo>
                  <a:pt x="142890" y="27313"/>
                </a:lnTo>
                <a:lnTo>
                  <a:pt x="234047" y="27313"/>
                </a:lnTo>
                <a:lnTo>
                  <a:pt x="228599" y="24134"/>
                </a:lnTo>
                <a:lnTo>
                  <a:pt x="215920" y="17788"/>
                </a:lnTo>
                <a:lnTo>
                  <a:pt x="200680" y="8894"/>
                </a:lnTo>
                <a:lnTo>
                  <a:pt x="170200" y="2548"/>
                </a:lnTo>
                <a:lnTo>
                  <a:pt x="154960" y="0"/>
                </a:lnTo>
                <a:close/>
              </a:path>
            </a:pathLst>
          </a:custGeom>
          <a:solidFill>
            <a:srgbClr val="FF0000"/>
          </a:solidFill>
        </p:spPr>
        <p:txBody>
          <a:bodyPr wrap="square" lIns="0" tIns="0" rIns="0" bIns="0" rtlCol="0"/>
          <a:lstStyle/>
          <a:p>
            <a:endParaRPr/>
          </a:p>
        </p:txBody>
      </p:sp>
      <p:sp>
        <p:nvSpPr>
          <p:cNvPr id="21" name="object 21"/>
          <p:cNvSpPr/>
          <p:nvPr/>
        </p:nvSpPr>
        <p:spPr>
          <a:xfrm>
            <a:off x="4760610" y="5849624"/>
            <a:ext cx="33020" cy="429259"/>
          </a:xfrm>
          <a:custGeom>
            <a:avLst/>
            <a:gdLst/>
            <a:ahLst/>
            <a:cxnLst/>
            <a:rect l="l" t="t" r="r" b="b"/>
            <a:pathLst>
              <a:path w="33020" h="429260">
                <a:moveTo>
                  <a:pt x="33009" y="0"/>
                </a:moveTo>
                <a:lnTo>
                  <a:pt x="0" y="0"/>
                </a:lnTo>
                <a:lnTo>
                  <a:pt x="0" y="429255"/>
                </a:lnTo>
                <a:lnTo>
                  <a:pt x="29839" y="429255"/>
                </a:lnTo>
                <a:lnTo>
                  <a:pt x="33009" y="0"/>
                </a:lnTo>
                <a:close/>
              </a:path>
            </a:pathLst>
          </a:custGeom>
          <a:solidFill>
            <a:srgbClr val="487CB9"/>
          </a:solidFill>
        </p:spPr>
        <p:txBody>
          <a:bodyPr wrap="square" lIns="0" tIns="0" rIns="0" bIns="0" rtlCol="0"/>
          <a:lstStyle/>
          <a:p>
            <a:endParaRPr/>
          </a:p>
        </p:txBody>
      </p:sp>
      <p:sp>
        <p:nvSpPr>
          <p:cNvPr id="22" name="object 22"/>
          <p:cNvSpPr/>
          <p:nvPr/>
        </p:nvSpPr>
        <p:spPr>
          <a:xfrm>
            <a:off x="4763780" y="5651504"/>
            <a:ext cx="240665" cy="280035"/>
          </a:xfrm>
          <a:custGeom>
            <a:avLst/>
            <a:gdLst/>
            <a:ahLst/>
            <a:cxnLst/>
            <a:rect l="l" t="t" r="r" b="b"/>
            <a:pathLst>
              <a:path w="240664" h="280035">
                <a:moveTo>
                  <a:pt x="215889" y="0"/>
                </a:moveTo>
                <a:lnTo>
                  <a:pt x="0" y="259079"/>
                </a:lnTo>
                <a:lnTo>
                  <a:pt x="24109" y="280034"/>
                </a:lnTo>
                <a:lnTo>
                  <a:pt x="240670" y="17775"/>
                </a:lnTo>
                <a:lnTo>
                  <a:pt x="215889" y="0"/>
                </a:lnTo>
                <a:close/>
              </a:path>
            </a:pathLst>
          </a:custGeom>
          <a:solidFill>
            <a:srgbClr val="487CB9"/>
          </a:solidFill>
        </p:spPr>
        <p:txBody>
          <a:bodyPr wrap="square" lIns="0" tIns="0" rIns="0" bIns="0" rtlCol="0"/>
          <a:lstStyle/>
          <a:p>
            <a:endParaRPr/>
          </a:p>
        </p:txBody>
      </p:sp>
      <p:sp>
        <p:nvSpPr>
          <p:cNvPr id="23" name="object 23"/>
          <p:cNvSpPr/>
          <p:nvPr/>
        </p:nvSpPr>
        <p:spPr>
          <a:xfrm>
            <a:off x="4550419" y="5626739"/>
            <a:ext cx="237490" cy="304165"/>
          </a:xfrm>
          <a:custGeom>
            <a:avLst/>
            <a:gdLst/>
            <a:ahLst/>
            <a:cxnLst/>
            <a:rect l="l" t="t" r="r" b="b"/>
            <a:pathLst>
              <a:path w="237489" h="304164">
                <a:moveTo>
                  <a:pt x="24109" y="0"/>
                </a:moveTo>
                <a:lnTo>
                  <a:pt x="0" y="17775"/>
                </a:lnTo>
                <a:lnTo>
                  <a:pt x="213359" y="304156"/>
                </a:lnTo>
                <a:lnTo>
                  <a:pt x="237469" y="283201"/>
                </a:lnTo>
                <a:lnTo>
                  <a:pt x="24109" y="0"/>
                </a:lnTo>
                <a:close/>
              </a:path>
            </a:pathLst>
          </a:custGeom>
          <a:solidFill>
            <a:srgbClr val="487CB9"/>
          </a:solidFill>
        </p:spPr>
        <p:txBody>
          <a:bodyPr wrap="square" lIns="0" tIns="0" rIns="0" bIns="0" rtlCol="0"/>
          <a:lstStyle/>
          <a:p>
            <a:endParaRPr/>
          </a:p>
        </p:txBody>
      </p:sp>
      <p:sp>
        <p:nvSpPr>
          <p:cNvPr id="24" name="object 24"/>
          <p:cNvSpPr/>
          <p:nvPr/>
        </p:nvSpPr>
        <p:spPr>
          <a:xfrm>
            <a:off x="2618100" y="5422904"/>
            <a:ext cx="33020" cy="1212850"/>
          </a:xfrm>
          <a:custGeom>
            <a:avLst/>
            <a:gdLst/>
            <a:ahLst/>
            <a:cxnLst/>
            <a:rect l="l" t="t" r="r" b="b"/>
            <a:pathLst>
              <a:path w="33019" h="1212850">
                <a:moveTo>
                  <a:pt x="33028" y="0"/>
                </a:moveTo>
                <a:lnTo>
                  <a:pt x="0" y="0"/>
                </a:lnTo>
                <a:lnTo>
                  <a:pt x="0" y="1212841"/>
                </a:lnTo>
                <a:lnTo>
                  <a:pt x="30479" y="1212841"/>
                </a:lnTo>
                <a:lnTo>
                  <a:pt x="33028" y="0"/>
                </a:lnTo>
                <a:close/>
              </a:path>
            </a:pathLst>
          </a:custGeom>
          <a:solidFill>
            <a:srgbClr val="487CB9"/>
          </a:solidFill>
        </p:spPr>
        <p:txBody>
          <a:bodyPr wrap="square" lIns="0" tIns="0" rIns="0" bIns="0" rtlCol="0"/>
          <a:lstStyle/>
          <a:p>
            <a:endParaRPr/>
          </a:p>
        </p:txBody>
      </p:sp>
      <p:sp>
        <p:nvSpPr>
          <p:cNvPr id="25" name="object 25"/>
          <p:cNvSpPr/>
          <p:nvPr/>
        </p:nvSpPr>
        <p:spPr>
          <a:xfrm>
            <a:off x="2621279" y="5221605"/>
            <a:ext cx="237490" cy="280035"/>
          </a:xfrm>
          <a:custGeom>
            <a:avLst/>
            <a:gdLst/>
            <a:ahLst/>
            <a:cxnLst/>
            <a:rect l="l" t="t" r="r" b="b"/>
            <a:pathLst>
              <a:path w="237489" h="280035">
                <a:moveTo>
                  <a:pt x="212729" y="0"/>
                </a:moveTo>
                <a:lnTo>
                  <a:pt x="0" y="259079"/>
                </a:lnTo>
                <a:lnTo>
                  <a:pt x="24134" y="280034"/>
                </a:lnTo>
                <a:lnTo>
                  <a:pt x="237494" y="20954"/>
                </a:lnTo>
                <a:lnTo>
                  <a:pt x="212729" y="0"/>
                </a:lnTo>
                <a:close/>
              </a:path>
            </a:pathLst>
          </a:custGeom>
          <a:solidFill>
            <a:srgbClr val="487CB9"/>
          </a:solidFill>
        </p:spPr>
        <p:txBody>
          <a:bodyPr wrap="square" lIns="0" tIns="0" rIns="0" bIns="0" rtlCol="0"/>
          <a:lstStyle/>
          <a:p>
            <a:endParaRPr/>
          </a:p>
        </p:txBody>
      </p:sp>
      <p:sp>
        <p:nvSpPr>
          <p:cNvPr id="26" name="object 26"/>
          <p:cNvSpPr/>
          <p:nvPr/>
        </p:nvSpPr>
        <p:spPr>
          <a:xfrm>
            <a:off x="2407919" y="5196840"/>
            <a:ext cx="237490" cy="304800"/>
          </a:xfrm>
          <a:custGeom>
            <a:avLst/>
            <a:gdLst/>
            <a:ahLst/>
            <a:cxnLst/>
            <a:rect l="l" t="t" r="r" b="b"/>
            <a:pathLst>
              <a:path w="237489" h="304800">
                <a:moveTo>
                  <a:pt x="24134" y="0"/>
                </a:moveTo>
                <a:lnTo>
                  <a:pt x="0" y="17775"/>
                </a:lnTo>
                <a:lnTo>
                  <a:pt x="213359" y="304799"/>
                </a:lnTo>
                <a:lnTo>
                  <a:pt x="237494" y="286380"/>
                </a:lnTo>
                <a:lnTo>
                  <a:pt x="24134" y="0"/>
                </a:lnTo>
                <a:close/>
              </a:path>
            </a:pathLst>
          </a:custGeom>
          <a:solidFill>
            <a:srgbClr val="487CB9"/>
          </a:solidFill>
        </p:spPr>
        <p:txBody>
          <a:bodyPr wrap="square" lIns="0" tIns="0" rIns="0" bIns="0" rtlCol="0"/>
          <a:lstStyle/>
          <a:p>
            <a:endParaRPr/>
          </a:p>
        </p:txBody>
      </p:sp>
      <p:sp>
        <p:nvSpPr>
          <p:cNvPr id="27" name="object 27"/>
          <p:cNvSpPr/>
          <p:nvPr/>
        </p:nvSpPr>
        <p:spPr>
          <a:xfrm>
            <a:off x="2633340" y="6568440"/>
            <a:ext cx="4714875" cy="133985"/>
          </a:xfrm>
          <a:custGeom>
            <a:avLst/>
            <a:gdLst/>
            <a:ahLst/>
            <a:cxnLst/>
            <a:rect l="l" t="t" r="r" b="b"/>
            <a:pathLst>
              <a:path w="4714875" h="133984">
                <a:moveTo>
                  <a:pt x="0" y="0"/>
                </a:moveTo>
                <a:lnTo>
                  <a:pt x="0" y="133980"/>
                </a:lnTo>
                <a:lnTo>
                  <a:pt x="4714868" y="133980"/>
                </a:lnTo>
                <a:lnTo>
                  <a:pt x="4714868" y="2535"/>
                </a:lnTo>
                <a:lnTo>
                  <a:pt x="0" y="0"/>
                </a:lnTo>
                <a:close/>
              </a:path>
            </a:pathLst>
          </a:custGeom>
          <a:solidFill>
            <a:srgbClr val="487CB9"/>
          </a:solidFill>
        </p:spPr>
        <p:txBody>
          <a:bodyPr wrap="square" lIns="0" tIns="0" rIns="0" bIns="0" rtlCol="0"/>
          <a:lstStyle/>
          <a:p>
            <a:endParaRPr/>
          </a:p>
        </p:txBody>
      </p:sp>
      <p:sp>
        <p:nvSpPr>
          <p:cNvPr id="28" name="object 28"/>
          <p:cNvSpPr/>
          <p:nvPr/>
        </p:nvSpPr>
        <p:spPr>
          <a:xfrm>
            <a:off x="4251319" y="5561326"/>
            <a:ext cx="94615" cy="100330"/>
          </a:xfrm>
          <a:custGeom>
            <a:avLst/>
            <a:gdLst/>
            <a:ahLst/>
            <a:cxnLst/>
            <a:rect l="l" t="t" r="r" b="b"/>
            <a:pathLst>
              <a:path w="94614" h="100329">
                <a:moveTo>
                  <a:pt x="21610" y="0"/>
                </a:moveTo>
                <a:lnTo>
                  <a:pt x="15239" y="0"/>
                </a:lnTo>
                <a:lnTo>
                  <a:pt x="15239" y="3179"/>
                </a:lnTo>
                <a:lnTo>
                  <a:pt x="12070" y="6358"/>
                </a:lnTo>
                <a:lnTo>
                  <a:pt x="12070" y="8894"/>
                </a:lnTo>
                <a:lnTo>
                  <a:pt x="15239" y="12073"/>
                </a:lnTo>
                <a:lnTo>
                  <a:pt x="64129" y="55888"/>
                </a:lnTo>
                <a:lnTo>
                  <a:pt x="82570" y="73033"/>
                </a:lnTo>
                <a:lnTo>
                  <a:pt x="0" y="100334"/>
                </a:lnTo>
                <a:lnTo>
                  <a:pt x="94609" y="69854"/>
                </a:lnTo>
                <a:lnTo>
                  <a:pt x="79369" y="69854"/>
                </a:lnTo>
                <a:lnTo>
                  <a:pt x="82570" y="60959"/>
                </a:lnTo>
                <a:lnTo>
                  <a:pt x="84460" y="60959"/>
                </a:lnTo>
                <a:lnTo>
                  <a:pt x="21610" y="3179"/>
                </a:lnTo>
                <a:lnTo>
                  <a:pt x="21610" y="0"/>
                </a:lnTo>
                <a:close/>
              </a:path>
              <a:path w="94614" h="100329">
                <a:moveTo>
                  <a:pt x="85740" y="60959"/>
                </a:moveTo>
                <a:lnTo>
                  <a:pt x="82570" y="60959"/>
                </a:lnTo>
                <a:lnTo>
                  <a:pt x="79369" y="69854"/>
                </a:lnTo>
                <a:lnTo>
                  <a:pt x="94609" y="69854"/>
                </a:lnTo>
                <a:lnTo>
                  <a:pt x="85100" y="61603"/>
                </a:lnTo>
                <a:lnTo>
                  <a:pt x="85740" y="60959"/>
                </a:lnTo>
                <a:close/>
              </a:path>
            </a:pathLst>
          </a:custGeom>
          <a:solidFill>
            <a:srgbClr val="487CB9"/>
          </a:solidFill>
        </p:spPr>
        <p:txBody>
          <a:bodyPr wrap="square" lIns="0" tIns="0" rIns="0" bIns="0" rtlCol="0"/>
          <a:lstStyle/>
          <a:p>
            <a:endParaRPr/>
          </a:p>
        </p:txBody>
      </p:sp>
      <p:sp>
        <p:nvSpPr>
          <p:cNvPr id="29" name="object 29"/>
          <p:cNvSpPr/>
          <p:nvPr/>
        </p:nvSpPr>
        <p:spPr>
          <a:xfrm>
            <a:off x="3060069" y="5339084"/>
            <a:ext cx="1273810" cy="322580"/>
          </a:xfrm>
          <a:custGeom>
            <a:avLst/>
            <a:gdLst/>
            <a:ahLst/>
            <a:cxnLst/>
            <a:rect l="l" t="t" r="r" b="b"/>
            <a:pathLst>
              <a:path w="1273810" h="322579">
                <a:moveTo>
                  <a:pt x="2529" y="0"/>
                </a:moveTo>
                <a:lnTo>
                  <a:pt x="0" y="12060"/>
                </a:lnTo>
                <a:lnTo>
                  <a:pt x="1251569" y="290190"/>
                </a:lnTo>
                <a:lnTo>
                  <a:pt x="1188719" y="310514"/>
                </a:lnTo>
                <a:lnTo>
                  <a:pt x="1185550" y="310514"/>
                </a:lnTo>
                <a:lnTo>
                  <a:pt x="1182380" y="313681"/>
                </a:lnTo>
                <a:lnTo>
                  <a:pt x="1185550" y="316860"/>
                </a:lnTo>
                <a:lnTo>
                  <a:pt x="1185550" y="320039"/>
                </a:lnTo>
                <a:lnTo>
                  <a:pt x="1188719" y="322575"/>
                </a:lnTo>
                <a:lnTo>
                  <a:pt x="1191249" y="322575"/>
                </a:lnTo>
                <a:lnTo>
                  <a:pt x="1273820" y="295274"/>
                </a:lnTo>
                <a:lnTo>
                  <a:pt x="1255379" y="278129"/>
                </a:lnTo>
                <a:lnTo>
                  <a:pt x="2529" y="0"/>
                </a:lnTo>
                <a:close/>
              </a:path>
            </a:pathLst>
          </a:custGeom>
          <a:solidFill>
            <a:srgbClr val="487CB9"/>
          </a:solidFill>
        </p:spPr>
        <p:txBody>
          <a:bodyPr wrap="square" lIns="0" tIns="0" rIns="0" bIns="0" rtlCol="0"/>
          <a:lstStyle/>
          <a:p>
            <a:endParaRPr/>
          </a:p>
        </p:txBody>
      </p:sp>
      <p:sp>
        <p:nvSpPr>
          <p:cNvPr id="30" name="object 30"/>
          <p:cNvSpPr/>
          <p:nvPr/>
        </p:nvSpPr>
        <p:spPr>
          <a:xfrm>
            <a:off x="6750679" y="5153025"/>
            <a:ext cx="97790" cy="51435"/>
          </a:xfrm>
          <a:custGeom>
            <a:avLst/>
            <a:gdLst/>
            <a:ahLst/>
            <a:cxnLst/>
            <a:rect l="l" t="t" r="r" b="b"/>
            <a:pathLst>
              <a:path w="97790" h="51435">
                <a:moveTo>
                  <a:pt x="12070" y="0"/>
                </a:moveTo>
                <a:lnTo>
                  <a:pt x="3169" y="0"/>
                </a:lnTo>
                <a:lnTo>
                  <a:pt x="3169" y="2535"/>
                </a:lnTo>
                <a:lnTo>
                  <a:pt x="0" y="5714"/>
                </a:lnTo>
                <a:lnTo>
                  <a:pt x="0" y="8894"/>
                </a:lnTo>
                <a:lnTo>
                  <a:pt x="3169" y="12060"/>
                </a:lnTo>
                <a:lnTo>
                  <a:pt x="58430" y="45089"/>
                </a:lnTo>
                <a:lnTo>
                  <a:pt x="85100" y="45089"/>
                </a:lnTo>
                <a:lnTo>
                  <a:pt x="97170" y="51434"/>
                </a:lnTo>
                <a:lnTo>
                  <a:pt x="12070" y="0"/>
                </a:lnTo>
                <a:close/>
              </a:path>
            </a:pathLst>
          </a:custGeom>
          <a:solidFill>
            <a:srgbClr val="487CB9"/>
          </a:solidFill>
        </p:spPr>
        <p:txBody>
          <a:bodyPr wrap="square" lIns="0" tIns="0" rIns="0" bIns="0" rtlCol="0"/>
          <a:lstStyle/>
          <a:p>
            <a:endParaRPr/>
          </a:p>
        </p:txBody>
      </p:sp>
      <p:sp>
        <p:nvSpPr>
          <p:cNvPr id="31" name="object 31"/>
          <p:cNvSpPr/>
          <p:nvPr/>
        </p:nvSpPr>
        <p:spPr>
          <a:xfrm>
            <a:off x="6750679" y="5210806"/>
            <a:ext cx="85090" cy="45720"/>
          </a:xfrm>
          <a:custGeom>
            <a:avLst/>
            <a:gdLst/>
            <a:ahLst/>
            <a:cxnLst/>
            <a:rect l="l" t="t" r="r" b="b"/>
            <a:pathLst>
              <a:path w="85090" h="45720">
                <a:moveTo>
                  <a:pt x="85100" y="0"/>
                </a:moveTo>
                <a:lnTo>
                  <a:pt x="59070" y="0"/>
                </a:lnTo>
                <a:lnTo>
                  <a:pt x="3169" y="33028"/>
                </a:lnTo>
                <a:lnTo>
                  <a:pt x="0" y="33028"/>
                </a:lnTo>
                <a:lnTo>
                  <a:pt x="0" y="36194"/>
                </a:lnTo>
                <a:lnTo>
                  <a:pt x="3169" y="39374"/>
                </a:lnTo>
                <a:lnTo>
                  <a:pt x="3169" y="42553"/>
                </a:lnTo>
                <a:lnTo>
                  <a:pt x="8900" y="45719"/>
                </a:lnTo>
                <a:lnTo>
                  <a:pt x="12070" y="42553"/>
                </a:lnTo>
                <a:lnTo>
                  <a:pt x="85100" y="0"/>
                </a:lnTo>
                <a:close/>
              </a:path>
            </a:pathLst>
          </a:custGeom>
          <a:solidFill>
            <a:srgbClr val="487CB9"/>
          </a:solidFill>
        </p:spPr>
        <p:txBody>
          <a:bodyPr wrap="square" lIns="0" tIns="0" rIns="0" bIns="0" rtlCol="0"/>
          <a:lstStyle/>
          <a:p>
            <a:endParaRPr/>
          </a:p>
        </p:txBody>
      </p:sp>
      <p:sp>
        <p:nvSpPr>
          <p:cNvPr id="32" name="object 32"/>
          <p:cNvSpPr/>
          <p:nvPr/>
        </p:nvSpPr>
        <p:spPr>
          <a:xfrm>
            <a:off x="3202929" y="5195566"/>
            <a:ext cx="3645535" cy="57785"/>
          </a:xfrm>
          <a:custGeom>
            <a:avLst/>
            <a:gdLst/>
            <a:ahLst/>
            <a:cxnLst/>
            <a:rect l="l" t="t" r="r" b="b"/>
            <a:pathLst>
              <a:path w="3645534" h="57785">
                <a:moveTo>
                  <a:pt x="3632850" y="2548"/>
                </a:moveTo>
                <a:lnTo>
                  <a:pt x="3627119" y="2548"/>
                </a:lnTo>
                <a:lnTo>
                  <a:pt x="3632850" y="15239"/>
                </a:lnTo>
                <a:lnTo>
                  <a:pt x="3559820" y="57793"/>
                </a:lnTo>
                <a:lnTo>
                  <a:pt x="3644920" y="8894"/>
                </a:lnTo>
                <a:lnTo>
                  <a:pt x="3632850" y="2548"/>
                </a:lnTo>
                <a:close/>
              </a:path>
              <a:path w="3645534" h="57785">
                <a:moveTo>
                  <a:pt x="0" y="0"/>
                </a:moveTo>
                <a:lnTo>
                  <a:pt x="0" y="12073"/>
                </a:lnTo>
                <a:lnTo>
                  <a:pt x="3606820" y="15239"/>
                </a:lnTo>
                <a:lnTo>
                  <a:pt x="3626510" y="15239"/>
                </a:lnTo>
                <a:lnTo>
                  <a:pt x="3616329" y="8894"/>
                </a:lnTo>
                <a:lnTo>
                  <a:pt x="3627119" y="2548"/>
                </a:lnTo>
                <a:lnTo>
                  <a:pt x="3606180" y="2548"/>
                </a:lnTo>
                <a:lnTo>
                  <a:pt x="0" y="0"/>
                </a:lnTo>
                <a:close/>
              </a:path>
              <a:path w="3645534" h="57785">
                <a:moveTo>
                  <a:pt x="3627119" y="2548"/>
                </a:moveTo>
                <a:lnTo>
                  <a:pt x="3626510" y="15239"/>
                </a:lnTo>
                <a:lnTo>
                  <a:pt x="3632850" y="15239"/>
                </a:lnTo>
                <a:lnTo>
                  <a:pt x="3627119" y="2548"/>
                </a:lnTo>
                <a:close/>
              </a:path>
            </a:pathLst>
          </a:custGeom>
          <a:solidFill>
            <a:srgbClr val="487CB9"/>
          </a:solidFill>
        </p:spPr>
        <p:txBody>
          <a:bodyPr wrap="square" lIns="0" tIns="0" rIns="0" bIns="0" rtlCol="0"/>
          <a:lstStyle/>
          <a:p>
            <a:endParaRPr/>
          </a:p>
        </p:txBody>
      </p:sp>
      <p:sp>
        <p:nvSpPr>
          <p:cNvPr id="33" name="object 33"/>
          <p:cNvSpPr/>
          <p:nvPr/>
        </p:nvSpPr>
        <p:spPr>
          <a:xfrm>
            <a:off x="6819259" y="5198114"/>
            <a:ext cx="10795" cy="12700"/>
          </a:xfrm>
          <a:custGeom>
            <a:avLst/>
            <a:gdLst/>
            <a:ahLst/>
            <a:cxnLst/>
            <a:rect l="l" t="t" r="r" b="b"/>
            <a:pathLst>
              <a:path w="10795" h="12700">
                <a:moveTo>
                  <a:pt x="10789" y="0"/>
                </a:moveTo>
                <a:lnTo>
                  <a:pt x="0" y="6345"/>
                </a:lnTo>
                <a:lnTo>
                  <a:pt x="10180" y="12691"/>
                </a:lnTo>
                <a:lnTo>
                  <a:pt x="10789" y="0"/>
                </a:lnTo>
                <a:close/>
              </a:path>
            </a:pathLst>
          </a:custGeom>
          <a:solidFill>
            <a:srgbClr val="487CB9"/>
          </a:solidFill>
        </p:spPr>
        <p:txBody>
          <a:bodyPr wrap="square" lIns="0" tIns="0" rIns="0" bIns="0" rtlCol="0"/>
          <a:lstStyle/>
          <a:p>
            <a:endParaRPr/>
          </a:p>
        </p:txBody>
      </p:sp>
      <p:sp>
        <p:nvSpPr>
          <p:cNvPr id="34" name="object 34"/>
          <p:cNvSpPr/>
          <p:nvPr/>
        </p:nvSpPr>
        <p:spPr>
          <a:xfrm>
            <a:off x="5365119" y="5481959"/>
            <a:ext cx="1483360" cy="350520"/>
          </a:xfrm>
          <a:custGeom>
            <a:avLst/>
            <a:gdLst/>
            <a:ahLst/>
            <a:cxnLst/>
            <a:rect l="l" t="t" r="r" b="b"/>
            <a:pathLst>
              <a:path w="1483359" h="350520">
                <a:moveTo>
                  <a:pt x="1480169" y="0"/>
                </a:moveTo>
                <a:lnTo>
                  <a:pt x="17129" y="302251"/>
                </a:lnTo>
                <a:lnTo>
                  <a:pt x="7619" y="311145"/>
                </a:lnTo>
                <a:lnTo>
                  <a:pt x="0" y="318765"/>
                </a:lnTo>
                <a:lnTo>
                  <a:pt x="74919" y="347340"/>
                </a:lnTo>
                <a:lnTo>
                  <a:pt x="78089" y="350519"/>
                </a:lnTo>
                <a:lnTo>
                  <a:pt x="84460" y="347340"/>
                </a:lnTo>
                <a:lnTo>
                  <a:pt x="84460" y="337815"/>
                </a:lnTo>
                <a:lnTo>
                  <a:pt x="81290" y="335279"/>
                </a:lnTo>
                <a:lnTo>
                  <a:pt x="19049" y="314955"/>
                </a:lnTo>
                <a:lnTo>
                  <a:pt x="1483370" y="12060"/>
                </a:lnTo>
                <a:lnTo>
                  <a:pt x="1480169" y="0"/>
                </a:lnTo>
                <a:close/>
              </a:path>
            </a:pathLst>
          </a:custGeom>
          <a:solidFill>
            <a:srgbClr val="487CB9"/>
          </a:solidFill>
        </p:spPr>
        <p:txBody>
          <a:bodyPr wrap="square" lIns="0" tIns="0" rIns="0" bIns="0" rtlCol="0"/>
          <a:lstStyle/>
          <a:p>
            <a:endParaRPr/>
          </a:p>
        </p:txBody>
      </p:sp>
      <p:sp>
        <p:nvSpPr>
          <p:cNvPr id="35" name="object 35"/>
          <p:cNvSpPr/>
          <p:nvPr/>
        </p:nvSpPr>
        <p:spPr>
          <a:xfrm>
            <a:off x="5346069" y="5731514"/>
            <a:ext cx="93980" cy="97790"/>
          </a:xfrm>
          <a:custGeom>
            <a:avLst/>
            <a:gdLst/>
            <a:ahLst/>
            <a:cxnLst/>
            <a:rect l="l" t="t" r="r" b="b"/>
            <a:pathLst>
              <a:path w="93979" h="97789">
                <a:moveTo>
                  <a:pt x="85100" y="0"/>
                </a:moveTo>
                <a:lnTo>
                  <a:pt x="76199" y="0"/>
                </a:lnTo>
                <a:lnTo>
                  <a:pt x="0" y="67305"/>
                </a:lnTo>
                <a:lnTo>
                  <a:pt x="93969" y="97785"/>
                </a:lnTo>
                <a:lnTo>
                  <a:pt x="22390" y="70484"/>
                </a:lnTo>
                <a:lnTo>
                  <a:pt x="15239" y="70484"/>
                </a:lnTo>
                <a:lnTo>
                  <a:pt x="12070" y="57780"/>
                </a:lnTo>
                <a:lnTo>
                  <a:pt x="36179" y="52696"/>
                </a:lnTo>
                <a:lnTo>
                  <a:pt x="81899" y="9524"/>
                </a:lnTo>
                <a:lnTo>
                  <a:pt x="85100" y="9524"/>
                </a:lnTo>
                <a:lnTo>
                  <a:pt x="85100" y="0"/>
                </a:lnTo>
                <a:close/>
              </a:path>
              <a:path w="93979" h="97789">
                <a:moveTo>
                  <a:pt x="36179" y="52696"/>
                </a:moveTo>
                <a:lnTo>
                  <a:pt x="15239" y="57780"/>
                </a:lnTo>
                <a:lnTo>
                  <a:pt x="17769" y="69841"/>
                </a:lnTo>
                <a:lnTo>
                  <a:pt x="17769" y="70484"/>
                </a:lnTo>
                <a:lnTo>
                  <a:pt x="22390" y="70484"/>
                </a:lnTo>
                <a:lnTo>
                  <a:pt x="19049" y="69210"/>
                </a:lnTo>
                <a:lnTo>
                  <a:pt x="26669" y="61590"/>
                </a:lnTo>
                <a:lnTo>
                  <a:pt x="36179" y="52696"/>
                </a:lnTo>
                <a:close/>
              </a:path>
            </a:pathLst>
          </a:custGeom>
          <a:solidFill>
            <a:srgbClr val="487CB9"/>
          </a:solidFill>
        </p:spPr>
        <p:txBody>
          <a:bodyPr wrap="square" lIns="0" tIns="0" rIns="0" bIns="0" rtlCol="0"/>
          <a:lstStyle/>
          <a:p>
            <a:endParaRPr/>
          </a:p>
        </p:txBody>
      </p:sp>
      <p:sp>
        <p:nvSpPr>
          <p:cNvPr id="36" name="object 36"/>
          <p:cNvSpPr/>
          <p:nvPr/>
        </p:nvSpPr>
        <p:spPr>
          <a:xfrm>
            <a:off x="5358139" y="5784211"/>
            <a:ext cx="24130" cy="17780"/>
          </a:xfrm>
          <a:custGeom>
            <a:avLst/>
            <a:gdLst/>
            <a:ahLst/>
            <a:cxnLst/>
            <a:rect l="l" t="t" r="r" b="b"/>
            <a:pathLst>
              <a:path w="24129" h="17779">
                <a:moveTo>
                  <a:pt x="24109" y="0"/>
                </a:moveTo>
                <a:lnTo>
                  <a:pt x="0" y="5084"/>
                </a:lnTo>
                <a:lnTo>
                  <a:pt x="3169" y="17788"/>
                </a:lnTo>
                <a:lnTo>
                  <a:pt x="5699" y="17788"/>
                </a:lnTo>
                <a:lnTo>
                  <a:pt x="5699" y="17144"/>
                </a:lnTo>
                <a:lnTo>
                  <a:pt x="3169" y="5084"/>
                </a:lnTo>
                <a:lnTo>
                  <a:pt x="24109" y="0"/>
                </a:lnTo>
                <a:close/>
              </a:path>
            </a:pathLst>
          </a:custGeom>
          <a:solidFill>
            <a:srgbClr val="487CB9"/>
          </a:solidFill>
        </p:spPr>
        <p:txBody>
          <a:bodyPr wrap="square" lIns="0" tIns="0" rIns="0" bIns="0" rtlCol="0"/>
          <a:lstStyle/>
          <a:p>
            <a:endParaRPr/>
          </a:p>
        </p:txBody>
      </p:sp>
      <p:sp>
        <p:nvSpPr>
          <p:cNvPr id="37" name="object 37"/>
          <p:cNvSpPr txBox="1"/>
          <p:nvPr/>
        </p:nvSpPr>
        <p:spPr>
          <a:xfrm>
            <a:off x="1153823" y="1909614"/>
            <a:ext cx="8384277" cy="2051844"/>
          </a:xfrm>
          <a:prstGeom prst="rect">
            <a:avLst/>
          </a:prstGeom>
        </p:spPr>
        <p:txBody>
          <a:bodyPr vert="horz" wrap="square" lIns="0" tIns="0" rIns="0" bIns="0" rtlCol="0">
            <a:spAutoFit/>
          </a:bodyPr>
          <a:lstStyle/>
          <a:p>
            <a:pPr marL="356870" marR="247650" indent="-344170">
              <a:lnSpc>
                <a:spcPct val="100000"/>
              </a:lnSpc>
              <a:spcBef>
                <a:spcPts val="600"/>
              </a:spcBef>
              <a:buFont typeface="Arial"/>
              <a:buChar char="•"/>
              <a:tabLst>
                <a:tab pos="354330" algn="l"/>
              </a:tabLst>
            </a:pPr>
            <a:r>
              <a:rPr sz="2400" dirty="0">
                <a:latin typeface="Calibri" panose="020F0502020204030204" pitchFamily="34" charset="0"/>
                <a:cs typeface="Calibri" panose="020F0502020204030204" pitchFamily="34" charset="0"/>
              </a:rPr>
              <a:t>Για απλότητα θα θεωρήσουμε δύο μόνο συνιστώσες του σήματος, την απευθείας και αυτή από ανάκλαση</a:t>
            </a:r>
          </a:p>
          <a:p>
            <a:pPr marL="355600" indent="-342900">
              <a:lnSpc>
                <a:spcPct val="100000"/>
              </a:lnSpc>
              <a:spcBef>
                <a:spcPts val="600"/>
              </a:spcBef>
              <a:buFont typeface="Arial"/>
              <a:buChar char="•"/>
              <a:tabLst>
                <a:tab pos="355600" algn="l"/>
              </a:tabLst>
            </a:pPr>
            <a:r>
              <a:rPr sz="2400" dirty="0">
                <a:latin typeface="Calibri" panose="020F0502020204030204" pitchFamily="34" charset="0"/>
                <a:cs typeface="Calibri" panose="020F0502020204030204" pitchFamily="34" charset="0"/>
              </a:rPr>
              <a:t>Μας θυμίζει το στάσιμο κύμα (Φυσική)</a:t>
            </a:r>
          </a:p>
          <a:p>
            <a:pPr marL="356870" marR="5080" indent="-344170">
              <a:lnSpc>
                <a:spcPct val="100000"/>
              </a:lnSpc>
              <a:spcBef>
                <a:spcPts val="600"/>
              </a:spcBef>
              <a:buFont typeface="Arial"/>
              <a:buChar char="•"/>
              <a:tabLst>
                <a:tab pos="354330" algn="l"/>
              </a:tabLst>
            </a:pPr>
            <a:r>
              <a:rPr sz="2400" dirty="0">
                <a:latin typeface="Calibri" panose="020F0502020204030204" pitchFamily="34" charset="0"/>
                <a:cs typeface="Calibri" panose="020F0502020204030204" pitchFamily="34" charset="0"/>
              </a:rPr>
              <a:t>Το πλάτος και η φάση του συνολικού σήματος μεταβάλλεται με την απόσταση μέσω των παραμέτρων sin(kx) και cos(kx)</a:t>
            </a:r>
          </a:p>
        </p:txBody>
      </p:sp>
      <p:sp>
        <p:nvSpPr>
          <p:cNvPr id="38" name="object 38"/>
          <p:cNvSpPr txBox="1"/>
          <p:nvPr/>
        </p:nvSpPr>
        <p:spPr>
          <a:xfrm>
            <a:off x="2066291" y="5143498"/>
            <a:ext cx="151765" cy="280035"/>
          </a:xfrm>
          <a:prstGeom prst="rect">
            <a:avLst/>
          </a:prstGeom>
        </p:spPr>
        <p:txBody>
          <a:bodyPr vert="horz" wrap="square" lIns="0" tIns="0" rIns="0" bIns="0" rtlCol="0">
            <a:spAutoFit/>
          </a:bodyPr>
          <a:lstStyle/>
          <a:p>
            <a:pPr marL="12700">
              <a:lnSpc>
                <a:spcPct val="100000"/>
              </a:lnSpc>
            </a:pPr>
            <a:r>
              <a:rPr sz="2000" b="1" dirty="0">
                <a:solidFill>
                  <a:srgbClr val="FF0000"/>
                </a:solidFill>
                <a:latin typeface="Calibri"/>
                <a:cs typeface="Calibri"/>
              </a:rPr>
              <a:t>T</a:t>
            </a:r>
            <a:endParaRPr sz="2000">
              <a:latin typeface="Calibri"/>
              <a:cs typeface="Calibri"/>
            </a:endParaRPr>
          </a:p>
        </p:txBody>
      </p:sp>
      <p:sp>
        <p:nvSpPr>
          <p:cNvPr id="39" name="object 39"/>
          <p:cNvSpPr txBox="1"/>
          <p:nvPr/>
        </p:nvSpPr>
        <p:spPr>
          <a:xfrm>
            <a:off x="4712338" y="5352667"/>
            <a:ext cx="167640" cy="280035"/>
          </a:xfrm>
          <a:prstGeom prst="rect">
            <a:avLst/>
          </a:prstGeom>
        </p:spPr>
        <p:txBody>
          <a:bodyPr vert="horz" wrap="square" lIns="0" tIns="0" rIns="0" bIns="0" rtlCol="0">
            <a:spAutoFit/>
          </a:bodyPr>
          <a:lstStyle/>
          <a:p>
            <a:pPr marL="12700">
              <a:lnSpc>
                <a:spcPct val="100000"/>
              </a:lnSpc>
            </a:pPr>
            <a:r>
              <a:rPr sz="2000" b="1" spc="-15" dirty="0">
                <a:solidFill>
                  <a:srgbClr val="FF0000"/>
                </a:solidFill>
                <a:latin typeface="Calibri"/>
                <a:cs typeface="Calibri"/>
              </a:rPr>
              <a:t>R</a:t>
            </a:r>
            <a:endParaRPr sz="2000">
              <a:latin typeface="Calibri"/>
              <a:cs typeface="Calibri"/>
            </a:endParaRPr>
          </a:p>
        </p:txBody>
      </p:sp>
      <p:sp>
        <p:nvSpPr>
          <p:cNvPr id="40" name="object 40"/>
          <p:cNvSpPr txBox="1"/>
          <p:nvPr/>
        </p:nvSpPr>
        <p:spPr>
          <a:xfrm>
            <a:off x="7568965" y="5506972"/>
            <a:ext cx="1969135" cy="699135"/>
          </a:xfrm>
          <a:prstGeom prst="rect">
            <a:avLst/>
          </a:prstGeom>
        </p:spPr>
        <p:txBody>
          <a:bodyPr vert="horz" wrap="square" lIns="0" tIns="0" rIns="0" bIns="0" rtlCol="0">
            <a:spAutoFit/>
          </a:bodyPr>
          <a:lstStyle/>
          <a:p>
            <a:pPr marL="12700" marR="5080">
              <a:lnSpc>
                <a:spcPct val="100800"/>
              </a:lnSpc>
            </a:pPr>
            <a:r>
              <a:rPr sz="2400" dirty="0">
                <a:latin typeface="Calibri"/>
                <a:cs typeface="Calibri"/>
              </a:rPr>
              <a:t>ρ</a:t>
            </a:r>
            <a:r>
              <a:rPr sz="2400" spc="-40" dirty="0">
                <a:latin typeface="Calibri"/>
                <a:cs typeface="Calibri"/>
              </a:rPr>
              <a:t> </a:t>
            </a:r>
            <a:r>
              <a:rPr sz="2400" spc="-10" dirty="0">
                <a:latin typeface="Calibri"/>
                <a:cs typeface="Calibri"/>
              </a:rPr>
              <a:t>:</a:t>
            </a:r>
            <a:r>
              <a:rPr sz="2400" spc="-70" dirty="0">
                <a:latin typeface="Times New Roman"/>
                <a:cs typeface="Times New Roman"/>
              </a:rPr>
              <a:t> </a:t>
            </a:r>
            <a:r>
              <a:rPr sz="2400" spc="-5" dirty="0">
                <a:latin typeface="Calibri"/>
                <a:cs typeface="Calibri"/>
              </a:rPr>
              <a:t>συ</a:t>
            </a:r>
            <a:r>
              <a:rPr sz="2400" spc="25" dirty="0">
                <a:latin typeface="Calibri"/>
                <a:cs typeface="Calibri"/>
              </a:rPr>
              <a:t>ν</a:t>
            </a:r>
            <a:r>
              <a:rPr sz="2400" spc="5" dirty="0">
                <a:latin typeface="Calibri"/>
                <a:cs typeface="Calibri"/>
              </a:rPr>
              <a:t>τ</a:t>
            </a:r>
            <a:r>
              <a:rPr sz="2400" spc="-5" dirty="0">
                <a:latin typeface="Calibri"/>
                <a:cs typeface="Calibri"/>
              </a:rPr>
              <a:t>ε</a:t>
            </a:r>
            <a:r>
              <a:rPr sz="2400" dirty="0">
                <a:latin typeface="Calibri"/>
                <a:cs typeface="Calibri"/>
              </a:rPr>
              <a:t>λ</a:t>
            </a:r>
            <a:r>
              <a:rPr sz="2400" spc="-15" dirty="0">
                <a:latin typeface="Calibri"/>
                <a:cs typeface="Calibri"/>
              </a:rPr>
              <a:t>ε</a:t>
            </a:r>
            <a:r>
              <a:rPr sz="2400" spc="15" dirty="0">
                <a:latin typeface="Calibri"/>
                <a:cs typeface="Calibri"/>
              </a:rPr>
              <a:t>σ</a:t>
            </a:r>
            <a:r>
              <a:rPr sz="2400" spc="5" dirty="0">
                <a:latin typeface="Calibri"/>
                <a:cs typeface="Calibri"/>
              </a:rPr>
              <a:t>τ</a:t>
            </a:r>
            <a:r>
              <a:rPr sz="2400" spc="-5" dirty="0">
                <a:latin typeface="Calibri"/>
                <a:cs typeface="Calibri"/>
              </a:rPr>
              <a:t>ή</a:t>
            </a:r>
            <a:r>
              <a:rPr sz="2400" dirty="0">
                <a:latin typeface="Calibri"/>
                <a:cs typeface="Calibri"/>
              </a:rPr>
              <a:t>ς </a:t>
            </a:r>
            <a:r>
              <a:rPr sz="2400" spc="-5" dirty="0">
                <a:latin typeface="Calibri"/>
                <a:cs typeface="Calibri"/>
              </a:rPr>
              <a:t>α</a:t>
            </a:r>
            <a:r>
              <a:rPr sz="2400" spc="10" dirty="0">
                <a:latin typeface="Calibri"/>
                <a:cs typeface="Calibri"/>
              </a:rPr>
              <a:t>ν</a:t>
            </a:r>
            <a:r>
              <a:rPr sz="2400" spc="-5" dirty="0">
                <a:latin typeface="Calibri"/>
                <a:cs typeface="Calibri"/>
              </a:rPr>
              <a:t>ά</a:t>
            </a:r>
            <a:r>
              <a:rPr sz="2400" spc="-15" dirty="0">
                <a:latin typeface="Calibri"/>
                <a:cs typeface="Calibri"/>
              </a:rPr>
              <a:t>κ</a:t>
            </a:r>
            <a:r>
              <a:rPr sz="2400" spc="-35" dirty="0">
                <a:latin typeface="Calibri"/>
                <a:cs typeface="Calibri"/>
              </a:rPr>
              <a:t>λ</a:t>
            </a:r>
            <a:r>
              <a:rPr sz="2400" spc="-20" dirty="0">
                <a:latin typeface="Calibri"/>
                <a:cs typeface="Calibri"/>
              </a:rPr>
              <a:t>α</a:t>
            </a:r>
            <a:r>
              <a:rPr sz="2400" spc="5" dirty="0">
                <a:latin typeface="Calibri"/>
                <a:cs typeface="Calibri"/>
              </a:rPr>
              <a:t>σ</a:t>
            </a:r>
            <a:r>
              <a:rPr sz="2400" spc="-5" dirty="0">
                <a:latin typeface="Calibri"/>
                <a:cs typeface="Calibri"/>
              </a:rPr>
              <a:t>η</a:t>
            </a:r>
            <a:r>
              <a:rPr sz="2400" dirty="0">
                <a:latin typeface="Calibri"/>
                <a:cs typeface="Calibri"/>
              </a:rPr>
              <a:t>ς</a:t>
            </a:r>
          </a:p>
        </p:txBody>
      </p:sp>
      <p:sp>
        <p:nvSpPr>
          <p:cNvPr id="43" name="TextBox 42"/>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D5A1126E-3680-420A-B6CF-B77249CB2028}" type="slidenum">
              <a:rPr lang="el-GR" sz="1400" b="1" smtClean="0">
                <a:solidFill>
                  <a:schemeClr val="accent2">
                    <a:lumMod val="75000"/>
                  </a:schemeClr>
                </a:solidFill>
                <a:cs typeface="Calibri"/>
              </a:rPr>
              <a:t>15</a:t>
            </a:fld>
            <a:endParaRPr lang="el-GR" sz="1400" b="1" dirty="0">
              <a:solidFill>
                <a:schemeClr val="accent2">
                  <a:lumMod val="75000"/>
                </a:schemeClr>
              </a:solidFill>
              <a:cs typeface="Calibri"/>
            </a:endParaRPr>
          </a:p>
        </p:txBody>
      </p:sp>
      <p:sp>
        <p:nvSpPr>
          <p:cNvPr id="44"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3905143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41700" y="425450"/>
            <a:ext cx="7081520" cy="584835"/>
          </a:xfrm>
          <a:prstGeom prst="rect">
            <a:avLst/>
          </a:prstGeom>
        </p:spPr>
        <p:txBody>
          <a:bodyPr vert="horz" wrap="square" lIns="0" tIns="0" rIns="0" bIns="0" rtlCol="0">
            <a:spAutoFit/>
          </a:bodyPr>
          <a:lstStyle/>
          <a:p>
            <a:pPr marL="12700">
              <a:lnSpc>
                <a:spcPct val="100000"/>
              </a:lnSpc>
            </a:pPr>
            <a:r>
              <a:rPr sz="4400" dirty="0">
                <a:latin typeface="Calibri"/>
                <a:cs typeface="Calibri"/>
              </a:rPr>
              <a:t>Δ</a:t>
            </a:r>
            <a:r>
              <a:rPr sz="4400" spc="5" dirty="0">
                <a:latin typeface="Calibri"/>
                <a:cs typeface="Calibri"/>
              </a:rPr>
              <a:t>ι</a:t>
            </a:r>
            <a:r>
              <a:rPr sz="4400" spc="-5" dirty="0">
                <a:latin typeface="Calibri"/>
                <a:cs typeface="Calibri"/>
              </a:rPr>
              <a:t>α</a:t>
            </a:r>
            <a:r>
              <a:rPr sz="4400" dirty="0">
                <a:latin typeface="Calibri"/>
                <a:cs typeface="Calibri"/>
              </a:rPr>
              <a:t>λ</a:t>
            </a:r>
            <a:r>
              <a:rPr sz="4400" spc="-20" dirty="0">
                <a:latin typeface="Calibri"/>
                <a:cs typeface="Calibri"/>
              </a:rPr>
              <a:t>ε</a:t>
            </a:r>
            <a:r>
              <a:rPr sz="4400" spc="5" dirty="0">
                <a:latin typeface="Calibri"/>
                <a:cs typeface="Calibri"/>
              </a:rPr>
              <a:t>ί</a:t>
            </a:r>
            <a:r>
              <a:rPr sz="4400" spc="-10" dirty="0">
                <a:latin typeface="Calibri"/>
                <a:cs typeface="Calibri"/>
              </a:rPr>
              <a:t>ψ</a:t>
            </a:r>
            <a:r>
              <a:rPr sz="4400" spc="-20" dirty="0">
                <a:latin typeface="Calibri"/>
                <a:cs typeface="Calibri"/>
              </a:rPr>
              <a:t>ε</a:t>
            </a:r>
            <a:r>
              <a:rPr sz="4400" spc="5" dirty="0">
                <a:latin typeface="Calibri"/>
                <a:cs typeface="Calibri"/>
              </a:rPr>
              <a:t>ι</a:t>
            </a:r>
            <a:r>
              <a:rPr sz="4400" dirty="0">
                <a:latin typeface="Calibri"/>
                <a:cs typeface="Calibri"/>
              </a:rPr>
              <a:t>ς</a:t>
            </a:r>
            <a:r>
              <a:rPr sz="4400" spc="-60" dirty="0">
                <a:latin typeface="Calibri"/>
                <a:cs typeface="Calibri"/>
              </a:rPr>
              <a:t> </a:t>
            </a:r>
            <a:r>
              <a:rPr sz="4400" spc="-15" dirty="0">
                <a:latin typeface="Calibri"/>
                <a:cs typeface="Calibri"/>
              </a:rPr>
              <a:t>μ</a:t>
            </a:r>
            <a:r>
              <a:rPr sz="4400" spc="5" dirty="0">
                <a:latin typeface="Calibri"/>
                <a:cs typeface="Calibri"/>
              </a:rPr>
              <a:t>ι</a:t>
            </a:r>
            <a:r>
              <a:rPr sz="4400" spc="-25" dirty="0">
                <a:latin typeface="Calibri"/>
                <a:cs typeface="Calibri"/>
              </a:rPr>
              <a:t>κ</a:t>
            </a:r>
            <a:r>
              <a:rPr sz="4400" spc="-10" dirty="0">
                <a:latin typeface="Calibri"/>
                <a:cs typeface="Calibri"/>
              </a:rPr>
              <a:t>ρ</a:t>
            </a:r>
            <a:r>
              <a:rPr sz="4400" spc="-5" dirty="0">
                <a:latin typeface="Calibri"/>
                <a:cs typeface="Calibri"/>
              </a:rPr>
              <a:t>ή</a:t>
            </a:r>
            <a:r>
              <a:rPr sz="4400" dirty="0">
                <a:latin typeface="Calibri"/>
                <a:cs typeface="Calibri"/>
              </a:rPr>
              <a:t>ς</a:t>
            </a:r>
            <a:r>
              <a:rPr sz="4400" spc="-60" dirty="0">
                <a:latin typeface="Calibri"/>
                <a:cs typeface="Calibri"/>
              </a:rPr>
              <a:t> </a:t>
            </a:r>
            <a:r>
              <a:rPr sz="4400" dirty="0">
                <a:latin typeface="Calibri"/>
                <a:cs typeface="Calibri"/>
              </a:rPr>
              <a:t>κ</a:t>
            </a:r>
            <a:r>
              <a:rPr sz="4400" spc="-50" dirty="0">
                <a:latin typeface="Calibri"/>
                <a:cs typeface="Calibri"/>
              </a:rPr>
              <a:t>λ</a:t>
            </a:r>
            <a:r>
              <a:rPr sz="4400" spc="5" dirty="0">
                <a:latin typeface="Calibri"/>
                <a:cs typeface="Calibri"/>
              </a:rPr>
              <a:t>ί</a:t>
            </a:r>
            <a:r>
              <a:rPr sz="4400" spc="-15" dirty="0">
                <a:latin typeface="Calibri"/>
                <a:cs typeface="Calibri"/>
              </a:rPr>
              <a:t>μ</a:t>
            </a:r>
            <a:r>
              <a:rPr sz="4400" spc="-5" dirty="0">
                <a:latin typeface="Calibri"/>
                <a:cs typeface="Calibri"/>
              </a:rPr>
              <a:t>α</a:t>
            </a:r>
            <a:r>
              <a:rPr sz="4400" spc="-165" dirty="0">
                <a:latin typeface="Calibri"/>
                <a:cs typeface="Calibri"/>
              </a:rPr>
              <a:t>κ</a:t>
            </a:r>
            <a:r>
              <a:rPr sz="4400" spc="-5" dirty="0">
                <a:latin typeface="Calibri"/>
                <a:cs typeface="Calibri"/>
              </a:rPr>
              <a:t>α</a:t>
            </a:r>
            <a:r>
              <a:rPr sz="4400" dirty="0">
                <a:latin typeface="Calibri"/>
                <a:cs typeface="Calibri"/>
              </a:rPr>
              <a:t>ς</a:t>
            </a:r>
            <a:r>
              <a:rPr sz="4400" spc="-35" dirty="0">
                <a:latin typeface="Calibri"/>
                <a:cs typeface="Calibri"/>
              </a:rPr>
              <a:t> </a:t>
            </a:r>
            <a:r>
              <a:rPr sz="4400" spc="-20" dirty="0">
                <a:latin typeface="Calibri"/>
                <a:cs typeface="Calibri"/>
              </a:rPr>
              <a:t>(</a:t>
            </a:r>
            <a:r>
              <a:rPr sz="4400" spc="-5" dirty="0">
                <a:latin typeface="Calibri"/>
                <a:cs typeface="Calibri"/>
              </a:rPr>
              <a:t>2</a:t>
            </a:r>
            <a:r>
              <a:rPr sz="4400" dirty="0">
                <a:latin typeface="Calibri"/>
                <a:cs typeface="Calibri"/>
              </a:rPr>
              <a:t>)</a:t>
            </a:r>
          </a:p>
        </p:txBody>
      </p:sp>
      <p:sp>
        <p:nvSpPr>
          <p:cNvPr id="3" name="object 3"/>
          <p:cNvSpPr/>
          <p:nvPr/>
        </p:nvSpPr>
        <p:spPr>
          <a:xfrm>
            <a:off x="2222500" y="2101850"/>
            <a:ext cx="5596249" cy="4602480"/>
          </a:xfrm>
          <a:prstGeom prst="rect">
            <a:avLst/>
          </a:prstGeom>
          <a:blipFill>
            <a:blip r:embed="rId3" cstate="print"/>
            <a:stretch>
              <a:fillRect/>
            </a:stretch>
          </a:blipFill>
        </p:spPr>
        <p:txBody>
          <a:bodyPr wrap="square" lIns="0" tIns="0" rIns="0" bIns="0" rtlCol="0"/>
          <a:lstStyle/>
          <a:p>
            <a:endParaRPr/>
          </a:p>
        </p:txBody>
      </p:sp>
      <p:sp>
        <p:nvSpPr>
          <p:cNvPr id="7" name="TextBox 6"/>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9FBD6BD2-6D59-4605-AAB0-44DD51CB407B}" type="slidenum">
              <a:rPr lang="el-GR" sz="1400" b="1" smtClean="0">
                <a:solidFill>
                  <a:schemeClr val="accent2">
                    <a:lumMod val="75000"/>
                  </a:schemeClr>
                </a:solidFill>
                <a:cs typeface="Calibri"/>
              </a:rPr>
              <a:t>16</a:t>
            </a:fld>
            <a:endParaRPr lang="el-GR" sz="1400" b="1" dirty="0">
              <a:solidFill>
                <a:schemeClr val="accent2">
                  <a:lumMod val="75000"/>
                </a:schemeClr>
              </a:solidFill>
              <a:cs typeface="Calibri"/>
            </a:endParaRPr>
          </a:p>
        </p:txBody>
      </p:sp>
      <p:sp>
        <p:nvSpPr>
          <p:cNvPr id="8"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
        <p:nvSpPr>
          <p:cNvPr id="6" name="object 40"/>
          <p:cNvSpPr txBox="1"/>
          <p:nvPr/>
        </p:nvSpPr>
        <p:spPr>
          <a:xfrm>
            <a:off x="8166100" y="3428682"/>
            <a:ext cx="1969135" cy="699135"/>
          </a:xfrm>
          <a:prstGeom prst="rect">
            <a:avLst/>
          </a:prstGeom>
        </p:spPr>
        <p:txBody>
          <a:bodyPr vert="horz" wrap="square" lIns="0" tIns="0" rIns="0" bIns="0" rtlCol="0">
            <a:spAutoFit/>
          </a:bodyPr>
          <a:lstStyle/>
          <a:p>
            <a:pPr marL="12700" marR="5080">
              <a:lnSpc>
                <a:spcPct val="100800"/>
              </a:lnSpc>
            </a:pPr>
            <a:r>
              <a:rPr sz="2400" dirty="0">
                <a:latin typeface="Calibri"/>
                <a:cs typeface="Calibri"/>
              </a:rPr>
              <a:t>ρ</a:t>
            </a:r>
            <a:r>
              <a:rPr sz="2400" spc="-40" dirty="0">
                <a:latin typeface="Calibri"/>
                <a:cs typeface="Calibri"/>
              </a:rPr>
              <a:t> </a:t>
            </a:r>
            <a:r>
              <a:rPr sz="2400" spc="-10" dirty="0">
                <a:latin typeface="Calibri"/>
                <a:cs typeface="Calibri"/>
              </a:rPr>
              <a:t>:</a:t>
            </a:r>
            <a:r>
              <a:rPr sz="2400" spc="-70" dirty="0">
                <a:latin typeface="Times New Roman"/>
                <a:cs typeface="Times New Roman"/>
              </a:rPr>
              <a:t> </a:t>
            </a:r>
            <a:r>
              <a:rPr sz="2400" spc="-5" dirty="0">
                <a:latin typeface="Calibri"/>
                <a:cs typeface="Calibri"/>
              </a:rPr>
              <a:t>συ</a:t>
            </a:r>
            <a:r>
              <a:rPr sz="2400" spc="25" dirty="0">
                <a:latin typeface="Calibri"/>
                <a:cs typeface="Calibri"/>
              </a:rPr>
              <a:t>ν</a:t>
            </a:r>
            <a:r>
              <a:rPr sz="2400" spc="5" dirty="0">
                <a:latin typeface="Calibri"/>
                <a:cs typeface="Calibri"/>
              </a:rPr>
              <a:t>τ</a:t>
            </a:r>
            <a:r>
              <a:rPr sz="2400" spc="-5" dirty="0">
                <a:latin typeface="Calibri"/>
                <a:cs typeface="Calibri"/>
              </a:rPr>
              <a:t>ε</a:t>
            </a:r>
            <a:r>
              <a:rPr sz="2400" dirty="0">
                <a:latin typeface="Calibri"/>
                <a:cs typeface="Calibri"/>
              </a:rPr>
              <a:t>λ</a:t>
            </a:r>
            <a:r>
              <a:rPr sz="2400" spc="-15" dirty="0">
                <a:latin typeface="Calibri"/>
                <a:cs typeface="Calibri"/>
              </a:rPr>
              <a:t>ε</a:t>
            </a:r>
            <a:r>
              <a:rPr sz="2400" spc="15" dirty="0">
                <a:latin typeface="Calibri"/>
                <a:cs typeface="Calibri"/>
              </a:rPr>
              <a:t>σ</a:t>
            </a:r>
            <a:r>
              <a:rPr sz="2400" spc="5" dirty="0">
                <a:latin typeface="Calibri"/>
                <a:cs typeface="Calibri"/>
              </a:rPr>
              <a:t>τ</a:t>
            </a:r>
            <a:r>
              <a:rPr sz="2400" spc="-5" dirty="0">
                <a:latin typeface="Calibri"/>
                <a:cs typeface="Calibri"/>
              </a:rPr>
              <a:t>ή</a:t>
            </a:r>
            <a:r>
              <a:rPr sz="2400" dirty="0">
                <a:latin typeface="Calibri"/>
                <a:cs typeface="Calibri"/>
              </a:rPr>
              <a:t>ς </a:t>
            </a:r>
            <a:r>
              <a:rPr sz="2400" spc="-5" dirty="0">
                <a:latin typeface="Calibri"/>
                <a:cs typeface="Calibri"/>
              </a:rPr>
              <a:t>α</a:t>
            </a:r>
            <a:r>
              <a:rPr sz="2400" spc="10" dirty="0">
                <a:latin typeface="Calibri"/>
                <a:cs typeface="Calibri"/>
              </a:rPr>
              <a:t>ν</a:t>
            </a:r>
            <a:r>
              <a:rPr sz="2400" spc="-5" dirty="0">
                <a:latin typeface="Calibri"/>
                <a:cs typeface="Calibri"/>
              </a:rPr>
              <a:t>ά</a:t>
            </a:r>
            <a:r>
              <a:rPr sz="2400" spc="-15" dirty="0">
                <a:latin typeface="Calibri"/>
                <a:cs typeface="Calibri"/>
              </a:rPr>
              <a:t>κ</a:t>
            </a:r>
            <a:r>
              <a:rPr sz="2400" spc="-35" dirty="0">
                <a:latin typeface="Calibri"/>
                <a:cs typeface="Calibri"/>
              </a:rPr>
              <a:t>λ</a:t>
            </a:r>
            <a:r>
              <a:rPr sz="2400" spc="-20" dirty="0">
                <a:latin typeface="Calibri"/>
                <a:cs typeface="Calibri"/>
              </a:rPr>
              <a:t>α</a:t>
            </a:r>
            <a:r>
              <a:rPr sz="2400" spc="5" dirty="0">
                <a:latin typeface="Calibri"/>
                <a:cs typeface="Calibri"/>
              </a:rPr>
              <a:t>σ</a:t>
            </a:r>
            <a:r>
              <a:rPr sz="2400" spc="-5" dirty="0">
                <a:latin typeface="Calibri"/>
                <a:cs typeface="Calibri"/>
              </a:rPr>
              <a:t>η</a:t>
            </a:r>
            <a:r>
              <a:rPr sz="2400" dirty="0">
                <a:latin typeface="Calibri"/>
                <a:cs typeface="Calibri"/>
              </a:rPr>
              <a:t>ς</a:t>
            </a:r>
          </a:p>
        </p:txBody>
      </p:sp>
    </p:spTree>
    <p:extLst>
      <p:ext uri="{BB962C8B-B14F-4D97-AF65-F5344CB8AC3E}">
        <p14:creationId xmlns:p14="http://schemas.microsoft.com/office/powerpoint/2010/main" val="2783187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7964" y="105114"/>
            <a:ext cx="8335654" cy="1231106"/>
          </a:xfrm>
          <a:prstGeom prst="rect">
            <a:avLst/>
          </a:prstGeom>
        </p:spPr>
        <p:txBody>
          <a:bodyPr vert="horz" wrap="square" lIns="0" tIns="0" rIns="0" bIns="0" rtlCol="0">
            <a:spAutoFit/>
          </a:bodyPr>
          <a:lstStyle/>
          <a:p>
            <a:pPr marL="1468755" marR="5080" indent="-917575">
              <a:lnSpc>
                <a:spcPct val="100499"/>
              </a:lnSpc>
            </a:pPr>
            <a:r>
              <a:rPr sz="4000" dirty="0"/>
              <a:t>Έννοιες για τη συμπεριφορά του </a:t>
            </a:r>
            <a:r>
              <a:rPr lang="el-GR" sz="4000" dirty="0" err="1"/>
              <a:t>ραδιο</a:t>
            </a:r>
            <a:r>
              <a:rPr sz="4000" dirty="0" err="1"/>
              <a:t>δι</a:t>
            </a:r>
            <a:r>
              <a:rPr sz="4000" dirty="0"/>
              <a:t>αύλου </a:t>
            </a:r>
            <a:r>
              <a:rPr sz="4000" dirty="0">
                <a:cs typeface="Calibri"/>
              </a:rPr>
              <a:t>(1)</a:t>
            </a:r>
          </a:p>
        </p:txBody>
      </p:sp>
      <p:sp>
        <p:nvSpPr>
          <p:cNvPr id="36" name="object 36"/>
          <p:cNvSpPr txBox="1"/>
          <p:nvPr/>
        </p:nvSpPr>
        <p:spPr>
          <a:xfrm>
            <a:off x="317500" y="1746400"/>
            <a:ext cx="10166118" cy="4632037"/>
          </a:xfrm>
          <a:prstGeom prst="rect">
            <a:avLst/>
          </a:prstGeom>
        </p:spPr>
        <p:txBody>
          <a:bodyPr vert="horz" wrap="square" lIns="0" tIns="0" rIns="0" bIns="0" rtlCol="0">
            <a:spAutoFit/>
          </a:bodyPr>
          <a:lstStyle/>
          <a:p>
            <a:pPr marL="356870" marR="630555" indent="-344170">
              <a:spcBef>
                <a:spcPts val="600"/>
              </a:spcBef>
              <a:buFont typeface="Arial"/>
              <a:buChar char="•"/>
              <a:tabLst>
                <a:tab pos="354330" algn="l"/>
              </a:tabLst>
            </a:pPr>
            <a:r>
              <a:rPr sz="2200" dirty="0">
                <a:latin typeface="Calibri" panose="020F0502020204030204" pitchFamily="34" charset="0"/>
                <a:cs typeface="Calibri" panose="020F0502020204030204" pitchFamily="34" charset="0"/>
              </a:rPr>
              <a:t>Γνωρίζουμε τις τρεις μεταβλητές (βασικά πεδία) με τις οποίες καθορίζεται η συμπεριφορά του ραδιοδιαύλου :</a:t>
            </a:r>
          </a:p>
          <a:p>
            <a:pPr marL="756285" lvl="1" indent="-286385">
              <a:buFont typeface="Arial"/>
              <a:buChar char="–"/>
              <a:tabLst>
                <a:tab pos="756920" algn="l"/>
              </a:tabLst>
            </a:pPr>
            <a:r>
              <a:rPr sz="2200" b="1" dirty="0">
                <a:latin typeface="Calibri" panose="020F0502020204030204" pitchFamily="34" charset="0"/>
                <a:cs typeface="Calibri" panose="020F0502020204030204" pitchFamily="34" charset="0"/>
              </a:rPr>
              <a:t>Χώρος</a:t>
            </a:r>
          </a:p>
          <a:p>
            <a:pPr marL="756285" lvl="1" indent="-286385">
              <a:buFont typeface="Arial"/>
              <a:buChar char="–"/>
              <a:tabLst>
                <a:tab pos="756920" algn="l"/>
              </a:tabLst>
            </a:pPr>
            <a:r>
              <a:rPr sz="2200" b="1" dirty="0">
                <a:latin typeface="Calibri" panose="020F0502020204030204" pitchFamily="34" charset="0"/>
                <a:cs typeface="Calibri" panose="020F0502020204030204" pitchFamily="34" charset="0"/>
              </a:rPr>
              <a:t>Χρόνος</a:t>
            </a:r>
          </a:p>
          <a:p>
            <a:pPr marL="756285" lvl="1" indent="-286385">
              <a:buFont typeface="Arial"/>
              <a:buChar char="–"/>
              <a:tabLst>
                <a:tab pos="756920" algn="l"/>
              </a:tabLst>
            </a:pPr>
            <a:r>
              <a:rPr sz="2200" b="1" dirty="0">
                <a:latin typeface="Calibri" panose="020F0502020204030204" pitchFamily="34" charset="0"/>
                <a:cs typeface="Calibri" panose="020F0502020204030204" pitchFamily="34" charset="0"/>
              </a:rPr>
              <a:t>Συχνότητα</a:t>
            </a:r>
          </a:p>
          <a:p>
            <a:pPr marL="356870" marR="5080" indent="-344170">
              <a:spcBef>
                <a:spcPts val="600"/>
              </a:spcBef>
              <a:buFont typeface="Arial"/>
              <a:buChar char="•"/>
              <a:tabLst>
                <a:tab pos="354330" algn="l"/>
              </a:tabLst>
            </a:pPr>
            <a:r>
              <a:rPr sz="2200" dirty="0">
                <a:latin typeface="Calibri" panose="020F0502020204030204" pitchFamily="34" charset="0"/>
                <a:cs typeface="Calibri" panose="020F0502020204030204" pitchFamily="34" charset="0"/>
              </a:rPr>
              <a:t>Ο </a:t>
            </a:r>
            <a:r>
              <a:rPr sz="2200" dirty="0" err="1">
                <a:latin typeface="Calibri" panose="020F0502020204030204" pitchFamily="34" charset="0"/>
                <a:cs typeface="Calibri" panose="020F0502020204030204" pitchFamily="34" charset="0"/>
              </a:rPr>
              <a:t>όρος</a:t>
            </a:r>
            <a:r>
              <a:rPr sz="2200" dirty="0">
                <a:latin typeface="Calibri" panose="020F0502020204030204" pitchFamily="34" charset="0"/>
                <a:cs typeface="Calibri" panose="020F0502020204030204" pitchFamily="34" charset="0"/>
              </a:rPr>
              <a:t> </a:t>
            </a:r>
            <a:r>
              <a:rPr sz="2200" b="1" u="sng" dirty="0" smtClean="0">
                <a:latin typeface="Calibri" panose="020F0502020204030204" pitchFamily="34" charset="0"/>
                <a:cs typeface="Calibri" panose="020F0502020204030204" pitchFamily="34" charset="0"/>
              </a:rPr>
              <a:t>επ</a:t>
            </a:r>
            <a:r>
              <a:rPr sz="2200" b="1" u="sng" dirty="0" err="1" smtClean="0">
                <a:latin typeface="Calibri" panose="020F0502020204030204" pitchFamily="34" charset="0"/>
                <a:cs typeface="Calibri" panose="020F0502020204030204" pitchFamily="34" charset="0"/>
              </a:rPr>
              <a:t>ιλεκτικότητ</a:t>
            </a:r>
            <a:r>
              <a:rPr sz="2200" b="1" u="sng" dirty="0" smtClean="0">
                <a:latin typeface="Calibri" panose="020F0502020204030204" pitchFamily="34" charset="0"/>
                <a:cs typeface="Calibri" panose="020F0502020204030204" pitchFamily="34" charset="0"/>
              </a:rPr>
              <a:t>α</a:t>
            </a:r>
            <a:r>
              <a:rPr lang="en-US" sz="2200" dirty="0" smtClean="0">
                <a:latin typeface="Calibri" panose="020F0502020204030204" pitchFamily="34" charset="0"/>
                <a:cs typeface="Calibri" panose="020F0502020204030204" pitchFamily="34" charset="0"/>
              </a:rPr>
              <a:t> </a:t>
            </a:r>
            <a:r>
              <a:rPr sz="2200" dirty="0" smtClean="0">
                <a:latin typeface="Calibri" panose="020F0502020204030204" pitchFamily="34" charset="0"/>
                <a:cs typeface="Calibri" panose="020F0502020204030204" pitchFamily="34" charset="0"/>
              </a:rPr>
              <a:t>ως </a:t>
            </a:r>
            <a:r>
              <a:rPr sz="2200" dirty="0">
                <a:latin typeface="Calibri" panose="020F0502020204030204" pitchFamily="34" charset="0"/>
                <a:cs typeface="Calibri" panose="020F0502020204030204" pitchFamily="34" charset="0"/>
              </a:rPr>
              <a:t>προς κάποια μεταβλητή αναφέρεται στο ότι ο ραδιοδίαυλος </a:t>
            </a:r>
            <a:r>
              <a:rPr lang="el-GR" sz="2200" dirty="0" smtClean="0">
                <a:latin typeface="Calibri" panose="020F0502020204030204" pitchFamily="34" charset="0"/>
                <a:cs typeface="Calibri" panose="020F0502020204030204" pitchFamily="34" charset="0"/>
              </a:rPr>
              <a:t>μεταβάλλεται </a:t>
            </a:r>
            <a:r>
              <a:rPr sz="2200" dirty="0" err="1" smtClean="0">
                <a:latin typeface="Calibri" panose="020F0502020204030204" pitchFamily="34" charset="0"/>
                <a:cs typeface="Calibri" panose="020F0502020204030204" pitchFamily="34" charset="0"/>
              </a:rPr>
              <a:t>ως</a:t>
            </a:r>
            <a:r>
              <a:rPr sz="2200" dirty="0" smtClean="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προς </a:t>
            </a:r>
            <a:r>
              <a:rPr sz="2200" dirty="0" smtClean="0">
                <a:latin typeface="Calibri" panose="020F0502020204030204" pitchFamily="34" charset="0"/>
                <a:cs typeface="Calibri" panose="020F0502020204030204" pitchFamily="34" charset="0"/>
              </a:rPr>
              <a:t>α</a:t>
            </a:r>
            <a:r>
              <a:rPr sz="2200" dirty="0" err="1" smtClean="0">
                <a:latin typeface="Calibri" panose="020F0502020204030204" pitchFamily="34" charset="0"/>
                <a:cs typeface="Calibri" panose="020F0502020204030204" pitchFamily="34" charset="0"/>
              </a:rPr>
              <a:t>υτή</a:t>
            </a:r>
            <a:r>
              <a:rPr lang="en-US" sz="2200" dirty="0" smtClean="0">
                <a:latin typeface="Calibri" panose="020F0502020204030204" pitchFamily="34" charset="0"/>
                <a:cs typeface="Calibri" panose="020F0502020204030204" pitchFamily="34" charset="0"/>
              </a:rPr>
              <a:t> </a:t>
            </a:r>
            <a:r>
              <a:rPr lang="el-GR" sz="2200" dirty="0" smtClean="0">
                <a:latin typeface="Calibri" panose="020F0502020204030204" pitchFamily="34" charset="0"/>
                <a:cs typeface="Calibri" panose="020F0502020204030204" pitchFamily="34" charset="0"/>
              </a:rPr>
              <a:t>(</a:t>
            </a:r>
            <a:r>
              <a:rPr lang="el-GR" sz="2200" dirty="0" err="1" smtClean="0">
                <a:latin typeface="Calibri" panose="020F0502020204030204" pitchFamily="34" charset="0"/>
                <a:cs typeface="Calibri" panose="020F0502020204030204" pitchFamily="34" charset="0"/>
              </a:rPr>
              <a:t>χρονοεπιλεκτικός</a:t>
            </a:r>
            <a:r>
              <a:rPr lang="el-GR" sz="2200" dirty="0" smtClean="0">
                <a:latin typeface="Calibri" panose="020F0502020204030204" pitchFamily="34" charset="0"/>
                <a:cs typeface="Calibri" panose="020F0502020204030204" pitchFamily="34" charset="0"/>
              </a:rPr>
              <a:t>, </a:t>
            </a:r>
            <a:r>
              <a:rPr lang="el-GR" sz="2200" dirty="0" err="1" smtClean="0">
                <a:latin typeface="Calibri" panose="020F0502020204030204" pitchFamily="34" charset="0"/>
                <a:cs typeface="Calibri" panose="020F0502020204030204" pitchFamily="34" charset="0"/>
              </a:rPr>
              <a:t>χωροεπιλεκτικός</a:t>
            </a:r>
            <a:r>
              <a:rPr lang="el-GR" sz="2200" dirty="0" smtClean="0">
                <a:latin typeface="Calibri" panose="020F0502020204030204" pitchFamily="34" charset="0"/>
                <a:cs typeface="Calibri" panose="020F0502020204030204" pitchFamily="34" charset="0"/>
              </a:rPr>
              <a:t>, </a:t>
            </a:r>
            <a:r>
              <a:rPr lang="el-GR" sz="2200" dirty="0" err="1" smtClean="0">
                <a:latin typeface="Calibri" panose="020F0502020204030204" pitchFamily="34" charset="0"/>
                <a:cs typeface="Calibri" panose="020F0502020204030204" pitchFamily="34" charset="0"/>
              </a:rPr>
              <a:t>συχνοεπιλεκτικός</a:t>
            </a:r>
            <a:r>
              <a:rPr lang="el-GR" sz="2200" dirty="0" smtClean="0">
                <a:latin typeface="Calibri" panose="020F0502020204030204" pitchFamily="34" charset="0"/>
                <a:cs typeface="Calibri" panose="020F0502020204030204" pitchFamily="34" charset="0"/>
              </a:rPr>
              <a:t>).</a:t>
            </a:r>
            <a:endParaRPr lang="en-US" sz="2200" dirty="0">
              <a:latin typeface="Calibri" panose="020F0502020204030204" pitchFamily="34" charset="0"/>
              <a:cs typeface="Calibri" panose="020F0502020204030204" pitchFamily="34" charset="0"/>
            </a:endParaRPr>
          </a:p>
          <a:p>
            <a:pPr marL="356870" marR="5080" indent="-344170">
              <a:spcBef>
                <a:spcPts val="600"/>
              </a:spcBef>
              <a:buFont typeface="Arial"/>
              <a:buChar char="•"/>
              <a:tabLst>
                <a:tab pos="354330" algn="l"/>
              </a:tabLst>
            </a:pPr>
            <a:r>
              <a:rPr sz="2200" dirty="0" smtClean="0">
                <a:latin typeface="Calibri" panose="020F0502020204030204" pitchFamily="34" charset="0"/>
                <a:cs typeface="Calibri" panose="020F0502020204030204" pitchFamily="34" charset="0"/>
              </a:rPr>
              <a:t>Ο </a:t>
            </a:r>
            <a:r>
              <a:rPr sz="2200" dirty="0" err="1">
                <a:latin typeface="Calibri" panose="020F0502020204030204" pitchFamily="34" charset="0"/>
                <a:cs typeface="Calibri" panose="020F0502020204030204" pitchFamily="34" charset="0"/>
              </a:rPr>
              <a:t>όρος</a:t>
            </a:r>
            <a:r>
              <a:rPr sz="2200" dirty="0">
                <a:latin typeface="Calibri" panose="020F0502020204030204" pitchFamily="34" charset="0"/>
                <a:cs typeface="Calibri" panose="020F0502020204030204" pitchFamily="34" charset="0"/>
              </a:rPr>
              <a:t> </a:t>
            </a:r>
            <a:r>
              <a:rPr sz="2200" b="1" u="sng" dirty="0" err="1" smtClean="0">
                <a:latin typeface="Calibri" panose="020F0502020204030204" pitchFamily="34" charset="0"/>
                <a:cs typeface="Calibri" panose="020F0502020204030204" pitchFamily="34" charset="0"/>
              </a:rPr>
              <a:t>συνοχή</a:t>
            </a:r>
            <a:r>
              <a:rPr lang="en-US" sz="2200" u="sng" dirty="0" smtClean="0">
                <a:latin typeface="Calibri" panose="020F0502020204030204" pitchFamily="34" charset="0"/>
                <a:cs typeface="Calibri" panose="020F0502020204030204" pitchFamily="34" charset="0"/>
              </a:rPr>
              <a:t> </a:t>
            </a:r>
            <a:r>
              <a:rPr sz="2200" u="sng" dirty="0" smtClean="0">
                <a:latin typeface="Calibri" panose="020F0502020204030204" pitchFamily="34" charset="0"/>
                <a:cs typeface="Calibri" panose="020F0502020204030204" pitchFamily="34" charset="0"/>
              </a:rPr>
              <a:t>ή</a:t>
            </a:r>
            <a:r>
              <a:rPr lang="en-US" sz="2200" u="sng" dirty="0" smtClean="0">
                <a:latin typeface="Calibri" panose="020F0502020204030204" pitchFamily="34" charset="0"/>
                <a:cs typeface="Calibri" panose="020F0502020204030204" pitchFamily="34" charset="0"/>
              </a:rPr>
              <a:t> </a:t>
            </a:r>
            <a:r>
              <a:rPr sz="2200" b="1" u="sng" dirty="0" err="1" smtClean="0">
                <a:latin typeface="Calibri" panose="020F0502020204030204" pitchFamily="34" charset="0"/>
                <a:cs typeface="Calibri" panose="020F0502020204030204" pitchFamily="34" charset="0"/>
              </a:rPr>
              <a:t>συνάφει</a:t>
            </a:r>
            <a:r>
              <a:rPr sz="2200" b="1" u="sng" dirty="0" smtClean="0">
                <a:latin typeface="Calibri" panose="020F0502020204030204" pitchFamily="34" charset="0"/>
                <a:cs typeface="Calibri" panose="020F0502020204030204" pitchFamily="34" charset="0"/>
              </a:rPr>
              <a:t>α</a:t>
            </a:r>
            <a:r>
              <a:rPr sz="2200" dirty="0" smtClean="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ως προς κάποια μεταβλητή αναφέρεται στο ότι ο ραδιοδίαυλος δεν </a:t>
            </a:r>
            <a:r>
              <a:rPr sz="2200" dirty="0" smtClean="0">
                <a:latin typeface="Calibri" panose="020F0502020204030204" pitchFamily="34" charset="0"/>
                <a:cs typeface="Calibri" panose="020F0502020204030204" pitchFamily="34" charset="0"/>
              </a:rPr>
              <a:t>παρουσιάζει</a:t>
            </a:r>
            <a:r>
              <a:rPr lang="en-US" sz="2200" dirty="0">
                <a:latin typeface="Calibri" panose="020F0502020204030204" pitchFamily="34" charset="0"/>
                <a:cs typeface="Calibri" panose="020F0502020204030204" pitchFamily="34" charset="0"/>
              </a:rPr>
              <a:t> </a:t>
            </a:r>
            <a:r>
              <a:rPr sz="2200" dirty="0" smtClean="0">
                <a:latin typeface="Calibri" panose="020F0502020204030204" pitchFamily="34" charset="0"/>
                <a:cs typeface="Calibri" panose="020F0502020204030204" pitchFamily="34" charset="0"/>
              </a:rPr>
              <a:t>μεταβλητότητα </a:t>
            </a:r>
            <a:r>
              <a:rPr sz="2200" dirty="0">
                <a:latin typeface="Calibri" panose="020F0502020204030204" pitchFamily="34" charset="0"/>
                <a:cs typeface="Calibri" panose="020F0502020204030204" pitchFamily="34" charset="0"/>
              </a:rPr>
              <a:t>ως προς </a:t>
            </a:r>
            <a:r>
              <a:rPr sz="2200" dirty="0" smtClean="0">
                <a:latin typeface="Calibri" panose="020F0502020204030204" pitchFamily="34" charset="0"/>
                <a:cs typeface="Calibri" panose="020F0502020204030204" pitchFamily="34" charset="0"/>
              </a:rPr>
              <a:t>αυτή</a:t>
            </a:r>
            <a:r>
              <a:rPr lang="el-GR" sz="2200" dirty="0" smtClean="0">
                <a:latin typeface="Calibri" panose="020F0502020204030204" pitchFamily="34" charset="0"/>
                <a:cs typeface="Calibri" panose="020F0502020204030204" pitchFamily="34" charset="0"/>
              </a:rPr>
              <a:t>.</a:t>
            </a:r>
            <a:endParaRPr lang="en-US" sz="2200" dirty="0">
              <a:latin typeface="Calibri" panose="020F0502020204030204" pitchFamily="34" charset="0"/>
              <a:cs typeface="Calibri" panose="020F0502020204030204" pitchFamily="34" charset="0"/>
            </a:endParaRPr>
          </a:p>
          <a:p>
            <a:pPr marL="356870" marR="5080" indent="-344170">
              <a:spcBef>
                <a:spcPts val="600"/>
              </a:spcBef>
              <a:buFont typeface="Arial"/>
              <a:buChar char="•"/>
              <a:tabLst>
                <a:tab pos="354330" algn="l"/>
              </a:tabLst>
            </a:pPr>
            <a:r>
              <a:rPr sz="2200" dirty="0" err="1" smtClean="0">
                <a:latin typeface="Calibri" panose="020F0502020204030204" pitchFamily="34" charset="0"/>
                <a:cs typeface="Calibri" panose="020F0502020204030204" pitchFamily="34" charset="0"/>
              </a:rPr>
              <a:t>Εκτός</a:t>
            </a:r>
            <a:r>
              <a:rPr sz="2200" dirty="0" smtClean="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των βασικών πεδίων, χρησιμοποιούνται και τα αντίστοιχα φασματικά (καθυστέρηση τ, συχνότητα Doppler, κατεύθυνση πρόσπτωσης</a:t>
            </a:r>
            <a:r>
              <a:rPr sz="2200" dirty="0" smtClean="0">
                <a:latin typeface="Calibri" panose="020F0502020204030204" pitchFamily="34" charset="0"/>
                <a:cs typeface="Calibri" panose="020F0502020204030204" pitchFamily="34" charset="0"/>
              </a:rPr>
              <a:t>)</a:t>
            </a:r>
            <a:r>
              <a:rPr lang="el-GR" sz="2200" dirty="0" smtClean="0">
                <a:latin typeface="Calibri" panose="020F0502020204030204" pitchFamily="34" charset="0"/>
                <a:cs typeface="Calibri" panose="020F0502020204030204" pitchFamily="34" charset="0"/>
              </a:rPr>
              <a:t> και η επιλεκτικότητα τότε ονομάζεται </a:t>
            </a:r>
            <a:r>
              <a:rPr lang="el-GR" sz="2200" b="1" dirty="0" smtClean="0">
                <a:latin typeface="Calibri" panose="020F0502020204030204" pitchFamily="34" charset="0"/>
                <a:cs typeface="Calibri" panose="020F0502020204030204" pitchFamily="34" charset="0"/>
              </a:rPr>
              <a:t>διασπορά.</a:t>
            </a:r>
            <a:endParaRPr sz="2200" b="1" dirty="0">
              <a:latin typeface="Calibri" panose="020F0502020204030204" pitchFamily="34" charset="0"/>
              <a:cs typeface="Calibri" panose="020F0502020204030204" pitchFamily="34" charset="0"/>
            </a:endParaRPr>
          </a:p>
        </p:txBody>
      </p:sp>
      <p:sp>
        <p:nvSpPr>
          <p:cNvPr id="42" name="TextBox 41"/>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2D2D5143-78DA-4010-833E-CDCEBCFC7872}" type="slidenum">
              <a:rPr lang="el-GR" sz="1400" b="1" smtClean="0">
                <a:solidFill>
                  <a:schemeClr val="accent2">
                    <a:lumMod val="75000"/>
                  </a:schemeClr>
                </a:solidFill>
                <a:cs typeface="Calibri"/>
              </a:rPr>
              <a:t>17</a:t>
            </a:fld>
            <a:endParaRPr lang="el-GR" sz="1400" b="1" dirty="0">
              <a:solidFill>
                <a:schemeClr val="accent2">
                  <a:lumMod val="75000"/>
                </a:schemeClr>
              </a:solidFill>
              <a:cs typeface="Calibri"/>
            </a:endParaRPr>
          </a:p>
        </p:txBody>
      </p:sp>
      <p:sp>
        <p:nvSpPr>
          <p:cNvPr id="43"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2154297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7964" y="105114"/>
            <a:ext cx="8335654" cy="1231106"/>
          </a:xfrm>
          <a:prstGeom prst="rect">
            <a:avLst/>
          </a:prstGeom>
        </p:spPr>
        <p:txBody>
          <a:bodyPr vert="horz" wrap="square" lIns="0" tIns="0" rIns="0" bIns="0" rtlCol="0">
            <a:spAutoFit/>
          </a:bodyPr>
          <a:lstStyle/>
          <a:p>
            <a:pPr marL="1812289" marR="5080" indent="-1261110">
              <a:lnSpc>
                <a:spcPct val="100499"/>
              </a:lnSpc>
            </a:pPr>
            <a:r>
              <a:rPr sz="4000" spc="-5" dirty="0"/>
              <a:t>Έν</a:t>
            </a:r>
            <a:r>
              <a:rPr sz="4000" spc="-30" dirty="0"/>
              <a:t>ν</a:t>
            </a:r>
            <a:r>
              <a:rPr sz="4000" spc="-10" dirty="0"/>
              <a:t>ο</a:t>
            </a:r>
            <a:r>
              <a:rPr sz="4000" spc="-20" dirty="0"/>
              <a:t>ιες</a:t>
            </a:r>
            <a:r>
              <a:rPr sz="4000" spc="-60" dirty="0"/>
              <a:t> </a:t>
            </a:r>
            <a:r>
              <a:rPr sz="4000" spc="-5" dirty="0"/>
              <a:t>γ</a:t>
            </a:r>
            <a:r>
              <a:rPr sz="4000" spc="-20" dirty="0"/>
              <a:t>ι</a:t>
            </a:r>
            <a:r>
              <a:rPr sz="4000" spc="-25" dirty="0"/>
              <a:t>α</a:t>
            </a:r>
            <a:r>
              <a:rPr sz="4000" spc="-30" dirty="0"/>
              <a:t> </a:t>
            </a:r>
            <a:r>
              <a:rPr sz="4000" spc="-10" dirty="0"/>
              <a:t>τ</a:t>
            </a:r>
            <a:r>
              <a:rPr sz="4000" spc="-25" dirty="0"/>
              <a:t>η</a:t>
            </a:r>
            <a:r>
              <a:rPr sz="4000" spc="-5" dirty="0"/>
              <a:t> </a:t>
            </a:r>
            <a:r>
              <a:rPr sz="4000" spc="-30" dirty="0"/>
              <a:t>σ</a:t>
            </a:r>
            <a:r>
              <a:rPr sz="4000" spc="-45" dirty="0"/>
              <a:t>υ</a:t>
            </a:r>
            <a:r>
              <a:rPr sz="4000" spc="-15" dirty="0"/>
              <a:t>μ</a:t>
            </a:r>
            <a:r>
              <a:rPr sz="4000" spc="-40" dirty="0"/>
              <a:t>π</a:t>
            </a:r>
            <a:r>
              <a:rPr sz="4000" spc="-10" dirty="0"/>
              <a:t>ε</a:t>
            </a:r>
            <a:r>
              <a:rPr sz="4000" spc="-20" dirty="0"/>
              <a:t>ρι</a:t>
            </a:r>
            <a:r>
              <a:rPr sz="4000" spc="-30" dirty="0"/>
              <a:t>φ</a:t>
            </a:r>
            <a:r>
              <a:rPr sz="4000" spc="-20" dirty="0"/>
              <a:t>ορ</a:t>
            </a:r>
            <a:r>
              <a:rPr sz="4000" spc="-25" dirty="0"/>
              <a:t>ά </a:t>
            </a:r>
            <a:r>
              <a:rPr sz="4000" spc="-35" dirty="0"/>
              <a:t>τ</a:t>
            </a:r>
            <a:r>
              <a:rPr sz="4000" spc="-20" dirty="0"/>
              <a:t>ου</a:t>
            </a:r>
            <a:r>
              <a:rPr sz="4000" spc="-5" dirty="0"/>
              <a:t> </a:t>
            </a:r>
            <a:r>
              <a:rPr lang="el-GR" sz="4000" spc="-5" dirty="0" err="1"/>
              <a:t>ραδιο</a:t>
            </a:r>
            <a:r>
              <a:rPr lang="el-GR" sz="4000" spc="-30" dirty="0" err="1"/>
              <a:t>δ</a:t>
            </a:r>
            <a:r>
              <a:rPr lang="el-GR" sz="4000" spc="-10" dirty="0" err="1"/>
              <a:t>ι</a:t>
            </a:r>
            <a:r>
              <a:rPr lang="el-GR" sz="4000" spc="-25" dirty="0" err="1"/>
              <a:t>α</a:t>
            </a:r>
            <a:r>
              <a:rPr lang="el-GR" sz="4000" spc="-165" dirty="0" err="1"/>
              <a:t>ύ</a:t>
            </a:r>
            <a:r>
              <a:rPr lang="el-GR" sz="4000" spc="-75" dirty="0" err="1"/>
              <a:t>λ</a:t>
            </a:r>
            <a:r>
              <a:rPr lang="el-GR" sz="4000" spc="-10" dirty="0" err="1"/>
              <a:t>ο</a:t>
            </a:r>
            <a:r>
              <a:rPr lang="el-GR" sz="4000" spc="-25" dirty="0" err="1"/>
              <a:t>υ</a:t>
            </a:r>
            <a:r>
              <a:rPr lang="el-GR" sz="4000" spc="25" dirty="0"/>
              <a:t> </a:t>
            </a:r>
            <a:endParaRPr sz="4000" dirty="0"/>
          </a:p>
        </p:txBody>
      </p:sp>
      <p:sp>
        <p:nvSpPr>
          <p:cNvPr id="3" name="object 3"/>
          <p:cNvSpPr txBox="1"/>
          <p:nvPr/>
        </p:nvSpPr>
        <p:spPr>
          <a:xfrm>
            <a:off x="393700" y="3060249"/>
            <a:ext cx="9937518" cy="738664"/>
          </a:xfrm>
          <a:prstGeom prst="rect">
            <a:avLst/>
          </a:prstGeom>
        </p:spPr>
        <p:txBody>
          <a:bodyPr vert="horz" wrap="square" lIns="0" tIns="0" rIns="0" bIns="0" rtlCol="0">
            <a:spAutoFit/>
          </a:bodyPr>
          <a:lstStyle/>
          <a:p>
            <a:pPr marL="12700" marR="5080" algn="ctr">
              <a:lnSpc>
                <a:spcPct val="99500"/>
              </a:lnSpc>
              <a:tabLst>
                <a:tab pos="355600" algn="l"/>
              </a:tabLst>
            </a:pPr>
            <a:r>
              <a:rPr sz="2400" b="1" dirty="0">
                <a:solidFill>
                  <a:srgbClr val="FF0000"/>
                </a:solidFill>
                <a:latin typeface="Calibri"/>
                <a:cs typeface="Calibri"/>
              </a:rPr>
              <a:t>Μεταξύ της επιλεκτικότητας στα βασικά πεδία και της διασποράς στα φασματικά πεδία υπάρχει μία ισχυρή και μοναδική αντιστοιχία</a:t>
            </a:r>
          </a:p>
        </p:txBody>
      </p:sp>
      <p:sp>
        <p:nvSpPr>
          <p:cNvPr id="4" name="object 4"/>
          <p:cNvSpPr txBox="1"/>
          <p:nvPr/>
        </p:nvSpPr>
        <p:spPr>
          <a:xfrm>
            <a:off x="1530033" y="4172328"/>
            <a:ext cx="7633334" cy="733425"/>
          </a:xfrm>
          <a:prstGeom prst="rect">
            <a:avLst/>
          </a:prstGeom>
          <a:solidFill>
            <a:srgbClr val="7F62A0"/>
          </a:solidFill>
        </p:spPr>
        <p:txBody>
          <a:bodyPr vert="horz" wrap="square" lIns="0" tIns="0" rIns="0" bIns="0" rtlCol="0">
            <a:spAutoFit/>
          </a:bodyPr>
          <a:lstStyle/>
          <a:p>
            <a:pPr marL="83820">
              <a:lnSpc>
                <a:spcPct val="100000"/>
              </a:lnSpc>
              <a:tabLst>
                <a:tab pos="3907790" algn="l"/>
              </a:tabLst>
            </a:pPr>
            <a:r>
              <a:rPr sz="1800" b="1" spc="5" dirty="0">
                <a:solidFill>
                  <a:srgbClr val="FFFFFF"/>
                </a:solidFill>
                <a:latin typeface="Calibri"/>
                <a:cs typeface="Calibri"/>
              </a:rPr>
              <a:t>Ε</a:t>
            </a:r>
            <a:r>
              <a:rPr sz="1800" b="1" dirty="0">
                <a:solidFill>
                  <a:srgbClr val="FFFFFF"/>
                </a:solidFill>
                <a:latin typeface="Calibri"/>
                <a:cs typeface="Calibri"/>
              </a:rPr>
              <a:t>Π</a:t>
            </a:r>
            <a:r>
              <a:rPr sz="1800" b="1" spc="-5" dirty="0">
                <a:solidFill>
                  <a:srgbClr val="FFFFFF"/>
                </a:solidFill>
                <a:latin typeface="Calibri"/>
                <a:cs typeface="Calibri"/>
              </a:rPr>
              <a:t>Ι</a:t>
            </a:r>
            <a:r>
              <a:rPr sz="1800" b="1" spc="10" dirty="0">
                <a:solidFill>
                  <a:srgbClr val="FFFFFF"/>
                </a:solidFill>
                <a:latin typeface="Calibri"/>
                <a:cs typeface="Calibri"/>
              </a:rPr>
              <a:t>Λ</a:t>
            </a:r>
            <a:r>
              <a:rPr sz="1800" b="1" spc="5" dirty="0">
                <a:solidFill>
                  <a:srgbClr val="FFFFFF"/>
                </a:solidFill>
                <a:latin typeface="Calibri"/>
                <a:cs typeface="Calibri"/>
              </a:rPr>
              <a:t>Ε</a:t>
            </a:r>
            <a:r>
              <a:rPr sz="1800" b="1" dirty="0">
                <a:solidFill>
                  <a:srgbClr val="FFFFFF"/>
                </a:solidFill>
                <a:latin typeface="Calibri"/>
                <a:cs typeface="Calibri"/>
              </a:rPr>
              <a:t>ΚΤ</a:t>
            </a:r>
            <a:r>
              <a:rPr sz="1800" b="1" spc="-5" dirty="0">
                <a:solidFill>
                  <a:srgbClr val="FFFFFF"/>
                </a:solidFill>
                <a:latin typeface="Calibri"/>
                <a:cs typeface="Calibri"/>
              </a:rPr>
              <a:t>Ι</a:t>
            </a:r>
            <a:r>
              <a:rPr sz="1800" b="1" spc="-75" dirty="0">
                <a:solidFill>
                  <a:srgbClr val="FFFFFF"/>
                </a:solidFill>
                <a:latin typeface="Calibri"/>
                <a:cs typeface="Calibri"/>
              </a:rPr>
              <a:t>Κ</a:t>
            </a:r>
            <a:r>
              <a:rPr sz="1800" b="1" spc="-20" dirty="0">
                <a:solidFill>
                  <a:srgbClr val="FFFFFF"/>
                </a:solidFill>
                <a:latin typeface="Calibri"/>
                <a:cs typeface="Calibri"/>
              </a:rPr>
              <a:t>Ο</a:t>
            </a:r>
            <a:r>
              <a:rPr sz="1800" b="1" spc="-5" dirty="0">
                <a:solidFill>
                  <a:srgbClr val="FFFFFF"/>
                </a:solidFill>
                <a:latin typeface="Calibri"/>
                <a:cs typeface="Calibri"/>
              </a:rPr>
              <a:t>Τ</a:t>
            </a:r>
            <a:r>
              <a:rPr sz="1800" b="1" dirty="0">
                <a:solidFill>
                  <a:srgbClr val="FFFFFF"/>
                </a:solidFill>
                <a:latin typeface="Calibri"/>
                <a:cs typeface="Calibri"/>
              </a:rPr>
              <a:t>Η</a:t>
            </a:r>
            <a:r>
              <a:rPr sz="1800" b="1" spc="-150" dirty="0">
                <a:solidFill>
                  <a:srgbClr val="FFFFFF"/>
                </a:solidFill>
                <a:latin typeface="Calibri"/>
                <a:cs typeface="Calibri"/>
              </a:rPr>
              <a:t>Τ</a:t>
            </a:r>
            <a:r>
              <a:rPr sz="1800" b="1" dirty="0">
                <a:solidFill>
                  <a:srgbClr val="FFFFFF"/>
                </a:solidFill>
                <a:latin typeface="Calibri"/>
                <a:cs typeface="Calibri"/>
              </a:rPr>
              <a:t>Α</a:t>
            </a:r>
            <a:r>
              <a:rPr sz="1800" b="1" spc="-60" dirty="0">
                <a:solidFill>
                  <a:srgbClr val="FFFFFF"/>
                </a:solidFill>
                <a:latin typeface="Calibri"/>
                <a:cs typeface="Calibri"/>
              </a:rPr>
              <a:t> </a:t>
            </a:r>
            <a:r>
              <a:rPr sz="1800" b="1" spc="-20" dirty="0">
                <a:solidFill>
                  <a:srgbClr val="FFFFFF"/>
                </a:solidFill>
                <a:latin typeface="Calibri"/>
                <a:cs typeface="Calibri"/>
              </a:rPr>
              <a:t>(</a:t>
            </a:r>
            <a:r>
              <a:rPr sz="1800" b="1" dirty="0">
                <a:solidFill>
                  <a:srgbClr val="FFFFFF"/>
                </a:solidFill>
                <a:latin typeface="Calibri"/>
                <a:cs typeface="Calibri"/>
              </a:rPr>
              <a:t>β</a:t>
            </a:r>
            <a:r>
              <a:rPr sz="1800" b="1" spc="-35" dirty="0">
                <a:solidFill>
                  <a:srgbClr val="FFFFFF"/>
                </a:solidFill>
                <a:latin typeface="Calibri"/>
                <a:cs typeface="Calibri"/>
              </a:rPr>
              <a:t>α</a:t>
            </a:r>
            <a:r>
              <a:rPr sz="1800" b="1" dirty="0">
                <a:solidFill>
                  <a:srgbClr val="FFFFFF"/>
                </a:solidFill>
                <a:latin typeface="Calibri"/>
                <a:cs typeface="Calibri"/>
              </a:rPr>
              <a:t>σ</a:t>
            </a:r>
            <a:r>
              <a:rPr sz="1800" b="1" spc="-15" dirty="0">
                <a:solidFill>
                  <a:srgbClr val="FFFFFF"/>
                </a:solidFill>
                <a:latin typeface="Calibri"/>
                <a:cs typeface="Calibri"/>
              </a:rPr>
              <a:t>ι</a:t>
            </a:r>
            <a:r>
              <a:rPr sz="1800" b="1" spc="-50" dirty="0">
                <a:solidFill>
                  <a:srgbClr val="FFFFFF"/>
                </a:solidFill>
                <a:latin typeface="Calibri"/>
                <a:cs typeface="Calibri"/>
              </a:rPr>
              <a:t>κ</a:t>
            </a:r>
            <a:r>
              <a:rPr sz="1800" b="1" dirty="0">
                <a:solidFill>
                  <a:srgbClr val="FFFFFF"/>
                </a:solidFill>
                <a:latin typeface="Calibri"/>
                <a:cs typeface="Calibri"/>
              </a:rPr>
              <a:t>ά</a:t>
            </a:r>
            <a:r>
              <a:rPr sz="1800" b="1" spc="25" dirty="0">
                <a:solidFill>
                  <a:srgbClr val="FFFFFF"/>
                </a:solidFill>
                <a:latin typeface="Calibri"/>
                <a:cs typeface="Calibri"/>
              </a:rPr>
              <a:t> </a:t>
            </a:r>
            <a:r>
              <a:rPr sz="1800" b="1" spc="-15" dirty="0">
                <a:solidFill>
                  <a:srgbClr val="FFFFFF"/>
                </a:solidFill>
                <a:latin typeface="Calibri"/>
                <a:cs typeface="Calibri"/>
              </a:rPr>
              <a:t>π</a:t>
            </a:r>
            <a:r>
              <a:rPr sz="1800" b="1" spc="-35" dirty="0">
                <a:solidFill>
                  <a:srgbClr val="FFFFFF"/>
                </a:solidFill>
                <a:latin typeface="Calibri"/>
                <a:cs typeface="Calibri"/>
              </a:rPr>
              <a:t>ε</a:t>
            </a:r>
            <a:r>
              <a:rPr sz="1800" b="1" dirty="0">
                <a:solidFill>
                  <a:srgbClr val="FFFFFF"/>
                </a:solidFill>
                <a:latin typeface="Calibri"/>
                <a:cs typeface="Calibri"/>
              </a:rPr>
              <a:t>δ</a:t>
            </a:r>
            <a:r>
              <a:rPr sz="1800" b="1" spc="-15" dirty="0">
                <a:solidFill>
                  <a:srgbClr val="FFFFFF"/>
                </a:solidFill>
                <a:latin typeface="Calibri"/>
                <a:cs typeface="Calibri"/>
              </a:rPr>
              <a:t>ί</a:t>
            </a:r>
            <a:r>
              <a:rPr sz="1800" b="1" spc="-10" dirty="0">
                <a:solidFill>
                  <a:srgbClr val="FFFFFF"/>
                </a:solidFill>
                <a:latin typeface="Calibri"/>
                <a:cs typeface="Calibri"/>
              </a:rPr>
              <a:t>α)</a:t>
            </a:r>
            <a:r>
              <a:rPr sz="1800" b="1" dirty="0">
                <a:solidFill>
                  <a:srgbClr val="FFFFFF"/>
                </a:solidFill>
                <a:latin typeface="Times New Roman"/>
                <a:cs typeface="Times New Roman"/>
              </a:rPr>
              <a:t>	</a:t>
            </a:r>
            <a:r>
              <a:rPr sz="1800" b="1" spc="5" dirty="0" smtClean="0">
                <a:solidFill>
                  <a:srgbClr val="FFFFFF"/>
                </a:solidFill>
                <a:latin typeface="Calibri"/>
                <a:cs typeface="Calibri"/>
              </a:rPr>
              <a:t>Δ</a:t>
            </a:r>
            <a:r>
              <a:rPr sz="1800" b="1" spc="-15" dirty="0" smtClean="0">
                <a:solidFill>
                  <a:srgbClr val="FFFFFF"/>
                </a:solidFill>
                <a:latin typeface="Calibri"/>
                <a:cs typeface="Calibri"/>
              </a:rPr>
              <a:t>ι</a:t>
            </a:r>
            <a:r>
              <a:rPr sz="1800" b="1" spc="-35" dirty="0" smtClean="0">
                <a:solidFill>
                  <a:srgbClr val="FFFFFF"/>
                </a:solidFill>
                <a:latin typeface="Calibri"/>
                <a:cs typeface="Calibri"/>
              </a:rPr>
              <a:t>α</a:t>
            </a:r>
            <a:r>
              <a:rPr sz="1800" b="1" dirty="0" smtClean="0">
                <a:solidFill>
                  <a:srgbClr val="FFFFFF"/>
                </a:solidFill>
                <a:latin typeface="Calibri"/>
                <a:cs typeface="Calibri"/>
              </a:rPr>
              <a:t>σ</a:t>
            </a:r>
            <a:r>
              <a:rPr sz="1800" b="1" spc="-25" dirty="0" smtClean="0">
                <a:solidFill>
                  <a:srgbClr val="FFFFFF"/>
                </a:solidFill>
                <a:latin typeface="Calibri"/>
                <a:cs typeface="Calibri"/>
              </a:rPr>
              <a:t>π</a:t>
            </a:r>
            <a:r>
              <a:rPr sz="1800" b="1" spc="-10" dirty="0" smtClean="0">
                <a:solidFill>
                  <a:srgbClr val="FFFFFF"/>
                </a:solidFill>
                <a:latin typeface="Calibri"/>
                <a:cs typeface="Calibri"/>
              </a:rPr>
              <a:t>ο</a:t>
            </a:r>
            <a:r>
              <a:rPr sz="1800" b="1" spc="5" dirty="0" smtClean="0">
                <a:solidFill>
                  <a:srgbClr val="FFFFFF"/>
                </a:solidFill>
                <a:latin typeface="Calibri"/>
                <a:cs typeface="Calibri"/>
              </a:rPr>
              <a:t>ρ</a:t>
            </a:r>
            <a:r>
              <a:rPr sz="1800" b="1" dirty="0" smtClean="0">
                <a:solidFill>
                  <a:srgbClr val="FFFFFF"/>
                </a:solidFill>
                <a:latin typeface="Calibri"/>
                <a:cs typeface="Calibri"/>
              </a:rPr>
              <a:t>ά</a:t>
            </a:r>
            <a:r>
              <a:rPr sz="1800" b="1" spc="-20" dirty="0" smtClean="0">
                <a:solidFill>
                  <a:srgbClr val="FFFFFF"/>
                </a:solidFill>
                <a:latin typeface="Calibri"/>
                <a:cs typeface="Calibri"/>
              </a:rPr>
              <a:t>(</a:t>
            </a:r>
            <a:r>
              <a:rPr sz="1800" b="1" spc="-5" dirty="0" smtClean="0">
                <a:solidFill>
                  <a:srgbClr val="FFFFFF"/>
                </a:solidFill>
                <a:latin typeface="Calibri"/>
                <a:cs typeface="Calibri"/>
              </a:rPr>
              <a:t>Φ</a:t>
            </a:r>
            <a:r>
              <a:rPr sz="1800" b="1" spc="-35" dirty="0" smtClean="0">
                <a:solidFill>
                  <a:srgbClr val="FFFFFF"/>
                </a:solidFill>
                <a:latin typeface="Calibri"/>
                <a:cs typeface="Calibri"/>
              </a:rPr>
              <a:t>α</a:t>
            </a:r>
            <a:r>
              <a:rPr sz="1800" b="1" dirty="0" smtClean="0">
                <a:solidFill>
                  <a:srgbClr val="FFFFFF"/>
                </a:solidFill>
                <a:latin typeface="Calibri"/>
                <a:cs typeface="Calibri"/>
              </a:rPr>
              <a:t>σ</a:t>
            </a:r>
            <a:r>
              <a:rPr sz="1800" b="1" spc="-10" dirty="0" smtClean="0">
                <a:solidFill>
                  <a:srgbClr val="FFFFFF"/>
                </a:solidFill>
                <a:latin typeface="Calibri"/>
                <a:cs typeface="Calibri"/>
              </a:rPr>
              <a:t>μ</a:t>
            </a:r>
            <a:r>
              <a:rPr sz="1800" b="1" dirty="0" smtClean="0">
                <a:solidFill>
                  <a:srgbClr val="FFFFFF"/>
                </a:solidFill>
                <a:latin typeface="Calibri"/>
                <a:cs typeface="Calibri"/>
              </a:rPr>
              <a:t>α</a:t>
            </a:r>
            <a:r>
              <a:rPr sz="1800" b="1" spc="-15" dirty="0" smtClean="0">
                <a:solidFill>
                  <a:srgbClr val="FFFFFF"/>
                </a:solidFill>
                <a:latin typeface="Calibri"/>
                <a:cs typeface="Calibri"/>
              </a:rPr>
              <a:t>τι</a:t>
            </a:r>
            <a:r>
              <a:rPr sz="1800" b="1" spc="-50" dirty="0" smtClean="0">
                <a:solidFill>
                  <a:srgbClr val="FFFFFF"/>
                </a:solidFill>
                <a:latin typeface="Calibri"/>
                <a:cs typeface="Calibri"/>
              </a:rPr>
              <a:t>κ</a:t>
            </a:r>
            <a:r>
              <a:rPr sz="1800" b="1" dirty="0" smtClean="0">
                <a:solidFill>
                  <a:srgbClr val="FFFFFF"/>
                </a:solidFill>
                <a:latin typeface="Calibri"/>
                <a:cs typeface="Calibri"/>
              </a:rPr>
              <a:t>ά</a:t>
            </a:r>
            <a:r>
              <a:rPr sz="1800" b="1" spc="20" dirty="0" smtClean="0">
                <a:solidFill>
                  <a:srgbClr val="FFFFFF"/>
                </a:solidFill>
                <a:latin typeface="Calibri"/>
                <a:cs typeface="Calibri"/>
              </a:rPr>
              <a:t> </a:t>
            </a:r>
            <a:r>
              <a:rPr sz="1800" b="1" spc="-15" dirty="0">
                <a:solidFill>
                  <a:srgbClr val="FFFFFF"/>
                </a:solidFill>
                <a:latin typeface="Calibri"/>
                <a:cs typeface="Calibri"/>
              </a:rPr>
              <a:t>π</a:t>
            </a:r>
            <a:r>
              <a:rPr sz="1800" b="1" spc="-35" dirty="0">
                <a:solidFill>
                  <a:srgbClr val="FFFFFF"/>
                </a:solidFill>
                <a:latin typeface="Calibri"/>
                <a:cs typeface="Calibri"/>
              </a:rPr>
              <a:t>ε</a:t>
            </a:r>
            <a:r>
              <a:rPr sz="1800" b="1" dirty="0">
                <a:solidFill>
                  <a:srgbClr val="FFFFFF"/>
                </a:solidFill>
                <a:latin typeface="Calibri"/>
                <a:cs typeface="Calibri"/>
              </a:rPr>
              <a:t>δ</a:t>
            </a:r>
            <a:r>
              <a:rPr sz="1800" b="1" spc="-15" dirty="0">
                <a:solidFill>
                  <a:srgbClr val="FFFFFF"/>
                </a:solidFill>
                <a:latin typeface="Calibri"/>
                <a:cs typeface="Calibri"/>
              </a:rPr>
              <a:t>ί</a:t>
            </a:r>
            <a:r>
              <a:rPr sz="1800" b="1" dirty="0">
                <a:solidFill>
                  <a:srgbClr val="FFFFFF"/>
                </a:solidFill>
                <a:latin typeface="Calibri"/>
                <a:cs typeface="Calibri"/>
              </a:rPr>
              <a:t>α</a:t>
            </a:r>
            <a:r>
              <a:rPr sz="1800" b="1" spc="-10" dirty="0">
                <a:solidFill>
                  <a:srgbClr val="FFFFFF"/>
                </a:solidFill>
                <a:latin typeface="Calibri"/>
                <a:cs typeface="Calibri"/>
              </a:rPr>
              <a:t>)</a:t>
            </a:r>
            <a:endParaRPr sz="1800" dirty="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2920674723"/>
              </p:ext>
            </p:extLst>
          </p:nvPr>
        </p:nvGraphicFramePr>
        <p:xfrm>
          <a:off x="1530033" y="4944554"/>
          <a:ext cx="7633075" cy="1881696"/>
        </p:xfrm>
        <a:graphic>
          <a:graphicData uri="http://schemas.openxmlformats.org/drawingml/2006/table">
            <a:tbl>
              <a:tblPr firstRow="1" bandRow="1">
                <a:tableStyleId>{2D5ABB26-0587-4C30-8999-92F81FD0307C}</a:tableStyleId>
              </a:tblPr>
              <a:tblGrid>
                <a:gridCol w="3379706">
                  <a:extLst>
                    <a:ext uri="{9D8B030D-6E8A-4147-A177-3AD203B41FA5}">
                      <a16:colId xmlns="" xmlns:a16="http://schemas.microsoft.com/office/drawing/2014/main" val="20000"/>
                    </a:ext>
                  </a:extLst>
                </a:gridCol>
                <a:gridCol w="4253369">
                  <a:extLst>
                    <a:ext uri="{9D8B030D-6E8A-4147-A177-3AD203B41FA5}">
                      <a16:colId xmlns="" xmlns:a16="http://schemas.microsoft.com/office/drawing/2014/main" val="20001"/>
                    </a:ext>
                  </a:extLst>
                </a:gridCol>
              </a:tblGrid>
              <a:tr h="609635">
                <a:tc>
                  <a:txBody>
                    <a:bodyPr/>
                    <a:lstStyle/>
                    <a:p>
                      <a:pPr marL="83820" marR="515620">
                        <a:lnSpc>
                          <a:spcPct val="100000"/>
                        </a:lnSpc>
                      </a:pPr>
                      <a:r>
                        <a:rPr sz="1800" dirty="0">
                          <a:latin typeface="Calibri"/>
                          <a:cs typeface="Calibri"/>
                        </a:rPr>
                        <a:t>Σ</a:t>
                      </a:r>
                      <a:r>
                        <a:rPr sz="1800" spc="-5" dirty="0">
                          <a:latin typeface="Calibri"/>
                          <a:cs typeface="Calibri"/>
                        </a:rPr>
                        <a:t>υ</a:t>
                      </a:r>
                      <a:r>
                        <a:rPr sz="1800" dirty="0">
                          <a:latin typeface="Calibri"/>
                          <a:cs typeface="Calibri"/>
                        </a:rPr>
                        <a:t>χ</a:t>
                      </a:r>
                      <a:r>
                        <a:rPr sz="1800" spc="-5" dirty="0">
                          <a:latin typeface="Calibri"/>
                          <a:cs typeface="Calibri"/>
                        </a:rPr>
                        <a:t>ν</a:t>
                      </a:r>
                      <a:r>
                        <a:rPr sz="1800" spc="10" dirty="0">
                          <a:latin typeface="Calibri"/>
                          <a:cs typeface="Calibri"/>
                        </a:rPr>
                        <a:t>ό</a:t>
                      </a:r>
                      <a:r>
                        <a:rPr sz="1800" spc="-5" dirty="0">
                          <a:latin typeface="Calibri"/>
                          <a:cs typeface="Calibri"/>
                        </a:rPr>
                        <a:t>τ</a:t>
                      </a:r>
                      <a:r>
                        <a:rPr sz="1800" spc="-35" dirty="0">
                          <a:latin typeface="Calibri"/>
                          <a:cs typeface="Calibri"/>
                        </a:rPr>
                        <a:t>η</a:t>
                      </a:r>
                      <a:r>
                        <a:rPr sz="1800" spc="-5" dirty="0">
                          <a:latin typeface="Calibri"/>
                          <a:cs typeface="Calibri"/>
                        </a:rPr>
                        <a:t>τ</a:t>
                      </a:r>
                      <a:r>
                        <a:rPr sz="1800" dirty="0">
                          <a:latin typeface="Calibri"/>
                          <a:cs typeface="Calibri"/>
                        </a:rPr>
                        <a:t>α</a:t>
                      </a:r>
                      <a:r>
                        <a:rPr sz="1800" spc="-40" dirty="0">
                          <a:latin typeface="Calibri"/>
                          <a:cs typeface="Calibri"/>
                        </a:rPr>
                        <a:t> </a:t>
                      </a:r>
                      <a:r>
                        <a:rPr sz="1800" dirty="0">
                          <a:latin typeface="Calibri"/>
                          <a:cs typeface="Calibri"/>
                        </a:rPr>
                        <a:t>f</a:t>
                      </a:r>
                      <a:r>
                        <a:rPr sz="1800" spc="-30" dirty="0">
                          <a:latin typeface="Times New Roman"/>
                          <a:cs typeface="Times New Roman"/>
                        </a:rPr>
                        <a:t> </a:t>
                      </a:r>
                      <a:r>
                        <a:rPr sz="1800" spc="-10" dirty="0">
                          <a:latin typeface="Calibri"/>
                          <a:cs typeface="Calibri"/>
                        </a:rPr>
                        <a:t>(</a:t>
                      </a:r>
                      <a:r>
                        <a:rPr sz="1800" dirty="0">
                          <a:latin typeface="Calibri"/>
                          <a:cs typeface="Calibri"/>
                        </a:rPr>
                        <a:t>σ</a:t>
                      </a:r>
                      <a:r>
                        <a:rPr sz="1800" spc="-5" dirty="0">
                          <a:latin typeface="Calibri"/>
                          <a:cs typeface="Calibri"/>
                        </a:rPr>
                        <a:t>υ</a:t>
                      </a:r>
                      <a:r>
                        <a:rPr sz="1800" spc="10" dirty="0">
                          <a:latin typeface="Calibri"/>
                          <a:cs typeface="Calibri"/>
                        </a:rPr>
                        <a:t>χ</a:t>
                      </a:r>
                      <a:r>
                        <a:rPr sz="1800" spc="-5" dirty="0">
                          <a:latin typeface="Calibri"/>
                          <a:cs typeface="Calibri"/>
                        </a:rPr>
                        <a:t>ν</a:t>
                      </a:r>
                      <a:r>
                        <a:rPr sz="1800" spc="10" dirty="0">
                          <a:latin typeface="Calibri"/>
                          <a:cs typeface="Calibri"/>
                        </a:rPr>
                        <a:t>ο</a:t>
                      </a:r>
                      <a:r>
                        <a:rPr sz="1800" spc="-5" dirty="0">
                          <a:latin typeface="Calibri"/>
                          <a:cs typeface="Calibri"/>
                        </a:rPr>
                        <a:t>ε</a:t>
                      </a:r>
                      <a:r>
                        <a:rPr sz="1800" spc="-15" dirty="0">
                          <a:latin typeface="Calibri"/>
                          <a:cs typeface="Calibri"/>
                        </a:rPr>
                        <a:t>π</a:t>
                      </a:r>
                      <a:r>
                        <a:rPr sz="1800" spc="45" dirty="0">
                          <a:latin typeface="Calibri"/>
                          <a:cs typeface="Calibri"/>
                        </a:rPr>
                        <a:t>ι</a:t>
                      </a:r>
                      <a:r>
                        <a:rPr sz="1800" spc="-10" dirty="0">
                          <a:latin typeface="Calibri"/>
                          <a:cs typeface="Calibri"/>
                        </a:rPr>
                        <a:t>λ</a:t>
                      </a:r>
                      <a:r>
                        <a:rPr sz="1800" spc="-5" dirty="0">
                          <a:latin typeface="Calibri"/>
                          <a:cs typeface="Calibri"/>
                        </a:rPr>
                        <a:t>εκτ</a:t>
                      </a:r>
                      <a:r>
                        <a:rPr sz="1800" spc="10" dirty="0">
                          <a:latin typeface="Calibri"/>
                          <a:cs typeface="Calibri"/>
                        </a:rPr>
                        <a:t>ι</a:t>
                      </a:r>
                      <a:r>
                        <a:rPr sz="1800" dirty="0">
                          <a:latin typeface="Calibri"/>
                          <a:cs typeface="Calibri"/>
                        </a:rPr>
                        <a:t>κή σ</a:t>
                      </a:r>
                      <a:r>
                        <a:rPr sz="1800" spc="-5" dirty="0">
                          <a:latin typeface="Calibri"/>
                          <a:cs typeface="Calibri"/>
                        </a:rPr>
                        <a:t>υ</a:t>
                      </a:r>
                      <a:r>
                        <a:rPr sz="1800" spc="-10" dirty="0">
                          <a:latin typeface="Calibri"/>
                          <a:cs typeface="Calibri"/>
                        </a:rPr>
                        <a:t>μ</a:t>
                      </a:r>
                      <a:r>
                        <a:rPr sz="1800" spc="-15" dirty="0">
                          <a:latin typeface="Calibri"/>
                          <a:cs typeface="Calibri"/>
                        </a:rPr>
                        <a:t>π</a:t>
                      </a:r>
                      <a:r>
                        <a:rPr sz="1800" spc="-5" dirty="0">
                          <a:latin typeface="Calibri"/>
                          <a:cs typeface="Calibri"/>
                        </a:rPr>
                        <a:t>ερ</a:t>
                      </a:r>
                      <a:r>
                        <a:rPr sz="1800" spc="10" dirty="0">
                          <a:latin typeface="Calibri"/>
                          <a:cs typeface="Calibri"/>
                        </a:rPr>
                        <a:t>ι</a:t>
                      </a:r>
                      <a:r>
                        <a:rPr sz="1800" dirty="0">
                          <a:latin typeface="Calibri"/>
                          <a:cs typeface="Calibri"/>
                        </a:rPr>
                        <a:t>φ</a:t>
                      </a:r>
                      <a:r>
                        <a:rPr sz="1800" spc="10" dirty="0">
                          <a:latin typeface="Calibri"/>
                          <a:cs typeface="Calibri"/>
                        </a:rPr>
                        <a:t>ο</a:t>
                      </a:r>
                      <a:r>
                        <a:rPr sz="1800" spc="-5" dirty="0">
                          <a:latin typeface="Calibri"/>
                          <a:cs typeface="Calibri"/>
                        </a:rPr>
                        <a:t>ρ</a:t>
                      </a:r>
                      <a:r>
                        <a:rPr sz="1800" spc="10" dirty="0">
                          <a:latin typeface="Calibri"/>
                          <a:cs typeface="Calibri"/>
                        </a:rPr>
                        <a:t>ά</a:t>
                      </a:r>
                      <a:r>
                        <a:rPr sz="1800" dirty="0">
                          <a:latin typeface="Calibri"/>
                          <a:cs typeface="Calibri"/>
                        </a:rPr>
                        <a:t>)</a:t>
                      </a:r>
                      <a:endParaRPr sz="1800">
                        <a:latin typeface="Calibri"/>
                        <a:cs typeface="Calibri"/>
                      </a:endParaRPr>
                    </a:p>
                  </a:txBody>
                  <a:tcPr marL="0" marR="0" marT="0" marB="0">
                    <a:lnT w="2793">
                      <a:solidFill>
                        <a:srgbClr val="D7D2DF"/>
                      </a:solidFill>
                      <a:prstDash val="solid"/>
                    </a:lnT>
                    <a:solidFill>
                      <a:srgbClr val="D7D2DF"/>
                    </a:solidFill>
                  </a:tcPr>
                </a:tc>
                <a:tc>
                  <a:txBody>
                    <a:bodyPr/>
                    <a:lstStyle/>
                    <a:p>
                      <a:pPr marL="523240" marR="285115">
                        <a:lnSpc>
                          <a:spcPct val="100000"/>
                        </a:lnSpc>
                      </a:pPr>
                      <a:r>
                        <a:rPr sz="1800" spc="-50" dirty="0">
                          <a:latin typeface="Calibri"/>
                          <a:cs typeface="Calibri"/>
                        </a:rPr>
                        <a:t>κ</a:t>
                      </a:r>
                      <a:r>
                        <a:rPr sz="1800" spc="10" dirty="0">
                          <a:latin typeface="Calibri"/>
                          <a:cs typeface="Calibri"/>
                        </a:rPr>
                        <a:t>α</a:t>
                      </a:r>
                      <a:r>
                        <a:rPr sz="1800" dirty="0">
                          <a:latin typeface="Calibri"/>
                          <a:cs typeface="Calibri"/>
                        </a:rPr>
                        <a:t>θ</a:t>
                      </a:r>
                      <a:r>
                        <a:rPr sz="1800" spc="-5" dirty="0">
                          <a:latin typeface="Calibri"/>
                          <a:cs typeface="Calibri"/>
                        </a:rPr>
                        <a:t>υ</a:t>
                      </a:r>
                      <a:r>
                        <a:rPr sz="1800" spc="25" dirty="0">
                          <a:latin typeface="Calibri"/>
                          <a:cs typeface="Calibri"/>
                        </a:rPr>
                        <a:t>σ</a:t>
                      </a:r>
                      <a:r>
                        <a:rPr sz="1800" spc="-5" dirty="0">
                          <a:latin typeface="Calibri"/>
                          <a:cs typeface="Calibri"/>
                        </a:rPr>
                        <a:t>τέρ</a:t>
                      </a:r>
                      <a:r>
                        <a:rPr sz="1800" spc="5" dirty="0">
                          <a:latin typeface="Calibri"/>
                          <a:cs typeface="Calibri"/>
                        </a:rPr>
                        <a:t>η</a:t>
                      </a:r>
                      <a:r>
                        <a:rPr sz="1800" spc="-10" dirty="0">
                          <a:latin typeface="Calibri"/>
                          <a:cs typeface="Calibri"/>
                        </a:rPr>
                        <a:t>σ</a:t>
                      </a:r>
                      <a:r>
                        <a:rPr sz="1800" dirty="0">
                          <a:latin typeface="Calibri"/>
                          <a:cs typeface="Calibri"/>
                        </a:rPr>
                        <a:t>η</a:t>
                      </a:r>
                      <a:r>
                        <a:rPr sz="1800" spc="-20" dirty="0">
                          <a:latin typeface="Calibri"/>
                          <a:cs typeface="Calibri"/>
                        </a:rPr>
                        <a:t> </a:t>
                      </a:r>
                      <a:r>
                        <a:rPr sz="1800" dirty="0">
                          <a:latin typeface="Calibri"/>
                          <a:cs typeface="Calibri"/>
                        </a:rPr>
                        <a:t>τ </a:t>
                      </a:r>
                      <a:r>
                        <a:rPr sz="1800" spc="-10" dirty="0">
                          <a:latin typeface="Calibri"/>
                          <a:cs typeface="Calibri"/>
                        </a:rPr>
                        <a:t>(</a:t>
                      </a:r>
                      <a:r>
                        <a:rPr sz="1800" dirty="0">
                          <a:latin typeface="Calibri"/>
                          <a:cs typeface="Calibri"/>
                        </a:rPr>
                        <a:t>Χ</a:t>
                      </a:r>
                      <a:r>
                        <a:rPr sz="1800" spc="-5" dirty="0">
                          <a:latin typeface="Calibri"/>
                          <a:cs typeface="Calibri"/>
                        </a:rPr>
                        <a:t>ρ</a:t>
                      </a:r>
                      <a:r>
                        <a:rPr sz="1800" spc="10" dirty="0">
                          <a:latin typeface="Calibri"/>
                          <a:cs typeface="Calibri"/>
                        </a:rPr>
                        <a:t>ο</a:t>
                      </a:r>
                      <a:r>
                        <a:rPr sz="1800" spc="-5" dirty="0">
                          <a:latin typeface="Calibri"/>
                          <a:cs typeface="Calibri"/>
                        </a:rPr>
                        <a:t>ν</a:t>
                      </a:r>
                      <a:r>
                        <a:rPr sz="1800" spc="10" dirty="0">
                          <a:latin typeface="Calibri"/>
                          <a:cs typeface="Calibri"/>
                        </a:rPr>
                        <a:t>ι</a:t>
                      </a:r>
                      <a:r>
                        <a:rPr sz="1800" spc="-5" dirty="0">
                          <a:latin typeface="Calibri"/>
                          <a:cs typeface="Calibri"/>
                        </a:rPr>
                        <a:t>κ</a:t>
                      </a:r>
                      <a:r>
                        <a:rPr sz="1800" dirty="0">
                          <a:latin typeface="Calibri"/>
                          <a:cs typeface="Calibri"/>
                        </a:rPr>
                        <a:t>ή</a:t>
                      </a:r>
                      <a:r>
                        <a:rPr sz="1800" spc="5" dirty="0">
                          <a:latin typeface="Calibri"/>
                          <a:cs typeface="Calibri"/>
                        </a:rPr>
                        <a:t> δ</a:t>
                      </a:r>
                      <a:r>
                        <a:rPr sz="1800" spc="10" dirty="0">
                          <a:latin typeface="Calibri"/>
                          <a:cs typeface="Calibri"/>
                        </a:rPr>
                        <a:t>ι</a:t>
                      </a:r>
                      <a:r>
                        <a:rPr sz="1800" spc="-15" dirty="0">
                          <a:latin typeface="Calibri"/>
                          <a:cs typeface="Calibri"/>
                        </a:rPr>
                        <a:t>α</a:t>
                      </a:r>
                      <a:r>
                        <a:rPr sz="1800" dirty="0">
                          <a:latin typeface="Calibri"/>
                          <a:cs typeface="Calibri"/>
                        </a:rPr>
                        <a:t>σ</a:t>
                      </a:r>
                      <a:r>
                        <a:rPr sz="1800" spc="-15" dirty="0">
                          <a:latin typeface="Calibri"/>
                          <a:cs typeface="Calibri"/>
                        </a:rPr>
                        <a:t>π</a:t>
                      </a:r>
                      <a:r>
                        <a:rPr sz="1800" spc="10" dirty="0">
                          <a:latin typeface="Calibri"/>
                          <a:cs typeface="Calibri"/>
                        </a:rPr>
                        <a:t>ο</a:t>
                      </a:r>
                      <a:r>
                        <a:rPr sz="1800" spc="-5" dirty="0">
                          <a:latin typeface="Calibri"/>
                          <a:cs typeface="Calibri"/>
                        </a:rPr>
                        <a:t>ρ</a:t>
                      </a:r>
                      <a:r>
                        <a:rPr sz="1800" dirty="0">
                          <a:latin typeface="Calibri"/>
                          <a:cs typeface="Calibri"/>
                        </a:rPr>
                        <a:t>ά</a:t>
                      </a:r>
                      <a:r>
                        <a:rPr sz="1800" spc="10" dirty="0">
                          <a:latin typeface="Calibri"/>
                          <a:cs typeface="Calibri"/>
                        </a:rPr>
                        <a:t> </a:t>
                      </a:r>
                      <a:r>
                        <a:rPr sz="1800" dirty="0">
                          <a:latin typeface="Calibri"/>
                          <a:cs typeface="Calibri"/>
                        </a:rPr>
                        <a:t>ή </a:t>
                      </a:r>
                      <a:r>
                        <a:rPr sz="1800" spc="5" dirty="0">
                          <a:latin typeface="Calibri"/>
                          <a:cs typeface="Calibri"/>
                        </a:rPr>
                        <a:t>δ</a:t>
                      </a:r>
                      <a:r>
                        <a:rPr sz="1800" spc="10" dirty="0">
                          <a:latin typeface="Calibri"/>
                          <a:cs typeface="Calibri"/>
                        </a:rPr>
                        <a:t>ι</a:t>
                      </a:r>
                      <a:r>
                        <a:rPr sz="1800" spc="-15" dirty="0">
                          <a:latin typeface="Calibri"/>
                          <a:cs typeface="Calibri"/>
                        </a:rPr>
                        <a:t>α</a:t>
                      </a:r>
                      <a:r>
                        <a:rPr sz="1800" dirty="0">
                          <a:latin typeface="Calibri"/>
                          <a:cs typeface="Calibri"/>
                        </a:rPr>
                        <a:t>σ</a:t>
                      </a:r>
                      <a:r>
                        <a:rPr sz="1800" spc="-15" dirty="0">
                          <a:latin typeface="Calibri"/>
                          <a:cs typeface="Calibri"/>
                        </a:rPr>
                        <a:t>π</a:t>
                      </a:r>
                      <a:r>
                        <a:rPr sz="1800" spc="10" dirty="0">
                          <a:latin typeface="Calibri"/>
                          <a:cs typeface="Calibri"/>
                        </a:rPr>
                        <a:t>ο</a:t>
                      </a:r>
                      <a:r>
                        <a:rPr sz="1800" spc="-20" dirty="0">
                          <a:latin typeface="Calibri"/>
                          <a:cs typeface="Calibri"/>
                        </a:rPr>
                        <a:t>ρ</a:t>
                      </a:r>
                      <a:r>
                        <a:rPr sz="1800" dirty="0">
                          <a:latin typeface="Calibri"/>
                          <a:cs typeface="Calibri"/>
                        </a:rPr>
                        <a:t>ά</a:t>
                      </a:r>
                      <a:r>
                        <a:rPr sz="1800" spc="-15" dirty="0">
                          <a:latin typeface="Calibri"/>
                          <a:cs typeface="Calibri"/>
                        </a:rPr>
                        <a:t> </a:t>
                      </a:r>
                      <a:r>
                        <a:rPr sz="1800" spc="25" dirty="0">
                          <a:latin typeface="Calibri"/>
                          <a:cs typeface="Calibri"/>
                        </a:rPr>
                        <a:t>σ</a:t>
                      </a:r>
                      <a:r>
                        <a:rPr sz="1800" spc="-5" dirty="0">
                          <a:latin typeface="Calibri"/>
                          <a:cs typeface="Calibri"/>
                        </a:rPr>
                        <a:t>τ</a:t>
                      </a:r>
                      <a:r>
                        <a:rPr sz="1800" dirty="0">
                          <a:latin typeface="Calibri"/>
                          <a:cs typeface="Calibri"/>
                        </a:rPr>
                        <a:t>η</a:t>
                      </a:r>
                      <a:r>
                        <a:rPr sz="1800" spc="30" dirty="0">
                          <a:latin typeface="Calibri"/>
                          <a:cs typeface="Calibri"/>
                        </a:rPr>
                        <a:t> </a:t>
                      </a:r>
                      <a:r>
                        <a:rPr sz="1800" spc="-55" dirty="0">
                          <a:latin typeface="Calibri"/>
                          <a:cs typeface="Calibri"/>
                        </a:rPr>
                        <a:t>κ</a:t>
                      </a:r>
                      <a:r>
                        <a:rPr sz="1800" spc="10" dirty="0">
                          <a:latin typeface="Calibri"/>
                          <a:cs typeface="Calibri"/>
                        </a:rPr>
                        <a:t>α</a:t>
                      </a:r>
                      <a:r>
                        <a:rPr sz="1800" dirty="0">
                          <a:latin typeface="Calibri"/>
                          <a:cs typeface="Calibri"/>
                        </a:rPr>
                        <a:t>θ</a:t>
                      </a:r>
                      <a:r>
                        <a:rPr sz="1800" spc="-5" dirty="0">
                          <a:latin typeface="Calibri"/>
                          <a:cs typeface="Calibri"/>
                        </a:rPr>
                        <a:t>υ</a:t>
                      </a:r>
                      <a:r>
                        <a:rPr sz="1800" spc="25" dirty="0">
                          <a:latin typeface="Calibri"/>
                          <a:cs typeface="Calibri"/>
                        </a:rPr>
                        <a:t>σ</a:t>
                      </a:r>
                      <a:r>
                        <a:rPr sz="1800" spc="-5" dirty="0">
                          <a:latin typeface="Calibri"/>
                          <a:cs typeface="Calibri"/>
                        </a:rPr>
                        <a:t>τ</a:t>
                      </a:r>
                      <a:r>
                        <a:rPr sz="1800" dirty="0">
                          <a:latin typeface="Calibri"/>
                          <a:cs typeface="Calibri"/>
                        </a:rPr>
                        <a:t>έ</a:t>
                      </a:r>
                      <a:r>
                        <a:rPr sz="1800" spc="-25" dirty="0">
                          <a:latin typeface="Calibri"/>
                          <a:cs typeface="Calibri"/>
                        </a:rPr>
                        <a:t>ρ</a:t>
                      </a:r>
                      <a:r>
                        <a:rPr sz="1800" spc="5" dirty="0">
                          <a:latin typeface="Calibri"/>
                          <a:cs typeface="Calibri"/>
                        </a:rPr>
                        <a:t>η</a:t>
                      </a:r>
                      <a:r>
                        <a:rPr sz="1800" spc="-10" dirty="0">
                          <a:latin typeface="Calibri"/>
                          <a:cs typeface="Calibri"/>
                        </a:rPr>
                        <a:t>σ</a:t>
                      </a:r>
                      <a:r>
                        <a:rPr sz="1800" spc="5" dirty="0">
                          <a:latin typeface="Calibri"/>
                          <a:cs typeface="Calibri"/>
                        </a:rPr>
                        <a:t>η</a:t>
                      </a:r>
                      <a:r>
                        <a:rPr sz="1800" dirty="0">
                          <a:latin typeface="Calibri"/>
                          <a:cs typeface="Calibri"/>
                        </a:rPr>
                        <a:t>)</a:t>
                      </a:r>
                      <a:endParaRPr sz="1800">
                        <a:latin typeface="Calibri"/>
                        <a:cs typeface="Calibri"/>
                      </a:endParaRPr>
                    </a:p>
                  </a:txBody>
                  <a:tcPr marL="0" marR="0" marT="0" marB="0">
                    <a:lnT w="2793">
                      <a:solidFill>
                        <a:srgbClr val="D7D2DF"/>
                      </a:solidFill>
                      <a:prstDash val="solid"/>
                    </a:lnT>
                    <a:solidFill>
                      <a:srgbClr val="D7D2DF"/>
                    </a:solidFill>
                  </a:tcPr>
                </a:tc>
                <a:extLst>
                  <a:ext uri="{0D108BD9-81ED-4DB2-BD59-A6C34878D82A}">
                    <a16:rowId xmlns="" xmlns:a16="http://schemas.microsoft.com/office/drawing/2014/main" val="10000"/>
                  </a:ext>
                </a:extLst>
              </a:tr>
              <a:tr h="337906">
                <a:tc>
                  <a:txBody>
                    <a:bodyPr/>
                    <a:lstStyle/>
                    <a:p>
                      <a:pPr marL="83820">
                        <a:lnSpc>
                          <a:spcPct val="100000"/>
                        </a:lnSpc>
                      </a:pPr>
                      <a:r>
                        <a:rPr sz="1800" dirty="0">
                          <a:latin typeface="Calibri"/>
                          <a:cs typeface="Calibri"/>
                        </a:rPr>
                        <a:t>χ</a:t>
                      </a:r>
                      <a:r>
                        <a:rPr sz="1800" spc="-5" dirty="0">
                          <a:latin typeface="Calibri"/>
                          <a:cs typeface="Calibri"/>
                        </a:rPr>
                        <a:t>ρ</a:t>
                      </a:r>
                      <a:r>
                        <a:rPr sz="1800" spc="10" dirty="0">
                          <a:latin typeface="Calibri"/>
                          <a:cs typeface="Calibri"/>
                        </a:rPr>
                        <a:t>ό</a:t>
                      </a:r>
                      <a:r>
                        <a:rPr sz="1800" spc="-5" dirty="0">
                          <a:latin typeface="Calibri"/>
                          <a:cs typeface="Calibri"/>
                        </a:rPr>
                        <a:t>ν</a:t>
                      </a:r>
                      <a:r>
                        <a:rPr sz="1800" spc="10" dirty="0">
                          <a:latin typeface="Calibri"/>
                          <a:cs typeface="Calibri"/>
                        </a:rPr>
                        <a:t>ο</a:t>
                      </a:r>
                      <a:r>
                        <a:rPr sz="1800" dirty="0">
                          <a:latin typeface="Calibri"/>
                          <a:cs typeface="Calibri"/>
                        </a:rPr>
                        <a:t>ς</a:t>
                      </a:r>
                      <a:r>
                        <a:rPr sz="1800" spc="-35" dirty="0">
                          <a:latin typeface="Calibri"/>
                          <a:cs typeface="Calibri"/>
                        </a:rPr>
                        <a:t> </a:t>
                      </a:r>
                      <a:r>
                        <a:rPr sz="1800" dirty="0">
                          <a:latin typeface="Calibri"/>
                          <a:cs typeface="Calibri"/>
                        </a:rPr>
                        <a:t>t</a:t>
                      </a:r>
                      <a:r>
                        <a:rPr sz="1800" spc="-45" dirty="0">
                          <a:latin typeface="Times New Roman"/>
                          <a:cs typeface="Times New Roman"/>
                        </a:rPr>
                        <a:t> </a:t>
                      </a:r>
                      <a:r>
                        <a:rPr sz="1800" spc="-10" dirty="0">
                          <a:latin typeface="Calibri"/>
                          <a:cs typeface="Calibri"/>
                        </a:rPr>
                        <a:t>(</a:t>
                      </a:r>
                      <a:r>
                        <a:rPr sz="1800" dirty="0">
                          <a:latin typeface="Calibri"/>
                          <a:cs typeface="Calibri"/>
                        </a:rPr>
                        <a:t>χ</a:t>
                      </a:r>
                      <a:r>
                        <a:rPr sz="1800" spc="-5" dirty="0">
                          <a:latin typeface="Calibri"/>
                          <a:cs typeface="Calibri"/>
                        </a:rPr>
                        <a:t>ρ</a:t>
                      </a:r>
                      <a:r>
                        <a:rPr sz="1800" spc="10" dirty="0">
                          <a:latin typeface="Calibri"/>
                          <a:cs typeface="Calibri"/>
                        </a:rPr>
                        <a:t>ο</a:t>
                      </a:r>
                      <a:r>
                        <a:rPr sz="1800" spc="-5" dirty="0">
                          <a:latin typeface="Calibri"/>
                          <a:cs typeface="Calibri"/>
                        </a:rPr>
                        <a:t>ν</a:t>
                      </a:r>
                      <a:r>
                        <a:rPr sz="1800" spc="10" dirty="0">
                          <a:latin typeface="Calibri"/>
                          <a:cs typeface="Calibri"/>
                        </a:rPr>
                        <a:t>ι</a:t>
                      </a:r>
                      <a:r>
                        <a:rPr sz="1800" spc="5" dirty="0">
                          <a:latin typeface="Calibri"/>
                          <a:cs typeface="Calibri"/>
                        </a:rPr>
                        <a:t>κ</a:t>
                      </a:r>
                      <a:r>
                        <a:rPr sz="1800" dirty="0">
                          <a:latin typeface="Calibri"/>
                          <a:cs typeface="Calibri"/>
                        </a:rPr>
                        <a:t>ή</a:t>
                      </a:r>
                      <a:r>
                        <a:rPr sz="1800" spc="-20" dirty="0">
                          <a:latin typeface="Calibri"/>
                          <a:cs typeface="Calibri"/>
                        </a:rPr>
                        <a:t> </a:t>
                      </a:r>
                      <a:r>
                        <a:rPr sz="1800" spc="-10" dirty="0">
                          <a:latin typeface="Calibri"/>
                          <a:cs typeface="Calibri"/>
                        </a:rPr>
                        <a:t>μ</a:t>
                      </a:r>
                      <a:r>
                        <a:rPr sz="1800" spc="-5" dirty="0">
                          <a:latin typeface="Calibri"/>
                          <a:cs typeface="Calibri"/>
                        </a:rPr>
                        <a:t>ετ</a:t>
                      </a:r>
                      <a:r>
                        <a:rPr sz="1800" spc="10" dirty="0">
                          <a:latin typeface="Calibri"/>
                          <a:cs typeface="Calibri"/>
                        </a:rPr>
                        <a:t>α</a:t>
                      </a:r>
                      <a:r>
                        <a:rPr sz="1800" dirty="0">
                          <a:latin typeface="Calibri"/>
                          <a:cs typeface="Calibri"/>
                        </a:rPr>
                        <a:t>β</a:t>
                      </a:r>
                      <a:r>
                        <a:rPr sz="1800" spc="-15" dirty="0">
                          <a:latin typeface="Calibri"/>
                          <a:cs typeface="Calibri"/>
                        </a:rPr>
                        <a:t>ο</a:t>
                      </a:r>
                      <a:r>
                        <a:rPr sz="1800" spc="-10" dirty="0">
                          <a:latin typeface="Calibri"/>
                          <a:cs typeface="Calibri"/>
                        </a:rPr>
                        <a:t>λ</a:t>
                      </a:r>
                      <a:r>
                        <a:rPr sz="1800" spc="5" dirty="0">
                          <a:latin typeface="Calibri"/>
                          <a:cs typeface="Calibri"/>
                        </a:rPr>
                        <a:t>ή</a:t>
                      </a:r>
                      <a:r>
                        <a:rPr sz="1800" dirty="0">
                          <a:latin typeface="Calibri"/>
                          <a:cs typeface="Calibri"/>
                        </a:rPr>
                        <a:t>)</a:t>
                      </a:r>
                      <a:endParaRPr sz="1800">
                        <a:latin typeface="Calibri"/>
                        <a:cs typeface="Calibri"/>
                      </a:endParaRPr>
                    </a:p>
                  </a:txBody>
                  <a:tcPr marL="0" marR="0" marT="0" marB="0">
                    <a:solidFill>
                      <a:srgbClr val="ECE9EF"/>
                    </a:solidFill>
                  </a:tcPr>
                </a:tc>
                <a:tc>
                  <a:txBody>
                    <a:bodyPr/>
                    <a:lstStyle/>
                    <a:p>
                      <a:pPr marL="523240">
                        <a:lnSpc>
                          <a:spcPct val="100000"/>
                        </a:lnSpc>
                      </a:pPr>
                      <a:r>
                        <a:rPr sz="1800" spc="5" dirty="0">
                          <a:latin typeface="Calibri"/>
                          <a:cs typeface="Calibri"/>
                        </a:rPr>
                        <a:t>Σ</a:t>
                      </a:r>
                      <a:r>
                        <a:rPr sz="1800" spc="-5" dirty="0">
                          <a:latin typeface="Calibri"/>
                          <a:cs typeface="Calibri"/>
                        </a:rPr>
                        <a:t>υ</a:t>
                      </a:r>
                      <a:r>
                        <a:rPr sz="1800" dirty="0">
                          <a:latin typeface="Calibri"/>
                          <a:cs typeface="Calibri"/>
                        </a:rPr>
                        <a:t>χ</a:t>
                      </a:r>
                      <a:r>
                        <a:rPr sz="1800" spc="-5" dirty="0">
                          <a:latin typeface="Calibri"/>
                          <a:cs typeface="Calibri"/>
                        </a:rPr>
                        <a:t>ν</a:t>
                      </a:r>
                      <a:r>
                        <a:rPr sz="1800" spc="10" dirty="0">
                          <a:latin typeface="Calibri"/>
                          <a:cs typeface="Calibri"/>
                        </a:rPr>
                        <a:t>ό</a:t>
                      </a:r>
                      <a:r>
                        <a:rPr sz="1800" spc="-5" dirty="0">
                          <a:latin typeface="Calibri"/>
                          <a:cs typeface="Calibri"/>
                        </a:rPr>
                        <a:t>τ</a:t>
                      </a:r>
                      <a:r>
                        <a:rPr sz="1800" spc="-35" dirty="0">
                          <a:latin typeface="Calibri"/>
                          <a:cs typeface="Calibri"/>
                        </a:rPr>
                        <a:t>η</a:t>
                      </a:r>
                      <a:r>
                        <a:rPr sz="1800" spc="-5" dirty="0">
                          <a:latin typeface="Calibri"/>
                          <a:cs typeface="Calibri"/>
                        </a:rPr>
                        <a:t>τ</a:t>
                      </a:r>
                      <a:r>
                        <a:rPr sz="1800" dirty="0">
                          <a:latin typeface="Calibri"/>
                          <a:cs typeface="Calibri"/>
                        </a:rPr>
                        <a:t>α</a:t>
                      </a:r>
                      <a:r>
                        <a:rPr sz="1800" spc="-40" dirty="0">
                          <a:latin typeface="Calibri"/>
                          <a:cs typeface="Calibri"/>
                        </a:rPr>
                        <a:t> </a:t>
                      </a:r>
                      <a:r>
                        <a:rPr sz="1800" spc="-5" dirty="0">
                          <a:latin typeface="Calibri"/>
                          <a:cs typeface="Calibri"/>
                        </a:rPr>
                        <a:t>D</a:t>
                      </a:r>
                      <a:r>
                        <a:rPr sz="1800" spc="10" dirty="0">
                          <a:latin typeface="Calibri"/>
                          <a:cs typeface="Calibri"/>
                        </a:rPr>
                        <a:t>o</a:t>
                      </a:r>
                      <a:r>
                        <a:rPr sz="1800" spc="-5" dirty="0">
                          <a:latin typeface="Calibri"/>
                          <a:cs typeface="Calibri"/>
                        </a:rPr>
                        <a:t>p</a:t>
                      </a:r>
                      <a:r>
                        <a:rPr sz="1800" dirty="0">
                          <a:latin typeface="Calibri"/>
                          <a:cs typeface="Calibri"/>
                        </a:rPr>
                        <a:t>p</a:t>
                      </a:r>
                      <a:r>
                        <a:rPr sz="1800" spc="-20" dirty="0">
                          <a:latin typeface="Calibri"/>
                          <a:cs typeface="Calibri"/>
                        </a:rPr>
                        <a:t>l</a:t>
                      </a:r>
                      <a:r>
                        <a:rPr sz="1800" spc="5" dirty="0">
                          <a:latin typeface="Calibri"/>
                          <a:cs typeface="Calibri"/>
                        </a:rPr>
                        <a:t>e</a:t>
                      </a:r>
                      <a:r>
                        <a:rPr sz="1800" dirty="0">
                          <a:latin typeface="Calibri"/>
                          <a:cs typeface="Calibri"/>
                        </a:rPr>
                        <a:t>r</a:t>
                      </a:r>
                      <a:r>
                        <a:rPr sz="1800" dirty="0">
                          <a:latin typeface="Times New Roman"/>
                          <a:cs typeface="Times New Roman"/>
                        </a:rPr>
                        <a:t> </a:t>
                      </a:r>
                      <a:r>
                        <a:rPr sz="1800" dirty="0">
                          <a:latin typeface="Calibri"/>
                          <a:cs typeface="Calibri"/>
                        </a:rPr>
                        <a:t>v</a:t>
                      </a:r>
                      <a:r>
                        <a:rPr sz="1800" spc="-40" dirty="0">
                          <a:latin typeface="Times New Roman"/>
                          <a:cs typeface="Times New Roman"/>
                        </a:rPr>
                        <a:t> </a:t>
                      </a:r>
                      <a:r>
                        <a:rPr sz="1800" spc="-10" dirty="0">
                          <a:latin typeface="Calibri"/>
                          <a:cs typeface="Calibri"/>
                        </a:rPr>
                        <a:t>(</a:t>
                      </a:r>
                      <a:r>
                        <a:rPr sz="1800" dirty="0">
                          <a:latin typeface="Calibri"/>
                          <a:cs typeface="Calibri"/>
                        </a:rPr>
                        <a:t>Φ</a:t>
                      </a:r>
                      <a:r>
                        <a:rPr sz="1800" spc="-15" dirty="0">
                          <a:latin typeface="Calibri"/>
                          <a:cs typeface="Calibri"/>
                        </a:rPr>
                        <a:t>α</a:t>
                      </a:r>
                      <a:r>
                        <a:rPr sz="1800" dirty="0">
                          <a:latin typeface="Calibri"/>
                          <a:cs typeface="Calibri"/>
                        </a:rPr>
                        <a:t>σ</a:t>
                      </a:r>
                      <a:r>
                        <a:rPr sz="1800" spc="-10" dirty="0">
                          <a:latin typeface="Calibri"/>
                          <a:cs typeface="Calibri"/>
                        </a:rPr>
                        <a:t>μ</a:t>
                      </a:r>
                      <a:r>
                        <a:rPr sz="1800" spc="10" dirty="0">
                          <a:latin typeface="Calibri"/>
                          <a:cs typeface="Calibri"/>
                        </a:rPr>
                        <a:t>α</a:t>
                      </a:r>
                      <a:r>
                        <a:rPr sz="1800" spc="-5" dirty="0">
                          <a:latin typeface="Calibri"/>
                          <a:cs typeface="Calibri"/>
                        </a:rPr>
                        <a:t>τ</a:t>
                      </a:r>
                      <a:r>
                        <a:rPr sz="1800" spc="10" dirty="0">
                          <a:latin typeface="Calibri"/>
                          <a:cs typeface="Calibri"/>
                        </a:rPr>
                        <a:t>ι</a:t>
                      </a:r>
                      <a:r>
                        <a:rPr sz="1800" spc="-5" dirty="0">
                          <a:latin typeface="Calibri"/>
                          <a:cs typeface="Calibri"/>
                        </a:rPr>
                        <a:t>κ</a:t>
                      </a:r>
                      <a:r>
                        <a:rPr sz="1800" spc="5" dirty="0">
                          <a:latin typeface="Calibri"/>
                          <a:cs typeface="Calibri"/>
                        </a:rPr>
                        <a:t>ή</a:t>
                      </a:r>
                      <a:r>
                        <a:rPr sz="1800" dirty="0">
                          <a:latin typeface="Calibri"/>
                          <a:cs typeface="Calibri"/>
                        </a:rPr>
                        <a:t>ς</a:t>
                      </a:r>
                      <a:endParaRPr sz="1800">
                        <a:latin typeface="Calibri"/>
                        <a:cs typeface="Calibri"/>
                      </a:endParaRPr>
                    </a:p>
                  </a:txBody>
                  <a:tcPr marL="0" marR="0" marT="0" marB="0">
                    <a:solidFill>
                      <a:srgbClr val="ECE9EF"/>
                    </a:solidFill>
                  </a:tcPr>
                </a:tc>
                <a:extLst>
                  <a:ext uri="{0D108BD9-81ED-4DB2-BD59-A6C34878D82A}">
                    <a16:rowId xmlns="" xmlns:a16="http://schemas.microsoft.com/office/drawing/2014/main" val="10001"/>
                  </a:ext>
                </a:extLst>
              </a:tr>
              <a:tr h="302519">
                <a:tc>
                  <a:txBody>
                    <a:bodyPr/>
                    <a:lstStyle/>
                    <a:p>
                      <a:endParaRPr sz="1800">
                        <a:latin typeface="Calibri"/>
                        <a:cs typeface="Calibri"/>
                      </a:endParaRPr>
                    </a:p>
                  </a:txBody>
                  <a:tcPr marL="0" marR="0" marT="0" marB="0">
                    <a:solidFill>
                      <a:srgbClr val="ECE9EF"/>
                    </a:solidFill>
                  </a:tcPr>
                </a:tc>
                <a:tc>
                  <a:txBody>
                    <a:bodyPr/>
                    <a:lstStyle/>
                    <a:p>
                      <a:pPr marL="525145">
                        <a:lnSpc>
                          <a:spcPct val="100000"/>
                        </a:lnSpc>
                      </a:pPr>
                      <a:r>
                        <a:rPr sz="1800" spc="5" dirty="0">
                          <a:latin typeface="Calibri"/>
                          <a:cs typeface="Calibri"/>
                        </a:rPr>
                        <a:t>Δ</a:t>
                      </a:r>
                      <a:r>
                        <a:rPr sz="1800" spc="10" dirty="0">
                          <a:latin typeface="Calibri"/>
                          <a:cs typeface="Calibri"/>
                        </a:rPr>
                        <a:t>ι</a:t>
                      </a:r>
                      <a:r>
                        <a:rPr sz="1800" spc="-15" dirty="0">
                          <a:latin typeface="Calibri"/>
                          <a:cs typeface="Calibri"/>
                        </a:rPr>
                        <a:t>α</a:t>
                      </a:r>
                      <a:r>
                        <a:rPr sz="1800" dirty="0">
                          <a:latin typeface="Calibri"/>
                          <a:cs typeface="Calibri"/>
                        </a:rPr>
                        <a:t>σ</a:t>
                      </a:r>
                      <a:r>
                        <a:rPr sz="1800" spc="-15" dirty="0">
                          <a:latin typeface="Calibri"/>
                          <a:cs typeface="Calibri"/>
                        </a:rPr>
                        <a:t>π</a:t>
                      </a:r>
                      <a:r>
                        <a:rPr sz="1800" spc="10" dirty="0">
                          <a:latin typeface="Calibri"/>
                          <a:cs typeface="Calibri"/>
                        </a:rPr>
                        <a:t>ο</a:t>
                      </a:r>
                      <a:r>
                        <a:rPr sz="1800" spc="-5" dirty="0">
                          <a:latin typeface="Calibri"/>
                          <a:cs typeface="Calibri"/>
                        </a:rPr>
                        <a:t>ρ</a:t>
                      </a:r>
                      <a:r>
                        <a:rPr sz="1800" dirty="0">
                          <a:latin typeface="Calibri"/>
                          <a:cs typeface="Calibri"/>
                        </a:rPr>
                        <a:t>ά ή</a:t>
                      </a:r>
                      <a:r>
                        <a:rPr sz="1800" spc="5" dirty="0">
                          <a:latin typeface="Calibri"/>
                          <a:cs typeface="Calibri"/>
                        </a:rPr>
                        <a:t> </a:t>
                      </a:r>
                      <a:r>
                        <a:rPr sz="1800" spc="-15" dirty="0">
                          <a:latin typeface="Calibri"/>
                          <a:cs typeface="Calibri"/>
                        </a:rPr>
                        <a:t>ο</a:t>
                      </a:r>
                      <a:r>
                        <a:rPr sz="1800" spc="-20" dirty="0">
                          <a:latin typeface="Calibri"/>
                          <a:cs typeface="Calibri"/>
                        </a:rPr>
                        <a:t>λ</a:t>
                      </a:r>
                      <a:r>
                        <a:rPr sz="1800" spc="-5" dirty="0">
                          <a:latin typeface="Calibri"/>
                          <a:cs typeface="Calibri"/>
                        </a:rPr>
                        <a:t>ί</a:t>
                      </a:r>
                      <a:r>
                        <a:rPr sz="1800" dirty="0">
                          <a:latin typeface="Calibri"/>
                          <a:cs typeface="Calibri"/>
                        </a:rPr>
                        <a:t>σθ</a:t>
                      </a:r>
                      <a:r>
                        <a:rPr sz="1800" spc="-10" dirty="0">
                          <a:latin typeface="Calibri"/>
                          <a:cs typeface="Calibri"/>
                        </a:rPr>
                        <a:t>η</a:t>
                      </a:r>
                      <a:r>
                        <a:rPr sz="1800" dirty="0">
                          <a:latin typeface="Calibri"/>
                          <a:cs typeface="Calibri"/>
                        </a:rPr>
                        <a:t>ση</a:t>
                      </a:r>
                      <a:r>
                        <a:rPr sz="1800" spc="30" dirty="0">
                          <a:latin typeface="Calibri"/>
                          <a:cs typeface="Calibri"/>
                        </a:rPr>
                        <a:t> </a:t>
                      </a:r>
                      <a:r>
                        <a:rPr sz="1800" spc="-5" dirty="0">
                          <a:latin typeface="Calibri"/>
                          <a:cs typeface="Calibri"/>
                        </a:rPr>
                        <a:t>Do</a:t>
                      </a:r>
                      <a:r>
                        <a:rPr sz="1800" dirty="0">
                          <a:latin typeface="Calibri"/>
                          <a:cs typeface="Calibri"/>
                        </a:rPr>
                        <a:t>p</a:t>
                      </a:r>
                      <a:r>
                        <a:rPr sz="1800" spc="-10" dirty="0">
                          <a:latin typeface="Calibri"/>
                          <a:cs typeface="Calibri"/>
                        </a:rPr>
                        <a:t>p</a:t>
                      </a:r>
                      <a:r>
                        <a:rPr sz="1800" spc="-20" dirty="0">
                          <a:latin typeface="Calibri"/>
                          <a:cs typeface="Calibri"/>
                        </a:rPr>
                        <a:t>l</a:t>
                      </a:r>
                      <a:r>
                        <a:rPr sz="1800" dirty="0">
                          <a:latin typeface="Calibri"/>
                          <a:cs typeface="Calibri"/>
                        </a:rPr>
                        <a:t>er)</a:t>
                      </a:r>
                      <a:endParaRPr sz="1800">
                        <a:latin typeface="Calibri"/>
                        <a:cs typeface="Calibri"/>
                      </a:endParaRPr>
                    </a:p>
                  </a:txBody>
                  <a:tcPr marL="0" marR="0" marT="0" marB="0">
                    <a:solidFill>
                      <a:srgbClr val="ECE9EF"/>
                    </a:solidFill>
                  </a:tcPr>
                </a:tc>
                <a:extLst>
                  <a:ext uri="{0D108BD9-81ED-4DB2-BD59-A6C34878D82A}">
                    <a16:rowId xmlns="" xmlns:a16="http://schemas.microsoft.com/office/drawing/2014/main" val="10002"/>
                  </a:ext>
                </a:extLst>
              </a:tr>
              <a:tr h="336770">
                <a:tc>
                  <a:txBody>
                    <a:bodyPr/>
                    <a:lstStyle/>
                    <a:p>
                      <a:pPr marL="85090">
                        <a:lnSpc>
                          <a:spcPct val="100000"/>
                        </a:lnSpc>
                      </a:pPr>
                      <a:r>
                        <a:rPr sz="1800" spc="-25" dirty="0">
                          <a:latin typeface="Calibri"/>
                          <a:cs typeface="Calibri"/>
                        </a:rPr>
                        <a:t>χ</a:t>
                      </a:r>
                      <a:r>
                        <a:rPr sz="1800" spc="-5" dirty="0">
                          <a:latin typeface="Calibri"/>
                          <a:cs typeface="Calibri"/>
                        </a:rPr>
                        <a:t>ώρ</a:t>
                      </a:r>
                      <a:r>
                        <a:rPr sz="1800" spc="10" dirty="0">
                          <a:latin typeface="Calibri"/>
                          <a:cs typeface="Calibri"/>
                        </a:rPr>
                        <a:t>ο</a:t>
                      </a:r>
                      <a:r>
                        <a:rPr sz="1800" dirty="0">
                          <a:latin typeface="Calibri"/>
                          <a:cs typeface="Calibri"/>
                        </a:rPr>
                        <a:t>ς</a:t>
                      </a:r>
                      <a:r>
                        <a:rPr sz="1800" spc="-45" dirty="0">
                          <a:latin typeface="Calibri"/>
                          <a:cs typeface="Calibri"/>
                        </a:rPr>
                        <a:t> </a:t>
                      </a:r>
                      <a:r>
                        <a:rPr sz="1800" dirty="0">
                          <a:latin typeface="Calibri"/>
                          <a:cs typeface="Calibri"/>
                        </a:rPr>
                        <a:t>x</a:t>
                      </a:r>
                      <a:r>
                        <a:rPr sz="1800" spc="-30" dirty="0">
                          <a:latin typeface="Times New Roman"/>
                          <a:cs typeface="Times New Roman"/>
                        </a:rPr>
                        <a:t> </a:t>
                      </a:r>
                      <a:r>
                        <a:rPr sz="1800" spc="-10" dirty="0">
                          <a:latin typeface="Calibri"/>
                          <a:cs typeface="Calibri"/>
                        </a:rPr>
                        <a:t>(</a:t>
                      </a:r>
                      <a:r>
                        <a:rPr sz="1800" spc="-25" dirty="0">
                          <a:latin typeface="Calibri"/>
                          <a:cs typeface="Calibri"/>
                        </a:rPr>
                        <a:t>χ</a:t>
                      </a:r>
                      <a:r>
                        <a:rPr sz="1800" spc="-5" dirty="0">
                          <a:latin typeface="Calibri"/>
                          <a:cs typeface="Calibri"/>
                        </a:rPr>
                        <a:t>ωρ</a:t>
                      </a:r>
                      <a:r>
                        <a:rPr sz="1800" spc="10" dirty="0">
                          <a:latin typeface="Calibri"/>
                          <a:cs typeface="Calibri"/>
                        </a:rPr>
                        <a:t>ι</a:t>
                      </a:r>
                      <a:r>
                        <a:rPr sz="1800" spc="-5" dirty="0">
                          <a:latin typeface="Calibri"/>
                          <a:cs typeface="Calibri"/>
                        </a:rPr>
                        <a:t>κ</a:t>
                      </a:r>
                      <a:r>
                        <a:rPr sz="1800" dirty="0">
                          <a:latin typeface="Calibri"/>
                          <a:cs typeface="Calibri"/>
                        </a:rPr>
                        <a:t>ή</a:t>
                      </a:r>
                      <a:r>
                        <a:rPr sz="1800" spc="15" dirty="0">
                          <a:latin typeface="Calibri"/>
                          <a:cs typeface="Calibri"/>
                        </a:rPr>
                        <a:t> </a:t>
                      </a:r>
                      <a:r>
                        <a:rPr sz="1800" spc="-10" dirty="0">
                          <a:latin typeface="Calibri"/>
                          <a:cs typeface="Calibri"/>
                        </a:rPr>
                        <a:t>μ</a:t>
                      </a:r>
                      <a:r>
                        <a:rPr sz="1800" spc="-5" dirty="0">
                          <a:latin typeface="Calibri"/>
                          <a:cs typeface="Calibri"/>
                        </a:rPr>
                        <a:t>ετ</a:t>
                      </a:r>
                      <a:r>
                        <a:rPr sz="1800" spc="10" dirty="0">
                          <a:latin typeface="Calibri"/>
                          <a:cs typeface="Calibri"/>
                        </a:rPr>
                        <a:t>α</a:t>
                      </a:r>
                      <a:r>
                        <a:rPr sz="1800" dirty="0">
                          <a:latin typeface="Calibri"/>
                          <a:cs typeface="Calibri"/>
                        </a:rPr>
                        <a:t>β</a:t>
                      </a:r>
                      <a:r>
                        <a:rPr sz="1800" spc="-15" dirty="0">
                          <a:latin typeface="Calibri"/>
                          <a:cs typeface="Calibri"/>
                        </a:rPr>
                        <a:t>ο</a:t>
                      </a:r>
                      <a:r>
                        <a:rPr sz="1800" spc="-10" dirty="0">
                          <a:latin typeface="Calibri"/>
                          <a:cs typeface="Calibri"/>
                        </a:rPr>
                        <a:t>λ</a:t>
                      </a:r>
                      <a:r>
                        <a:rPr sz="1800" spc="5" dirty="0">
                          <a:latin typeface="Calibri"/>
                          <a:cs typeface="Calibri"/>
                        </a:rPr>
                        <a:t>ή</a:t>
                      </a:r>
                      <a:r>
                        <a:rPr sz="1800" dirty="0">
                          <a:latin typeface="Calibri"/>
                          <a:cs typeface="Calibri"/>
                        </a:rPr>
                        <a:t>)</a:t>
                      </a:r>
                      <a:endParaRPr sz="1800">
                        <a:latin typeface="Calibri"/>
                        <a:cs typeface="Calibri"/>
                      </a:endParaRPr>
                    </a:p>
                  </a:txBody>
                  <a:tcPr marL="0" marR="0" marT="0" marB="0">
                    <a:solidFill>
                      <a:srgbClr val="D7D2DF"/>
                    </a:solidFill>
                  </a:tcPr>
                </a:tc>
                <a:tc>
                  <a:txBody>
                    <a:bodyPr/>
                    <a:lstStyle/>
                    <a:p>
                      <a:pPr marL="527685">
                        <a:lnSpc>
                          <a:spcPct val="100000"/>
                        </a:lnSpc>
                      </a:pPr>
                      <a:r>
                        <a:rPr sz="1800" dirty="0">
                          <a:latin typeface="Calibri"/>
                          <a:cs typeface="Calibri"/>
                        </a:rPr>
                        <a:t>Κ</a:t>
                      </a:r>
                      <a:r>
                        <a:rPr sz="1800" spc="10" dirty="0">
                          <a:latin typeface="Calibri"/>
                          <a:cs typeface="Calibri"/>
                        </a:rPr>
                        <a:t>α</a:t>
                      </a:r>
                      <a:r>
                        <a:rPr sz="1800" spc="-5" dirty="0">
                          <a:latin typeface="Calibri"/>
                          <a:cs typeface="Calibri"/>
                        </a:rPr>
                        <a:t>τεύ</a:t>
                      </a:r>
                      <a:r>
                        <a:rPr sz="1800" spc="-10" dirty="0">
                          <a:latin typeface="Calibri"/>
                          <a:cs typeface="Calibri"/>
                        </a:rPr>
                        <a:t>θ</a:t>
                      </a:r>
                      <a:r>
                        <a:rPr sz="1800" spc="-5" dirty="0">
                          <a:latin typeface="Calibri"/>
                          <a:cs typeface="Calibri"/>
                        </a:rPr>
                        <a:t>υν</a:t>
                      </a:r>
                      <a:r>
                        <a:rPr sz="1800" dirty="0">
                          <a:latin typeface="Calibri"/>
                          <a:cs typeface="Calibri"/>
                        </a:rPr>
                        <a:t>ση</a:t>
                      </a:r>
                      <a:r>
                        <a:rPr sz="1800" spc="-20" dirty="0">
                          <a:latin typeface="Calibri"/>
                          <a:cs typeface="Calibri"/>
                        </a:rPr>
                        <a:t> </a:t>
                      </a:r>
                      <a:r>
                        <a:rPr sz="1800" dirty="0">
                          <a:latin typeface="Calibri"/>
                          <a:cs typeface="Calibri"/>
                        </a:rPr>
                        <a:t>Ω</a:t>
                      </a:r>
                      <a:r>
                        <a:rPr sz="1800" spc="5" dirty="0">
                          <a:latin typeface="Calibri"/>
                          <a:cs typeface="Calibri"/>
                        </a:rPr>
                        <a:t> </a:t>
                      </a:r>
                      <a:r>
                        <a:rPr sz="1800" spc="-10" dirty="0">
                          <a:latin typeface="Calibri"/>
                          <a:cs typeface="Calibri"/>
                        </a:rPr>
                        <a:t>(</a:t>
                      </a:r>
                      <a:r>
                        <a:rPr sz="1800" dirty="0">
                          <a:latin typeface="Calibri"/>
                          <a:cs typeface="Calibri"/>
                        </a:rPr>
                        <a:t>Δ</a:t>
                      </a:r>
                      <a:r>
                        <a:rPr sz="1800" spc="10" dirty="0">
                          <a:latin typeface="Calibri"/>
                          <a:cs typeface="Calibri"/>
                        </a:rPr>
                        <a:t>ι</a:t>
                      </a:r>
                      <a:r>
                        <a:rPr sz="1800" spc="-15" dirty="0">
                          <a:latin typeface="Calibri"/>
                          <a:cs typeface="Calibri"/>
                        </a:rPr>
                        <a:t>α</a:t>
                      </a:r>
                      <a:r>
                        <a:rPr sz="1800" dirty="0">
                          <a:latin typeface="Calibri"/>
                          <a:cs typeface="Calibri"/>
                        </a:rPr>
                        <a:t>σ</a:t>
                      </a:r>
                      <a:r>
                        <a:rPr sz="1800" spc="-15" dirty="0">
                          <a:latin typeface="Calibri"/>
                          <a:cs typeface="Calibri"/>
                        </a:rPr>
                        <a:t>π</a:t>
                      </a:r>
                      <a:r>
                        <a:rPr sz="1800" spc="10" dirty="0">
                          <a:latin typeface="Calibri"/>
                          <a:cs typeface="Calibri"/>
                        </a:rPr>
                        <a:t>ο</a:t>
                      </a:r>
                      <a:r>
                        <a:rPr sz="1800" spc="-5" dirty="0">
                          <a:latin typeface="Calibri"/>
                          <a:cs typeface="Calibri"/>
                        </a:rPr>
                        <a:t>ρ</a:t>
                      </a:r>
                      <a:r>
                        <a:rPr sz="1800" dirty="0">
                          <a:latin typeface="Calibri"/>
                          <a:cs typeface="Calibri"/>
                        </a:rPr>
                        <a:t>ά</a:t>
                      </a:r>
                      <a:r>
                        <a:rPr sz="1800" spc="10" dirty="0">
                          <a:latin typeface="Calibri"/>
                          <a:cs typeface="Calibri"/>
                        </a:rPr>
                        <a:t> </a:t>
                      </a:r>
                      <a:r>
                        <a:rPr sz="1800" spc="25" dirty="0">
                          <a:latin typeface="Calibri"/>
                          <a:cs typeface="Calibri"/>
                        </a:rPr>
                        <a:t>σ</a:t>
                      </a:r>
                      <a:r>
                        <a:rPr sz="1800" spc="-5" dirty="0">
                          <a:latin typeface="Calibri"/>
                          <a:cs typeface="Calibri"/>
                        </a:rPr>
                        <a:t>τ</a:t>
                      </a:r>
                      <a:r>
                        <a:rPr sz="1800" spc="-55" dirty="0">
                          <a:latin typeface="Calibri"/>
                          <a:cs typeface="Calibri"/>
                        </a:rPr>
                        <a:t>η</a:t>
                      </a:r>
                      <a:r>
                        <a:rPr sz="1800" dirty="0">
                          <a:latin typeface="Calibri"/>
                          <a:cs typeface="Calibri"/>
                        </a:rPr>
                        <a:t>ν</a:t>
                      </a:r>
                      <a:endParaRPr sz="1800">
                        <a:latin typeface="Calibri"/>
                        <a:cs typeface="Calibri"/>
                      </a:endParaRPr>
                    </a:p>
                  </a:txBody>
                  <a:tcPr marL="0" marR="0" marT="0" marB="0">
                    <a:solidFill>
                      <a:srgbClr val="D7D2DF"/>
                    </a:solidFill>
                  </a:tcPr>
                </a:tc>
                <a:extLst>
                  <a:ext uri="{0D108BD9-81ED-4DB2-BD59-A6C34878D82A}">
                    <a16:rowId xmlns="" xmlns:a16="http://schemas.microsoft.com/office/drawing/2014/main" val="10003"/>
                  </a:ext>
                </a:extLst>
              </a:tr>
              <a:tr h="294866">
                <a:tc>
                  <a:txBody>
                    <a:bodyPr/>
                    <a:lstStyle/>
                    <a:p>
                      <a:endParaRPr sz="1800">
                        <a:latin typeface="Calibri"/>
                        <a:cs typeface="Calibri"/>
                      </a:endParaRPr>
                    </a:p>
                  </a:txBody>
                  <a:tcPr marL="0" marR="0" marT="0" marB="0">
                    <a:solidFill>
                      <a:srgbClr val="D7D2DF"/>
                    </a:solidFill>
                  </a:tcPr>
                </a:tc>
                <a:tc>
                  <a:txBody>
                    <a:bodyPr/>
                    <a:lstStyle/>
                    <a:p>
                      <a:pPr marL="525145">
                        <a:lnSpc>
                          <a:spcPct val="100000"/>
                        </a:lnSpc>
                      </a:pPr>
                      <a:r>
                        <a:rPr sz="1800" spc="-50" dirty="0">
                          <a:latin typeface="Calibri"/>
                          <a:cs typeface="Calibri"/>
                        </a:rPr>
                        <a:t>κ</a:t>
                      </a:r>
                      <a:r>
                        <a:rPr sz="1800" spc="10" dirty="0">
                          <a:latin typeface="Calibri"/>
                          <a:cs typeface="Calibri"/>
                        </a:rPr>
                        <a:t>α</a:t>
                      </a:r>
                      <a:r>
                        <a:rPr sz="1800" spc="-5" dirty="0">
                          <a:latin typeface="Calibri"/>
                          <a:cs typeface="Calibri"/>
                        </a:rPr>
                        <a:t>τεύ</a:t>
                      </a:r>
                      <a:r>
                        <a:rPr sz="1800" dirty="0">
                          <a:latin typeface="Calibri"/>
                          <a:cs typeface="Calibri"/>
                        </a:rPr>
                        <a:t>θ</a:t>
                      </a:r>
                      <a:r>
                        <a:rPr sz="1800" spc="5" dirty="0">
                          <a:latin typeface="Calibri"/>
                          <a:cs typeface="Calibri"/>
                        </a:rPr>
                        <a:t>υ</a:t>
                      </a:r>
                      <a:r>
                        <a:rPr sz="1800" spc="-5" dirty="0">
                          <a:latin typeface="Calibri"/>
                          <a:cs typeface="Calibri"/>
                        </a:rPr>
                        <a:t>ν</a:t>
                      </a:r>
                      <a:r>
                        <a:rPr sz="1800" dirty="0">
                          <a:latin typeface="Calibri"/>
                          <a:cs typeface="Calibri"/>
                        </a:rPr>
                        <a:t>ση</a:t>
                      </a:r>
                      <a:r>
                        <a:rPr sz="1800" spc="-45" dirty="0">
                          <a:latin typeface="Calibri"/>
                          <a:cs typeface="Calibri"/>
                        </a:rPr>
                        <a:t> </a:t>
                      </a:r>
                      <a:r>
                        <a:rPr sz="1800" spc="-15" dirty="0">
                          <a:latin typeface="Calibri"/>
                          <a:cs typeface="Calibri"/>
                        </a:rPr>
                        <a:t>π</a:t>
                      </a:r>
                      <a:r>
                        <a:rPr sz="1800" spc="-5" dirty="0">
                          <a:latin typeface="Calibri"/>
                          <a:cs typeface="Calibri"/>
                        </a:rPr>
                        <a:t>ρ</a:t>
                      </a:r>
                      <a:r>
                        <a:rPr sz="1800" spc="10" dirty="0">
                          <a:latin typeface="Calibri"/>
                          <a:cs typeface="Calibri"/>
                        </a:rPr>
                        <a:t>ό</a:t>
                      </a:r>
                      <a:r>
                        <a:rPr sz="1800" dirty="0">
                          <a:latin typeface="Calibri"/>
                          <a:cs typeface="Calibri"/>
                        </a:rPr>
                        <a:t>σ</a:t>
                      </a:r>
                      <a:r>
                        <a:rPr sz="1800" spc="-15" dirty="0">
                          <a:latin typeface="Calibri"/>
                          <a:cs typeface="Calibri"/>
                        </a:rPr>
                        <a:t>π</a:t>
                      </a:r>
                      <a:r>
                        <a:rPr sz="1800" spc="-5" dirty="0">
                          <a:latin typeface="Calibri"/>
                          <a:cs typeface="Calibri"/>
                        </a:rPr>
                        <a:t>τω</a:t>
                      </a:r>
                      <a:r>
                        <a:rPr sz="1800" dirty="0">
                          <a:latin typeface="Calibri"/>
                          <a:cs typeface="Calibri"/>
                        </a:rPr>
                        <a:t>σ</a:t>
                      </a:r>
                      <a:r>
                        <a:rPr sz="1800" spc="5" dirty="0">
                          <a:latin typeface="Calibri"/>
                          <a:cs typeface="Calibri"/>
                        </a:rPr>
                        <a:t>η</a:t>
                      </a:r>
                      <a:r>
                        <a:rPr sz="1800" dirty="0">
                          <a:latin typeface="Calibri"/>
                          <a:cs typeface="Calibri"/>
                        </a:rPr>
                        <a:t>ς)</a:t>
                      </a:r>
                      <a:endParaRPr sz="1800">
                        <a:latin typeface="Calibri"/>
                        <a:cs typeface="Calibri"/>
                      </a:endParaRPr>
                    </a:p>
                  </a:txBody>
                  <a:tcPr marL="0" marR="0" marT="0" marB="0">
                    <a:solidFill>
                      <a:srgbClr val="D7D2DF"/>
                    </a:solidFill>
                  </a:tcPr>
                </a:tc>
                <a:extLst>
                  <a:ext uri="{0D108BD9-81ED-4DB2-BD59-A6C34878D82A}">
                    <a16:rowId xmlns="" xmlns:a16="http://schemas.microsoft.com/office/drawing/2014/main" val="10004"/>
                  </a:ext>
                </a:extLst>
              </a:tr>
            </a:tbl>
          </a:graphicData>
        </a:graphic>
      </p:graphicFrame>
      <p:sp>
        <p:nvSpPr>
          <p:cNvPr id="8" name="TextBox 7"/>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A2DE91D2-2D10-450F-8B81-CE26A4884E40}" type="slidenum">
              <a:rPr lang="el-GR" sz="1400" b="1" smtClean="0">
                <a:solidFill>
                  <a:schemeClr val="accent2">
                    <a:lumMod val="75000"/>
                  </a:schemeClr>
                </a:solidFill>
                <a:cs typeface="Calibri"/>
              </a:rPr>
              <a:t>18</a:t>
            </a:fld>
            <a:endParaRPr lang="el-GR" sz="1400" b="1" dirty="0">
              <a:solidFill>
                <a:schemeClr val="accent2">
                  <a:lumMod val="75000"/>
                </a:schemeClr>
              </a:solidFill>
              <a:cs typeface="Calibri"/>
            </a:endParaRPr>
          </a:p>
        </p:txBody>
      </p:sp>
      <p:sp>
        <p:nvSpPr>
          <p:cNvPr id="9"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grpSp>
        <p:nvGrpSpPr>
          <p:cNvPr id="10" name="Ομάδα 9"/>
          <p:cNvGrpSpPr/>
          <p:nvPr/>
        </p:nvGrpSpPr>
        <p:grpSpPr>
          <a:xfrm>
            <a:off x="2317101" y="1797566"/>
            <a:ext cx="6312549" cy="1029969"/>
            <a:chOff x="2191380" y="6103620"/>
            <a:chExt cx="6312549" cy="1029969"/>
          </a:xfrm>
        </p:grpSpPr>
        <p:sp>
          <p:nvSpPr>
            <p:cNvPr id="11" name="object 3"/>
            <p:cNvSpPr/>
            <p:nvPr/>
          </p:nvSpPr>
          <p:spPr>
            <a:xfrm>
              <a:off x="2203454" y="6510016"/>
              <a:ext cx="1749425" cy="535940"/>
            </a:xfrm>
            <a:custGeom>
              <a:avLst/>
              <a:gdLst/>
              <a:ahLst/>
              <a:cxnLst/>
              <a:rect l="l" t="t" r="r" b="b"/>
              <a:pathLst>
                <a:path w="1749425" h="535940">
                  <a:moveTo>
                    <a:pt x="0" y="535948"/>
                  </a:moveTo>
                  <a:lnTo>
                    <a:pt x="1749420" y="535948"/>
                  </a:lnTo>
                  <a:lnTo>
                    <a:pt x="1749420" y="0"/>
                  </a:lnTo>
                  <a:lnTo>
                    <a:pt x="0" y="0"/>
                  </a:lnTo>
                  <a:lnTo>
                    <a:pt x="0" y="535948"/>
                  </a:lnTo>
                  <a:close/>
                </a:path>
              </a:pathLst>
            </a:custGeom>
            <a:solidFill>
              <a:srgbClr val="4E7FBB"/>
            </a:solidFill>
          </p:spPr>
          <p:txBody>
            <a:bodyPr wrap="square" lIns="0" tIns="0" rIns="0" bIns="0" rtlCol="0"/>
            <a:lstStyle/>
            <a:p>
              <a:endParaRPr/>
            </a:p>
          </p:txBody>
        </p:sp>
        <p:sp>
          <p:nvSpPr>
            <p:cNvPr id="12" name="object 4"/>
            <p:cNvSpPr/>
            <p:nvPr/>
          </p:nvSpPr>
          <p:spPr>
            <a:xfrm>
              <a:off x="3952890" y="6329684"/>
              <a:ext cx="179705" cy="716280"/>
            </a:xfrm>
            <a:custGeom>
              <a:avLst/>
              <a:gdLst/>
              <a:ahLst/>
              <a:cxnLst/>
              <a:rect l="l" t="t" r="r" b="b"/>
              <a:pathLst>
                <a:path w="179704" h="716279">
                  <a:moveTo>
                    <a:pt x="179679" y="0"/>
                  </a:moveTo>
                  <a:lnTo>
                    <a:pt x="0" y="179700"/>
                  </a:lnTo>
                  <a:lnTo>
                    <a:pt x="0" y="716279"/>
                  </a:lnTo>
                  <a:lnTo>
                    <a:pt x="179679" y="535935"/>
                  </a:lnTo>
                  <a:lnTo>
                    <a:pt x="179679" y="0"/>
                  </a:lnTo>
                  <a:close/>
                </a:path>
              </a:pathLst>
            </a:custGeom>
            <a:solidFill>
              <a:srgbClr val="3F6796"/>
            </a:solidFill>
          </p:spPr>
          <p:txBody>
            <a:bodyPr wrap="square" lIns="0" tIns="0" rIns="0" bIns="0" rtlCol="0"/>
            <a:lstStyle/>
            <a:p>
              <a:endParaRPr/>
            </a:p>
          </p:txBody>
        </p:sp>
        <p:sp>
          <p:nvSpPr>
            <p:cNvPr id="13" name="object 5"/>
            <p:cNvSpPr/>
            <p:nvPr/>
          </p:nvSpPr>
          <p:spPr>
            <a:xfrm>
              <a:off x="2203454" y="6329684"/>
              <a:ext cx="1929130" cy="179705"/>
            </a:xfrm>
            <a:custGeom>
              <a:avLst/>
              <a:gdLst/>
              <a:ahLst/>
              <a:cxnLst/>
              <a:rect l="l" t="t" r="r" b="b"/>
              <a:pathLst>
                <a:path w="1929129" h="179704">
                  <a:moveTo>
                    <a:pt x="1929115" y="0"/>
                  </a:moveTo>
                  <a:lnTo>
                    <a:pt x="179700" y="0"/>
                  </a:lnTo>
                  <a:lnTo>
                    <a:pt x="0" y="179700"/>
                  </a:lnTo>
                  <a:lnTo>
                    <a:pt x="1749436" y="179700"/>
                  </a:lnTo>
                  <a:lnTo>
                    <a:pt x="1929115" y="0"/>
                  </a:lnTo>
                  <a:close/>
                </a:path>
              </a:pathLst>
            </a:custGeom>
            <a:solidFill>
              <a:srgbClr val="7098C8"/>
            </a:solidFill>
          </p:spPr>
          <p:txBody>
            <a:bodyPr wrap="square" lIns="0" tIns="0" rIns="0" bIns="0" rtlCol="0"/>
            <a:lstStyle/>
            <a:p>
              <a:endParaRPr/>
            </a:p>
          </p:txBody>
        </p:sp>
        <p:sp>
          <p:nvSpPr>
            <p:cNvPr id="14" name="object 6"/>
            <p:cNvSpPr/>
            <p:nvPr/>
          </p:nvSpPr>
          <p:spPr>
            <a:xfrm>
              <a:off x="4102089" y="6329684"/>
              <a:ext cx="19050" cy="12065"/>
            </a:xfrm>
            <a:custGeom>
              <a:avLst/>
              <a:gdLst/>
              <a:ahLst/>
              <a:cxnLst/>
              <a:rect l="l" t="t" r="r" b="b"/>
              <a:pathLst>
                <a:path w="19050" h="12064">
                  <a:moveTo>
                    <a:pt x="18440" y="0"/>
                  </a:moveTo>
                  <a:lnTo>
                    <a:pt x="0" y="12060"/>
                  </a:lnTo>
                  <a:lnTo>
                    <a:pt x="18440" y="12060"/>
                  </a:lnTo>
                  <a:lnTo>
                    <a:pt x="18440" y="0"/>
                  </a:lnTo>
                  <a:close/>
                </a:path>
              </a:pathLst>
            </a:custGeom>
            <a:solidFill>
              <a:srgbClr val="375C88"/>
            </a:solidFill>
          </p:spPr>
          <p:txBody>
            <a:bodyPr wrap="square" lIns="0" tIns="0" rIns="0" bIns="0" rtlCol="0"/>
            <a:lstStyle/>
            <a:p>
              <a:endParaRPr/>
            </a:p>
          </p:txBody>
        </p:sp>
        <p:sp>
          <p:nvSpPr>
            <p:cNvPr id="15" name="object 7"/>
            <p:cNvSpPr/>
            <p:nvPr/>
          </p:nvSpPr>
          <p:spPr>
            <a:xfrm>
              <a:off x="2191380" y="6317611"/>
              <a:ext cx="1953260" cy="740410"/>
            </a:xfrm>
            <a:custGeom>
              <a:avLst/>
              <a:gdLst/>
              <a:ahLst/>
              <a:cxnLst/>
              <a:rect l="l" t="t" r="r" b="b"/>
              <a:pathLst>
                <a:path w="1953260" h="740409">
                  <a:moveTo>
                    <a:pt x="0" y="185428"/>
                  </a:moveTo>
                  <a:lnTo>
                    <a:pt x="0" y="740414"/>
                  </a:lnTo>
                  <a:lnTo>
                    <a:pt x="1767849" y="740414"/>
                  </a:lnTo>
                  <a:lnTo>
                    <a:pt x="24134" y="728353"/>
                  </a:lnTo>
                  <a:lnTo>
                    <a:pt x="24134" y="713113"/>
                  </a:lnTo>
                  <a:lnTo>
                    <a:pt x="12073" y="713113"/>
                  </a:lnTo>
                  <a:lnTo>
                    <a:pt x="0" y="185428"/>
                  </a:lnTo>
                  <a:close/>
                </a:path>
                <a:path w="1953260" h="740409">
                  <a:moveTo>
                    <a:pt x="185428" y="0"/>
                  </a:moveTo>
                  <a:lnTo>
                    <a:pt x="12073" y="179713"/>
                  </a:lnTo>
                  <a:lnTo>
                    <a:pt x="24134" y="191774"/>
                  </a:lnTo>
                  <a:lnTo>
                    <a:pt x="20954" y="200668"/>
                  </a:lnTo>
                  <a:lnTo>
                    <a:pt x="12073" y="203834"/>
                  </a:lnTo>
                  <a:lnTo>
                    <a:pt x="12073" y="713113"/>
                  </a:lnTo>
                  <a:lnTo>
                    <a:pt x="24134" y="713113"/>
                  </a:lnTo>
                  <a:lnTo>
                    <a:pt x="24134" y="198119"/>
                  </a:lnTo>
                  <a:lnTo>
                    <a:pt x="198119" y="24134"/>
                  </a:lnTo>
                  <a:lnTo>
                    <a:pt x="191774" y="24134"/>
                  </a:lnTo>
                  <a:lnTo>
                    <a:pt x="185428" y="0"/>
                  </a:lnTo>
                  <a:close/>
                </a:path>
                <a:path w="1953260" h="740409">
                  <a:moveTo>
                    <a:pt x="1953258" y="2548"/>
                  </a:moveTo>
                  <a:lnTo>
                    <a:pt x="1932319" y="2548"/>
                  </a:lnTo>
                  <a:lnTo>
                    <a:pt x="1950729" y="20954"/>
                  </a:lnTo>
                  <a:lnTo>
                    <a:pt x="1932319" y="539114"/>
                  </a:lnTo>
                  <a:lnTo>
                    <a:pt x="1929149" y="548639"/>
                  </a:lnTo>
                  <a:lnTo>
                    <a:pt x="1953258" y="554354"/>
                  </a:lnTo>
                  <a:lnTo>
                    <a:pt x="1953258" y="2548"/>
                  </a:lnTo>
                  <a:close/>
                </a:path>
                <a:path w="1953260" h="740409">
                  <a:moveTo>
                    <a:pt x="1936233" y="12073"/>
                  </a:moveTo>
                  <a:lnTo>
                    <a:pt x="1929149" y="12073"/>
                  </a:lnTo>
                  <a:lnTo>
                    <a:pt x="1929149" y="24134"/>
                  </a:lnTo>
                  <a:lnTo>
                    <a:pt x="1910708" y="24134"/>
                  </a:lnTo>
                  <a:lnTo>
                    <a:pt x="1761509" y="179713"/>
                  </a:lnTo>
                  <a:lnTo>
                    <a:pt x="1752609" y="182879"/>
                  </a:lnTo>
                  <a:lnTo>
                    <a:pt x="1776749" y="191774"/>
                  </a:lnTo>
                  <a:lnTo>
                    <a:pt x="1776749" y="194953"/>
                  </a:lnTo>
                  <a:lnTo>
                    <a:pt x="1929149" y="42553"/>
                  </a:lnTo>
                  <a:lnTo>
                    <a:pt x="1941188" y="24134"/>
                  </a:lnTo>
                  <a:lnTo>
                    <a:pt x="1936233" y="12073"/>
                  </a:lnTo>
                  <a:close/>
                </a:path>
                <a:path w="1953260" h="740409">
                  <a:moveTo>
                    <a:pt x="1953258" y="0"/>
                  </a:moveTo>
                  <a:lnTo>
                    <a:pt x="200668" y="20954"/>
                  </a:lnTo>
                  <a:lnTo>
                    <a:pt x="191774" y="24134"/>
                  </a:lnTo>
                  <a:lnTo>
                    <a:pt x="1910708" y="24134"/>
                  </a:lnTo>
                  <a:lnTo>
                    <a:pt x="1929149" y="12073"/>
                  </a:lnTo>
                  <a:lnTo>
                    <a:pt x="1936233" y="12073"/>
                  </a:lnTo>
                  <a:lnTo>
                    <a:pt x="1932319" y="2548"/>
                  </a:lnTo>
                  <a:lnTo>
                    <a:pt x="1953258" y="2548"/>
                  </a:lnTo>
                  <a:lnTo>
                    <a:pt x="1953258" y="0"/>
                  </a:lnTo>
                  <a:close/>
                </a:path>
              </a:pathLst>
            </a:custGeom>
            <a:solidFill>
              <a:srgbClr val="375C88"/>
            </a:solidFill>
          </p:spPr>
          <p:txBody>
            <a:bodyPr wrap="square" lIns="0" tIns="0" rIns="0" bIns="0" rtlCol="0"/>
            <a:lstStyle/>
            <a:p>
              <a:endParaRPr/>
            </a:p>
          </p:txBody>
        </p:sp>
        <p:sp>
          <p:nvSpPr>
            <p:cNvPr id="16" name="object 8"/>
            <p:cNvSpPr/>
            <p:nvPr/>
          </p:nvSpPr>
          <p:spPr>
            <a:xfrm>
              <a:off x="3946519" y="6341745"/>
              <a:ext cx="155575" cy="155575"/>
            </a:xfrm>
            <a:custGeom>
              <a:avLst/>
              <a:gdLst/>
              <a:ahLst/>
              <a:cxnLst/>
              <a:rect l="l" t="t" r="r" b="b"/>
              <a:pathLst>
                <a:path w="155575" h="155575">
                  <a:moveTo>
                    <a:pt x="155569" y="0"/>
                  </a:moveTo>
                  <a:lnTo>
                    <a:pt x="0" y="155579"/>
                  </a:lnTo>
                  <a:lnTo>
                    <a:pt x="6370" y="155579"/>
                  </a:lnTo>
                  <a:lnTo>
                    <a:pt x="155569" y="0"/>
                  </a:lnTo>
                  <a:close/>
                </a:path>
              </a:pathLst>
            </a:custGeom>
            <a:solidFill>
              <a:srgbClr val="375C88"/>
            </a:solidFill>
          </p:spPr>
          <p:txBody>
            <a:bodyPr wrap="square" lIns="0" tIns="0" rIns="0" bIns="0" rtlCol="0"/>
            <a:lstStyle/>
            <a:p>
              <a:endParaRPr/>
            </a:p>
          </p:txBody>
        </p:sp>
        <p:sp>
          <p:nvSpPr>
            <p:cNvPr id="17" name="object 9"/>
            <p:cNvSpPr/>
            <p:nvPr/>
          </p:nvSpPr>
          <p:spPr>
            <a:xfrm>
              <a:off x="3945254" y="6521446"/>
              <a:ext cx="0" cy="509270"/>
            </a:xfrm>
            <a:custGeom>
              <a:avLst/>
              <a:gdLst/>
              <a:ahLst/>
              <a:cxnLst/>
              <a:rect l="l" t="t" r="r" b="b"/>
              <a:pathLst>
                <a:path h="509270">
                  <a:moveTo>
                    <a:pt x="0" y="0"/>
                  </a:moveTo>
                  <a:lnTo>
                    <a:pt x="0" y="509278"/>
                  </a:lnTo>
                </a:path>
              </a:pathLst>
            </a:custGeom>
            <a:ln w="10139">
              <a:solidFill>
                <a:srgbClr val="375C88"/>
              </a:solidFill>
            </a:ln>
          </p:spPr>
          <p:txBody>
            <a:bodyPr wrap="square" lIns="0" tIns="0" rIns="0" bIns="0" rtlCol="0"/>
            <a:lstStyle/>
            <a:p>
              <a:endParaRPr/>
            </a:p>
          </p:txBody>
        </p:sp>
        <p:sp>
          <p:nvSpPr>
            <p:cNvPr id="18" name="object 10"/>
            <p:cNvSpPr/>
            <p:nvPr/>
          </p:nvSpPr>
          <p:spPr>
            <a:xfrm>
              <a:off x="2191380" y="6317611"/>
              <a:ext cx="185420" cy="713105"/>
            </a:xfrm>
            <a:custGeom>
              <a:avLst/>
              <a:gdLst/>
              <a:ahLst/>
              <a:cxnLst/>
              <a:rect l="l" t="t" r="r" b="b"/>
              <a:pathLst>
                <a:path w="185419" h="713104">
                  <a:moveTo>
                    <a:pt x="185428" y="0"/>
                  </a:moveTo>
                  <a:lnTo>
                    <a:pt x="0" y="185428"/>
                  </a:lnTo>
                  <a:lnTo>
                    <a:pt x="12073" y="713113"/>
                  </a:lnTo>
                  <a:lnTo>
                    <a:pt x="12073" y="203834"/>
                  </a:lnTo>
                  <a:lnTo>
                    <a:pt x="20954" y="200668"/>
                  </a:lnTo>
                  <a:lnTo>
                    <a:pt x="24134" y="191774"/>
                  </a:lnTo>
                  <a:lnTo>
                    <a:pt x="12073" y="179713"/>
                  </a:lnTo>
                  <a:lnTo>
                    <a:pt x="185428" y="0"/>
                  </a:lnTo>
                  <a:close/>
                </a:path>
              </a:pathLst>
            </a:custGeom>
            <a:solidFill>
              <a:srgbClr val="375C88"/>
            </a:solidFill>
          </p:spPr>
          <p:txBody>
            <a:bodyPr wrap="square" lIns="0" tIns="0" rIns="0" bIns="0" rtlCol="0"/>
            <a:lstStyle/>
            <a:p>
              <a:endParaRPr/>
            </a:p>
          </p:txBody>
        </p:sp>
        <p:sp>
          <p:nvSpPr>
            <p:cNvPr id="19" name="object 11"/>
            <p:cNvSpPr/>
            <p:nvPr/>
          </p:nvSpPr>
          <p:spPr>
            <a:xfrm>
              <a:off x="2215514" y="6320159"/>
              <a:ext cx="1929130" cy="737870"/>
            </a:xfrm>
            <a:custGeom>
              <a:avLst/>
              <a:gdLst/>
              <a:ahLst/>
              <a:cxnLst/>
              <a:rect l="l" t="t" r="r" b="b"/>
              <a:pathLst>
                <a:path w="1929129" h="737870">
                  <a:moveTo>
                    <a:pt x="1737375" y="710564"/>
                  </a:moveTo>
                  <a:lnTo>
                    <a:pt x="0" y="710564"/>
                  </a:lnTo>
                  <a:lnTo>
                    <a:pt x="0" y="725804"/>
                  </a:lnTo>
                  <a:lnTo>
                    <a:pt x="1743715" y="737865"/>
                  </a:lnTo>
                  <a:lnTo>
                    <a:pt x="1725305" y="725804"/>
                  </a:lnTo>
                  <a:lnTo>
                    <a:pt x="1728475" y="716279"/>
                  </a:lnTo>
                  <a:lnTo>
                    <a:pt x="1737375" y="710564"/>
                  </a:lnTo>
                  <a:close/>
                </a:path>
                <a:path w="1929129" h="737870">
                  <a:moveTo>
                    <a:pt x="1752615" y="189225"/>
                  </a:moveTo>
                  <a:lnTo>
                    <a:pt x="1743715" y="201286"/>
                  </a:lnTo>
                  <a:lnTo>
                    <a:pt x="1725305" y="201286"/>
                  </a:lnTo>
                  <a:lnTo>
                    <a:pt x="1734174" y="710564"/>
                  </a:lnTo>
                  <a:lnTo>
                    <a:pt x="1737375" y="710564"/>
                  </a:lnTo>
                  <a:lnTo>
                    <a:pt x="1752615" y="725804"/>
                  </a:lnTo>
                  <a:lnTo>
                    <a:pt x="1743715" y="737865"/>
                  </a:lnTo>
                  <a:lnTo>
                    <a:pt x="1789275" y="692145"/>
                  </a:lnTo>
                  <a:lnTo>
                    <a:pt x="1752615" y="692145"/>
                  </a:lnTo>
                  <a:lnTo>
                    <a:pt x="1752615" y="189225"/>
                  </a:lnTo>
                  <a:close/>
                </a:path>
                <a:path w="1929129" h="737870">
                  <a:moveTo>
                    <a:pt x="1908185" y="0"/>
                  </a:moveTo>
                  <a:lnTo>
                    <a:pt x="1917054" y="21585"/>
                  </a:lnTo>
                  <a:lnTo>
                    <a:pt x="1905015" y="40004"/>
                  </a:lnTo>
                  <a:lnTo>
                    <a:pt x="1905015" y="539745"/>
                  </a:lnTo>
                  <a:lnTo>
                    <a:pt x="1752615" y="692145"/>
                  </a:lnTo>
                  <a:lnTo>
                    <a:pt x="1789275" y="692145"/>
                  </a:lnTo>
                  <a:lnTo>
                    <a:pt x="1929124" y="551806"/>
                  </a:lnTo>
                  <a:lnTo>
                    <a:pt x="1905015" y="546091"/>
                  </a:lnTo>
                  <a:lnTo>
                    <a:pt x="1908185" y="536566"/>
                  </a:lnTo>
                  <a:lnTo>
                    <a:pt x="1926595" y="18406"/>
                  </a:lnTo>
                  <a:lnTo>
                    <a:pt x="1908185" y="0"/>
                  </a:lnTo>
                  <a:close/>
                </a:path>
              </a:pathLst>
            </a:custGeom>
            <a:solidFill>
              <a:srgbClr val="375C88"/>
            </a:solidFill>
          </p:spPr>
          <p:txBody>
            <a:bodyPr wrap="square" lIns="0" tIns="0" rIns="0" bIns="0" rtlCol="0"/>
            <a:lstStyle/>
            <a:p>
              <a:endParaRPr/>
            </a:p>
          </p:txBody>
        </p:sp>
        <p:sp>
          <p:nvSpPr>
            <p:cNvPr id="20" name="object 12"/>
            <p:cNvSpPr/>
            <p:nvPr/>
          </p:nvSpPr>
          <p:spPr>
            <a:xfrm>
              <a:off x="2215514" y="6509385"/>
              <a:ext cx="1753235" cy="0"/>
            </a:xfrm>
            <a:custGeom>
              <a:avLst/>
              <a:gdLst/>
              <a:ahLst/>
              <a:cxnLst/>
              <a:rect l="l" t="t" r="r" b="b"/>
              <a:pathLst>
                <a:path w="1753235">
                  <a:moveTo>
                    <a:pt x="0" y="0"/>
                  </a:moveTo>
                  <a:lnTo>
                    <a:pt x="1752615" y="0"/>
                  </a:lnTo>
                </a:path>
              </a:pathLst>
            </a:custGeom>
            <a:ln w="25391">
              <a:solidFill>
                <a:srgbClr val="375C88"/>
              </a:solidFill>
            </a:ln>
          </p:spPr>
          <p:txBody>
            <a:bodyPr wrap="square" lIns="0" tIns="0" rIns="0" bIns="0" rtlCol="0"/>
            <a:lstStyle/>
            <a:p>
              <a:endParaRPr/>
            </a:p>
          </p:txBody>
        </p:sp>
        <p:sp>
          <p:nvSpPr>
            <p:cNvPr id="21" name="object 13"/>
            <p:cNvSpPr/>
            <p:nvPr/>
          </p:nvSpPr>
          <p:spPr>
            <a:xfrm>
              <a:off x="2376808" y="6329678"/>
              <a:ext cx="1767839" cy="0"/>
            </a:xfrm>
            <a:custGeom>
              <a:avLst/>
              <a:gdLst/>
              <a:ahLst/>
              <a:cxnLst/>
              <a:rect l="l" t="t" r="r" b="b"/>
              <a:pathLst>
                <a:path w="1767839">
                  <a:moveTo>
                    <a:pt x="0" y="0"/>
                  </a:moveTo>
                  <a:lnTo>
                    <a:pt x="1767830" y="0"/>
                  </a:lnTo>
                </a:path>
              </a:pathLst>
            </a:custGeom>
            <a:ln w="25404">
              <a:solidFill>
                <a:srgbClr val="375C88"/>
              </a:solidFill>
            </a:ln>
          </p:spPr>
          <p:txBody>
            <a:bodyPr wrap="square" lIns="0" tIns="0" rIns="0" bIns="0" rtlCol="0"/>
            <a:lstStyle/>
            <a:p>
              <a:endParaRPr/>
            </a:p>
          </p:txBody>
        </p:sp>
        <p:sp>
          <p:nvSpPr>
            <p:cNvPr id="22" name="object 14"/>
            <p:cNvSpPr/>
            <p:nvPr/>
          </p:nvSpPr>
          <p:spPr>
            <a:xfrm>
              <a:off x="3940819" y="7030724"/>
              <a:ext cx="27305" cy="27305"/>
            </a:xfrm>
            <a:custGeom>
              <a:avLst/>
              <a:gdLst/>
              <a:ahLst/>
              <a:cxnLst/>
              <a:rect l="l" t="t" r="r" b="b"/>
              <a:pathLst>
                <a:path w="27304" h="27304">
                  <a:moveTo>
                    <a:pt x="12070" y="0"/>
                  </a:moveTo>
                  <a:lnTo>
                    <a:pt x="3169" y="5714"/>
                  </a:lnTo>
                  <a:lnTo>
                    <a:pt x="0" y="15239"/>
                  </a:lnTo>
                  <a:lnTo>
                    <a:pt x="18409" y="27300"/>
                  </a:lnTo>
                  <a:lnTo>
                    <a:pt x="27310" y="15239"/>
                  </a:lnTo>
                  <a:lnTo>
                    <a:pt x="12070" y="0"/>
                  </a:lnTo>
                  <a:close/>
                </a:path>
              </a:pathLst>
            </a:custGeom>
            <a:solidFill>
              <a:srgbClr val="375C88"/>
            </a:solidFill>
          </p:spPr>
          <p:txBody>
            <a:bodyPr wrap="square" lIns="0" tIns="0" rIns="0" bIns="0" rtlCol="0"/>
            <a:lstStyle/>
            <a:p>
              <a:endParaRPr/>
            </a:p>
          </p:txBody>
        </p:sp>
        <p:sp>
          <p:nvSpPr>
            <p:cNvPr id="23" name="object 15"/>
            <p:cNvSpPr/>
            <p:nvPr/>
          </p:nvSpPr>
          <p:spPr>
            <a:xfrm>
              <a:off x="6062350" y="6510016"/>
              <a:ext cx="2249170" cy="535940"/>
            </a:xfrm>
            <a:custGeom>
              <a:avLst/>
              <a:gdLst/>
              <a:ahLst/>
              <a:cxnLst/>
              <a:rect l="l" t="t" r="r" b="b"/>
              <a:pathLst>
                <a:path w="2249170" h="535940">
                  <a:moveTo>
                    <a:pt x="0" y="535948"/>
                  </a:moveTo>
                  <a:lnTo>
                    <a:pt x="2249174" y="535948"/>
                  </a:lnTo>
                  <a:lnTo>
                    <a:pt x="2249174" y="0"/>
                  </a:lnTo>
                  <a:lnTo>
                    <a:pt x="0" y="0"/>
                  </a:lnTo>
                  <a:lnTo>
                    <a:pt x="0" y="535948"/>
                  </a:lnTo>
                  <a:close/>
                </a:path>
              </a:pathLst>
            </a:custGeom>
            <a:solidFill>
              <a:srgbClr val="BE4F4C"/>
            </a:solidFill>
          </p:spPr>
          <p:txBody>
            <a:bodyPr wrap="square" lIns="0" tIns="0" rIns="0" bIns="0" rtlCol="0"/>
            <a:lstStyle/>
            <a:p>
              <a:endParaRPr/>
            </a:p>
          </p:txBody>
        </p:sp>
        <p:sp>
          <p:nvSpPr>
            <p:cNvPr id="24" name="object 16"/>
            <p:cNvSpPr/>
            <p:nvPr/>
          </p:nvSpPr>
          <p:spPr>
            <a:xfrm>
              <a:off x="8311529" y="6330315"/>
              <a:ext cx="179705" cy="716280"/>
            </a:xfrm>
            <a:custGeom>
              <a:avLst/>
              <a:gdLst/>
              <a:ahLst/>
              <a:cxnLst/>
              <a:rect l="l" t="t" r="r" b="b"/>
              <a:pathLst>
                <a:path w="179704" h="716279">
                  <a:moveTo>
                    <a:pt x="179679" y="0"/>
                  </a:moveTo>
                  <a:lnTo>
                    <a:pt x="0" y="179700"/>
                  </a:lnTo>
                  <a:lnTo>
                    <a:pt x="0" y="716279"/>
                  </a:lnTo>
                  <a:lnTo>
                    <a:pt x="179679" y="535935"/>
                  </a:lnTo>
                  <a:lnTo>
                    <a:pt x="179679" y="0"/>
                  </a:lnTo>
                  <a:close/>
                </a:path>
              </a:pathLst>
            </a:custGeom>
            <a:solidFill>
              <a:srgbClr val="983F3C"/>
            </a:solidFill>
          </p:spPr>
          <p:txBody>
            <a:bodyPr wrap="square" lIns="0" tIns="0" rIns="0" bIns="0" rtlCol="0"/>
            <a:lstStyle/>
            <a:p>
              <a:endParaRPr/>
            </a:p>
          </p:txBody>
        </p:sp>
        <p:sp>
          <p:nvSpPr>
            <p:cNvPr id="25" name="object 17"/>
            <p:cNvSpPr/>
            <p:nvPr/>
          </p:nvSpPr>
          <p:spPr>
            <a:xfrm>
              <a:off x="6062350" y="6330315"/>
              <a:ext cx="2428875" cy="179705"/>
            </a:xfrm>
            <a:custGeom>
              <a:avLst/>
              <a:gdLst/>
              <a:ahLst/>
              <a:cxnLst/>
              <a:rect l="l" t="t" r="r" b="b"/>
              <a:pathLst>
                <a:path w="2428875" h="179704">
                  <a:moveTo>
                    <a:pt x="2428859" y="0"/>
                  </a:moveTo>
                  <a:lnTo>
                    <a:pt x="176540" y="0"/>
                  </a:lnTo>
                  <a:lnTo>
                    <a:pt x="0" y="179700"/>
                  </a:lnTo>
                  <a:lnTo>
                    <a:pt x="2249180" y="179700"/>
                  </a:lnTo>
                  <a:lnTo>
                    <a:pt x="2428859" y="0"/>
                  </a:lnTo>
                  <a:close/>
                </a:path>
              </a:pathLst>
            </a:custGeom>
            <a:solidFill>
              <a:srgbClr val="CC706E"/>
            </a:solidFill>
          </p:spPr>
          <p:txBody>
            <a:bodyPr wrap="square" lIns="0" tIns="0" rIns="0" bIns="0" rtlCol="0"/>
            <a:lstStyle/>
            <a:p>
              <a:endParaRPr/>
            </a:p>
          </p:txBody>
        </p:sp>
        <p:sp>
          <p:nvSpPr>
            <p:cNvPr id="26" name="object 18"/>
            <p:cNvSpPr/>
            <p:nvPr/>
          </p:nvSpPr>
          <p:spPr>
            <a:xfrm>
              <a:off x="8460729" y="6329684"/>
              <a:ext cx="19050" cy="12065"/>
            </a:xfrm>
            <a:custGeom>
              <a:avLst/>
              <a:gdLst/>
              <a:ahLst/>
              <a:cxnLst/>
              <a:rect l="l" t="t" r="r" b="b"/>
              <a:pathLst>
                <a:path w="19050" h="12064">
                  <a:moveTo>
                    <a:pt x="18440" y="0"/>
                  </a:moveTo>
                  <a:lnTo>
                    <a:pt x="0" y="12060"/>
                  </a:lnTo>
                  <a:lnTo>
                    <a:pt x="18440" y="12060"/>
                  </a:lnTo>
                  <a:lnTo>
                    <a:pt x="18440" y="0"/>
                  </a:lnTo>
                  <a:close/>
                </a:path>
              </a:pathLst>
            </a:custGeom>
            <a:solidFill>
              <a:srgbClr val="BE4F4C"/>
            </a:solidFill>
          </p:spPr>
          <p:txBody>
            <a:bodyPr wrap="square" lIns="0" tIns="0" rIns="0" bIns="0" rtlCol="0"/>
            <a:lstStyle/>
            <a:p>
              <a:endParaRPr/>
            </a:p>
          </p:txBody>
        </p:sp>
        <p:sp>
          <p:nvSpPr>
            <p:cNvPr id="27" name="object 19"/>
            <p:cNvSpPr/>
            <p:nvPr/>
          </p:nvSpPr>
          <p:spPr>
            <a:xfrm>
              <a:off x="6050279" y="6317611"/>
              <a:ext cx="2453640" cy="740410"/>
            </a:xfrm>
            <a:custGeom>
              <a:avLst/>
              <a:gdLst/>
              <a:ahLst/>
              <a:cxnLst/>
              <a:rect l="l" t="t" r="r" b="b"/>
              <a:pathLst>
                <a:path w="2453640" h="740409">
                  <a:moveTo>
                    <a:pt x="0" y="185428"/>
                  </a:moveTo>
                  <a:lnTo>
                    <a:pt x="0" y="740414"/>
                  </a:lnTo>
                  <a:lnTo>
                    <a:pt x="2267590" y="740414"/>
                  </a:lnTo>
                  <a:lnTo>
                    <a:pt x="24140" y="728353"/>
                  </a:lnTo>
                  <a:lnTo>
                    <a:pt x="24140" y="713113"/>
                  </a:lnTo>
                  <a:lnTo>
                    <a:pt x="12070" y="713113"/>
                  </a:lnTo>
                  <a:lnTo>
                    <a:pt x="0" y="185428"/>
                  </a:lnTo>
                  <a:close/>
                </a:path>
                <a:path w="2453640" h="740409">
                  <a:moveTo>
                    <a:pt x="185409" y="0"/>
                  </a:moveTo>
                  <a:lnTo>
                    <a:pt x="12070" y="179713"/>
                  </a:lnTo>
                  <a:lnTo>
                    <a:pt x="24140" y="191774"/>
                  </a:lnTo>
                  <a:lnTo>
                    <a:pt x="20970" y="200668"/>
                  </a:lnTo>
                  <a:lnTo>
                    <a:pt x="12070" y="203834"/>
                  </a:lnTo>
                  <a:lnTo>
                    <a:pt x="12070" y="713113"/>
                  </a:lnTo>
                  <a:lnTo>
                    <a:pt x="24140" y="713113"/>
                  </a:lnTo>
                  <a:lnTo>
                    <a:pt x="24140" y="197489"/>
                  </a:lnTo>
                  <a:lnTo>
                    <a:pt x="41909" y="179713"/>
                  </a:lnTo>
                  <a:lnTo>
                    <a:pt x="194950" y="24134"/>
                  </a:lnTo>
                  <a:lnTo>
                    <a:pt x="188610" y="24134"/>
                  </a:lnTo>
                  <a:lnTo>
                    <a:pt x="185409" y="0"/>
                  </a:lnTo>
                  <a:close/>
                </a:path>
                <a:path w="2453640" h="740409">
                  <a:moveTo>
                    <a:pt x="2453639" y="2548"/>
                  </a:moveTo>
                  <a:lnTo>
                    <a:pt x="2432060" y="2548"/>
                  </a:lnTo>
                  <a:lnTo>
                    <a:pt x="2450470" y="20954"/>
                  </a:lnTo>
                  <a:lnTo>
                    <a:pt x="2432060" y="539114"/>
                  </a:lnTo>
                  <a:lnTo>
                    <a:pt x="2428890" y="548639"/>
                  </a:lnTo>
                  <a:lnTo>
                    <a:pt x="2453639" y="554354"/>
                  </a:lnTo>
                  <a:lnTo>
                    <a:pt x="2453639" y="2548"/>
                  </a:lnTo>
                  <a:close/>
                </a:path>
                <a:path w="2453640" h="740409">
                  <a:moveTo>
                    <a:pt x="2435973" y="12073"/>
                  </a:moveTo>
                  <a:lnTo>
                    <a:pt x="2428890" y="12073"/>
                  </a:lnTo>
                  <a:lnTo>
                    <a:pt x="2428890" y="24134"/>
                  </a:lnTo>
                  <a:lnTo>
                    <a:pt x="2410449" y="24134"/>
                  </a:lnTo>
                  <a:lnTo>
                    <a:pt x="2261250" y="179713"/>
                  </a:lnTo>
                  <a:lnTo>
                    <a:pt x="2252350" y="182879"/>
                  </a:lnTo>
                  <a:lnTo>
                    <a:pt x="2273289" y="191774"/>
                  </a:lnTo>
                  <a:lnTo>
                    <a:pt x="2273289" y="198119"/>
                  </a:lnTo>
                  <a:lnTo>
                    <a:pt x="2428890" y="42553"/>
                  </a:lnTo>
                  <a:lnTo>
                    <a:pt x="2440929" y="24134"/>
                  </a:lnTo>
                  <a:lnTo>
                    <a:pt x="2435973" y="12073"/>
                  </a:lnTo>
                  <a:close/>
                </a:path>
                <a:path w="2453640" h="740409">
                  <a:moveTo>
                    <a:pt x="2453639" y="0"/>
                  </a:moveTo>
                  <a:lnTo>
                    <a:pt x="198119" y="20954"/>
                  </a:lnTo>
                  <a:lnTo>
                    <a:pt x="188610" y="24134"/>
                  </a:lnTo>
                  <a:lnTo>
                    <a:pt x="2410449" y="24134"/>
                  </a:lnTo>
                  <a:lnTo>
                    <a:pt x="2428890" y="12073"/>
                  </a:lnTo>
                  <a:lnTo>
                    <a:pt x="2435973" y="12073"/>
                  </a:lnTo>
                  <a:lnTo>
                    <a:pt x="2432060" y="2548"/>
                  </a:lnTo>
                  <a:lnTo>
                    <a:pt x="2453639" y="2548"/>
                  </a:lnTo>
                  <a:lnTo>
                    <a:pt x="2453639" y="0"/>
                  </a:lnTo>
                  <a:close/>
                </a:path>
              </a:pathLst>
            </a:custGeom>
            <a:solidFill>
              <a:srgbClr val="BE4F4C"/>
            </a:solidFill>
          </p:spPr>
          <p:txBody>
            <a:bodyPr wrap="square" lIns="0" tIns="0" rIns="0" bIns="0" rtlCol="0"/>
            <a:lstStyle/>
            <a:p>
              <a:endParaRPr/>
            </a:p>
          </p:txBody>
        </p:sp>
        <p:sp>
          <p:nvSpPr>
            <p:cNvPr id="28" name="object 20"/>
            <p:cNvSpPr/>
            <p:nvPr/>
          </p:nvSpPr>
          <p:spPr>
            <a:xfrm>
              <a:off x="8305159" y="6341745"/>
              <a:ext cx="155575" cy="155575"/>
            </a:xfrm>
            <a:custGeom>
              <a:avLst/>
              <a:gdLst/>
              <a:ahLst/>
              <a:cxnLst/>
              <a:rect l="l" t="t" r="r" b="b"/>
              <a:pathLst>
                <a:path w="155575" h="155575">
                  <a:moveTo>
                    <a:pt x="155569" y="0"/>
                  </a:moveTo>
                  <a:lnTo>
                    <a:pt x="0" y="155579"/>
                  </a:lnTo>
                  <a:lnTo>
                    <a:pt x="6370" y="155579"/>
                  </a:lnTo>
                  <a:lnTo>
                    <a:pt x="155569" y="0"/>
                  </a:lnTo>
                  <a:close/>
                </a:path>
              </a:pathLst>
            </a:custGeom>
            <a:solidFill>
              <a:srgbClr val="BE4F4C"/>
            </a:solidFill>
          </p:spPr>
          <p:txBody>
            <a:bodyPr wrap="square" lIns="0" tIns="0" rIns="0" bIns="0" rtlCol="0"/>
            <a:lstStyle/>
            <a:p>
              <a:endParaRPr/>
            </a:p>
          </p:txBody>
        </p:sp>
        <p:sp>
          <p:nvSpPr>
            <p:cNvPr id="29" name="object 21"/>
            <p:cNvSpPr/>
            <p:nvPr/>
          </p:nvSpPr>
          <p:spPr>
            <a:xfrm>
              <a:off x="8303894" y="6521446"/>
              <a:ext cx="0" cy="509270"/>
            </a:xfrm>
            <a:custGeom>
              <a:avLst/>
              <a:gdLst/>
              <a:ahLst/>
              <a:cxnLst/>
              <a:rect l="l" t="t" r="r" b="b"/>
              <a:pathLst>
                <a:path h="509270">
                  <a:moveTo>
                    <a:pt x="0" y="0"/>
                  </a:moveTo>
                  <a:lnTo>
                    <a:pt x="0" y="509278"/>
                  </a:lnTo>
                </a:path>
              </a:pathLst>
            </a:custGeom>
            <a:ln w="10139">
              <a:solidFill>
                <a:srgbClr val="BE4F4C"/>
              </a:solidFill>
            </a:ln>
          </p:spPr>
          <p:txBody>
            <a:bodyPr wrap="square" lIns="0" tIns="0" rIns="0" bIns="0" rtlCol="0"/>
            <a:lstStyle/>
            <a:p>
              <a:endParaRPr/>
            </a:p>
          </p:txBody>
        </p:sp>
        <p:sp>
          <p:nvSpPr>
            <p:cNvPr id="30" name="object 22"/>
            <p:cNvSpPr/>
            <p:nvPr/>
          </p:nvSpPr>
          <p:spPr>
            <a:xfrm>
              <a:off x="6050279" y="6317611"/>
              <a:ext cx="185420" cy="713105"/>
            </a:xfrm>
            <a:custGeom>
              <a:avLst/>
              <a:gdLst/>
              <a:ahLst/>
              <a:cxnLst/>
              <a:rect l="l" t="t" r="r" b="b"/>
              <a:pathLst>
                <a:path w="185420" h="713104">
                  <a:moveTo>
                    <a:pt x="185409" y="0"/>
                  </a:moveTo>
                  <a:lnTo>
                    <a:pt x="0" y="185428"/>
                  </a:lnTo>
                  <a:lnTo>
                    <a:pt x="12070" y="713113"/>
                  </a:lnTo>
                  <a:lnTo>
                    <a:pt x="12070" y="203834"/>
                  </a:lnTo>
                  <a:lnTo>
                    <a:pt x="20970" y="200668"/>
                  </a:lnTo>
                  <a:lnTo>
                    <a:pt x="24140" y="191774"/>
                  </a:lnTo>
                  <a:lnTo>
                    <a:pt x="12070" y="179713"/>
                  </a:lnTo>
                  <a:lnTo>
                    <a:pt x="185409" y="0"/>
                  </a:lnTo>
                  <a:close/>
                </a:path>
              </a:pathLst>
            </a:custGeom>
            <a:solidFill>
              <a:srgbClr val="BE4F4C"/>
            </a:solidFill>
          </p:spPr>
          <p:txBody>
            <a:bodyPr wrap="square" lIns="0" tIns="0" rIns="0" bIns="0" rtlCol="0"/>
            <a:lstStyle/>
            <a:p>
              <a:endParaRPr/>
            </a:p>
          </p:txBody>
        </p:sp>
        <p:sp>
          <p:nvSpPr>
            <p:cNvPr id="31" name="object 23"/>
            <p:cNvSpPr/>
            <p:nvPr/>
          </p:nvSpPr>
          <p:spPr>
            <a:xfrm>
              <a:off x="6074419" y="6320159"/>
              <a:ext cx="2429510" cy="737870"/>
            </a:xfrm>
            <a:custGeom>
              <a:avLst/>
              <a:gdLst/>
              <a:ahLst/>
              <a:cxnLst/>
              <a:rect l="l" t="t" r="r" b="b"/>
              <a:pathLst>
                <a:path w="2429509" h="737870">
                  <a:moveTo>
                    <a:pt x="2237110" y="710564"/>
                  </a:moveTo>
                  <a:lnTo>
                    <a:pt x="0" y="710564"/>
                  </a:lnTo>
                  <a:lnTo>
                    <a:pt x="0" y="725804"/>
                  </a:lnTo>
                  <a:lnTo>
                    <a:pt x="2243449" y="737865"/>
                  </a:lnTo>
                  <a:lnTo>
                    <a:pt x="2225039" y="725804"/>
                  </a:lnTo>
                  <a:lnTo>
                    <a:pt x="2228209" y="716279"/>
                  </a:lnTo>
                  <a:lnTo>
                    <a:pt x="2237110" y="710564"/>
                  </a:lnTo>
                  <a:close/>
                </a:path>
                <a:path w="2429509" h="737870">
                  <a:moveTo>
                    <a:pt x="2249149" y="189225"/>
                  </a:moveTo>
                  <a:lnTo>
                    <a:pt x="2243449" y="201286"/>
                  </a:lnTo>
                  <a:lnTo>
                    <a:pt x="2225039" y="201286"/>
                  </a:lnTo>
                  <a:lnTo>
                    <a:pt x="2233909" y="710564"/>
                  </a:lnTo>
                  <a:lnTo>
                    <a:pt x="2237110" y="710564"/>
                  </a:lnTo>
                  <a:lnTo>
                    <a:pt x="2249149" y="725804"/>
                  </a:lnTo>
                  <a:lnTo>
                    <a:pt x="2243449" y="737865"/>
                  </a:lnTo>
                  <a:lnTo>
                    <a:pt x="2285988" y="695324"/>
                  </a:lnTo>
                  <a:lnTo>
                    <a:pt x="2249149" y="695324"/>
                  </a:lnTo>
                  <a:lnTo>
                    <a:pt x="2249149" y="189225"/>
                  </a:lnTo>
                  <a:close/>
                </a:path>
                <a:path w="2429509" h="737870">
                  <a:moveTo>
                    <a:pt x="2407919" y="0"/>
                  </a:moveTo>
                  <a:lnTo>
                    <a:pt x="2416789" y="21585"/>
                  </a:lnTo>
                  <a:lnTo>
                    <a:pt x="2404750" y="40004"/>
                  </a:lnTo>
                  <a:lnTo>
                    <a:pt x="2404750" y="539745"/>
                  </a:lnTo>
                  <a:lnTo>
                    <a:pt x="2249149" y="695324"/>
                  </a:lnTo>
                  <a:lnTo>
                    <a:pt x="2285988" y="695324"/>
                  </a:lnTo>
                  <a:lnTo>
                    <a:pt x="2429499" y="551806"/>
                  </a:lnTo>
                  <a:lnTo>
                    <a:pt x="2404750" y="546091"/>
                  </a:lnTo>
                  <a:lnTo>
                    <a:pt x="2407919" y="536566"/>
                  </a:lnTo>
                  <a:lnTo>
                    <a:pt x="2426329" y="18406"/>
                  </a:lnTo>
                  <a:lnTo>
                    <a:pt x="2407919" y="0"/>
                  </a:lnTo>
                  <a:close/>
                </a:path>
              </a:pathLst>
            </a:custGeom>
            <a:solidFill>
              <a:srgbClr val="BE4F4C"/>
            </a:solidFill>
          </p:spPr>
          <p:txBody>
            <a:bodyPr wrap="square" lIns="0" tIns="0" rIns="0" bIns="0" rtlCol="0"/>
            <a:lstStyle/>
            <a:p>
              <a:endParaRPr/>
            </a:p>
          </p:txBody>
        </p:sp>
        <p:sp>
          <p:nvSpPr>
            <p:cNvPr id="32" name="object 24"/>
            <p:cNvSpPr/>
            <p:nvPr/>
          </p:nvSpPr>
          <p:spPr>
            <a:xfrm>
              <a:off x="6074419" y="6509385"/>
              <a:ext cx="2249170" cy="0"/>
            </a:xfrm>
            <a:custGeom>
              <a:avLst/>
              <a:gdLst/>
              <a:ahLst/>
              <a:cxnLst/>
              <a:rect l="l" t="t" r="r" b="b"/>
              <a:pathLst>
                <a:path w="2249170">
                  <a:moveTo>
                    <a:pt x="0" y="0"/>
                  </a:moveTo>
                  <a:lnTo>
                    <a:pt x="2249149" y="0"/>
                  </a:lnTo>
                </a:path>
              </a:pathLst>
            </a:custGeom>
            <a:ln w="25391">
              <a:solidFill>
                <a:srgbClr val="BE4F4C"/>
              </a:solidFill>
            </a:ln>
          </p:spPr>
          <p:txBody>
            <a:bodyPr wrap="square" lIns="0" tIns="0" rIns="0" bIns="0" rtlCol="0"/>
            <a:lstStyle/>
            <a:p>
              <a:endParaRPr/>
            </a:p>
          </p:txBody>
        </p:sp>
        <p:sp>
          <p:nvSpPr>
            <p:cNvPr id="33" name="object 25"/>
            <p:cNvSpPr/>
            <p:nvPr/>
          </p:nvSpPr>
          <p:spPr>
            <a:xfrm>
              <a:off x="6235689" y="6329678"/>
              <a:ext cx="2268220" cy="0"/>
            </a:xfrm>
            <a:custGeom>
              <a:avLst/>
              <a:gdLst/>
              <a:ahLst/>
              <a:cxnLst/>
              <a:rect l="l" t="t" r="r" b="b"/>
              <a:pathLst>
                <a:path w="2268220">
                  <a:moveTo>
                    <a:pt x="0" y="0"/>
                  </a:moveTo>
                  <a:lnTo>
                    <a:pt x="2268230" y="0"/>
                  </a:lnTo>
                </a:path>
              </a:pathLst>
            </a:custGeom>
            <a:ln w="25404">
              <a:solidFill>
                <a:srgbClr val="BE4F4C"/>
              </a:solidFill>
            </a:ln>
          </p:spPr>
          <p:txBody>
            <a:bodyPr wrap="square" lIns="0" tIns="0" rIns="0" bIns="0" rtlCol="0"/>
            <a:lstStyle/>
            <a:p>
              <a:endParaRPr/>
            </a:p>
          </p:txBody>
        </p:sp>
        <p:sp>
          <p:nvSpPr>
            <p:cNvPr id="34" name="object 26"/>
            <p:cNvSpPr/>
            <p:nvPr/>
          </p:nvSpPr>
          <p:spPr>
            <a:xfrm>
              <a:off x="8299460" y="7030724"/>
              <a:ext cx="24130" cy="27305"/>
            </a:xfrm>
            <a:custGeom>
              <a:avLst/>
              <a:gdLst/>
              <a:ahLst/>
              <a:cxnLst/>
              <a:rect l="l" t="t" r="r" b="b"/>
              <a:pathLst>
                <a:path w="24129" h="27304">
                  <a:moveTo>
                    <a:pt x="12070" y="0"/>
                  </a:moveTo>
                  <a:lnTo>
                    <a:pt x="3169" y="5714"/>
                  </a:lnTo>
                  <a:lnTo>
                    <a:pt x="0" y="15239"/>
                  </a:lnTo>
                  <a:lnTo>
                    <a:pt x="18409" y="27300"/>
                  </a:lnTo>
                  <a:lnTo>
                    <a:pt x="24109" y="15239"/>
                  </a:lnTo>
                  <a:lnTo>
                    <a:pt x="12070" y="0"/>
                  </a:lnTo>
                  <a:close/>
                </a:path>
              </a:pathLst>
            </a:custGeom>
            <a:solidFill>
              <a:srgbClr val="BE4F4C"/>
            </a:solidFill>
          </p:spPr>
          <p:txBody>
            <a:bodyPr wrap="square" lIns="0" tIns="0" rIns="0" bIns="0" rtlCol="0"/>
            <a:lstStyle/>
            <a:p>
              <a:endParaRPr/>
            </a:p>
          </p:txBody>
        </p:sp>
        <p:sp>
          <p:nvSpPr>
            <p:cNvPr id="35" name="object 27"/>
            <p:cNvSpPr/>
            <p:nvPr/>
          </p:nvSpPr>
          <p:spPr>
            <a:xfrm>
              <a:off x="4203069" y="6118860"/>
              <a:ext cx="1645920" cy="999490"/>
            </a:xfrm>
            <a:custGeom>
              <a:avLst/>
              <a:gdLst/>
              <a:ahLst/>
              <a:cxnLst/>
              <a:rect l="l" t="t" r="r" b="b"/>
              <a:pathLst>
                <a:path w="1645920" h="999490">
                  <a:moveTo>
                    <a:pt x="502919" y="0"/>
                  </a:moveTo>
                  <a:lnTo>
                    <a:pt x="0" y="499740"/>
                  </a:lnTo>
                  <a:lnTo>
                    <a:pt x="502919" y="999494"/>
                  </a:lnTo>
                  <a:lnTo>
                    <a:pt x="502919" y="749295"/>
                  </a:lnTo>
                  <a:lnTo>
                    <a:pt x="1394783" y="749295"/>
                  </a:lnTo>
                  <a:lnTo>
                    <a:pt x="1645919" y="499740"/>
                  </a:lnTo>
                  <a:lnTo>
                    <a:pt x="1394142" y="249554"/>
                  </a:lnTo>
                  <a:lnTo>
                    <a:pt x="502919" y="249554"/>
                  </a:lnTo>
                  <a:lnTo>
                    <a:pt x="502919" y="0"/>
                  </a:lnTo>
                  <a:close/>
                </a:path>
                <a:path w="1645920" h="999490">
                  <a:moveTo>
                    <a:pt x="1394783" y="749295"/>
                  </a:moveTo>
                  <a:lnTo>
                    <a:pt x="1142999" y="749295"/>
                  </a:lnTo>
                  <a:lnTo>
                    <a:pt x="1142999" y="999494"/>
                  </a:lnTo>
                  <a:lnTo>
                    <a:pt x="1394783" y="749295"/>
                  </a:lnTo>
                  <a:close/>
                </a:path>
                <a:path w="1645920" h="999490">
                  <a:moveTo>
                    <a:pt x="1142999" y="0"/>
                  </a:moveTo>
                  <a:lnTo>
                    <a:pt x="1142999" y="249554"/>
                  </a:lnTo>
                  <a:lnTo>
                    <a:pt x="1394142" y="249554"/>
                  </a:lnTo>
                  <a:lnTo>
                    <a:pt x="1142999" y="0"/>
                  </a:lnTo>
                  <a:close/>
                </a:path>
              </a:pathLst>
            </a:custGeom>
            <a:solidFill>
              <a:srgbClr val="4E7FBB"/>
            </a:solidFill>
          </p:spPr>
          <p:txBody>
            <a:bodyPr wrap="square" lIns="0" tIns="0" rIns="0" bIns="0" rtlCol="0"/>
            <a:lstStyle/>
            <a:p>
              <a:endParaRPr/>
            </a:p>
          </p:txBody>
        </p:sp>
        <p:sp>
          <p:nvSpPr>
            <p:cNvPr id="36" name="object 28"/>
            <p:cNvSpPr/>
            <p:nvPr/>
          </p:nvSpPr>
          <p:spPr>
            <a:xfrm>
              <a:off x="4696449" y="6103620"/>
              <a:ext cx="1165225" cy="523875"/>
            </a:xfrm>
            <a:custGeom>
              <a:avLst/>
              <a:gdLst/>
              <a:ahLst/>
              <a:cxnLst/>
              <a:rect l="l" t="t" r="r" b="b"/>
              <a:pathLst>
                <a:path w="1165225" h="523875">
                  <a:moveTo>
                    <a:pt x="668044" y="15239"/>
                  </a:moveTo>
                  <a:lnTo>
                    <a:pt x="664860" y="15239"/>
                  </a:lnTo>
                  <a:lnTo>
                    <a:pt x="1142999" y="505455"/>
                  </a:lnTo>
                  <a:lnTo>
                    <a:pt x="1158239" y="523874"/>
                  </a:lnTo>
                  <a:lnTo>
                    <a:pt x="1164610" y="518159"/>
                  </a:lnTo>
                  <a:lnTo>
                    <a:pt x="1164610" y="511814"/>
                  </a:lnTo>
                  <a:lnTo>
                    <a:pt x="668044" y="15239"/>
                  </a:lnTo>
                  <a:close/>
                </a:path>
                <a:path w="1165225" h="523875">
                  <a:moveTo>
                    <a:pt x="21610" y="252734"/>
                  </a:moveTo>
                  <a:lnTo>
                    <a:pt x="9540" y="252734"/>
                  </a:lnTo>
                  <a:lnTo>
                    <a:pt x="0" y="276855"/>
                  </a:lnTo>
                  <a:lnTo>
                    <a:pt x="9540" y="276855"/>
                  </a:lnTo>
                  <a:lnTo>
                    <a:pt x="21610" y="264794"/>
                  </a:lnTo>
                  <a:lnTo>
                    <a:pt x="637550" y="264794"/>
                  </a:lnTo>
                  <a:lnTo>
                    <a:pt x="21610" y="252734"/>
                  </a:lnTo>
                  <a:close/>
                </a:path>
                <a:path w="1165225" h="523875">
                  <a:moveTo>
                    <a:pt x="649620" y="0"/>
                  </a:moveTo>
                  <a:lnTo>
                    <a:pt x="646450" y="2535"/>
                  </a:lnTo>
                  <a:lnTo>
                    <a:pt x="640079" y="5714"/>
                  </a:lnTo>
                  <a:lnTo>
                    <a:pt x="637550" y="8894"/>
                  </a:lnTo>
                  <a:lnTo>
                    <a:pt x="637550" y="264794"/>
                  </a:lnTo>
                  <a:lnTo>
                    <a:pt x="21610" y="264794"/>
                  </a:lnTo>
                  <a:lnTo>
                    <a:pt x="649620" y="276855"/>
                  </a:lnTo>
                  <a:lnTo>
                    <a:pt x="658520" y="276855"/>
                  </a:lnTo>
                  <a:lnTo>
                    <a:pt x="649620" y="252734"/>
                  </a:lnTo>
                  <a:lnTo>
                    <a:pt x="643280" y="24134"/>
                  </a:lnTo>
                  <a:lnTo>
                    <a:pt x="664860" y="15239"/>
                  </a:lnTo>
                  <a:lnTo>
                    <a:pt x="668044" y="15239"/>
                  </a:lnTo>
                  <a:lnTo>
                    <a:pt x="655319" y="2535"/>
                  </a:lnTo>
                  <a:lnTo>
                    <a:pt x="649620" y="0"/>
                  </a:lnTo>
                  <a:close/>
                </a:path>
              </a:pathLst>
            </a:custGeom>
            <a:solidFill>
              <a:srgbClr val="375C88"/>
            </a:solidFill>
          </p:spPr>
          <p:txBody>
            <a:bodyPr wrap="square" lIns="0" tIns="0" rIns="0" bIns="0" rtlCol="0"/>
            <a:lstStyle/>
            <a:p>
              <a:endParaRPr/>
            </a:p>
          </p:txBody>
        </p:sp>
        <p:sp>
          <p:nvSpPr>
            <p:cNvPr id="37" name="object 29"/>
            <p:cNvSpPr/>
            <p:nvPr/>
          </p:nvSpPr>
          <p:spPr>
            <a:xfrm>
              <a:off x="4191000" y="6609076"/>
              <a:ext cx="1663700" cy="521334"/>
            </a:xfrm>
            <a:custGeom>
              <a:avLst/>
              <a:gdLst/>
              <a:ahLst/>
              <a:cxnLst/>
              <a:rect l="l" t="t" r="r" b="b"/>
              <a:pathLst>
                <a:path w="1663700" h="521334">
                  <a:moveTo>
                    <a:pt x="1170310" y="271784"/>
                  </a:moveTo>
                  <a:lnTo>
                    <a:pt x="1155070" y="271784"/>
                  </a:lnTo>
                  <a:lnTo>
                    <a:pt x="1148730" y="500384"/>
                  </a:lnTo>
                  <a:lnTo>
                    <a:pt x="1170310" y="509278"/>
                  </a:lnTo>
                  <a:lnTo>
                    <a:pt x="1160769" y="521339"/>
                  </a:lnTo>
                  <a:lnTo>
                    <a:pt x="1203330" y="478798"/>
                  </a:lnTo>
                  <a:lnTo>
                    <a:pt x="1170310" y="478798"/>
                  </a:lnTo>
                  <a:lnTo>
                    <a:pt x="1170310" y="271784"/>
                  </a:lnTo>
                  <a:close/>
                </a:path>
                <a:path w="1663700" h="521334">
                  <a:moveTo>
                    <a:pt x="5730" y="0"/>
                  </a:moveTo>
                  <a:lnTo>
                    <a:pt x="0" y="6358"/>
                  </a:lnTo>
                  <a:lnTo>
                    <a:pt x="0" y="12704"/>
                  </a:lnTo>
                  <a:lnTo>
                    <a:pt x="505449" y="518159"/>
                  </a:lnTo>
                  <a:lnTo>
                    <a:pt x="499750" y="509278"/>
                  </a:lnTo>
                  <a:lnTo>
                    <a:pt x="520689" y="500384"/>
                  </a:lnTo>
                  <a:lnTo>
                    <a:pt x="520151" y="478798"/>
                  </a:lnTo>
                  <a:lnTo>
                    <a:pt x="499750" y="478798"/>
                  </a:lnTo>
                  <a:lnTo>
                    <a:pt x="39374" y="18419"/>
                  </a:lnTo>
                  <a:lnTo>
                    <a:pt x="20970" y="18419"/>
                  </a:lnTo>
                  <a:lnTo>
                    <a:pt x="5730" y="0"/>
                  </a:lnTo>
                  <a:close/>
                </a:path>
                <a:path w="1663700" h="521334">
                  <a:moveTo>
                    <a:pt x="1170310" y="259079"/>
                  </a:moveTo>
                  <a:lnTo>
                    <a:pt x="1142999" y="259079"/>
                  </a:lnTo>
                  <a:lnTo>
                    <a:pt x="1142999" y="515624"/>
                  </a:lnTo>
                  <a:lnTo>
                    <a:pt x="1145529" y="518159"/>
                  </a:lnTo>
                  <a:lnTo>
                    <a:pt x="1155070" y="271784"/>
                  </a:lnTo>
                  <a:lnTo>
                    <a:pt x="1170310" y="271784"/>
                  </a:lnTo>
                  <a:lnTo>
                    <a:pt x="1170310" y="259079"/>
                  </a:lnTo>
                  <a:close/>
                </a:path>
                <a:path w="1663700" h="521334">
                  <a:moveTo>
                    <a:pt x="1163970" y="247019"/>
                  </a:moveTo>
                  <a:lnTo>
                    <a:pt x="505449" y="247019"/>
                  </a:lnTo>
                  <a:lnTo>
                    <a:pt x="499750" y="253364"/>
                  </a:lnTo>
                  <a:lnTo>
                    <a:pt x="499750" y="478798"/>
                  </a:lnTo>
                  <a:lnTo>
                    <a:pt x="520151" y="478798"/>
                  </a:lnTo>
                  <a:lnTo>
                    <a:pt x="514990" y="271784"/>
                  </a:lnTo>
                  <a:lnTo>
                    <a:pt x="527060" y="259079"/>
                  </a:lnTo>
                  <a:lnTo>
                    <a:pt x="1170310" y="259079"/>
                  </a:lnTo>
                  <a:lnTo>
                    <a:pt x="1170310" y="253364"/>
                  </a:lnTo>
                  <a:lnTo>
                    <a:pt x="1163970" y="247019"/>
                  </a:lnTo>
                  <a:close/>
                </a:path>
                <a:path w="1663700" h="521334">
                  <a:moveTo>
                    <a:pt x="1639580" y="9524"/>
                  </a:moveTo>
                  <a:lnTo>
                    <a:pt x="1170310" y="478798"/>
                  </a:lnTo>
                  <a:lnTo>
                    <a:pt x="1203330" y="478798"/>
                  </a:lnTo>
                  <a:lnTo>
                    <a:pt x="1663689" y="18419"/>
                  </a:lnTo>
                  <a:lnTo>
                    <a:pt x="1648449" y="18419"/>
                  </a:lnTo>
                  <a:lnTo>
                    <a:pt x="1639580" y="9524"/>
                  </a:lnTo>
                  <a:close/>
                </a:path>
                <a:path w="1663700" h="521334">
                  <a:moveTo>
                    <a:pt x="20970" y="0"/>
                  </a:moveTo>
                  <a:lnTo>
                    <a:pt x="20970" y="18419"/>
                  </a:lnTo>
                  <a:lnTo>
                    <a:pt x="39374" y="18419"/>
                  </a:lnTo>
                  <a:lnTo>
                    <a:pt x="20970" y="0"/>
                  </a:lnTo>
                  <a:close/>
                </a:path>
              </a:pathLst>
            </a:custGeom>
            <a:solidFill>
              <a:srgbClr val="375C88"/>
            </a:solidFill>
          </p:spPr>
          <p:txBody>
            <a:bodyPr wrap="square" lIns="0" tIns="0" rIns="0" bIns="0" rtlCol="0"/>
            <a:lstStyle/>
            <a:p>
              <a:endParaRPr/>
            </a:p>
          </p:txBody>
        </p:sp>
        <p:sp>
          <p:nvSpPr>
            <p:cNvPr id="38" name="object 30"/>
            <p:cNvSpPr/>
            <p:nvPr/>
          </p:nvSpPr>
          <p:spPr>
            <a:xfrm>
              <a:off x="5348920" y="6880860"/>
              <a:ext cx="0" cy="252729"/>
            </a:xfrm>
            <a:custGeom>
              <a:avLst/>
              <a:gdLst/>
              <a:ahLst/>
              <a:cxnLst/>
              <a:rect l="l" t="t" r="r" b="b"/>
              <a:pathLst>
                <a:path h="252729">
                  <a:moveTo>
                    <a:pt x="0" y="0"/>
                  </a:moveTo>
                  <a:lnTo>
                    <a:pt x="0" y="252734"/>
                  </a:lnTo>
                </a:path>
              </a:pathLst>
            </a:custGeom>
            <a:ln w="26050">
              <a:solidFill>
                <a:srgbClr val="375C88"/>
              </a:solidFill>
            </a:ln>
          </p:spPr>
          <p:txBody>
            <a:bodyPr wrap="square" lIns="0" tIns="0" rIns="0" bIns="0" rtlCol="0"/>
            <a:lstStyle/>
            <a:p>
              <a:endParaRPr/>
            </a:p>
          </p:txBody>
        </p:sp>
        <p:sp>
          <p:nvSpPr>
            <p:cNvPr id="39" name="object 31"/>
            <p:cNvSpPr/>
            <p:nvPr/>
          </p:nvSpPr>
          <p:spPr>
            <a:xfrm>
              <a:off x="5339730" y="6118860"/>
              <a:ext cx="514984" cy="508634"/>
            </a:xfrm>
            <a:custGeom>
              <a:avLst/>
              <a:gdLst/>
              <a:ahLst/>
              <a:cxnLst/>
              <a:rect l="l" t="t" r="r" b="b"/>
              <a:pathLst>
                <a:path w="514985" h="508634">
                  <a:moveTo>
                    <a:pt x="51308" y="30479"/>
                  </a:moveTo>
                  <a:lnTo>
                    <a:pt x="21579" y="30479"/>
                  </a:lnTo>
                  <a:lnTo>
                    <a:pt x="499719" y="508634"/>
                  </a:lnTo>
                  <a:lnTo>
                    <a:pt x="514959" y="508634"/>
                  </a:lnTo>
                  <a:lnTo>
                    <a:pt x="499719" y="490215"/>
                  </a:lnTo>
                  <a:lnTo>
                    <a:pt x="51308" y="30479"/>
                  </a:lnTo>
                  <a:close/>
                </a:path>
                <a:path w="514985" h="508634">
                  <a:moveTo>
                    <a:pt x="21579" y="0"/>
                  </a:moveTo>
                  <a:lnTo>
                    <a:pt x="0" y="8894"/>
                  </a:lnTo>
                  <a:lnTo>
                    <a:pt x="6339" y="237494"/>
                  </a:lnTo>
                  <a:lnTo>
                    <a:pt x="15239" y="261615"/>
                  </a:lnTo>
                  <a:lnTo>
                    <a:pt x="21579" y="255900"/>
                  </a:lnTo>
                  <a:lnTo>
                    <a:pt x="21579" y="30479"/>
                  </a:lnTo>
                  <a:lnTo>
                    <a:pt x="51308" y="30479"/>
                  </a:lnTo>
                  <a:lnTo>
                    <a:pt x="21579" y="0"/>
                  </a:lnTo>
                  <a:close/>
                </a:path>
              </a:pathLst>
            </a:custGeom>
            <a:solidFill>
              <a:srgbClr val="375C88"/>
            </a:solidFill>
          </p:spPr>
          <p:txBody>
            <a:bodyPr wrap="square" lIns="0" tIns="0" rIns="0" bIns="0" rtlCol="0"/>
            <a:lstStyle/>
            <a:p>
              <a:endParaRPr/>
            </a:p>
          </p:txBody>
        </p:sp>
        <p:sp>
          <p:nvSpPr>
            <p:cNvPr id="40" name="object 32"/>
            <p:cNvSpPr/>
            <p:nvPr/>
          </p:nvSpPr>
          <p:spPr>
            <a:xfrm>
              <a:off x="4705989" y="6368415"/>
              <a:ext cx="640080" cy="0"/>
            </a:xfrm>
            <a:custGeom>
              <a:avLst/>
              <a:gdLst/>
              <a:ahLst/>
              <a:cxnLst/>
              <a:rect l="l" t="t" r="r" b="b"/>
              <a:pathLst>
                <a:path w="640079">
                  <a:moveTo>
                    <a:pt x="0" y="0"/>
                  </a:moveTo>
                  <a:lnTo>
                    <a:pt x="640079" y="0"/>
                  </a:lnTo>
                </a:path>
              </a:pathLst>
            </a:custGeom>
            <a:ln w="25391">
              <a:solidFill>
                <a:srgbClr val="375C88"/>
              </a:solidFill>
            </a:ln>
          </p:spPr>
          <p:txBody>
            <a:bodyPr wrap="square" lIns="0" tIns="0" rIns="0" bIns="0" rtlCol="0"/>
            <a:lstStyle/>
            <a:p>
              <a:endParaRPr/>
            </a:p>
          </p:txBody>
        </p:sp>
        <p:sp>
          <p:nvSpPr>
            <p:cNvPr id="41" name="object 33"/>
            <p:cNvSpPr/>
            <p:nvPr/>
          </p:nvSpPr>
          <p:spPr>
            <a:xfrm>
              <a:off x="4704405" y="6103620"/>
              <a:ext cx="0" cy="276860"/>
            </a:xfrm>
            <a:custGeom>
              <a:avLst/>
              <a:gdLst/>
              <a:ahLst/>
              <a:cxnLst/>
              <a:rect l="l" t="t" r="r" b="b"/>
              <a:pathLst>
                <a:path h="276860">
                  <a:moveTo>
                    <a:pt x="0" y="0"/>
                  </a:moveTo>
                  <a:lnTo>
                    <a:pt x="0" y="276855"/>
                  </a:lnTo>
                </a:path>
              </a:pathLst>
            </a:custGeom>
            <a:ln w="28580">
              <a:solidFill>
                <a:srgbClr val="375C88"/>
              </a:solidFill>
            </a:ln>
          </p:spPr>
          <p:txBody>
            <a:bodyPr wrap="square" lIns="0" tIns="0" rIns="0" bIns="0" rtlCol="0"/>
            <a:lstStyle/>
            <a:p>
              <a:endParaRPr/>
            </a:p>
          </p:txBody>
        </p:sp>
        <p:sp>
          <p:nvSpPr>
            <p:cNvPr id="42" name="object 34"/>
            <p:cNvSpPr/>
            <p:nvPr/>
          </p:nvSpPr>
          <p:spPr>
            <a:xfrm>
              <a:off x="4196730" y="6109335"/>
              <a:ext cx="499745" cy="518159"/>
            </a:xfrm>
            <a:custGeom>
              <a:avLst/>
              <a:gdLst/>
              <a:ahLst/>
              <a:cxnLst/>
              <a:rect l="l" t="t" r="r" b="b"/>
              <a:pathLst>
                <a:path w="499745" h="518159">
                  <a:moveTo>
                    <a:pt x="499719" y="0"/>
                  </a:moveTo>
                  <a:lnTo>
                    <a:pt x="0" y="499740"/>
                  </a:lnTo>
                  <a:lnTo>
                    <a:pt x="15239" y="518159"/>
                  </a:lnTo>
                  <a:lnTo>
                    <a:pt x="15239" y="499740"/>
                  </a:lnTo>
                  <a:lnTo>
                    <a:pt x="34262" y="499740"/>
                  </a:lnTo>
                  <a:lnTo>
                    <a:pt x="494019" y="39374"/>
                  </a:lnTo>
                  <a:lnTo>
                    <a:pt x="494019" y="9524"/>
                  </a:lnTo>
                  <a:lnTo>
                    <a:pt x="499719" y="0"/>
                  </a:lnTo>
                  <a:close/>
                </a:path>
                <a:path w="499745" h="518159">
                  <a:moveTo>
                    <a:pt x="34262" y="499740"/>
                  </a:moveTo>
                  <a:lnTo>
                    <a:pt x="15239" y="499740"/>
                  </a:lnTo>
                  <a:lnTo>
                    <a:pt x="24749" y="509265"/>
                  </a:lnTo>
                  <a:lnTo>
                    <a:pt x="34262" y="499740"/>
                  </a:lnTo>
                  <a:close/>
                </a:path>
              </a:pathLst>
            </a:custGeom>
            <a:solidFill>
              <a:srgbClr val="375C88"/>
            </a:solidFill>
          </p:spPr>
          <p:txBody>
            <a:bodyPr wrap="square" lIns="0" tIns="0" rIns="0" bIns="0" rtlCol="0"/>
            <a:lstStyle/>
            <a:p>
              <a:endParaRPr/>
            </a:p>
          </p:txBody>
        </p:sp>
        <p:sp>
          <p:nvSpPr>
            <p:cNvPr id="43" name="object 35"/>
            <p:cNvSpPr/>
            <p:nvPr/>
          </p:nvSpPr>
          <p:spPr>
            <a:xfrm>
              <a:off x="4690750" y="6868155"/>
              <a:ext cx="643255" cy="265430"/>
            </a:xfrm>
            <a:custGeom>
              <a:avLst/>
              <a:gdLst/>
              <a:ahLst/>
              <a:cxnLst/>
              <a:rect l="l" t="t" r="r" b="b"/>
              <a:pathLst>
                <a:path w="643254" h="265429">
                  <a:moveTo>
                    <a:pt x="643249" y="0"/>
                  </a:moveTo>
                  <a:lnTo>
                    <a:pt x="27310" y="0"/>
                  </a:lnTo>
                  <a:lnTo>
                    <a:pt x="15239" y="12704"/>
                  </a:lnTo>
                  <a:lnTo>
                    <a:pt x="20939" y="241304"/>
                  </a:lnTo>
                  <a:lnTo>
                    <a:pt x="0" y="250198"/>
                  </a:lnTo>
                  <a:lnTo>
                    <a:pt x="5699" y="259079"/>
                  </a:lnTo>
                  <a:lnTo>
                    <a:pt x="8900" y="262259"/>
                  </a:lnTo>
                  <a:lnTo>
                    <a:pt x="15239" y="265438"/>
                  </a:lnTo>
                  <a:lnTo>
                    <a:pt x="18409" y="262259"/>
                  </a:lnTo>
                  <a:lnTo>
                    <a:pt x="24140" y="259079"/>
                  </a:lnTo>
                  <a:lnTo>
                    <a:pt x="27310" y="256544"/>
                  </a:lnTo>
                  <a:lnTo>
                    <a:pt x="27310" y="12704"/>
                  </a:lnTo>
                  <a:lnTo>
                    <a:pt x="642609" y="12704"/>
                  </a:lnTo>
                  <a:lnTo>
                    <a:pt x="643249" y="0"/>
                  </a:lnTo>
                  <a:close/>
                </a:path>
              </a:pathLst>
            </a:custGeom>
            <a:solidFill>
              <a:srgbClr val="375C88"/>
            </a:solidFill>
          </p:spPr>
          <p:txBody>
            <a:bodyPr wrap="square" lIns="0" tIns="0" rIns="0" bIns="0" rtlCol="0"/>
            <a:lstStyle/>
            <a:p>
              <a:endParaRPr/>
            </a:p>
          </p:txBody>
        </p:sp>
        <p:sp>
          <p:nvSpPr>
            <p:cNvPr id="44" name="object 37"/>
            <p:cNvSpPr txBox="1"/>
            <p:nvPr/>
          </p:nvSpPr>
          <p:spPr>
            <a:xfrm>
              <a:off x="2438147" y="6668967"/>
              <a:ext cx="1278890" cy="254000"/>
            </a:xfrm>
            <a:prstGeom prst="rect">
              <a:avLst/>
            </a:prstGeom>
          </p:spPr>
          <p:txBody>
            <a:bodyPr vert="horz" wrap="square" lIns="0" tIns="0" rIns="0" bIns="0" rtlCol="0">
              <a:spAutoFit/>
            </a:bodyPr>
            <a:lstStyle/>
            <a:p>
              <a:pPr marL="12700">
                <a:lnSpc>
                  <a:spcPct val="100000"/>
                </a:lnSpc>
              </a:pPr>
              <a:r>
                <a:rPr sz="1800" dirty="0">
                  <a:solidFill>
                    <a:srgbClr val="FFFFFF"/>
                  </a:solidFill>
                  <a:latin typeface="Calibri"/>
                  <a:cs typeface="Calibri"/>
                </a:rPr>
                <a:t>Β</a:t>
              </a:r>
              <a:r>
                <a:rPr sz="1800" spc="-15" dirty="0">
                  <a:solidFill>
                    <a:srgbClr val="FFFFFF"/>
                  </a:solidFill>
                  <a:latin typeface="Calibri"/>
                  <a:cs typeface="Calibri"/>
                </a:rPr>
                <a:t>α</a:t>
              </a:r>
              <a:r>
                <a:rPr sz="1800" dirty="0">
                  <a:solidFill>
                    <a:srgbClr val="FFFFFF"/>
                  </a:solidFill>
                  <a:latin typeface="Calibri"/>
                  <a:cs typeface="Calibri"/>
                </a:rPr>
                <a:t>σ</a:t>
              </a:r>
              <a:r>
                <a:rPr sz="1800" spc="10" dirty="0">
                  <a:solidFill>
                    <a:srgbClr val="FFFFFF"/>
                  </a:solidFill>
                  <a:latin typeface="Calibri"/>
                  <a:cs typeface="Calibri"/>
                </a:rPr>
                <a:t>ι</a:t>
              </a:r>
              <a:r>
                <a:rPr sz="1800" spc="-55" dirty="0">
                  <a:solidFill>
                    <a:srgbClr val="FFFFFF"/>
                  </a:solidFill>
                  <a:latin typeface="Calibri"/>
                  <a:cs typeface="Calibri"/>
                </a:rPr>
                <a:t>κ</a:t>
              </a:r>
              <a:r>
                <a:rPr sz="1800" dirty="0">
                  <a:solidFill>
                    <a:srgbClr val="FFFFFF"/>
                  </a:solidFill>
                  <a:latin typeface="Calibri"/>
                  <a:cs typeface="Calibri"/>
                </a:rPr>
                <a:t>ά</a:t>
              </a:r>
              <a:r>
                <a:rPr sz="1800" spc="-35" dirty="0">
                  <a:solidFill>
                    <a:srgbClr val="FFFFFF"/>
                  </a:solidFill>
                  <a:latin typeface="Calibri"/>
                  <a:cs typeface="Calibri"/>
                </a:rPr>
                <a:t> </a:t>
              </a:r>
              <a:r>
                <a:rPr sz="1800" spc="-15" dirty="0">
                  <a:solidFill>
                    <a:srgbClr val="FFFFFF"/>
                  </a:solidFill>
                  <a:latin typeface="Calibri"/>
                  <a:cs typeface="Calibri"/>
                </a:rPr>
                <a:t>π</a:t>
              </a:r>
              <a:r>
                <a:rPr sz="1800" spc="-30" dirty="0">
                  <a:solidFill>
                    <a:srgbClr val="FFFFFF"/>
                  </a:solidFill>
                  <a:latin typeface="Calibri"/>
                  <a:cs typeface="Calibri"/>
                </a:rPr>
                <a:t>ε</a:t>
              </a:r>
              <a:r>
                <a:rPr sz="1800" spc="5" dirty="0">
                  <a:solidFill>
                    <a:srgbClr val="FFFFFF"/>
                  </a:solidFill>
                  <a:latin typeface="Calibri"/>
                  <a:cs typeface="Calibri"/>
                </a:rPr>
                <a:t>δ</a:t>
              </a:r>
              <a:r>
                <a:rPr sz="1800" spc="10" dirty="0">
                  <a:solidFill>
                    <a:srgbClr val="FFFFFF"/>
                  </a:solidFill>
                  <a:latin typeface="Calibri"/>
                  <a:cs typeface="Calibri"/>
                </a:rPr>
                <a:t>ί</a:t>
              </a:r>
              <a:r>
                <a:rPr sz="1800" dirty="0">
                  <a:solidFill>
                    <a:srgbClr val="FFFFFF"/>
                  </a:solidFill>
                  <a:latin typeface="Calibri"/>
                  <a:cs typeface="Calibri"/>
                </a:rPr>
                <a:t>α</a:t>
              </a:r>
              <a:endParaRPr sz="1800" dirty="0">
                <a:latin typeface="Calibri"/>
                <a:cs typeface="Calibri"/>
              </a:endParaRPr>
            </a:p>
          </p:txBody>
        </p:sp>
        <p:sp>
          <p:nvSpPr>
            <p:cNvPr id="45" name="object 37"/>
            <p:cNvSpPr txBox="1"/>
            <p:nvPr/>
          </p:nvSpPr>
          <p:spPr>
            <a:xfrm>
              <a:off x="6323426" y="6611800"/>
              <a:ext cx="2012233" cy="276999"/>
            </a:xfrm>
            <a:prstGeom prst="rect">
              <a:avLst/>
            </a:prstGeom>
          </p:spPr>
          <p:txBody>
            <a:bodyPr vert="horz" wrap="square" lIns="0" tIns="0" rIns="0" bIns="0" rtlCol="0">
              <a:spAutoFit/>
            </a:bodyPr>
            <a:lstStyle/>
            <a:p>
              <a:pPr marL="12700">
                <a:lnSpc>
                  <a:spcPct val="100000"/>
                </a:lnSpc>
              </a:pPr>
              <a:r>
                <a:rPr lang="el-GR" dirty="0" smtClean="0">
                  <a:solidFill>
                    <a:srgbClr val="FFFFFF"/>
                  </a:solidFill>
                  <a:latin typeface="Calibri"/>
                  <a:cs typeface="Calibri"/>
                </a:rPr>
                <a:t>Φασματικά</a:t>
              </a:r>
              <a:r>
                <a:rPr sz="1800" spc="-35" dirty="0" smtClean="0">
                  <a:solidFill>
                    <a:srgbClr val="FFFFFF"/>
                  </a:solidFill>
                  <a:latin typeface="Calibri"/>
                  <a:cs typeface="Calibri"/>
                </a:rPr>
                <a:t> </a:t>
              </a:r>
              <a:r>
                <a:rPr sz="1800" spc="-15" dirty="0">
                  <a:solidFill>
                    <a:srgbClr val="FFFFFF"/>
                  </a:solidFill>
                  <a:latin typeface="Calibri"/>
                  <a:cs typeface="Calibri"/>
                </a:rPr>
                <a:t>π</a:t>
              </a:r>
              <a:r>
                <a:rPr sz="1800" spc="-30" dirty="0">
                  <a:solidFill>
                    <a:srgbClr val="FFFFFF"/>
                  </a:solidFill>
                  <a:latin typeface="Calibri"/>
                  <a:cs typeface="Calibri"/>
                </a:rPr>
                <a:t>ε</a:t>
              </a:r>
              <a:r>
                <a:rPr sz="1800" spc="5" dirty="0">
                  <a:solidFill>
                    <a:srgbClr val="FFFFFF"/>
                  </a:solidFill>
                  <a:latin typeface="Calibri"/>
                  <a:cs typeface="Calibri"/>
                </a:rPr>
                <a:t>δ</a:t>
              </a:r>
              <a:r>
                <a:rPr sz="1800" spc="10" dirty="0">
                  <a:solidFill>
                    <a:srgbClr val="FFFFFF"/>
                  </a:solidFill>
                  <a:latin typeface="Calibri"/>
                  <a:cs typeface="Calibri"/>
                </a:rPr>
                <a:t>ί</a:t>
              </a:r>
              <a:r>
                <a:rPr sz="1800" dirty="0">
                  <a:solidFill>
                    <a:srgbClr val="FFFFFF"/>
                  </a:solidFill>
                  <a:latin typeface="Calibri"/>
                  <a:cs typeface="Calibri"/>
                </a:rPr>
                <a:t>α</a:t>
              </a:r>
              <a:endParaRPr sz="1800" dirty="0">
                <a:latin typeface="Calibri"/>
                <a:cs typeface="Calibri"/>
              </a:endParaRPr>
            </a:p>
          </p:txBody>
        </p:sp>
        <p:sp>
          <p:nvSpPr>
            <p:cNvPr id="46" name="object 37"/>
            <p:cNvSpPr txBox="1"/>
            <p:nvPr/>
          </p:nvSpPr>
          <p:spPr>
            <a:xfrm>
              <a:off x="4688329" y="6446562"/>
              <a:ext cx="1278890" cy="276999"/>
            </a:xfrm>
            <a:prstGeom prst="rect">
              <a:avLst/>
            </a:prstGeom>
          </p:spPr>
          <p:txBody>
            <a:bodyPr vert="horz" wrap="square" lIns="0" tIns="0" rIns="0" bIns="0" rtlCol="0">
              <a:spAutoFit/>
            </a:bodyPr>
            <a:lstStyle/>
            <a:p>
              <a:pPr marL="12700">
                <a:lnSpc>
                  <a:spcPct val="100000"/>
                </a:lnSpc>
              </a:pPr>
              <a:r>
                <a:rPr lang="en-US" sz="1800" dirty="0" smtClean="0">
                  <a:solidFill>
                    <a:srgbClr val="FFFFFF"/>
                  </a:solidFill>
                  <a:latin typeface="Calibri"/>
                  <a:cs typeface="Calibri"/>
                </a:rPr>
                <a:t>Fourier</a:t>
              </a:r>
              <a:endParaRPr sz="1800" dirty="0">
                <a:latin typeface="Calibri"/>
                <a:cs typeface="Calibri"/>
              </a:endParaRPr>
            </a:p>
          </p:txBody>
        </p:sp>
      </p:grpSp>
    </p:spTree>
    <p:extLst>
      <p:ext uri="{BB962C8B-B14F-4D97-AF65-F5344CB8AC3E}">
        <p14:creationId xmlns:p14="http://schemas.microsoft.com/office/powerpoint/2010/main" val="231295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7964" y="266183"/>
            <a:ext cx="8335654" cy="908967"/>
          </a:xfrm>
          <a:prstGeom prst="rect">
            <a:avLst/>
          </a:prstGeom>
        </p:spPr>
        <p:txBody>
          <a:bodyPr vert="horz" wrap="square" lIns="0" tIns="290576" rIns="0" bIns="0" rtlCol="0">
            <a:spAutoFit/>
          </a:bodyPr>
          <a:lstStyle/>
          <a:p>
            <a:pPr marL="189230">
              <a:lnSpc>
                <a:spcPct val="100000"/>
              </a:lnSpc>
            </a:pPr>
            <a:r>
              <a:rPr sz="4000" spc="-25" dirty="0"/>
              <a:t>Λ</a:t>
            </a:r>
            <a:r>
              <a:rPr sz="4000" spc="-55" dirty="0"/>
              <a:t>ί</a:t>
            </a:r>
            <a:r>
              <a:rPr sz="4000" spc="-5" dirty="0"/>
              <a:t>γ</a:t>
            </a:r>
            <a:r>
              <a:rPr sz="4000" spc="-25" dirty="0"/>
              <a:t>ο</a:t>
            </a:r>
            <a:r>
              <a:rPr sz="4000" spc="-60" dirty="0"/>
              <a:t> </a:t>
            </a:r>
            <a:r>
              <a:rPr sz="4000" spc="-15" dirty="0"/>
              <a:t>α</a:t>
            </a:r>
            <a:r>
              <a:rPr sz="4000" spc="-40" dirty="0"/>
              <a:t>π</a:t>
            </a:r>
            <a:r>
              <a:rPr sz="4000" spc="-25" dirty="0"/>
              <a:t>ό</a:t>
            </a:r>
            <a:r>
              <a:rPr sz="4000" spc="-10" dirty="0"/>
              <a:t> </a:t>
            </a:r>
            <a:r>
              <a:rPr sz="4000" spc="-30" dirty="0"/>
              <a:t>σ</a:t>
            </a:r>
            <a:r>
              <a:rPr sz="4000" spc="-15" dirty="0"/>
              <a:t>ή</a:t>
            </a:r>
            <a:r>
              <a:rPr sz="4000" spc="-40" dirty="0"/>
              <a:t>μ</a:t>
            </a:r>
            <a:r>
              <a:rPr sz="4000" spc="-25" dirty="0"/>
              <a:t>α</a:t>
            </a:r>
            <a:r>
              <a:rPr sz="4000" spc="-35" dirty="0"/>
              <a:t>τ</a:t>
            </a:r>
            <a:r>
              <a:rPr sz="4000" spc="-25" dirty="0"/>
              <a:t>α </a:t>
            </a:r>
            <a:r>
              <a:rPr sz="4000" spc="-135" dirty="0"/>
              <a:t>κ</a:t>
            </a:r>
            <a:r>
              <a:rPr sz="4000" spc="-20" dirty="0"/>
              <a:t>αι</a:t>
            </a:r>
            <a:r>
              <a:rPr sz="4000" spc="-35" dirty="0"/>
              <a:t> </a:t>
            </a:r>
            <a:r>
              <a:rPr sz="4000" spc="-30" dirty="0" smtClean="0"/>
              <a:t>σ</a:t>
            </a:r>
            <a:r>
              <a:rPr sz="4000" spc="-35" dirty="0" smtClean="0"/>
              <a:t>υ</a:t>
            </a:r>
            <a:r>
              <a:rPr sz="4000" spc="20" dirty="0" smtClean="0"/>
              <a:t>σ</a:t>
            </a:r>
            <a:r>
              <a:rPr sz="4000" spc="-10" dirty="0" smtClean="0"/>
              <a:t>τή</a:t>
            </a:r>
            <a:r>
              <a:rPr sz="4000" spc="-50" dirty="0" smtClean="0"/>
              <a:t>μ</a:t>
            </a:r>
            <a:r>
              <a:rPr sz="4000" spc="-25" dirty="0" smtClean="0"/>
              <a:t>ατα</a:t>
            </a:r>
            <a:endParaRPr sz="4000" dirty="0"/>
          </a:p>
        </p:txBody>
      </p:sp>
      <p:sp>
        <p:nvSpPr>
          <p:cNvPr id="6" name="object 6"/>
          <p:cNvSpPr txBox="1"/>
          <p:nvPr/>
        </p:nvSpPr>
        <p:spPr>
          <a:xfrm>
            <a:off x="610197" y="4030186"/>
            <a:ext cx="10146703" cy="738664"/>
          </a:xfrm>
          <a:prstGeom prst="rect">
            <a:avLst/>
          </a:prstGeom>
        </p:spPr>
        <p:txBody>
          <a:bodyPr vert="horz" wrap="square" lIns="0" tIns="0" rIns="0" bIns="0" rtlCol="0">
            <a:spAutoFit/>
          </a:bodyPr>
          <a:lstStyle/>
          <a:p>
            <a:pPr marL="12700" marR="1017905">
              <a:lnSpc>
                <a:spcPct val="100000"/>
              </a:lnSpc>
              <a:spcBef>
                <a:spcPts val="765"/>
              </a:spcBef>
              <a:tabLst>
                <a:tab pos="353060" algn="l"/>
              </a:tabLst>
            </a:pPr>
            <a:r>
              <a:rPr sz="2400" dirty="0" err="1" smtClean="0">
                <a:latin typeface="Calibri" panose="020F0502020204030204" pitchFamily="34" charset="0"/>
                <a:cs typeface="Calibri" panose="020F0502020204030204" pitchFamily="34" charset="0"/>
              </a:rPr>
              <a:t>Κ</a:t>
            </a:r>
            <a:r>
              <a:rPr sz="2400" spc="-20" dirty="0" err="1" smtClean="0">
                <a:latin typeface="Calibri" panose="020F0502020204030204" pitchFamily="34" charset="0"/>
                <a:cs typeface="Calibri" panose="020F0502020204030204" pitchFamily="34" charset="0"/>
              </a:rPr>
              <a:t>ά</a:t>
            </a:r>
            <a:r>
              <a:rPr sz="2400" spc="-5" dirty="0" err="1" smtClean="0">
                <a:latin typeface="Calibri" panose="020F0502020204030204" pitchFamily="34" charset="0"/>
                <a:cs typeface="Calibri" panose="020F0502020204030204" pitchFamily="34" charset="0"/>
              </a:rPr>
              <a:t>θ</a:t>
            </a:r>
            <a:r>
              <a:rPr sz="2400" dirty="0" err="1" smtClean="0">
                <a:latin typeface="Calibri" panose="020F0502020204030204" pitchFamily="34" charset="0"/>
                <a:cs typeface="Calibri" panose="020F0502020204030204" pitchFamily="34" charset="0"/>
              </a:rPr>
              <a:t>ε</a:t>
            </a:r>
            <a:r>
              <a:rPr sz="2400" spc="-75" dirty="0" smtClean="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με</a:t>
            </a:r>
            <a:r>
              <a:rPr sz="2400" spc="-15" dirty="0">
                <a:latin typeface="Calibri" panose="020F0502020204030204" pitchFamily="34" charset="0"/>
                <a:cs typeface="Calibri" panose="020F0502020204030204" pitchFamily="34" charset="0"/>
              </a:rPr>
              <a:t>τ</a:t>
            </a:r>
            <a:r>
              <a:rPr sz="2400" spc="-45" dirty="0">
                <a:latin typeface="Calibri" panose="020F0502020204030204" pitchFamily="34" charset="0"/>
                <a:cs typeface="Calibri" panose="020F0502020204030204" pitchFamily="34" charset="0"/>
              </a:rPr>
              <a:t>α</a:t>
            </a:r>
            <a:r>
              <a:rPr sz="2400" spc="35" dirty="0">
                <a:latin typeface="Calibri" panose="020F0502020204030204" pitchFamily="34" charset="0"/>
                <a:cs typeface="Calibri" panose="020F0502020204030204" pitchFamily="34" charset="0"/>
              </a:rPr>
              <a:t>σ</a:t>
            </a:r>
            <a:r>
              <a:rPr sz="2400" dirty="0">
                <a:latin typeface="Calibri" panose="020F0502020204030204" pitchFamily="34" charset="0"/>
                <a:cs typeface="Calibri" panose="020F0502020204030204" pitchFamily="34" charset="0"/>
              </a:rPr>
              <a:t>χ</a:t>
            </a:r>
            <a:r>
              <a:rPr sz="2400" spc="-20" dirty="0">
                <a:latin typeface="Calibri" panose="020F0502020204030204" pitchFamily="34" charset="0"/>
                <a:cs typeface="Calibri" panose="020F0502020204030204" pitchFamily="34" charset="0"/>
              </a:rPr>
              <a:t>η</a:t>
            </a:r>
            <a:r>
              <a:rPr sz="2400" spc="-25" dirty="0">
                <a:latin typeface="Calibri" panose="020F0502020204030204" pitchFamily="34" charset="0"/>
                <a:cs typeface="Calibri" panose="020F0502020204030204" pitchFamily="34" charset="0"/>
              </a:rPr>
              <a:t>μ</a:t>
            </a:r>
            <a:r>
              <a:rPr sz="2400" spc="-20" dirty="0">
                <a:latin typeface="Calibri" panose="020F0502020204030204" pitchFamily="34" charset="0"/>
                <a:cs typeface="Calibri" panose="020F0502020204030204" pitchFamily="34" charset="0"/>
              </a:rPr>
              <a:t>α</a:t>
            </a:r>
            <a:r>
              <a:rPr sz="2400" spc="5" dirty="0">
                <a:latin typeface="Calibri" panose="020F0502020204030204" pitchFamily="34" charset="0"/>
                <a:cs typeface="Calibri" panose="020F0502020204030204" pitchFamily="34" charset="0"/>
              </a:rPr>
              <a:t>τ</a:t>
            </a:r>
            <a:r>
              <a:rPr sz="2400" spc="20" dirty="0">
                <a:latin typeface="Calibri" panose="020F0502020204030204" pitchFamily="34" charset="0"/>
                <a:cs typeface="Calibri" panose="020F0502020204030204" pitchFamily="34" charset="0"/>
              </a:rPr>
              <a:t>ι</a:t>
            </a:r>
            <a:r>
              <a:rPr sz="2400" spc="-5" dirty="0">
                <a:latin typeface="Calibri" panose="020F0502020204030204" pitchFamily="34" charset="0"/>
                <a:cs typeface="Calibri" panose="020F0502020204030204" pitchFamily="34" charset="0"/>
              </a:rPr>
              <a:t>σ</a:t>
            </a:r>
            <a:r>
              <a:rPr sz="2400" spc="-25" dirty="0">
                <a:latin typeface="Calibri" panose="020F0502020204030204" pitchFamily="34" charset="0"/>
                <a:cs typeface="Calibri" panose="020F0502020204030204" pitchFamily="34" charset="0"/>
              </a:rPr>
              <a:t>μ</a:t>
            </a:r>
            <a:r>
              <a:rPr sz="2400" dirty="0">
                <a:latin typeface="Calibri" panose="020F0502020204030204" pitchFamily="34" charset="0"/>
                <a:cs typeface="Calibri" panose="020F0502020204030204" pitchFamily="34" charset="0"/>
              </a:rPr>
              <a:t>ός</a:t>
            </a:r>
            <a:r>
              <a:rPr sz="2400" spc="-204"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F</a:t>
            </a:r>
            <a:r>
              <a:rPr sz="2400" dirty="0">
                <a:latin typeface="Calibri" panose="020F0502020204030204" pitchFamily="34" charset="0"/>
                <a:cs typeface="Calibri" panose="020F0502020204030204" pitchFamily="34" charset="0"/>
              </a:rPr>
              <a:t>o</a:t>
            </a:r>
            <a:r>
              <a:rPr sz="2400" spc="-20" dirty="0">
                <a:latin typeface="Calibri" panose="020F0502020204030204" pitchFamily="34" charset="0"/>
                <a:cs typeface="Calibri" panose="020F0502020204030204" pitchFamily="34" charset="0"/>
              </a:rPr>
              <a:t>u</a:t>
            </a:r>
            <a:r>
              <a:rPr sz="2400" spc="-15" dirty="0">
                <a:latin typeface="Calibri" panose="020F0502020204030204" pitchFamily="34" charset="0"/>
                <a:cs typeface="Calibri" panose="020F0502020204030204" pitchFamily="34" charset="0"/>
              </a:rPr>
              <a:t>r</a:t>
            </a:r>
            <a:r>
              <a:rPr sz="2400" spc="5" dirty="0">
                <a:latin typeface="Calibri" panose="020F0502020204030204" pitchFamily="34" charset="0"/>
                <a:cs typeface="Calibri" panose="020F0502020204030204" pitchFamily="34" charset="0"/>
              </a:rPr>
              <a:t>i</a:t>
            </a:r>
            <a:r>
              <a:rPr sz="2400" dirty="0">
                <a:latin typeface="Calibri" panose="020F0502020204030204" pitchFamily="34" charset="0"/>
                <a:cs typeface="Calibri" panose="020F0502020204030204" pitchFamily="34" charset="0"/>
              </a:rPr>
              <a:t>er</a:t>
            </a:r>
            <a:r>
              <a:rPr sz="2400" spc="-120" dirty="0">
                <a:latin typeface="Calibri" panose="020F0502020204030204" pitchFamily="34" charset="0"/>
                <a:cs typeface="Calibri" panose="020F0502020204030204" pitchFamily="34" charset="0"/>
              </a:rPr>
              <a:t> </a:t>
            </a:r>
            <a:r>
              <a:rPr sz="2400" spc="5" dirty="0">
                <a:latin typeface="Calibri" panose="020F0502020204030204" pitchFamily="34" charset="0"/>
                <a:cs typeface="Calibri" panose="020F0502020204030204" pitchFamily="34" charset="0"/>
              </a:rPr>
              <a:t>τ</a:t>
            </a:r>
            <a:r>
              <a:rPr sz="2400" spc="-20" dirty="0">
                <a:latin typeface="Calibri" panose="020F0502020204030204" pitchFamily="34" charset="0"/>
                <a:cs typeface="Calibri" panose="020F0502020204030204" pitchFamily="34" charset="0"/>
              </a:rPr>
              <a:t>η</a:t>
            </a:r>
            <a:r>
              <a:rPr sz="2400" dirty="0">
                <a:latin typeface="Calibri" panose="020F0502020204030204" pitchFamily="34" charset="0"/>
                <a:cs typeface="Calibri" panose="020F0502020204030204" pitchFamily="34" charset="0"/>
              </a:rPr>
              <a:t>ς </a:t>
            </a:r>
            <a:r>
              <a:rPr sz="2400" spc="-5" dirty="0">
                <a:latin typeface="Calibri" panose="020F0502020204030204" pitchFamily="34" charset="0"/>
                <a:cs typeface="Calibri" panose="020F0502020204030204" pitchFamily="34" charset="0"/>
              </a:rPr>
              <a:t>σ</a:t>
            </a:r>
            <a:r>
              <a:rPr sz="2400" dirty="0">
                <a:latin typeface="Calibri" panose="020F0502020204030204" pitchFamily="34" charset="0"/>
                <a:cs typeface="Calibri" panose="020F0502020204030204" pitchFamily="34" charset="0"/>
              </a:rPr>
              <a:t>υν</a:t>
            </a:r>
            <a:r>
              <a:rPr sz="2400" spc="-20" dirty="0">
                <a:latin typeface="Calibri" panose="020F0502020204030204" pitchFamily="34" charset="0"/>
                <a:cs typeface="Calibri" panose="020F0502020204030204" pitchFamily="34" charset="0"/>
              </a:rPr>
              <a:t>ά</a:t>
            </a:r>
            <a:r>
              <a:rPr sz="2400" spc="-15" dirty="0">
                <a:latin typeface="Calibri" panose="020F0502020204030204" pitchFamily="34" charset="0"/>
                <a:cs typeface="Calibri" panose="020F0502020204030204" pitchFamily="34" charset="0"/>
              </a:rPr>
              <a:t>ρ</a:t>
            </a:r>
            <a:r>
              <a:rPr sz="2400" spc="5" dirty="0">
                <a:latin typeface="Calibri" panose="020F0502020204030204" pitchFamily="34" charset="0"/>
                <a:cs typeface="Calibri" panose="020F0502020204030204" pitchFamily="34" charset="0"/>
              </a:rPr>
              <a:t>τ</a:t>
            </a:r>
            <a:r>
              <a:rPr sz="2400" spc="-20" dirty="0">
                <a:latin typeface="Calibri" panose="020F0502020204030204" pitchFamily="34" charset="0"/>
                <a:cs typeface="Calibri" panose="020F0502020204030204" pitchFamily="34" charset="0"/>
              </a:rPr>
              <a:t>η</a:t>
            </a:r>
            <a:r>
              <a:rPr sz="2400" dirty="0">
                <a:latin typeface="Calibri" panose="020F0502020204030204" pitchFamily="34" charset="0"/>
                <a:cs typeface="Calibri" panose="020F0502020204030204" pitchFamily="34" charset="0"/>
              </a:rPr>
              <a:t>σ</a:t>
            </a:r>
            <a:r>
              <a:rPr sz="2400" spc="-20" dirty="0">
                <a:latin typeface="Calibri" panose="020F0502020204030204" pitchFamily="34" charset="0"/>
                <a:cs typeface="Calibri" panose="020F0502020204030204" pitchFamily="34" charset="0"/>
              </a:rPr>
              <a:t>η</a:t>
            </a:r>
            <a:r>
              <a:rPr sz="2400" dirty="0">
                <a:latin typeface="Calibri" panose="020F0502020204030204" pitchFamily="34" charset="0"/>
                <a:cs typeface="Calibri" panose="020F0502020204030204" pitchFamily="34" charset="0"/>
              </a:rPr>
              <a:t>ς</a:t>
            </a:r>
            <a:r>
              <a:rPr sz="2400" spc="-1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με</a:t>
            </a:r>
            <a:r>
              <a:rPr sz="2400" spc="-20" dirty="0">
                <a:latin typeface="Calibri" panose="020F0502020204030204" pitchFamily="34" charset="0"/>
                <a:cs typeface="Calibri" panose="020F0502020204030204" pitchFamily="34" charset="0"/>
              </a:rPr>
              <a:t>τα</a:t>
            </a:r>
            <a:r>
              <a:rPr sz="2400" spc="10" dirty="0">
                <a:latin typeface="Calibri" panose="020F0502020204030204" pitchFamily="34" charset="0"/>
                <a:cs typeface="Calibri" panose="020F0502020204030204" pitchFamily="34" charset="0"/>
              </a:rPr>
              <a:t>φ</a:t>
            </a:r>
            <a:r>
              <a:rPr sz="2400" dirty="0">
                <a:latin typeface="Calibri" panose="020F0502020204030204" pitchFamily="34" charset="0"/>
                <a:cs typeface="Calibri" panose="020F0502020204030204" pitchFamily="34" charset="0"/>
              </a:rPr>
              <a:t>ορ</a:t>
            </a:r>
            <a:r>
              <a:rPr sz="2400" spc="-15" dirty="0">
                <a:latin typeface="Calibri" panose="020F0502020204030204" pitchFamily="34" charset="0"/>
                <a:cs typeface="Calibri" panose="020F0502020204030204" pitchFamily="34" charset="0"/>
              </a:rPr>
              <a:t>ά</a:t>
            </a:r>
            <a:r>
              <a:rPr sz="2400" dirty="0">
                <a:latin typeface="Calibri" panose="020F0502020204030204" pitchFamily="34" charset="0"/>
                <a:cs typeface="Calibri" panose="020F0502020204030204" pitchFamily="34" charset="0"/>
              </a:rPr>
              <a:t>ς</a:t>
            </a:r>
            <a:r>
              <a:rPr sz="2400" spc="-1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ως</a:t>
            </a:r>
            <a:r>
              <a:rPr sz="2400" spc="-40" dirty="0">
                <a:latin typeface="Calibri" panose="020F0502020204030204" pitchFamily="34" charset="0"/>
                <a:cs typeface="Calibri" panose="020F0502020204030204" pitchFamily="34" charset="0"/>
              </a:rPr>
              <a:t> </a:t>
            </a:r>
            <a:r>
              <a:rPr sz="2400" spc="15" dirty="0">
                <a:latin typeface="Calibri" panose="020F0502020204030204" pitchFamily="34" charset="0"/>
                <a:cs typeface="Calibri" panose="020F0502020204030204" pitchFamily="34" charset="0"/>
              </a:rPr>
              <a:t>π</a:t>
            </a:r>
            <a:r>
              <a:rPr sz="2400" dirty="0">
                <a:latin typeface="Calibri" panose="020F0502020204030204" pitchFamily="34" charset="0"/>
                <a:cs typeface="Calibri" panose="020F0502020204030204" pitchFamily="34" charset="0"/>
              </a:rPr>
              <a:t>ρ</a:t>
            </a:r>
            <a:r>
              <a:rPr sz="2400" spc="-10" dirty="0">
                <a:latin typeface="Calibri" panose="020F0502020204030204" pitchFamily="34" charset="0"/>
                <a:cs typeface="Calibri" panose="020F0502020204030204" pitchFamily="34" charset="0"/>
              </a:rPr>
              <a:t>ο</a:t>
            </a:r>
            <a:r>
              <a:rPr sz="2400" dirty="0">
                <a:latin typeface="Calibri" panose="020F0502020204030204" pitchFamily="34" charset="0"/>
                <a:cs typeface="Calibri" panose="020F0502020204030204" pitchFamily="34" charset="0"/>
              </a:rPr>
              <a:t>ς</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ένα</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ή </a:t>
            </a:r>
            <a:r>
              <a:rPr sz="2400" spc="15" dirty="0">
                <a:latin typeface="Calibri" panose="020F0502020204030204" pitchFamily="34" charset="0"/>
                <a:cs typeface="Calibri" panose="020F0502020204030204" pitchFamily="34" charset="0"/>
              </a:rPr>
              <a:t>π</a:t>
            </a:r>
            <a:r>
              <a:rPr sz="2400" dirty="0">
                <a:latin typeface="Calibri" panose="020F0502020204030204" pitchFamily="34" charset="0"/>
                <a:cs typeface="Calibri" panose="020F0502020204030204" pitchFamily="34" charset="0"/>
              </a:rPr>
              <a:t>ερ</a:t>
            </a:r>
            <a:r>
              <a:rPr sz="2400" spc="10" dirty="0">
                <a:latin typeface="Calibri" panose="020F0502020204030204" pitchFamily="34" charset="0"/>
                <a:cs typeface="Calibri" panose="020F0502020204030204" pitchFamily="34" charset="0"/>
              </a:rPr>
              <a:t>ι</a:t>
            </a:r>
            <a:r>
              <a:rPr sz="2400" spc="-5" dirty="0">
                <a:latin typeface="Calibri" panose="020F0502020204030204" pitchFamily="34" charset="0"/>
                <a:cs typeface="Calibri" panose="020F0502020204030204" pitchFamily="34" charset="0"/>
              </a:rPr>
              <a:t>σσ</a:t>
            </a:r>
            <a:r>
              <a:rPr sz="2400" dirty="0">
                <a:latin typeface="Calibri" panose="020F0502020204030204" pitchFamily="34" charset="0"/>
                <a:cs typeface="Calibri" panose="020F0502020204030204" pitchFamily="34" charset="0"/>
              </a:rPr>
              <a:t>ό</a:t>
            </a:r>
            <a:r>
              <a:rPr sz="2400" spc="10" dirty="0">
                <a:latin typeface="Calibri" panose="020F0502020204030204" pitchFamily="34" charset="0"/>
                <a:cs typeface="Calibri" panose="020F0502020204030204" pitchFamily="34" charset="0"/>
              </a:rPr>
              <a:t>τ</a:t>
            </a:r>
            <a:r>
              <a:rPr sz="2400" dirty="0">
                <a:latin typeface="Calibri" panose="020F0502020204030204" pitchFamily="34" charset="0"/>
                <a:cs typeface="Calibri" panose="020F0502020204030204" pitchFamily="34" charset="0"/>
              </a:rPr>
              <a:t>ερα</a:t>
            </a:r>
            <a:r>
              <a:rPr sz="2400" spc="-2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β</a:t>
            </a:r>
            <a:r>
              <a:rPr sz="2400" spc="-30" dirty="0">
                <a:latin typeface="Calibri" panose="020F0502020204030204" pitchFamily="34" charset="0"/>
                <a:cs typeface="Calibri" panose="020F0502020204030204" pitchFamily="34" charset="0"/>
              </a:rPr>
              <a:t>α</a:t>
            </a:r>
            <a:r>
              <a:rPr sz="2400" spc="-5" dirty="0">
                <a:latin typeface="Calibri" panose="020F0502020204030204" pitchFamily="34" charset="0"/>
                <a:cs typeface="Calibri" panose="020F0502020204030204" pitchFamily="34" charset="0"/>
              </a:rPr>
              <a:t>σ</a:t>
            </a:r>
            <a:r>
              <a:rPr sz="2400" spc="20" dirty="0">
                <a:latin typeface="Calibri" panose="020F0502020204030204" pitchFamily="34" charset="0"/>
                <a:cs typeface="Calibri" panose="020F0502020204030204" pitchFamily="34" charset="0"/>
              </a:rPr>
              <a:t>ι</a:t>
            </a:r>
            <a:r>
              <a:rPr sz="2400" spc="-114" dirty="0">
                <a:latin typeface="Calibri" panose="020F0502020204030204" pitchFamily="34" charset="0"/>
                <a:cs typeface="Calibri" panose="020F0502020204030204" pitchFamily="34" charset="0"/>
              </a:rPr>
              <a:t>κ</a:t>
            </a:r>
            <a:r>
              <a:rPr sz="2400" dirty="0">
                <a:latin typeface="Calibri" panose="020F0502020204030204" pitchFamily="34" charset="0"/>
                <a:cs typeface="Calibri" panose="020F0502020204030204" pitchFamily="34" charset="0"/>
              </a:rPr>
              <a:t>ά</a:t>
            </a:r>
            <a:r>
              <a:rPr sz="2400" spc="-120" dirty="0">
                <a:latin typeface="Calibri" panose="020F0502020204030204" pitchFamily="34" charset="0"/>
                <a:cs typeface="Calibri" panose="020F0502020204030204" pitchFamily="34" charset="0"/>
              </a:rPr>
              <a:t> </a:t>
            </a:r>
            <a:r>
              <a:rPr sz="2400" spc="15" dirty="0">
                <a:latin typeface="Calibri" panose="020F0502020204030204" pitchFamily="34" charset="0"/>
                <a:cs typeface="Calibri" panose="020F0502020204030204" pitchFamily="34" charset="0"/>
              </a:rPr>
              <a:t>π</a:t>
            </a:r>
            <a:r>
              <a:rPr sz="2400" spc="-35" dirty="0">
                <a:latin typeface="Calibri" panose="020F0502020204030204" pitchFamily="34" charset="0"/>
                <a:cs typeface="Calibri" panose="020F0502020204030204" pitchFamily="34" charset="0"/>
              </a:rPr>
              <a:t>ε</a:t>
            </a:r>
            <a:r>
              <a:rPr sz="2400" spc="15" dirty="0">
                <a:latin typeface="Calibri" panose="020F0502020204030204" pitchFamily="34" charset="0"/>
                <a:cs typeface="Calibri" panose="020F0502020204030204" pitchFamily="34" charset="0"/>
              </a:rPr>
              <a:t>δ</a:t>
            </a:r>
            <a:r>
              <a:rPr sz="2400" spc="10" dirty="0">
                <a:latin typeface="Calibri" panose="020F0502020204030204" pitchFamily="34" charset="0"/>
                <a:cs typeface="Calibri" panose="020F0502020204030204" pitchFamily="34" charset="0"/>
              </a:rPr>
              <a:t>ί</a:t>
            </a:r>
            <a:r>
              <a:rPr sz="2400" dirty="0">
                <a:latin typeface="Calibri" panose="020F0502020204030204" pitchFamily="34" charset="0"/>
                <a:cs typeface="Calibri" panose="020F0502020204030204" pitchFamily="34" charset="0"/>
              </a:rPr>
              <a:t>α</a:t>
            </a:r>
            <a:r>
              <a:rPr sz="2400" spc="-9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ο</a:t>
            </a:r>
            <a:r>
              <a:rPr sz="2400" spc="15" dirty="0">
                <a:latin typeface="Calibri" panose="020F0502020204030204" pitchFamily="34" charset="0"/>
                <a:cs typeface="Calibri" panose="020F0502020204030204" pitchFamily="34" charset="0"/>
              </a:rPr>
              <a:t>δ</a:t>
            </a:r>
            <a:r>
              <a:rPr sz="2400" spc="-65" dirty="0">
                <a:latin typeface="Calibri" panose="020F0502020204030204" pitchFamily="34" charset="0"/>
                <a:cs typeface="Calibri" panose="020F0502020204030204" pitchFamily="34" charset="0"/>
              </a:rPr>
              <a:t>η</a:t>
            </a:r>
            <a:r>
              <a:rPr sz="2400" spc="-40" dirty="0">
                <a:latin typeface="Calibri" panose="020F0502020204030204" pitchFamily="34" charset="0"/>
                <a:cs typeface="Calibri" panose="020F0502020204030204" pitchFamily="34" charset="0"/>
              </a:rPr>
              <a:t>γ</a:t>
            </a:r>
            <a:r>
              <a:rPr sz="2400" dirty="0">
                <a:latin typeface="Calibri" panose="020F0502020204030204" pitchFamily="34" charset="0"/>
                <a:cs typeface="Calibri" panose="020F0502020204030204" pitchFamily="34" charset="0"/>
              </a:rPr>
              <a:t>εί</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σ</a:t>
            </a:r>
            <a:r>
              <a:rPr sz="2400" dirty="0">
                <a:latin typeface="Calibri" panose="020F0502020204030204" pitchFamily="34" charset="0"/>
                <a:cs typeface="Calibri" panose="020F0502020204030204" pitchFamily="34" charset="0"/>
              </a:rPr>
              <a:t>ε </a:t>
            </a:r>
            <a:r>
              <a:rPr sz="2400" spc="-20" dirty="0">
                <a:latin typeface="Calibri" panose="020F0502020204030204" pitchFamily="34" charset="0"/>
                <a:cs typeface="Calibri" panose="020F0502020204030204" pitchFamily="34" charset="0"/>
              </a:rPr>
              <a:t>α</a:t>
            </a:r>
            <a:r>
              <a:rPr sz="2400" spc="35" dirty="0">
                <a:latin typeface="Calibri" panose="020F0502020204030204" pitchFamily="34" charset="0"/>
                <a:cs typeface="Calibri" panose="020F0502020204030204" pitchFamily="34" charset="0"/>
              </a:rPr>
              <a:t>ν</a:t>
            </a:r>
            <a:r>
              <a:rPr sz="2400" spc="5" dirty="0">
                <a:latin typeface="Calibri" panose="020F0502020204030204" pitchFamily="34" charset="0"/>
                <a:cs typeface="Calibri" panose="020F0502020204030204" pitchFamily="34" charset="0"/>
              </a:rPr>
              <a:t>τ</a:t>
            </a:r>
            <a:r>
              <a:rPr sz="2400" spc="10" dirty="0">
                <a:latin typeface="Calibri" panose="020F0502020204030204" pitchFamily="34" charset="0"/>
                <a:cs typeface="Calibri" panose="020F0502020204030204" pitchFamily="34" charset="0"/>
              </a:rPr>
              <a:t>ί</a:t>
            </a:r>
            <a:r>
              <a:rPr sz="2400" spc="35" dirty="0">
                <a:latin typeface="Calibri" panose="020F0502020204030204" pitchFamily="34" charset="0"/>
                <a:cs typeface="Calibri" panose="020F0502020204030204" pitchFamily="34" charset="0"/>
              </a:rPr>
              <a:t>σ</a:t>
            </a:r>
            <a:r>
              <a:rPr sz="2400" spc="-20" dirty="0">
                <a:latin typeface="Calibri" panose="020F0502020204030204" pitchFamily="34" charset="0"/>
                <a:cs typeface="Calibri" panose="020F0502020204030204" pitchFamily="34" charset="0"/>
              </a:rPr>
              <a:t>τ</a:t>
            </a:r>
            <a:r>
              <a:rPr sz="2400" dirty="0">
                <a:latin typeface="Calibri" panose="020F0502020204030204" pitchFamily="34" charset="0"/>
                <a:cs typeface="Calibri" panose="020F0502020204030204" pitchFamily="34" charset="0"/>
              </a:rPr>
              <a:t>ο</a:t>
            </a:r>
            <a:r>
              <a:rPr sz="2400" spc="-15" dirty="0">
                <a:latin typeface="Calibri" panose="020F0502020204030204" pitchFamily="34" charset="0"/>
                <a:cs typeface="Calibri" panose="020F0502020204030204" pitchFamily="34" charset="0"/>
              </a:rPr>
              <a:t>ι</a:t>
            </a:r>
            <a:r>
              <a:rPr sz="2400" spc="5" dirty="0">
                <a:latin typeface="Calibri" panose="020F0502020204030204" pitchFamily="34" charset="0"/>
                <a:cs typeface="Calibri" panose="020F0502020204030204" pitchFamily="34" charset="0"/>
              </a:rPr>
              <a:t>χ</a:t>
            </a:r>
            <a:r>
              <a:rPr sz="2400" dirty="0">
                <a:latin typeface="Calibri" panose="020F0502020204030204" pitchFamily="34" charset="0"/>
                <a:cs typeface="Calibri" panose="020F0502020204030204" pitchFamily="34" charset="0"/>
              </a:rPr>
              <a:t>η</a:t>
            </a:r>
            <a:r>
              <a:rPr sz="2400" spc="-215" dirty="0">
                <a:latin typeface="Calibri" panose="020F0502020204030204" pitchFamily="34" charset="0"/>
                <a:cs typeface="Calibri" panose="020F0502020204030204" pitchFamily="34" charset="0"/>
              </a:rPr>
              <a:t> </a:t>
            </a:r>
            <a:r>
              <a:rPr sz="2400" spc="-5" dirty="0">
                <a:latin typeface="Calibri" panose="020F0502020204030204" pitchFamily="34" charset="0"/>
                <a:cs typeface="Calibri" panose="020F0502020204030204" pitchFamily="34" charset="0"/>
              </a:rPr>
              <a:t>σ</a:t>
            </a:r>
            <a:r>
              <a:rPr sz="2400" dirty="0">
                <a:latin typeface="Calibri" panose="020F0502020204030204" pitchFamily="34" charset="0"/>
                <a:cs typeface="Calibri" panose="020F0502020204030204" pitchFamily="34" charset="0"/>
              </a:rPr>
              <a:t>υν</a:t>
            </a:r>
            <a:r>
              <a:rPr sz="2400" spc="-20" dirty="0">
                <a:latin typeface="Calibri" panose="020F0502020204030204" pitchFamily="34" charset="0"/>
                <a:cs typeface="Calibri" panose="020F0502020204030204" pitchFamily="34" charset="0"/>
              </a:rPr>
              <a:t>ά</a:t>
            </a:r>
            <a:r>
              <a:rPr sz="2400" dirty="0">
                <a:latin typeface="Calibri" panose="020F0502020204030204" pitchFamily="34" charset="0"/>
                <a:cs typeface="Calibri" panose="020F0502020204030204" pitchFamily="34" charset="0"/>
              </a:rPr>
              <a:t>ρ</a:t>
            </a:r>
            <a:r>
              <a:rPr sz="2400" spc="5" dirty="0">
                <a:latin typeface="Calibri" panose="020F0502020204030204" pitchFamily="34" charset="0"/>
                <a:cs typeface="Calibri" panose="020F0502020204030204" pitchFamily="34" charset="0"/>
              </a:rPr>
              <a:t>τ</a:t>
            </a:r>
            <a:r>
              <a:rPr sz="2400" spc="-20" dirty="0">
                <a:latin typeface="Calibri" panose="020F0502020204030204" pitchFamily="34" charset="0"/>
                <a:cs typeface="Calibri" panose="020F0502020204030204" pitchFamily="34" charset="0"/>
              </a:rPr>
              <a:t>η</a:t>
            </a:r>
            <a:r>
              <a:rPr sz="2400" spc="-5" dirty="0">
                <a:latin typeface="Calibri" panose="020F0502020204030204" pitchFamily="34" charset="0"/>
                <a:cs typeface="Calibri" panose="020F0502020204030204" pitchFamily="34" charset="0"/>
              </a:rPr>
              <a:t>σ</a:t>
            </a:r>
            <a:r>
              <a:rPr sz="2400" dirty="0">
                <a:latin typeface="Calibri" panose="020F0502020204030204" pitchFamily="34" charset="0"/>
                <a:cs typeface="Calibri" panose="020F0502020204030204" pitchFamily="34" charset="0"/>
              </a:rPr>
              <a:t>η</a:t>
            </a:r>
            <a:r>
              <a:rPr sz="2400" spc="-90" dirty="0">
                <a:latin typeface="Calibri" panose="020F0502020204030204" pitchFamily="34" charset="0"/>
                <a:cs typeface="Calibri" panose="020F0502020204030204" pitchFamily="34" charset="0"/>
              </a:rPr>
              <a:t> </a:t>
            </a:r>
            <a:r>
              <a:rPr sz="2400" spc="15" dirty="0" smtClean="0">
                <a:latin typeface="Calibri" panose="020F0502020204030204" pitchFamily="34" charset="0"/>
                <a:cs typeface="Calibri" panose="020F0502020204030204" pitchFamily="34" charset="0"/>
              </a:rPr>
              <a:t>δ</a:t>
            </a:r>
            <a:r>
              <a:rPr sz="2400" spc="20" dirty="0" smtClean="0">
                <a:latin typeface="Calibri" panose="020F0502020204030204" pitchFamily="34" charset="0"/>
                <a:cs typeface="Calibri" panose="020F0502020204030204" pitchFamily="34" charset="0"/>
              </a:rPr>
              <a:t>ι</a:t>
            </a:r>
            <a:r>
              <a:rPr sz="2400" spc="-30" dirty="0" smtClean="0">
                <a:latin typeface="Calibri" panose="020F0502020204030204" pitchFamily="34" charset="0"/>
                <a:cs typeface="Calibri" panose="020F0502020204030204" pitchFamily="34" charset="0"/>
              </a:rPr>
              <a:t>α</a:t>
            </a:r>
            <a:r>
              <a:rPr sz="2400" spc="-5" dirty="0" smtClean="0">
                <a:latin typeface="Calibri" panose="020F0502020204030204" pitchFamily="34" charset="0"/>
                <a:cs typeface="Calibri" panose="020F0502020204030204" pitchFamily="34" charset="0"/>
              </a:rPr>
              <a:t>σ</a:t>
            </a:r>
            <a:r>
              <a:rPr sz="2400" spc="15" dirty="0" smtClean="0">
                <a:latin typeface="Calibri" panose="020F0502020204030204" pitchFamily="34" charset="0"/>
                <a:cs typeface="Calibri" panose="020F0502020204030204" pitchFamily="34" charset="0"/>
              </a:rPr>
              <a:t>π</a:t>
            </a:r>
            <a:r>
              <a:rPr sz="2400" dirty="0" smtClean="0">
                <a:latin typeface="Calibri" panose="020F0502020204030204" pitchFamily="34" charset="0"/>
                <a:cs typeface="Calibri" panose="020F0502020204030204" pitchFamily="34" charset="0"/>
              </a:rPr>
              <a:t>ορ</a:t>
            </a:r>
            <a:r>
              <a:rPr sz="2400" spc="-20" dirty="0" smtClean="0">
                <a:latin typeface="Calibri" panose="020F0502020204030204" pitchFamily="34" charset="0"/>
                <a:cs typeface="Calibri" panose="020F0502020204030204" pitchFamily="34" charset="0"/>
              </a:rPr>
              <a:t>ά</a:t>
            </a:r>
            <a:r>
              <a:rPr sz="2400" dirty="0" smtClean="0">
                <a:latin typeface="Calibri" panose="020F0502020204030204" pitchFamily="34" charset="0"/>
                <a:cs typeface="Calibri" panose="020F0502020204030204" pitchFamily="34" charset="0"/>
              </a:rPr>
              <a:t>ς</a:t>
            </a:r>
            <a:r>
              <a:rPr lang="en-US" sz="2400" dirty="0" smtClean="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sp>
        <p:nvSpPr>
          <p:cNvPr id="7" name="object 7"/>
          <p:cNvSpPr txBox="1"/>
          <p:nvPr/>
        </p:nvSpPr>
        <p:spPr>
          <a:xfrm>
            <a:off x="894199" y="5097525"/>
            <a:ext cx="3131185" cy="280035"/>
          </a:xfrm>
          <a:prstGeom prst="rect">
            <a:avLst/>
          </a:prstGeom>
        </p:spPr>
        <p:txBody>
          <a:bodyPr vert="horz" wrap="square" lIns="0" tIns="0" rIns="0" bIns="0" rtlCol="0">
            <a:spAutoFit/>
          </a:bodyPr>
          <a:lstStyle/>
          <a:p>
            <a:pPr marL="12700">
              <a:lnSpc>
                <a:spcPct val="100000"/>
              </a:lnSpc>
            </a:pPr>
            <a:r>
              <a:rPr sz="2000" b="1" spc="10" dirty="0">
                <a:solidFill>
                  <a:srgbClr val="FF0000"/>
                </a:solidFill>
                <a:latin typeface="Calibri"/>
                <a:cs typeface="Calibri"/>
              </a:rPr>
              <a:t>Ω</a:t>
            </a:r>
            <a:r>
              <a:rPr sz="2000" b="1" dirty="0">
                <a:solidFill>
                  <a:srgbClr val="FF0000"/>
                </a:solidFill>
                <a:latin typeface="Calibri"/>
                <a:cs typeface="Calibri"/>
              </a:rPr>
              <a:t>ς</a:t>
            </a:r>
            <a:r>
              <a:rPr sz="2000" b="1" spc="-70" dirty="0">
                <a:solidFill>
                  <a:srgbClr val="FF0000"/>
                </a:solidFill>
                <a:latin typeface="Calibri"/>
                <a:cs typeface="Calibri"/>
              </a:rPr>
              <a:t> </a:t>
            </a:r>
            <a:r>
              <a:rPr sz="2000" b="1" dirty="0">
                <a:solidFill>
                  <a:srgbClr val="FF0000"/>
                </a:solidFill>
                <a:latin typeface="Calibri"/>
                <a:cs typeface="Calibri"/>
              </a:rPr>
              <a:t>π</a:t>
            </a:r>
            <a:r>
              <a:rPr sz="2000" b="1" spc="-10" dirty="0">
                <a:solidFill>
                  <a:srgbClr val="FF0000"/>
                </a:solidFill>
                <a:latin typeface="Calibri"/>
                <a:cs typeface="Calibri"/>
              </a:rPr>
              <a:t>ρ</a:t>
            </a:r>
            <a:r>
              <a:rPr sz="2000" b="1" spc="10" dirty="0">
                <a:solidFill>
                  <a:srgbClr val="FF0000"/>
                </a:solidFill>
                <a:latin typeface="Calibri"/>
                <a:cs typeface="Calibri"/>
              </a:rPr>
              <a:t>ο</a:t>
            </a:r>
            <a:r>
              <a:rPr sz="2000" b="1" dirty="0">
                <a:solidFill>
                  <a:srgbClr val="FF0000"/>
                </a:solidFill>
                <a:latin typeface="Calibri"/>
                <a:cs typeface="Calibri"/>
              </a:rPr>
              <a:t>ς</a:t>
            </a:r>
            <a:r>
              <a:rPr sz="2000" b="1" spc="-45" dirty="0">
                <a:solidFill>
                  <a:srgbClr val="FF0000"/>
                </a:solidFill>
                <a:latin typeface="Calibri"/>
                <a:cs typeface="Calibri"/>
              </a:rPr>
              <a:t> </a:t>
            </a:r>
            <a:r>
              <a:rPr sz="2000" b="1" spc="-15" dirty="0">
                <a:solidFill>
                  <a:srgbClr val="FF0000"/>
                </a:solidFill>
                <a:latin typeface="Calibri"/>
                <a:cs typeface="Calibri"/>
              </a:rPr>
              <a:t>ό</a:t>
            </a:r>
            <a:r>
              <a:rPr sz="2000" b="1" spc="-40" dirty="0">
                <a:solidFill>
                  <a:srgbClr val="FF0000"/>
                </a:solidFill>
                <a:latin typeface="Calibri"/>
                <a:cs typeface="Calibri"/>
              </a:rPr>
              <a:t>λ</a:t>
            </a:r>
            <a:r>
              <a:rPr sz="2000" b="1" dirty="0">
                <a:solidFill>
                  <a:srgbClr val="FF0000"/>
                </a:solidFill>
                <a:latin typeface="Calibri"/>
                <a:cs typeface="Calibri"/>
              </a:rPr>
              <a:t>α</a:t>
            </a:r>
            <a:r>
              <a:rPr sz="2000" b="1" spc="15" dirty="0">
                <a:solidFill>
                  <a:srgbClr val="FF0000"/>
                </a:solidFill>
                <a:latin typeface="Calibri"/>
                <a:cs typeface="Calibri"/>
              </a:rPr>
              <a:t> </a:t>
            </a:r>
            <a:r>
              <a:rPr sz="2000" b="1" spc="-20" dirty="0">
                <a:solidFill>
                  <a:srgbClr val="FF0000"/>
                </a:solidFill>
                <a:latin typeface="Calibri"/>
                <a:cs typeface="Calibri"/>
              </a:rPr>
              <a:t>τ</a:t>
            </a:r>
            <a:r>
              <a:rPr sz="2000" b="1" dirty="0">
                <a:solidFill>
                  <a:srgbClr val="FF0000"/>
                </a:solidFill>
                <a:latin typeface="Calibri"/>
                <a:cs typeface="Calibri"/>
              </a:rPr>
              <a:t>α</a:t>
            </a:r>
            <a:r>
              <a:rPr sz="2000" b="1" spc="-20" dirty="0">
                <a:solidFill>
                  <a:srgbClr val="FF0000"/>
                </a:solidFill>
                <a:latin typeface="Calibri"/>
                <a:cs typeface="Calibri"/>
              </a:rPr>
              <a:t> </a:t>
            </a:r>
            <a:r>
              <a:rPr sz="2000" b="1" spc="-15" dirty="0">
                <a:solidFill>
                  <a:srgbClr val="FF0000"/>
                </a:solidFill>
                <a:latin typeface="Calibri"/>
                <a:cs typeface="Calibri"/>
              </a:rPr>
              <a:t>β</a:t>
            </a:r>
            <a:r>
              <a:rPr sz="2000" b="1" spc="-25" dirty="0">
                <a:solidFill>
                  <a:srgbClr val="FF0000"/>
                </a:solidFill>
                <a:latin typeface="Calibri"/>
                <a:cs typeface="Calibri"/>
              </a:rPr>
              <a:t>α</a:t>
            </a:r>
            <a:r>
              <a:rPr sz="2000" b="1" dirty="0">
                <a:solidFill>
                  <a:srgbClr val="FF0000"/>
                </a:solidFill>
                <a:latin typeface="Calibri"/>
                <a:cs typeface="Calibri"/>
              </a:rPr>
              <a:t>σι</a:t>
            </a:r>
            <a:r>
              <a:rPr sz="2000" b="1" spc="-75" dirty="0">
                <a:solidFill>
                  <a:srgbClr val="FF0000"/>
                </a:solidFill>
                <a:latin typeface="Calibri"/>
                <a:cs typeface="Calibri"/>
              </a:rPr>
              <a:t>κ</a:t>
            </a:r>
            <a:r>
              <a:rPr sz="2000" b="1" dirty="0">
                <a:solidFill>
                  <a:srgbClr val="FF0000"/>
                </a:solidFill>
                <a:latin typeface="Calibri"/>
                <a:cs typeface="Calibri"/>
              </a:rPr>
              <a:t>ά</a:t>
            </a:r>
            <a:r>
              <a:rPr sz="2000" b="1" spc="-20" dirty="0">
                <a:solidFill>
                  <a:srgbClr val="FF0000"/>
                </a:solidFill>
                <a:latin typeface="Calibri"/>
                <a:cs typeface="Calibri"/>
              </a:rPr>
              <a:t> </a:t>
            </a:r>
            <a:r>
              <a:rPr sz="2000" b="1" dirty="0">
                <a:solidFill>
                  <a:srgbClr val="FF0000"/>
                </a:solidFill>
                <a:latin typeface="Calibri"/>
                <a:cs typeface="Calibri"/>
              </a:rPr>
              <a:t>π</a:t>
            </a:r>
            <a:r>
              <a:rPr sz="2000" b="1" spc="-30" dirty="0">
                <a:solidFill>
                  <a:srgbClr val="FF0000"/>
                </a:solidFill>
                <a:latin typeface="Calibri"/>
                <a:cs typeface="Calibri"/>
              </a:rPr>
              <a:t>ε</a:t>
            </a:r>
            <a:r>
              <a:rPr sz="2000" b="1" spc="-5" dirty="0">
                <a:solidFill>
                  <a:srgbClr val="FF0000"/>
                </a:solidFill>
                <a:latin typeface="Calibri"/>
                <a:cs typeface="Calibri"/>
              </a:rPr>
              <a:t>δ</a:t>
            </a:r>
            <a:r>
              <a:rPr sz="2000" b="1" spc="-10" dirty="0">
                <a:solidFill>
                  <a:srgbClr val="FF0000"/>
                </a:solidFill>
                <a:latin typeface="Calibri"/>
                <a:cs typeface="Calibri"/>
              </a:rPr>
              <a:t>ί</a:t>
            </a:r>
            <a:r>
              <a:rPr sz="2000" b="1" dirty="0">
                <a:solidFill>
                  <a:srgbClr val="FF0000"/>
                </a:solidFill>
                <a:latin typeface="Calibri"/>
                <a:cs typeface="Calibri"/>
              </a:rPr>
              <a:t>α</a:t>
            </a:r>
            <a:endParaRPr sz="2000" dirty="0">
              <a:latin typeface="Calibri"/>
              <a:cs typeface="Calibri"/>
            </a:endParaRPr>
          </a:p>
        </p:txBody>
      </p:sp>
      <p:sp>
        <p:nvSpPr>
          <p:cNvPr id="8" name="object 8"/>
          <p:cNvSpPr txBox="1"/>
          <p:nvPr/>
        </p:nvSpPr>
        <p:spPr>
          <a:xfrm>
            <a:off x="5041900" y="5039582"/>
            <a:ext cx="4558030" cy="615553"/>
          </a:xfrm>
          <a:prstGeom prst="rect">
            <a:avLst/>
          </a:prstGeom>
        </p:spPr>
        <p:txBody>
          <a:bodyPr vert="horz" wrap="square" lIns="0" tIns="0" rIns="0" bIns="0" rtlCol="0">
            <a:spAutoFit/>
          </a:bodyPr>
          <a:lstStyle/>
          <a:p>
            <a:pPr marL="12700" algn="ctr">
              <a:lnSpc>
                <a:spcPct val="100000"/>
              </a:lnSpc>
            </a:pPr>
            <a:r>
              <a:rPr sz="2000" b="1" spc="10" dirty="0">
                <a:solidFill>
                  <a:srgbClr val="99B957"/>
                </a:solidFill>
                <a:latin typeface="Calibri"/>
                <a:cs typeface="Calibri"/>
              </a:rPr>
              <a:t>Μ</a:t>
            </a:r>
            <a:r>
              <a:rPr sz="2000" b="1" dirty="0">
                <a:solidFill>
                  <a:srgbClr val="99B957"/>
                </a:solidFill>
                <a:latin typeface="Calibri"/>
                <a:cs typeface="Calibri"/>
              </a:rPr>
              <a:t>ό</a:t>
            </a:r>
            <a:r>
              <a:rPr sz="2000" b="1" spc="-10" dirty="0">
                <a:solidFill>
                  <a:srgbClr val="99B957"/>
                </a:solidFill>
                <a:latin typeface="Calibri"/>
                <a:cs typeface="Calibri"/>
              </a:rPr>
              <a:t>ν</a:t>
            </a:r>
            <a:r>
              <a:rPr sz="2000" b="1" dirty="0">
                <a:solidFill>
                  <a:srgbClr val="99B957"/>
                </a:solidFill>
                <a:latin typeface="Calibri"/>
                <a:cs typeface="Calibri"/>
              </a:rPr>
              <a:t>ο</a:t>
            </a:r>
            <a:r>
              <a:rPr sz="2000" b="1" spc="-80" dirty="0">
                <a:solidFill>
                  <a:srgbClr val="99B957"/>
                </a:solidFill>
                <a:latin typeface="Calibri"/>
                <a:cs typeface="Calibri"/>
              </a:rPr>
              <a:t> </a:t>
            </a:r>
            <a:r>
              <a:rPr sz="2000" b="1" dirty="0">
                <a:solidFill>
                  <a:srgbClr val="99B957"/>
                </a:solidFill>
                <a:latin typeface="Calibri"/>
                <a:cs typeface="Calibri"/>
              </a:rPr>
              <a:t>ως</a:t>
            </a:r>
            <a:r>
              <a:rPr sz="2000" b="1" spc="-20" dirty="0">
                <a:solidFill>
                  <a:srgbClr val="99B957"/>
                </a:solidFill>
                <a:latin typeface="Calibri"/>
                <a:cs typeface="Calibri"/>
              </a:rPr>
              <a:t> </a:t>
            </a:r>
            <a:r>
              <a:rPr sz="2000" b="1" dirty="0">
                <a:solidFill>
                  <a:srgbClr val="99B957"/>
                </a:solidFill>
                <a:latin typeface="Calibri"/>
                <a:cs typeface="Calibri"/>
              </a:rPr>
              <a:t>π</a:t>
            </a:r>
            <a:r>
              <a:rPr sz="2000" b="1" spc="-10" dirty="0">
                <a:solidFill>
                  <a:srgbClr val="99B957"/>
                </a:solidFill>
                <a:latin typeface="Calibri"/>
                <a:cs typeface="Calibri"/>
              </a:rPr>
              <a:t>ρ</a:t>
            </a:r>
            <a:r>
              <a:rPr sz="2000" b="1" spc="10" dirty="0">
                <a:solidFill>
                  <a:srgbClr val="99B957"/>
                </a:solidFill>
                <a:latin typeface="Calibri"/>
                <a:cs typeface="Calibri"/>
              </a:rPr>
              <a:t>ο</a:t>
            </a:r>
            <a:r>
              <a:rPr sz="2000" b="1" dirty="0">
                <a:solidFill>
                  <a:srgbClr val="99B957"/>
                </a:solidFill>
                <a:latin typeface="Calibri"/>
                <a:cs typeface="Calibri"/>
              </a:rPr>
              <a:t>ς</a:t>
            </a:r>
            <a:r>
              <a:rPr sz="2000" b="1" spc="-45" dirty="0">
                <a:solidFill>
                  <a:srgbClr val="99B957"/>
                </a:solidFill>
                <a:latin typeface="Calibri"/>
                <a:cs typeface="Calibri"/>
              </a:rPr>
              <a:t> </a:t>
            </a:r>
            <a:r>
              <a:rPr sz="2000" b="1" spc="15" dirty="0">
                <a:solidFill>
                  <a:srgbClr val="99B957"/>
                </a:solidFill>
                <a:latin typeface="Calibri"/>
                <a:cs typeface="Calibri"/>
              </a:rPr>
              <a:t>τ</a:t>
            </a:r>
            <a:r>
              <a:rPr sz="2000" b="1" dirty="0">
                <a:solidFill>
                  <a:srgbClr val="99B957"/>
                </a:solidFill>
                <a:latin typeface="Calibri"/>
                <a:cs typeface="Calibri"/>
              </a:rPr>
              <a:t>η</a:t>
            </a:r>
            <a:r>
              <a:rPr sz="2000" b="1" spc="-20" dirty="0">
                <a:solidFill>
                  <a:srgbClr val="99B957"/>
                </a:solidFill>
                <a:latin typeface="Calibri"/>
                <a:cs typeface="Calibri"/>
              </a:rPr>
              <a:t> </a:t>
            </a:r>
            <a:r>
              <a:rPr sz="2000" b="1" spc="-15" dirty="0">
                <a:solidFill>
                  <a:srgbClr val="99B957"/>
                </a:solidFill>
                <a:latin typeface="Calibri"/>
                <a:cs typeface="Calibri"/>
              </a:rPr>
              <a:t>σ</a:t>
            </a:r>
            <a:r>
              <a:rPr sz="2000" b="1" spc="15" dirty="0">
                <a:solidFill>
                  <a:srgbClr val="99B957"/>
                </a:solidFill>
                <a:latin typeface="Calibri"/>
                <a:cs typeface="Calibri"/>
              </a:rPr>
              <a:t>υ</a:t>
            </a:r>
            <a:r>
              <a:rPr sz="2000" b="1" spc="-20" dirty="0">
                <a:solidFill>
                  <a:srgbClr val="99B957"/>
                </a:solidFill>
                <a:latin typeface="Calibri"/>
                <a:cs typeface="Calibri"/>
              </a:rPr>
              <a:t>χ</a:t>
            </a:r>
            <a:r>
              <a:rPr sz="2000" b="1" spc="-5" dirty="0">
                <a:solidFill>
                  <a:srgbClr val="99B957"/>
                </a:solidFill>
                <a:latin typeface="Calibri"/>
                <a:cs typeface="Calibri"/>
              </a:rPr>
              <a:t>ν</a:t>
            </a:r>
            <a:r>
              <a:rPr sz="2000" b="1" spc="10" dirty="0">
                <a:solidFill>
                  <a:srgbClr val="99B957"/>
                </a:solidFill>
                <a:latin typeface="Calibri"/>
                <a:cs typeface="Calibri"/>
              </a:rPr>
              <a:t>ό</a:t>
            </a:r>
            <a:r>
              <a:rPr sz="2000" b="1" dirty="0">
                <a:solidFill>
                  <a:srgbClr val="99B957"/>
                </a:solidFill>
                <a:latin typeface="Calibri"/>
                <a:cs typeface="Calibri"/>
              </a:rPr>
              <a:t>τ</a:t>
            </a:r>
            <a:r>
              <a:rPr sz="2000" b="1" spc="-25" dirty="0">
                <a:solidFill>
                  <a:srgbClr val="99B957"/>
                </a:solidFill>
                <a:latin typeface="Calibri"/>
                <a:cs typeface="Calibri"/>
              </a:rPr>
              <a:t>η</a:t>
            </a:r>
            <a:r>
              <a:rPr sz="2000" b="1" spc="-20" dirty="0">
                <a:solidFill>
                  <a:srgbClr val="99B957"/>
                </a:solidFill>
                <a:latin typeface="Calibri"/>
                <a:cs typeface="Calibri"/>
              </a:rPr>
              <a:t>τ</a:t>
            </a:r>
            <a:r>
              <a:rPr sz="2000" b="1" dirty="0">
                <a:solidFill>
                  <a:srgbClr val="99B957"/>
                </a:solidFill>
                <a:latin typeface="Calibri"/>
                <a:cs typeface="Calibri"/>
              </a:rPr>
              <a:t>α</a:t>
            </a:r>
            <a:r>
              <a:rPr sz="2000" b="1" spc="-55" dirty="0">
                <a:solidFill>
                  <a:srgbClr val="99B957"/>
                </a:solidFill>
                <a:latin typeface="Calibri"/>
                <a:cs typeface="Calibri"/>
              </a:rPr>
              <a:t> </a:t>
            </a:r>
            <a:r>
              <a:rPr sz="2000" b="1" dirty="0">
                <a:solidFill>
                  <a:srgbClr val="99B957"/>
                </a:solidFill>
                <a:latin typeface="Calibri"/>
                <a:cs typeface="Calibri"/>
              </a:rPr>
              <a:t>–</a:t>
            </a:r>
            <a:endParaRPr sz="2000" dirty="0">
              <a:latin typeface="Calibri"/>
              <a:cs typeface="Calibri"/>
            </a:endParaRPr>
          </a:p>
          <a:p>
            <a:pPr marL="30480">
              <a:lnSpc>
                <a:spcPct val="100000"/>
              </a:lnSpc>
              <a:spcBef>
                <a:spcPts val="10"/>
              </a:spcBef>
            </a:pPr>
            <a:r>
              <a:rPr sz="2000" b="1" spc="-75" dirty="0">
                <a:solidFill>
                  <a:srgbClr val="99B957"/>
                </a:solidFill>
                <a:latin typeface="Calibri"/>
                <a:cs typeface="Calibri"/>
              </a:rPr>
              <a:t>κ</a:t>
            </a:r>
            <a:r>
              <a:rPr sz="2000" b="1" spc="5" dirty="0">
                <a:solidFill>
                  <a:srgbClr val="99B957"/>
                </a:solidFill>
                <a:latin typeface="Calibri"/>
                <a:cs typeface="Calibri"/>
              </a:rPr>
              <a:t>α</a:t>
            </a:r>
            <a:r>
              <a:rPr sz="2000" b="1" spc="-15" dirty="0">
                <a:solidFill>
                  <a:srgbClr val="99B957"/>
                </a:solidFill>
                <a:latin typeface="Calibri"/>
                <a:cs typeface="Calibri"/>
              </a:rPr>
              <a:t>λ</a:t>
            </a:r>
            <a:r>
              <a:rPr sz="2000" b="1" spc="-10" dirty="0">
                <a:solidFill>
                  <a:srgbClr val="99B957"/>
                </a:solidFill>
                <a:latin typeface="Calibri"/>
                <a:cs typeface="Calibri"/>
              </a:rPr>
              <a:t>εί</a:t>
            </a:r>
            <a:r>
              <a:rPr sz="2000" b="1" spc="-20" dirty="0">
                <a:solidFill>
                  <a:srgbClr val="99B957"/>
                </a:solidFill>
                <a:latin typeface="Calibri"/>
                <a:cs typeface="Calibri"/>
              </a:rPr>
              <a:t>τ</a:t>
            </a:r>
            <a:r>
              <a:rPr sz="2000" b="1" dirty="0">
                <a:solidFill>
                  <a:srgbClr val="99B957"/>
                </a:solidFill>
                <a:latin typeface="Calibri"/>
                <a:cs typeface="Calibri"/>
              </a:rPr>
              <a:t>αι</a:t>
            </a:r>
            <a:r>
              <a:rPr sz="2000" b="1" spc="-45" dirty="0">
                <a:solidFill>
                  <a:srgbClr val="99B957"/>
                </a:solidFill>
                <a:latin typeface="Calibri"/>
                <a:cs typeface="Calibri"/>
              </a:rPr>
              <a:t> </a:t>
            </a:r>
            <a:r>
              <a:rPr sz="2000" b="1" u="sng" spc="-30" dirty="0">
                <a:solidFill>
                  <a:srgbClr val="99B957"/>
                </a:solidFill>
                <a:latin typeface="Calibri"/>
                <a:cs typeface="Calibri"/>
              </a:rPr>
              <a:t>κ</a:t>
            </a:r>
            <a:r>
              <a:rPr sz="2000" b="1" u="sng" spc="-10" dirty="0">
                <a:solidFill>
                  <a:srgbClr val="99B957"/>
                </a:solidFill>
                <a:latin typeface="Calibri"/>
                <a:cs typeface="Calibri"/>
              </a:rPr>
              <a:t>ρ</a:t>
            </a:r>
            <a:r>
              <a:rPr sz="2000" b="1" u="sng" spc="10" dirty="0">
                <a:solidFill>
                  <a:srgbClr val="99B957"/>
                </a:solidFill>
                <a:latin typeface="Calibri"/>
                <a:cs typeface="Calibri"/>
              </a:rPr>
              <a:t>ο</a:t>
            </a:r>
            <a:r>
              <a:rPr sz="2000" b="1" u="sng" spc="5" dirty="0">
                <a:solidFill>
                  <a:srgbClr val="99B957"/>
                </a:solidFill>
                <a:latin typeface="Calibri"/>
                <a:cs typeface="Calibri"/>
              </a:rPr>
              <a:t>υ</a:t>
            </a:r>
            <a:r>
              <a:rPr sz="2000" b="1" u="sng" spc="25" dirty="0">
                <a:solidFill>
                  <a:srgbClr val="99B957"/>
                </a:solidFill>
                <a:latin typeface="Calibri"/>
                <a:cs typeface="Calibri"/>
              </a:rPr>
              <a:t>σ</a:t>
            </a:r>
            <a:r>
              <a:rPr sz="2000" b="1" u="sng" spc="15" dirty="0">
                <a:solidFill>
                  <a:srgbClr val="99B957"/>
                </a:solidFill>
                <a:latin typeface="Calibri"/>
                <a:cs typeface="Calibri"/>
              </a:rPr>
              <a:t>τ</a:t>
            </a:r>
            <a:r>
              <a:rPr sz="2000" b="1" u="sng" dirty="0">
                <a:solidFill>
                  <a:srgbClr val="99B957"/>
                </a:solidFill>
                <a:latin typeface="Calibri"/>
                <a:cs typeface="Calibri"/>
              </a:rPr>
              <a:t>ι</a:t>
            </a:r>
            <a:r>
              <a:rPr sz="2000" b="1" u="sng" spc="-15" dirty="0">
                <a:solidFill>
                  <a:srgbClr val="99B957"/>
                </a:solidFill>
                <a:latin typeface="Calibri"/>
                <a:cs typeface="Calibri"/>
              </a:rPr>
              <a:t>κ</a:t>
            </a:r>
            <a:r>
              <a:rPr sz="2000" b="1" u="sng" dirty="0">
                <a:solidFill>
                  <a:srgbClr val="99B957"/>
                </a:solidFill>
                <a:latin typeface="Calibri"/>
                <a:cs typeface="Calibri"/>
              </a:rPr>
              <a:t>ή</a:t>
            </a:r>
            <a:r>
              <a:rPr sz="2000" b="1" u="sng" spc="-55" dirty="0">
                <a:solidFill>
                  <a:srgbClr val="99B957"/>
                </a:solidFill>
                <a:latin typeface="Calibri"/>
                <a:cs typeface="Calibri"/>
              </a:rPr>
              <a:t> </a:t>
            </a:r>
            <a:r>
              <a:rPr sz="2000" b="1" u="sng" spc="-10" dirty="0">
                <a:solidFill>
                  <a:srgbClr val="99B957"/>
                </a:solidFill>
                <a:latin typeface="Calibri"/>
                <a:cs typeface="Calibri"/>
              </a:rPr>
              <a:t>α</a:t>
            </a:r>
            <a:r>
              <a:rPr sz="2000" b="1" u="sng" spc="5" dirty="0">
                <a:solidFill>
                  <a:srgbClr val="99B957"/>
                </a:solidFill>
                <a:latin typeface="Calibri"/>
                <a:cs typeface="Calibri"/>
              </a:rPr>
              <a:t>π</a:t>
            </a:r>
            <a:r>
              <a:rPr sz="2000" b="1" u="sng" spc="10" dirty="0">
                <a:solidFill>
                  <a:srgbClr val="99B957"/>
                </a:solidFill>
                <a:latin typeface="Calibri"/>
                <a:cs typeface="Calibri"/>
              </a:rPr>
              <a:t>ό</a:t>
            </a:r>
            <a:r>
              <a:rPr sz="2000" b="1" u="sng" spc="-40" dirty="0">
                <a:solidFill>
                  <a:srgbClr val="99B957"/>
                </a:solidFill>
                <a:latin typeface="Calibri"/>
                <a:cs typeface="Calibri"/>
              </a:rPr>
              <a:t>κ</a:t>
            </a:r>
            <a:r>
              <a:rPr sz="2000" b="1" u="sng" spc="5" dirty="0">
                <a:solidFill>
                  <a:srgbClr val="99B957"/>
                </a:solidFill>
                <a:latin typeface="Calibri"/>
                <a:cs typeface="Calibri"/>
              </a:rPr>
              <a:t>ρ</a:t>
            </a:r>
            <a:r>
              <a:rPr sz="2000" b="1" u="sng" dirty="0">
                <a:solidFill>
                  <a:srgbClr val="99B957"/>
                </a:solidFill>
                <a:latin typeface="Calibri"/>
                <a:cs typeface="Calibri"/>
              </a:rPr>
              <a:t>ι</a:t>
            </a:r>
            <a:r>
              <a:rPr sz="2000" b="1" u="sng" spc="-15" dirty="0">
                <a:solidFill>
                  <a:srgbClr val="99B957"/>
                </a:solidFill>
                <a:latin typeface="Calibri"/>
                <a:cs typeface="Calibri"/>
              </a:rPr>
              <a:t>σ</a:t>
            </a:r>
            <a:r>
              <a:rPr sz="2000" b="1" u="sng" dirty="0">
                <a:solidFill>
                  <a:srgbClr val="99B957"/>
                </a:solidFill>
                <a:latin typeface="Calibri"/>
                <a:cs typeface="Calibri"/>
              </a:rPr>
              <a:t>η</a:t>
            </a:r>
            <a:r>
              <a:rPr sz="2000" b="1" u="sng" spc="-55" dirty="0">
                <a:solidFill>
                  <a:srgbClr val="99B957"/>
                </a:solidFill>
                <a:latin typeface="Calibri"/>
                <a:cs typeface="Calibri"/>
              </a:rPr>
              <a:t> </a:t>
            </a:r>
            <a:r>
              <a:rPr sz="2000" b="1" spc="-20" dirty="0">
                <a:solidFill>
                  <a:srgbClr val="99B957"/>
                </a:solidFill>
                <a:latin typeface="Calibri"/>
                <a:cs typeface="Calibri"/>
              </a:rPr>
              <a:t>τ</a:t>
            </a:r>
            <a:r>
              <a:rPr sz="2000" b="1" spc="10" dirty="0">
                <a:solidFill>
                  <a:srgbClr val="99B957"/>
                </a:solidFill>
                <a:latin typeface="Calibri"/>
                <a:cs typeface="Calibri"/>
              </a:rPr>
              <a:t>ο</a:t>
            </a:r>
            <a:r>
              <a:rPr sz="2000" b="1" dirty="0">
                <a:solidFill>
                  <a:srgbClr val="99B957"/>
                </a:solidFill>
                <a:latin typeface="Calibri"/>
                <a:cs typeface="Calibri"/>
              </a:rPr>
              <a:t>υ</a:t>
            </a:r>
            <a:r>
              <a:rPr sz="2000" b="1" spc="-15" dirty="0">
                <a:solidFill>
                  <a:srgbClr val="99B957"/>
                </a:solidFill>
                <a:latin typeface="Calibri"/>
                <a:cs typeface="Calibri"/>
              </a:rPr>
              <a:t> </a:t>
            </a:r>
            <a:r>
              <a:rPr sz="2000" b="1" spc="-5" dirty="0">
                <a:solidFill>
                  <a:srgbClr val="99B957"/>
                </a:solidFill>
                <a:latin typeface="Calibri"/>
                <a:cs typeface="Calibri"/>
              </a:rPr>
              <a:t>δ</a:t>
            </a:r>
            <a:r>
              <a:rPr sz="2000" b="1" spc="-10" dirty="0">
                <a:solidFill>
                  <a:srgbClr val="99B957"/>
                </a:solidFill>
                <a:latin typeface="Calibri"/>
                <a:cs typeface="Calibri"/>
              </a:rPr>
              <a:t>ι</a:t>
            </a:r>
            <a:r>
              <a:rPr sz="2000" b="1" dirty="0">
                <a:solidFill>
                  <a:srgbClr val="99B957"/>
                </a:solidFill>
                <a:latin typeface="Calibri"/>
                <a:cs typeface="Calibri"/>
              </a:rPr>
              <a:t>α</a:t>
            </a:r>
            <a:r>
              <a:rPr sz="2000" b="1" spc="-35" dirty="0">
                <a:solidFill>
                  <a:srgbClr val="99B957"/>
                </a:solidFill>
                <a:latin typeface="Calibri"/>
                <a:cs typeface="Calibri"/>
              </a:rPr>
              <a:t>ύ</a:t>
            </a:r>
            <a:r>
              <a:rPr sz="2000" b="1" spc="-40" dirty="0">
                <a:solidFill>
                  <a:srgbClr val="99B957"/>
                </a:solidFill>
                <a:latin typeface="Calibri"/>
                <a:cs typeface="Calibri"/>
              </a:rPr>
              <a:t>λ</a:t>
            </a:r>
            <a:r>
              <a:rPr sz="2000" b="1" dirty="0">
                <a:solidFill>
                  <a:srgbClr val="99B957"/>
                </a:solidFill>
                <a:latin typeface="Calibri"/>
                <a:cs typeface="Calibri"/>
              </a:rPr>
              <a:t>ου</a:t>
            </a:r>
            <a:endParaRPr sz="2000" dirty="0">
              <a:latin typeface="Calibri"/>
              <a:cs typeface="Calibri"/>
            </a:endParaRPr>
          </a:p>
        </p:txBody>
      </p:sp>
      <p:sp>
        <p:nvSpPr>
          <p:cNvPr id="11" name="TextBox 10"/>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94034E74-C8A5-4AF0-90E3-971809477FC3}" type="slidenum">
              <a:rPr lang="el-GR" sz="1400" b="1" smtClean="0">
                <a:solidFill>
                  <a:schemeClr val="accent2">
                    <a:lumMod val="75000"/>
                  </a:schemeClr>
                </a:solidFill>
                <a:cs typeface="Calibri"/>
              </a:rPr>
              <a:t>19</a:t>
            </a:fld>
            <a:endParaRPr lang="el-GR" sz="1400" b="1" dirty="0">
              <a:solidFill>
                <a:schemeClr val="accent2">
                  <a:lumMod val="75000"/>
                </a:schemeClr>
              </a:solidFill>
              <a:cs typeface="Calibri"/>
            </a:endParaRPr>
          </a:p>
        </p:txBody>
      </p:sp>
      <p:sp>
        <p:nvSpPr>
          <p:cNvPr id="12"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
        <p:nvSpPr>
          <p:cNvPr id="9" name="TextBox 8"/>
          <p:cNvSpPr txBox="1"/>
          <p:nvPr/>
        </p:nvSpPr>
        <p:spPr>
          <a:xfrm>
            <a:off x="623494" y="2134895"/>
            <a:ext cx="9600006" cy="1554272"/>
          </a:xfrm>
          <a:prstGeom prst="rect">
            <a:avLst/>
          </a:prstGeom>
        </p:spPr>
        <p:txBody>
          <a:bodyPr vert="horz" wrap="square" lIns="0" tIns="0" rIns="0" bIns="0" rtlCol="0">
            <a:spAutoFit/>
          </a:bodyPr>
          <a:lstStyle/>
          <a:p>
            <a:pPr marL="12700" marR="113030">
              <a:spcAft>
                <a:spcPts val="600"/>
              </a:spcAft>
              <a:tabLst>
                <a:tab pos="354330" algn="l"/>
              </a:tabLst>
            </a:pPr>
            <a:r>
              <a:rPr lang="el-GR" sz="2400" dirty="0" smtClean="0">
                <a:latin typeface="Calibri" panose="020F0502020204030204" pitchFamily="34" charset="0"/>
                <a:cs typeface="Calibri" panose="020F0502020204030204" pitchFamily="34" charset="0"/>
              </a:rPr>
              <a:t>Χρειαζόμαστε μια εξίσωση που θα περιγράφει πλήρως τον </a:t>
            </a:r>
            <a:r>
              <a:rPr lang="el-GR" sz="2400" dirty="0" err="1" smtClean="0">
                <a:latin typeface="Calibri" panose="020F0502020204030204" pitchFamily="34" charset="0"/>
                <a:cs typeface="Calibri" panose="020F0502020204030204" pitchFamily="34" charset="0"/>
              </a:rPr>
              <a:t>ραδιοδίαυλο</a:t>
            </a:r>
            <a:r>
              <a:rPr lang="en-US" sz="2400" dirty="0" smtClean="0">
                <a:latin typeface="Calibri" panose="020F0502020204030204" pitchFamily="34" charset="0"/>
                <a:cs typeface="Calibri" panose="020F0502020204030204" pitchFamily="34" charset="0"/>
              </a:rPr>
              <a:t>. A</a:t>
            </a:r>
            <a:r>
              <a:rPr lang="el-GR" sz="2400" dirty="0" err="1" smtClean="0">
                <a:latin typeface="Calibri" panose="020F0502020204030204" pitchFamily="34" charset="0"/>
                <a:cs typeface="Calibri" panose="020F0502020204030204" pitchFamily="34" charset="0"/>
              </a:rPr>
              <a:t>υτή</a:t>
            </a:r>
            <a:r>
              <a:rPr lang="el-GR" sz="2400" dirty="0" smtClean="0">
                <a:latin typeface="Calibri" panose="020F0502020204030204" pitchFamily="34" charset="0"/>
                <a:cs typeface="Calibri" panose="020F0502020204030204" pitchFamily="34" charset="0"/>
              </a:rPr>
              <a:t> κ</a:t>
            </a:r>
            <a:r>
              <a:rPr lang="el-GR" sz="2400" spc="-20" dirty="0" smtClean="0">
                <a:latin typeface="Calibri" panose="020F0502020204030204" pitchFamily="34" charset="0"/>
                <a:cs typeface="Calibri" panose="020F0502020204030204" pitchFamily="34" charset="0"/>
              </a:rPr>
              <a:t>α</a:t>
            </a:r>
            <a:r>
              <a:rPr lang="el-GR" sz="2400" spc="15" dirty="0" smtClean="0">
                <a:latin typeface="Calibri" panose="020F0502020204030204" pitchFamily="34" charset="0"/>
                <a:cs typeface="Calibri" panose="020F0502020204030204" pitchFamily="34" charset="0"/>
              </a:rPr>
              <a:t>λ</a:t>
            </a:r>
            <a:r>
              <a:rPr lang="el-GR" sz="2400" dirty="0" smtClean="0">
                <a:latin typeface="Calibri" panose="020F0502020204030204" pitchFamily="34" charset="0"/>
                <a:cs typeface="Calibri" panose="020F0502020204030204" pitchFamily="34" charset="0"/>
              </a:rPr>
              <a:t>ε</a:t>
            </a:r>
            <a:r>
              <a:rPr lang="el-GR" sz="2400" spc="-40" dirty="0" smtClean="0">
                <a:latin typeface="Calibri" panose="020F0502020204030204" pitchFamily="34" charset="0"/>
                <a:cs typeface="Calibri" panose="020F0502020204030204" pitchFamily="34" charset="0"/>
              </a:rPr>
              <a:t>ί</a:t>
            </a:r>
            <a:r>
              <a:rPr lang="el-GR" sz="2400" spc="-20" dirty="0" smtClean="0">
                <a:latin typeface="Calibri" panose="020F0502020204030204" pitchFamily="34" charset="0"/>
                <a:cs typeface="Calibri" panose="020F0502020204030204" pitchFamily="34" charset="0"/>
              </a:rPr>
              <a:t>τα</a:t>
            </a:r>
            <a:r>
              <a:rPr lang="el-GR" sz="2400" dirty="0" smtClean="0">
                <a:latin typeface="Calibri" panose="020F0502020204030204" pitchFamily="34" charset="0"/>
                <a:cs typeface="Calibri" panose="020F0502020204030204" pitchFamily="34" charset="0"/>
              </a:rPr>
              <a:t>ι</a:t>
            </a:r>
            <a:r>
              <a:rPr lang="el-GR" sz="2400" spc="-100" dirty="0" smtClean="0">
                <a:latin typeface="Calibri" panose="020F0502020204030204" pitchFamily="34" charset="0"/>
                <a:cs typeface="Calibri" panose="020F0502020204030204" pitchFamily="34" charset="0"/>
              </a:rPr>
              <a:t> </a:t>
            </a:r>
            <a:r>
              <a:rPr lang="el-GR" sz="2400" b="1" spc="-5" dirty="0">
                <a:latin typeface="Calibri" panose="020F0502020204030204" pitchFamily="34" charset="0"/>
                <a:cs typeface="Calibri" panose="020F0502020204030204" pitchFamily="34" charset="0"/>
              </a:rPr>
              <a:t>σ</a:t>
            </a:r>
            <a:r>
              <a:rPr lang="el-GR" sz="2400" b="1" dirty="0">
                <a:latin typeface="Calibri" panose="020F0502020204030204" pitchFamily="34" charset="0"/>
                <a:cs typeface="Calibri" panose="020F0502020204030204" pitchFamily="34" charset="0"/>
              </a:rPr>
              <a:t>υν</a:t>
            </a:r>
            <a:r>
              <a:rPr lang="el-GR" sz="2400" b="1" spc="-20" dirty="0">
                <a:latin typeface="Calibri" panose="020F0502020204030204" pitchFamily="34" charset="0"/>
                <a:cs typeface="Calibri" panose="020F0502020204030204" pitchFamily="34" charset="0"/>
              </a:rPr>
              <a:t>ά</a:t>
            </a:r>
            <a:r>
              <a:rPr lang="el-GR" sz="2400" b="1" spc="-15" dirty="0">
                <a:latin typeface="Calibri" panose="020F0502020204030204" pitchFamily="34" charset="0"/>
                <a:cs typeface="Calibri" panose="020F0502020204030204" pitchFamily="34" charset="0"/>
              </a:rPr>
              <a:t>ρ</a:t>
            </a:r>
            <a:r>
              <a:rPr lang="el-GR" sz="2400" b="1" spc="5" dirty="0">
                <a:latin typeface="Calibri" panose="020F0502020204030204" pitchFamily="34" charset="0"/>
                <a:cs typeface="Calibri" panose="020F0502020204030204" pitchFamily="34" charset="0"/>
              </a:rPr>
              <a:t>τ</a:t>
            </a:r>
            <a:r>
              <a:rPr lang="el-GR" sz="2400" b="1" spc="-20" dirty="0">
                <a:latin typeface="Calibri" panose="020F0502020204030204" pitchFamily="34" charset="0"/>
                <a:cs typeface="Calibri" panose="020F0502020204030204" pitchFamily="34" charset="0"/>
              </a:rPr>
              <a:t>η</a:t>
            </a:r>
            <a:r>
              <a:rPr lang="el-GR" sz="2400" b="1" spc="-5" dirty="0">
                <a:latin typeface="Calibri" panose="020F0502020204030204" pitchFamily="34" charset="0"/>
                <a:cs typeface="Calibri" panose="020F0502020204030204" pitchFamily="34" charset="0"/>
              </a:rPr>
              <a:t>σ</a:t>
            </a:r>
            <a:r>
              <a:rPr lang="el-GR" sz="2400" b="1" dirty="0">
                <a:latin typeface="Calibri" panose="020F0502020204030204" pitchFamily="34" charset="0"/>
                <a:cs typeface="Calibri" panose="020F0502020204030204" pitchFamily="34" charset="0"/>
              </a:rPr>
              <a:t>η</a:t>
            </a:r>
            <a:r>
              <a:rPr lang="el-GR" sz="2400" b="1" spc="-120" dirty="0">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με</a:t>
            </a:r>
            <a:r>
              <a:rPr lang="el-GR" sz="2400" b="1" spc="-5" dirty="0">
                <a:latin typeface="Calibri" panose="020F0502020204030204" pitchFamily="34" charset="0"/>
                <a:cs typeface="Calibri" panose="020F0502020204030204" pitchFamily="34" charset="0"/>
              </a:rPr>
              <a:t>τ</a:t>
            </a:r>
            <a:r>
              <a:rPr lang="el-GR" sz="2400" b="1" spc="-20" dirty="0">
                <a:latin typeface="Calibri" panose="020F0502020204030204" pitchFamily="34" charset="0"/>
                <a:cs typeface="Calibri" panose="020F0502020204030204" pitchFamily="34" charset="0"/>
              </a:rPr>
              <a:t>α</a:t>
            </a:r>
            <a:r>
              <a:rPr lang="el-GR" sz="2400" b="1" spc="10" dirty="0">
                <a:latin typeface="Calibri" panose="020F0502020204030204" pitchFamily="34" charset="0"/>
                <a:cs typeface="Calibri" panose="020F0502020204030204" pitchFamily="34" charset="0"/>
              </a:rPr>
              <a:t>φ</a:t>
            </a:r>
            <a:r>
              <a:rPr lang="el-GR" sz="2400" b="1" dirty="0">
                <a:latin typeface="Calibri" panose="020F0502020204030204" pitchFamily="34" charset="0"/>
                <a:cs typeface="Calibri" panose="020F0502020204030204" pitchFamily="34" charset="0"/>
              </a:rPr>
              <a:t>ορ</a:t>
            </a:r>
            <a:r>
              <a:rPr lang="el-GR" sz="2400" b="1" spc="-20" dirty="0">
                <a:latin typeface="Calibri" panose="020F0502020204030204" pitchFamily="34" charset="0"/>
                <a:cs typeface="Calibri" panose="020F0502020204030204" pitchFamily="34" charset="0"/>
              </a:rPr>
              <a:t>ά</a:t>
            </a:r>
            <a:r>
              <a:rPr lang="el-GR" sz="2400" b="1" dirty="0">
                <a:latin typeface="Calibri" panose="020F0502020204030204" pitchFamily="34" charset="0"/>
                <a:cs typeface="Calibri" panose="020F0502020204030204" pitchFamily="34" charset="0"/>
              </a:rPr>
              <a:t>ς</a:t>
            </a:r>
            <a:r>
              <a:rPr lang="el-GR" sz="2400" b="1" spc="-120" dirty="0">
                <a:latin typeface="Calibri" panose="020F0502020204030204" pitchFamily="34" charset="0"/>
                <a:cs typeface="Calibri" panose="020F0502020204030204" pitchFamily="34" charset="0"/>
              </a:rPr>
              <a:t> </a:t>
            </a:r>
            <a:r>
              <a:rPr lang="el-GR" sz="2400" spc="-20" dirty="0">
                <a:latin typeface="Calibri" panose="020F0502020204030204" pitchFamily="34" charset="0"/>
                <a:cs typeface="Calibri" panose="020F0502020204030204" pitchFamily="34" charset="0"/>
              </a:rPr>
              <a:t>τ</a:t>
            </a:r>
            <a:r>
              <a:rPr lang="el-GR" sz="2400" dirty="0">
                <a:latin typeface="Calibri" panose="020F0502020204030204" pitchFamily="34" charset="0"/>
                <a:cs typeface="Calibri" panose="020F0502020204030204" pitchFamily="34" charset="0"/>
              </a:rPr>
              <a:t>ου </a:t>
            </a:r>
            <a:r>
              <a:rPr lang="el-GR" sz="2400" dirty="0" err="1">
                <a:latin typeface="Calibri" panose="020F0502020204030204" pitchFamily="34" charset="0"/>
                <a:cs typeface="Calibri" panose="020F0502020204030204" pitchFamily="34" charset="0"/>
              </a:rPr>
              <a:t>ρ</a:t>
            </a:r>
            <a:r>
              <a:rPr lang="el-GR" sz="2400" spc="-65" dirty="0" err="1">
                <a:latin typeface="Calibri" panose="020F0502020204030204" pitchFamily="34" charset="0"/>
                <a:cs typeface="Calibri" panose="020F0502020204030204" pitchFamily="34" charset="0"/>
              </a:rPr>
              <a:t>α</a:t>
            </a:r>
            <a:r>
              <a:rPr lang="el-GR" sz="2400" spc="15" dirty="0" err="1">
                <a:latin typeface="Calibri" panose="020F0502020204030204" pitchFamily="34" charset="0"/>
                <a:cs typeface="Calibri" panose="020F0502020204030204" pitchFamily="34" charset="0"/>
              </a:rPr>
              <a:t>δ</a:t>
            </a:r>
            <a:r>
              <a:rPr lang="el-GR" sz="2400" spc="10" dirty="0" err="1">
                <a:latin typeface="Calibri" panose="020F0502020204030204" pitchFamily="34" charset="0"/>
                <a:cs typeface="Calibri" panose="020F0502020204030204" pitchFamily="34" charset="0"/>
              </a:rPr>
              <a:t>ι</a:t>
            </a:r>
            <a:r>
              <a:rPr lang="el-GR" sz="2400" dirty="0" err="1">
                <a:latin typeface="Calibri" panose="020F0502020204030204" pitchFamily="34" charset="0"/>
                <a:cs typeface="Calibri" panose="020F0502020204030204" pitchFamily="34" charset="0"/>
              </a:rPr>
              <a:t>ο</a:t>
            </a:r>
            <a:r>
              <a:rPr lang="el-GR" sz="2400" spc="15" dirty="0" err="1">
                <a:latin typeface="Calibri" panose="020F0502020204030204" pitchFamily="34" charset="0"/>
                <a:cs typeface="Calibri" panose="020F0502020204030204" pitchFamily="34" charset="0"/>
              </a:rPr>
              <a:t>δ</a:t>
            </a:r>
            <a:r>
              <a:rPr lang="el-GR" sz="2400" spc="10" dirty="0" err="1">
                <a:latin typeface="Calibri" panose="020F0502020204030204" pitchFamily="34" charset="0"/>
                <a:cs typeface="Calibri" panose="020F0502020204030204" pitchFamily="34" charset="0"/>
              </a:rPr>
              <a:t>ι</a:t>
            </a:r>
            <a:r>
              <a:rPr lang="el-GR" sz="2400" spc="-5" dirty="0" err="1">
                <a:latin typeface="Calibri" panose="020F0502020204030204" pitchFamily="34" charset="0"/>
                <a:cs typeface="Calibri" panose="020F0502020204030204" pitchFamily="34" charset="0"/>
              </a:rPr>
              <a:t>α</a:t>
            </a:r>
            <a:r>
              <a:rPr lang="el-GR" sz="2400" spc="-95" dirty="0" err="1">
                <a:latin typeface="Calibri" panose="020F0502020204030204" pitchFamily="34" charset="0"/>
                <a:cs typeface="Calibri" panose="020F0502020204030204" pitchFamily="34" charset="0"/>
              </a:rPr>
              <a:t>ύ</a:t>
            </a:r>
            <a:r>
              <a:rPr lang="el-GR" sz="2400" spc="-20" dirty="0" err="1">
                <a:latin typeface="Calibri" panose="020F0502020204030204" pitchFamily="34" charset="0"/>
                <a:cs typeface="Calibri" panose="020F0502020204030204" pitchFamily="34" charset="0"/>
              </a:rPr>
              <a:t>λ</a:t>
            </a:r>
            <a:r>
              <a:rPr lang="el-GR" sz="2400" dirty="0" err="1">
                <a:latin typeface="Calibri" panose="020F0502020204030204" pitchFamily="34" charset="0"/>
                <a:cs typeface="Calibri" panose="020F0502020204030204" pitchFamily="34" charset="0"/>
              </a:rPr>
              <a:t>ου</a:t>
            </a:r>
            <a:r>
              <a:rPr lang="el-GR" sz="2400" spc="-180" dirty="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ή</a:t>
            </a:r>
            <a:r>
              <a:rPr lang="el-GR" sz="2400" spc="-10" dirty="0" smtClean="0">
                <a:latin typeface="Calibri" panose="020F0502020204030204" pitchFamily="34" charset="0"/>
                <a:cs typeface="Calibri" panose="020F0502020204030204" pitchFamily="34" charset="0"/>
              </a:rPr>
              <a:t> </a:t>
            </a:r>
            <a:r>
              <a:rPr lang="el-GR" sz="2400" spc="-15" dirty="0">
                <a:latin typeface="Calibri" panose="020F0502020204030204" pitchFamily="34" charset="0"/>
                <a:cs typeface="Calibri" panose="020F0502020204030204" pitchFamily="34" charset="0"/>
              </a:rPr>
              <a:t>σ</a:t>
            </a:r>
            <a:r>
              <a:rPr lang="el-GR" sz="2400" dirty="0">
                <a:latin typeface="Calibri" panose="020F0502020204030204" pitchFamily="34" charset="0"/>
                <a:cs typeface="Calibri" panose="020F0502020204030204" pitchFamily="34" charset="0"/>
              </a:rPr>
              <a:t>υν</a:t>
            </a:r>
            <a:r>
              <a:rPr lang="el-GR" sz="2400" spc="-20" dirty="0">
                <a:latin typeface="Calibri" panose="020F0502020204030204" pitchFamily="34" charset="0"/>
                <a:cs typeface="Calibri" panose="020F0502020204030204" pitchFamily="34" charset="0"/>
              </a:rPr>
              <a:t>ά</a:t>
            </a:r>
            <a:r>
              <a:rPr lang="el-GR" sz="2400" spc="-10" dirty="0">
                <a:latin typeface="Calibri" panose="020F0502020204030204" pitchFamily="34" charset="0"/>
                <a:cs typeface="Calibri" panose="020F0502020204030204" pitchFamily="34" charset="0"/>
              </a:rPr>
              <a:t>ρ</a:t>
            </a:r>
            <a:r>
              <a:rPr lang="el-GR" sz="2400" spc="5" dirty="0">
                <a:latin typeface="Calibri" panose="020F0502020204030204" pitchFamily="34" charset="0"/>
                <a:cs typeface="Calibri" panose="020F0502020204030204" pitchFamily="34" charset="0"/>
              </a:rPr>
              <a:t>τ</a:t>
            </a:r>
            <a:r>
              <a:rPr lang="el-GR" sz="2400" spc="-20" dirty="0">
                <a:latin typeface="Calibri" panose="020F0502020204030204" pitchFamily="34" charset="0"/>
                <a:cs typeface="Calibri" panose="020F0502020204030204" pitchFamily="34" charset="0"/>
              </a:rPr>
              <a:t>η</a:t>
            </a:r>
            <a:r>
              <a:rPr lang="el-GR" sz="2400" spc="-5" dirty="0">
                <a:latin typeface="Calibri" panose="020F0502020204030204" pitchFamily="34" charset="0"/>
                <a:cs typeface="Calibri" panose="020F0502020204030204" pitchFamily="34" charset="0"/>
              </a:rPr>
              <a:t>σ</a:t>
            </a:r>
            <a:r>
              <a:rPr lang="el-GR" sz="2400" dirty="0">
                <a:latin typeface="Calibri" panose="020F0502020204030204" pitchFamily="34" charset="0"/>
                <a:cs typeface="Calibri" panose="020F0502020204030204" pitchFamily="34" charset="0"/>
              </a:rPr>
              <a:t>η</a:t>
            </a:r>
            <a:r>
              <a:rPr lang="el-GR" sz="2400" spc="-120" dirty="0">
                <a:latin typeface="Calibri" panose="020F0502020204030204" pitchFamily="34" charset="0"/>
                <a:cs typeface="Calibri" panose="020F0502020204030204" pitchFamily="34" charset="0"/>
              </a:rPr>
              <a:t> </a:t>
            </a:r>
            <a:r>
              <a:rPr lang="el-GR" sz="2400" spc="15" dirty="0">
                <a:latin typeface="Calibri" panose="020F0502020204030204" pitchFamily="34" charset="0"/>
                <a:cs typeface="Calibri" panose="020F0502020204030204" pitchFamily="34" charset="0"/>
              </a:rPr>
              <a:t>π</a:t>
            </a:r>
            <a:r>
              <a:rPr lang="el-GR" sz="2400" dirty="0">
                <a:latin typeface="Calibri" panose="020F0502020204030204" pitchFamily="34" charset="0"/>
                <a:cs typeface="Calibri" panose="020F0502020204030204" pitchFamily="34" charset="0"/>
              </a:rPr>
              <a:t>ου</a:t>
            </a:r>
            <a:r>
              <a:rPr lang="el-GR" sz="2400" spc="-40" dirty="0">
                <a:latin typeface="Calibri" panose="020F0502020204030204" pitchFamily="34" charset="0"/>
                <a:cs typeface="Calibri" panose="020F0502020204030204" pitchFamily="34" charset="0"/>
              </a:rPr>
              <a:t> </a:t>
            </a:r>
            <a:r>
              <a:rPr lang="el-GR" sz="2400" spc="-20" dirty="0">
                <a:latin typeface="Calibri" panose="020F0502020204030204" pitchFamily="34" charset="0"/>
                <a:cs typeface="Calibri" panose="020F0502020204030204" pitchFamily="34" charset="0"/>
              </a:rPr>
              <a:t>α</a:t>
            </a:r>
            <a:r>
              <a:rPr lang="el-GR" sz="2400" dirty="0">
                <a:latin typeface="Calibri" panose="020F0502020204030204" pitchFamily="34" charset="0"/>
                <a:cs typeface="Calibri" panose="020F0502020204030204" pitchFamily="34" charset="0"/>
              </a:rPr>
              <a:t>ν</a:t>
            </a:r>
            <a:r>
              <a:rPr lang="el-GR" sz="2400" spc="-20" dirty="0">
                <a:latin typeface="Calibri" panose="020F0502020204030204" pitchFamily="34" charset="0"/>
                <a:cs typeface="Calibri" panose="020F0502020204030204" pitchFamily="34" charset="0"/>
              </a:rPr>
              <a:t>α</a:t>
            </a:r>
            <a:r>
              <a:rPr lang="el-GR" sz="2400" spc="10" dirty="0">
                <a:latin typeface="Calibri" panose="020F0502020204030204" pitchFamily="34" charset="0"/>
                <a:cs typeface="Calibri" panose="020F0502020204030204" pitchFamily="34" charset="0"/>
              </a:rPr>
              <a:t>φ</a:t>
            </a:r>
            <a:r>
              <a:rPr lang="el-GR" sz="2400" dirty="0">
                <a:latin typeface="Calibri" panose="020F0502020204030204" pitchFamily="34" charset="0"/>
                <a:cs typeface="Calibri" panose="020F0502020204030204" pitchFamily="34" charset="0"/>
              </a:rPr>
              <a:t>έρ</a:t>
            </a:r>
            <a:r>
              <a:rPr lang="el-GR" sz="2400" spc="5" dirty="0">
                <a:latin typeface="Calibri" panose="020F0502020204030204" pitchFamily="34" charset="0"/>
                <a:cs typeface="Calibri" panose="020F0502020204030204" pitchFamily="34" charset="0"/>
              </a:rPr>
              <a:t>ε</a:t>
            </a:r>
            <a:r>
              <a:rPr lang="el-GR" sz="2400" spc="-20" dirty="0">
                <a:latin typeface="Calibri" panose="020F0502020204030204" pitchFamily="34" charset="0"/>
                <a:cs typeface="Calibri" panose="020F0502020204030204" pitchFamily="34" charset="0"/>
              </a:rPr>
              <a:t>τ</a:t>
            </a:r>
            <a:r>
              <a:rPr lang="el-GR" sz="2400" spc="-5" dirty="0">
                <a:latin typeface="Calibri" panose="020F0502020204030204" pitchFamily="34" charset="0"/>
                <a:cs typeface="Calibri" panose="020F0502020204030204" pitchFamily="34" charset="0"/>
              </a:rPr>
              <a:t>α</a:t>
            </a:r>
            <a:r>
              <a:rPr lang="el-GR" sz="2400" dirty="0">
                <a:latin typeface="Calibri" panose="020F0502020204030204" pitchFamily="34" charset="0"/>
                <a:cs typeface="Calibri" panose="020F0502020204030204" pitchFamily="34" charset="0"/>
              </a:rPr>
              <a:t>ι </a:t>
            </a:r>
            <a:r>
              <a:rPr lang="el-GR" sz="2400" spc="-25" dirty="0">
                <a:latin typeface="Calibri" panose="020F0502020204030204" pitchFamily="34" charset="0"/>
                <a:cs typeface="Calibri" panose="020F0502020204030204" pitchFamily="34" charset="0"/>
              </a:rPr>
              <a:t>μ</a:t>
            </a:r>
            <a:r>
              <a:rPr lang="el-GR" sz="2400" dirty="0">
                <a:latin typeface="Calibri" panose="020F0502020204030204" pitchFamily="34" charset="0"/>
                <a:cs typeface="Calibri" panose="020F0502020204030204" pitchFamily="34" charset="0"/>
              </a:rPr>
              <a:t>όνο</a:t>
            </a:r>
            <a:r>
              <a:rPr lang="el-GR" sz="2400" spc="-75" dirty="0">
                <a:latin typeface="Calibri" panose="020F0502020204030204" pitchFamily="34" charset="0"/>
                <a:cs typeface="Calibri" panose="020F0502020204030204" pitchFamily="34" charset="0"/>
              </a:rPr>
              <a:t> </a:t>
            </a:r>
            <a:r>
              <a:rPr lang="el-GR" sz="2400" spc="35" dirty="0">
                <a:latin typeface="Calibri" panose="020F0502020204030204" pitchFamily="34" charset="0"/>
                <a:cs typeface="Calibri" panose="020F0502020204030204" pitchFamily="34" charset="0"/>
              </a:rPr>
              <a:t>σ</a:t>
            </a:r>
            <a:r>
              <a:rPr lang="el-GR" sz="2400" spc="-20" dirty="0">
                <a:latin typeface="Calibri" panose="020F0502020204030204" pitchFamily="34" charset="0"/>
                <a:cs typeface="Calibri" panose="020F0502020204030204" pitchFamily="34" charset="0"/>
              </a:rPr>
              <a:t>τ</a:t>
            </a:r>
            <a:r>
              <a:rPr lang="el-GR" sz="2400" dirty="0">
                <a:latin typeface="Calibri" panose="020F0502020204030204" pitchFamily="34" charset="0"/>
                <a:cs typeface="Calibri" panose="020F0502020204030204" pitchFamily="34" charset="0"/>
              </a:rPr>
              <a:t>α</a:t>
            </a:r>
            <a:r>
              <a:rPr lang="el-GR" sz="2400" spc="-45"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β</a:t>
            </a:r>
            <a:r>
              <a:rPr lang="el-GR" sz="2400" spc="-45" dirty="0">
                <a:latin typeface="Calibri" panose="020F0502020204030204" pitchFamily="34" charset="0"/>
                <a:cs typeface="Calibri" panose="020F0502020204030204" pitchFamily="34" charset="0"/>
              </a:rPr>
              <a:t>α</a:t>
            </a:r>
            <a:r>
              <a:rPr lang="el-GR" sz="2400" spc="10" dirty="0">
                <a:latin typeface="Calibri" panose="020F0502020204030204" pitchFamily="34" charset="0"/>
                <a:cs typeface="Calibri" panose="020F0502020204030204" pitchFamily="34" charset="0"/>
              </a:rPr>
              <a:t>σι</a:t>
            </a:r>
            <a:r>
              <a:rPr lang="el-GR" sz="2400" spc="-114" dirty="0">
                <a:latin typeface="Calibri" panose="020F0502020204030204" pitchFamily="34" charset="0"/>
                <a:cs typeface="Calibri" panose="020F0502020204030204" pitchFamily="34" charset="0"/>
              </a:rPr>
              <a:t>κ</a:t>
            </a:r>
            <a:r>
              <a:rPr lang="el-GR" sz="2400" dirty="0">
                <a:latin typeface="Calibri" panose="020F0502020204030204" pitchFamily="34" charset="0"/>
                <a:cs typeface="Calibri" panose="020F0502020204030204" pitchFamily="34" charset="0"/>
              </a:rPr>
              <a:t>ά</a:t>
            </a:r>
            <a:r>
              <a:rPr lang="el-GR" sz="2400" spc="-95" dirty="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π</a:t>
            </a:r>
            <a:r>
              <a:rPr lang="el-GR" sz="2400" spc="-35" dirty="0" smtClean="0">
                <a:latin typeface="Calibri" panose="020F0502020204030204" pitchFamily="34" charset="0"/>
                <a:cs typeface="Calibri" panose="020F0502020204030204" pitchFamily="34" charset="0"/>
              </a:rPr>
              <a:t>ε</a:t>
            </a:r>
            <a:r>
              <a:rPr lang="el-GR" sz="2400" spc="15" dirty="0" smtClean="0">
                <a:latin typeface="Calibri" panose="020F0502020204030204" pitchFamily="34" charset="0"/>
                <a:cs typeface="Calibri" panose="020F0502020204030204" pitchFamily="34" charset="0"/>
              </a:rPr>
              <a:t>δ</a:t>
            </a:r>
            <a:r>
              <a:rPr lang="el-GR" sz="2400" spc="10" dirty="0" smtClean="0">
                <a:latin typeface="Calibri" panose="020F0502020204030204" pitchFamily="34" charset="0"/>
                <a:cs typeface="Calibri" panose="020F0502020204030204" pitchFamily="34" charset="0"/>
              </a:rPr>
              <a:t>ί</a:t>
            </a:r>
            <a:r>
              <a:rPr lang="el-GR" sz="2400" dirty="0" smtClean="0">
                <a:latin typeface="Calibri" panose="020F0502020204030204" pitchFamily="34" charset="0"/>
                <a:cs typeface="Calibri" panose="020F0502020204030204" pitchFamily="34" charset="0"/>
              </a:rPr>
              <a:t>α</a:t>
            </a:r>
            <a:r>
              <a:rPr lang="el-GR" sz="2400" spc="-10" dirty="0" smtClean="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marL="12700" marR="113030">
              <a:spcAft>
                <a:spcPts val="600"/>
              </a:spcAft>
              <a:tabLst>
                <a:tab pos="354330" algn="l"/>
              </a:tabLst>
            </a:pPr>
            <a:endParaRPr lang="el-GR" sz="2400" dirty="0" smtClean="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4592038" y="3485310"/>
                <a:ext cx="1509324" cy="487056"/>
              </a:xfrm>
              <a:prstGeom prst="rect">
                <a:avLst/>
              </a:prstGeom>
            </p:spPr>
            <p:txBody>
              <a:bodyPr vert="horz" wrap="none" lIns="0" tIns="0" rIns="0" bIns="0" rtlCol="0">
                <a:spAutoFit/>
              </a:bodyPr>
              <a:lstStyle/>
              <a:p>
                <a:pPr marL="12700" marR="113030">
                  <a:spcAft>
                    <a:spcPts val="600"/>
                  </a:spcAft>
                  <a:tabLst>
                    <a:tab pos="354330" algn="l"/>
                  </a:tabLst>
                </a:pPr>
                <a14:m>
                  <m:oMathPara xmlns:m="http://schemas.openxmlformats.org/officeDocument/2006/math">
                    <m:oMathParaPr>
                      <m:jc m:val="centerGroup"/>
                    </m:oMathParaPr>
                    <m:oMath xmlns:m="http://schemas.openxmlformats.org/officeDocument/2006/math">
                      <m:acc>
                        <m:accPr>
                          <m:chr m:val="̃"/>
                          <m:ctrlPr>
                            <a:rPr lang="en-US" sz="2600" b="1" i="1" smtClean="0">
                              <a:latin typeface="Cambria Math" panose="02040503050406030204" pitchFamily="18" charset="0"/>
                              <a:cs typeface="Calibri" panose="020F0502020204030204" pitchFamily="34" charset="0"/>
                            </a:rPr>
                          </m:ctrlPr>
                        </m:accPr>
                        <m:e>
                          <m:r>
                            <a:rPr lang="en-US" sz="2600" b="1" i="1" smtClean="0">
                              <a:latin typeface="Cambria Math" panose="02040503050406030204" pitchFamily="18" charset="0"/>
                              <a:cs typeface="Calibri" panose="020F0502020204030204" pitchFamily="34" charset="0"/>
                            </a:rPr>
                            <m:t>𝑯</m:t>
                          </m:r>
                        </m:e>
                      </m:acc>
                      <m:r>
                        <a:rPr lang="en-US" sz="2600" b="1" i="1" smtClean="0">
                          <a:latin typeface="Cambria Math" panose="02040503050406030204" pitchFamily="18" charset="0"/>
                          <a:cs typeface="Calibri" panose="020F0502020204030204" pitchFamily="34" charset="0"/>
                        </a:rPr>
                        <m:t>(</m:t>
                      </m:r>
                      <m:acc>
                        <m:accPr>
                          <m:chr m:val="⃗"/>
                          <m:ctrlPr>
                            <a:rPr lang="el-GR" sz="2600" b="1" i="1">
                              <a:latin typeface="Cambria Math" panose="02040503050406030204" pitchFamily="18" charset="0"/>
                              <a:cs typeface="Calibri" panose="020F0502020204030204" pitchFamily="34" charset="0"/>
                            </a:rPr>
                          </m:ctrlPr>
                        </m:accPr>
                        <m:e>
                          <m:r>
                            <a:rPr lang="en-US" sz="2600" b="1" i="1">
                              <a:latin typeface="Cambria Math" panose="02040503050406030204" pitchFamily="18" charset="0"/>
                              <a:cs typeface="Calibri" panose="020F0502020204030204" pitchFamily="34" charset="0"/>
                            </a:rPr>
                            <m:t>𝒙</m:t>
                          </m:r>
                        </m:e>
                      </m:acc>
                      <m:r>
                        <a:rPr lang="en-US" sz="2600" b="1" i="1" smtClean="0">
                          <a:latin typeface="Cambria Math" panose="02040503050406030204" pitchFamily="18" charset="0"/>
                          <a:cs typeface="Calibri" panose="020F0502020204030204" pitchFamily="34" charset="0"/>
                        </a:rPr>
                        <m:t>,</m:t>
                      </m:r>
                      <m:r>
                        <a:rPr lang="en-US" sz="2600" b="1" i="1" smtClean="0">
                          <a:latin typeface="Cambria Math" panose="02040503050406030204" pitchFamily="18" charset="0"/>
                          <a:cs typeface="Calibri" panose="020F0502020204030204" pitchFamily="34" charset="0"/>
                        </a:rPr>
                        <m:t>𝒇</m:t>
                      </m:r>
                      <m:r>
                        <a:rPr lang="en-US" sz="2600" b="1" i="1" smtClean="0">
                          <a:latin typeface="Cambria Math" panose="02040503050406030204" pitchFamily="18" charset="0"/>
                          <a:cs typeface="Calibri" panose="020F0502020204030204" pitchFamily="34" charset="0"/>
                        </a:rPr>
                        <m:t>,</m:t>
                      </m:r>
                      <m:r>
                        <a:rPr lang="en-US" sz="2600" b="1" i="1" smtClean="0">
                          <a:latin typeface="Cambria Math" panose="02040503050406030204" pitchFamily="18" charset="0"/>
                          <a:cs typeface="Calibri" panose="020F0502020204030204" pitchFamily="34" charset="0"/>
                        </a:rPr>
                        <m:t>𝒕</m:t>
                      </m:r>
                      <m:r>
                        <a:rPr lang="en-US" sz="2600" b="1" i="1" smtClean="0">
                          <a:latin typeface="Cambria Math" panose="02040503050406030204" pitchFamily="18" charset="0"/>
                          <a:cs typeface="Calibri" panose="020F0502020204030204" pitchFamily="34" charset="0"/>
                        </a:rPr>
                        <m:t>)</m:t>
                      </m:r>
                    </m:oMath>
                  </m:oMathPara>
                </a14:m>
                <a:endParaRPr lang="el-GR" sz="2600" b="1" dirty="0" smtClean="0">
                  <a:latin typeface="Calibri" panose="020F0502020204030204" pitchFamily="34" charset="0"/>
                  <a:cs typeface="Calibri" panose="020F050202020403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592038" y="3485310"/>
                <a:ext cx="1509324" cy="487056"/>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612900" y="5706235"/>
                <a:ext cx="1541384" cy="497957"/>
              </a:xfrm>
              <a:prstGeom prst="rect">
                <a:avLst/>
              </a:prstGeom>
            </p:spPr>
            <p:txBody>
              <a:bodyPr vert="horz" wrap="none" lIns="0" tIns="0" rIns="0" bIns="0" rtlCol="0">
                <a:spAutoFit/>
              </a:bodyPr>
              <a:lstStyle/>
              <a:p>
                <a:pPr marL="12700" marR="113030">
                  <a:spcAft>
                    <a:spcPts val="600"/>
                  </a:spcAft>
                  <a:tabLst>
                    <a:tab pos="354330" algn="l"/>
                  </a:tabLst>
                </a:pPr>
                <a14:m>
                  <m:oMathPara xmlns:m="http://schemas.openxmlformats.org/officeDocument/2006/math">
                    <m:oMathParaPr>
                      <m:jc m:val="centerGroup"/>
                    </m:oMathParaPr>
                    <m:oMath xmlns:m="http://schemas.openxmlformats.org/officeDocument/2006/math">
                      <m:acc>
                        <m:accPr>
                          <m:chr m:val="̃"/>
                          <m:ctrlPr>
                            <a:rPr lang="en-US" sz="2600" b="1" i="1" smtClean="0">
                              <a:latin typeface="Cambria Math" panose="02040503050406030204" pitchFamily="18" charset="0"/>
                              <a:cs typeface="Calibri" panose="020F0502020204030204" pitchFamily="34" charset="0"/>
                            </a:rPr>
                          </m:ctrlPr>
                        </m:accPr>
                        <m:e>
                          <m:r>
                            <a:rPr lang="en-US" sz="2600" b="1" i="1" smtClean="0">
                              <a:latin typeface="Cambria Math" panose="02040503050406030204" pitchFamily="18" charset="0"/>
                              <a:cs typeface="Calibri" panose="020F0502020204030204" pitchFamily="34" charset="0"/>
                            </a:rPr>
                            <m:t>𝒉</m:t>
                          </m:r>
                        </m:e>
                      </m:acc>
                      <m:r>
                        <a:rPr lang="en-US" sz="2600" b="1" i="1" smtClean="0">
                          <a:latin typeface="Cambria Math" panose="02040503050406030204" pitchFamily="18" charset="0"/>
                          <a:cs typeface="Calibri" panose="020F0502020204030204" pitchFamily="34" charset="0"/>
                        </a:rPr>
                        <m:t>(</m:t>
                      </m:r>
                      <m:r>
                        <a:rPr lang="el-GR" sz="2600" b="1" i="0" smtClean="0">
                          <a:latin typeface="Cambria Math" panose="02040503050406030204" pitchFamily="18" charset="0"/>
                          <a:cs typeface="Calibri" panose="020F0502020204030204" pitchFamily="34" charset="0"/>
                        </a:rPr>
                        <m:t>𝛀</m:t>
                      </m:r>
                      <m:r>
                        <a:rPr lang="en-US" sz="2600" b="1" i="1" smtClean="0">
                          <a:latin typeface="Cambria Math" panose="02040503050406030204" pitchFamily="18" charset="0"/>
                          <a:cs typeface="Calibri" panose="020F0502020204030204" pitchFamily="34" charset="0"/>
                        </a:rPr>
                        <m:t>,</m:t>
                      </m:r>
                      <m:r>
                        <a:rPr lang="el-GR" sz="2600" b="1" i="1" smtClean="0">
                          <a:latin typeface="Cambria Math" panose="02040503050406030204" pitchFamily="18" charset="0"/>
                          <a:cs typeface="Calibri" panose="020F0502020204030204" pitchFamily="34" charset="0"/>
                        </a:rPr>
                        <m:t>𝝉</m:t>
                      </m:r>
                      <m:r>
                        <a:rPr lang="en-US" sz="2600" b="1" i="1" smtClean="0">
                          <a:latin typeface="Cambria Math" panose="02040503050406030204" pitchFamily="18" charset="0"/>
                          <a:cs typeface="Calibri" panose="020F0502020204030204" pitchFamily="34" charset="0"/>
                        </a:rPr>
                        <m:t>,</m:t>
                      </m:r>
                      <m:r>
                        <a:rPr lang="el-GR" sz="2600" b="1" i="1" smtClean="0">
                          <a:latin typeface="Cambria Math" panose="02040503050406030204" pitchFamily="18" charset="0"/>
                          <a:cs typeface="Calibri" panose="020F0502020204030204" pitchFamily="34" charset="0"/>
                        </a:rPr>
                        <m:t>𝝂</m:t>
                      </m:r>
                      <m:r>
                        <a:rPr lang="en-US" sz="2600" b="1" i="1" smtClean="0">
                          <a:latin typeface="Cambria Math" panose="02040503050406030204" pitchFamily="18" charset="0"/>
                          <a:cs typeface="Calibri" panose="020F0502020204030204" pitchFamily="34" charset="0"/>
                        </a:rPr>
                        <m:t>)</m:t>
                      </m:r>
                    </m:oMath>
                  </m:oMathPara>
                </a14:m>
                <a:endParaRPr lang="el-GR" sz="2600" b="1" dirty="0" smtClean="0">
                  <a:latin typeface="Calibri" panose="020F0502020204030204" pitchFamily="34" charset="0"/>
                  <a:cs typeface="Calibri" panose="020F050202020403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612900" y="5706235"/>
                <a:ext cx="1541384" cy="497957"/>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654800" y="5713557"/>
                <a:ext cx="1456424" cy="497957"/>
              </a:xfrm>
              <a:prstGeom prst="rect">
                <a:avLst/>
              </a:prstGeom>
            </p:spPr>
            <p:txBody>
              <a:bodyPr vert="horz" wrap="none" lIns="0" tIns="0" rIns="0" bIns="0" rtlCol="0">
                <a:spAutoFit/>
              </a:bodyPr>
              <a:lstStyle/>
              <a:p>
                <a:pPr marL="12700" marR="113030">
                  <a:spcAft>
                    <a:spcPts val="600"/>
                  </a:spcAft>
                  <a:tabLst>
                    <a:tab pos="354330" algn="l"/>
                  </a:tabLst>
                </a:pPr>
                <a14:m>
                  <m:oMathPara xmlns:m="http://schemas.openxmlformats.org/officeDocument/2006/math">
                    <m:oMathParaPr>
                      <m:jc m:val="centerGroup"/>
                    </m:oMathParaPr>
                    <m:oMath xmlns:m="http://schemas.openxmlformats.org/officeDocument/2006/math">
                      <m:acc>
                        <m:accPr>
                          <m:chr m:val="̃"/>
                          <m:ctrlPr>
                            <a:rPr lang="en-US" sz="2600" b="1" i="1" smtClean="0">
                              <a:latin typeface="Cambria Math" panose="02040503050406030204" pitchFamily="18" charset="0"/>
                              <a:cs typeface="Calibri" panose="020F0502020204030204" pitchFamily="34" charset="0"/>
                            </a:rPr>
                          </m:ctrlPr>
                        </m:accPr>
                        <m:e>
                          <m:r>
                            <a:rPr lang="en-US" sz="2600" b="1" i="1" smtClean="0">
                              <a:latin typeface="Cambria Math" panose="02040503050406030204" pitchFamily="18" charset="0"/>
                              <a:cs typeface="Calibri" panose="020F0502020204030204" pitchFamily="34" charset="0"/>
                            </a:rPr>
                            <m:t>𝒉</m:t>
                          </m:r>
                        </m:e>
                      </m:acc>
                      <m:r>
                        <a:rPr lang="en-US" sz="2600" b="1" i="1" smtClean="0">
                          <a:latin typeface="Cambria Math" panose="02040503050406030204" pitchFamily="18" charset="0"/>
                          <a:cs typeface="Calibri" panose="020F0502020204030204" pitchFamily="34" charset="0"/>
                        </a:rPr>
                        <m:t>(</m:t>
                      </m:r>
                      <m:acc>
                        <m:accPr>
                          <m:chr m:val="⃗"/>
                          <m:ctrlPr>
                            <a:rPr lang="el-GR" sz="2600" b="1" i="1">
                              <a:latin typeface="Cambria Math" panose="02040503050406030204" pitchFamily="18" charset="0"/>
                              <a:cs typeface="Calibri" panose="020F0502020204030204" pitchFamily="34" charset="0"/>
                            </a:rPr>
                          </m:ctrlPr>
                        </m:accPr>
                        <m:e>
                          <m:r>
                            <a:rPr lang="en-US" sz="2600" b="1" i="1">
                              <a:latin typeface="Cambria Math" panose="02040503050406030204" pitchFamily="18" charset="0"/>
                              <a:cs typeface="Calibri" panose="020F0502020204030204" pitchFamily="34" charset="0"/>
                            </a:rPr>
                            <m:t>𝒙</m:t>
                          </m:r>
                        </m:e>
                      </m:acc>
                      <m:r>
                        <a:rPr lang="en-US" sz="2600" b="1" i="1">
                          <a:latin typeface="Cambria Math" panose="02040503050406030204" pitchFamily="18" charset="0"/>
                          <a:cs typeface="Calibri" panose="020F0502020204030204" pitchFamily="34" charset="0"/>
                        </a:rPr>
                        <m:t>,</m:t>
                      </m:r>
                      <m:r>
                        <a:rPr lang="el-GR" sz="2600" b="1" i="1" smtClean="0">
                          <a:latin typeface="Cambria Math" panose="02040503050406030204" pitchFamily="18" charset="0"/>
                          <a:cs typeface="Calibri" panose="020F0502020204030204" pitchFamily="34" charset="0"/>
                        </a:rPr>
                        <m:t>𝝉</m:t>
                      </m:r>
                      <m:r>
                        <a:rPr lang="en-US" sz="2600" b="1" i="1">
                          <a:latin typeface="Cambria Math" panose="02040503050406030204" pitchFamily="18" charset="0"/>
                          <a:cs typeface="Calibri" panose="020F0502020204030204" pitchFamily="34" charset="0"/>
                        </a:rPr>
                        <m:t>,</m:t>
                      </m:r>
                      <m:r>
                        <a:rPr lang="en-US" sz="2600" b="1" i="1">
                          <a:latin typeface="Cambria Math" panose="02040503050406030204" pitchFamily="18" charset="0"/>
                          <a:cs typeface="Calibri" panose="020F0502020204030204" pitchFamily="34" charset="0"/>
                        </a:rPr>
                        <m:t>𝒕</m:t>
                      </m:r>
                      <m:r>
                        <a:rPr lang="en-US" sz="2600" b="1" i="1" smtClean="0">
                          <a:latin typeface="Cambria Math" panose="02040503050406030204" pitchFamily="18" charset="0"/>
                          <a:cs typeface="Calibri" panose="020F0502020204030204" pitchFamily="34" charset="0"/>
                        </a:rPr>
                        <m:t>)</m:t>
                      </m:r>
                    </m:oMath>
                  </m:oMathPara>
                </a14:m>
                <a:endParaRPr lang="el-GR" sz="2600" b="1" dirty="0" smtClean="0">
                  <a:latin typeface="Calibri" panose="020F0502020204030204" pitchFamily="34" charset="0"/>
                  <a:cs typeface="Calibri" panose="020F050202020403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654800" y="5713557"/>
                <a:ext cx="1456424" cy="497957"/>
              </a:xfrm>
              <a:prstGeom prst="rect">
                <a:avLst/>
              </a:prstGeom>
              <a:blipFill rotWithShape="0">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142499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3822700" y="4057505"/>
            <a:ext cx="6280723" cy="2768745"/>
          </a:xfrm>
          <a:prstGeom prst="rect">
            <a:avLst/>
          </a:prstGeom>
          <a:effectLst>
            <a:softEdge rad="63500"/>
          </a:effectLst>
        </p:spPr>
      </p:pic>
      <p:sp>
        <p:nvSpPr>
          <p:cNvPr id="4" name="object 4"/>
          <p:cNvSpPr txBox="1"/>
          <p:nvPr/>
        </p:nvSpPr>
        <p:spPr>
          <a:xfrm>
            <a:off x="364836" y="1841514"/>
            <a:ext cx="10252364" cy="2215991"/>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u="sng" dirty="0">
                <a:latin typeface="Calibri" panose="020F0502020204030204" pitchFamily="34" charset="0"/>
                <a:cs typeface="Calibri" panose="020F0502020204030204" pitchFamily="34" charset="0"/>
              </a:rPr>
              <a:t>Κάντε την </a:t>
            </a:r>
            <a:r>
              <a:rPr sz="2400" u="sng" dirty="0" err="1">
                <a:latin typeface="Calibri" panose="020F0502020204030204" pitchFamily="34" charset="0"/>
                <a:cs typeface="Calibri" panose="020F0502020204030204" pitchFamily="34" charset="0"/>
              </a:rPr>
              <a:t>εξής</a:t>
            </a:r>
            <a:r>
              <a:rPr sz="2400" u="sng" dirty="0">
                <a:latin typeface="Calibri" panose="020F0502020204030204" pitchFamily="34" charset="0"/>
                <a:cs typeface="Calibri" panose="020F0502020204030204" pitchFamily="34" charset="0"/>
              </a:rPr>
              <a:t> </a:t>
            </a:r>
            <a:r>
              <a:rPr sz="2400" u="sng" dirty="0" err="1" smtClean="0">
                <a:latin typeface="Calibri" panose="020F0502020204030204" pitchFamily="34" charset="0"/>
                <a:cs typeface="Calibri" panose="020F0502020204030204" pitchFamily="34" charset="0"/>
              </a:rPr>
              <a:t>θεώρηση</a:t>
            </a:r>
            <a:r>
              <a:rPr sz="2400" dirty="0" smtClean="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a:p>
            <a:pPr marL="717550" marR="33655" lvl="1" indent="-447675">
              <a:lnSpc>
                <a:spcPct val="100000"/>
              </a:lnSpc>
              <a:buFont typeface="Arial"/>
              <a:buChar char="–"/>
            </a:pPr>
            <a:r>
              <a:rPr sz="2400" dirty="0">
                <a:latin typeface="Calibri" panose="020F0502020204030204" pitchFamily="34" charset="0"/>
                <a:cs typeface="Calibri" panose="020F0502020204030204" pitchFamily="34" charset="0"/>
              </a:rPr>
              <a:t>Κεραία εκπομπής και λήψης σε σταθερά σημεία και σε συγκεκριμένη απόσταση</a:t>
            </a:r>
          </a:p>
          <a:p>
            <a:pPr marL="717550" lvl="1" indent="-447675">
              <a:lnSpc>
                <a:spcPct val="100000"/>
              </a:lnSpc>
              <a:buFont typeface="Arial"/>
              <a:buChar char="–"/>
            </a:pPr>
            <a:r>
              <a:rPr sz="2400" dirty="0">
                <a:latin typeface="Calibri" panose="020F0502020204030204" pitchFamily="34" charset="0"/>
                <a:cs typeface="Calibri" panose="020F0502020204030204" pitchFamily="34" charset="0"/>
              </a:rPr>
              <a:t>Εκπομπή αδιαμόρφωτου </a:t>
            </a:r>
            <a:r>
              <a:rPr sz="2400" dirty="0" smtClean="0">
                <a:latin typeface="Calibri" panose="020F0502020204030204" pitchFamily="34" charset="0"/>
                <a:cs typeface="Calibri" panose="020F0502020204030204" pitchFamily="34" charset="0"/>
              </a:rPr>
              <a:t>φέροντος</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(μονοχρωματικό </a:t>
            </a:r>
            <a:r>
              <a:rPr sz="2400" dirty="0">
                <a:latin typeface="Calibri" panose="020F0502020204030204" pitchFamily="34" charset="0"/>
                <a:cs typeface="Calibri" panose="020F0502020204030204" pitchFamily="34" charset="0"/>
              </a:rPr>
              <a:t>σήμα – σήμα μιας συχνότητας)</a:t>
            </a:r>
          </a:p>
          <a:p>
            <a:pPr marL="717550" marR="5080" lvl="1" indent="-447675">
              <a:lnSpc>
                <a:spcPct val="100000"/>
              </a:lnSpc>
              <a:buFont typeface="Arial"/>
              <a:buChar char="–"/>
            </a:pPr>
            <a:r>
              <a:rPr sz="2400" dirty="0">
                <a:latin typeface="Calibri" panose="020F0502020204030204" pitchFamily="34" charset="0"/>
                <a:cs typeface="Calibri" panose="020F0502020204030204" pitchFamily="34" charset="0"/>
              </a:rPr>
              <a:t>Περιβάλλον διάδοσης </a:t>
            </a:r>
            <a:r>
              <a:rPr sz="2400" dirty="0" smtClean="0">
                <a:latin typeface="Calibri" panose="020F0502020204030204" pitchFamily="34" charset="0"/>
                <a:cs typeface="Calibri" panose="020F0502020204030204" pitchFamily="34" charset="0"/>
              </a:rPr>
              <a:t>με</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σκεδαστές</a:t>
            </a:r>
            <a:r>
              <a:rPr sz="2400" dirty="0">
                <a:latin typeface="Calibri" panose="020F0502020204030204" pitchFamily="34" charset="0"/>
                <a:cs typeface="Calibri" panose="020F0502020204030204" pitchFamily="34" charset="0"/>
              </a:rPr>
              <a:t>, επιφάνειες </a:t>
            </a:r>
            <a:r>
              <a:rPr sz="2400" dirty="0" smtClean="0">
                <a:latin typeface="Calibri" panose="020F0502020204030204" pitchFamily="34" charset="0"/>
                <a:cs typeface="Calibri" panose="020F0502020204030204" pitchFamily="34" charset="0"/>
              </a:rPr>
              <a:t>ανάκλασης</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και </a:t>
            </a:r>
            <a:r>
              <a:rPr sz="2400" dirty="0">
                <a:latin typeface="Calibri" panose="020F0502020204030204" pitchFamily="34" charset="0"/>
                <a:cs typeface="Calibri" panose="020F0502020204030204" pitchFamily="34" charset="0"/>
              </a:rPr>
              <a:t>περίθλασης</a:t>
            </a:r>
          </a:p>
        </p:txBody>
      </p:sp>
      <p:sp>
        <p:nvSpPr>
          <p:cNvPr id="2" name="object 2"/>
          <p:cNvSpPr txBox="1">
            <a:spLocks noGrp="1"/>
          </p:cNvSpPr>
          <p:nvPr>
            <p:ph type="title"/>
          </p:nvPr>
        </p:nvSpPr>
        <p:spPr>
          <a:prstGeom prst="rect">
            <a:avLst/>
          </a:prstGeom>
        </p:spPr>
        <p:txBody>
          <a:bodyPr vert="horz" wrap="square" lIns="0" tIns="284222" rIns="0" bIns="0" rtlCol="0">
            <a:spAutoFit/>
          </a:bodyPr>
          <a:lstStyle/>
          <a:p>
            <a:pPr marL="2439035">
              <a:lnSpc>
                <a:spcPct val="100000"/>
              </a:lnSpc>
            </a:pPr>
            <a:r>
              <a:rPr spc="-5" dirty="0"/>
              <a:t>Ε</a:t>
            </a:r>
            <a:r>
              <a:rPr spc="5" dirty="0"/>
              <a:t>ι</a:t>
            </a:r>
            <a:r>
              <a:rPr spc="-5" dirty="0"/>
              <a:t>σ</a:t>
            </a:r>
            <a:r>
              <a:rPr spc="-25" dirty="0"/>
              <a:t>α</a:t>
            </a:r>
            <a:r>
              <a:rPr dirty="0"/>
              <a:t>γ</a:t>
            </a:r>
            <a:r>
              <a:rPr spc="-30" dirty="0"/>
              <a:t>ω</a:t>
            </a:r>
            <a:r>
              <a:rPr spc="15" dirty="0"/>
              <a:t>γ</a:t>
            </a:r>
            <a:r>
              <a:rPr dirty="0"/>
              <a:t>ή</a:t>
            </a:r>
            <a:r>
              <a:rPr spc="-145" dirty="0"/>
              <a:t> </a:t>
            </a:r>
            <a:r>
              <a:rPr spc="-20" dirty="0">
                <a:latin typeface="Calibri"/>
                <a:cs typeface="Calibri"/>
              </a:rPr>
              <a:t>(</a:t>
            </a:r>
            <a:r>
              <a:rPr spc="-15" dirty="0">
                <a:latin typeface="Calibri"/>
                <a:cs typeface="Calibri"/>
              </a:rPr>
              <a:t>1</a:t>
            </a:r>
            <a:r>
              <a:rPr dirty="0">
                <a:latin typeface="Calibri"/>
                <a:cs typeface="Calibri"/>
              </a:rPr>
              <a:t>)</a:t>
            </a: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86E987BC-30FC-4DA6-BB44-35FA107066E5}" type="slidenum">
              <a:rPr lang="el-GR" sz="1400" b="1" smtClean="0">
                <a:solidFill>
                  <a:schemeClr val="accent2">
                    <a:lumMod val="75000"/>
                  </a:schemeClr>
                </a:solidFill>
                <a:cs typeface="Calibri"/>
              </a:rPr>
              <a:t>2</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
        <p:nvSpPr>
          <p:cNvPr id="3" name="Ορθογώνιο 2"/>
          <p:cNvSpPr/>
          <p:nvPr/>
        </p:nvSpPr>
        <p:spPr>
          <a:xfrm>
            <a:off x="1824907" y="5539064"/>
            <a:ext cx="4147986" cy="164660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12700" marR="5080">
              <a:lnSpc>
                <a:spcPct val="100800"/>
              </a:lnSpc>
            </a:pPr>
            <a:r>
              <a:rPr lang="el-GR" sz="2000" spc="-5" dirty="0">
                <a:latin typeface="Calibri"/>
                <a:cs typeface="Calibri"/>
              </a:rPr>
              <a:t>Ο</a:t>
            </a:r>
            <a:r>
              <a:rPr lang="el-GR" sz="2000" dirty="0">
                <a:latin typeface="Calibri"/>
                <a:cs typeface="Calibri"/>
              </a:rPr>
              <a:t>ι</a:t>
            </a:r>
            <a:r>
              <a:rPr lang="el-GR" sz="2000" spc="-25" dirty="0">
                <a:latin typeface="Calibri"/>
                <a:cs typeface="Calibri"/>
              </a:rPr>
              <a:t> </a:t>
            </a:r>
            <a:r>
              <a:rPr lang="el-GR" sz="2000" spc="-5" dirty="0">
                <a:latin typeface="Calibri"/>
                <a:cs typeface="Calibri"/>
              </a:rPr>
              <a:t>συ</a:t>
            </a:r>
            <a:r>
              <a:rPr lang="el-GR" sz="2000" dirty="0">
                <a:latin typeface="Calibri"/>
                <a:cs typeface="Calibri"/>
              </a:rPr>
              <a:t>ν</a:t>
            </a:r>
            <a:r>
              <a:rPr lang="el-GR" sz="2000" spc="-10" dirty="0">
                <a:latin typeface="Calibri"/>
                <a:cs typeface="Calibri"/>
              </a:rPr>
              <a:t>ι</a:t>
            </a:r>
            <a:r>
              <a:rPr lang="el-GR" sz="2000" spc="15" dirty="0">
                <a:latin typeface="Calibri"/>
                <a:cs typeface="Calibri"/>
              </a:rPr>
              <a:t>σ</a:t>
            </a:r>
            <a:r>
              <a:rPr lang="el-GR" sz="2000" spc="-5" dirty="0">
                <a:latin typeface="Calibri"/>
                <a:cs typeface="Calibri"/>
              </a:rPr>
              <a:t>τ</a:t>
            </a:r>
            <a:r>
              <a:rPr lang="el-GR" sz="2000" spc="5" dirty="0">
                <a:latin typeface="Calibri"/>
                <a:cs typeface="Calibri"/>
              </a:rPr>
              <a:t>ώσ</a:t>
            </a:r>
            <a:r>
              <a:rPr lang="el-GR" sz="2000" spc="-5" dirty="0">
                <a:latin typeface="Calibri"/>
                <a:cs typeface="Calibri"/>
              </a:rPr>
              <a:t>ε</a:t>
            </a:r>
            <a:r>
              <a:rPr lang="el-GR" sz="2000" dirty="0">
                <a:latin typeface="Calibri"/>
                <a:cs typeface="Calibri"/>
              </a:rPr>
              <a:t>ς</a:t>
            </a:r>
            <a:r>
              <a:rPr lang="el-GR" sz="2000" spc="-20" dirty="0">
                <a:latin typeface="Calibri"/>
                <a:cs typeface="Calibri"/>
              </a:rPr>
              <a:t> </a:t>
            </a:r>
            <a:r>
              <a:rPr lang="el-GR" sz="2000" spc="-5" dirty="0">
                <a:latin typeface="Calibri"/>
                <a:cs typeface="Calibri"/>
              </a:rPr>
              <a:t>το</a:t>
            </a:r>
            <a:r>
              <a:rPr lang="el-GR" sz="2000" dirty="0">
                <a:latin typeface="Calibri"/>
                <a:cs typeface="Calibri"/>
              </a:rPr>
              <a:t>υ</a:t>
            </a:r>
            <a:r>
              <a:rPr lang="el-GR" sz="2000" spc="-20" dirty="0">
                <a:latin typeface="Calibri"/>
                <a:cs typeface="Calibri"/>
              </a:rPr>
              <a:t> </a:t>
            </a:r>
            <a:r>
              <a:rPr lang="el-GR" sz="2000" spc="5" dirty="0">
                <a:latin typeface="Calibri"/>
                <a:cs typeface="Calibri"/>
              </a:rPr>
              <a:t>σ</a:t>
            </a:r>
            <a:r>
              <a:rPr lang="el-GR" sz="2000" spc="-5" dirty="0">
                <a:latin typeface="Calibri"/>
                <a:cs typeface="Calibri"/>
              </a:rPr>
              <a:t>ή</a:t>
            </a:r>
            <a:r>
              <a:rPr lang="el-GR" sz="2000" spc="10" dirty="0">
                <a:latin typeface="Calibri"/>
                <a:cs typeface="Calibri"/>
              </a:rPr>
              <a:t>μ</a:t>
            </a:r>
            <a:r>
              <a:rPr lang="el-GR" sz="2000" spc="5" dirty="0">
                <a:latin typeface="Calibri"/>
                <a:cs typeface="Calibri"/>
              </a:rPr>
              <a:t>α</a:t>
            </a:r>
            <a:r>
              <a:rPr lang="el-GR" sz="2000" spc="-20" dirty="0">
                <a:latin typeface="Calibri"/>
                <a:cs typeface="Calibri"/>
              </a:rPr>
              <a:t>τ</a:t>
            </a:r>
            <a:r>
              <a:rPr lang="el-GR" sz="2000" spc="-5" dirty="0">
                <a:latin typeface="Calibri"/>
                <a:cs typeface="Calibri"/>
              </a:rPr>
              <a:t>ο</a:t>
            </a:r>
            <a:r>
              <a:rPr lang="el-GR" sz="2000" dirty="0">
                <a:latin typeface="Calibri"/>
                <a:cs typeface="Calibri"/>
              </a:rPr>
              <a:t>ς</a:t>
            </a:r>
            <a:r>
              <a:rPr lang="el-GR" sz="2000" spc="-30" dirty="0">
                <a:latin typeface="Calibri"/>
                <a:cs typeface="Calibri"/>
              </a:rPr>
              <a:t> </a:t>
            </a:r>
            <a:r>
              <a:rPr lang="el-GR" sz="2000" spc="-5" dirty="0">
                <a:latin typeface="Calibri"/>
                <a:cs typeface="Calibri"/>
              </a:rPr>
              <a:t>α</a:t>
            </a:r>
            <a:r>
              <a:rPr lang="el-GR" sz="2000" spc="-85" dirty="0">
                <a:latin typeface="Calibri"/>
                <a:cs typeface="Calibri"/>
              </a:rPr>
              <a:t>κ</a:t>
            </a:r>
            <a:r>
              <a:rPr lang="el-GR" sz="2000" spc="-20" dirty="0">
                <a:latin typeface="Calibri"/>
                <a:cs typeface="Calibri"/>
              </a:rPr>
              <a:t>ολ</a:t>
            </a:r>
            <a:r>
              <a:rPr lang="el-GR" sz="2000" spc="-5" dirty="0">
                <a:latin typeface="Calibri"/>
                <a:cs typeface="Calibri"/>
              </a:rPr>
              <a:t>ου</a:t>
            </a:r>
            <a:r>
              <a:rPr lang="el-GR" sz="2000" spc="5" dirty="0">
                <a:latin typeface="Calibri"/>
                <a:cs typeface="Calibri"/>
              </a:rPr>
              <a:t>θ</a:t>
            </a:r>
            <a:r>
              <a:rPr lang="el-GR" sz="2000" spc="-5" dirty="0">
                <a:latin typeface="Calibri"/>
                <a:cs typeface="Calibri"/>
              </a:rPr>
              <a:t>ού</a:t>
            </a:r>
            <a:r>
              <a:rPr lang="el-GR" sz="2000" dirty="0">
                <a:latin typeface="Calibri"/>
                <a:cs typeface="Calibri"/>
              </a:rPr>
              <a:t>ν</a:t>
            </a:r>
            <a:r>
              <a:rPr lang="el-GR" sz="2000" spc="-15" dirty="0">
                <a:latin typeface="Calibri"/>
                <a:cs typeface="Calibri"/>
              </a:rPr>
              <a:t> </a:t>
            </a:r>
            <a:r>
              <a:rPr lang="el-GR" sz="2000" dirty="0">
                <a:latin typeface="Calibri"/>
                <a:cs typeface="Calibri"/>
              </a:rPr>
              <a:t>δι</a:t>
            </a:r>
            <a:r>
              <a:rPr lang="el-GR" sz="2000" spc="-5" dirty="0">
                <a:latin typeface="Calibri"/>
                <a:cs typeface="Calibri"/>
              </a:rPr>
              <a:t>α</a:t>
            </a:r>
            <a:r>
              <a:rPr lang="el-GR" sz="2000" spc="5" dirty="0">
                <a:latin typeface="Calibri"/>
                <a:cs typeface="Calibri"/>
              </a:rPr>
              <a:t>φ</a:t>
            </a:r>
            <a:r>
              <a:rPr lang="el-GR" sz="2000" spc="-5" dirty="0">
                <a:latin typeface="Calibri"/>
                <a:cs typeface="Calibri"/>
              </a:rPr>
              <a:t>ο</a:t>
            </a:r>
            <a:r>
              <a:rPr lang="el-GR" sz="2000" spc="10" dirty="0">
                <a:latin typeface="Calibri"/>
                <a:cs typeface="Calibri"/>
              </a:rPr>
              <a:t>ρ</a:t>
            </a:r>
            <a:r>
              <a:rPr lang="el-GR" sz="2000" spc="5" dirty="0">
                <a:latin typeface="Calibri"/>
                <a:cs typeface="Calibri"/>
              </a:rPr>
              <a:t>ε</a:t>
            </a:r>
            <a:r>
              <a:rPr lang="el-GR" sz="2000" spc="-5" dirty="0">
                <a:latin typeface="Calibri"/>
                <a:cs typeface="Calibri"/>
              </a:rPr>
              <a:t>τ</a:t>
            </a:r>
            <a:r>
              <a:rPr lang="el-GR" sz="2000" spc="-10" dirty="0">
                <a:latin typeface="Calibri"/>
                <a:cs typeface="Calibri"/>
              </a:rPr>
              <a:t>ι</a:t>
            </a:r>
            <a:r>
              <a:rPr lang="el-GR" sz="2000" spc="-40" dirty="0">
                <a:latin typeface="Calibri"/>
                <a:cs typeface="Calibri"/>
              </a:rPr>
              <a:t>κ</a:t>
            </a:r>
            <a:r>
              <a:rPr lang="el-GR" sz="2000" spc="5" dirty="0">
                <a:latin typeface="Calibri"/>
                <a:cs typeface="Calibri"/>
              </a:rPr>
              <a:t>έ</a:t>
            </a:r>
            <a:r>
              <a:rPr lang="el-GR" sz="2000" dirty="0">
                <a:latin typeface="Calibri"/>
                <a:cs typeface="Calibri"/>
              </a:rPr>
              <a:t>ς</a:t>
            </a:r>
            <a:r>
              <a:rPr lang="el-GR" sz="2000" spc="-20" dirty="0">
                <a:latin typeface="Calibri"/>
                <a:cs typeface="Calibri"/>
              </a:rPr>
              <a:t> </a:t>
            </a:r>
            <a:r>
              <a:rPr lang="el-GR" sz="2000" dirty="0">
                <a:latin typeface="Calibri"/>
                <a:cs typeface="Calibri"/>
              </a:rPr>
              <a:t>δι</a:t>
            </a:r>
            <a:r>
              <a:rPr lang="el-GR" sz="2000" spc="-20" dirty="0">
                <a:latin typeface="Calibri"/>
                <a:cs typeface="Calibri"/>
              </a:rPr>
              <a:t>α</a:t>
            </a:r>
            <a:r>
              <a:rPr lang="el-GR" sz="2000" dirty="0">
                <a:latin typeface="Calibri"/>
                <a:cs typeface="Calibri"/>
              </a:rPr>
              <a:t>δ</a:t>
            </a:r>
            <a:r>
              <a:rPr lang="el-GR" sz="2000" spc="-10" dirty="0">
                <a:latin typeface="Calibri"/>
                <a:cs typeface="Calibri"/>
              </a:rPr>
              <a:t>ρ</a:t>
            </a:r>
            <a:r>
              <a:rPr lang="el-GR" sz="2000" spc="-5" dirty="0">
                <a:latin typeface="Calibri"/>
                <a:cs typeface="Calibri"/>
              </a:rPr>
              <a:t>ο</a:t>
            </a:r>
            <a:r>
              <a:rPr lang="el-GR" sz="2000" dirty="0">
                <a:latin typeface="Calibri"/>
                <a:cs typeface="Calibri"/>
              </a:rPr>
              <a:t>μ</a:t>
            </a:r>
            <a:r>
              <a:rPr lang="el-GR" sz="2000" spc="5" dirty="0">
                <a:latin typeface="Calibri"/>
                <a:cs typeface="Calibri"/>
              </a:rPr>
              <a:t>έ</a:t>
            </a:r>
            <a:r>
              <a:rPr lang="el-GR" sz="2000" spc="-5" dirty="0">
                <a:latin typeface="Calibri"/>
                <a:cs typeface="Calibri"/>
              </a:rPr>
              <a:t>ς, φ</a:t>
            </a:r>
            <a:r>
              <a:rPr lang="el-GR" sz="2000" spc="-10" dirty="0">
                <a:latin typeface="Calibri"/>
                <a:cs typeface="Calibri"/>
              </a:rPr>
              <a:t>θ</a:t>
            </a:r>
            <a:r>
              <a:rPr lang="el-GR" sz="2000" spc="-5" dirty="0">
                <a:latin typeface="Calibri"/>
                <a:cs typeface="Calibri"/>
              </a:rPr>
              <a:t>ά</a:t>
            </a:r>
            <a:r>
              <a:rPr lang="el-GR" sz="2000" spc="10" dirty="0">
                <a:latin typeface="Calibri"/>
                <a:cs typeface="Calibri"/>
              </a:rPr>
              <a:t>ν</a:t>
            </a:r>
            <a:r>
              <a:rPr lang="el-GR" sz="2000" spc="-5" dirty="0">
                <a:latin typeface="Calibri"/>
                <a:cs typeface="Calibri"/>
              </a:rPr>
              <a:t>ου</a:t>
            </a:r>
            <a:r>
              <a:rPr lang="el-GR" sz="2000" dirty="0">
                <a:latin typeface="Calibri"/>
                <a:cs typeface="Calibri"/>
              </a:rPr>
              <a:t>ν</a:t>
            </a:r>
            <a:r>
              <a:rPr lang="el-GR" sz="2000" spc="-40" dirty="0">
                <a:latin typeface="Calibri"/>
                <a:cs typeface="Calibri"/>
              </a:rPr>
              <a:t> </a:t>
            </a:r>
            <a:r>
              <a:rPr lang="el-GR" sz="2000" dirty="0">
                <a:latin typeface="Calibri"/>
                <a:cs typeface="Calibri"/>
              </a:rPr>
              <a:t>με</a:t>
            </a:r>
            <a:r>
              <a:rPr lang="el-GR" sz="2000" spc="5" dirty="0">
                <a:latin typeface="Calibri"/>
                <a:cs typeface="Calibri"/>
              </a:rPr>
              <a:t> </a:t>
            </a:r>
            <a:r>
              <a:rPr lang="el-GR" sz="2000" dirty="0">
                <a:latin typeface="Calibri"/>
                <a:cs typeface="Calibri"/>
              </a:rPr>
              <a:t>δι</a:t>
            </a:r>
            <a:r>
              <a:rPr lang="el-GR" sz="2000" spc="-5" dirty="0">
                <a:latin typeface="Calibri"/>
                <a:cs typeface="Calibri"/>
              </a:rPr>
              <a:t>α</a:t>
            </a:r>
            <a:r>
              <a:rPr lang="el-GR" sz="2000" dirty="0">
                <a:latin typeface="Calibri"/>
                <a:cs typeface="Calibri"/>
              </a:rPr>
              <a:t>φ</a:t>
            </a:r>
            <a:r>
              <a:rPr lang="el-GR" sz="2000" spc="-5" dirty="0">
                <a:latin typeface="Calibri"/>
                <a:cs typeface="Calibri"/>
              </a:rPr>
              <a:t>ο</a:t>
            </a:r>
            <a:r>
              <a:rPr lang="el-GR" sz="2000" dirty="0">
                <a:latin typeface="Calibri"/>
                <a:cs typeface="Calibri"/>
              </a:rPr>
              <a:t>ρ</a:t>
            </a:r>
            <a:r>
              <a:rPr lang="el-GR" sz="2000" spc="20" dirty="0">
                <a:latin typeface="Calibri"/>
                <a:cs typeface="Calibri"/>
              </a:rPr>
              <a:t>ε</a:t>
            </a:r>
            <a:r>
              <a:rPr lang="el-GR" sz="2000" spc="-5" dirty="0">
                <a:latin typeface="Calibri"/>
                <a:cs typeface="Calibri"/>
              </a:rPr>
              <a:t>τ</a:t>
            </a:r>
            <a:r>
              <a:rPr lang="el-GR" sz="2000" spc="-10" dirty="0">
                <a:latin typeface="Calibri"/>
                <a:cs typeface="Calibri"/>
              </a:rPr>
              <a:t>ι</a:t>
            </a:r>
            <a:r>
              <a:rPr lang="el-GR" sz="2000" dirty="0">
                <a:latin typeface="Calibri"/>
                <a:cs typeface="Calibri"/>
              </a:rPr>
              <a:t>κή</a:t>
            </a:r>
            <a:r>
              <a:rPr lang="el-GR" sz="2000" spc="-10" dirty="0">
                <a:latin typeface="Calibri"/>
                <a:cs typeface="Calibri"/>
              </a:rPr>
              <a:t> </a:t>
            </a:r>
            <a:r>
              <a:rPr lang="el-GR" sz="2000" spc="-85" dirty="0">
                <a:latin typeface="Calibri"/>
                <a:cs typeface="Calibri"/>
              </a:rPr>
              <a:t>κ</a:t>
            </a:r>
            <a:r>
              <a:rPr lang="el-GR" sz="2000" spc="-5" dirty="0">
                <a:latin typeface="Calibri"/>
                <a:cs typeface="Calibri"/>
              </a:rPr>
              <a:t>αθ</a:t>
            </a:r>
            <a:r>
              <a:rPr lang="el-GR" sz="2000" spc="5" dirty="0">
                <a:latin typeface="Calibri"/>
                <a:cs typeface="Calibri"/>
              </a:rPr>
              <a:t>υ</a:t>
            </a:r>
            <a:r>
              <a:rPr lang="el-GR" sz="2000" spc="15" dirty="0">
                <a:latin typeface="Calibri"/>
                <a:cs typeface="Calibri"/>
              </a:rPr>
              <a:t>σ</a:t>
            </a:r>
            <a:r>
              <a:rPr lang="el-GR" sz="2000" spc="-5" dirty="0">
                <a:latin typeface="Calibri"/>
                <a:cs typeface="Calibri"/>
              </a:rPr>
              <a:t>τ</a:t>
            </a:r>
            <a:r>
              <a:rPr lang="el-GR" sz="2000" spc="10" dirty="0">
                <a:latin typeface="Calibri"/>
                <a:cs typeface="Calibri"/>
              </a:rPr>
              <a:t>έ</a:t>
            </a:r>
            <a:r>
              <a:rPr lang="el-GR" sz="2000" dirty="0">
                <a:latin typeface="Calibri"/>
                <a:cs typeface="Calibri"/>
              </a:rPr>
              <a:t>ρ</a:t>
            </a:r>
            <a:r>
              <a:rPr lang="el-GR" sz="2000" spc="-5" dirty="0">
                <a:latin typeface="Calibri"/>
                <a:cs typeface="Calibri"/>
              </a:rPr>
              <a:t>ησ</a:t>
            </a:r>
            <a:r>
              <a:rPr lang="el-GR" sz="2000" dirty="0">
                <a:latin typeface="Calibri"/>
                <a:cs typeface="Calibri"/>
              </a:rPr>
              <a:t>η</a:t>
            </a:r>
            <a:r>
              <a:rPr lang="el-GR" sz="2000" spc="-35" dirty="0">
                <a:latin typeface="Calibri"/>
                <a:cs typeface="Calibri"/>
              </a:rPr>
              <a:t> </a:t>
            </a:r>
            <a:r>
              <a:rPr lang="el-GR" sz="2000" dirty="0">
                <a:latin typeface="Calibri"/>
                <a:cs typeface="Calibri"/>
              </a:rPr>
              <a:t>(</a:t>
            </a:r>
            <a:r>
              <a:rPr lang="el-GR" sz="2000" spc="-20" dirty="0">
                <a:latin typeface="Calibri"/>
                <a:cs typeface="Calibri"/>
              </a:rPr>
              <a:t>ο</a:t>
            </a:r>
            <a:r>
              <a:rPr lang="el-GR" sz="2000" spc="-35" dirty="0">
                <a:latin typeface="Calibri"/>
                <a:cs typeface="Calibri"/>
              </a:rPr>
              <a:t>λ</a:t>
            </a:r>
            <a:r>
              <a:rPr lang="el-GR" sz="2000" dirty="0">
                <a:latin typeface="Calibri"/>
                <a:cs typeface="Calibri"/>
              </a:rPr>
              <a:t>ί</a:t>
            </a:r>
            <a:r>
              <a:rPr lang="el-GR" sz="2000" spc="-5" dirty="0">
                <a:latin typeface="Calibri"/>
                <a:cs typeface="Calibri"/>
              </a:rPr>
              <a:t>σθ</a:t>
            </a:r>
            <a:r>
              <a:rPr lang="el-GR" sz="2000" spc="5" dirty="0">
                <a:latin typeface="Calibri"/>
                <a:cs typeface="Calibri"/>
              </a:rPr>
              <a:t>η</a:t>
            </a:r>
            <a:r>
              <a:rPr lang="el-GR" sz="2000" spc="-5" dirty="0">
                <a:latin typeface="Calibri"/>
                <a:cs typeface="Calibri"/>
              </a:rPr>
              <a:t>σ</a:t>
            </a:r>
            <a:r>
              <a:rPr lang="el-GR" sz="2000" dirty="0">
                <a:latin typeface="Calibri"/>
                <a:cs typeface="Calibri"/>
              </a:rPr>
              <a:t>η</a:t>
            </a:r>
            <a:r>
              <a:rPr lang="el-GR" sz="2000" spc="15" dirty="0">
                <a:latin typeface="Calibri"/>
                <a:cs typeface="Calibri"/>
              </a:rPr>
              <a:t> </a:t>
            </a:r>
            <a:r>
              <a:rPr lang="el-GR" sz="2000" dirty="0">
                <a:latin typeface="Calibri"/>
                <a:cs typeface="Calibri"/>
              </a:rPr>
              <a:t>φ</a:t>
            </a:r>
            <a:r>
              <a:rPr lang="el-GR" sz="2000" spc="-20" dirty="0">
                <a:latin typeface="Calibri"/>
                <a:cs typeface="Calibri"/>
              </a:rPr>
              <a:t>ά</a:t>
            </a:r>
            <a:r>
              <a:rPr lang="el-GR" sz="2000" spc="5" dirty="0">
                <a:latin typeface="Calibri"/>
                <a:cs typeface="Calibri"/>
              </a:rPr>
              <a:t>σ</a:t>
            </a:r>
            <a:r>
              <a:rPr lang="el-GR" sz="2000" spc="-5" dirty="0">
                <a:latin typeface="Calibri"/>
                <a:cs typeface="Calibri"/>
              </a:rPr>
              <a:t>ης</a:t>
            </a:r>
            <a:r>
              <a:rPr lang="el-GR" sz="2000" spc="-5" dirty="0" smtClean="0">
                <a:latin typeface="Calibri"/>
                <a:cs typeface="Calibri"/>
              </a:rPr>
              <a:t>)</a:t>
            </a:r>
            <a:r>
              <a:rPr lang="el-GR" sz="2000" spc="-85" dirty="0">
                <a:latin typeface="Calibri"/>
                <a:cs typeface="Calibri"/>
              </a:rPr>
              <a:t> κ</a:t>
            </a:r>
            <a:r>
              <a:rPr lang="el-GR" sz="2000" spc="-10" dirty="0">
                <a:latin typeface="Calibri"/>
                <a:cs typeface="Calibri"/>
              </a:rPr>
              <a:t>α</a:t>
            </a:r>
            <a:r>
              <a:rPr lang="el-GR" sz="2000" dirty="0">
                <a:latin typeface="Calibri"/>
                <a:cs typeface="Calibri"/>
              </a:rPr>
              <a:t>ι</a:t>
            </a:r>
            <a:r>
              <a:rPr lang="el-GR" sz="2000" spc="-15" dirty="0">
                <a:latin typeface="Calibri"/>
                <a:cs typeface="Calibri"/>
              </a:rPr>
              <a:t> </a:t>
            </a:r>
            <a:r>
              <a:rPr lang="el-GR" sz="2000" spc="-5" dirty="0" smtClean="0">
                <a:latin typeface="Calibri"/>
                <a:cs typeface="Calibri"/>
              </a:rPr>
              <a:t>ε</a:t>
            </a:r>
            <a:r>
              <a:rPr lang="el-GR" sz="2000" spc="-15" dirty="0" smtClean="0">
                <a:latin typeface="Calibri"/>
                <a:cs typeface="Calibri"/>
              </a:rPr>
              <a:t>ξ</a:t>
            </a:r>
            <a:r>
              <a:rPr lang="el-GR" sz="2000" spc="-20" dirty="0" smtClean="0">
                <a:latin typeface="Calibri"/>
                <a:cs typeface="Calibri"/>
              </a:rPr>
              <a:t>α</a:t>
            </a:r>
            <a:r>
              <a:rPr lang="el-GR" sz="2000" spc="-5" dirty="0" smtClean="0">
                <a:latin typeface="Calibri"/>
                <a:cs typeface="Calibri"/>
              </a:rPr>
              <a:t>σθ</a:t>
            </a:r>
            <a:r>
              <a:rPr lang="el-GR" sz="2000" spc="5" dirty="0" smtClean="0">
                <a:latin typeface="Calibri"/>
                <a:cs typeface="Calibri"/>
              </a:rPr>
              <a:t>έ</a:t>
            </a:r>
            <a:r>
              <a:rPr lang="el-GR" sz="2000" spc="10" dirty="0" smtClean="0">
                <a:latin typeface="Calibri"/>
                <a:cs typeface="Calibri"/>
              </a:rPr>
              <a:t>ν</a:t>
            </a:r>
            <a:r>
              <a:rPr lang="el-GR" sz="2000" spc="-5" dirty="0" smtClean="0">
                <a:latin typeface="Calibri"/>
                <a:cs typeface="Calibri"/>
              </a:rPr>
              <a:t>ησ</a:t>
            </a:r>
            <a:r>
              <a:rPr lang="el-GR" sz="2000" dirty="0" smtClean="0">
                <a:latin typeface="Calibri"/>
                <a:cs typeface="Calibri"/>
              </a:rPr>
              <a:t>η</a:t>
            </a:r>
            <a:endParaRPr lang="el-GR" sz="2000" dirty="0">
              <a:latin typeface="Calibri"/>
              <a:cs typeface="Calibri"/>
            </a:endParaRPr>
          </a:p>
        </p:txBody>
      </p:sp>
    </p:spTree>
    <p:extLst>
      <p:ext uri="{BB962C8B-B14F-4D97-AF65-F5344CB8AC3E}">
        <p14:creationId xmlns:p14="http://schemas.microsoft.com/office/powerpoint/2010/main" val="3169457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4700" y="105114"/>
            <a:ext cx="9708918" cy="1231106"/>
          </a:xfrm>
          <a:prstGeom prst="rect">
            <a:avLst/>
          </a:prstGeom>
        </p:spPr>
        <p:txBody>
          <a:bodyPr vert="horz" wrap="square" lIns="0" tIns="0" rIns="0" bIns="0" rtlCol="0">
            <a:spAutoFit/>
          </a:bodyPr>
          <a:lstStyle/>
          <a:p>
            <a:pPr>
              <a:lnSpc>
                <a:spcPct val="100000"/>
              </a:lnSpc>
            </a:pPr>
            <a:r>
              <a:rPr sz="4000" spc="-25" dirty="0"/>
              <a:t>Χρονική επιλεκτικότητα &amp; Διασπορά</a:t>
            </a:r>
          </a:p>
          <a:p>
            <a:pPr>
              <a:lnSpc>
                <a:spcPct val="100000"/>
              </a:lnSpc>
              <a:spcBef>
                <a:spcPts val="25"/>
              </a:spcBef>
            </a:pPr>
            <a:r>
              <a:rPr sz="4000" spc="-25" dirty="0" smtClean="0"/>
              <a:t>Doppler</a:t>
            </a:r>
            <a:endParaRPr sz="4000" spc="-25" dirty="0"/>
          </a:p>
        </p:txBody>
      </p:sp>
      <p:sp>
        <p:nvSpPr>
          <p:cNvPr id="4" name="object 4"/>
          <p:cNvSpPr txBox="1"/>
          <p:nvPr/>
        </p:nvSpPr>
        <p:spPr>
          <a:xfrm>
            <a:off x="889000" y="2711450"/>
            <a:ext cx="8915399" cy="2318583"/>
          </a:xfrm>
          <a:prstGeom prst="rect">
            <a:avLst/>
          </a:prstGeom>
        </p:spPr>
        <p:txBody>
          <a:bodyPr vert="horz" wrap="square" lIns="0" tIns="0" rIns="0" bIns="0" rtlCol="0">
            <a:spAutoFit/>
          </a:bodyPr>
          <a:lstStyle/>
          <a:p>
            <a:pPr marL="356870" marR="389890" indent="-344170">
              <a:spcBef>
                <a:spcPts val="600"/>
              </a:spcBef>
              <a:buFont typeface="Arial"/>
              <a:buChar char="•"/>
              <a:tabLst>
                <a:tab pos="355600" algn="l"/>
              </a:tabLst>
            </a:pPr>
            <a:r>
              <a:rPr sz="2400" dirty="0">
                <a:latin typeface="Calibri" panose="020F0502020204030204" pitchFamily="34" charset="0"/>
                <a:cs typeface="Calibri" panose="020F0502020204030204" pitchFamily="34" charset="0"/>
              </a:rPr>
              <a:t>Η κρουστική απόκριση του ραδιοδιαύλου εμφανίζει χρονική εξάρτηση (μεταβάλλεται χρονικά) – επιλεκτικότητα</a:t>
            </a:r>
          </a:p>
          <a:p>
            <a:pPr marL="356870" marR="5080" indent="-344170">
              <a:spcBef>
                <a:spcPts val="600"/>
              </a:spcBef>
              <a:buFont typeface="Arial"/>
              <a:buChar char="•"/>
              <a:tabLst>
                <a:tab pos="354330" algn="l"/>
              </a:tabLst>
            </a:pPr>
            <a:r>
              <a:rPr sz="2400" dirty="0">
                <a:latin typeface="Calibri" panose="020F0502020204030204" pitchFamily="34" charset="0"/>
                <a:cs typeface="Calibri" panose="020F0502020204030204" pitchFamily="34" charset="0"/>
              </a:rPr>
              <a:t>Αυτή προκαλεί την ολίσθηση συχνότητας ή αλλιώς ολίσθηση Doppler, δηλαδή το λαμβανόμενο σήμα εμφανίζεται στο δέκτη με διαφορετική συχνότητα από αυτή του αντίστοιχου σήματος εκπομπής</a:t>
            </a:r>
          </a:p>
        </p:txBody>
      </p:sp>
      <p:sp>
        <p:nvSpPr>
          <p:cNvPr id="7" name="TextBox 6"/>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711EC333-15E8-4E48-AE6C-2317FA3C20F5}" type="slidenum">
              <a:rPr lang="el-GR" sz="1400" b="1" smtClean="0">
                <a:solidFill>
                  <a:schemeClr val="accent2">
                    <a:lumMod val="75000"/>
                  </a:schemeClr>
                </a:solidFill>
                <a:cs typeface="Calibri"/>
              </a:rPr>
              <a:t>20</a:t>
            </a:fld>
            <a:endParaRPr lang="el-GR" sz="1400" b="1" dirty="0">
              <a:solidFill>
                <a:schemeClr val="accent2">
                  <a:lumMod val="75000"/>
                </a:schemeClr>
              </a:solidFill>
              <a:cs typeface="Calibri"/>
            </a:endParaRPr>
          </a:p>
        </p:txBody>
      </p:sp>
      <p:sp>
        <p:nvSpPr>
          <p:cNvPr id="8"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4283933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36700" y="217057"/>
            <a:ext cx="9124373" cy="1231106"/>
          </a:xfrm>
          <a:prstGeom prst="rect">
            <a:avLst/>
          </a:prstGeom>
        </p:spPr>
        <p:txBody>
          <a:bodyPr vert="horz" wrap="square" lIns="0" tIns="0" rIns="0" bIns="0" rtlCol="0">
            <a:spAutoFit/>
          </a:bodyPr>
          <a:lstStyle/>
          <a:p>
            <a:pPr algn="r">
              <a:lnSpc>
                <a:spcPct val="100000"/>
              </a:lnSpc>
            </a:pPr>
            <a:r>
              <a:rPr sz="4000" b="1" spc="-25" dirty="0">
                <a:solidFill>
                  <a:schemeClr val="bg2"/>
                </a:solidFill>
                <a:latin typeface="+mj-lt"/>
                <a:ea typeface="+mj-ea"/>
                <a:cs typeface="+mj-cs"/>
              </a:rPr>
              <a:t>Χρονική επιλεκτικότητα &amp; Διασπορά</a:t>
            </a:r>
          </a:p>
          <a:p>
            <a:pPr marL="635" algn="r">
              <a:lnSpc>
                <a:spcPct val="100000"/>
              </a:lnSpc>
              <a:spcBef>
                <a:spcPts val="25"/>
              </a:spcBef>
            </a:pPr>
            <a:r>
              <a:rPr sz="4000" b="1" spc="-25" dirty="0">
                <a:solidFill>
                  <a:schemeClr val="bg2"/>
                </a:solidFill>
                <a:latin typeface="+mj-lt"/>
                <a:ea typeface="+mj-ea"/>
                <a:cs typeface="+mj-cs"/>
              </a:rPr>
              <a:t>Doppler (2)</a:t>
            </a:r>
          </a:p>
        </p:txBody>
      </p:sp>
      <p:sp>
        <p:nvSpPr>
          <p:cNvPr id="3" name="object 3"/>
          <p:cNvSpPr/>
          <p:nvPr/>
        </p:nvSpPr>
        <p:spPr>
          <a:xfrm>
            <a:off x="1420496" y="2800987"/>
            <a:ext cx="8119750" cy="2719068"/>
          </a:xfrm>
          <a:prstGeom prst="rect">
            <a:avLst/>
          </a:prstGeom>
          <a:blipFill>
            <a:blip r:embed="rId3" cstate="print"/>
            <a:stretch>
              <a:fillRect/>
            </a:stretch>
          </a:blipFill>
        </p:spPr>
        <p:txBody>
          <a:bodyPr wrap="square" lIns="0" tIns="0" rIns="0" bIns="0" rtlCol="0"/>
          <a:lstStyle/>
          <a:p>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15861C92-8FFB-4E99-BD50-CFD6458873A9}" type="slidenum">
              <a:rPr lang="el-GR" sz="1400" b="1" smtClean="0">
                <a:solidFill>
                  <a:schemeClr val="accent2">
                    <a:lumMod val="75000"/>
                  </a:schemeClr>
                </a:solidFill>
                <a:cs typeface="Calibri"/>
              </a:rPr>
              <a:t>21</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1545988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9500" y="105114"/>
            <a:ext cx="9404118" cy="1231106"/>
          </a:xfrm>
          <a:prstGeom prst="rect">
            <a:avLst/>
          </a:prstGeom>
        </p:spPr>
        <p:txBody>
          <a:bodyPr vert="horz" wrap="square" lIns="0" tIns="0" rIns="0" bIns="0" rtlCol="0">
            <a:spAutoFit/>
          </a:bodyPr>
          <a:lstStyle/>
          <a:p>
            <a:pPr marL="2231390" marR="5080" indent="-2000250">
              <a:lnSpc>
                <a:spcPts val="4750"/>
              </a:lnSpc>
            </a:pPr>
            <a:r>
              <a:rPr sz="4000" spc="-25" dirty="0"/>
              <a:t>Χω</a:t>
            </a:r>
            <a:r>
              <a:rPr sz="4000" spc="-20" dirty="0"/>
              <a:t>ρι</a:t>
            </a:r>
            <a:r>
              <a:rPr sz="4000" spc="-30" dirty="0"/>
              <a:t>κ</a:t>
            </a:r>
            <a:r>
              <a:rPr sz="4000" spc="-25" dirty="0"/>
              <a:t>ή</a:t>
            </a:r>
            <a:r>
              <a:rPr sz="4000" spc="-50" dirty="0"/>
              <a:t> </a:t>
            </a:r>
            <a:r>
              <a:rPr sz="4000" spc="-20" dirty="0"/>
              <a:t>ε</a:t>
            </a:r>
            <a:r>
              <a:rPr sz="4000" spc="-40" dirty="0"/>
              <a:t>π</a:t>
            </a:r>
            <a:r>
              <a:rPr sz="4000" spc="15" dirty="0"/>
              <a:t>ι</a:t>
            </a:r>
            <a:r>
              <a:rPr sz="4000" spc="-25" dirty="0"/>
              <a:t>λ</a:t>
            </a:r>
            <a:r>
              <a:rPr sz="4000" spc="-20" dirty="0"/>
              <a:t>ε</a:t>
            </a:r>
            <a:r>
              <a:rPr sz="4000" spc="-15" dirty="0"/>
              <a:t>κ</a:t>
            </a:r>
            <a:r>
              <a:rPr sz="4000" spc="-10" dirty="0"/>
              <a:t>τι</a:t>
            </a:r>
            <a:r>
              <a:rPr sz="4000" spc="-150" dirty="0"/>
              <a:t>κ</a:t>
            </a:r>
            <a:r>
              <a:rPr sz="4000" spc="-20" dirty="0"/>
              <a:t>ό</a:t>
            </a:r>
            <a:r>
              <a:rPr sz="4000" spc="-10" dirty="0"/>
              <a:t>τ</a:t>
            </a:r>
            <a:r>
              <a:rPr sz="4000" spc="-85" dirty="0"/>
              <a:t>η</a:t>
            </a:r>
            <a:r>
              <a:rPr sz="4000" spc="-35" dirty="0"/>
              <a:t>τ</a:t>
            </a:r>
            <a:r>
              <a:rPr sz="4000" spc="-25" dirty="0"/>
              <a:t>α</a:t>
            </a:r>
            <a:r>
              <a:rPr sz="4000" spc="-65" dirty="0"/>
              <a:t> </a:t>
            </a:r>
            <a:r>
              <a:rPr sz="4000" spc="-30" dirty="0">
                <a:latin typeface="Calibri"/>
                <a:cs typeface="Calibri"/>
              </a:rPr>
              <a:t>&amp;</a:t>
            </a:r>
            <a:r>
              <a:rPr sz="4000" spc="-105" dirty="0">
                <a:latin typeface="Times New Roman"/>
                <a:cs typeface="Times New Roman"/>
              </a:rPr>
              <a:t> </a:t>
            </a:r>
            <a:r>
              <a:rPr sz="4000" spc="-25" dirty="0"/>
              <a:t>δι</a:t>
            </a:r>
            <a:r>
              <a:rPr sz="4000" spc="-35" dirty="0"/>
              <a:t>α</a:t>
            </a:r>
            <a:r>
              <a:rPr sz="4000" spc="-30" dirty="0"/>
              <a:t>σ</a:t>
            </a:r>
            <a:r>
              <a:rPr sz="4000" spc="-40" dirty="0"/>
              <a:t>π</a:t>
            </a:r>
            <a:r>
              <a:rPr sz="4000" spc="-25" dirty="0"/>
              <a:t>ορά</a:t>
            </a:r>
            <a:r>
              <a:rPr sz="4000" spc="-10" dirty="0"/>
              <a:t> </a:t>
            </a:r>
            <a:r>
              <a:rPr sz="4000" spc="20" dirty="0"/>
              <a:t>σ</a:t>
            </a:r>
            <a:r>
              <a:rPr sz="4000" spc="-10" dirty="0"/>
              <a:t>τ</a:t>
            </a:r>
            <a:r>
              <a:rPr sz="4000" spc="-25" dirty="0"/>
              <a:t>η</a:t>
            </a:r>
            <a:r>
              <a:rPr sz="4000" spc="-50" dirty="0"/>
              <a:t> </a:t>
            </a:r>
            <a:r>
              <a:rPr sz="4000" spc="-150" dirty="0"/>
              <a:t>κ</a:t>
            </a:r>
            <a:r>
              <a:rPr sz="4000" spc="-25" dirty="0"/>
              <a:t>α</a:t>
            </a:r>
            <a:r>
              <a:rPr sz="4000" spc="5" dirty="0"/>
              <a:t>τ</a:t>
            </a:r>
            <a:r>
              <a:rPr sz="4000" spc="-20" dirty="0"/>
              <a:t>ε</a:t>
            </a:r>
            <a:r>
              <a:rPr sz="4000" spc="-45" dirty="0"/>
              <a:t>ύ</a:t>
            </a:r>
            <a:r>
              <a:rPr sz="4000" spc="-30" dirty="0"/>
              <a:t>θ</a:t>
            </a:r>
            <a:r>
              <a:rPr sz="4000" spc="-35" dirty="0"/>
              <a:t>υ</a:t>
            </a:r>
            <a:r>
              <a:rPr sz="4000" spc="-40" dirty="0"/>
              <a:t>ν</a:t>
            </a:r>
            <a:r>
              <a:rPr sz="4000" spc="-15" dirty="0"/>
              <a:t>ση</a:t>
            </a:r>
            <a:endParaRPr sz="4000" dirty="0">
              <a:latin typeface="Times New Roman"/>
              <a:cs typeface="Times New Roman"/>
            </a:endParaRPr>
          </a:p>
        </p:txBody>
      </p:sp>
      <p:sp>
        <p:nvSpPr>
          <p:cNvPr id="3" name="object 3"/>
          <p:cNvSpPr txBox="1">
            <a:spLocks noGrp="1"/>
          </p:cNvSpPr>
          <p:nvPr>
            <p:ph idx="1"/>
          </p:nvPr>
        </p:nvSpPr>
        <p:spPr>
          <a:xfrm>
            <a:off x="927100" y="2440704"/>
            <a:ext cx="9372600" cy="2675091"/>
          </a:xfrm>
          <a:prstGeom prst="rect">
            <a:avLst/>
          </a:prstGeom>
        </p:spPr>
        <p:txBody>
          <a:bodyPr vert="horz" wrap="square" lIns="0" tIns="0" rIns="0" bIns="0" rtlCol="0">
            <a:spAutoFit/>
          </a:bodyPr>
          <a:lstStyle/>
          <a:p>
            <a:pPr marL="356870" marR="28575" indent="-344170">
              <a:lnSpc>
                <a:spcPct val="100000"/>
              </a:lnSpc>
              <a:spcBef>
                <a:spcPts val="600"/>
              </a:spcBef>
              <a:buFont typeface="Arial"/>
              <a:buChar char="•"/>
              <a:tabLst>
                <a:tab pos="354330" algn="l"/>
              </a:tabLst>
            </a:pPr>
            <a:r>
              <a:rPr sz="2400" dirty="0">
                <a:latin typeface="Calibri" panose="020F0502020204030204" pitchFamily="34" charset="0"/>
                <a:cs typeface="Calibri" panose="020F0502020204030204" pitchFamily="34" charset="0"/>
              </a:rPr>
              <a:t>Η χωρική επιλεκτικότητα οφείλεται στο μηχανισμό υπέρθεσης των συνιστωσών του σήματος στο δέκτη, όπου λόγω ενισχυτικής και αφαιρετικής συμβολής εναλλάξ παρατηρούνται μεταβολές στη λαμβανόμενη ισχύ</a:t>
            </a:r>
          </a:p>
          <a:p>
            <a:pPr marL="356870" marR="5080" indent="-344170" algn="just">
              <a:lnSpc>
                <a:spcPct val="100000"/>
              </a:lnSpc>
              <a:spcBef>
                <a:spcPts val="600"/>
              </a:spcBef>
              <a:buFont typeface="Arial"/>
              <a:buChar char="•"/>
              <a:tabLst>
                <a:tab pos="354330" algn="l"/>
              </a:tabLst>
            </a:pPr>
            <a:r>
              <a:rPr sz="2400" dirty="0">
                <a:latin typeface="Calibri" panose="020F0502020204030204" pitchFamily="34" charset="0"/>
                <a:cs typeface="Calibri" panose="020F0502020204030204" pitchFamily="34" charset="0"/>
              </a:rPr>
              <a:t>Λόγω των διαφορετικών κατευθύνσεων από τις οποίες προέρχονται οι συνιστώσες του σήματος που φθάνουν στο δέκτη </a:t>
            </a:r>
            <a:r>
              <a:rPr sz="2400" dirty="0" smtClean="0">
                <a:latin typeface="Calibri" panose="020F0502020204030204" pitchFamily="34" charset="0"/>
                <a:cs typeface="Calibri" panose="020F0502020204030204" pitchFamily="34" charset="0"/>
              </a:rPr>
              <a:t>παρουσιάζεται</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διασπορά </a:t>
            </a:r>
            <a:r>
              <a:rPr sz="2400" dirty="0">
                <a:latin typeface="Calibri" panose="020F0502020204030204" pitchFamily="34" charset="0"/>
                <a:cs typeface="Calibri" panose="020F0502020204030204" pitchFamily="34" charset="0"/>
              </a:rPr>
              <a:t>στη κατεύθυνση</a:t>
            </a: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E5CFD440-CCA3-43E1-B939-A324F6BDDA26}" type="slidenum">
              <a:rPr lang="el-GR" sz="1400" b="1" smtClean="0">
                <a:solidFill>
                  <a:schemeClr val="accent2">
                    <a:lumMod val="75000"/>
                  </a:schemeClr>
                </a:solidFill>
                <a:cs typeface="Calibri"/>
              </a:rPr>
              <a:t>22</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1161976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105113"/>
            <a:ext cx="9556518" cy="1231106"/>
          </a:xfrm>
          <a:prstGeom prst="rect">
            <a:avLst/>
          </a:prstGeom>
        </p:spPr>
        <p:txBody>
          <a:bodyPr vert="horz" wrap="square" lIns="0" tIns="0" rIns="0" bIns="0" rtlCol="0">
            <a:spAutoFit/>
          </a:bodyPr>
          <a:lstStyle/>
          <a:p>
            <a:pPr marL="494030"/>
            <a:r>
              <a:rPr sz="4000" spc="-5" dirty="0"/>
              <a:t>Σ</a:t>
            </a:r>
            <a:r>
              <a:rPr sz="4000" spc="-45" dirty="0"/>
              <a:t>υ</a:t>
            </a:r>
            <a:r>
              <a:rPr sz="4000" spc="-20" dirty="0"/>
              <a:t>χνο</a:t>
            </a:r>
            <a:r>
              <a:rPr sz="4000" spc="-5" dirty="0"/>
              <a:t>ε</a:t>
            </a:r>
            <a:r>
              <a:rPr sz="4000" spc="-40" dirty="0"/>
              <a:t>π</a:t>
            </a:r>
            <a:r>
              <a:rPr sz="4000" spc="15" dirty="0"/>
              <a:t>ι</a:t>
            </a:r>
            <a:r>
              <a:rPr sz="4000" spc="-25" dirty="0"/>
              <a:t>λ</a:t>
            </a:r>
            <a:r>
              <a:rPr sz="4000" spc="-20" dirty="0"/>
              <a:t>ε</a:t>
            </a:r>
            <a:r>
              <a:rPr sz="4000" spc="-30" dirty="0"/>
              <a:t>κ</a:t>
            </a:r>
            <a:r>
              <a:rPr sz="4000" spc="5" dirty="0"/>
              <a:t>τ</a:t>
            </a:r>
            <a:r>
              <a:rPr sz="4000" spc="-10" dirty="0"/>
              <a:t>ι</a:t>
            </a:r>
            <a:r>
              <a:rPr sz="4000" spc="-30" dirty="0"/>
              <a:t>κ</a:t>
            </a:r>
            <a:r>
              <a:rPr sz="4000" spc="-25" dirty="0"/>
              <a:t>ή</a:t>
            </a:r>
            <a:r>
              <a:rPr sz="4000" spc="-60" dirty="0"/>
              <a:t> </a:t>
            </a:r>
            <a:r>
              <a:rPr sz="4000" spc="-30" dirty="0"/>
              <a:t>σ</a:t>
            </a:r>
            <a:r>
              <a:rPr sz="4000" spc="-35" dirty="0"/>
              <a:t>υ</a:t>
            </a:r>
            <a:r>
              <a:rPr sz="4000" spc="-15" dirty="0"/>
              <a:t>μ</a:t>
            </a:r>
            <a:r>
              <a:rPr sz="4000" spc="-40" dirty="0"/>
              <a:t>π</a:t>
            </a:r>
            <a:r>
              <a:rPr sz="4000" spc="-20" dirty="0"/>
              <a:t>ερι</a:t>
            </a:r>
            <a:r>
              <a:rPr sz="4000" spc="-25" dirty="0"/>
              <a:t>φ</a:t>
            </a:r>
            <a:r>
              <a:rPr sz="4000" spc="-10" dirty="0"/>
              <a:t>ο</a:t>
            </a:r>
            <a:r>
              <a:rPr sz="4000" spc="-25" dirty="0"/>
              <a:t>ρά</a:t>
            </a:r>
            <a:r>
              <a:rPr sz="4000" spc="-30" dirty="0"/>
              <a:t> </a:t>
            </a:r>
            <a:r>
              <a:rPr sz="4000" spc="-5" dirty="0"/>
              <a:t>&amp;</a:t>
            </a:r>
            <a:r>
              <a:rPr lang="en-US" sz="4000" spc="-5" dirty="0"/>
              <a:t> </a:t>
            </a:r>
            <a:r>
              <a:rPr lang="el-GR" sz="4000" spc="-5" dirty="0"/>
              <a:t>Διασπορά στη καθυστέρηση (1)</a:t>
            </a:r>
            <a:endParaRPr sz="4000" spc="-5" dirty="0"/>
          </a:p>
        </p:txBody>
      </p:sp>
      <p:sp>
        <p:nvSpPr>
          <p:cNvPr id="3" name="object 3"/>
          <p:cNvSpPr txBox="1"/>
          <p:nvPr/>
        </p:nvSpPr>
        <p:spPr>
          <a:xfrm>
            <a:off x="527282" y="2127462"/>
            <a:ext cx="10089918" cy="3924151"/>
          </a:xfrm>
          <a:prstGeom prst="rect">
            <a:avLst/>
          </a:prstGeom>
        </p:spPr>
        <p:txBody>
          <a:bodyPr vert="horz" wrap="square" lIns="0" tIns="0" rIns="0" bIns="0" rtlCol="0">
            <a:spAutoFit/>
          </a:bodyPr>
          <a:lstStyle/>
          <a:p>
            <a:pPr marL="356870" marR="144780" indent="-344170">
              <a:spcBef>
                <a:spcPts val="600"/>
              </a:spcBef>
              <a:buFont typeface="Arial"/>
              <a:buChar char="•"/>
              <a:tabLst>
                <a:tab pos="354330" algn="l"/>
              </a:tabLst>
            </a:pPr>
            <a:r>
              <a:rPr sz="2400" dirty="0" err="1" smtClean="0">
                <a:latin typeface="Calibri" panose="020F0502020204030204" pitchFamily="34" charset="0"/>
                <a:cs typeface="Calibri" panose="020F0502020204030204" pitchFamily="34" charset="0"/>
              </a:rPr>
              <a:t>Έστω</a:t>
            </a:r>
            <a:r>
              <a:rPr sz="2400" dirty="0" smtClean="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ραδιοδίαυλος όπου στο δέκτη φθάνουν μόνο δύο συνιστώσες του σήματος με καθυστερήσεις τ</a:t>
            </a:r>
            <a:r>
              <a:rPr sz="2400" baseline="-20061" dirty="0">
                <a:latin typeface="Calibri" panose="020F0502020204030204" pitchFamily="34" charset="0"/>
                <a:cs typeface="Calibri" panose="020F0502020204030204" pitchFamily="34" charset="0"/>
              </a:rPr>
              <a:t>1 </a:t>
            </a:r>
            <a:r>
              <a:rPr sz="2400" dirty="0">
                <a:latin typeface="Calibri" panose="020F0502020204030204" pitchFamily="34" charset="0"/>
                <a:cs typeface="Calibri" panose="020F0502020204030204" pitchFamily="34" charset="0"/>
              </a:rPr>
              <a:t>και τ</a:t>
            </a:r>
            <a:r>
              <a:rPr sz="2400" baseline="-20061" dirty="0">
                <a:latin typeface="Calibri" panose="020F0502020204030204" pitchFamily="34" charset="0"/>
                <a:cs typeface="Calibri" panose="020F0502020204030204" pitchFamily="34" charset="0"/>
              </a:rPr>
              <a:t>2 </a:t>
            </a:r>
            <a:r>
              <a:rPr sz="2400" dirty="0">
                <a:latin typeface="Calibri" panose="020F0502020204030204" pitchFamily="34" charset="0"/>
                <a:cs typeface="Calibri" panose="020F0502020204030204" pitchFamily="34" charset="0"/>
              </a:rPr>
              <a:t>(απλοποιημένο παράδειγμα)</a:t>
            </a:r>
          </a:p>
          <a:p>
            <a:pPr marL="356870" marR="5080" indent="-344170">
              <a:spcBef>
                <a:spcPts val="600"/>
              </a:spcBef>
              <a:buFont typeface="Arial"/>
              <a:buChar char="•"/>
              <a:tabLst>
                <a:tab pos="354330" algn="l"/>
              </a:tabLst>
            </a:pPr>
            <a:r>
              <a:rPr sz="2400" dirty="0">
                <a:latin typeface="Calibri" panose="020F0502020204030204" pitchFamily="34" charset="0"/>
                <a:cs typeface="Calibri" panose="020F0502020204030204" pitchFamily="34" charset="0"/>
              </a:rPr>
              <a:t>Η διαφορά Δτ αποτελεί σημαντική παράμετρος για τον καθορισμό της </a:t>
            </a:r>
            <a:r>
              <a:rPr sz="2400" b="1" dirty="0" smtClean="0">
                <a:latin typeface="Calibri" panose="020F0502020204030204" pitchFamily="34" charset="0"/>
                <a:cs typeface="Calibri" panose="020F0502020204030204" pitchFamily="34" charset="0"/>
              </a:rPr>
              <a:t>χρονικής διασποράς</a:t>
            </a:r>
            <a:endParaRPr sz="2400" b="1" dirty="0">
              <a:latin typeface="Calibri" panose="020F0502020204030204" pitchFamily="34" charset="0"/>
              <a:cs typeface="Calibri" panose="020F0502020204030204" pitchFamily="34" charset="0"/>
            </a:endParaRPr>
          </a:p>
          <a:p>
            <a:pPr marL="356870" marR="39370" indent="-344170">
              <a:spcBef>
                <a:spcPts val="600"/>
              </a:spcBef>
              <a:buFont typeface="Arial"/>
              <a:buChar char="•"/>
              <a:tabLst>
                <a:tab pos="354330" algn="l"/>
              </a:tabLst>
            </a:pPr>
            <a:r>
              <a:rPr sz="2400" dirty="0">
                <a:latin typeface="Calibri" panose="020F0502020204030204" pitchFamily="34" charset="0"/>
                <a:cs typeface="Calibri" panose="020F0502020204030204" pitchFamily="34" charset="0"/>
              </a:rPr>
              <a:t>Αν η παράμετρος Δτ παρουσιάζει σχετικά μεγάλη τιμή, τότε δημιουργούνται φαινόμενα διασυμβολικής παρεμβολής ανάλογα με το λόγο του Δτ προς </a:t>
            </a:r>
            <a:r>
              <a:rPr sz="2400" dirty="0" smtClean="0">
                <a:latin typeface="Calibri" panose="020F0502020204030204" pitchFamily="34" charset="0"/>
                <a:cs typeface="Calibri" panose="020F0502020204030204" pitchFamily="34" charset="0"/>
              </a:rPr>
              <a:t>τη</a:t>
            </a:r>
            <a:r>
              <a:rPr lang="el-GR" sz="2400" dirty="0">
                <a:latin typeface="Calibri" panose="020F0502020204030204" pitchFamily="34" charset="0"/>
                <a:cs typeface="Calibri" panose="020F0502020204030204" pitchFamily="34" charset="0"/>
              </a:rPr>
              <a:t>ν</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π</a:t>
            </a:r>
            <a:r>
              <a:rPr sz="2400" dirty="0" err="1" smtClean="0">
                <a:latin typeface="Calibri" panose="020F0502020204030204" pitchFamily="34" charset="0"/>
                <a:cs typeface="Calibri" panose="020F0502020204030204" pitchFamily="34" charset="0"/>
              </a:rPr>
              <a:t>ερίοδο</a:t>
            </a:r>
            <a:r>
              <a:rPr sz="2400" dirty="0" smtClean="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του συμβόλου</a:t>
            </a:r>
          </a:p>
          <a:p>
            <a:pPr marL="353695" indent="-340995">
              <a:spcBef>
                <a:spcPts val="600"/>
              </a:spcBef>
              <a:buFont typeface="Arial"/>
              <a:buChar char="•"/>
              <a:tabLst>
                <a:tab pos="354330" algn="l"/>
              </a:tabLst>
            </a:pPr>
            <a:r>
              <a:rPr sz="2400" dirty="0">
                <a:latin typeface="Calibri" panose="020F0502020204030204" pitchFamily="34" charset="0"/>
                <a:cs typeface="Calibri" panose="020F0502020204030204" pitchFamily="34" charset="0"/>
              </a:rPr>
              <a:t>Μελετώντας τη συνάρτηση μεταφοράς </a:t>
            </a:r>
            <a:r>
              <a:rPr sz="2400" dirty="0" smtClean="0">
                <a:latin typeface="Calibri" panose="020F0502020204030204" pitchFamily="34" charset="0"/>
                <a:cs typeface="Calibri" panose="020F0502020204030204" pitchFamily="34" charset="0"/>
              </a:rPr>
              <a:t>του</a:t>
            </a:r>
            <a:r>
              <a:rPr lang="el-GR"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ρα</a:t>
            </a:r>
            <a:r>
              <a:rPr sz="2400" dirty="0" err="1" smtClean="0">
                <a:latin typeface="Calibri" panose="020F0502020204030204" pitchFamily="34" charset="0"/>
                <a:cs typeface="Calibri" panose="020F0502020204030204" pitchFamily="34" charset="0"/>
              </a:rPr>
              <a:t>διοδι</a:t>
            </a:r>
            <a:r>
              <a:rPr sz="2400" dirty="0" smtClean="0">
                <a:latin typeface="Calibri" panose="020F0502020204030204" pitchFamily="34" charset="0"/>
                <a:cs typeface="Calibri" panose="020F0502020204030204" pitchFamily="34" charset="0"/>
              </a:rPr>
              <a:t>αύλου </a:t>
            </a:r>
            <a:r>
              <a:rPr sz="2400" dirty="0">
                <a:latin typeface="Calibri" panose="020F0502020204030204" pitchFamily="34" charset="0"/>
                <a:cs typeface="Calibri" panose="020F0502020204030204" pitchFamily="34" charset="0"/>
              </a:rPr>
              <a:t>οδηγούμαστε στο συμπέρασμα ότι είναι περιοδική με περίοδο Δτ και </a:t>
            </a:r>
            <a:r>
              <a:rPr sz="2400" dirty="0" smtClean="0">
                <a:latin typeface="Calibri" panose="020F0502020204030204" pitchFamily="34" charset="0"/>
                <a:cs typeface="Calibri" panose="020F0502020204030204" pitchFamily="34" charset="0"/>
              </a:rPr>
              <a:t>εμφανίζει</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διακυμάνσεις </a:t>
            </a:r>
            <a:r>
              <a:rPr sz="2400" dirty="0">
                <a:latin typeface="Calibri" panose="020F0502020204030204" pitchFamily="34" charset="0"/>
                <a:cs typeface="Calibri" panose="020F0502020204030204" pitchFamily="34" charset="0"/>
              </a:rPr>
              <a:t>που εξαρτώνται από το λόγο των πλατών των συνιστωσών</a:t>
            </a: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81A2A1B9-27CA-48AD-BEE5-DB3C4E6E27E3}" type="slidenum">
              <a:rPr lang="el-GR" sz="1400" b="1" smtClean="0">
                <a:solidFill>
                  <a:schemeClr val="accent2">
                    <a:lumMod val="75000"/>
                  </a:schemeClr>
                </a:solidFill>
                <a:cs typeface="Calibri"/>
              </a:rPr>
              <a:t>23</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346470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7964" y="105114"/>
            <a:ext cx="8335654" cy="1231106"/>
          </a:xfrm>
          <a:prstGeom prst="rect">
            <a:avLst/>
          </a:prstGeom>
        </p:spPr>
        <p:txBody>
          <a:bodyPr vert="horz" wrap="square" lIns="0" tIns="0" rIns="0" bIns="0" rtlCol="0">
            <a:spAutoFit/>
          </a:bodyPr>
          <a:lstStyle/>
          <a:p>
            <a:pPr>
              <a:lnSpc>
                <a:spcPct val="100000"/>
              </a:lnSpc>
            </a:pPr>
            <a:r>
              <a:rPr sz="4000" spc="-5" dirty="0"/>
              <a:t>Σ</a:t>
            </a:r>
            <a:r>
              <a:rPr sz="4000" spc="-45" dirty="0"/>
              <a:t>υ</a:t>
            </a:r>
            <a:r>
              <a:rPr sz="4000" spc="-20" dirty="0"/>
              <a:t>χνο</a:t>
            </a:r>
            <a:r>
              <a:rPr sz="4000" spc="-5" dirty="0"/>
              <a:t>ε</a:t>
            </a:r>
            <a:r>
              <a:rPr sz="4000" spc="-40" dirty="0"/>
              <a:t>π</a:t>
            </a:r>
            <a:r>
              <a:rPr sz="4000" spc="15" dirty="0"/>
              <a:t>ι</a:t>
            </a:r>
            <a:r>
              <a:rPr sz="4000" spc="-25" dirty="0"/>
              <a:t>λ</a:t>
            </a:r>
            <a:r>
              <a:rPr sz="4000" spc="-20" dirty="0"/>
              <a:t>ε</a:t>
            </a:r>
            <a:r>
              <a:rPr sz="4000" spc="-30" dirty="0"/>
              <a:t>κ</a:t>
            </a:r>
            <a:r>
              <a:rPr sz="4000" spc="5" dirty="0"/>
              <a:t>τ</a:t>
            </a:r>
            <a:r>
              <a:rPr sz="4000" spc="-10" dirty="0"/>
              <a:t>ι</a:t>
            </a:r>
            <a:r>
              <a:rPr sz="4000" spc="-30" dirty="0"/>
              <a:t>κ</a:t>
            </a:r>
            <a:r>
              <a:rPr sz="4000" spc="-25" dirty="0"/>
              <a:t>ή</a:t>
            </a:r>
            <a:r>
              <a:rPr sz="4000" spc="-60" dirty="0"/>
              <a:t> </a:t>
            </a:r>
            <a:r>
              <a:rPr sz="4000" spc="-30" dirty="0"/>
              <a:t>σ</a:t>
            </a:r>
            <a:r>
              <a:rPr sz="4000" spc="-35" dirty="0"/>
              <a:t>υ</a:t>
            </a:r>
            <a:r>
              <a:rPr sz="4000" spc="-15" dirty="0"/>
              <a:t>μ</a:t>
            </a:r>
            <a:r>
              <a:rPr sz="4000" spc="-40" dirty="0"/>
              <a:t>π</a:t>
            </a:r>
            <a:r>
              <a:rPr sz="4000" spc="-20" dirty="0"/>
              <a:t>ερι</a:t>
            </a:r>
            <a:r>
              <a:rPr sz="4000" spc="-25" dirty="0"/>
              <a:t>φ</a:t>
            </a:r>
            <a:r>
              <a:rPr sz="4000" spc="-10" dirty="0"/>
              <a:t>ο</a:t>
            </a:r>
            <a:r>
              <a:rPr sz="4000" spc="-25" dirty="0"/>
              <a:t>ρά</a:t>
            </a:r>
            <a:r>
              <a:rPr sz="4000" spc="-30" dirty="0"/>
              <a:t> </a:t>
            </a:r>
            <a:r>
              <a:rPr sz="4000" spc="-30" dirty="0">
                <a:latin typeface="Calibri"/>
                <a:cs typeface="Calibri"/>
              </a:rPr>
              <a:t>&amp;</a:t>
            </a:r>
            <a:endParaRPr sz="4000" dirty="0">
              <a:latin typeface="Calibri"/>
              <a:cs typeface="Calibri"/>
            </a:endParaRPr>
          </a:p>
          <a:p>
            <a:pPr>
              <a:lnSpc>
                <a:spcPct val="100000"/>
              </a:lnSpc>
              <a:spcBef>
                <a:spcPts val="25"/>
              </a:spcBef>
            </a:pPr>
            <a:r>
              <a:rPr sz="4000" spc="-25" dirty="0"/>
              <a:t>Δ</a:t>
            </a:r>
            <a:r>
              <a:rPr sz="4000" spc="-20" dirty="0"/>
              <a:t>ι</a:t>
            </a:r>
            <a:r>
              <a:rPr sz="4000" spc="-35" dirty="0"/>
              <a:t>α</a:t>
            </a:r>
            <a:r>
              <a:rPr sz="4000" spc="-30" dirty="0"/>
              <a:t>σ</a:t>
            </a:r>
            <a:r>
              <a:rPr sz="4000" spc="-40" dirty="0"/>
              <a:t>π</a:t>
            </a:r>
            <a:r>
              <a:rPr sz="4000" spc="-10" dirty="0"/>
              <a:t>ο</a:t>
            </a:r>
            <a:r>
              <a:rPr sz="4000" spc="-25" dirty="0"/>
              <a:t>ρά</a:t>
            </a:r>
            <a:r>
              <a:rPr sz="4000" spc="-30" dirty="0"/>
              <a:t> </a:t>
            </a:r>
            <a:r>
              <a:rPr sz="4000" spc="20" dirty="0"/>
              <a:t>σ</a:t>
            </a:r>
            <a:r>
              <a:rPr sz="4000" spc="-10" dirty="0"/>
              <a:t>τ</a:t>
            </a:r>
            <a:r>
              <a:rPr sz="4000" spc="-25" dirty="0"/>
              <a:t>η</a:t>
            </a:r>
            <a:r>
              <a:rPr sz="4000" spc="-30" dirty="0"/>
              <a:t> </a:t>
            </a:r>
            <a:r>
              <a:rPr sz="4000" spc="-135" dirty="0" smtClean="0"/>
              <a:t>κ</a:t>
            </a:r>
            <a:r>
              <a:rPr sz="4000" spc="-25" dirty="0" smtClean="0"/>
              <a:t>α</a:t>
            </a:r>
            <a:r>
              <a:rPr sz="4000" spc="-30" dirty="0" smtClean="0"/>
              <a:t>θ</a:t>
            </a:r>
            <a:r>
              <a:rPr sz="4000" spc="-35" dirty="0" smtClean="0"/>
              <a:t>υ</a:t>
            </a:r>
            <a:r>
              <a:rPr sz="4000" spc="20" dirty="0" smtClean="0"/>
              <a:t>σ</a:t>
            </a:r>
            <a:r>
              <a:rPr sz="4000" spc="5" dirty="0" smtClean="0"/>
              <a:t>τ</a:t>
            </a:r>
            <a:r>
              <a:rPr sz="4000" spc="-20" dirty="0" smtClean="0"/>
              <a:t>έ</a:t>
            </a:r>
            <a:r>
              <a:rPr sz="4000" spc="-35" dirty="0" smtClean="0"/>
              <a:t>ρ</a:t>
            </a:r>
            <a:r>
              <a:rPr sz="4000" spc="-25" dirty="0" smtClean="0"/>
              <a:t>η</a:t>
            </a:r>
            <a:r>
              <a:rPr sz="4000" spc="-30" dirty="0" smtClean="0"/>
              <a:t>σ</a:t>
            </a:r>
            <a:r>
              <a:rPr sz="4000" spc="-25" dirty="0" smtClean="0"/>
              <a:t>η</a:t>
            </a:r>
            <a:r>
              <a:rPr lang="el-GR" sz="4000" spc="-25" dirty="0" smtClean="0"/>
              <a:t> (2)</a:t>
            </a:r>
            <a:endParaRPr sz="4000" dirty="0">
              <a:latin typeface="Calibri"/>
              <a:cs typeface="Calibri"/>
            </a:endParaRPr>
          </a:p>
        </p:txBody>
      </p:sp>
      <p:sp>
        <p:nvSpPr>
          <p:cNvPr id="3" name="object 3"/>
          <p:cNvSpPr txBox="1"/>
          <p:nvPr/>
        </p:nvSpPr>
        <p:spPr>
          <a:xfrm>
            <a:off x="546100" y="2250656"/>
            <a:ext cx="9365992" cy="3108543"/>
          </a:xfrm>
          <a:prstGeom prst="rect">
            <a:avLst/>
          </a:prstGeom>
        </p:spPr>
        <p:txBody>
          <a:bodyPr vert="horz" wrap="square" lIns="0" tIns="0" rIns="0" bIns="0" rtlCol="0">
            <a:spAutoFit/>
          </a:bodyPr>
          <a:lstStyle/>
          <a:p>
            <a:pPr marL="356870" indent="-344170">
              <a:lnSpc>
                <a:spcPct val="100000"/>
              </a:lnSpc>
              <a:spcBef>
                <a:spcPts val="600"/>
              </a:spcBef>
              <a:buFont typeface="Arial"/>
              <a:buChar char="•"/>
              <a:tabLst>
                <a:tab pos="357505" algn="l"/>
              </a:tabLst>
            </a:pPr>
            <a:r>
              <a:rPr sz="2400" dirty="0">
                <a:latin typeface="Calibri" panose="020F0502020204030204" pitchFamily="34" charset="0"/>
                <a:cs typeface="Calibri" panose="020F0502020204030204" pitchFamily="34" charset="0"/>
              </a:rPr>
              <a:t>Για δύο σήματα με διαφορετική συχνότητα :</a:t>
            </a:r>
          </a:p>
          <a:p>
            <a:pPr marL="756285" marR="5080" lvl="1" indent="-286385">
              <a:lnSpc>
                <a:spcPct val="100000"/>
              </a:lnSpc>
              <a:spcBef>
                <a:spcPts val="600"/>
              </a:spcBef>
              <a:buFont typeface="Arial"/>
              <a:buChar char="–"/>
              <a:tabLst>
                <a:tab pos="756920" algn="l"/>
              </a:tabLst>
            </a:pPr>
            <a:r>
              <a:rPr sz="2400" dirty="0">
                <a:latin typeface="Calibri" panose="020F0502020204030204" pitchFamily="34" charset="0"/>
                <a:cs typeface="Calibri" panose="020F0502020204030204" pitchFamily="34" charset="0"/>
              </a:rPr>
              <a:t>Αν η απόσταση των συχνοτήτων ξεπερνά τα όρια του εύρους ζώνης στο οποίο το κανάλι θεωρείται ομοιόμορφο, τότε τα σήματα παραμορφώνονται και εμφανίζονται ασυσχέτιστα σε βαθμό που καθορίζεται από τη Δτ (μεγάλη Δτ, περισσότερο ασυσχέτιστα</a:t>
            </a:r>
            <a:r>
              <a:rPr sz="2400" dirty="0" smtClean="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 συχνοεπιλεκτικές διαλείψεις. Στο πεδίο του χρόνου εμφανίζονται φαινόμενα διασυμβολικής παρεμβολής (frequency selective fading)</a:t>
            </a:r>
          </a:p>
          <a:p>
            <a:pPr marL="756285" lvl="1" indent="-287020">
              <a:lnSpc>
                <a:spcPct val="100000"/>
              </a:lnSpc>
              <a:spcBef>
                <a:spcPts val="600"/>
              </a:spcBef>
              <a:buFont typeface="Arial"/>
              <a:buChar char="–"/>
              <a:tabLst>
                <a:tab pos="756920" algn="l"/>
              </a:tabLst>
            </a:pPr>
            <a:r>
              <a:rPr sz="2400" dirty="0">
                <a:latin typeface="Calibri" panose="020F0502020204030204" pitchFamily="34" charset="0"/>
                <a:cs typeface="Calibri" panose="020F0502020204030204" pitchFamily="34" charset="0"/>
              </a:rPr>
              <a:t>Διαφορετικά οι διαλείψεις είναι επίπεδες (flat fading)</a:t>
            </a: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B8D18D7A-CC4A-41E0-9812-EEA5F8B857CF}" type="slidenum">
              <a:rPr lang="el-GR" sz="1400" b="1" smtClean="0">
                <a:solidFill>
                  <a:schemeClr val="accent2">
                    <a:lumMod val="75000"/>
                  </a:schemeClr>
                </a:solidFill>
                <a:cs typeface="Calibri"/>
              </a:rPr>
              <a:t>24</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3270389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7964" y="271924"/>
            <a:ext cx="8335654" cy="897486"/>
          </a:xfrm>
          <a:prstGeom prst="rect">
            <a:avLst/>
          </a:prstGeom>
        </p:spPr>
        <p:txBody>
          <a:bodyPr vert="horz" wrap="square" lIns="0" tIns="284222" rIns="0" bIns="0" rtlCol="0">
            <a:spAutoFit/>
          </a:bodyPr>
          <a:lstStyle/>
          <a:p>
            <a:pPr marL="2439035">
              <a:lnSpc>
                <a:spcPct val="100000"/>
              </a:lnSpc>
            </a:pPr>
            <a:r>
              <a:rPr spc="-5" dirty="0" err="1"/>
              <a:t>Ε</a:t>
            </a:r>
            <a:r>
              <a:rPr spc="5" dirty="0" err="1"/>
              <a:t>ι</a:t>
            </a:r>
            <a:r>
              <a:rPr spc="-5" dirty="0" err="1"/>
              <a:t>σ</a:t>
            </a:r>
            <a:r>
              <a:rPr spc="-25" dirty="0"/>
              <a:t>α</a:t>
            </a:r>
            <a:r>
              <a:rPr dirty="0"/>
              <a:t>γ</a:t>
            </a:r>
            <a:r>
              <a:rPr spc="-30" dirty="0"/>
              <a:t>ω</a:t>
            </a:r>
            <a:r>
              <a:rPr spc="15" dirty="0"/>
              <a:t>γ</a:t>
            </a:r>
            <a:r>
              <a:rPr dirty="0"/>
              <a:t>ή</a:t>
            </a:r>
            <a:r>
              <a:rPr spc="-145" dirty="0"/>
              <a:t> </a:t>
            </a:r>
            <a:r>
              <a:rPr spc="-20" dirty="0" smtClean="0">
                <a:latin typeface="Calibri"/>
                <a:cs typeface="Calibri"/>
              </a:rPr>
              <a:t>(</a:t>
            </a:r>
            <a:r>
              <a:rPr lang="en-US" spc="-15" dirty="0" smtClean="0">
                <a:latin typeface="Calibri"/>
                <a:cs typeface="Calibri"/>
              </a:rPr>
              <a:t>2</a:t>
            </a:r>
            <a:r>
              <a:rPr dirty="0" smtClean="0">
                <a:latin typeface="Calibri"/>
                <a:cs typeface="Calibri"/>
              </a:rPr>
              <a:t>)</a:t>
            </a:r>
            <a:endParaRPr dirty="0">
              <a:latin typeface="Calibri"/>
              <a:cs typeface="Calibri"/>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86E987BC-30FC-4DA6-BB44-35FA107066E5}" type="slidenum">
              <a:rPr lang="el-GR" sz="1400" b="1" smtClean="0">
                <a:solidFill>
                  <a:schemeClr val="accent2">
                    <a:lumMod val="75000"/>
                  </a:schemeClr>
                </a:solidFill>
                <a:cs typeface="Calibri"/>
              </a:rPr>
              <a:t>3</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00" y="1949450"/>
            <a:ext cx="5778797" cy="4489681"/>
          </a:xfrm>
          <a:prstGeom prst="rect">
            <a:avLst/>
          </a:prstGeom>
        </p:spPr>
      </p:pic>
      <p:sp>
        <p:nvSpPr>
          <p:cNvPr id="9" name="TextBox 8"/>
          <p:cNvSpPr txBox="1"/>
          <p:nvPr/>
        </p:nvSpPr>
        <p:spPr>
          <a:xfrm>
            <a:off x="6937491" y="3273811"/>
            <a:ext cx="3384318" cy="1600438"/>
          </a:xfrm>
          <a:prstGeom prst="rect">
            <a:avLst/>
          </a:prstGeom>
        </p:spPr>
        <p:txBody>
          <a:bodyPr vert="horz" wrap="square" lIns="0" tIns="0" rIns="0" bIns="0" rtlCol="0">
            <a:spAutoFit/>
          </a:bodyPr>
          <a:lstStyle/>
          <a:p>
            <a:pPr marL="12700" marR="113030" algn="ctr">
              <a:spcAft>
                <a:spcPts val="600"/>
              </a:spcAft>
              <a:tabLst>
                <a:tab pos="354330" algn="l"/>
              </a:tabLst>
            </a:pPr>
            <a:r>
              <a:rPr lang="el-GR" sz="2600" b="1" dirty="0" smtClean="0">
                <a:latin typeface="Calibri" panose="020F0502020204030204" pitchFamily="34" charset="0"/>
                <a:cs typeface="Calibri" panose="020F0502020204030204" pitchFamily="34" charset="0"/>
              </a:rPr>
              <a:t>Η  πρώτη και η δεύτερη συνιστώσα έχουν το ίδιο πλάτος, άρα την ίδια ισχύ</a:t>
            </a:r>
          </a:p>
        </p:txBody>
      </p:sp>
    </p:spTree>
    <p:extLst>
      <p:ext uri="{BB962C8B-B14F-4D97-AF65-F5344CB8AC3E}">
        <p14:creationId xmlns:p14="http://schemas.microsoft.com/office/powerpoint/2010/main" val="4136471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7964" y="272691"/>
            <a:ext cx="8335654" cy="895951"/>
          </a:xfrm>
          <a:prstGeom prst="rect">
            <a:avLst/>
          </a:prstGeom>
        </p:spPr>
        <p:txBody>
          <a:bodyPr vert="horz" wrap="square" lIns="0" tIns="282702" rIns="0" bIns="0" rtlCol="0">
            <a:spAutoFit/>
          </a:bodyPr>
          <a:lstStyle/>
          <a:p>
            <a:pPr marL="2439035">
              <a:lnSpc>
                <a:spcPct val="100000"/>
              </a:lnSpc>
            </a:pPr>
            <a:r>
              <a:rPr spc="-5" dirty="0" err="1"/>
              <a:t>Ε</a:t>
            </a:r>
            <a:r>
              <a:rPr spc="5" dirty="0" err="1"/>
              <a:t>ι</a:t>
            </a:r>
            <a:r>
              <a:rPr spc="-5" dirty="0" err="1"/>
              <a:t>σ</a:t>
            </a:r>
            <a:r>
              <a:rPr spc="-25" dirty="0"/>
              <a:t>α</a:t>
            </a:r>
            <a:r>
              <a:rPr dirty="0"/>
              <a:t>γ</a:t>
            </a:r>
            <a:r>
              <a:rPr spc="-30" dirty="0"/>
              <a:t>ω</a:t>
            </a:r>
            <a:r>
              <a:rPr spc="15" dirty="0"/>
              <a:t>γ</a:t>
            </a:r>
            <a:r>
              <a:rPr dirty="0"/>
              <a:t>ή</a:t>
            </a:r>
            <a:r>
              <a:rPr spc="-145" dirty="0"/>
              <a:t> </a:t>
            </a:r>
            <a:r>
              <a:rPr spc="-20" dirty="0" smtClean="0">
                <a:latin typeface="Calibri"/>
                <a:cs typeface="Calibri"/>
              </a:rPr>
              <a:t>(</a:t>
            </a:r>
            <a:r>
              <a:rPr lang="el-GR" spc="-5" dirty="0" smtClean="0">
                <a:latin typeface="Calibri"/>
                <a:cs typeface="Calibri"/>
              </a:rPr>
              <a:t>3</a:t>
            </a:r>
            <a:r>
              <a:rPr dirty="0" smtClean="0">
                <a:latin typeface="Calibri"/>
                <a:cs typeface="Calibri"/>
              </a:rPr>
              <a:t>)</a:t>
            </a:r>
            <a:endParaRPr dirty="0">
              <a:latin typeface="Calibri"/>
              <a:cs typeface="Calibri"/>
            </a:endParaRPr>
          </a:p>
        </p:txBody>
      </p:sp>
      <p:sp>
        <p:nvSpPr>
          <p:cNvPr id="3" name="object 3"/>
          <p:cNvSpPr txBox="1"/>
          <p:nvPr/>
        </p:nvSpPr>
        <p:spPr>
          <a:xfrm>
            <a:off x="965200" y="2133658"/>
            <a:ext cx="8953500" cy="3277820"/>
          </a:xfrm>
          <a:prstGeom prst="rect">
            <a:avLst/>
          </a:prstGeom>
        </p:spPr>
        <p:txBody>
          <a:bodyPr vert="horz" wrap="square" lIns="0" tIns="0" rIns="0" bIns="0" rtlCol="0">
            <a:spAutoFit/>
          </a:bodyPr>
          <a:lstStyle/>
          <a:p>
            <a:pPr marL="356870" marR="5080" indent="-344170">
              <a:spcBef>
                <a:spcPts val="600"/>
              </a:spcBef>
              <a:buFont typeface="Arial"/>
              <a:buChar char="•"/>
              <a:tabLst>
                <a:tab pos="354330" algn="l"/>
              </a:tabLst>
            </a:pPr>
            <a:r>
              <a:rPr sz="2600" dirty="0" err="1">
                <a:latin typeface="Calibri" panose="020F0502020204030204" pitchFamily="34" charset="0"/>
                <a:cs typeface="Calibri" panose="020F0502020204030204" pitchFamily="34" charset="0"/>
              </a:rPr>
              <a:t>Αν</a:t>
            </a:r>
            <a:r>
              <a:rPr sz="2600" dirty="0">
                <a:latin typeface="Calibri" panose="020F0502020204030204" pitchFamily="34" charset="0"/>
                <a:cs typeface="Calibri" panose="020F0502020204030204" pitchFamily="34" charset="0"/>
              </a:rPr>
              <a:t> </a:t>
            </a:r>
            <a:r>
              <a:rPr lang="el-GR" sz="2600" dirty="0" smtClean="0">
                <a:latin typeface="Calibri" panose="020F0502020204030204" pitchFamily="34" charset="0"/>
                <a:cs typeface="Calibri" panose="020F0502020204030204" pitchFamily="34" charset="0"/>
              </a:rPr>
              <a:t>θεωρήσουμε ότι ο δέκτης κινείται</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τότε μιλάμε για ένα δυναμικό περιβάλλον δηλαδή για συνεχείς αλλαγές στις τιμές των σχετικών ολισθήσεων φάσης και πλατών. Είτε ο χρόνος, είτε η απόσταση εμφανίζουν συσχέτιση με το φαινόμενο των διαλείψεων</a:t>
            </a:r>
          </a:p>
          <a:p>
            <a:pPr marL="356870" marR="403860" indent="-344170">
              <a:spcBef>
                <a:spcPts val="600"/>
              </a:spcBef>
              <a:buFont typeface="Arial"/>
              <a:buChar char="•"/>
              <a:tabLst>
                <a:tab pos="354330" algn="l"/>
              </a:tabLst>
            </a:pPr>
            <a:r>
              <a:rPr sz="2600" dirty="0">
                <a:latin typeface="Calibri" panose="020F0502020204030204" pitchFamily="34" charset="0"/>
                <a:cs typeface="Calibri" panose="020F0502020204030204" pitchFamily="34" charset="0"/>
              </a:rPr>
              <a:t>Δείτε στο επόμενο σχήμα, τη χρονική ή χωρική μεταβολή της περιβάλλουσας του συνολικού σήματος στο δέκτη λόγω υπέρθεσης δύο συνιστωσών (απλοποιημένο παράδειγμα)</a:t>
            </a: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D38A7555-EC2B-4B2A-9E71-380472CAF417}" type="slidenum">
              <a:rPr lang="el-GR" sz="1400" b="1" smtClean="0">
                <a:solidFill>
                  <a:schemeClr val="accent2">
                    <a:lumMod val="75000"/>
                  </a:schemeClr>
                </a:solidFill>
                <a:cs typeface="Calibri"/>
              </a:rPr>
              <a:t>4</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3493261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7964" y="272691"/>
            <a:ext cx="8335654" cy="895951"/>
          </a:xfrm>
          <a:prstGeom prst="rect">
            <a:avLst/>
          </a:prstGeom>
        </p:spPr>
        <p:txBody>
          <a:bodyPr vert="horz" wrap="square" lIns="0" tIns="282702" rIns="0" bIns="0" rtlCol="0">
            <a:spAutoFit/>
          </a:bodyPr>
          <a:lstStyle/>
          <a:p>
            <a:pPr marL="2439035">
              <a:lnSpc>
                <a:spcPct val="100000"/>
              </a:lnSpc>
            </a:pPr>
            <a:r>
              <a:rPr spc="-5" dirty="0" err="1"/>
              <a:t>Ε</a:t>
            </a:r>
            <a:r>
              <a:rPr spc="5" dirty="0" err="1"/>
              <a:t>ι</a:t>
            </a:r>
            <a:r>
              <a:rPr spc="-5" dirty="0" err="1"/>
              <a:t>σ</a:t>
            </a:r>
            <a:r>
              <a:rPr spc="-25" dirty="0"/>
              <a:t>α</a:t>
            </a:r>
            <a:r>
              <a:rPr dirty="0"/>
              <a:t>γ</a:t>
            </a:r>
            <a:r>
              <a:rPr spc="-30" dirty="0"/>
              <a:t>ω</a:t>
            </a:r>
            <a:r>
              <a:rPr spc="15" dirty="0"/>
              <a:t>γ</a:t>
            </a:r>
            <a:r>
              <a:rPr dirty="0"/>
              <a:t>ή</a:t>
            </a:r>
            <a:r>
              <a:rPr spc="-145" dirty="0"/>
              <a:t> </a:t>
            </a:r>
            <a:r>
              <a:rPr spc="-20" dirty="0" smtClean="0">
                <a:latin typeface="Calibri"/>
                <a:cs typeface="Calibri"/>
              </a:rPr>
              <a:t>(</a:t>
            </a:r>
            <a:r>
              <a:rPr lang="el-GR" spc="-5" dirty="0" smtClean="0">
                <a:latin typeface="Calibri"/>
                <a:cs typeface="Calibri"/>
              </a:rPr>
              <a:t>4</a:t>
            </a:r>
            <a:r>
              <a:rPr dirty="0" smtClean="0">
                <a:latin typeface="Calibri"/>
                <a:cs typeface="Calibri"/>
              </a:rPr>
              <a:t>)</a:t>
            </a:r>
            <a:endParaRPr dirty="0">
              <a:latin typeface="Calibri"/>
              <a:cs typeface="Calibri"/>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D38A7555-EC2B-4B2A-9E71-380472CAF417}" type="slidenum">
              <a:rPr lang="el-GR" sz="1400" b="1" smtClean="0">
                <a:solidFill>
                  <a:schemeClr val="accent2">
                    <a:lumMod val="75000"/>
                  </a:schemeClr>
                </a:solidFill>
                <a:cs typeface="Calibri"/>
              </a:rPr>
              <a:t>5</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0" y="1873250"/>
            <a:ext cx="6496353" cy="4968622"/>
          </a:xfrm>
          <a:prstGeom prst="rect">
            <a:avLst/>
          </a:prstGeom>
        </p:spPr>
      </p:pic>
      <p:sp>
        <p:nvSpPr>
          <p:cNvPr id="5" name="TextBox 4"/>
          <p:cNvSpPr txBox="1"/>
          <p:nvPr/>
        </p:nvSpPr>
        <p:spPr>
          <a:xfrm>
            <a:off x="241300" y="2711450"/>
            <a:ext cx="3124200" cy="400110"/>
          </a:xfrm>
          <a:prstGeom prst="rect">
            <a:avLst/>
          </a:prstGeom>
        </p:spPr>
        <p:txBody>
          <a:bodyPr vert="horz" wrap="square" lIns="0" tIns="0" rIns="0" bIns="0" rtlCol="0">
            <a:spAutoFit/>
          </a:bodyPr>
          <a:lstStyle/>
          <a:p>
            <a:pPr marL="12700" marR="113030">
              <a:spcAft>
                <a:spcPts val="600"/>
              </a:spcAft>
              <a:tabLst>
                <a:tab pos="354330" algn="l"/>
              </a:tabLst>
            </a:pPr>
            <a:r>
              <a:rPr lang="el-GR" sz="2600" b="1" dirty="0" smtClean="0">
                <a:latin typeface="Calibri" panose="020F0502020204030204" pitchFamily="34" charset="0"/>
                <a:cs typeface="Calibri" panose="020F0502020204030204" pitchFamily="34" charset="0"/>
              </a:rPr>
              <a:t>Προσθετική συμβολή</a:t>
            </a:r>
          </a:p>
        </p:txBody>
      </p:sp>
      <p:sp>
        <p:nvSpPr>
          <p:cNvPr id="8" name="TextBox 7"/>
          <p:cNvSpPr txBox="1"/>
          <p:nvPr/>
        </p:nvSpPr>
        <p:spPr>
          <a:xfrm>
            <a:off x="585864" y="5489469"/>
            <a:ext cx="3124200" cy="400110"/>
          </a:xfrm>
          <a:prstGeom prst="rect">
            <a:avLst/>
          </a:prstGeom>
        </p:spPr>
        <p:txBody>
          <a:bodyPr vert="horz" wrap="square" lIns="0" tIns="0" rIns="0" bIns="0" rtlCol="0">
            <a:spAutoFit/>
          </a:bodyPr>
          <a:lstStyle/>
          <a:p>
            <a:pPr marL="12700" marR="113030">
              <a:spcAft>
                <a:spcPts val="600"/>
              </a:spcAft>
              <a:tabLst>
                <a:tab pos="354330" algn="l"/>
              </a:tabLst>
            </a:pPr>
            <a:r>
              <a:rPr lang="el-GR" sz="2600" b="1" dirty="0" smtClean="0">
                <a:latin typeface="Calibri" panose="020F0502020204030204" pitchFamily="34" charset="0"/>
                <a:cs typeface="Calibri" panose="020F0502020204030204" pitchFamily="34" charset="0"/>
              </a:rPr>
              <a:t>Αφαιρετική συμβολή</a:t>
            </a:r>
          </a:p>
        </p:txBody>
      </p:sp>
      <p:cxnSp>
        <p:nvCxnSpPr>
          <p:cNvPr id="10" name="Ευθύγραμμο βέλος σύνδεσης 9"/>
          <p:cNvCxnSpPr/>
          <p:nvPr/>
        </p:nvCxnSpPr>
        <p:spPr>
          <a:xfrm>
            <a:off x="3441700" y="2895560"/>
            <a:ext cx="990600" cy="2160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3441700" y="2925798"/>
            <a:ext cx="3352800" cy="143176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3681200" y="5596039"/>
            <a:ext cx="2046500" cy="14025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a:off x="3681200" y="5732817"/>
            <a:ext cx="4332500" cy="70808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597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2691"/>
            <a:ext cx="10483618" cy="895951"/>
          </a:xfrm>
          <a:prstGeom prst="rect">
            <a:avLst/>
          </a:prstGeom>
        </p:spPr>
        <p:txBody>
          <a:bodyPr vert="horz" wrap="square" lIns="0" tIns="282702" rIns="0" bIns="0" rtlCol="0">
            <a:spAutoFit/>
          </a:bodyPr>
          <a:lstStyle/>
          <a:p>
            <a:pPr marL="2439035">
              <a:lnSpc>
                <a:spcPct val="100000"/>
              </a:lnSpc>
            </a:pPr>
            <a:r>
              <a:rPr lang="el-GR" spc="-5" dirty="0" smtClean="0"/>
              <a:t>Κατηγοριοποίηση διαλείψεων</a:t>
            </a:r>
            <a:r>
              <a:rPr lang="en-US" spc="-5" dirty="0" smtClean="0"/>
              <a:t> (1)</a:t>
            </a:r>
            <a:endParaRPr dirty="0">
              <a:latin typeface="Calibri"/>
              <a:cs typeface="Calibri"/>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D38A7555-EC2B-4B2A-9E71-380472CAF417}" type="slidenum">
              <a:rPr lang="el-GR" sz="1400" b="1" smtClean="0">
                <a:solidFill>
                  <a:schemeClr val="accent2">
                    <a:lumMod val="75000"/>
                  </a:schemeClr>
                </a:solidFill>
                <a:cs typeface="Calibri"/>
              </a:rPr>
              <a:t>6</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
        <p:nvSpPr>
          <p:cNvPr id="12" name="object 5"/>
          <p:cNvSpPr/>
          <p:nvPr/>
        </p:nvSpPr>
        <p:spPr>
          <a:xfrm>
            <a:off x="1686615" y="2940050"/>
            <a:ext cx="7320169" cy="3862059"/>
          </a:xfrm>
          <a:prstGeom prst="rect">
            <a:avLst/>
          </a:prstGeom>
          <a:blipFill>
            <a:blip r:embed="rId3" cstate="print"/>
            <a:stretch>
              <a:fillRect/>
            </a:stretch>
          </a:blipFill>
        </p:spPr>
        <p:txBody>
          <a:bodyPr wrap="square" lIns="0" tIns="0" rIns="0" bIns="0" rtlCol="0"/>
          <a:lstStyle/>
          <a:p>
            <a:endParaRPr/>
          </a:p>
        </p:txBody>
      </p:sp>
      <p:sp>
        <p:nvSpPr>
          <p:cNvPr id="14" name="object 6"/>
          <p:cNvSpPr txBox="1"/>
          <p:nvPr/>
        </p:nvSpPr>
        <p:spPr>
          <a:xfrm>
            <a:off x="927100" y="1901735"/>
            <a:ext cx="9448800" cy="861774"/>
          </a:xfrm>
          <a:prstGeom prst="rect">
            <a:avLst/>
          </a:prstGeom>
        </p:spPr>
        <p:txBody>
          <a:bodyPr vert="horz" wrap="square" lIns="0" tIns="0" rIns="0" bIns="0" rtlCol="0">
            <a:spAutoFit/>
          </a:bodyPr>
          <a:lstStyle/>
          <a:p>
            <a:pPr marL="12700" marR="5080">
              <a:lnSpc>
                <a:spcPct val="100000"/>
              </a:lnSpc>
              <a:tabLst>
                <a:tab pos="349885" algn="l"/>
              </a:tabLst>
            </a:pPr>
            <a:r>
              <a:rPr sz="2800" dirty="0">
                <a:latin typeface="Calibri"/>
                <a:cs typeface="Calibri"/>
              </a:rPr>
              <a:t>Καταγράφοντας τη στιγμιαία λαμβανόμενη ισχύ του σήματος καθώς μεταβάλλουμε την </a:t>
            </a:r>
            <a:r>
              <a:rPr sz="2800" dirty="0" smtClean="0">
                <a:latin typeface="Calibri"/>
                <a:cs typeface="Calibri"/>
              </a:rPr>
              <a:t>απόσταση</a:t>
            </a:r>
            <a:r>
              <a:rPr lang="el-GR" sz="2800" dirty="0">
                <a:latin typeface="Calibri"/>
                <a:cs typeface="Calibri"/>
              </a:rPr>
              <a:t> </a:t>
            </a:r>
            <a:r>
              <a:rPr sz="2800" dirty="0" smtClean="0">
                <a:latin typeface="Calibri"/>
                <a:cs typeface="Calibri"/>
              </a:rPr>
              <a:t>π</a:t>
            </a:r>
            <a:r>
              <a:rPr sz="2800" dirty="0" err="1" smtClean="0">
                <a:latin typeface="Calibri"/>
                <a:cs typeface="Calibri"/>
              </a:rPr>
              <a:t>ομ</a:t>
            </a:r>
            <a:r>
              <a:rPr sz="2800" dirty="0" smtClean="0">
                <a:latin typeface="Calibri"/>
                <a:cs typeface="Calibri"/>
              </a:rPr>
              <a:t>πού-δέκτη:</a:t>
            </a:r>
            <a:endParaRPr sz="2800" dirty="0">
              <a:latin typeface="Calibri"/>
              <a:cs typeface="Calibri"/>
            </a:endParaRPr>
          </a:p>
        </p:txBody>
      </p:sp>
    </p:spTree>
    <p:extLst>
      <p:ext uri="{BB962C8B-B14F-4D97-AF65-F5344CB8AC3E}">
        <p14:creationId xmlns:p14="http://schemas.microsoft.com/office/powerpoint/2010/main" val="51498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0" y="1719391"/>
            <a:ext cx="5851646" cy="5344873"/>
          </a:xfrm>
          <a:prstGeom prst="rect">
            <a:avLst/>
          </a:prstGeom>
        </p:spPr>
      </p:pic>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D38A7555-EC2B-4B2A-9E71-380472CAF417}" type="slidenum">
              <a:rPr lang="el-GR" sz="1400" b="1" smtClean="0">
                <a:solidFill>
                  <a:schemeClr val="accent2">
                    <a:lumMod val="75000"/>
                  </a:schemeClr>
                </a:solidFill>
                <a:cs typeface="Calibri"/>
              </a:rPr>
              <a:t>7</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
        <p:nvSpPr>
          <p:cNvPr id="14" name="object 2"/>
          <p:cNvSpPr txBox="1">
            <a:spLocks noGrp="1"/>
          </p:cNvSpPr>
          <p:nvPr>
            <p:ph type="title"/>
          </p:nvPr>
        </p:nvSpPr>
        <p:spPr>
          <a:xfrm>
            <a:off x="0" y="272691"/>
            <a:ext cx="10483618" cy="895951"/>
          </a:xfrm>
          <a:prstGeom prst="rect">
            <a:avLst/>
          </a:prstGeom>
        </p:spPr>
        <p:txBody>
          <a:bodyPr vert="horz" wrap="square" lIns="0" tIns="282702" rIns="0" bIns="0" rtlCol="0">
            <a:spAutoFit/>
          </a:bodyPr>
          <a:lstStyle/>
          <a:p>
            <a:pPr marL="2439035">
              <a:lnSpc>
                <a:spcPct val="100000"/>
              </a:lnSpc>
            </a:pPr>
            <a:r>
              <a:rPr lang="el-GR" spc="-5" dirty="0" smtClean="0"/>
              <a:t>Κατηγοριοποίηση διαλείψεων</a:t>
            </a:r>
            <a:r>
              <a:rPr lang="en-US" spc="-5" dirty="0" smtClean="0"/>
              <a:t> (2)</a:t>
            </a:r>
            <a:endParaRPr dirty="0">
              <a:latin typeface="Calibri"/>
              <a:cs typeface="Calibri"/>
            </a:endParaRPr>
          </a:p>
        </p:txBody>
      </p:sp>
    </p:spTree>
    <p:extLst>
      <p:ext uri="{BB962C8B-B14F-4D97-AF65-F5344CB8AC3E}">
        <p14:creationId xmlns:p14="http://schemas.microsoft.com/office/powerpoint/2010/main" val="1338654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2702" rIns="0" bIns="0" rtlCol="0">
            <a:spAutoFit/>
          </a:bodyPr>
          <a:lstStyle/>
          <a:p>
            <a:pPr marL="104139">
              <a:lnSpc>
                <a:spcPct val="100000"/>
              </a:lnSpc>
            </a:pPr>
            <a:r>
              <a:rPr dirty="0"/>
              <a:t>Κ</a:t>
            </a:r>
            <a:r>
              <a:rPr spc="-5" dirty="0"/>
              <a:t>ατ</a:t>
            </a:r>
            <a:r>
              <a:rPr spc="-75" dirty="0"/>
              <a:t>η</a:t>
            </a:r>
            <a:r>
              <a:rPr dirty="0"/>
              <a:t>γ</a:t>
            </a:r>
            <a:r>
              <a:rPr spc="20" dirty="0"/>
              <a:t>ο</a:t>
            </a:r>
            <a:r>
              <a:rPr dirty="0"/>
              <a:t>ρ</a:t>
            </a:r>
            <a:r>
              <a:rPr spc="-10" dirty="0"/>
              <a:t>ι</a:t>
            </a:r>
            <a:r>
              <a:rPr spc="15" dirty="0"/>
              <a:t>ο</a:t>
            </a:r>
            <a:r>
              <a:rPr spc="-15" dirty="0"/>
              <a:t>π</a:t>
            </a:r>
            <a:r>
              <a:rPr spc="15" dirty="0"/>
              <a:t>ο</a:t>
            </a:r>
            <a:r>
              <a:rPr spc="5" dirty="0"/>
              <a:t>ί</a:t>
            </a:r>
            <a:r>
              <a:rPr spc="-15" dirty="0"/>
              <a:t>η</a:t>
            </a:r>
            <a:r>
              <a:rPr spc="-5" dirty="0"/>
              <a:t>σ</a:t>
            </a:r>
            <a:r>
              <a:rPr dirty="0"/>
              <a:t>η</a:t>
            </a:r>
            <a:r>
              <a:rPr spc="-254" dirty="0"/>
              <a:t> </a:t>
            </a:r>
            <a:r>
              <a:rPr dirty="0"/>
              <a:t>δ</a:t>
            </a:r>
            <a:r>
              <a:rPr spc="5" dirty="0"/>
              <a:t>ι</a:t>
            </a:r>
            <a:r>
              <a:rPr spc="-5" dirty="0"/>
              <a:t>α</a:t>
            </a:r>
            <a:r>
              <a:rPr dirty="0"/>
              <a:t>λ</a:t>
            </a:r>
            <a:r>
              <a:rPr spc="-20" dirty="0"/>
              <a:t>ε</a:t>
            </a:r>
            <a:r>
              <a:rPr spc="5" dirty="0"/>
              <a:t>ί</a:t>
            </a:r>
            <a:r>
              <a:rPr spc="-10" dirty="0"/>
              <a:t>ψ</a:t>
            </a:r>
            <a:r>
              <a:rPr spc="-20" dirty="0"/>
              <a:t>ε</a:t>
            </a:r>
            <a:r>
              <a:rPr spc="-30" dirty="0"/>
              <a:t>ω</a:t>
            </a:r>
            <a:r>
              <a:rPr dirty="0"/>
              <a:t>ν</a:t>
            </a:r>
            <a:r>
              <a:rPr spc="-70" dirty="0"/>
              <a:t> </a:t>
            </a:r>
            <a:r>
              <a:rPr spc="-20" dirty="0">
                <a:latin typeface="Calibri"/>
                <a:cs typeface="Calibri"/>
              </a:rPr>
              <a:t>(</a:t>
            </a:r>
            <a:r>
              <a:rPr spc="-5" dirty="0">
                <a:latin typeface="Calibri"/>
                <a:cs typeface="Calibri"/>
              </a:rPr>
              <a:t>7</a:t>
            </a:r>
            <a:r>
              <a:rPr dirty="0">
                <a:latin typeface="Calibri"/>
                <a:cs typeface="Calibri"/>
              </a:rPr>
              <a:t>)</a:t>
            </a:r>
          </a:p>
        </p:txBody>
      </p:sp>
      <p:sp>
        <p:nvSpPr>
          <p:cNvPr id="3" name="object 3"/>
          <p:cNvSpPr txBox="1"/>
          <p:nvPr/>
        </p:nvSpPr>
        <p:spPr>
          <a:xfrm>
            <a:off x="431800" y="2482850"/>
            <a:ext cx="9829799" cy="3354765"/>
          </a:xfrm>
          <a:prstGeom prst="rect">
            <a:avLst/>
          </a:prstGeom>
        </p:spPr>
        <p:txBody>
          <a:bodyPr vert="horz" wrap="square" lIns="0" tIns="0" rIns="0" bIns="0" rtlCol="0">
            <a:spAutoFit/>
          </a:bodyPr>
          <a:lstStyle/>
          <a:p>
            <a:pPr marL="356870" marR="5080" indent="-344170">
              <a:spcBef>
                <a:spcPts val="1200"/>
              </a:spcBef>
              <a:buFont typeface="Arial"/>
              <a:buChar char="•"/>
              <a:tabLst>
                <a:tab pos="354330" algn="l"/>
              </a:tabLst>
            </a:pPr>
            <a:r>
              <a:rPr sz="2600" b="1" dirty="0">
                <a:latin typeface="Calibri" panose="020F0502020204030204" pitchFamily="34" charset="0"/>
                <a:cs typeface="Calibri" panose="020F0502020204030204" pitchFamily="34" charset="0"/>
              </a:rPr>
              <a:t>Διαλείψεις μεγάλης </a:t>
            </a:r>
            <a:r>
              <a:rPr sz="2600" b="1" dirty="0" smtClean="0">
                <a:latin typeface="Calibri" panose="020F0502020204030204" pitchFamily="34" charset="0"/>
                <a:cs typeface="Calibri" panose="020F0502020204030204" pitchFamily="34" charset="0"/>
              </a:rPr>
              <a:t>κλίμακας</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Αργές διαλείψεις, περιλαμβάνουν την απώλεια διάδοσης (λόγω απόστασης) και την επίδραση της σκίασης, εμφανίζονται ως τυχαία και σχετικά ομαλή μεταβολή της λαμβανόμενης ισχύος (σχετικά μεγάλες μεταβολές απόστασης)</a:t>
            </a:r>
          </a:p>
          <a:p>
            <a:pPr marL="356870" marR="270510" indent="-344170">
              <a:spcBef>
                <a:spcPts val="1200"/>
              </a:spcBef>
              <a:buFont typeface="Arial"/>
              <a:buChar char="•"/>
              <a:tabLst>
                <a:tab pos="354330" algn="l"/>
              </a:tabLst>
            </a:pPr>
            <a:r>
              <a:rPr sz="2600" b="1" dirty="0">
                <a:latin typeface="Calibri" panose="020F0502020204030204" pitchFamily="34" charset="0"/>
                <a:cs typeface="Calibri" panose="020F0502020204030204" pitchFamily="34" charset="0"/>
              </a:rPr>
              <a:t>Διαλείψεις μικρής </a:t>
            </a:r>
            <a:r>
              <a:rPr sz="2600" b="1" dirty="0" smtClean="0">
                <a:latin typeface="Calibri" panose="020F0502020204030204" pitchFamily="34" charset="0"/>
                <a:cs typeface="Calibri" panose="020F0502020204030204" pitchFamily="34" charset="0"/>
              </a:rPr>
              <a:t>κλίμακας</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Γρήγορες διαλείψεις, εμφανίζονται λόγω της χρονικής διασποράς του σήματος, της χρονικής μεταβολής του ραδιοδιαύλου (μετατόπιση δέκτη και σκεδαστών), σχετικά μικρές μεταβολές αποστάσεων της τάξης του λ/2</a:t>
            </a: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FE6C77CC-DB9D-49F3-A199-9791E6DC71B8}" type="slidenum">
              <a:rPr lang="el-GR" sz="1400" b="1" smtClean="0">
                <a:solidFill>
                  <a:schemeClr val="accent2">
                    <a:lumMod val="75000"/>
                  </a:schemeClr>
                </a:solidFill>
                <a:cs typeface="Calibri"/>
              </a:rPr>
              <a:t>8</a:t>
            </a:fld>
            <a:endParaRPr lang="el-GR" sz="1400" b="1" dirty="0">
              <a:solidFill>
                <a:schemeClr val="accent2">
                  <a:lumMod val="75000"/>
                </a:schemeClr>
              </a:solidFill>
              <a:cs typeface="Calibri"/>
            </a:endParaRPr>
          </a:p>
        </p:txBody>
      </p:sp>
    </p:spTree>
    <p:extLst>
      <p:ext uri="{BB962C8B-B14F-4D97-AF65-F5344CB8AC3E}">
        <p14:creationId xmlns:p14="http://schemas.microsoft.com/office/powerpoint/2010/main" val="1265816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2702" rIns="0" bIns="0" rtlCol="0">
            <a:spAutoFit/>
          </a:bodyPr>
          <a:lstStyle/>
          <a:p>
            <a:pPr marL="1929764">
              <a:lnSpc>
                <a:spcPct val="100000"/>
              </a:lnSpc>
            </a:pPr>
            <a:r>
              <a:rPr spc="-10" dirty="0"/>
              <a:t>Χ</a:t>
            </a:r>
            <a:r>
              <a:rPr dirty="0"/>
              <a:t>ρ</a:t>
            </a:r>
            <a:r>
              <a:rPr spc="-5" dirty="0"/>
              <a:t>ήσ</a:t>
            </a:r>
            <a:r>
              <a:rPr spc="-10" dirty="0"/>
              <a:t>ι</a:t>
            </a:r>
            <a:r>
              <a:rPr spc="-15" dirty="0"/>
              <a:t>μ</a:t>
            </a:r>
            <a:r>
              <a:rPr spc="20" dirty="0"/>
              <a:t>ο</a:t>
            </a:r>
            <a:r>
              <a:rPr dirty="0"/>
              <a:t>ι</a:t>
            </a:r>
            <a:r>
              <a:rPr spc="-114" dirty="0"/>
              <a:t> </a:t>
            </a:r>
            <a:r>
              <a:rPr spc="15" dirty="0"/>
              <a:t>ο</a:t>
            </a:r>
            <a:r>
              <a:rPr spc="-10" dirty="0"/>
              <a:t>ρ</a:t>
            </a:r>
            <a:r>
              <a:rPr spc="5" dirty="0"/>
              <a:t>ι</a:t>
            </a:r>
            <a:r>
              <a:rPr spc="-5" dirty="0"/>
              <a:t>σ</a:t>
            </a:r>
            <a:r>
              <a:rPr spc="-25" dirty="0"/>
              <a:t>μ</a:t>
            </a:r>
            <a:r>
              <a:rPr spc="15" dirty="0"/>
              <a:t>ο</a:t>
            </a:r>
            <a:r>
              <a:rPr dirty="0"/>
              <a:t>ί</a:t>
            </a:r>
          </a:p>
        </p:txBody>
      </p:sp>
      <p:sp>
        <p:nvSpPr>
          <p:cNvPr id="3" name="object 3"/>
          <p:cNvSpPr txBox="1"/>
          <p:nvPr/>
        </p:nvSpPr>
        <p:spPr>
          <a:xfrm>
            <a:off x="492241" y="2500977"/>
            <a:ext cx="9708918" cy="3508653"/>
          </a:xfrm>
          <a:prstGeom prst="rect">
            <a:avLst/>
          </a:prstGeom>
        </p:spPr>
        <p:txBody>
          <a:bodyPr vert="horz" wrap="square" lIns="0" tIns="0" rIns="0" bIns="0" rtlCol="0">
            <a:spAutoFit/>
          </a:bodyPr>
          <a:lstStyle/>
          <a:p>
            <a:pPr marL="356870" marR="584835" indent="-344170">
              <a:spcBef>
                <a:spcPts val="1200"/>
              </a:spcBef>
              <a:buFont typeface="Arial"/>
              <a:buChar char="•"/>
              <a:tabLst>
                <a:tab pos="354330" algn="l"/>
              </a:tabLst>
            </a:pPr>
            <a:r>
              <a:rPr sz="2600" b="1" dirty="0" err="1">
                <a:latin typeface="Calibri" panose="020F0502020204030204" pitchFamily="34" charset="0"/>
                <a:cs typeface="Calibri" panose="020F0502020204030204" pitchFamily="34" charset="0"/>
              </a:rPr>
              <a:t>Ισχυρές</a:t>
            </a:r>
            <a:r>
              <a:rPr sz="2600" b="1" dirty="0">
                <a:latin typeface="Calibri" panose="020F0502020204030204" pitchFamily="34" charset="0"/>
                <a:cs typeface="Calibri" panose="020F0502020204030204" pitchFamily="34" charset="0"/>
              </a:rPr>
              <a:t> </a:t>
            </a:r>
            <a:r>
              <a:rPr sz="2600" b="1" dirty="0" err="1" smtClean="0">
                <a:latin typeface="Calibri" panose="020F0502020204030204" pitchFamily="34" charset="0"/>
                <a:cs typeface="Calibri" panose="020F0502020204030204" pitchFamily="34" charset="0"/>
              </a:rPr>
              <a:t>δι</a:t>
            </a:r>
            <a:r>
              <a:rPr sz="2600" b="1" dirty="0" smtClean="0">
                <a:latin typeface="Calibri" panose="020F0502020204030204" pitchFamily="34" charset="0"/>
                <a:cs typeface="Calibri" panose="020F0502020204030204" pitchFamily="34" charset="0"/>
              </a:rPr>
              <a:t>αλείψεις</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Η λαμβανόμενη ισχύς </a:t>
            </a:r>
            <a:r>
              <a:rPr sz="2600" dirty="0" smtClean="0">
                <a:latin typeface="Calibri" panose="020F0502020204030204" pitchFamily="34" charset="0"/>
                <a:cs typeface="Calibri" panose="020F0502020204030204" pitchFamily="34" charset="0"/>
              </a:rPr>
              <a:t>μειώνεται</a:t>
            </a:r>
            <a:r>
              <a:rPr lang="el-GR" sz="2600" dirty="0" smtClean="0">
                <a:latin typeface="Calibri" panose="020F0502020204030204" pitchFamily="34" charset="0"/>
                <a:cs typeface="Calibri" panose="020F0502020204030204" pitchFamily="34" charset="0"/>
              </a:rPr>
              <a:t> </a:t>
            </a:r>
            <a:r>
              <a:rPr sz="2600" dirty="0" err="1" smtClean="0">
                <a:latin typeface="Calibri" panose="020F0502020204030204" pitchFamily="34" charset="0"/>
                <a:cs typeface="Calibri" panose="020F0502020204030204" pitchFamily="34" charset="0"/>
              </a:rPr>
              <a:t>δρ</a:t>
            </a:r>
            <a:r>
              <a:rPr sz="2600" dirty="0" smtClean="0">
                <a:latin typeface="Calibri" panose="020F0502020204030204" pitchFamily="34" charset="0"/>
                <a:cs typeface="Calibri" panose="020F0502020204030204" pitchFamily="34" charset="0"/>
              </a:rPr>
              <a:t>αματικά </a:t>
            </a:r>
            <a:r>
              <a:rPr sz="2600" dirty="0">
                <a:latin typeface="Calibri" panose="020F0502020204030204" pitchFamily="34" charset="0"/>
                <a:cs typeface="Calibri" panose="020F0502020204030204" pitchFamily="34" charset="0"/>
              </a:rPr>
              <a:t>σε σχέση με την απαιτούμενη τιμή που εκτιμάται από τα μοντέλα </a:t>
            </a:r>
            <a:r>
              <a:rPr sz="2600" dirty="0" smtClean="0">
                <a:latin typeface="Calibri" panose="020F0502020204030204" pitchFamily="34" charset="0"/>
                <a:cs typeface="Calibri" panose="020F0502020204030204" pitchFamily="34" charset="0"/>
              </a:rPr>
              <a:t>διάδοσης</a:t>
            </a:r>
            <a:r>
              <a:rPr lang="el-GR" sz="2600" dirty="0" smtClean="0">
                <a:latin typeface="Calibri" panose="020F0502020204030204" pitchFamily="34" charset="0"/>
                <a:cs typeface="Calibri" panose="020F0502020204030204" pitchFamily="34" charset="0"/>
              </a:rPr>
              <a:t>.</a:t>
            </a:r>
            <a:endParaRPr sz="2600" dirty="0">
              <a:latin typeface="Calibri" panose="020F0502020204030204" pitchFamily="34" charset="0"/>
              <a:cs typeface="Calibri" panose="020F0502020204030204" pitchFamily="34" charset="0"/>
            </a:endParaRPr>
          </a:p>
          <a:p>
            <a:pPr marL="356870" marR="5080" indent="-344170">
              <a:spcBef>
                <a:spcPts val="1200"/>
              </a:spcBef>
              <a:buFont typeface="Arial"/>
              <a:buChar char="•"/>
              <a:tabLst>
                <a:tab pos="354330" algn="l"/>
              </a:tabLst>
            </a:pPr>
            <a:r>
              <a:rPr sz="2600" b="1" dirty="0" err="1">
                <a:latin typeface="Calibri" panose="020F0502020204030204" pitchFamily="34" charset="0"/>
                <a:cs typeface="Calibri" panose="020F0502020204030204" pitchFamily="34" charset="0"/>
              </a:rPr>
              <a:t>Περιθώριο</a:t>
            </a:r>
            <a:r>
              <a:rPr sz="2600" b="1" dirty="0">
                <a:latin typeface="Calibri" panose="020F0502020204030204" pitchFamily="34" charset="0"/>
                <a:cs typeface="Calibri" panose="020F0502020204030204" pitchFamily="34" charset="0"/>
              </a:rPr>
              <a:t> </a:t>
            </a:r>
            <a:r>
              <a:rPr sz="2600" b="1" dirty="0" err="1" smtClean="0">
                <a:latin typeface="Calibri" panose="020F0502020204030204" pitchFamily="34" charset="0"/>
                <a:cs typeface="Calibri" panose="020F0502020204030204" pitchFamily="34" charset="0"/>
              </a:rPr>
              <a:t>ισχύος</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Εύρος εξασθένισης σε dB που καθορίζει αν ο ραδιοδίαυλος υποφέρει από ισχυρές </a:t>
            </a:r>
            <a:r>
              <a:rPr sz="2600" dirty="0" smtClean="0">
                <a:latin typeface="Calibri" panose="020F0502020204030204" pitchFamily="34" charset="0"/>
                <a:cs typeface="Calibri" panose="020F0502020204030204" pitchFamily="34" charset="0"/>
              </a:rPr>
              <a:t>διαλείψεις</a:t>
            </a:r>
            <a:r>
              <a:rPr lang="en-US" sz="2600" dirty="0" smtClean="0">
                <a:latin typeface="Calibri" panose="020F0502020204030204" pitchFamily="34" charset="0"/>
                <a:cs typeface="Calibri" panose="020F0502020204030204" pitchFamily="34" charset="0"/>
              </a:rPr>
              <a:t> (10-20dB)</a:t>
            </a:r>
            <a:r>
              <a:rPr lang="el-GR" sz="2600" dirty="0" smtClean="0">
                <a:latin typeface="Calibri" panose="020F0502020204030204" pitchFamily="34" charset="0"/>
                <a:cs typeface="Calibri" panose="020F0502020204030204" pitchFamily="34" charset="0"/>
              </a:rPr>
              <a:t>.</a:t>
            </a:r>
            <a:endParaRPr lang="en-US" sz="2600" dirty="0" smtClean="0">
              <a:latin typeface="Calibri" panose="020F0502020204030204" pitchFamily="34" charset="0"/>
              <a:cs typeface="Calibri" panose="020F0502020204030204" pitchFamily="34" charset="0"/>
            </a:endParaRPr>
          </a:p>
          <a:p>
            <a:pPr marL="356870" marR="5080" indent="-344170">
              <a:spcBef>
                <a:spcPts val="1200"/>
              </a:spcBef>
              <a:buFont typeface="Arial"/>
              <a:buChar char="•"/>
              <a:tabLst>
                <a:tab pos="354330" algn="l"/>
              </a:tabLst>
            </a:pPr>
            <a:r>
              <a:rPr lang="el-GR" sz="2600" b="1" dirty="0" smtClean="0">
                <a:latin typeface="Calibri" panose="020F0502020204030204" pitchFamily="34" charset="0"/>
                <a:cs typeface="Calibri" panose="020F0502020204030204" pitchFamily="34" charset="0"/>
              </a:rPr>
              <a:t>Ριπές σφαλμάτων</a:t>
            </a:r>
            <a:r>
              <a:rPr lang="el-GR" sz="2600" dirty="0" smtClean="0">
                <a:latin typeface="Calibri" panose="020F0502020204030204" pitchFamily="34" charset="0"/>
                <a:cs typeface="Calibri" panose="020F0502020204030204" pitchFamily="34" charset="0"/>
              </a:rPr>
              <a:t>: Τα </a:t>
            </a:r>
            <a:r>
              <a:rPr lang="en-US" sz="2600" dirty="0" smtClean="0">
                <a:latin typeface="Calibri" panose="020F0502020204030204" pitchFamily="34" charset="0"/>
                <a:cs typeface="Calibri" panose="020F0502020204030204" pitchFamily="34" charset="0"/>
              </a:rPr>
              <a:t>bits </a:t>
            </a:r>
            <a:r>
              <a:rPr lang="el-GR" sz="2600" dirty="0" smtClean="0">
                <a:latin typeface="Calibri" panose="020F0502020204030204" pitchFamily="34" charset="0"/>
                <a:cs typeface="Calibri" panose="020F0502020204030204" pitchFamily="34" charset="0"/>
              </a:rPr>
              <a:t>πληροφορίας που χάνονται λόγω των ισχυρών διαλείψεων. Αντιμετωπίζονται με τους κλασικούς κώδικες διόρθωση σφαλμάτων καθώς και με άλλες τεχνικές.</a:t>
            </a:r>
            <a:endParaRPr sz="2600"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023F345B-9F0F-4EEF-AADA-A7E9D105F507}" type="slidenum">
              <a:rPr lang="el-GR" sz="1400" b="1" smtClean="0">
                <a:solidFill>
                  <a:schemeClr val="accent2">
                    <a:lumMod val="75000"/>
                  </a:schemeClr>
                </a:solidFill>
                <a:cs typeface="Calibri"/>
              </a:rPr>
              <a:t>9</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a:latin typeface="Calibri" panose="020F0502020204030204" pitchFamily="34" charset="0"/>
                <a:cs typeface="Calibri" panose="020F0502020204030204" pitchFamily="34" charset="0"/>
              </a:rPr>
              <a:t>«</a:t>
            </a:r>
            <a:r>
              <a:rPr lang="el-GR" sz="1400" i="1" dirty="0">
                <a:latin typeface="Calibri" panose="020F0502020204030204" pitchFamily="34" charset="0"/>
                <a:cs typeface="Calibri" panose="020F0502020204030204" pitchFamily="34" charset="0"/>
              </a:rPr>
              <a:t>Σ</a:t>
            </a:r>
            <a:r>
              <a:rPr lang="el-GR" sz="1400" i="1" spc="-5" dirty="0">
                <a:latin typeface="Calibri" panose="020F0502020204030204" pitchFamily="34" charset="0"/>
                <a:cs typeface="Calibri" panose="020F0502020204030204" pitchFamily="34" charset="0"/>
              </a:rPr>
              <a:t>υ</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τή</a:t>
            </a:r>
            <a:r>
              <a:rPr lang="el-GR" sz="1400" i="1" spc="-15" dirty="0">
                <a:latin typeface="Calibri" panose="020F0502020204030204" pitchFamily="34" charset="0"/>
                <a:cs typeface="Calibri" panose="020F0502020204030204" pitchFamily="34" charset="0"/>
              </a:rPr>
              <a:t>μ</a:t>
            </a:r>
            <a:r>
              <a:rPr lang="el-GR" sz="1400" i="1" spc="-10" dirty="0">
                <a:latin typeface="Calibri" panose="020F0502020204030204" pitchFamily="34" charset="0"/>
                <a:cs typeface="Calibri" panose="020F0502020204030204" pitchFamily="34" charset="0"/>
              </a:rPr>
              <a:t>ατ</a:t>
            </a:r>
            <a:r>
              <a:rPr lang="el-GR" sz="1400" i="1" dirty="0">
                <a:latin typeface="Calibri" panose="020F0502020204030204" pitchFamily="34" charset="0"/>
                <a:cs typeface="Calibri" panose="020F0502020204030204" pitchFamily="34" charset="0"/>
              </a:rPr>
              <a:t>α</a:t>
            </a:r>
            <a:r>
              <a:rPr lang="el-GR" sz="1400" i="1" spc="-30" dirty="0">
                <a:latin typeface="Calibri" panose="020F0502020204030204" pitchFamily="34" charset="0"/>
                <a:cs typeface="Calibri" panose="020F0502020204030204" pitchFamily="34" charset="0"/>
              </a:rPr>
              <a:t> </a:t>
            </a:r>
            <a:r>
              <a:rPr lang="el-GR" sz="1400" i="1" spc="-10" dirty="0">
                <a:latin typeface="Calibri" panose="020F0502020204030204" pitchFamily="34" charset="0"/>
                <a:cs typeface="Calibri" panose="020F0502020204030204" pitchFamily="34" charset="0"/>
              </a:rPr>
              <a:t>κ</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spc="-25" dirty="0">
                <a:latin typeface="Calibri" panose="020F0502020204030204" pitchFamily="34" charset="0"/>
                <a:cs typeface="Calibri" panose="020F0502020204030204" pitchFamily="34" charset="0"/>
              </a:rPr>
              <a:t>η</a:t>
            </a:r>
            <a:r>
              <a:rPr lang="el-GR" sz="1400" i="1" spc="5" dirty="0">
                <a:latin typeface="Calibri" panose="020F0502020204030204" pitchFamily="34" charset="0"/>
                <a:cs typeface="Calibri" panose="020F0502020204030204" pitchFamily="34" charset="0"/>
              </a:rPr>
              <a:t>τ</a:t>
            </a:r>
            <a:r>
              <a:rPr lang="el-GR" sz="1400" i="1" dirty="0">
                <a:latin typeface="Calibri" panose="020F0502020204030204" pitchFamily="34" charset="0"/>
                <a:cs typeface="Calibri" panose="020F0502020204030204" pitchFamily="34" charset="0"/>
              </a:rPr>
              <a:t>ών</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π</a:t>
            </a:r>
            <a:r>
              <a:rPr lang="el-GR" sz="1400" i="1" spc="-5" dirty="0">
                <a:latin typeface="Calibri" panose="020F0502020204030204" pitchFamily="34" charset="0"/>
                <a:cs typeface="Calibri" panose="020F0502020204030204" pitchFamily="34" charset="0"/>
              </a:rPr>
              <a:t>ι</a:t>
            </a:r>
            <a:r>
              <a:rPr lang="el-GR" sz="1400" i="1" spc="-45" dirty="0">
                <a:latin typeface="Calibri" panose="020F0502020204030204" pitchFamily="34" charset="0"/>
                <a:cs typeface="Calibri" panose="020F0502020204030204" pitchFamily="34" charset="0"/>
              </a:rPr>
              <a:t>κ</a:t>
            </a:r>
            <a:r>
              <a:rPr lang="el-GR" sz="1400" i="1" dirty="0">
                <a:latin typeface="Calibri" panose="020F0502020204030204" pitchFamily="34" charset="0"/>
                <a:cs typeface="Calibri" panose="020F0502020204030204" pitchFamily="34" charset="0"/>
              </a:rPr>
              <a:t>ο</a:t>
            </a:r>
            <a:r>
              <a:rPr lang="el-GR" sz="1400" i="1" spc="-20" dirty="0">
                <a:latin typeface="Calibri" panose="020F0502020204030204" pitchFamily="34" charset="0"/>
                <a:cs typeface="Calibri" panose="020F0502020204030204" pitchFamily="34" charset="0"/>
              </a:rPr>
              <a:t>ι</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ω</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ώ</a:t>
            </a:r>
            <a:r>
              <a:rPr lang="el-GR" sz="1400" i="1" spc="-15" dirty="0">
                <a:latin typeface="Calibri" panose="020F0502020204030204" pitchFamily="34" charset="0"/>
                <a:cs typeface="Calibri" panose="020F0502020204030204" pitchFamily="34" charset="0"/>
              </a:rPr>
              <a:t>ν</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Κω</a:t>
            </a:r>
            <a:r>
              <a:rPr lang="el-GR" sz="1400" i="1" spc="-15" dirty="0">
                <a:latin typeface="Calibri" panose="020F0502020204030204" pitchFamily="34" charset="0"/>
                <a:cs typeface="Calibri" panose="020F0502020204030204" pitchFamily="34" charset="0"/>
              </a:rPr>
              <a:t>ν</a:t>
            </a:r>
            <a:r>
              <a:rPr lang="el-GR" sz="1400" i="1" spc="30"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τ</a:t>
            </a:r>
            <a:r>
              <a:rPr lang="el-GR" sz="1400" i="1" spc="-10" dirty="0">
                <a:latin typeface="Calibri" panose="020F0502020204030204" pitchFamily="34" charset="0"/>
                <a:cs typeface="Calibri" panose="020F0502020204030204" pitchFamily="34" charset="0"/>
              </a:rPr>
              <a:t>α</a:t>
            </a:r>
            <a:r>
              <a:rPr lang="el-GR" sz="1400" i="1" spc="-15" dirty="0">
                <a:latin typeface="Calibri" panose="020F0502020204030204" pitchFamily="34" charset="0"/>
                <a:cs typeface="Calibri" panose="020F0502020204030204" pitchFamily="34" charset="0"/>
              </a:rPr>
              <a:t>ν</a:t>
            </a:r>
            <a:r>
              <a:rPr lang="el-GR" sz="1400" i="1" spc="-10" dirty="0">
                <a:latin typeface="Calibri" panose="020F0502020204030204" pitchFamily="34" charset="0"/>
                <a:cs typeface="Calibri" panose="020F0502020204030204" pitchFamily="34" charset="0"/>
              </a:rPr>
              <a:t>τ</a:t>
            </a:r>
            <a:r>
              <a:rPr lang="el-GR" sz="1400" i="1" spc="-20" dirty="0">
                <a:latin typeface="Calibri" panose="020F0502020204030204" pitchFamily="34" charset="0"/>
                <a:cs typeface="Calibri" panose="020F0502020204030204" pitchFamily="34" charset="0"/>
              </a:rPr>
              <a:t>ί</a:t>
            </a:r>
            <a:r>
              <a:rPr lang="el-GR" sz="1400" i="1" spc="-1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ου</a:t>
            </a:r>
            <a:r>
              <a:rPr lang="el-GR" sz="1400" i="1" spc="-1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Φ</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25" dirty="0">
                <a:latin typeface="Calibri" panose="020F0502020204030204" pitchFamily="34" charset="0"/>
                <a:cs typeface="Calibri" panose="020F0502020204030204" pitchFamily="34" charset="0"/>
              </a:rPr>
              <a:t> </a:t>
            </a:r>
            <a:r>
              <a:rPr lang="el-GR" sz="1400" i="1" spc="-15"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α</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ά</a:t>
            </a:r>
            <a:r>
              <a:rPr lang="el-GR" sz="1400" i="1" spc="-10" dirty="0">
                <a:latin typeface="Calibri" panose="020F0502020204030204" pitchFamily="34" charset="0"/>
                <a:cs typeface="Calibri" panose="020F0502020204030204" pitchFamily="34" charset="0"/>
              </a:rPr>
              <a:t>τα</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dirty="0" err="1">
                <a:latin typeface="Calibri" panose="020F0502020204030204" pitchFamily="34" charset="0"/>
                <a:cs typeface="Calibri" panose="020F0502020204030204" pitchFamily="34" charset="0"/>
              </a:rPr>
              <a:t>Α</a:t>
            </a:r>
            <a:r>
              <a:rPr lang="el-GR" sz="1400" i="1" spc="5" dirty="0" err="1">
                <a:latin typeface="Calibri" panose="020F0502020204030204" pitchFamily="34" charset="0"/>
                <a:cs typeface="Calibri" panose="020F0502020204030204" pitchFamily="34" charset="0"/>
              </a:rPr>
              <a:t>θ</a:t>
            </a:r>
            <a:r>
              <a:rPr lang="el-GR" sz="1400" i="1" dirty="0">
                <a:latin typeface="Calibri" panose="020F0502020204030204" pitchFamily="34" charset="0"/>
                <a:cs typeface="Calibri" panose="020F0502020204030204" pitchFamily="34" charset="0"/>
              </a:rPr>
              <a:t>.</a:t>
            </a:r>
            <a:r>
              <a:rPr lang="el-GR" sz="1400" i="1" spc="-55"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Και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ά</a:t>
            </a:r>
            <a:r>
              <a:rPr lang="el-GR" sz="1400" i="1" spc="-25" dirty="0">
                <a:latin typeface="Calibri" panose="020F0502020204030204" pitchFamily="34" charset="0"/>
                <a:cs typeface="Calibri" panose="020F0502020204030204" pitchFamily="34" charset="0"/>
              </a:rPr>
              <a:t>ν</a:t>
            </a:r>
            <a:r>
              <a:rPr lang="el-GR" sz="1400" i="1" dirty="0">
                <a:latin typeface="Calibri" panose="020F0502020204030204" pitchFamily="34" charset="0"/>
                <a:cs typeface="Calibri" panose="020F0502020204030204" pitchFamily="34" charset="0"/>
              </a:rPr>
              <a:t>τος Γ</a:t>
            </a:r>
            <a:r>
              <a:rPr lang="el-GR" sz="1400" i="1" spc="5" dirty="0">
                <a:latin typeface="Calibri" panose="020F0502020204030204" pitchFamily="34" charset="0"/>
                <a:cs typeface="Calibri" panose="020F0502020204030204" pitchFamily="34" charset="0"/>
              </a:rPr>
              <a:t>.</a:t>
            </a:r>
            <a:r>
              <a:rPr lang="el-GR" sz="1400" i="1" spc="-5" dirty="0">
                <a:latin typeface="Calibri" panose="020F0502020204030204" pitchFamily="34" charset="0"/>
                <a:cs typeface="Calibri" panose="020F0502020204030204" pitchFamily="34" charset="0"/>
              </a:rPr>
              <a:t>,</a:t>
            </a:r>
            <a:r>
              <a:rPr lang="el-GR" sz="1400" i="1" spc="-6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ε</a:t>
            </a:r>
            <a:r>
              <a:rPr lang="el-GR" sz="1400" i="1" spc="-30" dirty="0">
                <a:latin typeface="Calibri" panose="020F0502020204030204" pitchFamily="34" charset="0"/>
                <a:cs typeface="Calibri" panose="020F0502020204030204" pitchFamily="34" charset="0"/>
              </a:rPr>
              <a:t>κ</a:t>
            </a:r>
            <a:r>
              <a:rPr lang="el-GR" sz="1400" i="1" spc="-5" dirty="0">
                <a:latin typeface="Calibri" panose="020F0502020204030204" pitchFamily="34" charset="0"/>
                <a:cs typeface="Calibri" panose="020F0502020204030204" pitchFamily="34" charset="0"/>
              </a:rPr>
              <a:t>δ</a:t>
            </a:r>
            <a:r>
              <a:rPr lang="el-GR" sz="1400" i="1" dirty="0">
                <a:latin typeface="Calibri" panose="020F0502020204030204" pitchFamily="34" charset="0"/>
                <a:cs typeface="Calibri" panose="020F0502020204030204" pitchFamily="34" charset="0"/>
              </a:rPr>
              <a:t>ό</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ε</a:t>
            </a:r>
            <a:r>
              <a:rPr lang="el-GR" sz="1400" i="1" spc="-5" dirty="0">
                <a:latin typeface="Calibri" panose="020F0502020204030204" pitchFamily="34" charset="0"/>
                <a:cs typeface="Calibri" panose="020F0502020204030204" pitchFamily="34" charset="0"/>
              </a:rPr>
              <a:t>ι</a:t>
            </a:r>
            <a:r>
              <a:rPr lang="el-GR" sz="1400" i="1" dirty="0">
                <a:latin typeface="Calibri" panose="020F0502020204030204" pitchFamily="34" charset="0"/>
                <a:cs typeface="Calibri" panose="020F0502020204030204" pitchFamily="34" charset="0"/>
              </a:rPr>
              <a:t>ς</a:t>
            </a:r>
            <a:r>
              <a:rPr lang="el-GR" sz="1400" i="1" spc="-25" dirty="0">
                <a:latin typeface="Calibri" panose="020F0502020204030204" pitchFamily="34" charset="0"/>
                <a:cs typeface="Calibri" panose="020F0502020204030204" pitchFamily="34" charset="0"/>
              </a:rPr>
              <a:t> </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π</a:t>
            </a:r>
            <a:r>
              <a:rPr lang="el-GR" sz="1400" i="1" spc="-10" dirty="0">
                <a:latin typeface="Calibri" panose="020F0502020204030204" pitchFamily="34" charset="0"/>
                <a:cs typeface="Calibri" panose="020F0502020204030204" pitchFamily="34" charset="0"/>
              </a:rPr>
              <a:t>α</a:t>
            </a:r>
            <a:r>
              <a:rPr lang="el-GR" sz="1400" i="1" spc="5" dirty="0">
                <a:latin typeface="Calibri" panose="020F0502020204030204" pitchFamily="34" charset="0"/>
                <a:cs typeface="Calibri" panose="020F0502020204030204" pitchFamily="34" charset="0"/>
              </a:rPr>
              <a:t>σ</a:t>
            </a:r>
            <a:r>
              <a:rPr lang="el-GR" sz="1400" i="1" dirty="0">
                <a:latin typeface="Calibri" panose="020F0502020204030204" pitchFamily="34" charset="0"/>
                <a:cs typeface="Calibri" panose="020F0502020204030204" pitchFamily="34" charset="0"/>
              </a:rPr>
              <a:t>ωτη</a:t>
            </a:r>
            <a:r>
              <a:rPr lang="el-GR" sz="1400" i="1" spc="-15" dirty="0">
                <a:latin typeface="Calibri" panose="020F0502020204030204" pitchFamily="34" charset="0"/>
                <a:cs typeface="Calibri" panose="020F0502020204030204" pitchFamily="34" charset="0"/>
              </a:rPr>
              <a:t>ρ</a:t>
            </a:r>
            <a:r>
              <a:rPr lang="el-GR" sz="1400" i="1" spc="5" dirty="0">
                <a:latin typeface="Calibri" panose="020F0502020204030204" pitchFamily="34" charset="0"/>
                <a:cs typeface="Calibri" panose="020F0502020204030204" pitchFamily="34" charset="0"/>
              </a:rPr>
              <a:t>ί</a:t>
            </a:r>
            <a:r>
              <a:rPr lang="el-GR" sz="1400" i="1" dirty="0">
                <a:latin typeface="Calibri" panose="020F0502020204030204" pitchFamily="34" charset="0"/>
                <a:cs typeface="Calibri" panose="020F0502020204030204" pitchFamily="34" charset="0"/>
              </a:rPr>
              <a:t>ου</a:t>
            </a:r>
          </a:p>
        </p:txBody>
      </p:sp>
    </p:spTree>
    <p:extLst>
      <p:ext uri="{BB962C8B-B14F-4D97-AF65-F5344CB8AC3E}">
        <p14:creationId xmlns:p14="http://schemas.microsoft.com/office/powerpoint/2010/main" val="4056058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554E33"/>
      </a:lt2>
      <a:accent1>
        <a:srgbClr val="FBF32A"/>
      </a:accent1>
      <a:accent2>
        <a:srgbClr val="BFA622"/>
      </a:accent2>
      <a:accent3>
        <a:srgbClr val="FFFFFF"/>
      </a:accent3>
      <a:accent4>
        <a:srgbClr val="404040"/>
      </a:accent4>
      <a:accent5>
        <a:srgbClr val="FDF8AC"/>
      </a:accent5>
      <a:accent6>
        <a:srgbClr val="AD961E"/>
      </a:accent6>
      <a:hlink>
        <a:srgbClr val="E5D361"/>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spcAft>
            <a:spcPts val="600"/>
          </a:spcAft>
          <a:defRPr sz="2800" dirty="0">
            <a:latin typeface="Calibri" panose="020F0502020204030204" pitchFamily="34" charset="0"/>
            <a:cs typeface="Calibri" panose="020F0502020204030204" pitchFamily="34" charset="0"/>
          </a:defRPr>
        </a:defPPr>
      </a:lstStyle>
    </a:spDef>
    <a:txDef>
      <a:spPr/>
      <a:bodyPr vert="horz" wrap="square" lIns="0" tIns="0" rIns="0" bIns="0" rtlCol="0">
        <a:spAutoFit/>
      </a:bodyPr>
      <a:lstStyle>
        <a:defPPr marL="12700" marR="113030">
          <a:spcAft>
            <a:spcPts val="600"/>
          </a:spcAft>
          <a:tabLst>
            <a:tab pos="354330" algn="l"/>
          </a:tabLst>
          <a:defRPr sz="2600" b="1" dirty="0" smtClean="0">
            <a:latin typeface="Calibri" panose="020F0502020204030204" pitchFamily="34" charset="0"/>
            <a:cs typeface="Calibri" panose="020F0502020204030204" pitchFamily="34" charset="0"/>
          </a:defRPr>
        </a:defPPr>
      </a:lstStyle>
    </a:txDef>
  </a:objectDefaults>
  <a:extraClrSchemeLst>
    <a:extraClrScheme>
      <a:clrScheme name="template 1">
        <a:dk1>
          <a:srgbClr val="4D4D4D"/>
        </a:dk1>
        <a:lt1>
          <a:srgbClr val="FFFFFF"/>
        </a:lt1>
        <a:dk2>
          <a:srgbClr val="000000"/>
        </a:dk2>
        <a:lt2>
          <a:srgbClr val="FF6600"/>
        </a:lt2>
        <a:accent1>
          <a:srgbClr val="FF9966"/>
        </a:accent1>
        <a:accent2>
          <a:srgbClr val="800000"/>
        </a:accent2>
        <a:accent3>
          <a:srgbClr val="FFFFFF"/>
        </a:accent3>
        <a:accent4>
          <a:srgbClr val="404040"/>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CC6600"/>
        </a:lt2>
        <a:accent1>
          <a:srgbClr val="FF6600"/>
        </a:accent1>
        <a:accent2>
          <a:srgbClr val="800000"/>
        </a:accent2>
        <a:accent3>
          <a:srgbClr val="FFFFFF"/>
        </a:accent3>
        <a:accent4>
          <a:srgbClr val="404040"/>
        </a:accent4>
        <a:accent5>
          <a:srgbClr val="FFB8AA"/>
        </a:accent5>
        <a:accent6>
          <a:srgbClr val="7300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FF6600"/>
        </a:lt2>
        <a:accent1>
          <a:srgbClr val="FF8001"/>
        </a:accent1>
        <a:accent2>
          <a:srgbClr val="D31908"/>
        </a:accent2>
        <a:accent3>
          <a:srgbClr val="FFFFFF"/>
        </a:accent3>
        <a:accent4>
          <a:srgbClr val="0D0D0D"/>
        </a:accent4>
        <a:accent5>
          <a:srgbClr val="FFC0AA"/>
        </a:accent5>
        <a:accent6>
          <a:srgbClr val="BF1606"/>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C14C00"/>
        </a:lt2>
        <a:accent1>
          <a:srgbClr val="F1D509"/>
        </a:accent1>
        <a:accent2>
          <a:srgbClr val="E38D04"/>
        </a:accent2>
        <a:accent3>
          <a:srgbClr val="FFFFFF"/>
        </a:accent3>
        <a:accent4>
          <a:srgbClr val="404040"/>
        </a:accent4>
        <a:accent5>
          <a:srgbClr val="F7E7AA"/>
        </a:accent5>
        <a:accent6>
          <a:srgbClr val="CE7F03"/>
        </a:accent6>
        <a:hlink>
          <a:srgbClr val="E5E3E5"/>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BC2D00"/>
        </a:lt2>
        <a:accent1>
          <a:srgbClr val="8F9702"/>
        </a:accent1>
        <a:accent2>
          <a:srgbClr val="FB9503"/>
        </a:accent2>
        <a:accent3>
          <a:srgbClr val="FFFFFF"/>
        </a:accent3>
        <a:accent4>
          <a:srgbClr val="404040"/>
        </a:accent4>
        <a:accent5>
          <a:srgbClr val="C6C9AA"/>
        </a:accent5>
        <a:accent6>
          <a:srgbClr val="E38702"/>
        </a:accent6>
        <a:hlink>
          <a:srgbClr val="6B7002"/>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2B00"/>
        </a:lt2>
        <a:accent1>
          <a:srgbClr val="F98305"/>
        </a:accent1>
        <a:accent2>
          <a:srgbClr val="FAA407"/>
        </a:accent2>
        <a:accent3>
          <a:srgbClr val="FFFFFF"/>
        </a:accent3>
        <a:accent4>
          <a:srgbClr val="404040"/>
        </a:accent4>
        <a:accent5>
          <a:srgbClr val="FBC1AA"/>
        </a:accent5>
        <a:accent6>
          <a:srgbClr val="E39406"/>
        </a:accent6>
        <a:hlink>
          <a:srgbClr val="F56B06"/>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BB5B0D"/>
        </a:lt2>
        <a:accent1>
          <a:srgbClr val="B61111"/>
        </a:accent1>
        <a:accent2>
          <a:srgbClr val="DE9200"/>
        </a:accent2>
        <a:accent3>
          <a:srgbClr val="FFFFFF"/>
        </a:accent3>
        <a:accent4>
          <a:srgbClr val="404040"/>
        </a:accent4>
        <a:accent5>
          <a:srgbClr val="D7AAAA"/>
        </a:accent5>
        <a:accent6>
          <a:srgbClr val="C98400"/>
        </a:accent6>
        <a:hlink>
          <a:srgbClr val="F9D328"/>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C55500"/>
        </a:lt2>
        <a:accent1>
          <a:srgbClr val="E08100"/>
        </a:accent1>
        <a:accent2>
          <a:srgbClr val="FBD811"/>
        </a:accent2>
        <a:accent3>
          <a:srgbClr val="FFFFFF"/>
        </a:accent3>
        <a:accent4>
          <a:srgbClr val="404040"/>
        </a:accent4>
        <a:accent5>
          <a:srgbClr val="EDC1AA"/>
        </a:accent5>
        <a:accent6>
          <a:srgbClr val="E3C40E"/>
        </a:accent6>
        <a:hlink>
          <a:srgbClr val="D5A64A"/>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54E33"/>
        </a:lt2>
        <a:accent1>
          <a:srgbClr val="FBF32A"/>
        </a:accent1>
        <a:accent2>
          <a:srgbClr val="BFA622"/>
        </a:accent2>
        <a:accent3>
          <a:srgbClr val="FFFFFF"/>
        </a:accent3>
        <a:accent4>
          <a:srgbClr val="404040"/>
        </a:accent4>
        <a:accent5>
          <a:srgbClr val="FDF8AC"/>
        </a:accent5>
        <a:accent6>
          <a:srgbClr val="AD961E"/>
        </a:accent6>
        <a:hlink>
          <a:srgbClr val="E5D361"/>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38308</TotalTime>
  <Words>1470</Words>
  <Application>Microsoft Office PowerPoint</Application>
  <PresentationFormat>Προσαρμογή</PresentationFormat>
  <Paragraphs>142</Paragraphs>
  <Slides>24</Slides>
  <Notes>23</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24</vt:i4>
      </vt:variant>
    </vt:vector>
  </HeadingPairs>
  <TitlesOfParts>
    <vt:vector size="30" baseType="lpstr">
      <vt:lpstr>Arial</vt:lpstr>
      <vt:lpstr>Calibri</vt:lpstr>
      <vt:lpstr>Cambria Math</vt:lpstr>
      <vt:lpstr>Times New Roman</vt:lpstr>
      <vt:lpstr>template</vt:lpstr>
      <vt:lpstr>Equation</vt:lpstr>
      <vt:lpstr>Παρουσίαση του PowerPoint</vt:lpstr>
      <vt:lpstr>Εισαγωγή (1)</vt:lpstr>
      <vt:lpstr>Εισαγωγή (2)</vt:lpstr>
      <vt:lpstr>Εισαγωγή (3)</vt:lpstr>
      <vt:lpstr>Εισαγωγή (4)</vt:lpstr>
      <vt:lpstr>Κατηγοριοποίηση διαλείψεων (1)</vt:lpstr>
      <vt:lpstr>Κατηγοριοποίηση διαλείψεων (2)</vt:lpstr>
      <vt:lpstr>Κατηγοριοποίηση διαλείψεων (7)</vt:lpstr>
      <vt:lpstr>Χρήσιμοι ορισμοί</vt:lpstr>
      <vt:lpstr>Διαλείψεις μεγάλης κλίμακας (1)</vt:lpstr>
      <vt:lpstr>Διαλείψεις μεγάλης κλίμακας (2)</vt:lpstr>
      <vt:lpstr>Συνάρτηση πυκνότητας πιθανότητας</vt:lpstr>
      <vt:lpstr>Διαλείψεις μεγάλης κλίμακας (3)</vt:lpstr>
      <vt:lpstr>Διαλείψεις μεγάλης κλίμακας (4)</vt:lpstr>
      <vt:lpstr>Παρουσίαση του PowerPoint</vt:lpstr>
      <vt:lpstr>Παρουσίαση του PowerPoint</vt:lpstr>
      <vt:lpstr>Έννοιες για τη συμπεριφορά του ραδιοδιαύλου (1)</vt:lpstr>
      <vt:lpstr>Έννοιες για τη συμπεριφορά του ραδιοδιαύλου </vt:lpstr>
      <vt:lpstr>Λίγο από σήματα και συστήματα</vt:lpstr>
      <vt:lpstr>Χρονική επιλεκτικότητα &amp; Διασπορά Doppler</vt:lpstr>
      <vt:lpstr>Παρουσίαση του PowerPoint</vt:lpstr>
      <vt:lpstr>Χωρική επιλεκτικότητα &amp; διασπορά στη κατεύθυνση</vt:lpstr>
      <vt:lpstr>Συχνοεπιλεκτική συμπεριφορά &amp; Διασπορά στη καθυστέρηση (1)</vt:lpstr>
      <vt:lpstr>Συχνοεπιλεκτική συμπεριφορά &amp; Διασπορά στη καθυστέρηση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Andreas Tsormpatzoglou</cp:lastModifiedBy>
  <cp:revision>397</cp:revision>
  <dcterms:created xsi:type="dcterms:W3CDTF">2021-10-04T13:09:22Z</dcterms:created>
  <dcterms:modified xsi:type="dcterms:W3CDTF">2022-01-17T08:26:50Z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2021-10-04T00:00:00Z</vt:filetime>
  </property>
  <property fmtid="{D5CDD505-2E9C-101B-9397-08002B2CF9AE}" pid="3" name="LastSaved">
    <vt:filetime>2021-10-04T00:00:00Z</vt:filetime>
  </property>
</Properties>
</file>